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Layouts/slideLayout40.xml" ContentType="application/vnd.openxmlformats-officedocument.presentationml.slideLayout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Layouts/slideLayout68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notesSlides/notesSlide55.xml" ContentType="application/vnd.openxmlformats-officedocument.presentationml.notesSlide+xml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207"/>
  </p:notesMasterIdLst>
  <p:sldIdLst>
    <p:sldId id="256" r:id="rId8"/>
    <p:sldId id="264" r:id="rId9"/>
    <p:sldId id="265" r:id="rId10"/>
    <p:sldId id="266" r:id="rId11"/>
    <p:sldId id="267" r:id="rId12"/>
    <p:sldId id="268" r:id="rId13"/>
    <p:sldId id="281" r:id="rId14"/>
    <p:sldId id="278" r:id="rId15"/>
    <p:sldId id="271" r:id="rId16"/>
    <p:sldId id="502" r:id="rId17"/>
    <p:sldId id="503" r:id="rId18"/>
    <p:sldId id="277" r:id="rId19"/>
    <p:sldId id="504" r:id="rId20"/>
    <p:sldId id="520" r:id="rId21"/>
    <p:sldId id="521" r:id="rId22"/>
    <p:sldId id="522" r:id="rId23"/>
    <p:sldId id="523" r:id="rId24"/>
    <p:sldId id="524" r:id="rId25"/>
    <p:sldId id="525" r:id="rId26"/>
    <p:sldId id="526" r:id="rId27"/>
    <p:sldId id="527" r:id="rId28"/>
    <p:sldId id="528" r:id="rId29"/>
    <p:sldId id="529" r:id="rId30"/>
    <p:sldId id="530" r:id="rId31"/>
    <p:sldId id="531" r:id="rId32"/>
    <p:sldId id="532" r:id="rId33"/>
    <p:sldId id="533" r:id="rId34"/>
    <p:sldId id="534" r:id="rId35"/>
    <p:sldId id="535" r:id="rId36"/>
    <p:sldId id="536" r:id="rId37"/>
    <p:sldId id="537" r:id="rId38"/>
    <p:sldId id="538" r:id="rId39"/>
    <p:sldId id="539" r:id="rId40"/>
    <p:sldId id="540" r:id="rId41"/>
    <p:sldId id="541" r:id="rId42"/>
    <p:sldId id="542" r:id="rId43"/>
    <p:sldId id="543" r:id="rId44"/>
    <p:sldId id="544" r:id="rId45"/>
    <p:sldId id="545" r:id="rId46"/>
    <p:sldId id="546" r:id="rId47"/>
    <p:sldId id="514" r:id="rId48"/>
    <p:sldId id="285" r:id="rId49"/>
    <p:sldId id="505" r:id="rId50"/>
    <p:sldId id="547" r:id="rId51"/>
    <p:sldId id="548" r:id="rId52"/>
    <p:sldId id="549" r:id="rId53"/>
    <p:sldId id="550" r:id="rId54"/>
    <p:sldId id="551" r:id="rId55"/>
    <p:sldId id="552" r:id="rId56"/>
    <p:sldId id="553" r:id="rId57"/>
    <p:sldId id="554" r:id="rId58"/>
    <p:sldId id="555" r:id="rId59"/>
    <p:sldId id="556" r:id="rId60"/>
    <p:sldId id="557" r:id="rId61"/>
    <p:sldId id="558" r:id="rId62"/>
    <p:sldId id="559" r:id="rId63"/>
    <p:sldId id="560" r:id="rId64"/>
    <p:sldId id="561" r:id="rId65"/>
    <p:sldId id="562" r:id="rId66"/>
    <p:sldId id="563" r:id="rId67"/>
    <p:sldId id="564" r:id="rId68"/>
    <p:sldId id="565" r:id="rId69"/>
    <p:sldId id="566" r:id="rId70"/>
    <p:sldId id="567" r:id="rId71"/>
    <p:sldId id="568" r:id="rId72"/>
    <p:sldId id="569" r:id="rId73"/>
    <p:sldId id="570" r:id="rId74"/>
    <p:sldId id="571" r:id="rId75"/>
    <p:sldId id="572" r:id="rId76"/>
    <p:sldId id="573" r:id="rId77"/>
    <p:sldId id="574" r:id="rId78"/>
    <p:sldId id="575" r:id="rId79"/>
    <p:sldId id="576" r:id="rId80"/>
    <p:sldId id="577" r:id="rId81"/>
    <p:sldId id="578" r:id="rId82"/>
    <p:sldId id="579" r:id="rId83"/>
    <p:sldId id="580" r:id="rId84"/>
    <p:sldId id="581" r:id="rId85"/>
    <p:sldId id="582" r:id="rId86"/>
    <p:sldId id="583" r:id="rId87"/>
    <p:sldId id="584" r:id="rId88"/>
    <p:sldId id="585" r:id="rId89"/>
    <p:sldId id="586" r:id="rId90"/>
    <p:sldId id="587" r:id="rId91"/>
    <p:sldId id="588" r:id="rId92"/>
    <p:sldId id="589" r:id="rId93"/>
    <p:sldId id="590" r:id="rId94"/>
    <p:sldId id="591" r:id="rId95"/>
    <p:sldId id="592" r:id="rId96"/>
    <p:sldId id="593" r:id="rId97"/>
    <p:sldId id="594" r:id="rId98"/>
    <p:sldId id="595" r:id="rId99"/>
    <p:sldId id="596" r:id="rId100"/>
    <p:sldId id="506" r:id="rId101"/>
    <p:sldId id="607" r:id="rId102"/>
    <p:sldId id="608" r:id="rId103"/>
    <p:sldId id="609" r:id="rId104"/>
    <p:sldId id="610" r:id="rId105"/>
    <p:sldId id="611" r:id="rId106"/>
    <p:sldId id="612" r:id="rId107"/>
    <p:sldId id="613" r:id="rId108"/>
    <p:sldId id="614" r:id="rId109"/>
    <p:sldId id="615" r:id="rId110"/>
    <p:sldId id="616" r:id="rId111"/>
    <p:sldId id="617" r:id="rId112"/>
    <p:sldId id="618" r:id="rId113"/>
    <p:sldId id="619" r:id="rId114"/>
    <p:sldId id="620" r:id="rId115"/>
    <p:sldId id="621" r:id="rId116"/>
    <p:sldId id="622" r:id="rId117"/>
    <p:sldId id="623" r:id="rId118"/>
    <p:sldId id="624" r:id="rId119"/>
    <p:sldId id="625" r:id="rId120"/>
    <p:sldId id="626" r:id="rId121"/>
    <p:sldId id="627" r:id="rId122"/>
    <p:sldId id="628" r:id="rId123"/>
    <p:sldId id="629" r:id="rId124"/>
    <p:sldId id="630" r:id="rId125"/>
    <p:sldId id="631" r:id="rId126"/>
    <p:sldId id="632" r:id="rId127"/>
    <p:sldId id="633" r:id="rId128"/>
    <p:sldId id="634" r:id="rId129"/>
    <p:sldId id="635" r:id="rId130"/>
    <p:sldId id="636" r:id="rId131"/>
    <p:sldId id="637" r:id="rId132"/>
    <p:sldId id="638" r:id="rId133"/>
    <p:sldId id="639" r:id="rId134"/>
    <p:sldId id="640" r:id="rId135"/>
    <p:sldId id="641" r:id="rId136"/>
    <p:sldId id="642" r:id="rId137"/>
    <p:sldId id="643" r:id="rId138"/>
    <p:sldId id="644" r:id="rId139"/>
    <p:sldId id="645" r:id="rId140"/>
    <p:sldId id="646" r:id="rId141"/>
    <p:sldId id="647" r:id="rId142"/>
    <p:sldId id="648" r:id="rId143"/>
    <p:sldId id="649" r:id="rId144"/>
    <p:sldId id="650" r:id="rId145"/>
    <p:sldId id="651" r:id="rId146"/>
    <p:sldId id="652" r:id="rId147"/>
    <p:sldId id="653" r:id="rId148"/>
    <p:sldId id="654" r:id="rId149"/>
    <p:sldId id="655" r:id="rId150"/>
    <p:sldId id="656" r:id="rId151"/>
    <p:sldId id="657" r:id="rId152"/>
    <p:sldId id="658" r:id="rId153"/>
    <p:sldId id="507" r:id="rId154"/>
    <p:sldId id="660" r:id="rId155"/>
    <p:sldId id="661" r:id="rId156"/>
    <p:sldId id="662" r:id="rId157"/>
    <p:sldId id="663" r:id="rId158"/>
    <p:sldId id="664" r:id="rId159"/>
    <p:sldId id="665" r:id="rId160"/>
    <p:sldId id="666" r:id="rId161"/>
    <p:sldId id="667" r:id="rId162"/>
    <p:sldId id="668" r:id="rId163"/>
    <p:sldId id="669" r:id="rId164"/>
    <p:sldId id="411" r:id="rId165"/>
    <p:sldId id="692" r:id="rId166"/>
    <p:sldId id="693" r:id="rId167"/>
    <p:sldId id="694" r:id="rId168"/>
    <p:sldId id="695" r:id="rId169"/>
    <p:sldId id="696" r:id="rId170"/>
    <p:sldId id="697" r:id="rId171"/>
    <p:sldId id="698" r:id="rId172"/>
    <p:sldId id="699" r:id="rId173"/>
    <p:sldId id="700" r:id="rId174"/>
    <p:sldId id="701" r:id="rId175"/>
    <p:sldId id="702" r:id="rId176"/>
    <p:sldId id="703" r:id="rId177"/>
    <p:sldId id="704" r:id="rId178"/>
    <p:sldId id="705" r:id="rId179"/>
    <p:sldId id="706" r:id="rId180"/>
    <p:sldId id="707" r:id="rId181"/>
    <p:sldId id="708" r:id="rId182"/>
    <p:sldId id="709" r:id="rId183"/>
    <p:sldId id="510" r:id="rId184"/>
    <p:sldId id="670" r:id="rId185"/>
    <p:sldId id="671" r:id="rId186"/>
    <p:sldId id="672" r:id="rId187"/>
    <p:sldId id="673" r:id="rId188"/>
    <p:sldId id="674" r:id="rId189"/>
    <p:sldId id="675" r:id="rId190"/>
    <p:sldId id="676" r:id="rId191"/>
    <p:sldId id="677" r:id="rId192"/>
    <p:sldId id="678" r:id="rId193"/>
    <p:sldId id="679" r:id="rId194"/>
    <p:sldId id="680" r:id="rId195"/>
    <p:sldId id="681" r:id="rId196"/>
    <p:sldId id="682" r:id="rId197"/>
    <p:sldId id="683" r:id="rId198"/>
    <p:sldId id="684" r:id="rId199"/>
    <p:sldId id="685" r:id="rId200"/>
    <p:sldId id="686" r:id="rId201"/>
    <p:sldId id="687" r:id="rId202"/>
    <p:sldId id="688" r:id="rId203"/>
    <p:sldId id="689" r:id="rId204"/>
    <p:sldId id="690" r:id="rId205"/>
    <p:sldId id="691" r:id="rId20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91" Type="http://schemas.openxmlformats.org/officeDocument/2006/relationships/slide" Target="slides/slide184.xml"/><Relationship Id="rId205" Type="http://schemas.openxmlformats.org/officeDocument/2006/relationships/slide" Target="slides/slide198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slide" Target="slides/slide121.xml"/><Relationship Id="rId144" Type="http://schemas.openxmlformats.org/officeDocument/2006/relationships/slide" Target="slides/slide137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65" Type="http://schemas.openxmlformats.org/officeDocument/2006/relationships/slide" Target="slides/slide158.xml"/><Relationship Id="rId181" Type="http://schemas.openxmlformats.org/officeDocument/2006/relationships/slide" Target="slides/slide174.xml"/><Relationship Id="rId186" Type="http://schemas.openxmlformats.org/officeDocument/2006/relationships/slide" Target="slides/slide179.xml"/><Relationship Id="rId211" Type="http://schemas.openxmlformats.org/officeDocument/2006/relationships/tableStyles" Target="tableStyle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55" Type="http://schemas.openxmlformats.org/officeDocument/2006/relationships/slide" Target="slides/slide148.xml"/><Relationship Id="rId171" Type="http://schemas.openxmlformats.org/officeDocument/2006/relationships/slide" Target="slides/slide164.xml"/><Relationship Id="rId176" Type="http://schemas.openxmlformats.org/officeDocument/2006/relationships/slide" Target="slides/slide169.xml"/><Relationship Id="rId192" Type="http://schemas.openxmlformats.org/officeDocument/2006/relationships/slide" Target="slides/slide185.xml"/><Relationship Id="rId197" Type="http://schemas.openxmlformats.org/officeDocument/2006/relationships/slide" Target="slides/slide190.xml"/><Relationship Id="rId206" Type="http://schemas.openxmlformats.org/officeDocument/2006/relationships/slide" Target="slides/slide199.xml"/><Relationship Id="rId201" Type="http://schemas.openxmlformats.org/officeDocument/2006/relationships/slide" Target="slides/slide19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slide" Target="slides/slide138.xml"/><Relationship Id="rId161" Type="http://schemas.openxmlformats.org/officeDocument/2006/relationships/slide" Target="slides/slide154.xml"/><Relationship Id="rId166" Type="http://schemas.openxmlformats.org/officeDocument/2006/relationships/slide" Target="slides/slide159.xml"/><Relationship Id="rId182" Type="http://schemas.openxmlformats.org/officeDocument/2006/relationships/slide" Target="slides/slide175.xml"/><Relationship Id="rId187" Type="http://schemas.openxmlformats.org/officeDocument/2006/relationships/slide" Target="slides/slide18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slide" Target="slides/slide191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202" Type="http://schemas.openxmlformats.org/officeDocument/2006/relationships/slide" Target="slides/slide195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slide" Target="slides/slide187.xml"/><Relationship Id="rId199" Type="http://schemas.openxmlformats.org/officeDocument/2006/relationships/slide" Target="slides/slide192.xml"/><Relationship Id="rId203" Type="http://schemas.openxmlformats.org/officeDocument/2006/relationships/slide" Target="slides/slide196.xml"/><Relationship Id="rId208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189" Type="http://schemas.openxmlformats.org/officeDocument/2006/relationships/slide" Target="slides/slide18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slide" Target="slides/slide172.xml"/><Relationship Id="rId195" Type="http://schemas.openxmlformats.org/officeDocument/2006/relationships/slide" Target="slides/slide188.xml"/><Relationship Id="rId209" Type="http://schemas.openxmlformats.org/officeDocument/2006/relationships/viewProps" Target="viewProps.xml"/><Relationship Id="rId190" Type="http://schemas.openxmlformats.org/officeDocument/2006/relationships/slide" Target="slides/slide183.xml"/><Relationship Id="rId204" Type="http://schemas.openxmlformats.org/officeDocument/2006/relationships/slide" Target="slides/slide197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185" Type="http://schemas.openxmlformats.org/officeDocument/2006/relationships/slide" Target="slides/slide1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80" Type="http://schemas.openxmlformats.org/officeDocument/2006/relationships/slide" Target="slides/slide173.xml"/><Relationship Id="rId210" Type="http://schemas.openxmlformats.org/officeDocument/2006/relationships/theme" Target="theme/theme1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slide" Target="slides/slide189.xml"/><Relationship Id="rId200" Type="http://schemas.openxmlformats.org/officeDocument/2006/relationships/slide" Target="slides/slide193.xml"/><Relationship Id="rId16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613EF2-A107-4091-86D0-92402E761C46}" type="doc">
      <dgm:prSet loTypeId="urn:microsoft.com/office/officeart/2005/8/layout/arrow3" loCatId="relationship" qsTypeId="urn:microsoft.com/office/officeart/2005/8/quickstyle/3d7" qsCatId="3D" csTypeId="urn:microsoft.com/office/officeart/2005/8/colors/colorful1#1" csCatId="colorful" phldr="1"/>
      <dgm:spPr/>
      <dgm:t>
        <a:bodyPr/>
        <a:lstStyle/>
        <a:p>
          <a:endParaRPr lang="it-IT"/>
        </a:p>
      </dgm:t>
    </dgm:pt>
    <dgm:pt modelId="{98A02DC0-8F12-47F2-8970-055E92A66149}">
      <dgm:prSet phldrT="[Testo]"/>
      <dgm:spPr/>
      <dgm:t>
        <a:bodyPr/>
        <a:lstStyle/>
        <a:p>
          <a:r>
            <a:rPr lang="it-IT" b="1" dirty="0" smtClean="0"/>
            <a:t>Profilo di rischio</a:t>
          </a:r>
          <a:endParaRPr lang="it-IT" b="1" dirty="0"/>
        </a:p>
      </dgm:t>
    </dgm:pt>
    <dgm:pt modelId="{208DCA4B-BCF2-43A5-BB3B-34B847AE60D6}" type="parTrans" cxnId="{6EEAB9E4-A94A-432A-BC86-F45FE8F04188}">
      <dgm:prSet/>
      <dgm:spPr/>
      <dgm:t>
        <a:bodyPr/>
        <a:lstStyle/>
        <a:p>
          <a:endParaRPr lang="it-IT"/>
        </a:p>
      </dgm:t>
    </dgm:pt>
    <dgm:pt modelId="{0C9370B8-77BF-469A-8FE1-6D07DF409BD3}" type="sibTrans" cxnId="{6EEAB9E4-A94A-432A-BC86-F45FE8F04188}">
      <dgm:prSet/>
      <dgm:spPr/>
      <dgm:t>
        <a:bodyPr/>
        <a:lstStyle/>
        <a:p>
          <a:endParaRPr lang="it-IT"/>
        </a:p>
      </dgm:t>
    </dgm:pt>
    <dgm:pt modelId="{01024C21-6D5D-4510-92EF-B2F65DDCB593}">
      <dgm:prSet phldrT="[Testo]"/>
      <dgm:spPr/>
      <dgm:t>
        <a:bodyPr/>
        <a:lstStyle/>
        <a:p>
          <a:r>
            <a:rPr lang="it-IT" b="1" dirty="0" smtClean="0"/>
            <a:t>Bisogni del paziente</a:t>
          </a:r>
          <a:endParaRPr lang="it-IT" b="1" dirty="0"/>
        </a:p>
      </dgm:t>
    </dgm:pt>
    <dgm:pt modelId="{EFBF4589-7359-4BD0-95AB-572D4FC569CF}" type="parTrans" cxnId="{937FA255-4C69-45AC-9D23-FC0558DEF36B}">
      <dgm:prSet/>
      <dgm:spPr/>
      <dgm:t>
        <a:bodyPr/>
        <a:lstStyle/>
        <a:p>
          <a:endParaRPr lang="it-IT"/>
        </a:p>
      </dgm:t>
    </dgm:pt>
    <dgm:pt modelId="{76DBDE74-887B-4E3B-82AD-43CF3B1E7F60}" type="sibTrans" cxnId="{937FA255-4C69-45AC-9D23-FC0558DEF36B}">
      <dgm:prSet/>
      <dgm:spPr/>
      <dgm:t>
        <a:bodyPr/>
        <a:lstStyle/>
        <a:p>
          <a:endParaRPr lang="it-IT"/>
        </a:p>
      </dgm:t>
    </dgm:pt>
    <dgm:pt modelId="{A4E499A6-72E6-410C-BE0F-B89572E30BC9}" type="pres">
      <dgm:prSet presAssocID="{78613EF2-A107-4091-86D0-92402E761C4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DB6F3CF-66AB-432E-8344-8438D801C39F}" type="pres">
      <dgm:prSet presAssocID="{78613EF2-A107-4091-86D0-92402E761C46}" presName="divider" presStyleLbl="fgShp" presStyleIdx="0" presStyleCnt="1"/>
      <dgm:spPr/>
    </dgm:pt>
    <dgm:pt modelId="{6B6FC596-452E-4A01-929D-4580F3E4A9F8}" type="pres">
      <dgm:prSet presAssocID="{98A02DC0-8F12-47F2-8970-055E92A66149}" presName="downArrow" presStyleLbl="node1" presStyleIdx="0" presStyleCnt="2"/>
      <dgm:spPr/>
    </dgm:pt>
    <dgm:pt modelId="{30E24525-AF93-4FC3-9920-5BB5FD77709A}" type="pres">
      <dgm:prSet presAssocID="{98A02DC0-8F12-47F2-8970-055E92A66149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50F521-325E-441A-887F-1ACF07B25DE5}" type="pres">
      <dgm:prSet presAssocID="{01024C21-6D5D-4510-92EF-B2F65DDCB593}" presName="upArrow" presStyleLbl="node1" presStyleIdx="1" presStyleCnt="2"/>
      <dgm:spPr/>
    </dgm:pt>
    <dgm:pt modelId="{93E7A905-0B75-4718-8C48-447E0C3B9E39}" type="pres">
      <dgm:prSet presAssocID="{01024C21-6D5D-4510-92EF-B2F65DDCB593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37FA255-4C69-45AC-9D23-FC0558DEF36B}" srcId="{78613EF2-A107-4091-86D0-92402E761C46}" destId="{01024C21-6D5D-4510-92EF-B2F65DDCB593}" srcOrd="1" destOrd="0" parTransId="{EFBF4589-7359-4BD0-95AB-572D4FC569CF}" sibTransId="{76DBDE74-887B-4E3B-82AD-43CF3B1E7F60}"/>
    <dgm:cxn modelId="{93A9743D-0634-414B-8B68-5109BC8B645C}" type="presOf" srcId="{78613EF2-A107-4091-86D0-92402E761C46}" destId="{A4E499A6-72E6-410C-BE0F-B89572E30BC9}" srcOrd="0" destOrd="0" presId="urn:microsoft.com/office/officeart/2005/8/layout/arrow3"/>
    <dgm:cxn modelId="{2419079A-0A4B-4E2D-AD20-15A5639C5D57}" type="presOf" srcId="{01024C21-6D5D-4510-92EF-B2F65DDCB593}" destId="{93E7A905-0B75-4718-8C48-447E0C3B9E39}" srcOrd="0" destOrd="0" presId="urn:microsoft.com/office/officeart/2005/8/layout/arrow3"/>
    <dgm:cxn modelId="{6EEAB9E4-A94A-432A-BC86-F45FE8F04188}" srcId="{78613EF2-A107-4091-86D0-92402E761C46}" destId="{98A02DC0-8F12-47F2-8970-055E92A66149}" srcOrd="0" destOrd="0" parTransId="{208DCA4B-BCF2-43A5-BB3B-34B847AE60D6}" sibTransId="{0C9370B8-77BF-469A-8FE1-6D07DF409BD3}"/>
    <dgm:cxn modelId="{AAA1D0BE-7FB3-46BD-A053-9F621E4451ED}" type="presOf" srcId="{98A02DC0-8F12-47F2-8970-055E92A66149}" destId="{30E24525-AF93-4FC3-9920-5BB5FD77709A}" srcOrd="0" destOrd="0" presId="urn:microsoft.com/office/officeart/2005/8/layout/arrow3"/>
    <dgm:cxn modelId="{686802D2-1F56-43C5-B28C-CD55B05FD745}" type="presParOf" srcId="{A4E499A6-72E6-410C-BE0F-B89572E30BC9}" destId="{4DB6F3CF-66AB-432E-8344-8438D801C39F}" srcOrd="0" destOrd="0" presId="urn:microsoft.com/office/officeart/2005/8/layout/arrow3"/>
    <dgm:cxn modelId="{9AC495ED-E279-4DE8-B920-CB87F8750290}" type="presParOf" srcId="{A4E499A6-72E6-410C-BE0F-B89572E30BC9}" destId="{6B6FC596-452E-4A01-929D-4580F3E4A9F8}" srcOrd="1" destOrd="0" presId="urn:microsoft.com/office/officeart/2005/8/layout/arrow3"/>
    <dgm:cxn modelId="{85703E03-3D82-4213-9835-E7FBB2F4E863}" type="presParOf" srcId="{A4E499A6-72E6-410C-BE0F-B89572E30BC9}" destId="{30E24525-AF93-4FC3-9920-5BB5FD77709A}" srcOrd="2" destOrd="0" presId="urn:microsoft.com/office/officeart/2005/8/layout/arrow3"/>
    <dgm:cxn modelId="{C447D039-75D6-4E37-899C-81040AE1506A}" type="presParOf" srcId="{A4E499A6-72E6-410C-BE0F-B89572E30BC9}" destId="{3050F521-325E-441A-887F-1ACF07B25DE5}" srcOrd="3" destOrd="0" presId="urn:microsoft.com/office/officeart/2005/8/layout/arrow3"/>
    <dgm:cxn modelId="{09DE5291-0508-4172-9CD1-49B6218DEFDE}" type="presParOf" srcId="{A4E499A6-72E6-410C-BE0F-B89572E30BC9}" destId="{93E7A905-0B75-4718-8C48-447E0C3B9E39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B6F3CF-66AB-432E-8344-8438D801C39F}">
      <dsp:nvSpPr>
        <dsp:cNvPr id="0" name=""/>
        <dsp:cNvSpPr/>
      </dsp:nvSpPr>
      <dsp:spPr>
        <a:xfrm rot="21300000">
          <a:off x="26657" y="2040247"/>
          <a:ext cx="8633485" cy="988664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FC596-452E-4A01-929D-4580F3E4A9F8}">
      <dsp:nvSpPr>
        <dsp:cNvPr id="0" name=""/>
        <dsp:cNvSpPr/>
      </dsp:nvSpPr>
      <dsp:spPr>
        <a:xfrm>
          <a:off x="1042416" y="253458"/>
          <a:ext cx="2606040" cy="2027664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E24525-AF93-4FC3-9920-5BB5FD77709A}">
      <dsp:nvSpPr>
        <dsp:cNvPr id="0" name=""/>
        <dsp:cNvSpPr/>
      </dsp:nvSpPr>
      <dsp:spPr>
        <a:xfrm>
          <a:off x="4604004" y="0"/>
          <a:ext cx="2779776" cy="212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b="1" kern="1200" dirty="0" smtClean="0"/>
            <a:t>Profilo di rischio</a:t>
          </a:r>
          <a:endParaRPr lang="it-IT" sz="3800" b="1" kern="1200" dirty="0"/>
        </a:p>
      </dsp:txBody>
      <dsp:txXfrm>
        <a:off x="4604004" y="0"/>
        <a:ext cx="2779776" cy="2129047"/>
      </dsp:txXfrm>
    </dsp:sp>
    <dsp:sp modelId="{3050F521-325E-441A-887F-1ACF07B25DE5}">
      <dsp:nvSpPr>
        <dsp:cNvPr id="0" name=""/>
        <dsp:cNvSpPr/>
      </dsp:nvSpPr>
      <dsp:spPr>
        <a:xfrm>
          <a:off x="5038344" y="2788038"/>
          <a:ext cx="2606040" cy="2027664"/>
        </a:xfrm>
        <a:prstGeom prst="up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E7A905-0B75-4718-8C48-447E0C3B9E39}">
      <dsp:nvSpPr>
        <dsp:cNvPr id="0" name=""/>
        <dsp:cNvSpPr/>
      </dsp:nvSpPr>
      <dsp:spPr>
        <a:xfrm>
          <a:off x="1303020" y="2940112"/>
          <a:ext cx="2779776" cy="21290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b="1" kern="1200" dirty="0" smtClean="0"/>
            <a:t>Bisogni del paziente</a:t>
          </a:r>
          <a:endParaRPr lang="it-IT" sz="3800" b="1" kern="1200" dirty="0"/>
        </a:p>
      </dsp:txBody>
      <dsp:txXfrm>
        <a:off x="1303020" y="2940112"/>
        <a:ext cx="2779776" cy="2129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9654F-A1E1-4DBF-8E15-8C051009BD96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8B3AF-7594-4F0A-86CF-3FDB071DC4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878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Ul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8B3AF-7594-4F0A-86CF-3FDB071DC402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367620-0576-4FDF-BA95-D04C850CF2FC}" type="slidenum">
              <a:rPr lang="it-IT">
                <a:solidFill>
                  <a:prstClr val="white"/>
                </a:solidFill>
              </a:rPr>
              <a:pPr/>
              <a:t>103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75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7545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F609E9B-781D-4E04-BEDA-388E44EE1A4E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103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67480E-2C0D-4C88-80FA-52325A801793}" type="slidenum">
              <a:rPr lang="it-IT">
                <a:solidFill>
                  <a:prstClr val="white"/>
                </a:solidFill>
              </a:rPr>
              <a:pPr/>
              <a:t>105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62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D52875-F480-454F-8373-2C1FBF015571}" type="slidenum">
              <a:rPr lang="it-IT">
                <a:solidFill>
                  <a:prstClr val="white"/>
                </a:solidFill>
              </a:rPr>
              <a:pPr/>
              <a:t>106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3225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25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08AC64-7531-4AB1-8DBC-92165469253E}" type="slidenum">
              <a:rPr lang="it-IT">
                <a:solidFill>
                  <a:prstClr val="white"/>
                </a:solidFill>
              </a:rPr>
              <a:pPr/>
              <a:t>107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39D72DE-7766-4E65-91FA-F00D65F6EF0D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107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077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1A3794-DBAC-4096-A118-FE5F5AAB5BC9}" type="slidenum">
              <a:rPr lang="it-IT">
                <a:solidFill>
                  <a:prstClr val="white"/>
                </a:solidFill>
              </a:rPr>
              <a:pPr/>
              <a:t>108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61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C959C9-512E-4DC9-8B42-BCB97948A618}" type="slidenum">
              <a:rPr lang="it-IT">
                <a:solidFill>
                  <a:prstClr val="white"/>
                </a:solidFill>
              </a:rPr>
              <a:pPr/>
              <a:t>109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63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BCB3190-836E-4D00-AC86-6B92F9FF2398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109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486277-E7D2-4741-A8DF-62B47CA9F835}" type="slidenum">
              <a:rPr lang="it-IT">
                <a:solidFill>
                  <a:prstClr val="white"/>
                </a:solidFill>
              </a:rPr>
              <a:pPr/>
              <a:t>110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576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A93DFEE-3D07-4440-8013-0EDD29F5FDAE}" type="slidenum">
              <a:rPr lang="en-GB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110</a:t>
            </a:fld>
            <a:endParaRPr lang="en-GB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769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CF8CF0-0136-4A5E-B27E-C29F9EC13961}" type="slidenum">
              <a:rPr lang="it-IT">
                <a:solidFill>
                  <a:prstClr val="white"/>
                </a:solidFill>
              </a:rPr>
              <a:pPr/>
              <a:t>111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3123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ln/>
        </p:spPr>
      </p:sp>
      <p:sp>
        <p:nvSpPr>
          <p:cNvPr id="3123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1349D9-4A70-4441-9F22-A70BC903BC0B}" type="slidenum">
              <a:rPr lang="it-IT">
                <a:solidFill>
                  <a:prstClr val="white"/>
                </a:solidFill>
              </a:rPr>
              <a:pPr/>
              <a:t>112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71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8C5550-027D-4818-86A8-ED87D9DD5782}" type="slidenum">
              <a:rPr lang="it-IT">
                <a:solidFill>
                  <a:prstClr val="white"/>
                </a:solidFill>
              </a:rPr>
              <a:pPr/>
              <a:t>113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72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C95B5C-0C60-49A8-8504-CCFB2CD66F20}" type="slidenum">
              <a:rPr lang="it-IT">
                <a:solidFill>
                  <a:prstClr val="white"/>
                </a:solidFill>
              </a:rPr>
              <a:pPr/>
              <a:t>95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46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2C0939-C265-4835-99EE-527EA662585F}" type="slidenum">
              <a:rPr lang="it-IT">
                <a:solidFill>
                  <a:prstClr val="white"/>
                </a:solidFill>
              </a:rPr>
              <a:pPr/>
              <a:t>114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67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9B8356-2F05-4ECE-968D-D757F1A9DB7F}" type="slidenum">
              <a:rPr lang="it-IT">
                <a:solidFill>
                  <a:prstClr val="white"/>
                </a:solidFill>
              </a:rPr>
              <a:pPr/>
              <a:t>115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69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502ED7-F3C4-4C8E-AB3B-E78CCB3F7A31}" type="slidenum">
              <a:rPr lang="it-IT">
                <a:solidFill>
                  <a:prstClr val="white"/>
                </a:solidFill>
              </a:rPr>
              <a:pPr/>
              <a:t>116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9491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ln/>
        </p:spPr>
      </p:sp>
      <p:sp>
        <p:nvSpPr>
          <p:cNvPr id="29491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43D62A-9F86-499B-BF6F-F5D12CF77E0B}" type="slidenum">
              <a:rPr lang="it-IT">
                <a:solidFill>
                  <a:prstClr val="white"/>
                </a:solidFill>
              </a:rPr>
              <a:pPr/>
              <a:t>117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969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ln/>
        </p:spPr>
      </p:sp>
      <p:sp>
        <p:nvSpPr>
          <p:cNvPr id="2969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4EC8F2-F267-4021-B25A-C209C91D287B}" type="slidenum">
              <a:rPr lang="it-IT">
                <a:solidFill>
                  <a:prstClr val="white"/>
                </a:solidFill>
              </a:rPr>
              <a:pPr/>
              <a:t>118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4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2CCBC5-C882-45EE-9949-2AD7D2CCE593}" type="slidenum">
              <a:rPr lang="it-IT">
                <a:solidFill>
                  <a:prstClr val="white"/>
                </a:solidFill>
              </a:rPr>
              <a:pPr/>
              <a:t>119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9901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ln/>
        </p:spPr>
      </p:sp>
      <p:sp>
        <p:nvSpPr>
          <p:cNvPr id="2990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78EBB2-8BC7-4956-B8F1-0D579E8D2391}" type="slidenum">
              <a:rPr lang="it-IT">
                <a:solidFill>
                  <a:prstClr val="white"/>
                </a:solidFill>
              </a:rPr>
              <a:pPr/>
              <a:t>120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3010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ln/>
        </p:spPr>
      </p:sp>
      <p:sp>
        <p:nvSpPr>
          <p:cNvPr id="30105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C76D05-F998-41AB-96A8-81C3DBC96BF5}" type="slidenum">
              <a:rPr lang="it-IT">
                <a:solidFill>
                  <a:prstClr val="white"/>
                </a:solidFill>
              </a:rPr>
              <a:pPr/>
              <a:t>121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6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5588" y="-11796713"/>
            <a:ext cx="16649701" cy="1248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8A5D6F-D226-4AD8-8275-65368E6E31ED}" type="slidenum">
              <a:rPr lang="it-IT">
                <a:solidFill>
                  <a:prstClr val="white"/>
                </a:solidFill>
              </a:rPr>
              <a:pPr/>
              <a:t>122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5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33D6C51-C082-469C-82FC-AA7A34E39A4E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122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D3BFF6-BB9C-410B-A9B5-A559B3C25D43}" type="slidenum">
              <a:rPr lang="it-IT">
                <a:solidFill>
                  <a:prstClr val="white"/>
                </a:solidFill>
              </a:rPr>
              <a:pPr/>
              <a:t>123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7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4D6D8E-0727-4956-B828-F0EFE1695C48}" type="slidenum">
              <a:rPr lang="it-IT">
                <a:solidFill>
                  <a:prstClr val="white"/>
                </a:solidFill>
              </a:rPr>
              <a:pPr/>
              <a:t>96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2DB4AD3-FBD4-4D2F-AAD0-09680C912601}" type="slidenum">
              <a:rPr lang="en-GB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96</a:t>
            </a:fld>
            <a:endParaRPr lang="en-GB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745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DC9986-F222-4907-999F-F475FF3A68DF}" type="slidenum">
              <a:rPr lang="it-IT">
                <a:solidFill>
                  <a:prstClr val="white"/>
                </a:solidFill>
              </a:rPr>
              <a:pPr/>
              <a:t>124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89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95DB47-B0E7-4F1D-9B3F-B4A2FEFC73EE}" type="slidenum">
              <a:rPr lang="it-IT">
                <a:solidFill>
                  <a:prstClr val="white"/>
                </a:solidFill>
              </a:rPr>
              <a:pPr/>
              <a:t>126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5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F4C09C-1908-436F-9BE3-77B77F2DB2BC}" type="slidenum">
              <a:rPr lang="it-IT">
                <a:solidFill>
                  <a:prstClr val="white"/>
                </a:solidFill>
              </a:rPr>
              <a:pPr/>
              <a:t>129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32461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4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0861CF-0EF9-47D4-B286-F514398C383C}" type="slidenum">
              <a:rPr lang="it-IT">
                <a:solidFill>
                  <a:prstClr val="white"/>
                </a:solidFill>
              </a:rPr>
              <a:pPr/>
              <a:t>130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76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C9DFAB-1B4C-4547-AF3E-4198F36E24F9}" type="slidenum">
              <a:rPr lang="it-IT">
                <a:solidFill>
                  <a:prstClr val="white"/>
                </a:solidFill>
              </a:rPr>
              <a:pPr/>
              <a:t>131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77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32EB07-83D4-4C2A-A50D-F1E83A279B6B}" type="slidenum">
              <a:rPr lang="it-IT">
                <a:solidFill>
                  <a:prstClr val="white"/>
                </a:solidFill>
              </a:rPr>
              <a:pPr/>
              <a:t>134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78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DC8513-F151-4E5A-B331-471C201EC598}" type="slidenum">
              <a:rPr lang="it-IT">
                <a:solidFill>
                  <a:prstClr val="white"/>
                </a:solidFill>
              </a:rPr>
              <a:pPr/>
              <a:t>135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3266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49701" cy="12488863"/>
          </a:xfrm>
          <a:ln/>
        </p:spPr>
      </p:sp>
      <p:sp>
        <p:nvSpPr>
          <p:cNvPr id="32665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1638" cy="4111625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24C6E6-DB3C-453A-9BFA-871D30826959}" type="slidenum">
              <a:rPr lang="it-IT">
                <a:solidFill>
                  <a:prstClr val="white"/>
                </a:solidFill>
              </a:rPr>
              <a:pPr/>
              <a:t>136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31437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ln/>
        </p:spPr>
      </p:sp>
      <p:sp>
        <p:nvSpPr>
          <p:cNvPr id="3143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7721A4-705C-4EFE-B1C8-3D9ADA621C73}" type="slidenum">
              <a:rPr lang="it-IT">
                <a:solidFill>
                  <a:prstClr val="white"/>
                </a:solidFill>
              </a:rPr>
              <a:pPr/>
              <a:t>137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1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1CA923-819E-4054-A191-BA0DF0C7D783}" type="slidenum">
              <a:rPr lang="it-IT">
                <a:solidFill>
                  <a:prstClr val="white"/>
                </a:solidFill>
              </a:rPr>
              <a:pPr/>
              <a:t>138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251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8C77721-A173-4979-82A7-9CB4151A1047}" type="slidenum">
              <a:rPr lang="en-GB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138</a:t>
            </a:fld>
            <a:endParaRPr lang="en-GB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2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DAE4CE-EBAC-4FDE-ADA7-2C4161DAC991}" type="slidenum">
              <a:rPr lang="it-IT">
                <a:solidFill>
                  <a:prstClr val="white"/>
                </a:solidFill>
              </a:rPr>
              <a:pPr/>
              <a:t>97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53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AB16DC-FB78-4F72-A2CD-3F42BAADA310}" type="slidenum">
              <a:rPr lang="it-IT">
                <a:solidFill>
                  <a:prstClr val="white"/>
                </a:solidFill>
              </a:rPr>
              <a:pPr/>
              <a:t>139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0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B915EE-7C22-4BFE-919B-EC0642B6508A}" type="slidenum">
              <a:rPr lang="it-IT">
                <a:solidFill>
                  <a:prstClr val="white"/>
                </a:solidFill>
              </a:rPr>
              <a:pPr/>
              <a:t>140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1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C190437-16CD-4137-9AF2-342325D9D00A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140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7E0AB7-0C0F-4302-9265-CAFB26BFA5E6}" type="slidenum">
              <a:rPr lang="it-IT">
                <a:solidFill>
                  <a:prstClr val="white"/>
                </a:solidFill>
              </a:rPr>
              <a:pPr/>
              <a:t>141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6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C981292-42BB-4BBA-BC91-6C08B19DC08A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141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913E33-8C65-43F6-B7F2-B7C1DEE0DE93}" type="slidenum">
              <a:rPr lang="it-IT">
                <a:solidFill>
                  <a:prstClr val="white"/>
                </a:solidFill>
              </a:rPr>
              <a:pPr/>
              <a:t>142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7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96224A-66FD-4ED6-A721-37E26B0201FF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142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F34BC9-8EC7-4BD8-88E8-59F259B0BC2F}" type="slidenum">
              <a:rPr lang="it-IT">
                <a:solidFill>
                  <a:prstClr val="white"/>
                </a:solidFill>
              </a:rPr>
              <a:pPr/>
              <a:t>143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8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818E87A-8ABA-427D-A4E0-0B46D5E4D0A8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143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D81FED-8994-4D6A-946E-ACA0E23D2F21}" type="slidenum">
              <a:rPr lang="it-IT">
                <a:solidFill>
                  <a:prstClr val="white"/>
                </a:solidFill>
              </a:rPr>
              <a:pPr/>
              <a:t>144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9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24E4EC5-EA93-4BD1-B478-38A47BAD9112}" type="slidenum">
              <a:rPr lang="it-IT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144</a:t>
            </a:fld>
            <a:endParaRPr lang="it-IT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536546-C495-4CB2-94E2-37E6FF93DB87}" type="slidenum">
              <a:rPr lang="it-IT">
                <a:solidFill>
                  <a:prstClr val="white"/>
                </a:solidFill>
              </a:rPr>
              <a:pPr/>
              <a:t>145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56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836336-F2A6-48EC-8142-EAC7C838103B}" type="slidenum">
              <a:rPr lang="it-IT">
                <a:solidFill>
                  <a:prstClr val="white"/>
                </a:solidFill>
              </a:rPr>
              <a:pPr/>
              <a:t>146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9081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20B5EDD-ABF7-40EE-8D71-CB43AF56DFA5}" type="slidenum">
              <a:rPr lang="en-GB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146</a:t>
            </a:fld>
            <a:endParaRPr lang="en-GB" sz="12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0819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0820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27CB91-968F-43F9-B72E-0FA3B8779147}" type="slidenum">
              <a:rPr lang="it-IT">
                <a:solidFill>
                  <a:prstClr val="white"/>
                </a:solidFill>
              </a:rPr>
              <a:pPr/>
              <a:t>148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5935" y="685728"/>
            <a:ext cx="5007733" cy="342863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640" y="4343913"/>
            <a:ext cx="5488322" cy="411436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F28406-3118-4864-8EA5-3D137D711D09}" type="slidenum">
              <a:rPr lang="it-IT">
                <a:solidFill>
                  <a:prstClr val="white"/>
                </a:solidFill>
              </a:rPr>
              <a:pPr/>
              <a:t>149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6077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1607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204449-5CC6-4B04-AC98-7690276258AF}" type="slidenum">
              <a:rPr lang="it-IT">
                <a:solidFill>
                  <a:prstClr val="white"/>
                </a:solidFill>
              </a:rPr>
              <a:pPr/>
              <a:t>98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50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8F264D-2E44-400F-A3DF-E206597A50B1}" type="slidenum">
              <a:rPr lang="it-IT">
                <a:solidFill>
                  <a:prstClr val="white"/>
                </a:solidFill>
              </a:rPr>
              <a:pPr/>
              <a:t>150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45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1945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B60186-FA2B-4365-8B6E-8788BA665287}" type="slidenum">
              <a:rPr lang="it-IT">
                <a:solidFill>
                  <a:prstClr val="white"/>
                </a:solidFill>
              </a:rPr>
              <a:pPr/>
              <a:t>151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480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20480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E8C63C-8B49-4752-A40A-6631125C89C8}" type="slidenum">
              <a:rPr lang="it-IT">
                <a:solidFill>
                  <a:prstClr val="white"/>
                </a:solidFill>
              </a:rPr>
              <a:pPr/>
              <a:t>152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661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196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9C6915-60E8-40EB-8901-4DF5B3D65D08}" type="slidenum">
              <a:rPr lang="it-IT">
                <a:solidFill>
                  <a:prstClr val="white"/>
                </a:solidFill>
              </a:rPr>
              <a:pPr/>
              <a:t>153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986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19865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EB36AE-9B74-4AAB-A652-C6BF54CCD195}" type="slidenum">
              <a:rPr lang="it-IT">
                <a:solidFill>
                  <a:prstClr val="white"/>
                </a:solidFill>
              </a:rPr>
              <a:pPr/>
              <a:t>154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275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20275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41DCC9-CD9D-447F-8BE4-9E733ECCB9B1}" type="slidenum">
              <a:rPr lang="it-IT">
                <a:solidFill>
                  <a:prstClr val="white"/>
                </a:solidFill>
              </a:rPr>
              <a:pPr/>
              <a:t>155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685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2068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12252D-92CC-4645-963A-FC8E6075F17E}" type="slidenum">
              <a:rPr lang="it-IT">
                <a:solidFill>
                  <a:prstClr val="white"/>
                </a:solidFill>
              </a:rPr>
              <a:pPr/>
              <a:t>156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7101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1710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08D9A6-6E72-43F5-B7C5-DF01301E3DF5}" type="slidenum">
              <a:rPr lang="it-IT">
                <a:solidFill>
                  <a:prstClr val="white"/>
                </a:solidFill>
              </a:rPr>
              <a:pPr/>
              <a:t>157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894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935" y="685728"/>
            <a:ext cx="5007733" cy="3428634"/>
          </a:xfrm>
          <a:ln/>
        </p:spPr>
      </p:sp>
      <p:sp>
        <p:nvSpPr>
          <p:cNvPr id="1894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D24EFA-1B79-45E0-87E1-D590C1AD8077}" type="slidenum">
              <a:rPr lang="it-IT">
                <a:solidFill>
                  <a:prstClr val="white"/>
                </a:solidFill>
              </a:rPr>
              <a:pPr/>
              <a:t>160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2088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088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640" y="4343913"/>
            <a:ext cx="5488322" cy="4114361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9783-FDA7-43BE-8780-1AF9D595F127}" type="slidenum">
              <a:rPr lang="it-IT" smtClean="0">
                <a:solidFill>
                  <a:prstClr val="black"/>
                </a:solidFill>
              </a:rPr>
              <a:pPr/>
              <a:t>195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49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C54C01-46B4-47C6-8CCC-81B01EF155DF}" type="slidenum">
              <a:rPr lang="it-IT">
                <a:solidFill>
                  <a:prstClr val="white"/>
                </a:solidFill>
              </a:rPr>
              <a:pPr/>
              <a:t>99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51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DC921F-A841-46D0-BEAC-AFB0713F556D}" type="slidenum">
              <a:rPr lang="it-IT">
                <a:solidFill>
                  <a:prstClr val="white"/>
                </a:solidFill>
              </a:rPr>
              <a:pPr/>
              <a:t>100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52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6BB3D7-D85B-4012-A8E3-3E2237609AB9}" type="slidenum">
              <a:rPr lang="it-IT">
                <a:solidFill>
                  <a:prstClr val="white"/>
                </a:solidFill>
              </a:rPr>
              <a:pPr/>
              <a:t>101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148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019A05-6C61-4C00-84AB-44FBC82CE941}" type="slidenum">
              <a:rPr lang="it-IT">
                <a:solidFill>
                  <a:prstClr val="white"/>
                </a:solidFill>
              </a:rPr>
              <a:pPr/>
              <a:t>102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30822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ln/>
        </p:spPr>
      </p:sp>
      <p:sp>
        <p:nvSpPr>
          <p:cNvPr id="3082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984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015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033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845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8197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4932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021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56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2274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882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80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C2BB2-89E9-4150-9218-DA25BB67B36B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D0DE0-04D8-41B0-AB20-6F44CB4A60E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85537-018E-49C5-A62D-1F4505E91CC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502DB-6F36-4F9C-9C2D-1553ABF90335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6B002-828E-4E2C-85CB-92D4472D1BEF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6EA5A-6157-42BE-83D2-E76F28A8E004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C2278-421A-421D-8D72-F41297EF80C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DDA99-FB43-48BE-9E29-9E4DBB90F116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A5FE5-4E54-434D-969A-49599B4699A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48890-E30E-40E6-96C1-EB8CA596C5AC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A17A1-DA27-4D44-B7C9-11A8442C3020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FDADB7-D196-4E87-8134-2B71B7D51D7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2991A8-42A5-4217-BD15-75DC0215997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7DA07BD-15E1-40BF-B381-9C72FD91ACE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1E701D-C09C-4EE2-9465-A6122730AE5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A86B13A-8F74-46B3-A141-01B2696A53B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385B7D-CEDE-4888-B7A6-8043A0ABD10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4AF4EF-12EF-435B-AF27-A06B608933F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A6A5BB9-CCD3-495C-9E6F-B6728F9FEDF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E9F199-AE00-4EBE-9ABA-486A3F1770F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2DBEE7-3B40-42A5-8F0C-900E0054546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128588"/>
            <a:ext cx="2055813" cy="59928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6625" cy="59928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DF2AA4-A397-48D8-9330-1001674471E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Dr. Tarcisio Marinoni - ASL di Brescia                  05.06.14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381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5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4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446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295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89171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278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179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349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5476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273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05/06/2014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6E41238-8351-1C44-9C7C-6A7F095D66B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C976F20-F98C-C747-8FDF-89BCC897ACAF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94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>
                <a:gamma/>
                <a:shade val="46275"/>
                <a:invGamma/>
              </a:srgbClr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ACFB5F0-2AB8-4D82-AA8F-FF117FD69683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4838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8838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0838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BCA4FA1E-EE43-4D17-B870-F7AACC0C05E4}" type="slidenum">
              <a:rPr lang="it-IT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‹N›</a:t>
            </a:fld>
            <a:endParaRPr lang="it-IT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552950"/>
            <a:ext cx="2362200" cy="230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Fate clic per modificare il formato del testo della struttura</a:t>
            </a:r>
          </a:p>
          <a:p>
            <a:pPr lvl="1"/>
            <a:r>
              <a:rPr lang="en-GB" smtClean="0"/>
              <a:t>Secondo livello struttura</a:t>
            </a:r>
          </a:p>
          <a:p>
            <a:pPr lvl="2"/>
            <a:r>
              <a:rPr lang="en-GB" smtClean="0"/>
              <a:t>Terzo livello struttura</a:t>
            </a:r>
          </a:p>
          <a:p>
            <a:pPr lvl="3"/>
            <a:r>
              <a:rPr lang="en-GB" smtClean="0"/>
              <a:t>Quarto livello struttura</a:t>
            </a:r>
          </a:p>
          <a:p>
            <a:pPr lvl="4"/>
            <a:r>
              <a:rPr lang="en-GB" smtClean="0"/>
              <a:t>Quinto livello struttura</a:t>
            </a:r>
          </a:p>
          <a:p>
            <a:pPr lvl="4"/>
            <a:r>
              <a:rPr lang="en-GB" smtClean="0"/>
              <a:t>Sesto livello struttura</a:t>
            </a:r>
          </a:p>
          <a:p>
            <a:pPr lvl="4"/>
            <a:r>
              <a:rPr lang="en-GB" smtClean="0"/>
              <a:t>Settimo livello struttura</a:t>
            </a:r>
          </a:p>
          <a:p>
            <a:pPr lvl="4"/>
            <a:r>
              <a:rPr lang="en-GB" smtClean="0"/>
              <a:t>Ottavo livello struttura</a:t>
            </a:r>
          </a:p>
          <a:p>
            <a:pPr lvl="4"/>
            <a:r>
              <a:rPr lang="en-GB" smtClean="0"/>
              <a:t>Nono livello struttura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2443163" y="6432550"/>
            <a:ext cx="624522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smtClean="0"/>
              <a:t>Dr. Tarcisio Marinoni - ASL di Brescia                  05.06.14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just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131D2-5032-418C-9225-94488515D0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A27C6-706F-4235-804C-471E9503196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B59FF-EEFD-4E77-A1F4-35495FE6B1F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05/06/2014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6C85C-AF32-4AF9-AC22-C5692ED57C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01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8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8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0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0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4.jpeg"/><Relationship Id="rId4" Type="http://schemas.openxmlformats.org/officeDocument/2006/relationships/oleObject" Target="../embeddings/oleObject5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4.png"/><Relationship Id="rId5" Type="http://schemas.openxmlformats.org/officeDocument/2006/relationships/hyperlink" Target="http://cid.oxfordjournals.org/content/current" TargetMode="External"/><Relationship Id="rId4" Type="http://schemas.openxmlformats.org/officeDocument/2006/relationships/image" Target="../media/image14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3.jpe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9.emf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5.v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weforum.org/docs/WEF_GAC_PreparingPrecisionMedicine_2012.pdf" TargetMode="Externa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99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hyperlink" Target="http://www.google.it/url?sa=i&amp;rct=j&amp;q=&amp;esrc=s&amp;source=images&amp;cd=&amp;cad=rja&amp;uact=8&amp;docid=NvVqqVEA2X_VIM&amp;tbnid=H7R9kJyFI1jc-M:&amp;ved=0CAUQjRw&amp;url=http://www.nozio.it/europa/italia/lombardia/brescia/guide_turistiche/brescia.htm&amp;ei=QL6OU_PzC4nXPN2tgOAN&amp;bvm=bv.68235269,d.d2k&amp;psig=AFQjCNH7-eIyOBS3ZokRJ1u8toRlZRle3A&amp;ust=1401950114459915" TargetMode="External"/><Relationship Id="rId1" Type="http://schemas.openxmlformats.org/officeDocument/2006/relationships/slideLayout" Target="../slideLayouts/slideLayout6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hyperlink" Target="http://www.google.it/url?sa=i&amp;rct=j&amp;q=&amp;esrc=s&amp;source=images&amp;cd=&amp;cad=rja&amp;uact=8&amp;docid=NvVqqVEA2X_VIM&amp;tbnid=H7R9kJyFI1jc-M:&amp;ved=0CAUQjRw&amp;url=http://www.nozio.it/europa/italia/lombardia/brescia/guide_turistiche/brescia.htm&amp;ei=QL6OU_PzC4nXPN2tgOAN&amp;bvm=bv.68235269,d.d2k&amp;psig=AFQjCNH7-eIyOBS3ZokRJ1u8toRlZRle3A&amp;ust=1401950114459915" TargetMode="Externa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1.emf"/><Relationship Id="rId5" Type="http://schemas.openxmlformats.org/officeDocument/2006/relationships/image" Target="../media/image200.jpeg"/><Relationship Id="rId4" Type="http://schemas.openxmlformats.org/officeDocument/2006/relationships/hyperlink" Target="http://www.google.it/url?sa=i&amp;rct=j&amp;q=&amp;esrc=s&amp;source=images&amp;cd=&amp;cad=rja&amp;uact=8&amp;docid=jxDz6bsHO1P9rM&amp;tbnid=oEi7JZCSzVVHqM:&amp;ved=0CAUQjRw&amp;url=http://www.oroscoponapoletano.it/2012/05/oroscopo-giugno-2012-bilancia.html&amp;ei=J8GOU6TYAYarO5jvgKAN&amp;psig=AFQjCNGWoMWD-eOZzNNaqwoGjwqN0DrI9A&amp;ust=1401950832895868" TargetMode="Externa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docid=NvVqqVEA2X_VIM&amp;tbnid=H7R9kJyFI1jc-M:&amp;ved=0CAUQjRw&amp;url=http://www.nozio.it/europa/italia/lombardia/brescia/guide_turistiche/brescia.htm&amp;ei=QL6OU_PzC4nXPN2tgOAN&amp;bvm=bv.68235269,d.d2k&amp;psig=AFQjCNH7-eIyOBS3ZokRJ1u8toRlZRle3A&amp;ust=1401950114459915" TargetMode="Externa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01.emf"/><Relationship Id="rId5" Type="http://schemas.openxmlformats.org/officeDocument/2006/relationships/image" Target="../media/image203.png"/><Relationship Id="rId4" Type="http://schemas.openxmlformats.org/officeDocument/2006/relationships/image" Target="../media/image182.jpe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stomie%20digestive%20Lodi.ppt" TargetMode="External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6572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Esame Urine completo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7" name="Immagine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484784"/>
            <a:ext cx="5868144" cy="5373216"/>
          </a:xfrm>
          <a:prstGeom prst="rect">
            <a:avLst/>
          </a:prstGeom>
        </p:spPr>
      </p:pic>
      <p:sp>
        <p:nvSpPr>
          <p:cNvPr id="9" name="Segnaposto contenuto 8"/>
          <p:cNvSpPr>
            <a:spLocks noGrp="1"/>
          </p:cNvSpPr>
          <p:nvPr>
            <p:ph sz="half" idx="2"/>
          </p:nvPr>
        </p:nvSpPr>
        <p:spPr>
          <a:xfrm>
            <a:off x="3707904" y="980728"/>
            <a:ext cx="4536504" cy="6048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700" dirty="0" smtClean="0"/>
              <a:t>giallo paglierino</a:t>
            </a:r>
          </a:p>
          <a:p>
            <a:pPr>
              <a:buNone/>
            </a:pPr>
            <a:r>
              <a:rPr lang="it-IT" sz="2700" dirty="0" smtClean="0"/>
              <a:t>limpido</a:t>
            </a:r>
          </a:p>
          <a:p>
            <a:pPr>
              <a:buNone/>
            </a:pPr>
            <a:r>
              <a:rPr lang="it-IT" sz="2700" dirty="0" smtClean="0"/>
              <a:t>5.8</a:t>
            </a:r>
          </a:p>
          <a:p>
            <a:pPr>
              <a:buNone/>
            </a:pPr>
            <a:r>
              <a:rPr lang="it-IT" sz="2700" dirty="0" smtClean="0"/>
              <a:t>1018</a:t>
            </a:r>
          </a:p>
          <a:p>
            <a:pPr>
              <a:buNone/>
            </a:pPr>
            <a:r>
              <a:rPr lang="it-IT" sz="2700" dirty="0" smtClean="0"/>
              <a:t>assente</a:t>
            </a:r>
          </a:p>
          <a:p>
            <a:pPr>
              <a:buNone/>
            </a:pPr>
            <a:r>
              <a:rPr lang="it-IT" sz="2700" dirty="0" smtClean="0"/>
              <a:t>assente</a:t>
            </a:r>
          </a:p>
          <a:p>
            <a:pPr>
              <a:buNone/>
            </a:pPr>
            <a:r>
              <a:rPr lang="it-IT" sz="2700" dirty="0" smtClean="0"/>
              <a:t>assente</a:t>
            </a:r>
          </a:p>
          <a:p>
            <a:pPr>
              <a:buNone/>
            </a:pPr>
            <a:r>
              <a:rPr lang="it-IT" sz="2700" dirty="0" smtClean="0"/>
              <a:t>assente</a:t>
            </a:r>
          </a:p>
          <a:p>
            <a:pPr>
              <a:buNone/>
            </a:pPr>
            <a:r>
              <a:rPr lang="it-IT" sz="2700" dirty="0" smtClean="0"/>
              <a:t>assente</a:t>
            </a:r>
          </a:p>
          <a:p>
            <a:pPr>
              <a:buNone/>
            </a:pPr>
            <a:r>
              <a:rPr lang="it-IT" sz="2700" dirty="0" smtClean="0"/>
              <a:t>tracce</a:t>
            </a:r>
          </a:p>
          <a:p>
            <a:pPr>
              <a:buNone/>
            </a:pPr>
            <a:r>
              <a:rPr lang="it-IT" sz="2700" dirty="0" smtClean="0"/>
              <a:t>assente</a:t>
            </a:r>
          </a:p>
          <a:p>
            <a:pPr>
              <a:buNone/>
            </a:pPr>
            <a:r>
              <a:rPr lang="it-IT" sz="2700" dirty="0" err="1" smtClean="0"/>
              <a:t>ndp</a:t>
            </a:r>
            <a:endParaRPr lang="it-IT" sz="2700" dirty="0" smtClean="0"/>
          </a:p>
          <a:p>
            <a:pPr>
              <a:buNone/>
            </a:pPr>
            <a:endParaRPr lang="it-IT" sz="27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3071103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Freeform 1"/>
          <p:cNvSpPr>
            <a:spLocks noChangeArrowheads="1"/>
          </p:cNvSpPr>
          <p:nvPr/>
        </p:nvSpPr>
        <p:spPr bwMode="auto">
          <a:xfrm>
            <a:off x="3419475" y="1865313"/>
            <a:ext cx="1928813" cy="2655887"/>
          </a:xfrm>
          <a:custGeom>
            <a:avLst/>
            <a:gdLst>
              <a:gd name="T0" fmla="*/ 66 w 1215"/>
              <a:gd name="T1" fmla="*/ 906 h 1673"/>
              <a:gd name="T2" fmla="*/ 141 w 1215"/>
              <a:gd name="T3" fmla="*/ 784 h 1673"/>
              <a:gd name="T4" fmla="*/ 163 w 1215"/>
              <a:gd name="T5" fmla="*/ 759 h 1673"/>
              <a:gd name="T6" fmla="*/ 169 w 1215"/>
              <a:gd name="T7" fmla="*/ 775 h 1673"/>
              <a:gd name="T8" fmla="*/ 218 w 1215"/>
              <a:gd name="T9" fmla="*/ 871 h 1673"/>
              <a:gd name="T10" fmla="*/ 286 w 1215"/>
              <a:gd name="T11" fmla="*/ 1016 h 1673"/>
              <a:gd name="T12" fmla="*/ 322 w 1215"/>
              <a:gd name="T13" fmla="*/ 1031 h 1673"/>
              <a:gd name="T14" fmla="*/ 372 w 1215"/>
              <a:gd name="T15" fmla="*/ 967 h 1673"/>
              <a:gd name="T16" fmla="*/ 447 w 1215"/>
              <a:gd name="T17" fmla="*/ 798 h 1673"/>
              <a:gd name="T18" fmla="*/ 459 w 1215"/>
              <a:gd name="T19" fmla="*/ 769 h 1673"/>
              <a:gd name="T20" fmla="*/ 464 w 1215"/>
              <a:gd name="T21" fmla="*/ 779 h 1673"/>
              <a:gd name="T22" fmla="*/ 495 w 1215"/>
              <a:gd name="T23" fmla="*/ 848 h 1673"/>
              <a:gd name="T24" fmla="*/ 550 w 1215"/>
              <a:gd name="T25" fmla="*/ 1008 h 1673"/>
              <a:gd name="T26" fmla="*/ 588 w 1215"/>
              <a:gd name="T27" fmla="*/ 1031 h 1673"/>
              <a:gd name="T28" fmla="*/ 632 w 1215"/>
              <a:gd name="T29" fmla="*/ 983 h 1673"/>
              <a:gd name="T30" fmla="*/ 699 w 1215"/>
              <a:gd name="T31" fmla="*/ 737 h 1673"/>
              <a:gd name="T32" fmla="*/ 799 w 1215"/>
              <a:gd name="T33" fmla="*/ 294 h 1673"/>
              <a:gd name="T34" fmla="*/ 874 w 1215"/>
              <a:gd name="T35" fmla="*/ 45 h 1673"/>
              <a:gd name="T36" fmla="*/ 888 w 1215"/>
              <a:gd name="T37" fmla="*/ 25 h 1673"/>
              <a:gd name="T38" fmla="*/ 896 w 1215"/>
              <a:gd name="T39" fmla="*/ 12 h 1673"/>
              <a:gd name="T40" fmla="*/ 903 w 1215"/>
              <a:gd name="T41" fmla="*/ 47 h 1673"/>
              <a:gd name="T42" fmla="*/ 922 w 1215"/>
              <a:gd name="T43" fmla="*/ 132 h 1673"/>
              <a:gd name="T44" fmla="*/ 960 w 1215"/>
              <a:gd name="T45" fmla="*/ 469 h 1673"/>
              <a:gd name="T46" fmla="*/ 1009 w 1215"/>
              <a:gd name="T47" fmla="*/ 1144 h 1673"/>
              <a:gd name="T48" fmla="*/ 1041 w 1215"/>
              <a:gd name="T49" fmla="*/ 1521 h 1673"/>
              <a:gd name="T50" fmla="*/ 1057 w 1215"/>
              <a:gd name="T51" fmla="*/ 1631 h 1673"/>
              <a:gd name="T52" fmla="*/ 1090 w 1215"/>
              <a:gd name="T53" fmla="*/ 1673 h 1673"/>
              <a:gd name="T54" fmla="*/ 1124 w 1215"/>
              <a:gd name="T55" fmla="*/ 1616 h 1673"/>
              <a:gd name="T56" fmla="*/ 1157 w 1215"/>
              <a:gd name="T57" fmla="*/ 1440 h 1673"/>
              <a:gd name="T58" fmla="*/ 1204 w 1215"/>
              <a:gd name="T59" fmla="*/ 1094 h 1673"/>
              <a:gd name="T60" fmla="*/ 1190 w 1215"/>
              <a:gd name="T61" fmla="*/ 1033 h 1673"/>
              <a:gd name="T62" fmla="*/ 1170 w 1215"/>
              <a:gd name="T63" fmla="*/ 1169 h 1673"/>
              <a:gd name="T64" fmla="*/ 1121 w 1215"/>
              <a:gd name="T65" fmla="*/ 1523 h 1673"/>
              <a:gd name="T66" fmla="*/ 1093 w 1215"/>
              <a:gd name="T67" fmla="*/ 1637 h 1673"/>
              <a:gd name="T68" fmla="*/ 1090 w 1215"/>
              <a:gd name="T69" fmla="*/ 1649 h 1673"/>
              <a:gd name="T70" fmla="*/ 1087 w 1215"/>
              <a:gd name="T71" fmla="*/ 1643 h 1673"/>
              <a:gd name="T72" fmla="*/ 1071 w 1215"/>
              <a:gd name="T73" fmla="*/ 1575 h 1673"/>
              <a:gd name="T74" fmla="*/ 1046 w 1215"/>
              <a:gd name="T75" fmla="*/ 1327 h 1673"/>
              <a:gd name="T76" fmla="*/ 999 w 1215"/>
              <a:gd name="T77" fmla="*/ 667 h 1673"/>
              <a:gd name="T78" fmla="*/ 955 w 1215"/>
              <a:gd name="T79" fmla="*/ 194 h 1673"/>
              <a:gd name="T80" fmla="*/ 932 w 1215"/>
              <a:gd name="T81" fmla="*/ 62 h 1673"/>
              <a:gd name="T82" fmla="*/ 904 w 1215"/>
              <a:gd name="T83" fmla="*/ 5 h 1673"/>
              <a:gd name="T84" fmla="*/ 872 w 1215"/>
              <a:gd name="T85" fmla="*/ 9 h 1673"/>
              <a:gd name="T86" fmla="*/ 816 w 1215"/>
              <a:gd name="T87" fmla="*/ 136 h 1673"/>
              <a:gd name="T88" fmla="*/ 727 w 1215"/>
              <a:gd name="T89" fmla="*/ 507 h 1673"/>
              <a:gd name="T90" fmla="*/ 641 w 1215"/>
              <a:gd name="T91" fmla="*/ 877 h 1673"/>
              <a:gd name="T92" fmla="*/ 598 w 1215"/>
              <a:gd name="T93" fmla="*/ 996 h 1673"/>
              <a:gd name="T94" fmla="*/ 582 w 1215"/>
              <a:gd name="T95" fmla="*/ 1008 h 1673"/>
              <a:gd name="T96" fmla="*/ 570 w 1215"/>
              <a:gd name="T97" fmla="*/ 996 h 1673"/>
              <a:gd name="T98" fmla="*/ 533 w 1215"/>
              <a:gd name="T99" fmla="*/ 894 h 1673"/>
              <a:gd name="T100" fmla="*/ 487 w 1215"/>
              <a:gd name="T101" fmla="*/ 767 h 1673"/>
              <a:gd name="T102" fmla="*/ 450 w 1215"/>
              <a:gd name="T103" fmla="*/ 760 h 1673"/>
              <a:gd name="T104" fmla="*/ 387 w 1215"/>
              <a:gd name="T105" fmla="*/ 869 h 1673"/>
              <a:gd name="T106" fmla="*/ 334 w 1215"/>
              <a:gd name="T107" fmla="*/ 990 h 1673"/>
              <a:gd name="T108" fmla="*/ 319 w 1215"/>
              <a:gd name="T109" fmla="*/ 1007 h 1673"/>
              <a:gd name="T110" fmla="*/ 309 w 1215"/>
              <a:gd name="T111" fmla="*/ 1004 h 1673"/>
              <a:gd name="T112" fmla="*/ 259 w 1215"/>
              <a:gd name="T113" fmla="*/ 910 h 1673"/>
              <a:gd name="T114" fmla="*/ 191 w 1215"/>
              <a:gd name="T115" fmla="*/ 764 h 1673"/>
              <a:gd name="T116" fmla="*/ 153 w 1215"/>
              <a:gd name="T117" fmla="*/ 749 h 1673"/>
              <a:gd name="T118" fmla="*/ 87 w 1215"/>
              <a:gd name="T119" fmla="*/ 818 h 1673"/>
              <a:gd name="T120" fmla="*/ 4 w 1215"/>
              <a:gd name="T121" fmla="*/ 981 h 1673"/>
              <a:gd name="T122" fmla="*/ 0 w 1215"/>
              <a:gd name="T123" fmla="*/ 0 h 1673"/>
              <a:gd name="T124" fmla="*/ 1215 w 1215"/>
              <a:gd name="T125" fmla="*/ 1673 h 1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T122" t="T123" r="T124" b="T125"/>
            <a:pathLst>
              <a:path w="1215" h="1673">
                <a:moveTo>
                  <a:pt x="0" y="988"/>
                </a:moveTo>
                <a:lnTo>
                  <a:pt x="20" y="1001"/>
                </a:lnTo>
                <a:lnTo>
                  <a:pt x="26" y="990"/>
                </a:lnTo>
                <a:lnTo>
                  <a:pt x="33" y="977"/>
                </a:lnTo>
                <a:lnTo>
                  <a:pt x="40" y="962"/>
                </a:lnTo>
                <a:lnTo>
                  <a:pt x="49" y="946"/>
                </a:lnTo>
                <a:lnTo>
                  <a:pt x="58" y="926"/>
                </a:lnTo>
                <a:lnTo>
                  <a:pt x="66" y="906"/>
                </a:lnTo>
                <a:lnTo>
                  <a:pt x="87" y="865"/>
                </a:lnTo>
                <a:lnTo>
                  <a:pt x="99" y="845"/>
                </a:lnTo>
                <a:lnTo>
                  <a:pt x="110" y="826"/>
                </a:lnTo>
                <a:lnTo>
                  <a:pt x="121" y="809"/>
                </a:lnTo>
                <a:lnTo>
                  <a:pt x="110" y="804"/>
                </a:lnTo>
                <a:lnTo>
                  <a:pt x="118" y="813"/>
                </a:lnTo>
                <a:lnTo>
                  <a:pt x="130" y="797"/>
                </a:lnTo>
                <a:lnTo>
                  <a:pt x="141" y="784"/>
                </a:lnTo>
                <a:lnTo>
                  <a:pt x="151" y="775"/>
                </a:lnTo>
                <a:lnTo>
                  <a:pt x="143" y="767"/>
                </a:lnTo>
                <a:lnTo>
                  <a:pt x="147" y="778"/>
                </a:lnTo>
                <a:lnTo>
                  <a:pt x="158" y="772"/>
                </a:lnTo>
                <a:lnTo>
                  <a:pt x="153" y="760"/>
                </a:lnTo>
                <a:lnTo>
                  <a:pt x="153" y="773"/>
                </a:lnTo>
                <a:lnTo>
                  <a:pt x="163" y="772"/>
                </a:lnTo>
                <a:lnTo>
                  <a:pt x="163" y="759"/>
                </a:lnTo>
                <a:lnTo>
                  <a:pt x="162" y="772"/>
                </a:lnTo>
                <a:lnTo>
                  <a:pt x="168" y="772"/>
                </a:lnTo>
                <a:lnTo>
                  <a:pt x="168" y="760"/>
                </a:lnTo>
                <a:lnTo>
                  <a:pt x="163" y="772"/>
                </a:lnTo>
                <a:lnTo>
                  <a:pt x="168" y="774"/>
                </a:lnTo>
                <a:lnTo>
                  <a:pt x="173" y="763"/>
                </a:lnTo>
                <a:lnTo>
                  <a:pt x="164" y="772"/>
                </a:lnTo>
                <a:lnTo>
                  <a:pt x="169" y="775"/>
                </a:lnTo>
                <a:lnTo>
                  <a:pt x="173" y="780"/>
                </a:lnTo>
                <a:lnTo>
                  <a:pt x="183" y="793"/>
                </a:lnTo>
                <a:lnTo>
                  <a:pt x="192" y="785"/>
                </a:lnTo>
                <a:lnTo>
                  <a:pt x="181" y="789"/>
                </a:lnTo>
                <a:lnTo>
                  <a:pt x="191" y="807"/>
                </a:lnTo>
                <a:lnTo>
                  <a:pt x="199" y="826"/>
                </a:lnTo>
                <a:lnTo>
                  <a:pt x="209" y="848"/>
                </a:lnTo>
                <a:lnTo>
                  <a:pt x="218" y="871"/>
                </a:lnTo>
                <a:lnTo>
                  <a:pt x="228" y="895"/>
                </a:lnTo>
                <a:lnTo>
                  <a:pt x="237" y="919"/>
                </a:lnTo>
                <a:lnTo>
                  <a:pt x="247" y="942"/>
                </a:lnTo>
                <a:lnTo>
                  <a:pt x="256" y="963"/>
                </a:lnTo>
                <a:lnTo>
                  <a:pt x="265" y="983"/>
                </a:lnTo>
                <a:lnTo>
                  <a:pt x="275" y="999"/>
                </a:lnTo>
                <a:lnTo>
                  <a:pt x="278" y="1003"/>
                </a:lnTo>
                <a:lnTo>
                  <a:pt x="286" y="1016"/>
                </a:lnTo>
                <a:lnTo>
                  <a:pt x="291" y="1021"/>
                </a:lnTo>
                <a:lnTo>
                  <a:pt x="296" y="1024"/>
                </a:lnTo>
                <a:lnTo>
                  <a:pt x="300" y="1028"/>
                </a:lnTo>
                <a:lnTo>
                  <a:pt x="305" y="1029"/>
                </a:lnTo>
                <a:lnTo>
                  <a:pt x="309" y="1031"/>
                </a:lnTo>
                <a:lnTo>
                  <a:pt x="314" y="1032"/>
                </a:lnTo>
                <a:lnTo>
                  <a:pt x="319" y="1031"/>
                </a:lnTo>
                <a:lnTo>
                  <a:pt x="322" y="1031"/>
                </a:lnTo>
                <a:lnTo>
                  <a:pt x="327" y="1028"/>
                </a:lnTo>
                <a:lnTo>
                  <a:pt x="331" y="1024"/>
                </a:lnTo>
                <a:lnTo>
                  <a:pt x="336" y="1022"/>
                </a:lnTo>
                <a:lnTo>
                  <a:pt x="341" y="1017"/>
                </a:lnTo>
                <a:lnTo>
                  <a:pt x="350" y="1006"/>
                </a:lnTo>
                <a:lnTo>
                  <a:pt x="353" y="1002"/>
                </a:lnTo>
                <a:lnTo>
                  <a:pt x="362" y="986"/>
                </a:lnTo>
                <a:lnTo>
                  <a:pt x="372" y="967"/>
                </a:lnTo>
                <a:lnTo>
                  <a:pt x="381" y="946"/>
                </a:lnTo>
                <a:lnTo>
                  <a:pt x="391" y="924"/>
                </a:lnTo>
                <a:lnTo>
                  <a:pt x="399" y="900"/>
                </a:lnTo>
                <a:lnTo>
                  <a:pt x="409" y="877"/>
                </a:lnTo>
                <a:lnTo>
                  <a:pt x="418" y="854"/>
                </a:lnTo>
                <a:lnTo>
                  <a:pt x="428" y="833"/>
                </a:lnTo>
                <a:lnTo>
                  <a:pt x="437" y="814"/>
                </a:lnTo>
                <a:lnTo>
                  <a:pt x="447" y="798"/>
                </a:lnTo>
                <a:lnTo>
                  <a:pt x="436" y="793"/>
                </a:lnTo>
                <a:lnTo>
                  <a:pt x="444" y="802"/>
                </a:lnTo>
                <a:lnTo>
                  <a:pt x="453" y="788"/>
                </a:lnTo>
                <a:lnTo>
                  <a:pt x="463" y="779"/>
                </a:lnTo>
                <a:lnTo>
                  <a:pt x="454" y="772"/>
                </a:lnTo>
                <a:lnTo>
                  <a:pt x="459" y="783"/>
                </a:lnTo>
                <a:lnTo>
                  <a:pt x="464" y="780"/>
                </a:lnTo>
                <a:lnTo>
                  <a:pt x="459" y="769"/>
                </a:lnTo>
                <a:lnTo>
                  <a:pt x="459" y="780"/>
                </a:lnTo>
                <a:lnTo>
                  <a:pt x="465" y="780"/>
                </a:lnTo>
                <a:lnTo>
                  <a:pt x="469" y="780"/>
                </a:lnTo>
                <a:lnTo>
                  <a:pt x="469" y="768"/>
                </a:lnTo>
                <a:lnTo>
                  <a:pt x="464" y="779"/>
                </a:lnTo>
                <a:lnTo>
                  <a:pt x="469" y="783"/>
                </a:lnTo>
                <a:lnTo>
                  <a:pt x="473" y="772"/>
                </a:lnTo>
                <a:lnTo>
                  <a:pt x="464" y="779"/>
                </a:lnTo>
                <a:lnTo>
                  <a:pt x="469" y="783"/>
                </a:lnTo>
                <a:lnTo>
                  <a:pt x="473" y="789"/>
                </a:lnTo>
                <a:lnTo>
                  <a:pt x="482" y="782"/>
                </a:lnTo>
                <a:lnTo>
                  <a:pt x="470" y="785"/>
                </a:lnTo>
                <a:lnTo>
                  <a:pt x="475" y="793"/>
                </a:lnTo>
                <a:lnTo>
                  <a:pt x="479" y="802"/>
                </a:lnTo>
                <a:lnTo>
                  <a:pt x="487" y="823"/>
                </a:lnTo>
                <a:lnTo>
                  <a:pt x="495" y="848"/>
                </a:lnTo>
                <a:lnTo>
                  <a:pt x="503" y="874"/>
                </a:lnTo>
                <a:lnTo>
                  <a:pt x="510" y="902"/>
                </a:lnTo>
                <a:lnTo>
                  <a:pt x="519" y="930"/>
                </a:lnTo>
                <a:lnTo>
                  <a:pt x="528" y="956"/>
                </a:lnTo>
                <a:lnTo>
                  <a:pt x="536" y="980"/>
                </a:lnTo>
                <a:lnTo>
                  <a:pt x="540" y="991"/>
                </a:lnTo>
                <a:lnTo>
                  <a:pt x="545" y="999"/>
                </a:lnTo>
                <a:lnTo>
                  <a:pt x="550" y="1008"/>
                </a:lnTo>
                <a:lnTo>
                  <a:pt x="552" y="1012"/>
                </a:lnTo>
                <a:lnTo>
                  <a:pt x="557" y="1018"/>
                </a:lnTo>
                <a:lnTo>
                  <a:pt x="562" y="1023"/>
                </a:lnTo>
                <a:lnTo>
                  <a:pt x="567" y="1026"/>
                </a:lnTo>
                <a:lnTo>
                  <a:pt x="572" y="1029"/>
                </a:lnTo>
                <a:lnTo>
                  <a:pt x="577" y="1031"/>
                </a:lnTo>
                <a:lnTo>
                  <a:pt x="582" y="1032"/>
                </a:lnTo>
                <a:lnTo>
                  <a:pt x="588" y="1031"/>
                </a:lnTo>
                <a:lnTo>
                  <a:pt x="592" y="1031"/>
                </a:lnTo>
                <a:lnTo>
                  <a:pt x="598" y="1028"/>
                </a:lnTo>
                <a:lnTo>
                  <a:pt x="602" y="1024"/>
                </a:lnTo>
                <a:lnTo>
                  <a:pt x="608" y="1019"/>
                </a:lnTo>
                <a:lnTo>
                  <a:pt x="615" y="1012"/>
                </a:lnTo>
                <a:lnTo>
                  <a:pt x="618" y="1008"/>
                </a:lnTo>
                <a:lnTo>
                  <a:pt x="623" y="999"/>
                </a:lnTo>
                <a:lnTo>
                  <a:pt x="632" y="983"/>
                </a:lnTo>
                <a:lnTo>
                  <a:pt x="639" y="965"/>
                </a:lnTo>
                <a:lnTo>
                  <a:pt x="647" y="942"/>
                </a:lnTo>
                <a:lnTo>
                  <a:pt x="654" y="916"/>
                </a:lnTo>
                <a:lnTo>
                  <a:pt x="663" y="886"/>
                </a:lnTo>
                <a:lnTo>
                  <a:pt x="672" y="853"/>
                </a:lnTo>
                <a:lnTo>
                  <a:pt x="681" y="817"/>
                </a:lnTo>
                <a:lnTo>
                  <a:pt x="690" y="778"/>
                </a:lnTo>
                <a:lnTo>
                  <a:pt x="699" y="737"/>
                </a:lnTo>
                <a:lnTo>
                  <a:pt x="709" y="696"/>
                </a:lnTo>
                <a:lnTo>
                  <a:pt x="719" y="651"/>
                </a:lnTo>
                <a:lnTo>
                  <a:pt x="729" y="606"/>
                </a:lnTo>
                <a:lnTo>
                  <a:pt x="749" y="515"/>
                </a:lnTo>
                <a:lnTo>
                  <a:pt x="769" y="424"/>
                </a:lnTo>
                <a:lnTo>
                  <a:pt x="779" y="380"/>
                </a:lnTo>
                <a:lnTo>
                  <a:pt x="789" y="336"/>
                </a:lnTo>
                <a:lnTo>
                  <a:pt x="799" y="294"/>
                </a:lnTo>
                <a:lnTo>
                  <a:pt x="809" y="253"/>
                </a:lnTo>
                <a:lnTo>
                  <a:pt x="819" y="214"/>
                </a:lnTo>
                <a:lnTo>
                  <a:pt x="828" y="178"/>
                </a:lnTo>
                <a:lnTo>
                  <a:pt x="838" y="144"/>
                </a:lnTo>
                <a:lnTo>
                  <a:pt x="847" y="113"/>
                </a:lnTo>
                <a:lnTo>
                  <a:pt x="857" y="87"/>
                </a:lnTo>
                <a:lnTo>
                  <a:pt x="866" y="63"/>
                </a:lnTo>
                <a:lnTo>
                  <a:pt x="874" y="45"/>
                </a:lnTo>
                <a:lnTo>
                  <a:pt x="883" y="30"/>
                </a:lnTo>
                <a:lnTo>
                  <a:pt x="872" y="26"/>
                </a:lnTo>
                <a:lnTo>
                  <a:pt x="879" y="34"/>
                </a:lnTo>
                <a:lnTo>
                  <a:pt x="884" y="29"/>
                </a:lnTo>
                <a:lnTo>
                  <a:pt x="888" y="25"/>
                </a:lnTo>
                <a:lnTo>
                  <a:pt x="892" y="21"/>
                </a:lnTo>
                <a:lnTo>
                  <a:pt x="884" y="14"/>
                </a:lnTo>
                <a:lnTo>
                  <a:pt x="888" y="25"/>
                </a:lnTo>
                <a:lnTo>
                  <a:pt x="893" y="24"/>
                </a:lnTo>
                <a:lnTo>
                  <a:pt x="888" y="12"/>
                </a:lnTo>
                <a:lnTo>
                  <a:pt x="888" y="24"/>
                </a:lnTo>
                <a:lnTo>
                  <a:pt x="892" y="24"/>
                </a:lnTo>
                <a:lnTo>
                  <a:pt x="892" y="11"/>
                </a:lnTo>
                <a:lnTo>
                  <a:pt x="888" y="22"/>
                </a:lnTo>
                <a:lnTo>
                  <a:pt x="892" y="24"/>
                </a:lnTo>
                <a:lnTo>
                  <a:pt x="896" y="12"/>
                </a:lnTo>
                <a:lnTo>
                  <a:pt x="887" y="21"/>
                </a:lnTo>
                <a:lnTo>
                  <a:pt x="891" y="24"/>
                </a:lnTo>
                <a:lnTo>
                  <a:pt x="894" y="27"/>
                </a:lnTo>
                <a:lnTo>
                  <a:pt x="898" y="34"/>
                </a:lnTo>
                <a:lnTo>
                  <a:pt x="907" y="26"/>
                </a:lnTo>
                <a:lnTo>
                  <a:pt x="896" y="30"/>
                </a:lnTo>
                <a:lnTo>
                  <a:pt x="899" y="37"/>
                </a:lnTo>
                <a:lnTo>
                  <a:pt x="903" y="47"/>
                </a:lnTo>
                <a:lnTo>
                  <a:pt x="906" y="58"/>
                </a:lnTo>
                <a:lnTo>
                  <a:pt x="909" y="71"/>
                </a:lnTo>
                <a:lnTo>
                  <a:pt x="913" y="85"/>
                </a:lnTo>
                <a:lnTo>
                  <a:pt x="916" y="101"/>
                </a:lnTo>
                <a:lnTo>
                  <a:pt x="927" y="96"/>
                </a:lnTo>
                <a:lnTo>
                  <a:pt x="916" y="96"/>
                </a:lnTo>
                <a:lnTo>
                  <a:pt x="918" y="113"/>
                </a:lnTo>
                <a:lnTo>
                  <a:pt x="922" y="132"/>
                </a:lnTo>
                <a:lnTo>
                  <a:pt x="925" y="152"/>
                </a:lnTo>
                <a:lnTo>
                  <a:pt x="928" y="172"/>
                </a:lnTo>
                <a:lnTo>
                  <a:pt x="932" y="194"/>
                </a:lnTo>
                <a:lnTo>
                  <a:pt x="937" y="241"/>
                </a:lnTo>
                <a:lnTo>
                  <a:pt x="943" y="294"/>
                </a:lnTo>
                <a:lnTo>
                  <a:pt x="949" y="350"/>
                </a:lnTo>
                <a:lnTo>
                  <a:pt x="954" y="408"/>
                </a:lnTo>
                <a:lnTo>
                  <a:pt x="960" y="469"/>
                </a:lnTo>
                <a:lnTo>
                  <a:pt x="965" y="534"/>
                </a:lnTo>
                <a:lnTo>
                  <a:pt x="970" y="600"/>
                </a:lnTo>
                <a:lnTo>
                  <a:pt x="975" y="667"/>
                </a:lnTo>
                <a:lnTo>
                  <a:pt x="985" y="805"/>
                </a:lnTo>
                <a:lnTo>
                  <a:pt x="995" y="943"/>
                </a:lnTo>
                <a:lnTo>
                  <a:pt x="1000" y="1011"/>
                </a:lnTo>
                <a:lnTo>
                  <a:pt x="1005" y="1078"/>
                </a:lnTo>
                <a:lnTo>
                  <a:pt x="1009" y="1144"/>
                </a:lnTo>
                <a:lnTo>
                  <a:pt x="1014" y="1207"/>
                </a:lnTo>
                <a:lnTo>
                  <a:pt x="1019" y="1268"/>
                </a:lnTo>
                <a:lnTo>
                  <a:pt x="1022" y="1327"/>
                </a:lnTo>
                <a:lnTo>
                  <a:pt x="1027" y="1382"/>
                </a:lnTo>
                <a:lnTo>
                  <a:pt x="1032" y="1433"/>
                </a:lnTo>
                <a:lnTo>
                  <a:pt x="1036" y="1480"/>
                </a:lnTo>
                <a:lnTo>
                  <a:pt x="1039" y="1501"/>
                </a:lnTo>
                <a:lnTo>
                  <a:pt x="1041" y="1521"/>
                </a:lnTo>
                <a:lnTo>
                  <a:pt x="1044" y="1541"/>
                </a:lnTo>
                <a:lnTo>
                  <a:pt x="1045" y="1558"/>
                </a:lnTo>
                <a:lnTo>
                  <a:pt x="1047" y="1575"/>
                </a:lnTo>
                <a:lnTo>
                  <a:pt x="1050" y="1589"/>
                </a:lnTo>
                <a:lnTo>
                  <a:pt x="1052" y="1603"/>
                </a:lnTo>
                <a:lnTo>
                  <a:pt x="1055" y="1616"/>
                </a:lnTo>
                <a:lnTo>
                  <a:pt x="1055" y="1619"/>
                </a:lnTo>
                <a:lnTo>
                  <a:pt x="1057" y="1631"/>
                </a:lnTo>
                <a:lnTo>
                  <a:pt x="1060" y="1638"/>
                </a:lnTo>
                <a:lnTo>
                  <a:pt x="1065" y="1652"/>
                </a:lnTo>
                <a:lnTo>
                  <a:pt x="1070" y="1660"/>
                </a:lnTo>
                <a:lnTo>
                  <a:pt x="1072" y="1664"/>
                </a:lnTo>
                <a:lnTo>
                  <a:pt x="1076" y="1669"/>
                </a:lnTo>
                <a:lnTo>
                  <a:pt x="1081" y="1672"/>
                </a:lnTo>
                <a:lnTo>
                  <a:pt x="1085" y="1673"/>
                </a:lnTo>
                <a:lnTo>
                  <a:pt x="1090" y="1673"/>
                </a:lnTo>
                <a:lnTo>
                  <a:pt x="1095" y="1673"/>
                </a:lnTo>
                <a:lnTo>
                  <a:pt x="1098" y="1669"/>
                </a:lnTo>
                <a:lnTo>
                  <a:pt x="1102" y="1667"/>
                </a:lnTo>
                <a:lnTo>
                  <a:pt x="1106" y="1663"/>
                </a:lnTo>
                <a:lnTo>
                  <a:pt x="1111" y="1655"/>
                </a:lnTo>
                <a:lnTo>
                  <a:pt x="1116" y="1645"/>
                </a:lnTo>
                <a:lnTo>
                  <a:pt x="1119" y="1632"/>
                </a:lnTo>
                <a:lnTo>
                  <a:pt x="1124" y="1616"/>
                </a:lnTo>
                <a:lnTo>
                  <a:pt x="1129" y="1597"/>
                </a:lnTo>
                <a:lnTo>
                  <a:pt x="1134" y="1576"/>
                </a:lnTo>
                <a:lnTo>
                  <a:pt x="1134" y="1572"/>
                </a:lnTo>
                <a:lnTo>
                  <a:pt x="1139" y="1548"/>
                </a:lnTo>
                <a:lnTo>
                  <a:pt x="1144" y="1523"/>
                </a:lnTo>
                <a:lnTo>
                  <a:pt x="1148" y="1497"/>
                </a:lnTo>
                <a:lnTo>
                  <a:pt x="1153" y="1469"/>
                </a:lnTo>
                <a:lnTo>
                  <a:pt x="1157" y="1440"/>
                </a:lnTo>
                <a:lnTo>
                  <a:pt x="1165" y="1379"/>
                </a:lnTo>
                <a:lnTo>
                  <a:pt x="1174" y="1317"/>
                </a:lnTo>
                <a:lnTo>
                  <a:pt x="1183" y="1256"/>
                </a:lnTo>
                <a:lnTo>
                  <a:pt x="1190" y="1197"/>
                </a:lnTo>
                <a:lnTo>
                  <a:pt x="1194" y="1169"/>
                </a:lnTo>
                <a:lnTo>
                  <a:pt x="1198" y="1143"/>
                </a:lnTo>
                <a:lnTo>
                  <a:pt x="1200" y="1118"/>
                </a:lnTo>
                <a:lnTo>
                  <a:pt x="1204" y="1094"/>
                </a:lnTo>
                <a:lnTo>
                  <a:pt x="1208" y="1073"/>
                </a:lnTo>
                <a:lnTo>
                  <a:pt x="1210" y="1054"/>
                </a:lnTo>
                <a:lnTo>
                  <a:pt x="1213" y="1038"/>
                </a:lnTo>
                <a:lnTo>
                  <a:pt x="1202" y="1038"/>
                </a:lnTo>
                <a:lnTo>
                  <a:pt x="1213" y="1042"/>
                </a:lnTo>
                <a:lnTo>
                  <a:pt x="1215" y="1027"/>
                </a:lnTo>
                <a:lnTo>
                  <a:pt x="1193" y="1022"/>
                </a:lnTo>
                <a:lnTo>
                  <a:pt x="1190" y="1033"/>
                </a:lnTo>
                <a:lnTo>
                  <a:pt x="1189" y="1038"/>
                </a:lnTo>
                <a:lnTo>
                  <a:pt x="1187" y="1054"/>
                </a:lnTo>
                <a:lnTo>
                  <a:pt x="1184" y="1073"/>
                </a:lnTo>
                <a:lnTo>
                  <a:pt x="1180" y="1094"/>
                </a:lnTo>
                <a:lnTo>
                  <a:pt x="1177" y="1118"/>
                </a:lnTo>
                <a:lnTo>
                  <a:pt x="1174" y="1143"/>
                </a:lnTo>
                <a:lnTo>
                  <a:pt x="1170" y="1169"/>
                </a:lnTo>
                <a:lnTo>
                  <a:pt x="1167" y="1197"/>
                </a:lnTo>
                <a:lnTo>
                  <a:pt x="1159" y="1256"/>
                </a:lnTo>
                <a:lnTo>
                  <a:pt x="1151" y="1317"/>
                </a:lnTo>
                <a:lnTo>
                  <a:pt x="1142" y="1379"/>
                </a:lnTo>
                <a:lnTo>
                  <a:pt x="1133" y="1440"/>
                </a:lnTo>
                <a:lnTo>
                  <a:pt x="1129" y="1469"/>
                </a:lnTo>
                <a:lnTo>
                  <a:pt x="1124" y="1497"/>
                </a:lnTo>
                <a:lnTo>
                  <a:pt x="1121" y="1523"/>
                </a:lnTo>
                <a:lnTo>
                  <a:pt x="1116" y="1548"/>
                </a:lnTo>
                <a:lnTo>
                  <a:pt x="1111" y="1572"/>
                </a:lnTo>
                <a:lnTo>
                  <a:pt x="1123" y="1572"/>
                </a:lnTo>
                <a:lnTo>
                  <a:pt x="1112" y="1567"/>
                </a:lnTo>
                <a:lnTo>
                  <a:pt x="1107" y="1588"/>
                </a:lnTo>
                <a:lnTo>
                  <a:pt x="1102" y="1607"/>
                </a:lnTo>
                <a:lnTo>
                  <a:pt x="1097" y="1623"/>
                </a:lnTo>
                <a:lnTo>
                  <a:pt x="1093" y="1637"/>
                </a:lnTo>
                <a:lnTo>
                  <a:pt x="1088" y="1647"/>
                </a:lnTo>
                <a:lnTo>
                  <a:pt x="1083" y="1654"/>
                </a:lnTo>
                <a:lnTo>
                  <a:pt x="1095" y="1658"/>
                </a:lnTo>
                <a:lnTo>
                  <a:pt x="1086" y="1650"/>
                </a:lnTo>
                <a:lnTo>
                  <a:pt x="1082" y="1653"/>
                </a:lnTo>
                <a:lnTo>
                  <a:pt x="1085" y="1650"/>
                </a:lnTo>
                <a:lnTo>
                  <a:pt x="1090" y="1662"/>
                </a:lnTo>
                <a:lnTo>
                  <a:pt x="1090" y="1649"/>
                </a:lnTo>
                <a:lnTo>
                  <a:pt x="1085" y="1649"/>
                </a:lnTo>
                <a:lnTo>
                  <a:pt x="1090" y="1650"/>
                </a:lnTo>
                <a:lnTo>
                  <a:pt x="1085" y="1662"/>
                </a:lnTo>
                <a:lnTo>
                  <a:pt x="1093" y="1653"/>
                </a:lnTo>
                <a:lnTo>
                  <a:pt x="1090" y="1648"/>
                </a:lnTo>
                <a:lnTo>
                  <a:pt x="1081" y="1657"/>
                </a:lnTo>
                <a:lnTo>
                  <a:pt x="1092" y="1652"/>
                </a:lnTo>
                <a:lnTo>
                  <a:pt x="1087" y="1643"/>
                </a:lnTo>
                <a:lnTo>
                  <a:pt x="1082" y="1632"/>
                </a:lnTo>
                <a:lnTo>
                  <a:pt x="1080" y="1622"/>
                </a:lnTo>
                <a:lnTo>
                  <a:pt x="1077" y="1611"/>
                </a:lnTo>
                <a:lnTo>
                  <a:pt x="1066" y="1616"/>
                </a:lnTo>
                <a:lnTo>
                  <a:pt x="1078" y="1616"/>
                </a:lnTo>
                <a:lnTo>
                  <a:pt x="1076" y="1603"/>
                </a:lnTo>
                <a:lnTo>
                  <a:pt x="1073" y="1589"/>
                </a:lnTo>
                <a:lnTo>
                  <a:pt x="1071" y="1575"/>
                </a:lnTo>
                <a:lnTo>
                  <a:pt x="1068" y="1558"/>
                </a:lnTo>
                <a:lnTo>
                  <a:pt x="1067" y="1541"/>
                </a:lnTo>
                <a:lnTo>
                  <a:pt x="1065" y="1521"/>
                </a:lnTo>
                <a:lnTo>
                  <a:pt x="1062" y="1501"/>
                </a:lnTo>
                <a:lnTo>
                  <a:pt x="1060" y="1480"/>
                </a:lnTo>
                <a:lnTo>
                  <a:pt x="1056" y="1433"/>
                </a:lnTo>
                <a:lnTo>
                  <a:pt x="1051" y="1382"/>
                </a:lnTo>
                <a:lnTo>
                  <a:pt x="1046" y="1327"/>
                </a:lnTo>
                <a:lnTo>
                  <a:pt x="1042" y="1268"/>
                </a:lnTo>
                <a:lnTo>
                  <a:pt x="1037" y="1207"/>
                </a:lnTo>
                <a:lnTo>
                  <a:pt x="1032" y="1144"/>
                </a:lnTo>
                <a:lnTo>
                  <a:pt x="1029" y="1078"/>
                </a:lnTo>
                <a:lnTo>
                  <a:pt x="1024" y="1011"/>
                </a:lnTo>
                <a:lnTo>
                  <a:pt x="1019" y="943"/>
                </a:lnTo>
                <a:lnTo>
                  <a:pt x="1009" y="805"/>
                </a:lnTo>
                <a:lnTo>
                  <a:pt x="999" y="667"/>
                </a:lnTo>
                <a:lnTo>
                  <a:pt x="994" y="600"/>
                </a:lnTo>
                <a:lnTo>
                  <a:pt x="989" y="534"/>
                </a:lnTo>
                <a:lnTo>
                  <a:pt x="984" y="469"/>
                </a:lnTo>
                <a:lnTo>
                  <a:pt x="978" y="408"/>
                </a:lnTo>
                <a:lnTo>
                  <a:pt x="973" y="350"/>
                </a:lnTo>
                <a:lnTo>
                  <a:pt x="967" y="294"/>
                </a:lnTo>
                <a:lnTo>
                  <a:pt x="960" y="241"/>
                </a:lnTo>
                <a:lnTo>
                  <a:pt x="955" y="194"/>
                </a:lnTo>
                <a:lnTo>
                  <a:pt x="952" y="172"/>
                </a:lnTo>
                <a:lnTo>
                  <a:pt x="949" y="152"/>
                </a:lnTo>
                <a:lnTo>
                  <a:pt x="945" y="132"/>
                </a:lnTo>
                <a:lnTo>
                  <a:pt x="942" y="113"/>
                </a:lnTo>
                <a:lnTo>
                  <a:pt x="939" y="96"/>
                </a:lnTo>
                <a:lnTo>
                  <a:pt x="938" y="92"/>
                </a:lnTo>
                <a:lnTo>
                  <a:pt x="935" y="76"/>
                </a:lnTo>
                <a:lnTo>
                  <a:pt x="932" y="62"/>
                </a:lnTo>
                <a:lnTo>
                  <a:pt x="928" y="50"/>
                </a:lnTo>
                <a:lnTo>
                  <a:pt x="925" y="39"/>
                </a:lnTo>
                <a:lnTo>
                  <a:pt x="922" y="29"/>
                </a:lnTo>
                <a:lnTo>
                  <a:pt x="918" y="21"/>
                </a:lnTo>
                <a:lnTo>
                  <a:pt x="916" y="17"/>
                </a:lnTo>
                <a:lnTo>
                  <a:pt x="913" y="14"/>
                </a:lnTo>
                <a:lnTo>
                  <a:pt x="908" y="7"/>
                </a:lnTo>
                <a:lnTo>
                  <a:pt x="904" y="5"/>
                </a:lnTo>
                <a:lnTo>
                  <a:pt x="901" y="1"/>
                </a:lnTo>
                <a:lnTo>
                  <a:pt x="897" y="0"/>
                </a:lnTo>
                <a:lnTo>
                  <a:pt x="892" y="0"/>
                </a:lnTo>
                <a:lnTo>
                  <a:pt x="888" y="0"/>
                </a:lnTo>
                <a:lnTo>
                  <a:pt x="884" y="1"/>
                </a:lnTo>
                <a:lnTo>
                  <a:pt x="879" y="2"/>
                </a:lnTo>
                <a:lnTo>
                  <a:pt x="876" y="5"/>
                </a:lnTo>
                <a:lnTo>
                  <a:pt x="872" y="9"/>
                </a:lnTo>
                <a:lnTo>
                  <a:pt x="868" y="12"/>
                </a:lnTo>
                <a:lnTo>
                  <a:pt x="863" y="17"/>
                </a:lnTo>
                <a:lnTo>
                  <a:pt x="861" y="21"/>
                </a:lnTo>
                <a:lnTo>
                  <a:pt x="852" y="36"/>
                </a:lnTo>
                <a:lnTo>
                  <a:pt x="843" y="55"/>
                </a:lnTo>
                <a:lnTo>
                  <a:pt x="835" y="78"/>
                </a:lnTo>
                <a:lnTo>
                  <a:pt x="825" y="105"/>
                </a:lnTo>
                <a:lnTo>
                  <a:pt x="816" y="136"/>
                </a:lnTo>
                <a:lnTo>
                  <a:pt x="806" y="169"/>
                </a:lnTo>
                <a:lnTo>
                  <a:pt x="796" y="205"/>
                </a:lnTo>
                <a:lnTo>
                  <a:pt x="786" y="244"/>
                </a:lnTo>
                <a:lnTo>
                  <a:pt x="776" y="285"/>
                </a:lnTo>
                <a:lnTo>
                  <a:pt x="766" y="327"/>
                </a:lnTo>
                <a:lnTo>
                  <a:pt x="756" y="371"/>
                </a:lnTo>
                <a:lnTo>
                  <a:pt x="746" y="416"/>
                </a:lnTo>
                <a:lnTo>
                  <a:pt x="727" y="507"/>
                </a:lnTo>
                <a:lnTo>
                  <a:pt x="707" y="597"/>
                </a:lnTo>
                <a:lnTo>
                  <a:pt x="697" y="642"/>
                </a:lnTo>
                <a:lnTo>
                  <a:pt x="687" y="687"/>
                </a:lnTo>
                <a:lnTo>
                  <a:pt x="677" y="728"/>
                </a:lnTo>
                <a:lnTo>
                  <a:pt x="668" y="769"/>
                </a:lnTo>
                <a:lnTo>
                  <a:pt x="658" y="808"/>
                </a:lnTo>
                <a:lnTo>
                  <a:pt x="649" y="844"/>
                </a:lnTo>
                <a:lnTo>
                  <a:pt x="641" y="877"/>
                </a:lnTo>
                <a:lnTo>
                  <a:pt x="632" y="907"/>
                </a:lnTo>
                <a:lnTo>
                  <a:pt x="625" y="934"/>
                </a:lnTo>
                <a:lnTo>
                  <a:pt x="617" y="956"/>
                </a:lnTo>
                <a:lnTo>
                  <a:pt x="610" y="975"/>
                </a:lnTo>
                <a:lnTo>
                  <a:pt x="603" y="988"/>
                </a:lnTo>
                <a:lnTo>
                  <a:pt x="596" y="999"/>
                </a:lnTo>
                <a:lnTo>
                  <a:pt x="607" y="1003"/>
                </a:lnTo>
                <a:lnTo>
                  <a:pt x="598" y="996"/>
                </a:lnTo>
                <a:lnTo>
                  <a:pt x="592" y="1003"/>
                </a:lnTo>
                <a:lnTo>
                  <a:pt x="586" y="1008"/>
                </a:lnTo>
                <a:lnTo>
                  <a:pt x="593" y="1017"/>
                </a:lnTo>
                <a:lnTo>
                  <a:pt x="590" y="1006"/>
                </a:lnTo>
                <a:lnTo>
                  <a:pt x="584" y="1008"/>
                </a:lnTo>
                <a:lnTo>
                  <a:pt x="588" y="1019"/>
                </a:lnTo>
                <a:lnTo>
                  <a:pt x="588" y="1007"/>
                </a:lnTo>
                <a:lnTo>
                  <a:pt x="582" y="1008"/>
                </a:lnTo>
                <a:lnTo>
                  <a:pt x="582" y="1019"/>
                </a:lnTo>
                <a:lnTo>
                  <a:pt x="586" y="1008"/>
                </a:lnTo>
                <a:lnTo>
                  <a:pt x="581" y="1007"/>
                </a:lnTo>
                <a:lnTo>
                  <a:pt x="576" y="1003"/>
                </a:lnTo>
                <a:lnTo>
                  <a:pt x="571" y="1014"/>
                </a:lnTo>
                <a:lnTo>
                  <a:pt x="580" y="1007"/>
                </a:lnTo>
                <a:lnTo>
                  <a:pt x="575" y="1002"/>
                </a:lnTo>
                <a:lnTo>
                  <a:pt x="570" y="996"/>
                </a:lnTo>
                <a:lnTo>
                  <a:pt x="561" y="1003"/>
                </a:lnTo>
                <a:lnTo>
                  <a:pt x="572" y="999"/>
                </a:lnTo>
                <a:lnTo>
                  <a:pt x="567" y="991"/>
                </a:lnTo>
                <a:lnTo>
                  <a:pt x="562" y="982"/>
                </a:lnTo>
                <a:lnTo>
                  <a:pt x="559" y="971"/>
                </a:lnTo>
                <a:lnTo>
                  <a:pt x="550" y="947"/>
                </a:lnTo>
                <a:lnTo>
                  <a:pt x="541" y="921"/>
                </a:lnTo>
                <a:lnTo>
                  <a:pt x="533" y="894"/>
                </a:lnTo>
                <a:lnTo>
                  <a:pt x="525" y="865"/>
                </a:lnTo>
                <a:lnTo>
                  <a:pt x="518" y="839"/>
                </a:lnTo>
                <a:lnTo>
                  <a:pt x="509" y="814"/>
                </a:lnTo>
                <a:lnTo>
                  <a:pt x="501" y="793"/>
                </a:lnTo>
                <a:lnTo>
                  <a:pt x="498" y="784"/>
                </a:lnTo>
                <a:lnTo>
                  <a:pt x="493" y="777"/>
                </a:lnTo>
                <a:lnTo>
                  <a:pt x="490" y="773"/>
                </a:lnTo>
                <a:lnTo>
                  <a:pt x="487" y="767"/>
                </a:lnTo>
                <a:lnTo>
                  <a:pt x="482" y="763"/>
                </a:lnTo>
                <a:lnTo>
                  <a:pt x="478" y="760"/>
                </a:lnTo>
                <a:lnTo>
                  <a:pt x="473" y="757"/>
                </a:lnTo>
                <a:lnTo>
                  <a:pt x="469" y="757"/>
                </a:lnTo>
                <a:lnTo>
                  <a:pt x="463" y="757"/>
                </a:lnTo>
                <a:lnTo>
                  <a:pt x="459" y="757"/>
                </a:lnTo>
                <a:lnTo>
                  <a:pt x="455" y="758"/>
                </a:lnTo>
                <a:lnTo>
                  <a:pt x="450" y="760"/>
                </a:lnTo>
                <a:lnTo>
                  <a:pt x="447" y="763"/>
                </a:lnTo>
                <a:lnTo>
                  <a:pt x="437" y="772"/>
                </a:lnTo>
                <a:lnTo>
                  <a:pt x="428" y="785"/>
                </a:lnTo>
                <a:lnTo>
                  <a:pt x="424" y="789"/>
                </a:lnTo>
                <a:lnTo>
                  <a:pt x="414" y="805"/>
                </a:lnTo>
                <a:lnTo>
                  <a:pt x="406" y="824"/>
                </a:lnTo>
                <a:lnTo>
                  <a:pt x="396" y="845"/>
                </a:lnTo>
                <a:lnTo>
                  <a:pt x="387" y="869"/>
                </a:lnTo>
                <a:lnTo>
                  <a:pt x="377" y="891"/>
                </a:lnTo>
                <a:lnTo>
                  <a:pt x="368" y="915"/>
                </a:lnTo>
                <a:lnTo>
                  <a:pt x="358" y="937"/>
                </a:lnTo>
                <a:lnTo>
                  <a:pt x="350" y="958"/>
                </a:lnTo>
                <a:lnTo>
                  <a:pt x="340" y="977"/>
                </a:lnTo>
                <a:lnTo>
                  <a:pt x="331" y="993"/>
                </a:lnTo>
                <a:lnTo>
                  <a:pt x="342" y="997"/>
                </a:lnTo>
                <a:lnTo>
                  <a:pt x="334" y="990"/>
                </a:lnTo>
                <a:lnTo>
                  <a:pt x="325" y="1001"/>
                </a:lnTo>
                <a:lnTo>
                  <a:pt x="320" y="1006"/>
                </a:lnTo>
                <a:lnTo>
                  <a:pt x="315" y="1008"/>
                </a:lnTo>
                <a:lnTo>
                  <a:pt x="324" y="1017"/>
                </a:lnTo>
                <a:lnTo>
                  <a:pt x="319" y="1006"/>
                </a:lnTo>
                <a:lnTo>
                  <a:pt x="314" y="1008"/>
                </a:lnTo>
                <a:lnTo>
                  <a:pt x="319" y="1019"/>
                </a:lnTo>
                <a:lnTo>
                  <a:pt x="319" y="1007"/>
                </a:lnTo>
                <a:lnTo>
                  <a:pt x="314" y="1008"/>
                </a:lnTo>
                <a:lnTo>
                  <a:pt x="309" y="1007"/>
                </a:lnTo>
                <a:lnTo>
                  <a:pt x="309" y="1018"/>
                </a:lnTo>
                <a:lnTo>
                  <a:pt x="314" y="1007"/>
                </a:lnTo>
                <a:lnTo>
                  <a:pt x="309" y="1006"/>
                </a:lnTo>
                <a:lnTo>
                  <a:pt x="305" y="1017"/>
                </a:lnTo>
                <a:lnTo>
                  <a:pt x="314" y="1008"/>
                </a:lnTo>
                <a:lnTo>
                  <a:pt x="309" y="1004"/>
                </a:lnTo>
                <a:lnTo>
                  <a:pt x="304" y="999"/>
                </a:lnTo>
                <a:lnTo>
                  <a:pt x="295" y="987"/>
                </a:lnTo>
                <a:lnTo>
                  <a:pt x="286" y="996"/>
                </a:lnTo>
                <a:lnTo>
                  <a:pt x="298" y="991"/>
                </a:lnTo>
                <a:lnTo>
                  <a:pt x="288" y="975"/>
                </a:lnTo>
                <a:lnTo>
                  <a:pt x="279" y="955"/>
                </a:lnTo>
                <a:lnTo>
                  <a:pt x="269" y="934"/>
                </a:lnTo>
                <a:lnTo>
                  <a:pt x="259" y="910"/>
                </a:lnTo>
                <a:lnTo>
                  <a:pt x="250" y="886"/>
                </a:lnTo>
                <a:lnTo>
                  <a:pt x="240" y="863"/>
                </a:lnTo>
                <a:lnTo>
                  <a:pt x="232" y="839"/>
                </a:lnTo>
                <a:lnTo>
                  <a:pt x="222" y="818"/>
                </a:lnTo>
                <a:lnTo>
                  <a:pt x="213" y="798"/>
                </a:lnTo>
                <a:lnTo>
                  <a:pt x="203" y="780"/>
                </a:lnTo>
                <a:lnTo>
                  <a:pt x="201" y="777"/>
                </a:lnTo>
                <a:lnTo>
                  <a:pt x="191" y="764"/>
                </a:lnTo>
                <a:lnTo>
                  <a:pt x="187" y="759"/>
                </a:lnTo>
                <a:lnTo>
                  <a:pt x="182" y="756"/>
                </a:lnTo>
                <a:lnTo>
                  <a:pt x="177" y="752"/>
                </a:lnTo>
                <a:lnTo>
                  <a:pt x="172" y="749"/>
                </a:lnTo>
                <a:lnTo>
                  <a:pt x="168" y="748"/>
                </a:lnTo>
                <a:lnTo>
                  <a:pt x="164" y="748"/>
                </a:lnTo>
                <a:lnTo>
                  <a:pt x="153" y="749"/>
                </a:lnTo>
                <a:lnTo>
                  <a:pt x="150" y="749"/>
                </a:lnTo>
                <a:lnTo>
                  <a:pt x="138" y="756"/>
                </a:lnTo>
                <a:lnTo>
                  <a:pt x="135" y="759"/>
                </a:lnTo>
                <a:lnTo>
                  <a:pt x="125" y="768"/>
                </a:lnTo>
                <a:lnTo>
                  <a:pt x="114" y="780"/>
                </a:lnTo>
                <a:lnTo>
                  <a:pt x="102" y="797"/>
                </a:lnTo>
                <a:lnTo>
                  <a:pt x="99" y="800"/>
                </a:lnTo>
                <a:lnTo>
                  <a:pt x="87" y="818"/>
                </a:lnTo>
                <a:lnTo>
                  <a:pt x="76" y="836"/>
                </a:lnTo>
                <a:lnTo>
                  <a:pt x="65" y="856"/>
                </a:lnTo>
                <a:lnTo>
                  <a:pt x="44" y="897"/>
                </a:lnTo>
                <a:lnTo>
                  <a:pt x="35" y="917"/>
                </a:lnTo>
                <a:lnTo>
                  <a:pt x="26" y="937"/>
                </a:lnTo>
                <a:lnTo>
                  <a:pt x="18" y="953"/>
                </a:lnTo>
                <a:lnTo>
                  <a:pt x="10" y="968"/>
                </a:lnTo>
                <a:lnTo>
                  <a:pt x="4" y="981"/>
                </a:lnTo>
                <a:lnTo>
                  <a:pt x="0" y="988"/>
                </a:lnTo>
                <a:close/>
              </a:path>
            </a:pathLst>
          </a:custGeom>
          <a:solidFill>
            <a:srgbClr val="FFFFFF"/>
          </a:solidFill>
          <a:ln w="126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18" name="Freeform 2"/>
          <p:cNvSpPr>
            <a:spLocks noChangeArrowheads="1"/>
          </p:cNvSpPr>
          <p:nvPr/>
        </p:nvSpPr>
        <p:spPr bwMode="auto">
          <a:xfrm>
            <a:off x="6516688" y="2373313"/>
            <a:ext cx="1641475" cy="1609725"/>
          </a:xfrm>
          <a:custGeom>
            <a:avLst/>
            <a:gdLst>
              <a:gd name="T0" fmla="*/ 48 w 1034"/>
              <a:gd name="T1" fmla="*/ 632 h 1014"/>
              <a:gd name="T2" fmla="*/ 80 w 1034"/>
              <a:gd name="T3" fmla="*/ 590 h 1014"/>
              <a:gd name="T4" fmla="*/ 118 w 1034"/>
              <a:gd name="T5" fmla="*/ 543 h 1014"/>
              <a:gd name="T6" fmla="*/ 138 w 1034"/>
              <a:gd name="T7" fmla="*/ 536 h 1014"/>
              <a:gd name="T8" fmla="*/ 173 w 1034"/>
              <a:gd name="T9" fmla="*/ 564 h 1014"/>
              <a:gd name="T10" fmla="*/ 264 w 1034"/>
              <a:gd name="T11" fmla="*/ 668 h 1014"/>
              <a:gd name="T12" fmla="*/ 311 w 1034"/>
              <a:gd name="T13" fmla="*/ 676 h 1014"/>
              <a:gd name="T14" fmla="*/ 363 w 1034"/>
              <a:gd name="T15" fmla="*/ 618 h 1014"/>
              <a:gd name="T16" fmla="*/ 424 w 1034"/>
              <a:gd name="T17" fmla="*/ 528 h 1014"/>
              <a:gd name="T18" fmla="*/ 445 w 1034"/>
              <a:gd name="T19" fmla="*/ 516 h 1014"/>
              <a:gd name="T20" fmla="*/ 454 w 1034"/>
              <a:gd name="T21" fmla="*/ 520 h 1014"/>
              <a:gd name="T22" fmla="*/ 509 w 1034"/>
              <a:gd name="T23" fmla="*/ 611 h 1014"/>
              <a:gd name="T24" fmla="*/ 565 w 1034"/>
              <a:gd name="T25" fmla="*/ 678 h 1014"/>
              <a:gd name="T26" fmla="*/ 597 w 1034"/>
              <a:gd name="T27" fmla="*/ 671 h 1014"/>
              <a:gd name="T28" fmla="*/ 627 w 1034"/>
              <a:gd name="T29" fmla="*/ 620 h 1014"/>
              <a:gd name="T30" fmla="*/ 666 w 1034"/>
              <a:gd name="T31" fmla="*/ 460 h 1014"/>
              <a:gd name="T32" fmla="*/ 712 w 1034"/>
              <a:gd name="T33" fmla="*/ 229 h 1014"/>
              <a:gd name="T34" fmla="*/ 750 w 1034"/>
              <a:gd name="T35" fmla="*/ 66 h 1014"/>
              <a:gd name="T36" fmla="*/ 774 w 1034"/>
              <a:gd name="T37" fmla="*/ 20 h 1014"/>
              <a:gd name="T38" fmla="*/ 763 w 1034"/>
              <a:gd name="T39" fmla="*/ 20 h 1014"/>
              <a:gd name="T40" fmla="*/ 780 w 1034"/>
              <a:gd name="T41" fmla="*/ 53 h 1014"/>
              <a:gd name="T42" fmla="*/ 805 w 1034"/>
              <a:gd name="T43" fmla="*/ 173 h 1014"/>
              <a:gd name="T44" fmla="*/ 853 w 1034"/>
              <a:gd name="T45" fmla="*/ 556 h 1014"/>
              <a:gd name="T46" fmla="*/ 889 w 1034"/>
              <a:gd name="T47" fmla="*/ 851 h 1014"/>
              <a:gd name="T48" fmla="*/ 914 w 1034"/>
              <a:gd name="T49" fmla="*/ 983 h 1014"/>
              <a:gd name="T50" fmla="*/ 940 w 1034"/>
              <a:gd name="T51" fmla="*/ 1013 h 1014"/>
              <a:gd name="T52" fmla="*/ 966 w 1034"/>
              <a:gd name="T53" fmla="*/ 996 h 1014"/>
              <a:gd name="T54" fmla="*/ 999 w 1034"/>
              <a:gd name="T55" fmla="*/ 881 h 1014"/>
              <a:gd name="T56" fmla="*/ 1014 w 1034"/>
              <a:gd name="T57" fmla="*/ 737 h 1014"/>
              <a:gd name="T58" fmla="*/ 1009 w 1034"/>
              <a:gd name="T59" fmla="*/ 706 h 1014"/>
              <a:gd name="T60" fmla="*/ 993 w 1034"/>
              <a:gd name="T61" fmla="*/ 788 h 1014"/>
              <a:gd name="T62" fmla="*/ 964 w 1034"/>
              <a:gd name="T63" fmla="*/ 928 h 1014"/>
              <a:gd name="T64" fmla="*/ 947 w 1034"/>
              <a:gd name="T65" fmla="*/ 983 h 1014"/>
              <a:gd name="T66" fmla="*/ 944 w 1034"/>
              <a:gd name="T67" fmla="*/ 991 h 1014"/>
              <a:gd name="T68" fmla="*/ 942 w 1034"/>
              <a:gd name="T69" fmla="*/ 987 h 1014"/>
              <a:gd name="T70" fmla="*/ 924 w 1034"/>
              <a:gd name="T71" fmla="*/ 925 h 1014"/>
              <a:gd name="T72" fmla="*/ 904 w 1034"/>
              <a:gd name="T73" fmla="*/ 787 h 1014"/>
              <a:gd name="T74" fmla="*/ 858 w 1034"/>
              <a:gd name="T75" fmla="*/ 392 h 1014"/>
              <a:gd name="T76" fmla="*/ 818 w 1034"/>
              <a:gd name="T77" fmla="*/ 114 h 1014"/>
              <a:gd name="T78" fmla="*/ 790 w 1034"/>
              <a:gd name="T79" fmla="*/ 14 h 1014"/>
              <a:gd name="T80" fmla="*/ 766 w 1034"/>
              <a:gd name="T81" fmla="*/ 0 h 1014"/>
              <a:gd name="T82" fmla="*/ 734 w 1034"/>
              <a:gd name="T83" fmla="*/ 42 h 1014"/>
              <a:gd name="T84" fmla="*/ 695 w 1034"/>
              <a:gd name="T85" fmla="*/ 193 h 1014"/>
              <a:gd name="T86" fmla="*/ 643 w 1034"/>
              <a:gd name="T87" fmla="*/ 457 h 1014"/>
              <a:gd name="T88" fmla="*/ 616 w 1034"/>
              <a:gd name="T89" fmla="*/ 575 h 1014"/>
              <a:gd name="T90" fmla="*/ 591 w 1034"/>
              <a:gd name="T91" fmla="*/ 645 h 1014"/>
              <a:gd name="T92" fmla="*/ 580 w 1034"/>
              <a:gd name="T93" fmla="*/ 655 h 1014"/>
              <a:gd name="T94" fmla="*/ 574 w 1034"/>
              <a:gd name="T95" fmla="*/ 656 h 1014"/>
              <a:gd name="T96" fmla="*/ 551 w 1034"/>
              <a:gd name="T97" fmla="*/ 635 h 1014"/>
              <a:gd name="T98" fmla="*/ 482 w 1034"/>
              <a:gd name="T99" fmla="*/ 515 h 1014"/>
              <a:gd name="T100" fmla="*/ 434 w 1034"/>
              <a:gd name="T101" fmla="*/ 494 h 1014"/>
              <a:gd name="T102" fmla="*/ 386 w 1034"/>
              <a:gd name="T103" fmla="*/ 538 h 1014"/>
              <a:gd name="T104" fmla="*/ 326 w 1034"/>
              <a:gd name="T105" fmla="*/ 632 h 1014"/>
              <a:gd name="T106" fmla="*/ 306 w 1034"/>
              <a:gd name="T107" fmla="*/ 652 h 1014"/>
              <a:gd name="T108" fmla="*/ 283 w 1034"/>
              <a:gd name="T109" fmla="*/ 652 h 1014"/>
              <a:gd name="T110" fmla="*/ 228 w 1034"/>
              <a:gd name="T111" fmla="*/ 596 h 1014"/>
              <a:gd name="T112" fmla="*/ 154 w 1034"/>
              <a:gd name="T113" fmla="*/ 515 h 1014"/>
              <a:gd name="T114" fmla="*/ 106 w 1034"/>
              <a:gd name="T115" fmla="*/ 524 h 1014"/>
              <a:gd name="T116" fmla="*/ 55 w 1034"/>
              <a:gd name="T117" fmla="*/ 582 h 1014"/>
              <a:gd name="T118" fmla="*/ 14 w 1034"/>
              <a:gd name="T119" fmla="*/ 660 h 1014"/>
              <a:gd name="T120" fmla="*/ 0 w 1034"/>
              <a:gd name="T121" fmla="*/ 0 h 1014"/>
              <a:gd name="T122" fmla="*/ 1034 w 1034"/>
              <a:gd name="T123" fmla="*/ 1014 h 1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T120" t="T121" r="T122" b="T123"/>
            <a:pathLst>
              <a:path w="1034" h="1014">
                <a:moveTo>
                  <a:pt x="0" y="661"/>
                </a:moveTo>
                <a:lnTo>
                  <a:pt x="19" y="674"/>
                </a:lnTo>
                <a:lnTo>
                  <a:pt x="23" y="668"/>
                </a:lnTo>
                <a:lnTo>
                  <a:pt x="25" y="665"/>
                </a:lnTo>
                <a:lnTo>
                  <a:pt x="31" y="655"/>
                </a:lnTo>
                <a:lnTo>
                  <a:pt x="39" y="643"/>
                </a:lnTo>
                <a:lnTo>
                  <a:pt x="48" y="632"/>
                </a:lnTo>
                <a:lnTo>
                  <a:pt x="36" y="627"/>
                </a:lnTo>
                <a:lnTo>
                  <a:pt x="44" y="636"/>
                </a:lnTo>
                <a:lnTo>
                  <a:pt x="61" y="611"/>
                </a:lnTo>
                <a:lnTo>
                  <a:pt x="71" y="599"/>
                </a:lnTo>
                <a:lnTo>
                  <a:pt x="80" y="590"/>
                </a:lnTo>
                <a:lnTo>
                  <a:pt x="71" y="581"/>
                </a:lnTo>
                <a:lnTo>
                  <a:pt x="80" y="590"/>
                </a:lnTo>
                <a:lnTo>
                  <a:pt x="87" y="580"/>
                </a:lnTo>
                <a:lnTo>
                  <a:pt x="96" y="569"/>
                </a:lnTo>
                <a:lnTo>
                  <a:pt x="105" y="557"/>
                </a:lnTo>
                <a:lnTo>
                  <a:pt x="113" y="548"/>
                </a:lnTo>
                <a:lnTo>
                  <a:pt x="122" y="540"/>
                </a:lnTo>
                <a:lnTo>
                  <a:pt x="115" y="531"/>
                </a:lnTo>
                <a:lnTo>
                  <a:pt x="118" y="543"/>
                </a:lnTo>
                <a:lnTo>
                  <a:pt x="130" y="538"/>
                </a:lnTo>
                <a:lnTo>
                  <a:pt x="125" y="526"/>
                </a:lnTo>
                <a:lnTo>
                  <a:pt x="125" y="538"/>
                </a:lnTo>
                <a:lnTo>
                  <a:pt x="136" y="535"/>
                </a:lnTo>
                <a:lnTo>
                  <a:pt x="143" y="536"/>
                </a:lnTo>
                <a:lnTo>
                  <a:pt x="143" y="525"/>
                </a:lnTo>
                <a:lnTo>
                  <a:pt x="138" y="536"/>
                </a:lnTo>
                <a:lnTo>
                  <a:pt x="146" y="538"/>
                </a:lnTo>
                <a:lnTo>
                  <a:pt x="152" y="541"/>
                </a:lnTo>
                <a:lnTo>
                  <a:pt x="157" y="530"/>
                </a:lnTo>
                <a:lnTo>
                  <a:pt x="148" y="539"/>
                </a:lnTo>
                <a:lnTo>
                  <a:pt x="156" y="545"/>
                </a:lnTo>
                <a:lnTo>
                  <a:pt x="164" y="554"/>
                </a:lnTo>
                <a:lnTo>
                  <a:pt x="173" y="564"/>
                </a:lnTo>
                <a:lnTo>
                  <a:pt x="191" y="586"/>
                </a:lnTo>
                <a:lnTo>
                  <a:pt x="210" y="612"/>
                </a:lnTo>
                <a:lnTo>
                  <a:pt x="230" y="636"/>
                </a:lnTo>
                <a:lnTo>
                  <a:pt x="240" y="647"/>
                </a:lnTo>
                <a:lnTo>
                  <a:pt x="250" y="657"/>
                </a:lnTo>
                <a:lnTo>
                  <a:pt x="260" y="665"/>
                </a:lnTo>
                <a:lnTo>
                  <a:pt x="264" y="668"/>
                </a:lnTo>
                <a:lnTo>
                  <a:pt x="274" y="674"/>
                </a:lnTo>
                <a:lnTo>
                  <a:pt x="284" y="677"/>
                </a:lnTo>
                <a:lnTo>
                  <a:pt x="288" y="678"/>
                </a:lnTo>
                <a:lnTo>
                  <a:pt x="299" y="679"/>
                </a:lnTo>
                <a:lnTo>
                  <a:pt x="306" y="676"/>
                </a:lnTo>
                <a:lnTo>
                  <a:pt x="311" y="676"/>
                </a:lnTo>
                <a:lnTo>
                  <a:pt x="320" y="670"/>
                </a:lnTo>
                <a:lnTo>
                  <a:pt x="324" y="667"/>
                </a:lnTo>
                <a:lnTo>
                  <a:pt x="332" y="658"/>
                </a:lnTo>
                <a:lnTo>
                  <a:pt x="342" y="648"/>
                </a:lnTo>
                <a:lnTo>
                  <a:pt x="351" y="636"/>
                </a:lnTo>
                <a:lnTo>
                  <a:pt x="353" y="632"/>
                </a:lnTo>
                <a:lnTo>
                  <a:pt x="363" y="618"/>
                </a:lnTo>
                <a:lnTo>
                  <a:pt x="381" y="589"/>
                </a:lnTo>
                <a:lnTo>
                  <a:pt x="399" y="560"/>
                </a:lnTo>
                <a:lnTo>
                  <a:pt x="408" y="546"/>
                </a:lnTo>
                <a:lnTo>
                  <a:pt x="397" y="541"/>
                </a:lnTo>
                <a:lnTo>
                  <a:pt x="406" y="550"/>
                </a:lnTo>
                <a:lnTo>
                  <a:pt x="414" y="538"/>
                </a:lnTo>
                <a:lnTo>
                  <a:pt x="424" y="528"/>
                </a:lnTo>
                <a:lnTo>
                  <a:pt x="433" y="520"/>
                </a:lnTo>
                <a:lnTo>
                  <a:pt x="426" y="511"/>
                </a:lnTo>
                <a:lnTo>
                  <a:pt x="429" y="523"/>
                </a:lnTo>
                <a:lnTo>
                  <a:pt x="439" y="518"/>
                </a:lnTo>
                <a:lnTo>
                  <a:pt x="434" y="506"/>
                </a:lnTo>
                <a:lnTo>
                  <a:pt x="434" y="518"/>
                </a:lnTo>
                <a:lnTo>
                  <a:pt x="445" y="516"/>
                </a:lnTo>
                <a:lnTo>
                  <a:pt x="449" y="516"/>
                </a:lnTo>
                <a:lnTo>
                  <a:pt x="449" y="504"/>
                </a:lnTo>
                <a:lnTo>
                  <a:pt x="444" y="515"/>
                </a:lnTo>
                <a:lnTo>
                  <a:pt x="449" y="518"/>
                </a:lnTo>
                <a:lnTo>
                  <a:pt x="454" y="506"/>
                </a:lnTo>
                <a:lnTo>
                  <a:pt x="445" y="514"/>
                </a:lnTo>
                <a:lnTo>
                  <a:pt x="454" y="520"/>
                </a:lnTo>
                <a:lnTo>
                  <a:pt x="464" y="531"/>
                </a:lnTo>
                <a:lnTo>
                  <a:pt x="474" y="545"/>
                </a:lnTo>
                <a:lnTo>
                  <a:pt x="483" y="536"/>
                </a:lnTo>
                <a:lnTo>
                  <a:pt x="472" y="541"/>
                </a:lnTo>
                <a:lnTo>
                  <a:pt x="480" y="557"/>
                </a:lnTo>
                <a:lnTo>
                  <a:pt x="490" y="575"/>
                </a:lnTo>
                <a:lnTo>
                  <a:pt x="509" y="611"/>
                </a:lnTo>
                <a:lnTo>
                  <a:pt x="519" y="628"/>
                </a:lnTo>
                <a:lnTo>
                  <a:pt x="529" y="643"/>
                </a:lnTo>
                <a:lnTo>
                  <a:pt x="531" y="647"/>
                </a:lnTo>
                <a:lnTo>
                  <a:pt x="541" y="661"/>
                </a:lnTo>
                <a:lnTo>
                  <a:pt x="551" y="671"/>
                </a:lnTo>
                <a:lnTo>
                  <a:pt x="555" y="673"/>
                </a:lnTo>
                <a:lnTo>
                  <a:pt x="565" y="678"/>
                </a:lnTo>
                <a:lnTo>
                  <a:pt x="570" y="679"/>
                </a:lnTo>
                <a:lnTo>
                  <a:pt x="575" y="681"/>
                </a:lnTo>
                <a:lnTo>
                  <a:pt x="580" y="679"/>
                </a:lnTo>
                <a:lnTo>
                  <a:pt x="583" y="679"/>
                </a:lnTo>
                <a:lnTo>
                  <a:pt x="588" y="677"/>
                </a:lnTo>
                <a:lnTo>
                  <a:pt x="593" y="674"/>
                </a:lnTo>
                <a:lnTo>
                  <a:pt x="597" y="671"/>
                </a:lnTo>
                <a:lnTo>
                  <a:pt x="602" y="666"/>
                </a:lnTo>
                <a:lnTo>
                  <a:pt x="606" y="662"/>
                </a:lnTo>
                <a:lnTo>
                  <a:pt x="610" y="657"/>
                </a:lnTo>
                <a:lnTo>
                  <a:pt x="613" y="650"/>
                </a:lnTo>
                <a:lnTo>
                  <a:pt x="616" y="646"/>
                </a:lnTo>
                <a:lnTo>
                  <a:pt x="622" y="635"/>
                </a:lnTo>
                <a:lnTo>
                  <a:pt x="627" y="620"/>
                </a:lnTo>
                <a:lnTo>
                  <a:pt x="632" y="602"/>
                </a:lnTo>
                <a:lnTo>
                  <a:pt x="638" y="584"/>
                </a:lnTo>
                <a:lnTo>
                  <a:pt x="643" y="561"/>
                </a:lnTo>
                <a:lnTo>
                  <a:pt x="649" y="539"/>
                </a:lnTo>
                <a:lnTo>
                  <a:pt x="654" y="514"/>
                </a:lnTo>
                <a:lnTo>
                  <a:pt x="661" y="488"/>
                </a:lnTo>
                <a:lnTo>
                  <a:pt x="666" y="460"/>
                </a:lnTo>
                <a:lnTo>
                  <a:pt x="667" y="457"/>
                </a:lnTo>
                <a:lnTo>
                  <a:pt x="678" y="399"/>
                </a:lnTo>
                <a:lnTo>
                  <a:pt x="689" y="341"/>
                </a:lnTo>
                <a:lnTo>
                  <a:pt x="700" y="282"/>
                </a:lnTo>
                <a:lnTo>
                  <a:pt x="712" y="225"/>
                </a:lnTo>
                <a:lnTo>
                  <a:pt x="700" y="225"/>
                </a:lnTo>
                <a:lnTo>
                  <a:pt x="712" y="229"/>
                </a:lnTo>
                <a:lnTo>
                  <a:pt x="718" y="202"/>
                </a:lnTo>
                <a:lnTo>
                  <a:pt x="723" y="175"/>
                </a:lnTo>
                <a:lnTo>
                  <a:pt x="729" y="150"/>
                </a:lnTo>
                <a:lnTo>
                  <a:pt x="734" y="126"/>
                </a:lnTo>
                <a:lnTo>
                  <a:pt x="740" y="104"/>
                </a:lnTo>
                <a:lnTo>
                  <a:pt x="745" y="85"/>
                </a:lnTo>
                <a:lnTo>
                  <a:pt x="750" y="66"/>
                </a:lnTo>
                <a:lnTo>
                  <a:pt x="756" y="51"/>
                </a:lnTo>
                <a:lnTo>
                  <a:pt x="761" y="37"/>
                </a:lnTo>
                <a:lnTo>
                  <a:pt x="766" y="27"/>
                </a:lnTo>
                <a:lnTo>
                  <a:pt x="755" y="24"/>
                </a:lnTo>
                <a:lnTo>
                  <a:pt x="764" y="31"/>
                </a:lnTo>
                <a:lnTo>
                  <a:pt x="769" y="24"/>
                </a:lnTo>
                <a:lnTo>
                  <a:pt x="774" y="20"/>
                </a:lnTo>
                <a:lnTo>
                  <a:pt x="766" y="12"/>
                </a:lnTo>
                <a:lnTo>
                  <a:pt x="771" y="24"/>
                </a:lnTo>
                <a:lnTo>
                  <a:pt x="766" y="24"/>
                </a:lnTo>
                <a:lnTo>
                  <a:pt x="771" y="24"/>
                </a:lnTo>
                <a:lnTo>
                  <a:pt x="771" y="11"/>
                </a:lnTo>
                <a:lnTo>
                  <a:pt x="766" y="22"/>
                </a:lnTo>
                <a:lnTo>
                  <a:pt x="763" y="20"/>
                </a:lnTo>
                <a:lnTo>
                  <a:pt x="768" y="24"/>
                </a:lnTo>
                <a:lnTo>
                  <a:pt x="769" y="24"/>
                </a:lnTo>
                <a:lnTo>
                  <a:pt x="772" y="30"/>
                </a:lnTo>
                <a:lnTo>
                  <a:pt x="781" y="22"/>
                </a:lnTo>
                <a:lnTo>
                  <a:pt x="770" y="26"/>
                </a:lnTo>
                <a:lnTo>
                  <a:pt x="775" y="37"/>
                </a:lnTo>
                <a:lnTo>
                  <a:pt x="780" y="53"/>
                </a:lnTo>
                <a:lnTo>
                  <a:pt x="785" y="72"/>
                </a:lnTo>
                <a:lnTo>
                  <a:pt x="791" y="93"/>
                </a:lnTo>
                <a:lnTo>
                  <a:pt x="802" y="89"/>
                </a:lnTo>
                <a:lnTo>
                  <a:pt x="790" y="89"/>
                </a:lnTo>
                <a:lnTo>
                  <a:pt x="795" y="114"/>
                </a:lnTo>
                <a:lnTo>
                  <a:pt x="800" y="142"/>
                </a:lnTo>
                <a:lnTo>
                  <a:pt x="805" y="173"/>
                </a:lnTo>
                <a:lnTo>
                  <a:pt x="810" y="205"/>
                </a:lnTo>
                <a:lnTo>
                  <a:pt x="815" y="240"/>
                </a:lnTo>
                <a:lnTo>
                  <a:pt x="820" y="276"/>
                </a:lnTo>
                <a:lnTo>
                  <a:pt x="825" y="314"/>
                </a:lnTo>
                <a:lnTo>
                  <a:pt x="835" y="392"/>
                </a:lnTo>
                <a:lnTo>
                  <a:pt x="845" y="474"/>
                </a:lnTo>
                <a:lnTo>
                  <a:pt x="853" y="556"/>
                </a:lnTo>
                <a:lnTo>
                  <a:pt x="863" y="637"/>
                </a:lnTo>
                <a:lnTo>
                  <a:pt x="867" y="677"/>
                </a:lnTo>
                <a:lnTo>
                  <a:pt x="872" y="716"/>
                </a:lnTo>
                <a:lnTo>
                  <a:pt x="877" y="752"/>
                </a:lnTo>
                <a:lnTo>
                  <a:pt x="881" y="787"/>
                </a:lnTo>
                <a:lnTo>
                  <a:pt x="886" y="820"/>
                </a:lnTo>
                <a:lnTo>
                  <a:pt x="889" y="851"/>
                </a:lnTo>
                <a:lnTo>
                  <a:pt x="893" y="880"/>
                </a:lnTo>
                <a:lnTo>
                  <a:pt x="898" y="906"/>
                </a:lnTo>
                <a:lnTo>
                  <a:pt x="902" y="930"/>
                </a:lnTo>
                <a:lnTo>
                  <a:pt x="902" y="933"/>
                </a:lnTo>
                <a:lnTo>
                  <a:pt x="907" y="953"/>
                </a:lnTo>
                <a:lnTo>
                  <a:pt x="911" y="969"/>
                </a:lnTo>
                <a:lnTo>
                  <a:pt x="914" y="983"/>
                </a:lnTo>
                <a:lnTo>
                  <a:pt x="918" y="992"/>
                </a:lnTo>
                <a:lnTo>
                  <a:pt x="922" y="999"/>
                </a:lnTo>
                <a:lnTo>
                  <a:pt x="924" y="1003"/>
                </a:lnTo>
                <a:lnTo>
                  <a:pt x="928" y="1007"/>
                </a:lnTo>
                <a:lnTo>
                  <a:pt x="933" y="1011"/>
                </a:lnTo>
                <a:lnTo>
                  <a:pt x="937" y="1013"/>
                </a:lnTo>
                <a:lnTo>
                  <a:pt x="940" y="1013"/>
                </a:lnTo>
                <a:lnTo>
                  <a:pt x="944" y="1014"/>
                </a:lnTo>
                <a:lnTo>
                  <a:pt x="949" y="1013"/>
                </a:lnTo>
                <a:lnTo>
                  <a:pt x="953" y="1012"/>
                </a:lnTo>
                <a:lnTo>
                  <a:pt x="957" y="1008"/>
                </a:lnTo>
                <a:lnTo>
                  <a:pt x="960" y="1006"/>
                </a:lnTo>
                <a:lnTo>
                  <a:pt x="963" y="999"/>
                </a:lnTo>
                <a:lnTo>
                  <a:pt x="966" y="996"/>
                </a:lnTo>
                <a:lnTo>
                  <a:pt x="970" y="989"/>
                </a:lnTo>
                <a:lnTo>
                  <a:pt x="974" y="982"/>
                </a:lnTo>
                <a:lnTo>
                  <a:pt x="976" y="972"/>
                </a:lnTo>
                <a:lnTo>
                  <a:pt x="980" y="961"/>
                </a:lnTo>
                <a:lnTo>
                  <a:pt x="986" y="937"/>
                </a:lnTo>
                <a:lnTo>
                  <a:pt x="993" y="910"/>
                </a:lnTo>
                <a:lnTo>
                  <a:pt x="999" y="881"/>
                </a:lnTo>
                <a:lnTo>
                  <a:pt x="1000" y="876"/>
                </a:lnTo>
                <a:lnTo>
                  <a:pt x="1006" y="846"/>
                </a:lnTo>
                <a:lnTo>
                  <a:pt x="1011" y="816"/>
                </a:lnTo>
                <a:lnTo>
                  <a:pt x="1016" y="788"/>
                </a:lnTo>
                <a:lnTo>
                  <a:pt x="1021" y="760"/>
                </a:lnTo>
                <a:lnTo>
                  <a:pt x="1026" y="737"/>
                </a:lnTo>
                <a:lnTo>
                  <a:pt x="1014" y="737"/>
                </a:lnTo>
                <a:lnTo>
                  <a:pt x="1025" y="742"/>
                </a:lnTo>
                <a:lnTo>
                  <a:pt x="1027" y="732"/>
                </a:lnTo>
                <a:lnTo>
                  <a:pt x="1030" y="723"/>
                </a:lnTo>
                <a:lnTo>
                  <a:pt x="1031" y="714"/>
                </a:lnTo>
                <a:lnTo>
                  <a:pt x="1034" y="708"/>
                </a:lnTo>
                <a:lnTo>
                  <a:pt x="1011" y="701"/>
                </a:lnTo>
                <a:lnTo>
                  <a:pt x="1009" y="706"/>
                </a:lnTo>
                <a:lnTo>
                  <a:pt x="1008" y="714"/>
                </a:lnTo>
                <a:lnTo>
                  <a:pt x="1005" y="723"/>
                </a:lnTo>
                <a:lnTo>
                  <a:pt x="1003" y="733"/>
                </a:lnTo>
                <a:lnTo>
                  <a:pt x="1003" y="737"/>
                </a:lnTo>
                <a:lnTo>
                  <a:pt x="998" y="760"/>
                </a:lnTo>
                <a:lnTo>
                  <a:pt x="993" y="788"/>
                </a:lnTo>
                <a:lnTo>
                  <a:pt x="988" y="816"/>
                </a:lnTo>
                <a:lnTo>
                  <a:pt x="983" y="846"/>
                </a:lnTo>
                <a:lnTo>
                  <a:pt x="976" y="876"/>
                </a:lnTo>
                <a:lnTo>
                  <a:pt x="988" y="876"/>
                </a:lnTo>
                <a:lnTo>
                  <a:pt x="976" y="872"/>
                </a:lnTo>
                <a:lnTo>
                  <a:pt x="970" y="901"/>
                </a:lnTo>
                <a:lnTo>
                  <a:pt x="964" y="928"/>
                </a:lnTo>
                <a:lnTo>
                  <a:pt x="958" y="952"/>
                </a:lnTo>
                <a:lnTo>
                  <a:pt x="954" y="963"/>
                </a:lnTo>
                <a:lnTo>
                  <a:pt x="952" y="973"/>
                </a:lnTo>
                <a:lnTo>
                  <a:pt x="948" y="981"/>
                </a:lnTo>
                <a:lnTo>
                  <a:pt x="944" y="987"/>
                </a:lnTo>
                <a:lnTo>
                  <a:pt x="955" y="992"/>
                </a:lnTo>
                <a:lnTo>
                  <a:pt x="947" y="983"/>
                </a:lnTo>
                <a:lnTo>
                  <a:pt x="944" y="989"/>
                </a:lnTo>
                <a:lnTo>
                  <a:pt x="940" y="992"/>
                </a:lnTo>
                <a:lnTo>
                  <a:pt x="948" y="1001"/>
                </a:lnTo>
                <a:lnTo>
                  <a:pt x="944" y="989"/>
                </a:lnTo>
                <a:lnTo>
                  <a:pt x="940" y="991"/>
                </a:lnTo>
                <a:lnTo>
                  <a:pt x="944" y="1002"/>
                </a:lnTo>
                <a:lnTo>
                  <a:pt x="944" y="991"/>
                </a:lnTo>
                <a:lnTo>
                  <a:pt x="940" y="989"/>
                </a:lnTo>
                <a:lnTo>
                  <a:pt x="940" y="1002"/>
                </a:lnTo>
                <a:lnTo>
                  <a:pt x="945" y="991"/>
                </a:lnTo>
                <a:lnTo>
                  <a:pt x="942" y="988"/>
                </a:lnTo>
                <a:lnTo>
                  <a:pt x="937" y="999"/>
                </a:lnTo>
                <a:lnTo>
                  <a:pt x="945" y="991"/>
                </a:lnTo>
                <a:lnTo>
                  <a:pt x="942" y="987"/>
                </a:lnTo>
                <a:lnTo>
                  <a:pt x="933" y="994"/>
                </a:lnTo>
                <a:lnTo>
                  <a:pt x="944" y="991"/>
                </a:lnTo>
                <a:lnTo>
                  <a:pt x="940" y="983"/>
                </a:lnTo>
                <a:lnTo>
                  <a:pt x="937" y="974"/>
                </a:lnTo>
                <a:lnTo>
                  <a:pt x="933" y="961"/>
                </a:lnTo>
                <a:lnTo>
                  <a:pt x="929" y="945"/>
                </a:lnTo>
                <a:lnTo>
                  <a:pt x="924" y="925"/>
                </a:lnTo>
                <a:lnTo>
                  <a:pt x="913" y="930"/>
                </a:lnTo>
                <a:lnTo>
                  <a:pt x="925" y="930"/>
                </a:lnTo>
                <a:lnTo>
                  <a:pt x="922" y="906"/>
                </a:lnTo>
                <a:lnTo>
                  <a:pt x="917" y="880"/>
                </a:lnTo>
                <a:lnTo>
                  <a:pt x="913" y="851"/>
                </a:lnTo>
                <a:lnTo>
                  <a:pt x="909" y="820"/>
                </a:lnTo>
                <a:lnTo>
                  <a:pt x="904" y="787"/>
                </a:lnTo>
                <a:lnTo>
                  <a:pt x="901" y="752"/>
                </a:lnTo>
                <a:lnTo>
                  <a:pt x="896" y="716"/>
                </a:lnTo>
                <a:lnTo>
                  <a:pt x="891" y="677"/>
                </a:lnTo>
                <a:lnTo>
                  <a:pt x="887" y="637"/>
                </a:lnTo>
                <a:lnTo>
                  <a:pt x="877" y="556"/>
                </a:lnTo>
                <a:lnTo>
                  <a:pt x="868" y="474"/>
                </a:lnTo>
                <a:lnTo>
                  <a:pt x="858" y="392"/>
                </a:lnTo>
                <a:lnTo>
                  <a:pt x="848" y="314"/>
                </a:lnTo>
                <a:lnTo>
                  <a:pt x="843" y="276"/>
                </a:lnTo>
                <a:lnTo>
                  <a:pt x="838" y="240"/>
                </a:lnTo>
                <a:lnTo>
                  <a:pt x="833" y="205"/>
                </a:lnTo>
                <a:lnTo>
                  <a:pt x="828" y="173"/>
                </a:lnTo>
                <a:lnTo>
                  <a:pt x="823" y="142"/>
                </a:lnTo>
                <a:lnTo>
                  <a:pt x="818" y="114"/>
                </a:lnTo>
                <a:lnTo>
                  <a:pt x="814" y="89"/>
                </a:lnTo>
                <a:lnTo>
                  <a:pt x="814" y="85"/>
                </a:lnTo>
                <a:lnTo>
                  <a:pt x="807" y="63"/>
                </a:lnTo>
                <a:lnTo>
                  <a:pt x="802" y="45"/>
                </a:lnTo>
                <a:lnTo>
                  <a:pt x="797" y="28"/>
                </a:lnTo>
                <a:lnTo>
                  <a:pt x="792" y="17"/>
                </a:lnTo>
                <a:lnTo>
                  <a:pt x="790" y="14"/>
                </a:lnTo>
                <a:lnTo>
                  <a:pt x="785" y="7"/>
                </a:lnTo>
                <a:lnTo>
                  <a:pt x="776" y="15"/>
                </a:lnTo>
                <a:lnTo>
                  <a:pt x="785" y="7"/>
                </a:lnTo>
                <a:lnTo>
                  <a:pt x="780" y="4"/>
                </a:lnTo>
                <a:lnTo>
                  <a:pt x="776" y="1"/>
                </a:lnTo>
                <a:lnTo>
                  <a:pt x="771" y="0"/>
                </a:lnTo>
                <a:lnTo>
                  <a:pt x="766" y="0"/>
                </a:lnTo>
                <a:lnTo>
                  <a:pt x="761" y="1"/>
                </a:lnTo>
                <a:lnTo>
                  <a:pt x="758" y="4"/>
                </a:lnTo>
                <a:lnTo>
                  <a:pt x="753" y="7"/>
                </a:lnTo>
                <a:lnTo>
                  <a:pt x="748" y="15"/>
                </a:lnTo>
                <a:lnTo>
                  <a:pt x="744" y="19"/>
                </a:lnTo>
                <a:lnTo>
                  <a:pt x="739" y="28"/>
                </a:lnTo>
                <a:lnTo>
                  <a:pt x="734" y="42"/>
                </a:lnTo>
                <a:lnTo>
                  <a:pt x="728" y="57"/>
                </a:lnTo>
                <a:lnTo>
                  <a:pt x="723" y="76"/>
                </a:lnTo>
                <a:lnTo>
                  <a:pt x="718" y="96"/>
                </a:lnTo>
                <a:lnTo>
                  <a:pt x="712" y="117"/>
                </a:lnTo>
                <a:lnTo>
                  <a:pt x="707" y="142"/>
                </a:lnTo>
                <a:lnTo>
                  <a:pt x="700" y="167"/>
                </a:lnTo>
                <a:lnTo>
                  <a:pt x="695" y="193"/>
                </a:lnTo>
                <a:lnTo>
                  <a:pt x="689" y="220"/>
                </a:lnTo>
                <a:lnTo>
                  <a:pt x="688" y="225"/>
                </a:lnTo>
                <a:lnTo>
                  <a:pt x="677" y="282"/>
                </a:lnTo>
                <a:lnTo>
                  <a:pt x="666" y="341"/>
                </a:lnTo>
                <a:lnTo>
                  <a:pt x="654" y="399"/>
                </a:lnTo>
                <a:lnTo>
                  <a:pt x="643" y="457"/>
                </a:lnTo>
                <a:lnTo>
                  <a:pt x="654" y="457"/>
                </a:lnTo>
                <a:lnTo>
                  <a:pt x="643" y="452"/>
                </a:lnTo>
                <a:lnTo>
                  <a:pt x="638" y="479"/>
                </a:lnTo>
                <a:lnTo>
                  <a:pt x="632" y="505"/>
                </a:lnTo>
                <a:lnTo>
                  <a:pt x="627" y="530"/>
                </a:lnTo>
                <a:lnTo>
                  <a:pt x="621" y="553"/>
                </a:lnTo>
                <a:lnTo>
                  <a:pt x="616" y="575"/>
                </a:lnTo>
                <a:lnTo>
                  <a:pt x="610" y="594"/>
                </a:lnTo>
                <a:lnTo>
                  <a:pt x="605" y="611"/>
                </a:lnTo>
                <a:lnTo>
                  <a:pt x="600" y="626"/>
                </a:lnTo>
                <a:lnTo>
                  <a:pt x="593" y="637"/>
                </a:lnTo>
                <a:lnTo>
                  <a:pt x="605" y="642"/>
                </a:lnTo>
                <a:lnTo>
                  <a:pt x="597" y="633"/>
                </a:lnTo>
                <a:lnTo>
                  <a:pt x="591" y="645"/>
                </a:lnTo>
                <a:lnTo>
                  <a:pt x="583" y="653"/>
                </a:lnTo>
                <a:lnTo>
                  <a:pt x="595" y="657"/>
                </a:lnTo>
                <a:lnTo>
                  <a:pt x="586" y="650"/>
                </a:lnTo>
                <a:lnTo>
                  <a:pt x="581" y="655"/>
                </a:lnTo>
                <a:lnTo>
                  <a:pt x="590" y="663"/>
                </a:lnTo>
                <a:lnTo>
                  <a:pt x="585" y="652"/>
                </a:lnTo>
                <a:lnTo>
                  <a:pt x="580" y="655"/>
                </a:lnTo>
                <a:lnTo>
                  <a:pt x="575" y="657"/>
                </a:lnTo>
                <a:lnTo>
                  <a:pt x="580" y="668"/>
                </a:lnTo>
                <a:lnTo>
                  <a:pt x="580" y="656"/>
                </a:lnTo>
                <a:lnTo>
                  <a:pt x="575" y="657"/>
                </a:lnTo>
                <a:lnTo>
                  <a:pt x="570" y="656"/>
                </a:lnTo>
                <a:lnTo>
                  <a:pt x="570" y="667"/>
                </a:lnTo>
                <a:lnTo>
                  <a:pt x="574" y="656"/>
                </a:lnTo>
                <a:lnTo>
                  <a:pt x="564" y="651"/>
                </a:lnTo>
                <a:lnTo>
                  <a:pt x="560" y="662"/>
                </a:lnTo>
                <a:lnTo>
                  <a:pt x="569" y="655"/>
                </a:lnTo>
                <a:lnTo>
                  <a:pt x="559" y="645"/>
                </a:lnTo>
                <a:lnTo>
                  <a:pt x="549" y="631"/>
                </a:lnTo>
                <a:lnTo>
                  <a:pt x="540" y="640"/>
                </a:lnTo>
                <a:lnTo>
                  <a:pt x="551" y="635"/>
                </a:lnTo>
                <a:lnTo>
                  <a:pt x="541" y="620"/>
                </a:lnTo>
                <a:lnTo>
                  <a:pt x="531" y="602"/>
                </a:lnTo>
                <a:lnTo>
                  <a:pt x="513" y="566"/>
                </a:lnTo>
                <a:lnTo>
                  <a:pt x="503" y="549"/>
                </a:lnTo>
                <a:lnTo>
                  <a:pt x="494" y="533"/>
                </a:lnTo>
                <a:lnTo>
                  <a:pt x="491" y="529"/>
                </a:lnTo>
                <a:lnTo>
                  <a:pt x="482" y="515"/>
                </a:lnTo>
                <a:lnTo>
                  <a:pt x="472" y="504"/>
                </a:lnTo>
                <a:lnTo>
                  <a:pt x="463" y="498"/>
                </a:lnTo>
                <a:lnTo>
                  <a:pt x="458" y="495"/>
                </a:lnTo>
                <a:lnTo>
                  <a:pt x="453" y="493"/>
                </a:lnTo>
                <a:lnTo>
                  <a:pt x="449" y="493"/>
                </a:lnTo>
                <a:lnTo>
                  <a:pt x="444" y="493"/>
                </a:lnTo>
                <a:lnTo>
                  <a:pt x="434" y="494"/>
                </a:lnTo>
                <a:lnTo>
                  <a:pt x="431" y="495"/>
                </a:lnTo>
                <a:lnTo>
                  <a:pt x="421" y="500"/>
                </a:lnTo>
                <a:lnTo>
                  <a:pt x="417" y="504"/>
                </a:lnTo>
                <a:lnTo>
                  <a:pt x="408" y="511"/>
                </a:lnTo>
                <a:lnTo>
                  <a:pt x="398" y="521"/>
                </a:lnTo>
                <a:lnTo>
                  <a:pt x="390" y="534"/>
                </a:lnTo>
                <a:lnTo>
                  <a:pt x="386" y="538"/>
                </a:lnTo>
                <a:lnTo>
                  <a:pt x="377" y="551"/>
                </a:lnTo>
                <a:lnTo>
                  <a:pt x="358" y="580"/>
                </a:lnTo>
                <a:lnTo>
                  <a:pt x="341" y="610"/>
                </a:lnTo>
                <a:lnTo>
                  <a:pt x="331" y="623"/>
                </a:lnTo>
                <a:lnTo>
                  <a:pt x="342" y="627"/>
                </a:lnTo>
                <a:lnTo>
                  <a:pt x="335" y="620"/>
                </a:lnTo>
                <a:lnTo>
                  <a:pt x="326" y="632"/>
                </a:lnTo>
                <a:lnTo>
                  <a:pt x="316" y="642"/>
                </a:lnTo>
                <a:lnTo>
                  <a:pt x="307" y="651"/>
                </a:lnTo>
                <a:lnTo>
                  <a:pt x="316" y="658"/>
                </a:lnTo>
                <a:lnTo>
                  <a:pt x="311" y="647"/>
                </a:lnTo>
                <a:lnTo>
                  <a:pt x="302" y="653"/>
                </a:lnTo>
                <a:lnTo>
                  <a:pt x="306" y="665"/>
                </a:lnTo>
                <a:lnTo>
                  <a:pt x="306" y="652"/>
                </a:lnTo>
                <a:lnTo>
                  <a:pt x="296" y="656"/>
                </a:lnTo>
                <a:lnTo>
                  <a:pt x="297" y="667"/>
                </a:lnTo>
                <a:lnTo>
                  <a:pt x="297" y="656"/>
                </a:lnTo>
                <a:lnTo>
                  <a:pt x="288" y="655"/>
                </a:lnTo>
                <a:lnTo>
                  <a:pt x="288" y="666"/>
                </a:lnTo>
                <a:lnTo>
                  <a:pt x="293" y="655"/>
                </a:lnTo>
                <a:lnTo>
                  <a:pt x="283" y="652"/>
                </a:lnTo>
                <a:lnTo>
                  <a:pt x="273" y="646"/>
                </a:lnTo>
                <a:lnTo>
                  <a:pt x="269" y="657"/>
                </a:lnTo>
                <a:lnTo>
                  <a:pt x="278" y="648"/>
                </a:lnTo>
                <a:lnTo>
                  <a:pt x="268" y="641"/>
                </a:lnTo>
                <a:lnTo>
                  <a:pt x="258" y="631"/>
                </a:lnTo>
                <a:lnTo>
                  <a:pt x="248" y="620"/>
                </a:lnTo>
                <a:lnTo>
                  <a:pt x="228" y="596"/>
                </a:lnTo>
                <a:lnTo>
                  <a:pt x="208" y="570"/>
                </a:lnTo>
                <a:lnTo>
                  <a:pt x="191" y="548"/>
                </a:lnTo>
                <a:lnTo>
                  <a:pt x="182" y="538"/>
                </a:lnTo>
                <a:lnTo>
                  <a:pt x="173" y="529"/>
                </a:lnTo>
                <a:lnTo>
                  <a:pt x="166" y="523"/>
                </a:lnTo>
                <a:lnTo>
                  <a:pt x="161" y="519"/>
                </a:lnTo>
                <a:lnTo>
                  <a:pt x="154" y="515"/>
                </a:lnTo>
                <a:lnTo>
                  <a:pt x="147" y="514"/>
                </a:lnTo>
                <a:lnTo>
                  <a:pt x="143" y="513"/>
                </a:lnTo>
                <a:lnTo>
                  <a:pt x="136" y="511"/>
                </a:lnTo>
                <a:lnTo>
                  <a:pt x="125" y="514"/>
                </a:lnTo>
                <a:lnTo>
                  <a:pt x="121" y="515"/>
                </a:lnTo>
                <a:lnTo>
                  <a:pt x="110" y="520"/>
                </a:lnTo>
                <a:lnTo>
                  <a:pt x="106" y="524"/>
                </a:lnTo>
                <a:lnTo>
                  <a:pt x="97" y="531"/>
                </a:lnTo>
                <a:lnTo>
                  <a:pt x="89" y="541"/>
                </a:lnTo>
                <a:lnTo>
                  <a:pt x="80" y="553"/>
                </a:lnTo>
                <a:lnTo>
                  <a:pt x="71" y="564"/>
                </a:lnTo>
                <a:lnTo>
                  <a:pt x="64" y="574"/>
                </a:lnTo>
                <a:lnTo>
                  <a:pt x="62" y="574"/>
                </a:lnTo>
                <a:lnTo>
                  <a:pt x="55" y="582"/>
                </a:lnTo>
                <a:lnTo>
                  <a:pt x="45" y="595"/>
                </a:lnTo>
                <a:lnTo>
                  <a:pt x="28" y="620"/>
                </a:lnTo>
                <a:lnTo>
                  <a:pt x="25" y="623"/>
                </a:lnTo>
                <a:lnTo>
                  <a:pt x="16" y="635"/>
                </a:lnTo>
                <a:lnTo>
                  <a:pt x="9" y="646"/>
                </a:lnTo>
                <a:lnTo>
                  <a:pt x="3" y="656"/>
                </a:lnTo>
                <a:lnTo>
                  <a:pt x="14" y="660"/>
                </a:lnTo>
                <a:lnTo>
                  <a:pt x="7" y="652"/>
                </a:lnTo>
                <a:lnTo>
                  <a:pt x="0" y="661"/>
                </a:lnTo>
                <a:close/>
              </a:path>
            </a:pathLst>
          </a:custGeom>
          <a:solidFill>
            <a:srgbClr val="FFFFFF"/>
          </a:solidFill>
          <a:ln w="126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19" name="Freeform 3"/>
          <p:cNvSpPr>
            <a:spLocks noChangeArrowheads="1"/>
          </p:cNvSpPr>
          <p:nvPr/>
        </p:nvSpPr>
        <p:spPr bwMode="auto">
          <a:xfrm>
            <a:off x="3440113" y="18907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0" name="Freeform 4"/>
          <p:cNvSpPr>
            <a:spLocks noChangeArrowheads="1"/>
          </p:cNvSpPr>
          <p:nvPr/>
        </p:nvSpPr>
        <p:spPr bwMode="auto">
          <a:xfrm>
            <a:off x="3487738" y="18907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1" name="Freeform 5"/>
          <p:cNvSpPr>
            <a:spLocks noChangeArrowheads="1"/>
          </p:cNvSpPr>
          <p:nvPr/>
        </p:nvSpPr>
        <p:spPr bwMode="auto">
          <a:xfrm>
            <a:off x="3533775" y="18907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2" name="Freeform 6"/>
          <p:cNvSpPr>
            <a:spLocks noChangeArrowheads="1"/>
          </p:cNvSpPr>
          <p:nvPr/>
        </p:nvSpPr>
        <p:spPr bwMode="auto">
          <a:xfrm>
            <a:off x="3581400" y="18907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5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3" name="Freeform 7"/>
          <p:cNvSpPr>
            <a:spLocks noChangeArrowheads="1"/>
          </p:cNvSpPr>
          <p:nvPr/>
        </p:nvSpPr>
        <p:spPr bwMode="auto">
          <a:xfrm>
            <a:off x="3629025" y="18907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5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4" name="Freeform 8"/>
          <p:cNvSpPr>
            <a:spLocks noChangeArrowheads="1"/>
          </p:cNvSpPr>
          <p:nvPr/>
        </p:nvSpPr>
        <p:spPr bwMode="auto">
          <a:xfrm>
            <a:off x="3676650" y="18907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5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5" name="Freeform 9"/>
          <p:cNvSpPr>
            <a:spLocks noChangeArrowheads="1"/>
          </p:cNvSpPr>
          <p:nvPr/>
        </p:nvSpPr>
        <p:spPr bwMode="auto">
          <a:xfrm>
            <a:off x="3724275" y="18907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5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6" name="Freeform 10"/>
          <p:cNvSpPr>
            <a:spLocks noChangeArrowheads="1"/>
          </p:cNvSpPr>
          <p:nvPr/>
        </p:nvSpPr>
        <p:spPr bwMode="auto">
          <a:xfrm>
            <a:off x="3771900" y="18907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5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7" name="Freeform 11"/>
          <p:cNvSpPr>
            <a:spLocks noChangeArrowheads="1"/>
          </p:cNvSpPr>
          <p:nvPr/>
        </p:nvSpPr>
        <p:spPr bwMode="auto">
          <a:xfrm>
            <a:off x="3819525" y="1890713"/>
            <a:ext cx="22225" cy="23812"/>
          </a:xfrm>
          <a:custGeom>
            <a:avLst/>
            <a:gdLst>
              <a:gd name="T0" fmla="*/ 7 w 14"/>
              <a:gd name="T1" fmla="*/ 0 h 15"/>
              <a:gd name="T2" fmla="*/ 4 w 14"/>
              <a:gd name="T3" fmla="*/ 1 h 15"/>
              <a:gd name="T4" fmla="*/ 2 w 14"/>
              <a:gd name="T5" fmla="*/ 3 h 15"/>
              <a:gd name="T6" fmla="*/ 0 w 14"/>
              <a:gd name="T7" fmla="*/ 8 h 15"/>
              <a:gd name="T8" fmla="*/ 2 w 14"/>
              <a:gd name="T9" fmla="*/ 13 h 15"/>
              <a:gd name="T10" fmla="*/ 4 w 14"/>
              <a:gd name="T11" fmla="*/ 15 h 15"/>
              <a:gd name="T12" fmla="*/ 7 w 14"/>
              <a:gd name="T13" fmla="*/ 15 h 15"/>
              <a:gd name="T14" fmla="*/ 7 w 14"/>
              <a:gd name="T15" fmla="*/ 15 h 15"/>
              <a:gd name="T16" fmla="*/ 9 w 14"/>
              <a:gd name="T17" fmla="*/ 15 h 15"/>
              <a:gd name="T18" fmla="*/ 12 w 14"/>
              <a:gd name="T19" fmla="*/ 13 h 15"/>
              <a:gd name="T20" fmla="*/ 14 w 14"/>
              <a:gd name="T21" fmla="*/ 8 h 15"/>
              <a:gd name="T22" fmla="*/ 12 w 14"/>
              <a:gd name="T23" fmla="*/ 3 h 15"/>
              <a:gd name="T24" fmla="*/ 9 w 14"/>
              <a:gd name="T25" fmla="*/ 1 h 15"/>
              <a:gd name="T26" fmla="*/ 7 w 14"/>
              <a:gd name="T27" fmla="*/ 0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7" y="0"/>
                </a:move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8" name="Freeform 12"/>
          <p:cNvSpPr>
            <a:spLocks noChangeArrowheads="1"/>
          </p:cNvSpPr>
          <p:nvPr/>
        </p:nvSpPr>
        <p:spPr bwMode="auto">
          <a:xfrm>
            <a:off x="3865563" y="18907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4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5 h 15"/>
              <a:gd name="T18" fmla="*/ 13 w 15"/>
              <a:gd name="T19" fmla="*/ 14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29" name="Freeform 13"/>
          <p:cNvSpPr>
            <a:spLocks noChangeArrowheads="1"/>
          </p:cNvSpPr>
          <p:nvPr/>
        </p:nvSpPr>
        <p:spPr bwMode="auto">
          <a:xfrm>
            <a:off x="3913188" y="18907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4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5 h 15"/>
              <a:gd name="T18" fmla="*/ 13 w 15"/>
              <a:gd name="T19" fmla="*/ 14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0" name="Freeform 14"/>
          <p:cNvSpPr>
            <a:spLocks noChangeArrowheads="1"/>
          </p:cNvSpPr>
          <p:nvPr/>
        </p:nvSpPr>
        <p:spPr bwMode="auto">
          <a:xfrm>
            <a:off x="3960813" y="18907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4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5 h 15"/>
              <a:gd name="T18" fmla="*/ 12 w 15"/>
              <a:gd name="T19" fmla="*/ 14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1" name="Freeform 15"/>
          <p:cNvSpPr>
            <a:spLocks noChangeArrowheads="1"/>
          </p:cNvSpPr>
          <p:nvPr/>
        </p:nvSpPr>
        <p:spPr bwMode="auto">
          <a:xfrm>
            <a:off x="4008438" y="18907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4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5 h 15"/>
              <a:gd name="T18" fmla="*/ 12 w 15"/>
              <a:gd name="T19" fmla="*/ 14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2" name="Freeform 16"/>
          <p:cNvSpPr>
            <a:spLocks noChangeArrowheads="1"/>
          </p:cNvSpPr>
          <p:nvPr/>
        </p:nvSpPr>
        <p:spPr bwMode="auto">
          <a:xfrm>
            <a:off x="4056063" y="18907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4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5 h 15"/>
              <a:gd name="T18" fmla="*/ 12 w 15"/>
              <a:gd name="T19" fmla="*/ 14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3" name="Freeform 17"/>
          <p:cNvSpPr>
            <a:spLocks noChangeArrowheads="1"/>
          </p:cNvSpPr>
          <p:nvPr/>
        </p:nvSpPr>
        <p:spPr bwMode="auto">
          <a:xfrm>
            <a:off x="4103688" y="18907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4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5 h 15"/>
              <a:gd name="T18" fmla="*/ 12 w 15"/>
              <a:gd name="T19" fmla="*/ 14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4" name="Freeform 18"/>
          <p:cNvSpPr>
            <a:spLocks noChangeArrowheads="1"/>
          </p:cNvSpPr>
          <p:nvPr/>
        </p:nvSpPr>
        <p:spPr bwMode="auto">
          <a:xfrm>
            <a:off x="4149725" y="18907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4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5 h 15"/>
              <a:gd name="T18" fmla="*/ 13 w 15"/>
              <a:gd name="T19" fmla="*/ 14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5" name="Freeform 19"/>
          <p:cNvSpPr>
            <a:spLocks noChangeArrowheads="1"/>
          </p:cNvSpPr>
          <p:nvPr/>
        </p:nvSpPr>
        <p:spPr bwMode="auto">
          <a:xfrm>
            <a:off x="4197350" y="18907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4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5 h 15"/>
              <a:gd name="T18" fmla="*/ 13 w 15"/>
              <a:gd name="T19" fmla="*/ 14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6" name="Freeform 20"/>
          <p:cNvSpPr>
            <a:spLocks noChangeArrowheads="1"/>
          </p:cNvSpPr>
          <p:nvPr/>
        </p:nvSpPr>
        <p:spPr bwMode="auto">
          <a:xfrm>
            <a:off x="4244975" y="1892300"/>
            <a:ext cx="23813" cy="23813"/>
          </a:xfrm>
          <a:custGeom>
            <a:avLst/>
            <a:gdLst>
              <a:gd name="T0" fmla="*/ 8 w 15"/>
              <a:gd name="T1" fmla="*/ 0 h 15"/>
              <a:gd name="T2" fmla="*/ 5 w 15"/>
              <a:gd name="T3" fmla="*/ 0 h 15"/>
              <a:gd name="T4" fmla="*/ 3 w 15"/>
              <a:gd name="T5" fmla="*/ 2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4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2 h 15"/>
              <a:gd name="T24" fmla="*/ 10 w 15"/>
              <a:gd name="T25" fmla="*/ 0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7" name="Freeform 21"/>
          <p:cNvSpPr>
            <a:spLocks noChangeArrowheads="1"/>
          </p:cNvSpPr>
          <p:nvPr/>
        </p:nvSpPr>
        <p:spPr bwMode="auto">
          <a:xfrm>
            <a:off x="4292600" y="1892300"/>
            <a:ext cx="23813" cy="23813"/>
          </a:xfrm>
          <a:custGeom>
            <a:avLst/>
            <a:gdLst>
              <a:gd name="T0" fmla="*/ 7 w 15"/>
              <a:gd name="T1" fmla="*/ 0 h 15"/>
              <a:gd name="T2" fmla="*/ 5 w 15"/>
              <a:gd name="T3" fmla="*/ 0 h 15"/>
              <a:gd name="T4" fmla="*/ 2 w 15"/>
              <a:gd name="T5" fmla="*/ 2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2 h 15"/>
              <a:gd name="T24" fmla="*/ 10 w 15"/>
              <a:gd name="T25" fmla="*/ 0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8" name="Freeform 22"/>
          <p:cNvSpPr>
            <a:spLocks noChangeArrowheads="1"/>
          </p:cNvSpPr>
          <p:nvPr/>
        </p:nvSpPr>
        <p:spPr bwMode="auto">
          <a:xfrm>
            <a:off x="4340225" y="1892300"/>
            <a:ext cx="23813" cy="23813"/>
          </a:xfrm>
          <a:custGeom>
            <a:avLst/>
            <a:gdLst>
              <a:gd name="T0" fmla="*/ 7 w 15"/>
              <a:gd name="T1" fmla="*/ 0 h 15"/>
              <a:gd name="T2" fmla="*/ 5 w 15"/>
              <a:gd name="T3" fmla="*/ 0 h 15"/>
              <a:gd name="T4" fmla="*/ 2 w 15"/>
              <a:gd name="T5" fmla="*/ 2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2 h 15"/>
              <a:gd name="T24" fmla="*/ 10 w 15"/>
              <a:gd name="T25" fmla="*/ 0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39" name="Freeform 23"/>
          <p:cNvSpPr>
            <a:spLocks noChangeArrowheads="1"/>
          </p:cNvSpPr>
          <p:nvPr/>
        </p:nvSpPr>
        <p:spPr bwMode="auto">
          <a:xfrm>
            <a:off x="4387850" y="1892300"/>
            <a:ext cx="23813" cy="23813"/>
          </a:xfrm>
          <a:custGeom>
            <a:avLst/>
            <a:gdLst>
              <a:gd name="T0" fmla="*/ 7 w 15"/>
              <a:gd name="T1" fmla="*/ 0 h 15"/>
              <a:gd name="T2" fmla="*/ 5 w 15"/>
              <a:gd name="T3" fmla="*/ 0 h 15"/>
              <a:gd name="T4" fmla="*/ 2 w 15"/>
              <a:gd name="T5" fmla="*/ 2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2 h 15"/>
              <a:gd name="T24" fmla="*/ 10 w 15"/>
              <a:gd name="T25" fmla="*/ 0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0" name="Freeform 24"/>
          <p:cNvSpPr>
            <a:spLocks noChangeArrowheads="1"/>
          </p:cNvSpPr>
          <p:nvPr/>
        </p:nvSpPr>
        <p:spPr bwMode="auto">
          <a:xfrm>
            <a:off x="4433888" y="1892300"/>
            <a:ext cx="23812" cy="23813"/>
          </a:xfrm>
          <a:custGeom>
            <a:avLst/>
            <a:gdLst>
              <a:gd name="T0" fmla="*/ 8 w 15"/>
              <a:gd name="T1" fmla="*/ 0 h 15"/>
              <a:gd name="T2" fmla="*/ 5 w 15"/>
              <a:gd name="T3" fmla="*/ 0 h 15"/>
              <a:gd name="T4" fmla="*/ 3 w 15"/>
              <a:gd name="T5" fmla="*/ 2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4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2 h 15"/>
              <a:gd name="T24" fmla="*/ 10 w 15"/>
              <a:gd name="T25" fmla="*/ 0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1" name="Freeform 25"/>
          <p:cNvSpPr>
            <a:spLocks noChangeArrowheads="1"/>
          </p:cNvSpPr>
          <p:nvPr/>
        </p:nvSpPr>
        <p:spPr bwMode="auto">
          <a:xfrm>
            <a:off x="4481513" y="1892300"/>
            <a:ext cx="23812" cy="23813"/>
          </a:xfrm>
          <a:custGeom>
            <a:avLst/>
            <a:gdLst>
              <a:gd name="T0" fmla="*/ 8 w 15"/>
              <a:gd name="T1" fmla="*/ 0 h 15"/>
              <a:gd name="T2" fmla="*/ 5 w 15"/>
              <a:gd name="T3" fmla="*/ 0 h 15"/>
              <a:gd name="T4" fmla="*/ 3 w 15"/>
              <a:gd name="T5" fmla="*/ 2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4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2 h 15"/>
              <a:gd name="T24" fmla="*/ 10 w 15"/>
              <a:gd name="T25" fmla="*/ 0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2" name="Freeform 26"/>
          <p:cNvSpPr>
            <a:spLocks noChangeArrowheads="1"/>
          </p:cNvSpPr>
          <p:nvPr/>
        </p:nvSpPr>
        <p:spPr bwMode="auto">
          <a:xfrm>
            <a:off x="4529138" y="1892300"/>
            <a:ext cx="23812" cy="23813"/>
          </a:xfrm>
          <a:custGeom>
            <a:avLst/>
            <a:gdLst>
              <a:gd name="T0" fmla="*/ 8 w 15"/>
              <a:gd name="T1" fmla="*/ 0 h 15"/>
              <a:gd name="T2" fmla="*/ 5 w 15"/>
              <a:gd name="T3" fmla="*/ 0 h 15"/>
              <a:gd name="T4" fmla="*/ 3 w 15"/>
              <a:gd name="T5" fmla="*/ 2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4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2 h 15"/>
              <a:gd name="T24" fmla="*/ 10 w 15"/>
              <a:gd name="T25" fmla="*/ 0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3" name="Freeform 27"/>
          <p:cNvSpPr>
            <a:spLocks noChangeArrowheads="1"/>
          </p:cNvSpPr>
          <p:nvPr/>
        </p:nvSpPr>
        <p:spPr bwMode="auto">
          <a:xfrm>
            <a:off x="4576763" y="1892300"/>
            <a:ext cx="23812" cy="23813"/>
          </a:xfrm>
          <a:custGeom>
            <a:avLst/>
            <a:gdLst>
              <a:gd name="T0" fmla="*/ 7 w 15"/>
              <a:gd name="T1" fmla="*/ 0 h 15"/>
              <a:gd name="T2" fmla="*/ 5 w 15"/>
              <a:gd name="T3" fmla="*/ 0 h 15"/>
              <a:gd name="T4" fmla="*/ 2 w 15"/>
              <a:gd name="T5" fmla="*/ 2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2 h 15"/>
              <a:gd name="T24" fmla="*/ 10 w 15"/>
              <a:gd name="T25" fmla="*/ 0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4" name="Freeform 28"/>
          <p:cNvSpPr>
            <a:spLocks noChangeArrowheads="1"/>
          </p:cNvSpPr>
          <p:nvPr/>
        </p:nvSpPr>
        <p:spPr bwMode="auto">
          <a:xfrm>
            <a:off x="4624388" y="1892300"/>
            <a:ext cx="23812" cy="23813"/>
          </a:xfrm>
          <a:custGeom>
            <a:avLst/>
            <a:gdLst>
              <a:gd name="T0" fmla="*/ 7 w 15"/>
              <a:gd name="T1" fmla="*/ 0 h 15"/>
              <a:gd name="T2" fmla="*/ 5 w 15"/>
              <a:gd name="T3" fmla="*/ 0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0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5" name="Freeform 29"/>
          <p:cNvSpPr>
            <a:spLocks noChangeArrowheads="1"/>
          </p:cNvSpPr>
          <p:nvPr/>
        </p:nvSpPr>
        <p:spPr bwMode="auto">
          <a:xfrm>
            <a:off x="4672013" y="1892300"/>
            <a:ext cx="23812" cy="23813"/>
          </a:xfrm>
          <a:custGeom>
            <a:avLst/>
            <a:gdLst>
              <a:gd name="T0" fmla="*/ 7 w 15"/>
              <a:gd name="T1" fmla="*/ 0 h 15"/>
              <a:gd name="T2" fmla="*/ 5 w 15"/>
              <a:gd name="T3" fmla="*/ 0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0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6" name="Freeform 30"/>
          <p:cNvSpPr>
            <a:spLocks noChangeArrowheads="1"/>
          </p:cNvSpPr>
          <p:nvPr/>
        </p:nvSpPr>
        <p:spPr bwMode="auto">
          <a:xfrm>
            <a:off x="4719638" y="1892300"/>
            <a:ext cx="22225" cy="23813"/>
          </a:xfrm>
          <a:custGeom>
            <a:avLst/>
            <a:gdLst>
              <a:gd name="T0" fmla="*/ 7 w 14"/>
              <a:gd name="T1" fmla="*/ 0 h 15"/>
              <a:gd name="T2" fmla="*/ 5 w 14"/>
              <a:gd name="T3" fmla="*/ 0 h 15"/>
              <a:gd name="T4" fmla="*/ 2 w 14"/>
              <a:gd name="T5" fmla="*/ 3 h 15"/>
              <a:gd name="T6" fmla="*/ 0 w 14"/>
              <a:gd name="T7" fmla="*/ 8 h 15"/>
              <a:gd name="T8" fmla="*/ 2 w 14"/>
              <a:gd name="T9" fmla="*/ 13 h 15"/>
              <a:gd name="T10" fmla="*/ 5 w 14"/>
              <a:gd name="T11" fmla="*/ 14 h 15"/>
              <a:gd name="T12" fmla="*/ 7 w 14"/>
              <a:gd name="T13" fmla="*/ 15 h 15"/>
              <a:gd name="T14" fmla="*/ 7 w 14"/>
              <a:gd name="T15" fmla="*/ 15 h 15"/>
              <a:gd name="T16" fmla="*/ 9 w 14"/>
              <a:gd name="T17" fmla="*/ 14 h 15"/>
              <a:gd name="T18" fmla="*/ 12 w 14"/>
              <a:gd name="T19" fmla="*/ 13 h 15"/>
              <a:gd name="T20" fmla="*/ 14 w 14"/>
              <a:gd name="T21" fmla="*/ 8 h 15"/>
              <a:gd name="T22" fmla="*/ 12 w 14"/>
              <a:gd name="T23" fmla="*/ 3 h 15"/>
              <a:gd name="T24" fmla="*/ 9 w 14"/>
              <a:gd name="T25" fmla="*/ 0 h 15"/>
              <a:gd name="T26" fmla="*/ 7 w 14"/>
              <a:gd name="T27" fmla="*/ 0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7" name="Freeform 31"/>
          <p:cNvSpPr>
            <a:spLocks noChangeArrowheads="1"/>
          </p:cNvSpPr>
          <p:nvPr/>
        </p:nvSpPr>
        <p:spPr bwMode="auto">
          <a:xfrm>
            <a:off x="4765675" y="1892300"/>
            <a:ext cx="23813" cy="23813"/>
          </a:xfrm>
          <a:custGeom>
            <a:avLst/>
            <a:gdLst>
              <a:gd name="T0" fmla="*/ 8 w 15"/>
              <a:gd name="T1" fmla="*/ 0 h 15"/>
              <a:gd name="T2" fmla="*/ 5 w 15"/>
              <a:gd name="T3" fmla="*/ 0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4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0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8" name="Freeform 32"/>
          <p:cNvSpPr>
            <a:spLocks noChangeArrowheads="1"/>
          </p:cNvSpPr>
          <p:nvPr/>
        </p:nvSpPr>
        <p:spPr bwMode="auto">
          <a:xfrm>
            <a:off x="4813300" y="1892300"/>
            <a:ext cx="23813" cy="23813"/>
          </a:xfrm>
          <a:custGeom>
            <a:avLst/>
            <a:gdLst>
              <a:gd name="T0" fmla="*/ 8 w 15"/>
              <a:gd name="T1" fmla="*/ 0 h 15"/>
              <a:gd name="T2" fmla="*/ 5 w 15"/>
              <a:gd name="T3" fmla="*/ 0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4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0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49" name="Freeform 33"/>
          <p:cNvSpPr>
            <a:spLocks noChangeArrowheads="1"/>
          </p:cNvSpPr>
          <p:nvPr/>
        </p:nvSpPr>
        <p:spPr bwMode="auto">
          <a:xfrm>
            <a:off x="4860925" y="1892300"/>
            <a:ext cx="23813" cy="23813"/>
          </a:xfrm>
          <a:custGeom>
            <a:avLst/>
            <a:gdLst>
              <a:gd name="T0" fmla="*/ 8 w 15"/>
              <a:gd name="T1" fmla="*/ 0 h 15"/>
              <a:gd name="T2" fmla="*/ 5 w 15"/>
              <a:gd name="T3" fmla="*/ 0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4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0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0" name="Freeform 34"/>
          <p:cNvSpPr>
            <a:spLocks noChangeArrowheads="1"/>
          </p:cNvSpPr>
          <p:nvPr/>
        </p:nvSpPr>
        <p:spPr bwMode="auto">
          <a:xfrm>
            <a:off x="4908550" y="1892300"/>
            <a:ext cx="23813" cy="23813"/>
          </a:xfrm>
          <a:custGeom>
            <a:avLst/>
            <a:gdLst>
              <a:gd name="T0" fmla="*/ 7 w 15"/>
              <a:gd name="T1" fmla="*/ 0 h 15"/>
              <a:gd name="T2" fmla="*/ 5 w 15"/>
              <a:gd name="T3" fmla="*/ 0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0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1" name="Freeform 35"/>
          <p:cNvSpPr>
            <a:spLocks noChangeArrowheads="1"/>
          </p:cNvSpPr>
          <p:nvPr/>
        </p:nvSpPr>
        <p:spPr bwMode="auto">
          <a:xfrm>
            <a:off x="4956175" y="1892300"/>
            <a:ext cx="23813" cy="23813"/>
          </a:xfrm>
          <a:custGeom>
            <a:avLst/>
            <a:gdLst>
              <a:gd name="T0" fmla="*/ 7 w 15"/>
              <a:gd name="T1" fmla="*/ 0 h 15"/>
              <a:gd name="T2" fmla="*/ 5 w 15"/>
              <a:gd name="T3" fmla="*/ 0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0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2" name="Freeform 36"/>
          <p:cNvSpPr>
            <a:spLocks noChangeArrowheads="1"/>
          </p:cNvSpPr>
          <p:nvPr/>
        </p:nvSpPr>
        <p:spPr bwMode="auto">
          <a:xfrm>
            <a:off x="4973638" y="1890713"/>
            <a:ext cx="23812" cy="23812"/>
          </a:xfrm>
          <a:custGeom>
            <a:avLst/>
            <a:gdLst>
              <a:gd name="T0" fmla="*/ 11 w 15"/>
              <a:gd name="T1" fmla="*/ 1 h 15"/>
              <a:gd name="T2" fmla="*/ 7 w 15"/>
              <a:gd name="T3" fmla="*/ 0 h 15"/>
              <a:gd name="T4" fmla="*/ 5 w 15"/>
              <a:gd name="T5" fmla="*/ 1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3 h 15"/>
              <a:gd name="T12" fmla="*/ 5 w 15"/>
              <a:gd name="T13" fmla="*/ 15 h 15"/>
              <a:gd name="T14" fmla="*/ 5 w 15"/>
              <a:gd name="T15" fmla="*/ 15 h 15"/>
              <a:gd name="T16" fmla="*/ 7 w 15"/>
              <a:gd name="T17" fmla="*/ 15 h 15"/>
              <a:gd name="T18" fmla="*/ 10 w 15"/>
              <a:gd name="T19" fmla="*/ 14 h 15"/>
              <a:gd name="T20" fmla="*/ 12 w 15"/>
              <a:gd name="T21" fmla="*/ 13 h 15"/>
              <a:gd name="T22" fmla="*/ 15 w 15"/>
              <a:gd name="T23" fmla="*/ 8 h 15"/>
              <a:gd name="T24" fmla="*/ 12 w 15"/>
              <a:gd name="T25" fmla="*/ 3 h 15"/>
              <a:gd name="T26" fmla="*/ 11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3" name="Freeform 37"/>
          <p:cNvSpPr>
            <a:spLocks noChangeArrowheads="1"/>
          </p:cNvSpPr>
          <p:nvPr/>
        </p:nvSpPr>
        <p:spPr bwMode="auto">
          <a:xfrm>
            <a:off x="5019675" y="1906588"/>
            <a:ext cx="22225" cy="23812"/>
          </a:xfrm>
          <a:custGeom>
            <a:avLst/>
            <a:gdLst>
              <a:gd name="T0" fmla="*/ 9 w 14"/>
              <a:gd name="T1" fmla="*/ 1 h 15"/>
              <a:gd name="T2" fmla="*/ 7 w 14"/>
              <a:gd name="T3" fmla="*/ 0 h 15"/>
              <a:gd name="T4" fmla="*/ 3 w 14"/>
              <a:gd name="T5" fmla="*/ 1 h 15"/>
              <a:gd name="T6" fmla="*/ 1 w 14"/>
              <a:gd name="T7" fmla="*/ 3 h 15"/>
              <a:gd name="T8" fmla="*/ 0 w 14"/>
              <a:gd name="T9" fmla="*/ 8 h 15"/>
              <a:gd name="T10" fmla="*/ 1 w 14"/>
              <a:gd name="T11" fmla="*/ 13 h 15"/>
              <a:gd name="T12" fmla="*/ 3 w 14"/>
              <a:gd name="T13" fmla="*/ 15 h 15"/>
              <a:gd name="T14" fmla="*/ 3 w 14"/>
              <a:gd name="T15" fmla="*/ 15 h 15"/>
              <a:gd name="T16" fmla="*/ 7 w 14"/>
              <a:gd name="T17" fmla="*/ 15 h 15"/>
              <a:gd name="T18" fmla="*/ 9 w 14"/>
              <a:gd name="T19" fmla="*/ 15 h 15"/>
              <a:gd name="T20" fmla="*/ 12 w 14"/>
              <a:gd name="T21" fmla="*/ 13 h 15"/>
              <a:gd name="T22" fmla="*/ 14 w 14"/>
              <a:gd name="T23" fmla="*/ 8 h 15"/>
              <a:gd name="T24" fmla="*/ 12 w 14"/>
              <a:gd name="T25" fmla="*/ 3 h 15"/>
              <a:gd name="T26" fmla="*/ 9 w 14"/>
              <a:gd name="T27" fmla="*/ 1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9" y="1"/>
                </a:moveTo>
                <a:lnTo>
                  <a:pt x="7" y="0"/>
                </a:lnTo>
                <a:lnTo>
                  <a:pt x="3" y="1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4" name="Freeform 38"/>
          <p:cNvSpPr>
            <a:spLocks noChangeArrowheads="1"/>
          </p:cNvSpPr>
          <p:nvPr/>
        </p:nvSpPr>
        <p:spPr bwMode="auto">
          <a:xfrm>
            <a:off x="5062538" y="1922463"/>
            <a:ext cx="23812" cy="23812"/>
          </a:xfrm>
          <a:custGeom>
            <a:avLst/>
            <a:gdLst>
              <a:gd name="T0" fmla="*/ 11 w 15"/>
              <a:gd name="T1" fmla="*/ 1 h 15"/>
              <a:gd name="T2" fmla="*/ 7 w 15"/>
              <a:gd name="T3" fmla="*/ 0 h 15"/>
              <a:gd name="T4" fmla="*/ 5 w 15"/>
              <a:gd name="T5" fmla="*/ 1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4 h 15"/>
              <a:gd name="T12" fmla="*/ 5 w 15"/>
              <a:gd name="T13" fmla="*/ 15 h 15"/>
              <a:gd name="T14" fmla="*/ 5 w 15"/>
              <a:gd name="T15" fmla="*/ 15 h 15"/>
              <a:gd name="T16" fmla="*/ 7 w 15"/>
              <a:gd name="T17" fmla="*/ 15 h 15"/>
              <a:gd name="T18" fmla="*/ 11 w 15"/>
              <a:gd name="T19" fmla="*/ 15 h 15"/>
              <a:gd name="T20" fmla="*/ 12 w 15"/>
              <a:gd name="T21" fmla="*/ 14 h 15"/>
              <a:gd name="T22" fmla="*/ 15 w 15"/>
              <a:gd name="T23" fmla="*/ 8 h 15"/>
              <a:gd name="T24" fmla="*/ 12 w 15"/>
              <a:gd name="T25" fmla="*/ 3 h 15"/>
              <a:gd name="T26" fmla="*/ 11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5" name="Freeform 39"/>
          <p:cNvSpPr>
            <a:spLocks noChangeArrowheads="1"/>
          </p:cNvSpPr>
          <p:nvPr/>
        </p:nvSpPr>
        <p:spPr bwMode="auto">
          <a:xfrm>
            <a:off x="5106988" y="1939925"/>
            <a:ext cx="23812" cy="23813"/>
          </a:xfrm>
          <a:custGeom>
            <a:avLst/>
            <a:gdLst>
              <a:gd name="T0" fmla="*/ 10 w 15"/>
              <a:gd name="T1" fmla="*/ 0 h 15"/>
              <a:gd name="T2" fmla="*/ 8 w 15"/>
              <a:gd name="T3" fmla="*/ 0 h 15"/>
              <a:gd name="T4" fmla="*/ 4 w 15"/>
              <a:gd name="T5" fmla="*/ 0 h 15"/>
              <a:gd name="T6" fmla="*/ 2 w 15"/>
              <a:gd name="T7" fmla="*/ 2 h 15"/>
              <a:gd name="T8" fmla="*/ 0 w 15"/>
              <a:gd name="T9" fmla="*/ 8 h 15"/>
              <a:gd name="T10" fmla="*/ 2 w 15"/>
              <a:gd name="T11" fmla="*/ 13 h 15"/>
              <a:gd name="T12" fmla="*/ 4 w 15"/>
              <a:gd name="T13" fmla="*/ 14 h 15"/>
              <a:gd name="T14" fmla="*/ 4 w 15"/>
              <a:gd name="T15" fmla="*/ 14 h 15"/>
              <a:gd name="T16" fmla="*/ 8 w 15"/>
              <a:gd name="T17" fmla="*/ 15 h 15"/>
              <a:gd name="T18" fmla="*/ 10 w 15"/>
              <a:gd name="T19" fmla="*/ 14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2 h 15"/>
              <a:gd name="T26" fmla="*/ 10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6" name="Freeform 40"/>
          <p:cNvSpPr>
            <a:spLocks noChangeArrowheads="1"/>
          </p:cNvSpPr>
          <p:nvPr/>
        </p:nvSpPr>
        <p:spPr bwMode="auto">
          <a:xfrm>
            <a:off x="5151438" y="1955800"/>
            <a:ext cx="23812" cy="23813"/>
          </a:xfrm>
          <a:custGeom>
            <a:avLst/>
            <a:gdLst>
              <a:gd name="T0" fmla="*/ 11 w 15"/>
              <a:gd name="T1" fmla="*/ 0 h 15"/>
              <a:gd name="T2" fmla="*/ 7 w 15"/>
              <a:gd name="T3" fmla="*/ 0 h 15"/>
              <a:gd name="T4" fmla="*/ 5 w 15"/>
              <a:gd name="T5" fmla="*/ 0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3 h 15"/>
              <a:gd name="T12" fmla="*/ 5 w 15"/>
              <a:gd name="T13" fmla="*/ 14 h 15"/>
              <a:gd name="T14" fmla="*/ 5 w 15"/>
              <a:gd name="T15" fmla="*/ 14 h 15"/>
              <a:gd name="T16" fmla="*/ 7 w 15"/>
              <a:gd name="T17" fmla="*/ 15 h 15"/>
              <a:gd name="T18" fmla="*/ 11 w 15"/>
              <a:gd name="T19" fmla="*/ 14 h 15"/>
              <a:gd name="T20" fmla="*/ 12 w 15"/>
              <a:gd name="T21" fmla="*/ 13 h 15"/>
              <a:gd name="T22" fmla="*/ 15 w 15"/>
              <a:gd name="T23" fmla="*/ 8 h 15"/>
              <a:gd name="T24" fmla="*/ 12 w 15"/>
              <a:gd name="T25" fmla="*/ 3 h 15"/>
              <a:gd name="T26" fmla="*/ 11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7" name="Freeform 41"/>
          <p:cNvSpPr>
            <a:spLocks noChangeArrowheads="1"/>
          </p:cNvSpPr>
          <p:nvPr/>
        </p:nvSpPr>
        <p:spPr bwMode="auto">
          <a:xfrm>
            <a:off x="5195888" y="1971675"/>
            <a:ext cx="23812" cy="23813"/>
          </a:xfrm>
          <a:custGeom>
            <a:avLst/>
            <a:gdLst>
              <a:gd name="T0" fmla="*/ 10 w 15"/>
              <a:gd name="T1" fmla="*/ 0 h 15"/>
              <a:gd name="T2" fmla="*/ 8 w 15"/>
              <a:gd name="T3" fmla="*/ 0 h 15"/>
              <a:gd name="T4" fmla="*/ 4 w 15"/>
              <a:gd name="T5" fmla="*/ 0 h 15"/>
              <a:gd name="T6" fmla="*/ 3 w 15"/>
              <a:gd name="T7" fmla="*/ 3 h 15"/>
              <a:gd name="T8" fmla="*/ 0 w 15"/>
              <a:gd name="T9" fmla="*/ 8 h 15"/>
              <a:gd name="T10" fmla="*/ 3 w 15"/>
              <a:gd name="T11" fmla="*/ 13 h 15"/>
              <a:gd name="T12" fmla="*/ 4 w 15"/>
              <a:gd name="T13" fmla="*/ 14 h 15"/>
              <a:gd name="T14" fmla="*/ 4 w 15"/>
              <a:gd name="T15" fmla="*/ 14 h 15"/>
              <a:gd name="T16" fmla="*/ 8 w 15"/>
              <a:gd name="T17" fmla="*/ 15 h 15"/>
              <a:gd name="T18" fmla="*/ 10 w 15"/>
              <a:gd name="T19" fmla="*/ 14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3 h 15"/>
              <a:gd name="T26" fmla="*/ 10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8" name="Freeform 42"/>
          <p:cNvSpPr>
            <a:spLocks noChangeArrowheads="1"/>
          </p:cNvSpPr>
          <p:nvPr/>
        </p:nvSpPr>
        <p:spPr bwMode="auto">
          <a:xfrm>
            <a:off x="5240338" y="1987550"/>
            <a:ext cx="23812" cy="23813"/>
          </a:xfrm>
          <a:custGeom>
            <a:avLst/>
            <a:gdLst>
              <a:gd name="T0" fmla="*/ 11 w 15"/>
              <a:gd name="T1" fmla="*/ 1 h 15"/>
              <a:gd name="T2" fmla="*/ 7 w 15"/>
              <a:gd name="T3" fmla="*/ 0 h 15"/>
              <a:gd name="T4" fmla="*/ 5 w 15"/>
              <a:gd name="T5" fmla="*/ 1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3 h 15"/>
              <a:gd name="T12" fmla="*/ 5 w 15"/>
              <a:gd name="T13" fmla="*/ 15 h 15"/>
              <a:gd name="T14" fmla="*/ 5 w 15"/>
              <a:gd name="T15" fmla="*/ 15 h 15"/>
              <a:gd name="T16" fmla="*/ 7 w 15"/>
              <a:gd name="T17" fmla="*/ 15 h 15"/>
              <a:gd name="T18" fmla="*/ 11 w 15"/>
              <a:gd name="T19" fmla="*/ 15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3 h 15"/>
              <a:gd name="T26" fmla="*/ 11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59" name="Freeform 43"/>
          <p:cNvSpPr>
            <a:spLocks noChangeArrowheads="1"/>
          </p:cNvSpPr>
          <p:nvPr/>
        </p:nvSpPr>
        <p:spPr bwMode="auto">
          <a:xfrm>
            <a:off x="5284788" y="2003425"/>
            <a:ext cx="23812" cy="23813"/>
          </a:xfrm>
          <a:custGeom>
            <a:avLst/>
            <a:gdLst>
              <a:gd name="T0" fmla="*/ 10 w 15"/>
              <a:gd name="T1" fmla="*/ 1 h 15"/>
              <a:gd name="T2" fmla="*/ 8 w 15"/>
              <a:gd name="T3" fmla="*/ 0 h 15"/>
              <a:gd name="T4" fmla="*/ 5 w 15"/>
              <a:gd name="T5" fmla="*/ 1 h 15"/>
              <a:gd name="T6" fmla="*/ 3 w 15"/>
              <a:gd name="T7" fmla="*/ 3 h 15"/>
              <a:gd name="T8" fmla="*/ 0 w 15"/>
              <a:gd name="T9" fmla="*/ 8 h 15"/>
              <a:gd name="T10" fmla="*/ 3 w 15"/>
              <a:gd name="T11" fmla="*/ 14 h 15"/>
              <a:gd name="T12" fmla="*/ 4 w 15"/>
              <a:gd name="T13" fmla="*/ 15 h 15"/>
              <a:gd name="T14" fmla="*/ 4 w 15"/>
              <a:gd name="T15" fmla="*/ 15 h 15"/>
              <a:gd name="T16" fmla="*/ 8 w 15"/>
              <a:gd name="T17" fmla="*/ 15 h 15"/>
              <a:gd name="T18" fmla="*/ 10 w 15"/>
              <a:gd name="T19" fmla="*/ 15 h 15"/>
              <a:gd name="T20" fmla="*/ 13 w 15"/>
              <a:gd name="T21" fmla="*/ 14 h 15"/>
              <a:gd name="T22" fmla="*/ 15 w 15"/>
              <a:gd name="T23" fmla="*/ 8 h 15"/>
              <a:gd name="T24" fmla="*/ 13 w 15"/>
              <a:gd name="T25" fmla="*/ 3 h 15"/>
              <a:gd name="T26" fmla="*/ 10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0" name="Freeform 44"/>
          <p:cNvSpPr>
            <a:spLocks noChangeArrowheads="1"/>
          </p:cNvSpPr>
          <p:nvPr/>
        </p:nvSpPr>
        <p:spPr bwMode="auto">
          <a:xfrm>
            <a:off x="5329238" y="2020888"/>
            <a:ext cx="23812" cy="23812"/>
          </a:xfrm>
          <a:custGeom>
            <a:avLst/>
            <a:gdLst>
              <a:gd name="T0" fmla="*/ 11 w 15"/>
              <a:gd name="T1" fmla="*/ 0 h 15"/>
              <a:gd name="T2" fmla="*/ 7 w 15"/>
              <a:gd name="T3" fmla="*/ 0 h 15"/>
              <a:gd name="T4" fmla="*/ 5 w 15"/>
              <a:gd name="T5" fmla="*/ 0 h 15"/>
              <a:gd name="T6" fmla="*/ 2 w 15"/>
              <a:gd name="T7" fmla="*/ 2 h 15"/>
              <a:gd name="T8" fmla="*/ 0 w 15"/>
              <a:gd name="T9" fmla="*/ 8 h 15"/>
              <a:gd name="T10" fmla="*/ 2 w 15"/>
              <a:gd name="T11" fmla="*/ 13 h 15"/>
              <a:gd name="T12" fmla="*/ 5 w 15"/>
              <a:gd name="T13" fmla="*/ 14 h 15"/>
              <a:gd name="T14" fmla="*/ 5 w 15"/>
              <a:gd name="T15" fmla="*/ 14 h 15"/>
              <a:gd name="T16" fmla="*/ 7 w 15"/>
              <a:gd name="T17" fmla="*/ 15 h 15"/>
              <a:gd name="T18" fmla="*/ 11 w 15"/>
              <a:gd name="T19" fmla="*/ 14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2 h 15"/>
              <a:gd name="T26" fmla="*/ 11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1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1" name="Freeform 45"/>
          <p:cNvSpPr>
            <a:spLocks noChangeArrowheads="1"/>
          </p:cNvSpPr>
          <p:nvPr/>
        </p:nvSpPr>
        <p:spPr bwMode="auto">
          <a:xfrm>
            <a:off x="5373688" y="2036763"/>
            <a:ext cx="23812" cy="23812"/>
          </a:xfrm>
          <a:custGeom>
            <a:avLst/>
            <a:gdLst>
              <a:gd name="T0" fmla="*/ 12 w 15"/>
              <a:gd name="T1" fmla="*/ 0 h 15"/>
              <a:gd name="T2" fmla="*/ 8 w 15"/>
              <a:gd name="T3" fmla="*/ 0 h 15"/>
              <a:gd name="T4" fmla="*/ 5 w 15"/>
              <a:gd name="T5" fmla="*/ 0 h 15"/>
              <a:gd name="T6" fmla="*/ 3 w 15"/>
              <a:gd name="T7" fmla="*/ 2 h 15"/>
              <a:gd name="T8" fmla="*/ 0 w 15"/>
              <a:gd name="T9" fmla="*/ 8 h 15"/>
              <a:gd name="T10" fmla="*/ 3 w 15"/>
              <a:gd name="T11" fmla="*/ 13 h 15"/>
              <a:gd name="T12" fmla="*/ 5 w 15"/>
              <a:gd name="T13" fmla="*/ 14 h 15"/>
              <a:gd name="T14" fmla="*/ 5 w 15"/>
              <a:gd name="T15" fmla="*/ 14 h 15"/>
              <a:gd name="T16" fmla="*/ 8 w 15"/>
              <a:gd name="T17" fmla="*/ 15 h 15"/>
              <a:gd name="T18" fmla="*/ 10 w 15"/>
              <a:gd name="T19" fmla="*/ 14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2 h 15"/>
              <a:gd name="T26" fmla="*/ 12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2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2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2" name="Freeform 46"/>
          <p:cNvSpPr>
            <a:spLocks noChangeArrowheads="1"/>
          </p:cNvSpPr>
          <p:nvPr/>
        </p:nvSpPr>
        <p:spPr bwMode="auto">
          <a:xfrm>
            <a:off x="5419725" y="2052638"/>
            <a:ext cx="23813" cy="23812"/>
          </a:xfrm>
          <a:custGeom>
            <a:avLst/>
            <a:gdLst>
              <a:gd name="T0" fmla="*/ 10 w 15"/>
              <a:gd name="T1" fmla="*/ 0 h 15"/>
              <a:gd name="T2" fmla="*/ 7 w 15"/>
              <a:gd name="T3" fmla="*/ 0 h 15"/>
              <a:gd name="T4" fmla="*/ 4 w 15"/>
              <a:gd name="T5" fmla="*/ 0 h 15"/>
              <a:gd name="T6" fmla="*/ 1 w 15"/>
              <a:gd name="T7" fmla="*/ 3 h 15"/>
              <a:gd name="T8" fmla="*/ 0 w 15"/>
              <a:gd name="T9" fmla="*/ 8 h 15"/>
              <a:gd name="T10" fmla="*/ 1 w 15"/>
              <a:gd name="T11" fmla="*/ 13 h 15"/>
              <a:gd name="T12" fmla="*/ 4 w 15"/>
              <a:gd name="T13" fmla="*/ 14 h 15"/>
              <a:gd name="T14" fmla="*/ 4 w 15"/>
              <a:gd name="T15" fmla="*/ 14 h 15"/>
              <a:gd name="T16" fmla="*/ 7 w 15"/>
              <a:gd name="T17" fmla="*/ 15 h 15"/>
              <a:gd name="T18" fmla="*/ 10 w 15"/>
              <a:gd name="T19" fmla="*/ 14 h 15"/>
              <a:gd name="T20" fmla="*/ 12 w 15"/>
              <a:gd name="T21" fmla="*/ 13 h 15"/>
              <a:gd name="T22" fmla="*/ 15 w 15"/>
              <a:gd name="T23" fmla="*/ 8 h 15"/>
              <a:gd name="T24" fmla="*/ 12 w 15"/>
              <a:gd name="T25" fmla="*/ 3 h 15"/>
              <a:gd name="T26" fmla="*/ 10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0"/>
                </a:moveTo>
                <a:lnTo>
                  <a:pt x="7" y="0"/>
                </a:lnTo>
                <a:lnTo>
                  <a:pt x="4" y="0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3" name="Freeform 47"/>
          <p:cNvSpPr>
            <a:spLocks noChangeArrowheads="1"/>
          </p:cNvSpPr>
          <p:nvPr/>
        </p:nvSpPr>
        <p:spPr bwMode="auto">
          <a:xfrm>
            <a:off x="5462588" y="2068513"/>
            <a:ext cx="23812" cy="23812"/>
          </a:xfrm>
          <a:custGeom>
            <a:avLst/>
            <a:gdLst>
              <a:gd name="T0" fmla="*/ 12 w 15"/>
              <a:gd name="T1" fmla="*/ 1 h 15"/>
              <a:gd name="T2" fmla="*/ 8 w 15"/>
              <a:gd name="T3" fmla="*/ 0 h 15"/>
              <a:gd name="T4" fmla="*/ 5 w 15"/>
              <a:gd name="T5" fmla="*/ 1 h 15"/>
              <a:gd name="T6" fmla="*/ 3 w 15"/>
              <a:gd name="T7" fmla="*/ 3 h 15"/>
              <a:gd name="T8" fmla="*/ 0 w 15"/>
              <a:gd name="T9" fmla="*/ 8 h 15"/>
              <a:gd name="T10" fmla="*/ 3 w 15"/>
              <a:gd name="T11" fmla="*/ 13 h 15"/>
              <a:gd name="T12" fmla="*/ 5 w 15"/>
              <a:gd name="T13" fmla="*/ 15 h 15"/>
              <a:gd name="T14" fmla="*/ 5 w 15"/>
              <a:gd name="T15" fmla="*/ 15 h 15"/>
              <a:gd name="T16" fmla="*/ 8 w 15"/>
              <a:gd name="T17" fmla="*/ 15 h 15"/>
              <a:gd name="T18" fmla="*/ 12 w 15"/>
              <a:gd name="T19" fmla="*/ 15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3 h 15"/>
              <a:gd name="T26" fmla="*/ 12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2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2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2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4" name="Freeform 48"/>
          <p:cNvSpPr>
            <a:spLocks noChangeArrowheads="1"/>
          </p:cNvSpPr>
          <p:nvPr/>
        </p:nvSpPr>
        <p:spPr bwMode="auto">
          <a:xfrm>
            <a:off x="5508625" y="2084388"/>
            <a:ext cx="23813" cy="23812"/>
          </a:xfrm>
          <a:custGeom>
            <a:avLst/>
            <a:gdLst>
              <a:gd name="T0" fmla="*/ 10 w 15"/>
              <a:gd name="T1" fmla="*/ 1 h 15"/>
              <a:gd name="T2" fmla="*/ 7 w 15"/>
              <a:gd name="T3" fmla="*/ 0 h 15"/>
              <a:gd name="T4" fmla="*/ 4 w 15"/>
              <a:gd name="T5" fmla="*/ 1 h 15"/>
              <a:gd name="T6" fmla="*/ 1 w 15"/>
              <a:gd name="T7" fmla="*/ 3 h 15"/>
              <a:gd name="T8" fmla="*/ 0 w 15"/>
              <a:gd name="T9" fmla="*/ 8 h 15"/>
              <a:gd name="T10" fmla="*/ 1 w 15"/>
              <a:gd name="T11" fmla="*/ 14 h 15"/>
              <a:gd name="T12" fmla="*/ 4 w 15"/>
              <a:gd name="T13" fmla="*/ 15 h 15"/>
              <a:gd name="T14" fmla="*/ 4 w 15"/>
              <a:gd name="T15" fmla="*/ 15 h 15"/>
              <a:gd name="T16" fmla="*/ 7 w 15"/>
              <a:gd name="T17" fmla="*/ 15 h 15"/>
              <a:gd name="T18" fmla="*/ 10 w 15"/>
              <a:gd name="T19" fmla="*/ 15 h 15"/>
              <a:gd name="T20" fmla="*/ 12 w 15"/>
              <a:gd name="T21" fmla="*/ 14 h 15"/>
              <a:gd name="T22" fmla="*/ 15 w 15"/>
              <a:gd name="T23" fmla="*/ 8 h 15"/>
              <a:gd name="T24" fmla="*/ 12 w 15"/>
              <a:gd name="T25" fmla="*/ 3 h 15"/>
              <a:gd name="T26" fmla="*/ 10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4" y="1"/>
                </a:ln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5" name="Freeform 49"/>
          <p:cNvSpPr>
            <a:spLocks noChangeArrowheads="1"/>
          </p:cNvSpPr>
          <p:nvPr/>
        </p:nvSpPr>
        <p:spPr bwMode="auto">
          <a:xfrm>
            <a:off x="5551488" y="2101850"/>
            <a:ext cx="23812" cy="23813"/>
          </a:xfrm>
          <a:custGeom>
            <a:avLst/>
            <a:gdLst>
              <a:gd name="T0" fmla="*/ 11 w 15"/>
              <a:gd name="T1" fmla="*/ 0 h 15"/>
              <a:gd name="T2" fmla="*/ 8 w 15"/>
              <a:gd name="T3" fmla="*/ 0 h 15"/>
              <a:gd name="T4" fmla="*/ 5 w 15"/>
              <a:gd name="T5" fmla="*/ 0 h 15"/>
              <a:gd name="T6" fmla="*/ 3 w 15"/>
              <a:gd name="T7" fmla="*/ 2 h 15"/>
              <a:gd name="T8" fmla="*/ 0 w 15"/>
              <a:gd name="T9" fmla="*/ 8 h 15"/>
              <a:gd name="T10" fmla="*/ 3 w 15"/>
              <a:gd name="T11" fmla="*/ 13 h 15"/>
              <a:gd name="T12" fmla="*/ 5 w 15"/>
              <a:gd name="T13" fmla="*/ 14 h 15"/>
              <a:gd name="T14" fmla="*/ 5 w 15"/>
              <a:gd name="T15" fmla="*/ 14 h 15"/>
              <a:gd name="T16" fmla="*/ 8 w 15"/>
              <a:gd name="T17" fmla="*/ 15 h 15"/>
              <a:gd name="T18" fmla="*/ 11 w 15"/>
              <a:gd name="T19" fmla="*/ 14 h 15"/>
              <a:gd name="T20" fmla="*/ 14 w 15"/>
              <a:gd name="T21" fmla="*/ 13 h 15"/>
              <a:gd name="T22" fmla="*/ 15 w 15"/>
              <a:gd name="T23" fmla="*/ 8 h 15"/>
              <a:gd name="T24" fmla="*/ 14 w 15"/>
              <a:gd name="T25" fmla="*/ 2 h 15"/>
              <a:gd name="T26" fmla="*/ 11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4" y="13"/>
                </a:lnTo>
                <a:lnTo>
                  <a:pt x="15" y="8"/>
                </a:lnTo>
                <a:lnTo>
                  <a:pt x="14" y="2"/>
                </a:lnTo>
                <a:lnTo>
                  <a:pt x="11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6" name="Freeform 50"/>
          <p:cNvSpPr>
            <a:spLocks noChangeArrowheads="1"/>
          </p:cNvSpPr>
          <p:nvPr/>
        </p:nvSpPr>
        <p:spPr bwMode="auto">
          <a:xfrm>
            <a:off x="5597525" y="2117725"/>
            <a:ext cx="23813" cy="23813"/>
          </a:xfrm>
          <a:custGeom>
            <a:avLst/>
            <a:gdLst>
              <a:gd name="T0" fmla="*/ 10 w 15"/>
              <a:gd name="T1" fmla="*/ 0 h 15"/>
              <a:gd name="T2" fmla="*/ 7 w 15"/>
              <a:gd name="T3" fmla="*/ 0 h 15"/>
              <a:gd name="T4" fmla="*/ 4 w 15"/>
              <a:gd name="T5" fmla="*/ 0 h 15"/>
              <a:gd name="T6" fmla="*/ 2 w 15"/>
              <a:gd name="T7" fmla="*/ 2 h 15"/>
              <a:gd name="T8" fmla="*/ 0 w 15"/>
              <a:gd name="T9" fmla="*/ 8 h 15"/>
              <a:gd name="T10" fmla="*/ 2 w 15"/>
              <a:gd name="T11" fmla="*/ 13 h 15"/>
              <a:gd name="T12" fmla="*/ 4 w 15"/>
              <a:gd name="T13" fmla="*/ 14 h 15"/>
              <a:gd name="T14" fmla="*/ 4 w 15"/>
              <a:gd name="T15" fmla="*/ 14 h 15"/>
              <a:gd name="T16" fmla="*/ 7 w 15"/>
              <a:gd name="T17" fmla="*/ 15 h 15"/>
              <a:gd name="T18" fmla="*/ 10 w 15"/>
              <a:gd name="T19" fmla="*/ 14 h 15"/>
              <a:gd name="T20" fmla="*/ 12 w 15"/>
              <a:gd name="T21" fmla="*/ 13 h 15"/>
              <a:gd name="T22" fmla="*/ 15 w 15"/>
              <a:gd name="T23" fmla="*/ 8 h 15"/>
              <a:gd name="T24" fmla="*/ 12 w 15"/>
              <a:gd name="T25" fmla="*/ 2 h 15"/>
              <a:gd name="T26" fmla="*/ 10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0"/>
                </a:move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2"/>
                </a:lnTo>
                <a:lnTo>
                  <a:pt x="1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7" name="Freeform 51"/>
          <p:cNvSpPr>
            <a:spLocks noChangeArrowheads="1"/>
          </p:cNvSpPr>
          <p:nvPr/>
        </p:nvSpPr>
        <p:spPr bwMode="auto">
          <a:xfrm>
            <a:off x="5640388" y="2133600"/>
            <a:ext cx="23812" cy="23813"/>
          </a:xfrm>
          <a:custGeom>
            <a:avLst/>
            <a:gdLst>
              <a:gd name="T0" fmla="*/ 11 w 15"/>
              <a:gd name="T1" fmla="*/ 0 h 15"/>
              <a:gd name="T2" fmla="*/ 8 w 15"/>
              <a:gd name="T3" fmla="*/ 0 h 15"/>
              <a:gd name="T4" fmla="*/ 5 w 15"/>
              <a:gd name="T5" fmla="*/ 0 h 15"/>
              <a:gd name="T6" fmla="*/ 3 w 15"/>
              <a:gd name="T7" fmla="*/ 3 h 15"/>
              <a:gd name="T8" fmla="*/ 0 w 15"/>
              <a:gd name="T9" fmla="*/ 8 h 15"/>
              <a:gd name="T10" fmla="*/ 3 w 15"/>
              <a:gd name="T11" fmla="*/ 13 h 15"/>
              <a:gd name="T12" fmla="*/ 5 w 15"/>
              <a:gd name="T13" fmla="*/ 14 h 15"/>
              <a:gd name="T14" fmla="*/ 5 w 15"/>
              <a:gd name="T15" fmla="*/ 14 h 15"/>
              <a:gd name="T16" fmla="*/ 8 w 15"/>
              <a:gd name="T17" fmla="*/ 15 h 15"/>
              <a:gd name="T18" fmla="*/ 11 w 15"/>
              <a:gd name="T19" fmla="*/ 14 h 15"/>
              <a:gd name="T20" fmla="*/ 14 w 15"/>
              <a:gd name="T21" fmla="*/ 13 h 15"/>
              <a:gd name="T22" fmla="*/ 15 w 15"/>
              <a:gd name="T23" fmla="*/ 8 h 15"/>
              <a:gd name="T24" fmla="*/ 14 w 15"/>
              <a:gd name="T25" fmla="*/ 3 h 15"/>
              <a:gd name="T26" fmla="*/ 11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0"/>
                </a:move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4" y="13"/>
                </a:lnTo>
                <a:lnTo>
                  <a:pt x="15" y="8"/>
                </a:lnTo>
                <a:lnTo>
                  <a:pt x="14" y="3"/>
                </a:lnTo>
                <a:lnTo>
                  <a:pt x="11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8" name="Freeform 52"/>
          <p:cNvSpPr>
            <a:spLocks noChangeArrowheads="1"/>
          </p:cNvSpPr>
          <p:nvPr/>
        </p:nvSpPr>
        <p:spPr bwMode="auto">
          <a:xfrm>
            <a:off x="5686425" y="2149475"/>
            <a:ext cx="23813" cy="23813"/>
          </a:xfrm>
          <a:custGeom>
            <a:avLst/>
            <a:gdLst>
              <a:gd name="T0" fmla="*/ 10 w 15"/>
              <a:gd name="T1" fmla="*/ 1 h 15"/>
              <a:gd name="T2" fmla="*/ 7 w 15"/>
              <a:gd name="T3" fmla="*/ 0 h 15"/>
              <a:gd name="T4" fmla="*/ 5 w 15"/>
              <a:gd name="T5" fmla="*/ 1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3 h 15"/>
              <a:gd name="T12" fmla="*/ 4 w 15"/>
              <a:gd name="T13" fmla="*/ 15 h 15"/>
              <a:gd name="T14" fmla="*/ 4 w 15"/>
              <a:gd name="T15" fmla="*/ 15 h 15"/>
              <a:gd name="T16" fmla="*/ 7 w 15"/>
              <a:gd name="T17" fmla="*/ 15 h 15"/>
              <a:gd name="T18" fmla="*/ 10 w 15"/>
              <a:gd name="T19" fmla="*/ 15 h 15"/>
              <a:gd name="T20" fmla="*/ 12 w 15"/>
              <a:gd name="T21" fmla="*/ 13 h 15"/>
              <a:gd name="T22" fmla="*/ 15 w 15"/>
              <a:gd name="T23" fmla="*/ 8 h 15"/>
              <a:gd name="T24" fmla="*/ 12 w 15"/>
              <a:gd name="T25" fmla="*/ 3 h 15"/>
              <a:gd name="T26" fmla="*/ 10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69" name="Freeform 53"/>
          <p:cNvSpPr>
            <a:spLocks noChangeArrowheads="1"/>
          </p:cNvSpPr>
          <p:nvPr/>
        </p:nvSpPr>
        <p:spPr bwMode="auto">
          <a:xfrm>
            <a:off x="5729288" y="2165350"/>
            <a:ext cx="23812" cy="23813"/>
          </a:xfrm>
          <a:custGeom>
            <a:avLst/>
            <a:gdLst>
              <a:gd name="T0" fmla="*/ 11 w 15"/>
              <a:gd name="T1" fmla="*/ 1 h 15"/>
              <a:gd name="T2" fmla="*/ 8 w 15"/>
              <a:gd name="T3" fmla="*/ 0 h 15"/>
              <a:gd name="T4" fmla="*/ 5 w 15"/>
              <a:gd name="T5" fmla="*/ 1 h 15"/>
              <a:gd name="T6" fmla="*/ 3 w 15"/>
              <a:gd name="T7" fmla="*/ 3 h 15"/>
              <a:gd name="T8" fmla="*/ 0 w 15"/>
              <a:gd name="T9" fmla="*/ 8 h 15"/>
              <a:gd name="T10" fmla="*/ 3 w 15"/>
              <a:gd name="T11" fmla="*/ 14 h 15"/>
              <a:gd name="T12" fmla="*/ 5 w 15"/>
              <a:gd name="T13" fmla="*/ 15 h 15"/>
              <a:gd name="T14" fmla="*/ 5 w 15"/>
              <a:gd name="T15" fmla="*/ 15 h 15"/>
              <a:gd name="T16" fmla="*/ 8 w 15"/>
              <a:gd name="T17" fmla="*/ 15 h 15"/>
              <a:gd name="T18" fmla="*/ 11 w 15"/>
              <a:gd name="T19" fmla="*/ 15 h 15"/>
              <a:gd name="T20" fmla="*/ 14 w 15"/>
              <a:gd name="T21" fmla="*/ 14 h 15"/>
              <a:gd name="T22" fmla="*/ 15 w 15"/>
              <a:gd name="T23" fmla="*/ 8 h 15"/>
              <a:gd name="T24" fmla="*/ 14 w 15"/>
              <a:gd name="T25" fmla="*/ 3 h 15"/>
              <a:gd name="T26" fmla="*/ 11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5" y="15"/>
                </a:lnTo>
                <a:lnTo>
                  <a:pt x="8" y="15"/>
                </a:lnTo>
                <a:lnTo>
                  <a:pt x="11" y="15"/>
                </a:lnTo>
                <a:lnTo>
                  <a:pt x="14" y="14"/>
                </a:lnTo>
                <a:lnTo>
                  <a:pt x="15" y="8"/>
                </a:lnTo>
                <a:lnTo>
                  <a:pt x="14" y="3"/>
                </a:lnTo>
                <a:lnTo>
                  <a:pt x="11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0" name="Freeform 54"/>
          <p:cNvSpPr>
            <a:spLocks noChangeArrowheads="1"/>
          </p:cNvSpPr>
          <p:nvPr/>
        </p:nvSpPr>
        <p:spPr bwMode="auto">
          <a:xfrm>
            <a:off x="5775325" y="2181225"/>
            <a:ext cx="23813" cy="23813"/>
          </a:xfrm>
          <a:custGeom>
            <a:avLst/>
            <a:gdLst>
              <a:gd name="T0" fmla="*/ 11 w 15"/>
              <a:gd name="T1" fmla="*/ 1 h 15"/>
              <a:gd name="T2" fmla="*/ 7 w 15"/>
              <a:gd name="T3" fmla="*/ 0 h 15"/>
              <a:gd name="T4" fmla="*/ 5 w 15"/>
              <a:gd name="T5" fmla="*/ 1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4 h 15"/>
              <a:gd name="T12" fmla="*/ 5 w 15"/>
              <a:gd name="T13" fmla="*/ 15 h 15"/>
              <a:gd name="T14" fmla="*/ 5 w 15"/>
              <a:gd name="T15" fmla="*/ 15 h 15"/>
              <a:gd name="T16" fmla="*/ 7 w 15"/>
              <a:gd name="T17" fmla="*/ 15 h 15"/>
              <a:gd name="T18" fmla="*/ 10 w 15"/>
              <a:gd name="T19" fmla="*/ 15 h 15"/>
              <a:gd name="T20" fmla="*/ 12 w 15"/>
              <a:gd name="T21" fmla="*/ 14 h 15"/>
              <a:gd name="T22" fmla="*/ 15 w 15"/>
              <a:gd name="T23" fmla="*/ 8 h 15"/>
              <a:gd name="T24" fmla="*/ 12 w 15"/>
              <a:gd name="T25" fmla="*/ 3 h 15"/>
              <a:gd name="T26" fmla="*/ 11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1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1" name="Freeform 55"/>
          <p:cNvSpPr>
            <a:spLocks noChangeArrowheads="1"/>
          </p:cNvSpPr>
          <p:nvPr/>
        </p:nvSpPr>
        <p:spPr bwMode="auto">
          <a:xfrm>
            <a:off x="5819775" y="2198688"/>
            <a:ext cx="23813" cy="23812"/>
          </a:xfrm>
          <a:custGeom>
            <a:avLst/>
            <a:gdLst>
              <a:gd name="T0" fmla="*/ 10 w 15"/>
              <a:gd name="T1" fmla="*/ 0 h 15"/>
              <a:gd name="T2" fmla="*/ 8 w 15"/>
              <a:gd name="T3" fmla="*/ 0 h 15"/>
              <a:gd name="T4" fmla="*/ 4 w 15"/>
              <a:gd name="T5" fmla="*/ 0 h 15"/>
              <a:gd name="T6" fmla="*/ 2 w 15"/>
              <a:gd name="T7" fmla="*/ 2 h 15"/>
              <a:gd name="T8" fmla="*/ 0 w 15"/>
              <a:gd name="T9" fmla="*/ 8 h 15"/>
              <a:gd name="T10" fmla="*/ 2 w 15"/>
              <a:gd name="T11" fmla="*/ 13 h 15"/>
              <a:gd name="T12" fmla="*/ 4 w 15"/>
              <a:gd name="T13" fmla="*/ 14 h 15"/>
              <a:gd name="T14" fmla="*/ 4 w 15"/>
              <a:gd name="T15" fmla="*/ 14 h 15"/>
              <a:gd name="T16" fmla="*/ 8 w 15"/>
              <a:gd name="T17" fmla="*/ 15 h 15"/>
              <a:gd name="T18" fmla="*/ 10 w 15"/>
              <a:gd name="T19" fmla="*/ 14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2 h 15"/>
              <a:gd name="T26" fmla="*/ 10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2" name="Freeform 56"/>
          <p:cNvSpPr>
            <a:spLocks noChangeArrowheads="1"/>
          </p:cNvSpPr>
          <p:nvPr/>
        </p:nvSpPr>
        <p:spPr bwMode="auto">
          <a:xfrm>
            <a:off x="5864225" y="2214563"/>
            <a:ext cx="23813" cy="23812"/>
          </a:xfrm>
          <a:custGeom>
            <a:avLst/>
            <a:gdLst>
              <a:gd name="T0" fmla="*/ 11 w 15"/>
              <a:gd name="T1" fmla="*/ 0 h 15"/>
              <a:gd name="T2" fmla="*/ 7 w 15"/>
              <a:gd name="T3" fmla="*/ 0 h 15"/>
              <a:gd name="T4" fmla="*/ 5 w 15"/>
              <a:gd name="T5" fmla="*/ 0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3 h 15"/>
              <a:gd name="T12" fmla="*/ 5 w 15"/>
              <a:gd name="T13" fmla="*/ 14 h 15"/>
              <a:gd name="T14" fmla="*/ 5 w 15"/>
              <a:gd name="T15" fmla="*/ 14 h 15"/>
              <a:gd name="T16" fmla="*/ 7 w 15"/>
              <a:gd name="T17" fmla="*/ 15 h 15"/>
              <a:gd name="T18" fmla="*/ 11 w 15"/>
              <a:gd name="T19" fmla="*/ 14 h 15"/>
              <a:gd name="T20" fmla="*/ 12 w 15"/>
              <a:gd name="T21" fmla="*/ 13 h 15"/>
              <a:gd name="T22" fmla="*/ 15 w 15"/>
              <a:gd name="T23" fmla="*/ 8 h 15"/>
              <a:gd name="T24" fmla="*/ 12 w 15"/>
              <a:gd name="T25" fmla="*/ 3 h 15"/>
              <a:gd name="T26" fmla="*/ 11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1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3" name="Freeform 57"/>
          <p:cNvSpPr>
            <a:spLocks noChangeArrowheads="1"/>
          </p:cNvSpPr>
          <p:nvPr/>
        </p:nvSpPr>
        <p:spPr bwMode="auto">
          <a:xfrm>
            <a:off x="5908675" y="2230438"/>
            <a:ext cx="23813" cy="23812"/>
          </a:xfrm>
          <a:custGeom>
            <a:avLst/>
            <a:gdLst>
              <a:gd name="T0" fmla="*/ 10 w 15"/>
              <a:gd name="T1" fmla="*/ 1 h 15"/>
              <a:gd name="T2" fmla="*/ 8 w 15"/>
              <a:gd name="T3" fmla="*/ 0 h 15"/>
              <a:gd name="T4" fmla="*/ 4 w 15"/>
              <a:gd name="T5" fmla="*/ 1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3 h 15"/>
              <a:gd name="T12" fmla="*/ 4 w 15"/>
              <a:gd name="T13" fmla="*/ 15 h 15"/>
              <a:gd name="T14" fmla="*/ 4 w 15"/>
              <a:gd name="T15" fmla="*/ 15 h 15"/>
              <a:gd name="T16" fmla="*/ 8 w 15"/>
              <a:gd name="T17" fmla="*/ 15 h 15"/>
              <a:gd name="T18" fmla="*/ 10 w 15"/>
              <a:gd name="T19" fmla="*/ 15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3 h 15"/>
              <a:gd name="T26" fmla="*/ 10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4" name="Freeform 58"/>
          <p:cNvSpPr>
            <a:spLocks noChangeArrowheads="1"/>
          </p:cNvSpPr>
          <p:nvPr/>
        </p:nvSpPr>
        <p:spPr bwMode="auto">
          <a:xfrm>
            <a:off x="5953125" y="2246313"/>
            <a:ext cx="23813" cy="23812"/>
          </a:xfrm>
          <a:custGeom>
            <a:avLst/>
            <a:gdLst>
              <a:gd name="T0" fmla="*/ 11 w 15"/>
              <a:gd name="T1" fmla="*/ 1 h 15"/>
              <a:gd name="T2" fmla="*/ 7 w 15"/>
              <a:gd name="T3" fmla="*/ 0 h 15"/>
              <a:gd name="T4" fmla="*/ 5 w 15"/>
              <a:gd name="T5" fmla="*/ 1 h 15"/>
              <a:gd name="T6" fmla="*/ 2 w 15"/>
              <a:gd name="T7" fmla="*/ 3 h 15"/>
              <a:gd name="T8" fmla="*/ 0 w 15"/>
              <a:gd name="T9" fmla="*/ 8 h 15"/>
              <a:gd name="T10" fmla="*/ 2 w 15"/>
              <a:gd name="T11" fmla="*/ 14 h 15"/>
              <a:gd name="T12" fmla="*/ 5 w 15"/>
              <a:gd name="T13" fmla="*/ 15 h 15"/>
              <a:gd name="T14" fmla="*/ 5 w 15"/>
              <a:gd name="T15" fmla="*/ 15 h 15"/>
              <a:gd name="T16" fmla="*/ 7 w 15"/>
              <a:gd name="T17" fmla="*/ 15 h 15"/>
              <a:gd name="T18" fmla="*/ 11 w 15"/>
              <a:gd name="T19" fmla="*/ 15 h 15"/>
              <a:gd name="T20" fmla="*/ 13 w 15"/>
              <a:gd name="T21" fmla="*/ 14 h 15"/>
              <a:gd name="T22" fmla="*/ 15 w 15"/>
              <a:gd name="T23" fmla="*/ 8 h 15"/>
              <a:gd name="T24" fmla="*/ 13 w 15"/>
              <a:gd name="T25" fmla="*/ 3 h 15"/>
              <a:gd name="T26" fmla="*/ 11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1"/>
                </a:moveTo>
                <a:lnTo>
                  <a:pt x="7" y="0"/>
                </a:ln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5" name="Freeform 59"/>
          <p:cNvSpPr>
            <a:spLocks noChangeArrowheads="1"/>
          </p:cNvSpPr>
          <p:nvPr/>
        </p:nvSpPr>
        <p:spPr bwMode="auto">
          <a:xfrm>
            <a:off x="5997575" y="2262188"/>
            <a:ext cx="23813" cy="23812"/>
          </a:xfrm>
          <a:custGeom>
            <a:avLst/>
            <a:gdLst>
              <a:gd name="T0" fmla="*/ 10 w 15"/>
              <a:gd name="T1" fmla="*/ 1 h 15"/>
              <a:gd name="T2" fmla="*/ 8 w 15"/>
              <a:gd name="T3" fmla="*/ 0 h 15"/>
              <a:gd name="T4" fmla="*/ 4 w 15"/>
              <a:gd name="T5" fmla="*/ 1 h 15"/>
              <a:gd name="T6" fmla="*/ 3 w 15"/>
              <a:gd name="T7" fmla="*/ 3 h 15"/>
              <a:gd name="T8" fmla="*/ 0 w 15"/>
              <a:gd name="T9" fmla="*/ 8 h 15"/>
              <a:gd name="T10" fmla="*/ 3 w 15"/>
              <a:gd name="T11" fmla="*/ 14 h 15"/>
              <a:gd name="T12" fmla="*/ 4 w 15"/>
              <a:gd name="T13" fmla="*/ 15 h 15"/>
              <a:gd name="T14" fmla="*/ 4 w 15"/>
              <a:gd name="T15" fmla="*/ 15 h 15"/>
              <a:gd name="T16" fmla="*/ 8 w 15"/>
              <a:gd name="T17" fmla="*/ 15 h 15"/>
              <a:gd name="T18" fmla="*/ 10 w 15"/>
              <a:gd name="T19" fmla="*/ 15 h 15"/>
              <a:gd name="T20" fmla="*/ 13 w 15"/>
              <a:gd name="T21" fmla="*/ 14 h 15"/>
              <a:gd name="T22" fmla="*/ 15 w 15"/>
              <a:gd name="T23" fmla="*/ 8 h 15"/>
              <a:gd name="T24" fmla="*/ 13 w 15"/>
              <a:gd name="T25" fmla="*/ 3 h 15"/>
              <a:gd name="T26" fmla="*/ 10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1"/>
                </a:moveTo>
                <a:lnTo>
                  <a:pt x="8" y="0"/>
                </a:lnTo>
                <a:lnTo>
                  <a:pt x="4" y="1"/>
                </a:lnTo>
                <a:lnTo>
                  <a:pt x="3" y="3"/>
                </a:lnTo>
                <a:lnTo>
                  <a:pt x="0" y="8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6" name="Freeform 60"/>
          <p:cNvSpPr>
            <a:spLocks noChangeArrowheads="1"/>
          </p:cNvSpPr>
          <p:nvPr/>
        </p:nvSpPr>
        <p:spPr bwMode="auto">
          <a:xfrm>
            <a:off x="6042025" y="2279650"/>
            <a:ext cx="23813" cy="23813"/>
          </a:xfrm>
          <a:custGeom>
            <a:avLst/>
            <a:gdLst>
              <a:gd name="T0" fmla="*/ 11 w 15"/>
              <a:gd name="T1" fmla="*/ 0 h 15"/>
              <a:gd name="T2" fmla="*/ 7 w 15"/>
              <a:gd name="T3" fmla="*/ 0 h 15"/>
              <a:gd name="T4" fmla="*/ 5 w 15"/>
              <a:gd name="T5" fmla="*/ 0 h 15"/>
              <a:gd name="T6" fmla="*/ 2 w 15"/>
              <a:gd name="T7" fmla="*/ 2 h 15"/>
              <a:gd name="T8" fmla="*/ 0 w 15"/>
              <a:gd name="T9" fmla="*/ 8 h 15"/>
              <a:gd name="T10" fmla="*/ 2 w 15"/>
              <a:gd name="T11" fmla="*/ 13 h 15"/>
              <a:gd name="T12" fmla="*/ 5 w 15"/>
              <a:gd name="T13" fmla="*/ 14 h 15"/>
              <a:gd name="T14" fmla="*/ 5 w 15"/>
              <a:gd name="T15" fmla="*/ 14 h 15"/>
              <a:gd name="T16" fmla="*/ 7 w 15"/>
              <a:gd name="T17" fmla="*/ 15 h 15"/>
              <a:gd name="T18" fmla="*/ 11 w 15"/>
              <a:gd name="T19" fmla="*/ 14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2 h 15"/>
              <a:gd name="T26" fmla="*/ 11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2"/>
                </a:lnTo>
                <a:lnTo>
                  <a:pt x="11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7" name="Freeform 61"/>
          <p:cNvSpPr>
            <a:spLocks noChangeArrowheads="1"/>
          </p:cNvSpPr>
          <p:nvPr/>
        </p:nvSpPr>
        <p:spPr bwMode="auto">
          <a:xfrm>
            <a:off x="6086475" y="2295525"/>
            <a:ext cx="23813" cy="23813"/>
          </a:xfrm>
          <a:custGeom>
            <a:avLst/>
            <a:gdLst>
              <a:gd name="T0" fmla="*/ 10 w 15"/>
              <a:gd name="T1" fmla="*/ 0 h 15"/>
              <a:gd name="T2" fmla="*/ 8 w 15"/>
              <a:gd name="T3" fmla="*/ 0 h 15"/>
              <a:gd name="T4" fmla="*/ 5 w 15"/>
              <a:gd name="T5" fmla="*/ 0 h 15"/>
              <a:gd name="T6" fmla="*/ 3 w 15"/>
              <a:gd name="T7" fmla="*/ 3 h 15"/>
              <a:gd name="T8" fmla="*/ 0 w 15"/>
              <a:gd name="T9" fmla="*/ 8 h 15"/>
              <a:gd name="T10" fmla="*/ 3 w 15"/>
              <a:gd name="T11" fmla="*/ 13 h 15"/>
              <a:gd name="T12" fmla="*/ 4 w 15"/>
              <a:gd name="T13" fmla="*/ 14 h 15"/>
              <a:gd name="T14" fmla="*/ 4 w 15"/>
              <a:gd name="T15" fmla="*/ 14 h 15"/>
              <a:gd name="T16" fmla="*/ 8 w 15"/>
              <a:gd name="T17" fmla="*/ 15 h 15"/>
              <a:gd name="T18" fmla="*/ 10 w 15"/>
              <a:gd name="T19" fmla="*/ 14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3 h 15"/>
              <a:gd name="T26" fmla="*/ 10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0"/>
                </a:move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8" name="Freeform 62"/>
          <p:cNvSpPr>
            <a:spLocks noChangeArrowheads="1"/>
          </p:cNvSpPr>
          <p:nvPr/>
        </p:nvSpPr>
        <p:spPr bwMode="auto">
          <a:xfrm>
            <a:off x="6132513" y="2311400"/>
            <a:ext cx="23812" cy="23813"/>
          </a:xfrm>
          <a:custGeom>
            <a:avLst/>
            <a:gdLst>
              <a:gd name="T0" fmla="*/ 10 w 15"/>
              <a:gd name="T1" fmla="*/ 2 h 15"/>
              <a:gd name="T2" fmla="*/ 7 w 15"/>
              <a:gd name="T3" fmla="*/ 0 h 15"/>
              <a:gd name="T4" fmla="*/ 4 w 15"/>
              <a:gd name="T5" fmla="*/ 2 h 15"/>
              <a:gd name="T6" fmla="*/ 1 w 15"/>
              <a:gd name="T7" fmla="*/ 3 h 15"/>
              <a:gd name="T8" fmla="*/ 0 w 15"/>
              <a:gd name="T9" fmla="*/ 8 h 15"/>
              <a:gd name="T10" fmla="*/ 1 w 15"/>
              <a:gd name="T11" fmla="*/ 13 h 15"/>
              <a:gd name="T12" fmla="*/ 4 w 15"/>
              <a:gd name="T13" fmla="*/ 15 h 15"/>
              <a:gd name="T14" fmla="*/ 4 w 15"/>
              <a:gd name="T15" fmla="*/ 15 h 15"/>
              <a:gd name="T16" fmla="*/ 7 w 15"/>
              <a:gd name="T17" fmla="*/ 15 h 15"/>
              <a:gd name="T18" fmla="*/ 10 w 15"/>
              <a:gd name="T19" fmla="*/ 15 h 15"/>
              <a:gd name="T20" fmla="*/ 12 w 15"/>
              <a:gd name="T21" fmla="*/ 13 h 15"/>
              <a:gd name="T22" fmla="*/ 15 w 15"/>
              <a:gd name="T23" fmla="*/ 8 h 15"/>
              <a:gd name="T24" fmla="*/ 12 w 15"/>
              <a:gd name="T25" fmla="*/ 3 h 15"/>
              <a:gd name="T26" fmla="*/ 10 w 15"/>
              <a:gd name="T27" fmla="*/ 2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2"/>
                </a:moveTo>
                <a:lnTo>
                  <a:pt x="7" y="0"/>
                </a:lnTo>
                <a:lnTo>
                  <a:pt x="4" y="2"/>
                </a:ln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79" name="Freeform 63"/>
          <p:cNvSpPr>
            <a:spLocks noChangeArrowheads="1"/>
          </p:cNvSpPr>
          <p:nvPr/>
        </p:nvSpPr>
        <p:spPr bwMode="auto">
          <a:xfrm>
            <a:off x="6175375" y="2327275"/>
            <a:ext cx="23813" cy="23813"/>
          </a:xfrm>
          <a:custGeom>
            <a:avLst/>
            <a:gdLst>
              <a:gd name="T0" fmla="*/ 11 w 15"/>
              <a:gd name="T1" fmla="*/ 1 h 15"/>
              <a:gd name="T2" fmla="*/ 8 w 15"/>
              <a:gd name="T3" fmla="*/ 0 h 15"/>
              <a:gd name="T4" fmla="*/ 5 w 15"/>
              <a:gd name="T5" fmla="*/ 1 h 15"/>
              <a:gd name="T6" fmla="*/ 3 w 15"/>
              <a:gd name="T7" fmla="*/ 3 h 15"/>
              <a:gd name="T8" fmla="*/ 0 w 15"/>
              <a:gd name="T9" fmla="*/ 8 h 15"/>
              <a:gd name="T10" fmla="*/ 3 w 15"/>
              <a:gd name="T11" fmla="*/ 13 h 15"/>
              <a:gd name="T12" fmla="*/ 5 w 15"/>
              <a:gd name="T13" fmla="*/ 15 h 15"/>
              <a:gd name="T14" fmla="*/ 5 w 15"/>
              <a:gd name="T15" fmla="*/ 15 h 15"/>
              <a:gd name="T16" fmla="*/ 8 w 15"/>
              <a:gd name="T17" fmla="*/ 15 h 15"/>
              <a:gd name="T18" fmla="*/ 10 w 15"/>
              <a:gd name="T19" fmla="*/ 15 h 15"/>
              <a:gd name="T20" fmla="*/ 13 w 15"/>
              <a:gd name="T21" fmla="*/ 13 h 15"/>
              <a:gd name="T22" fmla="*/ 15 w 15"/>
              <a:gd name="T23" fmla="*/ 8 h 15"/>
              <a:gd name="T24" fmla="*/ 13 w 15"/>
              <a:gd name="T25" fmla="*/ 3 h 15"/>
              <a:gd name="T26" fmla="*/ 11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1" y="1"/>
                </a:moveTo>
                <a:lnTo>
                  <a:pt x="8" y="0"/>
                </a:ln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1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0" name="Freeform 64"/>
          <p:cNvSpPr>
            <a:spLocks noChangeArrowheads="1"/>
          </p:cNvSpPr>
          <p:nvPr/>
        </p:nvSpPr>
        <p:spPr bwMode="auto">
          <a:xfrm>
            <a:off x="6221413" y="2343150"/>
            <a:ext cx="23812" cy="23813"/>
          </a:xfrm>
          <a:custGeom>
            <a:avLst/>
            <a:gdLst>
              <a:gd name="T0" fmla="*/ 10 w 15"/>
              <a:gd name="T1" fmla="*/ 1 h 15"/>
              <a:gd name="T2" fmla="*/ 7 w 15"/>
              <a:gd name="T3" fmla="*/ 0 h 15"/>
              <a:gd name="T4" fmla="*/ 4 w 15"/>
              <a:gd name="T5" fmla="*/ 1 h 15"/>
              <a:gd name="T6" fmla="*/ 1 w 15"/>
              <a:gd name="T7" fmla="*/ 3 h 15"/>
              <a:gd name="T8" fmla="*/ 0 w 15"/>
              <a:gd name="T9" fmla="*/ 8 h 15"/>
              <a:gd name="T10" fmla="*/ 1 w 15"/>
              <a:gd name="T11" fmla="*/ 14 h 15"/>
              <a:gd name="T12" fmla="*/ 4 w 15"/>
              <a:gd name="T13" fmla="*/ 15 h 15"/>
              <a:gd name="T14" fmla="*/ 4 w 15"/>
              <a:gd name="T15" fmla="*/ 15 h 15"/>
              <a:gd name="T16" fmla="*/ 7 w 15"/>
              <a:gd name="T17" fmla="*/ 15 h 15"/>
              <a:gd name="T18" fmla="*/ 10 w 15"/>
              <a:gd name="T19" fmla="*/ 15 h 15"/>
              <a:gd name="T20" fmla="*/ 12 w 15"/>
              <a:gd name="T21" fmla="*/ 14 h 15"/>
              <a:gd name="T22" fmla="*/ 15 w 15"/>
              <a:gd name="T23" fmla="*/ 8 h 15"/>
              <a:gd name="T24" fmla="*/ 12 w 15"/>
              <a:gd name="T25" fmla="*/ 3 h 15"/>
              <a:gd name="T26" fmla="*/ 10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10" y="1"/>
                </a:moveTo>
                <a:lnTo>
                  <a:pt x="7" y="0"/>
                </a:lnTo>
                <a:lnTo>
                  <a:pt x="4" y="1"/>
                </a:ln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1" name="Freeform 65"/>
          <p:cNvSpPr>
            <a:spLocks noChangeArrowheads="1"/>
          </p:cNvSpPr>
          <p:nvPr/>
        </p:nvSpPr>
        <p:spPr bwMode="auto">
          <a:xfrm>
            <a:off x="6507163" y="2382838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4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2" name="Freeform 66"/>
          <p:cNvSpPr>
            <a:spLocks noChangeArrowheads="1"/>
          </p:cNvSpPr>
          <p:nvPr/>
        </p:nvSpPr>
        <p:spPr bwMode="auto">
          <a:xfrm>
            <a:off x="6554788" y="2382838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3" name="Freeform 67"/>
          <p:cNvSpPr>
            <a:spLocks noChangeArrowheads="1"/>
          </p:cNvSpPr>
          <p:nvPr/>
        </p:nvSpPr>
        <p:spPr bwMode="auto">
          <a:xfrm>
            <a:off x="6602413" y="2382838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4" name="Freeform 68"/>
          <p:cNvSpPr>
            <a:spLocks noChangeArrowheads="1"/>
          </p:cNvSpPr>
          <p:nvPr/>
        </p:nvSpPr>
        <p:spPr bwMode="auto">
          <a:xfrm>
            <a:off x="6650038" y="2382838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5" name="Freeform 69"/>
          <p:cNvSpPr>
            <a:spLocks noChangeArrowheads="1"/>
          </p:cNvSpPr>
          <p:nvPr/>
        </p:nvSpPr>
        <p:spPr bwMode="auto">
          <a:xfrm>
            <a:off x="6696075" y="2382838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6" name="Freeform 70"/>
          <p:cNvSpPr>
            <a:spLocks noChangeArrowheads="1"/>
          </p:cNvSpPr>
          <p:nvPr/>
        </p:nvSpPr>
        <p:spPr bwMode="auto">
          <a:xfrm>
            <a:off x="6743700" y="2382838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7" name="Freeform 71"/>
          <p:cNvSpPr>
            <a:spLocks noChangeArrowheads="1"/>
          </p:cNvSpPr>
          <p:nvPr/>
        </p:nvSpPr>
        <p:spPr bwMode="auto">
          <a:xfrm>
            <a:off x="6791325" y="2382838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8" name="Freeform 72"/>
          <p:cNvSpPr>
            <a:spLocks noChangeArrowheads="1"/>
          </p:cNvSpPr>
          <p:nvPr/>
        </p:nvSpPr>
        <p:spPr bwMode="auto">
          <a:xfrm>
            <a:off x="6838950" y="2382838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89" name="Freeform 73"/>
          <p:cNvSpPr>
            <a:spLocks noChangeArrowheads="1"/>
          </p:cNvSpPr>
          <p:nvPr/>
        </p:nvSpPr>
        <p:spPr bwMode="auto">
          <a:xfrm>
            <a:off x="6886575" y="2382838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0" name="Freeform 74"/>
          <p:cNvSpPr>
            <a:spLocks noChangeArrowheads="1"/>
          </p:cNvSpPr>
          <p:nvPr/>
        </p:nvSpPr>
        <p:spPr bwMode="auto">
          <a:xfrm>
            <a:off x="6934200" y="2382838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1" name="Freeform 75"/>
          <p:cNvSpPr>
            <a:spLocks noChangeArrowheads="1"/>
          </p:cNvSpPr>
          <p:nvPr/>
        </p:nvSpPr>
        <p:spPr bwMode="auto">
          <a:xfrm>
            <a:off x="6981825" y="2382838"/>
            <a:ext cx="22225" cy="23812"/>
          </a:xfrm>
          <a:custGeom>
            <a:avLst/>
            <a:gdLst>
              <a:gd name="T0" fmla="*/ 7 w 14"/>
              <a:gd name="T1" fmla="*/ 0 h 15"/>
              <a:gd name="T2" fmla="*/ 4 w 14"/>
              <a:gd name="T3" fmla="*/ 1 h 15"/>
              <a:gd name="T4" fmla="*/ 2 w 14"/>
              <a:gd name="T5" fmla="*/ 3 h 15"/>
              <a:gd name="T6" fmla="*/ 0 w 14"/>
              <a:gd name="T7" fmla="*/ 8 h 15"/>
              <a:gd name="T8" fmla="*/ 2 w 14"/>
              <a:gd name="T9" fmla="*/ 13 h 15"/>
              <a:gd name="T10" fmla="*/ 4 w 14"/>
              <a:gd name="T11" fmla="*/ 15 h 15"/>
              <a:gd name="T12" fmla="*/ 7 w 14"/>
              <a:gd name="T13" fmla="*/ 15 h 15"/>
              <a:gd name="T14" fmla="*/ 7 w 14"/>
              <a:gd name="T15" fmla="*/ 15 h 15"/>
              <a:gd name="T16" fmla="*/ 9 w 14"/>
              <a:gd name="T17" fmla="*/ 14 h 15"/>
              <a:gd name="T18" fmla="*/ 12 w 14"/>
              <a:gd name="T19" fmla="*/ 13 h 15"/>
              <a:gd name="T20" fmla="*/ 14 w 14"/>
              <a:gd name="T21" fmla="*/ 8 h 15"/>
              <a:gd name="T22" fmla="*/ 12 w 14"/>
              <a:gd name="T23" fmla="*/ 3 h 15"/>
              <a:gd name="T24" fmla="*/ 9 w 14"/>
              <a:gd name="T25" fmla="*/ 1 h 15"/>
              <a:gd name="T26" fmla="*/ 7 w 14"/>
              <a:gd name="T27" fmla="*/ 0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7" y="0"/>
                </a:move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2" name="Freeform 76"/>
          <p:cNvSpPr>
            <a:spLocks noChangeArrowheads="1"/>
          </p:cNvSpPr>
          <p:nvPr/>
        </p:nvSpPr>
        <p:spPr bwMode="auto">
          <a:xfrm>
            <a:off x="7027863" y="2382838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3" name="Freeform 77"/>
          <p:cNvSpPr>
            <a:spLocks noChangeArrowheads="1"/>
          </p:cNvSpPr>
          <p:nvPr/>
        </p:nvSpPr>
        <p:spPr bwMode="auto">
          <a:xfrm>
            <a:off x="7075488" y="2382838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4" name="Freeform 78"/>
          <p:cNvSpPr>
            <a:spLocks noChangeArrowheads="1"/>
          </p:cNvSpPr>
          <p:nvPr/>
        </p:nvSpPr>
        <p:spPr bwMode="auto">
          <a:xfrm>
            <a:off x="7123113" y="2382838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5" name="Freeform 79"/>
          <p:cNvSpPr>
            <a:spLocks noChangeArrowheads="1"/>
          </p:cNvSpPr>
          <p:nvPr/>
        </p:nvSpPr>
        <p:spPr bwMode="auto">
          <a:xfrm>
            <a:off x="7170738" y="2382838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6" name="Freeform 80"/>
          <p:cNvSpPr>
            <a:spLocks noChangeArrowheads="1"/>
          </p:cNvSpPr>
          <p:nvPr/>
        </p:nvSpPr>
        <p:spPr bwMode="auto">
          <a:xfrm>
            <a:off x="7218363" y="2382838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7" name="Freeform 81"/>
          <p:cNvSpPr>
            <a:spLocks noChangeArrowheads="1"/>
          </p:cNvSpPr>
          <p:nvPr/>
        </p:nvSpPr>
        <p:spPr bwMode="auto">
          <a:xfrm>
            <a:off x="7265988" y="2382838"/>
            <a:ext cx="22225" cy="23812"/>
          </a:xfrm>
          <a:custGeom>
            <a:avLst/>
            <a:gdLst>
              <a:gd name="T0" fmla="*/ 7 w 14"/>
              <a:gd name="T1" fmla="*/ 0 h 15"/>
              <a:gd name="T2" fmla="*/ 5 w 14"/>
              <a:gd name="T3" fmla="*/ 1 h 15"/>
              <a:gd name="T4" fmla="*/ 2 w 14"/>
              <a:gd name="T5" fmla="*/ 3 h 15"/>
              <a:gd name="T6" fmla="*/ 0 w 14"/>
              <a:gd name="T7" fmla="*/ 8 h 15"/>
              <a:gd name="T8" fmla="*/ 2 w 14"/>
              <a:gd name="T9" fmla="*/ 13 h 15"/>
              <a:gd name="T10" fmla="*/ 5 w 14"/>
              <a:gd name="T11" fmla="*/ 15 h 15"/>
              <a:gd name="T12" fmla="*/ 7 w 14"/>
              <a:gd name="T13" fmla="*/ 15 h 15"/>
              <a:gd name="T14" fmla="*/ 7 w 14"/>
              <a:gd name="T15" fmla="*/ 15 h 15"/>
              <a:gd name="T16" fmla="*/ 10 w 14"/>
              <a:gd name="T17" fmla="*/ 14 h 15"/>
              <a:gd name="T18" fmla="*/ 12 w 14"/>
              <a:gd name="T19" fmla="*/ 13 h 15"/>
              <a:gd name="T20" fmla="*/ 14 w 14"/>
              <a:gd name="T21" fmla="*/ 8 h 15"/>
              <a:gd name="T22" fmla="*/ 12 w 14"/>
              <a:gd name="T23" fmla="*/ 3 h 15"/>
              <a:gd name="T24" fmla="*/ 10 w 14"/>
              <a:gd name="T25" fmla="*/ 1 h 15"/>
              <a:gd name="T26" fmla="*/ 7 w 14"/>
              <a:gd name="T27" fmla="*/ 0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8" name="Freeform 82"/>
          <p:cNvSpPr>
            <a:spLocks noChangeArrowheads="1"/>
          </p:cNvSpPr>
          <p:nvPr/>
        </p:nvSpPr>
        <p:spPr bwMode="auto">
          <a:xfrm>
            <a:off x="7312025" y="2382838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299" name="Freeform 83"/>
          <p:cNvSpPr>
            <a:spLocks noChangeArrowheads="1"/>
          </p:cNvSpPr>
          <p:nvPr/>
        </p:nvSpPr>
        <p:spPr bwMode="auto">
          <a:xfrm>
            <a:off x="7359650" y="2382838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0" name="Freeform 84"/>
          <p:cNvSpPr>
            <a:spLocks noChangeArrowheads="1"/>
          </p:cNvSpPr>
          <p:nvPr/>
        </p:nvSpPr>
        <p:spPr bwMode="auto">
          <a:xfrm>
            <a:off x="7407275" y="2382838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1" name="Freeform 85"/>
          <p:cNvSpPr>
            <a:spLocks noChangeArrowheads="1"/>
          </p:cNvSpPr>
          <p:nvPr/>
        </p:nvSpPr>
        <p:spPr bwMode="auto">
          <a:xfrm>
            <a:off x="7454900" y="2382838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2" name="Freeform 86"/>
          <p:cNvSpPr>
            <a:spLocks noChangeArrowheads="1"/>
          </p:cNvSpPr>
          <p:nvPr/>
        </p:nvSpPr>
        <p:spPr bwMode="auto">
          <a:xfrm>
            <a:off x="7502525" y="2382838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3" name="Freeform 87"/>
          <p:cNvSpPr>
            <a:spLocks noChangeArrowheads="1"/>
          </p:cNvSpPr>
          <p:nvPr/>
        </p:nvSpPr>
        <p:spPr bwMode="auto">
          <a:xfrm>
            <a:off x="7550150" y="2382838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4" name="Freeform 88"/>
          <p:cNvSpPr>
            <a:spLocks noChangeArrowheads="1"/>
          </p:cNvSpPr>
          <p:nvPr/>
        </p:nvSpPr>
        <p:spPr bwMode="auto">
          <a:xfrm>
            <a:off x="7596188" y="2382838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5" name="Freeform 89"/>
          <p:cNvSpPr>
            <a:spLocks noChangeArrowheads="1"/>
          </p:cNvSpPr>
          <p:nvPr/>
        </p:nvSpPr>
        <p:spPr bwMode="auto">
          <a:xfrm>
            <a:off x="7643813" y="2382838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6" name="Freeform 90"/>
          <p:cNvSpPr>
            <a:spLocks noChangeArrowheads="1"/>
          </p:cNvSpPr>
          <p:nvPr/>
        </p:nvSpPr>
        <p:spPr bwMode="auto">
          <a:xfrm>
            <a:off x="7691438" y="2382838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1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1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1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7" name="Freeform 91"/>
          <p:cNvSpPr>
            <a:spLocks noChangeArrowheads="1"/>
          </p:cNvSpPr>
          <p:nvPr/>
        </p:nvSpPr>
        <p:spPr bwMode="auto">
          <a:xfrm>
            <a:off x="7739063" y="2382838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1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1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1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8" name="Freeform 92"/>
          <p:cNvSpPr>
            <a:spLocks noChangeArrowheads="1"/>
          </p:cNvSpPr>
          <p:nvPr/>
        </p:nvSpPr>
        <p:spPr bwMode="auto">
          <a:xfrm>
            <a:off x="6507163" y="3978275"/>
            <a:ext cx="23812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3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3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09" name="Freeform 93"/>
          <p:cNvSpPr>
            <a:spLocks noChangeArrowheads="1"/>
          </p:cNvSpPr>
          <p:nvPr/>
        </p:nvSpPr>
        <p:spPr bwMode="auto">
          <a:xfrm>
            <a:off x="6554788" y="3978275"/>
            <a:ext cx="23812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0" name="Freeform 94"/>
          <p:cNvSpPr>
            <a:spLocks noChangeArrowheads="1"/>
          </p:cNvSpPr>
          <p:nvPr/>
        </p:nvSpPr>
        <p:spPr bwMode="auto">
          <a:xfrm>
            <a:off x="6602413" y="3978275"/>
            <a:ext cx="23812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1" name="Freeform 95"/>
          <p:cNvSpPr>
            <a:spLocks noChangeArrowheads="1"/>
          </p:cNvSpPr>
          <p:nvPr/>
        </p:nvSpPr>
        <p:spPr bwMode="auto">
          <a:xfrm>
            <a:off x="6650038" y="3978275"/>
            <a:ext cx="23812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2" name="Freeform 96"/>
          <p:cNvSpPr>
            <a:spLocks noChangeArrowheads="1"/>
          </p:cNvSpPr>
          <p:nvPr/>
        </p:nvSpPr>
        <p:spPr bwMode="auto">
          <a:xfrm>
            <a:off x="6696075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3" name="Freeform 97"/>
          <p:cNvSpPr>
            <a:spLocks noChangeArrowheads="1"/>
          </p:cNvSpPr>
          <p:nvPr/>
        </p:nvSpPr>
        <p:spPr bwMode="auto">
          <a:xfrm>
            <a:off x="6743700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4" name="Freeform 98"/>
          <p:cNvSpPr>
            <a:spLocks noChangeArrowheads="1"/>
          </p:cNvSpPr>
          <p:nvPr/>
        </p:nvSpPr>
        <p:spPr bwMode="auto">
          <a:xfrm>
            <a:off x="6791325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5" name="Freeform 99"/>
          <p:cNvSpPr>
            <a:spLocks noChangeArrowheads="1"/>
          </p:cNvSpPr>
          <p:nvPr/>
        </p:nvSpPr>
        <p:spPr bwMode="auto">
          <a:xfrm>
            <a:off x="6838950" y="3978275"/>
            <a:ext cx="23813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6" name="Freeform 100"/>
          <p:cNvSpPr>
            <a:spLocks noChangeArrowheads="1"/>
          </p:cNvSpPr>
          <p:nvPr/>
        </p:nvSpPr>
        <p:spPr bwMode="auto">
          <a:xfrm>
            <a:off x="6886575" y="3978275"/>
            <a:ext cx="23813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7" name="Freeform 101"/>
          <p:cNvSpPr>
            <a:spLocks noChangeArrowheads="1"/>
          </p:cNvSpPr>
          <p:nvPr/>
        </p:nvSpPr>
        <p:spPr bwMode="auto">
          <a:xfrm>
            <a:off x="6934200" y="3978275"/>
            <a:ext cx="23813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8" name="Freeform 102"/>
          <p:cNvSpPr>
            <a:spLocks noChangeArrowheads="1"/>
          </p:cNvSpPr>
          <p:nvPr/>
        </p:nvSpPr>
        <p:spPr bwMode="auto">
          <a:xfrm>
            <a:off x="6981825" y="3978275"/>
            <a:ext cx="22225" cy="22225"/>
          </a:xfrm>
          <a:custGeom>
            <a:avLst/>
            <a:gdLst>
              <a:gd name="T0" fmla="*/ 7 w 14"/>
              <a:gd name="T1" fmla="*/ 0 h 14"/>
              <a:gd name="T2" fmla="*/ 4 w 14"/>
              <a:gd name="T3" fmla="*/ 1 h 14"/>
              <a:gd name="T4" fmla="*/ 2 w 14"/>
              <a:gd name="T5" fmla="*/ 2 h 14"/>
              <a:gd name="T6" fmla="*/ 0 w 14"/>
              <a:gd name="T7" fmla="*/ 7 h 14"/>
              <a:gd name="T8" fmla="*/ 2 w 14"/>
              <a:gd name="T9" fmla="*/ 12 h 14"/>
              <a:gd name="T10" fmla="*/ 4 w 14"/>
              <a:gd name="T11" fmla="*/ 14 h 14"/>
              <a:gd name="T12" fmla="*/ 7 w 14"/>
              <a:gd name="T13" fmla="*/ 14 h 14"/>
              <a:gd name="T14" fmla="*/ 7 w 14"/>
              <a:gd name="T15" fmla="*/ 14 h 14"/>
              <a:gd name="T16" fmla="*/ 9 w 14"/>
              <a:gd name="T17" fmla="*/ 13 h 14"/>
              <a:gd name="T18" fmla="*/ 12 w 14"/>
              <a:gd name="T19" fmla="*/ 12 h 14"/>
              <a:gd name="T20" fmla="*/ 14 w 14"/>
              <a:gd name="T21" fmla="*/ 7 h 14"/>
              <a:gd name="T22" fmla="*/ 12 w 14"/>
              <a:gd name="T23" fmla="*/ 2 h 14"/>
              <a:gd name="T24" fmla="*/ 9 w 14"/>
              <a:gd name="T25" fmla="*/ 1 h 14"/>
              <a:gd name="T26" fmla="*/ 7 w 14"/>
              <a:gd name="T27" fmla="*/ 0 h 14"/>
              <a:gd name="T28" fmla="*/ 0 w 14"/>
              <a:gd name="T29" fmla="*/ 0 h 14"/>
              <a:gd name="T30" fmla="*/ 14 w 14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4">
                <a:moveTo>
                  <a:pt x="7" y="0"/>
                </a:moveTo>
                <a:lnTo>
                  <a:pt x="4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4" y="14"/>
                </a:lnTo>
                <a:lnTo>
                  <a:pt x="7" y="14"/>
                </a:lnTo>
                <a:lnTo>
                  <a:pt x="9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19" name="Freeform 103"/>
          <p:cNvSpPr>
            <a:spLocks noChangeArrowheads="1"/>
          </p:cNvSpPr>
          <p:nvPr/>
        </p:nvSpPr>
        <p:spPr bwMode="auto">
          <a:xfrm>
            <a:off x="7027863" y="3978275"/>
            <a:ext cx="23812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0" name="Freeform 104"/>
          <p:cNvSpPr>
            <a:spLocks noChangeArrowheads="1"/>
          </p:cNvSpPr>
          <p:nvPr/>
        </p:nvSpPr>
        <p:spPr bwMode="auto">
          <a:xfrm>
            <a:off x="7075488" y="3978275"/>
            <a:ext cx="23812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1" name="Freeform 105"/>
          <p:cNvSpPr>
            <a:spLocks noChangeArrowheads="1"/>
          </p:cNvSpPr>
          <p:nvPr/>
        </p:nvSpPr>
        <p:spPr bwMode="auto">
          <a:xfrm>
            <a:off x="7123113" y="3978275"/>
            <a:ext cx="23812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2" name="Freeform 106"/>
          <p:cNvSpPr>
            <a:spLocks noChangeArrowheads="1"/>
          </p:cNvSpPr>
          <p:nvPr/>
        </p:nvSpPr>
        <p:spPr bwMode="auto">
          <a:xfrm>
            <a:off x="7170738" y="3978275"/>
            <a:ext cx="23812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3" name="Freeform 107"/>
          <p:cNvSpPr>
            <a:spLocks noChangeArrowheads="1"/>
          </p:cNvSpPr>
          <p:nvPr/>
        </p:nvSpPr>
        <p:spPr bwMode="auto">
          <a:xfrm>
            <a:off x="7218363" y="3978275"/>
            <a:ext cx="23812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4" name="Freeform 108"/>
          <p:cNvSpPr>
            <a:spLocks noChangeArrowheads="1"/>
          </p:cNvSpPr>
          <p:nvPr/>
        </p:nvSpPr>
        <p:spPr bwMode="auto">
          <a:xfrm>
            <a:off x="7265988" y="3978275"/>
            <a:ext cx="22225" cy="22225"/>
          </a:xfrm>
          <a:custGeom>
            <a:avLst/>
            <a:gdLst>
              <a:gd name="T0" fmla="*/ 7 w 14"/>
              <a:gd name="T1" fmla="*/ 0 h 14"/>
              <a:gd name="T2" fmla="*/ 5 w 14"/>
              <a:gd name="T3" fmla="*/ 1 h 14"/>
              <a:gd name="T4" fmla="*/ 2 w 14"/>
              <a:gd name="T5" fmla="*/ 2 h 14"/>
              <a:gd name="T6" fmla="*/ 0 w 14"/>
              <a:gd name="T7" fmla="*/ 7 h 14"/>
              <a:gd name="T8" fmla="*/ 2 w 14"/>
              <a:gd name="T9" fmla="*/ 12 h 14"/>
              <a:gd name="T10" fmla="*/ 5 w 14"/>
              <a:gd name="T11" fmla="*/ 14 h 14"/>
              <a:gd name="T12" fmla="*/ 7 w 14"/>
              <a:gd name="T13" fmla="*/ 14 h 14"/>
              <a:gd name="T14" fmla="*/ 7 w 14"/>
              <a:gd name="T15" fmla="*/ 14 h 14"/>
              <a:gd name="T16" fmla="*/ 10 w 14"/>
              <a:gd name="T17" fmla="*/ 13 h 14"/>
              <a:gd name="T18" fmla="*/ 12 w 14"/>
              <a:gd name="T19" fmla="*/ 12 h 14"/>
              <a:gd name="T20" fmla="*/ 14 w 14"/>
              <a:gd name="T21" fmla="*/ 7 h 14"/>
              <a:gd name="T22" fmla="*/ 12 w 14"/>
              <a:gd name="T23" fmla="*/ 2 h 14"/>
              <a:gd name="T24" fmla="*/ 10 w 14"/>
              <a:gd name="T25" fmla="*/ 1 h 14"/>
              <a:gd name="T26" fmla="*/ 7 w 14"/>
              <a:gd name="T27" fmla="*/ 0 h 14"/>
              <a:gd name="T28" fmla="*/ 0 w 14"/>
              <a:gd name="T29" fmla="*/ 0 h 14"/>
              <a:gd name="T30" fmla="*/ 14 w 14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5" name="Freeform 109"/>
          <p:cNvSpPr>
            <a:spLocks noChangeArrowheads="1"/>
          </p:cNvSpPr>
          <p:nvPr/>
        </p:nvSpPr>
        <p:spPr bwMode="auto">
          <a:xfrm>
            <a:off x="7312025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6" name="Freeform 110"/>
          <p:cNvSpPr>
            <a:spLocks noChangeArrowheads="1"/>
          </p:cNvSpPr>
          <p:nvPr/>
        </p:nvSpPr>
        <p:spPr bwMode="auto">
          <a:xfrm>
            <a:off x="7359650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7" name="Freeform 111"/>
          <p:cNvSpPr>
            <a:spLocks noChangeArrowheads="1"/>
          </p:cNvSpPr>
          <p:nvPr/>
        </p:nvSpPr>
        <p:spPr bwMode="auto">
          <a:xfrm>
            <a:off x="7407275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8" name="Freeform 112"/>
          <p:cNvSpPr>
            <a:spLocks noChangeArrowheads="1"/>
          </p:cNvSpPr>
          <p:nvPr/>
        </p:nvSpPr>
        <p:spPr bwMode="auto">
          <a:xfrm>
            <a:off x="7454900" y="3978275"/>
            <a:ext cx="23813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29" name="Freeform 113"/>
          <p:cNvSpPr>
            <a:spLocks noChangeArrowheads="1"/>
          </p:cNvSpPr>
          <p:nvPr/>
        </p:nvSpPr>
        <p:spPr bwMode="auto">
          <a:xfrm>
            <a:off x="7502525" y="3978275"/>
            <a:ext cx="23813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0" name="Freeform 114"/>
          <p:cNvSpPr>
            <a:spLocks noChangeArrowheads="1"/>
          </p:cNvSpPr>
          <p:nvPr/>
        </p:nvSpPr>
        <p:spPr bwMode="auto">
          <a:xfrm>
            <a:off x="7550150" y="3978275"/>
            <a:ext cx="23813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1" name="Freeform 115"/>
          <p:cNvSpPr>
            <a:spLocks noChangeArrowheads="1"/>
          </p:cNvSpPr>
          <p:nvPr/>
        </p:nvSpPr>
        <p:spPr bwMode="auto">
          <a:xfrm>
            <a:off x="7596188" y="3978275"/>
            <a:ext cx="23812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2" name="Freeform 116"/>
          <p:cNvSpPr>
            <a:spLocks noChangeArrowheads="1"/>
          </p:cNvSpPr>
          <p:nvPr/>
        </p:nvSpPr>
        <p:spPr bwMode="auto">
          <a:xfrm>
            <a:off x="7643813" y="3978275"/>
            <a:ext cx="23812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3" name="Freeform 117"/>
          <p:cNvSpPr>
            <a:spLocks noChangeArrowheads="1"/>
          </p:cNvSpPr>
          <p:nvPr/>
        </p:nvSpPr>
        <p:spPr bwMode="auto">
          <a:xfrm>
            <a:off x="7691438" y="3978275"/>
            <a:ext cx="23812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4" name="Freeform 118"/>
          <p:cNvSpPr>
            <a:spLocks noChangeArrowheads="1"/>
          </p:cNvSpPr>
          <p:nvPr/>
        </p:nvSpPr>
        <p:spPr bwMode="auto">
          <a:xfrm>
            <a:off x="7739063" y="3978275"/>
            <a:ext cx="23812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5" name="Freeform 119"/>
          <p:cNvSpPr>
            <a:spLocks noChangeArrowheads="1"/>
          </p:cNvSpPr>
          <p:nvPr/>
        </p:nvSpPr>
        <p:spPr bwMode="auto">
          <a:xfrm>
            <a:off x="7786688" y="3978275"/>
            <a:ext cx="23812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6" name="Freeform 120"/>
          <p:cNvSpPr>
            <a:spLocks noChangeArrowheads="1"/>
          </p:cNvSpPr>
          <p:nvPr/>
        </p:nvSpPr>
        <p:spPr bwMode="auto">
          <a:xfrm>
            <a:off x="7834313" y="3978275"/>
            <a:ext cx="23812" cy="22225"/>
          </a:xfrm>
          <a:custGeom>
            <a:avLst/>
            <a:gdLst>
              <a:gd name="T0" fmla="*/ 7 w 15"/>
              <a:gd name="T1" fmla="*/ 0 h 14"/>
              <a:gd name="T2" fmla="*/ 5 w 15"/>
              <a:gd name="T3" fmla="*/ 1 h 14"/>
              <a:gd name="T4" fmla="*/ 2 w 15"/>
              <a:gd name="T5" fmla="*/ 2 h 14"/>
              <a:gd name="T6" fmla="*/ 0 w 15"/>
              <a:gd name="T7" fmla="*/ 7 h 14"/>
              <a:gd name="T8" fmla="*/ 2 w 15"/>
              <a:gd name="T9" fmla="*/ 12 h 14"/>
              <a:gd name="T10" fmla="*/ 5 w 15"/>
              <a:gd name="T11" fmla="*/ 14 h 14"/>
              <a:gd name="T12" fmla="*/ 7 w 15"/>
              <a:gd name="T13" fmla="*/ 14 h 14"/>
              <a:gd name="T14" fmla="*/ 7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7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7" name="Freeform 121"/>
          <p:cNvSpPr>
            <a:spLocks noChangeArrowheads="1"/>
          </p:cNvSpPr>
          <p:nvPr/>
        </p:nvSpPr>
        <p:spPr bwMode="auto">
          <a:xfrm>
            <a:off x="7881938" y="3978275"/>
            <a:ext cx="22225" cy="22225"/>
          </a:xfrm>
          <a:custGeom>
            <a:avLst/>
            <a:gdLst>
              <a:gd name="T0" fmla="*/ 7 w 14"/>
              <a:gd name="T1" fmla="*/ 0 h 14"/>
              <a:gd name="T2" fmla="*/ 5 w 14"/>
              <a:gd name="T3" fmla="*/ 1 h 14"/>
              <a:gd name="T4" fmla="*/ 2 w 14"/>
              <a:gd name="T5" fmla="*/ 2 h 14"/>
              <a:gd name="T6" fmla="*/ 0 w 14"/>
              <a:gd name="T7" fmla="*/ 7 h 14"/>
              <a:gd name="T8" fmla="*/ 2 w 14"/>
              <a:gd name="T9" fmla="*/ 12 h 14"/>
              <a:gd name="T10" fmla="*/ 5 w 14"/>
              <a:gd name="T11" fmla="*/ 14 h 14"/>
              <a:gd name="T12" fmla="*/ 7 w 14"/>
              <a:gd name="T13" fmla="*/ 14 h 14"/>
              <a:gd name="T14" fmla="*/ 7 w 14"/>
              <a:gd name="T15" fmla="*/ 14 h 14"/>
              <a:gd name="T16" fmla="*/ 9 w 14"/>
              <a:gd name="T17" fmla="*/ 13 h 14"/>
              <a:gd name="T18" fmla="*/ 12 w 14"/>
              <a:gd name="T19" fmla="*/ 12 h 14"/>
              <a:gd name="T20" fmla="*/ 14 w 14"/>
              <a:gd name="T21" fmla="*/ 7 h 14"/>
              <a:gd name="T22" fmla="*/ 12 w 14"/>
              <a:gd name="T23" fmla="*/ 2 h 14"/>
              <a:gd name="T24" fmla="*/ 9 w 14"/>
              <a:gd name="T25" fmla="*/ 1 h 14"/>
              <a:gd name="T26" fmla="*/ 7 w 14"/>
              <a:gd name="T27" fmla="*/ 0 h 14"/>
              <a:gd name="T28" fmla="*/ 0 w 14"/>
              <a:gd name="T29" fmla="*/ 0 h 14"/>
              <a:gd name="T30" fmla="*/ 14 w 14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4">
                <a:moveTo>
                  <a:pt x="7" y="0"/>
                </a:moveTo>
                <a:lnTo>
                  <a:pt x="5" y="1"/>
                </a:ln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9" y="13"/>
                </a:lnTo>
                <a:lnTo>
                  <a:pt x="12" y="12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8" name="Freeform 122"/>
          <p:cNvSpPr>
            <a:spLocks noChangeArrowheads="1"/>
          </p:cNvSpPr>
          <p:nvPr/>
        </p:nvSpPr>
        <p:spPr bwMode="auto">
          <a:xfrm>
            <a:off x="7927975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39" name="Freeform 123"/>
          <p:cNvSpPr>
            <a:spLocks noChangeArrowheads="1"/>
          </p:cNvSpPr>
          <p:nvPr/>
        </p:nvSpPr>
        <p:spPr bwMode="auto">
          <a:xfrm>
            <a:off x="7975600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3 w 15"/>
              <a:gd name="T19" fmla="*/ 12 h 14"/>
              <a:gd name="T20" fmla="*/ 15 w 15"/>
              <a:gd name="T21" fmla="*/ 7 h 14"/>
              <a:gd name="T22" fmla="*/ 13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0" name="Freeform 124"/>
          <p:cNvSpPr>
            <a:spLocks noChangeArrowheads="1"/>
          </p:cNvSpPr>
          <p:nvPr/>
        </p:nvSpPr>
        <p:spPr bwMode="auto">
          <a:xfrm>
            <a:off x="8023225" y="3978275"/>
            <a:ext cx="23813" cy="22225"/>
          </a:xfrm>
          <a:custGeom>
            <a:avLst/>
            <a:gdLst>
              <a:gd name="T0" fmla="*/ 8 w 15"/>
              <a:gd name="T1" fmla="*/ 0 h 14"/>
              <a:gd name="T2" fmla="*/ 5 w 15"/>
              <a:gd name="T3" fmla="*/ 1 h 14"/>
              <a:gd name="T4" fmla="*/ 3 w 15"/>
              <a:gd name="T5" fmla="*/ 2 h 14"/>
              <a:gd name="T6" fmla="*/ 0 w 15"/>
              <a:gd name="T7" fmla="*/ 7 h 14"/>
              <a:gd name="T8" fmla="*/ 3 w 15"/>
              <a:gd name="T9" fmla="*/ 12 h 14"/>
              <a:gd name="T10" fmla="*/ 5 w 15"/>
              <a:gd name="T11" fmla="*/ 14 h 14"/>
              <a:gd name="T12" fmla="*/ 8 w 15"/>
              <a:gd name="T13" fmla="*/ 14 h 14"/>
              <a:gd name="T14" fmla="*/ 8 w 15"/>
              <a:gd name="T15" fmla="*/ 14 h 14"/>
              <a:gd name="T16" fmla="*/ 10 w 15"/>
              <a:gd name="T17" fmla="*/ 13 h 14"/>
              <a:gd name="T18" fmla="*/ 12 w 15"/>
              <a:gd name="T19" fmla="*/ 12 h 14"/>
              <a:gd name="T20" fmla="*/ 15 w 15"/>
              <a:gd name="T21" fmla="*/ 7 h 14"/>
              <a:gd name="T22" fmla="*/ 12 w 15"/>
              <a:gd name="T23" fmla="*/ 2 h 14"/>
              <a:gd name="T24" fmla="*/ 10 w 15"/>
              <a:gd name="T25" fmla="*/ 1 h 14"/>
              <a:gd name="T26" fmla="*/ 8 w 15"/>
              <a:gd name="T27" fmla="*/ 0 h 14"/>
              <a:gd name="T28" fmla="*/ 0 w 15"/>
              <a:gd name="T29" fmla="*/ 0 h 14"/>
              <a:gd name="T30" fmla="*/ 15 w 15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4">
                <a:moveTo>
                  <a:pt x="8" y="0"/>
                </a:moveTo>
                <a:lnTo>
                  <a:pt x="5" y="1"/>
                </a:ln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1" name="Freeform 125"/>
          <p:cNvSpPr>
            <a:spLocks noChangeArrowheads="1"/>
          </p:cNvSpPr>
          <p:nvPr/>
        </p:nvSpPr>
        <p:spPr bwMode="auto">
          <a:xfrm>
            <a:off x="3440113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4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2" name="Freeform 126"/>
          <p:cNvSpPr>
            <a:spLocks noChangeArrowheads="1"/>
          </p:cNvSpPr>
          <p:nvPr/>
        </p:nvSpPr>
        <p:spPr bwMode="auto">
          <a:xfrm>
            <a:off x="3487738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3" name="Freeform 127"/>
          <p:cNvSpPr>
            <a:spLocks noChangeArrowheads="1"/>
          </p:cNvSpPr>
          <p:nvPr/>
        </p:nvSpPr>
        <p:spPr bwMode="auto">
          <a:xfrm>
            <a:off x="3533775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4" name="Freeform 128"/>
          <p:cNvSpPr>
            <a:spLocks noChangeArrowheads="1"/>
          </p:cNvSpPr>
          <p:nvPr/>
        </p:nvSpPr>
        <p:spPr bwMode="auto">
          <a:xfrm>
            <a:off x="3581400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5" name="Freeform 129"/>
          <p:cNvSpPr>
            <a:spLocks noChangeArrowheads="1"/>
          </p:cNvSpPr>
          <p:nvPr/>
        </p:nvSpPr>
        <p:spPr bwMode="auto">
          <a:xfrm>
            <a:off x="3629025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6" name="Freeform 130"/>
          <p:cNvSpPr>
            <a:spLocks noChangeArrowheads="1"/>
          </p:cNvSpPr>
          <p:nvPr/>
        </p:nvSpPr>
        <p:spPr bwMode="auto">
          <a:xfrm>
            <a:off x="3676650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7" name="Freeform 131"/>
          <p:cNvSpPr>
            <a:spLocks noChangeArrowheads="1"/>
          </p:cNvSpPr>
          <p:nvPr/>
        </p:nvSpPr>
        <p:spPr bwMode="auto">
          <a:xfrm>
            <a:off x="3724275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8" name="Freeform 132"/>
          <p:cNvSpPr>
            <a:spLocks noChangeArrowheads="1"/>
          </p:cNvSpPr>
          <p:nvPr/>
        </p:nvSpPr>
        <p:spPr bwMode="auto">
          <a:xfrm>
            <a:off x="3771900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49" name="Freeform 133"/>
          <p:cNvSpPr>
            <a:spLocks noChangeArrowheads="1"/>
          </p:cNvSpPr>
          <p:nvPr/>
        </p:nvSpPr>
        <p:spPr bwMode="auto">
          <a:xfrm>
            <a:off x="3819525" y="4468813"/>
            <a:ext cx="22225" cy="23812"/>
          </a:xfrm>
          <a:custGeom>
            <a:avLst/>
            <a:gdLst>
              <a:gd name="T0" fmla="*/ 7 w 14"/>
              <a:gd name="T1" fmla="*/ 0 h 15"/>
              <a:gd name="T2" fmla="*/ 4 w 14"/>
              <a:gd name="T3" fmla="*/ 2 h 15"/>
              <a:gd name="T4" fmla="*/ 2 w 14"/>
              <a:gd name="T5" fmla="*/ 3 h 15"/>
              <a:gd name="T6" fmla="*/ 0 w 14"/>
              <a:gd name="T7" fmla="*/ 8 h 15"/>
              <a:gd name="T8" fmla="*/ 2 w 14"/>
              <a:gd name="T9" fmla="*/ 13 h 15"/>
              <a:gd name="T10" fmla="*/ 4 w 14"/>
              <a:gd name="T11" fmla="*/ 15 h 15"/>
              <a:gd name="T12" fmla="*/ 7 w 14"/>
              <a:gd name="T13" fmla="*/ 15 h 15"/>
              <a:gd name="T14" fmla="*/ 7 w 14"/>
              <a:gd name="T15" fmla="*/ 15 h 15"/>
              <a:gd name="T16" fmla="*/ 9 w 14"/>
              <a:gd name="T17" fmla="*/ 14 h 15"/>
              <a:gd name="T18" fmla="*/ 12 w 14"/>
              <a:gd name="T19" fmla="*/ 13 h 15"/>
              <a:gd name="T20" fmla="*/ 14 w 14"/>
              <a:gd name="T21" fmla="*/ 8 h 15"/>
              <a:gd name="T22" fmla="*/ 12 w 14"/>
              <a:gd name="T23" fmla="*/ 3 h 15"/>
              <a:gd name="T24" fmla="*/ 9 w 14"/>
              <a:gd name="T25" fmla="*/ 2 h 15"/>
              <a:gd name="T26" fmla="*/ 7 w 14"/>
              <a:gd name="T27" fmla="*/ 0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7" y="0"/>
                </a:moveTo>
                <a:lnTo>
                  <a:pt x="4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0" name="Freeform 134"/>
          <p:cNvSpPr>
            <a:spLocks noChangeArrowheads="1"/>
          </p:cNvSpPr>
          <p:nvPr/>
        </p:nvSpPr>
        <p:spPr bwMode="auto">
          <a:xfrm>
            <a:off x="3865563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1" name="Freeform 135"/>
          <p:cNvSpPr>
            <a:spLocks noChangeArrowheads="1"/>
          </p:cNvSpPr>
          <p:nvPr/>
        </p:nvSpPr>
        <p:spPr bwMode="auto">
          <a:xfrm>
            <a:off x="3913188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2" name="Freeform 136"/>
          <p:cNvSpPr>
            <a:spLocks noChangeArrowheads="1"/>
          </p:cNvSpPr>
          <p:nvPr/>
        </p:nvSpPr>
        <p:spPr bwMode="auto">
          <a:xfrm>
            <a:off x="3960813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3" name="Freeform 137"/>
          <p:cNvSpPr>
            <a:spLocks noChangeArrowheads="1"/>
          </p:cNvSpPr>
          <p:nvPr/>
        </p:nvSpPr>
        <p:spPr bwMode="auto">
          <a:xfrm>
            <a:off x="4008438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4" name="Freeform 138"/>
          <p:cNvSpPr>
            <a:spLocks noChangeArrowheads="1"/>
          </p:cNvSpPr>
          <p:nvPr/>
        </p:nvSpPr>
        <p:spPr bwMode="auto">
          <a:xfrm>
            <a:off x="4056063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5" name="Freeform 139"/>
          <p:cNvSpPr>
            <a:spLocks noChangeArrowheads="1"/>
          </p:cNvSpPr>
          <p:nvPr/>
        </p:nvSpPr>
        <p:spPr bwMode="auto">
          <a:xfrm>
            <a:off x="4103688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6" name="Freeform 140"/>
          <p:cNvSpPr>
            <a:spLocks noChangeArrowheads="1"/>
          </p:cNvSpPr>
          <p:nvPr/>
        </p:nvSpPr>
        <p:spPr bwMode="auto">
          <a:xfrm>
            <a:off x="4149725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7" name="Freeform 141"/>
          <p:cNvSpPr>
            <a:spLocks noChangeArrowheads="1"/>
          </p:cNvSpPr>
          <p:nvPr/>
        </p:nvSpPr>
        <p:spPr bwMode="auto">
          <a:xfrm>
            <a:off x="4197350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8" name="Freeform 142"/>
          <p:cNvSpPr>
            <a:spLocks noChangeArrowheads="1"/>
          </p:cNvSpPr>
          <p:nvPr/>
        </p:nvSpPr>
        <p:spPr bwMode="auto">
          <a:xfrm>
            <a:off x="4244975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59" name="Freeform 143"/>
          <p:cNvSpPr>
            <a:spLocks noChangeArrowheads="1"/>
          </p:cNvSpPr>
          <p:nvPr/>
        </p:nvSpPr>
        <p:spPr bwMode="auto">
          <a:xfrm>
            <a:off x="4292600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0" name="Freeform 144"/>
          <p:cNvSpPr>
            <a:spLocks noChangeArrowheads="1"/>
          </p:cNvSpPr>
          <p:nvPr/>
        </p:nvSpPr>
        <p:spPr bwMode="auto">
          <a:xfrm>
            <a:off x="4340225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1" name="Freeform 145"/>
          <p:cNvSpPr>
            <a:spLocks noChangeArrowheads="1"/>
          </p:cNvSpPr>
          <p:nvPr/>
        </p:nvSpPr>
        <p:spPr bwMode="auto">
          <a:xfrm>
            <a:off x="4387850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2" name="Freeform 146"/>
          <p:cNvSpPr>
            <a:spLocks noChangeArrowheads="1"/>
          </p:cNvSpPr>
          <p:nvPr/>
        </p:nvSpPr>
        <p:spPr bwMode="auto">
          <a:xfrm>
            <a:off x="4433888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3" name="Freeform 147"/>
          <p:cNvSpPr>
            <a:spLocks noChangeArrowheads="1"/>
          </p:cNvSpPr>
          <p:nvPr/>
        </p:nvSpPr>
        <p:spPr bwMode="auto">
          <a:xfrm>
            <a:off x="4481513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4" name="Freeform 148"/>
          <p:cNvSpPr>
            <a:spLocks noChangeArrowheads="1"/>
          </p:cNvSpPr>
          <p:nvPr/>
        </p:nvSpPr>
        <p:spPr bwMode="auto">
          <a:xfrm>
            <a:off x="4529138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5" name="Freeform 149"/>
          <p:cNvSpPr>
            <a:spLocks noChangeArrowheads="1"/>
          </p:cNvSpPr>
          <p:nvPr/>
        </p:nvSpPr>
        <p:spPr bwMode="auto">
          <a:xfrm>
            <a:off x="4576763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6" name="Freeform 150"/>
          <p:cNvSpPr>
            <a:spLocks noChangeArrowheads="1"/>
          </p:cNvSpPr>
          <p:nvPr/>
        </p:nvSpPr>
        <p:spPr bwMode="auto">
          <a:xfrm>
            <a:off x="4624388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7" name="Freeform 151"/>
          <p:cNvSpPr>
            <a:spLocks noChangeArrowheads="1"/>
          </p:cNvSpPr>
          <p:nvPr/>
        </p:nvSpPr>
        <p:spPr bwMode="auto">
          <a:xfrm>
            <a:off x="4672013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8" name="Freeform 152"/>
          <p:cNvSpPr>
            <a:spLocks noChangeArrowheads="1"/>
          </p:cNvSpPr>
          <p:nvPr/>
        </p:nvSpPr>
        <p:spPr bwMode="auto">
          <a:xfrm>
            <a:off x="4719638" y="4468813"/>
            <a:ext cx="22225" cy="23812"/>
          </a:xfrm>
          <a:custGeom>
            <a:avLst/>
            <a:gdLst>
              <a:gd name="T0" fmla="*/ 7 w 14"/>
              <a:gd name="T1" fmla="*/ 0 h 15"/>
              <a:gd name="T2" fmla="*/ 5 w 14"/>
              <a:gd name="T3" fmla="*/ 2 h 15"/>
              <a:gd name="T4" fmla="*/ 2 w 14"/>
              <a:gd name="T5" fmla="*/ 3 h 15"/>
              <a:gd name="T6" fmla="*/ 0 w 14"/>
              <a:gd name="T7" fmla="*/ 8 h 15"/>
              <a:gd name="T8" fmla="*/ 2 w 14"/>
              <a:gd name="T9" fmla="*/ 13 h 15"/>
              <a:gd name="T10" fmla="*/ 5 w 14"/>
              <a:gd name="T11" fmla="*/ 15 h 15"/>
              <a:gd name="T12" fmla="*/ 7 w 14"/>
              <a:gd name="T13" fmla="*/ 15 h 15"/>
              <a:gd name="T14" fmla="*/ 7 w 14"/>
              <a:gd name="T15" fmla="*/ 15 h 15"/>
              <a:gd name="T16" fmla="*/ 9 w 14"/>
              <a:gd name="T17" fmla="*/ 14 h 15"/>
              <a:gd name="T18" fmla="*/ 12 w 14"/>
              <a:gd name="T19" fmla="*/ 13 h 15"/>
              <a:gd name="T20" fmla="*/ 14 w 14"/>
              <a:gd name="T21" fmla="*/ 8 h 15"/>
              <a:gd name="T22" fmla="*/ 12 w 14"/>
              <a:gd name="T23" fmla="*/ 3 h 15"/>
              <a:gd name="T24" fmla="*/ 9 w 14"/>
              <a:gd name="T25" fmla="*/ 2 h 15"/>
              <a:gd name="T26" fmla="*/ 7 w 14"/>
              <a:gd name="T27" fmla="*/ 0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9" y="14"/>
                </a:lnTo>
                <a:lnTo>
                  <a:pt x="12" y="13"/>
                </a:lnTo>
                <a:lnTo>
                  <a:pt x="14" y="8"/>
                </a:lnTo>
                <a:lnTo>
                  <a:pt x="12" y="3"/>
                </a:lnTo>
                <a:lnTo>
                  <a:pt x="9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69" name="Freeform 153"/>
          <p:cNvSpPr>
            <a:spLocks noChangeArrowheads="1"/>
          </p:cNvSpPr>
          <p:nvPr/>
        </p:nvSpPr>
        <p:spPr bwMode="auto">
          <a:xfrm>
            <a:off x="4765675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0" name="Freeform 154"/>
          <p:cNvSpPr>
            <a:spLocks noChangeArrowheads="1"/>
          </p:cNvSpPr>
          <p:nvPr/>
        </p:nvSpPr>
        <p:spPr bwMode="auto">
          <a:xfrm>
            <a:off x="4813300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1" name="Freeform 155"/>
          <p:cNvSpPr>
            <a:spLocks noChangeArrowheads="1"/>
          </p:cNvSpPr>
          <p:nvPr/>
        </p:nvSpPr>
        <p:spPr bwMode="auto">
          <a:xfrm>
            <a:off x="4860925" y="4468813"/>
            <a:ext cx="23813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1908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2" name="Freeform 156"/>
          <p:cNvSpPr>
            <a:spLocks noChangeArrowheads="1"/>
          </p:cNvSpPr>
          <p:nvPr/>
        </p:nvSpPr>
        <p:spPr bwMode="auto">
          <a:xfrm>
            <a:off x="4908550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3" name="Freeform 157"/>
          <p:cNvSpPr>
            <a:spLocks noChangeArrowheads="1"/>
          </p:cNvSpPr>
          <p:nvPr/>
        </p:nvSpPr>
        <p:spPr bwMode="auto">
          <a:xfrm>
            <a:off x="4956175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4" name="Freeform 158"/>
          <p:cNvSpPr>
            <a:spLocks noChangeArrowheads="1"/>
          </p:cNvSpPr>
          <p:nvPr/>
        </p:nvSpPr>
        <p:spPr bwMode="auto">
          <a:xfrm>
            <a:off x="5003800" y="4468813"/>
            <a:ext cx="23813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5" name="Freeform 159"/>
          <p:cNvSpPr>
            <a:spLocks noChangeArrowheads="1"/>
          </p:cNvSpPr>
          <p:nvPr/>
        </p:nvSpPr>
        <p:spPr bwMode="auto">
          <a:xfrm>
            <a:off x="5049838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6" name="Freeform 160"/>
          <p:cNvSpPr>
            <a:spLocks noChangeArrowheads="1"/>
          </p:cNvSpPr>
          <p:nvPr/>
        </p:nvSpPr>
        <p:spPr bwMode="auto">
          <a:xfrm>
            <a:off x="5097463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7" name="Freeform 161"/>
          <p:cNvSpPr>
            <a:spLocks noChangeArrowheads="1"/>
          </p:cNvSpPr>
          <p:nvPr/>
        </p:nvSpPr>
        <p:spPr bwMode="auto">
          <a:xfrm>
            <a:off x="5145088" y="4468813"/>
            <a:ext cx="23812" cy="23812"/>
          </a:xfrm>
          <a:custGeom>
            <a:avLst/>
            <a:gdLst>
              <a:gd name="T0" fmla="*/ 8 w 15"/>
              <a:gd name="T1" fmla="*/ 0 h 15"/>
              <a:gd name="T2" fmla="*/ 5 w 15"/>
              <a:gd name="T3" fmla="*/ 2 h 15"/>
              <a:gd name="T4" fmla="*/ 3 w 15"/>
              <a:gd name="T5" fmla="*/ 3 h 15"/>
              <a:gd name="T6" fmla="*/ 0 w 15"/>
              <a:gd name="T7" fmla="*/ 8 h 15"/>
              <a:gd name="T8" fmla="*/ 3 w 15"/>
              <a:gd name="T9" fmla="*/ 13 h 15"/>
              <a:gd name="T10" fmla="*/ 5 w 15"/>
              <a:gd name="T11" fmla="*/ 15 h 15"/>
              <a:gd name="T12" fmla="*/ 8 w 15"/>
              <a:gd name="T13" fmla="*/ 15 h 15"/>
              <a:gd name="T14" fmla="*/ 8 w 15"/>
              <a:gd name="T15" fmla="*/ 15 h 15"/>
              <a:gd name="T16" fmla="*/ 10 w 15"/>
              <a:gd name="T17" fmla="*/ 14 h 15"/>
              <a:gd name="T18" fmla="*/ 13 w 15"/>
              <a:gd name="T19" fmla="*/ 13 h 15"/>
              <a:gd name="T20" fmla="*/ 15 w 15"/>
              <a:gd name="T21" fmla="*/ 8 h 15"/>
              <a:gd name="T22" fmla="*/ 13 w 15"/>
              <a:gd name="T23" fmla="*/ 3 h 15"/>
              <a:gd name="T24" fmla="*/ 10 w 15"/>
              <a:gd name="T25" fmla="*/ 2 h 15"/>
              <a:gd name="T26" fmla="*/ 8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8" y="0"/>
                </a:moveTo>
                <a:lnTo>
                  <a:pt x="5" y="2"/>
                </a:ln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2"/>
                </a:lnTo>
                <a:lnTo>
                  <a:pt x="8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8" name="Freeform 162"/>
          <p:cNvSpPr>
            <a:spLocks noChangeArrowheads="1"/>
          </p:cNvSpPr>
          <p:nvPr/>
        </p:nvSpPr>
        <p:spPr bwMode="auto">
          <a:xfrm>
            <a:off x="5192713" y="4468813"/>
            <a:ext cx="23812" cy="23812"/>
          </a:xfrm>
          <a:custGeom>
            <a:avLst/>
            <a:gdLst>
              <a:gd name="T0" fmla="*/ 7 w 15"/>
              <a:gd name="T1" fmla="*/ 0 h 15"/>
              <a:gd name="T2" fmla="*/ 5 w 15"/>
              <a:gd name="T3" fmla="*/ 2 h 15"/>
              <a:gd name="T4" fmla="*/ 2 w 15"/>
              <a:gd name="T5" fmla="*/ 3 h 15"/>
              <a:gd name="T6" fmla="*/ 0 w 15"/>
              <a:gd name="T7" fmla="*/ 8 h 15"/>
              <a:gd name="T8" fmla="*/ 2 w 15"/>
              <a:gd name="T9" fmla="*/ 13 h 15"/>
              <a:gd name="T10" fmla="*/ 5 w 15"/>
              <a:gd name="T11" fmla="*/ 15 h 15"/>
              <a:gd name="T12" fmla="*/ 7 w 15"/>
              <a:gd name="T13" fmla="*/ 15 h 15"/>
              <a:gd name="T14" fmla="*/ 7 w 15"/>
              <a:gd name="T15" fmla="*/ 15 h 15"/>
              <a:gd name="T16" fmla="*/ 10 w 15"/>
              <a:gd name="T17" fmla="*/ 14 h 15"/>
              <a:gd name="T18" fmla="*/ 12 w 15"/>
              <a:gd name="T19" fmla="*/ 13 h 15"/>
              <a:gd name="T20" fmla="*/ 15 w 15"/>
              <a:gd name="T21" fmla="*/ 8 h 15"/>
              <a:gd name="T22" fmla="*/ 12 w 15"/>
              <a:gd name="T23" fmla="*/ 3 h 15"/>
              <a:gd name="T24" fmla="*/ 10 w 15"/>
              <a:gd name="T25" fmla="*/ 2 h 15"/>
              <a:gd name="T26" fmla="*/ 7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7" y="0"/>
                </a:moveTo>
                <a:lnTo>
                  <a:pt x="5" y="2"/>
                </a:ln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79" name="Freeform 163"/>
          <p:cNvSpPr>
            <a:spLocks noChangeArrowheads="1"/>
          </p:cNvSpPr>
          <p:nvPr/>
        </p:nvSpPr>
        <p:spPr bwMode="auto">
          <a:xfrm>
            <a:off x="5227638" y="4468813"/>
            <a:ext cx="23812" cy="23812"/>
          </a:xfrm>
          <a:custGeom>
            <a:avLst/>
            <a:gdLst>
              <a:gd name="T0" fmla="*/ 5 w 15"/>
              <a:gd name="T1" fmla="*/ 2 h 15"/>
              <a:gd name="T2" fmla="*/ 3 w 15"/>
              <a:gd name="T3" fmla="*/ 3 h 15"/>
              <a:gd name="T4" fmla="*/ 0 w 15"/>
              <a:gd name="T5" fmla="*/ 8 h 15"/>
              <a:gd name="T6" fmla="*/ 3 w 15"/>
              <a:gd name="T7" fmla="*/ 13 h 15"/>
              <a:gd name="T8" fmla="*/ 5 w 15"/>
              <a:gd name="T9" fmla="*/ 14 h 15"/>
              <a:gd name="T10" fmla="*/ 8 w 15"/>
              <a:gd name="T11" fmla="*/ 15 h 15"/>
              <a:gd name="T12" fmla="*/ 12 w 15"/>
              <a:gd name="T13" fmla="*/ 15 h 15"/>
              <a:gd name="T14" fmla="*/ 12 w 15"/>
              <a:gd name="T15" fmla="*/ 14 h 15"/>
              <a:gd name="T16" fmla="*/ 13 w 15"/>
              <a:gd name="T17" fmla="*/ 13 h 15"/>
              <a:gd name="T18" fmla="*/ 15 w 15"/>
              <a:gd name="T19" fmla="*/ 8 h 15"/>
              <a:gd name="T20" fmla="*/ 13 w 15"/>
              <a:gd name="T21" fmla="*/ 3 h 15"/>
              <a:gd name="T22" fmla="*/ 10 w 15"/>
              <a:gd name="T23" fmla="*/ 0 h 15"/>
              <a:gd name="T24" fmla="*/ 8 w 15"/>
              <a:gd name="T25" fmla="*/ 0 h 15"/>
              <a:gd name="T26" fmla="*/ 5 w 15"/>
              <a:gd name="T27" fmla="*/ 0 h 15"/>
              <a:gd name="T28" fmla="*/ 5 w 15"/>
              <a:gd name="T29" fmla="*/ 2 h 15"/>
              <a:gd name="T30" fmla="*/ 0 w 15"/>
              <a:gd name="T31" fmla="*/ 0 h 15"/>
              <a:gd name="T32" fmla="*/ 15 w 15"/>
              <a:gd name="T33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T30" t="T31" r="T32" b="T33"/>
            <a:pathLst>
              <a:path w="15" h="15">
                <a:moveTo>
                  <a:pt x="5" y="2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2" y="15"/>
                </a:lnTo>
                <a:lnTo>
                  <a:pt x="12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5" y="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0" name="Freeform 164"/>
          <p:cNvSpPr>
            <a:spLocks noChangeArrowheads="1"/>
          </p:cNvSpPr>
          <p:nvPr/>
        </p:nvSpPr>
        <p:spPr bwMode="auto">
          <a:xfrm>
            <a:off x="5272088" y="4449763"/>
            <a:ext cx="23812" cy="23812"/>
          </a:xfrm>
          <a:custGeom>
            <a:avLst/>
            <a:gdLst>
              <a:gd name="T0" fmla="*/ 3 w 15"/>
              <a:gd name="T1" fmla="*/ 1 h 15"/>
              <a:gd name="T2" fmla="*/ 2 w 15"/>
              <a:gd name="T3" fmla="*/ 3 h 15"/>
              <a:gd name="T4" fmla="*/ 0 w 15"/>
              <a:gd name="T5" fmla="*/ 8 h 15"/>
              <a:gd name="T6" fmla="*/ 2 w 15"/>
              <a:gd name="T7" fmla="*/ 12 h 15"/>
              <a:gd name="T8" fmla="*/ 3 w 15"/>
              <a:gd name="T9" fmla="*/ 15 h 15"/>
              <a:gd name="T10" fmla="*/ 7 w 15"/>
              <a:gd name="T11" fmla="*/ 15 h 15"/>
              <a:gd name="T12" fmla="*/ 10 w 15"/>
              <a:gd name="T13" fmla="*/ 15 h 15"/>
              <a:gd name="T14" fmla="*/ 10 w 15"/>
              <a:gd name="T15" fmla="*/ 15 h 15"/>
              <a:gd name="T16" fmla="*/ 12 w 15"/>
              <a:gd name="T17" fmla="*/ 12 h 15"/>
              <a:gd name="T18" fmla="*/ 15 w 15"/>
              <a:gd name="T19" fmla="*/ 8 h 15"/>
              <a:gd name="T20" fmla="*/ 12 w 15"/>
              <a:gd name="T21" fmla="*/ 3 h 15"/>
              <a:gd name="T22" fmla="*/ 10 w 15"/>
              <a:gd name="T23" fmla="*/ 1 h 15"/>
              <a:gd name="T24" fmla="*/ 7 w 15"/>
              <a:gd name="T25" fmla="*/ 0 h 15"/>
              <a:gd name="T26" fmla="*/ 3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3" y="1"/>
                </a:move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lnTo>
                  <a:pt x="3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1" name="Freeform 165"/>
          <p:cNvSpPr>
            <a:spLocks noChangeArrowheads="1"/>
          </p:cNvSpPr>
          <p:nvPr/>
        </p:nvSpPr>
        <p:spPr bwMode="auto">
          <a:xfrm>
            <a:off x="5314950" y="4430713"/>
            <a:ext cx="23813" cy="23812"/>
          </a:xfrm>
          <a:custGeom>
            <a:avLst/>
            <a:gdLst>
              <a:gd name="T0" fmla="*/ 4 w 15"/>
              <a:gd name="T1" fmla="*/ 1 h 15"/>
              <a:gd name="T2" fmla="*/ 1 w 15"/>
              <a:gd name="T3" fmla="*/ 2 h 15"/>
              <a:gd name="T4" fmla="*/ 0 w 15"/>
              <a:gd name="T5" fmla="*/ 7 h 15"/>
              <a:gd name="T6" fmla="*/ 1 w 15"/>
              <a:gd name="T7" fmla="*/ 12 h 15"/>
              <a:gd name="T8" fmla="*/ 4 w 15"/>
              <a:gd name="T9" fmla="*/ 15 h 15"/>
              <a:gd name="T10" fmla="*/ 8 w 15"/>
              <a:gd name="T11" fmla="*/ 15 h 15"/>
              <a:gd name="T12" fmla="*/ 10 w 15"/>
              <a:gd name="T13" fmla="*/ 15 h 15"/>
              <a:gd name="T14" fmla="*/ 10 w 15"/>
              <a:gd name="T15" fmla="*/ 15 h 15"/>
              <a:gd name="T16" fmla="*/ 12 w 15"/>
              <a:gd name="T17" fmla="*/ 12 h 15"/>
              <a:gd name="T18" fmla="*/ 15 w 15"/>
              <a:gd name="T19" fmla="*/ 7 h 15"/>
              <a:gd name="T20" fmla="*/ 12 w 15"/>
              <a:gd name="T21" fmla="*/ 2 h 15"/>
              <a:gd name="T22" fmla="*/ 10 w 15"/>
              <a:gd name="T23" fmla="*/ 1 h 15"/>
              <a:gd name="T24" fmla="*/ 8 w 15"/>
              <a:gd name="T25" fmla="*/ 0 h 15"/>
              <a:gd name="T26" fmla="*/ 4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1"/>
                </a:moveTo>
                <a:lnTo>
                  <a:pt x="1" y="2"/>
                </a:lnTo>
                <a:lnTo>
                  <a:pt x="0" y="7"/>
                </a:lnTo>
                <a:lnTo>
                  <a:pt x="1" y="12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2" name="Freeform 166"/>
          <p:cNvSpPr>
            <a:spLocks noChangeArrowheads="1"/>
          </p:cNvSpPr>
          <p:nvPr/>
        </p:nvSpPr>
        <p:spPr bwMode="auto">
          <a:xfrm>
            <a:off x="5357813" y="4410075"/>
            <a:ext cx="23812" cy="23813"/>
          </a:xfrm>
          <a:custGeom>
            <a:avLst/>
            <a:gdLst>
              <a:gd name="T0" fmla="*/ 4 w 15"/>
              <a:gd name="T1" fmla="*/ 1 h 15"/>
              <a:gd name="T2" fmla="*/ 2 w 15"/>
              <a:gd name="T3" fmla="*/ 3 h 15"/>
              <a:gd name="T4" fmla="*/ 0 w 15"/>
              <a:gd name="T5" fmla="*/ 8 h 15"/>
              <a:gd name="T6" fmla="*/ 2 w 15"/>
              <a:gd name="T7" fmla="*/ 14 h 15"/>
              <a:gd name="T8" fmla="*/ 4 w 15"/>
              <a:gd name="T9" fmla="*/ 15 h 15"/>
              <a:gd name="T10" fmla="*/ 8 w 15"/>
              <a:gd name="T11" fmla="*/ 15 h 15"/>
              <a:gd name="T12" fmla="*/ 10 w 15"/>
              <a:gd name="T13" fmla="*/ 15 h 15"/>
              <a:gd name="T14" fmla="*/ 10 w 15"/>
              <a:gd name="T15" fmla="*/ 15 h 15"/>
              <a:gd name="T16" fmla="*/ 13 w 15"/>
              <a:gd name="T17" fmla="*/ 13 h 15"/>
              <a:gd name="T18" fmla="*/ 15 w 15"/>
              <a:gd name="T19" fmla="*/ 8 h 15"/>
              <a:gd name="T20" fmla="*/ 13 w 15"/>
              <a:gd name="T21" fmla="*/ 3 h 15"/>
              <a:gd name="T22" fmla="*/ 10 w 15"/>
              <a:gd name="T23" fmla="*/ 1 h 15"/>
              <a:gd name="T24" fmla="*/ 8 w 15"/>
              <a:gd name="T25" fmla="*/ 0 h 15"/>
              <a:gd name="T26" fmla="*/ 4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1"/>
                </a:move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3" name="Freeform 167"/>
          <p:cNvSpPr>
            <a:spLocks noChangeArrowheads="1"/>
          </p:cNvSpPr>
          <p:nvPr/>
        </p:nvSpPr>
        <p:spPr bwMode="auto">
          <a:xfrm>
            <a:off x="5400675" y="4391025"/>
            <a:ext cx="22225" cy="23813"/>
          </a:xfrm>
          <a:custGeom>
            <a:avLst/>
            <a:gdLst>
              <a:gd name="T0" fmla="*/ 4 w 14"/>
              <a:gd name="T1" fmla="*/ 1 h 15"/>
              <a:gd name="T2" fmla="*/ 2 w 14"/>
              <a:gd name="T3" fmla="*/ 2 h 15"/>
              <a:gd name="T4" fmla="*/ 0 w 14"/>
              <a:gd name="T5" fmla="*/ 7 h 15"/>
              <a:gd name="T6" fmla="*/ 2 w 14"/>
              <a:gd name="T7" fmla="*/ 13 h 15"/>
              <a:gd name="T8" fmla="*/ 4 w 14"/>
              <a:gd name="T9" fmla="*/ 15 h 15"/>
              <a:gd name="T10" fmla="*/ 7 w 14"/>
              <a:gd name="T11" fmla="*/ 15 h 15"/>
              <a:gd name="T12" fmla="*/ 11 w 14"/>
              <a:gd name="T13" fmla="*/ 15 h 15"/>
              <a:gd name="T14" fmla="*/ 11 w 14"/>
              <a:gd name="T15" fmla="*/ 15 h 15"/>
              <a:gd name="T16" fmla="*/ 13 w 14"/>
              <a:gd name="T17" fmla="*/ 13 h 15"/>
              <a:gd name="T18" fmla="*/ 14 w 14"/>
              <a:gd name="T19" fmla="*/ 7 h 15"/>
              <a:gd name="T20" fmla="*/ 13 w 14"/>
              <a:gd name="T21" fmla="*/ 2 h 15"/>
              <a:gd name="T22" fmla="*/ 11 w 14"/>
              <a:gd name="T23" fmla="*/ 1 h 15"/>
              <a:gd name="T24" fmla="*/ 7 w 14"/>
              <a:gd name="T25" fmla="*/ 0 h 15"/>
              <a:gd name="T26" fmla="*/ 4 w 14"/>
              <a:gd name="T27" fmla="*/ 1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4" y="1"/>
                </a:moveTo>
                <a:lnTo>
                  <a:pt x="2" y="2"/>
                </a:lnTo>
                <a:lnTo>
                  <a:pt x="0" y="7"/>
                </a:lnTo>
                <a:lnTo>
                  <a:pt x="2" y="13"/>
                </a:lnTo>
                <a:lnTo>
                  <a:pt x="4" y="15"/>
                </a:lnTo>
                <a:lnTo>
                  <a:pt x="7" y="15"/>
                </a:lnTo>
                <a:lnTo>
                  <a:pt x="11" y="15"/>
                </a:lnTo>
                <a:lnTo>
                  <a:pt x="13" y="13"/>
                </a:lnTo>
                <a:lnTo>
                  <a:pt x="14" y="7"/>
                </a:lnTo>
                <a:lnTo>
                  <a:pt x="13" y="2"/>
                </a:lnTo>
                <a:lnTo>
                  <a:pt x="11" y="1"/>
                </a:lnTo>
                <a:lnTo>
                  <a:pt x="7" y="0"/>
                </a:lnTo>
                <a:lnTo>
                  <a:pt x="4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4" name="Freeform 168"/>
          <p:cNvSpPr>
            <a:spLocks noChangeArrowheads="1"/>
          </p:cNvSpPr>
          <p:nvPr/>
        </p:nvSpPr>
        <p:spPr bwMode="auto">
          <a:xfrm>
            <a:off x="5443538" y="4370388"/>
            <a:ext cx="23812" cy="23812"/>
          </a:xfrm>
          <a:custGeom>
            <a:avLst/>
            <a:gdLst>
              <a:gd name="T0" fmla="*/ 5 w 15"/>
              <a:gd name="T1" fmla="*/ 2 h 15"/>
              <a:gd name="T2" fmla="*/ 2 w 15"/>
              <a:gd name="T3" fmla="*/ 3 h 15"/>
              <a:gd name="T4" fmla="*/ 0 w 15"/>
              <a:gd name="T5" fmla="*/ 8 h 15"/>
              <a:gd name="T6" fmla="*/ 2 w 15"/>
              <a:gd name="T7" fmla="*/ 14 h 15"/>
              <a:gd name="T8" fmla="*/ 5 w 15"/>
              <a:gd name="T9" fmla="*/ 15 h 15"/>
              <a:gd name="T10" fmla="*/ 7 w 15"/>
              <a:gd name="T11" fmla="*/ 15 h 15"/>
              <a:gd name="T12" fmla="*/ 11 w 15"/>
              <a:gd name="T13" fmla="*/ 15 h 15"/>
              <a:gd name="T14" fmla="*/ 11 w 15"/>
              <a:gd name="T15" fmla="*/ 15 h 15"/>
              <a:gd name="T16" fmla="*/ 14 w 15"/>
              <a:gd name="T17" fmla="*/ 14 h 15"/>
              <a:gd name="T18" fmla="*/ 15 w 15"/>
              <a:gd name="T19" fmla="*/ 8 h 15"/>
              <a:gd name="T20" fmla="*/ 14 w 15"/>
              <a:gd name="T21" fmla="*/ 3 h 15"/>
              <a:gd name="T22" fmla="*/ 11 w 15"/>
              <a:gd name="T23" fmla="*/ 2 h 15"/>
              <a:gd name="T24" fmla="*/ 7 w 15"/>
              <a:gd name="T25" fmla="*/ 0 h 15"/>
              <a:gd name="T26" fmla="*/ 5 w 15"/>
              <a:gd name="T27" fmla="*/ 2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5" y="2"/>
                </a:moveTo>
                <a:lnTo>
                  <a:pt x="2" y="3"/>
                </a:lnTo>
                <a:lnTo>
                  <a:pt x="0" y="8"/>
                </a:lnTo>
                <a:lnTo>
                  <a:pt x="2" y="14"/>
                </a:lnTo>
                <a:lnTo>
                  <a:pt x="5" y="15"/>
                </a:lnTo>
                <a:lnTo>
                  <a:pt x="7" y="15"/>
                </a:lnTo>
                <a:lnTo>
                  <a:pt x="11" y="15"/>
                </a:lnTo>
                <a:lnTo>
                  <a:pt x="14" y="14"/>
                </a:lnTo>
                <a:lnTo>
                  <a:pt x="15" y="8"/>
                </a:lnTo>
                <a:lnTo>
                  <a:pt x="14" y="3"/>
                </a:lnTo>
                <a:lnTo>
                  <a:pt x="11" y="2"/>
                </a:lnTo>
                <a:lnTo>
                  <a:pt x="7" y="0"/>
                </a:lnTo>
                <a:lnTo>
                  <a:pt x="5" y="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5" name="Freeform 169"/>
          <p:cNvSpPr>
            <a:spLocks noChangeArrowheads="1"/>
          </p:cNvSpPr>
          <p:nvPr/>
        </p:nvSpPr>
        <p:spPr bwMode="auto">
          <a:xfrm>
            <a:off x="5486400" y="4352925"/>
            <a:ext cx="23813" cy="23813"/>
          </a:xfrm>
          <a:custGeom>
            <a:avLst/>
            <a:gdLst>
              <a:gd name="T0" fmla="*/ 5 w 15"/>
              <a:gd name="T1" fmla="*/ 0 h 15"/>
              <a:gd name="T2" fmla="*/ 3 w 15"/>
              <a:gd name="T3" fmla="*/ 1 h 15"/>
              <a:gd name="T4" fmla="*/ 0 w 15"/>
              <a:gd name="T5" fmla="*/ 8 h 15"/>
              <a:gd name="T6" fmla="*/ 3 w 15"/>
              <a:gd name="T7" fmla="*/ 13 h 15"/>
              <a:gd name="T8" fmla="*/ 5 w 15"/>
              <a:gd name="T9" fmla="*/ 14 h 15"/>
              <a:gd name="T10" fmla="*/ 8 w 15"/>
              <a:gd name="T11" fmla="*/ 15 h 15"/>
              <a:gd name="T12" fmla="*/ 11 w 15"/>
              <a:gd name="T13" fmla="*/ 14 h 15"/>
              <a:gd name="T14" fmla="*/ 11 w 15"/>
              <a:gd name="T15" fmla="*/ 14 h 15"/>
              <a:gd name="T16" fmla="*/ 13 w 15"/>
              <a:gd name="T17" fmla="*/ 13 h 15"/>
              <a:gd name="T18" fmla="*/ 15 w 15"/>
              <a:gd name="T19" fmla="*/ 8 h 15"/>
              <a:gd name="T20" fmla="*/ 13 w 15"/>
              <a:gd name="T21" fmla="*/ 1 h 15"/>
              <a:gd name="T22" fmla="*/ 11 w 15"/>
              <a:gd name="T23" fmla="*/ 0 h 15"/>
              <a:gd name="T24" fmla="*/ 8 w 15"/>
              <a:gd name="T25" fmla="*/ 0 h 15"/>
              <a:gd name="T26" fmla="*/ 5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5" y="0"/>
                </a:moveTo>
                <a:lnTo>
                  <a:pt x="3" y="1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1" y="14"/>
                </a:lnTo>
                <a:lnTo>
                  <a:pt x="13" y="13"/>
                </a:lnTo>
                <a:lnTo>
                  <a:pt x="15" y="8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6" name="Freeform 170"/>
          <p:cNvSpPr>
            <a:spLocks noChangeArrowheads="1"/>
          </p:cNvSpPr>
          <p:nvPr/>
        </p:nvSpPr>
        <p:spPr bwMode="auto">
          <a:xfrm>
            <a:off x="5530850" y="4333875"/>
            <a:ext cx="23813" cy="23813"/>
          </a:xfrm>
          <a:custGeom>
            <a:avLst/>
            <a:gdLst>
              <a:gd name="T0" fmla="*/ 3 w 15"/>
              <a:gd name="T1" fmla="*/ 0 h 15"/>
              <a:gd name="T2" fmla="*/ 2 w 15"/>
              <a:gd name="T3" fmla="*/ 1 h 15"/>
              <a:gd name="T4" fmla="*/ 0 w 15"/>
              <a:gd name="T5" fmla="*/ 7 h 15"/>
              <a:gd name="T6" fmla="*/ 2 w 15"/>
              <a:gd name="T7" fmla="*/ 12 h 15"/>
              <a:gd name="T8" fmla="*/ 5 w 15"/>
              <a:gd name="T9" fmla="*/ 13 h 15"/>
              <a:gd name="T10" fmla="*/ 7 w 15"/>
              <a:gd name="T11" fmla="*/ 15 h 15"/>
              <a:gd name="T12" fmla="*/ 10 w 15"/>
              <a:gd name="T13" fmla="*/ 13 h 15"/>
              <a:gd name="T14" fmla="*/ 11 w 15"/>
              <a:gd name="T15" fmla="*/ 13 h 15"/>
              <a:gd name="T16" fmla="*/ 12 w 15"/>
              <a:gd name="T17" fmla="*/ 12 h 15"/>
              <a:gd name="T18" fmla="*/ 15 w 15"/>
              <a:gd name="T19" fmla="*/ 7 h 15"/>
              <a:gd name="T20" fmla="*/ 12 w 15"/>
              <a:gd name="T21" fmla="*/ 1 h 15"/>
              <a:gd name="T22" fmla="*/ 10 w 15"/>
              <a:gd name="T23" fmla="*/ 0 h 15"/>
              <a:gd name="T24" fmla="*/ 7 w 15"/>
              <a:gd name="T25" fmla="*/ 0 h 15"/>
              <a:gd name="T26" fmla="*/ 5 w 15"/>
              <a:gd name="T27" fmla="*/ 0 h 15"/>
              <a:gd name="T28" fmla="*/ 3 w 15"/>
              <a:gd name="T29" fmla="*/ 0 h 15"/>
              <a:gd name="T30" fmla="*/ 0 w 15"/>
              <a:gd name="T31" fmla="*/ 0 h 15"/>
              <a:gd name="T32" fmla="*/ 15 w 15"/>
              <a:gd name="T33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T30" t="T31" r="T32" b="T33"/>
            <a:pathLst>
              <a:path w="15" h="15">
                <a:moveTo>
                  <a:pt x="3" y="0"/>
                </a:moveTo>
                <a:lnTo>
                  <a:pt x="2" y="1"/>
                </a:lnTo>
                <a:lnTo>
                  <a:pt x="0" y="7"/>
                </a:lnTo>
                <a:lnTo>
                  <a:pt x="2" y="12"/>
                </a:lnTo>
                <a:lnTo>
                  <a:pt x="5" y="13"/>
                </a:lnTo>
                <a:lnTo>
                  <a:pt x="7" y="15"/>
                </a:lnTo>
                <a:lnTo>
                  <a:pt x="10" y="13"/>
                </a:lnTo>
                <a:lnTo>
                  <a:pt x="11" y="13"/>
                </a:lnTo>
                <a:lnTo>
                  <a:pt x="12" y="12"/>
                </a:lnTo>
                <a:lnTo>
                  <a:pt x="15" y="7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7" name="Freeform 171"/>
          <p:cNvSpPr>
            <a:spLocks noChangeArrowheads="1"/>
          </p:cNvSpPr>
          <p:nvPr/>
        </p:nvSpPr>
        <p:spPr bwMode="auto">
          <a:xfrm>
            <a:off x="5573713" y="4313238"/>
            <a:ext cx="23812" cy="23812"/>
          </a:xfrm>
          <a:custGeom>
            <a:avLst/>
            <a:gdLst>
              <a:gd name="T0" fmla="*/ 4 w 15"/>
              <a:gd name="T1" fmla="*/ 0 h 15"/>
              <a:gd name="T2" fmla="*/ 2 w 15"/>
              <a:gd name="T3" fmla="*/ 1 h 15"/>
              <a:gd name="T4" fmla="*/ 0 w 15"/>
              <a:gd name="T5" fmla="*/ 8 h 15"/>
              <a:gd name="T6" fmla="*/ 2 w 15"/>
              <a:gd name="T7" fmla="*/ 13 h 15"/>
              <a:gd name="T8" fmla="*/ 4 w 15"/>
              <a:gd name="T9" fmla="*/ 14 h 15"/>
              <a:gd name="T10" fmla="*/ 7 w 15"/>
              <a:gd name="T11" fmla="*/ 15 h 15"/>
              <a:gd name="T12" fmla="*/ 10 w 15"/>
              <a:gd name="T13" fmla="*/ 14 h 15"/>
              <a:gd name="T14" fmla="*/ 10 w 15"/>
              <a:gd name="T15" fmla="*/ 14 h 15"/>
              <a:gd name="T16" fmla="*/ 12 w 15"/>
              <a:gd name="T17" fmla="*/ 13 h 15"/>
              <a:gd name="T18" fmla="*/ 15 w 15"/>
              <a:gd name="T19" fmla="*/ 8 h 15"/>
              <a:gd name="T20" fmla="*/ 12 w 15"/>
              <a:gd name="T21" fmla="*/ 1 h 15"/>
              <a:gd name="T22" fmla="*/ 10 w 15"/>
              <a:gd name="T23" fmla="*/ 0 h 15"/>
              <a:gd name="T24" fmla="*/ 7 w 15"/>
              <a:gd name="T25" fmla="*/ 0 h 15"/>
              <a:gd name="T26" fmla="*/ 4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0"/>
                </a:moveTo>
                <a:lnTo>
                  <a:pt x="2" y="1"/>
                </a:lnTo>
                <a:lnTo>
                  <a:pt x="0" y="8"/>
                </a:lnTo>
                <a:lnTo>
                  <a:pt x="2" y="13"/>
                </a:lnTo>
                <a:lnTo>
                  <a:pt x="4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1"/>
                </a:lnTo>
                <a:lnTo>
                  <a:pt x="10" y="0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8" name="Freeform 172"/>
          <p:cNvSpPr>
            <a:spLocks noChangeArrowheads="1"/>
          </p:cNvSpPr>
          <p:nvPr/>
        </p:nvSpPr>
        <p:spPr bwMode="auto">
          <a:xfrm>
            <a:off x="5616575" y="4294188"/>
            <a:ext cx="23813" cy="23812"/>
          </a:xfrm>
          <a:custGeom>
            <a:avLst/>
            <a:gdLst>
              <a:gd name="T0" fmla="*/ 4 w 15"/>
              <a:gd name="T1" fmla="*/ 0 h 15"/>
              <a:gd name="T2" fmla="*/ 2 w 15"/>
              <a:gd name="T3" fmla="*/ 2 h 15"/>
              <a:gd name="T4" fmla="*/ 0 w 15"/>
              <a:gd name="T5" fmla="*/ 7 h 15"/>
              <a:gd name="T6" fmla="*/ 2 w 15"/>
              <a:gd name="T7" fmla="*/ 12 h 15"/>
              <a:gd name="T8" fmla="*/ 4 w 15"/>
              <a:gd name="T9" fmla="*/ 13 h 15"/>
              <a:gd name="T10" fmla="*/ 8 w 15"/>
              <a:gd name="T11" fmla="*/ 15 h 15"/>
              <a:gd name="T12" fmla="*/ 10 w 15"/>
              <a:gd name="T13" fmla="*/ 13 h 15"/>
              <a:gd name="T14" fmla="*/ 10 w 15"/>
              <a:gd name="T15" fmla="*/ 13 h 15"/>
              <a:gd name="T16" fmla="*/ 13 w 15"/>
              <a:gd name="T17" fmla="*/ 12 h 15"/>
              <a:gd name="T18" fmla="*/ 15 w 15"/>
              <a:gd name="T19" fmla="*/ 7 h 15"/>
              <a:gd name="T20" fmla="*/ 13 w 15"/>
              <a:gd name="T21" fmla="*/ 2 h 15"/>
              <a:gd name="T22" fmla="*/ 10 w 15"/>
              <a:gd name="T23" fmla="*/ 0 h 15"/>
              <a:gd name="T24" fmla="*/ 8 w 15"/>
              <a:gd name="T25" fmla="*/ 0 h 15"/>
              <a:gd name="T26" fmla="*/ 4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0"/>
                </a:move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4" y="13"/>
                </a:lnTo>
                <a:lnTo>
                  <a:pt x="8" y="15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89" name="Freeform 173"/>
          <p:cNvSpPr>
            <a:spLocks noChangeArrowheads="1"/>
          </p:cNvSpPr>
          <p:nvPr/>
        </p:nvSpPr>
        <p:spPr bwMode="auto">
          <a:xfrm>
            <a:off x="5661025" y="4273550"/>
            <a:ext cx="23813" cy="23813"/>
          </a:xfrm>
          <a:custGeom>
            <a:avLst/>
            <a:gdLst>
              <a:gd name="T0" fmla="*/ 3 w 15"/>
              <a:gd name="T1" fmla="*/ 0 h 15"/>
              <a:gd name="T2" fmla="*/ 1 w 15"/>
              <a:gd name="T3" fmla="*/ 3 h 15"/>
              <a:gd name="T4" fmla="*/ 0 w 15"/>
              <a:gd name="T5" fmla="*/ 8 h 15"/>
              <a:gd name="T6" fmla="*/ 1 w 15"/>
              <a:gd name="T7" fmla="*/ 13 h 15"/>
              <a:gd name="T8" fmla="*/ 3 w 15"/>
              <a:gd name="T9" fmla="*/ 14 h 15"/>
              <a:gd name="T10" fmla="*/ 7 w 15"/>
              <a:gd name="T11" fmla="*/ 15 h 15"/>
              <a:gd name="T12" fmla="*/ 10 w 15"/>
              <a:gd name="T13" fmla="*/ 14 h 15"/>
              <a:gd name="T14" fmla="*/ 10 w 15"/>
              <a:gd name="T15" fmla="*/ 14 h 15"/>
              <a:gd name="T16" fmla="*/ 12 w 15"/>
              <a:gd name="T17" fmla="*/ 13 h 15"/>
              <a:gd name="T18" fmla="*/ 15 w 15"/>
              <a:gd name="T19" fmla="*/ 8 h 15"/>
              <a:gd name="T20" fmla="*/ 12 w 15"/>
              <a:gd name="T21" fmla="*/ 3 h 15"/>
              <a:gd name="T22" fmla="*/ 10 w 15"/>
              <a:gd name="T23" fmla="*/ 0 h 15"/>
              <a:gd name="T24" fmla="*/ 7 w 15"/>
              <a:gd name="T25" fmla="*/ 0 h 15"/>
              <a:gd name="T26" fmla="*/ 3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3" y="0"/>
                </a:moveTo>
                <a:lnTo>
                  <a:pt x="1" y="3"/>
                </a:lnTo>
                <a:lnTo>
                  <a:pt x="0" y="8"/>
                </a:lnTo>
                <a:lnTo>
                  <a:pt x="1" y="13"/>
                </a:lnTo>
                <a:lnTo>
                  <a:pt x="3" y="14"/>
                </a:lnTo>
                <a:lnTo>
                  <a:pt x="7" y="15"/>
                </a:lnTo>
                <a:lnTo>
                  <a:pt x="10" y="14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3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0" name="Freeform 174"/>
          <p:cNvSpPr>
            <a:spLocks noChangeArrowheads="1"/>
          </p:cNvSpPr>
          <p:nvPr/>
        </p:nvSpPr>
        <p:spPr bwMode="auto">
          <a:xfrm>
            <a:off x="5702300" y="4254500"/>
            <a:ext cx="23813" cy="23813"/>
          </a:xfrm>
          <a:custGeom>
            <a:avLst/>
            <a:gdLst>
              <a:gd name="T0" fmla="*/ 5 w 15"/>
              <a:gd name="T1" fmla="*/ 0 h 15"/>
              <a:gd name="T2" fmla="*/ 2 w 15"/>
              <a:gd name="T3" fmla="*/ 2 h 15"/>
              <a:gd name="T4" fmla="*/ 0 w 15"/>
              <a:gd name="T5" fmla="*/ 7 h 15"/>
              <a:gd name="T6" fmla="*/ 2 w 15"/>
              <a:gd name="T7" fmla="*/ 12 h 15"/>
              <a:gd name="T8" fmla="*/ 5 w 15"/>
              <a:gd name="T9" fmla="*/ 14 h 15"/>
              <a:gd name="T10" fmla="*/ 7 w 15"/>
              <a:gd name="T11" fmla="*/ 15 h 15"/>
              <a:gd name="T12" fmla="*/ 11 w 15"/>
              <a:gd name="T13" fmla="*/ 14 h 15"/>
              <a:gd name="T14" fmla="*/ 11 w 15"/>
              <a:gd name="T15" fmla="*/ 14 h 15"/>
              <a:gd name="T16" fmla="*/ 13 w 15"/>
              <a:gd name="T17" fmla="*/ 12 h 15"/>
              <a:gd name="T18" fmla="*/ 15 w 15"/>
              <a:gd name="T19" fmla="*/ 7 h 15"/>
              <a:gd name="T20" fmla="*/ 13 w 15"/>
              <a:gd name="T21" fmla="*/ 2 h 15"/>
              <a:gd name="T22" fmla="*/ 11 w 15"/>
              <a:gd name="T23" fmla="*/ 0 h 15"/>
              <a:gd name="T24" fmla="*/ 7 w 15"/>
              <a:gd name="T25" fmla="*/ 0 h 15"/>
              <a:gd name="T26" fmla="*/ 5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5" y="0"/>
                </a:moveTo>
                <a:lnTo>
                  <a:pt x="2" y="2"/>
                </a:lnTo>
                <a:lnTo>
                  <a:pt x="0" y="7"/>
                </a:lnTo>
                <a:lnTo>
                  <a:pt x="2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1" name="Freeform 175"/>
          <p:cNvSpPr>
            <a:spLocks noChangeArrowheads="1"/>
          </p:cNvSpPr>
          <p:nvPr/>
        </p:nvSpPr>
        <p:spPr bwMode="auto">
          <a:xfrm>
            <a:off x="5745163" y="4233863"/>
            <a:ext cx="23812" cy="23812"/>
          </a:xfrm>
          <a:custGeom>
            <a:avLst/>
            <a:gdLst>
              <a:gd name="T0" fmla="*/ 5 w 15"/>
              <a:gd name="T1" fmla="*/ 2 h 15"/>
              <a:gd name="T2" fmla="*/ 3 w 15"/>
              <a:gd name="T3" fmla="*/ 3 h 15"/>
              <a:gd name="T4" fmla="*/ 0 w 15"/>
              <a:gd name="T5" fmla="*/ 8 h 15"/>
              <a:gd name="T6" fmla="*/ 3 w 15"/>
              <a:gd name="T7" fmla="*/ 13 h 15"/>
              <a:gd name="T8" fmla="*/ 5 w 15"/>
              <a:gd name="T9" fmla="*/ 15 h 15"/>
              <a:gd name="T10" fmla="*/ 8 w 15"/>
              <a:gd name="T11" fmla="*/ 15 h 15"/>
              <a:gd name="T12" fmla="*/ 11 w 15"/>
              <a:gd name="T13" fmla="*/ 15 h 15"/>
              <a:gd name="T14" fmla="*/ 11 w 15"/>
              <a:gd name="T15" fmla="*/ 15 h 15"/>
              <a:gd name="T16" fmla="*/ 14 w 15"/>
              <a:gd name="T17" fmla="*/ 13 h 15"/>
              <a:gd name="T18" fmla="*/ 15 w 15"/>
              <a:gd name="T19" fmla="*/ 8 h 15"/>
              <a:gd name="T20" fmla="*/ 14 w 15"/>
              <a:gd name="T21" fmla="*/ 3 h 15"/>
              <a:gd name="T22" fmla="*/ 11 w 15"/>
              <a:gd name="T23" fmla="*/ 2 h 15"/>
              <a:gd name="T24" fmla="*/ 8 w 15"/>
              <a:gd name="T25" fmla="*/ 0 h 15"/>
              <a:gd name="T26" fmla="*/ 5 w 15"/>
              <a:gd name="T27" fmla="*/ 2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5" y="2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5" y="15"/>
                </a:lnTo>
                <a:lnTo>
                  <a:pt x="8" y="15"/>
                </a:lnTo>
                <a:lnTo>
                  <a:pt x="11" y="15"/>
                </a:lnTo>
                <a:lnTo>
                  <a:pt x="14" y="13"/>
                </a:lnTo>
                <a:lnTo>
                  <a:pt x="15" y="8"/>
                </a:lnTo>
                <a:lnTo>
                  <a:pt x="14" y="3"/>
                </a:lnTo>
                <a:lnTo>
                  <a:pt x="11" y="2"/>
                </a:lnTo>
                <a:lnTo>
                  <a:pt x="8" y="0"/>
                </a:lnTo>
                <a:lnTo>
                  <a:pt x="5" y="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2" name="Freeform 176"/>
          <p:cNvSpPr>
            <a:spLocks noChangeArrowheads="1"/>
          </p:cNvSpPr>
          <p:nvPr/>
        </p:nvSpPr>
        <p:spPr bwMode="auto">
          <a:xfrm>
            <a:off x="5788025" y="4214813"/>
            <a:ext cx="23813" cy="23812"/>
          </a:xfrm>
          <a:custGeom>
            <a:avLst/>
            <a:gdLst>
              <a:gd name="T0" fmla="*/ 5 w 15"/>
              <a:gd name="T1" fmla="*/ 1 h 15"/>
              <a:gd name="T2" fmla="*/ 3 w 15"/>
              <a:gd name="T3" fmla="*/ 2 h 15"/>
              <a:gd name="T4" fmla="*/ 0 w 15"/>
              <a:gd name="T5" fmla="*/ 7 h 15"/>
              <a:gd name="T6" fmla="*/ 3 w 15"/>
              <a:gd name="T7" fmla="*/ 12 h 15"/>
              <a:gd name="T8" fmla="*/ 5 w 15"/>
              <a:gd name="T9" fmla="*/ 15 h 15"/>
              <a:gd name="T10" fmla="*/ 8 w 15"/>
              <a:gd name="T11" fmla="*/ 15 h 15"/>
              <a:gd name="T12" fmla="*/ 12 w 15"/>
              <a:gd name="T13" fmla="*/ 15 h 15"/>
              <a:gd name="T14" fmla="*/ 12 w 15"/>
              <a:gd name="T15" fmla="*/ 15 h 15"/>
              <a:gd name="T16" fmla="*/ 13 w 15"/>
              <a:gd name="T17" fmla="*/ 12 h 15"/>
              <a:gd name="T18" fmla="*/ 15 w 15"/>
              <a:gd name="T19" fmla="*/ 7 h 15"/>
              <a:gd name="T20" fmla="*/ 13 w 15"/>
              <a:gd name="T21" fmla="*/ 2 h 15"/>
              <a:gd name="T22" fmla="*/ 12 w 15"/>
              <a:gd name="T23" fmla="*/ 1 h 15"/>
              <a:gd name="T24" fmla="*/ 8 w 15"/>
              <a:gd name="T25" fmla="*/ 0 h 15"/>
              <a:gd name="T26" fmla="*/ 5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5" y="1"/>
                </a:move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lnTo>
                  <a:pt x="12" y="15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2" y="1"/>
                </a:lnTo>
                <a:lnTo>
                  <a:pt x="8" y="0"/>
                </a:lnTo>
                <a:lnTo>
                  <a:pt x="5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3" name="Freeform 177"/>
          <p:cNvSpPr>
            <a:spLocks noChangeArrowheads="1"/>
          </p:cNvSpPr>
          <p:nvPr/>
        </p:nvSpPr>
        <p:spPr bwMode="auto">
          <a:xfrm>
            <a:off x="5832475" y="4194175"/>
            <a:ext cx="23813" cy="23813"/>
          </a:xfrm>
          <a:custGeom>
            <a:avLst/>
            <a:gdLst>
              <a:gd name="T0" fmla="*/ 4 w 15"/>
              <a:gd name="T1" fmla="*/ 2 h 15"/>
              <a:gd name="T2" fmla="*/ 2 w 15"/>
              <a:gd name="T3" fmla="*/ 3 h 15"/>
              <a:gd name="T4" fmla="*/ 0 w 15"/>
              <a:gd name="T5" fmla="*/ 8 h 15"/>
              <a:gd name="T6" fmla="*/ 2 w 15"/>
              <a:gd name="T7" fmla="*/ 13 h 15"/>
              <a:gd name="T8" fmla="*/ 5 w 15"/>
              <a:gd name="T9" fmla="*/ 15 h 15"/>
              <a:gd name="T10" fmla="*/ 7 w 15"/>
              <a:gd name="T11" fmla="*/ 15 h 15"/>
              <a:gd name="T12" fmla="*/ 10 w 15"/>
              <a:gd name="T13" fmla="*/ 15 h 15"/>
              <a:gd name="T14" fmla="*/ 10 w 15"/>
              <a:gd name="T15" fmla="*/ 15 h 15"/>
              <a:gd name="T16" fmla="*/ 12 w 15"/>
              <a:gd name="T17" fmla="*/ 13 h 15"/>
              <a:gd name="T18" fmla="*/ 15 w 15"/>
              <a:gd name="T19" fmla="*/ 8 h 15"/>
              <a:gd name="T20" fmla="*/ 12 w 15"/>
              <a:gd name="T21" fmla="*/ 3 h 15"/>
              <a:gd name="T22" fmla="*/ 10 w 15"/>
              <a:gd name="T23" fmla="*/ 2 h 15"/>
              <a:gd name="T24" fmla="*/ 7 w 15"/>
              <a:gd name="T25" fmla="*/ 0 h 15"/>
              <a:gd name="T26" fmla="*/ 4 w 15"/>
              <a:gd name="T27" fmla="*/ 2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2"/>
                </a:moveTo>
                <a:lnTo>
                  <a:pt x="2" y="3"/>
                </a:lnTo>
                <a:lnTo>
                  <a:pt x="0" y="8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8"/>
                </a:lnTo>
                <a:lnTo>
                  <a:pt x="12" y="3"/>
                </a:lnTo>
                <a:lnTo>
                  <a:pt x="10" y="2"/>
                </a:lnTo>
                <a:lnTo>
                  <a:pt x="7" y="0"/>
                </a:lnTo>
                <a:lnTo>
                  <a:pt x="4" y="2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4" name="Freeform 178"/>
          <p:cNvSpPr>
            <a:spLocks noChangeArrowheads="1"/>
          </p:cNvSpPr>
          <p:nvPr/>
        </p:nvSpPr>
        <p:spPr bwMode="auto">
          <a:xfrm>
            <a:off x="5875338" y="4175125"/>
            <a:ext cx="23812" cy="23813"/>
          </a:xfrm>
          <a:custGeom>
            <a:avLst/>
            <a:gdLst>
              <a:gd name="T0" fmla="*/ 4 w 15"/>
              <a:gd name="T1" fmla="*/ 1 h 15"/>
              <a:gd name="T2" fmla="*/ 3 w 15"/>
              <a:gd name="T3" fmla="*/ 3 h 15"/>
              <a:gd name="T4" fmla="*/ 0 w 15"/>
              <a:gd name="T5" fmla="*/ 7 h 15"/>
              <a:gd name="T6" fmla="*/ 3 w 15"/>
              <a:gd name="T7" fmla="*/ 14 h 15"/>
              <a:gd name="T8" fmla="*/ 4 w 15"/>
              <a:gd name="T9" fmla="*/ 15 h 15"/>
              <a:gd name="T10" fmla="*/ 8 w 15"/>
              <a:gd name="T11" fmla="*/ 15 h 15"/>
              <a:gd name="T12" fmla="*/ 10 w 15"/>
              <a:gd name="T13" fmla="*/ 15 h 15"/>
              <a:gd name="T14" fmla="*/ 10 w 15"/>
              <a:gd name="T15" fmla="*/ 15 h 15"/>
              <a:gd name="T16" fmla="*/ 13 w 15"/>
              <a:gd name="T17" fmla="*/ 14 h 15"/>
              <a:gd name="T18" fmla="*/ 15 w 15"/>
              <a:gd name="T19" fmla="*/ 7 h 15"/>
              <a:gd name="T20" fmla="*/ 13 w 15"/>
              <a:gd name="T21" fmla="*/ 3 h 15"/>
              <a:gd name="T22" fmla="*/ 10 w 15"/>
              <a:gd name="T23" fmla="*/ 1 h 15"/>
              <a:gd name="T24" fmla="*/ 8 w 15"/>
              <a:gd name="T25" fmla="*/ 0 h 15"/>
              <a:gd name="T26" fmla="*/ 4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1"/>
                </a:moveTo>
                <a:lnTo>
                  <a:pt x="3" y="3"/>
                </a:lnTo>
                <a:lnTo>
                  <a:pt x="0" y="7"/>
                </a:lnTo>
                <a:lnTo>
                  <a:pt x="3" y="14"/>
                </a:lnTo>
                <a:lnTo>
                  <a:pt x="4" y="15"/>
                </a:lnTo>
                <a:lnTo>
                  <a:pt x="8" y="15"/>
                </a:lnTo>
                <a:lnTo>
                  <a:pt x="10" y="15"/>
                </a:lnTo>
                <a:lnTo>
                  <a:pt x="13" y="14"/>
                </a:lnTo>
                <a:lnTo>
                  <a:pt x="15" y="7"/>
                </a:lnTo>
                <a:lnTo>
                  <a:pt x="13" y="3"/>
                </a:lnTo>
                <a:lnTo>
                  <a:pt x="10" y="1"/>
                </a:lnTo>
                <a:lnTo>
                  <a:pt x="8" y="0"/>
                </a:lnTo>
                <a:lnTo>
                  <a:pt x="4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5" name="Freeform 179"/>
          <p:cNvSpPr>
            <a:spLocks noChangeArrowheads="1"/>
          </p:cNvSpPr>
          <p:nvPr/>
        </p:nvSpPr>
        <p:spPr bwMode="auto">
          <a:xfrm>
            <a:off x="5919788" y="4156075"/>
            <a:ext cx="22225" cy="23813"/>
          </a:xfrm>
          <a:custGeom>
            <a:avLst/>
            <a:gdLst>
              <a:gd name="T0" fmla="*/ 3 w 14"/>
              <a:gd name="T1" fmla="*/ 1 h 15"/>
              <a:gd name="T2" fmla="*/ 1 w 14"/>
              <a:gd name="T3" fmla="*/ 2 h 15"/>
              <a:gd name="T4" fmla="*/ 0 w 14"/>
              <a:gd name="T5" fmla="*/ 7 h 15"/>
              <a:gd name="T6" fmla="*/ 1 w 14"/>
              <a:gd name="T7" fmla="*/ 13 h 15"/>
              <a:gd name="T8" fmla="*/ 3 w 14"/>
              <a:gd name="T9" fmla="*/ 15 h 15"/>
              <a:gd name="T10" fmla="*/ 7 w 14"/>
              <a:gd name="T11" fmla="*/ 15 h 15"/>
              <a:gd name="T12" fmla="*/ 9 w 14"/>
              <a:gd name="T13" fmla="*/ 15 h 15"/>
              <a:gd name="T14" fmla="*/ 9 w 14"/>
              <a:gd name="T15" fmla="*/ 15 h 15"/>
              <a:gd name="T16" fmla="*/ 12 w 14"/>
              <a:gd name="T17" fmla="*/ 13 h 15"/>
              <a:gd name="T18" fmla="*/ 14 w 14"/>
              <a:gd name="T19" fmla="*/ 7 h 15"/>
              <a:gd name="T20" fmla="*/ 12 w 14"/>
              <a:gd name="T21" fmla="*/ 2 h 15"/>
              <a:gd name="T22" fmla="*/ 9 w 14"/>
              <a:gd name="T23" fmla="*/ 1 h 15"/>
              <a:gd name="T24" fmla="*/ 7 w 14"/>
              <a:gd name="T25" fmla="*/ 0 h 15"/>
              <a:gd name="T26" fmla="*/ 3 w 14"/>
              <a:gd name="T27" fmla="*/ 1 h 15"/>
              <a:gd name="T28" fmla="*/ 0 w 14"/>
              <a:gd name="T29" fmla="*/ 0 h 15"/>
              <a:gd name="T30" fmla="*/ 14 w 14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4" h="15">
                <a:moveTo>
                  <a:pt x="3" y="1"/>
                </a:moveTo>
                <a:lnTo>
                  <a:pt x="1" y="2"/>
                </a:lnTo>
                <a:lnTo>
                  <a:pt x="0" y="7"/>
                </a:lnTo>
                <a:lnTo>
                  <a:pt x="1" y="13"/>
                </a:lnTo>
                <a:lnTo>
                  <a:pt x="3" y="15"/>
                </a:lnTo>
                <a:lnTo>
                  <a:pt x="7" y="15"/>
                </a:lnTo>
                <a:lnTo>
                  <a:pt x="9" y="15"/>
                </a:lnTo>
                <a:lnTo>
                  <a:pt x="12" y="13"/>
                </a:lnTo>
                <a:lnTo>
                  <a:pt x="14" y="7"/>
                </a:lnTo>
                <a:lnTo>
                  <a:pt x="12" y="2"/>
                </a:lnTo>
                <a:lnTo>
                  <a:pt x="9" y="1"/>
                </a:lnTo>
                <a:lnTo>
                  <a:pt x="7" y="0"/>
                </a:lnTo>
                <a:lnTo>
                  <a:pt x="3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6" name="Freeform 180"/>
          <p:cNvSpPr>
            <a:spLocks noChangeArrowheads="1"/>
          </p:cNvSpPr>
          <p:nvPr/>
        </p:nvSpPr>
        <p:spPr bwMode="auto">
          <a:xfrm>
            <a:off x="5962650" y="4135438"/>
            <a:ext cx="23813" cy="23812"/>
          </a:xfrm>
          <a:custGeom>
            <a:avLst/>
            <a:gdLst>
              <a:gd name="T0" fmla="*/ 4 w 15"/>
              <a:gd name="T1" fmla="*/ 1 h 15"/>
              <a:gd name="T2" fmla="*/ 1 w 15"/>
              <a:gd name="T3" fmla="*/ 3 h 15"/>
              <a:gd name="T4" fmla="*/ 0 w 15"/>
              <a:gd name="T5" fmla="*/ 8 h 15"/>
              <a:gd name="T6" fmla="*/ 1 w 15"/>
              <a:gd name="T7" fmla="*/ 14 h 15"/>
              <a:gd name="T8" fmla="*/ 4 w 15"/>
              <a:gd name="T9" fmla="*/ 15 h 15"/>
              <a:gd name="T10" fmla="*/ 7 w 15"/>
              <a:gd name="T11" fmla="*/ 15 h 15"/>
              <a:gd name="T12" fmla="*/ 10 w 15"/>
              <a:gd name="T13" fmla="*/ 15 h 15"/>
              <a:gd name="T14" fmla="*/ 10 w 15"/>
              <a:gd name="T15" fmla="*/ 15 h 15"/>
              <a:gd name="T16" fmla="*/ 12 w 15"/>
              <a:gd name="T17" fmla="*/ 14 h 15"/>
              <a:gd name="T18" fmla="*/ 15 w 15"/>
              <a:gd name="T19" fmla="*/ 8 h 15"/>
              <a:gd name="T20" fmla="*/ 12 w 15"/>
              <a:gd name="T21" fmla="*/ 3 h 15"/>
              <a:gd name="T22" fmla="*/ 10 w 15"/>
              <a:gd name="T23" fmla="*/ 1 h 15"/>
              <a:gd name="T24" fmla="*/ 7 w 15"/>
              <a:gd name="T25" fmla="*/ 0 h 15"/>
              <a:gd name="T26" fmla="*/ 4 w 15"/>
              <a:gd name="T27" fmla="*/ 1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1"/>
                </a:moveTo>
                <a:lnTo>
                  <a:pt x="1" y="3"/>
                </a:lnTo>
                <a:lnTo>
                  <a:pt x="0" y="8"/>
                </a:lnTo>
                <a:lnTo>
                  <a:pt x="1" y="14"/>
                </a:lnTo>
                <a:lnTo>
                  <a:pt x="4" y="15"/>
                </a:lnTo>
                <a:lnTo>
                  <a:pt x="7" y="15"/>
                </a:lnTo>
                <a:lnTo>
                  <a:pt x="10" y="15"/>
                </a:lnTo>
                <a:lnTo>
                  <a:pt x="12" y="14"/>
                </a:lnTo>
                <a:lnTo>
                  <a:pt x="15" y="8"/>
                </a:lnTo>
                <a:lnTo>
                  <a:pt x="12" y="3"/>
                </a:lnTo>
                <a:lnTo>
                  <a:pt x="10" y="1"/>
                </a:lnTo>
                <a:lnTo>
                  <a:pt x="7" y="0"/>
                </a:lnTo>
                <a:lnTo>
                  <a:pt x="4" y="1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7" name="Freeform 181"/>
          <p:cNvSpPr>
            <a:spLocks noChangeArrowheads="1"/>
          </p:cNvSpPr>
          <p:nvPr/>
        </p:nvSpPr>
        <p:spPr bwMode="auto">
          <a:xfrm>
            <a:off x="6003925" y="4117975"/>
            <a:ext cx="23813" cy="23813"/>
          </a:xfrm>
          <a:custGeom>
            <a:avLst/>
            <a:gdLst>
              <a:gd name="T0" fmla="*/ 5 w 15"/>
              <a:gd name="T1" fmla="*/ 0 h 15"/>
              <a:gd name="T2" fmla="*/ 3 w 15"/>
              <a:gd name="T3" fmla="*/ 1 h 15"/>
              <a:gd name="T4" fmla="*/ 0 w 15"/>
              <a:gd name="T5" fmla="*/ 7 h 15"/>
              <a:gd name="T6" fmla="*/ 3 w 15"/>
              <a:gd name="T7" fmla="*/ 12 h 15"/>
              <a:gd name="T8" fmla="*/ 5 w 15"/>
              <a:gd name="T9" fmla="*/ 14 h 15"/>
              <a:gd name="T10" fmla="*/ 7 w 15"/>
              <a:gd name="T11" fmla="*/ 15 h 15"/>
              <a:gd name="T12" fmla="*/ 11 w 15"/>
              <a:gd name="T13" fmla="*/ 14 h 15"/>
              <a:gd name="T14" fmla="*/ 11 w 15"/>
              <a:gd name="T15" fmla="*/ 14 h 15"/>
              <a:gd name="T16" fmla="*/ 14 w 15"/>
              <a:gd name="T17" fmla="*/ 12 h 15"/>
              <a:gd name="T18" fmla="*/ 15 w 15"/>
              <a:gd name="T19" fmla="*/ 7 h 15"/>
              <a:gd name="T20" fmla="*/ 14 w 15"/>
              <a:gd name="T21" fmla="*/ 1 h 15"/>
              <a:gd name="T22" fmla="*/ 11 w 15"/>
              <a:gd name="T23" fmla="*/ 0 h 15"/>
              <a:gd name="T24" fmla="*/ 7 w 15"/>
              <a:gd name="T25" fmla="*/ 0 h 15"/>
              <a:gd name="T26" fmla="*/ 5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5" y="0"/>
                </a:moveTo>
                <a:lnTo>
                  <a:pt x="3" y="1"/>
                </a:lnTo>
                <a:lnTo>
                  <a:pt x="0" y="7"/>
                </a:lnTo>
                <a:lnTo>
                  <a:pt x="3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4" y="12"/>
                </a:lnTo>
                <a:lnTo>
                  <a:pt x="15" y="7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8" name="Freeform 182"/>
          <p:cNvSpPr>
            <a:spLocks noChangeArrowheads="1"/>
          </p:cNvSpPr>
          <p:nvPr/>
        </p:nvSpPr>
        <p:spPr bwMode="auto">
          <a:xfrm>
            <a:off x="6046788" y="4097338"/>
            <a:ext cx="23812" cy="23812"/>
          </a:xfrm>
          <a:custGeom>
            <a:avLst/>
            <a:gdLst>
              <a:gd name="T0" fmla="*/ 5 w 15"/>
              <a:gd name="T1" fmla="*/ 0 h 15"/>
              <a:gd name="T2" fmla="*/ 3 w 15"/>
              <a:gd name="T3" fmla="*/ 2 h 15"/>
              <a:gd name="T4" fmla="*/ 0 w 15"/>
              <a:gd name="T5" fmla="*/ 8 h 15"/>
              <a:gd name="T6" fmla="*/ 3 w 15"/>
              <a:gd name="T7" fmla="*/ 13 h 15"/>
              <a:gd name="T8" fmla="*/ 5 w 15"/>
              <a:gd name="T9" fmla="*/ 14 h 15"/>
              <a:gd name="T10" fmla="*/ 8 w 15"/>
              <a:gd name="T11" fmla="*/ 15 h 15"/>
              <a:gd name="T12" fmla="*/ 12 w 15"/>
              <a:gd name="T13" fmla="*/ 14 h 15"/>
              <a:gd name="T14" fmla="*/ 12 w 15"/>
              <a:gd name="T15" fmla="*/ 14 h 15"/>
              <a:gd name="T16" fmla="*/ 14 w 15"/>
              <a:gd name="T17" fmla="*/ 13 h 15"/>
              <a:gd name="T18" fmla="*/ 15 w 15"/>
              <a:gd name="T19" fmla="*/ 8 h 15"/>
              <a:gd name="T20" fmla="*/ 14 w 15"/>
              <a:gd name="T21" fmla="*/ 2 h 15"/>
              <a:gd name="T22" fmla="*/ 12 w 15"/>
              <a:gd name="T23" fmla="*/ 0 h 15"/>
              <a:gd name="T24" fmla="*/ 8 w 15"/>
              <a:gd name="T25" fmla="*/ 0 h 15"/>
              <a:gd name="T26" fmla="*/ 5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5" y="0"/>
                </a:moveTo>
                <a:lnTo>
                  <a:pt x="3" y="2"/>
                </a:lnTo>
                <a:lnTo>
                  <a:pt x="0" y="8"/>
                </a:lnTo>
                <a:lnTo>
                  <a:pt x="3" y="13"/>
                </a:lnTo>
                <a:lnTo>
                  <a:pt x="5" y="14"/>
                </a:lnTo>
                <a:lnTo>
                  <a:pt x="8" y="15"/>
                </a:lnTo>
                <a:lnTo>
                  <a:pt x="12" y="14"/>
                </a:lnTo>
                <a:lnTo>
                  <a:pt x="14" y="13"/>
                </a:lnTo>
                <a:lnTo>
                  <a:pt x="15" y="8"/>
                </a:lnTo>
                <a:lnTo>
                  <a:pt x="14" y="2"/>
                </a:lnTo>
                <a:lnTo>
                  <a:pt x="12" y="0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399" name="Freeform 183"/>
          <p:cNvSpPr>
            <a:spLocks noChangeArrowheads="1"/>
          </p:cNvSpPr>
          <p:nvPr/>
        </p:nvSpPr>
        <p:spPr bwMode="auto">
          <a:xfrm>
            <a:off x="6091238" y="4078288"/>
            <a:ext cx="23812" cy="23812"/>
          </a:xfrm>
          <a:custGeom>
            <a:avLst/>
            <a:gdLst>
              <a:gd name="T0" fmla="*/ 5 w 15"/>
              <a:gd name="T1" fmla="*/ 0 h 15"/>
              <a:gd name="T2" fmla="*/ 2 w 15"/>
              <a:gd name="T3" fmla="*/ 1 h 15"/>
              <a:gd name="T4" fmla="*/ 0 w 15"/>
              <a:gd name="T5" fmla="*/ 8 h 15"/>
              <a:gd name="T6" fmla="*/ 2 w 15"/>
              <a:gd name="T7" fmla="*/ 12 h 15"/>
              <a:gd name="T8" fmla="*/ 5 w 15"/>
              <a:gd name="T9" fmla="*/ 14 h 15"/>
              <a:gd name="T10" fmla="*/ 7 w 15"/>
              <a:gd name="T11" fmla="*/ 15 h 15"/>
              <a:gd name="T12" fmla="*/ 11 w 15"/>
              <a:gd name="T13" fmla="*/ 14 h 15"/>
              <a:gd name="T14" fmla="*/ 11 w 15"/>
              <a:gd name="T15" fmla="*/ 14 h 15"/>
              <a:gd name="T16" fmla="*/ 12 w 15"/>
              <a:gd name="T17" fmla="*/ 12 h 15"/>
              <a:gd name="T18" fmla="*/ 15 w 15"/>
              <a:gd name="T19" fmla="*/ 8 h 15"/>
              <a:gd name="T20" fmla="*/ 12 w 15"/>
              <a:gd name="T21" fmla="*/ 1 h 15"/>
              <a:gd name="T22" fmla="*/ 11 w 15"/>
              <a:gd name="T23" fmla="*/ 0 h 15"/>
              <a:gd name="T24" fmla="*/ 7 w 15"/>
              <a:gd name="T25" fmla="*/ 0 h 15"/>
              <a:gd name="T26" fmla="*/ 5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5" y="0"/>
                </a:moveTo>
                <a:lnTo>
                  <a:pt x="2" y="1"/>
                </a:lnTo>
                <a:lnTo>
                  <a:pt x="0" y="8"/>
                </a:lnTo>
                <a:lnTo>
                  <a:pt x="2" y="12"/>
                </a:lnTo>
                <a:lnTo>
                  <a:pt x="5" y="14"/>
                </a:lnTo>
                <a:lnTo>
                  <a:pt x="7" y="15"/>
                </a:lnTo>
                <a:lnTo>
                  <a:pt x="11" y="14"/>
                </a:lnTo>
                <a:lnTo>
                  <a:pt x="12" y="12"/>
                </a:lnTo>
                <a:lnTo>
                  <a:pt x="15" y="8"/>
                </a:lnTo>
                <a:lnTo>
                  <a:pt x="12" y="1"/>
                </a:lnTo>
                <a:lnTo>
                  <a:pt x="11" y="0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00" name="Freeform 184"/>
          <p:cNvSpPr>
            <a:spLocks noChangeArrowheads="1"/>
          </p:cNvSpPr>
          <p:nvPr/>
        </p:nvSpPr>
        <p:spPr bwMode="auto">
          <a:xfrm>
            <a:off x="6134100" y="4059238"/>
            <a:ext cx="23813" cy="23812"/>
          </a:xfrm>
          <a:custGeom>
            <a:avLst/>
            <a:gdLst>
              <a:gd name="T0" fmla="*/ 4 w 15"/>
              <a:gd name="T1" fmla="*/ 0 h 15"/>
              <a:gd name="T2" fmla="*/ 3 w 15"/>
              <a:gd name="T3" fmla="*/ 2 h 15"/>
              <a:gd name="T4" fmla="*/ 0 w 15"/>
              <a:gd name="T5" fmla="*/ 7 h 15"/>
              <a:gd name="T6" fmla="*/ 3 w 15"/>
              <a:gd name="T7" fmla="*/ 12 h 15"/>
              <a:gd name="T8" fmla="*/ 5 w 15"/>
              <a:gd name="T9" fmla="*/ 13 h 15"/>
              <a:gd name="T10" fmla="*/ 8 w 15"/>
              <a:gd name="T11" fmla="*/ 15 h 15"/>
              <a:gd name="T12" fmla="*/ 10 w 15"/>
              <a:gd name="T13" fmla="*/ 13 h 15"/>
              <a:gd name="T14" fmla="*/ 10 w 15"/>
              <a:gd name="T15" fmla="*/ 13 h 15"/>
              <a:gd name="T16" fmla="*/ 13 w 15"/>
              <a:gd name="T17" fmla="*/ 12 h 15"/>
              <a:gd name="T18" fmla="*/ 15 w 15"/>
              <a:gd name="T19" fmla="*/ 7 h 15"/>
              <a:gd name="T20" fmla="*/ 13 w 15"/>
              <a:gd name="T21" fmla="*/ 2 h 15"/>
              <a:gd name="T22" fmla="*/ 10 w 15"/>
              <a:gd name="T23" fmla="*/ 0 h 15"/>
              <a:gd name="T24" fmla="*/ 8 w 15"/>
              <a:gd name="T25" fmla="*/ 0 h 15"/>
              <a:gd name="T26" fmla="*/ 4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0"/>
                </a:moveTo>
                <a:lnTo>
                  <a:pt x="3" y="2"/>
                </a:lnTo>
                <a:lnTo>
                  <a:pt x="0" y="7"/>
                </a:lnTo>
                <a:lnTo>
                  <a:pt x="3" y="12"/>
                </a:lnTo>
                <a:lnTo>
                  <a:pt x="5" y="13"/>
                </a:lnTo>
                <a:lnTo>
                  <a:pt x="8" y="15"/>
                </a:lnTo>
                <a:lnTo>
                  <a:pt x="10" y="13"/>
                </a:lnTo>
                <a:lnTo>
                  <a:pt x="13" y="12"/>
                </a:lnTo>
                <a:lnTo>
                  <a:pt x="15" y="7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01" name="Freeform 185"/>
          <p:cNvSpPr>
            <a:spLocks noChangeArrowheads="1"/>
          </p:cNvSpPr>
          <p:nvPr/>
        </p:nvSpPr>
        <p:spPr bwMode="auto">
          <a:xfrm>
            <a:off x="6176963" y="4038600"/>
            <a:ext cx="23812" cy="23813"/>
          </a:xfrm>
          <a:custGeom>
            <a:avLst/>
            <a:gdLst>
              <a:gd name="T0" fmla="*/ 4 w 15"/>
              <a:gd name="T1" fmla="*/ 0 h 15"/>
              <a:gd name="T2" fmla="*/ 3 w 15"/>
              <a:gd name="T3" fmla="*/ 3 h 15"/>
              <a:gd name="T4" fmla="*/ 0 w 15"/>
              <a:gd name="T5" fmla="*/ 8 h 15"/>
              <a:gd name="T6" fmla="*/ 3 w 15"/>
              <a:gd name="T7" fmla="*/ 13 h 15"/>
              <a:gd name="T8" fmla="*/ 4 w 15"/>
              <a:gd name="T9" fmla="*/ 14 h 15"/>
              <a:gd name="T10" fmla="*/ 8 w 15"/>
              <a:gd name="T11" fmla="*/ 15 h 15"/>
              <a:gd name="T12" fmla="*/ 10 w 15"/>
              <a:gd name="T13" fmla="*/ 14 h 15"/>
              <a:gd name="T14" fmla="*/ 10 w 15"/>
              <a:gd name="T15" fmla="*/ 14 h 15"/>
              <a:gd name="T16" fmla="*/ 13 w 15"/>
              <a:gd name="T17" fmla="*/ 13 h 15"/>
              <a:gd name="T18" fmla="*/ 15 w 15"/>
              <a:gd name="T19" fmla="*/ 8 h 15"/>
              <a:gd name="T20" fmla="*/ 13 w 15"/>
              <a:gd name="T21" fmla="*/ 3 h 15"/>
              <a:gd name="T22" fmla="*/ 10 w 15"/>
              <a:gd name="T23" fmla="*/ 0 h 15"/>
              <a:gd name="T24" fmla="*/ 8 w 15"/>
              <a:gd name="T25" fmla="*/ 0 h 15"/>
              <a:gd name="T26" fmla="*/ 4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0"/>
                </a:moveTo>
                <a:lnTo>
                  <a:pt x="3" y="3"/>
                </a:lnTo>
                <a:lnTo>
                  <a:pt x="0" y="8"/>
                </a:lnTo>
                <a:lnTo>
                  <a:pt x="3" y="13"/>
                </a:lnTo>
                <a:lnTo>
                  <a:pt x="4" y="14"/>
                </a:lnTo>
                <a:lnTo>
                  <a:pt x="8" y="15"/>
                </a:lnTo>
                <a:lnTo>
                  <a:pt x="10" y="14"/>
                </a:lnTo>
                <a:lnTo>
                  <a:pt x="13" y="13"/>
                </a:lnTo>
                <a:lnTo>
                  <a:pt x="15" y="8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02" name="Freeform 186"/>
          <p:cNvSpPr>
            <a:spLocks noChangeArrowheads="1"/>
          </p:cNvSpPr>
          <p:nvPr/>
        </p:nvSpPr>
        <p:spPr bwMode="auto">
          <a:xfrm>
            <a:off x="6221413" y="4019550"/>
            <a:ext cx="23812" cy="23813"/>
          </a:xfrm>
          <a:custGeom>
            <a:avLst/>
            <a:gdLst>
              <a:gd name="T0" fmla="*/ 4 w 15"/>
              <a:gd name="T1" fmla="*/ 0 h 15"/>
              <a:gd name="T2" fmla="*/ 1 w 15"/>
              <a:gd name="T3" fmla="*/ 2 h 15"/>
              <a:gd name="T4" fmla="*/ 0 w 15"/>
              <a:gd name="T5" fmla="*/ 7 h 15"/>
              <a:gd name="T6" fmla="*/ 1 w 15"/>
              <a:gd name="T7" fmla="*/ 12 h 15"/>
              <a:gd name="T8" fmla="*/ 4 w 15"/>
              <a:gd name="T9" fmla="*/ 13 h 15"/>
              <a:gd name="T10" fmla="*/ 7 w 15"/>
              <a:gd name="T11" fmla="*/ 15 h 15"/>
              <a:gd name="T12" fmla="*/ 10 w 15"/>
              <a:gd name="T13" fmla="*/ 13 h 15"/>
              <a:gd name="T14" fmla="*/ 10 w 15"/>
              <a:gd name="T15" fmla="*/ 13 h 15"/>
              <a:gd name="T16" fmla="*/ 12 w 15"/>
              <a:gd name="T17" fmla="*/ 12 h 15"/>
              <a:gd name="T18" fmla="*/ 15 w 15"/>
              <a:gd name="T19" fmla="*/ 7 h 15"/>
              <a:gd name="T20" fmla="*/ 12 w 15"/>
              <a:gd name="T21" fmla="*/ 2 h 15"/>
              <a:gd name="T22" fmla="*/ 10 w 15"/>
              <a:gd name="T23" fmla="*/ 0 h 15"/>
              <a:gd name="T24" fmla="*/ 7 w 15"/>
              <a:gd name="T25" fmla="*/ 0 h 15"/>
              <a:gd name="T26" fmla="*/ 4 w 15"/>
              <a:gd name="T27" fmla="*/ 0 h 15"/>
              <a:gd name="T28" fmla="*/ 0 w 15"/>
              <a:gd name="T29" fmla="*/ 0 h 15"/>
              <a:gd name="T30" fmla="*/ 15 w 15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5" h="15">
                <a:moveTo>
                  <a:pt x="4" y="0"/>
                </a:moveTo>
                <a:lnTo>
                  <a:pt x="1" y="2"/>
                </a:lnTo>
                <a:lnTo>
                  <a:pt x="0" y="7"/>
                </a:lnTo>
                <a:lnTo>
                  <a:pt x="1" y="12"/>
                </a:lnTo>
                <a:lnTo>
                  <a:pt x="4" y="13"/>
                </a:lnTo>
                <a:lnTo>
                  <a:pt x="7" y="15"/>
                </a:lnTo>
                <a:lnTo>
                  <a:pt x="10" y="13"/>
                </a:lnTo>
                <a:lnTo>
                  <a:pt x="12" y="12"/>
                </a:lnTo>
                <a:lnTo>
                  <a:pt x="15" y="7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03" name="Rectangle 187"/>
          <p:cNvSpPr>
            <a:spLocks noChangeArrowheads="1"/>
          </p:cNvSpPr>
          <p:nvPr/>
        </p:nvSpPr>
        <p:spPr bwMode="auto">
          <a:xfrm>
            <a:off x="2971800" y="1406525"/>
            <a:ext cx="255905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FFFF00"/>
                </a:solidFill>
              </a:rPr>
              <a:t>soggetto normale</a:t>
            </a:r>
          </a:p>
        </p:txBody>
      </p:sp>
      <p:sp>
        <p:nvSpPr>
          <p:cNvPr id="9404" name="Rectangle 188"/>
          <p:cNvSpPr>
            <a:spLocks noChangeArrowheads="1"/>
          </p:cNvSpPr>
          <p:nvPr/>
        </p:nvSpPr>
        <p:spPr bwMode="auto">
          <a:xfrm>
            <a:off x="6205538" y="1668463"/>
            <a:ext cx="2132012" cy="71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05" name="Rectangle 189"/>
          <p:cNvSpPr>
            <a:spLocks noChangeArrowheads="1"/>
          </p:cNvSpPr>
          <p:nvPr/>
        </p:nvSpPr>
        <p:spPr bwMode="auto">
          <a:xfrm>
            <a:off x="6600825" y="1558925"/>
            <a:ext cx="1220788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FFFF00"/>
                </a:solidFill>
              </a:rPr>
              <a:t>paziente</a:t>
            </a:r>
          </a:p>
        </p:txBody>
      </p:sp>
      <p:sp>
        <p:nvSpPr>
          <p:cNvPr id="9406" name="Rectangle 190"/>
          <p:cNvSpPr>
            <a:spLocks noChangeArrowheads="1"/>
          </p:cNvSpPr>
          <p:nvPr/>
        </p:nvSpPr>
        <p:spPr bwMode="auto">
          <a:xfrm>
            <a:off x="6027738" y="1879600"/>
            <a:ext cx="2373312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FFFF00"/>
                </a:solidFill>
              </a:rPr>
              <a:t>neuromuscolare</a:t>
            </a:r>
          </a:p>
        </p:txBody>
      </p:sp>
      <p:sp>
        <p:nvSpPr>
          <p:cNvPr id="9407" name="Freeform 191"/>
          <p:cNvSpPr>
            <a:spLocks noChangeArrowheads="1"/>
          </p:cNvSpPr>
          <p:nvPr/>
        </p:nvSpPr>
        <p:spPr bwMode="auto">
          <a:xfrm>
            <a:off x="1565275" y="1890713"/>
            <a:ext cx="277813" cy="3582987"/>
          </a:xfrm>
          <a:custGeom>
            <a:avLst/>
            <a:gdLst>
              <a:gd name="T0" fmla="*/ 166 w 175"/>
              <a:gd name="T1" fmla="*/ 1 h 2257"/>
              <a:gd name="T2" fmla="*/ 147 w 175"/>
              <a:gd name="T3" fmla="*/ 9 h 2257"/>
              <a:gd name="T4" fmla="*/ 130 w 175"/>
              <a:gd name="T5" fmla="*/ 25 h 2257"/>
              <a:gd name="T6" fmla="*/ 110 w 175"/>
              <a:gd name="T7" fmla="*/ 57 h 2257"/>
              <a:gd name="T8" fmla="*/ 90 w 175"/>
              <a:gd name="T9" fmla="*/ 122 h 2257"/>
              <a:gd name="T10" fmla="*/ 84 w 175"/>
              <a:gd name="T11" fmla="*/ 942 h 2257"/>
              <a:gd name="T12" fmla="*/ 70 w 175"/>
              <a:gd name="T13" fmla="*/ 1047 h 2257"/>
              <a:gd name="T14" fmla="*/ 62 w 175"/>
              <a:gd name="T15" fmla="*/ 1069 h 2257"/>
              <a:gd name="T16" fmla="*/ 42 w 175"/>
              <a:gd name="T17" fmla="*/ 1100 h 2257"/>
              <a:gd name="T18" fmla="*/ 32 w 175"/>
              <a:gd name="T19" fmla="*/ 1120 h 2257"/>
              <a:gd name="T20" fmla="*/ 13 w 175"/>
              <a:gd name="T21" fmla="*/ 1122 h 2257"/>
              <a:gd name="T22" fmla="*/ 7 w 175"/>
              <a:gd name="T23" fmla="*/ 1122 h 2257"/>
              <a:gd name="T24" fmla="*/ 2 w 175"/>
              <a:gd name="T25" fmla="*/ 1124 h 2257"/>
              <a:gd name="T26" fmla="*/ 4 w 175"/>
              <a:gd name="T27" fmla="*/ 1135 h 2257"/>
              <a:gd name="T28" fmla="*/ 16 w 175"/>
              <a:gd name="T29" fmla="*/ 1130 h 2257"/>
              <a:gd name="T30" fmla="*/ 29 w 175"/>
              <a:gd name="T31" fmla="*/ 1144 h 2257"/>
              <a:gd name="T32" fmla="*/ 34 w 175"/>
              <a:gd name="T33" fmla="*/ 1149 h 2257"/>
              <a:gd name="T34" fmla="*/ 55 w 175"/>
              <a:gd name="T35" fmla="*/ 1178 h 2257"/>
              <a:gd name="T36" fmla="*/ 59 w 175"/>
              <a:gd name="T37" fmla="*/ 1184 h 2257"/>
              <a:gd name="T38" fmla="*/ 83 w 175"/>
              <a:gd name="T39" fmla="*/ 1278 h 2257"/>
              <a:gd name="T40" fmla="*/ 85 w 175"/>
              <a:gd name="T41" fmla="*/ 2100 h 2257"/>
              <a:gd name="T42" fmla="*/ 109 w 175"/>
              <a:gd name="T43" fmla="*/ 2195 h 2257"/>
              <a:gd name="T44" fmla="*/ 123 w 175"/>
              <a:gd name="T45" fmla="*/ 2223 h 2257"/>
              <a:gd name="T46" fmla="*/ 145 w 175"/>
              <a:gd name="T47" fmla="*/ 2247 h 2257"/>
              <a:gd name="T48" fmla="*/ 164 w 175"/>
              <a:gd name="T49" fmla="*/ 2256 h 2257"/>
              <a:gd name="T50" fmla="*/ 175 w 175"/>
              <a:gd name="T51" fmla="*/ 2242 h 2257"/>
              <a:gd name="T52" fmla="*/ 170 w 175"/>
              <a:gd name="T53" fmla="*/ 2242 h 2257"/>
              <a:gd name="T54" fmla="*/ 150 w 175"/>
              <a:gd name="T55" fmla="*/ 2241 h 2257"/>
              <a:gd name="T56" fmla="*/ 141 w 175"/>
              <a:gd name="T57" fmla="*/ 2221 h 2257"/>
              <a:gd name="T58" fmla="*/ 121 w 175"/>
              <a:gd name="T59" fmla="*/ 2190 h 2257"/>
              <a:gd name="T60" fmla="*/ 113 w 175"/>
              <a:gd name="T61" fmla="*/ 2167 h 2257"/>
              <a:gd name="T62" fmla="*/ 99 w 175"/>
              <a:gd name="T63" fmla="*/ 2063 h 2257"/>
              <a:gd name="T64" fmla="*/ 93 w 175"/>
              <a:gd name="T65" fmla="*/ 1244 h 2257"/>
              <a:gd name="T66" fmla="*/ 73 w 175"/>
              <a:gd name="T67" fmla="*/ 1178 h 2257"/>
              <a:gd name="T68" fmla="*/ 53 w 175"/>
              <a:gd name="T69" fmla="*/ 1147 h 2257"/>
              <a:gd name="T70" fmla="*/ 36 w 175"/>
              <a:gd name="T71" fmla="*/ 1130 h 2257"/>
              <a:gd name="T72" fmla="*/ 16 w 175"/>
              <a:gd name="T73" fmla="*/ 1123 h 2257"/>
              <a:gd name="T74" fmla="*/ 9 w 175"/>
              <a:gd name="T75" fmla="*/ 1135 h 2257"/>
              <a:gd name="T76" fmla="*/ 12 w 175"/>
              <a:gd name="T77" fmla="*/ 1124 h 2257"/>
              <a:gd name="T78" fmla="*/ 7 w 175"/>
              <a:gd name="T79" fmla="*/ 1137 h 2257"/>
              <a:gd name="T80" fmla="*/ 27 w 175"/>
              <a:gd name="T81" fmla="*/ 1132 h 2257"/>
              <a:gd name="T82" fmla="*/ 46 w 175"/>
              <a:gd name="T83" fmla="*/ 1120 h 2257"/>
              <a:gd name="T84" fmla="*/ 67 w 175"/>
              <a:gd name="T85" fmla="*/ 1092 h 2257"/>
              <a:gd name="T86" fmla="*/ 74 w 175"/>
              <a:gd name="T87" fmla="*/ 1074 h 2257"/>
              <a:gd name="T88" fmla="*/ 98 w 175"/>
              <a:gd name="T89" fmla="*/ 980 h 2257"/>
              <a:gd name="T90" fmla="*/ 100 w 175"/>
              <a:gd name="T91" fmla="*/ 158 h 2257"/>
              <a:gd name="T92" fmla="*/ 124 w 175"/>
              <a:gd name="T93" fmla="*/ 62 h 2257"/>
              <a:gd name="T94" fmla="*/ 128 w 175"/>
              <a:gd name="T95" fmla="*/ 56 h 2257"/>
              <a:gd name="T96" fmla="*/ 147 w 175"/>
              <a:gd name="T97" fmla="*/ 28 h 2257"/>
              <a:gd name="T98" fmla="*/ 154 w 175"/>
              <a:gd name="T99" fmla="*/ 23 h 2257"/>
              <a:gd name="T100" fmla="*/ 166 w 175"/>
              <a:gd name="T101" fmla="*/ 9 h 2257"/>
              <a:gd name="T102" fmla="*/ 0 w 175"/>
              <a:gd name="T103" fmla="*/ 0 h 2257"/>
              <a:gd name="T104" fmla="*/ 175 w 175"/>
              <a:gd name="T105" fmla="*/ 2257 h 2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T102" t="T103" r="T104" b="T105"/>
            <a:pathLst>
              <a:path w="175" h="2257">
                <a:moveTo>
                  <a:pt x="175" y="15"/>
                </a:moveTo>
                <a:lnTo>
                  <a:pt x="175" y="0"/>
                </a:lnTo>
                <a:lnTo>
                  <a:pt x="166" y="1"/>
                </a:lnTo>
                <a:lnTo>
                  <a:pt x="164" y="1"/>
                </a:lnTo>
                <a:lnTo>
                  <a:pt x="155" y="5"/>
                </a:lnTo>
                <a:lnTo>
                  <a:pt x="147" y="9"/>
                </a:lnTo>
                <a:lnTo>
                  <a:pt x="145" y="10"/>
                </a:lnTo>
                <a:lnTo>
                  <a:pt x="136" y="16"/>
                </a:lnTo>
                <a:lnTo>
                  <a:pt x="130" y="25"/>
                </a:lnTo>
                <a:lnTo>
                  <a:pt x="123" y="34"/>
                </a:lnTo>
                <a:lnTo>
                  <a:pt x="116" y="45"/>
                </a:lnTo>
                <a:lnTo>
                  <a:pt x="110" y="57"/>
                </a:lnTo>
                <a:lnTo>
                  <a:pt x="109" y="62"/>
                </a:lnTo>
                <a:lnTo>
                  <a:pt x="98" y="91"/>
                </a:lnTo>
                <a:lnTo>
                  <a:pt x="90" y="122"/>
                </a:lnTo>
                <a:lnTo>
                  <a:pt x="85" y="158"/>
                </a:lnTo>
                <a:lnTo>
                  <a:pt x="84" y="196"/>
                </a:lnTo>
                <a:lnTo>
                  <a:pt x="84" y="942"/>
                </a:lnTo>
                <a:lnTo>
                  <a:pt x="83" y="980"/>
                </a:lnTo>
                <a:lnTo>
                  <a:pt x="78" y="1015"/>
                </a:lnTo>
                <a:lnTo>
                  <a:pt x="70" y="1047"/>
                </a:lnTo>
                <a:lnTo>
                  <a:pt x="59" y="1074"/>
                </a:lnTo>
                <a:lnTo>
                  <a:pt x="67" y="1074"/>
                </a:lnTo>
                <a:lnTo>
                  <a:pt x="62" y="1069"/>
                </a:lnTo>
                <a:lnTo>
                  <a:pt x="55" y="1081"/>
                </a:lnTo>
                <a:lnTo>
                  <a:pt x="49" y="1092"/>
                </a:lnTo>
                <a:lnTo>
                  <a:pt x="42" y="1100"/>
                </a:lnTo>
                <a:lnTo>
                  <a:pt x="34" y="1109"/>
                </a:lnTo>
                <a:lnTo>
                  <a:pt x="27" y="1115"/>
                </a:lnTo>
                <a:lnTo>
                  <a:pt x="32" y="1120"/>
                </a:lnTo>
                <a:lnTo>
                  <a:pt x="29" y="1114"/>
                </a:lnTo>
                <a:lnTo>
                  <a:pt x="21" y="1118"/>
                </a:lnTo>
                <a:lnTo>
                  <a:pt x="13" y="1122"/>
                </a:lnTo>
                <a:lnTo>
                  <a:pt x="16" y="1128"/>
                </a:lnTo>
                <a:lnTo>
                  <a:pt x="16" y="1120"/>
                </a:lnTo>
                <a:lnTo>
                  <a:pt x="7" y="1122"/>
                </a:lnTo>
                <a:lnTo>
                  <a:pt x="4" y="1123"/>
                </a:lnTo>
                <a:lnTo>
                  <a:pt x="2" y="1124"/>
                </a:lnTo>
                <a:lnTo>
                  <a:pt x="0" y="1129"/>
                </a:lnTo>
                <a:lnTo>
                  <a:pt x="2" y="1134"/>
                </a:lnTo>
                <a:lnTo>
                  <a:pt x="4" y="1135"/>
                </a:lnTo>
                <a:lnTo>
                  <a:pt x="7" y="1137"/>
                </a:lnTo>
                <a:lnTo>
                  <a:pt x="16" y="1138"/>
                </a:lnTo>
                <a:lnTo>
                  <a:pt x="16" y="1130"/>
                </a:lnTo>
                <a:lnTo>
                  <a:pt x="13" y="1137"/>
                </a:lnTo>
                <a:lnTo>
                  <a:pt x="21" y="1140"/>
                </a:lnTo>
                <a:lnTo>
                  <a:pt x="29" y="1144"/>
                </a:lnTo>
                <a:lnTo>
                  <a:pt x="32" y="1138"/>
                </a:lnTo>
                <a:lnTo>
                  <a:pt x="27" y="1143"/>
                </a:lnTo>
                <a:lnTo>
                  <a:pt x="34" y="1149"/>
                </a:lnTo>
                <a:lnTo>
                  <a:pt x="42" y="1158"/>
                </a:lnTo>
                <a:lnTo>
                  <a:pt x="49" y="1166"/>
                </a:lnTo>
                <a:lnTo>
                  <a:pt x="55" y="1178"/>
                </a:lnTo>
                <a:lnTo>
                  <a:pt x="62" y="1189"/>
                </a:lnTo>
                <a:lnTo>
                  <a:pt x="67" y="1184"/>
                </a:lnTo>
                <a:lnTo>
                  <a:pt x="59" y="1184"/>
                </a:lnTo>
                <a:lnTo>
                  <a:pt x="70" y="1211"/>
                </a:lnTo>
                <a:lnTo>
                  <a:pt x="78" y="1244"/>
                </a:lnTo>
                <a:lnTo>
                  <a:pt x="83" y="1278"/>
                </a:lnTo>
                <a:lnTo>
                  <a:pt x="84" y="1316"/>
                </a:lnTo>
                <a:lnTo>
                  <a:pt x="84" y="2063"/>
                </a:lnTo>
                <a:lnTo>
                  <a:pt x="85" y="2100"/>
                </a:lnTo>
                <a:lnTo>
                  <a:pt x="90" y="2135"/>
                </a:lnTo>
                <a:lnTo>
                  <a:pt x="98" y="2167"/>
                </a:lnTo>
                <a:lnTo>
                  <a:pt x="109" y="2195"/>
                </a:lnTo>
                <a:lnTo>
                  <a:pt x="110" y="2201"/>
                </a:lnTo>
                <a:lnTo>
                  <a:pt x="116" y="2212"/>
                </a:lnTo>
                <a:lnTo>
                  <a:pt x="123" y="2223"/>
                </a:lnTo>
                <a:lnTo>
                  <a:pt x="130" y="2232"/>
                </a:lnTo>
                <a:lnTo>
                  <a:pt x="136" y="2241"/>
                </a:lnTo>
                <a:lnTo>
                  <a:pt x="145" y="2247"/>
                </a:lnTo>
                <a:lnTo>
                  <a:pt x="147" y="2248"/>
                </a:lnTo>
                <a:lnTo>
                  <a:pt x="155" y="2252"/>
                </a:lnTo>
                <a:lnTo>
                  <a:pt x="164" y="2256"/>
                </a:lnTo>
                <a:lnTo>
                  <a:pt x="166" y="2256"/>
                </a:lnTo>
                <a:lnTo>
                  <a:pt x="175" y="2257"/>
                </a:lnTo>
                <a:lnTo>
                  <a:pt x="175" y="2242"/>
                </a:lnTo>
                <a:lnTo>
                  <a:pt x="166" y="2241"/>
                </a:lnTo>
                <a:lnTo>
                  <a:pt x="166" y="2248"/>
                </a:lnTo>
                <a:lnTo>
                  <a:pt x="170" y="2242"/>
                </a:lnTo>
                <a:lnTo>
                  <a:pt x="161" y="2238"/>
                </a:lnTo>
                <a:lnTo>
                  <a:pt x="154" y="2234"/>
                </a:lnTo>
                <a:lnTo>
                  <a:pt x="150" y="2241"/>
                </a:lnTo>
                <a:lnTo>
                  <a:pt x="156" y="2236"/>
                </a:lnTo>
                <a:lnTo>
                  <a:pt x="147" y="2229"/>
                </a:lnTo>
                <a:lnTo>
                  <a:pt x="141" y="2221"/>
                </a:lnTo>
                <a:lnTo>
                  <a:pt x="134" y="2212"/>
                </a:lnTo>
                <a:lnTo>
                  <a:pt x="128" y="2201"/>
                </a:lnTo>
                <a:lnTo>
                  <a:pt x="121" y="2190"/>
                </a:lnTo>
                <a:lnTo>
                  <a:pt x="116" y="2195"/>
                </a:lnTo>
                <a:lnTo>
                  <a:pt x="124" y="2195"/>
                </a:lnTo>
                <a:lnTo>
                  <a:pt x="113" y="2167"/>
                </a:lnTo>
                <a:lnTo>
                  <a:pt x="105" y="2135"/>
                </a:lnTo>
                <a:lnTo>
                  <a:pt x="100" y="2100"/>
                </a:lnTo>
                <a:lnTo>
                  <a:pt x="99" y="2063"/>
                </a:lnTo>
                <a:lnTo>
                  <a:pt x="99" y="1316"/>
                </a:lnTo>
                <a:lnTo>
                  <a:pt x="98" y="1278"/>
                </a:lnTo>
                <a:lnTo>
                  <a:pt x="93" y="1244"/>
                </a:lnTo>
                <a:lnTo>
                  <a:pt x="85" y="1211"/>
                </a:lnTo>
                <a:lnTo>
                  <a:pt x="74" y="1184"/>
                </a:lnTo>
                <a:lnTo>
                  <a:pt x="73" y="1178"/>
                </a:lnTo>
                <a:lnTo>
                  <a:pt x="67" y="1166"/>
                </a:lnTo>
                <a:lnTo>
                  <a:pt x="60" y="1155"/>
                </a:lnTo>
                <a:lnTo>
                  <a:pt x="53" y="1147"/>
                </a:lnTo>
                <a:lnTo>
                  <a:pt x="46" y="1138"/>
                </a:lnTo>
                <a:lnTo>
                  <a:pt x="38" y="1132"/>
                </a:lnTo>
                <a:lnTo>
                  <a:pt x="36" y="1130"/>
                </a:lnTo>
                <a:lnTo>
                  <a:pt x="27" y="1127"/>
                </a:lnTo>
                <a:lnTo>
                  <a:pt x="19" y="1123"/>
                </a:lnTo>
                <a:lnTo>
                  <a:pt x="16" y="1123"/>
                </a:lnTo>
                <a:lnTo>
                  <a:pt x="7" y="1122"/>
                </a:lnTo>
                <a:lnTo>
                  <a:pt x="7" y="1137"/>
                </a:lnTo>
                <a:lnTo>
                  <a:pt x="9" y="1135"/>
                </a:lnTo>
                <a:lnTo>
                  <a:pt x="12" y="1134"/>
                </a:lnTo>
                <a:lnTo>
                  <a:pt x="14" y="1129"/>
                </a:lnTo>
                <a:lnTo>
                  <a:pt x="12" y="1124"/>
                </a:lnTo>
                <a:lnTo>
                  <a:pt x="9" y="1123"/>
                </a:lnTo>
                <a:lnTo>
                  <a:pt x="7" y="1129"/>
                </a:lnTo>
                <a:lnTo>
                  <a:pt x="7" y="1137"/>
                </a:lnTo>
                <a:lnTo>
                  <a:pt x="16" y="1135"/>
                </a:lnTo>
                <a:lnTo>
                  <a:pt x="19" y="1135"/>
                </a:lnTo>
                <a:lnTo>
                  <a:pt x="27" y="1132"/>
                </a:lnTo>
                <a:lnTo>
                  <a:pt x="36" y="1128"/>
                </a:lnTo>
                <a:lnTo>
                  <a:pt x="38" y="1127"/>
                </a:lnTo>
                <a:lnTo>
                  <a:pt x="46" y="1120"/>
                </a:lnTo>
                <a:lnTo>
                  <a:pt x="53" y="1112"/>
                </a:lnTo>
                <a:lnTo>
                  <a:pt x="60" y="1103"/>
                </a:lnTo>
                <a:lnTo>
                  <a:pt x="67" y="1092"/>
                </a:lnTo>
                <a:lnTo>
                  <a:pt x="73" y="1081"/>
                </a:lnTo>
                <a:lnTo>
                  <a:pt x="74" y="1074"/>
                </a:lnTo>
                <a:lnTo>
                  <a:pt x="85" y="1047"/>
                </a:lnTo>
                <a:lnTo>
                  <a:pt x="93" y="1015"/>
                </a:lnTo>
                <a:lnTo>
                  <a:pt x="98" y="980"/>
                </a:lnTo>
                <a:lnTo>
                  <a:pt x="99" y="942"/>
                </a:lnTo>
                <a:lnTo>
                  <a:pt x="99" y="196"/>
                </a:lnTo>
                <a:lnTo>
                  <a:pt x="100" y="158"/>
                </a:lnTo>
                <a:lnTo>
                  <a:pt x="105" y="122"/>
                </a:lnTo>
                <a:lnTo>
                  <a:pt x="113" y="91"/>
                </a:lnTo>
                <a:lnTo>
                  <a:pt x="124" y="62"/>
                </a:lnTo>
                <a:lnTo>
                  <a:pt x="116" y="62"/>
                </a:lnTo>
                <a:lnTo>
                  <a:pt x="121" y="69"/>
                </a:lnTo>
                <a:lnTo>
                  <a:pt x="128" y="56"/>
                </a:lnTo>
                <a:lnTo>
                  <a:pt x="134" y="45"/>
                </a:lnTo>
                <a:lnTo>
                  <a:pt x="141" y="36"/>
                </a:lnTo>
                <a:lnTo>
                  <a:pt x="147" y="28"/>
                </a:lnTo>
                <a:lnTo>
                  <a:pt x="156" y="21"/>
                </a:lnTo>
                <a:lnTo>
                  <a:pt x="150" y="16"/>
                </a:lnTo>
                <a:lnTo>
                  <a:pt x="154" y="23"/>
                </a:lnTo>
                <a:lnTo>
                  <a:pt x="161" y="19"/>
                </a:lnTo>
                <a:lnTo>
                  <a:pt x="170" y="15"/>
                </a:lnTo>
                <a:lnTo>
                  <a:pt x="166" y="9"/>
                </a:lnTo>
                <a:lnTo>
                  <a:pt x="166" y="16"/>
                </a:lnTo>
                <a:lnTo>
                  <a:pt x="175" y="15"/>
                </a:lnTo>
                <a:close/>
              </a:path>
            </a:pathLst>
          </a:custGeom>
          <a:solidFill>
            <a:srgbClr val="FF7C80"/>
          </a:solidFill>
          <a:ln w="9360">
            <a:solidFill>
              <a:srgbClr val="FF7C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08" name="Freeform 192"/>
          <p:cNvSpPr>
            <a:spLocks noChangeArrowheads="1"/>
          </p:cNvSpPr>
          <p:nvPr/>
        </p:nvSpPr>
        <p:spPr bwMode="auto">
          <a:xfrm>
            <a:off x="2325688" y="1890713"/>
            <a:ext cx="266700" cy="2613025"/>
          </a:xfrm>
          <a:custGeom>
            <a:avLst/>
            <a:gdLst>
              <a:gd name="T0" fmla="*/ 159 w 168"/>
              <a:gd name="T1" fmla="*/ 1 h 1646"/>
              <a:gd name="T2" fmla="*/ 140 w 168"/>
              <a:gd name="T3" fmla="*/ 6 h 1646"/>
              <a:gd name="T4" fmla="*/ 117 w 168"/>
              <a:gd name="T5" fmla="*/ 25 h 1646"/>
              <a:gd name="T6" fmla="*/ 93 w 168"/>
              <a:gd name="T7" fmla="*/ 67 h 1646"/>
              <a:gd name="T8" fmla="*/ 79 w 168"/>
              <a:gd name="T9" fmla="*/ 145 h 1646"/>
              <a:gd name="T10" fmla="*/ 73 w 168"/>
              <a:gd name="T11" fmla="*/ 740 h 1646"/>
              <a:gd name="T12" fmla="*/ 68 w 168"/>
              <a:gd name="T13" fmla="*/ 757 h 1646"/>
              <a:gd name="T14" fmla="*/ 32 w 168"/>
              <a:gd name="T15" fmla="*/ 807 h 1646"/>
              <a:gd name="T16" fmla="*/ 27 w 168"/>
              <a:gd name="T17" fmla="*/ 810 h 1646"/>
              <a:gd name="T18" fmla="*/ 16 w 168"/>
              <a:gd name="T19" fmla="*/ 822 h 1646"/>
              <a:gd name="T20" fmla="*/ 7 w 168"/>
              <a:gd name="T21" fmla="*/ 815 h 1646"/>
              <a:gd name="T22" fmla="*/ 0 w 168"/>
              <a:gd name="T23" fmla="*/ 823 h 1646"/>
              <a:gd name="T24" fmla="*/ 7 w 168"/>
              <a:gd name="T25" fmla="*/ 830 h 1646"/>
              <a:gd name="T26" fmla="*/ 12 w 168"/>
              <a:gd name="T27" fmla="*/ 830 h 1646"/>
              <a:gd name="T28" fmla="*/ 35 w 168"/>
              <a:gd name="T29" fmla="*/ 840 h 1646"/>
              <a:gd name="T30" fmla="*/ 46 w 168"/>
              <a:gd name="T31" fmla="*/ 852 h 1646"/>
              <a:gd name="T32" fmla="*/ 73 w 168"/>
              <a:gd name="T33" fmla="*/ 883 h 1646"/>
              <a:gd name="T34" fmla="*/ 78 w 168"/>
              <a:gd name="T35" fmla="*/ 931 h 1646"/>
              <a:gd name="T36" fmla="*/ 81 w 168"/>
              <a:gd name="T37" fmla="*/ 1530 h 1646"/>
              <a:gd name="T38" fmla="*/ 96 w 168"/>
              <a:gd name="T39" fmla="*/ 1583 h 1646"/>
              <a:gd name="T40" fmla="*/ 130 w 168"/>
              <a:gd name="T41" fmla="*/ 1633 h 1646"/>
              <a:gd name="T42" fmla="*/ 148 w 168"/>
              <a:gd name="T43" fmla="*/ 1642 h 1646"/>
              <a:gd name="T44" fmla="*/ 168 w 168"/>
              <a:gd name="T45" fmla="*/ 1646 h 1646"/>
              <a:gd name="T46" fmla="*/ 159 w 168"/>
              <a:gd name="T47" fmla="*/ 1637 h 1646"/>
              <a:gd name="T48" fmla="*/ 147 w 168"/>
              <a:gd name="T49" fmla="*/ 1626 h 1646"/>
              <a:gd name="T50" fmla="*/ 142 w 168"/>
              <a:gd name="T51" fmla="*/ 1622 h 1646"/>
              <a:gd name="T52" fmla="*/ 107 w 168"/>
              <a:gd name="T53" fmla="*/ 1572 h 1646"/>
              <a:gd name="T54" fmla="*/ 100 w 168"/>
              <a:gd name="T55" fmla="*/ 1555 h 1646"/>
              <a:gd name="T56" fmla="*/ 94 w 168"/>
              <a:gd name="T57" fmla="*/ 959 h 1646"/>
              <a:gd name="T58" fmla="*/ 81 w 168"/>
              <a:gd name="T59" fmla="*/ 883 h 1646"/>
              <a:gd name="T60" fmla="*/ 57 w 168"/>
              <a:gd name="T61" fmla="*/ 840 h 1646"/>
              <a:gd name="T62" fmla="*/ 33 w 168"/>
              <a:gd name="T63" fmla="*/ 822 h 1646"/>
              <a:gd name="T64" fmla="*/ 16 w 168"/>
              <a:gd name="T65" fmla="*/ 817 h 1646"/>
              <a:gd name="T66" fmla="*/ 10 w 168"/>
              <a:gd name="T67" fmla="*/ 829 h 1646"/>
              <a:gd name="T68" fmla="*/ 12 w 168"/>
              <a:gd name="T69" fmla="*/ 818 h 1646"/>
              <a:gd name="T70" fmla="*/ 7 w 168"/>
              <a:gd name="T71" fmla="*/ 830 h 1646"/>
              <a:gd name="T72" fmla="*/ 26 w 168"/>
              <a:gd name="T73" fmla="*/ 827 h 1646"/>
              <a:gd name="T74" fmla="*/ 43 w 168"/>
              <a:gd name="T75" fmla="*/ 818 h 1646"/>
              <a:gd name="T76" fmla="*/ 79 w 168"/>
              <a:gd name="T77" fmla="*/ 768 h 1646"/>
              <a:gd name="T78" fmla="*/ 88 w 168"/>
              <a:gd name="T79" fmla="*/ 740 h 1646"/>
              <a:gd name="T80" fmla="*/ 94 w 168"/>
              <a:gd name="T81" fmla="*/ 145 h 1646"/>
              <a:gd name="T82" fmla="*/ 108 w 168"/>
              <a:gd name="T83" fmla="*/ 67 h 1646"/>
              <a:gd name="T84" fmla="*/ 117 w 168"/>
              <a:gd name="T85" fmla="*/ 54 h 1646"/>
              <a:gd name="T86" fmla="*/ 137 w 168"/>
              <a:gd name="T87" fmla="*/ 19 h 1646"/>
              <a:gd name="T88" fmla="*/ 154 w 168"/>
              <a:gd name="T89" fmla="*/ 18 h 1646"/>
              <a:gd name="T90" fmla="*/ 159 w 168"/>
              <a:gd name="T91" fmla="*/ 16 h 1646"/>
              <a:gd name="T92" fmla="*/ 0 w 168"/>
              <a:gd name="T93" fmla="*/ 0 h 1646"/>
              <a:gd name="T94" fmla="*/ 168 w 168"/>
              <a:gd name="T95" fmla="*/ 1646 h 1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T92" t="T93" r="T94" b="T95"/>
            <a:pathLst>
              <a:path w="168" h="1646">
                <a:moveTo>
                  <a:pt x="168" y="15"/>
                </a:moveTo>
                <a:lnTo>
                  <a:pt x="168" y="0"/>
                </a:lnTo>
                <a:lnTo>
                  <a:pt x="159" y="1"/>
                </a:lnTo>
                <a:lnTo>
                  <a:pt x="156" y="1"/>
                </a:lnTo>
                <a:lnTo>
                  <a:pt x="148" y="4"/>
                </a:lnTo>
                <a:lnTo>
                  <a:pt x="140" y="6"/>
                </a:lnTo>
                <a:lnTo>
                  <a:pt x="133" y="11"/>
                </a:lnTo>
                <a:lnTo>
                  <a:pt x="130" y="13"/>
                </a:lnTo>
                <a:lnTo>
                  <a:pt x="117" y="25"/>
                </a:lnTo>
                <a:lnTo>
                  <a:pt x="105" y="42"/>
                </a:lnTo>
                <a:lnTo>
                  <a:pt x="96" y="62"/>
                </a:lnTo>
                <a:lnTo>
                  <a:pt x="93" y="67"/>
                </a:lnTo>
                <a:lnTo>
                  <a:pt x="86" y="91"/>
                </a:lnTo>
                <a:lnTo>
                  <a:pt x="81" y="117"/>
                </a:lnTo>
                <a:lnTo>
                  <a:pt x="79" y="145"/>
                </a:lnTo>
                <a:lnTo>
                  <a:pt x="79" y="687"/>
                </a:lnTo>
                <a:lnTo>
                  <a:pt x="78" y="715"/>
                </a:lnTo>
                <a:lnTo>
                  <a:pt x="73" y="740"/>
                </a:lnTo>
                <a:lnTo>
                  <a:pt x="66" y="763"/>
                </a:lnTo>
                <a:lnTo>
                  <a:pt x="73" y="763"/>
                </a:lnTo>
                <a:lnTo>
                  <a:pt x="68" y="757"/>
                </a:lnTo>
                <a:lnTo>
                  <a:pt x="58" y="778"/>
                </a:lnTo>
                <a:lnTo>
                  <a:pt x="46" y="794"/>
                </a:lnTo>
                <a:lnTo>
                  <a:pt x="32" y="807"/>
                </a:lnTo>
                <a:lnTo>
                  <a:pt x="38" y="812"/>
                </a:lnTo>
                <a:lnTo>
                  <a:pt x="35" y="805"/>
                </a:lnTo>
                <a:lnTo>
                  <a:pt x="27" y="810"/>
                </a:lnTo>
                <a:lnTo>
                  <a:pt x="20" y="813"/>
                </a:lnTo>
                <a:lnTo>
                  <a:pt x="12" y="815"/>
                </a:lnTo>
                <a:lnTo>
                  <a:pt x="16" y="822"/>
                </a:lnTo>
                <a:lnTo>
                  <a:pt x="16" y="814"/>
                </a:lnTo>
                <a:lnTo>
                  <a:pt x="7" y="815"/>
                </a:lnTo>
                <a:lnTo>
                  <a:pt x="5" y="817"/>
                </a:lnTo>
                <a:lnTo>
                  <a:pt x="2" y="818"/>
                </a:lnTo>
                <a:lnTo>
                  <a:pt x="0" y="823"/>
                </a:lnTo>
                <a:lnTo>
                  <a:pt x="2" y="828"/>
                </a:lnTo>
                <a:lnTo>
                  <a:pt x="5" y="829"/>
                </a:lnTo>
                <a:lnTo>
                  <a:pt x="7" y="830"/>
                </a:lnTo>
                <a:lnTo>
                  <a:pt x="16" y="832"/>
                </a:lnTo>
                <a:lnTo>
                  <a:pt x="16" y="824"/>
                </a:lnTo>
                <a:lnTo>
                  <a:pt x="12" y="830"/>
                </a:lnTo>
                <a:lnTo>
                  <a:pt x="20" y="833"/>
                </a:lnTo>
                <a:lnTo>
                  <a:pt x="27" y="835"/>
                </a:lnTo>
                <a:lnTo>
                  <a:pt x="35" y="840"/>
                </a:lnTo>
                <a:lnTo>
                  <a:pt x="38" y="834"/>
                </a:lnTo>
                <a:lnTo>
                  <a:pt x="32" y="839"/>
                </a:lnTo>
                <a:lnTo>
                  <a:pt x="46" y="852"/>
                </a:lnTo>
                <a:lnTo>
                  <a:pt x="58" y="869"/>
                </a:lnTo>
                <a:lnTo>
                  <a:pt x="68" y="889"/>
                </a:lnTo>
                <a:lnTo>
                  <a:pt x="73" y="883"/>
                </a:lnTo>
                <a:lnTo>
                  <a:pt x="66" y="883"/>
                </a:lnTo>
                <a:lnTo>
                  <a:pt x="73" y="906"/>
                </a:lnTo>
                <a:lnTo>
                  <a:pt x="78" y="931"/>
                </a:lnTo>
                <a:lnTo>
                  <a:pt x="79" y="959"/>
                </a:lnTo>
                <a:lnTo>
                  <a:pt x="79" y="1503"/>
                </a:lnTo>
                <a:lnTo>
                  <a:pt x="81" y="1530"/>
                </a:lnTo>
                <a:lnTo>
                  <a:pt x="86" y="1555"/>
                </a:lnTo>
                <a:lnTo>
                  <a:pt x="93" y="1578"/>
                </a:lnTo>
                <a:lnTo>
                  <a:pt x="96" y="1583"/>
                </a:lnTo>
                <a:lnTo>
                  <a:pt x="105" y="1605"/>
                </a:lnTo>
                <a:lnTo>
                  <a:pt x="117" y="1621"/>
                </a:lnTo>
                <a:lnTo>
                  <a:pt x="130" y="1633"/>
                </a:lnTo>
                <a:lnTo>
                  <a:pt x="133" y="1634"/>
                </a:lnTo>
                <a:lnTo>
                  <a:pt x="140" y="1639"/>
                </a:lnTo>
                <a:lnTo>
                  <a:pt x="148" y="1642"/>
                </a:lnTo>
                <a:lnTo>
                  <a:pt x="156" y="1644"/>
                </a:lnTo>
                <a:lnTo>
                  <a:pt x="159" y="1644"/>
                </a:lnTo>
                <a:lnTo>
                  <a:pt x="168" y="1646"/>
                </a:lnTo>
                <a:lnTo>
                  <a:pt x="168" y="1631"/>
                </a:lnTo>
                <a:lnTo>
                  <a:pt x="159" y="1629"/>
                </a:lnTo>
                <a:lnTo>
                  <a:pt x="159" y="1637"/>
                </a:lnTo>
                <a:lnTo>
                  <a:pt x="163" y="1631"/>
                </a:lnTo>
                <a:lnTo>
                  <a:pt x="154" y="1628"/>
                </a:lnTo>
                <a:lnTo>
                  <a:pt x="147" y="1626"/>
                </a:lnTo>
                <a:lnTo>
                  <a:pt x="139" y="1621"/>
                </a:lnTo>
                <a:lnTo>
                  <a:pt x="137" y="1627"/>
                </a:lnTo>
                <a:lnTo>
                  <a:pt x="142" y="1622"/>
                </a:lnTo>
                <a:lnTo>
                  <a:pt x="128" y="1610"/>
                </a:lnTo>
                <a:lnTo>
                  <a:pt x="117" y="1593"/>
                </a:lnTo>
                <a:lnTo>
                  <a:pt x="107" y="1572"/>
                </a:lnTo>
                <a:lnTo>
                  <a:pt x="100" y="1578"/>
                </a:lnTo>
                <a:lnTo>
                  <a:pt x="108" y="1578"/>
                </a:lnTo>
                <a:lnTo>
                  <a:pt x="100" y="1555"/>
                </a:lnTo>
                <a:lnTo>
                  <a:pt x="96" y="1530"/>
                </a:lnTo>
                <a:lnTo>
                  <a:pt x="94" y="1503"/>
                </a:lnTo>
                <a:lnTo>
                  <a:pt x="94" y="959"/>
                </a:lnTo>
                <a:lnTo>
                  <a:pt x="93" y="931"/>
                </a:lnTo>
                <a:lnTo>
                  <a:pt x="88" y="906"/>
                </a:lnTo>
                <a:lnTo>
                  <a:pt x="81" y="883"/>
                </a:lnTo>
                <a:lnTo>
                  <a:pt x="79" y="878"/>
                </a:lnTo>
                <a:lnTo>
                  <a:pt x="69" y="858"/>
                </a:lnTo>
                <a:lnTo>
                  <a:pt x="57" y="840"/>
                </a:lnTo>
                <a:lnTo>
                  <a:pt x="43" y="828"/>
                </a:lnTo>
                <a:lnTo>
                  <a:pt x="41" y="827"/>
                </a:lnTo>
                <a:lnTo>
                  <a:pt x="33" y="822"/>
                </a:lnTo>
                <a:lnTo>
                  <a:pt x="26" y="819"/>
                </a:lnTo>
                <a:lnTo>
                  <a:pt x="18" y="817"/>
                </a:lnTo>
                <a:lnTo>
                  <a:pt x="16" y="817"/>
                </a:lnTo>
                <a:lnTo>
                  <a:pt x="7" y="815"/>
                </a:lnTo>
                <a:lnTo>
                  <a:pt x="7" y="830"/>
                </a:lnTo>
                <a:lnTo>
                  <a:pt x="10" y="829"/>
                </a:lnTo>
                <a:lnTo>
                  <a:pt x="12" y="828"/>
                </a:lnTo>
                <a:lnTo>
                  <a:pt x="15" y="823"/>
                </a:lnTo>
                <a:lnTo>
                  <a:pt x="12" y="818"/>
                </a:lnTo>
                <a:lnTo>
                  <a:pt x="10" y="817"/>
                </a:lnTo>
                <a:lnTo>
                  <a:pt x="7" y="823"/>
                </a:lnTo>
                <a:lnTo>
                  <a:pt x="7" y="830"/>
                </a:lnTo>
                <a:lnTo>
                  <a:pt x="16" y="829"/>
                </a:lnTo>
                <a:lnTo>
                  <a:pt x="18" y="829"/>
                </a:lnTo>
                <a:lnTo>
                  <a:pt x="26" y="827"/>
                </a:lnTo>
                <a:lnTo>
                  <a:pt x="33" y="824"/>
                </a:lnTo>
                <a:lnTo>
                  <a:pt x="41" y="819"/>
                </a:lnTo>
                <a:lnTo>
                  <a:pt x="43" y="818"/>
                </a:lnTo>
                <a:lnTo>
                  <a:pt x="57" y="805"/>
                </a:lnTo>
                <a:lnTo>
                  <a:pt x="69" y="789"/>
                </a:lnTo>
                <a:lnTo>
                  <a:pt x="79" y="768"/>
                </a:lnTo>
                <a:lnTo>
                  <a:pt x="81" y="763"/>
                </a:lnTo>
                <a:lnTo>
                  <a:pt x="88" y="740"/>
                </a:lnTo>
                <a:lnTo>
                  <a:pt x="93" y="715"/>
                </a:lnTo>
                <a:lnTo>
                  <a:pt x="94" y="687"/>
                </a:lnTo>
                <a:lnTo>
                  <a:pt x="94" y="145"/>
                </a:lnTo>
                <a:lnTo>
                  <a:pt x="96" y="117"/>
                </a:lnTo>
                <a:lnTo>
                  <a:pt x="100" y="91"/>
                </a:lnTo>
                <a:lnTo>
                  <a:pt x="108" y="67"/>
                </a:lnTo>
                <a:lnTo>
                  <a:pt x="100" y="67"/>
                </a:lnTo>
                <a:lnTo>
                  <a:pt x="107" y="74"/>
                </a:lnTo>
                <a:lnTo>
                  <a:pt x="117" y="54"/>
                </a:lnTo>
                <a:lnTo>
                  <a:pt x="128" y="36"/>
                </a:lnTo>
                <a:lnTo>
                  <a:pt x="142" y="24"/>
                </a:lnTo>
                <a:lnTo>
                  <a:pt x="137" y="19"/>
                </a:lnTo>
                <a:lnTo>
                  <a:pt x="139" y="25"/>
                </a:lnTo>
                <a:lnTo>
                  <a:pt x="147" y="20"/>
                </a:lnTo>
                <a:lnTo>
                  <a:pt x="154" y="18"/>
                </a:lnTo>
                <a:lnTo>
                  <a:pt x="163" y="15"/>
                </a:lnTo>
                <a:lnTo>
                  <a:pt x="159" y="9"/>
                </a:lnTo>
                <a:lnTo>
                  <a:pt x="159" y="16"/>
                </a:lnTo>
                <a:lnTo>
                  <a:pt x="168" y="15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09" name="Rectangle 193"/>
          <p:cNvSpPr>
            <a:spLocks noChangeArrowheads="1"/>
          </p:cNvSpPr>
          <p:nvPr/>
        </p:nvSpPr>
        <p:spPr bwMode="auto">
          <a:xfrm>
            <a:off x="757238" y="1785938"/>
            <a:ext cx="2406650" cy="362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10" name="Rectangle 194"/>
          <p:cNvSpPr>
            <a:spLocks noChangeArrowheads="1"/>
          </p:cNvSpPr>
          <p:nvPr/>
        </p:nvSpPr>
        <p:spPr bwMode="auto">
          <a:xfrm>
            <a:off x="2038350" y="2376488"/>
            <a:ext cx="985838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FF"/>
                </a:solidFill>
              </a:rPr>
              <a:t>        IRV</a:t>
            </a:r>
          </a:p>
        </p:txBody>
      </p:sp>
      <p:sp>
        <p:nvSpPr>
          <p:cNvPr id="9411" name="Rectangle 195"/>
          <p:cNvSpPr>
            <a:spLocks noChangeArrowheads="1"/>
          </p:cNvSpPr>
          <p:nvPr/>
        </p:nvSpPr>
        <p:spPr bwMode="auto">
          <a:xfrm>
            <a:off x="1366838" y="2819400"/>
            <a:ext cx="1455737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FF"/>
                </a:solidFill>
              </a:rPr>
              <a:t>      </a:t>
            </a:r>
            <a:r>
              <a:rPr lang="it-IT" sz="2400" b="1" smtClean="0">
                <a:solidFill>
                  <a:srgbClr val="FFFFFF"/>
                </a:solidFill>
              </a:rPr>
              <a:t> VC</a:t>
            </a:r>
            <a:r>
              <a:rPr lang="it-IT" sz="2000" b="1" smtClean="0">
                <a:solidFill>
                  <a:srgbClr val="FFFFFF"/>
                </a:solidFill>
              </a:rPr>
              <a:t>     V</a:t>
            </a:r>
          </a:p>
        </p:txBody>
      </p:sp>
      <p:sp>
        <p:nvSpPr>
          <p:cNvPr id="9412" name="Rectangle 196"/>
          <p:cNvSpPr>
            <a:spLocks noChangeArrowheads="1"/>
          </p:cNvSpPr>
          <p:nvPr/>
        </p:nvSpPr>
        <p:spPr bwMode="auto">
          <a:xfrm>
            <a:off x="2830513" y="3205163"/>
            <a:ext cx="109537" cy="212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b="1" smtClean="0">
                <a:solidFill>
                  <a:srgbClr val="FFFFFF"/>
                </a:solidFill>
              </a:rPr>
              <a:t>T</a:t>
            </a:r>
          </a:p>
        </p:txBody>
      </p:sp>
      <p:sp>
        <p:nvSpPr>
          <p:cNvPr id="9413" name="Rectangle 197"/>
          <p:cNvSpPr>
            <a:spLocks noChangeArrowheads="1"/>
          </p:cNvSpPr>
          <p:nvPr/>
        </p:nvSpPr>
        <p:spPr bwMode="auto">
          <a:xfrm>
            <a:off x="876300" y="3530600"/>
            <a:ext cx="636588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00"/>
                </a:solidFill>
              </a:rPr>
              <a:t>  </a:t>
            </a:r>
            <a:r>
              <a:rPr lang="it-IT" sz="2000" b="1" smtClean="0">
                <a:solidFill>
                  <a:srgbClr val="FF7C80"/>
                </a:solidFill>
              </a:rPr>
              <a:t>TLC</a:t>
            </a:r>
          </a:p>
        </p:txBody>
      </p:sp>
      <p:sp>
        <p:nvSpPr>
          <p:cNvPr id="9414" name="Rectangle 198"/>
          <p:cNvSpPr>
            <a:spLocks noChangeArrowheads="1"/>
          </p:cNvSpPr>
          <p:nvPr/>
        </p:nvSpPr>
        <p:spPr bwMode="auto">
          <a:xfrm>
            <a:off x="2038350" y="3797300"/>
            <a:ext cx="108426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FF"/>
                </a:solidFill>
              </a:rPr>
              <a:t>        ERV</a:t>
            </a:r>
          </a:p>
        </p:txBody>
      </p:sp>
      <p:sp>
        <p:nvSpPr>
          <p:cNvPr id="9415" name="Rectangle 199"/>
          <p:cNvSpPr>
            <a:spLocks noChangeArrowheads="1"/>
          </p:cNvSpPr>
          <p:nvPr/>
        </p:nvSpPr>
        <p:spPr bwMode="auto">
          <a:xfrm>
            <a:off x="1906588" y="4835525"/>
            <a:ext cx="842962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66FF33"/>
                </a:solidFill>
              </a:rPr>
              <a:t>       RV</a:t>
            </a:r>
          </a:p>
        </p:txBody>
      </p:sp>
      <p:sp>
        <p:nvSpPr>
          <p:cNvPr id="9416" name="Rectangle 200"/>
          <p:cNvSpPr>
            <a:spLocks noChangeArrowheads="1"/>
          </p:cNvSpPr>
          <p:nvPr/>
        </p:nvSpPr>
        <p:spPr bwMode="auto">
          <a:xfrm>
            <a:off x="6262688" y="2395538"/>
            <a:ext cx="269875" cy="1619250"/>
          </a:xfrm>
          <a:prstGeom prst="rect">
            <a:avLst/>
          </a:prstGeom>
          <a:noFill/>
          <a:ln w="237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17" name="Rectangle 201"/>
          <p:cNvSpPr>
            <a:spLocks noChangeArrowheads="1"/>
          </p:cNvSpPr>
          <p:nvPr/>
        </p:nvSpPr>
        <p:spPr bwMode="auto">
          <a:xfrm>
            <a:off x="6262688" y="3989388"/>
            <a:ext cx="269875" cy="1471612"/>
          </a:xfrm>
          <a:prstGeom prst="rect">
            <a:avLst/>
          </a:prstGeom>
          <a:solidFill>
            <a:srgbClr val="66FF33"/>
          </a:solidFill>
          <a:ln w="2376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18" name="Rectangle 202"/>
          <p:cNvSpPr>
            <a:spLocks noChangeArrowheads="1"/>
          </p:cNvSpPr>
          <p:nvPr/>
        </p:nvSpPr>
        <p:spPr bwMode="auto">
          <a:xfrm>
            <a:off x="6276975" y="3433763"/>
            <a:ext cx="255588" cy="23812"/>
          </a:xfrm>
          <a:prstGeom prst="rect">
            <a:avLst/>
          </a:prstGeom>
          <a:solidFill>
            <a:srgbClr val="FFFFFF"/>
          </a:solidFill>
          <a:ln w="32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19" name="Rectangle 203"/>
          <p:cNvSpPr>
            <a:spLocks noChangeArrowheads="1"/>
          </p:cNvSpPr>
          <p:nvPr/>
        </p:nvSpPr>
        <p:spPr bwMode="auto">
          <a:xfrm>
            <a:off x="6270625" y="3159125"/>
            <a:ext cx="255588" cy="23813"/>
          </a:xfrm>
          <a:prstGeom prst="rect">
            <a:avLst/>
          </a:prstGeom>
          <a:solidFill>
            <a:srgbClr val="FFFFFF"/>
          </a:solidFill>
          <a:ln w="32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20" name="Freeform 204"/>
          <p:cNvSpPr>
            <a:spLocks noChangeArrowheads="1"/>
          </p:cNvSpPr>
          <p:nvPr/>
        </p:nvSpPr>
        <p:spPr bwMode="auto">
          <a:xfrm>
            <a:off x="3179763" y="3074988"/>
            <a:ext cx="255587" cy="25400"/>
          </a:xfrm>
          <a:custGeom>
            <a:avLst/>
            <a:gdLst>
              <a:gd name="T0" fmla="*/ 0 w 161"/>
              <a:gd name="T1" fmla="*/ 0 h 16"/>
              <a:gd name="T2" fmla="*/ 0 w 161"/>
              <a:gd name="T3" fmla="*/ 15 h 16"/>
              <a:gd name="T4" fmla="*/ 161 w 161"/>
              <a:gd name="T5" fmla="*/ 16 h 16"/>
              <a:gd name="T6" fmla="*/ 161 w 161"/>
              <a:gd name="T7" fmla="*/ 1 h 16"/>
              <a:gd name="T8" fmla="*/ 0 w 161"/>
              <a:gd name="T9" fmla="*/ 0 h 16"/>
              <a:gd name="T10" fmla="*/ 0 w 161"/>
              <a:gd name="T11" fmla="*/ 0 h 16"/>
              <a:gd name="T12" fmla="*/ 161 w 161"/>
              <a:gd name="T13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61" h="16">
                <a:moveTo>
                  <a:pt x="0" y="0"/>
                </a:moveTo>
                <a:lnTo>
                  <a:pt x="0" y="15"/>
                </a:lnTo>
                <a:lnTo>
                  <a:pt x="161" y="16"/>
                </a:lnTo>
                <a:lnTo>
                  <a:pt x="161" y="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24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21" name="Rectangle 205"/>
          <p:cNvSpPr>
            <a:spLocks noChangeArrowheads="1"/>
          </p:cNvSpPr>
          <p:nvPr/>
        </p:nvSpPr>
        <p:spPr bwMode="auto">
          <a:xfrm>
            <a:off x="3179763" y="3451225"/>
            <a:ext cx="255587" cy="23813"/>
          </a:xfrm>
          <a:prstGeom prst="rect">
            <a:avLst/>
          </a:prstGeom>
          <a:solidFill>
            <a:srgbClr val="FFFFFF"/>
          </a:solidFill>
          <a:ln w="32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22" name="Rectangle 206"/>
          <p:cNvSpPr>
            <a:spLocks noChangeArrowheads="1"/>
          </p:cNvSpPr>
          <p:nvPr/>
        </p:nvSpPr>
        <p:spPr bwMode="auto">
          <a:xfrm>
            <a:off x="3165475" y="1905000"/>
            <a:ext cx="269875" cy="255905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9423" name="Rectangle 207"/>
          <p:cNvSpPr>
            <a:spLocks noChangeArrowheads="1"/>
          </p:cNvSpPr>
          <p:nvPr/>
        </p:nvSpPr>
        <p:spPr bwMode="auto">
          <a:xfrm>
            <a:off x="3165475" y="4446588"/>
            <a:ext cx="269875" cy="996950"/>
          </a:xfrm>
          <a:prstGeom prst="rect">
            <a:avLst/>
          </a:prstGeom>
          <a:solidFill>
            <a:srgbClr val="66FF33"/>
          </a:solidFill>
          <a:ln w="2376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6425" cy="1435100"/>
          </a:xfrm>
          <a:ln/>
        </p:spPr>
        <p:txBody>
          <a:bodyPr/>
          <a:lstStyle/>
          <a:p>
            <a:r>
              <a:rPr lang="it-IT"/>
              <a:t>Conseguenze fisiopatologiche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6425" cy="4522788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latin typeface="Calibri" pitchFamily="34" charset="0"/>
            </a:endParaRP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>
                <a:latin typeface="Calibri" pitchFamily="34" charset="0"/>
              </a:rPr>
              <a:t>1- ridotta capacità di introdurre aria</a:t>
            </a:r>
            <a:r>
              <a:rPr lang="it-IT">
                <a:latin typeface="Calibri" pitchFamily="34" charset="0"/>
              </a:rPr>
              <a:t> </a:t>
            </a: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latin typeface="Calibri" pitchFamily="34" charset="0"/>
            </a:endParaRP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>
                <a:latin typeface="Calibri" pitchFamily="34" charset="0"/>
              </a:rPr>
              <a:t>2- ridotta capacità di sviluppare di tosse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  <p:bldP spid="5122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6425" cy="1435100"/>
          </a:xfrm>
          <a:ln/>
        </p:spPr>
        <p:txBody>
          <a:bodyPr/>
          <a:lstStyle/>
          <a:p>
            <a:r>
              <a:rPr lang="it-IT"/>
              <a:t>Conseguenze fisiopatologiche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6425" cy="4522788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latin typeface="Calibri" pitchFamily="34" charset="0"/>
            </a:endParaRP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 b="1" u="sng">
                <a:solidFill>
                  <a:srgbClr val="CC0000"/>
                </a:solidFill>
                <a:latin typeface="Calibri" pitchFamily="34" charset="0"/>
              </a:rPr>
              <a:t>1- ridotta capacità di introdurre aria</a:t>
            </a:r>
            <a:r>
              <a:rPr lang="it-IT" b="1" u="sng">
                <a:solidFill>
                  <a:srgbClr val="CC0000"/>
                </a:solidFill>
                <a:latin typeface="Calibri" pitchFamily="34" charset="0"/>
              </a:rPr>
              <a:t> </a:t>
            </a: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2- ridotta capacità di sviluppare di tosse</a:t>
            </a: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8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/>
      <p:bldP spid="30720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3" cstate="print"/>
          <a:srcRect l="39679" t="18510" r="38916" b="40123"/>
          <a:stretch>
            <a:fillRect/>
          </a:stretch>
        </p:blipFill>
        <p:spPr bwMode="auto">
          <a:xfrm>
            <a:off x="477838" y="215900"/>
            <a:ext cx="3806825" cy="551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2643188" y="3143250"/>
            <a:ext cx="5480050" cy="515938"/>
          </a:xfrm>
          <a:prstGeom prst="rect">
            <a:avLst/>
          </a:prstGeom>
          <a:solidFill>
            <a:srgbClr val="FF9900"/>
          </a:solidFill>
          <a:ln w="12600">
            <a:solidFill>
              <a:srgbClr val="BBE0E3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  <p:txBody>
          <a:bodyPr lIns="90360" tIns="44280" rIns="90360" bIns="4428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oadway" pitchFamily="82" charset="0"/>
                <a:cs typeface="Arial" charset="0"/>
              </a:rPr>
              <a:t>Disventilazione restrittiva 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2214563" y="285750"/>
            <a:ext cx="5243512" cy="820738"/>
          </a:xfrm>
          <a:prstGeom prst="rect">
            <a:avLst/>
          </a:prstGeom>
          <a:solidFill>
            <a:srgbClr val="0066FF"/>
          </a:solidFill>
          <a:ln w="12600">
            <a:solidFill>
              <a:srgbClr val="BBE0E3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  <p:txBody>
          <a:bodyPr lIns="90360" tIns="44280" rIns="90360" bIns="44280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  <a:cs typeface="Arial" charset="0"/>
              </a:rPr>
              <a:t>DEBOLEZZA</a:t>
            </a:r>
          </a:p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  <a:cs typeface="Arial" charset="0"/>
              </a:rPr>
              <a:t> DEI MUSCOLI  RESPIRATORI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786063" y="4714875"/>
            <a:ext cx="5480050" cy="515938"/>
          </a:xfrm>
          <a:prstGeom prst="rect">
            <a:avLst/>
          </a:prstGeom>
          <a:solidFill>
            <a:srgbClr val="FFFF00"/>
          </a:solidFill>
          <a:ln w="12600">
            <a:solidFill>
              <a:srgbClr val="BBE0E3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  <p:txBody>
          <a:bodyPr lIns="90360" tIns="44280" rIns="90360" bIns="4428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oadway" pitchFamily="82" charset="0"/>
                <a:cs typeface="Arial" charset="0"/>
              </a:rPr>
              <a:t>Debolezza della tosse</a:t>
            </a:r>
          </a:p>
        </p:txBody>
      </p:sp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428625" y="5643563"/>
            <a:ext cx="5480050" cy="515937"/>
          </a:xfrm>
          <a:prstGeom prst="rect">
            <a:avLst/>
          </a:prstGeom>
          <a:solidFill>
            <a:srgbClr val="99CC00"/>
          </a:solidFill>
          <a:ln w="12600">
            <a:solidFill>
              <a:srgbClr val="BBE0E3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  <p:txBody>
          <a:bodyPr lIns="90360" tIns="44280" rIns="90360" bIns="4428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oadway" pitchFamily="82" charset="0"/>
                <a:cs typeface="Arial" charset="0"/>
              </a:rPr>
              <a:t>Alterazione gas ematici</a:t>
            </a: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357188" y="2143125"/>
            <a:ext cx="8032750" cy="515938"/>
          </a:xfrm>
          <a:prstGeom prst="rect">
            <a:avLst/>
          </a:prstGeom>
          <a:solidFill>
            <a:srgbClr val="FF0000"/>
          </a:solidFill>
          <a:ln w="12600">
            <a:solidFill>
              <a:srgbClr val="BBE0E3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  <p:txBody>
          <a:bodyPr lIns="90360" tIns="44280" rIns="90360" bIns="4428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oadway" pitchFamily="82" charset="0"/>
                <a:cs typeface="Arial" charset="0"/>
              </a:rPr>
              <a:t>Alterazione pattern respiratorio</a:t>
            </a:r>
          </a:p>
        </p:txBody>
      </p:sp>
      <p:sp>
        <p:nvSpPr>
          <p:cNvPr id="132103" name="AutoShape 7"/>
          <p:cNvSpPr>
            <a:spLocks noChangeArrowheads="1"/>
          </p:cNvSpPr>
          <p:nvPr/>
        </p:nvSpPr>
        <p:spPr bwMode="auto">
          <a:xfrm>
            <a:off x="171450" y="144463"/>
            <a:ext cx="8820150" cy="6597650"/>
          </a:xfrm>
          <a:prstGeom prst="flowChartAlternateProcess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428625" y="3929063"/>
            <a:ext cx="6007100" cy="515937"/>
          </a:xfrm>
          <a:prstGeom prst="rect">
            <a:avLst/>
          </a:prstGeom>
          <a:solidFill>
            <a:srgbClr val="333399"/>
          </a:solidFill>
          <a:ln w="12600">
            <a:solidFill>
              <a:srgbClr val="BBE0E3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  <p:txBody>
          <a:bodyPr lIns="90360" tIns="44280" rIns="90360" bIns="4428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itchFamily="82" charset="0"/>
                <a:cs typeface="Arial" charset="0"/>
              </a:rPr>
              <a:t>Modifica del pattern sonno</a:t>
            </a:r>
          </a:p>
        </p:txBody>
      </p:sp>
      <p:sp>
        <p:nvSpPr>
          <p:cNvPr id="132105" name="AutoShape 9"/>
          <p:cNvSpPr>
            <a:spLocks noChangeArrowheads="1"/>
          </p:cNvSpPr>
          <p:nvPr/>
        </p:nvSpPr>
        <p:spPr bwMode="auto">
          <a:xfrm>
            <a:off x="8501063" y="1071563"/>
            <a:ext cx="357187" cy="4929187"/>
          </a:xfrm>
          <a:prstGeom prst="downArrow">
            <a:avLst>
              <a:gd name="adj1" fmla="val 50000"/>
              <a:gd name="adj2" fmla="val 50025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7" name="Text Box 11"/>
          <p:cNvSpPr txBox="1">
            <a:spLocks noChangeArrowheads="1"/>
          </p:cNvSpPr>
          <p:nvPr/>
        </p:nvSpPr>
        <p:spPr bwMode="auto">
          <a:xfrm>
            <a:off x="521109" y="417488"/>
            <a:ext cx="6768880" cy="466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0488" tIns="44450" rIns="90488" bIns="44450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La ventilazione meccanica nei NM ha impatto 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572000" y="2349500"/>
            <a:ext cx="3733800" cy="528638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gas ematici diurni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017963" y="3454400"/>
            <a:ext cx="4648200" cy="528638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Ipoventilazione notturna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5364163" y="5084763"/>
            <a:ext cx="1027112" cy="528637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Qol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572000" y="4292600"/>
            <a:ext cx="3529013" cy="520700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Ospedalizzazioni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1273" name="Immagine 3" descr="F3_mediu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36838"/>
            <a:ext cx="3505200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932363" y="1484313"/>
            <a:ext cx="2798762" cy="528637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Sopravvivenza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>
                <a:solidFill>
                  <a:srgbClr val="CC3300"/>
                </a:solidFill>
                <a:latin typeface="Comic Sans MS" pitchFamily="66" charset="0"/>
              </a:rPr>
              <a:t>ANDAMENTO PATOLOGIE NM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95400"/>
            <a:ext cx="8305800" cy="420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735388" y="1447800"/>
            <a:ext cx="77311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CC3300"/>
                </a:solidFill>
              </a:rPr>
              <a:t>NIV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953000" y="1295400"/>
            <a:ext cx="2133600" cy="70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CC3300"/>
                </a:solidFill>
              </a:rPr>
              <a:t>T.I UTIR Reparto ??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5791200" y="2286000"/>
            <a:ext cx="76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 rot="20160000">
            <a:off x="4186238" y="2344738"/>
            <a:ext cx="228600" cy="9906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 rot="20160000">
            <a:off x="4567238" y="2133600"/>
            <a:ext cx="228600" cy="9906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5562600" y="1981200"/>
            <a:ext cx="228600" cy="9906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3" grpId="0" animBg="1"/>
      <p:bldP spid="1946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1800" y="115888"/>
            <a:ext cx="8672513" cy="6621462"/>
            <a:chOff x="272" y="73"/>
            <a:chExt cx="5463" cy="4171"/>
          </a:xfrm>
        </p:grpSpPr>
        <p:sp>
          <p:nvSpPr>
            <p:cNvPr id="321539" name="AutoShape 3"/>
            <p:cNvSpPr>
              <a:spLocks noChangeArrowheads="1"/>
            </p:cNvSpPr>
            <p:nvPr/>
          </p:nvSpPr>
          <p:spPr bwMode="auto">
            <a:xfrm>
              <a:off x="1088" y="73"/>
              <a:ext cx="3172" cy="56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E0B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mtClean="0">
                  <a:solidFill>
                    <a:srgbClr val="000000"/>
                  </a:solidFill>
                  <a:latin typeface="Comic Sans MS" pitchFamily="66" charset="0"/>
                </a:rPr>
                <a:t>Malattie neuromuscolari</a:t>
              </a:r>
            </a:p>
          </p:txBody>
        </p:sp>
        <p:sp>
          <p:nvSpPr>
            <p:cNvPr id="321540" name="Text Box 4"/>
            <p:cNvSpPr txBox="1">
              <a:spLocks noChangeArrowheads="1"/>
            </p:cNvSpPr>
            <p:nvPr/>
          </p:nvSpPr>
          <p:spPr bwMode="auto">
            <a:xfrm>
              <a:off x="272" y="1344"/>
              <a:ext cx="450" cy="231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900" smtClean="0">
                  <a:solidFill>
                    <a:srgbClr val="000000"/>
                  </a:solidFill>
                  <a:latin typeface="Comic Sans MS" pitchFamily="66" charset="0"/>
                </a:rPr>
                <a:t>Inizio sintomi</a:t>
              </a:r>
            </a:p>
          </p:txBody>
        </p:sp>
        <p:sp>
          <p:nvSpPr>
            <p:cNvPr id="321541" name="Rectangle 5"/>
            <p:cNvSpPr>
              <a:spLocks noChangeArrowheads="1"/>
            </p:cNvSpPr>
            <p:nvPr/>
          </p:nvSpPr>
          <p:spPr bwMode="auto">
            <a:xfrm>
              <a:off x="476" y="2750"/>
              <a:ext cx="586" cy="133"/>
            </a:xfrm>
            <a:prstGeom prst="rect">
              <a:avLst/>
            </a:prstGeom>
            <a:solidFill>
              <a:srgbClr val="FF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Genetista</a:t>
              </a:r>
            </a:p>
          </p:txBody>
        </p:sp>
        <p:sp>
          <p:nvSpPr>
            <p:cNvPr id="321542" name="Rectangle 6"/>
            <p:cNvSpPr>
              <a:spLocks noChangeArrowheads="1"/>
            </p:cNvSpPr>
            <p:nvPr/>
          </p:nvSpPr>
          <p:spPr bwMode="auto">
            <a:xfrm>
              <a:off x="1338" y="2886"/>
              <a:ext cx="4238" cy="133"/>
            </a:xfrm>
            <a:prstGeom prst="rect">
              <a:avLst/>
            </a:prstGeom>
            <a:solidFill>
              <a:srgbClr val="99CCFF"/>
            </a:solidFill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psicologo</a:t>
              </a:r>
            </a:p>
          </p:txBody>
        </p:sp>
        <p:sp>
          <p:nvSpPr>
            <p:cNvPr id="321543" name="Text Box 7"/>
            <p:cNvSpPr txBox="1">
              <a:spLocks noChangeArrowheads="1"/>
            </p:cNvSpPr>
            <p:nvPr/>
          </p:nvSpPr>
          <p:spPr bwMode="auto">
            <a:xfrm>
              <a:off x="3334" y="1706"/>
              <a:ext cx="702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Secrezioni </a:t>
              </a:r>
            </a:p>
          </p:txBody>
        </p:sp>
        <p:sp>
          <p:nvSpPr>
            <p:cNvPr id="321544" name="Text Box 8"/>
            <p:cNvSpPr txBox="1">
              <a:spLocks noChangeArrowheads="1"/>
            </p:cNvSpPr>
            <p:nvPr/>
          </p:nvSpPr>
          <p:spPr bwMode="auto">
            <a:xfrm>
              <a:off x="2767" y="663"/>
              <a:ext cx="632" cy="250"/>
            </a:xfrm>
            <a:prstGeom prst="rect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Farmaci sintomatici</a:t>
              </a:r>
            </a:p>
          </p:txBody>
        </p:sp>
        <p:sp>
          <p:nvSpPr>
            <p:cNvPr id="321545" name="Rectangle 9"/>
            <p:cNvSpPr>
              <a:spLocks noChangeArrowheads="1"/>
            </p:cNvSpPr>
            <p:nvPr/>
          </p:nvSpPr>
          <p:spPr bwMode="auto">
            <a:xfrm>
              <a:off x="1338" y="3022"/>
              <a:ext cx="3127" cy="133"/>
            </a:xfrm>
            <a:prstGeom prst="rect">
              <a:avLst/>
            </a:prstGeom>
            <a:solidFill>
              <a:srgbClr val="33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Fisiatra/neuroriabilitatore</a:t>
              </a:r>
            </a:p>
          </p:txBody>
        </p:sp>
        <p:sp>
          <p:nvSpPr>
            <p:cNvPr id="321546" name="Line 10"/>
            <p:cNvSpPr>
              <a:spLocks noChangeShapeType="1"/>
            </p:cNvSpPr>
            <p:nvPr/>
          </p:nvSpPr>
          <p:spPr bwMode="auto">
            <a:xfrm>
              <a:off x="1179" y="1253"/>
              <a:ext cx="0" cy="1448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47" name="Rectangle 11"/>
            <p:cNvSpPr>
              <a:spLocks noChangeArrowheads="1"/>
            </p:cNvSpPr>
            <p:nvPr/>
          </p:nvSpPr>
          <p:spPr bwMode="auto">
            <a:xfrm>
              <a:off x="4949" y="1207"/>
              <a:ext cx="503" cy="2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Palliatività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Hospice</a:t>
              </a:r>
            </a:p>
          </p:txBody>
        </p:sp>
        <p:sp>
          <p:nvSpPr>
            <p:cNvPr id="321548" name="Line 12"/>
            <p:cNvSpPr>
              <a:spLocks noChangeShapeType="1"/>
            </p:cNvSpPr>
            <p:nvPr/>
          </p:nvSpPr>
          <p:spPr bwMode="auto">
            <a:xfrm>
              <a:off x="317" y="2704"/>
              <a:ext cx="5259" cy="0"/>
            </a:xfrm>
            <a:prstGeom prst="line">
              <a:avLst/>
            </a:prstGeom>
            <a:noFill/>
            <a:ln w="7308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49" name="Line 13"/>
            <p:cNvSpPr>
              <a:spLocks noChangeShapeType="1"/>
            </p:cNvSpPr>
            <p:nvPr/>
          </p:nvSpPr>
          <p:spPr bwMode="auto">
            <a:xfrm>
              <a:off x="363" y="1616"/>
              <a:ext cx="0" cy="1085"/>
            </a:xfrm>
            <a:prstGeom prst="line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50" name="Line 14"/>
            <p:cNvSpPr>
              <a:spLocks noChangeShapeType="1"/>
            </p:cNvSpPr>
            <p:nvPr/>
          </p:nvSpPr>
          <p:spPr bwMode="auto">
            <a:xfrm>
              <a:off x="657" y="1888"/>
              <a:ext cx="12" cy="769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51" name="Text Box 15"/>
            <p:cNvSpPr txBox="1">
              <a:spLocks noChangeArrowheads="1"/>
            </p:cNvSpPr>
            <p:nvPr/>
          </p:nvSpPr>
          <p:spPr bwMode="auto">
            <a:xfrm>
              <a:off x="408" y="1706"/>
              <a:ext cx="632" cy="154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diagnosi </a:t>
              </a:r>
            </a:p>
          </p:txBody>
        </p:sp>
        <p:sp>
          <p:nvSpPr>
            <p:cNvPr id="321552" name="Text Box 16"/>
            <p:cNvSpPr txBox="1">
              <a:spLocks noChangeArrowheads="1"/>
            </p:cNvSpPr>
            <p:nvPr/>
          </p:nvSpPr>
          <p:spPr bwMode="auto">
            <a:xfrm>
              <a:off x="861" y="935"/>
              <a:ext cx="632" cy="250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Elabarazione diagnosi </a:t>
              </a:r>
            </a:p>
          </p:txBody>
        </p:sp>
        <p:sp>
          <p:nvSpPr>
            <p:cNvPr id="321553" name="Text Box 17"/>
            <p:cNvSpPr txBox="1">
              <a:spLocks noChangeArrowheads="1"/>
            </p:cNvSpPr>
            <p:nvPr/>
          </p:nvSpPr>
          <p:spPr bwMode="auto">
            <a:xfrm>
              <a:off x="1202" y="1253"/>
              <a:ext cx="541" cy="250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Disabilità 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motoria</a:t>
              </a:r>
            </a:p>
          </p:txBody>
        </p:sp>
        <p:sp>
          <p:nvSpPr>
            <p:cNvPr id="321554" name="Text Box 18"/>
            <p:cNvSpPr txBox="1">
              <a:spLocks noChangeArrowheads="1"/>
            </p:cNvSpPr>
            <p:nvPr/>
          </p:nvSpPr>
          <p:spPr bwMode="auto">
            <a:xfrm>
              <a:off x="1383" y="1616"/>
              <a:ext cx="541" cy="211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800" smtClean="0">
                  <a:solidFill>
                    <a:srgbClr val="000000"/>
                  </a:solidFill>
                  <a:latin typeface="Comic Sans MS" pitchFamily="66" charset="0"/>
                </a:rPr>
                <a:t>Rivisitazione 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800" smtClean="0">
                  <a:solidFill>
                    <a:srgbClr val="000000"/>
                  </a:solidFill>
                  <a:latin typeface="Comic Sans MS" pitchFamily="66" charset="0"/>
                </a:rPr>
                <a:t>casa</a:t>
              </a:r>
            </a:p>
          </p:txBody>
        </p:sp>
        <p:sp>
          <p:nvSpPr>
            <p:cNvPr id="321555" name="Text Box 19"/>
            <p:cNvSpPr txBox="1">
              <a:spLocks noChangeArrowheads="1"/>
            </p:cNvSpPr>
            <p:nvPr/>
          </p:nvSpPr>
          <p:spPr bwMode="auto">
            <a:xfrm>
              <a:off x="4195" y="935"/>
              <a:ext cx="702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disfagia </a:t>
              </a:r>
            </a:p>
          </p:txBody>
        </p:sp>
        <p:sp>
          <p:nvSpPr>
            <p:cNvPr id="321556" name="Text Box 20"/>
            <p:cNvSpPr txBox="1">
              <a:spLocks noChangeArrowheads="1"/>
            </p:cNvSpPr>
            <p:nvPr/>
          </p:nvSpPr>
          <p:spPr bwMode="auto">
            <a:xfrm>
              <a:off x="2835" y="1071"/>
              <a:ext cx="677" cy="145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900" smtClean="0">
                  <a:solidFill>
                    <a:srgbClr val="000000"/>
                  </a:solidFill>
                  <a:latin typeface="Comic Sans MS" pitchFamily="66" charset="0"/>
                </a:rPr>
                <a:t>Indicazione VM</a:t>
              </a:r>
            </a:p>
          </p:txBody>
        </p:sp>
        <p:sp>
          <p:nvSpPr>
            <p:cNvPr id="321557" name="Text Box 21"/>
            <p:cNvSpPr txBox="1">
              <a:spLocks noChangeArrowheads="1"/>
            </p:cNvSpPr>
            <p:nvPr/>
          </p:nvSpPr>
          <p:spPr bwMode="auto">
            <a:xfrm>
              <a:off x="3674" y="1162"/>
              <a:ext cx="586" cy="250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Riduzione autonomie</a:t>
              </a:r>
            </a:p>
          </p:txBody>
        </p:sp>
        <p:sp>
          <p:nvSpPr>
            <p:cNvPr id="321558" name="Text Box 22"/>
            <p:cNvSpPr txBox="1">
              <a:spLocks noChangeArrowheads="1"/>
            </p:cNvSpPr>
            <p:nvPr/>
          </p:nvSpPr>
          <p:spPr bwMode="auto">
            <a:xfrm>
              <a:off x="4513" y="1752"/>
              <a:ext cx="702" cy="250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Direttive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anticipate</a:t>
              </a:r>
            </a:p>
          </p:txBody>
        </p:sp>
        <p:sp>
          <p:nvSpPr>
            <p:cNvPr id="321559" name="Text Box 23"/>
            <p:cNvSpPr txBox="1">
              <a:spLocks noChangeArrowheads="1"/>
            </p:cNvSpPr>
            <p:nvPr/>
          </p:nvSpPr>
          <p:spPr bwMode="auto">
            <a:xfrm>
              <a:off x="1474" y="1888"/>
              <a:ext cx="632" cy="250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Informative 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evoluzione</a:t>
              </a:r>
            </a:p>
          </p:txBody>
        </p:sp>
        <p:sp>
          <p:nvSpPr>
            <p:cNvPr id="321560" name="Text Box 24"/>
            <p:cNvSpPr txBox="1">
              <a:spLocks noChangeArrowheads="1"/>
            </p:cNvSpPr>
            <p:nvPr/>
          </p:nvSpPr>
          <p:spPr bwMode="auto">
            <a:xfrm>
              <a:off x="3538" y="663"/>
              <a:ext cx="677" cy="250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Riacutizzazioni polm. minori</a:t>
              </a:r>
            </a:p>
          </p:txBody>
        </p:sp>
        <p:sp>
          <p:nvSpPr>
            <p:cNvPr id="321561" name="Text Box 25"/>
            <p:cNvSpPr txBox="1">
              <a:spLocks noChangeArrowheads="1"/>
            </p:cNvSpPr>
            <p:nvPr/>
          </p:nvSpPr>
          <p:spPr bwMode="auto">
            <a:xfrm>
              <a:off x="1927" y="1162"/>
              <a:ext cx="677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carrozzina</a:t>
              </a:r>
            </a:p>
          </p:txBody>
        </p:sp>
        <p:sp>
          <p:nvSpPr>
            <p:cNvPr id="321562" name="Text Box 26"/>
            <p:cNvSpPr txBox="1">
              <a:spLocks noChangeArrowheads="1"/>
            </p:cNvSpPr>
            <p:nvPr/>
          </p:nvSpPr>
          <p:spPr bwMode="auto">
            <a:xfrm>
              <a:off x="4332" y="1434"/>
              <a:ext cx="677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IRA</a:t>
              </a:r>
            </a:p>
          </p:txBody>
        </p:sp>
        <p:sp>
          <p:nvSpPr>
            <p:cNvPr id="321563" name="Text Box 27"/>
            <p:cNvSpPr txBox="1">
              <a:spLocks noChangeArrowheads="1"/>
            </p:cNvSpPr>
            <p:nvPr/>
          </p:nvSpPr>
          <p:spPr bwMode="auto">
            <a:xfrm>
              <a:off x="5216" y="1706"/>
              <a:ext cx="519" cy="346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Colloquio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Post mortem</a:t>
              </a:r>
            </a:p>
          </p:txBody>
        </p:sp>
        <p:sp>
          <p:nvSpPr>
            <p:cNvPr id="321564" name="Line 28"/>
            <p:cNvSpPr>
              <a:spLocks noChangeShapeType="1"/>
            </p:cNvSpPr>
            <p:nvPr/>
          </p:nvSpPr>
          <p:spPr bwMode="auto">
            <a:xfrm>
              <a:off x="1406" y="1525"/>
              <a:ext cx="0" cy="1176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65" name="Line 29"/>
            <p:cNvSpPr>
              <a:spLocks noChangeShapeType="1"/>
            </p:cNvSpPr>
            <p:nvPr/>
          </p:nvSpPr>
          <p:spPr bwMode="auto">
            <a:xfrm>
              <a:off x="1542" y="1842"/>
              <a:ext cx="0" cy="859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66" name="Line 30"/>
            <p:cNvSpPr>
              <a:spLocks noChangeShapeType="1"/>
            </p:cNvSpPr>
            <p:nvPr/>
          </p:nvSpPr>
          <p:spPr bwMode="auto">
            <a:xfrm>
              <a:off x="1655" y="2160"/>
              <a:ext cx="0" cy="541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67" name="Line 31"/>
            <p:cNvSpPr>
              <a:spLocks noChangeShapeType="1"/>
            </p:cNvSpPr>
            <p:nvPr/>
          </p:nvSpPr>
          <p:spPr bwMode="auto">
            <a:xfrm>
              <a:off x="2268" y="1298"/>
              <a:ext cx="0" cy="1403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68" name="Line 32"/>
            <p:cNvSpPr>
              <a:spLocks noChangeShapeType="1"/>
            </p:cNvSpPr>
            <p:nvPr/>
          </p:nvSpPr>
          <p:spPr bwMode="auto">
            <a:xfrm>
              <a:off x="2630" y="1570"/>
              <a:ext cx="0" cy="1131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69" name="Line 33"/>
            <p:cNvSpPr>
              <a:spLocks noChangeShapeType="1"/>
            </p:cNvSpPr>
            <p:nvPr/>
          </p:nvSpPr>
          <p:spPr bwMode="auto">
            <a:xfrm>
              <a:off x="2903" y="935"/>
              <a:ext cx="0" cy="1766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0" name="Line 34"/>
            <p:cNvSpPr>
              <a:spLocks noChangeShapeType="1"/>
            </p:cNvSpPr>
            <p:nvPr/>
          </p:nvSpPr>
          <p:spPr bwMode="auto">
            <a:xfrm>
              <a:off x="3129" y="1344"/>
              <a:ext cx="0" cy="1403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1" name="Line 35"/>
            <p:cNvSpPr>
              <a:spLocks noChangeShapeType="1"/>
            </p:cNvSpPr>
            <p:nvPr/>
          </p:nvSpPr>
          <p:spPr bwMode="auto">
            <a:xfrm>
              <a:off x="3901" y="1434"/>
              <a:ext cx="0" cy="1222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2" name="Line 36"/>
            <p:cNvSpPr>
              <a:spLocks noChangeShapeType="1"/>
            </p:cNvSpPr>
            <p:nvPr/>
          </p:nvSpPr>
          <p:spPr bwMode="auto">
            <a:xfrm>
              <a:off x="3606" y="1888"/>
              <a:ext cx="0" cy="813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3" name="Line 37"/>
            <p:cNvSpPr>
              <a:spLocks noChangeShapeType="1"/>
            </p:cNvSpPr>
            <p:nvPr/>
          </p:nvSpPr>
          <p:spPr bwMode="auto">
            <a:xfrm>
              <a:off x="4785" y="1570"/>
              <a:ext cx="0" cy="949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4" name="Line 38"/>
            <p:cNvSpPr>
              <a:spLocks noChangeShapeType="1"/>
            </p:cNvSpPr>
            <p:nvPr/>
          </p:nvSpPr>
          <p:spPr bwMode="auto">
            <a:xfrm>
              <a:off x="3764" y="935"/>
              <a:ext cx="0" cy="1766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5" name="Line 39"/>
            <p:cNvSpPr>
              <a:spLocks noChangeShapeType="1"/>
            </p:cNvSpPr>
            <p:nvPr/>
          </p:nvSpPr>
          <p:spPr bwMode="auto">
            <a:xfrm>
              <a:off x="4400" y="1162"/>
              <a:ext cx="0" cy="1539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6" name="Line 40"/>
            <p:cNvSpPr>
              <a:spLocks noChangeShapeType="1"/>
            </p:cNvSpPr>
            <p:nvPr/>
          </p:nvSpPr>
          <p:spPr bwMode="auto">
            <a:xfrm>
              <a:off x="5193" y="1480"/>
              <a:ext cx="0" cy="1221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7" name="Line 41"/>
            <p:cNvSpPr>
              <a:spLocks noChangeShapeType="1"/>
            </p:cNvSpPr>
            <p:nvPr/>
          </p:nvSpPr>
          <p:spPr bwMode="auto">
            <a:xfrm>
              <a:off x="5443" y="2069"/>
              <a:ext cx="0" cy="542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78" name="Rectangle 42"/>
            <p:cNvSpPr>
              <a:spLocks noChangeArrowheads="1"/>
            </p:cNvSpPr>
            <p:nvPr/>
          </p:nvSpPr>
          <p:spPr bwMode="auto">
            <a:xfrm>
              <a:off x="3152" y="3158"/>
              <a:ext cx="2016" cy="133"/>
            </a:xfrm>
            <a:prstGeom prst="rect">
              <a:avLst/>
            </a:pr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IP dedicato</a:t>
              </a:r>
            </a:p>
          </p:txBody>
        </p:sp>
        <p:sp>
          <p:nvSpPr>
            <p:cNvPr id="321579" name="Rectangle 43"/>
            <p:cNvSpPr>
              <a:spLocks noChangeArrowheads="1"/>
            </p:cNvSpPr>
            <p:nvPr/>
          </p:nvSpPr>
          <p:spPr bwMode="auto">
            <a:xfrm>
              <a:off x="1383" y="3294"/>
              <a:ext cx="2696" cy="133"/>
            </a:xfrm>
            <a:prstGeom prst="rect">
              <a:avLst/>
            </a:prstGeom>
            <a:solidFill>
              <a:srgbClr val="FFFF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fisioterapista</a:t>
              </a:r>
            </a:p>
          </p:txBody>
        </p:sp>
        <p:sp>
          <p:nvSpPr>
            <p:cNvPr id="321580" name="Rectangle 44"/>
            <p:cNvSpPr>
              <a:spLocks noChangeArrowheads="1"/>
            </p:cNvSpPr>
            <p:nvPr/>
          </p:nvSpPr>
          <p:spPr bwMode="auto">
            <a:xfrm>
              <a:off x="3969" y="3702"/>
              <a:ext cx="1222" cy="133"/>
            </a:xfrm>
            <a:prstGeom prst="rect">
              <a:avLst/>
            </a:prstGeom>
            <a:solidFill>
              <a:srgbClr val="0099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Logopedista + dietista</a:t>
              </a:r>
            </a:p>
          </p:txBody>
        </p:sp>
        <p:sp>
          <p:nvSpPr>
            <p:cNvPr id="321581" name="Rectangle 45"/>
            <p:cNvSpPr>
              <a:spLocks noChangeArrowheads="1"/>
            </p:cNvSpPr>
            <p:nvPr/>
          </p:nvSpPr>
          <p:spPr bwMode="auto">
            <a:xfrm>
              <a:off x="1769" y="3430"/>
              <a:ext cx="3444" cy="133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Pneumologo/intensivologo</a:t>
              </a:r>
            </a:p>
          </p:txBody>
        </p:sp>
        <p:sp>
          <p:nvSpPr>
            <p:cNvPr id="321582" name="Rectangle 46"/>
            <p:cNvSpPr>
              <a:spLocks noChangeArrowheads="1"/>
            </p:cNvSpPr>
            <p:nvPr/>
          </p:nvSpPr>
          <p:spPr bwMode="auto">
            <a:xfrm>
              <a:off x="3583" y="3838"/>
              <a:ext cx="1607" cy="134"/>
            </a:xfrm>
            <a:prstGeom prst="rect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terapista respiratorio</a:t>
              </a:r>
            </a:p>
          </p:txBody>
        </p:sp>
        <p:sp>
          <p:nvSpPr>
            <p:cNvPr id="321583" name="Rectangle 47"/>
            <p:cNvSpPr>
              <a:spLocks noChangeArrowheads="1"/>
            </p:cNvSpPr>
            <p:nvPr/>
          </p:nvSpPr>
          <p:spPr bwMode="auto">
            <a:xfrm>
              <a:off x="2336" y="4020"/>
              <a:ext cx="586" cy="133"/>
            </a:xfrm>
            <a:prstGeom prst="rect">
              <a:avLst/>
            </a:prstGeom>
            <a:solidFill>
              <a:srgbClr val="C0C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ortopedico</a:t>
              </a:r>
            </a:p>
          </p:txBody>
        </p:sp>
        <p:sp>
          <p:nvSpPr>
            <p:cNvPr id="321584" name="Rectangle 48"/>
            <p:cNvSpPr>
              <a:spLocks noChangeArrowheads="1"/>
            </p:cNvSpPr>
            <p:nvPr/>
          </p:nvSpPr>
          <p:spPr bwMode="auto">
            <a:xfrm>
              <a:off x="4785" y="4110"/>
              <a:ext cx="677" cy="134"/>
            </a:xfrm>
            <a:prstGeom prst="rect">
              <a:avLst/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palliativologo</a:t>
              </a:r>
            </a:p>
          </p:txBody>
        </p:sp>
        <p:sp>
          <p:nvSpPr>
            <p:cNvPr id="321585" name="Text Box 49"/>
            <p:cNvSpPr txBox="1">
              <a:spLocks noChangeArrowheads="1"/>
            </p:cNvSpPr>
            <p:nvPr/>
          </p:nvSpPr>
          <p:spPr bwMode="auto">
            <a:xfrm>
              <a:off x="1769" y="2176"/>
              <a:ext cx="632" cy="250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Inpatto caregiver</a:t>
              </a:r>
            </a:p>
          </p:txBody>
        </p:sp>
        <p:sp>
          <p:nvSpPr>
            <p:cNvPr id="321586" name="Line 50"/>
            <p:cNvSpPr>
              <a:spLocks noChangeShapeType="1"/>
            </p:cNvSpPr>
            <p:nvPr/>
          </p:nvSpPr>
          <p:spPr bwMode="auto">
            <a:xfrm>
              <a:off x="1995" y="2432"/>
              <a:ext cx="0" cy="315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87" name="Rectangle 51"/>
            <p:cNvSpPr>
              <a:spLocks noChangeArrowheads="1"/>
            </p:cNvSpPr>
            <p:nvPr/>
          </p:nvSpPr>
          <p:spPr bwMode="auto">
            <a:xfrm>
              <a:off x="1746" y="3566"/>
              <a:ext cx="3036" cy="133"/>
            </a:xfrm>
            <a:prstGeom prst="rect">
              <a:avLst/>
            </a:prstGeom>
            <a:solidFill>
              <a:srgbClr val="DDDDD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cardiologo</a:t>
              </a:r>
            </a:p>
          </p:txBody>
        </p:sp>
        <p:sp>
          <p:nvSpPr>
            <p:cNvPr id="321588" name="Rectangle 52"/>
            <p:cNvSpPr>
              <a:spLocks noChangeArrowheads="1"/>
            </p:cNvSpPr>
            <p:nvPr/>
          </p:nvSpPr>
          <p:spPr bwMode="auto">
            <a:xfrm>
              <a:off x="340" y="2523"/>
              <a:ext cx="4805" cy="178"/>
            </a:xfrm>
            <a:prstGeom prst="rect">
              <a:avLst/>
            </a:prstGeom>
            <a:solidFill>
              <a:srgbClr val="CC99FF">
                <a:alpha val="42000"/>
              </a:srgbClr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Pediatra/MMG/Territorio/ASL/ADI </a:t>
              </a:r>
            </a:p>
          </p:txBody>
        </p:sp>
        <p:sp>
          <p:nvSpPr>
            <p:cNvPr id="321589" name="Text Box 53"/>
            <p:cNvSpPr txBox="1">
              <a:spLocks noChangeArrowheads="1"/>
            </p:cNvSpPr>
            <p:nvPr/>
          </p:nvSpPr>
          <p:spPr bwMode="auto">
            <a:xfrm>
              <a:off x="2290" y="1389"/>
              <a:ext cx="677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scoliosi</a:t>
              </a:r>
            </a:p>
          </p:txBody>
        </p:sp>
        <p:sp>
          <p:nvSpPr>
            <p:cNvPr id="321590" name="Line 54"/>
            <p:cNvSpPr>
              <a:spLocks noChangeShapeType="1"/>
            </p:cNvSpPr>
            <p:nvPr/>
          </p:nvSpPr>
          <p:spPr bwMode="auto">
            <a:xfrm>
              <a:off x="4967" y="2024"/>
              <a:ext cx="0" cy="677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91" name="Text Box 55"/>
            <p:cNvSpPr txBox="1">
              <a:spLocks noChangeArrowheads="1"/>
            </p:cNvSpPr>
            <p:nvPr/>
          </p:nvSpPr>
          <p:spPr bwMode="auto">
            <a:xfrm>
              <a:off x="4332" y="2115"/>
              <a:ext cx="677" cy="145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900" smtClean="0">
                  <a:solidFill>
                    <a:srgbClr val="000000"/>
                  </a:solidFill>
                  <a:latin typeface="Comic Sans MS" pitchFamily="66" charset="0"/>
                </a:rPr>
                <a:t>tracheostomia</a:t>
              </a:r>
            </a:p>
          </p:txBody>
        </p:sp>
        <p:sp>
          <p:nvSpPr>
            <p:cNvPr id="321592" name="Line 56"/>
            <p:cNvSpPr>
              <a:spLocks noChangeShapeType="1"/>
            </p:cNvSpPr>
            <p:nvPr/>
          </p:nvSpPr>
          <p:spPr bwMode="auto">
            <a:xfrm>
              <a:off x="4558" y="2296"/>
              <a:ext cx="0" cy="360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321593" name="Rectangle 57"/>
            <p:cNvSpPr>
              <a:spLocks noChangeArrowheads="1"/>
            </p:cNvSpPr>
            <p:nvPr/>
          </p:nvSpPr>
          <p:spPr bwMode="auto">
            <a:xfrm>
              <a:off x="1111" y="2750"/>
              <a:ext cx="3943" cy="133"/>
            </a:xfrm>
            <a:prstGeom prst="rect">
              <a:avLst/>
            </a:prstGeom>
            <a:solidFill>
              <a:srgbClr val="99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neurologo</a:t>
              </a:r>
            </a:p>
          </p:txBody>
        </p:sp>
      </p:grpSp>
      <p:pic>
        <p:nvPicPr>
          <p:cNvPr id="321594" name="Picture 58"/>
          <p:cNvPicPr>
            <a:picLocks noChangeAspect="1" noChangeArrowheads="1"/>
          </p:cNvPicPr>
          <p:nvPr/>
        </p:nvPicPr>
        <p:blipFill>
          <a:blip r:embed="rId3" cstate="print"/>
          <a:srcRect l="3127" t="18510" r="78069" b="69695"/>
          <a:stretch>
            <a:fillRect/>
          </a:stretch>
        </p:blipFill>
        <p:spPr bwMode="auto">
          <a:xfrm>
            <a:off x="7524750" y="333375"/>
            <a:ext cx="1223963" cy="576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3175"/>
            <a:ext cx="8964613" cy="1366838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	  </a:t>
            </a:r>
            <a:r>
              <a:rPr lang="it-IT" sz="2400" b="1" smtClean="0">
                <a:solidFill>
                  <a:srgbClr val="000000"/>
                </a:solidFill>
                <a:latin typeface="Times New Roman" pitchFamily="18" charset="0"/>
              </a:rPr>
              <a:t>Survival in Duchenne muscular dystrophy: improvements</a:t>
            </a:r>
          </a:p>
          <a:p>
            <a:pPr algn="ctr"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it-IT" sz="2400" b="1" smtClean="0">
                <a:solidFill>
                  <a:srgbClr val="000000"/>
                </a:solidFill>
                <a:latin typeface="Times New Roman" pitchFamily="18" charset="0"/>
              </a:rPr>
              <a:t>	  in life expectancy since 1967 and the impact of home</a:t>
            </a:r>
          </a:p>
          <a:p>
            <a:pPr algn="ctr" defTabSz="44926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it-IT" sz="2400" b="1" smtClean="0">
                <a:solidFill>
                  <a:srgbClr val="000000"/>
                </a:solidFill>
                <a:latin typeface="Times New Roman" pitchFamily="18" charset="0"/>
              </a:rPr>
              <a:t>	  nocturnal ventilation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endParaRPr lang="it-IT" sz="1200" b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</a:rPr>
              <a:t>	M. EAGLE, S.V. ,</a:t>
            </a:r>
            <a:r>
              <a:rPr lang="it-IT" sz="1400" b="1" smtClean="0">
                <a:solidFill>
                  <a:srgbClr val="000000"/>
                </a:solidFill>
                <a:latin typeface="Times New Roman" pitchFamily="18" charset="0"/>
              </a:rPr>
              <a:t> BAUDOUIN, C. CHANDLER, D.R. GIDDINGS, R. BULLOCK, K. BUSHBY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88913"/>
            <a:ext cx="995363" cy="1296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990600" y="1574800"/>
          <a:ext cx="7200900" cy="4878388"/>
        </p:xfrm>
        <a:graphic>
          <a:graphicData uri="http://schemas.openxmlformats.org/presentationml/2006/ole">
            <p:oleObj spid="_x0000_s136196" r:id="rId5" imgW="3095238" imgH="2066667" progId="">
              <p:embed/>
            </p:oleObj>
          </a:graphicData>
        </a:graphic>
      </p:graphicFrame>
      <p:sp>
        <p:nvSpPr>
          <p:cNvPr id="17412" name="Line 4"/>
          <p:cNvSpPr>
            <a:spLocks noChangeShapeType="1"/>
          </p:cNvSpPr>
          <p:nvPr/>
        </p:nvSpPr>
        <p:spPr bwMode="auto">
          <a:xfrm flipH="1" flipV="1">
            <a:off x="5938838" y="3771900"/>
            <a:ext cx="1533525" cy="161925"/>
          </a:xfrm>
          <a:prstGeom prst="line">
            <a:avLst/>
          </a:prstGeom>
          <a:noFill/>
          <a:ln w="57240">
            <a:solidFill>
              <a:srgbClr val="FF33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00200" y="1752600"/>
            <a:ext cx="4338638" cy="2357438"/>
            <a:chOff x="1008" y="1104"/>
            <a:chExt cx="2733" cy="1485"/>
          </a:xfrm>
        </p:grpSpPr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1008" y="1104"/>
              <a:ext cx="1675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>
              <a:off x="2686" y="1104"/>
              <a:ext cx="0" cy="14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flipH="1">
              <a:off x="2683" y="1248"/>
              <a:ext cx="195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>
              <a:off x="3166" y="1679"/>
              <a:ext cx="0" cy="14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18" name="Line 10"/>
            <p:cNvSpPr>
              <a:spLocks noChangeShapeType="1"/>
            </p:cNvSpPr>
            <p:nvPr/>
          </p:nvSpPr>
          <p:spPr bwMode="auto">
            <a:xfrm>
              <a:off x="3358" y="1822"/>
              <a:ext cx="0" cy="189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19" name="Line 11"/>
            <p:cNvSpPr>
              <a:spLocks noChangeShapeType="1"/>
            </p:cNvSpPr>
            <p:nvPr/>
          </p:nvSpPr>
          <p:spPr bwMode="auto">
            <a:xfrm>
              <a:off x="2878" y="1248"/>
              <a:ext cx="0" cy="93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0" name="Line 12"/>
            <p:cNvSpPr>
              <a:spLocks noChangeShapeType="1"/>
            </p:cNvSpPr>
            <p:nvPr/>
          </p:nvSpPr>
          <p:spPr bwMode="auto">
            <a:xfrm>
              <a:off x="2926" y="1344"/>
              <a:ext cx="0" cy="14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1" name="Line 13"/>
            <p:cNvSpPr>
              <a:spLocks noChangeShapeType="1"/>
            </p:cNvSpPr>
            <p:nvPr/>
          </p:nvSpPr>
          <p:spPr bwMode="auto">
            <a:xfrm>
              <a:off x="2878" y="1344"/>
              <a:ext cx="45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2" name="Line 14"/>
            <p:cNvSpPr>
              <a:spLocks noChangeShapeType="1"/>
            </p:cNvSpPr>
            <p:nvPr/>
          </p:nvSpPr>
          <p:spPr bwMode="auto">
            <a:xfrm flipV="1">
              <a:off x="2974" y="1483"/>
              <a:ext cx="0" cy="195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3" name="Line 15"/>
            <p:cNvSpPr>
              <a:spLocks noChangeShapeType="1"/>
            </p:cNvSpPr>
            <p:nvPr/>
          </p:nvSpPr>
          <p:spPr bwMode="auto">
            <a:xfrm>
              <a:off x="3550" y="2206"/>
              <a:ext cx="0" cy="381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4" name="Line 16"/>
            <p:cNvSpPr>
              <a:spLocks noChangeShapeType="1"/>
            </p:cNvSpPr>
            <p:nvPr/>
          </p:nvSpPr>
          <p:spPr bwMode="auto">
            <a:xfrm>
              <a:off x="3406" y="2014"/>
              <a:ext cx="0" cy="189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5" name="Line 17"/>
            <p:cNvSpPr>
              <a:spLocks noChangeShapeType="1"/>
            </p:cNvSpPr>
            <p:nvPr/>
          </p:nvSpPr>
          <p:spPr bwMode="auto">
            <a:xfrm flipH="1">
              <a:off x="3547" y="2590"/>
              <a:ext cx="195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6" name="Line 18"/>
            <p:cNvSpPr>
              <a:spLocks noChangeShapeType="1"/>
            </p:cNvSpPr>
            <p:nvPr/>
          </p:nvSpPr>
          <p:spPr bwMode="auto">
            <a:xfrm flipH="1">
              <a:off x="3402" y="2206"/>
              <a:ext cx="147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7" name="Line 19"/>
            <p:cNvSpPr>
              <a:spLocks noChangeShapeType="1"/>
            </p:cNvSpPr>
            <p:nvPr/>
          </p:nvSpPr>
          <p:spPr bwMode="auto">
            <a:xfrm flipH="1">
              <a:off x="3163" y="1822"/>
              <a:ext cx="195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8" name="Line 20"/>
            <p:cNvSpPr>
              <a:spLocks noChangeShapeType="1"/>
            </p:cNvSpPr>
            <p:nvPr/>
          </p:nvSpPr>
          <p:spPr bwMode="auto">
            <a:xfrm flipH="1">
              <a:off x="2971" y="1679"/>
              <a:ext cx="195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29" name="Line 21"/>
            <p:cNvSpPr>
              <a:spLocks noChangeShapeType="1"/>
            </p:cNvSpPr>
            <p:nvPr/>
          </p:nvSpPr>
          <p:spPr bwMode="auto">
            <a:xfrm flipH="1">
              <a:off x="2923" y="1488"/>
              <a:ext cx="51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7430" name="Line 22"/>
            <p:cNvSpPr>
              <a:spLocks noChangeShapeType="1"/>
            </p:cNvSpPr>
            <p:nvPr/>
          </p:nvSpPr>
          <p:spPr bwMode="auto">
            <a:xfrm flipH="1">
              <a:off x="3355" y="2014"/>
              <a:ext cx="51" cy="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5795963" y="6502400"/>
            <a:ext cx="2952750" cy="306388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i="1" smtClean="0">
                <a:solidFill>
                  <a:srgbClr val="000000"/>
                </a:solidFill>
                <a:latin typeface="Times New Roman" pitchFamily="18" charset="0"/>
              </a:rPr>
              <a:t>Neuromusc Dis</a:t>
            </a:r>
            <a:r>
              <a:rPr lang="en-US" sz="1400" smtClean="0">
                <a:solidFill>
                  <a:srgbClr val="000000"/>
                </a:solidFill>
                <a:latin typeface="Times New Roman" pitchFamily="18" charset="0"/>
              </a:rPr>
              <a:t> 2002;</a:t>
            </a: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</a:rPr>
              <a:t>12</a:t>
            </a:r>
            <a:r>
              <a:rPr lang="en-US" sz="1400" smtClean="0">
                <a:solidFill>
                  <a:srgbClr val="000000"/>
                </a:solidFill>
                <a:latin typeface="Times New Roman" pitchFamily="18" charset="0"/>
              </a:rPr>
              <a:t>:926-929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4191000" cy="155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371600"/>
            <a:ext cx="1905000" cy="179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1803400"/>
            <a:ext cx="6248400" cy="4754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 l="27541" t="38440" r="6248" b="40001"/>
          <a:stretch>
            <a:fillRect/>
          </a:stretch>
        </p:blipFill>
        <p:spPr bwMode="auto">
          <a:xfrm>
            <a:off x="392113" y="214313"/>
            <a:ext cx="8072437" cy="164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24219" t="55315" r="37695" b="20314"/>
          <a:stretch>
            <a:fillRect/>
          </a:stretch>
        </p:blipFill>
        <p:spPr bwMode="auto">
          <a:xfrm>
            <a:off x="412750" y="1828800"/>
            <a:ext cx="5500688" cy="185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 l="55081" t="34689" r="7228" b="39061"/>
          <a:stretch>
            <a:fillRect/>
          </a:stretch>
        </p:blipFill>
        <p:spPr bwMode="auto">
          <a:xfrm>
            <a:off x="428625" y="4502150"/>
            <a:ext cx="5429250" cy="200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083300" y="2357438"/>
            <a:ext cx="211931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>
                <a:solidFill>
                  <a:srgbClr val="000000"/>
                </a:solidFill>
              </a:rPr>
              <a:t>SOPRAVVIVENZA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124575" y="5500688"/>
            <a:ext cx="260191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>
                <a:solidFill>
                  <a:srgbClr val="000000"/>
                </a:solidFill>
              </a:rPr>
              <a:t>QUALITA’ DELLA VITA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898650" y="3679825"/>
            <a:ext cx="1857375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b="1" smtClean="0">
                <a:solidFill>
                  <a:srgbClr val="000000"/>
                </a:solidFill>
              </a:rPr>
              <a:t>PAZIENTI CON ASSENZA DI </a:t>
            </a:r>
            <a:br>
              <a:rPr lang="it-IT" sz="1200" b="1" smtClean="0">
                <a:solidFill>
                  <a:srgbClr val="000000"/>
                </a:solidFill>
              </a:rPr>
            </a:br>
            <a:r>
              <a:rPr lang="it-IT" sz="1200" b="1" smtClean="0">
                <a:solidFill>
                  <a:srgbClr val="000000"/>
                </a:solidFill>
              </a:rPr>
              <a:t>COMPROMISSIONE BULBARE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860800" y="3751263"/>
            <a:ext cx="200025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b="1" smtClean="0">
                <a:solidFill>
                  <a:srgbClr val="000000"/>
                </a:solidFill>
              </a:rPr>
              <a:t>PAZIENTI CON SEVERA</a:t>
            </a:r>
            <a:br>
              <a:rPr lang="it-IT" sz="1200" b="1" smtClean="0">
                <a:solidFill>
                  <a:srgbClr val="000000"/>
                </a:solidFill>
              </a:rPr>
            </a:br>
            <a:r>
              <a:rPr lang="it-IT" sz="1200" b="1" smtClean="0">
                <a:solidFill>
                  <a:srgbClr val="000000"/>
                </a:solidFill>
              </a:rPr>
              <a:t>COMPROMISSIONE BULBARE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938838" y="6019800"/>
            <a:ext cx="2997200" cy="30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400" b="1" smtClean="0">
                <a:solidFill>
                  <a:srgbClr val="000000"/>
                </a:solidFill>
              </a:rPr>
              <a:t>Lancet Neurology 2006; 5 :140-47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381000" y="6491288"/>
            <a:ext cx="74168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No survival advantage in severe bulbar patients but qol improved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795963" y="2728913"/>
            <a:ext cx="346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mtClean="0">
                <a:solidFill>
                  <a:srgbClr val="000000"/>
                </a:solidFill>
              </a:rPr>
              <a:t>Pz totali Mediana + 48 gg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mtClean="0">
                <a:solidFill>
                  <a:srgbClr val="000000"/>
                </a:solidFill>
              </a:rPr>
              <a:t>Ventilati vs non ventilati 219/171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867400" y="3232150"/>
            <a:ext cx="3225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mtClean="0">
                <a:solidFill>
                  <a:srgbClr val="000000"/>
                </a:solidFill>
              </a:rPr>
              <a:t>Pz non bulbari Mediana + 205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mtClean="0">
                <a:solidFill>
                  <a:srgbClr val="000000"/>
                </a:solidFill>
              </a:rPr>
              <a:t> gg vs non ventilati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ages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1521" y="116632"/>
            <a:ext cx="1704975" cy="2952328"/>
          </a:xfrm>
          <a:prstGeom prst="rect">
            <a:avLst/>
          </a:prstGeom>
        </p:spPr>
      </p:pic>
      <p:pic>
        <p:nvPicPr>
          <p:cNvPr id="8" name="Segnaposto contenuto 3" descr="Dottore dubbios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33056"/>
            <a:ext cx="2843808" cy="2924944"/>
          </a:xfrm>
          <a:prstGeom prst="rect">
            <a:avLst/>
          </a:prstGeom>
        </p:spPr>
      </p:pic>
      <p:pic>
        <p:nvPicPr>
          <p:cNvPr id="5" name="Segnaposto contenuto 4" descr="download (4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16632"/>
            <a:ext cx="2428875" cy="1876425"/>
          </a:xfr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267744" y="1988840"/>
            <a:ext cx="5832648" cy="4968552"/>
          </a:xfrm>
        </p:spPr>
        <p:txBody>
          <a:bodyPr>
            <a:normAutofit/>
          </a:bodyPr>
          <a:lstStyle/>
          <a:p>
            <a:r>
              <a:rPr lang="it-IT" dirty="0" smtClean="0"/>
              <a:t>Dopo un mese il medico rivede il </a:t>
            </a:r>
            <a:r>
              <a:rPr lang="it-IT" dirty="0" err="1" smtClean="0"/>
              <a:t>pz</a:t>
            </a:r>
            <a:r>
              <a:rPr lang="it-IT" dirty="0" smtClean="0"/>
              <a:t>. Questa volta accompagnato dalla moglie. Entrambi sono preoccupati. La sintomatologia è invariata, se non lievemente peggiorata sul piano muscolare è comparsa una lieve difficoltà nella deglutizione. Dovendo usare l’auto per recarsi a scuola, sente di non essere più sicuro nella guida. La moglie deve accompagnarlo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042988" y="1916113"/>
            <a:ext cx="6246812" cy="642937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Sintomi respiratori, SDB, ortopnea,  FVC &lt; 50% (?65%), PCO2&gt;45 mmHg</a:t>
            </a:r>
            <a:r>
              <a:rPr lang="en-GB" smtClean="0">
                <a:solidFill>
                  <a:srgbClr val="000000"/>
                </a:solidFill>
              </a:rPr>
              <a:t> </a:t>
            </a:r>
            <a:r>
              <a:rPr lang="en-GB" b="1" smtClean="0">
                <a:solidFill>
                  <a:srgbClr val="000000"/>
                </a:solidFill>
              </a:rPr>
              <a:t>(periodico controllo funzionalità resp)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86000" y="609600"/>
            <a:ext cx="4751388" cy="917575"/>
          </a:xfrm>
          <a:prstGeom prst="rect">
            <a:avLst/>
          </a:prstGeom>
          <a:solidFill>
            <a:srgbClr val="BBE0E3"/>
          </a:solidFill>
          <a:ln w="9360">
            <a:solidFill>
              <a:srgbClr val="808080"/>
            </a:solidFill>
            <a:miter lim="800000"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Informazione e pianificazione al momento della diagnosi di piano di supporto ventilatorio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943600" y="2895600"/>
            <a:ext cx="2289175" cy="642938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Trial of NIV/cough assist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00113" y="3068638"/>
            <a:ext cx="2159000" cy="642937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Rifiuto supporto ventilatorio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849813" y="3573463"/>
            <a:ext cx="32512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>
                <a:solidFill>
                  <a:srgbClr val="000000"/>
                </a:solidFill>
              </a:rPr>
              <a:t>     </a:t>
            </a:r>
            <a:r>
              <a:rPr lang="en-GB" b="1" smtClean="0">
                <a:solidFill>
                  <a:srgbClr val="000000"/>
                </a:solidFill>
              </a:rPr>
              <a:t>progressione malattia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292725" y="4456113"/>
            <a:ext cx="230346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219700" y="4221163"/>
            <a:ext cx="2881313" cy="642937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NIV diurna +  cough assistance +/-PEG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859338" y="5229225"/>
            <a:ext cx="32400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>
                <a:solidFill>
                  <a:srgbClr val="000000"/>
                </a:solidFill>
              </a:rPr>
              <a:t>     </a:t>
            </a:r>
            <a:r>
              <a:rPr lang="en-GB" b="1" smtClean="0">
                <a:solidFill>
                  <a:srgbClr val="000000"/>
                </a:solidFill>
              </a:rPr>
              <a:t>progressione malattia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567488" y="5734050"/>
            <a:ext cx="239712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795963" y="6156325"/>
            <a:ext cx="2879725" cy="368300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>
                <a:solidFill>
                  <a:srgbClr val="000000"/>
                </a:solidFill>
              </a:rPr>
              <a:t> </a:t>
            </a:r>
            <a:r>
              <a:rPr lang="en-GB" b="1" smtClean="0">
                <a:solidFill>
                  <a:srgbClr val="000000"/>
                </a:solidFill>
              </a:rPr>
              <a:t>Tracheostomy -IPPV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555875" y="5373688"/>
            <a:ext cx="2520950" cy="917575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Limite per la ventilazione non invasiva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900113" y="4221163"/>
            <a:ext cx="1871662" cy="368300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Palliative care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228600" y="5373688"/>
            <a:ext cx="1751013" cy="642937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Sospensione ventilazione</a:t>
            </a:r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4284663" y="1557338"/>
            <a:ext cx="1587" cy="3587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6732588" y="3500438"/>
            <a:ext cx="1587" cy="6492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6732588" y="4941888"/>
            <a:ext cx="1587" cy="10080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8316913" y="2924175"/>
            <a:ext cx="360362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8675688" y="2924175"/>
            <a:ext cx="1587" cy="30257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H="1">
            <a:off x="2767013" y="2997200"/>
            <a:ext cx="3105150" cy="14414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 flipH="1">
            <a:off x="5072063" y="4941888"/>
            <a:ext cx="1592262" cy="431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 flipH="1">
            <a:off x="1974850" y="5661025"/>
            <a:ext cx="51435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flipH="1" flipV="1">
            <a:off x="1187450" y="6380163"/>
            <a:ext cx="4573588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 flipV="1">
            <a:off x="1187450" y="6021388"/>
            <a:ext cx="0" cy="3603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 flipV="1">
            <a:off x="1187450" y="4576763"/>
            <a:ext cx="1588" cy="8747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61" name="Line 25"/>
          <p:cNvSpPr>
            <a:spLocks noChangeShapeType="1"/>
          </p:cNvSpPr>
          <p:nvPr/>
        </p:nvSpPr>
        <p:spPr bwMode="auto">
          <a:xfrm>
            <a:off x="1763713" y="3716338"/>
            <a:ext cx="1587" cy="5762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6227763" y="2565400"/>
            <a:ext cx="504825" cy="215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 flipH="1">
            <a:off x="1758950" y="2565400"/>
            <a:ext cx="1017588" cy="5032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2590800" y="6324600"/>
            <a:ext cx="28543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Progressione malattia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0" y="-109538"/>
            <a:ext cx="8407400" cy="658813"/>
            <a:chOff x="0" y="0"/>
            <a:chExt cx="5296" cy="415"/>
          </a:xfrm>
        </p:grpSpPr>
        <p:pic>
          <p:nvPicPr>
            <p:cNvPr id="14366" name="Picture 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296" cy="4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367" name="Text Box 31"/>
            <p:cNvSpPr txBox="1">
              <a:spLocks noChangeArrowheads="1"/>
            </p:cNvSpPr>
            <p:nvPr/>
          </p:nvSpPr>
          <p:spPr bwMode="auto">
            <a:xfrm>
              <a:off x="0" y="0"/>
              <a:ext cx="5296" cy="4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368" name="Line 32"/>
          <p:cNvSpPr>
            <a:spLocks noChangeShapeType="1"/>
          </p:cNvSpPr>
          <p:nvPr/>
        </p:nvSpPr>
        <p:spPr bwMode="auto">
          <a:xfrm flipH="1">
            <a:off x="2911475" y="4437063"/>
            <a:ext cx="2170113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 flipH="1" flipV="1">
            <a:off x="2838450" y="4503738"/>
            <a:ext cx="730250" cy="8016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2"/>
          <p:cNvSpPr txBox="1">
            <a:spLocks noChangeArrowheads="1"/>
          </p:cNvSpPr>
          <p:nvPr/>
        </p:nvSpPr>
        <p:spPr bwMode="auto">
          <a:xfrm>
            <a:off x="539750" y="-642938"/>
            <a:ext cx="7772400" cy="1500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r" defTabSz="449263" fontAlgn="base">
              <a:spcBef>
                <a:spcPts val="800"/>
              </a:spcBef>
              <a:spcAft>
                <a:spcPct val="0"/>
              </a:spcAft>
              <a:buSzPct val="8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it-IT" sz="320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Ventilatori con umidificatori attivi incorporati</a:t>
            </a:r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804863"/>
            <a:ext cx="1895475" cy="240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833438"/>
            <a:ext cx="2000250" cy="238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3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25" y="785813"/>
            <a:ext cx="3181350" cy="318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3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3286125"/>
            <a:ext cx="4071938" cy="289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13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6525" y="4000500"/>
            <a:ext cx="3379788" cy="2714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1304" name="Text Box 8"/>
          <p:cNvSpPr txBox="1">
            <a:spLocks noChangeArrowheads="1"/>
          </p:cNvSpPr>
          <p:nvPr/>
        </p:nvSpPr>
        <p:spPr bwMode="auto">
          <a:xfrm>
            <a:off x="3411538" y="6257925"/>
            <a:ext cx="13620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solidFill>
                  <a:srgbClr val="000000"/>
                </a:solidFill>
                <a:latin typeface="Times New Roman" pitchFamily="18" charset="0"/>
              </a:rPr>
              <a:t>AUTOCPAP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929438" y="3481388"/>
            <a:ext cx="2141537" cy="1803400"/>
            <a:chOff x="4365" y="2193"/>
            <a:chExt cx="1349" cy="1136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66" y="2194"/>
              <a:ext cx="1349" cy="11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7651" name="Text Box 3"/>
            <p:cNvSpPr txBox="1">
              <a:spLocks noChangeArrowheads="1"/>
            </p:cNvSpPr>
            <p:nvPr/>
          </p:nvSpPr>
          <p:spPr bwMode="auto">
            <a:xfrm rot="5400000">
              <a:off x="4473" y="2087"/>
              <a:ext cx="1136" cy="13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0" y="5427663"/>
            <a:ext cx="1717675" cy="1287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 rot="10800000" flipV="1">
            <a:off x="249238" y="1046163"/>
            <a:ext cx="6503987" cy="5746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000000"/>
                </a:solidFill>
              </a:rPr>
              <a:t>E’ il mezzo che porta il flusso d’aria dal VM al paziente</a:t>
            </a:r>
            <a:r>
              <a:rPr lang="it-IT" b="1" smtClean="0">
                <a:solidFill>
                  <a:srgbClr val="000000"/>
                </a:solidFill>
              </a:rPr>
              <a:t>.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È in silicone o polietilene, monouso o risterilizzabile 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È necessario: 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Disinfettarlo periodicamente (ogni 15 gg), immergendolo in soluzione disinfettante;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AutoNum type="arabicPeriod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Controllare che non sia rotto e che non ci siano perdite d’aria</a:t>
            </a:r>
            <a:r>
              <a:rPr lang="it-IT" sz="1100" smtClean="0">
                <a:solidFill>
                  <a:srgbClr val="000000"/>
                </a:solidFill>
              </a:rPr>
              <a:t>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100" smtClean="0">
                <a:solidFill>
                  <a:srgbClr val="000000"/>
                </a:solidFill>
              </a:rPr>
              <a:t> 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Si distinguono due tipi di circuito: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b="1" smtClean="0">
              <a:solidFill>
                <a:srgbClr val="000000"/>
              </a:solidFill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BITUBO:</a:t>
            </a:r>
            <a:r>
              <a:rPr lang="it-IT" sz="2000" b="1" smtClean="0">
                <a:solidFill>
                  <a:srgbClr val="000000"/>
                </a:solidFill>
              </a:rPr>
              <a:t> </a:t>
            </a:r>
            <a:r>
              <a:rPr lang="it-IT" sz="2000" smtClean="0">
                <a:solidFill>
                  <a:srgbClr val="000000"/>
                </a:solidFill>
              </a:rPr>
              <a:t>costituito da due tubi che si uniscono ad Y  in prossimità della maschera.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Uno è per il passaggio dell’aria durante l’inspirazione ed uno per l’espirazione. 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MONOTUBO:</a:t>
            </a:r>
            <a:r>
              <a:rPr lang="it-IT" sz="2000" b="1" smtClean="0">
                <a:solidFill>
                  <a:srgbClr val="000000"/>
                </a:solidFill>
              </a:rPr>
              <a:t> </a:t>
            </a:r>
            <a:r>
              <a:rPr lang="it-IT" sz="2000" smtClean="0">
                <a:solidFill>
                  <a:srgbClr val="000000"/>
                </a:solidFill>
              </a:rPr>
              <a:t>costituito da un semplice tubo in cui l’aria passa sia durante l’inspirazione che durante l’espirazione. Più utilizzato nella VMD.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187450" y="-892175"/>
            <a:ext cx="4214813" cy="2224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b="1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it-IT" sz="1200" b="1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it-IT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it-IT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it-IT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it-IT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it-IT" sz="2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3. </a:t>
            </a:r>
            <a:r>
              <a:rPr lang="it-IT" sz="4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Circuito</a:t>
            </a:r>
            <a:r>
              <a:rPr lang="it-IT" sz="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it-IT" sz="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it-IT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it-IT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endParaRPr lang="it-IT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071563" y="4941888"/>
            <a:ext cx="1285875" cy="11303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solidFill>
                  <a:srgbClr val="000000"/>
                </a:solidFill>
              </a:rPr>
              <a:t>ventilatore</a:t>
            </a: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2339975" y="5734050"/>
            <a:ext cx="4175125" cy="1588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2339975" y="5443538"/>
            <a:ext cx="2808288" cy="1587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5437188" y="5443538"/>
            <a:ext cx="1079500" cy="1587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V="1">
            <a:off x="5148263" y="5299075"/>
            <a:ext cx="1587" cy="146050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V="1">
            <a:off x="5437188" y="5299075"/>
            <a:ext cx="1587" cy="146050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3492500" y="5661025"/>
            <a:ext cx="3240088" cy="1588"/>
          </a:xfrm>
          <a:prstGeom prst="line">
            <a:avLst/>
          </a:prstGeom>
          <a:noFill/>
          <a:ln w="1584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5292725" y="5556250"/>
            <a:ext cx="1439863" cy="1588"/>
          </a:xfrm>
          <a:prstGeom prst="line">
            <a:avLst/>
          </a:prstGeom>
          <a:noFill/>
          <a:ln w="15840">
            <a:solidFill>
              <a:srgbClr val="FF0000"/>
            </a:solidFill>
            <a:prstDash val="lgDash"/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V="1">
            <a:off x="5292725" y="4978400"/>
            <a:ext cx="1588" cy="579438"/>
          </a:xfrm>
          <a:prstGeom prst="line">
            <a:avLst/>
          </a:prstGeom>
          <a:noFill/>
          <a:ln w="15840">
            <a:solidFill>
              <a:srgbClr val="FF0000"/>
            </a:solidFill>
            <a:prstDash val="lgDash"/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2268538" y="1844675"/>
            <a:ext cx="3240087" cy="1588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2268538" y="2205038"/>
            <a:ext cx="3240087" cy="1587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5508625" y="1844675"/>
            <a:ext cx="477838" cy="179388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V="1">
            <a:off x="5508625" y="2022475"/>
            <a:ext cx="487363" cy="184150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2268538" y="2565400"/>
            <a:ext cx="3240087" cy="1588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 flipV="1">
            <a:off x="5508625" y="2203450"/>
            <a:ext cx="719138" cy="363538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6227763" y="2205038"/>
            <a:ext cx="1081087" cy="1587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6227763" y="1844675"/>
            <a:ext cx="1081087" cy="1588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5508625" y="1557338"/>
            <a:ext cx="719138" cy="287337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2268538" y="1557338"/>
            <a:ext cx="3238500" cy="1587"/>
          </a:xfrm>
          <a:prstGeom prst="line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2843213" y="2381250"/>
            <a:ext cx="2646362" cy="1588"/>
          </a:xfrm>
          <a:prstGeom prst="line">
            <a:avLst/>
          </a:prstGeom>
          <a:noFill/>
          <a:ln w="1584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V="1">
            <a:off x="5486400" y="2109788"/>
            <a:ext cx="612775" cy="269875"/>
          </a:xfrm>
          <a:prstGeom prst="line">
            <a:avLst/>
          </a:prstGeom>
          <a:noFill/>
          <a:ln w="1584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>
            <a:off x="6094413" y="2114550"/>
            <a:ext cx="1222375" cy="1588"/>
          </a:xfrm>
          <a:prstGeom prst="line">
            <a:avLst/>
          </a:prstGeom>
          <a:noFill/>
          <a:ln w="1584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6083300" y="1916113"/>
            <a:ext cx="1227138" cy="1587"/>
          </a:xfrm>
          <a:prstGeom prst="line">
            <a:avLst/>
          </a:prstGeom>
          <a:noFill/>
          <a:ln w="15840">
            <a:solidFill>
              <a:srgbClr val="FF0000"/>
            </a:solidFill>
            <a:prstDash val="lgDash"/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 flipH="1" flipV="1">
            <a:off x="5507038" y="1698625"/>
            <a:ext cx="579437" cy="219075"/>
          </a:xfrm>
          <a:prstGeom prst="line">
            <a:avLst/>
          </a:prstGeom>
          <a:noFill/>
          <a:ln w="15840">
            <a:solidFill>
              <a:srgbClr val="FF0000"/>
            </a:solidFill>
            <a:prstDash val="lgDash"/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 flipH="1">
            <a:off x="2841625" y="1700213"/>
            <a:ext cx="2668588" cy="1587"/>
          </a:xfrm>
          <a:prstGeom prst="line">
            <a:avLst/>
          </a:prstGeom>
          <a:noFill/>
          <a:ln w="15840">
            <a:solidFill>
              <a:srgbClr val="FF0000"/>
            </a:solidFill>
            <a:prstDash val="lgDash"/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6286500" y="6143625"/>
            <a:ext cx="503238" cy="1588"/>
          </a:xfrm>
          <a:prstGeom prst="line">
            <a:avLst/>
          </a:prstGeom>
          <a:noFill/>
          <a:ln w="936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6280150" y="6286500"/>
            <a:ext cx="508000" cy="1588"/>
          </a:xfrm>
          <a:prstGeom prst="line">
            <a:avLst/>
          </a:prstGeom>
          <a:noFill/>
          <a:ln w="9360">
            <a:solidFill>
              <a:srgbClr val="FF0000"/>
            </a:solidFill>
            <a:prstDash val="lgDash"/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6858000" y="6000750"/>
            <a:ext cx="93345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smtClean="0">
                <a:solidFill>
                  <a:srgbClr val="000000"/>
                </a:solidFill>
              </a:rPr>
              <a:t>Inspirazione</a:t>
            </a:r>
          </a:p>
        </p:txBody>
      </p:sp>
      <p:sp>
        <p:nvSpPr>
          <p:cNvPr id="28701" name="Text Box 29"/>
          <p:cNvSpPr txBox="1">
            <a:spLocks noChangeArrowheads="1"/>
          </p:cNvSpPr>
          <p:nvPr/>
        </p:nvSpPr>
        <p:spPr bwMode="auto">
          <a:xfrm>
            <a:off x="6856413" y="6143625"/>
            <a:ext cx="9001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200" smtClean="0">
                <a:solidFill>
                  <a:srgbClr val="000000"/>
                </a:solidFill>
              </a:rPr>
              <a:t>Espirazione</a:t>
            </a:r>
          </a:p>
        </p:txBody>
      </p:sp>
      <p:sp>
        <p:nvSpPr>
          <p:cNvPr id="28702" name="Text Box 30"/>
          <p:cNvSpPr txBox="1">
            <a:spLocks noChangeArrowheads="1"/>
          </p:cNvSpPr>
          <p:nvPr/>
        </p:nvSpPr>
        <p:spPr bwMode="auto">
          <a:xfrm>
            <a:off x="5902325" y="4164013"/>
            <a:ext cx="1449388" cy="1116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smtClean="0">
                <a:solidFill>
                  <a:srgbClr val="000000"/>
                </a:solidFill>
              </a:rPr>
              <a:t>Plateau valve</a:t>
            </a:r>
          </a:p>
          <a:p>
            <a:pPr defTabSz="449263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smtClean="0">
                <a:solidFill>
                  <a:srgbClr val="000000"/>
                </a:solidFill>
              </a:rPr>
              <a:t>Whisper swivel</a:t>
            </a:r>
          </a:p>
          <a:p>
            <a:pPr defTabSz="449263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smtClean="0">
                <a:solidFill>
                  <a:srgbClr val="000000"/>
                </a:solidFill>
              </a:rPr>
              <a:t>Foro maschera </a:t>
            </a:r>
          </a:p>
        </p:txBody>
      </p:sp>
      <p:sp>
        <p:nvSpPr>
          <p:cNvPr id="28703" name="Text Box 31"/>
          <p:cNvSpPr txBox="1">
            <a:spLocks noChangeArrowheads="1"/>
          </p:cNvSpPr>
          <p:nvPr/>
        </p:nvSpPr>
        <p:spPr bwMode="auto">
          <a:xfrm>
            <a:off x="5295900" y="3357563"/>
            <a:ext cx="35877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IRCUITO</a:t>
            </a: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</a:t>
            </a: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</a:t>
            </a: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IA</a:t>
            </a:r>
          </a:p>
        </p:txBody>
      </p:sp>
      <p:sp>
        <p:nvSpPr>
          <p:cNvPr id="28704" name="Text Box 32"/>
          <p:cNvSpPr txBox="1">
            <a:spLocks noChangeArrowheads="1"/>
          </p:cNvSpPr>
          <p:nvPr/>
        </p:nvSpPr>
        <p:spPr bwMode="auto">
          <a:xfrm>
            <a:off x="5564188" y="644525"/>
            <a:ext cx="330041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IRCUITO</a:t>
            </a: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DUE</a:t>
            </a:r>
            <a:r>
              <a:rPr lang="it-IT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</a:t>
            </a: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IE</a:t>
            </a:r>
          </a:p>
        </p:txBody>
      </p:sp>
      <p:pic>
        <p:nvPicPr>
          <p:cNvPr id="28705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1357313"/>
            <a:ext cx="118745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706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4410075"/>
            <a:ext cx="1187450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8707" name="Picture 35"/>
          <p:cNvPicPr>
            <a:picLocks noChangeAspect="1" noChangeArrowheads="1"/>
          </p:cNvPicPr>
          <p:nvPr/>
        </p:nvPicPr>
        <p:blipFill>
          <a:blip r:embed="rId4" cstate="print"/>
          <a:srcRect l="19118" t="65631" r="65994" b="12889"/>
          <a:stretch>
            <a:fillRect/>
          </a:stretch>
        </p:blipFill>
        <p:spPr bwMode="auto">
          <a:xfrm>
            <a:off x="642938" y="1214438"/>
            <a:ext cx="1928812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8708" name="Rectangle 36"/>
          <p:cNvSpPr>
            <a:spLocks noChangeArrowheads="1"/>
          </p:cNvSpPr>
          <p:nvPr/>
        </p:nvSpPr>
        <p:spPr bwMode="auto">
          <a:xfrm>
            <a:off x="3232150" y="2643188"/>
            <a:ext cx="33940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solidFill>
                  <a:srgbClr val="000000"/>
                </a:solidFill>
              </a:rPr>
              <a:t>non necessita di valvola espiratoria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5429250" y="2047875"/>
            <a:ext cx="3527425" cy="424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Vari tipi e forme</a:t>
            </a:r>
          </a:p>
          <a:p>
            <a:pPr defTabSz="44926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Posteriore o laterale   sul corpo macchina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Sempre presente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E’ un cuscinetto di spugna, carta o tessuto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Lavabile settimanalmente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Sostituzione mensile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673475" y="1285875"/>
            <a:ext cx="5470525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Filtra l’aria ambiente che il VM poi insufflerà al pz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916238" y="188913"/>
            <a:ext cx="7715250" cy="94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2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it-IT" sz="2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it-IT" sz="2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</a:t>
            </a:r>
            <a:r>
              <a:rPr lang="it-IT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Filtro antipolvere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0350"/>
            <a:ext cx="2232025" cy="302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2203450"/>
            <a:ext cx="2952750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3500438"/>
            <a:ext cx="2266950" cy="302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714750" y="4000500"/>
            <a:ext cx="1584325" cy="368300"/>
          </a:xfrm>
          <a:prstGeom prst="rect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>
                <a:solidFill>
                  <a:srgbClr val="FF0000"/>
                </a:solidFill>
              </a:rPr>
              <a:t>Filtrosporco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479675" y="2543175"/>
            <a:ext cx="1438275" cy="368300"/>
          </a:xfrm>
          <a:prstGeom prst="rect">
            <a:avLst/>
          </a:prstGeom>
          <a:noFill/>
          <a:ln w="1908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smtClean="0">
                <a:solidFill>
                  <a:srgbClr val="00CC00"/>
                </a:solidFill>
              </a:rPr>
              <a:t>Filtro pulito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76375" y="1412875"/>
            <a:ext cx="3238500" cy="2662238"/>
            <a:chOff x="930" y="890"/>
            <a:chExt cx="2040" cy="1677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" y="890"/>
              <a:ext cx="2040" cy="16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6627" name="Oval 3"/>
            <p:cNvSpPr>
              <a:spLocks noChangeArrowheads="1"/>
            </p:cNvSpPr>
            <p:nvPr/>
          </p:nvSpPr>
          <p:spPr bwMode="auto">
            <a:xfrm>
              <a:off x="1482" y="1283"/>
              <a:ext cx="848" cy="872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932363" y="1428750"/>
            <a:ext cx="4032250" cy="4851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defTabSz="44926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Vari tipi e forme</a:t>
            </a:r>
          </a:p>
          <a:p>
            <a:pPr algn="just" defTabSz="44926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Si applica fra l’uscita del flusso d’aria dal ventilatore ed il circuito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Sempre presente se si utilizza un VM dell’ospedale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Presidio optional: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- non interferisce      sulla funzione del VM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- </a:t>
            </a:r>
            <a:r>
              <a:rPr lang="it-IT" sz="2000" u="sng" smtClean="0">
                <a:solidFill>
                  <a:srgbClr val="000000"/>
                </a:solidFill>
              </a:rPr>
              <a:t>non fornito se la macchina è in uso personale 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 Sostituzione mensile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059113" y="765175"/>
            <a:ext cx="5976937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</a:rPr>
              <a:t>Protegge il ventilatore da contaminazioni batteriche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4081463" y="222250"/>
            <a:ext cx="4954587" cy="59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3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Filtro Antibatterico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9550" y="4151313"/>
            <a:ext cx="2519363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1371600" y="-41275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6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Nasale aperta</a:t>
            </a:r>
          </a:p>
        </p:txBody>
      </p:sp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1357313"/>
            <a:ext cx="3638550" cy="125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28625"/>
            <a:ext cx="2638425" cy="266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3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2313" y="2714625"/>
            <a:ext cx="3810000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3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214688"/>
            <a:ext cx="2857500" cy="285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5638800" y="142875"/>
            <a:ext cx="35052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Facciale aperta</a:t>
            </a:r>
          </a:p>
        </p:txBody>
      </p:sp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81000"/>
            <a:ext cx="2286000" cy="290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50" y="571500"/>
            <a:ext cx="2571750" cy="264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5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3" y="4071938"/>
            <a:ext cx="2619375" cy="238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59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4071938"/>
            <a:ext cx="2428875" cy="242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59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38" y="4060825"/>
            <a:ext cx="2439987" cy="2439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59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4300" y="714375"/>
            <a:ext cx="1949450" cy="264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959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6138" y="1143000"/>
            <a:ext cx="1876425" cy="2190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484313"/>
            <a:ext cx="3960813" cy="5113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908175" y="1989138"/>
            <a:ext cx="1728788" cy="914400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51203" name="AutoShape 3"/>
          <p:cNvSpPr>
            <a:spLocks noChangeArrowheads="1"/>
          </p:cNvSpPr>
          <p:nvPr/>
        </p:nvSpPr>
        <p:spPr bwMode="auto">
          <a:xfrm>
            <a:off x="3708400" y="1412875"/>
            <a:ext cx="4895850" cy="1439863"/>
          </a:xfrm>
          <a:prstGeom prst="cloudCallout">
            <a:avLst>
              <a:gd name="adj1" fmla="val -51782"/>
              <a:gd name="adj2" fmla="val 30815"/>
            </a:avLst>
          </a:prstGeom>
          <a:noFill/>
          <a:ln w="1908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481638" y="1693863"/>
            <a:ext cx="949325" cy="717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smtClean="0">
                <a:solidFill>
                  <a:srgbClr val="000000"/>
                </a:solidFill>
              </a:rPr>
              <a:t>CO</a:t>
            </a:r>
            <a:r>
              <a:rPr lang="it-IT" sz="3600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57813" y="4505325"/>
            <a:ext cx="3678237" cy="42862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 smtClean="0">
                <a:solidFill>
                  <a:srgbClr val="0000FF"/>
                </a:solidFill>
              </a:rPr>
              <a:t>Funzione di valvola espiratoria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 flipH="1" flipV="1">
            <a:off x="2914650" y="2635250"/>
            <a:ext cx="2451100" cy="1874838"/>
          </a:xfrm>
          <a:prstGeom prst="line">
            <a:avLst/>
          </a:prstGeom>
          <a:noFill/>
          <a:ln w="9360">
            <a:solidFill>
              <a:srgbClr val="0000FF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1152525" y="565150"/>
            <a:ext cx="7920038" cy="792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it-IT" sz="26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ALVOLA</a:t>
            </a:r>
            <a:r>
              <a:rPr lang="it-IT" sz="30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sz="32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it-IT" sz="26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SPIRATORIA</a:t>
            </a:r>
            <a:r>
              <a:rPr lang="it-IT" sz="30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già su maschera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ChangeArrowheads="1"/>
          </p:cNvSpPr>
          <p:nvPr/>
        </p:nvSpPr>
        <p:spPr bwMode="auto">
          <a:xfrm>
            <a:off x="684213" y="1557338"/>
            <a:ext cx="7308850" cy="4845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000000"/>
                </a:solidFill>
                <a:latin typeface="Times New Roman" pitchFamily="18" charset="0"/>
              </a:rPr>
              <a:t>Qualunque sia il tipo di maschera adottato, un accurato e corretto posizionamento rende più comoda ed efficace la ventilazione.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it-IT" sz="160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it-IT" sz="2400" smtClean="0">
                <a:solidFill>
                  <a:srgbClr val="000000"/>
                </a:solidFill>
                <a:latin typeface="Times New Roman" pitchFamily="18" charset="0"/>
              </a:rPr>
              <a:t>Se la maschera è</a:t>
            </a:r>
            <a:r>
              <a:rPr lang="it-IT" sz="24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sz="2400" b="1" u="sng" smtClean="0">
                <a:solidFill>
                  <a:srgbClr val="000000"/>
                </a:solidFill>
                <a:latin typeface="Times New Roman" pitchFamily="18" charset="0"/>
              </a:rPr>
              <a:t>troppo stretta</a:t>
            </a:r>
            <a:r>
              <a:rPr lang="it-IT" sz="24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sz="2400" smtClean="0">
                <a:solidFill>
                  <a:srgbClr val="000000"/>
                </a:solidFill>
                <a:latin typeface="Times New Roman" pitchFamily="18" charset="0"/>
              </a:rPr>
              <a:t>e preme eccessivamente sulla cute, può provocare </a:t>
            </a:r>
            <a:r>
              <a:rPr lang="it-IT" sz="24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LESIONI  CUTANEE DA CONTATTO (decubito).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800" b="1" smtClean="0">
              <a:solidFill>
                <a:srgbClr val="CC0000"/>
              </a:solidFill>
              <a:latin typeface="Times New Roman" pitchFamily="18" charset="0"/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80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3" cstate="print">
            <a:lum bright="6000" contrast="-14000"/>
          </a:blip>
          <a:srcRect/>
          <a:stretch>
            <a:fillRect/>
          </a:stretch>
        </p:blipFill>
        <p:spPr bwMode="auto">
          <a:xfrm>
            <a:off x="3779838" y="4308475"/>
            <a:ext cx="1928812" cy="19288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365625"/>
            <a:ext cx="1857375" cy="178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1619250" y="639763"/>
            <a:ext cx="5943600" cy="70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EFFETTI  COLLATERALI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956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8032" y="-16496"/>
            <a:ext cx="36500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LUCIANO</a:t>
            </a:r>
            <a:endParaRPr lang="it-IT" sz="3200" b="1" dirty="0"/>
          </a:p>
        </p:txBody>
      </p:sp>
      <p:sp>
        <p:nvSpPr>
          <p:cNvPr id="9" name="Rettangolo 8"/>
          <p:cNvSpPr/>
          <p:nvPr/>
        </p:nvSpPr>
        <p:spPr>
          <a:xfrm>
            <a:off x="445345" y="1303144"/>
            <a:ext cx="1418505" cy="18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95536" y="220486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ELETTROMIOGRAFIA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95536" y="292494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VISITA NEUROLOGICA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23010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900113" y="1365250"/>
            <a:ext cx="7416800" cy="415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 marL="342900" indent="-341313" algn="just" defTabSz="449263" fontAlgn="base">
              <a:spcBef>
                <a:spcPts val="600"/>
              </a:spcBef>
              <a:spcAft>
                <a:spcPct val="0"/>
              </a:spcAft>
              <a:buSzPct val="8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it-IT" sz="2400" smtClean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</a:rPr>
              <a:t>Al contrario, se è</a:t>
            </a:r>
            <a:r>
              <a:rPr lang="it-IT" sz="2800" b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sz="2800" b="1" u="sng" smtClean="0">
                <a:solidFill>
                  <a:srgbClr val="000000"/>
                </a:solidFill>
                <a:latin typeface="Times New Roman" pitchFamily="18" charset="0"/>
              </a:rPr>
              <a:t>troppo larga</a:t>
            </a:r>
            <a:r>
              <a:rPr lang="it-IT" sz="2800" u="sng" smtClean="0">
                <a:solidFill>
                  <a:srgbClr val="000000"/>
                </a:solidFill>
                <a:latin typeface="Times New Roman" pitchFamily="18" charset="0"/>
              </a:rPr>
              <a:t>,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</a:rPr>
              <a:t> genera fastidiose perdite d'aria che riducono l'efficacia della ventilazione e possono provocare </a:t>
            </a:r>
            <a:r>
              <a:rPr lang="it-IT" sz="2800" b="1" smtClean="0">
                <a:solidFill>
                  <a:srgbClr val="CC0000"/>
                </a:solidFill>
                <a:latin typeface="Times New Roman" pitchFamily="18" charset="0"/>
              </a:rPr>
              <a:t>IRRITAZIONE CONGIUNTIVALE</a:t>
            </a:r>
            <a:r>
              <a:rPr lang="it-IT" sz="28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it-IT" sz="2800" smtClean="0">
                <a:solidFill>
                  <a:srgbClr val="000000"/>
                </a:solidFill>
                <a:latin typeface="Times New Roman" pitchFamily="18" charset="0"/>
              </a:rPr>
              <a:t>se lo sfiato d'aria si dirige negli occhi.</a:t>
            </a:r>
          </a:p>
          <a:p>
            <a:pPr marL="342900" indent="-341313" defTabSz="449263" fontAlgn="base">
              <a:spcBef>
                <a:spcPts val="600"/>
              </a:spcBef>
              <a:spcAft>
                <a:spcPct val="0"/>
              </a:spcAft>
              <a:buSzPct val="8500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it-IT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450" y="4011613"/>
            <a:ext cx="2449513" cy="1649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3"/>
            <a:ext cx="2322513" cy="309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8" y="3357563"/>
            <a:ext cx="3308350" cy="245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3538" y="746125"/>
            <a:ext cx="3382962" cy="239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724525" y="44450"/>
            <a:ext cx="2797175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Raccordi O2</a:t>
            </a:r>
            <a:r>
              <a:rPr lang="it-IT" sz="3200" b="1" smtClean="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785813" y="2767013"/>
            <a:ext cx="1428750" cy="368300"/>
          </a:xfrm>
          <a:prstGeom prst="rect">
            <a:avLst/>
          </a:prstGeom>
          <a:solidFill>
            <a:srgbClr val="00FFCC"/>
          </a:solidFill>
          <a:ln w="25560">
            <a:solidFill>
              <a:srgbClr val="00BC95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solidFill>
                  <a:srgbClr val="000000"/>
                </a:solidFill>
              </a:rPr>
              <a:t>Da maschera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22313" y="5929313"/>
            <a:ext cx="2206625" cy="368300"/>
          </a:xfrm>
          <a:prstGeom prst="rect">
            <a:avLst/>
          </a:prstGeom>
          <a:solidFill>
            <a:srgbClr val="0099CC"/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solidFill>
                  <a:srgbClr val="000000"/>
                </a:solidFill>
              </a:rPr>
              <a:t>Da filtro antibatterico</a:t>
            </a:r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857250" y="1423988"/>
            <a:ext cx="504825" cy="647700"/>
          </a:xfrm>
          <a:prstGeom prst="ellips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53256" name="Oval 8"/>
          <p:cNvSpPr>
            <a:spLocks noChangeArrowheads="1"/>
          </p:cNvSpPr>
          <p:nvPr/>
        </p:nvSpPr>
        <p:spPr bwMode="auto">
          <a:xfrm>
            <a:off x="3848100" y="1420813"/>
            <a:ext cx="1295400" cy="1008062"/>
          </a:xfrm>
          <a:prstGeom prst="ellips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53257" name="Oval 9"/>
          <p:cNvSpPr>
            <a:spLocks noChangeArrowheads="1"/>
          </p:cNvSpPr>
          <p:nvPr/>
        </p:nvSpPr>
        <p:spPr bwMode="auto">
          <a:xfrm>
            <a:off x="1924050" y="4000500"/>
            <a:ext cx="504825" cy="576263"/>
          </a:xfrm>
          <a:prstGeom prst="ellips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572250" y="2286000"/>
            <a:ext cx="2058988" cy="368300"/>
          </a:xfrm>
          <a:prstGeom prst="rect">
            <a:avLst/>
          </a:prstGeom>
          <a:solidFill>
            <a:srgbClr val="0099CC"/>
          </a:solidFill>
          <a:ln w="255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solidFill>
                  <a:srgbClr val="000000"/>
                </a:solidFill>
              </a:rPr>
              <a:t>Da VM se possibile</a:t>
            </a:r>
          </a:p>
        </p:txBody>
      </p:sp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6" cstate="print"/>
          <a:srcRect t="18611"/>
          <a:stretch>
            <a:fillRect/>
          </a:stretch>
        </p:blipFill>
        <p:spPr bwMode="auto">
          <a:xfrm>
            <a:off x="3786188" y="3500438"/>
            <a:ext cx="2643187" cy="249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6580188" y="4000500"/>
            <a:ext cx="1590675" cy="642938"/>
          </a:xfrm>
          <a:prstGeom prst="rect">
            <a:avLst/>
          </a:prstGeom>
          <a:solidFill>
            <a:srgbClr val="00FFCC"/>
          </a:solidFill>
          <a:ln w="25560">
            <a:solidFill>
              <a:srgbClr val="00BC95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solidFill>
                  <a:srgbClr val="000000"/>
                </a:solidFill>
              </a:rPr>
              <a:t>Da  raccordo 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mtClean="0">
                <a:solidFill>
                  <a:srgbClr val="000000"/>
                </a:solidFill>
              </a:rPr>
              <a:t>inserito in serie</a:t>
            </a:r>
          </a:p>
        </p:txBody>
      </p:sp>
      <p:sp>
        <p:nvSpPr>
          <p:cNvPr id="53261" name="Oval 13"/>
          <p:cNvSpPr>
            <a:spLocks noChangeArrowheads="1"/>
          </p:cNvSpPr>
          <p:nvPr/>
        </p:nvSpPr>
        <p:spPr bwMode="auto">
          <a:xfrm>
            <a:off x="4929188" y="4214813"/>
            <a:ext cx="785812" cy="1214437"/>
          </a:xfrm>
          <a:prstGeom prst="ellips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323850" y="285750"/>
            <a:ext cx="8799513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 smtClean="0">
                <a:solidFill>
                  <a:srgbClr val="FF5050"/>
                </a:solidFill>
                <a:latin typeface="Broadway" pitchFamily="82" charset="0"/>
              </a:rPr>
              <a:t>VENTILAZIONE CON BOCCAGLIO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143000"/>
            <a:ext cx="8143875" cy="5429250"/>
          </a:xfrm>
          <a:prstGeom prst="rect">
            <a:avLst/>
          </a:prstGeom>
          <a:noFill/>
          <a:ln w="28440">
            <a:solidFill>
              <a:srgbClr val="D1D1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par>
              <p:cTn id="2" fill="hold" nodeType="interactiveSeq">
                <p:stCondLst>
                  <p:cond evt="onClick" delay="0">
                    <p:tgtEl>
                      <p:spTgt spid="52226"/>
                    </p:tgtEl>
                  </p:cond>
                </p:stCondLst>
              </p:cTn>
            </p:par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7363" y="285750"/>
            <a:ext cx="8142287" cy="1114425"/>
            <a:chOff x="307" y="180"/>
            <a:chExt cx="5129" cy="702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" y="180"/>
              <a:ext cx="5129" cy="7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6083" name="Text Box 3"/>
            <p:cNvSpPr txBox="1">
              <a:spLocks noChangeArrowheads="1"/>
            </p:cNvSpPr>
            <p:nvPr/>
          </p:nvSpPr>
          <p:spPr bwMode="auto">
            <a:xfrm>
              <a:off x="307" y="180"/>
              <a:ext cx="5129" cy="7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4691063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63538" indent="-255588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63538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  <a:tab pos="9004300" algn="l"/>
              </a:tabLst>
            </a:pPr>
            <a:r>
              <a:rPr lang="en-GB" sz="2400" smtClean="0">
                <a:solidFill>
                  <a:srgbClr val="000000"/>
                </a:solidFill>
              </a:rPr>
              <a:t>Disfunzione bulbare con  aspirazione di cibo</a:t>
            </a:r>
          </a:p>
          <a:p>
            <a:pPr marL="363538" indent="-255588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63538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  <a:tab pos="9004300" algn="l"/>
              </a:tabLst>
            </a:pPr>
            <a:r>
              <a:rPr lang="en-GB" sz="2400" smtClean="0">
                <a:solidFill>
                  <a:srgbClr val="000000"/>
                </a:solidFill>
              </a:rPr>
              <a:t>Insufficiente controllo della ventilazione con NIV</a:t>
            </a:r>
          </a:p>
          <a:p>
            <a:pPr marL="363538" indent="-255588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63538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  <a:tab pos="9004300" algn="l"/>
              </a:tabLst>
            </a:pPr>
            <a:r>
              <a:rPr lang="en-GB" sz="2400" smtClean="0">
                <a:solidFill>
                  <a:srgbClr val="000000"/>
                </a:solidFill>
              </a:rPr>
              <a:t>Impossibilità di svezzamento dalla NIV dopo riacutizzazione</a:t>
            </a:r>
          </a:p>
          <a:p>
            <a:pPr marL="363538" indent="-255588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63538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  <a:tab pos="9004300" algn="l"/>
              </a:tabLst>
            </a:pPr>
            <a:r>
              <a:rPr lang="en-GB" sz="2400" smtClean="0">
                <a:solidFill>
                  <a:srgbClr val="000000"/>
                </a:solidFill>
              </a:rPr>
              <a:t>Associazione di dipendenza ventilatoria totale e riduzione funzione bulbare</a:t>
            </a:r>
          </a:p>
          <a:p>
            <a:pPr marL="363538" indent="-255588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tabLst>
                <a:tab pos="363538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  <a:tab pos="9004300" algn="l"/>
              </a:tabLst>
            </a:pPr>
            <a:r>
              <a:rPr lang="en-GB" sz="2400" smtClean="0">
                <a:solidFill>
                  <a:srgbClr val="000000"/>
                </a:solidFill>
              </a:rPr>
              <a:t>Disfunzione corde vocali/ostruzione alte vie aeree/episodi di soffocamento</a:t>
            </a:r>
          </a:p>
          <a:p>
            <a:pPr marL="363538" indent="-255588" defTabSz="449263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F5050"/>
              </a:buClr>
              <a:buSzPct val="100000"/>
              <a:buFont typeface="Arial" charset="0"/>
              <a:buChar char="•"/>
              <a:tabLst>
                <a:tab pos="363538" algn="l"/>
                <a:tab pos="468313" algn="l"/>
                <a:tab pos="917575" algn="l"/>
                <a:tab pos="1366838" algn="l"/>
                <a:tab pos="1816100" algn="l"/>
                <a:tab pos="2265363" algn="l"/>
                <a:tab pos="2714625" algn="l"/>
                <a:tab pos="3163888" algn="l"/>
                <a:tab pos="3613150" algn="l"/>
                <a:tab pos="4062413" algn="l"/>
                <a:tab pos="4511675" algn="l"/>
                <a:tab pos="4960938" algn="l"/>
                <a:tab pos="5410200" algn="l"/>
                <a:tab pos="5859463" algn="l"/>
                <a:tab pos="6308725" algn="l"/>
                <a:tab pos="6757988" algn="l"/>
                <a:tab pos="7207250" algn="l"/>
                <a:tab pos="7656513" algn="l"/>
                <a:tab pos="8105775" algn="l"/>
                <a:tab pos="8555038" algn="l"/>
                <a:tab pos="9004300" algn="l"/>
              </a:tabLst>
            </a:pPr>
            <a:r>
              <a:rPr lang="en-GB" sz="2400" b="1" smtClean="0">
                <a:solidFill>
                  <a:srgbClr val="FF5050"/>
                </a:solidFill>
              </a:rPr>
              <a:t>SCELTA DEL PAZIENTE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341438"/>
            <a:ext cx="3455987" cy="4751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itolo 1"/>
          <p:cNvSpPr>
            <a:spLocks noGrp="1"/>
          </p:cNvSpPr>
          <p:nvPr>
            <p:ph type="title" idx="4294967295"/>
          </p:nvPr>
        </p:nvSpPr>
        <p:spPr>
          <a:xfrm>
            <a:off x="323850" y="414338"/>
            <a:ext cx="8229600" cy="1143000"/>
          </a:xfrm>
        </p:spPr>
        <p:txBody>
          <a:bodyPr lIns="91440" tIns="45720" rIns="91440" bIns="45720"/>
          <a:lstStyle/>
          <a:p>
            <a:pPr defTabSz="914400"/>
            <a:r>
              <a:rPr lang="it-IT" altLang="it-IT" sz="2800" b="1">
                <a:solidFill>
                  <a:srgbClr val="0070C0"/>
                </a:solidFill>
                <a:latin typeface="Comic Sans MS" pitchFamily="66" charset="0"/>
              </a:rPr>
              <a:t>Fai ricorso al confezionamento della tracheostomia ? Se si, quando ? </a:t>
            </a:r>
          </a:p>
        </p:txBody>
      </p:sp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755650" y="1989138"/>
            <a:ext cx="7345363" cy="4133850"/>
            <a:chOff x="1187624" y="2204864"/>
            <a:chExt cx="7344816" cy="4132584"/>
          </a:xfrm>
        </p:grpSpPr>
        <p:pic>
          <p:nvPicPr>
            <p:cNvPr id="328708" name="Immagine 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2204864"/>
              <a:ext cx="6958247" cy="388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709" name="CasellaDiTesto 4"/>
            <p:cNvSpPr txBox="1">
              <a:spLocks noChangeArrowheads="1"/>
            </p:cNvSpPr>
            <p:nvPr/>
          </p:nvSpPr>
          <p:spPr bwMode="auto">
            <a:xfrm>
              <a:off x="1908295" y="6093048"/>
              <a:ext cx="6624145" cy="24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1000" b="1" smtClean="0">
                  <a:solidFill>
                    <a:srgbClr val="FF3300"/>
                  </a:solidFill>
                </a:rPr>
                <a:t>      NO                              In caso di disfagia            se NIV continuativa        se intubato e non svezzabile  </a:t>
              </a:r>
            </a:p>
          </p:txBody>
        </p:sp>
      </p:grpSp>
      <p:pic>
        <p:nvPicPr>
          <p:cNvPr id="3287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1412875"/>
            <a:ext cx="172878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11" name="Rettangolo 6"/>
          <p:cNvSpPr>
            <a:spLocks noChangeArrowheads="1"/>
          </p:cNvSpPr>
          <p:nvPr/>
        </p:nvSpPr>
        <p:spPr bwMode="auto">
          <a:xfrm>
            <a:off x="4608513" y="6524625"/>
            <a:ext cx="4572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100" smtClean="0">
                <a:solidFill>
                  <a:srgbClr val="000000"/>
                </a:solidFill>
                <a:latin typeface="Comic Sans MS" pitchFamily="66" charset="0"/>
              </a:rPr>
              <a:t>Rassegna di Patologia dell’Apparato Respiratorio 2011; 26: 303-309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1285875" y="-55563"/>
            <a:ext cx="7596188" cy="1311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 b="1" smtClean="0">
                <a:solidFill>
                  <a:srgbClr val="000000"/>
                </a:solidFill>
              </a:rPr>
              <a:t>Tracheostomy in neuromuscular users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1608138"/>
            <a:ext cx="10544175" cy="5245100"/>
            <a:chOff x="240" y="1013"/>
            <a:chExt cx="6642" cy="3304"/>
          </a:xfrm>
        </p:grpSpPr>
        <p:graphicFrame>
          <p:nvGraphicFramePr>
            <p:cNvPr id="62467" name="Object 3"/>
            <p:cNvGraphicFramePr>
              <a:graphicFrameLocks noChangeAspect="1"/>
            </p:cNvGraphicFramePr>
            <p:nvPr/>
          </p:nvGraphicFramePr>
          <p:xfrm>
            <a:off x="240" y="1013"/>
            <a:ext cx="6642" cy="3304"/>
          </p:xfrm>
          <a:graphic>
            <a:graphicData uri="http://schemas.openxmlformats.org/presentationml/2006/ole">
              <p:oleObj spid="_x0000_s137220" r:id="rId4" imgW="6762902" imgH="3771900" progId="MSGraph.Chart.8">
                <p:embed/>
              </p:oleObj>
            </a:graphicData>
          </a:graphic>
        </p:graphicFrame>
        <p:sp>
          <p:nvSpPr>
            <p:cNvPr id="62468" name="Text Box 4"/>
            <p:cNvSpPr txBox="1">
              <a:spLocks noChangeArrowheads="1"/>
            </p:cNvSpPr>
            <p:nvPr/>
          </p:nvSpPr>
          <p:spPr bwMode="auto">
            <a:xfrm>
              <a:off x="240" y="1013"/>
              <a:ext cx="6642" cy="33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786188" y="6400800"/>
            <a:ext cx="53578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r"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Lloyd Owen et al </a:t>
            </a:r>
            <a:r>
              <a:rPr lang="pt-PT" sz="2400" i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Eur Respir J 2005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 l="56516" t="1352" r="9190"/>
          <a:stretch>
            <a:fillRect/>
          </a:stretch>
        </p:blipFill>
        <p:spPr bwMode="auto">
          <a:xfrm>
            <a:off x="5651500" y="1270000"/>
            <a:ext cx="2665413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572000" y="2565400"/>
            <a:ext cx="3743325" cy="13128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25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In Europa 23% di utilizzatori di  HMV hanno tracheostomia; 54% dei pz. Con NMD hanno tracheostomia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/>
      </p:pic>
      <p:pic>
        <p:nvPicPr>
          <p:cNvPr id="3184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989138"/>
            <a:ext cx="8070850" cy="4437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2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68275"/>
            <a:ext cx="5329237" cy="974725"/>
          </a:xfrm>
          <a:ln/>
        </p:spPr>
      </p:pic>
      <p:pic>
        <p:nvPicPr>
          <p:cNvPr id="31949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341438"/>
            <a:ext cx="8224837" cy="4521200"/>
          </a:xfrm>
        </p:spPr>
      </p:pic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950913" y="5897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pic>
        <p:nvPicPr>
          <p:cNvPr id="31949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5949950"/>
            <a:ext cx="8224838" cy="53340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375" y="1143000"/>
            <a:ext cx="4667250" cy="553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1075" y="228600"/>
            <a:ext cx="718185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23588" name="AutoShape 4"/>
          <p:cNvSpPr>
            <a:spLocks noChangeArrowheads="1"/>
          </p:cNvSpPr>
          <p:nvPr/>
        </p:nvSpPr>
        <p:spPr bwMode="auto">
          <a:xfrm>
            <a:off x="171450" y="144463"/>
            <a:ext cx="8820150" cy="6597650"/>
          </a:xfrm>
          <a:prstGeom prst="flowChartAlternateProcess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23589" name="Line 5"/>
          <p:cNvSpPr>
            <a:spLocks noChangeShapeType="1"/>
          </p:cNvSpPr>
          <p:nvPr/>
        </p:nvSpPr>
        <p:spPr bwMode="auto">
          <a:xfrm>
            <a:off x="3708400" y="1341438"/>
            <a:ext cx="71438" cy="4751387"/>
          </a:xfrm>
          <a:prstGeom prst="line">
            <a:avLst/>
          </a:prstGeom>
          <a:noFill/>
          <a:ln w="25560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51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013176"/>
            <a:ext cx="843915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b="1" smtClean="0">
                <a:solidFill>
                  <a:srgbClr val="FFFFFF"/>
                </a:solidFill>
                <a:latin typeface="Times New Roman" pitchFamily="18" charset="0"/>
              </a:rPr>
              <a:t>Il paziente tracheostomizzato</a:t>
            </a:r>
            <a:br>
              <a:rPr lang="it-IT" sz="4400" b="1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it-IT" sz="2400" b="1" smtClean="0">
                <a:solidFill>
                  <a:srgbClr val="FFFFFF"/>
                </a:solidFill>
                <a:latin typeface="Times New Roman" pitchFamily="18" charset="0"/>
              </a:rPr>
              <a:t>Implicazioni fisiopatologiche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27175" y="2743200"/>
            <a:ext cx="6650038" cy="2652713"/>
          </a:xfrm>
          <a:prstGeom prst="rect">
            <a:avLst/>
          </a:prstGeom>
          <a:gradFill rotWithShape="0">
            <a:gsLst>
              <a:gs pos="0">
                <a:srgbClr val="CDB3C7"/>
              </a:gs>
              <a:gs pos="50000">
                <a:srgbClr val="FFDFF8"/>
              </a:gs>
              <a:gs pos="100000">
                <a:srgbClr val="CDB3C7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>
            <a:spAutoFit/>
          </a:bodyPr>
          <a:lstStyle/>
          <a:p>
            <a:pPr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it-IT" sz="2800" b="1" smtClean="0">
                <a:solidFill>
                  <a:srgbClr val="333399"/>
                </a:solidFill>
                <a:latin typeface="Times New Roman" pitchFamily="18" charset="0"/>
              </a:rPr>
              <a:t>Riduzione del calibro delle vie aeree</a:t>
            </a:r>
          </a:p>
          <a:p>
            <a:pPr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333399"/>
                </a:solidFill>
                <a:latin typeface="Times New Roman" pitchFamily="18" charset="0"/>
              </a:rPr>
              <a:t> Riflesso della tosse inefficiente </a:t>
            </a:r>
          </a:p>
          <a:p>
            <a:pPr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333399"/>
                </a:solidFill>
                <a:latin typeface="Times New Roman" pitchFamily="18" charset="0"/>
              </a:rPr>
              <a:t> Inadeguata umidificazione delle vie aeree</a:t>
            </a:r>
          </a:p>
          <a:p>
            <a:pPr defTabSz="44926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333399"/>
                </a:solidFill>
                <a:latin typeface="Times New Roman" pitchFamily="18" charset="0"/>
              </a:rPr>
              <a:t> Bypass delle difese naturali orofaringee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62000" y="3048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b="1" smtClean="0">
                <a:solidFill>
                  <a:srgbClr val="FFFFFF"/>
                </a:solidFill>
                <a:latin typeface="Times New Roman" pitchFamily="18" charset="0"/>
              </a:rPr>
              <a:t>Il paziente tracheostomizzato </a:t>
            </a:r>
            <a:r>
              <a:rPr 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Implicazioni fisiopatologiche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61963" y="1828800"/>
            <a:ext cx="7105650" cy="11906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66"/>
                </a:solidFill>
                <a:latin typeface="Times New Roman" pitchFamily="18" charset="0"/>
              </a:rPr>
              <a:t> Aumento delle resistenze delle vie aeree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66"/>
                </a:solidFill>
                <a:latin typeface="Times New Roman" pitchFamily="18" charset="0"/>
              </a:rPr>
              <a:t> Ostacolo delle secrezioni bronchiali per via naturale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66"/>
                </a:solidFill>
                <a:latin typeface="Times New Roman" pitchFamily="18" charset="0"/>
              </a:rPr>
              <a:t> Secrezioni dense e tenaci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757363" y="3810000"/>
            <a:ext cx="5891212" cy="8255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FF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66"/>
                </a:solidFill>
                <a:latin typeface="Times New Roman" pitchFamily="18" charset="0"/>
              </a:rPr>
              <a:t> Maggior rischio di infezioni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66"/>
                </a:solidFill>
                <a:latin typeface="Times New Roman" pitchFamily="18" charset="0"/>
              </a:rPr>
              <a:t> Maggior rischio di intasamento bronchiale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876800" y="5181600"/>
            <a:ext cx="3632200" cy="11906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dist="17819" dir="2700000" algn="ctr" rotWithShape="0">
              <a:srgbClr val="808080"/>
            </a:outerShdw>
          </a:effectLst>
        </p:spPr>
        <p:txBody>
          <a:bodyPr wrap="none" lIns="90000" tIns="46800" rIns="90000" bIns="4680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66"/>
                </a:solidFill>
                <a:latin typeface="Times New Roman" pitchFamily="18" charset="0"/>
              </a:rPr>
              <a:t> Atelettasie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66"/>
                </a:solidFill>
                <a:latin typeface="Times New Roman" pitchFamily="18" charset="0"/>
              </a:rPr>
              <a:t> Polmoniti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66"/>
                </a:solidFill>
                <a:latin typeface="Times New Roman" pitchFamily="18" charset="0"/>
              </a:rPr>
              <a:t> Difficoltà di svezzamento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8913"/>
            <a:ext cx="3741738" cy="1244600"/>
          </a:xfrm>
        </p:spPr>
      </p:pic>
      <p:pic>
        <p:nvPicPr>
          <p:cNvPr id="31539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975" y="1557338"/>
            <a:ext cx="4567238" cy="5300662"/>
          </a:xfrm>
          <a:ln/>
        </p:spPr>
      </p:pic>
      <p:pic>
        <p:nvPicPr>
          <p:cNvPr id="315395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51500" y="476250"/>
            <a:ext cx="2027238" cy="361950"/>
          </a:xfrm>
        </p:spPr>
      </p:pic>
      <p:pic>
        <p:nvPicPr>
          <p:cNvPr id="315399" name="Picture 7" descr="Clinical Infectious Diseases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284663" y="188913"/>
            <a:ext cx="930275" cy="1223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CC00"/>
          </a:solidFill>
        </p:spPr>
        <p:txBody>
          <a:bodyPr/>
          <a:lstStyle/>
          <a:p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Antibioticoterapia per gram -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60550"/>
            <a:ext cx="8224838" cy="4521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it-IT" b="1">
                <a:latin typeface="Calibri" pitchFamily="34" charset="0"/>
              </a:rPr>
              <a:t>Ciprofloxacina sospensione (Ciproxin)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b="1">
                <a:latin typeface="Calibri" pitchFamily="34" charset="0"/>
              </a:rPr>
              <a:t>    250 mg/5 ml dosaggio medio 500 mg x 2/die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it-IT" b="1">
                <a:latin typeface="Calibri" pitchFamily="34" charset="0"/>
              </a:rPr>
              <a:t>Piperacillina/TAzobactam i.m. (nota 55)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b="1">
                <a:latin typeface="Calibri" pitchFamily="34" charset="0"/>
              </a:rPr>
              <a:t>    2 g x 3-4  vv/die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it-IT" b="1">
                <a:latin typeface="Calibri" pitchFamily="34" charset="0"/>
              </a:rPr>
              <a:t>Cefepime i.m. (nota 55)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b="1">
                <a:latin typeface="Calibri" pitchFamily="34" charset="0"/>
              </a:rPr>
              <a:t>    1 g x 2-3 vv/die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it-IT" b="1">
                <a:latin typeface="Calibri" pitchFamily="34" charset="0"/>
              </a:rPr>
              <a:t>Amikacina i.m.(nota 55)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b="1">
                <a:latin typeface="Calibri" pitchFamily="34" charset="0"/>
              </a:rPr>
              <a:t>    1 g 1 vv/die (attenzione funzionalità renale)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lum bright="6000" contras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0" y="2057400"/>
            <a:ext cx="4343400" cy="3733800"/>
          </a:xfrm>
          <a:prstGeom prst="flowChartMagneticTap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498975" y="5334000"/>
            <a:ext cx="283845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FFFF00"/>
                </a:solidFill>
                <a:latin typeface="Times New Roman" pitchFamily="18" charset="0"/>
              </a:rPr>
              <a:t>Cannula cuiffiata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H="1">
            <a:off x="1293813" y="5029200"/>
            <a:ext cx="917575" cy="1066800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733800" y="4191000"/>
            <a:ext cx="762000" cy="1905000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60375" y="6061075"/>
            <a:ext cx="31813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FFFF00"/>
                </a:solidFill>
                <a:latin typeface="Times New Roman" pitchFamily="18" charset="0"/>
              </a:rPr>
              <a:t>Valvola est per cuffiare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4330700" y="6061075"/>
            <a:ext cx="488315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FFFF00"/>
                </a:solidFill>
                <a:latin typeface="Times New Roman" pitchFamily="18" charset="0"/>
              </a:rPr>
              <a:t>Palloncino int cuffiato con pressione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FFFF00"/>
                </a:solidFill>
                <a:latin typeface="Times New Roman" pitchFamily="18" charset="0"/>
              </a:rPr>
              <a:t>fra 15-30 mmHg</a:t>
            </a: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 flipH="1" flipV="1">
            <a:off x="3429000" y="838200"/>
            <a:ext cx="4648200" cy="3657600"/>
          </a:xfrm>
          <a:prstGeom prst="flowChartMagneticTape">
            <a:avLst/>
          </a:prstGeom>
          <a:noFill/>
          <a:ln w="936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0375" y="838200"/>
            <a:ext cx="2976563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00FF00"/>
                </a:solidFill>
                <a:latin typeface="Times New Roman" pitchFamily="18" charset="0"/>
              </a:rPr>
              <a:t>Cannula fonatoria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H="1" flipV="1">
            <a:off x="2513013" y="1751013"/>
            <a:ext cx="1374775" cy="612775"/>
          </a:xfrm>
          <a:prstGeom prst="line">
            <a:avLst/>
          </a:prstGeom>
          <a:noFill/>
          <a:ln w="9360">
            <a:solidFill>
              <a:srgbClr val="00FF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7391400" y="1674813"/>
            <a:ext cx="228600" cy="1603375"/>
          </a:xfrm>
          <a:prstGeom prst="line">
            <a:avLst/>
          </a:prstGeom>
          <a:noFill/>
          <a:ln w="9360">
            <a:solidFill>
              <a:srgbClr val="00FF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6172200" y="3810000"/>
            <a:ext cx="914400" cy="609600"/>
          </a:xfrm>
          <a:prstGeom prst="line">
            <a:avLst/>
          </a:prstGeom>
          <a:noFill/>
          <a:ln w="9360">
            <a:solidFill>
              <a:srgbClr val="00FF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85763" y="1447800"/>
            <a:ext cx="20558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FF00"/>
                </a:solidFill>
                <a:latin typeface="Times New Roman" pitchFamily="18" charset="0"/>
              </a:rPr>
              <a:t>controcannula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6858000" y="685800"/>
            <a:ext cx="228600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FF00"/>
                </a:solidFill>
                <a:latin typeface="Times New Roman" pitchFamily="18" charset="0"/>
              </a:rPr>
              <a:t>Raccordo x umidificazione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6567488" y="4419600"/>
            <a:ext cx="22796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FF00"/>
                </a:solidFill>
                <a:latin typeface="Times New Roman" pitchFamily="18" charset="0"/>
              </a:rPr>
              <a:t>Tappo fonatorio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2438400" y="152400"/>
            <a:ext cx="42672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225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b="1" smtClean="0">
                <a:solidFill>
                  <a:srgbClr val="00FFCC"/>
                </a:solidFill>
                <a:latin typeface="Times New Roman" pitchFamily="18" charset="0"/>
              </a:rPr>
              <a:t> TIPI DI CANNULE 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Text Box 2"/>
          <p:cNvSpPr txBox="1">
            <a:spLocks noChangeArrowheads="1"/>
          </p:cNvSpPr>
          <p:nvPr/>
        </p:nvSpPr>
        <p:spPr bwMode="auto">
          <a:xfrm>
            <a:off x="398784" y="-99392"/>
            <a:ext cx="8421688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it-IT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it-IT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UMIDIFICATORI  A CALDO O ATTIVI</a:t>
            </a:r>
            <a:br>
              <a:rPr lang="it-IT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it-IT" sz="2800" b="1" dirty="0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888627" y="1030288"/>
            <a:ext cx="7643813" cy="3827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defTabSz="449263" fontAlgn="base">
              <a:spcBef>
                <a:spcPts val="500"/>
              </a:spcBef>
              <a:spcAft>
                <a:spcPct val="0"/>
              </a:spcAft>
              <a:buSzPct val="8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it-IT" sz="2000" b="1" dirty="0" smtClean="0">
                <a:solidFill>
                  <a:srgbClr val="000000"/>
                </a:solidFill>
                <a:latin typeface="Times New Roman" pitchFamily="18" charset="0"/>
              </a:rPr>
              <a:t>L’aria inspirata viene riscaldata ed umidificata mediante contatto diretto con acqua a temperatura prefissata. </a:t>
            </a:r>
          </a:p>
          <a:p>
            <a:pPr defTabSz="449263" fontAlgn="base">
              <a:spcBef>
                <a:spcPts val="500"/>
              </a:spcBef>
              <a:spcAft>
                <a:spcPct val="0"/>
              </a:spcAft>
              <a:buSzPct val="8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it-IT" sz="2000" b="1" dirty="0" smtClean="0">
                <a:solidFill>
                  <a:srgbClr val="000000"/>
                </a:solidFill>
                <a:latin typeface="Times New Roman" pitchFamily="18" charset="0"/>
              </a:rPr>
              <a:t>L’umidificatore attivo viene inserito sulla via inspiratoria del circuito ed è generalmente esterno al corpo della macchina.</a:t>
            </a:r>
          </a:p>
          <a:p>
            <a:pPr defTabSz="449263" fontAlgn="base">
              <a:spcBef>
                <a:spcPts val="500"/>
              </a:spcBef>
              <a:spcAft>
                <a:spcPct val="0"/>
              </a:spcAft>
              <a:buSzPct val="8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it-IT" sz="2000" b="1" dirty="0" smtClean="0">
                <a:solidFill>
                  <a:srgbClr val="000000"/>
                </a:solidFill>
                <a:latin typeface="Times New Roman" pitchFamily="18" charset="0"/>
              </a:rPr>
              <a:t>La campana viene riempita fino al livello contrassegnato con semplice acqua distillata. </a:t>
            </a:r>
          </a:p>
          <a:p>
            <a:pPr defTabSz="449263" fontAlgn="base">
              <a:spcBef>
                <a:spcPts val="500"/>
              </a:spcBef>
              <a:spcAft>
                <a:spcPct val="0"/>
              </a:spcAft>
              <a:buSzPct val="8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it-IT" sz="2000" b="1" dirty="0" smtClean="0">
                <a:solidFill>
                  <a:srgbClr val="000000"/>
                </a:solidFill>
                <a:latin typeface="Times New Roman" pitchFamily="18" charset="0"/>
              </a:rPr>
              <a:t>Bisogna avere cura di:</a:t>
            </a:r>
          </a:p>
          <a:p>
            <a:pPr defTabSz="449263" fontAlgn="base">
              <a:spcBef>
                <a:spcPts val="500"/>
              </a:spcBef>
              <a:spcAft>
                <a:spcPct val="0"/>
              </a:spcAft>
              <a:buClr>
                <a:srgbClr val="99CCFF"/>
              </a:buClr>
              <a:buSzPct val="85000"/>
              <a:buFont typeface="Times New Roman" pitchFamily="18" charset="0"/>
              <a:buAutoNum type="arabicPeriod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it-IT" sz="2000" b="1" dirty="0" smtClean="0">
                <a:solidFill>
                  <a:srgbClr val="000000"/>
                </a:solidFill>
                <a:latin typeface="Times New Roman" pitchFamily="18" charset="0"/>
              </a:rPr>
              <a:t>controllare quotidianamente il livello dell’acqua e riempire la campana nel caso in cui sia basso, senza superare la linea “</a:t>
            </a:r>
            <a:r>
              <a:rPr lang="it-IT" sz="2000" b="1" dirty="0" err="1" smtClean="0">
                <a:solidFill>
                  <a:srgbClr val="000000"/>
                </a:solidFill>
                <a:latin typeface="Times New Roman" pitchFamily="18" charset="0"/>
              </a:rPr>
              <a:t>max</a:t>
            </a:r>
            <a:r>
              <a:rPr lang="it-IT" sz="2000" b="1" dirty="0" smtClean="0">
                <a:solidFill>
                  <a:srgbClr val="000000"/>
                </a:solidFill>
                <a:latin typeface="Times New Roman" pitchFamily="18" charset="0"/>
              </a:rPr>
              <a:t>”;</a:t>
            </a:r>
          </a:p>
          <a:p>
            <a:pPr defTabSz="449263" fontAlgn="base">
              <a:spcBef>
                <a:spcPts val="500"/>
              </a:spcBef>
              <a:spcAft>
                <a:spcPct val="0"/>
              </a:spcAft>
              <a:buClr>
                <a:srgbClr val="99CCFF"/>
              </a:buClr>
              <a:buSzPct val="85000"/>
              <a:buFont typeface="Times New Roman" pitchFamily="18" charset="0"/>
              <a:buAutoNum type="arabicPeriod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it-IT" sz="2000" b="1" dirty="0" smtClean="0">
                <a:solidFill>
                  <a:srgbClr val="000000"/>
                </a:solidFill>
                <a:latin typeface="Times New Roman" pitchFamily="18" charset="0"/>
              </a:rPr>
              <a:t>risciacquare periodicamente la campana e disinfettarla (ogni 15 </a:t>
            </a:r>
            <a:r>
              <a:rPr lang="it-IT" sz="2000" b="1" dirty="0" err="1" smtClean="0">
                <a:solidFill>
                  <a:srgbClr val="000000"/>
                </a:solidFill>
                <a:latin typeface="Times New Roman" pitchFamily="18" charset="0"/>
              </a:rPr>
              <a:t>gg</a:t>
            </a:r>
            <a:r>
              <a:rPr lang="it-IT" sz="2000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defTabSz="449263" fontAlgn="base">
              <a:spcBef>
                <a:spcPts val="500"/>
              </a:spcBef>
              <a:spcAft>
                <a:spcPct val="0"/>
              </a:spcAft>
              <a:buSzPct val="85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it-IT" sz="20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25636" name="Picture 4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6051550" y="4500563"/>
            <a:ext cx="1663700" cy="2071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25637" name="Picture 5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3951288" y="4664075"/>
            <a:ext cx="1906587" cy="169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256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63" y="4549775"/>
            <a:ext cx="2106612" cy="195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6425" cy="1435100"/>
          </a:xfrm>
          <a:ln/>
        </p:spPr>
        <p:txBody>
          <a:bodyPr/>
          <a:lstStyle/>
          <a:p>
            <a:r>
              <a:rPr lang="it-IT"/>
              <a:t>Conseguenze fisiopatologiche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6425" cy="4522788"/>
          </a:xfrm>
          <a:ln/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>
              <a:latin typeface="Calibri" pitchFamily="34" charset="0"/>
            </a:endParaRP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1- ridotta capacità di introdurre aria</a:t>
            </a:r>
            <a:r>
              <a:rPr lang="it-IT" sz="180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 </a:t>
            </a: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8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b="1" u="sng">
                <a:solidFill>
                  <a:srgbClr val="CC0000"/>
                </a:solidFill>
                <a:latin typeface="Calibri" pitchFamily="34" charset="0"/>
              </a:rPr>
              <a:t>2- ridotta capacità di sviluppare di tosse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6" grpId="0"/>
      <p:bldP spid="313347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468313" y="357188"/>
            <a:ext cx="8526462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 smtClean="0">
                <a:solidFill>
                  <a:srgbClr val="FF5050"/>
                </a:solidFill>
                <a:latin typeface="Broadway" pitchFamily="82" charset="0"/>
              </a:rPr>
              <a:t>IN-ESSUFFLATORE MECCANICO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901825"/>
            <a:ext cx="5410200" cy="484028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000125" y="1285875"/>
            <a:ext cx="78581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6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smtClean="0">
                <a:solidFill>
                  <a:srgbClr val="FFFFFF"/>
                </a:solidFill>
                <a:latin typeface="Broadway" pitchFamily="82" charset="0"/>
              </a:rPr>
              <a:t>Strumento che crea artificialmente la tosse.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0988" y="195263"/>
            <a:ext cx="8407400" cy="1227137"/>
            <a:chOff x="177" y="123"/>
            <a:chExt cx="5296" cy="773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" y="123"/>
              <a:ext cx="5296" cy="7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9155" name="Text Box 3"/>
            <p:cNvSpPr txBox="1">
              <a:spLocks noChangeArrowheads="1"/>
            </p:cNvSpPr>
            <p:nvPr/>
          </p:nvSpPr>
          <p:spPr bwMode="auto">
            <a:xfrm>
              <a:off x="177" y="123"/>
              <a:ext cx="5296" cy="7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95288" y="1773238"/>
            <a:ext cx="2497137" cy="2181225"/>
            <a:chOff x="249" y="1117"/>
            <a:chExt cx="1573" cy="1374"/>
          </a:xfrm>
        </p:grpSpPr>
        <p:pic>
          <p:nvPicPr>
            <p:cNvPr id="4915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" y="1117"/>
              <a:ext cx="1573" cy="1374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49" y="1117"/>
              <a:ext cx="1573" cy="13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708400" y="2636838"/>
            <a:ext cx="2695575" cy="2182812"/>
            <a:chOff x="4059" y="1162"/>
            <a:chExt cx="1698" cy="1375"/>
          </a:xfrm>
        </p:grpSpPr>
        <p:pic>
          <p:nvPicPr>
            <p:cNvPr id="49163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59" y="1162"/>
              <a:ext cx="1698" cy="1375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49164" name="Text Box 12"/>
            <p:cNvSpPr txBox="1">
              <a:spLocks noChangeArrowheads="1"/>
            </p:cNvSpPr>
            <p:nvPr/>
          </p:nvSpPr>
          <p:spPr bwMode="auto">
            <a:xfrm>
              <a:off x="4059" y="1162"/>
              <a:ext cx="1698" cy="1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4221163"/>
            <a:ext cx="2587625" cy="2327275"/>
            <a:chOff x="0" y="2659"/>
            <a:chExt cx="1630" cy="1466"/>
          </a:xfrm>
        </p:grpSpPr>
        <p:pic>
          <p:nvPicPr>
            <p:cNvPr id="49166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659"/>
              <a:ext cx="1630" cy="14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9167" name="Text Box 15"/>
            <p:cNvSpPr txBox="1">
              <a:spLocks noChangeArrowheads="1"/>
            </p:cNvSpPr>
            <p:nvPr/>
          </p:nvSpPr>
          <p:spPr bwMode="auto">
            <a:xfrm>
              <a:off x="0" y="2659"/>
              <a:ext cx="1630" cy="14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2700338" y="5480050"/>
            <a:ext cx="5257800" cy="137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smtClean="0">
                <a:solidFill>
                  <a:srgbClr val="000000"/>
                </a:solidFill>
              </a:rPr>
              <a:t>Aggiunta di cough inexsufflator;</a:t>
            </a:r>
          </a:p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smtClean="0">
                <a:solidFill>
                  <a:srgbClr val="000000"/>
                </a:solidFill>
              </a:rPr>
              <a:t>Se : Picco di tosse &lt;160l/min; SpO2 &lt;3% 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3635375" y="1341438"/>
            <a:ext cx="5327650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smtClean="0">
                <a:solidFill>
                  <a:srgbClr val="000000"/>
                </a:solidFill>
              </a:rPr>
              <a:t>Insegnamento al pz. Di tecniche fisioterapiche, NIV associata a FKT, pallone ambu, aspiratore portatile</a:t>
            </a:r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7" cstate="print"/>
          <a:srcRect l="45139" t="-3072"/>
          <a:stretch>
            <a:fillRect/>
          </a:stretch>
        </p:blipFill>
        <p:spPr bwMode="auto">
          <a:xfrm>
            <a:off x="7234238" y="3213100"/>
            <a:ext cx="16891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9075" y="268288"/>
            <a:ext cx="8469313" cy="1154112"/>
            <a:chOff x="138" y="169"/>
            <a:chExt cx="5335" cy="727"/>
          </a:xfrm>
        </p:grpSpPr>
        <p:pic>
          <p:nvPicPr>
            <p:cNvPr id="573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8" y="169"/>
              <a:ext cx="5335" cy="7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7347" name="Text Box 3"/>
            <p:cNvSpPr txBox="1">
              <a:spLocks noChangeArrowheads="1"/>
            </p:cNvSpPr>
            <p:nvPr/>
          </p:nvSpPr>
          <p:spPr bwMode="auto">
            <a:xfrm>
              <a:off x="138" y="169"/>
              <a:ext cx="5335" cy="7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908175" y="1603375"/>
            <a:ext cx="5467350" cy="4457700"/>
            <a:chOff x="1202" y="1010"/>
            <a:chExt cx="3444" cy="2808"/>
          </a:xfrm>
        </p:grpSpPr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02" y="1010"/>
              <a:ext cx="3444" cy="28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7350" name="Text Box 6"/>
            <p:cNvSpPr txBox="1">
              <a:spLocks noChangeArrowheads="1"/>
            </p:cNvSpPr>
            <p:nvPr/>
          </p:nvSpPr>
          <p:spPr bwMode="auto">
            <a:xfrm>
              <a:off x="1202" y="1010"/>
              <a:ext cx="3444" cy="28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it-IT" sz="2000" dirty="0" smtClean="0"/>
          </a:p>
          <a:p>
            <a:pPr marL="0" indent="0" algn="just"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La SLA ( Sclerosi Laterale amiotrofica) </a:t>
            </a:r>
            <a:r>
              <a:rPr lang="it-IT" sz="2000" dirty="0" smtClean="0"/>
              <a:t>è una malattia neurodegenerativa che nella grande maggioranza dei casi si presenta in forma sporadica ( vi è un 5-10% di forme familiari, in cui si è riconosciuta una alterazione genetica, ad es. la SOD 1 e la TARDBP, FUS, OPTN ).</a:t>
            </a:r>
          </a:p>
          <a:p>
            <a:pPr marL="0" indent="0" algn="just">
              <a:buNone/>
            </a:pPr>
            <a:endParaRPr lang="it-IT" sz="2000" dirty="0"/>
          </a:p>
          <a:p>
            <a:pPr marL="0" indent="0" algn="just">
              <a:buNone/>
            </a:pPr>
            <a:r>
              <a:rPr lang="it-IT" sz="2000" dirty="0" smtClean="0"/>
              <a:t>L’incidenza annuale è compresa tra 0.2 a 2.5-6 /100.000/anno, con prevalenza  intorno al 6/100.000</a:t>
            </a:r>
          </a:p>
          <a:p>
            <a:pPr marL="0" indent="0" algn="just">
              <a:buNone/>
            </a:pPr>
            <a:r>
              <a:rPr lang="it-IT" sz="2000" dirty="0" smtClean="0"/>
              <a:t>Il picco dell’età in cui si manifesta è tra i 55 ed i 75 anni, ma vi sono anche forme giovanili.</a:t>
            </a:r>
          </a:p>
          <a:p>
            <a:pPr marL="0" indent="0" algn="just">
              <a:buNone/>
            </a:pPr>
            <a:r>
              <a:rPr lang="it-IT" sz="2000" dirty="0" smtClean="0"/>
              <a:t>Prevale nei maschi, ma, aumentando l’età, l’incidenza tende a divenire </a:t>
            </a:r>
            <a:r>
              <a:rPr lang="it-IT" sz="2000" dirty="0" err="1" smtClean="0"/>
              <a:t>pressochè</a:t>
            </a:r>
            <a:r>
              <a:rPr lang="it-IT" sz="2000" dirty="0" smtClean="0"/>
              <a:t> uguale nei due sessi.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24526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214438"/>
            <a:ext cx="8501062" cy="5357812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00063" y="234950"/>
            <a:ext cx="8221662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 b="1" smtClean="0">
                <a:solidFill>
                  <a:srgbClr val="CC3300"/>
                </a:solidFill>
                <a:latin typeface="Broadway" pitchFamily="82" charset="0"/>
              </a:rPr>
              <a:t>IN-ESSUFFLATORE MECCANICO</a:t>
            </a:r>
            <a:r>
              <a:rPr lang="it-IT" sz="4000" b="1" smtClean="0">
                <a:solidFill>
                  <a:srgbClr val="CECEEF"/>
                </a:solidFill>
                <a:latin typeface="Broadway" pitchFamily="82" charset="0"/>
              </a:rPr>
              <a:t/>
            </a:r>
            <a:br>
              <a:rPr lang="it-IT" sz="4000" b="1" smtClean="0">
                <a:solidFill>
                  <a:srgbClr val="CECEEF"/>
                </a:solidFill>
                <a:latin typeface="Broadway" pitchFamily="82" charset="0"/>
              </a:rPr>
            </a:br>
            <a:endParaRPr lang="it-IT" sz="4000" b="1" smtClean="0">
              <a:solidFill>
                <a:srgbClr val="CECEEF"/>
              </a:solidFill>
              <a:latin typeface="Broadway" pitchFamily="8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par>
              <p:cTn id="2" fill="hold" nodeType="interactiveSeq">
                <p:stCondLst>
                  <p:cond evt="onClick" delay="0">
                    <p:tgtEl>
                      <p:spTgt spid="58369"/>
                    </p:tgtEl>
                  </p:cond>
                </p:stCondLst>
              </p:cTn>
            </p:par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smtClean="0">
                <a:solidFill>
                  <a:srgbClr val="D1D1F0"/>
                </a:solidFill>
                <a:latin typeface="Broadway" pitchFamily="82" charset="0"/>
              </a:rPr>
              <a:t>Misurare la tosse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13" y="1643063"/>
            <a:ext cx="2859087" cy="3627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642938" y="1341438"/>
            <a:ext cx="4572000" cy="155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PEAK  COUGH FLOW (PCF)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Misura  del flusso espiratorio al colpo di   tosse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339975" y="2708275"/>
            <a:ext cx="3503613" cy="2557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&lt; 160 L/min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smtClean="0">
              <a:solidFill>
                <a:srgbClr val="FFFFFF"/>
              </a:solidFill>
              <a:latin typeface="Broadway" pitchFamily="82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TRA 270 E 160 l/min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smtClean="0">
              <a:solidFill>
                <a:srgbClr val="FFFFFF"/>
              </a:solidFill>
              <a:latin typeface="Broadway" pitchFamily="82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&gt;270 l/min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smtClean="0">
              <a:solidFill>
                <a:srgbClr val="FFFFFF"/>
              </a:solidFill>
              <a:latin typeface="Broadway" pitchFamily="82" charset="0"/>
            </a:endParaRPr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2857500"/>
            <a:ext cx="785813" cy="218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548188" y="6143625"/>
            <a:ext cx="36464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roadway" pitchFamily="82" charset="0"/>
              </a:rPr>
              <a:t>Bach JR., </a:t>
            </a:r>
            <a:r>
              <a:rPr lang="en-GB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roadway" pitchFamily="82" charset="0"/>
              </a:rPr>
              <a:t>Chest,1993; </a:t>
            </a:r>
            <a:r>
              <a:rPr lang="en-GB" b="1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roadway" pitchFamily="82" charset="0"/>
              </a:rPr>
              <a:t>104: 1553 – 1562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684213" y="404813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smtClean="0">
                <a:solidFill>
                  <a:srgbClr val="D1D1F0"/>
                </a:solidFill>
                <a:latin typeface="Broadway" pitchFamily="82" charset="0"/>
              </a:rPr>
              <a:t>TECNICHE DI ASSISTENZA ALLA TOSSE</a:t>
            </a:r>
          </a:p>
        </p:txBody>
      </p:sp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2771775" y="5949950"/>
            <a:ext cx="3024188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684213" y="1989138"/>
            <a:ext cx="3095625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ASSISTENZA INSPIRATORIA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148263" y="4221163"/>
            <a:ext cx="2663825" cy="461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5786438" y="1857375"/>
            <a:ext cx="3095625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ASSISTENZA ESPIRATORIA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500063" y="3903663"/>
            <a:ext cx="4105275" cy="240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INSUFFLAZIONI MANUALI</a:t>
            </a:r>
            <a:br>
              <a:rPr lang="it-IT" sz="2400" smtClean="0">
                <a:solidFill>
                  <a:srgbClr val="FFFFFF"/>
                </a:solidFill>
                <a:latin typeface="Broadway" pitchFamily="82" charset="0"/>
              </a:rPr>
            </a:b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“AIR STACKING”</a:t>
            </a:r>
          </a:p>
          <a:p>
            <a:pPr defTabSz="449263" fontAlgn="base">
              <a:spcBef>
                <a:spcPts val="175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800" smtClean="0">
              <a:solidFill>
                <a:srgbClr val="FFFFFF"/>
              </a:solidFill>
              <a:latin typeface="Broadway" pitchFamily="82" charset="0"/>
            </a:endParaRPr>
          </a:p>
          <a:p>
            <a:pPr defTabSz="449263" fontAlgn="base">
              <a:spcBef>
                <a:spcPts val="125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FFFF00"/>
              </a:solidFill>
              <a:latin typeface="Broadway" pitchFamily="82" charset="0"/>
            </a:endParaRPr>
          </a:p>
          <a:p>
            <a:pPr defTabSz="449263" fontAlgn="base">
              <a:spcBef>
                <a:spcPts val="125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000" smtClean="0">
              <a:solidFill>
                <a:srgbClr val="FFFF00"/>
              </a:solidFill>
              <a:latin typeface="Broadway" pitchFamily="82" charset="0"/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572125" y="3714750"/>
            <a:ext cx="3203575" cy="304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COMPRESSIONI ADDOMINALI</a:t>
            </a:r>
          </a:p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“ABDOMINAL </a:t>
            </a:r>
            <a:br>
              <a:rPr lang="it-IT" sz="2400" smtClean="0">
                <a:solidFill>
                  <a:srgbClr val="FFFFFF"/>
                </a:solidFill>
                <a:latin typeface="Broadway" pitchFamily="82" charset="0"/>
              </a:rPr>
            </a:b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   THRUST”</a:t>
            </a:r>
          </a:p>
          <a:p>
            <a:pPr defTabSz="449263" fontAlgn="base">
              <a:spcBef>
                <a:spcPts val="175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800" smtClean="0">
              <a:solidFill>
                <a:srgbClr val="FFFFFF"/>
              </a:solidFill>
              <a:latin typeface="Broadway" pitchFamily="82" charset="0"/>
            </a:endParaRPr>
          </a:p>
          <a:p>
            <a:pPr defTabSz="449263" fontAlgn="base">
              <a:spcBef>
                <a:spcPts val="175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800" smtClean="0">
              <a:solidFill>
                <a:srgbClr val="FFFFFF"/>
              </a:solidFill>
              <a:latin typeface="Broadway" pitchFamily="82" charset="0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3886200" y="4343400"/>
            <a:ext cx="1079500" cy="703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ts val="2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000" smtClean="0">
                <a:solidFill>
                  <a:srgbClr val="FFFFFF"/>
                </a:solidFill>
                <a:latin typeface="Broadway" pitchFamily="82" charset="0"/>
              </a:rPr>
              <a:t>+/-</a:t>
            </a:r>
          </a:p>
        </p:txBody>
      </p:sp>
      <p:sp>
        <p:nvSpPr>
          <p:cNvPr id="64521" name="AutoShape 9"/>
          <p:cNvSpPr>
            <a:spLocks noChangeArrowheads="1"/>
          </p:cNvSpPr>
          <p:nvPr/>
        </p:nvSpPr>
        <p:spPr bwMode="auto">
          <a:xfrm>
            <a:off x="1643063" y="2928938"/>
            <a:ext cx="576262" cy="792162"/>
          </a:xfrm>
          <a:prstGeom prst="downArrow">
            <a:avLst>
              <a:gd name="adj1" fmla="val 50000"/>
              <a:gd name="adj2" fmla="val 34366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6516688" y="3933825"/>
            <a:ext cx="647700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64523" name="AutoShape 11"/>
          <p:cNvSpPr>
            <a:spLocks noChangeArrowheads="1"/>
          </p:cNvSpPr>
          <p:nvPr/>
        </p:nvSpPr>
        <p:spPr bwMode="auto">
          <a:xfrm>
            <a:off x="6500813" y="3000375"/>
            <a:ext cx="576262" cy="649288"/>
          </a:xfrm>
          <a:prstGeom prst="downArrow">
            <a:avLst>
              <a:gd name="adj1" fmla="val 50000"/>
              <a:gd name="adj2" fmla="val 3436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2990850" y="6143625"/>
            <a:ext cx="359251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IN-ESSUFLATORE MECCANICO</a:t>
            </a:r>
          </a:p>
        </p:txBody>
      </p:sp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4214813" y="5357813"/>
            <a:ext cx="928687" cy="792162"/>
          </a:xfrm>
          <a:prstGeom prst="downArrow">
            <a:avLst>
              <a:gd name="adj1" fmla="val 50000"/>
              <a:gd name="adj2" fmla="val 34366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64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1" grpId="0" animBg="1"/>
      <p:bldP spid="64523" grpId="0" animBg="1"/>
      <p:bldP spid="6452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971550" y="350838"/>
            <a:ext cx="7345363" cy="758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360" tIns="44280" rIns="90360" bIns="44280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smtClean="0">
                <a:solidFill>
                  <a:srgbClr val="CECEE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oadway" pitchFamily="82" charset="0"/>
                <a:cs typeface="Arial" charset="0"/>
              </a:rPr>
              <a:t>AIR STACKING</a:t>
            </a:r>
          </a:p>
        </p:txBody>
      </p:sp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928688" y="1714500"/>
            <a:ext cx="7072312" cy="140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roadway" pitchFamily="82" charset="0"/>
              </a:rPr>
              <a:t>ASSUNZIONE CONSECUTIVA DI DUE O PIU’ INSUFFLAZIONI D’ARIA, TRATTENUTE MEDIANTE CHIUSURA DELLA GLOTTIDE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mtClean="0">
              <a:solidFill>
                <a:srgbClr val="000000"/>
              </a:solidFill>
              <a:latin typeface="Bookman Old Style" pitchFamily="18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smtClean="0">
                <a:solidFill>
                  <a:srgbClr val="000000"/>
                </a:solidFill>
                <a:latin typeface="Bookman Old Style" pitchFamily="18" charset="0"/>
              </a:rPr>
              <a:t> 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t="21875" r="36720" b="9686"/>
          <a:stretch>
            <a:fillRect/>
          </a:stretch>
        </p:blipFill>
        <p:spPr bwMode="auto">
          <a:xfrm>
            <a:off x="3214688" y="3357563"/>
            <a:ext cx="2857500" cy="23574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285750" y="214313"/>
            <a:ext cx="8858250" cy="3281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4400" smtClean="0">
                <a:solidFill>
                  <a:srgbClr val="CECEEF"/>
                </a:solidFill>
                <a:latin typeface="Broadway" pitchFamily="82" charset="0"/>
              </a:rPr>
              <a:t>ABDOMINAL THRUST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smtClean="0">
              <a:solidFill>
                <a:srgbClr val="333399"/>
              </a:solidFill>
              <a:latin typeface="Broadway" pitchFamily="82" charset="0"/>
            </a:endParaRPr>
          </a:p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4400" smtClean="0">
              <a:solidFill>
                <a:srgbClr val="333399"/>
              </a:solidFill>
              <a:latin typeface="Broadway" pitchFamily="82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4400" smtClean="0">
              <a:solidFill>
                <a:srgbClr val="000000"/>
              </a:solidFill>
              <a:latin typeface="Broadway" pitchFamily="82" charset="0"/>
            </a:endParaRPr>
          </a:p>
          <a:p>
            <a:pPr defTabSz="449263" fontAlgn="base">
              <a:spcBef>
                <a:spcPts val="11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4400" smtClean="0">
              <a:solidFill>
                <a:srgbClr val="000000"/>
              </a:solidFill>
              <a:latin typeface="Broadway" pitchFamily="82" charset="0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1143000"/>
            <a:ext cx="2714625" cy="262096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57188" y="4143375"/>
            <a:ext cx="8429625" cy="25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 fontAlgn="base">
              <a:spcBef>
                <a:spcPts val="6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smtClean="0">
                <a:solidFill>
                  <a:srgbClr val="FFFFFF"/>
                </a:solidFill>
                <a:latin typeface="Broadway" pitchFamily="82" charset="0"/>
              </a:rPr>
              <a:t>Tecnica che aumenta i flussi espiratori mediante rapida compressione manuale dell’addome o della gabbia toracica, </a:t>
            </a:r>
          </a:p>
          <a:p>
            <a:pPr algn="ctr" defTabSz="449263" fontAlgn="base">
              <a:spcBef>
                <a:spcPts val="6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smtClean="0">
                <a:solidFill>
                  <a:srgbClr val="FFFFFF"/>
                </a:solidFill>
                <a:latin typeface="Broadway" pitchFamily="82" charset="0"/>
              </a:rPr>
              <a:t>in sincronia con la tosse spontanea del paziente</a:t>
            </a:r>
          </a:p>
          <a:p>
            <a:pPr algn="ctr" defTabSz="449263" fontAlgn="base">
              <a:spcBef>
                <a:spcPts val="6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smtClean="0">
              <a:solidFill>
                <a:srgbClr val="FFFFFF"/>
              </a:solidFill>
              <a:latin typeface="Broadway" pitchFamily="82" charset="0"/>
            </a:endParaRPr>
          </a:p>
          <a:p>
            <a:pPr algn="ctr" defTabSz="449263" fontAlgn="base">
              <a:spcBef>
                <a:spcPts val="6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smtClean="0">
                <a:solidFill>
                  <a:srgbClr val="FFFFFF"/>
                </a:solidFill>
                <a:latin typeface="Broadway" pitchFamily="82" charset="0"/>
              </a:rPr>
              <a:t>Chest 2004; 126:1388-1390</a:t>
            </a:r>
          </a:p>
          <a:p>
            <a:pPr algn="ctr" defTabSz="449263" fontAlgn="base">
              <a:spcBef>
                <a:spcPts val="6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 smtClean="0">
              <a:solidFill>
                <a:srgbClr val="FFFFFF"/>
              </a:solidFill>
              <a:latin typeface="Broadway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31800" y="115888"/>
            <a:ext cx="8672513" cy="6621462"/>
            <a:chOff x="272" y="73"/>
            <a:chExt cx="5463" cy="4171"/>
          </a:xfrm>
        </p:grpSpPr>
        <p:sp>
          <p:nvSpPr>
            <p:cNvPr id="13314" name="AutoShape 2"/>
            <p:cNvSpPr>
              <a:spLocks noChangeArrowheads="1"/>
            </p:cNvSpPr>
            <p:nvPr/>
          </p:nvSpPr>
          <p:spPr bwMode="auto">
            <a:xfrm>
              <a:off x="1088" y="73"/>
              <a:ext cx="3172" cy="569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E0B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mtClean="0">
                  <a:solidFill>
                    <a:srgbClr val="000000"/>
                  </a:solidFill>
                  <a:latin typeface="Comic Sans MS" pitchFamily="66" charset="0"/>
                </a:rPr>
                <a:t>Malattie neuromuscolari</a:t>
              </a:r>
            </a:p>
          </p:txBody>
        </p:sp>
        <p:sp>
          <p:nvSpPr>
            <p:cNvPr id="13315" name="Text Box 3"/>
            <p:cNvSpPr txBox="1">
              <a:spLocks noChangeArrowheads="1"/>
            </p:cNvSpPr>
            <p:nvPr/>
          </p:nvSpPr>
          <p:spPr bwMode="auto">
            <a:xfrm>
              <a:off x="272" y="1344"/>
              <a:ext cx="450" cy="231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900" smtClean="0">
                  <a:solidFill>
                    <a:srgbClr val="000000"/>
                  </a:solidFill>
                  <a:latin typeface="Comic Sans MS" pitchFamily="66" charset="0"/>
                </a:rPr>
                <a:t>Inizio sintomi</a:t>
              </a:r>
            </a:p>
          </p:txBody>
        </p:sp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476" y="2750"/>
              <a:ext cx="586" cy="133"/>
            </a:xfrm>
            <a:prstGeom prst="rect">
              <a:avLst/>
            </a:prstGeom>
            <a:solidFill>
              <a:srgbClr val="FF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Genetista</a:t>
              </a:r>
            </a:p>
          </p:txBody>
        </p:sp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1338" y="2886"/>
              <a:ext cx="4238" cy="133"/>
            </a:xfrm>
            <a:prstGeom prst="rect">
              <a:avLst/>
            </a:prstGeom>
            <a:solidFill>
              <a:srgbClr val="99CCFF"/>
            </a:solidFill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psicologo</a:t>
              </a:r>
            </a:p>
          </p:txBody>
        </p:sp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3334" y="1706"/>
              <a:ext cx="702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Secrezioni </a:t>
              </a:r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2767" y="663"/>
              <a:ext cx="632" cy="250"/>
            </a:xfrm>
            <a:prstGeom prst="rect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Farmaci sintomatici</a:t>
              </a:r>
            </a:p>
          </p:txBody>
        </p:sp>
        <p:sp>
          <p:nvSpPr>
            <p:cNvPr id="13320" name="Rectangle 8"/>
            <p:cNvSpPr>
              <a:spLocks noChangeArrowheads="1"/>
            </p:cNvSpPr>
            <p:nvPr/>
          </p:nvSpPr>
          <p:spPr bwMode="auto">
            <a:xfrm>
              <a:off x="1338" y="3022"/>
              <a:ext cx="3127" cy="133"/>
            </a:xfrm>
            <a:prstGeom prst="rect">
              <a:avLst/>
            </a:prstGeom>
            <a:solidFill>
              <a:srgbClr val="33CC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Fisiatra/neuroriabilitatore</a:t>
              </a:r>
            </a:p>
          </p:txBody>
        </p:sp>
        <p:sp>
          <p:nvSpPr>
            <p:cNvPr id="13321" name="Line 9"/>
            <p:cNvSpPr>
              <a:spLocks noChangeShapeType="1"/>
            </p:cNvSpPr>
            <p:nvPr/>
          </p:nvSpPr>
          <p:spPr bwMode="auto">
            <a:xfrm>
              <a:off x="1179" y="1253"/>
              <a:ext cx="0" cy="1448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22" name="Rectangle 10"/>
            <p:cNvSpPr>
              <a:spLocks noChangeArrowheads="1"/>
            </p:cNvSpPr>
            <p:nvPr/>
          </p:nvSpPr>
          <p:spPr bwMode="auto">
            <a:xfrm>
              <a:off x="4949" y="1207"/>
              <a:ext cx="503" cy="25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Palliatività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Hospice</a:t>
              </a:r>
            </a:p>
          </p:txBody>
        </p:sp>
        <p:sp>
          <p:nvSpPr>
            <p:cNvPr id="13323" name="Line 11"/>
            <p:cNvSpPr>
              <a:spLocks noChangeShapeType="1"/>
            </p:cNvSpPr>
            <p:nvPr/>
          </p:nvSpPr>
          <p:spPr bwMode="auto">
            <a:xfrm>
              <a:off x="317" y="2704"/>
              <a:ext cx="5259" cy="0"/>
            </a:xfrm>
            <a:prstGeom prst="line">
              <a:avLst/>
            </a:prstGeom>
            <a:noFill/>
            <a:ln w="7308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>
              <a:off x="363" y="1616"/>
              <a:ext cx="0" cy="1085"/>
            </a:xfrm>
            <a:prstGeom prst="line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>
              <a:off x="657" y="1888"/>
              <a:ext cx="12" cy="769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408" y="1706"/>
              <a:ext cx="632" cy="154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diagnosi </a:t>
              </a:r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861" y="935"/>
              <a:ext cx="632" cy="250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Elabarazione diagnosi </a:t>
              </a:r>
            </a:p>
          </p:txBody>
        </p:sp>
        <p:sp>
          <p:nvSpPr>
            <p:cNvPr id="13328" name="Text Box 16"/>
            <p:cNvSpPr txBox="1">
              <a:spLocks noChangeArrowheads="1"/>
            </p:cNvSpPr>
            <p:nvPr/>
          </p:nvSpPr>
          <p:spPr bwMode="auto">
            <a:xfrm>
              <a:off x="1202" y="1253"/>
              <a:ext cx="541" cy="250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Disabilità 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motoria</a:t>
              </a:r>
            </a:p>
          </p:txBody>
        </p:sp>
        <p:sp>
          <p:nvSpPr>
            <p:cNvPr id="13329" name="Text Box 17"/>
            <p:cNvSpPr txBox="1">
              <a:spLocks noChangeArrowheads="1"/>
            </p:cNvSpPr>
            <p:nvPr/>
          </p:nvSpPr>
          <p:spPr bwMode="auto">
            <a:xfrm>
              <a:off x="1383" y="1616"/>
              <a:ext cx="541" cy="211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800" smtClean="0">
                  <a:solidFill>
                    <a:srgbClr val="000000"/>
                  </a:solidFill>
                  <a:latin typeface="Comic Sans MS" pitchFamily="66" charset="0"/>
                </a:rPr>
                <a:t>Rivisitazione 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800" smtClean="0">
                  <a:solidFill>
                    <a:srgbClr val="000000"/>
                  </a:solidFill>
                  <a:latin typeface="Comic Sans MS" pitchFamily="66" charset="0"/>
                </a:rPr>
                <a:t>casa</a:t>
              </a:r>
            </a:p>
          </p:txBody>
        </p:sp>
        <p:sp>
          <p:nvSpPr>
            <p:cNvPr id="13330" name="Text Box 18"/>
            <p:cNvSpPr txBox="1">
              <a:spLocks noChangeArrowheads="1"/>
            </p:cNvSpPr>
            <p:nvPr/>
          </p:nvSpPr>
          <p:spPr bwMode="auto">
            <a:xfrm>
              <a:off x="4195" y="935"/>
              <a:ext cx="702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disfagia </a:t>
              </a:r>
            </a:p>
          </p:txBody>
        </p:sp>
        <p:sp>
          <p:nvSpPr>
            <p:cNvPr id="13331" name="Text Box 19"/>
            <p:cNvSpPr txBox="1">
              <a:spLocks noChangeArrowheads="1"/>
            </p:cNvSpPr>
            <p:nvPr/>
          </p:nvSpPr>
          <p:spPr bwMode="auto">
            <a:xfrm>
              <a:off x="2835" y="1071"/>
              <a:ext cx="677" cy="145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900" smtClean="0">
                  <a:solidFill>
                    <a:srgbClr val="000000"/>
                  </a:solidFill>
                  <a:latin typeface="Comic Sans MS" pitchFamily="66" charset="0"/>
                </a:rPr>
                <a:t>Indicazione VM</a:t>
              </a:r>
            </a:p>
          </p:txBody>
        </p:sp>
        <p:sp>
          <p:nvSpPr>
            <p:cNvPr id="13332" name="Text Box 20"/>
            <p:cNvSpPr txBox="1">
              <a:spLocks noChangeArrowheads="1"/>
            </p:cNvSpPr>
            <p:nvPr/>
          </p:nvSpPr>
          <p:spPr bwMode="auto">
            <a:xfrm>
              <a:off x="3674" y="1162"/>
              <a:ext cx="586" cy="250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Riduzione autonomie</a:t>
              </a:r>
            </a:p>
          </p:txBody>
        </p:sp>
        <p:sp>
          <p:nvSpPr>
            <p:cNvPr id="13333" name="Text Box 21"/>
            <p:cNvSpPr txBox="1">
              <a:spLocks noChangeArrowheads="1"/>
            </p:cNvSpPr>
            <p:nvPr/>
          </p:nvSpPr>
          <p:spPr bwMode="auto">
            <a:xfrm>
              <a:off x="4513" y="1752"/>
              <a:ext cx="702" cy="250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Direttive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anticipate</a:t>
              </a:r>
            </a:p>
          </p:txBody>
        </p:sp>
        <p:sp>
          <p:nvSpPr>
            <p:cNvPr id="13334" name="Text Box 22"/>
            <p:cNvSpPr txBox="1">
              <a:spLocks noChangeArrowheads="1"/>
            </p:cNvSpPr>
            <p:nvPr/>
          </p:nvSpPr>
          <p:spPr bwMode="auto">
            <a:xfrm>
              <a:off x="1474" y="1888"/>
              <a:ext cx="632" cy="250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Informative 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evoluzione</a:t>
              </a:r>
            </a:p>
          </p:txBody>
        </p:sp>
        <p:sp>
          <p:nvSpPr>
            <p:cNvPr id="13335" name="Text Box 23"/>
            <p:cNvSpPr txBox="1">
              <a:spLocks noChangeArrowheads="1"/>
            </p:cNvSpPr>
            <p:nvPr/>
          </p:nvSpPr>
          <p:spPr bwMode="auto">
            <a:xfrm>
              <a:off x="3538" y="663"/>
              <a:ext cx="677" cy="250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Riacutizzazioni polm. minori</a:t>
              </a:r>
            </a:p>
          </p:txBody>
        </p:sp>
        <p:sp>
          <p:nvSpPr>
            <p:cNvPr id="13336" name="Text Box 24"/>
            <p:cNvSpPr txBox="1">
              <a:spLocks noChangeArrowheads="1"/>
            </p:cNvSpPr>
            <p:nvPr/>
          </p:nvSpPr>
          <p:spPr bwMode="auto">
            <a:xfrm>
              <a:off x="1927" y="1162"/>
              <a:ext cx="677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carrozzina</a:t>
              </a:r>
            </a:p>
          </p:txBody>
        </p:sp>
        <p:sp>
          <p:nvSpPr>
            <p:cNvPr id="13337" name="Text Box 25"/>
            <p:cNvSpPr txBox="1">
              <a:spLocks noChangeArrowheads="1"/>
            </p:cNvSpPr>
            <p:nvPr/>
          </p:nvSpPr>
          <p:spPr bwMode="auto">
            <a:xfrm>
              <a:off x="4332" y="1434"/>
              <a:ext cx="677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IRA</a:t>
              </a:r>
            </a:p>
          </p:txBody>
        </p:sp>
        <p:sp>
          <p:nvSpPr>
            <p:cNvPr id="13338" name="Text Box 26"/>
            <p:cNvSpPr txBox="1">
              <a:spLocks noChangeArrowheads="1"/>
            </p:cNvSpPr>
            <p:nvPr/>
          </p:nvSpPr>
          <p:spPr bwMode="auto">
            <a:xfrm>
              <a:off x="5216" y="1706"/>
              <a:ext cx="519" cy="346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Colloquio</a:t>
              </a:r>
            </a:p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Post mortem</a:t>
              </a:r>
            </a:p>
          </p:txBody>
        </p:sp>
        <p:sp>
          <p:nvSpPr>
            <p:cNvPr id="13339" name="Line 27"/>
            <p:cNvSpPr>
              <a:spLocks noChangeShapeType="1"/>
            </p:cNvSpPr>
            <p:nvPr/>
          </p:nvSpPr>
          <p:spPr bwMode="auto">
            <a:xfrm>
              <a:off x="1406" y="1525"/>
              <a:ext cx="0" cy="1176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0" name="Line 28"/>
            <p:cNvSpPr>
              <a:spLocks noChangeShapeType="1"/>
            </p:cNvSpPr>
            <p:nvPr/>
          </p:nvSpPr>
          <p:spPr bwMode="auto">
            <a:xfrm>
              <a:off x="1542" y="1842"/>
              <a:ext cx="0" cy="859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1" name="Line 29"/>
            <p:cNvSpPr>
              <a:spLocks noChangeShapeType="1"/>
            </p:cNvSpPr>
            <p:nvPr/>
          </p:nvSpPr>
          <p:spPr bwMode="auto">
            <a:xfrm>
              <a:off x="1655" y="2160"/>
              <a:ext cx="0" cy="541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2" name="Line 30"/>
            <p:cNvSpPr>
              <a:spLocks noChangeShapeType="1"/>
            </p:cNvSpPr>
            <p:nvPr/>
          </p:nvSpPr>
          <p:spPr bwMode="auto">
            <a:xfrm>
              <a:off x="2268" y="1298"/>
              <a:ext cx="0" cy="1403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3" name="Line 31"/>
            <p:cNvSpPr>
              <a:spLocks noChangeShapeType="1"/>
            </p:cNvSpPr>
            <p:nvPr/>
          </p:nvSpPr>
          <p:spPr bwMode="auto">
            <a:xfrm>
              <a:off x="2630" y="1570"/>
              <a:ext cx="0" cy="1131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4" name="Line 32"/>
            <p:cNvSpPr>
              <a:spLocks noChangeShapeType="1"/>
            </p:cNvSpPr>
            <p:nvPr/>
          </p:nvSpPr>
          <p:spPr bwMode="auto">
            <a:xfrm>
              <a:off x="2903" y="935"/>
              <a:ext cx="0" cy="1766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5" name="Line 33"/>
            <p:cNvSpPr>
              <a:spLocks noChangeShapeType="1"/>
            </p:cNvSpPr>
            <p:nvPr/>
          </p:nvSpPr>
          <p:spPr bwMode="auto">
            <a:xfrm>
              <a:off x="3129" y="1344"/>
              <a:ext cx="0" cy="1403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6" name="Line 34"/>
            <p:cNvSpPr>
              <a:spLocks noChangeShapeType="1"/>
            </p:cNvSpPr>
            <p:nvPr/>
          </p:nvSpPr>
          <p:spPr bwMode="auto">
            <a:xfrm>
              <a:off x="3901" y="1434"/>
              <a:ext cx="0" cy="1222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7" name="Line 35"/>
            <p:cNvSpPr>
              <a:spLocks noChangeShapeType="1"/>
            </p:cNvSpPr>
            <p:nvPr/>
          </p:nvSpPr>
          <p:spPr bwMode="auto">
            <a:xfrm>
              <a:off x="3606" y="1888"/>
              <a:ext cx="0" cy="813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8" name="Line 36"/>
            <p:cNvSpPr>
              <a:spLocks noChangeShapeType="1"/>
            </p:cNvSpPr>
            <p:nvPr/>
          </p:nvSpPr>
          <p:spPr bwMode="auto">
            <a:xfrm>
              <a:off x="4785" y="1570"/>
              <a:ext cx="0" cy="949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49" name="Line 37"/>
            <p:cNvSpPr>
              <a:spLocks noChangeShapeType="1"/>
            </p:cNvSpPr>
            <p:nvPr/>
          </p:nvSpPr>
          <p:spPr bwMode="auto">
            <a:xfrm>
              <a:off x="3764" y="935"/>
              <a:ext cx="0" cy="1766"/>
            </a:xfrm>
            <a:prstGeom prst="line">
              <a:avLst/>
            </a:prstGeom>
            <a:noFill/>
            <a:ln w="9360" cap="rnd">
              <a:solidFill>
                <a:srgbClr val="663300"/>
              </a:solidFill>
              <a:prstDash val="sysDot"/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50" name="Line 38"/>
            <p:cNvSpPr>
              <a:spLocks noChangeShapeType="1"/>
            </p:cNvSpPr>
            <p:nvPr/>
          </p:nvSpPr>
          <p:spPr bwMode="auto">
            <a:xfrm>
              <a:off x="4400" y="1162"/>
              <a:ext cx="0" cy="1539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51" name="Line 39"/>
            <p:cNvSpPr>
              <a:spLocks noChangeShapeType="1"/>
            </p:cNvSpPr>
            <p:nvPr/>
          </p:nvSpPr>
          <p:spPr bwMode="auto">
            <a:xfrm>
              <a:off x="5193" y="1480"/>
              <a:ext cx="0" cy="1221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52" name="Line 40"/>
            <p:cNvSpPr>
              <a:spLocks noChangeShapeType="1"/>
            </p:cNvSpPr>
            <p:nvPr/>
          </p:nvSpPr>
          <p:spPr bwMode="auto">
            <a:xfrm>
              <a:off x="5443" y="2069"/>
              <a:ext cx="0" cy="542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53" name="Rectangle 41"/>
            <p:cNvSpPr>
              <a:spLocks noChangeArrowheads="1"/>
            </p:cNvSpPr>
            <p:nvPr/>
          </p:nvSpPr>
          <p:spPr bwMode="auto">
            <a:xfrm>
              <a:off x="3152" y="3158"/>
              <a:ext cx="2016" cy="133"/>
            </a:xfrm>
            <a:prstGeom prst="rect">
              <a:avLst/>
            </a:prstGeom>
            <a:solidFill>
              <a:srgbClr val="CC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IP dedicato</a:t>
              </a:r>
            </a:p>
          </p:txBody>
        </p:sp>
        <p:sp>
          <p:nvSpPr>
            <p:cNvPr id="13354" name="Rectangle 42"/>
            <p:cNvSpPr>
              <a:spLocks noChangeArrowheads="1"/>
            </p:cNvSpPr>
            <p:nvPr/>
          </p:nvSpPr>
          <p:spPr bwMode="auto">
            <a:xfrm>
              <a:off x="1383" y="3294"/>
              <a:ext cx="2696" cy="133"/>
            </a:xfrm>
            <a:prstGeom prst="rect">
              <a:avLst/>
            </a:prstGeom>
            <a:solidFill>
              <a:srgbClr val="FFFF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fisioterapista</a:t>
              </a:r>
            </a:p>
          </p:txBody>
        </p:sp>
        <p:sp>
          <p:nvSpPr>
            <p:cNvPr id="13355" name="Rectangle 43"/>
            <p:cNvSpPr>
              <a:spLocks noChangeArrowheads="1"/>
            </p:cNvSpPr>
            <p:nvPr/>
          </p:nvSpPr>
          <p:spPr bwMode="auto">
            <a:xfrm>
              <a:off x="3969" y="3702"/>
              <a:ext cx="1222" cy="133"/>
            </a:xfrm>
            <a:prstGeom prst="rect">
              <a:avLst/>
            </a:prstGeom>
            <a:solidFill>
              <a:srgbClr val="0099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Logopedista + dietista</a:t>
              </a:r>
            </a:p>
          </p:txBody>
        </p:sp>
        <p:sp>
          <p:nvSpPr>
            <p:cNvPr id="13356" name="Rectangle 44"/>
            <p:cNvSpPr>
              <a:spLocks noChangeArrowheads="1"/>
            </p:cNvSpPr>
            <p:nvPr/>
          </p:nvSpPr>
          <p:spPr bwMode="auto">
            <a:xfrm>
              <a:off x="1769" y="3430"/>
              <a:ext cx="3444" cy="133"/>
            </a:xfrm>
            <a:prstGeom prst="rect">
              <a:avLst/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Pneumologo/intensivologo</a:t>
              </a:r>
            </a:p>
          </p:txBody>
        </p:sp>
        <p:sp>
          <p:nvSpPr>
            <p:cNvPr id="13357" name="Rectangle 45"/>
            <p:cNvSpPr>
              <a:spLocks noChangeArrowheads="1"/>
            </p:cNvSpPr>
            <p:nvPr/>
          </p:nvSpPr>
          <p:spPr bwMode="auto">
            <a:xfrm>
              <a:off x="3583" y="3838"/>
              <a:ext cx="1607" cy="134"/>
            </a:xfrm>
            <a:prstGeom prst="rect">
              <a:avLst/>
            </a:prstGeom>
            <a:solidFill>
              <a:srgbClr val="CC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terapista respiratorio</a:t>
              </a:r>
            </a:p>
          </p:txBody>
        </p:sp>
        <p:sp>
          <p:nvSpPr>
            <p:cNvPr id="13358" name="Rectangle 46"/>
            <p:cNvSpPr>
              <a:spLocks noChangeArrowheads="1"/>
            </p:cNvSpPr>
            <p:nvPr/>
          </p:nvSpPr>
          <p:spPr bwMode="auto">
            <a:xfrm>
              <a:off x="2336" y="4020"/>
              <a:ext cx="586" cy="133"/>
            </a:xfrm>
            <a:prstGeom prst="rect">
              <a:avLst/>
            </a:prstGeom>
            <a:solidFill>
              <a:srgbClr val="C0C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ortopedico</a:t>
              </a:r>
            </a:p>
          </p:txBody>
        </p:sp>
        <p:sp>
          <p:nvSpPr>
            <p:cNvPr id="13359" name="Rectangle 47"/>
            <p:cNvSpPr>
              <a:spLocks noChangeArrowheads="1"/>
            </p:cNvSpPr>
            <p:nvPr/>
          </p:nvSpPr>
          <p:spPr bwMode="auto">
            <a:xfrm>
              <a:off x="4785" y="4110"/>
              <a:ext cx="677" cy="134"/>
            </a:xfrm>
            <a:prstGeom prst="rect">
              <a:avLst/>
            </a:prstGeom>
            <a:solidFill>
              <a:srgbClr val="FF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palliativologo</a:t>
              </a:r>
            </a:p>
          </p:txBody>
        </p:sp>
        <p:sp>
          <p:nvSpPr>
            <p:cNvPr id="13360" name="Text Box 48"/>
            <p:cNvSpPr txBox="1">
              <a:spLocks noChangeArrowheads="1"/>
            </p:cNvSpPr>
            <p:nvPr/>
          </p:nvSpPr>
          <p:spPr bwMode="auto">
            <a:xfrm>
              <a:off x="1769" y="2176"/>
              <a:ext cx="632" cy="250"/>
            </a:xfrm>
            <a:prstGeom prst="rect">
              <a:avLst/>
            </a:prstGeom>
            <a:noFill/>
            <a:ln w="936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Inpatto caregiver</a:t>
              </a:r>
            </a:p>
          </p:txBody>
        </p:sp>
        <p:sp>
          <p:nvSpPr>
            <p:cNvPr id="13361" name="Line 49"/>
            <p:cNvSpPr>
              <a:spLocks noChangeShapeType="1"/>
            </p:cNvSpPr>
            <p:nvPr/>
          </p:nvSpPr>
          <p:spPr bwMode="auto">
            <a:xfrm>
              <a:off x="1995" y="2432"/>
              <a:ext cx="0" cy="315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62" name="Rectangle 50"/>
            <p:cNvSpPr>
              <a:spLocks noChangeArrowheads="1"/>
            </p:cNvSpPr>
            <p:nvPr/>
          </p:nvSpPr>
          <p:spPr bwMode="auto">
            <a:xfrm>
              <a:off x="1746" y="3566"/>
              <a:ext cx="3036" cy="133"/>
            </a:xfrm>
            <a:prstGeom prst="rect">
              <a:avLst/>
            </a:prstGeom>
            <a:solidFill>
              <a:srgbClr val="DDDDD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cardiologo</a:t>
              </a:r>
            </a:p>
          </p:txBody>
        </p:sp>
        <p:sp>
          <p:nvSpPr>
            <p:cNvPr id="13363" name="Rectangle 51"/>
            <p:cNvSpPr>
              <a:spLocks noChangeArrowheads="1"/>
            </p:cNvSpPr>
            <p:nvPr/>
          </p:nvSpPr>
          <p:spPr bwMode="auto">
            <a:xfrm>
              <a:off x="340" y="2523"/>
              <a:ext cx="4805" cy="178"/>
            </a:xfrm>
            <a:prstGeom prst="rect">
              <a:avLst/>
            </a:prstGeom>
            <a:solidFill>
              <a:srgbClr val="CC99FF">
                <a:alpha val="42000"/>
              </a:srgbClr>
            </a:solidFill>
            <a:ln w="1908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Pediatra/MMG/Territorio/ASL/ADI </a:t>
              </a:r>
            </a:p>
          </p:txBody>
        </p:sp>
        <p:sp>
          <p:nvSpPr>
            <p:cNvPr id="13364" name="Text Box 52"/>
            <p:cNvSpPr txBox="1">
              <a:spLocks noChangeArrowheads="1"/>
            </p:cNvSpPr>
            <p:nvPr/>
          </p:nvSpPr>
          <p:spPr bwMode="auto">
            <a:xfrm>
              <a:off x="2290" y="1389"/>
              <a:ext cx="677" cy="154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1000" smtClean="0">
                  <a:solidFill>
                    <a:srgbClr val="000000"/>
                  </a:solidFill>
                  <a:latin typeface="Comic Sans MS" pitchFamily="66" charset="0"/>
                </a:rPr>
                <a:t>scoliosi</a:t>
              </a:r>
            </a:p>
          </p:txBody>
        </p:sp>
        <p:sp>
          <p:nvSpPr>
            <p:cNvPr id="13365" name="Line 53"/>
            <p:cNvSpPr>
              <a:spLocks noChangeShapeType="1"/>
            </p:cNvSpPr>
            <p:nvPr/>
          </p:nvSpPr>
          <p:spPr bwMode="auto">
            <a:xfrm>
              <a:off x="4967" y="2024"/>
              <a:ext cx="0" cy="677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66" name="Text Box 54"/>
            <p:cNvSpPr txBox="1">
              <a:spLocks noChangeArrowheads="1"/>
            </p:cNvSpPr>
            <p:nvPr/>
          </p:nvSpPr>
          <p:spPr bwMode="auto">
            <a:xfrm>
              <a:off x="4332" y="2115"/>
              <a:ext cx="677" cy="145"/>
            </a:xfrm>
            <a:prstGeom prst="rect">
              <a:avLst/>
            </a:prstGeom>
            <a:noFill/>
            <a:ln w="936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ca-ES" sz="900" smtClean="0">
                  <a:solidFill>
                    <a:srgbClr val="000000"/>
                  </a:solidFill>
                  <a:latin typeface="Comic Sans MS" pitchFamily="66" charset="0"/>
                </a:rPr>
                <a:t>tracheostomia</a:t>
              </a:r>
            </a:p>
          </p:txBody>
        </p:sp>
        <p:sp>
          <p:nvSpPr>
            <p:cNvPr id="13367" name="Line 55"/>
            <p:cNvSpPr>
              <a:spLocks noChangeShapeType="1"/>
            </p:cNvSpPr>
            <p:nvPr/>
          </p:nvSpPr>
          <p:spPr bwMode="auto">
            <a:xfrm>
              <a:off x="4558" y="2296"/>
              <a:ext cx="0" cy="360"/>
            </a:xfrm>
            <a:prstGeom prst="line">
              <a:avLst/>
            </a:prstGeom>
            <a:noFill/>
            <a:ln w="9360">
              <a:solidFill>
                <a:srgbClr val="6633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  <p:sp>
          <p:nvSpPr>
            <p:cNvPr id="13368" name="Rectangle 56"/>
            <p:cNvSpPr>
              <a:spLocks noChangeArrowheads="1"/>
            </p:cNvSpPr>
            <p:nvPr/>
          </p:nvSpPr>
          <p:spPr bwMode="auto">
            <a:xfrm>
              <a:off x="1111" y="2750"/>
              <a:ext cx="3943" cy="133"/>
            </a:xfrm>
            <a:prstGeom prst="rect">
              <a:avLst/>
            </a:prstGeom>
            <a:solidFill>
              <a:srgbClr val="99CC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it-IT" sz="1400" smtClean="0">
                  <a:solidFill>
                    <a:srgbClr val="000000"/>
                  </a:solidFill>
                  <a:latin typeface="Comic Sans MS" pitchFamily="66" charset="0"/>
                </a:rPr>
                <a:t>neurologo</a:t>
              </a:r>
            </a:p>
          </p:txBody>
        </p:sp>
      </p:grpSp>
      <p:pic>
        <p:nvPicPr>
          <p:cNvPr id="13369" name="Picture 57"/>
          <p:cNvPicPr>
            <a:picLocks noChangeAspect="1" noChangeArrowheads="1"/>
          </p:cNvPicPr>
          <p:nvPr/>
        </p:nvPicPr>
        <p:blipFill>
          <a:blip r:embed="rId3" cstate="print"/>
          <a:srcRect l="3127" t="18510" r="78069" b="69695"/>
          <a:stretch>
            <a:fillRect/>
          </a:stretch>
        </p:blipFill>
        <p:spPr bwMode="auto">
          <a:xfrm>
            <a:off x="7524750" y="333375"/>
            <a:ext cx="1223963" cy="576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55650" y="1600200"/>
            <a:ext cx="2770188" cy="4521200"/>
            <a:chOff x="476" y="1008"/>
            <a:chExt cx="1745" cy="2848"/>
          </a:xfrm>
        </p:grpSpPr>
        <p:pic>
          <p:nvPicPr>
            <p:cNvPr id="2897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" y="1008"/>
              <a:ext cx="1745" cy="28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9796" name="Text Box 4"/>
            <p:cNvSpPr txBox="1">
              <a:spLocks noChangeArrowheads="1"/>
            </p:cNvSpPr>
            <p:nvPr/>
          </p:nvSpPr>
          <p:spPr bwMode="auto">
            <a:xfrm>
              <a:off x="476" y="1008"/>
              <a:ext cx="1745" cy="28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716463" y="1268413"/>
            <a:ext cx="3954462" cy="2082800"/>
            <a:chOff x="2971" y="890"/>
            <a:chExt cx="2491" cy="1312"/>
          </a:xfrm>
        </p:grpSpPr>
        <p:pic>
          <p:nvPicPr>
            <p:cNvPr id="28979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1" y="890"/>
              <a:ext cx="2491" cy="13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9799" name="Text Box 7"/>
            <p:cNvSpPr txBox="1">
              <a:spLocks noChangeArrowheads="1"/>
            </p:cNvSpPr>
            <p:nvPr/>
          </p:nvSpPr>
          <p:spPr bwMode="auto">
            <a:xfrm>
              <a:off x="2971" y="890"/>
              <a:ext cx="2491" cy="13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31775" y="23813"/>
            <a:ext cx="8456613" cy="1306512"/>
            <a:chOff x="146" y="15"/>
            <a:chExt cx="5327" cy="823"/>
          </a:xfrm>
        </p:grpSpPr>
        <p:pic>
          <p:nvPicPr>
            <p:cNvPr id="28980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6" y="15"/>
              <a:ext cx="5327" cy="8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9802" name="Text Box 10"/>
            <p:cNvSpPr txBox="1">
              <a:spLocks noChangeArrowheads="1"/>
            </p:cNvSpPr>
            <p:nvPr/>
          </p:nvSpPr>
          <p:spPr bwMode="auto">
            <a:xfrm>
              <a:off x="146" y="15"/>
              <a:ext cx="5327" cy="8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89803" name="Text Box 11"/>
          <p:cNvSpPr txBox="1">
            <a:spLocks noChangeArrowheads="1"/>
          </p:cNvSpPr>
          <p:nvPr/>
        </p:nvSpPr>
        <p:spPr bwMode="auto">
          <a:xfrm>
            <a:off x="1447800" y="6092825"/>
            <a:ext cx="737235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125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>
                <a:solidFill>
                  <a:srgbClr val="000000"/>
                </a:solidFill>
              </a:rPr>
              <a:t>        </a:t>
            </a:r>
            <a:r>
              <a:rPr lang="en-GB" b="1" smtClean="0">
                <a:solidFill>
                  <a:srgbClr val="000000"/>
                </a:solidFill>
              </a:rPr>
              <a:t>Traynor BJ et al J Neurol, Neurosurg Psych 2003 1258-1261</a:t>
            </a:r>
          </a:p>
        </p:txBody>
      </p:sp>
      <p:sp>
        <p:nvSpPr>
          <p:cNvPr id="289804" name="Text Box 12"/>
          <p:cNvSpPr txBox="1">
            <a:spLocks noChangeArrowheads="1"/>
          </p:cNvSpPr>
          <p:nvPr/>
        </p:nvSpPr>
        <p:spPr bwMode="auto">
          <a:xfrm>
            <a:off x="4932363" y="4141788"/>
            <a:ext cx="38163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9805" name="Text Box 13"/>
          <p:cNvSpPr txBox="1">
            <a:spLocks noChangeArrowheads="1"/>
          </p:cNvSpPr>
          <p:nvPr/>
        </p:nvSpPr>
        <p:spPr bwMode="auto">
          <a:xfrm>
            <a:off x="4211638" y="3660775"/>
            <a:ext cx="4724400" cy="2289175"/>
          </a:xfrm>
          <a:prstGeom prst="rect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>
            <a:outerShdw dist="107933" dir="13500000" algn="ctr" rotWithShape="0">
              <a:srgbClr val="808080">
                <a:alpha val="50027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smtClean="0">
                <a:solidFill>
                  <a:srgbClr val="000000"/>
                </a:solidFill>
              </a:rPr>
              <a:t>Media sopravvivenza 7.5 mesi più lunga (bulbari 9.6 mesi) per il gruppo multidisciplinare costituito da medico, fisioterapista, terapista respiratorio,terapista occupazionale, logopedista, dietista,operatori sociali e infermiera </a:t>
            </a:r>
            <a:endParaRPr lang="it-IT" smtClean="0">
              <a:solidFill>
                <a:srgbClr val="00000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smtClean="0">
              <a:solidFill>
                <a:srgbClr val="000000"/>
              </a:solidFill>
            </a:endParaRPr>
          </a:p>
        </p:txBody>
      </p:sp>
      <p:sp>
        <p:nvSpPr>
          <p:cNvPr id="289806" name="Text Box 14"/>
          <p:cNvSpPr txBox="1">
            <a:spLocks noChangeArrowheads="1"/>
          </p:cNvSpPr>
          <p:nvPr/>
        </p:nvSpPr>
        <p:spPr bwMode="auto">
          <a:xfrm>
            <a:off x="2051050" y="2060575"/>
            <a:ext cx="27368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smtClean="0">
                <a:solidFill>
                  <a:srgbClr val="BBE0E3"/>
                </a:solidFill>
              </a:rPr>
              <a:t>Multidiscip</a:t>
            </a:r>
          </a:p>
        </p:txBody>
      </p:sp>
      <p:sp>
        <p:nvSpPr>
          <p:cNvPr id="289807" name="Text Box 15"/>
          <p:cNvSpPr txBox="1">
            <a:spLocks noChangeArrowheads="1"/>
          </p:cNvSpPr>
          <p:nvPr/>
        </p:nvSpPr>
        <p:spPr bwMode="auto">
          <a:xfrm>
            <a:off x="1908175" y="4292600"/>
            <a:ext cx="237648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eaLnBrk="0" fontAlgn="base" hangingPunct="0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smtClean="0">
                <a:solidFill>
                  <a:srgbClr val="BBE0E3"/>
                </a:solidFill>
              </a:rPr>
              <a:t>Multidiscip</a:t>
            </a:r>
          </a:p>
        </p:txBody>
      </p:sp>
      <p:sp>
        <p:nvSpPr>
          <p:cNvPr id="289808" name="Line 16"/>
          <p:cNvSpPr>
            <a:spLocks noChangeShapeType="1"/>
          </p:cNvSpPr>
          <p:nvPr/>
        </p:nvSpPr>
        <p:spPr bwMode="auto">
          <a:xfrm>
            <a:off x="3419475" y="2708275"/>
            <a:ext cx="1588" cy="215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9809" name="Line 17"/>
          <p:cNvSpPr>
            <a:spLocks noChangeShapeType="1"/>
          </p:cNvSpPr>
          <p:nvPr/>
        </p:nvSpPr>
        <p:spPr bwMode="auto">
          <a:xfrm>
            <a:off x="3492500" y="4652963"/>
            <a:ext cx="1588" cy="215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9810" name="Line 18"/>
          <p:cNvSpPr>
            <a:spLocks noChangeShapeType="1"/>
          </p:cNvSpPr>
          <p:nvPr/>
        </p:nvSpPr>
        <p:spPr bwMode="auto">
          <a:xfrm>
            <a:off x="2987675" y="2420938"/>
            <a:ext cx="1588" cy="144462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289811" name="Line 19"/>
          <p:cNvSpPr>
            <a:spLocks noChangeShapeType="1"/>
          </p:cNvSpPr>
          <p:nvPr/>
        </p:nvSpPr>
        <p:spPr bwMode="auto">
          <a:xfrm>
            <a:off x="2843213" y="4652963"/>
            <a:ext cx="1587" cy="21590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51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937" y="5014292"/>
            <a:ext cx="7905503" cy="1655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685800" y="1524000"/>
            <a:ext cx="77724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60350"/>
            <a:ext cx="2193925" cy="1179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95288" y="1484313"/>
            <a:ext cx="8424862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GOVERNANCE DELLE COMORBILITÀ: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 BISOGNI DEL PAZIENTE E PRIORITÀ DEL MEDICO</a:t>
            </a:r>
            <a:r>
              <a:rPr lang="it-IT" sz="2400" smtClean="0">
                <a:solidFill>
                  <a:srgbClr val="FFFFFF"/>
                </a:solidFill>
              </a:rPr>
              <a:t> 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risorse assistenziali domiciliari dell’ASL di Brescia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2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OO.MM. Brescia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92275" y="4941888"/>
            <a:ext cx="5795963" cy="1128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381000" indent="-377825"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381000" algn="l"/>
                <a:tab pos="828675" algn="l"/>
                <a:tab pos="1277938" algn="l"/>
                <a:tab pos="1727200" algn="l"/>
                <a:tab pos="2176463" algn="l"/>
                <a:tab pos="2625725" algn="l"/>
                <a:tab pos="3074988" algn="l"/>
                <a:tab pos="3524250" algn="l"/>
                <a:tab pos="3973513" algn="l"/>
                <a:tab pos="4422775" algn="l"/>
                <a:tab pos="4872038" algn="l"/>
                <a:tab pos="5321300" algn="l"/>
                <a:tab pos="5770563" algn="l"/>
                <a:tab pos="6219825" algn="l"/>
                <a:tab pos="6669088" algn="l"/>
                <a:tab pos="7118350" algn="l"/>
                <a:tab pos="7567613" algn="l"/>
                <a:tab pos="8016875" algn="l"/>
                <a:tab pos="8466138" algn="l"/>
                <a:tab pos="8915400" algn="l"/>
                <a:tab pos="9364663" algn="l"/>
              </a:tabLst>
            </a:pPr>
            <a:r>
              <a:rPr lang="it-IT" sz="2000" b="1" i="1" smtClean="0">
                <a:solidFill>
                  <a:srgbClr val="000000"/>
                </a:solidFill>
              </a:rPr>
              <a:t>Dr. Tarcisio Marinoni</a:t>
            </a:r>
          </a:p>
          <a:p>
            <a:pPr marL="381000" indent="-377825"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381000" algn="l"/>
                <a:tab pos="828675" algn="l"/>
                <a:tab pos="1277938" algn="l"/>
                <a:tab pos="1727200" algn="l"/>
                <a:tab pos="2176463" algn="l"/>
                <a:tab pos="2625725" algn="l"/>
                <a:tab pos="3074988" algn="l"/>
                <a:tab pos="3524250" algn="l"/>
                <a:tab pos="3973513" algn="l"/>
                <a:tab pos="4422775" algn="l"/>
                <a:tab pos="4872038" algn="l"/>
                <a:tab pos="5321300" algn="l"/>
                <a:tab pos="5770563" algn="l"/>
                <a:tab pos="6219825" algn="l"/>
                <a:tab pos="6669088" algn="l"/>
                <a:tab pos="7118350" algn="l"/>
                <a:tab pos="7567613" algn="l"/>
                <a:tab pos="8016875" algn="l"/>
                <a:tab pos="8466138" algn="l"/>
                <a:tab pos="8915400" algn="l"/>
                <a:tab pos="9364663" algn="l"/>
              </a:tabLst>
            </a:pPr>
            <a:endParaRPr lang="it-IT" sz="800" b="1" i="1" smtClean="0">
              <a:solidFill>
                <a:srgbClr val="000000"/>
              </a:solidFill>
            </a:endParaRPr>
          </a:p>
          <a:p>
            <a:pPr marL="381000" indent="-377825"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381000" algn="l"/>
                <a:tab pos="828675" algn="l"/>
                <a:tab pos="1277938" algn="l"/>
                <a:tab pos="1727200" algn="l"/>
                <a:tab pos="2176463" algn="l"/>
                <a:tab pos="2625725" algn="l"/>
                <a:tab pos="3074988" algn="l"/>
                <a:tab pos="3524250" algn="l"/>
                <a:tab pos="3973513" algn="l"/>
                <a:tab pos="4422775" algn="l"/>
                <a:tab pos="4872038" algn="l"/>
                <a:tab pos="5321300" algn="l"/>
                <a:tab pos="5770563" algn="l"/>
                <a:tab pos="6219825" algn="l"/>
                <a:tab pos="6669088" algn="l"/>
                <a:tab pos="7118350" algn="l"/>
                <a:tab pos="7567613" algn="l"/>
                <a:tab pos="8016875" algn="l"/>
                <a:tab pos="8466138" algn="l"/>
                <a:tab pos="8915400" algn="l"/>
                <a:tab pos="9364663" algn="l"/>
              </a:tabLst>
            </a:pPr>
            <a:r>
              <a:rPr lang="it-IT" sz="2000" b="1" smtClean="0">
                <a:solidFill>
                  <a:srgbClr val="000000"/>
                </a:solidFill>
              </a:rPr>
              <a:t>U.O. Assistenza Protesica e Continuità di Cura</a:t>
            </a:r>
          </a:p>
          <a:p>
            <a:pPr marL="381000" indent="-377825"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381000" algn="l"/>
                <a:tab pos="828675" algn="l"/>
                <a:tab pos="1277938" algn="l"/>
                <a:tab pos="1727200" algn="l"/>
                <a:tab pos="2176463" algn="l"/>
                <a:tab pos="2625725" algn="l"/>
                <a:tab pos="3074988" algn="l"/>
                <a:tab pos="3524250" algn="l"/>
                <a:tab pos="3973513" algn="l"/>
                <a:tab pos="4422775" algn="l"/>
                <a:tab pos="4872038" algn="l"/>
                <a:tab pos="5321300" algn="l"/>
                <a:tab pos="5770563" algn="l"/>
                <a:tab pos="6219825" algn="l"/>
                <a:tab pos="6669088" algn="l"/>
                <a:tab pos="7118350" algn="l"/>
                <a:tab pos="7567613" algn="l"/>
                <a:tab pos="8016875" algn="l"/>
                <a:tab pos="8466138" algn="l"/>
                <a:tab pos="8915400" algn="l"/>
                <a:tab pos="9364663" algn="l"/>
              </a:tabLst>
            </a:pPr>
            <a:r>
              <a:rPr lang="it-IT" sz="2000" b="1" smtClean="0">
                <a:solidFill>
                  <a:srgbClr val="000000"/>
                </a:solidFill>
              </a:rPr>
              <a:t>Dipartimento Cure Primarie - ASL di Brescia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SLA - LE RISORSE ASSISTENZIALI DOMICILIARI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04250" cy="5400675"/>
          </a:xfrm>
          <a:ln/>
        </p:spPr>
        <p:txBody>
          <a:bodyPr/>
          <a:lstStyle/>
          <a:p>
            <a:pPr indent="-339725" algn="ctr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PAROLE CHIAVE</a:t>
            </a:r>
          </a:p>
          <a:p>
            <a:pPr indent="-339725" algn="ctr">
              <a:lnSpc>
                <a:spcPct val="8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600"/>
          </a:p>
          <a:p>
            <a:pPr indent="-339725">
              <a:lnSpc>
                <a:spcPct val="80000"/>
              </a:lnSpc>
              <a:spcAft>
                <a:spcPct val="8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SOSTEGNO ALLA DOMICILIARITA’</a:t>
            </a:r>
          </a:p>
          <a:p>
            <a:pPr indent="-339725">
              <a:lnSpc>
                <a:spcPct val="80000"/>
              </a:lnSpc>
              <a:spcAft>
                <a:spcPct val="8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INTEGRAZIONE</a:t>
            </a:r>
          </a:p>
          <a:p>
            <a:pPr indent="-339725">
              <a:lnSpc>
                <a:spcPct val="80000"/>
              </a:lnSpc>
              <a:spcAft>
                <a:spcPct val="8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APPROPRIATEZZA</a:t>
            </a:r>
          </a:p>
          <a:p>
            <a:pPr indent="-339725">
              <a:lnSpc>
                <a:spcPct val="8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UCAM – Composta da medico di Distretto, MMG/PDF, infermiere, assistente sociale solitamente comunale </a:t>
            </a:r>
          </a:p>
          <a:p>
            <a:pPr indent="-339725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i="1">
                <a:solidFill>
                  <a:schemeClr val="accent2"/>
                </a:solidFill>
              </a:rPr>
              <a:t>     ASL Brescia &gt; Cittadini &gt; Anziani e non autosufficienti &gt; Assistenza domiciliare integrata (UCAM e CeAD) &gt; Unità di Continuità Assistenziale Multi-dimensionale – UCAM</a:t>
            </a:r>
          </a:p>
          <a:p>
            <a:pPr indent="-339725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800" i="1">
              <a:solidFill>
                <a:schemeClr val="accent2"/>
              </a:solidFill>
            </a:endParaRPr>
          </a:p>
          <a:p>
            <a:pPr indent="-339725">
              <a:lnSpc>
                <a:spcPct val="80000"/>
              </a:lnSpc>
              <a:spcAft>
                <a:spcPct val="8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VALUTAZIONE MULTIDIMENSIONALE – Fascicolo assistito (</a:t>
            </a:r>
            <a:r>
              <a:rPr lang="it-IT" sz="1800" i="1"/>
              <a:t>prossima valutazione multidimensionale con VAOR modulo HomeCare</a:t>
            </a:r>
            <a:r>
              <a:rPr lang="it-IT" sz="1800"/>
              <a:t>)</a:t>
            </a:r>
          </a:p>
          <a:p>
            <a:pPr indent="-339725">
              <a:lnSpc>
                <a:spcPct val="80000"/>
              </a:lnSpc>
              <a:spcAft>
                <a:spcPct val="8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PAI – Progetto Assistenziale Individuale (da definire in raccordo con il Comune e con la persona destinataria/famiglia)</a:t>
            </a:r>
          </a:p>
          <a:p>
            <a:pPr indent="-339725">
              <a:lnSpc>
                <a:spcPct val="80000"/>
              </a:lnSpc>
              <a:spcAft>
                <a:spcPct val="8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CONTINUITA’ TERAPEUTICO-ASSISTENZIALE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/>
          </a:p>
          <a:p>
            <a:pPr marL="0" indent="0" algn="just">
              <a:buNone/>
            </a:pPr>
            <a:r>
              <a:rPr lang="it-IT" sz="2000" dirty="0" smtClean="0"/>
              <a:t>La SLA è caratterizzata dalla presenza di segni riconducibili a </a:t>
            </a:r>
            <a:r>
              <a:rPr lang="it-IT" sz="2000" dirty="0" smtClean="0">
                <a:solidFill>
                  <a:srgbClr val="FF0000"/>
                </a:solidFill>
              </a:rPr>
              <a:t>sofferenza del I° e del II° motoneurone.</a:t>
            </a:r>
          </a:p>
          <a:p>
            <a:pPr marL="0" indent="0" algn="just">
              <a:buNone/>
            </a:pPr>
            <a:r>
              <a:rPr lang="it-IT" sz="2000" dirty="0" smtClean="0"/>
              <a:t>Per tale motivo la malattia fa parte del gruppo delle </a:t>
            </a:r>
            <a:r>
              <a:rPr lang="it-IT" sz="2000" dirty="0" smtClean="0">
                <a:solidFill>
                  <a:srgbClr val="0000FF"/>
                </a:solidFill>
              </a:rPr>
              <a:t>MALATTIE del MOTONEURONE</a:t>
            </a:r>
            <a:r>
              <a:rPr lang="it-IT" sz="2000" dirty="0" smtClean="0"/>
              <a:t> e spesso, soprattutto nel mondo anglosassone,  si preferisce parlare di Malattia del motoneurone.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17185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SLA - LE RISORSE ASSISTENZIALI DOMICILIARI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02663" cy="5400675"/>
          </a:xfrm>
          <a:ln/>
        </p:spPr>
        <p:txBody>
          <a:bodyPr/>
          <a:lstStyle/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INTERVENTI SANITARI E SOCIO-SANITARI</a:t>
            </a:r>
          </a:p>
          <a:p>
            <a:pPr indent="-339725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400"/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ACCESSI MMG – Non deambulanti e ADI</a:t>
            </a:r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ASSISTENZA PROTESICA – Presidi, ausili e protesi per autonomia e funzioni fisiologiche, mobilità, comunicazione, ventilazione meccanica, assistenza alla tosse, prevenzione e trattamento decubiti</a:t>
            </a:r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NUTRIZIONE ARTIFICIALE – Enterale e parenterale</a:t>
            </a:r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VOUCHER SOCIO-SANITARIO – Interventi socio-sanitari domiciliari infermieristici/OSS, educativi, riabilitativi, specialistici</a:t>
            </a:r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RICOVERO DI SOLLIEVO in Strutture residenziali socio-sanitarie (RSA/RSD) </a:t>
            </a:r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400"/>
          </a:p>
          <a:p>
            <a:pPr indent="-339725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ACCESSO A RSA/RSD</a:t>
            </a:r>
          </a:p>
          <a:p>
            <a:pPr marL="739775" lvl="1" indent="-282575" algn="just">
              <a:lnSpc>
                <a:spcPct val="90000"/>
              </a:lnSpc>
              <a:spcBef>
                <a:spcPct val="0"/>
              </a:spcBef>
              <a:buFont typeface="Times New Roman" pitchFamily="18" charset="0"/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con costi a completo carico del SSR (posti accreditati per Stato vegetativo e SLA); </a:t>
            </a:r>
          </a:p>
          <a:p>
            <a:pPr marL="739775" lvl="1" indent="-282575" algn="just">
              <a:lnSpc>
                <a:spcPct val="90000"/>
              </a:lnSpc>
              <a:buFont typeface="Times New Roman" pitchFamily="18" charset="0"/>
              <a:buChar char="–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con contributo ASL (posti convenzionati per soggetti con abolizione completa delle funzioni motorie)</a:t>
            </a:r>
          </a:p>
          <a:p>
            <a:pPr indent="-339725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SLA - LE RISORSE ASSISTENZIALI DOMICILIARI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02663" cy="5400675"/>
          </a:xfrm>
          <a:ln/>
        </p:spPr>
        <p:txBody>
          <a:bodyPr/>
          <a:lstStyle/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/>
              <a:t>INTERVENTI SANITARI E SOCIO-SANITARI (news)</a:t>
            </a:r>
          </a:p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i="1">
                <a:solidFill>
                  <a:schemeClr val="accent2"/>
                </a:solidFill>
              </a:rPr>
              <a:t>ASL Brescia &gt; Cittadini &gt; Anziani e non autosufficienti &gt; Nuove iniziative di sostegno alla fragilità e alle gravi e gravissime disabilità</a:t>
            </a:r>
          </a:p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800" i="1">
              <a:solidFill>
                <a:schemeClr val="accent2"/>
              </a:solidFill>
            </a:endParaRPr>
          </a:p>
          <a:p>
            <a:pPr indent="-339725">
              <a:spcAft>
                <a:spcPct val="40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MISURA 4 "RSA/RSD APERTA“</a:t>
            </a:r>
          </a:p>
          <a:p>
            <a:pPr indent="-339725">
              <a:spcAft>
                <a:spcPct val="4000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800"/>
          </a:p>
          <a:p>
            <a:pPr indent="-339725"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D.G.R. n. 856/2013 "Interventi a sostegno della famiglia e dei suoi componenti fragili ai sensi della DGR n. 116/2013" e successiva Circolare 1 del 15.01.2014</a:t>
            </a:r>
          </a:p>
          <a:p>
            <a:pPr indent="-339725"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prestazioni volte a migliorare ed a mantenere il benessere dell'utente e della sua famiglia</a:t>
            </a:r>
          </a:p>
          <a:p>
            <a:pPr indent="-339725"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assegnazione di un voucher mensile che garantisce l'erogazione di prestazioni fino ad un massimo  di 500 €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SLA - LE RISORSE ASSISTENZIALI DOMICILIARI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747125" cy="5616575"/>
          </a:xfrm>
          <a:ln/>
        </p:spPr>
        <p:txBody>
          <a:bodyPr/>
          <a:lstStyle/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INTERVENTI SANITARI E SOCIO-SANITARI </a:t>
            </a:r>
            <a:r>
              <a:rPr lang="it-IT"/>
              <a:t>(news)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 i="1">
                <a:solidFill>
                  <a:schemeClr val="accent2"/>
                </a:solidFill>
              </a:rPr>
              <a:t>ASL Brescia &gt; Cittadini &gt; Anziani e non autosufficienti &gt; SLA - Malattie del motoneurone</a:t>
            </a:r>
          </a:p>
          <a:p>
            <a:pPr indent="-339725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900">
              <a:solidFill>
                <a:schemeClr val="accent2"/>
              </a:solidFill>
            </a:endParaRP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BUONO MENSILE € 1.000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D.G.R. X/740 del 27.09.2013 e Decreto D.G. Famiglia SSV n. 10352 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(finanziamento per ASL Brescia € 2.087.970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fino all’esaurimento delle risorse complessivamente destinate)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Finalizzato a compensare le prestazioni di assistenza  assicurate dal caregiver familiare o da assistente personale a favore di persone:</a:t>
            </a:r>
          </a:p>
          <a:p>
            <a:pPr indent="-339725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800"/>
          </a:p>
          <a:p>
            <a:pPr indent="-339725">
              <a:lnSpc>
                <a:spcPct val="90000"/>
              </a:lnSpc>
              <a:spcAft>
                <a:spcPct val="2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di qualsiasi età affette da </a:t>
            </a:r>
            <a:r>
              <a:rPr lang="it-IT" u="sng"/>
              <a:t>malattie del motoneurone</a:t>
            </a:r>
            <a:r>
              <a:rPr lang="it-IT"/>
              <a:t>, compresa la SLA con livello di deficit grave e di deficit completo</a:t>
            </a:r>
          </a:p>
          <a:p>
            <a:pPr indent="-339725">
              <a:lnSpc>
                <a:spcPct val="90000"/>
              </a:lnSpc>
              <a:spcAft>
                <a:spcPct val="2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/>
              <a:t>di qualsiasi età in </a:t>
            </a:r>
            <a:r>
              <a:rPr lang="it-IT" sz="1600" u="sng"/>
              <a:t>Stato vegetativo</a:t>
            </a:r>
            <a:r>
              <a:rPr lang="it-IT" sz="1600"/>
              <a:t> (SV) da gravi cerebrolesioni acquisite, di natura traumatica, vascolare, anossica o infettiva (non incluse le patologie congenite, involutive e degenerative) con GCS fino a 10</a:t>
            </a:r>
          </a:p>
          <a:p>
            <a:pPr indent="-339725">
              <a:lnSpc>
                <a:spcPct val="90000"/>
              </a:lnSpc>
              <a:spcAft>
                <a:spcPct val="2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600"/>
              <a:t>con età inferiore ai 65 anni, </a:t>
            </a:r>
            <a:r>
              <a:rPr lang="it-IT" sz="1600" u="sng"/>
              <a:t>con altre patologie che comportano comunque la dipendenza vitale e la necessità di assistenza continua nell’arco delle 24 ore</a:t>
            </a:r>
            <a:r>
              <a:rPr lang="it-IT" sz="1600"/>
              <a:t> (es. Corea di Huntington, forme gravi di distrofia e di miopatia, sclerosi multipla, Locked in, ecc.)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SLA - LE RISORSE ASSISTENZIALI DOMICILIARI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569325" cy="5400675"/>
          </a:xfrm>
          <a:ln/>
        </p:spPr>
        <p:txBody>
          <a:bodyPr/>
          <a:lstStyle/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/>
              <a:t>INTERVENTI SOCIO-ASSISTENZIALI</a:t>
            </a:r>
          </a:p>
          <a:p>
            <a:pPr indent="-339725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/>
          </a:p>
          <a:p>
            <a:pPr indent="-339725">
              <a:spcAft>
                <a:spcPct val="5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/>
              <a:t>SAD – Servizio di assistenza domiciliare (ASA)</a:t>
            </a:r>
          </a:p>
          <a:p>
            <a:pPr indent="-339725">
              <a:spcAft>
                <a:spcPct val="5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/>
              <a:t>PASTI A DOMICILIO, SERVIZIO LAVANDERIA, SERVIZIO TRASPORTO, ecc.</a:t>
            </a:r>
          </a:p>
          <a:p>
            <a:pPr indent="-339725">
              <a:spcAft>
                <a:spcPct val="5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/>
              <a:t>VOUCHER SOCIALE - Per l’acquisto degli interventi da soggetti accreditati con il sistema sociosanitario o convenzionati/accreditati con il/i Comune/i</a:t>
            </a:r>
          </a:p>
          <a:p>
            <a:pPr indent="-339725">
              <a:spcAft>
                <a:spcPct val="5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/>
              <a:t>CONTRIBUTI SOCIALI - Per periodi di sollievo della famiglia di persona non autosufficiente, trascorsi presso Unità d’offerta residenziali o semiresidenziali socio sanitarie o sociali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13787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SLA - LE RISORSE ASSISTENZIALI DOMICILIARI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386762" cy="5400675"/>
          </a:xfrm>
          <a:ln/>
        </p:spPr>
        <p:txBody>
          <a:bodyPr/>
          <a:lstStyle/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/>
              <a:t>INTERVENTI SOCIO-ASSISTENZIALI (news)</a:t>
            </a:r>
          </a:p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400"/>
          </a:p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/>
              <a:t>BUONO MENSILE FINO A € 800</a:t>
            </a:r>
          </a:p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D.G.R. X/740 del 27.09.2013</a:t>
            </a:r>
            <a:endParaRPr lang="it-IT" sz="2200"/>
          </a:p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/>
              <a:t>(finanziamento per Ambiti bresciani € 2.973.665</a:t>
            </a:r>
          </a:p>
          <a:p>
            <a:pPr indent="-339725"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/>
              <a:t>fino all’esaurimento delle risorse complessivamente destinate)</a:t>
            </a:r>
          </a:p>
          <a:p>
            <a:pPr indent="-339725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200"/>
          </a:p>
          <a:p>
            <a:pPr indent="-339725"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200"/>
              <a:t>Finalizzato a compensare le prestazioni di assistenza assicurate dal care-giver familiare (autosoddisfacimento) e/o per acquistare le prestazioni da assistente personale anche a favore di soggetti con deficit moderato o medio grave da malattia del motoneurone.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SLA - LE RISORSE ASSISTENZIALI DOMICILIARI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280400" cy="4681537"/>
          </a:xfrm>
          <a:ln/>
        </p:spPr>
        <p:txBody>
          <a:bodyPr/>
          <a:lstStyle/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	DOCUMENTI DI RIFERIMENTO</a:t>
            </a:r>
          </a:p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800"/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i="1">
                <a:solidFill>
                  <a:schemeClr val="accent2"/>
                </a:solidFill>
              </a:rPr>
              <a:t>ASL Brescia &gt; Operatori &gt; </a:t>
            </a:r>
            <a:r>
              <a:rPr lang="it-IT" i="1" u="sng">
                <a:solidFill>
                  <a:schemeClr val="accent2"/>
                </a:solidFill>
              </a:rPr>
              <a:t>Medici delle cure primarie</a:t>
            </a:r>
            <a:r>
              <a:rPr lang="it-IT" i="1">
                <a:solidFill>
                  <a:schemeClr val="accent2"/>
                </a:solidFill>
              </a:rPr>
              <a:t> &gt;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i="1">
                <a:solidFill>
                  <a:schemeClr val="accent2"/>
                </a:solidFill>
              </a:rPr>
              <a:t>Strumenti Professionali per Medici Cure Primarie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i="1">
              <a:solidFill>
                <a:schemeClr val="accent2"/>
              </a:solidFill>
            </a:endParaRPr>
          </a:p>
          <a:p>
            <a:pPr indent="-339725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i="1">
                <a:solidFill>
                  <a:schemeClr val="accent2"/>
                </a:solidFill>
              </a:rPr>
              <a:t>&gt; Malati con bisogni assistenziali complessi</a:t>
            </a:r>
          </a:p>
          <a:p>
            <a:pPr indent="-339725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Unità di Continuità Assistenziale Multi-dimensionale (ex Unità di valutazione)</a:t>
            </a:r>
          </a:p>
          <a:p>
            <a:pPr indent="-339725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800"/>
          </a:p>
          <a:p>
            <a:pPr indent="-339725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i="1">
                <a:solidFill>
                  <a:schemeClr val="accent2"/>
                </a:solidFill>
              </a:rPr>
              <a:t>&gt; Assistenza protesica e integrativa</a:t>
            </a:r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Scheda di valutazione del Medico per UCAM</a:t>
            </a:r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Scheda del Medico per attivazione UCAM</a:t>
            </a:r>
          </a:p>
          <a:p>
            <a:pPr indent="-339725">
              <a:lnSpc>
                <a:spcPct val="90000"/>
              </a:lnSpc>
              <a:spcAft>
                <a:spcPct val="40000"/>
              </a:spcAft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Prescrizione di Ausili Protesici per l'Assistenza e gestione a domicilio da parte del MMG	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7475"/>
            <a:ext cx="8229600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SLA - LE RISORSE ASSISTENZIALI DOMICILIARI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280400" cy="5327650"/>
          </a:xfrm>
          <a:ln/>
        </p:spPr>
        <p:txBody>
          <a:bodyPr/>
          <a:lstStyle/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	DOCUMENTI DI RIFERIMENTO</a:t>
            </a:r>
          </a:p>
          <a:p>
            <a:pPr indent="-339725" algn="ctr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700"/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i="1">
                <a:solidFill>
                  <a:schemeClr val="accent2"/>
                </a:solidFill>
              </a:rPr>
              <a:t>ASL Brescia &gt; Operatori &gt; </a:t>
            </a:r>
            <a:r>
              <a:rPr lang="it-IT" sz="1800" i="1" u="sng">
                <a:solidFill>
                  <a:schemeClr val="accent2"/>
                </a:solidFill>
              </a:rPr>
              <a:t>Medici delle strutture</a:t>
            </a:r>
            <a:r>
              <a:rPr lang="it-IT" sz="1800" i="1">
                <a:solidFill>
                  <a:schemeClr val="accent2"/>
                </a:solidFill>
              </a:rPr>
              <a:t> &gt; 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i="1">
                <a:solidFill>
                  <a:schemeClr val="accent2"/>
                </a:solidFill>
              </a:rPr>
              <a:t>Strumenti Professionali per Medici delle strutture</a:t>
            </a:r>
          </a:p>
          <a:p>
            <a:pPr indent="-339725" algn="ctr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800" i="1">
              <a:solidFill>
                <a:schemeClr val="accent2"/>
              </a:solidFill>
            </a:endParaRPr>
          </a:p>
          <a:p>
            <a:pPr indent="-339725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i="1">
                <a:solidFill>
                  <a:schemeClr val="accent2"/>
                </a:solidFill>
              </a:rPr>
              <a:t>&gt; Assistenza protesica e integrativa</a:t>
            </a:r>
          </a:p>
          <a:p>
            <a:pPr indent="-339725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Protocollo tecnico-operativo per il servizio di ventiloterapia polmonare territoriale</a:t>
            </a:r>
          </a:p>
          <a:p>
            <a:pPr indent="-339725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Protocollo tecnico-operativo per il servizio di ventiloterapia polmonare territoriale – Elenco macchine aggiornato al 04/04/2014</a:t>
            </a:r>
          </a:p>
          <a:p>
            <a:pPr indent="-339725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800"/>
          </a:p>
          <a:p>
            <a:pPr indent="-339725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i="1">
                <a:solidFill>
                  <a:schemeClr val="accent2"/>
                </a:solidFill>
              </a:rPr>
              <a:t>&gt; Malati con bisogni assistenziali complessi</a:t>
            </a:r>
          </a:p>
          <a:p>
            <a:pPr indent="-339725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Protocollo Nutrizione Artificiale Domiciliare 2003</a:t>
            </a:r>
          </a:p>
          <a:p>
            <a:pPr indent="-339725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Modello organizzativo della Rete delle Cure Palliative dell'ASL di Brescia</a:t>
            </a:r>
          </a:p>
          <a:p>
            <a:pPr indent="-339725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Scheda di segnalazione all'UCAM per Cure Palliative (</a:t>
            </a:r>
            <a:r>
              <a:rPr lang="it-IT" sz="1800" i="1"/>
              <a:t>PDF scrivibile!</a:t>
            </a:r>
            <a:r>
              <a:rPr lang="it-IT" sz="1800"/>
              <a:t>)</a:t>
            </a:r>
          </a:p>
          <a:p>
            <a:pPr indent="-339725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800"/>
          </a:p>
          <a:p>
            <a:pPr indent="-339725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i="1">
                <a:solidFill>
                  <a:schemeClr val="accent2"/>
                </a:solidFill>
              </a:rPr>
              <a:t>&gt; Riabilitazione</a:t>
            </a:r>
          </a:p>
          <a:p>
            <a:pPr indent="-339725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/>
              <a:t>Linee Guida Riabilitazione Domiciliare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7475"/>
            <a:ext cx="8229600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CRITICITÀ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7991475" cy="5111750"/>
          </a:xfrm>
          <a:ln/>
        </p:spPr>
        <p:txBody>
          <a:bodyPr/>
          <a:lstStyle/>
          <a:p>
            <a:pPr indent="-339725">
              <a:spcAft>
                <a:spcPct val="40000"/>
              </a:spcAft>
              <a:buClrTx/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CASISTICA RARA (per n. sentire Malattie Rare) MA PARADIGMATICA</a:t>
            </a:r>
          </a:p>
          <a:p>
            <a:pPr indent="-339725">
              <a:spcAft>
                <a:spcPct val="40000"/>
              </a:spcAft>
              <a:buClrTx/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RAPIDA EVOLUZIONE DI SITUAZIONE E DI BISOGNI</a:t>
            </a:r>
          </a:p>
          <a:p>
            <a:pPr indent="-339725">
              <a:spcAft>
                <a:spcPct val="40000"/>
              </a:spcAft>
              <a:buClrTx/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MOLTEPLICITA’ DEI BISOGNI E DELLE RISPOSTE</a:t>
            </a:r>
          </a:p>
          <a:p>
            <a:pPr indent="-339725">
              <a:spcAft>
                <a:spcPct val="40000"/>
              </a:spcAft>
              <a:buClrTx/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RISPOSTE DA MOLTEPLICI AGENZIE</a:t>
            </a:r>
          </a:p>
          <a:p>
            <a:pPr indent="-339725">
              <a:spcAft>
                <a:spcPct val="40000"/>
              </a:spcAft>
              <a:buClrTx/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IL CONTESTO FAMILIARE</a:t>
            </a:r>
          </a:p>
          <a:p>
            <a:pPr indent="-339725">
              <a:spcAft>
                <a:spcPct val="40000"/>
              </a:spcAft>
              <a:buClrTx/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L’ESPERIENZA, LA CAPACITA’, LA DISPONIBILITA’ DI CHI CURA E ASSISTE</a:t>
            </a:r>
          </a:p>
          <a:p>
            <a:pPr indent="-339725">
              <a:spcAft>
                <a:spcPct val="40000"/>
              </a:spcAft>
              <a:buClrTx/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LA CAPACITA’ DI DIALOGO, COLLOQUIO, CONFRONTO, INTEGRAZIONE</a:t>
            </a:r>
          </a:p>
          <a:p>
            <a:pPr indent="-339725">
              <a:spcAft>
                <a:spcPct val="40000"/>
              </a:spcAft>
              <a:buClrTx/>
              <a:buFontTx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/>
              <a:t>I PDTA, MA NON SOLO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115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it-IT" sz="11500" b="1" dirty="0" smtClean="0">
                <a:solidFill>
                  <a:srgbClr val="C00000"/>
                </a:solidFill>
              </a:rPr>
              <a:t>Pausa caffè</a:t>
            </a:r>
            <a:endParaRPr lang="it-IT" sz="11500" b="1" dirty="0">
              <a:solidFill>
                <a:srgbClr val="C00000"/>
              </a:solidFill>
            </a:endParaRPr>
          </a:p>
        </p:txBody>
      </p:sp>
      <p:pic>
        <p:nvPicPr>
          <p:cNvPr id="4" name="Segnaposto contenuto 3" descr="log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136904" cy="1296144"/>
          </a:xfrm>
        </p:spPr>
      </p:pic>
    </p:spTree>
    <p:extLst>
      <p:ext uri="{BB962C8B-B14F-4D97-AF65-F5344CB8AC3E}">
        <p14:creationId xmlns:p14="http://schemas.microsoft.com/office/powerpoint/2010/main" xmlns="" val="18599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89040"/>
            <a:ext cx="63367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b="25920"/>
          <a:stretch>
            <a:fillRect/>
          </a:stretch>
        </p:blipFill>
        <p:spPr bwMode="auto">
          <a:xfrm>
            <a:off x="0" y="12551"/>
            <a:ext cx="9144000" cy="370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038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52" b="20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9232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7475"/>
            <a:ext cx="8229600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C00000"/>
                </a:solidFill>
              </a:rPr>
              <a:t>PROBLEMI PRINCIPALI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981075"/>
            <a:ext cx="7991475" cy="5111750"/>
          </a:xfrm>
          <a:ln/>
        </p:spPr>
        <p:txBody>
          <a:bodyPr/>
          <a:lstStyle/>
          <a:p>
            <a:pPr marL="384175" indent="-381000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b="0" dirty="0" smtClean="0">
                <a:solidFill>
                  <a:srgbClr val="C00000"/>
                </a:solidFill>
              </a:rPr>
              <a:t>IL NEUROLOGO</a:t>
            </a:r>
            <a:endParaRPr lang="it-IT" sz="1800" b="0" dirty="0">
              <a:solidFill>
                <a:srgbClr val="C00000"/>
              </a:solidFill>
            </a:endParaRP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dirty="0"/>
              <a:t>Disfagia </a:t>
            </a: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dirty="0"/>
              <a:t>Progressiva difficoltà respiratoria </a:t>
            </a: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dirty="0"/>
              <a:t>Assistenza domiciliare complessa</a:t>
            </a:r>
          </a:p>
          <a:p>
            <a:pPr marL="384175" indent="-381000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700" dirty="0"/>
          </a:p>
          <a:p>
            <a:pPr marL="384175" indent="-381000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b="0" dirty="0" smtClean="0">
                <a:solidFill>
                  <a:srgbClr val="C00000"/>
                </a:solidFill>
              </a:rPr>
              <a:t>IL GASTROENTEROLOGO</a:t>
            </a:r>
            <a:endParaRPr lang="it-IT" sz="1800" b="0" dirty="0">
              <a:solidFill>
                <a:srgbClr val="C00000"/>
              </a:solidFill>
            </a:endParaRP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dirty="0"/>
              <a:t>Posizionamento PEG, avvio NED e monitoraggio</a:t>
            </a:r>
          </a:p>
          <a:p>
            <a:pPr marL="384175" indent="-381000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700" dirty="0"/>
          </a:p>
          <a:p>
            <a:pPr marL="384175" indent="-381000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b="0" dirty="0" smtClean="0">
                <a:solidFill>
                  <a:srgbClr val="C00000"/>
                </a:solidFill>
              </a:rPr>
              <a:t>LO PNEUMOLOGO</a:t>
            </a:r>
            <a:endParaRPr lang="it-IT" sz="1800" b="0" dirty="0">
              <a:solidFill>
                <a:srgbClr val="C00000"/>
              </a:solidFill>
            </a:endParaRP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dirty="0"/>
              <a:t>Avvio VMD</a:t>
            </a: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dirty="0"/>
              <a:t>Dispositivi per assistenza alla tosse</a:t>
            </a: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dirty="0" err="1"/>
              <a:t>Tracheostomia</a:t>
            </a:r>
            <a:r>
              <a:rPr lang="it-IT" sz="1800" dirty="0"/>
              <a:t> o non </a:t>
            </a:r>
            <a:r>
              <a:rPr lang="it-IT" sz="1800" dirty="0" err="1"/>
              <a:t>tracheostomia</a:t>
            </a:r>
            <a:endParaRPr lang="it-IT" sz="1800" dirty="0"/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dirty="0"/>
              <a:t>Aspirazione tracheale</a:t>
            </a: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700" dirty="0"/>
          </a:p>
          <a:p>
            <a:pPr marL="384175" indent="-381000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800" b="0" dirty="0" smtClean="0">
                <a:solidFill>
                  <a:srgbClr val="C00000"/>
                </a:solidFill>
              </a:rPr>
              <a:t>IL MMG</a:t>
            </a:r>
            <a:endParaRPr lang="it-IT" sz="1800" b="0" dirty="0">
              <a:solidFill>
                <a:srgbClr val="C00000"/>
              </a:solidFill>
            </a:endParaRP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700" dirty="0"/>
              <a:t>V</a:t>
            </a:r>
            <a:r>
              <a:rPr lang="it-IT" sz="1700" dirty="0" smtClean="0"/>
              <a:t>alutazione</a:t>
            </a:r>
            <a:r>
              <a:rPr lang="it-IT" sz="1700" dirty="0"/>
              <a:t>, gestione, educazione, supervisione, comunicazione</a:t>
            </a:r>
          </a:p>
          <a:p>
            <a:pPr marL="384175" indent="-381000" algn="l">
              <a:lnSpc>
                <a:spcPct val="90000"/>
              </a:lnSpc>
              <a:buFont typeface="Times New Roman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1700" dirty="0"/>
              <a:t>G</a:t>
            </a:r>
            <a:r>
              <a:rPr lang="it-IT" sz="1700" dirty="0" smtClean="0"/>
              <a:t>li </a:t>
            </a:r>
            <a:r>
              <a:rPr lang="it-IT" sz="1700" dirty="0"/>
              <a:t>strumenti, la famiglia, i tempi</a:t>
            </a:r>
            <a:endParaRPr lang="it-IT" sz="1800" b="0" dirty="0">
              <a:solidFill>
                <a:srgbClr val="C00000"/>
              </a:solidFill>
            </a:endParaRPr>
          </a:p>
          <a:p>
            <a:pPr marL="384175" indent="-381000" algn="l">
              <a:lnSpc>
                <a:spcPct val="9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1800" b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it-IT"/>
              <a:t>Dr. Tarcisio Marinoni - ASL di Brescia                  05.06.14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solidFill>
            <a:schemeClr val="bg1">
              <a:lumMod val="75000"/>
            </a:schemeClr>
          </a:solidFill>
        </p:spPr>
        <p:txBody>
          <a:bodyPr lIns="91440" tIns="45720" rIns="91440" bIns="45720">
            <a:normAutofit/>
          </a:bodyPr>
          <a:lstStyle/>
          <a:p>
            <a:r>
              <a:rPr lang="it-IT" b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Tavolo delle cure del Territorio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2287588"/>
            <a:ext cx="8229600" cy="3446462"/>
          </a:xfrm>
          <a:solidFill>
            <a:schemeClr val="bg1"/>
          </a:solidFill>
        </p:spPr>
        <p:txBody>
          <a:bodyPr lIns="91440" tIns="45720" rIns="91440" bIns="45720">
            <a:normAutofit/>
          </a:bodyPr>
          <a:lstStyle/>
          <a:p>
            <a:pPr>
              <a:lnSpc>
                <a:spcPct val="90000"/>
              </a:lnSpc>
              <a:spcAft>
                <a:spcPct val="100000"/>
              </a:spcAft>
              <a:buFont typeface="Times New Roman" pitchFamily="18" charset="0"/>
              <a:buChar char="•"/>
            </a:pPr>
            <a:r>
              <a:rPr lang="it-IT" sz="1900" dirty="0"/>
              <a:t>L’educazione dei </a:t>
            </a:r>
            <a:r>
              <a:rPr lang="it-IT" sz="1900" dirty="0" err="1"/>
              <a:t>caregivers</a:t>
            </a:r>
            <a:r>
              <a:rPr lang="it-IT" sz="1900" dirty="0"/>
              <a:t> e la supervisione nella gestione dei </a:t>
            </a:r>
            <a:r>
              <a:rPr lang="it-IT" sz="1900" dirty="0" err="1"/>
              <a:t>devices</a:t>
            </a:r>
            <a:r>
              <a:rPr lang="it-IT" sz="1900" dirty="0"/>
              <a:t> (cosa possiamo fare)</a:t>
            </a:r>
          </a:p>
          <a:p>
            <a:pPr>
              <a:lnSpc>
                <a:spcPct val="90000"/>
              </a:lnSpc>
              <a:spcAft>
                <a:spcPct val="100000"/>
              </a:spcAft>
              <a:buFont typeface="Times New Roman" pitchFamily="18" charset="0"/>
              <a:buChar char="•"/>
            </a:pPr>
            <a:r>
              <a:rPr lang="it-IT" sz="1900" dirty="0"/>
              <a:t>Il MMG: la comunicazione delle “</a:t>
            </a:r>
            <a:r>
              <a:rPr lang="it-IT" sz="1900" dirty="0" err="1"/>
              <a:t>bad</a:t>
            </a:r>
            <a:r>
              <a:rPr lang="it-IT" sz="1900" dirty="0"/>
              <a:t> news”, la valutazione dei bisogni, la gestione dei piccoli inconvenienti e il riconoscimento delle urgenze che necessitano di un consulto specialistico attraverso il percorso più appropriato</a:t>
            </a:r>
          </a:p>
          <a:p>
            <a:pPr>
              <a:lnSpc>
                <a:spcPct val="90000"/>
              </a:lnSpc>
              <a:spcAft>
                <a:spcPct val="100000"/>
              </a:spcAft>
              <a:buFont typeface="Times New Roman" pitchFamily="18" charset="0"/>
              <a:buChar char="•"/>
            </a:pPr>
            <a:r>
              <a:rPr lang="it-IT" sz="1900" dirty="0"/>
              <a:t>L’infermiere: analisi dei bisogni e dell’</a:t>
            </a:r>
            <a:r>
              <a:rPr lang="it-IT" sz="1900" dirty="0" err="1"/>
              <a:t>insight</a:t>
            </a:r>
            <a:r>
              <a:rPr lang="it-IT" sz="1900" dirty="0"/>
              <a:t> familiare</a:t>
            </a:r>
          </a:p>
          <a:p>
            <a:pPr>
              <a:lnSpc>
                <a:spcPct val="90000"/>
              </a:lnSpc>
              <a:spcAft>
                <a:spcPct val="100000"/>
              </a:spcAft>
              <a:buFont typeface="Times New Roman" pitchFamily="18" charset="0"/>
              <a:buChar char="•"/>
            </a:pPr>
            <a:r>
              <a:rPr lang="it-IT" sz="1900" dirty="0"/>
              <a:t>L’ASL: gli strumenti a disposizione… i tempi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Quale modello di intervento? </a:t>
            </a:r>
            <a:endParaRPr lang="it-IT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48505250"/>
              </p:ext>
            </p:extLst>
          </p:nvPr>
        </p:nvGraphicFramePr>
        <p:xfrm>
          <a:off x="35496" y="1600200"/>
          <a:ext cx="868680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B0F0"/>
                </a:solidFill>
              </a:rPr>
              <a:t>La consapevolezza e la comunicazione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1656184"/>
          </a:xfrm>
        </p:spPr>
        <p:txBody>
          <a:bodyPr/>
          <a:lstStyle/>
          <a:p>
            <a:r>
              <a:rPr lang="it-IT" u="sng" dirty="0" smtClean="0"/>
              <a:t>Luciano:</a:t>
            </a:r>
            <a:r>
              <a:rPr lang="it-IT" dirty="0" smtClean="0"/>
              <a:t> </a:t>
            </a:r>
            <a:r>
              <a:rPr lang="it-IT" i="1" dirty="0" smtClean="0">
                <a:latin typeface="Aparajita" pitchFamily="34" charset="0"/>
                <a:cs typeface="Aparajita" pitchFamily="34" charset="0"/>
              </a:rPr>
              <a:t>“dottore, lo sappiamo entrambi… non ci sarò ancora per molto tempo, ci sono alcune cose di cui ho bisogno prima di morire”	</a:t>
            </a:r>
            <a:endParaRPr lang="it-IT" i="1" dirty="0"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7544" y="4509120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C00000"/>
                </a:solidFill>
              </a:rPr>
              <a:t>In cosa potrò davvero essere utile al paziente?</a:t>
            </a:r>
            <a:endParaRPr lang="it-IT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it-IT" b="1" dirty="0" smtClean="0">
                <a:solidFill>
                  <a:srgbClr val="00B0F0"/>
                </a:solidFill>
              </a:rPr>
              <a:t>PIANO DI CURA: priorità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251520" y="1412776"/>
            <a:ext cx="4040188" cy="762099"/>
          </a:xfrm>
        </p:spPr>
        <p:txBody>
          <a:bodyPr>
            <a:noAutofit/>
          </a:bodyPr>
          <a:lstStyle/>
          <a:p>
            <a:pPr algn="ctr"/>
            <a:r>
              <a:rPr lang="it-IT" dirty="0" smtClean="0"/>
              <a:t>PRIORITA’ DEL MEDICO </a:t>
            </a:r>
          </a:p>
          <a:p>
            <a:pPr algn="ctr"/>
            <a:r>
              <a:rPr lang="it-IT" sz="2000" dirty="0" smtClean="0"/>
              <a:t>(profilo di rischio)</a:t>
            </a:r>
            <a:endParaRPr lang="it-IT" sz="2000" dirty="0"/>
          </a:p>
        </p:txBody>
      </p:sp>
      <p:sp>
        <p:nvSpPr>
          <p:cNvPr id="9" name="Segnaposto contenuto 8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402832" cy="427846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dirty="0" smtClean="0"/>
              <a:t>Funzionamento NINV e insufflatore meccanico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Posizionamento PEG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La corretta nutrizione (quale “pappa” e a quale velocità)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Infezioni (</a:t>
            </a:r>
            <a:r>
              <a:rPr lang="it-IT" dirty="0" err="1" smtClean="0"/>
              <a:t>ab-ingestis</a:t>
            </a:r>
            <a:r>
              <a:rPr lang="it-IT" dirty="0" smtClean="0"/>
              <a:t>/</a:t>
            </a:r>
            <a:r>
              <a:rPr lang="it-IT" dirty="0" err="1" smtClean="0"/>
              <a:t>stomia</a:t>
            </a:r>
            <a:r>
              <a:rPr lang="it-IT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Cosa posso gestire io e cosa invece ospedalizzare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Il dispositivo comunicatore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UCAM-PAI-Voucher</a:t>
            </a:r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"/>
          </p:nvPr>
        </p:nvSpPr>
        <p:spPr>
          <a:xfrm>
            <a:off x="4860032" y="1515264"/>
            <a:ext cx="4041775" cy="63976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it-IT" dirty="0" smtClean="0"/>
              <a:t>PRIORITA’ E BISOGNI </a:t>
            </a:r>
          </a:p>
          <a:p>
            <a:pPr algn="ctr">
              <a:spcBef>
                <a:spcPts val="0"/>
              </a:spcBef>
            </a:pPr>
            <a:r>
              <a:rPr lang="it-IT" dirty="0" smtClean="0"/>
              <a:t>DEL PAZIENTE 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4"/>
          </p:nvPr>
        </p:nvSpPr>
        <p:spPr>
          <a:xfrm>
            <a:off x="4850705" y="2174874"/>
            <a:ext cx="4041775" cy="449448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i="1" dirty="0" smtClean="0"/>
              <a:t>“doc, non raccontiamoci balle”</a:t>
            </a:r>
          </a:p>
          <a:p>
            <a:pPr marL="457200" indent="-457200">
              <a:buFont typeface="+mj-lt"/>
              <a:buAutoNum type="arabicPeriod"/>
            </a:pPr>
            <a:r>
              <a:rPr lang="it-IT" i="1" dirty="0" smtClean="0"/>
              <a:t>“finché posso voglio restare a casa mia”</a:t>
            </a:r>
          </a:p>
          <a:p>
            <a:pPr marL="457200" indent="-457200">
              <a:buFont typeface="+mj-lt"/>
              <a:buAutoNum type="arabicPeriod"/>
            </a:pPr>
            <a:r>
              <a:rPr lang="it-IT" i="1" dirty="0" smtClean="0"/>
              <a:t>“fai in modo che la mia dignità di persona sia sempre mantenuta”</a:t>
            </a:r>
          </a:p>
          <a:p>
            <a:pPr marL="457200" indent="-457200">
              <a:buFont typeface="+mj-lt"/>
              <a:buAutoNum type="arabicPeriod"/>
            </a:pPr>
            <a:r>
              <a:rPr lang="it-IT" i="1" dirty="0" smtClean="0"/>
              <a:t>“dammi modo di poter continuare a comunicare con chi mi è vicino”</a:t>
            </a:r>
          </a:p>
          <a:p>
            <a:pPr marL="457200" indent="-457200">
              <a:buFont typeface="+mj-lt"/>
              <a:buAutoNum type="arabicPeriod"/>
            </a:pPr>
            <a:r>
              <a:rPr lang="it-IT" i="1" dirty="0" smtClean="0"/>
              <a:t>“finché posso lasciami fare da solo quello che riesco a fare”</a:t>
            </a:r>
          </a:p>
          <a:p>
            <a:pPr marL="457200" indent="-457200">
              <a:buFont typeface="+mj-lt"/>
              <a:buAutoNum type="arabicPeriod"/>
            </a:pPr>
            <a:r>
              <a:rPr lang="it-IT" i="1" dirty="0" smtClean="0"/>
              <a:t>“quando sarà il momento, assistimi nel percorso verso la fine”</a:t>
            </a:r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it-IT" b="1" dirty="0" smtClean="0">
                <a:solidFill>
                  <a:srgbClr val="00B0F0"/>
                </a:solidFill>
              </a:rPr>
              <a:t>Ma non ci siamo solo noi 2… 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-36512" y="1340768"/>
            <a:ext cx="2744044" cy="567754"/>
          </a:xfrm>
        </p:spPr>
        <p:txBody>
          <a:bodyPr>
            <a:noAutofit/>
          </a:bodyPr>
          <a:lstStyle/>
          <a:p>
            <a:pPr algn="just"/>
            <a:r>
              <a:rPr lang="it-IT" sz="2000" dirty="0" smtClean="0"/>
              <a:t>PRIORITA’ DEL MEDICO</a:t>
            </a:r>
            <a:endParaRPr lang="it-IT" sz="2000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"/>
          </p:nvPr>
        </p:nvSpPr>
        <p:spPr>
          <a:xfrm>
            <a:off x="2761456" y="1412776"/>
            <a:ext cx="2314600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dirty="0" smtClean="0"/>
              <a:t>PRIORITA’ E BISOGNI DEL PAZIENTE </a:t>
            </a:r>
            <a:endParaRPr lang="it-IT" dirty="0"/>
          </a:p>
        </p:txBody>
      </p:sp>
      <p:sp>
        <p:nvSpPr>
          <p:cNvPr id="22" name="Segnaposto contenuto 10"/>
          <p:cNvSpPr txBox="1">
            <a:spLocks/>
          </p:cNvSpPr>
          <p:nvPr/>
        </p:nvSpPr>
        <p:spPr>
          <a:xfrm>
            <a:off x="5436096" y="1916832"/>
            <a:ext cx="3707903" cy="49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black"/>
                </a:solidFill>
              </a:rPr>
              <a:t>“Dottore vogliamo capire bene come funzionano tutte queste macchine, ma non tutti siamo capaci… ci sono macchine più semplici? … o più silenziose?”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black"/>
                </a:solidFill>
              </a:rPr>
              <a:t>“Noi non ce la facciamo più a gestirlo a casa, ma la moglie non ne vuole nemmeno sentir parlare, doc, le dica qualcosa </a:t>
            </a:r>
            <a:r>
              <a:rPr lang="it-IT" sz="2400" i="1" dirty="0" err="1" smtClean="0">
                <a:solidFill>
                  <a:prstClr val="black"/>
                </a:solidFill>
              </a:rPr>
              <a:t>lei…</a:t>
            </a:r>
            <a:r>
              <a:rPr lang="it-IT" sz="2400" i="1" dirty="0" smtClean="0">
                <a:solidFill>
                  <a:prstClr val="black"/>
                </a:solidFill>
              </a:rPr>
              <a:t>”</a:t>
            </a:r>
            <a:endParaRPr lang="it-IT" sz="2400" dirty="0">
              <a:solidFill>
                <a:prstClr val="black"/>
              </a:solidFill>
            </a:endParaRPr>
          </a:p>
        </p:txBody>
      </p:sp>
      <p:sp>
        <p:nvSpPr>
          <p:cNvPr id="23" name="Segnaposto testo 9"/>
          <p:cNvSpPr txBox="1">
            <a:spLocks/>
          </p:cNvSpPr>
          <p:nvPr/>
        </p:nvSpPr>
        <p:spPr>
          <a:xfrm>
            <a:off x="5796136" y="1421086"/>
            <a:ext cx="3168352" cy="4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 defTabSz="457200">
              <a:spcBef>
                <a:spcPct val="20000"/>
              </a:spcBef>
              <a:buFont typeface="Arial"/>
              <a:buNone/>
            </a:pPr>
            <a:r>
              <a:rPr lang="it-IT" sz="2400" b="1" dirty="0" smtClean="0">
                <a:solidFill>
                  <a:prstClr val="black"/>
                </a:solidFill>
              </a:rPr>
              <a:t>LA FAMIGLIA (care </a:t>
            </a:r>
            <a:r>
              <a:rPr lang="it-IT" sz="2400" b="1" dirty="0" err="1" smtClean="0">
                <a:solidFill>
                  <a:prstClr val="black"/>
                </a:solidFill>
              </a:rPr>
              <a:t>givers</a:t>
            </a:r>
            <a:r>
              <a:rPr lang="it-IT" sz="2400" b="1" dirty="0" smtClean="0">
                <a:solidFill>
                  <a:prstClr val="black"/>
                </a:solidFill>
              </a:rPr>
              <a:t>)</a:t>
            </a:r>
            <a:endParaRPr lang="it-IT" sz="2400" b="1" dirty="0">
              <a:solidFill>
                <a:prstClr val="black"/>
              </a:solidFill>
            </a:endParaRPr>
          </a:p>
        </p:txBody>
      </p:sp>
      <p:sp>
        <p:nvSpPr>
          <p:cNvPr id="24" name="Segnaposto contenuto 8"/>
          <p:cNvSpPr txBox="1">
            <a:spLocks/>
          </p:cNvSpPr>
          <p:nvPr/>
        </p:nvSpPr>
        <p:spPr>
          <a:xfrm>
            <a:off x="-36512" y="1916832"/>
            <a:ext cx="2808312" cy="4941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black"/>
                </a:solidFill>
              </a:rPr>
              <a:t>Funzionamento NINV e insufflatore meccanico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black"/>
                </a:solidFill>
              </a:rPr>
              <a:t>Posizionamento PEG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black"/>
                </a:solidFill>
              </a:rPr>
              <a:t>La corretta nutrizione (quale “pappa” e a quale velocità)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black"/>
                </a:solidFill>
              </a:rPr>
              <a:t>Infezioni (</a:t>
            </a:r>
            <a:r>
              <a:rPr lang="it-IT" sz="2400" dirty="0" err="1" smtClean="0">
                <a:solidFill>
                  <a:prstClr val="black"/>
                </a:solidFill>
              </a:rPr>
              <a:t>ab-ingestis</a:t>
            </a:r>
            <a:r>
              <a:rPr lang="it-IT" sz="2400" dirty="0" smtClean="0">
                <a:solidFill>
                  <a:prstClr val="black"/>
                </a:solidFill>
              </a:rPr>
              <a:t>/</a:t>
            </a:r>
            <a:r>
              <a:rPr lang="it-IT" sz="2400" dirty="0" err="1" smtClean="0">
                <a:solidFill>
                  <a:prstClr val="black"/>
                </a:solidFill>
              </a:rPr>
              <a:t>stomia</a:t>
            </a:r>
            <a:r>
              <a:rPr lang="it-IT" sz="2400" dirty="0" smtClean="0">
                <a:solidFill>
                  <a:prstClr val="black"/>
                </a:solidFill>
              </a:rPr>
              <a:t>)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black"/>
                </a:solidFill>
              </a:rPr>
              <a:t>Cosa posso gestire io e cosa invece ospedalizzare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black"/>
                </a:solidFill>
              </a:rPr>
              <a:t>Il dispositivo comunicatore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err="1" smtClean="0">
                <a:solidFill>
                  <a:prstClr val="black"/>
                </a:solidFill>
              </a:rPr>
              <a:t>UCAM-PAI-Vaucher</a:t>
            </a:r>
            <a:endParaRPr lang="it-IT" sz="2400" dirty="0">
              <a:solidFill>
                <a:prstClr val="black"/>
              </a:solidFill>
            </a:endParaRPr>
          </a:p>
        </p:txBody>
      </p:sp>
      <p:sp>
        <p:nvSpPr>
          <p:cNvPr id="26" name="Segnaposto contenuto 10"/>
          <p:cNvSpPr txBox="1">
            <a:spLocks/>
          </p:cNvSpPr>
          <p:nvPr/>
        </p:nvSpPr>
        <p:spPr>
          <a:xfrm>
            <a:off x="2627784" y="1988840"/>
            <a:ext cx="2952328" cy="4869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black"/>
                </a:solidFill>
              </a:rPr>
              <a:t>“doc, non raccontiamoci balle”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black"/>
                </a:solidFill>
              </a:rPr>
              <a:t>“finché posso voglio restare a casa mia”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black"/>
                </a:solidFill>
              </a:rPr>
              <a:t>“fai in modo che la mia dignità di persona sia sempre mantenuta”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black"/>
                </a:solidFill>
              </a:rPr>
              <a:t>“dammi modo di poter continuare a comunicare con chi mi è vicino”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black"/>
                </a:solidFill>
              </a:rPr>
              <a:t>“finché posso lasciami fare da solo quello che riesco a fare”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black"/>
                </a:solidFill>
              </a:rPr>
              <a:t>“quando sarà il momento, assistimi nel percorso verso la fine”</a:t>
            </a:r>
            <a:endParaRPr lang="it-IT" sz="2400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it-IT" b="1" dirty="0" smtClean="0">
                <a:solidFill>
                  <a:srgbClr val="00B0F0"/>
                </a:solidFill>
              </a:rPr>
              <a:t>Ma non ci siamo solo noi 2… 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-36512" y="1340768"/>
            <a:ext cx="2744044" cy="567754"/>
          </a:xfrm>
        </p:spPr>
        <p:txBody>
          <a:bodyPr>
            <a:noAutofit/>
          </a:bodyPr>
          <a:lstStyle/>
          <a:p>
            <a:pPr algn="just"/>
            <a:r>
              <a:rPr lang="it-IT" sz="2000" dirty="0" smtClean="0">
                <a:solidFill>
                  <a:schemeClr val="bg2"/>
                </a:solidFill>
              </a:rPr>
              <a:t>PRIORITA’ DEL MEDICO</a:t>
            </a:r>
            <a:endParaRPr lang="it-IT" sz="2000" dirty="0">
              <a:solidFill>
                <a:schemeClr val="bg2"/>
              </a:solidFill>
            </a:endParaRP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3"/>
          </p:nvPr>
        </p:nvSpPr>
        <p:spPr>
          <a:xfrm>
            <a:off x="2761456" y="1412776"/>
            <a:ext cx="2314600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dirty="0" smtClean="0"/>
              <a:t>PRIORITA’ E BISOGNI DEL PAZIENTE </a:t>
            </a:r>
            <a:endParaRPr lang="it-IT" dirty="0"/>
          </a:p>
        </p:txBody>
      </p:sp>
      <p:sp>
        <p:nvSpPr>
          <p:cNvPr id="22" name="Segnaposto contenuto 10"/>
          <p:cNvSpPr txBox="1">
            <a:spLocks/>
          </p:cNvSpPr>
          <p:nvPr/>
        </p:nvSpPr>
        <p:spPr>
          <a:xfrm>
            <a:off x="5436096" y="1916832"/>
            <a:ext cx="3707903" cy="49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white">
                    <a:lumMod val="75000"/>
                  </a:prstClr>
                </a:solidFill>
              </a:rPr>
              <a:t>“Dottore vogliamo capire bene come funzionano tutte queste macchine, ma non tutti siamo </a:t>
            </a:r>
            <a:r>
              <a:rPr lang="it-IT" sz="2400" i="1" dirty="0" err="1" smtClean="0">
                <a:solidFill>
                  <a:prstClr val="white">
                    <a:lumMod val="75000"/>
                  </a:prstClr>
                </a:solidFill>
              </a:rPr>
              <a:t>capaci…ci</a:t>
            </a:r>
            <a:r>
              <a:rPr lang="it-IT" sz="2400" i="1" dirty="0" smtClean="0">
                <a:solidFill>
                  <a:prstClr val="white">
                    <a:lumMod val="75000"/>
                  </a:prstClr>
                </a:solidFill>
              </a:rPr>
              <a:t> sono macchine più semplici? </a:t>
            </a:r>
            <a:r>
              <a:rPr lang="it-IT" sz="2400" i="1" dirty="0" err="1" smtClean="0">
                <a:solidFill>
                  <a:prstClr val="white">
                    <a:lumMod val="75000"/>
                  </a:prstClr>
                </a:solidFill>
              </a:rPr>
              <a:t>…o</a:t>
            </a:r>
            <a:r>
              <a:rPr lang="it-IT" sz="2400" i="1" dirty="0" smtClean="0">
                <a:solidFill>
                  <a:prstClr val="white">
                    <a:lumMod val="75000"/>
                  </a:prstClr>
                </a:solidFill>
              </a:rPr>
              <a:t> più silenziose?”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i="1" dirty="0" smtClean="0">
                <a:solidFill>
                  <a:prstClr val="white">
                    <a:lumMod val="75000"/>
                  </a:prstClr>
                </a:solidFill>
              </a:rPr>
              <a:t>“Noi non ce la facciamo più a gestirlo a casa, ma la moglie non ne vuole nemmeno sentir parlare, doc, le dica qualcosa </a:t>
            </a:r>
            <a:r>
              <a:rPr lang="it-IT" sz="2400" i="1" dirty="0" err="1" smtClean="0">
                <a:solidFill>
                  <a:prstClr val="white">
                    <a:lumMod val="75000"/>
                  </a:prstClr>
                </a:solidFill>
              </a:rPr>
              <a:t>lei…</a:t>
            </a:r>
            <a:r>
              <a:rPr lang="it-IT" sz="2400" i="1" dirty="0" smtClean="0">
                <a:solidFill>
                  <a:prstClr val="white">
                    <a:lumMod val="75000"/>
                  </a:prstClr>
                </a:solidFill>
              </a:rPr>
              <a:t>”</a:t>
            </a:r>
            <a:endParaRPr lang="it-IT" sz="24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3" name="Segnaposto testo 9"/>
          <p:cNvSpPr txBox="1">
            <a:spLocks/>
          </p:cNvSpPr>
          <p:nvPr/>
        </p:nvSpPr>
        <p:spPr>
          <a:xfrm>
            <a:off x="5796136" y="1421086"/>
            <a:ext cx="3168352" cy="4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 defTabSz="457200">
              <a:spcBef>
                <a:spcPct val="20000"/>
              </a:spcBef>
              <a:buFont typeface="Arial"/>
              <a:buNone/>
            </a:pPr>
            <a:r>
              <a:rPr lang="it-IT" sz="2400" b="1" dirty="0" smtClean="0">
                <a:solidFill>
                  <a:srgbClr val="EEECE1"/>
                </a:solidFill>
              </a:rPr>
              <a:t>LA FAMIGLIA (care </a:t>
            </a:r>
            <a:r>
              <a:rPr lang="it-IT" sz="2400" b="1" dirty="0" err="1" smtClean="0">
                <a:solidFill>
                  <a:srgbClr val="EEECE1"/>
                </a:solidFill>
              </a:rPr>
              <a:t>givers</a:t>
            </a:r>
            <a:r>
              <a:rPr lang="it-IT" sz="2400" b="1" dirty="0" smtClean="0">
                <a:solidFill>
                  <a:srgbClr val="EEECE1"/>
                </a:solidFill>
              </a:rPr>
              <a:t>)</a:t>
            </a:r>
            <a:endParaRPr lang="it-IT" sz="2400" b="1" dirty="0">
              <a:solidFill>
                <a:srgbClr val="EEECE1"/>
              </a:solidFill>
            </a:endParaRPr>
          </a:p>
        </p:txBody>
      </p:sp>
      <p:sp>
        <p:nvSpPr>
          <p:cNvPr id="24" name="Segnaposto contenuto 8"/>
          <p:cNvSpPr txBox="1">
            <a:spLocks/>
          </p:cNvSpPr>
          <p:nvPr/>
        </p:nvSpPr>
        <p:spPr>
          <a:xfrm>
            <a:off x="-36512" y="1916832"/>
            <a:ext cx="2808312" cy="4941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white">
                    <a:lumMod val="75000"/>
                  </a:prstClr>
                </a:solidFill>
              </a:rPr>
              <a:t>Funzionamento NINV e insufflatore meccanico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white">
                    <a:lumMod val="75000"/>
                  </a:prstClr>
                </a:solidFill>
              </a:rPr>
              <a:t>Posizionamento PEG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white">
                    <a:lumMod val="75000"/>
                  </a:prstClr>
                </a:solidFill>
              </a:rPr>
              <a:t>La corretta nutrizione (quale “pappa” e a quale velocità)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white">
                    <a:lumMod val="75000"/>
                  </a:prstClr>
                </a:solidFill>
              </a:rPr>
              <a:t>Infezioni (</a:t>
            </a:r>
            <a:r>
              <a:rPr lang="it-IT" sz="2400" dirty="0" err="1" smtClean="0">
                <a:solidFill>
                  <a:prstClr val="white">
                    <a:lumMod val="75000"/>
                  </a:prstClr>
                </a:solidFill>
              </a:rPr>
              <a:t>ab-ingestis</a:t>
            </a:r>
            <a:r>
              <a:rPr lang="it-IT" sz="2400" dirty="0" smtClean="0">
                <a:solidFill>
                  <a:prstClr val="white">
                    <a:lumMod val="75000"/>
                  </a:prstClr>
                </a:solidFill>
              </a:rPr>
              <a:t>/</a:t>
            </a:r>
            <a:r>
              <a:rPr lang="it-IT" sz="2400" dirty="0" err="1" smtClean="0">
                <a:solidFill>
                  <a:prstClr val="white">
                    <a:lumMod val="75000"/>
                  </a:prstClr>
                </a:solidFill>
              </a:rPr>
              <a:t>stomia</a:t>
            </a:r>
            <a:r>
              <a:rPr lang="it-IT" sz="2400" dirty="0" smtClean="0">
                <a:solidFill>
                  <a:prstClr val="white">
                    <a:lumMod val="75000"/>
                  </a:prstClr>
                </a:solidFill>
              </a:rPr>
              <a:t>)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white">
                    <a:lumMod val="75000"/>
                  </a:prstClr>
                </a:solidFill>
              </a:rPr>
              <a:t>Cosa posso gestire io e cosa invece ospedalizzare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smtClean="0">
                <a:solidFill>
                  <a:prstClr val="white">
                    <a:lumMod val="75000"/>
                  </a:prstClr>
                </a:solidFill>
              </a:rPr>
              <a:t>Il dispositivo comunicatore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400" dirty="0" err="1" smtClean="0">
                <a:solidFill>
                  <a:prstClr val="white">
                    <a:lumMod val="75000"/>
                  </a:prstClr>
                </a:solidFill>
              </a:rPr>
              <a:t>UCAM-PAI-Vaucher</a:t>
            </a:r>
            <a:endParaRPr lang="it-IT" sz="2400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6" name="Segnaposto contenuto 10"/>
          <p:cNvSpPr txBox="1">
            <a:spLocks/>
          </p:cNvSpPr>
          <p:nvPr/>
        </p:nvSpPr>
        <p:spPr>
          <a:xfrm>
            <a:off x="611560" y="1988840"/>
            <a:ext cx="7488832" cy="4869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800" b="1" i="1" dirty="0" smtClean="0">
                <a:solidFill>
                  <a:srgbClr val="C00000"/>
                </a:solidFill>
              </a:rPr>
              <a:t>“doc, non raccontiamoci balle”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800" b="1" i="1" dirty="0" smtClean="0">
                <a:solidFill>
                  <a:srgbClr val="C00000"/>
                </a:solidFill>
              </a:rPr>
              <a:t>“finché posso voglio restare a casa mia”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800" b="1" i="1" dirty="0" smtClean="0">
                <a:solidFill>
                  <a:srgbClr val="C00000"/>
                </a:solidFill>
              </a:rPr>
              <a:t>“fai in modo che la mia dignità di persona sia sempre mantenuta”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800" b="1" i="1" dirty="0" smtClean="0">
                <a:solidFill>
                  <a:srgbClr val="C00000"/>
                </a:solidFill>
              </a:rPr>
              <a:t>“dammi modo di poter continuare a comunicare con chi mi è vicino”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800" b="1" i="1" dirty="0" smtClean="0">
                <a:solidFill>
                  <a:srgbClr val="C00000"/>
                </a:solidFill>
              </a:rPr>
              <a:t>“</a:t>
            </a:r>
            <a:r>
              <a:rPr lang="it-IT" sz="2800" b="1" i="1" dirty="0" err="1" smtClean="0">
                <a:solidFill>
                  <a:srgbClr val="C00000"/>
                </a:solidFill>
              </a:rPr>
              <a:t>finchè</a:t>
            </a:r>
            <a:r>
              <a:rPr lang="it-IT" sz="2800" b="1" i="1" dirty="0" smtClean="0">
                <a:solidFill>
                  <a:srgbClr val="C00000"/>
                </a:solidFill>
              </a:rPr>
              <a:t> posso lasciami fare da solo quello che riesco a fare”</a:t>
            </a:r>
          </a:p>
          <a:p>
            <a:pPr marL="457200" indent="-457200" defTabSz="457200">
              <a:spcBef>
                <a:spcPct val="20000"/>
              </a:spcBef>
              <a:buFont typeface="+mj-lt"/>
              <a:buAutoNum type="arabicPeriod"/>
            </a:pPr>
            <a:r>
              <a:rPr lang="it-IT" sz="2800" b="1" i="1" dirty="0" smtClean="0">
                <a:solidFill>
                  <a:srgbClr val="C00000"/>
                </a:solidFill>
              </a:rPr>
              <a:t>“quando sarà il momento, assistimi nel percorso verso la fine”</a:t>
            </a:r>
            <a:endParaRPr lang="it-IT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2982193"/>
          </a:xfrm>
        </p:spPr>
        <p:txBody>
          <a:bodyPr>
            <a:normAutofit/>
          </a:bodyPr>
          <a:lstStyle/>
          <a:p>
            <a:r>
              <a:rPr lang="it-IT" dirty="0" err="1" smtClean="0"/>
              <a:t>Governance</a:t>
            </a:r>
            <a:r>
              <a:rPr lang="it-IT" dirty="0" smtClean="0"/>
              <a:t> delle </a:t>
            </a:r>
            <a:r>
              <a:rPr lang="it-IT" dirty="0" err="1" smtClean="0"/>
              <a:t>comorbidita</a:t>
            </a:r>
            <a:r>
              <a:rPr lang="it-IT" dirty="0" smtClean="0"/>
              <a:t> tra bisogni del paziente e priorità del Medico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Ordine dei Medici</a:t>
            </a:r>
            <a:br>
              <a:rPr lang="it-IT" dirty="0" smtClean="0"/>
            </a:br>
            <a:r>
              <a:rPr lang="it-IT" dirty="0" smtClean="0"/>
              <a:t>5 giugno 2014</a:t>
            </a:r>
          </a:p>
          <a:p>
            <a:r>
              <a:rPr lang="it-IT" dirty="0" smtClean="0"/>
              <a:t>Ovidio Brignoli MMG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711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15" t="15994" r="15476" b="11325"/>
          <a:stretch/>
        </p:blipFill>
        <p:spPr bwMode="auto">
          <a:xfrm>
            <a:off x="395536" y="449034"/>
            <a:ext cx="827618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59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78" t="17565" r="18456" b="13685"/>
          <a:stretch/>
        </p:blipFill>
        <p:spPr bwMode="auto">
          <a:xfrm>
            <a:off x="395536" y="404664"/>
            <a:ext cx="849694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186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                    </a:t>
            </a:r>
            <a:r>
              <a:rPr lang="it-IT" sz="2400" dirty="0" smtClean="0">
                <a:solidFill>
                  <a:srgbClr val="FF0000"/>
                </a:solidFill>
              </a:rPr>
              <a:t>Criteri per poter fare diagnosi di SLA:</a:t>
            </a:r>
          </a:p>
          <a:p>
            <a:pPr marL="0" indent="0">
              <a:buNone/>
            </a:pPr>
            <a:r>
              <a:rPr lang="it-IT" sz="1600" dirty="0" smtClean="0">
                <a:solidFill>
                  <a:srgbClr val="0000FF"/>
                </a:solidFill>
              </a:rPr>
              <a:t>Criteri positivi: </a:t>
            </a:r>
          </a:p>
          <a:p>
            <a:r>
              <a:rPr lang="it-IT" sz="1600" dirty="0" smtClean="0"/>
              <a:t>segni di sofferenza del motoneurone inferiore </a:t>
            </a:r>
          </a:p>
          <a:p>
            <a:r>
              <a:rPr lang="it-IT" sz="1600" dirty="0" smtClean="0"/>
              <a:t>Segni di sofferenza del motoneurone superiore</a:t>
            </a:r>
          </a:p>
          <a:p>
            <a:r>
              <a:rPr lang="it-IT" sz="1600" dirty="0" smtClean="0"/>
              <a:t>Progressione dei segni e sintomi</a:t>
            </a:r>
          </a:p>
          <a:p>
            <a:pPr marL="0" indent="0">
              <a:buNone/>
            </a:pPr>
            <a:endParaRPr lang="it-IT" sz="1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1600" dirty="0" smtClean="0">
                <a:solidFill>
                  <a:srgbClr val="0000FF"/>
                </a:solidFill>
              </a:rPr>
              <a:t>Criteri di esclusione:</a:t>
            </a:r>
          </a:p>
          <a:p>
            <a:r>
              <a:rPr lang="it-IT" sz="1600" dirty="0" smtClean="0"/>
              <a:t>Segni sensitivi</a:t>
            </a:r>
          </a:p>
          <a:p>
            <a:r>
              <a:rPr lang="it-IT" sz="1600" dirty="0" smtClean="0"/>
              <a:t>Disturbi sfinterici</a:t>
            </a:r>
          </a:p>
          <a:p>
            <a:r>
              <a:rPr lang="it-IT" sz="1600" dirty="0" smtClean="0"/>
              <a:t>Disturbi visivi</a:t>
            </a:r>
          </a:p>
          <a:p>
            <a:r>
              <a:rPr lang="it-IT" sz="1600" dirty="0" smtClean="0"/>
              <a:t>Disturbi </a:t>
            </a:r>
            <a:r>
              <a:rPr lang="it-IT" sz="1600" dirty="0" err="1" smtClean="0"/>
              <a:t>autonomici</a:t>
            </a:r>
            <a:endParaRPr lang="it-IT" sz="1600" dirty="0" smtClean="0"/>
          </a:p>
          <a:p>
            <a:r>
              <a:rPr lang="it-IT" sz="1600" dirty="0" smtClean="0"/>
              <a:t>Disturbi dei gangli della base ( tranne che che a Guam)</a:t>
            </a:r>
          </a:p>
          <a:p>
            <a:r>
              <a:rPr lang="it-IT" sz="1600" dirty="0" smtClean="0"/>
              <a:t>Sindromi che mimano la SLA</a:t>
            </a:r>
          </a:p>
          <a:p>
            <a:pPr marL="0" indent="0">
              <a:buNone/>
            </a:pPr>
            <a:r>
              <a:rPr lang="it-IT" sz="2400" dirty="0" smtClean="0"/>
              <a:t>  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38599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15" t="7696" r="8784" b="-469"/>
          <a:stretch/>
        </p:blipFill>
        <p:spPr bwMode="auto">
          <a:xfrm>
            <a:off x="395536" y="548680"/>
            <a:ext cx="8500315" cy="579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939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5" r="8857" b="2539"/>
          <a:stretch/>
        </p:blipFill>
        <p:spPr bwMode="auto">
          <a:xfrm>
            <a:off x="395536" y="620688"/>
            <a:ext cx="8215407" cy="547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28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93" r="9627" b="7812"/>
          <a:stretch/>
        </p:blipFill>
        <p:spPr bwMode="auto">
          <a:xfrm>
            <a:off x="368672" y="297260"/>
            <a:ext cx="831232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37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60441435"/>
              </p:ext>
            </p:extLst>
          </p:nvPr>
        </p:nvGraphicFramePr>
        <p:xfrm>
          <a:off x="4067944" y="3212976"/>
          <a:ext cx="1187450" cy="490537"/>
        </p:xfrm>
        <a:graphic>
          <a:graphicData uri="http://schemas.openxmlformats.org/presentationml/2006/ole">
            <p:oleObj spid="_x0000_s238594" name="Oggetto shell Packager" showAsIcon="1" r:id="rId3" imgW="1187640" imgH="49104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547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66" t="11111" r="10088" b="6250"/>
          <a:stretch/>
        </p:blipFill>
        <p:spPr bwMode="auto">
          <a:xfrm>
            <a:off x="179512" y="620688"/>
            <a:ext cx="8784976" cy="500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06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.slidesharecdn.com/p09downes-101105001156-phpapp02/95/slide-7-728.jpg?cb=12889446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5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55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.slidesharecdn.com/lauditclinicoinmedicinagenerale-scenariemetodi2012rimini-121125083810-phpapp02/95/slide-32-638.jpg?cb=13538548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29" y="188640"/>
            <a:ext cx="8269327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69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51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229200"/>
            <a:ext cx="640871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://1.bp.blogspot.com/-MDvd3TwcHiM/T5monJNXfXI/AAAAAAAAABw/e47IsZ6_Zak/s1600/Charlie+Br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508104" y="3356992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La diagnosi difficile</a:t>
            </a:r>
          </a:p>
          <a:p>
            <a:r>
              <a:rPr lang="it-IT" sz="32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Ottavio Di Stefano </a:t>
            </a:r>
          </a:p>
          <a:p>
            <a:r>
              <a:rPr lang="it-IT" sz="32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5 giugno 2014</a:t>
            </a:r>
            <a:endParaRPr lang="it-IT" sz="32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88640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La diagnosi difficile??????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059832" y="1268760"/>
            <a:ext cx="57606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8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è difficile</a:t>
            </a:r>
            <a:endParaRPr lang="it-IT" sz="13800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4098" name="Picture 2" descr="http://classteaching.files.wordpress.com/2013/12/challenge-charlie-br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501008"/>
            <a:ext cx="4872980" cy="2861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>
                <a:solidFill>
                  <a:srgbClr val="FF0000"/>
                </a:solidFill>
              </a:rPr>
              <a:t>Sindrome del  I° motoneurone: </a:t>
            </a:r>
          </a:p>
          <a:p>
            <a:endParaRPr lang="it-IT" sz="1800" dirty="0" smtClean="0"/>
          </a:p>
          <a:p>
            <a:r>
              <a:rPr lang="it-IT" sz="1800" dirty="0" smtClean="0"/>
              <a:t>Perdita di destrezza nei movimenti ( particolarmente i movimenti fini e ripetuti)</a:t>
            </a:r>
          </a:p>
          <a:p>
            <a:r>
              <a:rPr lang="it-IT" sz="1800" dirty="0" smtClean="0"/>
              <a:t>Perdita della forza muscolare</a:t>
            </a:r>
          </a:p>
          <a:p>
            <a:r>
              <a:rPr lang="it-IT" sz="1800" dirty="0" smtClean="0"/>
              <a:t>Spasticità</a:t>
            </a:r>
          </a:p>
          <a:p>
            <a:r>
              <a:rPr lang="it-IT" sz="1800" dirty="0" err="1" smtClean="0"/>
              <a:t>Iperreflessia</a:t>
            </a:r>
            <a:endParaRPr lang="it-IT" sz="1800" dirty="0" smtClean="0"/>
          </a:p>
          <a:p>
            <a:r>
              <a:rPr lang="it-IT" sz="1800" dirty="0" smtClean="0"/>
              <a:t>Riflessi patologici ( es. </a:t>
            </a:r>
            <a:r>
              <a:rPr lang="it-IT" sz="1800" dirty="0" err="1" smtClean="0"/>
              <a:t>Babinski</a:t>
            </a:r>
            <a:r>
              <a:rPr lang="it-IT" sz="1800" dirty="0" smtClean="0"/>
              <a:t>)</a:t>
            </a:r>
          </a:p>
          <a:p>
            <a:r>
              <a:rPr lang="it-IT" sz="1800" dirty="0" smtClean="0"/>
              <a:t>Segni </a:t>
            </a:r>
            <a:r>
              <a:rPr lang="it-IT" sz="1800" dirty="0" err="1" smtClean="0"/>
              <a:t>pseudobulbari</a:t>
            </a:r>
            <a:endParaRPr lang="it-IT" sz="1800" dirty="0" smtClean="0"/>
          </a:p>
          <a:p>
            <a:r>
              <a:rPr lang="it-IT" sz="1800" dirty="0" smtClean="0"/>
              <a:t>Spasmi flessori</a:t>
            </a:r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xmlns="" val="10399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548680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prstClr val="white"/>
                </a:solidFill>
              </a:rPr>
              <a:t>Uomo 56 anni : dolore intenso a una spalla che gli ha impedito il sonno, seguito da debolezza dell’arto superiore omolaterale 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smtClean="0">
                <a:solidFill>
                  <a:prstClr val="white"/>
                </a:solidFill>
              </a:rPr>
              <a:t>e dolore. </a:t>
            </a:r>
          </a:p>
          <a:p>
            <a:pPr algn="just"/>
            <a:endParaRPr lang="it-IT" dirty="0" smtClean="0">
              <a:solidFill>
                <a:prstClr val="white"/>
              </a:solidFill>
            </a:endParaRPr>
          </a:p>
          <a:p>
            <a:pPr algn="just"/>
            <a:endParaRPr lang="it-IT" dirty="0" smtClean="0">
              <a:solidFill>
                <a:prstClr val="white"/>
              </a:solidFill>
            </a:endParaRPr>
          </a:p>
          <a:p>
            <a:pPr algn="just"/>
            <a:r>
              <a:rPr lang="it-IT" dirty="0" smtClean="0">
                <a:solidFill>
                  <a:prstClr val="white"/>
                </a:solidFill>
              </a:rPr>
              <a:t>Risonanza Magnetica (RM) cervicale ha evidenziato un’ernia discale </a:t>
            </a:r>
            <a:r>
              <a:rPr lang="it-IT" dirty="0" err="1" smtClean="0">
                <a:solidFill>
                  <a:prstClr val="white"/>
                </a:solidFill>
              </a:rPr>
              <a:t>omolaterale</a:t>
            </a:r>
            <a:r>
              <a:rPr lang="it-IT" dirty="0" smtClean="0">
                <a:solidFill>
                  <a:prstClr val="white"/>
                </a:solidFill>
              </a:rPr>
              <a:t> a C6-C7.  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242088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prstClr val="white"/>
                </a:solidFill>
              </a:rPr>
              <a:t>Proposto intervento di </a:t>
            </a:r>
            <a:r>
              <a:rPr lang="it-IT" dirty="0" err="1" smtClean="0">
                <a:solidFill>
                  <a:prstClr val="white"/>
                </a:solidFill>
              </a:rPr>
              <a:t>erniectomia</a:t>
            </a:r>
            <a:r>
              <a:rPr lang="it-IT" dirty="0" smtClean="0">
                <a:solidFill>
                  <a:prstClr val="white"/>
                </a:solidFill>
              </a:rPr>
              <a:t> per via anteriore. 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51520" y="3140968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I</a:t>
            </a:r>
            <a:r>
              <a:rPr lang="it-IT" dirty="0" smtClean="0">
                <a:solidFill>
                  <a:prstClr val="white"/>
                </a:solidFill>
              </a:rPr>
              <a:t>l MMG è perplesso, la debolezza muscolare </a:t>
            </a:r>
          </a:p>
          <a:p>
            <a:r>
              <a:rPr lang="it-IT" dirty="0" smtClean="0">
                <a:solidFill>
                  <a:prstClr val="white"/>
                </a:solidFill>
              </a:rPr>
              <a:t>non corrisponde a c7 e richiede rivalutazione </a:t>
            </a:r>
          </a:p>
          <a:p>
            <a:r>
              <a:rPr lang="it-IT" dirty="0" smtClean="0">
                <a:solidFill>
                  <a:prstClr val="white"/>
                </a:solidFill>
              </a:rPr>
              <a:t>neurologica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414908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prstClr val="white"/>
                </a:solidFill>
              </a:rPr>
              <a:t>(Gomito e estensione del polso [radiale], pronazione,</a:t>
            </a:r>
          </a:p>
          <a:p>
            <a:r>
              <a:rPr lang="it-IT" i="1" dirty="0" smtClean="0">
                <a:solidFill>
                  <a:prstClr val="white"/>
                </a:solidFill>
              </a:rPr>
              <a:t>flessione del polso)</a:t>
            </a:r>
            <a:endParaRPr lang="it-IT" i="1" dirty="0">
              <a:solidFill>
                <a:prstClr val="white"/>
              </a:solidFill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780928"/>
            <a:ext cx="3154769" cy="3212976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251520" y="4869160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Visita neurologica (anamnesi ed esame obiettivo)</a:t>
            </a:r>
          </a:p>
          <a:p>
            <a:r>
              <a:rPr lang="it-IT" dirty="0" smtClean="0">
                <a:solidFill>
                  <a:prstClr val="white"/>
                </a:solidFill>
              </a:rPr>
              <a:t> </a:t>
            </a:r>
          </a:p>
          <a:p>
            <a:r>
              <a:rPr lang="it-IT" dirty="0" err="1" smtClean="0">
                <a:solidFill>
                  <a:prstClr val="white"/>
                </a:solidFill>
              </a:rPr>
              <a:t>Amiotrofia</a:t>
            </a:r>
            <a:r>
              <a:rPr lang="it-IT" dirty="0" smtClean="0">
                <a:solidFill>
                  <a:prstClr val="white"/>
                </a:solidFill>
              </a:rPr>
              <a:t> Nevralgica :una malattia di natura virale ? che colpisce il plesso brachiale e che si risolve spontaneamente. </a:t>
            </a:r>
            <a:endParaRPr lang="it-IT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7504" y="0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>
              <a:solidFill>
                <a:prstClr val="black"/>
              </a:solidFill>
            </a:endParaRPr>
          </a:p>
          <a:p>
            <a:r>
              <a:rPr lang="it-IT" dirty="0" smtClean="0">
                <a:solidFill>
                  <a:prstClr val="black"/>
                </a:solidFill>
              </a:rPr>
              <a:t> </a:t>
            </a:r>
          </a:p>
          <a:p>
            <a:r>
              <a:rPr lang="it-IT" sz="3200" dirty="0" smtClean="0">
                <a:solidFill>
                  <a:prstClr val="white"/>
                </a:solidFill>
              </a:rPr>
              <a:t>Il dato evidenziato dalla RM è reperto occasionale senza attuale effetto lesivo sulla radice C7 </a:t>
            </a:r>
            <a:endParaRPr lang="it-IT" sz="3200" dirty="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64088" y="54868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prstClr val="white"/>
                </a:solidFill>
              </a:rPr>
              <a:t>Ernia cervicale</a:t>
            </a:r>
            <a:endParaRPr lang="it-IT" sz="3200" dirty="0">
              <a:solidFill>
                <a:prstClr val="white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>
            <a:off x="4572000" y="764704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412776"/>
            <a:ext cx="3816424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prstClr val="white"/>
                </a:solidFill>
              </a:rPr>
              <a:t>Diagnosi  strumentale </a:t>
            </a:r>
            <a:r>
              <a:rPr lang="it-IT" sz="2800" i="1" dirty="0" smtClean="0">
                <a:solidFill>
                  <a:prstClr val="white"/>
                </a:solidFill>
              </a:rPr>
              <a:t>“della macchina”</a:t>
            </a:r>
            <a:endParaRPr lang="it-IT" sz="2800" i="1" dirty="0">
              <a:solidFill>
                <a:prstClr val="white"/>
              </a:solidFill>
            </a:endParaRPr>
          </a:p>
        </p:txBody>
      </p:sp>
      <p:sp>
        <p:nvSpPr>
          <p:cNvPr id="6" name="Freccia a destra 5"/>
          <p:cNvSpPr/>
          <p:nvPr/>
        </p:nvSpPr>
        <p:spPr>
          <a:xfrm>
            <a:off x="4499992" y="3645024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508104" y="3284984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prstClr val="white"/>
                </a:solidFill>
              </a:rPr>
              <a:t>Amiotrofia</a:t>
            </a:r>
            <a:r>
              <a:rPr lang="it-IT" sz="2800" dirty="0" smtClean="0">
                <a:solidFill>
                  <a:prstClr val="white"/>
                </a:solidFill>
              </a:rPr>
              <a:t> Nevralgica </a:t>
            </a:r>
            <a:endParaRPr lang="it-IT" sz="2800" dirty="0">
              <a:solidFill>
                <a:prstClr val="black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1520" y="3212976"/>
            <a:ext cx="3816424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prstClr val="white"/>
                </a:solidFill>
              </a:rPr>
              <a:t>Diagnosi medica</a:t>
            </a:r>
          </a:p>
          <a:p>
            <a:pPr algn="ctr"/>
            <a:r>
              <a:rPr lang="it-IT" sz="2800" i="1" dirty="0" smtClean="0">
                <a:solidFill>
                  <a:prstClr val="white"/>
                </a:solidFill>
              </a:rPr>
              <a:t>(del medico)</a:t>
            </a:r>
            <a:endParaRPr lang="it-IT" sz="2800" i="1" dirty="0">
              <a:solidFill>
                <a:prstClr val="white"/>
              </a:solidFill>
            </a:endParaRPr>
          </a:p>
        </p:txBody>
      </p:sp>
      <p:pic>
        <p:nvPicPr>
          <p:cNvPr id="22530" name="Picture 2" descr="http://blog.tagliaerbe.com/wp-content/uploads/2011/01/uomo-macch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37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smtClean="0">
                <a:solidFill>
                  <a:prstClr val="white"/>
                </a:solidFill>
              </a:rPr>
              <a:t>Metodo clinico: </a:t>
            </a:r>
          </a:p>
          <a:p>
            <a:r>
              <a:rPr lang="it-IT" sz="3600" b="1" i="1" dirty="0" smtClean="0">
                <a:solidFill>
                  <a:prstClr val="white"/>
                </a:solidFill>
              </a:rPr>
              <a:t>l’insieme di tutte le osservazioni relative ai sintomi sperimentati dal paziente, ai segni obbiettivi ottenuti con l’esame obbiettivo, e agli esami strumentali eseguiti conducono alla formulazione di una diagnosi, cioè della miglior spiegazione di quell’insieme di dati che costituisce il disturbo, la malattia</a:t>
            </a:r>
            <a:r>
              <a:rPr lang="it-IT" sz="3600" dirty="0" smtClean="0">
                <a:solidFill>
                  <a:prstClr val="white"/>
                </a:solidFill>
              </a:rPr>
              <a:t>. </a:t>
            </a:r>
            <a:endParaRPr lang="it-IT" sz="3600" dirty="0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516216" y="4941168"/>
            <a:ext cx="2448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>
              <a:solidFill>
                <a:prstClr val="white"/>
              </a:solidFill>
            </a:endParaRPr>
          </a:p>
          <a:p>
            <a:r>
              <a:rPr lang="it-IT" i="1" dirty="0" smtClean="0">
                <a:solidFill>
                  <a:prstClr val="white"/>
                </a:solidFill>
              </a:rPr>
              <a:t>Mauro Ceroni </a:t>
            </a:r>
          </a:p>
          <a:p>
            <a:r>
              <a:rPr lang="it-IT" dirty="0" smtClean="0">
                <a:solidFill>
                  <a:prstClr val="white"/>
                </a:solidFill>
              </a:rPr>
              <a:t>(</a:t>
            </a:r>
            <a:r>
              <a:rPr lang="it-IT" i="1" dirty="0" smtClean="0">
                <a:solidFill>
                  <a:prstClr val="white"/>
                </a:solidFill>
              </a:rPr>
              <a:t>Università di Pavia) 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16386" name="Picture 2" descr="http://www.nozio.it/img/Bresc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653136"/>
            <a:ext cx="4397524" cy="2030704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2051720" y="4869160"/>
            <a:ext cx="2627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1F497D">
                    <a:lumMod val="50000"/>
                  </a:srgbClr>
                </a:solidFill>
              </a:rPr>
              <a:t>Brescia </a:t>
            </a:r>
            <a:r>
              <a:rPr lang="it-IT" sz="2000" b="1" dirty="0" err="1" smtClean="0">
                <a:solidFill>
                  <a:srgbClr val="1F497D">
                    <a:lumMod val="50000"/>
                  </a:srgbClr>
                </a:solidFill>
              </a:rPr>
              <a:t>clinical</a:t>
            </a:r>
            <a:r>
              <a:rPr lang="it-IT" sz="20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it-IT" sz="2000" b="1" dirty="0" err="1" smtClean="0">
                <a:solidFill>
                  <a:srgbClr val="1F497D">
                    <a:lumMod val="50000"/>
                  </a:srgbClr>
                </a:solidFill>
              </a:rPr>
              <a:t>method</a:t>
            </a:r>
            <a:endParaRPr lang="it-IT" sz="2000" b="1" dirty="0">
              <a:solidFill>
                <a:srgbClr val="1F497D">
                  <a:lumMod val="5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 smtClean="0">
              <a:solidFill>
                <a:prstClr val="white"/>
              </a:solidFill>
            </a:endParaRPr>
          </a:p>
          <a:p>
            <a:r>
              <a:rPr lang="it-IT" sz="2800" i="1" dirty="0" err="1" smtClean="0">
                <a:solidFill>
                  <a:srgbClr val="FFFF00"/>
                </a:solidFill>
              </a:rPr>
              <a:t>Evidence-based</a:t>
            </a:r>
            <a:r>
              <a:rPr lang="it-IT" sz="2800" i="1" dirty="0" smtClean="0">
                <a:solidFill>
                  <a:srgbClr val="FFFF00"/>
                </a:solidFill>
              </a:rPr>
              <a:t> medicine</a:t>
            </a:r>
            <a:r>
              <a:rPr lang="it-IT" sz="2800" i="1" dirty="0" smtClean="0">
                <a:solidFill>
                  <a:srgbClr val="FF0000"/>
                </a:solidFill>
              </a:rPr>
              <a:t> </a:t>
            </a:r>
            <a:r>
              <a:rPr lang="it-IT" sz="2800" i="1" dirty="0" smtClean="0">
                <a:solidFill>
                  <a:prstClr val="white"/>
                </a:solidFill>
              </a:rPr>
              <a:t>interviene quando l’indirizzo diagnostico è già stato preso 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1700808"/>
            <a:ext cx="88924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 smtClean="0">
              <a:solidFill>
                <a:srgbClr val="FF0000"/>
              </a:solidFill>
            </a:endParaRPr>
          </a:p>
          <a:p>
            <a:r>
              <a:rPr lang="it-IT" sz="2800" dirty="0" smtClean="0">
                <a:solidFill>
                  <a:srgbClr val="FFFF00"/>
                </a:solidFill>
              </a:rPr>
              <a:t>Le </a:t>
            </a:r>
            <a:r>
              <a:rPr lang="it-IT" sz="2800" i="1" dirty="0" smtClean="0">
                <a:solidFill>
                  <a:srgbClr val="FFFF00"/>
                </a:solidFill>
              </a:rPr>
              <a:t>flow-chart diagnostiche sono strumenti di verifica del processo diagnostico non servono per formulare la diagnosi 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386104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 smtClean="0">
              <a:solidFill>
                <a:prstClr val="white"/>
              </a:solidFill>
            </a:endParaRPr>
          </a:p>
          <a:p>
            <a:r>
              <a:rPr lang="it-IT" sz="2800" dirty="0" smtClean="0">
                <a:solidFill>
                  <a:prstClr val="white"/>
                </a:solidFill>
              </a:rPr>
              <a:t>Tutti questi strumenti per essere utili davanti al singolo caso </a:t>
            </a:r>
            <a:r>
              <a:rPr lang="it-IT" sz="2800" dirty="0" smtClean="0">
                <a:solidFill>
                  <a:srgbClr val="FFFF00"/>
                </a:solidFill>
              </a:rPr>
              <a:t>devono essere usati dentro il metodo clinico</a:t>
            </a:r>
            <a:r>
              <a:rPr lang="it-IT" sz="2800" dirty="0" smtClean="0">
                <a:solidFill>
                  <a:prstClr val="white"/>
                </a:solidFill>
              </a:rPr>
              <a:t>, dall’esperienza clinica del medico che visita quel particolare malato in quel particolare momento </a:t>
            </a:r>
            <a:endParaRPr lang="it-IT" sz="2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476672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La medicina – nei suoi canoni classici: guaritrice, curativa, preventiva, riabilitativa – resta una scienza “debole”, che non possiede algoritmi certi, come quelli necessari per risolvere un’equazione. </a:t>
            </a:r>
            <a:r>
              <a:rPr lang="it-IT" sz="4000" i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Adelfio </a:t>
            </a:r>
            <a:r>
              <a:rPr lang="it-IT" sz="4000" i="1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Elio </a:t>
            </a:r>
            <a:r>
              <a:rPr lang="it-IT" sz="4000" i="1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Cardinale 2013</a:t>
            </a:r>
            <a:endParaRPr lang="it-IT" sz="4000" i="1" dirty="0">
              <a:solidFill>
                <a:prstClr val="white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322004" y="3137773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400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Il medico molte volte decide in condizioni probabilistiche.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41276" y="460120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white"/>
                </a:solidFill>
              </a:rPr>
              <a:t>Jerome P </a:t>
            </a:r>
            <a:r>
              <a:rPr lang="it-IT" sz="2400" dirty="0" err="1" smtClean="0">
                <a:solidFill>
                  <a:prstClr val="white"/>
                </a:solidFill>
              </a:rPr>
              <a:t>Kassirer</a:t>
            </a:r>
            <a:r>
              <a:rPr lang="it-IT" sz="2400" dirty="0" smtClean="0">
                <a:solidFill>
                  <a:prstClr val="white"/>
                </a:solidFill>
              </a:rPr>
              <a:t>, che </a:t>
            </a:r>
            <a:r>
              <a:rPr lang="it-IT" sz="2400" dirty="0">
                <a:solidFill>
                  <a:prstClr val="white"/>
                </a:solidFill>
              </a:rPr>
              <a:t>ha diretto per molti anni la rivista New England Journal of Medicine, quando diceva: “</a:t>
            </a:r>
            <a:r>
              <a:rPr lang="it-IT" sz="2400" dirty="0" smtClean="0">
                <a:solidFill>
                  <a:prstClr val="white"/>
                </a:solidFill>
              </a:rPr>
              <a:t>la diagnosi </a:t>
            </a:r>
            <a:r>
              <a:rPr lang="it-IT" sz="2400" dirty="0">
                <a:solidFill>
                  <a:prstClr val="white"/>
                </a:solidFill>
              </a:rPr>
              <a:t>è un bersaglio mobile; ogni volta che si raccoglie un nuovo elemento </a:t>
            </a:r>
            <a:r>
              <a:rPr lang="it-IT" sz="2400" dirty="0" smtClean="0">
                <a:solidFill>
                  <a:prstClr val="white"/>
                </a:solidFill>
              </a:rPr>
              <a:t>diagnostico, aumentano </a:t>
            </a:r>
            <a:r>
              <a:rPr lang="it-IT" sz="2400" dirty="0">
                <a:solidFill>
                  <a:prstClr val="white"/>
                </a:solidFill>
              </a:rPr>
              <a:t>le probabilità di una certa malattia e diminuiscono quelle di un’altra.”</a:t>
            </a:r>
          </a:p>
        </p:txBody>
      </p:sp>
    </p:spTree>
    <p:extLst>
      <p:ext uri="{BB962C8B-B14F-4D97-AF65-F5344CB8AC3E}">
        <p14:creationId xmlns:p14="http://schemas.microsoft.com/office/powerpoint/2010/main" xmlns="" val="12941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4674" y="3429000"/>
            <a:ext cx="86409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600" dirty="0" smtClean="0">
                <a:solidFill>
                  <a:prstClr val="white"/>
                </a:solidFill>
              </a:rPr>
              <a:t>L’</a:t>
            </a:r>
            <a:r>
              <a:rPr lang="it-IT" sz="6600" b="1" dirty="0" smtClean="0">
                <a:solidFill>
                  <a:prstClr val="white"/>
                </a:solidFill>
              </a:rPr>
              <a:t>incertezza </a:t>
            </a:r>
            <a:endParaRPr lang="it-IT" b="1" dirty="0" smtClean="0">
              <a:solidFill>
                <a:prstClr val="white"/>
              </a:solidFill>
            </a:endParaRPr>
          </a:p>
          <a:p>
            <a:r>
              <a:rPr lang="it-IT" sz="2400" b="1" dirty="0" smtClean="0">
                <a:solidFill>
                  <a:prstClr val="white"/>
                </a:solidFill>
              </a:rPr>
              <a:t>“richiama una cultura del dubbio inteso come controllo permanente delle proprie asserzioni”</a:t>
            </a:r>
          </a:p>
          <a:p>
            <a:endParaRPr lang="it-IT" sz="2400" b="1" dirty="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1520" y="5661248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>
                <a:solidFill>
                  <a:prstClr val="white"/>
                </a:solidFill>
              </a:rPr>
              <a:t>E. Materia, G. Baglio: Medicina e verità: tra scienza e narrazione Recenti Progressi in Medicina, 100, 7-8, 2009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35396" y="-99392"/>
            <a:ext cx="91793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6000" dirty="0" smtClean="0">
                <a:solidFill>
                  <a:prstClr val="white"/>
                </a:solidFill>
                <a:latin typeface="Gabriola" pitchFamily="82" charset="0"/>
              </a:rPr>
              <a:t>«La </a:t>
            </a:r>
            <a:r>
              <a:rPr lang="it-IT" sz="6000" dirty="0">
                <a:solidFill>
                  <a:prstClr val="white"/>
                </a:solidFill>
                <a:latin typeface="Gabriola" pitchFamily="82" charset="0"/>
              </a:rPr>
              <a:t>medicina è la scienza dell’incertezza e l’arte della </a:t>
            </a:r>
            <a:r>
              <a:rPr lang="it-IT" sz="6000" dirty="0" smtClean="0">
                <a:solidFill>
                  <a:prstClr val="white"/>
                </a:solidFill>
                <a:latin typeface="Gabriola" pitchFamily="82" charset="0"/>
              </a:rPr>
              <a:t>probabilità»</a:t>
            </a:r>
            <a:endParaRPr lang="it-IT" sz="6000" dirty="0">
              <a:solidFill>
                <a:prstClr val="white"/>
              </a:solidFill>
              <a:latin typeface="Gabriola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6407" y="116631"/>
            <a:ext cx="2287357" cy="316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6664786" y="2944278"/>
            <a:ext cx="2479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William </a:t>
            </a:r>
            <a:r>
              <a:rPr lang="en-US" sz="1600" dirty="0" smtClean="0">
                <a:solidFill>
                  <a:prstClr val="white"/>
                </a:solidFill>
              </a:rPr>
              <a:t>Osler</a:t>
            </a:r>
            <a:r>
              <a:rPr lang="en-US" dirty="0" smtClean="0">
                <a:solidFill>
                  <a:prstClr val="white"/>
                </a:solidFill>
              </a:rPr>
              <a:t> 1849 1919</a:t>
            </a:r>
            <a:r>
              <a:rPr lang="en-US" dirty="0">
                <a:solidFill>
                  <a:prstClr val="white"/>
                </a:solidFill>
              </a:rPr>
              <a:t>)</a:t>
            </a:r>
            <a:endParaRPr lang="it-IT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2905" y="4533593"/>
            <a:ext cx="2854784" cy="215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5516" y="332656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prstClr val="white"/>
                </a:solidFill>
              </a:rPr>
              <a:t>Criterio di unificazione</a:t>
            </a:r>
            <a:endParaRPr lang="it-IT" sz="3600" dirty="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259434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</a:rPr>
              <a:t>La diagnosi  che rende ragione di tutti i segni e sintomi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17260" y="263691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prstClr val="white"/>
                </a:solidFill>
              </a:rPr>
              <a:t>Il destino raramente spara una doppietta  </a:t>
            </a:r>
          </a:p>
          <a:p>
            <a:pPr algn="ctr"/>
            <a:r>
              <a:rPr lang="it-IT" sz="3200" b="1" dirty="0" smtClean="0">
                <a:solidFill>
                  <a:prstClr val="white"/>
                </a:solidFill>
              </a:rPr>
              <a:t>(G. Marinone 1973)</a:t>
            </a:r>
            <a:endParaRPr lang="it-IT" sz="3200" b="1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643" y="3797781"/>
            <a:ext cx="428625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654297" y="37025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</a:rPr>
              <a:t>5 luglio 1982, Italia - Brasile 3-2 tripletta Paolo Rossi</a:t>
            </a:r>
          </a:p>
        </p:txBody>
      </p:sp>
    </p:spTree>
    <p:extLst>
      <p:ext uri="{BB962C8B-B14F-4D97-AF65-F5344CB8AC3E}">
        <p14:creationId xmlns:p14="http://schemas.microsoft.com/office/powerpoint/2010/main" xmlns="" val="429417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0688" y="476672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400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Dal punto di vista </a:t>
            </a:r>
            <a:r>
              <a:rPr lang="it-IT" sz="44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medico, migliorare </a:t>
            </a:r>
            <a:r>
              <a:rPr lang="it-IT" sz="4400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l'accuratezza delle diagnosi è determinante </a:t>
            </a:r>
            <a:r>
              <a:rPr lang="it-IT" sz="44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per la </a:t>
            </a:r>
            <a:r>
              <a:rPr lang="it-IT" sz="4400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qualità delle decisioni cliniche [</a:t>
            </a:r>
            <a:r>
              <a:rPr lang="it-IT" sz="4400" dirty="0" err="1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Weinstein</a:t>
            </a:r>
            <a:r>
              <a:rPr lang="it-IT" sz="4400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e </a:t>
            </a:r>
            <a:r>
              <a:rPr lang="it-IT" sz="4400" dirty="0" err="1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Fineberg</a:t>
            </a:r>
            <a:r>
              <a:rPr lang="it-IT" sz="4400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, </a:t>
            </a:r>
            <a:r>
              <a:rPr lang="it-IT" sz="44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1980; </a:t>
            </a:r>
            <a:r>
              <a:rPr lang="it-IT" sz="4400" dirty="0" err="1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Hunink</a:t>
            </a:r>
            <a:r>
              <a:rPr lang="it-IT" sz="4400" dirty="0" smtClean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it-IT" sz="4400" dirty="0">
                <a:solidFill>
                  <a:prstClr val="white"/>
                </a:solidFill>
                <a:latin typeface="Angsana New" pitchFamily="18" charset="-34"/>
                <a:cs typeface="Angsana New" pitchFamily="18" charset="-34"/>
              </a:rPr>
              <a:t>et al, 2001], e quindi per la </a:t>
            </a:r>
            <a:r>
              <a:rPr lang="it-IT" sz="4400" dirty="0">
                <a:solidFill>
                  <a:srgbClr val="FFFF00"/>
                </a:solidFill>
                <a:latin typeface="Angsana New" pitchFamily="18" charset="-34"/>
                <a:cs typeface="Angsana New" pitchFamily="18" charset="-34"/>
              </a:rPr>
              <a:t>qualità delle cure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7504" y="47088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“Meglio essere giovani, belli, ricchi e in buona salute piuttosto che vecchi, brutti, poveri e malati</a:t>
            </a:r>
            <a:r>
              <a:rPr lang="it-IT" dirty="0" smtClean="0">
                <a:solidFill>
                  <a:prstClr val="white"/>
                </a:solidFill>
              </a:rPr>
              <a:t>” (Massimo Catalano)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7112"/>
            <a:ext cx="31242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44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1032" y="260648"/>
            <a:ext cx="3781934" cy="38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31070" y="5949280"/>
            <a:ext cx="4681859" cy="52322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Chronic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Related</a:t>
            </a:r>
            <a:r>
              <a:rPr lang="it-IT" sz="2800" dirty="0">
                <a:solidFill>
                  <a:srgbClr val="FFFF00"/>
                </a:solidFill>
              </a:rPr>
              <a:t> Group – </a:t>
            </a:r>
            <a:r>
              <a:rPr lang="it-IT" sz="2800" dirty="0" err="1">
                <a:solidFill>
                  <a:srgbClr val="FFFF00"/>
                </a:solidFill>
              </a:rPr>
              <a:t>CReG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45840" y="443711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 smtClean="0">
                <a:solidFill>
                  <a:prstClr val="white"/>
                </a:solidFill>
              </a:rPr>
              <a:t>Interazione professionale</a:t>
            </a:r>
            <a:endParaRPr lang="it-IT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51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481869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9304" t="11902" b="16384"/>
          <a:stretch>
            <a:fillRect/>
          </a:stretch>
        </p:blipFill>
        <p:spPr bwMode="auto">
          <a:xfrm>
            <a:off x="5292080" y="332656"/>
            <a:ext cx="3456384" cy="134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988840"/>
            <a:ext cx="6458173" cy="459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1800" dirty="0" smtClean="0">
                <a:solidFill>
                  <a:srgbClr val="FF0000"/>
                </a:solidFill>
              </a:rPr>
              <a:t>Sindrome del II° motoneurone:</a:t>
            </a:r>
          </a:p>
          <a:p>
            <a:endParaRPr lang="it-IT" sz="1800" dirty="0" smtClean="0"/>
          </a:p>
          <a:p>
            <a:r>
              <a:rPr lang="it-IT" sz="1800" dirty="0" smtClean="0"/>
              <a:t>Perdita di forza muscolare</a:t>
            </a:r>
          </a:p>
          <a:p>
            <a:r>
              <a:rPr lang="it-IT" sz="1800" dirty="0" smtClean="0"/>
              <a:t>Atrofia muscolare</a:t>
            </a:r>
          </a:p>
          <a:p>
            <a:r>
              <a:rPr lang="it-IT" sz="1800" dirty="0" err="1" smtClean="0"/>
              <a:t>Iporeflessia</a:t>
            </a:r>
            <a:endParaRPr lang="it-IT" sz="1800" dirty="0" smtClean="0"/>
          </a:p>
          <a:p>
            <a:r>
              <a:rPr lang="it-IT" sz="1800" dirty="0" smtClean="0"/>
              <a:t>Ipotonia muscolare</a:t>
            </a:r>
          </a:p>
          <a:p>
            <a:r>
              <a:rPr lang="it-IT" sz="1800" dirty="0" smtClean="0"/>
              <a:t>Fascicolazioni</a:t>
            </a:r>
          </a:p>
          <a:p>
            <a:r>
              <a:rPr lang="it-IT" sz="1800" dirty="0" smtClean="0"/>
              <a:t>Crampi muscolari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xmlns="" val="12842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32656"/>
            <a:ext cx="6283275" cy="62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0"/>
            <a:ext cx="160623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547664" y="2924944"/>
            <a:ext cx="417646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47664" y="4653136"/>
            <a:ext cx="6048672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3325" t="27363" r="25000" b="68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9512" y="1484784"/>
            <a:ext cx="8712968" cy="267765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New training paradigms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prstClr val="white"/>
                </a:solidFill>
              </a:rPr>
              <a:t>will also be necessary for tomorrow's doctors, who will benefit from a deeper, more holistic view of </a:t>
            </a:r>
            <a:r>
              <a:rPr lang="en-US" sz="2800" b="1" dirty="0" smtClean="0">
                <a:solidFill>
                  <a:prstClr val="white"/>
                </a:solidFill>
              </a:rPr>
              <a:t>illness </a:t>
            </a:r>
            <a:r>
              <a:rPr lang="en-US" sz="2800" b="1" dirty="0" smtClean="0">
                <a:solidFill>
                  <a:srgbClr val="FFFF00"/>
                </a:solidFill>
              </a:rPr>
              <a:t>integrating traditional </a:t>
            </a:r>
            <a:r>
              <a:rPr lang="en-US" sz="2800" b="1" dirty="0" err="1" smtClean="0">
                <a:solidFill>
                  <a:srgbClr val="FFFF00"/>
                </a:solidFill>
              </a:rPr>
              <a:t>pathophysiology</a:t>
            </a:r>
            <a:r>
              <a:rPr lang="en-US" sz="2800" b="1" dirty="0" smtClean="0">
                <a:solidFill>
                  <a:srgbClr val="FFFF00"/>
                </a:solidFill>
              </a:rPr>
              <a:t>-based models with emerging molecular mechanisms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800" dirty="0" smtClean="0">
                <a:solidFill>
                  <a:prstClr val="white"/>
                </a:solidFill>
              </a:rPr>
              <a:t> This shift would benefit from international-level attention.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538067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prstClr val="white"/>
                </a:solidFill>
              </a:rPr>
              <a:t>Preparing</a:t>
            </a:r>
            <a:r>
              <a:rPr lang="it-IT" b="1" dirty="0" smtClean="0">
                <a:solidFill>
                  <a:prstClr val="white"/>
                </a:solidFill>
              </a:rPr>
              <a:t> </a:t>
            </a:r>
            <a:r>
              <a:rPr lang="it-IT" b="1" dirty="0" err="1" smtClean="0">
                <a:solidFill>
                  <a:prstClr val="white"/>
                </a:solidFill>
              </a:rPr>
              <a:t>for</a:t>
            </a:r>
            <a:r>
              <a:rPr lang="it-IT" b="1" dirty="0" smtClean="0">
                <a:solidFill>
                  <a:prstClr val="white"/>
                </a:solidFill>
              </a:rPr>
              <a:t> </a:t>
            </a:r>
            <a:r>
              <a:rPr lang="it-IT" b="1" dirty="0" err="1" smtClean="0">
                <a:solidFill>
                  <a:prstClr val="white"/>
                </a:solidFill>
              </a:rPr>
              <a:t>Precision</a:t>
            </a:r>
            <a:r>
              <a:rPr lang="it-IT" b="1" dirty="0" smtClean="0">
                <a:solidFill>
                  <a:prstClr val="white"/>
                </a:solidFill>
              </a:rPr>
              <a:t> Medicine</a:t>
            </a:r>
          </a:p>
          <a:p>
            <a:r>
              <a:rPr lang="it-IT" dirty="0" err="1" smtClean="0">
                <a:solidFill>
                  <a:prstClr val="white"/>
                </a:solidFill>
              </a:rPr>
              <a:t>Reza</a:t>
            </a:r>
            <a:r>
              <a:rPr lang="it-IT" dirty="0" smtClean="0">
                <a:solidFill>
                  <a:prstClr val="white"/>
                </a:solidFill>
              </a:rPr>
              <a:t> </a:t>
            </a:r>
            <a:r>
              <a:rPr lang="it-IT" dirty="0" err="1" smtClean="0">
                <a:solidFill>
                  <a:prstClr val="white"/>
                </a:solidFill>
              </a:rPr>
              <a:t>Mirnezami</a:t>
            </a:r>
            <a:r>
              <a:rPr lang="it-IT" dirty="0" smtClean="0">
                <a:solidFill>
                  <a:prstClr val="white"/>
                </a:solidFill>
              </a:rPr>
              <a:t>, </a:t>
            </a:r>
            <a:r>
              <a:rPr lang="it-IT" dirty="0" err="1" smtClean="0">
                <a:solidFill>
                  <a:prstClr val="white"/>
                </a:solidFill>
              </a:rPr>
              <a:t>M.R.C.S.</a:t>
            </a:r>
            <a:r>
              <a:rPr lang="it-IT" dirty="0" smtClean="0">
                <a:solidFill>
                  <a:prstClr val="white"/>
                </a:solidFill>
              </a:rPr>
              <a:t>, Jeremy Nicholson, </a:t>
            </a:r>
            <a:r>
              <a:rPr lang="it-IT" dirty="0" err="1" smtClean="0">
                <a:solidFill>
                  <a:prstClr val="white"/>
                </a:solidFill>
              </a:rPr>
              <a:t>Ph.D.</a:t>
            </a:r>
            <a:r>
              <a:rPr lang="it-IT" dirty="0" smtClean="0">
                <a:solidFill>
                  <a:prstClr val="white"/>
                </a:solidFill>
              </a:rPr>
              <a:t>, and Ara </a:t>
            </a:r>
            <a:r>
              <a:rPr lang="it-IT" dirty="0" err="1" smtClean="0">
                <a:solidFill>
                  <a:prstClr val="white"/>
                </a:solidFill>
              </a:rPr>
              <a:t>Darzi</a:t>
            </a:r>
            <a:r>
              <a:rPr lang="it-IT" dirty="0" smtClean="0">
                <a:solidFill>
                  <a:prstClr val="white"/>
                </a:solidFill>
              </a:rPr>
              <a:t>, M.D.</a:t>
            </a:r>
          </a:p>
          <a:p>
            <a:r>
              <a:rPr lang="it-IT" dirty="0" smtClean="0">
                <a:solidFill>
                  <a:prstClr val="white"/>
                </a:solidFill>
              </a:rPr>
              <a:t>N Engl J Med 2012; 366:489-491</a:t>
            </a:r>
          </a:p>
          <a:p>
            <a:r>
              <a:rPr lang="it-IT" dirty="0" smtClean="0">
                <a:solidFill>
                  <a:prstClr val="white"/>
                </a:solidFill>
              </a:rPr>
              <a:t>February 9, 2012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5361" name="Rectangle 1">
            <a:hlinkClick r:id="rId3" tooltip="Pagina 16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860032" y="188640"/>
            <a:ext cx="40607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0" dirty="0" err="1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Precision</a:t>
            </a:r>
            <a:r>
              <a:rPr lang="it-IT" sz="6000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medicine</a:t>
            </a:r>
            <a:endParaRPr lang="it-IT" sz="6000" dirty="0">
              <a:solidFill>
                <a:prstClr val="white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644008" y="3995678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Precision</a:t>
            </a:r>
            <a:r>
              <a:rPr lang="it-IT" sz="60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 Medicine: </a:t>
            </a:r>
          </a:p>
          <a:p>
            <a:r>
              <a:rPr lang="it-IT" sz="600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la medicina caso per caso</a:t>
            </a:r>
            <a:endParaRPr lang="it-IT" sz="6000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419" t="16584" r="61319" b="9039"/>
          <a:stretch>
            <a:fillRect/>
          </a:stretch>
        </p:blipFill>
        <p:spPr bwMode="auto">
          <a:xfrm>
            <a:off x="107504" y="-1"/>
            <a:ext cx="3528392" cy="676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272" t="26332" r="32379" b="15506"/>
          <a:stretch>
            <a:fillRect/>
          </a:stretch>
        </p:blipFill>
        <p:spPr bwMode="auto">
          <a:xfrm>
            <a:off x="3851920" y="908720"/>
            <a:ext cx="4968552" cy="558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251520" y="4653136"/>
            <a:ext cx="3024336" cy="22048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771156" cy="266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691680" y="2331750"/>
            <a:ext cx="5760640" cy="440120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sz="2800" dirty="0">
                <a:solidFill>
                  <a:prstClr val="white"/>
                </a:solidFill>
              </a:rPr>
              <a:t>Esempi di </a:t>
            </a:r>
            <a:r>
              <a:rPr lang="it-IT" sz="2800" dirty="0" err="1">
                <a:solidFill>
                  <a:prstClr val="white"/>
                </a:solidFill>
              </a:rPr>
              <a:t>Red</a:t>
            </a:r>
            <a:r>
              <a:rPr lang="it-IT" sz="2800" dirty="0">
                <a:solidFill>
                  <a:prstClr val="white"/>
                </a:solidFill>
              </a:rPr>
              <a:t> </a:t>
            </a:r>
            <a:r>
              <a:rPr lang="it-IT" sz="2800" dirty="0" err="1">
                <a:solidFill>
                  <a:prstClr val="white"/>
                </a:solidFill>
              </a:rPr>
              <a:t>Flag</a:t>
            </a:r>
            <a:r>
              <a:rPr lang="it-IT" sz="2800" dirty="0">
                <a:solidFill>
                  <a:prstClr val="white"/>
                </a:solidFill>
              </a:rPr>
              <a:t> in alcune affezioni</a:t>
            </a:r>
            <a:endParaRPr lang="it-IT" dirty="0">
              <a:solidFill>
                <a:prstClr val="white"/>
              </a:solidFill>
            </a:endParaRP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 Cefalea &gt; Ricerca di segni neurologici e della rigidità nucale</a:t>
            </a: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 Vertigini &gt; Ricerca di segni neurologici ed in particolare prove cerebellari; ricerca nistagmo</a:t>
            </a: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 Dolore Toracico &gt; Ricerca dati anamnestici, segni e sintomi che possano far ipotizzare aneurisma dissecante o infarto miocardio o pneumotorace</a:t>
            </a: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 Dispnea &gt; Ricerca dati anamnestici, segni e sintomi che possano far ipotizzare una embolia polmonare od un </a:t>
            </a:r>
            <a:r>
              <a:rPr lang="it-IT" dirty="0" err="1">
                <a:solidFill>
                  <a:prstClr val="white"/>
                </a:solidFill>
              </a:rPr>
              <a:t>pnenumotorace</a:t>
            </a:r>
            <a:r>
              <a:rPr lang="it-IT" dirty="0">
                <a:solidFill>
                  <a:prstClr val="white"/>
                </a:solidFill>
              </a:rPr>
              <a:t/>
            </a:r>
            <a:br>
              <a:rPr lang="it-IT" dirty="0">
                <a:solidFill>
                  <a:prstClr val="white"/>
                </a:solidFill>
              </a:rPr>
            </a:b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72000" y="1149162"/>
            <a:ext cx="3335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 err="1">
                <a:solidFill>
                  <a:srgbClr val="FFFF00"/>
                </a:solidFill>
              </a:rPr>
              <a:t>wait</a:t>
            </a:r>
            <a:r>
              <a:rPr lang="it-IT" sz="4800" dirty="0">
                <a:solidFill>
                  <a:srgbClr val="FFFF00"/>
                </a:solidFill>
              </a:rPr>
              <a:t> and </a:t>
            </a:r>
            <a:r>
              <a:rPr lang="it-IT" sz="4800" dirty="0" err="1">
                <a:solidFill>
                  <a:srgbClr val="FFFF00"/>
                </a:solidFill>
              </a:rPr>
              <a:t>see</a:t>
            </a:r>
            <a:endParaRPr lang="it-IT" sz="4800" dirty="0">
              <a:solidFill>
                <a:srgbClr val="FFFF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771800" y="260648"/>
            <a:ext cx="61700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dirty="0">
                <a:solidFill>
                  <a:srgbClr val="FFFF00"/>
                </a:solidFill>
              </a:rPr>
              <a:t>criterio ex </a:t>
            </a:r>
            <a:r>
              <a:rPr lang="it-IT" sz="4800" dirty="0" err="1">
                <a:solidFill>
                  <a:srgbClr val="FFFF00"/>
                </a:solidFill>
              </a:rPr>
              <a:t>adiuvantibus</a:t>
            </a:r>
            <a:r>
              <a:rPr lang="it-IT" sz="48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6414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260648"/>
            <a:ext cx="8244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FF00"/>
                </a:solidFill>
                <a:latin typeface="Gabriola" pitchFamily="82" charset="0"/>
              </a:rPr>
              <a:t>Il metodo clinico :   </a:t>
            </a:r>
            <a:endParaRPr lang="it-IT" sz="4400" dirty="0">
              <a:solidFill>
                <a:srgbClr val="FFFF00"/>
              </a:solidFill>
              <a:latin typeface="Gabriola" pitchFamily="82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03648" y="1412776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rgbClr val="FFFF00"/>
                </a:solidFill>
                <a:latin typeface="Gabriola" pitchFamily="82" charset="0"/>
              </a:rPr>
              <a:t>Medicina  al letto del malato</a:t>
            </a:r>
            <a:endParaRPr lang="it-IT" sz="4400" dirty="0">
              <a:solidFill>
                <a:srgbClr val="FFFF00"/>
              </a:solidFill>
              <a:latin typeface="Gabriola" pitchFamily="8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79912" y="2420888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 smtClean="0">
                <a:solidFill>
                  <a:srgbClr val="FFFF00"/>
                </a:solidFill>
                <a:latin typeface="Gabriola" pitchFamily="82" charset="0"/>
              </a:rPr>
              <a:t>Visita medica</a:t>
            </a:r>
            <a:endParaRPr lang="it-IT" sz="4400" b="1" i="1" dirty="0">
              <a:solidFill>
                <a:srgbClr val="FFFF00"/>
              </a:solidFill>
              <a:latin typeface="Gabriola" pitchFamily="82" charset="0"/>
            </a:endParaRPr>
          </a:p>
        </p:txBody>
      </p:sp>
      <p:pic>
        <p:nvPicPr>
          <p:cNvPr id="2053" name="Picture 5" descr="http://www.medicinaepersona.org/resources/rassegna/N11ce60eb5d524466b1d/N11ce60eb5d524466b1d/Patini-Pulsazioni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3888432" cy="3217780"/>
          </a:xfrm>
          <a:prstGeom prst="rect">
            <a:avLst/>
          </a:prstGeom>
          <a:noFill/>
        </p:spPr>
      </p:pic>
      <p:pic>
        <p:nvPicPr>
          <p:cNvPr id="2055" name="Picture 7" descr="http://blogs.terrapinn.com/total-health/files/2013/07/Clinic-Computer-Computer-Mouse-Doctor-Document-Expertise-Healthcare-Medicine-Horizontal-Hospi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56992"/>
            <a:ext cx="4620575" cy="32045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magini.4ever.eu/data/download/animali/cavalli/cavalli%20neri%20155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75535" cy="5733256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179512" y="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prstClr val="white"/>
                </a:solidFill>
              </a:rPr>
              <a:t>Quando sentite rumore di zoccoli , pensate ai cavalli  , non alle zebre</a:t>
            </a:r>
            <a:endParaRPr lang="it-IT" sz="3200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://images.fineartamerica.com/images-medium-large/running-zebra-stu-por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124744"/>
            <a:ext cx="9144001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ozio.it/img/Bresci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6952"/>
            <a:ext cx="4397524" cy="2030704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763688" y="3212976"/>
            <a:ext cx="26279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1F497D">
                    <a:lumMod val="50000"/>
                  </a:srgbClr>
                </a:solidFill>
              </a:rPr>
              <a:t>Brescia </a:t>
            </a:r>
            <a:r>
              <a:rPr lang="it-IT" sz="2000" b="1" dirty="0" err="1" smtClean="0">
                <a:solidFill>
                  <a:srgbClr val="1F497D">
                    <a:lumMod val="50000"/>
                  </a:srgbClr>
                </a:solidFill>
              </a:rPr>
              <a:t>clinical</a:t>
            </a:r>
            <a:r>
              <a:rPr lang="it-IT" sz="20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it-IT" sz="2000" b="1" dirty="0" err="1" smtClean="0">
                <a:solidFill>
                  <a:srgbClr val="1F497D">
                    <a:lumMod val="50000"/>
                  </a:srgbClr>
                </a:solidFill>
              </a:rPr>
              <a:t>method</a:t>
            </a:r>
            <a:endParaRPr lang="it-IT" sz="20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126876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prstClr val="white"/>
                </a:solidFill>
              </a:rPr>
              <a:t>La diagnosi difficile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5" name="Freccia a destra 4"/>
          <p:cNvSpPr/>
          <p:nvPr/>
        </p:nvSpPr>
        <p:spPr>
          <a:xfrm>
            <a:off x="3419872" y="1412776"/>
            <a:ext cx="1152128" cy="2880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76056" y="332656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prstClr val="white"/>
                </a:solidFill>
              </a:rPr>
              <a:t>Metodo clinico “tradizionale”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148064" y="1700808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prstClr val="white"/>
                </a:solidFill>
              </a:rPr>
              <a:t>Interazione professionale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292080" y="3068960"/>
            <a:ext cx="385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prstClr val="white"/>
                </a:solidFill>
              </a:rPr>
              <a:t>Il paziente difficile</a:t>
            </a:r>
          </a:p>
          <a:p>
            <a:r>
              <a:rPr lang="it-IT" sz="2800" dirty="0" smtClean="0">
                <a:solidFill>
                  <a:prstClr val="white"/>
                </a:solidFill>
              </a:rPr>
              <a:t>(complessità </a:t>
            </a:r>
            <a:r>
              <a:rPr lang="it-IT" sz="2800" dirty="0" err="1" smtClean="0">
                <a:solidFill>
                  <a:prstClr val="white"/>
                </a:solidFill>
              </a:rPr>
              <a:t>comorbidità</a:t>
            </a:r>
            <a:r>
              <a:rPr lang="it-IT" sz="2800" dirty="0" smtClean="0">
                <a:solidFill>
                  <a:prstClr val="white"/>
                </a:solidFill>
              </a:rPr>
              <a:t>, disabilità etc.)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4139952" y="3789040"/>
            <a:ext cx="1152128" cy="2880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nozio.it/img/Bresci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" y="10324"/>
            <a:ext cx="2903456" cy="134076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007351" y="10324"/>
            <a:ext cx="1897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1F497D">
                    <a:lumMod val="50000"/>
                  </a:srgbClr>
                </a:solidFill>
              </a:rPr>
              <a:t>Brescia </a:t>
            </a:r>
            <a:r>
              <a:rPr lang="it-IT" sz="1400" b="1" dirty="0" err="1" smtClean="0">
                <a:solidFill>
                  <a:srgbClr val="1F497D">
                    <a:lumMod val="50000"/>
                  </a:srgbClr>
                </a:solidFill>
              </a:rPr>
              <a:t>clinical</a:t>
            </a:r>
            <a:r>
              <a:rPr lang="it-IT" sz="14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it-IT" sz="1400" b="1" dirty="0" err="1" smtClean="0">
                <a:solidFill>
                  <a:srgbClr val="1F497D">
                    <a:lumMod val="50000"/>
                  </a:srgbClr>
                </a:solidFill>
              </a:rPr>
              <a:t>method</a:t>
            </a:r>
            <a:endParaRPr lang="it-IT" sz="1400" b="1" dirty="0">
              <a:solidFill>
                <a:srgbClr val="1F497D">
                  <a:lumMod val="50000"/>
                </a:srgbClr>
              </a:solidFill>
            </a:endParaRPr>
          </a:p>
        </p:txBody>
      </p:sp>
      <p:pic>
        <p:nvPicPr>
          <p:cNvPr id="34818" name="Picture 2" descr="http://2.bp.blogspot.com/-8PTqYeOwImU/T6qzKxGO0vI/AAAAAAAAAfU/LkKgzuj8D94/s320/bilanci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4066" y="1844824"/>
            <a:ext cx="2414389" cy="273964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634372" y="836712"/>
            <a:ext cx="3347864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prstClr val="white"/>
                </a:solidFill>
              </a:rPr>
              <a:t>Qualità di vita </a:t>
            </a:r>
          </a:p>
          <a:p>
            <a:r>
              <a:rPr lang="it-IT" sz="2800" dirty="0" smtClean="0">
                <a:solidFill>
                  <a:prstClr val="white"/>
                </a:solidFill>
              </a:rPr>
              <a:t>Bisogni del paziente</a:t>
            </a:r>
          </a:p>
          <a:p>
            <a:r>
              <a:rPr lang="it-IT" sz="2800" dirty="0" smtClean="0">
                <a:solidFill>
                  <a:prstClr val="white"/>
                </a:solidFill>
              </a:rPr>
              <a:t>Priorità del paziente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99592" y="4105974"/>
            <a:ext cx="28083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prstClr val="white"/>
                </a:solidFill>
              </a:rPr>
              <a:t>Sicurezza clinica</a:t>
            </a:r>
          </a:p>
          <a:p>
            <a:r>
              <a:rPr lang="it-IT" sz="2800" dirty="0" smtClean="0">
                <a:solidFill>
                  <a:prstClr val="white"/>
                </a:solidFill>
              </a:rPr>
              <a:t>Priorità mediche</a:t>
            </a:r>
            <a:endParaRPr lang="it-IT" sz="2800" dirty="0">
              <a:solidFill>
                <a:prstClr val="white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308304" y="5486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Medico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839495" y="5445224"/>
            <a:ext cx="738664" cy="720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it-IT" dirty="0" smtClean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8110" y="5373216"/>
            <a:ext cx="5847780" cy="102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0658" y="1628800"/>
            <a:ext cx="88569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FF00"/>
                </a:solidFill>
              </a:rPr>
              <a:t>Sistema di relazioni :	</a:t>
            </a:r>
          </a:p>
          <a:p>
            <a:r>
              <a:rPr lang="it-IT" sz="4000" dirty="0">
                <a:solidFill>
                  <a:srgbClr val="FFFF00"/>
                </a:solidFill>
              </a:rPr>
              <a:t>	</a:t>
            </a:r>
            <a:r>
              <a:rPr lang="it-IT" sz="4000" dirty="0" smtClean="0">
                <a:solidFill>
                  <a:srgbClr val="FFFF00"/>
                </a:solidFill>
              </a:rPr>
              <a:t>			Paziente</a:t>
            </a:r>
          </a:p>
          <a:p>
            <a:r>
              <a:rPr lang="it-IT" sz="4000" dirty="0">
                <a:solidFill>
                  <a:srgbClr val="FFFF00"/>
                </a:solidFill>
              </a:rPr>
              <a:t>	</a:t>
            </a:r>
            <a:r>
              <a:rPr lang="it-IT" sz="4000" dirty="0" smtClean="0">
                <a:solidFill>
                  <a:srgbClr val="FFFF00"/>
                </a:solidFill>
              </a:rPr>
              <a:t>			MMG</a:t>
            </a:r>
            <a:br>
              <a:rPr lang="it-IT" sz="4000" dirty="0" smtClean="0">
                <a:solidFill>
                  <a:srgbClr val="FFFF00"/>
                </a:solidFill>
              </a:rPr>
            </a:br>
            <a:r>
              <a:rPr lang="it-IT" sz="4000" dirty="0" smtClean="0">
                <a:solidFill>
                  <a:srgbClr val="FFFF00"/>
                </a:solidFill>
              </a:rPr>
              <a:t>				Specialista</a:t>
            </a:r>
          </a:p>
          <a:p>
            <a:r>
              <a:rPr lang="it-IT" sz="4000" dirty="0">
                <a:solidFill>
                  <a:srgbClr val="FFFF00"/>
                </a:solidFill>
              </a:rPr>
              <a:t>	</a:t>
            </a:r>
            <a:r>
              <a:rPr lang="it-IT" sz="4000" dirty="0" smtClean="0">
                <a:solidFill>
                  <a:srgbClr val="FFFF00"/>
                </a:solidFill>
              </a:rPr>
              <a:t>			Infermiere</a:t>
            </a:r>
          </a:p>
          <a:p>
            <a:r>
              <a:rPr lang="it-IT" sz="4000" dirty="0">
                <a:solidFill>
                  <a:srgbClr val="FFFF00"/>
                </a:solidFill>
              </a:rPr>
              <a:t>	</a:t>
            </a:r>
            <a:r>
              <a:rPr lang="it-IT" sz="4000" dirty="0" smtClean="0">
                <a:solidFill>
                  <a:srgbClr val="FFFF00"/>
                </a:solidFill>
              </a:rPr>
              <a:t>			</a:t>
            </a:r>
            <a:r>
              <a:rPr lang="it-IT" sz="4000" dirty="0" err="1" smtClean="0">
                <a:solidFill>
                  <a:srgbClr val="FFFF00"/>
                </a:solidFill>
              </a:rPr>
              <a:t>Caregiver</a:t>
            </a:r>
            <a:r>
              <a:rPr lang="it-IT" sz="4000" dirty="0" smtClean="0">
                <a:solidFill>
                  <a:srgbClr val="FFFF00"/>
                </a:solidFill>
              </a:rPr>
              <a:t> Parenti</a:t>
            </a:r>
          </a:p>
          <a:p>
            <a:r>
              <a:rPr lang="it-IT" sz="4000" dirty="0">
                <a:solidFill>
                  <a:srgbClr val="FFFF00"/>
                </a:solidFill>
              </a:rPr>
              <a:t>	</a:t>
            </a:r>
            <a:r>
              <a:rPr lang="it-IT" sz="4000" dirty="0" smtClean="0">
                <a:solidFill>
                  <a:srgbClr val="FFFF00"/>
                </a:solidFill>
              </a:rPr>
              <a:t>			Strutture territoriali ASL</a:t>
            </a:r>
          </a:p>
          <a:p>
            <a:r>
              <a:rPr lang="it-IT" sz="4000" dirty="0">
                <a:solidFill>
                  <a:srgbClr val="FFFF00"/>
                </a:solidFill>
              </a:rPr>
              <a:t>	</a:t>
            </a:r>
            <a:r>
              <a:rPr lang="it-IT" sz="4000" dirty="0" smtClean="0">
                <a:solidFill>
                  <a:srgbClr val="FFFF00"/>
                </a:solidFill>
              </a:rPr>
              <a:t>			……………………………..</a:t>
            </a:r>
            <a:endParaRPr lang="it-IT" sz="40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551" y="2708920"/>
            <a:ext cx="2815541" cy="33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nozio.it/img/Bresci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6" y="10324"/>
            <a:ext cx="2903456" cy="1340768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3959" y="41757"/>
            <a:ext cx="19272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8093" y="162955"/>
            <a:ext cx="5807287" cy="101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854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sus Fisso\AppData\Local\Microsoft\Windows\Temporary Internet Files\Content.Outlook\JOR5SXQH\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4103440" y="6273225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FF00"/>
                </a:solidFill>
              </a:rPr>
              <a:t>Grazie per l’attenzione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" y="6488668"/>
            <a:ext cx="472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prstClr val="white"/>
                </a:solidFill>
              </a:rPr>
              <a:t>Per la cortesia di Grazia </a:t>
            </a:r>
            <a:r>
              <a:rPr lang="it-IT" b="1" i="1" dirty="0" err="1" smtClean="0">
                <a:solidFill>
                  <a:prstClr val="white"/>
                </a:solidFill>
              </a:rPr>
              <a:t>Rinaldis</a:t>
            </a:r>
            <a:endParaRPr lang="it-IT" b="1" i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log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136904" cy="1296144"/>
          </a:xfr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95536" y="3212976"/>
            <a:ext cx="8229600" cy="187220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sz="3600" b="1" dirty="0" smtClean="0"/>
              <a:t>PRESENTAZIONE DEL CASO CLINICO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1800" dirty="0" smtClean="0">
              <a:solidFill>
                <a:srgbClr val="0000FF"/>
              </a:solidFill>
            </a:endParaRPr>
          </a:p>
          <a:p>
            <a:endParaRPr lang="it-IT" sz="1800" dirty="0">
              <a:solidFill>
                <a:srgbClr val="0000FF"/>
              </a:solidFill>
            </a:endParaRPr>
          </a:p>
          <a:p>
            <a:endParaRPr lang="it-IT" sz="1800" dirty="0" smtClean="0">
              <a:solidFill>
                <a:srgbClr val="0000FF"/>
              </a:solidFill>
            </a:endParaRPr>
          </a:p>
          <a:p>
            <a:r>
              <a:rPr lang="it-IT" sz="1800" dirty="0" smtClean="0">
                <a:solidFill>
                  <a:srgbClr val="0000FF"/>
                </a:solidFill>
              </a:rPr>
              <a:t>La diagnosi è supportata da: </a:t>
            </a:r>
          </a:p>
          <a:p>
            <a:pPr marL="0" indent="0">
              <a:buNone/>
            </a:pPr>
            <a:endParaRPr lang="it-IT" sz="1800" dirty="0" smtClean="0"/>
          </a:p>
          <a:p>
            <a:r>
              <a:rPr lang="it-IT" sz="1800" dirty="0" smtClean="0"/>
              <a:t>Fascicolazioni in una o più regioni</a:t>
            </a:r>
          </a:p>
          <a:p>
            <a:r>
              <a:rPr lang="it-IT" sz="1800" dirty="0" smtClean="0"/>
              <a:t>Segni di sofferenza neurogena alla EMG</a:t>
            </a:r>
          </a:p>
          <a:p>
            <a:r>
              <a:rPr lang="it-IT" sz="1800" dirty="0" smtClean="0"/>
              <a:t>Conduzione nervosa motoria e sensitiva normale</a:t>
            </a:r>
          </a:p>
          <a:p>
            <a:r>
              <a:rPr lang="it-IT" sz="1800" dirty="0" smtClean="0"/>
              <a:t>Assenza di blocchi di conduzione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xmlns="" val="263880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rgbClr val="FF0000"/>
                </a:solidFill>
              </a:rPr>
              <a:t>I criteri di </a:t>
            </a:r>
            <a:r>
              <a:rPr lang="it-IT" sz="2000" dirty="0" err="1" smtClean="0">
                <a:solidFill>
                  <a:srgbClr val="FF0000"/>
                </a:solidFill>
              </a:rPr>
              <a:t>El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Escorial</a:t>
            </a:r>
            <a:r>
              <a:rPr lang="it-IT" sz="2000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endParaRPr lang="it-IT" sz="1600" dirty="0" smtClean="0">
              <a:solidFill>
                <a:srgbClr val="0000FF"/>
              </a:solidFill>
            </a:endParaRPr>
          </a:p>
          <a:p>
            <a:pPr>
              <a:buFont typeface="Wingdings" charset="2"/>
              <a:buChar char="Ø"/>
            </a:pPr>
            <a:r>
              <a:rPr lang="it-IT" sz="1800" dirty="0" smtClean="0">
                <a:solidFill>
                  <a:srgbClr val="0000FF"/>
                </a:solidFill>
              </a:rPr>
              <a:t>SLA clinicamente definita: </a:t>
            </a:r>
          </a:p>
          <a:p>
            <a:pPr>
              <a:buFont typeface="Wingdings" charset="2"/>
              <a:buChar char="Ø"/>
            </a:pP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      </a:t>
            </a:r>
            <a:r>
              <a:rPr lang="it-IT" sz="1600" dirty="0" smtClean="0">
                <a:solidFill>
                  <a:srgbClr val="FF0000"/>
                </a:solidFill>
              </a:rPr>
              <a:t>segni clinici di UMN e LMN o evidenza neurofisiologica in almeno 3 regioni</a:t>
            </a:r>
          </a:p>
          <a:p>
            <a:pPr>
              <a:buFont typeface="Wingdings" charset="2"/>
              <a:buChar char="Ø"/>
            </a:pPr>
            <a:r>
              <a:rPr lang="it-IT" sz="1800" dirty="0" smtClean="0">
                <a:solidFill>
                  <a:srgbClr val="0000FF"/>
                </a:solidFill>
              </a:rPr>
              <a:t>SLA clinicamente definita-supportata dal laboratorio: </a:t>
            </a:r>
          </a:p>
          <a:p>
            <a:pPr>
              <a:buFont typeface="Wingdings" charset="2"/>
              <a:buChar char="Ø"/>
            </a:pP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       segni clinici di UMN e/o LMN in una regione e il paziente è portatore di mutazione SOD-1</a:t>
            </a:r>
          </a:p>
          <a:p>
            <a:pPr>
              <a:buFont typeface="Wingdings" charset="2"/>
              <a:buChar char="Ø"/>
            </a:pPr>
            <a:endParaRPr lang="it-IT" sz="1600" dirty="0"/>
          </a:p>
          <a:p>
            <a:pPr>
              <a:buFont typeface="Wingdings" charset="2"/>
              <a:buChar char="Ø"/>
            </a:pPr>
            <a:r>
              <a:rPr lang="it-IT" sz="1800" dirty="0" smtClean="0">
                <a:solidFill>
                  <a:srgbClr val="0000FF"/>
                </a:solidFill>
              </a:rPr>
              <a:t>SLA clinicamente probabile: </a:t>
            </a:r>
          </a:p>
          <a:p>
            <a:pPr>
              <a:buFont typeface="Wingdings" charset="2"/>
              <a:buChar char="Ø"/>
            </a:pPr>
            <a:r>
              <a:rPr lang="it-IT" sz="1600" dirty="0" smtClean="0">
                <a:solidFill>
                  <a:srgbClr val="FF0000"/>
                </a:solidFill>
              </a:rPr>
              <a:t>Segni clinici o EMG  di UMN e LMN  in due regioni con qualche segno di UMN rostrale al LMN.</a:t>
            </a:r>
          </a:p>
          <a:p>
            <a:pPr>
              <a:buFont typeface="Wingdings" charset="2"/>
              <a:buChar char="Ø"/>
            </a:pPr>
            <a:endParaRPr lang="it-IT" sz="1600" dirty="0"/>
          </a:p>
          <a:p>
            <a:pPr>
              <a:buFont typeface="Wingdings" charset="2"/>
              <a:buChar char="Ø"/>
            </a:pPr>
            <a:r>
              <a:rPr lang="it-IT" sz="1800" dirty="0" smtClean="0">
                <a:solidFill>
                  <a:srgbClr val="0000FF"/>
                </a:solidFill>
              </a:rPr>
              <a:t>SLA clinicamente possibile:</a:t>
            </a:r>
          </a:p>
          <a:p>
            <a:pPr>
              <a:buFont typeface="Wingdings" charset="2"/>
              <a:buChar char="Ø"/>
            </a:pPr>
            <a:r>
              <a:rPr lang="it-IT" sz="1600" dirty="0" smtClean="0">
                <a:solidFill>
                  <a:srgbClr val="FF0000"/>
                </a:solidFill>
              </a:rPr>
              <a:t>Segni di UMN e LMN in una regione oppure segni di UMN in almeno due regioni</a:t>
            </a:r>
          </a:p>
          <a:p>
            <a:pPr>
              <a:buFont typeface="Wingdings" charset="2"/>
              <a:buChar char="Ø"/>
            </a:pPr>
            <a:endParaRPr lang="it-IT" sz="1600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it-IT" sz="1600" b="1" i="1" u="sng" dirty="0" err="1" smtClean="0">
                <a:solidFill>
                  <a:srgbClr val="FF35FF"/>
                </a:solidFill>
              </a:rPr>
              <a:t>Neuroimaging</a:t>
            </a:r>
            <a:r>
              <a:rPr lang="it-IT" sz="1600" b="1" i="1" u="sng" dirty="0" smtClean="0">
                <a:solidFill>
                  <a:srgbClr val="FF35FF"/>
                </a:solidFill>
              </a:rPr>
              <a:t> e laboratorio hanno escluso altre cause</a:t>
            </a:r>
            <a:r>
              <a:rPr lang="it-IT" sz="1600" b="1" i="1" u="sng" dirty="0" smtClean="0">
                <a:solidFill>
                  <a:srgbClr val="6348FF"/>
                </a:solidFill>
              </a:rPr>
              <a:t>.</a:t>
            </a:r>
            <a:endParaRPr lang="it-IT" sz="1600" b="1" i="1" u="sng" dirty="0">
              <a:solidFill>
                <a:srgbClr val="634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1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Le malattie del motoneurone sono varie:</a:t>
            </a:r>
          </a:p>
          <a:p>
            <a:endParaRPr lang="it-IT" sz="2000" dirty="0" smtClean="0">
              <a:solidFill>
                <a:srgbClr val="000000"/>
              </a:solidFill>
            </a:endParaRPr>
          </a:p>
          <a:p>
            <a:r>
              <a:rPr lang="it-IT" sz="2000" dirty="0" smtClean="0">
                <a:solidFill>
                  <a:srgbClr val="000000"/>
                </a:solidFill>
              </a:rPr>
              <a:t>SMA</a:t>
            </a:r>
          </a:p>
          <a:p>
            <a:r>
              <a:rPr lang="it-IT" sz="2000" dirty="0" smtClean="0">
                <a:solidFill>
                  <a:srgbClr val="000000"/>
                </a:solidFill>
              </a:rPr>
              <a:t>Malattia di Kennedy</a:t>
            </a:r>
          </a:p>
          <a:p>
            <a:r>
              <a:rPr lang="it-IT" sz="2000" dirty="0" smtClean="0"/>
              <a:t>S. post-polio</a:t>
            </a:r>
          </a:p>
          <a:p>
            <a:r>
              <a:rPr lang="it-IT" sz="2000" dirty="0" smtClean="0"/>
              <a:t>S. di </a:t>
            </a:r>
            <a:r>
              <a:rPr lang="it-IT" sz="2000" dirty="0" err="1" smtClean="0"/>
              <a:t>Hirahyama</a:t>
            </a:r>
            <a:endParaRPr lang="it-IT" sz="2000" dirty="0" smtClean="0"/>
          </a:p>
          <a:p>
            <a:r>
              <a:rPr lang="it-IT" sz="2000" dirty="0" smtClean="0"/>
              <a:t>M. del motoneurone da deficit di </a:t>
            </a:r>
            <a:r>
              <a:rPr lang="it-IT" sz="2000" dirty="0" err="1" smtClean="0"/>
              <a:t>esosaminidasi</a:t>
            </a:r>
            <a:r>
              <a:rPr lang="it-IT" sz="2000" dirty="0" smtClean="0"/>
              <a:t>-A</a:t>
            </a:r>
          </a:p>
          <a:p>
            <a:r>
              <a:rPr lang="it-IT" sz="2000" dirty="0" smtClean="0">
                <a:solidFill>
                  <a:srgbClr val="0000FF"/>
                </a:solidFill>
              </a:rPr>
              <a:t>SLA:  forma bulbare ( Paralisi bulbare progressiva)</a:t>
            </a:r>
          </a:p>
          <a:p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smtClean="0">
                <a:solidFill>
                  <a:srgbClr val="0000FF"/>
                </a:solidFill>
              </a:rPr>
              <a:t>         Atrofia muscolare progressiva ( PMA)</a:t>
            </a:r>
          </a:p>
          <a:p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smtClean="0">
                <a:solidFill>
                  <a:srgbClr val="0000FF"/>
                </a:solidFill>
              </a:rPr>
              <a:t>         Sclerosi laterale primaria ( SLP)</a:t>
            </a:r>
            <a:endParaRPr lang="it-IT" sz="2000" dirty="0" smtClean="0"/>
          </a:p>
          <a:p>
            <a:r>
              <a:rPr lang="it-IT" sz="2000" dirty="0" smtClean="0"/>
              <a:t>     Forme paraneoplastiche</a:t>
            </a:r>
          </a:p>
          <a:p>
            <a:r>
              <a:rPr lang="it-IT" sz="2000" dirty="0" smtClean="0"/>
              <a:t>     SLA con demenza </a:t>
            </a:r>
            <a:r>
              <a:rPr lang="it-IT" sz="2000" dirty="0" err="1" smtClean="0"/>
              <a:t>fronto</a:t>
            </a:r>
            <a:r>
              <a:rPr lang="it-IT" sz="2000" dirty="0" smtClean="0"/>
              <a:t>-temporale        </a:t>
            </a:r>
          </a:p>
          <a:p>
            <a:endParaRPr lang="it-IT" sz="2000" dirty="0">
              <a:solidFill>
                <a:srgbClr val="FF0000"/>
              </a:solidFill>
            </a:endParaRPr>
          </a:p>
          <a:p>
            <a:endParaRPr lang="it-IT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0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img028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495" y="78473"/>
            <a:ext cx="7144839" cy="65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466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800" dirty="0" smtClean="0"/>
              <a:t>La diagnosi può essere assai difficile all’inizio, tanto che la media tra l’esordio dei sintomi e la diagnosi è generalmente di vari mesi.</a:t>
            </a:r>
          </a:p>
          <a:p>
            <a:pPr marL="0" indent="0">
              <a:buNone/>
            </a:pPr>
            <a:r>
              <a:rPr lang="it-IT" sz="1800" dirty="0" smtClean="0"/>
              <a:t>         </a:t>
            </a:r>
            <a:r>
              <a:rPr lang="it-IT" sz="1800" dirty="0" smtClean="0">
                <a:solidFill>
                  <a:srgbClr val="FF0000"/>
                </a:solidFill>
              </a:rPr>
              <a:t>Il paziente si può presentare con sintomi che interessano un solo distretto: </a:t>
            </a:r>
          </a:p>
          <a:p>
            <a:pPr marL="0" indent="0">
              <a:buNone/>
            </a:pPr>
            <a:r>
              <a:rPr lang="it-IT" sz="1800" dirty="0" smtClean="0"/>
              <a:t>     </a:t>
            </a:r>
            <a:r>
              <a:rPr lang="it-IT" sz="1800" dirty="0" smtClean="0">
                <a:solidFill>
                  <a:srgbClr val="0000FF"/>
                </a:solidFill>
              </a:rPr>
              <a:t> Bulbare </a:t>
            </a:r>
            <a:r>
              <a:rPr lang="it-IT" sz="1800" dirty="0" smtClean="0"/>
              <a:t>oppure un arto superiore o inferiore.</a:t>
            </a:r>
          </a:p>
          <a:p>
            <a:pPr marL="0" indent="0">
              <a:buNone/>
            </a:pPr>
            <a:r>
              <a:rPr lang="it-IT" sz="1800" dirty="0" smtClean="0"/>
              <a:t>     </a:t>
            </a:r>
          </a:p>
          <a:p>
            <a:pPr marL="0" indent="0">
              <a:buNone/>
            </a:pPr>
            <a:r>
              <a:rPr lang="it-IT" sz="1800" dirty="0"/>
              <a:t> </a:t>
            </a:r>
            <a:r>
              <a:rPr lang="it-IT" sz="1800" dirty="0" smtClean="0"/>
              <a:t>     A volte la debolezza coinvolge solo un lato del corpo ( inizialmente) : la variante     </a:t>
            </a:r>
          </a:p>
          <a:p>
            <a:pPr marL="0" indent="0">
              <a:buNone/>
            </a:pPr>
            <a:r>
              <a:rPr lang="it-IT" sz="1800" dirty="0"/>
              <a:t> </a:t>
            </a:r>
            <a:r>
              <a:rPr lang="it-IT" sz="1800" dirty="0" smtClean="0"/>
              <a:t>     di   </a:t>
            </a:r>
            <a:r>
              <a:rPr lang="it-IT" sz="1800" dirty="0" err="1" smtClean="0"/>
              <a:t>Mills</a:t>
            </a:r>
            <a:r>
              <a:rPr lang="it-IT" sz="1800" dirty="0" smtClean="0"/>
              <a:t>  </a:t>
            </a:r>
            <a:r>
              <a:rPr lang="it-IT" sz="1800" dirty="0" smtClean="0">
                <a:solidFill>
                  <a:srgbClr val="0000FF"/>
                </a:solidFill>
              </a:rPr>
              <a:t>( la forma emiparetica).</a:t>
            </a:r>
          </a:p>
          <a:p>
            <a:pPr marL="0" indent="0">
              <a:buNone/>
            </a:pPr>
            <a:r>
              <a:rPr lang="it-IT" sz="1800" dirty="0" smtClean="0">
                <a:solidFill>
                  <a:srgbClr val="0000FF"/>
                </a:solidFill>
              </a:rPr>
              <a:t>     </a:t>
            </a:r>
          </a:p>
          <a:p>
            <a:pPr marL="0" indent="0">
              <a:buNone/>
            </a:pPr>
            <a:r>
              <a:rPr lang="it-IT" sz="1800" dirty="0"/>
              <a:t> </a:t>
            </a:r>
            <a:r>
              <a:rPr lang="it-IT" sz="1800" dirty="0" smtClean="0"/>
              <a:t>     Altre volte l’esordio può ricordare la paralisi di un nervo radiale ( mano </a:t>
            </a:r>
          </a:p>
          <a:p>
            <a:pPr marL="0" indent="0">
              <a:buNone/>
            </a:pPr>
            <a:r>
              <a:rPr lang="it-IT" sz="1800" dirty="0"/>
              <a:t> </a:t>
            </a:r>
            <a:r>
              <a:rPr lang="it-IT" sz="1800" dirty="0" smtClean="0"/>
              <a:t>     cadente), di  un nervo ulnare o di un peroneo ( con un piede cadente): si tratta </a:t>
            </a:r>
          </a:p>
          <a:p>
            <a:pPr marL="0" indent="0">
              <a:buNone/>
            </a:pPr>
            <a:r>
              <a:rPr lang="it-IT" sz="1800" dirty="0"/>
              <a:t> </a:t>
            </a:r>
            <a:r>
              <a:rPr lang="it-IT" sz="1800" dirty="0" smtClean="0"/>
              <a:t>     delle </a:t>
            </a:r>
            <a:r>
              <a:rPr lang="it-IT" sz="1800" dirty="0" smtClean="0">
                <a:solidFill>
                  <a:srgbClr val="0000FF"/>
                </a:solidFill>
              </a:rPr>
              <a:t>forme  “</a:t>
            </a:r>
            <a:r>
              <a:rPr lang="it-IT" sz="1800" dirty="0" err="1" smtClean="0">
                <a:solidFill>
                  <a:srgbClr val="0000FF"/>
                </a:solidFill>
              </a:rPr>
              <a:t>pseudopolineuritiche</a:t>
            </a:r>
            <a:r>
              <a:rPr lang="it-IT" sz="1800" dirty="0" smtClean="0">
                <a:solidFill>
                  <a:srgbClr val="0000FF"/>
                </a:solidFill>
              </a:rPr>
              <a:t>” ( di </a:t>
            </a:r>
            <a:r>
              <a:rPr lang="it-IT" sz="1800" dirty="0" err="1" smtClean="0">
                <a:solidFill>
                  <a:srgbClr val="0000FF"/>
                </a:solidFill>
              </a:rPr>
              <a:t>Patrikios</a:t>
            </a:r>
            <a:r>
              <a:rPr lang="it-IT" sz="1800" dirty="0" smtClean="0">
                <a:solidFill>
                  <a:srgbClr val="0000FF"/>
                </a:solidFill>
              </a:rPr>
              <a:t>).</a:t>
            </a:r>
          </a:p>
          <a:p>
            <a:pPr marL="0" indent="0">
              <a:buNone/>
            </a:pPr>
            <a:endParaRPr lang="it-IT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1800" dirty="0" smtClean="0"/>
              <a:t>      L’esordio nella muscolatura del collo o del tronco è più raro. </a:t>
            </a:r>
          </a:p>
          <a:p>
            <a:pPr marL="0" indent="0">
              <a:buNone/>
            </a:pPr>
            <a:r>
              <a:rPr lang="it-IT" sz="1800" dirty="0" smtClean="0"/>
              <a:t>      L’esordio con insufficienza respiratoria è molto raro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xmlns="" val="235140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/>
              <a:t>La SLA  inizia , nel 65-80% dei casi, con il coinvolgimento degli arti, nel 20-25% con deficit bulbari.</a:t>
            </a:r>
          </a:p>
          <a:p>
            <a:r>
              <a:rPr lang="it-IT" sz="2000" dirty="0" smtClean="0"/>
              <a:t>La malattia inesorabilmente progredisce nel tempo, coinvolgendo parti del corpo contigue.</a:t>
            </a:r>
          </a:p>
          <a:p>
            <a:r>
              <a:rPr lang="it-IT" sz="2000" dirty="0" smtClean="0"/>
              <a:t>I segni EMG possono anche precedere l’ipostenia e l’atrofia muscolare.</a:t>
            </a:r>
          </a:p>
          <a:p>
            <a:r>
              <a:rPr lang="it-IT" sz="2000" dirty="0" smtClean="0"/>
              <a:t>Difficoltà diagnostiche possono essere presenti all’inizio, anche perché il deficit talora progredisce seguendo regioni appartenenti  a segmenti spinali-radicolari ben determinati, in modo che la necessità di D.D. con una sofferenza radicolare diventa preminente.</a:t>
            </a:r>
          </a:p>
          <a:p>
            <a:r>
              <a:rPr lang="it-IT" sz="2000" dirty="0" smtClean="0"/>
              <a:t>Il  problema diagnostico si complica ancora quando è già presente una malattia che si sa può provocare danni radicolari o </a:t>
            </a:r>
            <a:r>
              <a:rPr lang="it-IT" sz="2000" dirty="0" err="1" smtClean="0"/>
              <a:t>polineuropatici</a:t>
            </a:r>
            <a:r>
              <a:rPr lang="it-IT" sz="2000" dirty="0" smtClean="0"/>
              <a:t> ( es. diabete mellito) oppure danni midollari ( come nelle mielopatie spondilogene)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32363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033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4980" r="-549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2050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034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9259" b="-29259"/>
          <a:stretch>
            <a:fillRect/>
          </a:stretch>
        </p:blipFill>
        <p:spPr>
          <a:xfrm>
            <a:off x="1538411" y="3438400"/>
            <a:ext cx="6952215" cy="3823450"/>
          </a:xfrm>
        </p:spPr>
      </p:pic>
      <p:pic>
        <p:nvPicPr>
          <p:cNvPr id="5" name="Segnaposto contenuto 3" descr="img038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0272" r="-30272"/>
          <a:stretch>
            <a:fillRect/>
          </a:stretch>
        </p:blipFill>
        <p:spPr>
          <a:xfrm>
            <a:off x="1970489" y="1125363"/>
            <a:ext cx="5394721" cy="29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49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img035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134" b="-11134"/>
          <a:stretch>
            <a:fillRect/>
          </a:stretch>
        </p:blipFill>
        <p:spPr>
          <a:xfrm>
            <a:off x="1194626" y="2044755"/>
            <a:ext cx="7492174" cy="4081408"/>
          </a:xfrm>
        </p:spPr>
      </p:pic>
    </p:spTree>
    <p:extLst>
      <p:ext uri="{BB962C8B-B14F-4D97-AF65-F5344CB8AC3E}">
        <p14:creationId xmlns:p14="http://schemas.microsoft.com/office/powerpoint/2010/main" xmlns="" val="14164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200" dirty="0"/>
              <a:t>Nell’ambito  delle forme di atrofie muscolari progressive si possono osservare quadri che ricordano il “</a:t>
            </a:r>
            <a:r>
              <a:rPr lang="it-IT" sz="2200" dirty="0">
                <a:solidFill>
                  <a:srgbClr val="3366FF"/>
                </a:solidFill>
              </a:rPr>
              <a:t>man on the </a:t>
            </a:r>
            <a:r>
              <a:rPr lang="it-IT" sz="2200" dirty="0" err="1">
                <a:solidFill>
                  <a:srgbClr val="3366FF"/>
                </a:solidFill>
              </a:rPr>
              <a:t>barrell</a:t>
            </a:r>
            <a:r>
              <a:rPr lang="it-IT" sz="2200" dirty="0">
                <a:solidFill>
                  <a:srgbClr val="3366FF"/>
                </a:solidFill>
              </a:rPr>
              <a:t> </a:t>
            </a:r>
            <a:r>
              <a:rPr lang="it-IT" sz="2200" dirty="0" err="1">
                <a:solidFill>
                  <a:srgbClr val="3366FF"/>
                </a:solidFill>
              </a:rPr>
              <a:t>syndrome</a:t>
            </a:r>
            <a:r>
              <a:rPr lang="it-IT" sz="2200" dirty="0">
                <a:solidFill>
                  <a:srgbClr val="3366FF"/>
                </a:solidFill>
              </a:rPr>
              <a:t>”, L’uomo in barella.</a:t>
            </a:r>
            <a:br>
              <a:rPr lang="it-IT" sz="2200" dirty="0">
                <a:solidFill>
                  <a:srgbClr val="3366FF"/>
                </a:solidFill>
              </a:rPr>
            </a:br>
            <a:endParaRPr lang="it-IT" sz="2200" dirty="0"/>
          </a:p>
        </p:txBody>
      </p:sp>
      <p:pic>
        <p:nvPicPr>
          <p:cNvPr id="4" name="Segnaposto contenuto 3" descr="img036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1600" r="-316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6586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ages (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2936"/>
            <a:ext cx="2051720" cy="3645024"/>
          </a:xfrm>
        </p:spPr>
      </p:pic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0" y="274640"/>
            <a:ext cx="9144000" cy="1143000"/>
          </a:xfrm>
          <a:solidFill>
            <a:srgbClr val="00CCFF">
              <a:alpha val="51000"/>
            </a:srgbClr>
          </a:solidFill>
        </p:spPr>
        <p:txBody>
          <a:bodyPr/>
          <a:lstStyle/>
          <a:p>
            <a:pPr lvl="0"/>
            <a:r>
              <a:rPr lang="it-IT" b="1" dirty="0" smtClean="0">
                <a:latin typeface="Arial Narrow"/>
              </a:rPr>
              <a:t>LUCIANO 51 </a:t>
            </a:r>
            <a:r>
              <a:rPr lang="it-IT" b="1" dirty="0" err="1">
                <a:latin typeface="Arial Narrow"/>
              </a:rPr>
              <a:t>aa</a:t>
            </a:r>
            <a:endParaRPr lang="it-IT" b="1" dirty="0">
              <a:latin typeface="Arial Narrow"/>
            </a:endParaRPr>
          </a:p>
        </p:txBody>
      </p:sp>
      <p:pic>
        <p:nvPicPr>
          <p:cNvPr id="3" name="Immagin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4026" y="3140968"/>
            <a:ext cx="1959974" cy="3225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umetto 2 9"/>
          <p:cNvSpPr/>
          <p:nvPr/>
        </p:nvSpPr>
        <p:spPr>
          <a:xfrm>
            <a:off x="1763688" y="2636912"/>
            <a:ext cx="5222879" cy="1440160"/>
          </a:xfrm>
          <a:custGeom>
            <a:avLst>
              <a:gd name="f0" fmla="val 796"/>
              <a:gd name="f1" fmla="val 2598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D9D9D9"/>
          </a:solidFill>
          <a:ln w="38103">
            <a:solidFill>
              <a:srgbClr val="00CCFF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457200" rtl="0" fontAlgn="auto" hangingPunct="1">
              <a:lnSpc>
                <a:spcPct val="95000"/>
              </a:lnSpc>
              <a:spcBef>
                <a:spcPts val="0"/>
              </a:spcBef>
              <a:spcAft>
                <a:spcPts val="142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kern="0" dirty="0" smtClean="0">
                <a:solidFill>
                  <a:srgbClr val="000000"/>
                </a:solidFill>
                <a:latin typeface="Arial Narrow"/>
                <a:cs typeface="Arial Narrow"/>
              </a:rPr>
              <a:t>Dottore, da un paio di mesi mi sento stanco e faccio fatica a camminare anche se faccio una breve passeggiata</a:t>
            </a:r>
            <a:endParaRPr lang="it-IT" sz="2400" b="1" i="0" u="none" strike="noStrike" kern="1200" cap="none" spc="0" baseline="0" dirty="0">
              <a:solidFill>
                <a:srgbClr val="000000"/>
              </a:solidFill>
              <a:uFillTx/>
              <a:latin typeface="Arial Narrow"/>
              <a:cs typeface="Arial Narrow"/>
            </a:endParaRPr>
          </a:p>
        </p:txBody>
      </p:sp>
      <p:sp>
        <p:nvSpPr>
          <p:cNvPr id="5" name="Fumetto 2 10"/>
          <p:cNvSpPr/>
          <p:nvPr/>
        </p:nvSpPr>
        <p:spPr>
          <a:xfrm>
            <a:off x="1907704" y="4797152"/>
            <a:ext cx="5222879" cy="1512168"/>
          </a:xfrm>
          <a:custGeom>
            <a:avLst>
              <a:gd name="f0" fmla="val 541"/>
              <a:gd name="f1" fmla="val -3903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D9D9D9"/>
          </a:solidFill>
          <a:ln w="38103">
            <a:solidFill>
              <a:srgbClr val="00CCFF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kern="0" dirty="0" smtClean="0">
                <a:solidFill>
                  <a:srgbClr val="000000"/>
                </a:solidFill>
                <a:latin typeface="Arial Narrow"/>
                <a:cs typeface="Arial Narrow"/>
              </a:rPr>
              <a:t>Ora sono comparsi anche i crampi e ogni tanto sento anche delle “</a:t>
            </a:r>
            <a:r>
              <a:rPr lang="it-IT" sz="2400" b="1" kern="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scossette</a:t>
            </a:r>
            <a:r>
              <a:rPr lang="it-IT" sz="2400" b="1" kern="0" dirty="0" smtClean="0">
                <a:solidFill>
                  <a:srgbClr val="000000"/>
                </a:solidFill>
                <a:latin typeface="Arial Narrow"/>
                <a:cs typeface="Arial Narrow"/>
              </a:rPr>
              <a:t>” proprio nei </a:t>
            </a:r>
            <a:r>
              <a:rPr lang="it-IT" sz="2400" b="1" kern="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polpacci…mi</a:t>
            </a:r>
            <a:r>
              <a:rPr lang="it-IT" sz="2400" b="1" kern="0" dirty="0" smtClean="0">
                <a:solidFill>
                  <a:srgbClr val="000000"/>
                </a:solidFill>
                <a:latin typeface="Arial Narrow"/>
                <a:cs typeface="Arial Narrow"/>
              </a:rPr>
              <a:t> servirà un ricostituente?</a:t>
            </a:r>
            <a:endParaRPr lang="it-IT" sz="2400" b="1" i="0" u="none" strike="noStrike" kern="1200" cap="none" spc="0" baseline="0" dirty="0">
              <a:solidFill>
                <a:srgbClr val="000000"/>
              </a:solidFill>
              <a:uFillTx/>
              <a:latin typeface="Arial Narrow"/>
              <a:cs typeface="Arial Narrow"/>
            </a:endParaRPr>
          </a:p>
        </p:txBody>
      </p:sp>
      <p:sp>
        <p:nvSpPr>
          <p:cNvPr id="7" name="CasellaDiTesto 8"/>
          <p:cNvSpPr txBox="1"/>
          <p:nvPr/>
        </p:nvSpPr>
        <p:spPr>
          <a:xfrm>
            <a:off x="1547664" y="1556792"/>
            <a:ext cx="6048672" cy="83099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1" i="0" u="none" strike="noStrike" kern="1200" cap="none" spc="0" baseline="0" dirty="0" smtClean="0">
                <a:solidFill>
                  <a:srgbClr val="1F497D"/>
                </a:solidFill>
                <a:uFillTx/>
                <a:latin typeface="Arial Narrow"/>
                <a:cs typeface="Arial Narrow"/>
              </a:rPr>
              <a:t>APP</a:t>
            </a:r>
            <a:endParaRPr lang="it-IT" sz="4800" b="1" i="0" u="none" strike="noStrike" kern="1200" cap="none" spc="0" baseline="0" dirty="0">
              <a:solidFill>
                <a:srgbClr val="1F497D"/>
              </a:solidFill>
              <a:uFillTx/>
              <a:latin typeface="Arial Narrow"/>
              <a:cs typeface="Arial Narrow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La malattia di Kennedy ( </a:t>
            </a:r>
            <a:r>
              <a:rPr lang="it-IT" sz="2000" dirty="0" err="1" smtClean="0">
                <a:solidFill>
                  <a:srgbClr val="FF0000"/>
                </a:solidFill>
              </a:rPr>
              <a:t>neuronopatia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spinobulbare</a:t>
            </a:r>
            <a:r>
              <a:rPr lang="it-IT" sz="2000" dirty="0" smtClean="0">
                <a:solidFill>
                  <a:srgbClr val="FF0000"/>
                </a:solidFill>
              </a:rPr>
              <a:t> x-</a:t>
            </a:r>
            <a:r>
              <a:rPr lang="it-IT" sz="2000" dirty="0" err="1" smtClean="0">
                <a:solidFill>
                  <a:srgbClr val="FF0000"/>
                </a:solidFill>
              </a:rPr>
              <a:t>linked</a:t>
            </a:r>
            <a:r>
              <a:rPr lang="it-IT" sz="20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660066"/>
                </a:solidFill>
              </a:rPr>
              <a:t>      </a:t>
            </a:r>
            <a:r>
              <a:rPr lang="it-IT" sz="2000" dirty="0" smtClean="0"/>
              <a:t>forma caratterizzata da debolezza e atrofia nella muscolatura prossimale     </a:t>
            </a:r>
          </a:p>
          <a:p>
            <a:pPr marL="0" indent="0">
              <a:buNone/>
            </a:pPr>
            <a:r>
              <a:rPr lang="it-IT" sz="2000" dirty="0"/>
              <a:t> </a:t>
            </a:r>
            <a:r>
              <a:rPr lang="it-IT" sz="2000" dirty="0" smtClean="0"/>
              <a:t>     degli arti superiori in particolare e di segni bulbari.</a:t>
            </a:r>
          </a:p>
          <a:p>
            <a:r>
              <a:rPr lang="it-IT" sz="2000" dirty="0" smtClean="0">
                <a:solidFill>
                  <a:srgbClr val="3366FF"/>
                </a:solidFill>
              </a:rPr>
              <a:t> Ginecomastia, tremori posturali degli arti, fascicolazioni periorali, deficit sensitivo agli arti inferiori, segni di neuropatia sensitiva agli stessi arti , sono quasi sempre presenti.</a:t>
            </a:r>
          </a:p>
          <a:p>
            <a:r>
              <a:rPr lang="it-IT" sz="2000" dirty="0" smtClean="0">
                <a:solidFill>
                  <a:srgbClr val="3366FF"/>
                </a:solidFill>
              </a:rPr>
              <a:t>Spesso è familiare, ma vi sono anche molti quadri sporadici.</a:t>
            </a:r>
          </a:p>
          <a:p>
            <a:r>
              <a:rPr lang="it-IT" sz="2000" dirty="0" smtClean="0">
                <a:solidFill>
                  <a:srgbClr val="3366FF"/>
                </a:solidFill>
              </a:rPr>
              <a:t>E’ dovuta ad una mutazione del gene codificante il recettore per gli  androgeni, con un aumento delle triplette ( CAG: citosina-adenina-guanina).</a:t>
            </a:r>
            <a:endParaRPr lang="it-IT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8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sz="2300" b="1" dirty="0">
                <a:solidFill>
                  <a:srgbClr val="FF0000"/>
                </a:solidFill>
              </a:rPr>
              <a:t>Terapia</a:t>
            </a:r>
            <a:r>
              <a:rPr lang="it-IT" sz="23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it-IT" sz="2000" dirty="0" smtClean="0"/>
              <a:t>Non esiste a </a:t>
            </a:r>
            <a:r>
              <a:rPr lang="it-IT" sz="2000" dirty="0" err="1" smtClean="0"/>
              <a:t>tuttoggi</a:t>
            </a:r>
            <a:r>
              <a:rPr lang="it-IT" sz="2000" dirty="0" smtClean="0"/>
              <a:t>  alcuna terapia efficace.</a:t>
            </a:r>
          </a:p>
          <a:p>
            <a:endParaRPr lang="it-IT" sz="2000" dirty="0"/>
          </a:p>
          <a:p>
            <a:r>
              <a:rPr lang="it-IT" sz="1900" dirty="0" smtClean="0"/>
              <a:t>Il </a:t>
            </a:r>
            <a:r>
              <a:rPr lang="it-IT" sz="1900" dirty="0" err="1" smtClean="0"/>
              <a:t>Riluzolo</a:t>
            </a:r>
            <a:r>
              <a:rPr lang="it-IT" sz="1900" dirty="0" smtClean="0"/>
              <a:t>, che ha un’attività </a:t>
            </a:r>
            <a:r>
              <a:rPr lang="it-IT" sz="1900" dirty="0" err="1" smtClean="0"/>
              <a:t>antiglutamatergica</a:t>
            </a:r>
            <a:r>
              <a:rPr lang="it-IT" sz="1900" dirty="0" smtClean="0"/>
              <a:t> e quindi  viene accreditato </a:t>
            </a:r>
            <a:r>
              <a:rPr lang="it-IT" sz="1900" dirty="0"/>
              <a:t>come possessore di attività antiossidante è l’unico farmaco </a:t>
            </a:r>
            <a:r>
              <a:rPr lang="it-IT" sz="1900" dirty="0" smtClean="0"/>
              <a:t>attualmente indicato  </a:t>
            </a:r>
            <a:r>
              <a:rPr lang="it-IT" sz="1900" dirty="0"/>
              <a:t>dalla FDA </a:t>
            </a:r>
            <a:r>
              <a:rPr lang="it-IT" sz="1900" dirty="0" smtClean="0"/>
              <a:t>come efficace nel prolungare la vita di due-tre mesi</a:t>
            </a:r>
            <a:endParaRPr lang="it-IT" sz="1900" dirty="0"/>
          </a:p>
          <a:p>
            <a:endParaRPr lang="it-IT" sz="1900" dirty="0" smtClean="0"/>
          </a:p>
          <a:p>
            <a:r>
              <a:rPr lang="it-IT" sz="1900" dirty="0" smtClean="0"/>
              <a:t>Terapia con Cellule staminali  e fattori trofici</a:t>
            </a:r>
            <a:endParaRPr lang="it-IT" sz="1900" dirty="0"/>
          </a:p>
          <a:p>
            <a:endParaRPr lang="it-IT" sz="1900" dirty="0"/>
          </a:p>
          <a:p>
            <a:r>
              <a:rPr lang="it-IT" sz="2300" b="1" dirty="0" smtClean="0">
                <a:solidFill>
                  <a:srgbClr val="FF6600"/>
                </a:solidFill>
              </a:rPr>
              <a:t>Trattamenti sintomatici  per:  </a:t>
            </a:r>
          </a:p>
          <a:p>
            <a:r>
              <a:rPr lang="it-IT" sz="1900" dirty="0" smtClean="0"/>
              <a:t>Scialorrea</a:t>
            </a:r>
          </a:p>
          <a:p>
            <a:r>
              <a:rPr lang="it-IT" sz="1900" dirty="0" smtClean="0"/>
              <a:t>Secrezioni bronchiali</a:t>
            </a:r>
          </a:p>
          <a:p>
            <a:r>
              <a:rPr lang="it-IT" sz="1900" dirty="0" smtClean="0"/>
              <a:t>Crampi</a:t>
            </a:r>
          </a:p>
          <a:p>
            <a:r>
              <a:rPr lang="it-IT" sz="1900" dirty="0" smtClean="0"/>
              <a:t>Spasticità</a:t>
            </a:r>
          </a:p>
          <a:p>
            <a:r>
              <a:rPr lang="it-IT" sz="1900" dirty="0" smtClean="0"/>
              <a:t>Depressione-ansia</a:t>
            </a:r>
          </a:p>
          <a:p>
            <a:r>
              <a:rPr lang="it-IT" sz="1900" dirty="0" smtClean="0"/>
              <a:t>Insonnia</a:t>
            </a:r>
          </a:p>
          <a:p>
            <a:r>
              <a:rPr lang="it-IT" sz="1900" dirty="0" smtClean="0">
                <a:solidFill>
                  <a:srgbClr val="3366FF"/>
                </a:solidFill>
              </a:rPr>
              <a:t>disartria</a:t>
            </a:r>
          </a:p>
          <a:p>
            <a:r>
              <a:rPr lang="it-IT" sz="1900" dirty="0" smtClean="0">
                <a:solidFill>
                  <a:srgbClr val="3366FF"/>
                </a:solidFill>
              </a:rPr>
              <a:t>Insufficienza respiratoria</a:t>
            </a:r>
          </a:p>
          <a:p>
            <a:r>
              <a:rPr lang="it-IT" sz="1900" dirty="0" smtClean="0">
                <a:solidFill>
                  <a:srgbClr val="3366FF"/>
                </a:solidFill>
              </a:rPr>
              <a:t>Disfagia</a:t>
            </a:r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28068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Gli approcci “</a:t>
            </a:r>
            <a:r>
              <a:rPr lang="it-IT" sz="2800" dirty="0" err="1" smtClean="0">
                <a:solidFill>
                  <a:srgbClr val="FF0000"/>
                </a:solidFill>
              </a:rPr>
              <a:t>staminali”e</a:t>
            </a:r>
            <a:r>
              <a:rPr lang="it-IT" sz="2800" dirty="0" smtClean="0">
                <a:solidFill>
                  <a:srgbClr val="FF0000"/>
                </a:solidFill>
              </a:rPr>
              <a:t> neurotrofici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 descr="img039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0313" r="-40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3401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rgbClr val="FF6600"/>
                </a:solidFill>
              </a:rPr>
              <a:t>      </a:t>
            </a:r>
            <a:r>
              <a:rPr lang="it-IT" sz="2000" u="sng" dirty="0" smtClean="0">
                <a:solidFill>
                  <a:srgbClr val="FF6600"/>
                </a:solidFill>
              </a:rPr>
              <a:t>Scialorrea:     </a:t>
            </a:r>
          </a:p>
          <a:p>
            <a:pPr marL="0" indent="0">
              <a:buNone/>
            </a:pPr>
            <a:r>
              <a:rPr lang="it-IT" sz="2000" dirty="0" smtClean="0"/>
              <a:t>                       </a:t>
            </a:r>
            <a:r>
              <a:rPr lang="it-IT" sz="2000" dirty="0" err="1" smtClean="0"/>
              <a:t>amitriptilina</a:t>
            </a:r>
            <a:r>
              <a:rPr lang="it-IT" sz="2000" dirty="0" smtClean="0"/>
              <a:t> ( 10 mg  x 3)</a:t>
            </a:r>
          </a:p>
          <a:p>
            <a:pPr marL="0" indent="0">
              <a:buNone/>
            </a:pPr>
            <a:r>
              <a:rPr lang="it-IT" sz="2000" dirty="0" smtClean="0"/>
              <a:t>                       atropina e scopolamina</a:t>
            </a:r>
          </a:p>
          <a:p>
            <a:pPr marL="0" indent="0">
              <a:buNone/>
            </a:pPr>
            <a:r>
              <a:rPr lang="it-IT" sz="2000" dirty="0" smtClean="0"/>
              <a:t>                       tossina botulinica ( nelle ghiandole salivari)</a:t>
            </a:r>
          </a:p>
          <a:p>
            <a:pPr marL="0" indent="0">
              <a:buNone/>
            </a:pPr>
            <a:r>
              <a:rPr lang="it-IT" sz="2000" dirty="0" smtClean="0"/>
              <a:t>                       radioterapia</a:t>
            </a:r>
          </a:p>
          <a:p>
            <a:pPr marL="0" indent="0">
              <a:buNone/>
            </a:pPr>
            <a:r>
              <a:rPr lang="it-IT" sz="2000" dirty="0" smtClean="0"/>
              <a:t>                       chirurgia ( non raccomandata)</a:t>
            </a:r>
          </a:p>
          <a:p>
            <a:pPr marL="0" indent="0">
              <a:buNone/>
            </a:pPr>
            <a:r>
              <a:rPr lang="it-IT" sz="2000" dirty="0"/>
              <a:t> </a:t>
            </a:r>
            <a:r>
              <a:rPr lang="it-IT" sz="2000" dirty="0" smtClean="0"/>
              <a:t>    </a:t>
            </a:r>
            <a:r>
              <a:rPr lang="it-IT" sz="2000" dirty="0" smtClean="0">
                <a:solidFill>
                  <a:srgbClr val="FF6600"/>
                </a:solidFill>
              </a:rPr>
              <a:t>  </a:t>
            </a:r>
            <a:r>
              <a:rPr lang="it-IT" sz="2000" u="sng" dirty="0" smtClean="0">
                <a:solidFill>
                  <a:srgbClr val="FF6600"/>
                </a:solidFill>
              </a:rPr>
              <a:t> Secrezioni Bronchiali eccessive</a:t>
            </a:r>
            <a:r>
              <a:rPr lang="it-IT" sz="2000" dirty="0" smtClean="0">
                <a:solidFill>
                  <a:srgbClr val="FF6600"/>
                </a:solidFill>
              </a:rPr>
              <a:t>: </a:t>
            </a:r>
          </a:p>
          <a:p>
            <a:pPr marL="0" indent="0">
              <a:buNone/>
            </a:pPr>
            <a:r>
              <a:rPr lang="it-IT" sz="2000" dirty="0" smtClean="0"/>
              <a:t>                       mucolitici ( </a:t>
            </a:r>
            <a:r>
              <a:rPr lang="it-IT" sz="2000" dirty="0" err="1" smtClean="0"/>
              <a:t>n-acetylcisteina</a:t>
            </a:r>
            <a:r>
              <a:rPr lang="it-IT" sz="2000" dirty="0" smtClean="0"/>
              <a:t> 200-400 mgx3)</a:t>
            </a:r>
          </a:p>
          <a:p>
            <a:pPr marL="0" indent="0">
              <a:buNone/>
            </a:pPr>
            <a:r>
              <a:rPr lang="it-IT" sz="2000" dirty="0" smtClean="0"/>
              <a:t>                       aspirazioni frequenti</a:t>
            </a:r>
          </a:p>
        </p:txBody>
      </p:sp>
    </p:spTree>
    <p:extLst>
      <p:ext uri="{BB962C8B-B14F-4D97-AF65-F5344CB8AC3E}">
        <p14:creationId xmlns:p14="http://schemas.microsoft.com/office/powerpoint/2010/main" xmlns="" val="4078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rgbClr val="FF6600"/>
                </a:solidFill>
              </a:rPr>
              <a:t>     </a:t>
            </a:r>
            <a:r>
              <a:rPr lang="it-IT" sz="2000" u="sng" dirty="0" smtClean="0">
                <a:solidFill>
                  <a:srgbClr val="FF6600"/>
                </a:solidFill>
              </a:rPr>
              <a:t>Labilità emotiva </a:t>
            </a:r>
            <a:r>
              <a:rPr lang="it-IT" sz="2000" u="sng" dirty="0" err="1" smtClean="0">
                <a:solidFill>
                  <a:srgbClr val="FF6600"/>
                </a:solidFill>
              </a:rPr>
              <a:t>pseudobulbare</a:t>
            </a:r>
            <a:r>
              <a:rPr lang="it-IT" sz="2000" dirty="0" smtClean="0">
                <a:solidFill>
                  <a:srgbClr val="FF6600"/>
                </a:solidFill>
              </a:rPr>
              <a:t>:    </a:t>
            </a:r>
            <a:r>
              <a:rPr lang="it-IT" sz="2000" dirty="0" err="1" smtClean="0"/>
              <a:t>amitriptilina</a:t>
            </a:r>
            <a:r>
              <a:rPr lang="it-IT" sz="2000" dirty="0" smtClean="0"/>
              <a:t>, SSRI.</a:t>
            </a: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 smtClean="0">
                <a:solidFill>
                  <a:srgbClr val="FF6600"/>
                </a:solidFill>
              </a:rPr>
              <a:t>      </a:t>
            </a:r>
            <a:r>
              <a:rPr lang="it-IT" sz="2000" u="sng" dirty="0" smtClean="0">
                <a:solidFill>
                  <a:srgbClr val="FF6600"/>
                </a:solidFill>
              </a:rPr>
              <a:t>Crampi</a:t>
            </a:r>
            <a:r>
              <a:rPr lang="it-IT" sz="2000" dirty="0" smtClean="0">
                <a:solidFill>
                  <a:srgbClr val="FF6600"/>
                </a:solidFill>
              </a:rPr>
              <a:t>:       </a:t>
            </a:r>
            <a:r>
              <a:rPr lang="it-IT" sz="2000" dirty="0" err="1" smtClean="0"/>
              <a:t>levetiracetam</a:t>
            </a:r>
            <a:r>
              <a:rPr lang="it-IT" sz="2000" dirty="0" smtClean="0"/>
              <a:t>, chinino solfato, fisioterapia</a:t>
            </a:r>
          </a:p>
          <a:p>
            <a:endParaRPr lang="it-IT" sz="2000" dirty="0"/>
          </a:p>
          <a:p>
            <a:pPr marL="0" indent="0">
              <a:buNone/>
            </a:pPr>
            <a:r>
              <a:rPr lang="it-IT" sz="2000" dirty="0" smtClean="0"/>
              <a:t>     </a:t>
            </a:r>
            <a:r>
              <a:rPr lang="it-IT" sz="2000" u="sng" dirty="0" smtClean="0">
                <a:solidFill>
                  <a:srgbClr val="FF6600"/>
                </a:solidFill>
              </a:rPr>
              <a:t> Spasticità</a:t>
            </a:r>
            <a:r>
              <a:rPr lang="it-IT" sz="2000" dirty="0" smtClean="0"/>
              <a:t>:    terapia fisica, farmaci antispastici come </a:t>
            </a:r>
            <a:r>
              <a:rPr lang="it-IT" sz="2000" dirty="0" err="1" smtClean="0"/>
              <a:t>baclofen</a:t>
            </a:r>
            <a:r>
              <a:rPr lang="it-IT" sz="2000" dirty="0" smtClean="0"/>
              <a:t>, </a:t>
            </a:r>
            <a:r>
              <a:rPr lang="it-IT" sz="2000" dirty="0" err="1" smtClean="0"/>
              <a:t>tizanidina</a:t>
            </a:r>
            <a:r>
              <a:rPr lang="it-IT" sz="2000" dirty="0" smtClean="0"/>
              <a:t>,    </a:t>
            </a:r>
          </a:p>
          <a:p>
            <a:pPr marL="0" indent="0">
              <a:buNone/>
            </a:pPr>
            <a:r>
              <a:rPr lang="it-IT" sz="2000" dirty="0" smtClean="0"/>
              <a:t>                            </a:t>
            </a:r>
            <a:r>
              <a:rPr lang="it-IT" sz="2000" dirty="0" err="1" smtClean="0"/>
              <a:t>baclofen</a:t>
            </a:r>
            <a:r>
              <a:rPr lang="it-IT" sz="2000" dirty="0" smtClean="0"/>
              <a:t> intratecale, esercizi in piscina con acqua calda    </a:t>
            </a:r>
          </a:p>
          <a:p>
            <a:pPr marL="0" indent="0">
              <a:buNone/>
            </a:pPr>
            <a:r>
              <a:rPr lang="it-IT" sz="2000" dirty="0" smtClean="0"/>
              <a:t>                           (32-34°C),  ma vengono studiati anche farmaci serotoninergici</a:t>
            </a:r>
          </a:p>
          <a:p>
            <a:endParaRPr lang="it-IT" sz="2000" dirty="0"/>
          </a:p>
          <a:p>
            <a:pPr marL="0" indent="0">
              <a:buNone/>
            </a:pPr>
            <a:r>
              <a:rPr lang="it-IT" sz="2000" dirty="0"/>
              <a:t> </a:t>
            </a:r>
            <a:r>
              <a:rPr lang="it-IT" sz="2000" dirty="0" smtClean="0"/>
              <a:t>    </a:t>
            </a:r>
            <a:r>
              <a:rPr lang="it-IT" sz="2000" u="sng" dirty="0" smtClean="0">
                <a:solidFill>
                  <a:srgbClr val="FF6600"/>
                </a:solidFill>
              </a:rPr>
              <a:t> Ansia e depressione:  </a:t>
            </a:r>
            <a:r>
              <a:rPr lang="it-IT" sz="2000" dirty="0" smtClean="0"/>
              <a:t>SSRI, BZD</a:t>
            </a:r>
          </a:p>
          <a:p>
            <a:pPr marL="0" indent="0">
              <a:buNone/>
            </a:pPr>
            <a:r>
              <a:rPr lang="it-IT" sz="2000" u="sng" dirty="0" smtClean="0">
                <a:solidFill>
                  <a:srgbClr val="FF6600"/>
                </a:solidFill>
              </a:rPr>
              <a:t>     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rgbClr val="FF6600"/>
                </a:solidFill>
              </a:rPr>
              <a:t>      </a:t>
            </a:r>
            <a:r>
              <a:rPr lang="it-IT" sz="2000" u="sng" dirty="0" smtClean="0">
                <a:solidFill>
                  <a:srgbClr val="FF6600"/>
                </a:solidFill>
              </a:rPr>
              <a:t>Insonnia e fatica</a:t>
            </a:r>
            <a:r>
              <a:rPr lang="it-IT" sz="2000" dirty="0" smtClean="0">
                <a:solidFill>
                  <a:srgbClr val="FF6600"/>
                </a:solidFill>
              </a:rPr>
              <a:t>:    </a:t>
            </a:r>
            <a:r>
              <a:rPr lang="it-IT" sz="2000" dirty="0" smtClean="0">
                <a:solidFill>
                  <a:srgbClr val="000000"/>
                </a:solidFill>
              </a:rPr>
              <a:t>ipnoinducenti, </a:t>
            </a:r>
            <a:r>
              <a:rPr lang="it-IT" sz="2000" dirty="0" err="1" smtClean="0">
                <a:solidFill>
                  <a:srgbClr val="000000"/>
                </a:solidFill>
              </a:rPr>
              <a:t>amitriptilina</a:t>
            </a:r>
            <a:r>
              <a:rPr lang="it-IT" sz="2000" dirty="0" smtClean="0">
                <a:solidFill>
                  <a:srgbClr val="000000"/>
                </a:solidFill>
              </a:rPr>
              <a:t>, </a:t>
            </a:r>
            <a:r>
              <a:rPr lang="it-IT" sz="2000" dirty="0" err="1" smtClean="0">
                <a:solidFill>
                  <a:srgbClr val="000000"/>
                </a:solidFill>
              </a:rPr>
              <a:t>modafinil</a:t>
            </a:r>
            <a:r>
              <a:rPr lang="it-IT" sz="2000" dirty="0" smtClean="0">
                <a:solidFill>
                  <a:srgbClr val="000000"/>
                </a:solidFill>
              </a:rPr>
              <a:t> per la fatica</a:t>
            </a:r>
            <a:r>
              <a:rPr lang="it-IT" sz="2000" u="sng" dirty="0" smtClean="0">
                <a:solidFill>
                  <a:srgbClr val="000000"/>
                </a:solidFill>
              </a:rPr>
              <a:t>.</a:t>
            </a:r>
            <a:endParaRPr lang="it-IT" sz="2000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3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Disartria:</a:t>
            </a:r>
          </a:p>
          <a:p>
            <a:pPr marL="0" indent="0" algn="just">
              <a:buNone/>
            </a:pPr>
            <a:r>
              <a:rPr lang="it-IT" sz="2400" dirty="0" smtClean="0"/>
              <a:t>Nella fasi avanzate, quando il paziente non è più in grado di vocalizzare e farsi capire possono essere utili strumenti  come i computer che permettono di indicare, con i movimenti degli occhi su tavole o piccoli schermi, le lettere dell’alfabeto, o parole intere o infine sintetizzatori digitali della voce.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37740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solidFill>
                  <a:srgbClr val="FF0000"/>
                </a:solidFill>
              </a:rPr>
              <a:t>          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                                 </a:t>
            </a:r>
            <a:r>
              <a:rPr lang="it-IT" sz="2400" dirty="0" smtClean="0">
                <a:solidFill>
                  <a:srgbClr val="0000FF"/>
                </a:solidFill>
              </a:rPr>
              <a:t> Il respiro nella SLA</a:t>
            </a:r>
            <a:endParaRPr lang="it-IT" sz="2400" dirty="0">
              <a:solidFill>
                <a:srgbClr val="0000FF"/>
              </a:solidFill>
            </a:endParaRPr>
          </a:p>
          <a:p>
            <a:endParaRPr lang="it-IT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it-IT" sz="2000" dirty="0" smtClean="0"/>
              <a:t>              Le complicanze respiratorie sono la principale causa di morte</a:t>
            </a:r>
            <a:r>
              <a:rPr lang="it-IT" sz="2000" dirty="0"/>
              <a:t>.</a:t>
            </a:r>
            <a:r>
              <a:rPr lang="it-IT" sz="2000" dirty="0" smtClean="0"/>
              <a:t>                   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r>
              <a:rPr lang="it-IT" sz="2000" dirty="0" smtClean="0"/>
              <a:t>Bisogna </a:t>
            </a:r>
            <a:r>
              <a:rPr lang="it-IT" sz="2000" dirty="0"/>
              <a:t>effettuare regolarmente la </a:t>
            </a:r>
            <a:r>
              <a:rPr lang="it-IT" sz="2000" dirty="0" smtClean="0"/>
              <a:t>Spirometria, particolarmente nelle prime fasi,  per valutare anche strumentalmente il momento in cui intervenire con i    </a:t>
            </a:r>
          </a:p>
          <a:p>
            <a:pPr marL="0" indent="0">
              <a:buNone/>
            </a:pPr>
            <a:r>
              <a:rPr lang="it-IT" sz="2000" dirty="0"/>
              <a:t> </a:t>
            </a:r>
            <a:r>
              <a:rPr lang="it-IT" sz="2000" dirty="0" smtClean="0"/>
              <a:t>                                                    supporti respiratori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7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Sintomi e segni di insufficienza respiratoria nella SLA</a:t>
            </a:r>
            <a:endParaRPr lang="it-IT" sz="2800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94332291"/>
              </p:ext>
            </p:extLst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Sintomi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Segni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Dispnea con minimi sforzi o nel parlare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tachipnea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ortopnea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Uso della muscolatura accessoria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Frequenti risvegli notturni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Movimenti paradossi addominali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Eccessiva sonnolenza diurna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Diminuiti movimenti del torace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Affaticamento diurno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Tosse debole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Cefalea mattutina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sudorazione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Difficoltà nell’espettorare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tachicardia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Ma vi sono anche: apatia, inappetenza, confusione mentale al mattino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Scarsa concentrazione e/o memoria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251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sz="2600" dirty="0" smtClean="0">
                <a:solidFill>
                  <a:srgbClr val="0000FF"/>
                </a:solidFill>
              </a:rPr>
              <a:t>SLA e DISFAGIA.</a:t>
            </a:r>
          </a:p>
          <a:p>
            <a:pPr marL="0" indent="0">
              <a:buNone/>
            </a:pP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 smtClean="0"/>
              <a:t>Il calo ponderale al momento della diagnosi è un fattore prognostico indipendente per la sopravvivenza nella SLA.</a:t>
            </a:r>
          </a:p>
          <a:p>
            <a:r>
              <a:rPr lang="it-IT" sz="2000" dirty="0" smtClean="0"/>
              <a:t>I </a:t>
            </a:r>
            <a:r>
              <a:rPr lang="it-IT" sz="2000" dirty="0" err="1" smtClean="0"/>
              <a:t>paz</a:t>
            </a:r>
            <a:r>
              <a:rPr lang="it-IT" sz="2000" dirty="0" smtClean="0"/>
              <a:t>. con SLA , anche a riposo, consumano più energia.</a:t>
            </a:r>
          </a:p>
          <a:p>
            <a:endParaRPr lang="it-IT" sz="2000" dirty="0"/>
          </a:p>
          <a:p>
            <a:r>
              <a:rPr lang="it-IT" sz="2000" dirty="0" smtClean="0"/>
              <a:t>Consigli dietetici : ( modificazione della consistenza del cibo e dei liquidi, con addensanti, diete cremose, </a:t>
            </a:r>
            <a:r>
              <a:rPr lang="it-IT" sz="2000" dirty="0" err="1" smtClean="0"/>
              <a:t>etc</a:t>
            </a:r>
            <a:r>
              <a:rPr lang="it-IT" sz="2000" dirty="0" smtClean="0"/>
              <a:t>)</a:t>
            </a:r>
          </a:p>
          <a:p>
            <a:endParaRPr lang="it-IT" sz="2000" dirty="0" smtClean="0"/>
          </a:p>
          <a:p>
            <a:r>
              <a:rPr lang="it-IT" sz="2000" dirty="0" smtClean="0"/>
              <a:t>Apporto di diete ipercaloriche ed iperproteiche</a:t>
            </a:r>
          </a:p>
          <a:p>
            <a:endParaRPr lang="it-IT" sz="2000" dirty="0" smtClean="0"/>
          </a:p>
          <a:p>
            <a:r>
              <a:rPr lang="it-IT" sz="2000" dirty="0" smtClean="0"/>
              <a:t>Manovre per facilitare la deglutizione ( es. flettere il capo in avanti , con il mento che tocca il torace)</a:t>
            </a:r>
          </a:p>
          <a:p>
            <a:endParaRPr lang="it-IT" sz="2000" dirty="0"/>
          </a:p>
          <a:p>
            <a:r>
              <a:rPr lang="it-IT" sz="2000" dirty="0" smtClean="0">
                <a:solidFill>
                  <a:srgbClr val="3366FF"/>
                </a:solidFill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</a:rPr>
              <a:t>PEG</a:t>
            </a:r>
            <a:r>
              <a:rPr lang="it-IT" sz="2000" dirty="0" smtClean="0">
                <a:solidFill>
                  <a:srgbClr val="3366FF"/>
                </a:solidFill>
              </a:rPr>
              <a:t>: </a:t>
            </a:r>
            <a:r>
              <a:rPr lang="it-IT" sz="2000" dirty="0" smtClean="0"/>
              <a:t>la si deve fare quando l’insufficienza respiratoria non è ancora    </a:t>
            </a:r>
          </a:p>
          <a:p>
            <a:pPr marL="0" indent="0">
              <a:buNone/>
            </a:pPr>
            <a:r>
              <a:rPr lang="it-IT" sz="2000" dirty="0" smtClean="0"/>
              <a:t>       gravissima altrimenti la procedura è rischiosa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3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>
                <a:solidFill>
                  <a:srgbClr val="0000FF"/>
                </a:solidFill>
              </a:rPr>
              <a:t>L’approccio al malato con SLA </a:t>
            </a:r>
            <a:r>
              <a:rPr lang="it-IT" sz="2400" dirty="0" smtClean="0">
                <a:solidFill>
                  <a:srgbClr val="FF0000"/>
                </a:solidFill>
              </a:rPr>
              <a:t>deve</a:t>
            </a:r>
            <a:r>
              <a:rPr lang="it-IT" sz="2400" dirty="0" smtClean="0">
                <a:solidFill>
                  <a:srgbClr val="0000FF"/>
                </a:solidFill>
              </a:rPr>
              <a:t> essere necessariamente integrato da varie competenze mediche, infermieristiche, fisioterapiche, nutrizionistiche, psicologiche. </a:t>
            </a:r>
          </a:p>
          <a:p>
            <a:endParaRPr lang="it-IT" sz="2400" dirty="0" smtClean="0">
              <a:solidFill>
                <a:srgbClr val="0000FF"/>
              </a:solidFill>
            </a:endParaRPr>
          </a:p>
          <a:p>
            <a:r>
              <a:rPr lang="it-IT" sz="2400" dirty="0" smtClean="0">
                <a:solidFill>
                  <a:srgbClr val="0000FF"/>
                </a:solidFill>
              </a:rPr>
              <a:t>Tutti devono convergere </a:t>
            </a:r>
            <a:r>
              <a:rPr lang="it-IT" sz="2400" dirty="0" smtClean="0">
                <a:solidFill>
                  <a:srgbClr val="FF0000"/>
                </a:solidFill>
              </a:rPr>
              <a:t>sul paziente ovviamente  e sui </a:t>
            </a:r>
            <a:r>
              <a:rPr lang="it-IT" sz="2400" dirty="0" err="1" smtClean="0">
                <a:solidFill>
                  <a:srgbClr val="FF0000"/>
                </a:solidFill>
              </a:rPr>
              <a:t>caregivers</a:t>
            </a:r>
            <a:r>
              <a:rPr lang="it-IT" sz="2400" dirty="0" smtClean="0">
                <a:solidFill>
                  <a:srgbClr val="FF0000"/>
                </a:solidFill>
              </a:rPr>
              <a:t>: </a:t>
            </a:r>
            <a:r>
              <a:rPr lang="it-IT" sz="2400" dirty="0" smtClean="0">
                <a:solidFill>
                  <a:srgbClr val="0000FF"/>
                </a:solidFill>
              </a:rPr>
              <a:t> senza l’apporto di questi ultimi in particolare , tutto risulterà praticamente inutile.</a:t>
            </a:r>
            <a:endParaRPr lang="it-IT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8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rgbClr val="F2F2F2"/>
          </a:solidFill>
          <a:ln w="38100" cmpd="sng"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tx2"/>
                </a:solidFill>
                <a:latin typeface="Arial Narrow"/>
                <a:cs typeface="Arial Narrow"/>
              </a:rPr>
              <a:t>S</a:t>
            </a:r>
            <a:r>
              <a:rPr lang="it-IT" sz="5400" dirty="0" smtClean="0">
                <a:solidFill>
                  <a:schemeClr val="tx2"/>
                </a:solidFill>
                <a:latin typeface="Arial Narrow"/>
                <a:cs typeface="Arial Narrow"/>
              </a:rPr>
              <a:t>oggettività </a:t>
            </a:r>
            <a:endParaRPr lang="it-IT" sz="5400" dirty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- Anamnesi Patologica Remota Muta</a:t>
            </a:r>
          </a:p>
          <a:p>
            <a:pPr marL="457200" lvl="1" indent="0">
              <a:buNone/>
            </a:pP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- Insegnante 51 </a:t>
            </a:r>
            <a:r>
              <a:rPr lang="it-IT" sz="3400" b="1" dirty="0" err="1" smtClean="0">
                <a:solidFill>
                  <a:srgbClr val="1F497D"/>
                </a:solidFill>
                <a:latin typeface="Arial Narrow"/>
                <a:cs typeface="Arial Narrow"/>
              </a:rPr>
              <a:t>aa</a:t>
            </a: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 marL="457200" lvl="1" indent="0">
              <a:buNone/>
            </a:pP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- Fumatore (4-5 </a:t>
            </a:r>
            <a:r>
              <a:rPr lang="it-IT" sz="3400" b="1" dirty="0" err="1" smtClean="0">
                <a:solidFill>
                  <a:srgbClr val="1F497D"/>
                </a:solidFill>
                <a:latin typeface="Arial Narrow"/>
                <a:cs typeface="Arial Narrow"/>
              </a:rPr>
              <a:t>sig</a:t>
            </a: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/</a:t>
            </a:r>
            <a:r>
              <a:rPr lang="it-IT" sz="3400" b="1" dirty="0" err="1" smtClean="0">
                <a:solidFill>
                  <a:srgbClr val="1F497D"/>
                </a:solidFill>
                <a:latin typeface="Arial Narrow"/>
                <a:cs typeface="Arial Narrow"/>
              </a:rPr>
              <a:t>die</a:t>
            </a: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 da 35 </a:t>
            </a:r>
            <a:r>
              <a:rPr lang="it-IT" sz="3400" b="1" dirty="0" err="1" smtClean="0">
                <a:solidFill>
                  <a:srgbClr val="1F497D"/>
                </a:solidFill>
                <a:latin typeface="Arial Narrow"/>
                <a:cs typeface="Arial Narrow"/>
              </a:rPr>
              <a:t>aa</a:t>
            </a: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)</a:t>
            </a:r>
          </a:p>
          <a:p>
            <a:pPr marL="457200" lvl="1" indent="0">
              <a:buNone/>
            </a:pP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rgbClr val="1F497D"/>
                </a:solidFill>
                <a:latin typeface="Arial Narrow"/>
                <a:cs typeface="Arial Narrow"/>
              </a:rPr>
              <a:t>- Ultima visita 5 anni fa (rinnovo porto d’armi)</a:t>
            </a:r>
          </a:p>
          <a:p>
            <a:pPr marL="457200" lvl="1" indent="0">
              <a:buNone/>
            </a:pPr>
            <a:endParaRPr lang="it-IT" sz="3400" b="1" dirty="0" smtClean="0">
              <a:solidFill>
                <a:srgbClr val="1F497D"/>
              </a:solidFill>
              <a:latin typeface="Arial Narrow"/>
              <a:cs typeface="Arial Narrow"/>
            </a:endParaRPr>
          </a:p>
        </p:txBody>
      </p:sp>
      <p:pic>
        <p:nvPicPr>
          <p:cNvPr id="5" name="Segnaposto contenuto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3143" y="2664296"/>
            <a:ext cx="2187329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594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bibliografia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>
                <a:solidFill>
                  <a:srgbClr val="FF0000"/>
                </a:solidFill>
              </a:rPr>
              <a:t>EFNS </a:t>
            </a:r>
            <a:r>
              <a:rPr lang="it-IT" sz="1600" dirty="0" err="1">
                <a:solidFill>
                  <a:srgbClr val="FF0000"/>
                </a:solidFill>
              </a:rPr>
              <a:t>guidelines</a:t>
            </a:r>
            <a:r>
              <a:rPr lang="it-IT" sz="1600" dirty="0">
                <a:solidFill>
                  <a:srgbClr val="FF0000"/>
                </a:solidFill>
              </a:rPr>
              <a:t> on the </a:t>
            </a:r>
            <a:r>
              <a:rPr lang="it-IT" sz="1600" dirty="0" err="1">
                <a:solidFill>
                  <a:srgbClr val="FF0000"/>
                </a:solidFill>
              </a:rPr>
              <a:t>Clinical</a:t>
            </a:r>
            <a:r>
              <a:rPr lang="it-IT" sz="1600" dirty="0">
                <a:solidFill>
                  <a:srgbClr val="FF0000"/>
                </a:solidFill>
              </a:rPr>
              <a:t> Management of </a:t>
            </a:r>
            <a:r>
              <a:rPr lang="it-IT" sz="1600" dirty="0" err="1">
                <a:solidFill>
                  <a:srgbClr val="FF0000"/>
                </a:solidFill>
              </a:rPr>
              <a:t>Amyotrophic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Lateral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Sclerosis</a:t>
            </a:r>
            <a:r>
              <a:rPr lang="it-IT" sz="1600" dirty="0">
                <a:solidFill>
                  <a:srgbClr val="FF0000"/>
                </a:solidFill>
              </a:rPr>
              <a:t> (MALS) – </a:t>
            </a:r>
            <a:r>
              <a:rPr lang="it-IT" sz="1600" dirty="0" smtClean="0">
                <a:solidFill>
                  <a:srgbClr val="FF0000"/>
                </a:solidFill>
              </a:rPr>
              <a:t>  </a:t>
            </a:r>
          </a:p>
          <a:p>
            <a:pPr marL="0" indent="0">
              <a:buNone/>
            </a:pPr>
            <a:r>
              <a:rPr lang="it-IT" sz="1600" dirty="0" smtClean="0">
                <a:solidFill>
                  <a:srgbClr val="FF0000"/>
                </a:solidFill>
              </a:rPr>
              <a:t>           </a:t>
            </a:r>
            <a:r>
              <a:rPr lang="it-IT" sz="1600" dirty="0" err="1" smtClean="0">
                <a:solidFill>
                  <a:srgbClr val="FF0000"/>
                </a:solidFill>
              </a:rPr>
              <a:t>revised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>
                <a:solidFill>
                  <a:srgbClr val="FF0000"/>
                </a:solidFill>
              </a:rPr>
              <a:t>report of an EFNS task </a:t>
            </a:r>
            <a:r>
              <a:rPr lang="it-IT" sz="1600" dirty="0" smtClean="0">
                <a:solidFill>
                  <a:srgbClr val="FF0000"/>
                </a:solidFill>
              </a:rPr>
              <a:t>force;          </a:t>
            </a:r>
            <a:r>
              <a:rPr lang="it-IT" sz="1600" dirty="0" err="1" smtClean="0">
                <a:solidFill>
                  <a:srgbClr val="3366FF"/>
                </a:solidFill>
              </a:rPr>
              <a:t>European</a:t>
            </a:r>
            <a:r>
              <a:rPr lang="it-IT" sz="1600" dirty="0" smtClean="0">
                <a:solidFill>
                  <a:srgbClr val="3366FF"/>
                </a:solidFill>
              </a:rPr>
              <a:t> Journal of </a:t>
            </a:r>
            <a:r>
              <a:rPr lang="it-IT" sz="1600" dirty="0" err="1" smtClean="0">
                <a:solidFill>
                  <a:srgbClr val="3366FF"/>
                </a:solidFill>
              </a:rPr>
              <a:t>Neurology</a:t>
            </a:r>
            <a:r>
              <a:rPr lang="it-IT" sz="1600" dirty="0" smtClean="0">
                <a:solidFill>
                  <a:srgbClr val="3366FF"/>
                </a:solidFill>
              </a:rPr>
              <a:t>, 2012</a:t>
            </a:r>
          </a:p>
          <a:p>
            <a:pPr marL="0" indent="0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    </a:t>
            </a:r>
          </a:p>
          <a:p>
            <a:pPr marL="0" indent="0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          </a:t>
            </a:r>
            <a:r>
              <a:rPr lang="it-IT" sz="1600" dirty="0" err="1" smtClean="0">
                <a:solidFill>
                  <a:srgbClr val="FF0000"/>
                </a:solidFill>
              </a:rPr>
              <a:t>Traitments</a:t>
            </a:r>
            <a:r>
              <a:rPr lang="it-IT" sz="1600" dirty="0" smtClean="0">
                <a:solidFill>
                  <a:srgbClr val="FF0000"/>
                </a:solidFill>
              </a:rPr>
              <a:t> del la SLA: </a:t>
            </a:r>
            <a:r>
              <a:rPr lang="it-IT" sz="1600" dirty="0" err="1" smtClean="0">
                <a:solidFill>
                  <a:srgbClr val="FF0000"/>
                </a:solidFill>
              </a:rPr>
              <a:t>actualites</a:t>
            </a:r>
            <a:r>
              <a:rPr lang="it-IT" sz="1600" dirty="0" smtClean="0">
                <a:solidFill>
                  <a:srgbClr val="FF0000"/>
                </a:solidFill>
              </a:rPr>
              <a:t> en 2014 et </a:t>
            </a:r>
            <a:r>
              <a:rPr lang="it-IT" sz="1600" dirty="0" err="1" smtClean="0">
                <a:solidFill>
                  <a:srgbClr val="FF0000"/>
                </a:solidFill>
              </a:rPr>
              <a:t>perspectives</a:t>
            </a:r>
            <a:r>
              <a:rPr lang="it-IT" sz="1600" dirty="0" smtClean="0">
                <a:solidFill>
                  <a:srgbClr val="3366FF"/>
                </a:solidFill>
              </a:rPr>
              <a:t>,</a:t>
            </a:r>
            <a:r>
              <a:rPr lang="it-IT" sz="1600" dirty="0">
                <a:solidFill>
                  <a:srgbClr val="3366FF"/>
                </a:solidFill>
              </a:rPr>
              <a:t> </a:t>
            </a:r>
            <a:r>
              <a:rPr lang="it-IT" sz="1600" dirty="0" smtClean="0">
                <a:solidFill>
                  <a:srgbClr val="3366FF"/>
                </a:solidFill>
              </a:rPr>
              <a:t>     La </a:t>
            </a:r>
            <a:r>
              <a:rPr lang="it-IT" sz="1600" dirty="0">
                <a:solidFill>
                  <a:srgbClr val="3366FF"/>
                </a:solidFill>
              </a:rPr>
              <a:t>presse Medicale      2014 </a:t>
            </a:r>
          </a:p>
          <a:p>
            <a:pPr marL="0" indent="0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                  </a:t>
            </a:r>
            <a:endParaRPr lang="it-IT" sz="16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1600" dirty="0" smtClean="0"/>
              <a:t>          </a:t>
            </a:r>
            <a:r>
              <a:rPr lang="it-IT" sz="1600" dirty="0" err="1" smtClean="0">
                <a:solidFill>
                  <a:srgbClr val="FF0000"/>
                </a:solidFill>
              </a:rPr>
              <a:t>Trophic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factors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as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modulators</a:t>
            </a:r>
            <a:r>
              <a:rPr lang="it-IT" sz="1600" dirty="0" smtClean="0">
                <a:solidFill>
                  <a:srgbClr val="FF0000"/>
                </a:solidFill>
              </a:rPr>
              <a:t> of </a:t>
            </a:r>
            <a:r>
              <a:rPr lang="it-IT" sz="1600" dirty="0" err="1" smtClean="0">
                <a:solidFill>
                  <a:srgbClr val="FF0000"/>
                </a:solidFill>
              </a:rPr>
              <a:t>motor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neuron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physiology</a:t>
            </a:r>
            <a:r>
              <a:rPr lang="it-IT" sz="1600" dirty="0" smtClean="0">
                <a:solidFill>
                  <a:srgbClr val="FF0000"/>
                </a:solidFill>
              </a:rPr>
              <a:t> and </a:t>
            </a:r>
            <a:r>
              <a:rPr lang="it-IT" sz="1600" dirty="0" err="1" smtClean="0">
                <a:solidFill>
                  <a:srgbClr val="FF0000"/>
                </a:solidFill>
              </a:rPr>
              <a:t>survival</a:t>
            </a:r>
            <a:r>
              <a:rPr lang="it-IT" sz="1600" dirty="0" smtClean="0">
                <a:solidFill>
                  <a:srgbClr val="FF0000"/>
                </a:solidFill>
              </a:rPr>
              <a:t>:  </a:t>
            </a:r>
          </a:p>
          <a:p>
            <a:pPr marL="0" indent="0">
              <a:buNone/>
            </a:pP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smtClean="0">
                <a:solidFill>
                  <a:srgbClr val="FF0000"/>
                </a:solidFill>
              </a:rPr>
              <a:t>         </a:t>
            </a:r>
            <a:r>
              <a:rPr lang="it-IT" sz="1600" dirty="0" err="1" smtClean="0">
                <a:solidFill>
                  <a:srgbClr val="FF0000"/>
                </a:solidFill>
              </a:rPr>
              <a:t>implications</a:t>
            </a:r>
            <a:r>
              <a:rPr lang="it-IT" sz="1600" dirty="0" smtClean="0">
                <a:solidFill>
                  <a:srgbClr val="FF0000"/>
                </a:solidFill>
              </a:rPr>
              <a:t>   </a:t>
            </a:r>
            <a:r>
              <a:rPr lang="it-IT" sz="1600" dirty="0">
                <a:solidFill>
                  <a:srgbClr val="FF0000"/>
                </a:solidFill>
              </a:rPr>
              <a:t>for ALS </a:t>
            </a:r>
            <a:r>
              <a:rPr lang="it-IT" sz="1600" dirty="0" err="1">
                <a:solidFill>
                  <a:srgbClr val="FF0000"/>
                </a:solidFill>
              </a:rPr>
              <a:t>therapy</a:t>
            </a:r>
            <a:endParaRPr lang="it-IT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rgbClr val="3366FF"/>
                </a:solidFill>
              </a:rPr>
              <a:t> </a:t>
            </a:r>
            <a:r>
              <a:rPr lang="it-IT" sz="1600" dirty="0" smtClean="0">
                <a:solidFill>
                  <a:srgbClr val="3366FF"/>
                </a:solidFill>
              </a:rPr>
              <a:t>         Luis </a:t>
            </a:r>
            <a:r>
              <a:rPr lang="it-IT" sz="1600" dirty="0" err="1" smtClean="0">
                <a:solidFill>
                  <a:srgbClr val="3366FF"/>
                </a:solidFill>
              </a:rPr>
              <a:t>Tovar</a:t>
            </a:r>
            <a:r>
              <a:rPr lang="it-IT" sz="1600" dirty="0" smtClean="0">
                <a:solidFill>
                  <a:srgbClr val="3366FF"/>
                </a:solidFill>
              </a:rPr>
              <a:t> et al: </a:t>
            </a:r>
            <a:r>
              <a:rPr lang="it-IT" sz="1600" dirty="0" err="1" smtClean="0">
                <a:solidFill>
                  <a:srgbClr val="3366FF"/>
                </a:solidFill>
              </a:rPr>
              <a:t>Frontiers</a:t>
            </a:r>
            <a:r>
              <a:rPr lang="it-IT" sz="1600" dirty="0" smtClean="0">
                <a:solidFill>
                  <a:srgbClr val="3366FF"/>
                </a:solidFill>
              </a:rPr>
              <a:t> in </a:t>
            </a:r>
            <a:r>
              <a:rPr lang="it-IT" sz="1600" dirty="0" err="1" smtClean="0">
                <a:solidFill>
                  <a:srgbClr val="3366FF"/>
                </a:solidFill>
              </a:rPr>
              <a:t>cellular</a:t>
            </a:r>
            <a:r>
              <a:rPr lang="it-IT" sz="1600" dirty="0" smtClean="0">
                <a:solidFill>
                  <a:srgbClr val="3366FF"/>
                </a:solidFill>
              </a:rPr>
              <a:t> </a:t>
            </a:r>
            <a:r>
              <a:rPr lang="it-IT" sz="1600" dirty="0" err="1" smtClean="0">
                <a:solidFill>
                  <a:srgbClr val="3366FF"/>
                </a:solidFill>
              </a:rPr>
              <a:t>Neuroscience</a:t>
            </a:r>
            <a:r>
              <a:rPr lang="it-IT" sz="1600" dirty="0" smtClean="0">
                <a:solidFill>
                  <a:srgbClr val="3366FF"/>
                </a:solidFill>
              </a:rPr>
              <a:t>, </a:t>
            </a:r>
            <a:r>
              <a:rPr lang="it-IT" sz="1600" dirty="0" err="1" smtClean="0">
                <a:solidFill>
                  <a:srgbClr val="3366FF"/>
                </a:solidFill>
              </a:rPr>
              <a:t>febb</a:t>
            </a:r>
            <a:r>
              <a:rPr lang="it-IT" sz="1600" dirty="0" smtClean="0">
                <a:solidFill>
                  <a:srgbClr val="3366FF"/>
                </a:solidFill>
              </a:rPr>
              <a:t>. 2014</a:t>
            </a:r>
            <a:endParaRPr lang="it-IT" sz="16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16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           </a:t>
            </a:r>
            <a:r>
              <a:rPr lang="it-IT" sz="1600" dirty="0" smtClean="0">
                <a:solidFill>
                  <a:srgbClr val="FF0000"/>
                </a:solidFill>
              </a:rPr>
              <a:t>The </a:t>
            </a:r>
            <a:r>
              <a:rPr lang="it-IT" sz="1600" dirty="0" err="1" smtClean="0">
                <a:solidFill>
                  <a:srgbClr val="FF0000"/>
                </a:solidFill>
              </a:rPr>
              <a:t>past</a:t>
            </a:r>
            <a:r>
              <a:rPr lang="it-IT" sz="1600" dirty="0" smtClean="0">
                <a:solidFill>
                  <a:srgbClr val="FF0000"/>
                </a:solidFill>
              </a:rPr>
              <a:t> , </a:t>
            </a:r>
            <a:r>
              <a:rPr lang="it-IT" sz="1600" dirty="0" err="1" smtClean="0">
                <a:solidFill>
                  <a:srgbClr val="FF0000"/>
                </a:solidFill>
              </a:rPr>
              <a:t>present</a:t>
            </a:r>
            <a:r>
              <a:rPr lang="it-IT" sz="1600" dirty="0" smtClean="0">
                <a:solidFill>
                  <a:srgbClr val="FF0000"/>
                </a:solidFill>
              </a:rPr>
              <a:t> and future of </a:t>
            </a:r>
            <a:r>
              <a:rPr lang="it-IT" sz="1600" dirty="0" err="1" smtClean="0">
                <a:solidFill>
                  <a:srgbClr val="FF0000"/>
                </a:solidFill>
              </a:rPr>
              <a:t>Stem</a:t>
            </a:r>
            <a:r>
              <a:rPr lang="it-IT" sz="1600" dirty="0" smtClean="0">
                <a:solidFill>
                  <a:srgbClr val="FF0000"/>
                </a:solidFill>
              </a:rPr>
              <a:t> Cell </a:t>
            </a:r>
            <a:r>
              <a:rPr lang="it-IT" sz="1600" dirty="0" err="1" smtClean="0">
                <a:solidFill>
                  <a:srgbClr val="FF0000"/>
                </a:solidFill>
              </a:rPr>
              <a:t>clinical</a:t>
            </a:r>
            <a:r>
              <a:rPr lang="it-IT" sz="1600" dirty="0" smtClean="0">
                <a:solidFill>
                  <a:srgbClr val="FF0000"/>
                </a:solidFill>
              </a:rPr>
              <a:t> trials for ALS</a:t>
            </a:r>
          </a:p>
          <a:p>
            <a:pPr marL="0" indent="0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            </a:t>
            </a:r>
            <a:r>
              <a:rPr lang="it-IT" sz="1600" dirty="0" err="1" smtClean="0">
                <a:solidFill>
                  <a:srgbClr val="3366FF"/>
                </a:solidFill>
              </a:rPr>
              <a:t>Gretchen</a:t>
            </a:r>
            <a:r>
              <a:rPr lang="it-IT" sz="1600" dirty="0" smtClean="0">
                <a:solidFill>
                  <a:srgbClr val="3366FF"/>
                </a:solidFill>
              </a:rPr>
              <a:t> </a:t>
            </a:r>
            <a:r>
              <a:rPr lang="it-IT" sz="1600" dirty="0" err="1" smtClean="0">
                <a:solidFill>
                  <a:srgbClr val="3366FF"/>
                </a:solidFill>
              </a:rPr>
              <a:t>Thomsen</a:t>
            </a:r>
            <a:r>
              <a:rPr lang="it-IT" sz="1600" dirty="0" smtClean="0">
                <a:solidFill>
                  <a:srgbClr val="3366FF"/>
                </a:solidFill>
              </a:rPr>
              <a:t> et al: </a:t>
            </a:r>
            <a:r>
              <a:rPr lang="it-IT" sz="1600" dirty="0" err="1" smtClean="0">
                <a:solidFill>
                  <a:srgbClr val="3366FF"/>
                </a:solidFill>
              </a:rPr>
              <a:t>Experimental</a:t>
            </a:r>
            <a:r>
              <a:rPr lang="it-IT" sz="1600" dirty="0" smtClean="0">
                <a:solidFill>
                  <a:srgbClr val="3366FF"/>
                </a:solidFill>
              </a:rPr>
              <a:t> </a:t>
            </a:r>
            <a:r>
              <a:rPr lang="it-IT" sz="1600" dirty="0" err="1" smtClean="0">
                <a:solidFill>
                  <a:srgbClr val="3366FF"/>
                </a:solidFill>
              </a:rPr>
              <a:t>Neurology</a:t>
            </a:r>
            <a:r>
              <a:rPr lang="it-IT" sz="1600" dirty="0" smtClean="0">
                <a:solidFill>
                  <a:srgbClr val="3366FF"/>
                </a:solidFill>
              </a:rPr>
              <a:t>, 2014</a:t>
            </a:r>
          </a:p>
          <a:p>
            <a:pPr marL="0" indent="0">
              <a:buNone/>
            </a:pPr>
            <a:endParaRPr lang="it-IT" sz="16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it-IT" sz="1600" dirty="0" smtClean="0">
                <a:solidFill>
                  <a:srgbClr val="3366FF"/>
                </a:solidFill>
              </a:rPr>
              <a:t>          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Amyotrophic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Lateral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sclerosis</a:t>
            </a:r>
            <a:endParaRPr lang="it-IT" sz="1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rgbClr val="3366FF"/>
                </a:solidFill>
              </a:rPr>
              <a:t> </a:t>
            </a:r>
            <a:r>
              <a:rPr lang="it-IT" sz="1600" dirty="0" smtClean="0">
                <a:solidFill>
                  <a:srgbClr val="3366FF"/>
                </a:solidFill>
              </a:rPr>
              <a:t>          </a:t>
            </a:r>
            <a:r>
              <a:rPr lang="it-IT" sz="1600" dirty="0" err="1" smtClean="0">
                <a:solidFill>
                  <a:srgbClr val="3366FF"/>
                </a:solidFill>
              </a:rPr>
              <a:t>Mitsumoto</a:t>
            </a:r>
            <a:r>
              <a:rPr lang="it-IT" sz="1600" dirty="0" smtClean="0">
                <a:solidFill>
                  <a:srgbClr val="3366FF"/>
                </a:solidFill>
              </a:rPr>
              <a:t>, Chad, </a:t>
            </a:r>
            <a:r>
              <a:rPr lang="it-IT" sz="1600" dirty="0" err="1" smtClean="0">
                <a:solidFill>
                  <a:srgbClr val="3366FF"/>
                </a:solidFill>
              </a:rPr>
              <a:t>Pioro</a:t>
            </a:r>
            <a:r>
              <a:rPr lang="it-IT" sz="1600" dirty="0" smtClean="0">
                <a:solidFill>
                  <a:srgbClr val="3366FF"/>
                </a:solidFill>
              </a:rPr>
              <a:t>, </a:t>
            </a:r>
          </a:p>
          <a:p>
            <a:pPr marL="0" indent="0">
              <a:buNone/>
            </a:pPr>
            <a:r>
              <a:rPr lang="it-IT" sz="1600" dirty="0">
                <a:solidFill>
                  <a:srgbClr val="3366FF"/>
                </a:solidFill>
              </a:rPr>
              <a:t> </a:t>
            </a:r>
            <a:r>
              <a:rPr lang="it-IT" sz="1600" dirty="0" smtClean="0">
                <a:solidFill>
                  <a:srgbClr val="3366FF"/>
                </a:solidFill>
              </a:rPr>
              <a:t>          </a:t>
            </a:r>
            <a:r>
              <a:rPr lang="it-IT" sz="1600" dirty="0" err="1" smtClean="0">
                <a:solidFill>
                  <a:srgbClr val="3366FF"/>
                </a:solidFill>
              </a:rPr>
              <a:t>Contemporary</a:t>
            </a:r>
            <a:r>
              <a:rPr lang="it-IT" sz="1600" dirty="0" smtClean="0">
                <a:solidFill>
                  <a:srgbClr val="3366FF"/>
                </a:solidFill>
              </a:rPr>
              <a:t> </a:t>
            </a:r>
            <a:r>
              <a:rPr lang="it-IT" sz="1600" dirty="0" err="1" smtClean="0">
                <a:solidFill>
                  <a:srgbClr val="3366FF"/>
                </a:solidFill>
              </a:rPr>
              <a:t>Neurology</a:t>
            </a:r>
            <a:r>
              <a:rPr lang="it-IT" sz="1600" dirty="0" smtClean="0">
                <a:solidFill>
                  <a:srgbClr val="3366FF"/>
                </a:solidFill>
              </a:rPr>
              <a:t> </a:t>
            </a:r>
            <a:r>
              <a:rPr lang="it-IT" sz="1600" dirty="0" err="1" smtClean="0">
                <a:solidFill>
                  <a:srgbClr val="3366FF"/>
                </a:solidFill>
              </a:rPr>
              <a:t>series</a:t>
            </a:r>
            <a:r>
              <a:rPr lang="it-IT" sz="1600" dirty="0" smtClean="0">
                <a:solidFill>
                  <a:srgbClr val="3366FF"/>
                </a:solidFill>
              </a:rPr>
              <a:t>, Davis, 1999</a:t>
            </a:r>
            <a:endParaRPr lang="it-IT" sz="160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xmlns="" val="147744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b="1" i="1" dirty="0" smtClean="0">
                <a:solidFill>
                  <a:srgbClr val="C00000"/>
                </a:solidFill>
              </a:rPr>
              <a:t>La malattia evolve </a:t>
            </a:r>
            <a:r>
              <a:rPr lang="it-IT" b="1" i="1" dirty="0" err="1" smtClean="0">
                <a:solidFill>
                  <a:srgbClr val="C00000"/>
                </a:solidFill>
              </a:rPr>
              <a:t>velocemente…</a:t>
            </a:r>
            <a:endParaRPr lang="it-IT" b="1" i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499715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/>
              <a:t>Progressione dei sintomi neuromuscolari con paralisi bulbare progressiva, atrofia muscolare progressiva: quadro di Sclerosi Laterale primaria.</a:t>
            </a:r>
          </a:p>
          <a:p>
            <a:pPr>
              <a:buNone/>
            </a:pPr>
            <a:endParaRPr lang="it-IT" dirty="0" smtClean="0"/>
          </a:p>
          <a:p>
            <a:pPr algn="ctr">
              <a:buNone/>
            </a:pPr>
            <a:r>
              <a:rPr lang="it-IT" b="1" dirty="0" smtClean="0">
                <a:solidFill>
                  <a:srgbClr val="C00000"/>
                </a:solidFill>
              </a:rPr>
              <a:t>Problemi principali</a:t>
            </a:r>
          </a:p>
          <a:p>
            <a:pPr algn="ctr">
              <a:buNone/>
            </a:pPr>
            <a:endParaRPr lang="it-IT" b="1" dirty="0" smtClean="0">
              <a:solidFill>
                <a:srgbClr val="C00000"/>
              </a:solidFill>
            </a:endParaRPr>
          </a:p>
          <a:p>
            <a:pPr algn="ctr"/>
            <a:r>
              <a:rPr lang="it-IT" dirty="0" smtClean="0"/>
              <a:t>Disfagia </a:t>
            </a:r>
          </a:p>
          <a:p>
            <a:pPr algn="ctr"/>
            <a:r>
              <a:rPr lang="it-IT" dirty="0" smtClean="0"/>
              <a:t>Progressiva difficoltà respiratoria </a:t>
            </a:r>
          </a:p>
          <a:p>
            <a:pPr algn="ctr"/>
            <a:r>
              <a:rPr lang="it-IT" dirty="0" smtClean="0"/>
              <a:t>Assistenza domicilare complessa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38" t="2223" r="68400" b="56411"/>
          <a:stretch>
            <a:fillRect/>
          </a:stretch>
        </p:blipFill>
        <p:spPr bwMode="auto">
          <a:xfrm>
            <a:off x="1403648" y="1656184"/>
            <a:ext cx="576064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0" y="76699"/>
            <a:ext cx="9144000" cy="1408085"/>
          </a:xfrm>
          <a:prstGeom prst="rect">
            <a:avLst/>
          </a:prstGeom>
          <a:solidFill>
            <a:srgbClr val="00CCFF">
              <a:alpha val="51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it-IT" sz="3200" b="1" dirty="0" smtClean="0"/>
              <a:t>Comunicazione biunivoca tra Specialista e MMG: </a:t>
            </a:r>
            <a:r>
              <a:rPr lang="it-IT" sz="3200" b="1" dirty="0" smtClean="0">
                <a:sym typeface="Wingdings" pitchFamily="2" charset="2"/>
              </a:rPr>
              <a:t>condivisione del progetto di assistenza nella progressione della malattia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51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041726"/>
            <a:ext cx="8927976" cy="162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C:\Documents and Settings\Mauro\Documenti\MEDICINA\foto varie\foto poli\poliambulanza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733800"/>
            <a:ext cx="4191000" cy="2392363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153400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it-IT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La gestione domiciliare del paziente con PEG in NE</a:t>
            </a:r>
            <a:r>
              <a:rPr lang="it-IT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it-IT" sz="28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M. Lovera</a:t>
            </a:r>
          </a:p>
        </p:txBody>
      </p:sp>
      <p:pic>
        <p:nvPicPr>
          <p:cNvPr id="327684" name="Picture 4" descr="J:\MEDICINA J\logo fondazion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10000"/>
            <a:ext cx="4114800" cy="11080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4800600" y="5181600"/>
            <a:ext cx="4114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Dipartimento di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Endoscopia e Gastroenterologia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1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Dir.: Dr A. Paterlini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Nel paziente con SLA </a:t>
            </a:r>
            <a:br>
              <a:rPr lang="it-IT" b="1">
                <a:solidFill>
                  <a:srgbClr val="FFFF00"/>
                </a:solidFill>
                <a:latin typeface="Arial" charset="0"/>
              </a:rPr>
            </a:br>
            <a:r>
              <a:rPr lang="it-IT" b="1">
                <a:solidFill>
                  <a:srgbClr val="FFFF00"/>
                </a:solidFill>
                <a:latin typeface="Arial" charset="0"/>
              </a:rPr>
              <a:t>è utile la NE?</a:t>
            </a:r>
            <a:br>
              <a:rPr lang="it-IT" b="1">
                <a:solidFill>
                  <a:srgbClr val="FFFF00"/>
                </a:solidFill>
                <a:latin typeface="Arial" charset="0"/>
              </a:rPr>
            </a:br>
            <a:endParaRPr lang="it-IT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3581400"/>
            <a:ext cx="7543800" cy="1752600"/>
          </a:xfrm>
        </p:spPr>
        <p:txBody>
          <a:bodyPr/>
          <a:lstStyle/>
          <a:p>
            <a:pPr>
              <a:buFontTx/>
              <a:buNone/>
            </a:pPr>
            <a:r>
              <a:rPr lang="it-IT" b="1">
                <a:solidFill>
                  <a:srgbClr val="FFFFFF"/>
                </a:solidFill>
                <a:latin typeface="Arial" charset="0"/>
              </a:rPr>
              <a:t>In quanto:</a:t>
            </a:r>
          </a:p>
          <a:p>
            <a:r>
              <a:rPr lang="it-IT" sz="2800">
                <a:solidFill>
                  <a:srgbClr val="FFFFFF"/>
                </a:solidFill>
                <a:latin typeface="Arial" charset="0"/>
              </a:rPr>
              <a:t>Migliora lo stato nutrizionale del paziente </a:t>
            </a:r>
          </a:p>
          <a:p>
            <a:r>
              <a:rPr lang="it-IT" sz="2800">
                <a:solidFill>
                  <a:srgbClr val="FFFFFF"/>
                </a:solidFill>
                <a:latin typeface="Arial" charset="0"/>
              </a:rPr>
              <a:t>Migliora la sopravvivenza </a:t>
            </a:r>
          </a:p>
        </p:txBody>
      </p:sp>
      <p:sp>
        <p:nvSpPr>
          <p:cNvPr id="482308" name="Rectangle 4"/>
          <p:cNvSpPr>
            <a:spLocks noChangeArrowheads="1"/>
          </p:cNvSpPr>
          <p:nvPr/>
        </p:nvSpPr>
        <p:spPr bwMode="auto">
          <a:xfrm>
            <a:off x="3581400" y="5562600"/>
            <a:ext cx="53340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b="1" smtClean="0">
                <a:solidFill>
                  <a:srgbClr val="CCCCFF"/>
                </a:solidFill>
              </a:rPr>
              <a:t> L. Mazzini J Neurol 1995</a:t>
            </a:r>
          </a:p>
          <a:p>
            <a:pPr algn="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b="1" smtClean="0">
                <a:solidFill>
                  <a:srgbClr val="CCCCFF"/>
                </a:solidFill>
              </a:rPr>
              <a:t>M. Del Piano Ital J Gastroent 1998</a:t>
            </a:r>
          </a:p>
          <a:p>
            <a:pPr algn="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it-IT" b="1" smtClean="0">
                <a:solidFill>
                  <a:srgbClr val="CCCCFF"/>
                </a:solidFill>
              </a:rPr>
              <a:t>E. Wagner-Sonntag Oxford University Press 2000 </a:t>
            </a:r>
          </a:p>
        </p:txBody>
      </p:sp>
      <p:sp>
        <p:nvSpPr>
          <p:cNvPr id="482310" name="Text Box 6"/>
          <p:cNvSpPr txBox="1">
            <a:spLocks noChangeArrowheads="1"/>
          </p:cNvSpPr>
          <p:nvPr/>
        </p:nvSpPr>
        <p:spPr bwMode="auto">
          <a:xfrm>
            <a:off x="3814763" y="2443163"/>
            <a:ext cx="9032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8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7" grpId="0" autoUpdateAnimBg="0"/>
      <p:bldP spid="482308" grpId="0" autoUpdateAnimBg="0"/>
      <p:bldP spid="48231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3820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Nella SLA quale è la via di</a:t>
            </a:r>
            <a:r>
              <a:rPr lang="it-IT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ttleLordFontleroy" pitchFamily="2" charset="0"/>
              </a:rPr>
              <a:t>I </a:t>
            </a:r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scelta per la somministrazione della NE (SNG o PEG)?</a:t>
            </a:r>
          </a:p>
        </p:txBody>
      </p:sp>
      <p:sp>
        <p:nvSpPr>
          <p:cNvPr id="4853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66800" y="2895600"/>
            <a:ext cx="7162800" cy="2971800"/>
          </a:xfrm>
        </p:spPr>
        <p:txBody>
          <a:bodyPr/>
          <a:lstStyle/>
          <a:p>
            <a:pPr algn="ctr">
              <a:buFontTx/>
              <a:buNone/>
            </a:pPr>
            <a:r>
              <a:rPr lang="it-IT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PEG</a:t>
            </a:r>
          </a:p>
          <a:p>
            <a:pPr algn="ctr">
              <a:buFontTx/>
              <a:buNone/>
            </a:pPr>
            <a:r>
              <a:rPr lang="it-IT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Trattandosi di una NE di lunga durata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79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it-IT" sz="4000" b="1">
                <a:solidFill>
                  <a:srgbClr val="FFFF00"/>
                </a:solidFill>
                <a:latin typeface="Arial" charset="0"/>
              </a:rPr>
              <a:t>INDICAZIONI ALLA PEG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610600" cy="4419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it-IT" sz="28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Nutrizione enterale a medio-lungo termine	 (&gt; 4-6 W) sia temporanea che definitiva: </a:t>
            </a:r>
            <a:r>
              <a:rPr lang="it-IT" sz="24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Disfagia meccanica</a:t>
            </a:r>
            <a:r>
              <a:rPr lang="it-IT" sz="2400">
                <a:solidFill>
                  <a:srgbClr val="FFFFFF"/>
                </a:solidFill>
                <a:latin typeface="Arial" charset="0"/>
              </a:rPr>
              <a:t> (traumi facciali, neoplasie testa-collo, esofago)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Disfagia neuromuscolare</a:t>
            </a:r>
            <a:r>
              <a:rPr lang="it-IT" sz="2400">
                <a:solidFill>
                  <a:srgbClr val="FFFFFF"/>
                </a:solidFill>
                <a:latin typeface="Arial" charset="0"/>
              </a:rPr>
              <a:t> (vascolare, traumatica, degenerativa)</a:t>
            </a:r>
          </a:p>
          <a:p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Derivazione digestiva esterna</a:t>
            </a:r>
            <a:r>
              <a:rPr lang="it-IT" sz="280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lungo termine</a:t>
            </a:r>
            <a:r>
              <a:rPr lang="it-IT" sz="2800">
                <a:solidFill>
                  <a:srgbClr val="FFFFFF"/>
                </a:solidFill>
                <a:latin typeface="Arial" charset="0"/>
              </a:rPr>
              <a:t> in associazione a NPT (raramente, &lt; del 10%): 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Occlusioni gastrointestinali croniche</a:t>
            </a:r>
            <a:r>
              <a:rPr lang="it-IT" sz="2400">
                <a:solidFill>
                  <a:srgbClr val="FFFFFF"/>
                </a:solidFill>
                <a:latin typeface="Arial" charset="0"/>
              </a:rPr>
              <a:t> non palliabili chirurgicamente, es: carcinosi peritoneale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19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Controindicazioni Assolute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it-IT" sz="2400">
                <a:solidFill>
                  <a:schemeClr val="bg1"/>
                </a:solidFill>
                <a:latin typeface="Arial" charset="0"/>
              </a:rPr>
              <a:t>Impossibilità di arrivare con l’endoscopio nello stomaco.</a:t>
            </a:r>
          </a:p>
          <a:p>
            <a:r>
              <a:rPr lang="it-IT" sz="2400">
                <a:solidFill>
                  <a:schemeClr val="bg1"/>
                </a:solidFill>
                <a:latin typeface="Arial" charset="0"/>
              </a:rPr>
              <a:t>Mancata trans illuminazione.</a:t>
            </a:r>
          </a:p>
          <a:p>
            <a:r>
              <a:rPr lang="it-IT" sz="2400">
                <a:solidFill>
                  <a:schemeClr val="bg1"/>
                </a:solidFill>
                <a:latin typeface="Arial" charset="0"/>
              </a:rPr>
              <a:t>Sepsi, peritonite, infezione della parete addominale.</a:t>
            </a:r>
          </a:p>
          <a:p>
            <a:r>
              <a:rPr lang="it-IT" sz="2400">
                <a:solidFill>
                  <a:schemeClr val="bg1"/>
                </a:solidFill>
                <a:latin typeface="Arial" charset="0"/>
              </a:rPr>
              <a:t>Pancreatite acuta.</a:t>
            </a:r>
          </a:p>
          <a:p>
            <a:r>
              <a:rPr lang="it-IT" sz="2400">
                <a:solidFill>
                  <a:schemeClr val="bg1"/>
                </a:solidFill>
                <a:latin typeface="Arial" charset="0"/>
              </a:rPr>
              <a:t>Ipertensione portale grave.</a:t>
            </a:r>
          </a:p>
          <a:p>
            <a:r>
              <a:rPr lang="it-IT" sz="2400">
                <a:solidFill>
                  <a:schemeClr val="bg1"/>
                </a:solidFill>
                <a:latin typeface="Arial" charset="0"/>
              </a:rPr>
              <a:t>Ascite massiva.</a:t>
            </a:r>
          </a:p>
          <a:p>
            <a:r>
              <a:rPr lang="it-IT" sz="2400">
                <a:solidFill>
                  <a:schemeClr val="bg1"/>
                </a:solidFill>
                <a:latin typeface="Arial" charset="0"/>
              </a:rPr>
              <a:t>Insuff. respiratoria o cardiaca grave.</a:t>
            </a:r>
          </a:p>
          <a:p>
            <a:r>
              <a:rPr lang="it-IT" sz="2400">
                <a:solidFill>
                  <a:schemeClr val="bg1"/>
                </a:solidFill>
                <a:latin typeface="Arial" charset="0"/>
              </a:rPr>
              <a:t>Grave deficit coagulativo.</a:t>
            </a:r>
          </a:p>
          <a:p>
            <a:r>
              <a:rPr lang="it-IT" sz="2400" i="1">
                <a:solidFill>
                  <a:schemeClr val="bg1"/>
                </a:solidFill>
                <a:latin typeface="Arial" charset="0"/>
              </a:rPr>
              <a:t>Prognosi infausta nel breve tempo.</a:t>
            </a:r>
          </a:p>
        </p:txBody>
      </p:sp>
      <p:sp>
        <p:nvSpPr>
          <p:cNvPr id="339974" name="Text Box 6"/>
          <p:cNvSpPr txBox="1">
            <a:spLocks noChangeArrowheads="1"/>
          </p:cNvSpPr>
          <p:nvPr/>
        </p:nvSpPr>
        <p:spPr bwMode="auto">
          <a:xfrm>
            <a:off x="6019800" y="3657600"/>
            <a:ext cx="2895600" cy="2114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Relative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b="1" smtClean="0">
                <a:solidFill>
                  <a:srgbClr val="FFFFFF"/>
                </a:solidFill>
                <a:latin typeface="Arial" charset="0"/>
              </a:rPr>
              <a:t> Ascite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b="1" smtClean="0">
                <a:solidFill>
                  <a:srgbClr val="FFFFFF"/>
                </a:solidFill>
                <a:latin typeface="Arial" charset="0"/>
              </a:rPr>
              <a:t> Obesità maggiore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b="1" smtClean="0">
                <a:solidFill>
                  <a:srgbClr val="FFFFFF"/>
                </a:solidFill>
                <a:latin typeface="Arial" charset="0"/>
              </a:rPr>
              <a:t> Interventi chirurgici addominali estesi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b="1" smtClean="0">
                <a:solidFill>
                  <a:srgbClr val="FFFFFF"/>
                </a:solidFill>
                <a:latin typeface="Arial" charset="0"/>
              </a:rPr>
              <a:t> Shunt vent-peritoneale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b="1" smtClean="0">
                <a:solidFill>
                  <a:srgbClr val="FFFFFF"/>
                </a:solidFill>
                <a:latin typeface="Arial" charset="0"/>
              </a:rPr>
              <a:t> Dialisi peritoneale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4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Quando posizionare la PEG nel paziente con SLA?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452"/>
            <a:ext cx="9144000" cy="1025812"/>
          </a:xfrm>
          <a:solidFill>
            <a:srgbClr val="F2F2F2"/>
          </a:solidFill>
          <a:ln w="38100" cmpd="sng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solidFill>
                  <a:schemeClr val="accent2"/>
                </a:solidFill>
                <a:latin typeface="Arial Narrow"/>
                <a:cs typeface="Arial Narrow"/>
              </a:rPr>
              <a:t>O</a:t>
            </a:r>
            <a:r>
              <a:rPr lang="it-IT" sz="5400" dirty="0" smtClean="0">
                <a:solidFill>
                  <a:schemeClr val="accent2"/>
                </a:solidFill>
                <a:latin typeface="Arial Narrow"/>
                <a:cs typeface="Arial Narrow"/>
              </a:rPr>
              <a:t>ggettività </a:t>
            </a:r>
            <a:endParaRPr lang="it-IT" sz="5400" dirty="0">
              <a:solidFill>
                <a:schemeClr val="accent2"/>
              </a:solidFill>
              <a:latin typeface="Arial Narrow"/>
              <a:cs typeface="Arial Narrow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1437" y="1208660"/>
            <a:ext cx="8791435" cy="553841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400050" lvl="1" indent="0">
              <a:buNone/>
            </a:pPr>
            <a:r>
              <a:rPr lang="it-IT" sz="3400" b="1" dirty="0" smtClean="0">
                <a:solidFill>
                  <a:schemeClr val="accent2"/>
                </a:solidFill>
                <a:latin typeface="Arial Narrow"/>
                <a:cs typeface="Arial Narrow"/>
              </a:rPr>
              <a:t>Esame Obiettivo:</a:t>
            </a:r>
          </a:p>
          <a:p>
            <a:pPr marL="857250" lvl="2" indent="0">
              <a:buNone/>
            </a:pPr>
            <a:r>
              <a:rPr lang="it-IT" dirty="0" smtClean="0">
                <a:latin typeface="Arial Narrow"/>
                <a:cs typeface="Arial Narrow"/>
              </a:rPr>
              <a:t>IPOSTENIA BILATERALE DEGLI ARTI INFERIORI</a:t>
            </a:r>
          </a:p>
          <a:p>
            <a:pPr marL="857250" lvl="2" indent="0">
              <a:buNone/>
            </a:pPr>
            <a:r>
              <a:rPr lang="it-IT" dirty="0" smtClean="0">
                <a:latin typeface="Arial Narrow"/>
                <a:cs typeface="Arial Narrow"/>
              </a:rPr>
              <a:t>ISPEZIONE E PALPAZIONE: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Ipotrofia muscolatura arti inferiori</a:t>
            </a:r>
          </a:p>
          <a:p>
            <a:pPr marL="857250" lvl="2" indent="0">
              <a:buNone/>
            </a:pPr>
            <a:r>
              <a:rPr lang="it-IT" dirty="0" smtClean="0">
                <a:latin typeface="Arial Narrow"/>
                <a:cs typeface="Arial Narrow"/>
              </a:rPr>
              <a:t>ARTICOLARITA’: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nella norma</a:t>
            </a:r>
          </a:p>
          <a:p>
            <a:pPr marL="857250" lvl="2" indent="0">
              <a:buNone/>
            </a:pPr>
            <a:r>
              <a:rPr lang="it-IT" dirty="0" smtClean="0">
                <a:latin typeface="Arial Narrow"/>
                <a:cs typeface="Arial Narrow"/>
              </a:rPr>
              <a:t>ROT: </a:t>
            </a:r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Iperaccentuati</a:t>
            </a:r>
            <a:endParaRPr lang="it-IT" dirty="0" smtClean="0">
              <a:latin typeface="Arial Narrow"/>
              <a:cs typeface="Arial Narrow"/>
            </a:endParaRPr>
          </a:p>
          <a:p>
            <a:pPr marL="857250" lvl="2" indent="0">
              <a:buNone/>
            </a:pPr>
            <a:r>
              <a:rPr lang="it-IT" dirty="0" smtClean="0">
                <a:latin typeface="Arial Narrow"/>
                <a:cs typeface="Arial Narrow"/>
              </a:rPr>
              <a:t>DEAMBULAZIONE: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fortemente limitata nella camminata sui talloni e sulle punte</a:t>
            </a:r>
          </a:p>
          <a:p>
            <a:pPr marL="857250" lvl="2" indent="0">
              <a:buNone/>
            </a:pPr>
            <a:endParaRPr lang="it-IT" dirty="0" smtClean="0">
              <a:latin typeface="Arial Narrow"/>
              <a:cs typeface="Arial Narrow"/>
            </a:endParaRPr>
          </a:p>
          <a:p>
            <a:pPr marL="457200" lvl="1" indent="0">
              <a:buNone/>
            </a:pPr>
            <a:r>
              <a:rPr lang="it-IT" sz="3400" b="1" dirty="0" smtClean="0">
                <a:solidFill>
                  <a:schemeClr val="accent2"/>
                </a:solidFill>
                <a:latin typeface="Arial Narrow"/>
                <a:cs typeface="Arial Narrow"/>
              </a:rPr>
              <a:t>Esame Obiettivo Generale: </a:t>
            </a:r>
          </a:p>
          <a:p>
            <a:pPr marL="457200" lvl="1" indent="0">
              <a:buNone/>
            </a:pPr>
            <a:r>
              <a:rPr lang="it-IT" sz="2400" dirty="0" smtClean="0">
                <a:latin typeface="Arial Narrow"/>
                <a:cs typeface="Arial Narrow"/>
              </a:rPr>
              <a:t>      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PA  132/80 FC 78 R</a:t>
            </a:r>
          </a:p>
          <a:p>
            <a:pPr marL="457200" lvl="1" indent="0">
              <a:buNone/>
            </a:pP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      Peso 70 kg H 170 cm BMI 24</a:t>
            </a:r>
          </a:p>
          <a:p>
            <a:pPr marL="457200" lvl="1" indent="0">
              <a:buNone/>
            </a:pP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      EO cardiopolmonare ed addominale</a:t>
            </a:r>
          </a:p>
          <a:p>
            <a:pPr marL="457200" lvl="1" indent="0">
              <a:buNone/>
            </a:pP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Arial Narrow"/>
                <a:cs typeface="Arial Narrow"/>
              </a:rPr>
              <a:t>      nella norma</a:t>
            </a:r>
          </a:p>
          <a:p>
            <a:pPr marL="457200" lvl="1" indent="0">
              <a:buNone/>
            </a:pPr>
            <a:endParaRPr lang="it-IT" sz="2400" dirty="0" smtClean="0">
              <a:solidFill>
                <a:schemeClr val="accent2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4" name="Immagine 3" descr="downlo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4484572"/>
            <a:ext cx="2946648" cy="21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941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TIMING PEG nella SLA</a:t>
            </a:r>
            <a:r>
              <a:rPr lang="it-IT"/>
              <a:t> 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610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Dopo fallimento della riabilitazione logopedica: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Arial" charset="0"/>
              </a:rPr>
              <a:t>addensanti, dieta semisolida o cremosa, 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Arial" charset="0"/>
              </a:rPr>
              <a:t>tecniche di deglutizione (deglutizione sopraglottica)</a:t>
            </a:r>
          </a:p>
          <a:p>
            <a:pPr>
              <a:lnSpc>
                <a:spcPct val="90000"/>
              </a:lnSpc>
            </a:pPr>
            <a:r>
              <a:rPr lang="it-IT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Comparsa di:</a:t>
            </a:r>
            <a:r>
              <a:rPr lang="it-IT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Arial" charset="0"/>
              </a:rPr>
              <a:t>Perdita di peso &gt; del 10% rispetto al peso abituale (ultimi 6 mesi) 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Arial" charset="0"/>
              </a:rPr>
              <a:t>Segni di disidratazione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rgbClr val="FFFFFF"/>
                </a:solidFill>
                <a:latin typeface="Arial" charset="0"/>
              </a:rPr>
              <a:t>Episodi di soffocamento per inalazione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Consigliabile prima che la capacità vitale forzata (FVC) divenga &lt; 50%</a:t>
            </a:r>
          </a:p>
          <a:p>
            <a:pPr>
              <a:lnSpc>
                <a:spcPct val="90000"/>
              </a:lnSpc>
            </a:pPr>
            <a:endParaRPr lang="it-IT" sz="28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Cosa si intende per</a:t>
            </a:r>
            <a:br>
              <a:rPr lang="it-IT" b="1">
                <a:solidFill>
                  <a:srgbClr val="FFFF00"/>
                </a:solidFill>
                <a:latin typeface="Arial" charset="0"/>
              </a:rPr>
            </a:br>
            <a:r>
              <a:rPr lang="it-IT" b="1">
                <a:solidFill>
                  <a:srgbClr val="FFFF00"/>
                </a:solidFill>
                <a:latin typeface="Arial" charset="0"/>
              </a:rPr>
              <a:t>PEG, PEGJ, PEJ?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050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4400" b="1" smtClean="0">
                <a:solidFill>
                  <a:srgbClr val="FFFF00"/>
                </a:solidFill>
                <a:latin typeface="Arial" charset="0"/>
              </a:rPr>
              <a:t>Gastrostomia Percutanea Endoscopica (PEG)</a:t>
            </a:r>
            <a:endParaRPr lang="it-IT" sz="4400" b="1" smtClean="0">
              <a:solidFill>
                <a:srgbClr val="000000"/>
              </a:solidFill>
            </a:endParaRPr>
          </a:p>
        </p:txBody>
      </p:sp>
      <p:sp>
        <p:nvSpPr>
          <p:cNvPr id="358403" name="Rectangle 2051"/>
          <p:cNvSpPr>
            <a:spLocks noChangeArrowheads="1"/>
          </p:cNvSpPr>
          <p:nvPr/>
        </p:nvSpPr>
        <p:spPr bwMode="auto">
          <a:xfrm>
            <a:off x="0" y="24384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PEG</a:t>
            </a:r>
            <a:r>
              <a:rPr lang="it-IT" sz="280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   Creazione di una fistola gastro-cutanea mediante il posizionamento di una sonda nello stomaco, attraverso la parete addominale, per via endoscopica.</a:t>
            </a:r>
            <a:endParaRPr lang="it-IT" sz="20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58408" name="Picture 2056" descr="C:\Users\Mauro\Medicina\PEG\PEG foto mie\PEG schemi\peg sche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2133600"/>
            <a:ext cx="5486400" cy="4514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 l="5003" r="6671"/>
          <a:stretch>
            <a:fillRect/>
          </a:stretch>
        </p:blipFill>
        <p:spPr bwMode="auto">
          <a:xfrm>
            <a:off x="685800" y="1143000"/>
            <a:ext cx="8070850" cy="491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96005" name="Rectangle 69"/>
          <p:cNvSpPr>
            <a:spLocks noChangeArrowheads="1"/>
          </p:cNvSpPr>
          <p:nvPr/>
        </p:nvSpPr>
        <p:spPr bwMode="auto">
          <a:xfrm>
            <a:off x="4800600" y="1676400"/>
            <a:ext cx="1384300" cy="4984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FFFFFF"/>
                </a:solidFill>
                <a:latin typeface="Arial" charset="0"/>
              </a:rPr>
              <a:t> Raccordo per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FFFFFF"/>
                </a:solidFill>
                <a:latin typeface="Arial" charset="0"/>
              </a:rPr>
              <a:t> la nutrizione</a:t>
            </a:r>
            <a:endParaRPr lang="it-IT" sz="2400" smtClean="0">
              <a:solidFill>
                <a:srgbClr val="000000"/>
              </a:solidFill>
            </a:endParaRPr>
          </a:p>
        </p:txBody>
      </p:sp>
      <p:sp>
        <p:nvSpPr>
          <p:cNvPr id="296011" name="Rectangle 75"/>
          <p:cNvSpPr>
            <a:spLocks noChangeArrowheads="1"/>
          </p:cNvSpPr>
          <p:nvPr/>
        </p:nvSpPr>
        <p:spPr bwMode="auto">
          <a:xfrm>
            <a:off x="6248400" y="609600"/>
            <a:ext cx="18891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latin typeface="Arial" charset="0"/>
              </a:rPr>
              <a:t>“Controdado”</a:t>
            </a:r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96013" name="Line 77"/>
          <p:cNvSpPr>
            <a:spLocks noChangeShapeType="1"/>
          </p:cNvSpPr>
          <p:nvPr/>
        </p:nvSpPr>
        <p:spPr bwMode="auto">
          <a:xfrm>
            <a:off x="7086600" y="990600"/>
            <a:ext cx="533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014" name="Line 78"/>
          <p:cNvSpPr>
            <a:spLocks noChangeShapeType="1"/>
          </p:cNvSpPr>
          <p:nvPr/>
        </p:nvSpPr>
        <p:spPr bwMode="auto">
          <a:xfrm flipH="1" flipV="1">
            <a:off x="8001000" y="2514600"/>
            <a:ext cx="152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6015" name="Rectangle 79"/>
          <p:cNvSpPr>
            <a:spLocks noChangeArrowheads="1"/>
          </p:cNvSpPr>
          <p:nvPr/>
        </p:nvSpPr>
        <p:spPr bwMode="auto">
          <a:xfrm>
            <a:off x="381000" y="5257800"/>
            <a:ext cx="8610600" cy="119697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Cipolla e controdado fissano la parete gastrica alla parete addominale, dopo 2-4 w tra le due pareti si formano delle aderenze che stabilizzano la stomia.</a:t>
            </a:r>
          </a:p>
        </p:txBody>
      </p:sp>
      <p:pic>
        <p:nvPicPr>
          <p:cNvPr id="296020" name="Picture 84" descr="peg mod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4343400" cy="2755900"/>
          </a:xfrm>
          <a:prstGeom prst="rect">
            <a:avLst/>
          </a:prstGeom>
          <a:noFill/>
        </p:spPr>
      </p:pic>
      <p:sp>
        <p:nvSpPr>
          <p:cNvPr id="296022" name="Text Box 86"/>
          <p:cNvSpPr txBox="1">
            <a:spLocks noChangeArrowheads="1"/>
          </p:cNvSpPr>
          <p:nvPr/>
        </p:nvSpPr>
        <p:spPr bwMode="auto">
          <a:xfrm>
            <a:off x="7543800" y="3124200"/>
            <a:ext cx="103028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latin typeface="Arial" charset="0"/>
              </a:rPr>
              <a:t>Cipolla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7" name="Rectangle 3"/>
          <p:cNvSpPr>
            <a:spLocks noChangeArrowheads="1"/>
          </p:cNvSpPr>
          <p:nvPr/>
        </p:nvSpPr>
        <p:spPr bwMode="auto">
          <a:xfrm>
            <a:off x="228600" y="1219200"/>
            <a:ext cx="3124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PEGJ: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    posizionato di una sonda (sonda J) nel digiuno attraverso una PEG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Indicazioni: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Polmoniti ab ingestis da rigurgito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MRGE severa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Gastroparesi 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endParaRPr lang="it-IT" sz="2000" b="1" smtClean="0">
              <a:solidFill>
                <a:srgbClr val="FFFFFF"/>
              </a:solidFill>
              <a:latin typeface="Arial" charset="0"/>
            </a:endParaRP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sz="2000" b="1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59432" name="Picture 8" descr="C:\Users\Mauro\Medicina\PEG\PEG foto mie\PEG schemi\pegj 450 pt.jpg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3429000" y="1143000"/>
            <a:ext cx="5715000" cy="516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9" name="Picture 7" descr="C:\Users\Mauro\Medicina\PEG\PEG foto mie\pegj\DSC00289 (640x480).jpg"/>
          <p:cNvPicPr>
            <a:picLocks noChangeAspect="1" noChangeArrowheads="1"/>
          </p:cNvPicPr>
          <p:nvPr/>
        </p:nvPicPr>
        <p:blipFill>
          <a:blip r:embed="rId2" cstate="print">
            <a:lum bright="-6000" contrast="30000"/>
          </a:blip>
          <a:srcRect t="9525"/>
          <a:stretch>
            <a:fillRect/>
          </a:stretch>
        </p:blipFill>
        <p:spPr bwMode="auto">
          <a:xfrm>
            <a:off x="304800" y="304800"/>
            <a:ext cx="8534400" cy="579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990600" y="685800"/>
            <a:ext cx="1600200" cy="7016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PEGJ</a:t>
            </a:r>
          </a:p>
        </p:txBody>
      </p:sp>
      <p:pic>
        <p:nvPicPr>
          <p:cNvPr id="300037" name="Picture 5" descr="C:\Users\Mauro\Medicina\PEG\PEG foto mie\pegj\DSC00299.JPG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 l="22034" t="11299" r="15254" b="2824"/>
          <a:stretch>
            <a:fillRect/>
          </a:stretch>
        </p:blipFill>
        <p:spPr bwMode="auto">
          <a:xfrm>
            <a:off x="3433763" y="4267200"/>
            <a:ext cx="2373312" cy="243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300038" name="Picture 6" descr="C:\Users\Mauro\Medicina\PEG\PEG foto mie\pegj\DSC00300.JPG"/>
          <p:cNvPicPr>
            <a:picLocks noChangeAspect="1" noChangeArrowheads="1"/>
          </p:cNvPicPr>
          <p:nvPr/>
        </p:nvPicPr>
        <p:blipFill>
          <a:blip r:embed="rId4" cstate="print">
            <a:lum bright="-12000" contrast="18000"/>
          </a:blip>
          <a:srcRect l="29231" t="14359" r="13847" b="7692"/>
          <a:stretch>
            <a:fillRect/>
          </a:stretch>
        </p:blipFill>
        <p:spPr bwMode="auto">
          <a:xfrm>
            <a:off x="6248400" y="4267200"/>
            <a:ext cx="2376488" cy="2438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300046" name="Text Box 14"/>
          <p:cNvSpPr txBox="1">
            <a:spLocks noChangeArrowheads="1"/>
          </p:cNvSpPr>
          <p:nvPr/>
        </p:nvSpPr>
        <p:spPr bwMode="auto">
          <a:xfrm>
            <a:off x="6324600" y="5257800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smtClean="0">
                <a:solidFill>
                  <a:srgbClr val="000000"/>
                </a:solidFill>
                <a:latin typeface="Impact" pitchFamily="34" charset="0"/>
              </a:rPr>
              <a:t>Sonda J transpilorica</a:t>
            </a:r>
          </a:p>
        </p:txBody>
      </p:sp>
      <p:sp>
        <p:nvSpPr>
          <p:cNvPr id="300047" name="Line 15"/>
          <p:cNvSpPr>
            <a:spLocks noChangeShapeType="1"/>
          </p:cNvSpPr>
          <p:nvPr/>
        </p:nvSpPr>
        <p:spPr bwMode="auto">
          <a:xfrm flipV="1">
            <a:off x="7239000" y="4495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0048" name="Rectangle 16"/>
          <p:cNvSpPr>
            <a:spLocks noChangeArrowheads="1"/>
          </p:cNvSpPr>
          <p:nvPr/>
        </p:nvSpPr>
        <p:spPr bwMode="auto">
          <a:xfrm>
            <a:off x="3646488" y="6015038"/>
            <a:ext cx="1038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smtClean="0">
                <a:solidFill>
                  <a:srgbClr val="000000"/>
                </a:solidFill>
                <a:latin typeface="Impact" pitchFamily="34" charset="0"/>
              </a:rPr>
              <a:t>Sonda J</a:t>
            </a:r>
            <a:r>
              <a:rPr lang="it-IT" sz="2000" b="1" smtClean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300049" name="Text Box 17"/>
          <p:cNvSpPr txBox="1">
            <a:spLocks noChangeArrowheads="1"/>
          </p:cNvSpPr>
          <p:nvPr/>
        </p:nvSpPr>
        <p:spPr bwMode="auto">
          <a:xfrm>
            <a:off x="4343400" y="4800600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latin typeface="Arial" charset="0"/>
              </a:rPr>
              <a:t>PEG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3"/>
          <p:cNvSpPr>
            <a:spLocks noChangeArrowheads="1"/>
          </p:cNvSpPr>
          <p:nvPr/>
        </p:nvSpPr>
        <p:spPr bwMode="auto">
          <a:xfrm>
            <a:off x="304800" y="838200"/>
            <a:ext cx="2667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PEJ: 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r>
              <a:rPr lang="it-IT" sz="2800" smtClean="0">
                <a:solidFill>
                  <a:srgbClr val="FFFFFF"/>
                </a:solidFill>
                <a:latin typeface="Arial" charset="0"/>
              </a:rPr>
              <a:t>creazione di una fistola digiuno-cutanea endoscopica</a:t>
            </a:r>
          </a:p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Indicazioni 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Pz con NPL gastriche o pancreatiche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Gastroresecati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endParaRPr lang="it-IT" sz="2000" b="1" smtClean="0">
              <a:solidFill>
                <a:srgbClr val="FFFFFF"/>
              </a:solidFill>
              <a:latin typeface="Arial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endParaRPr lang="it-IT" sz="2000" b="1" smtClean="0">
              <a:solidFill>
                <a:srgbClr val="FFFFFF"/>
              </a:solidFill>
              <a:latin typeface="Arial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endParaRPr lang="it-IT" sz="24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25640" name="Picture 8" descr="C:\Users\Mauro\Medicina\PEG\PEG foto mie\PEG schemi\pej schem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14400"/>
            <a:ext cx="6019800" cy="48593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ChangeArrowheads="1"/>
          </p:cNvSpPr>
          <p:nvPr/>
        </p:nvSpPr>
        <p:spPr bwMode="auto">
          <a:xfrm>
            <a:off x="419100" y="990600"/>
            <a:ext cx="82677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018" tIns="23509" rIns="47018" bIns="23509"/>
          <a:lstStyle/>
          <a:p>
            <a:pPr marL="342900" indent="-342900" algn="ctr" fontAlgn="base">
              <a:spcBef>
                <a:spcPts val="500"/>
              </a:spcBef>
              <a:spcAft>
                <a:spcPts val="500"/>
              </a:spcAft>
            </a:pPr>
            <a:r>
              <a:rPr lang="it-IT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RISULTATI DELLA PEG SONO: </a:t>
            </a:r>
          </a:p>
          <a:p>
            <a:pPr marL="342900" indent="-342900" fontAlgn="base">
              <a:spcBef>
                <a:spcPts val="500"/>
              </a:spcBef>
              <a:spcAft>
                <a:spcPts val="500"/>
              </a:spcAft>
            </a:pPr>
            <a:endParaRPr lang="it-IT" sz="3600" b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600200" lvl="3" indent="-228600" fontAlgn="base"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r>
              <a:rPr lang="it-IT" sz="360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3200" smtClean="0">
                <a:solidFill>
                  <a:srgbClr val="FFFFFF"/>
                </a:solidFill>
                <a:latin typeface="Arial" charset="0"/>
              </a:rPr>
              <a:t>efficienza 95-98% </a:t>
            </a:r>
          </a:p>
          <a:p>
            <a:pPr marL="1600200" lvl="3" indent="-228600" fontAlgn="base"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r>
              <a:rPr lang="it-IT" sz="3200" smtClean="0">
                <a:solidFill>
                  <a:srgbClr val="FFFFFF"/>
                </a:solidFill>
                <a:latin typeface="Arial" charset="0"/>
              </a:rPr>
              <a:t> complicanze minori 6% </a:t>
            </a:r>
          </a:p>
          <a:p>
            <a:pPr marL="1600200" lvl="3" indent="-228600" fontAlgn="base"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r>
              <a:rPr lang="it-IT" sz="3200" smtClean="0">
                <a:solidFill>
                  <a:srgbClr val="FFFFFF"/>
                </a:solidFill>
                <a:latin typeface="Arial" charset="0"/>
              </a:rPr>
              <a:t> complicanze maggiori 3% </a:t>
            </a:r>
          </a:p>
          <a:p>
            <a:pPr marL="1600200" lvl="3" indent="-228600" fontAlgn="base">
              <a:spcBef>
                <a:spcPts val="500"/>
              </a:spcBef>
              <a:spcAft>
                <a:spcPts val="500"/>
              </a:spcAft>
              <a:buFont typeface="Symbol" pitchFamily="18" charset="2"/>
              <a:buChar char="·"/>
            </a:pPr>
            <a:r>
              <a:rPr lang="it-IT" sz="3200" smtClean="0">
                <a:solidFill>
                  <a:srgbClr val="FFFFFF"/>
                </a:solidFill>
                <a:latin typeface="Arial" charset="0"/>
              </a:rPr>
              <a:t> mortalità 0-0,7%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018" tIns="23509" rIns="47018" bIns="2350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Complicanze </a:t>
            </a:r>
            <a:endParaRPr lang="it-IT" sz="3600" smtClean="0">
              <a:solidFill>
                <a:srgbClr val="FFFF00"/>
              </a:solidFill>
            </a:endParaRPr>
          </a:p>
        </p:txBody>
      </p:sp>
      <p:sp>
        <p:nvSpPr>
          <p:cNvPr id="491523" name="Rectangle 3"/>
          <p:cNvSpPr>
            <a:spLocks noChangeArrowheads="1"/>
          </p:cNvSpPr>
          <p:nvPr/>
        </p:nvSpPr>
        <p:spPr bwMode="auto">
          <a:xfrm>
            <a:off x="609600" y="1371600"/>
            <a:ext cx="3810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018" tIns="23509" rIns="47018" bIns="23509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Precoci</a:t>
            </a:r>
            <a:endParaRPr lang="it-IT" sz="2400" smtClean="0">
              <a:solidFill>
                <a:srgbClr val="FFFFFF"/>
              </a:solidFill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Emorragia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Infezione del tramite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Fascite necrotizzante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Peritonite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Inalazione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Fistola gastrocolica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sz="2400" b="1" i="1" smtClean="0">
              <a:solidFill>
                <a:srgbClr val="FFFFFF"/>
              </a:solidFill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latin typeface="Arial" charset="0"/>
              </a:rPr>
              <a:t>Pneumoperitoneo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latin typeface="Arial" charset="0"/>
              </a:rPr>
              <a:t>Ileo paralitico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sz="2400" b="1" i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91524" name="Rectangle 4"/>
          <p:cNvSpPr>
            <a:spLocks noChangeArrowheads="1"/>
          </p:cNvSpPr>
          <p:nvPr/>
        </p:nvSpPr>
        <p:spPr bwMode="auto">
          <a:xfrm>
            <a:off x="4800600" y="1371600"/>
            <a:ext cx="4114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018" tIns="23509" rIns="47018" bIns="23509"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Tardive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Della stomia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latin typeface="Arial" charset="0"/>
              </a:rPr>
              <a:t>Infezioni peristomali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latin typeface="Arial" charset="0"/>
              </a:rPr>
              <a:t>Leakage con dermatite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Della sonda</a:t>
            </a:r>
            <a:r>
              <a:rPr lang="it-IT" sz="2400" b="1" smtClean="0">
                <a:solidFill>
                  <a:srgbClr val="FFFF00"/>
                </a:solidFill>
                <a:latin typeface="Arial" charset="0"/>
              </a:rPr>
              <a:t>: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latin typeface="Arial" charset="0"/>
              </a:rPr>
              <a:t>Rimozione accidentale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000" smtClean="0">
                <a:solidFill>
                  <a:srgbClr val="FFFFFF"/>
                </a:solidFill>
                <a:latin typeface="Arial" charset="0"/>
              </a:rPr>
              <a:t>precoce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000" smtClean="0">
                <a:solidFill>
                  <a:srgbClr val="FFFFFF"/>
                </a:solidFill>
                <a:latin typeface="Arial" charset="0"/>
              </a:rPr>
              <a:t>tardiva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latin typeface="Arial" charset="0"/>
              </a:rPr>
              <a:t>Occlusione/Rottura</a:t>
            </a:r>
            <a:r>
              <a:rPr lang="it-IT" sz="2400" i="1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latin typeface="Arial" charset="0"/>
              </a:rPr>
              <a:t>Dislocazione</a:t>
            </a:r>
            <a:r>
              <a:rPr lang="it-IT" sz="2400" b="1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000" smtClean="0">
                <a:solidFill>
                  <a:srgbClr val="FFFFFF"/>
                </a:solidFill>
                <a:latin typeface="Arial" charset="0"/>
              </a:rPr>
              <a:t>Migrazione nel lume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000" smtClean="0">
                <a:solidFill>
                  <a:srgbClr val="FFFFFF"/>
                </a:solidFill>
                <a:latin typeface="Arial" charset="0"/>
              </a:rPr>
              <a:t>Decubito/Buried Bumper Syndrome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3" grpId="0" autoUpdateAnimBg="0"/>
      <p:bldP spid="491524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/>
            <a:r>
              <a:rPr lang="it-IT" sz="4000" b="1">
                <a:solidFill>
                  <a:srgbClr val="FFFF00"/>
                </a:solidFill>
                <a:latin typeface="Arial" charset="0"/>
              </a:rPr>
              <a:t>Gestione domiciliare della stomia</a:t>
            </a:r>
            <a:r>
              <a:rPr lang="it-IT" sz="3800" b="1">
                <a:solidFill>
                  <a:srgbClr val="FFFF00"/>
                </a:solidFill>
                <a:latin typeface="Arial" charset="0"/>
              </a:rPr>
              <a:t/>
            </a:r>
            <a:br>
              <a:rPr lang="it-IT" sz="3800" b="1">
                <a:solidFill>
                  <a:srgbClr val="FFFF00"/>
                </a:solidFill>
                <a:latin typeface="Arial" charset="0"/>
              </a:rPr>
            </a:br>
            <a:r>
              <a:rPr lang="en-US"/>
              <a:t>	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5410200" cy="4724400"/>
          </a:xfrm>
        </p:spPr>
        <p:txBody>
          <a:bodyPr/>
          <a:lstStyle/>
          <a:p>
            <a:r>
              <a:rPr lang="en-US" sz="24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Medicazioni giornalire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(o ogni volta che le garze si bagnano) per i primi 8-10 gg, poi la PEG può essere anche lasciata scoperta.</a:t>
            </a:r>
          </a:p>
          <a:p>
            <a:pPr>
              <a:spcBef>
                <a:spcPct val="0"/>
              </a:spcBef>
            </a:pPr>
            <a:r>
              <a:rPr lang="it-IT" sz="24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garza va messa sopra</a:t>
            </a:r>
            <a:r>
              <a:rPr lang="it-IT" sz="2400">
                <a:solidFill>
                  <a:schemeClr val="bg1"/>
                </a:solidFill>
                <a:latin typeface="Arial" charset="0"/>
              </a:rPr>
              <a:t> il controdado nell’avvolgere la sonda e non sotto! (salvo eccezioni). </a:t>
            </a:r>
          </a:p>
          <a:p>
            <a:pPr>
              <a:spcBef>
                <a:spcPct val="0"/>
              </a:spcBef>
            </a:pPr>
            <a:r>
              <a:rPr lang="en-US" sz="24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sonda va ancorata alla cute</a:t>
            </a:r>
            <a:r>
              <a:rPr lang="en-US" sz="2400">
                <a:solidFill>
                  <a:schemeClr val="bg1"/>
                </a:solidFill>
                <a:latin typeface="Arial" charset="0"/>
              </a:rPr>
              <a:t> con cerotto per evitare trazioni e rimozioni accidentali.</a:t>
            </a:r>
          </a:p>
          <a:p>
            <a:pPr>
              <a:spcBef>
                <a:spcPct val="0"/>
              </a:spcBef>
            </a:pPr>
            <a:r>
              <a:rPr lang="it-IT" sz="24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Dopo 24 ore</a:t>
            </a: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2400">
                <a:solidFill>
                  <a:schemeClr val="bg1"/>
                </a:solidFill>
                <a:latin typeface="Arial" charset="0"/>
              </a:rPr>
              <a:t>dal posizionamento si può iniziare la NE.</a:t>
            </a:r>
          </a:p>
        </p:txBody>
      </p:sp>
      <p:pic>
        <p:nvPicPr>
          <p:cNvPr id="465924" name="Picture 4" descr="C:\Users\Mauro\Medicina\PEG\PEG foto mie\medicazione\istantanea_00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066800"/>
            <a:ext cx="2895600" cy="2171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65926" name="Picture 6" descr="C:\Users\Mauro\Medicina\PEG\PEG foto mie\medicazione\DSC00230.JPG"/>
          <p:cNvPicPr>
            <a:picLocks noChangeAspect="1" noChangeArrowheads="1"/>
          </p:cNvPicPr>
          <p:nvPr/>
        </p:nvPicPr>
        <p:blipFill>
          <a:blip r:embed="rId3" cstate="print"/>
          <a:srcRect t="6976" b="10979"/>
          <a:stretch>
            <a:fillRect/>
          </a:stretch>
        </p:blipFill>
        <p:spPr bwMode="auto">
          <a:xfrm>
            <a:off x="6019800" y="3429000"/>
            <a:ext cx="2855913" cy="312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143000"/>
          </a:xfrm>
          <a:solidFill>
            <a:srgbClr val="F2F2F2"/>
          </a:solidFill>
          <a:ln w="381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sz="6000" b="1" dirty="0" smtClean="0">
                <a:latin typeface="Arial Narrow"/>
                <a:cs typeface="Arial Narrow"/>
              </a:rPr>
              <a:t>V</a:t>
            </a:r>
            <a:r>
              <a:rPr lang="it-IT" sz="5400" dirty="0" smtClean="0">
                <a:latin typeface="Arial Narrow"/>
                <a:cs typeface="Arial Narrow"/>
              </a:rPr>
              <a:t>alutazione</a:t>
            </a:r>
            <a:endParaRPr lang="it-IT" sz="5400" dirty="0">
              <a:latin typeface="Arial Narrow"/>
              <a:cs typeface="Arial Narrow"/>
            </a:endParaRPr>
          </a:p>
        </p:txBody>
      </p:sp>
      <p:sp>
        <p:nvSpPr>
          <p:cNvPr id="5" name="Segnaposto contenuto 4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latin typeface="Arial Narrow"/>
                <a:cs typeface="Arial Narrow"/>
              </a:rPr>
              <a:t>Patologia neuromuscolare?</a:t>
            </a:r>
          </a:p>
        </p:txBody>
      </p:sp>
      <p:sp>
        <p:nvSpPr>
          <p:cNvPr id="6" name="Freccia in giù 5"/>
          <p:cNvSpPr/>
          <p:nvPr/>
        </p:nvSpPr>
        <p:spPr>
          <a:xfrm>
            <a:off x="4283968" y="28106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725144"/>
            <a:ext cx="1887537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2987824" y="4337808"/>
            <a:ext cx="360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/>
              <a:t>Oppure è solo un po’ di </a:t>
            </a:r>
            <a:r>
              <a:rPr lang="it-IT" sz="4400" b="1" dirty="0" err="1" smtClean="0"/>
              <a:t>stanchezza…</a:t>
            </a:r>
            <a:endParaRPr lang="it-IT" sz="4400" b="1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262778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685800"/>
            <a:ext cx="4724400" cy="28194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it-IT" sz="2400" b="1">
                <a:solidFill>
                  <a:schemeClr val="bg1"/>
                </a:solidFill>
                <a:latin typeface="Arial" charset="0"/>
              </a:rPr>
              <a:t>    A cicatrizzazione avvenuta può comparire un orlo iperemico attorno all'orifizio della stomia</a:t>
            </a:r>
            <a:r>
              <a:rPr lang="it-IT" sz="240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sz="2400" b="1">
                <a:solidFill>
                  <a:schemeClr val="bg1"/>
                </a:solidFill>
                <a:latin typeface="Arial" charset="0"/>
              </a:rPr>
              <a:t>dovuto a: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it-IT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tessuto di granulazione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it-IT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neomucosa esuberante.</a:t>
            </a:r>
          </a:p>
        </p:txBody>
      </p:sp>
      <p:sp>
        <p:nvSpPr>
          <p:cNvPr id="110605" name="Rectangle 13"/>
          <p:cNvSpPr>
            <a:spLocks noChangeArrowheads="1"/>
          </p:cNvSpPr>
          <p:nvPr/>
        </p:nvSpPr>
        <p:spPr bwMode="auto">
          <a:xfrm>
            <a:off x="533400" y="3657600"/>
            <a:ext cx="46482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it-IT" sz="260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Sia la mucosa che il tessuto di granulazione, </a:t>
            </a:r>
            <a:r>
              <a:rPr lang="it-IT" sz="24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danno secrezioni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e se traumatizzati, possono </a:t>
            </a:r>
            <a:r>
              <a:rPr lang="it-IT" sz="24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sanguinare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400" b="1" smtClean="0">
                <a:solidFill>
                  <a:srgbClr val="FFFFFF"/>
                </a:solidFill>
                <a:latin typeface="Arial" charset="0"/>
              </a:rPr>
              <a:t>Eventuale Trattamento: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Nitrato d’Argento, exeresi in caso di mucosa esuberante.</a:t>
            </a:r>
          </a:p>
        </p:txBody>
      </p:sp>
      <p:sp>
        <p:nvSpPr>
          <p:cNvPr id="110607" name="Rectangle 15"/>
          <p:cNvSpPr>
            <a:spLocks noChangeArrowheads="1"/>
          </p:cNvSpPr>
          <p:nvPr/>
        </p:nvSpPr>
        <p:spPr bwMode="auto">
          <a:xfrm>
            <a:off x="457200" y="228600"/>
            <a:ext cx="858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endParaRPr lang="it-IT" sz="2400" b="1" smtClean="0">
              <a:solidFill>
                <a:srgbClr val="FF66CC"/>
              </a:solidFill>
              <a:latin typeface="Arial" charset="0"/>
            </a:endParaRPr>
          </a:p>
        </p:txBody>
      </p:sp>
      <p:pic>
        <p:nvPicPr>
          <p:cNvPr id="110608" name="Picture 16" descr="C:\Documents and Settings\Mauro\Documenti\MEDICINA\stomie digestive III\granuloma 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533400"/>
            <a:ext cx="3505200" cy="26289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10610" name="Picture 18" descr="C:\Documents and Settings\Mauro\Desktop\NITRATO D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810000"/>
            <a:ext cx="3352800" cy="25034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Paziente con PEG:</a:t>
            </a:r>
            <a:br>
              <a:rPr lang="it-IT" b="1">
                <a:solidFill>
                  <a:srgbClr val="FFFF00"/>
                </a:solidFill>
                <a:latin typeface="Arial" charset="0"/>
              </a:rPr>
            </a:br>
            <a:r>
              <a:rPr lang="it-IT" b="1">
                <a:solidFill>
                  <a:srgbClr val="FFFF00"/>
                </a:solidFill>
                <a:latin typeface="Arial" charset="0"/>
              </a:rPr>
              <a:t>Cosa controllare?</a:t>
            </a:r>
          </a:p>
        </p:txBody>
      </p:sp>
      <p:sp>
        <p:nvSpPr>
          <p:cNvPr id="4669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2667000"/>
            <a:ext cx="8153400" cy="3352800"/>
          </a:xfrm>
        </p:spPr>
        <p:txBody>
          <a:bodyPr/>
          <a:lstStyle/>
          <a:p>
            <a:pPr marL="609600" indent="-609600">
              <a:buFontTx/>
              <a:buAutoNum type="arabicParenR"/>
            </a:pPr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corretta posizione della sonda</a:t>
            </a:r>
          </a:p>
          <a:p>
            <a:pPr marL="990600" lvl="1" indent="-533400"/>
            <a:r>
              <a:rPr lang="it-IT" sz="2400" b="1">
                <a:solidFill>
                  <a:schemeClr val="bg1"/>
                </a:solidFill>
                <a:latin typeface="Arial" charset="0"/>
              </a:rPr>
              <a:t>Facendo compiere alla sonda dei movimenti rotatori e di va e vieni nel suo tramite.</a:t>
            </a:r>
          </a:p>
          <a:p>
            <a:pPr marL="990600" lvl="1" indent="-533400"/>
            <a:r>
              <a:rPr lang="it-IT" sz="2400" b="1">
                <a:solidFill>
                  <a:schemeClr val="bg1"/>
                </a:solidFill>
                <a:latin typeface="Arial" charset="0"/>
              </a:rPr>
              <a:t>La PEG può essere:</a:t>
            </a:r>
          </a:p>
          <a:p>
            <a:pPr marL="1371600" lvl="2" indent="-457200">
              <a:buFont typeface="Wingdings" pitchFamily="2" charset="2"/>
              <a:buChar char="è"/>
            </a:pPr>
            <a:r>
              <a:rPr lang="it-IT" sz="2000">
                <a:solidFill>
                  <a:schemeClr val="bg1"/>
                </a:solidFill>
                <a:latin typeface="Arial" charset="0"/>
              </a:rPr>
              <a:t>normotesa</a:t>
            </a:r>
          </a:p>
          <a:p>
            <a:pPr marL="1371600" lvl="2" indent="-457200">
              <a:buFont typeface="Wingdings" pitchFamily="2" charset="2"/>
              <a:buChar char="è"/>
            </a:pPr>
            <a:r>
              <a:rPr lang="it-IT" sz="2000">
                <a:solidFill>
                  <a:schemeClr val="bg1"/>
                </a:solidFill>
                <a:latin typeface="Arial" charset="0"/>
              </a:rPr>
              <a:t>troppo tesa</a:t>
            </a:r>
          </a:p>
          <a:p>
            <a:pPr marL="1371600" lvl="2" indent="-457200">
              <a:buFont typeface="Wingdings" pitchFamily="2" charset="2"/>
              <a:buChar char="è"/>
            </a:pPr>
            <a:r>
              <a:rPr lang="it-IT" sz="2000">
                <a:solidFill>
                  <a:schemeClr val="bg1"/>
                </a:solidFill>
                <a:latin typeface="Arial" charset="0"/>
              </a:rPr>
              <a:t>migrata nella parete</a:t>
            </a:r>
          </a:p>
          <a:p>
            <a:pPr marL="1371600" lvl="2" indent="-457200">
              <a:buFont typeface="Wingdings" pitchFamily="2" charset="2"/>
              <a:buChar char="è"/>
            </a:pPr>
            <a:r>
              <a:rPr lang="it-IT" sz="2000">
                <a:solidFill>
                  <a:schemeClr val="bg1"/>
                </a:solidFill>
                <a:latin typeface="Arial" charset="0"/>
              </a:rPr>
              <a:t>troppo molle</a:t>
            </a:r>
          </a:p>
        </p:txBody>
      </p:sp>
      <p:pic>
        <p:nvPicPr>
          <p:cNvPr id="466948" name="Picture 1028" descr="F:\colo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52400"/>
            <a:ext cx="1698625" cy="19812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924800" cy="2209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it-IT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Sonda PEG normotesa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it-IT">
                <a:solidFill>
                  <a:schemeClr val="bg1"/>
                </a:solidFill>
                <a:latin typeface="Arial" charset="0"/>
              </a:rPr>
              <a:t>	</a:t>
            </a:r>
            <a:r>
              <a:rPr lang="it-IT" sz="1800">
                <a:solidFill>
                  <a:schemeClr val="bg1"/>
                </a:solidFill>
                <a:latin typeface="Arial" charset="0"/>
              </a:rPr>
              <a:t>	     </a:t>
            </a:r>
          </a:p>
        </p:txBody>
      </p:sp>
      <p:sp>
        <p:nvSpPr>
          <p:cNvPr id="288774" name="Rectangle 6"/>
          <p:cNvSpPr>
            <a:spLocks noChangeArrowheads="1"/>
          </p:cNvSpPr>
          <p:nvPr/>
        </p:nvSpPr>
        <p:spPr bwMode="auto">
          <a:xfrm>
            <a:off x="4800600" y="2895600"/>
            <a:ext cx="393541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sz="2600" smtClean="0">
                <a:solidFill>
                  <a:srgbClr val="FFFFFF"/>
                </a:solidFill>
                <a:latin typeface="Arial" charset="0"/>
              </a:rPr>
              <a:t>A PEG stabilizzata il tubo deve poter </a:t>
            </a:r>
            <a:r>
              <a:rPr lang="it-IT" sz="260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muoversi su e giù nel suo tramite per </a:t>
            </a:r>
            <a:r>
              <a:rPr lang="it-IT" sz="26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circa 1-2 cm</a:t>
            </a:r>
            <a:r>
              <a:rPr lang="it-IT" sz="2600" smtClean="0">
                <a:solidFill>
                  <a:srgbClr val="FF9933"/>
                </a:solidFill>
                <a:latin typeface="Arial" charset="0"/>
              </a:rPr>
              <a:t>.</a:t>
            </a:r>
            <a:r>
              <a:rPr lang="it-IT" sz="2600" smtClean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288779" name="Picture 11" descr="C:\Users\Mauro\Medicina\PEG\PEG foto mie\sostituzione peg\DSC00223.JPG"/>
          <p:cNvPicPr>
            <a:picLocks noChangeAspect="1" noChangeArrowheads="1"/>
          </p:cNvPicPr>
          <p:nvPr/>
        </p:nvPicPr>
        <p:blipFill>
          <a:blip r:embed="rId2" cstate="print"/>
          <a:srcRect l="4088" r="25055" b="39639"/>
          <a:stretch>
            <a:fillRect/>
          </a:stretch>
        </p:blipFill>
        <p:spPr bwMode="auto">
          <a:xfrm>
            <a:off x="381000" y="2590800"/>
            <a:ext cx="4267200" cy="2808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8780" name="Rectangle 12"/>
          <p:cNvSpPr>
            <a:spLocks noChangeArrowheads="1"/>
          </p:cNvSpPr>
          <p:nvPr/>
        </p:nvSpPr>
        <p:spPr bwMode="auto">
          <a:xfrm>
            <a:off x="3048000" y="41148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FFFFFF"/>
                </a:solidFill>
                <a:latin typeface="Impact" pitchFamily="34" charset="0"/>
              </a:rPr>
              <a:t>1 –2  cm</a:t>
            </a:r>
          </a:p>
        </p:txBody>
      </p:sp>
      <p:sp>
        <p:nvSpPr>
          <p:cNvPr id="288782" name="AutoShape 14"/>
          <p:cNvSpPr>
            <a:spLocks/>
          </p:cNvSpPr>
          <p:nvPr/>
        </p:nvSpPr>
        <p:spPr bwMode="auto">
          <a:xfrm>
            <a:off x="3429000" y="3505200"/>
            <a:ext cx="152400" cy="457200"/>
          </a:xfrm>
          <a:prstGeom prst="rightBrace">
            <a:avLst>
              <a:gd name="adj1" fmla="val 25000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5029200" cy="25908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None/>
            </a:pPr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PEG “troppo tesa”</a:t>
            </a:r>
          </a:p>
          <a:p>
            <a:pPr marL="533400" indent="-533400">
              <a:lnSpc>
                <a:spcPct val="90000"/>
              </a:lnSpc>
              <a:buFontTx/>
              <a:buAutoNum type="arabicParenR"/>
            </a:pPr>
            <a:endParaRPr lang="it-IT" sz="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33400" indent="-533400">
              <a:lnSpc>
                <a:spcPct val="90000"/>
              </a:lnSpc>
              <a:buFontTx/>
              <a:buAutoNum type="arabicParenR"/>
            </a:pPr>
            <a:endParaRPr lang="it-IT" sz="1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it-IT" sz="2400" i="1">
                <a:solidFill>
                  <a:schemeClr val="bg1"/>
                </a:solidFill>
                <a:latin typeface="Arial" charset="0"/>
              </a:rPr>
              <a:t>Si osserva un infossamento del controdado sulla cute.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it-IT" sz="2400" i="1">
                <a:solidFill>
                  <a:schemeClr val="bg1"/>
                </a:solidFill>
                <a:latin typeface="Arial" charset="0"/>
              </a:rPr>
              <a:t>Manca il gioco di va e vieni </a:t>
            </a:r>
          </a:p>
          <a:p>
            <a:pPr marL="914400" lvl="1" indent="-457200">
              <a:lnSpc>
                <a:spcPct val="90000"/>
              </a:lnSpc>
              <a:buFont typeface="Wingdings" pitchFamily="2" charset="2"/>
              <a:buChar char="Ø"/>
            </a:pPr>
            <a:r>
              <a:rPr lang="it-IT" sz="2400" i="1">
                <a:solidFill>
                  <a:schemeClr val="bg1"/>
                </a:solidFill>
                <a:latin typeface="Arial" charset="0"/>
              </a:rPr>
              <a:t>NB: dopo 1-2 mesi di NE il paziente ingrassa e la PEG può diventare tesa!</a:t>
            </a:r>
          </a:p>
        </p:txBody>
      </p:sp>
      <p:sp>
        <p:nvSpPr>
          <p:cNvPr id="290821" name="Rectangle 5"/>
          <p:cNvSpPr>
            <a:spLocks noChangeArrowheads="1"/>
          </p:cNvSpPr>
          <p:nvPr/>
        </p:nvSpPr>
        <p:spPr bwMode="auto">
          <a:xfrm>
            <a:off x="2971800" y="3810000"/>
            <a:ext cx="60198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ts val="500"/>
              </a:spcBef>
              <a:spcAft>
                <a:spcPts val="500"/>
              </a:spcAft>
              <a:buFont typeface="Wingdings" pitchFamily="2" charset="2"/>
              <a:buNone/>
            </a:pPr>
            <a:r>
              <a:rPr lang="it-IT" sz="26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Cipolla e controdado comprimono i tessuti e possono causare:</a:t>
            </a:r>
          </a:p>
          <a:p>
            <a:pPr lvl="1" eaLnBrk="0" fontAlgn="base" hangingPunct="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it-IT" sz="200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Irritazione, infezione e piaghe della cute.</a:t>
            </a:r>
          </a:p>
          <a:p>
            <a:pPr lvl="1" eaLnBrk="0" fontAlgn="base" hangingPunct="0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it-IT" sz="200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Ulcera Gastrica da decubito</a:t>
            </a:r>
            <a:r>
              <a:rPr lang="it-IT" sz="2000" smtClean="0">
                <a:solidFill>
                  <a:srgbClr val="FFFFFF"/>
                </a:solidFill>
                <a:latin typeface="Arial" charset="0"/>
              </a:rPr>
              <a:t> della cipolla, con possibile sanguinamento e/o migrazione della cipolla all’interno della parete stessa (</a:t>
            </a: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Buried Bumper Syndrome).</a:t>
            </a:r>
          </a:p>
        </p:txBody>
      </p:sp>
      <p:pic>
        <p:nvPicPr>
          <p:cNvPr id="290824" name="Picture 8" descr="C:\Users\Mauro\Pictures\jpeg iperemia.jpg"/>
          <p:cNvPicPr>
            <a:picLocks noChangeAspect="1" noChangeArrowheads="1"/>
          </p:cNvPicPr>
          <p:nvPr/>
        </p:nvPicPr>
        <p:blipFill>
          <a:blip r:embed="rId2" cstate="print"/>
          <a:srcRect l="10001" t="15178" r="42000" b="28572"/>
          <a:stretch>
            <a:fillRect/>
          </a:stretch>
        </p:blipFill>
        <p:spPr bwMode="auto">
          <a:xfrm>
            <a:off x="381000" y="3962400"/>
            <a:ext cx="2514600" cy="2200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290825" name="Picture 9" descr="C:\Users\Mauro\Medicina\PEG\PEG foto mie\Peg malposizionate\peg te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04800"/>
            <a:ext cx="3348038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772400" cy="1905000"/>
          </a:xfrm>
        </p:spPr>
        <p:txBody>
          <a:bodyPr/>
          <a:lstStyle/>
          <a:p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COSA FARE:</a:t>
            </a:r>
            <a:r>
              <a:rPr lang="it-IT" sz="28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allentare il fermo esterno spostandolo prossimalmente fino a giusta posizione (assenza di tensione)</a:t>
            </a:r>
            <a:r>
              <a:rPr lang="it-IT" sz="280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pic>
        <p:nvPicPr>
          <p:cNvPr id="367620" name="Picture 4" descr="peg t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43200"/>
            <a:ext cx="3125788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7621" name="Picture 5" descr="peg riposizion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667000"/>
            <a:ext cx="3165475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7622" name="AutoShape 6"/>
          <p:cNvSpPr>
            <a:spLocks noChangeArrowheads="1"/>
          </p:cNvSpPr>
          <p:nvPr/>
        </p:nvSpPr>
        <p:spPr bwMode="auto">
          <a:xfrm>
            <a:off x="3962400" y="3810000"/>
            <a:ext cx="1219200" cy="685800"/>
          </a:xfrm>
          <a:prstGeom prst="rightArrow">
            <a:avLst>
              <a:gd name="adj1" fmla="val 50000"/>
              <a:gd name="adj2" fmla="val 44444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61" name="Picture 21" descr="C:\Users\Mauro\Medicina\PEG\PEG foto mie\posizionamento\DSC00140.JPG"/>
          <p:cNvPicPr>
            <a:picLocks noChangeAspect="1" noChangeArrowheads="1"/>
          </p:cNvPicPr>
          <p:nvPr/>
        </p:nvPicPr>
        <p:blipFill>
          <a:blip r:embed="rId2" cstate="print"/>
          <a:srcRect l="34848" b="23550"/>
          <a:stretch>
            <a:fillRect/>
          </a:stretch>
        </p:blipFill>
        <p:spPr bwMode="auto">
          <a:xfrm>
            <a:off x="4038600" y="2984500"/>
            <a:ext cx="2209800" cy="2025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18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763000" cy="3124200"/>
          </a:xfrm>
        </p:spPr>
        <p:txBody>
          <a:bodyPr/>
          <a:lstStyle/>
          <a:p>
            <a:pPr>
              <a:buFontTx/>
              <a:buNone/>
            </a:pPr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Cipolla migrata e “sepolta” in parete:   “Buried Bumper Syndrome”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i="1">
                <a:solidFill>
                  <a:schemeClr val="bg1"/>
                </a:solidFill>
                <a:latin typeface="Arial" charset="0"/>
              </a:rPr>
              <a:t>Si nota una maggiore resistenza nell’introduzione degli alimenti e la pompa va spesso in allarme, 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i="1">
                <a:solidFill>
                  <a:schemeClr val="bg1"/>
                </a:solidFill>
                <a:latin typeface="Arial" charset="0"/>
              </a:rPr>
              <a:t>Vi è resistenza nella manovra di va e vieni della sonda.</a:t>
            </a:r>
          </a:p>
        </p:txBody>
      </p:sp>
      <p:pic>
        <p:nvPicPr>
          <p:cNvPr id="291849" name="Picture 9" descr="C:\Documents and Settings\Mauro\Documenti\MEDICINA\stomie digestive III\la peg domus\bumper-fi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971800"/>
            <a:ext cx="2209800" cy="2046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291850" name="Picture 10" descr="\\Nome-7mahxolola\k\MEDICINA J\stomie digestive III\aggiornamento peg\buried bumb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5105400"/>
            <a:ext cx="1981200" cy="1624013"/>
          </a:xfrm>
          <a:prstGeom prst="rect">
            <a:avLst/>
          </a:prstGeom>
          <a:noFill/>
        </p:spPr>
      </p:pic>
      <p:sp>
        <p:nvSpPr>
          <p:cNvPr id="291853" name="AutoShape 13"/>
          <p:cNvSpPr>
            <a:spLocks noChangeArrowheads="1"/>
          </p:cNvSpPr>
          <p:nvPr/>
        </p:nvSpPr>
        <p:spPr bwMode="auto">
          <a:xfrm>
            <a:off x="5867400" y="3352800"/>
            <a:ext cx="914400" cy="533400"/>
          </a:xfrm>
          <a:prstGeom prst="rightArrow">
            <a:avLst>
              <a:gd name="adj1" fmla="val 50000"/>
              <a:gd name="adj2" fmla="val 42857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91856" name="Picture 16" descr="C:\Users\Mauro\Medicina\PEG\PEG foto mie\Peg malposizionate\migrazione cipolla 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3476625" cy="32527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1858" name="Text Box 18"/>
          <p:cNvSpPr txBox="1">
            <a:spLocks noChangeArrowheads="1"/>
          </p:cNvSpPr>
          <p:nvPr/>
        </p:nvSpPr>
        <p:spPr bwMode="auto">
          <a:xfrm>
            <a:off x="6172200" y="5257800"/>
            <a:ext cx="2971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Residua piccolo orifizio che permette   il passaggio dell’acqua al lavaggio.</a:t>
            </a:r>
          </a:p>
        </p:txBody>
      </p:sp>
      <p:sp>
        <p:nvSpPr>
          <p:cNvPr id="291862" name="Text Box 22"/>
          <p:cNvSpPr txBox="1">
            <a:spLocks noChangeArrowheads="1"/>
          </p:cNvSpPr>
          <p:nvPr/>
        </p:nvSpPr>
        <p:spPr bwMode="auto">
          <a:xfrm>
            <a:off x="4038600" y="4191000"/>
            <a:ext cx="217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FF"/>
                </a:solidFill>
                <a:latin typeface="Arial" charset="0"/>
              </a:rPr>
              <a:t>Normoposizionata</a:t>
            </a:r>
          </a:p>
        </p:txBody>
      </p:sp>
      <p:sp>
        <p:nvSpPr>
          <p:cNvPr id="291863" name="Rectangle 23"/>
          <p:cNvSpPr>
            <a:spLocks noChangeArrowheads="1"/>
          </p:cNvSpPr>
          <p:nvPr/>
        </p:nvSpPr>
        <p:spPr bwMode="auto">
          <a:xfrm>
            <a:off x="6705600" y="3048000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FF"/>
                </a:solidFill>
                <a:latin typeface="Arial" charset="0"/>
              </a:rPr>
              <a:t>Buried Bumper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077200" cy="6019800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it-IT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COSA FARE:</a:t>
            </a:r>
            <a:r>
              <a:rPr lang="it-IT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it-IT" sz="24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Interrompere l’alimentazione e inviare al Servizio di Endoscopia Digestiva (rischio di suppurazione).</a:t>
            </a:r>
          </a:p>
          <a:p>
            <a:pPr>
              <a:lnSpc>
                <a:spcPct val="90000"/>
              </a:lnSpc>
            </a:pPr>
            <a:endParaRPr lang="it-IT" sz="2400" b="1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Diagnosi:</a:t>
            </a:r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ECOgrafia parete addominale 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EGDS.</a:t>
            </a:r>
            <a:r>
              <a:rPr lang="it-IT" sz="20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it-IT">
                <a:cs typeface="Times New Roman" pitchFamily="18" charset="0"/>
              </a:rPr>
              <a:t> </a:t>
            </a:r>
          </a:p>
          <a:p>
            <a:pPr lvl="1">
              <a:lnSpc>
                <a:spcPct val="90000"/>
              </a:lnSpc>
            </a:pPr>
            <a:endParaRPr lang="it-IT"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Trattamento:</a:t>
            </a:r>
          </a:p>
          <a:p>
            <a:pPr lvl="1">
              <a:spcBef>
                <a:spcPct val="0"/>
              </a:spcBef>
            </a:pPr>
            <a:r>
              <a:rPr lang="it-IT" sz="22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Rimozione della PEG.</a:t>
            </a:r>
          </a:p>
          <a:p>
            <a:pPr lvl="1">
              <a:spcBef>
                <a:spcPct val="0"/>
              </a:spcBef>
            </a:pPr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Riposizionamento di una nuova sonda. </a:t>
            </a:r>
          </a:p>
          <a:p>
            <a:pPr lvl="1">
              <a:spcBef>
                <a:spcPct val="0"/>
              </a:spcBef>
            </a:pPr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it-IT" sz="24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In caso di ascesso</a:t>
            </a:r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si dovrà rimandare                    il posizionamento della nuova PEG fino                     a guarigione dell’infezione.</a:t>
            </a:r>
          </a:p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368644" name="Picture 1028" descr="C:\Documents and Settings\Mauro\Documenti\MEDICINA\stomie digestive III\foto varie peg\bumper-ECO.jpg"/>
          <p:cNvPicPr>
            <a:picLocks noChangeAspect="1" noChangeArrowheads="1"/>
          </p:cNvPicPr>
          <p:nvPr/>
        </p:nvPicPr>
        <p:blipFill>
          <a:blip r:embed="rId2" cstate="print"/>
          <a:srcRect l="8423" t="8299" r="59088" b="14236"/>
          <a:stretch>
            <a:fillRect/>
          </a:stretch>
        </p:blipFill>
        <p:spPr bwMode="auto">
          <a:xfrm>
            <a:off x="6858000" y="4495800"/>
            <a:ext cx="2060575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368646" name="Text Box 1030"/>
          <p:cNvSpPr txBox="1">
            <a:spLocks noChangeArrowheads="1"/>
          </p:cNvSpPr>
          <p:nvPr/>
        </p:nvSpPr>
        <p:spPr bwMode="auto">
          <a:xfrm>
            <a:off x="6934200" y="6172200"/>
            <a:ext cx="1936750" cy="366713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FF"/>
                </a:solidFill>
                <a:latin typeface="Arial" charset="0"/>
              </a:rPr>
              <a:t>Eco della parete</a:t>
            </a:r>
          </a:p>
        </p:txBody>
      </p:sp>
      <p:pic>
        <p:nvPicPr>
          <p:cNvPr id="368647" name="Picture 1031" descr="DSC00002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 l="3740" r="7692" b="992"/>
          <a:stretch>
            <a:fillRect/>
          </a:stretch>
        </p:blipFill>
        <p:spPr bwMode="auto">
          <a:xfrm>
            <a:off x="6096000" y="1905000"/>
            <a:ext cx="2895600" cy="2430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68648" name="Text Box 1032"/>
          <p:cNvSpPr txBox="1">
            <a:spLocks noChangeArrowheads="1"/>
          </p:cNvSpPr>
          <p:nvPr/>
        </p:nvSpPr>
        <p:spPr bwMode="auto">
          <a:xfrm>
            <a:off x="6172200" y="1981200"/>
            <a:ext cx="1230313" cy="3968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Ascesso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458200" cy="4114800"/>
          </a:xfrm>
        </p:spPr>
        <p:txBody>
          <a:bodyPr/>
          <a:lstStyle/>
          <a:p>
            <a:pPr>
              <a:buFontTx/>
              <a:buNone/>
            </a:pPr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PEG “troppo molle”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i="1">
                <a:solidFill>
                  <a:schemeClr val="bg1"/>
                </a:solidFill>
                <a:latin typeface="Arial" charset="0"/>
              </a:rPr>
              <a:t>il dispositivo intragastrico, per difetto di tenuta del controdado, può </a:t>
            </a:r>
            <a:r>
              <a:rPr lang="it-IT" sz="2400" i="1">
                <a:solidFill>
                  <a:srgbClr val="FF9933"/>
                </a:solidFill>
                <a:latin typeface="Arial" charset="0"/>
              </a:rPr>
              <a:t>“slittare” all’interno dello stomaco,</a:t>
            </a:r>
            <a:r>
              <a:rPr lang="it-IT" sz="2400" i="1">
                <a:solidFill>
                  <a:schemeClr val="bg1"/>
                </a:solidFill>
                <a:latin typeface="Arial" charset="0"/>
              </a:rPr>
              <a:t> potendo giungere al di là del piloro con comparsa di vomito di succhi gastrici</a:t>
            </a:r>
            <a:r>
              <a:rPr lang="it-IT" sz="2200" i="1">
                <a:solidFill>
                  <a:schemeClr val="bg1"/>
                </a:solidFill>
                <a:latin typeface="Arial" charset="0"/>
              </a:rPr>
              <a:t>. </a:t>
            </a:r>
          </a:p>
          <a:p>
            <a:pPr lvl="1">
              <a:buFont typeface="Wingdings" pitchFamily="2" charset="2"/>
              <a:buChar char="Ø"/>
            </a:pPr>
            <a:r>
              <a:rPr lang="it-IT" sz="2200" i="1">
                <a:solidFill>
                  <a:schemeClr val="bg1"/>
                </a:solidFill>
                <a:latin typeface="Arial" charset="0"/>
              </a:rPr>
              <a:t>Gioco di va e vieni troppo ampio</a:t>
            </a:r>
            <a:endParaRPr lang="it-IT" sz="2200" i="1"/>
          </a:p>
        </p:txBody>
      </p:sp>
      <p:graphicFrame>
        <p:nvGraphicFramePr>
          <p:cNvPr id="492544" name="Object 2048"/>
          <p:cNvGraphicFramePr>
            <a:graphicFrameLocks noChangeAspect="1"/>
          </p:cNvGraphicFramePr>
          <p:nvPr/>
        </p:nvGraphicFramePr>
        <p:xfrm>
          <a:off x="5562600" y="3048000"/>
          <a:ext cx="3114675" cy="3352800"/>
        </p:xfrm>
        <a:graphic>
          <a:graphicData uri="http://schemas.openxmlformats.org/presentationml/2006/ole">
            <p:oleObj spid="_x0000_s3078" name="Immagine bitmap" r:id="rId3" imgW="1762371" imgH="1752381" progId="">
              <p:embed/>
            </p:oleObj>
          </a:graphicData>
        </a:graphic>
      </p:graphicFrame>
      <p:graphicFrame>
        <p:nvGraphicFramePr>
          <p:cNvPr id="492545" name="Object 2049"/>
          <p:cNvGraphicFramePr>
            <a:graphicFrameLocks noChangeAspect="1"/>
          </p:cNvGraphicFramePr>
          <p:nvPr/>
        </p:nvGraphicFramePr>
        <p:xfrm>
          <a:off x="1219200" y="3505200"/>
          <a:ext cx="2819400" cy="2819400"/>
        </p:xfrm>
        <a:graphic>
          <a:graphicData uri="http://schemas.openxmlformats.org/presentationml/2006/ole">
            <p:oleObj spid="_x0000_s3079" name="Immagine bitmap" r:id="rId4" imgW="3591426" imgH="3790476" progId="">
              <p:embed/>
            </p:oleObj>
          </a:graphicData>
        </a:graphic>
      </p:graphicFrame>
      <p:sp>
        <p:nvSpPr>
          <p:cNvPr id="292873" name="Freeform 9"/>
          <p:cNvSpPr>
            <a:spLocks/>
          </p:cNvSpPr>
          <p:nvPr/>
        </p:nvSpPr>
        <p:spPr bwMode="auto">
          <a:xfrm>
            <a:off x="2362200" y="4102100"/>
            <a:ext cx="1371600" cy="107950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576" y="104"/>
              </a:cxn>
              <a:cxn ang="0">
                <a:pos x="864" y="680"/>
              </a:cxn>
            </a:cxnLst>
            <a:rect l="0" t="0" r="r" b="b"/>
            <a:pathLst>
              <a:path w="864" h="680">
                <a:moveTo>
                  <a:pt x="0" y="56"/>
                </a:moveTo>
                <a:cubicBezTo>
                  <a:pt x="216" y="28"/>
                  <a:pt x="432" y="0"/>
                  <a:pt x="576" y="104"/>
                </a:cubicBezTo>
                <a:cubicBezTo>
                  <a:pt x="720" y="208"/>
                  <a:pt x="816" y="584"/>
                  <a:pt x="864" y="68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 flipH="1">
            <a:off x="3733800" y="4800600"/>
            <a:ext cx="762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2876" name="Line 12"/>
          <p:cNvSpPr>
            <a:spLocks noChangeShapeType="1"/>
          </p:cNvSpPr>
          <p:nvPr/>
        </p:nvSpPr>
        <p:spPr bwMode="auto">
          <a:xfrm>
            <a:off x="3505200" y="4953000"/>
            <a:ext cx="228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267200"/>
            <a:ext cx="2819400" cy="685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COSA FARE</a:t>
            </a:r>
            <a:r>
              <a:rPr lang="it-IT" sz="24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it-IT" sz="2400">
                <a:latin typeface="Arial" charset="0"/>
              </a:rPr>
              <a:t> </a:t>
            </a:r>
            <a:r>
              <a:rPr lang="it-IT" sz="2400" b="1">
                <a:solidFill>
                  <a:schemeClr val="bg1"/>
                </a:solidFill>
                <a:latin typeface="Arial" charset="0"/>
              </a:rPr>
              <a:t>Riposizionare la sonda.</a:t>
            </a:r>
          </a:p>
        </p:txBody>
      </p:sp>
      <p:pic>
        <p:nvPicPr>
          <p:cNvPr id="361476" name="Picture 4" descr="cipolla slitt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2325688" cy="2733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61477" name="Picture 5" descr="riposizianata la cipo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685800"/>
            <a:ext cx="2308225" cy="2743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61478" name="Picture 6" descr="controdado riposiziona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609600"/>
            <a:ext cx="2471738" cy="28686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61479" name="Picture 7" descr="DSC00227"/>
          <p:cNvPicPr>
            <a:picLocks noChangeAspect="1" noChangeArrowheads="1"/>
          </p:cNvPicPr>
          <p:nvPr/>
        </p:nvPicPr>
        <p:blipFill>
          <a:blip r:embed="rId5" cstate="print"/>
          <a:srcRect l="48833" t="13152" b="11240"/>
          <a:stretch>
            <a:fillRect/>
          </a:stretch>
        </p:blipFill>
        <p:spPr bwMode="auto">
          <a:xfrm>
            <a:off x="3276600" y="3886200"/>
            <a:ext cx="2382838" cy="251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1480" name="Picture 8" descr="DSC00222"/>
          <p:cNvPicPr>
            <a:picLocks noChangeAspect="1" noChangeArrowheads="1"/>
          </p:cNvPicPr>
          <p:nvPr/>
        </p:nvPicPr>
        <p:blipFill>
          <a:blip r:embed="rId6" cstate="print"/>
          <a:srcRect l="30251" r="21849" b="32773"/>
          <a:stretch>
            <a:fillRect/>
          </a:stretch>
        </p:blipFill>
        <p:spPr bwMode="auto">
          <a:xfrm>
            <a:off x="6248400" y="3886200"/>
            <a:ext cx="2514600" cy="251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1481" name="Line 9"/>
          <p:cNvSpPr>
            <a:spLocks noChangeShapeType="1"/>
          </p:cNvSpPr>
          <p:nvPr/>
        </p:nvSpPr>
        <p:spPr bwMode="auto">
          <a:xfrm flipH="1" flipV="1">
            <a:off x="3810000" y="5029200"/>
            <a:ext cx="1143000" cy="9144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7315200" y="4114800"/>
            <a:ext cx="457200" cy="12192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610600" cy="4114800"/>
          </a:xfrm>
        </p:spPr>
        <p:txBody>
          <a:bodyPr/>
          <a:lstStyle/>
          <a:p>
            <a:pPr>
              <a:buFontTx/>
              <a:buNone/>
            </a:pPr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2) Controllare la tenuta dei palloni nei dispositivi a baloon </a:t>
            </a:r>
          </a:p>
          <a:p>
            <a:pPr>
              <a:buFontTx/>
              <a:buNone/>
            </a:pPr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it-IT" sz="2400">
                <a:solidFill>
                  <a:schemeClr val="bg1"/>
                </a:solidFill>
                <a:latin typeface="Arial" charset="0"/>
              </a:rPr>
              <a:t>è comune che con il tempo un po’ di acqua contenuta nel pallone evapori (aggiungere bidistillata), così come è possibile che il pallone si rompa.</a:t>
            </a:r>
          </a:p>
        </p:txBody>
      </p:sp>
      <p:pic>
        <p:nvPicPr>
          <p:cNvPr id="293896" name="Picture 8" descr="DSC002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352800"/>
            <a:ext cx="4267200" cy="3200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293897" name="Picture 9" descr="C:\Users\Mauro\Medicina\PEG\PEG foto mie\peg a pallone\P1080337 (2).jpg"/>
          <p:cNvPicPr>
            <a:picLocks noChangeAspect="1" noChangeArrowheads="1"/>
          </p:cNvPicPr>
          <p:nvPr/>
        </p:nvPicPr>
        <p:blipFill>
          <a:blip r:embed="rId3" cstate="print"/>
          <a:srcRect t="3572" r="14285" b="5357"/>
          <a:stretch>
            <a:fillRect/>
          </a:stretch>
        </p:blipFill>
        <p:spPr bwMode="auto">
          <a:xfrm>
            <a:off x="6019800" y="2971800"/>
            <a:ext cx="2057400" cy="3657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848600" cy="2362200"/>
          </a:xfrm>
        </p:spPr>
        <p:txBody>
          <a:bodyPr/>
          <a:lstStyle/>
          <a:p>
            <a:r>
              <a:rPr lang="it-IT" sz="2800">
                <a:solidFill>
                  <a:schemeClr val="bg1"/>
                </a:solidFill>
                <a:latin typeface="Arial" charset="0"/>
              </a:rPr>
              <a:t>Da parte del Pz in stato confusionale,</a:t>
            </a:r>
          </a:p>
          <a:p>
            <a:r>
              <a:rPr lang="it-IT" sz="2800">
                <a:solidFill>
                  <a:schemeClr val="bg1"/>
                </a:solidFill>
                <a:latin typeface="Arial" charset="0"/>
              </a:rPr>
              <a:t>Per manovre inopportune,</a:t>
            </a:r>
          </a:p>
          <a:p>
            <a:r>
              <a:rPr lang="it-IT" sz="2800">
                <a:solidFill>
                  <a:schemeClr val="bg1"/>
                </a:solidFill>
                <a:latin typeface="Arial" charset="0"/>
              </a:rPr>
              <a:t>Per rottura o “sgonfiamento” del baloon nelle sonde a pallone.</a:t>
            </a:r>
            <a:r>
              <a:rPr lang="it-IT" sz="2800" b="1" i="1">
                <a:solidFill>
                  <a:srgbClr val="FF3399"/>
                </a:solidFill>
                <a:latin typeface="Arial" charset="0"/>
              </a:rPr>
              <a:t> </a:t>
            </a:r>
          </a:p>
          <a:p>
            <a:pPr lvl="1">
              <a:buFont typeface="Wingdings" pitchFamily="2" charset="2"/>
              <a:buNone/>
            </a:pPr>
            <a:r>
              <a:rPr lang="it-IT" sz="2000">
                <a:solidFill>
                  <a:schemeClr val="bg1"/>
                </a:solidFill>
                <a:latin typeface="Arial" charset="0"/>
              </a:rPr>
              <a:t>    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lvl="1"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it-IT" sz="3600" b="1" smtClean="0">
                <a:solidFill>
                  <a:srgbClr val="FFFF00"/>
                </a:solidFill>
                <a:latin typeface="Arial" charset="0"/>
              </a:rPr>
              <a:t>Rimozione accidentale della sonda</a:t>
            </a:r>
            <a:r>
              <a:rPr lang="it-IT" sz="2600" b="1" smtClean="0">
                <a:solidFill>
                  <a:srgbClr val="FF66CC"/>
                </a:solidFill>
                <a:latin typeface="Arial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endParaRPr lang="it-IT" sz="2600" b="1" smtClean="0">
              <a:solidFill>
                <a:srgbClr val="FF66CC"/>
              </a:solidFill>
              <a:latin typeface="Arial" charset="0"/>
            </a:endParaRP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2895600" y="4191000"/>
            <a:ext cx="3082925" cy="771525"/>
          </a:xfrm>
          <a:prstGeom prst="rect">
            <a:avLst/>
          </a:prstGeom>
          <a:noFill/>
          <a:ln w="9525">
            <a:solidFill>
              <a:srgbClr val="FF9933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400" b="1" smtClean="0">
                <a:solidFill>
                  <a:srgbClr val="FF9933"/>
                </a:solidFill>
                <a:latin typeface="Arial" charset="0"/>
              </a:rPr>
              <a:t>Cosa fare?</a:t>
            </a: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5105400" y="5715000"/>
            <a:ext cx="2436813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Tardiva &gt; 2-4 W</a:t>
            </a: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1066800" y="5715000"/>
            <a:ext cx="26670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Precoce &lt; 2-4 W</a:t>
            </a: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064" name="Line 8"/>
          <p:cNvSpPr>
            <a:spLocks noChangeShapeType="1"/>
          </p:cNvSpPr>
          <p:nvPr/>
        </p:nvSpPr>
        <p:spPr bwMode="auto">
          <a:xfrm flipH="1">
            <a:off x="2438400" y="5029200"/>
            <a:ext cx="9144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3065" name="Line 9"/>
          <p:cNvSpPr>
            <a:spLocks noChangeShapeType="1"/>
          </p:cNvSpPr>
          <p:nvPr/>
        </p:nvSpPr>
        <p:spPr bwMode="auto">
          <a:xfrm>
            <a:off x="5334000" y="5029200"/>
            <a:ext cx="9144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400" b="1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71" name="Rectangle 1035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696200" cy="1143000"/>
          </a:xfrm>
        </p:spPr>
        <p:txBody>
          <a:bodyPr/>
          <a:lstStyle/>
          <a:p>
            <a:r>
              <a:rPr lang="it-IT" sz="3600" b="1">
                <a:solidFill>
                  <a:srgbClr val="FFFF00"/>
                </a:solidFill>
                <a:latin typeface="Arial" charset="0"/>
              </a:rPr>
              <a:t>Rimozione accidentale precoce</a:t>
            </a:r>
            <a:br>
              <a:rPr lang="it-IT" sz="3600" b="1">
                <a:solidFill>
                  <a:srgbClr val="FFFF00"/>
                </a:solidFill>
                <a:latin typeface="Arial" charset="0"/>
              </a:rPr>
            </a:br>
            <a:r>
              <a:rPr lang="it-IT" sz="3600" b="1">
                <a:solidFill>
                  <a:srgbClr val="FFFF00"/>
                </a:solidFill>
                <a:latin typeface="Arial" charset="0"/>
              </a:rPr>
              <a:t>(prime 2-4W):</a:t>
            </a:r>
            <a:r>
              <a:rPr lang="it-IT" sz="3200" b="1">
                <a:solidFill>
                  <a:srgbClr val="FFFF00"/>
                </a:solidFill>
                <a:latin typeface="Arial" charset="0"/>
              </a:rPr>
              <a:t/>
            </a:r>
            <a:br>
              <a:rPr lang="it-IT" sz="3200" b="1">
                <a:solidFill>
                  <a:srgbClr val="FFFF00"/>
                </a:solidFill>
                <a:latin typeface="Arial" charset="0"/>
              </a:rPr>
            </a:br>
            <a:endParaRPr lang="it-IT" sz="32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225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3962400" cy="4114800"/>
          </a:xfrm>
        </p:spPr>
        <p:txBody>
          <a:bodyPr/>
          <a:lstStyle/>
          <a:p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Aderenze non ancora stabilizzate:</a:t>
            </a:r>
          </a:p>
          <a:p>
            <a:pPr>
              <a:buFontTx/>
              <a:buNone/>
            </a:pPr>
            <a:r>
              <a:rPr lang="it-IT" sz="2800">
                <a:solidFill>
                  <a:schemeClr val="bg1"/>
                </a:solidFill>
                <a:latin typeface="Arial" charset="0"/>
              </a:rPr>
              <a:t>   </a:t>
            </a:r>
            <a:r>
              <a:rPr lang="it-IT" sz="2400">
                <a:solidFill>
                  <a:schemeClr val="bg1"/>
                </a:solidFill>
                <a:latin typeface="Arial" charset="0"/>
              </a:rPr>
              <a:t>Rischio di peritonite da perforazione gastrica libera per scollamento parete gastrica-parete addominale</a:t>
            </a:r>
            <a:r>
              <a:rPr lang="it-IT" sz="2800">
                <a:solidFill>
                  <a:schemeClr val="bg1"/>
                </a:solidFill>
                <a:latin typeface="Arial" charset="0"/>
              </a:rPr>
              <a:t>.</a:t>
            </a:r>
          </a:p>
          <a:p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Inviare con urgenza il paziente in PS.</a:t>
            </a:r>
          </a:p>
        </p:txBody>
      </p:sp>
      <p:pic>
        <p:nvPicPr>
          <p:cNvPr id="322570" name="Picture 1034" descr="peg scoll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133600"/>
            <a:ext cx="3938588" cy="4038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b="1">
                <a:solidFill>
                  <a:srgbClr val="FFFF00"/>
                </a:solidFill>
                <a:latin typeface="Arial" charset="0"/>
              </a:rPr>
              <a:t>Rimozione accidentale tardiva</a:t>
            </a:r>
            <a:br>
              <a:rPr lang="it-IT" sz="3600" b="1">
                <a:solidFill>
                  <a:srgbClr val="FFFF00"/>
                </a:solidFill>
                <a:latin typeface="Arial" charset="0"/>
              </a:rPr>
            </a:br>
            <a:r>
              <a:rPr lang="it-IT" sz="3600" b="1">
                <a:solidFill>
                  <a:srgbClr val="FFFF00"/>
                </a:solidFill>
                <a:latin typeface="Arial" charset="0"/>
              </a:rPr>
              <a:t>(&gt; di 4 W):</a:t>
            </a:r>
          </a:p>
        </p:txBody>
      </p:sp>
      <p:sp>
        <p:nvSpPr>
          <p:cNvPr id="364556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209800"/>
            <a:ext cx="4419600" cy="1676400"/>
          </a:xfrm>
        </p:spPr>
        <p:txBody>
          <a:bodyPr/>
          <a:lstStyle/>
          <a:p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PEG “stabilizzata”:</a:t>
            </a:r>
            <a:r>
              <a:rPr lang="it-IT">
                <a:solidFill>
                  <a:schemeClr val="bg1"/>
                </a:solidFill>
                <a:latin typeface="Arial" charset="0"/>
              </a:rPr>
              <a:t>  </a:t>
            </a:r>
            <a:r>
              <a:rPr lang="it-IT" sz="2400">
                <a:solidFill>
                  <a:schemeClr val="bg1"/>
                </a:solidFill>
                <a:latin typeface="Arial" charset="0"/>
              </a:rPr>
              <a:t>assenza di conseguenze pericolose.</a:t>
            </a:r>
            <a:r>
              <a:rPr lang="it-IT"/>
              <a:t> </a:t>
            </a:r>
          </a:p>
          <a:p>
            <a:endParaRPr lang="it-IT"/>
          </a:p>
        </p:txBody>
      </p:sp>
      <p:sp>
        <p:nvSpPr>
          <p:cNvPr id="364557" name="Rectangle 13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3810000"/>
            <a:ext cx="3810000" cy="2209800"/>
          </a:xfrm>
        </p:spPr>
        <p:txBody>
          <a:bodyPr/>
          <a:lstStyle/>
          <a:p>
            <a:pPr marL="533400" indent="-533400"/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Inviare il paziente entro 12 ore presso il Servizio di Endoscopia.</a:t>
            </a:r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364553" name="Picture 9" descr="Catt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133600"/>
            <a:ext cx="3535363" cy="4191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4953000" cy="4419600"/>
          </a:xfrm>
        </p:spPr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Oppure:</a:t>
            </a:r>
          </a:p>
          <a:p>
            <a:pPr marL="533400" indent="-533400">
              <a:lnSpc>
                <a:spcPct val="90000"/>
              </a:lnSpc>
              <a:spcBef>
                <a:spcPct val="50000"/>
              </a:spcBef>
              <a:buFont typeface="Wingdings" pitchFamily="2" charset="2"/>
              <a:buAutoNum type="arabicParenR"/>
            </a:pPr>
            <a:r>
              <a:rPr lang="it-IT" sz="2800">
                <a:solidFill>
                  <a:schemeClr val="bg1"/>
                </a:solidFill>
                <a:latin typeface="Arial" charset="0"/>
              </a:rPr>
              <a:t>introdurre nella fistola un catetere urinario tipo Foley: </a:t>
            </a:r>
          </a:p>
          <a:p>
            <a:pPr marL="914400" lvl="1" indent="-457200">
              <a:lnSpc>
                <a:spcPct val="90000"/>
              </a:lnSpc>
              <a:spcBef>
                <a:spcPct val="50000"/>
              </a:spcBef>
            </a:pPr>
            <a:r>
              <a:rPr lang="it-IT" sz="2400">
                <a:solidFill>
                  <a:schemeClr val="bg1"/>
                </a:solidFill>
                <a:latin typeface="Arial" charset="0"/>
              </a:rPr>
              <a:t>mantiene pervia la fistola</a:t>
            </a:r>
          </a:p>
          <a:p>
            <a:pPr marL="914400" lvl="1" indent="-457200">
              <a:lnSpc>
                <a:spcPct val="90000"/>
              </a:lnSpc>
              <a:spcBef>
                <a:spcPct val="50000"/>
              </a:spcBef>
            </a:pPr>
            <a:r>
              <a:rPr lang="it-IT" sz="2400">
                <a:solidFill>
                  <a:schemeClr val="bg1"/>
                </a:solidFill>
                <a:latin typeface="Arial" charset="0"/>
              </a:rPr>
              <a:t>permette l’alimentazione.</a:t>
            </a:r>
          </a:p>
          <a:p>
            <a:pPr marL="533400" indent="-533400">
              <a:lnSpc>
                <a:spcPct val="90000"/>
              </a:lnSpc>
              <a:spcBef>
                <a:spcPct val="50000"/>
              </a:spcBef>
              <a:buFont typeface="Wingdings" pitchFamily="2" charset="2"/>
              <a:buAutoNum type="arabicParenR"/>
            </a:pPr>
            <a:r>
              <a:rPr lang="it-IT" sz="2800">
                <a:solidFill>
                  <a:schemeClr val="bg1"/>
                </a:solidFill>
                <a:latin typeface="Arial" charset="0"/>
              </a:rPr>
              <a:t>inviare quindi il paziente con “tutta calma” presso il Servizio di Endoscopia</a:t>
            </a:r>
            <a:endParaRPr lang="it-IT" sz="2800"/>
          </a:p>
        </p:txBody>
      </p:sp>
      <p:pic>
        <p:nvPicPr>
          <p:cNvPr id="463876" name="Picture 4" descr="IMG_0265 CV in sede di stomia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</a:blip>
          <a:srcRect l="25902" r="17267"/>
          <a:stretch>
            <a:fillRect/>
          </a:stretch>
        </p:blipFill>
        <p:spPr bwMode="auto">
          <a:xfrm>
            <a:off x="5334000" y="1066800"/>
            <a:ext cx="3644900" cy="4572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Gestione della NE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362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it-IT" sz="3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i bisogni da soddisfare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Text Box 2"/>
          <p:cNvSpPr txBox="1">
            <a:spLocks noChangeArrowheads="1"/>
          </p:cNvSpPr>
          <p:nvPr/>
        </p:nvSpPr>
        <p:spPr bwMode="auto">
          <a:xfrm>
            <a:off x="228600" y="2514600"/>
            <a:ext cx="28194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Fabbisogno calorico giornaliero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80259" name="Text Box 3"/>
          <p:cNvSpPr txBox="1">
            <a:spLocks noChangeArrowheads="1"/>
          </p:cNvSpPr>
          <p:nvPr/>
        </p:nvSpPr>
        <p:spPr bwMode="auto">
          <a:xfrm>
            <a:off x="304800" y="5334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FF"/>
                </a:solidFill>
                <a:latin typeface="Arial" charset="0"/>
              </a:rPr>
              <a:t>1. Dieta equilibrata</a:t>
            </a:r>
          </a:p>
        </p:txBody>
      </p:sp>
      <p:sp>
        <p:nvSpPr>
          <p:cNvPr id="480260" name="Text Box 4"/>
          <p:cNvSpPr txBox="1">
            <a:spLocks noChangeArrowheads="1"/>
          </p:cNvSpPr>
          <p:nvPr/>
        </p:nvSpPr>
        <p:spPr bwMode="auto">
          <a:xfrm>
            <a:off x="0" y="4876800"/>
            <a:ext cx="32448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FF"/>
                </a:solidFill>
                <a:latin typeface="Arial" charset="0"/>
              </a:rPr>
              <a:t>3. Fabbisogno idrico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FFFF"/>
                </a:solidFill>
                <a:latin typeface="Arial" charset="0"/>
              </a:rPr>
              <a:t>giornaliero</a:t>
            </a:r>
          </a:p>
        </p:txBody>
      </p:sp>
      <p:sp>
        <p:nvSpPr>
          <p:cNvPr id="480261" name="Text Box 5"/>
          <p:cNvSpPr txBox="1">
            <a:spLocks noChangeArrowheads="1"/>
          </p:cNvSpPr>
          <p:nvPr/>
        </p:nvSpPr>
        <p:spPr bwMode="auto">
          <a:xfrm>
            <a:off x="3810000" y="533400"/>
            <a:ext cx="5105400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latin typeface="Arial" charset="0"/>
              </a:rPr>
              <a:t>Miscele industriali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it-IT" sz="2000" smtClean="0">
                <a:solidFill>
                  <a:srgbClr val="FFFFFF"/>
                </a:solidFill>
                <a:latin typeface="Arial" charset="0"/>
              </a:rPr>
              <a:t>hanno soppiantato le naturali</a:t>
            </a:r>
          </a:p>
        </p:txBody>
      </p:sp>
      <p:sp>
        <p:nvSpPr>
          <p:cNvPr id="48026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0" y="4724400"/>
            <a:ext cx="5486400" cy="1828800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Adulto: 30-40 ml/kg/die (1-1,5 ml/Kcal)</a:t>
            </a:r>
          </a:p>
          <a:p>
            <a:pPr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Anziano: 25 ml/kg/die</a:t>
            </a:r>
          </a:p>
          <a:p>
            <a:pPr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 varia con le condizioni climatiche, sudorazione, febbre, fistole, diarrea, ecc.</a:t>
            </a:r>
            <a:endParaRPr lang="it-IT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8026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600200"/>
            <a:ext cx="5486400" cy="2895600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Fabbisogno calorico: </a:t>
            </a:r>
            <a:r>
              <a:rPr lang="it-IT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20-35 Kcal/kg p.a</a:t>
            </a:r>
            <a:endParaRPr lang="it-IT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it-IT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20-25 Kcal/kg/die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it-IT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25-30 Kcal/kg/die (attività media)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it-IT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30-35 Kcal/kg/die (attività elevata)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it-IT" sz="1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40-50 Kcal/kg/die (gravemente catabolici)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sz="18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Formula di Harris-Benedict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sz="2000" i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(sesso, statura, peso corporeo e età)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sz="2000" i="1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it-IT" sz="20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Consulenza nutrizionale</a:t>
            </a:r>
          </a:p>
        </p:txBody>
      </p:sp>
      <p:pic>
        <p:nvPicPr>
          <p:cNvPr id="480264" name="Picture 8"/>
          <p:cNvPicPr>
            <a:picLocks noChangeAspect="1" noChangeArrowheads="1"/>
          </p:cNvPicPr>
          <p:nvPr/>
        </p:nvPicPr>
        <p:blipFill>
          <a:blip r:embed="rId2" cstate="print">
            <a:lum bright="-42000" contrast="48000"/>
            <a:grayscl/>
          </a:blip>
          <a:srcRect t="22749" r="61322" b="10493"/>
          <a:stretch>
            <a:fillRect/>
          </a:stretch>
        </p:blipFill>
        <p:spPr bwMode="auto">
          <a:xfrm>
            <a:off x="533400" y="1143000"/>
            <a:ext cx="2590800" cy="83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61" grpId="0" animBg="1" autoUpdateAnimBg="0"/>
      <p:bldP spid="480262" grpId="0" animBg="1" autoUpdateAnimBg="0"/>
      <p:bldP spid="48026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543800" cy="990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Miscele nutritive industriali</a:t>
            </a:r>
            <a:endParaRPr lang="it-IT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76400"/>
            <a:ext cx="8305800" cy="4800600"/>
          </a:xfrm>
        </p:spPr>
        <p:txBody>
          <a:bodyPr/>
          <a:lstStyle/>
          <a:p>
            <a:pPr marL="609600" indent="-609600"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it-IT" sz="2800" b="1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Polimeriche (standard):</a:t>
            </a:r>
            <a:r>
              <a:rPr lang="it-IT" sz="2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alimenti parzialmente modificati, con osmolarità bassa: 250-300 </a:t>
            </a:r>
            <a:r>
              <a:rPr lang="it-IT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mOsm/l.</a:t>
            </a:r>
          </a:p>
          <a:p>
            <a:pPr marL="609600" indent="-609600"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it-IT" sz="2800" b="1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Monomeriche (elementari) e Oligomeriche (semielementari):</a:t>
            </a:r>
            <a:r>
              <a:rPr lang="it-IT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alimenti idrolisati o parzialmente idrolisati</a:t>
            </a:r>
            <a:r>
              <a:rPr lang="it-IT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adatti nelle enteropatie con mal assorbimento, </a:t>
            </a:r>
            <a:r>
              <a:rPr lang="it-IT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iperosmolari (</a:t>
            </a:r>
            <a:r>
              <a:rPr lang="it-IT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500-900 mOsml/l monomeriche, 300-500 mOsm/l</a:t>
            </a:r>
            <a:r>
              <a:rPr lang="it-IT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oligomeriche) richiamano H2O nel lume, causando facilmente  distensione addominale, diarrea, disidratazione.</a:t>
            </a:r>
          </a:p>
          <a:p>
            <a:pPr marL="609600" indent="-609600"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it-IT" sz="2800" b="1" i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Modulari: </a:t>
            </a:r>
            <a:r>
              <a:rPr lang="it-IT" sz="2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specifiche per diabetici, epatopatici, nefropatici, pneumopatici.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543800" cy="990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Miscele nutritive industriali</a:t>
            </a:r>
            <a:endParaRPr lang="it-IT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4800600" cy="40386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Composizione nota ed equilibrata</a:t>
            </a:r>
          </a:p>
          <a:p>
            <a:pPr marL="609600" indent="-609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Rapporto di 1 Kcal/ml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(apporto di acqua 80%)</a:t>
            </a:r>
          </a:p>
          <a:p>
            <a:pPr marL="609600" indent="-609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Preparati “ipercalorici”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(1,5-2 Kcal/ml apporto di acqua 60%)</a:t>
            </a:r>
          </a:p>
          <a:p>
            <a:pPr marL="609600" indent="-609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Preparati “ipocalorici”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(0,5-0,75 kcal/ml)</a:t>
            </a:r>
          </a:p>
          <a:p>
            <a:pPr marL="609600" indent="-609600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Preparati con fibra</a:t>
            </a:r>
          </a:p>
        </p:txBody>
      </p:sp>
      <p:pic>
        <p:nvPicPr>
          <p:cNvPr id="424964" name="Picture 4" descr="C:\Users\Mauro\Medicina\PEG\PEG foto mie\miscele\bottiglie 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905000"/>
            <a:ext cx="3621088" cy="3943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ChangeArrowheads="1"/>
          </p:cNvSpPr>
          <p:nvPr/>
        </p:nvSpPr>
        <p:spPr bwMode="auto">
          <a:xfrm>
            <a:off x="152400" y="381000"/>
            <a:ext cx="8763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Modalità di somministrazione</a:t>
            </a:r>
            <a:r>
              <a:rPr lang="it-IT" sz="40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4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it-IT" sz="4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it-IT" sz="36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5987" name="Rectangle 3"/>
          <p:cNvSpPr>
            <a:spLocks noChangeArrowheads="1"/>
          </p:cNvSpPr>
          <p:nvPr/>
        </p:nvSpPr>
        <p:spPr bwMode="auto">
          <a:xfrm>
            <a:off x="228600" y="1219200"/>
            <a:ext cx="64008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0" fontAlgn="base" hangingPunct="0"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 BOLO con schizzettone</a:t>
            </a:r>
            <a:r>
              <a:rPr lang="it-IT" sz="2800" b="1" smtClean="0">
                <a:solidFill>
                  <a:srgbClr val="FFFFFF"/>
                </a:solidFill>
                <a:latin typeface="Arial" charset="0"/>
              </a:rPr>
              <a:t>                                </a:t>
            </a:r>
            <a:r>
              <a:rPr lang="it-IT" sz="2400" i="1" smtClean="0">
                <a:solidFill>
                  <a:srgbClr val="FFFFFF"/>
                </a:solidFill>
                <a:latin typeface="Arial" charset="0"/>
              </a:rPr>
              <a:t>boli di 200–400 cc a pasto x 4-6 pasti die, meno tollerata: diarrea osmotica, tensione addominale, nausea, MRGE, maggior rischio di ab ingestis.</a:t>
            </a:r>
          </a:p>
          <a:p>
            <a:pPr marL="457200" indent="-457200" eaLnBrk="0" fontAlgn="base" hangingPunct="0">
              <a:spcBef>
                <a:spcPts val="500"/>
              </a:spcBef>
              <a:spcAft>
                <a:spcPts val="500"/>
              </a:spcAft>
              <a:buFontTx/>
              <a:buAutoNum type="arabicPeriod"/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INFUSIONE LENTA IN 24 ORE con pompa (o a gocciolamento</a:t>
            </a:r>
            <a:r>
              <a:rPr lang="it-IT" sz="2800" b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pPr marL="457200" indent="-457200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r>
              <a:rPr lang="it-IT" sz="2400" i="1" smtClean="0">
                <a:solidFill>
                  <a:srgbClr val="FFFFFF"/>
                </a:solidFill>
                <a:latin typeface="Arial" charset="0"/>
              </a:rPr>
              <a:t>meglio tollerata, migliora l’assorbimento intestinale.  </a:t>
            </a:r>
            <a:r>
              <a:rPr lang="it-IT" sz="24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Svantaggi:</a:t>
            </a:r>
            <a:r>
              <a:rPr lang="it-IT" sz="2400" i="1" smtClean="0">
                <a:solidFill>
                  <a:srgbClr val="FFFFFF"/>
                </a:solidFill>
                <a:latin typeface="Arial" charset="0"/>
              </a:rPr>
              <a:t> ph gastrico costantemente alcalino nelle 24 ore, con proliferazione batterica e maggior rischio di polmoniti da transmigrazione; non è fisiologica, limita l’autonomia del Pz.</a:t>
            </a:r>
          </a:p>
        </p:txBody>
      </p:sp>
      <p:pic>
        <p:nvPicPr>
          <p:cNvPr id="425988" name="Picture 4" descr="C:\Documents and Settings\Mauro\Documenti\MEDICINA\stomie digestive III\la peg domus\NPT A BOLI.jpg"/>
          <p:cNvPicPr>
            <a:picLocks noChangeAspect="1" noChangeArrowheads="1"/>
          </p:cNvPicPr>
          <p:nvPr/>
        </p:nvPicPr>
        <p:blipFill>
          <a:blip r:embed="rId3" cstate="print"/>
          <a:srcRect l="34285"/>
          <a:stretch>
            <a:fillRect/>
          </a:stretch>
        </p:blipFill>
        <p:spPr bwMode="auto">
          <a:xfrm>
            <a:off x="6858000" y="1524000"/>
            <a:ext cx="2133600" cy="2133600"/>
          </a:xfrm>
          <a:prstGeom prst="rect">
            <a:avLst/>
          </a:prstGeom>
          <a:noFill/>
          <a:ln w="9525">
            <a:solidFill>
              <a:srgbClr val="66FFFF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graphicFrame>
        <p:nvGraphicFramePr>
          <p:cNvPr id="493568" name="Object 0"/>
          <p:cNvGraphicFramePr>
            <a:graphicFrameLocks noChangeAspect="1"/>
          </p:cNvGraphicFramePr>
          <p:nvPr/>
        </p:nvGraphicFramePr>
        <p:xfrm>
          <a:off x="6858000" y="3886200"/>
          <a:ext cx="2117725" cy="2362200"/>
        </p:xfrm>
        <a:graphic>
          <a:graphicData uri="http://schemas.openxmlformats.org/presentationml/2006/ole">
            <p:oleObj spid="_x0000_s4100" name="Immagine bitmap" r:id="rId4" imgW="6095238" imgH="3809524" progId="">
              <p:embed/>
            </p:oleObj>
          </a:graphicData>
        </a:graphic>
      </p:graphicFrame>
      <p:sp>
        <p:nvSpPr>
          <p:cNvPr id="425990" name="Text Box 6"/>
          <p:cNvSpPr txBox="1">
            <a:spLocks noChangeArrowheads="1"/>
          </p:cNvSpPr>
          <p:nvPr/>
        </p:nvSpPr>
        <p:spPr bwMode="auto">
          <a:xfrm>
            <a:off x="6858000" y="1495425"/>
            <a:ext cx="97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A bolo</a:t>
            </a:r>
          </a:p>
        </p:txBody>
      </p:sp>
      <p:sp>
        <p:nvSpPr>
          <p:cNvPr id="425991" name="Text Box 7"/>
          <p:cNvSpPr txBox="1">
            <a:spLocks noChangeArrowheads="1"/>
          </p:cNvSpPr>
          <p:nvPr/>
        </p:nvSpPr>
        <p:spPr bwMode="auto">
          <a:xfrm>
            <a:off x="7543800" y="3886200"/>
            <a:ext cx="1312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000000"/>
                </a:solidFill>
                <a:latin typeface="Arial" charset="0"/>
              </a:rPr>
              <a:t>Infusione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620000" cy="44958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3.</a:t>
            </a:r>
            <a:r>
              <a:rPr lang="it-IT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INFUSIONE LENTA INTERMITTENTE   con pompa (o a gocciolamento)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it-IT" sz="2400" i="1">
                <a:solidFill>
                  <a:schemeClr val="bg1"/>
                </a:solidFill>
                <a:latin typeface="Arial" charset="0"/>
              </a:rPr>
              <a:t>Nei pazienti che </a:t>
            </a:r>
            <a:r>
              <a:rPr lang="it-IT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tollerano velocità di flusso elevate</a:t>
            </a:r>
            <a:r>
              <a:rPr lang="it-IT" sz="2400" i="1">
                <a:solidFill>
                  <a:schemeClr val="bg1"/>
                </a:solidFill>
                <a:latin typeface="Arial" charset="0"/>
              </a:rPr>
              <a:t> per ovviare agli svantaggi dell’infusione in 24 h si può passare alla NE per infusione intermittente (tolleranza intermedia):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concentrando la somministrazione in 8-14 ore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Wingdings" pitchFamily="2" charset="2"/>
              <a:buChar char="Ø"/>
            </a:pPr>
            <a:r>
              <a:rPr lang="it-IT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suddividendo la dose totale in più  somministrazioni giornaliere della durata di alcune</a:t>
            </a:r>
            <a:r>
              <a:rPr lang="it-IT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ore</a:t>
            </a:r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endParaRPr lang="it-IT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956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58032" y="-16496"/>
            <a:ext cx="36500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LUCIANO</a:t>
            </a:r>
            <a:endParaRPr lang="it-IT" sz="3200" b="1" dirty="0"/>
          </a:p>
        </p:txBody>
      </p:sp>
      <p:sp>
        <p:nvSpPr>
          <p:cNvPr id="9" name="Rettangolo 8"/>
          <p:cNvSpPr/>
          <p:nvPr/>
        </p:nvSpPr>
        <p:spPr>
          <a:xfrm>
            <a:off x="445345" y="1303144"/>
            <a:ext cx="1418505" cy="181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95536" y="220486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EMOCROMO CON FORMULA, Elettroforesi Proteica</a:t>
            </a:r>
            <a:endParaRPr lang="it-IT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95536" y="2564904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VES, GLICEMIA, Urine esame fisico e microscopico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95536" y="292494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COLESTEROLO TOT, HDL, TRIGLICERIDI, CPK</a:t>
            </a:r>
            <a:endParaRPr lang="it-IT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95536" y="328498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ALT, AST, GGT, Creatinina, </a:t>
            </a:r>
            <a:r>
              <a:rPr lang="it-IT" b="1" dirty="0" err="1" smtClean="0"/>
              <a:t>Na</a:t>
            </a:r>
            <a:r>
              <a:rPr lang="it-IT" b="1" dirty="0" smtClean="0"/>
              <a:t>, K, Cl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23010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762000"/>
            <a:ext cx="8305800" cy="556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Induzione NE a infusione continua: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1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1° giornata:</a:t>
            </a:r>
            <a:r>
              <a:rPr lang="it-IT" sz="2800">
                <a:solidFill>
                  <a:schemeClr val="bg1"/>
                </a:solidFill>
                <a:latin typeface="Arial" charset="0"/>
              </a:rPr>
              <a:t> velocità di infusione di 25 ml/ora.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2° giornata:</a:t>
            </a:r>
            <a:r>
              <a:rPr lang="it-IT" sz="2800">
                <a:solidFill>
                  <a:schemeClr val="bg1"/>
                </a:solidFill>
                <a:latin typeface="Arial" charset="0"/>
              </a:rPr>
              <a:t> incrementare a 50 ml/ora.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Giornate successive</a:t>
            </a:r>
            <a:r>
              <a:rPr lang="it-IT" sz="2800">
                <a:solidFill>
                  <a:srgbClr val="FF9933"/>
                </a:solidFill>
                <a:latin typeface="Arial" charset="0"/>
              </a:rPr>
              <a:t>:</a:t>
            </a:r>
            <a:r>
              <a:rPr lang="it-IT" sz="2800">
                <a:solidFill>
                  <a:schemeClr val="bg1"/>
                </a:solidFill>
                <a:latin typeface="Arial" charset="0"/>
              </a:rPr>
              <a:t> se il paziente tollera la NE si incrementa gradualmente la velocità di infusione, fino a raggiungere il regime di kcal/24 ore stabilito (mediamente in 5 giorni). 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Quindi:</a:t>
            </a:r>
            <a:r>
              <a:rPr lang="it-IT" sz="2800">
                <a:solidFill>
                  <a:schemeClr val="bg1"/>
                </a:solidFill>
                <a:latin typeface="Arial" charset="0"/>
              </a:rPr>
              <a:t> se il Pz tollera le alte velocità di infusione, si può passare alla </a:t>
            </a:r>
            <a:r>
              <a:rPr lang="it-IT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infusione intermittente. </a:t>
            </a:r>
          </a:p>
          <a:p>
            <a:pPr>
              <a:lnSpc>
                <a:spcPct val="90000"/>
              </a:lnSpc>
            </a:pPr>
            <a:r>
              <a:rPr lang="it-IT" sz="2000">
                <a:solidFill>
                  <a:schemeClr val="bg1"/>
                </a:solidFill>
                <a:latin typeface="Arial" charset="0"/>
              </a:rPr>
              <a:t>Durante l’induzione o nel PZ critico, controllare il residuo gastrico quando si inizia la NE e ogni 4 ore: se residuo &gt; di 100-150ml, ritardare l’inizio della NE di almeno 1 ora, sospendere-rallentare la NE.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Velocità a regime di solito ben tollerate  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it-IT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Sonda nello stomaco (SNG, PEG):</a:t>
            </a:r>
          </a:p>
          <a:p>
            <a:pPr lvl="1">
              <a:buFont typeface="Wingdings" pitchFamily="2" charset="2"/>
              <a:buChar char="Ø"/>
            </a:pPr>
            <a:r>
              <a:rPr lang="it-IT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120-200 ml/h</a:t>
            </a:r>
          </a:p>
          <a:p>
            <a:r>
              <a:rPr lang="it-IT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Sonda nel digiuno (SNJ, PEGJ, PEJ):  </a:t>
            </a:r>
          </a:p>
          <a:p>
            <a:pPr lvl="1">
              <a:buFont typeface="Wingdings" pitchFamily="2" charset="2"/>
              <a:buChar char="Ø"/>
            </a:pPr>
            <a:r>
              <a:rPr lang="it-IT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80-100 ml/h</a:t>
            </a:r>
          </a:p>
          <a:p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34180" name="Picture 4" descr="C:\Users\Mauro\Medicina\PEG2010\miscele\DSC00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81450"/>
            <a:ext cx="3505200" cy="26289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34181" name="Picture 5" descr="C:\Users\Mauro\Medicina\PEG2010\miscele\DSC00263.JPG"/>
          <p:cNvPicPr>
            <a:picLocks noChangeAspect="1" noChangeArrowheads="1"/>
          </p:cNvPicPr>
          <p:nvPr/>
        </p:nvPicPr>
        <p:blipFill>
          <a:blip r:embed="rId3" cstate="print"/>
          <a:srcRect l="8601" r="12903" b="12544"/>
          <a:stretch>
            <a:fillRect/>
          </a:stretch>
        </p:blipFill>
        <p:spPr bwMode="auto">
          <a:xfrm>
            <a:off x="1066800" y="4318000"/>
            <a:ext cx="2743200" cy="22923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COMPLICANZE LEGATE ALLA NUTRIZIONE ENTERALE</a:t>
            </a:r>
            <a:endParaRPr lang="it-IT" sz="3600" smtClean="0">
              <a:solidFill>
                <a:srgbClr val="000000"/>
              </a:solidFill>
            </a:endParaRPr>
          </a:p>
        </p:txBody>
      </p:sp>
      <p:sp>
        <p:nvSpPr>
          <p:cNvPr id="474115" name="Rectangle 3"/>
          <p:cNvSpPr>
            <a:spLocks noChangeArrowheads="1"/>
          </p:cNvSpPr>
          <p:nvPr/>
        </p:nvSpPr>
        <p:spPr bwMode="auto">
          <a:xfrm>
            <a:off x="685800" y="1676400"/>
            <a:ext cx="419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sz="2800" b="1" smtClean="0">
                <a:solidFill>
                  <a:srgbClr val="FF9933"/>
                </a:solidFill>
                <a:latin typeface="Arial" charset="0"/>
              </a:rPr>
              <a:t>1</a:t>
            </a: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Gastrointestinali/ infettive:</a:t>
            </a: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Diarrea</a:t>
            </a:r>
          </a:p>
          <a:p>
            <a:pPr marL="742950" lvl="1" indent="-285750" eaLnBrk="0" fontAlgn="base" hangingPunct="0">
              <a:lnSpc>
                <a:spcPct val="50000"/>
              </a:lnSpc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000" i="1" smtClean="0">
                <a:solidFill>
                  <a:srgbClr val="FFFFFF"/>
                </a:solidFill>
                <a:latin typeface="Arial" charset="0"/>
              </a:rPr>
              <a:t>contaminazione</a:t>
            </a:r>
          </a:p>
          <a:p>
            <a:pPr marL="742950" lvl="1" indent="-285750" eaLnBrk="0" fontAlgn="base" hangingPunct="0">
              <a:lnSpc>
                <a:spcPct val="50000"/>
              </a:lnSpc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000" i="1" smtClean="0">
                <a:solidFill>
                  <a:srgbClr val="FFFFFF"/>
                </a:solidFill>
                <a:latin typeface="Arial" charset="0"/>
              </a:rPr>
              <a:t>osmotica</a:t>
            </a: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-  Costipazione</a:t>
            </a: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-  Nausea, Vomito, Dist. add.</a:t>
            </a:r>
            <a:endParaRPr lang="it-IT" sz="2800" b="1" smtClean="0">
              <a:solidFill>
                <a:srgbClr val="FFFFFF"/>
              </a:solidFill>
              <a:latin typeface="Arial" charset="0"/>
            </a:endParaRP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-  Polmoniti ab ingestis</a:t>
            </a: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</a:pPr>
            <a:endParaRPr lang="it-IT" sz="28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74116" name="Rectangle 4"/>
          <p:cNvSpPr>
            <a:spLocks noChangeArrowheads="1"/>
          </p:cNvSpPr>
          <p:nvPr/>
        </p:nvSpPr>
        <p:spPr bwMode="auto">
          <a:xfrm>
            <a:off x="5029200" y="16764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2) Metaboliche:</a:t>
            </a:r>
            <a:endParaRPr lang="it-IT" sz="2400" b="1" smtClean="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-   Iperidratazione</a:t>
            </a: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Disidratazione ipertonica</a:t>
            </a: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Iper/ipoglicemia</a:t>
            </a: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Ipovitaminosi K</a:t>
            </a:r>
          </a:p>
          <a:p>
            <a:pPr marL="342900" indent="-342900" eaLnBrk="0" fontAlgn="base" hangingPunct="0"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Alterazione equilibrio elettrolitico:</a:t>
            </a:r>
          </a:p>
          <a:p>
            <a:pPr marL="742950" lvl="1" indent="-285750" eaLnBrk="0" fontAlgn="base" hangingPunct="0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000" i="1" smtClean="0">
                <a:solidFill>
                  <a:srgbClr val="FFFFFF"/>
                </a:solidFill>
                <a:latin typeface="Arial" charset="0"/>
              </a:rPr>
              <a:t>iper/ipocalcemia</a:t>
            </a:r>
          </a:p>
          <a:p>
            <a:pPr marL="742950" lvl="1" indent="-285750" eaLnBrk="0" fontAlgn="base" hangingPunct="0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000" i="1" smtClean="0">
                <a:solidFill>
                  <a:srgbClr val="FFFFFF"/>
                </a:solidFill>
                <a:latin typeface="Arial" charset="0"/>
              </a:rPr>
              <a:t>Ipofosfatemia</a:t>
            </a:r>
          </a:p>
          <a:p>
            <a:pPr marL="742950" lvl="1" indent="-285750" eaLnBrk="0" fontAlgn="base" hangingPunct="0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000" i="1" smtClean="0">
                <a:solidFill>
                  <a:srgbClr val="FFFFFF"/>
                </a:solidFill>
                <a:latin typeface="Arial" charset="0"/>
              </a:rPr>
              <a:t>Iponatremia</a:t>
            </a:r>
          </a:p>
          <a:p>
            <a:pPr marL="742950" lvl="1" indent="-285750" eaLnBrk="0" fontAlgn="base" hangingPunct="0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FontTx/>
              <a:buChar char="-"/>
            </a:pPr>
            <a:r>
              <a:rPr lang="it-IT" sz="2000" i="1" smtClean="0">
                <a:solidFill>
                  <a:srgbClr val="FFFFFF"/>
                </a:solidFill>
                <a:latin typeface="Arial" charset="0"/>
              </a:rPr>
              <a:t>ipomagnesemia</a:t>
            </a:r>
            <a:endParaRPr lang="it-IT" sz="200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74117" name="Picture 5" descr="C:\Users\Mauro\Medicina\PEG\PEG foto mie\medicazione\lettino ri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257800"/>
            <a:ext cx="2133600" cy="1190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74118" name="Text Box 6"/>
          <p:cNvSpPr txBox="1">
            <a:spLocks noChangeArrowheads="1"/>
          </p:cNvSpPr>
          <p:nvPr/>
        </p:nvSpPr>
        <p:spPr bwMode="auto">
          <a:xfrm>
            <a:off x="2895600" y="5257800"/>
            <a:ext cx="1752600" cy="1196975"/>
          </a:xfrm>
          <a:prstGeom prst="rect">
            <a:avLst/>
          </a:prstGeom>
          <a:solidFill>
            <a:srgbClr val="000099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Controllo residuo gastrico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7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autoUpdateAnimBg="0"/>
      <p:bldP spid="474116" grpId="0" autoUpdateAnimBg="0"/>
      <p:bldP spid="474118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Monitoraggio del paziente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09800"/>
            <a:ext cx="7924800" cy="3352800"/>
          </a:xfrm>
        </p:spPr>
        <p:txBody>
          <a:bodyPr/>
          <a:lstStyle/>
          <a:p>
            <a:r>
              <a:rPr lang="it-IT">
                <a:solidFill>
                  <a:schemeClr val="bg1"/>
                </a:solidFill>
                <a:latin typeface="Arial" charset="0"/>
              </a:rPr>
              <a:t>Controllo periodico del peso.</a:t>
            </a:r>
          </a:p>
          <a:p>
            <a:r>
              <a:rPr lang="it-IT">
                <a:solidFill>
                  <a:schemeClr val="bg1"/>
                </a:solidFill>
                <a:latin typeface="Arial" charset="0"/>
              </a:rPr>
              <a:t>Controllo dello stato di idratazione (diuresi, mucose, peso).</a:t>
            </a:r>
          </a:p>
          <a:p>
            <a:r>
              <a:rPr lang="it-IT">
                <a:solidFill>
                  <a:schemeClr val="bg1"/>
                </a:solidFill>
                <a:latin typeface="Arial" charset="0"/>
              </a:rPr>
              <a:t>Controllo dell’ assetto metabolico (esami ematochimici periodici compreso dosaggio vitamine).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C:\Documents and Settings\Mauro\Documenti\MEDICINA\stomie digestive III\foto varie peg\icona peg silvia3.TIF">
            <a:hlinkClick r:id="rId2" action="ppaction://hlinkpres?slideindex=1&amp;slidetitle=Presentazione di PowerPoint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685800"/>
            <a:ext cx="3027363" cy="47736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1905000" y="5638800"/>
            <a:ext cx="506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smtClean="0">
                <a:solidFill>
                  <a:srgbClr val="FFFFFF"/>
                </a:solidFill>
                <a:latin typeface="Arial" charset="0"/>
              </a:rPr>
              <a:t>Grazie per l’attenzione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1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rgbClr val="FFFF00"/>
                </a:solidFill>
                <a:latin typeface="Arial" charset="0"/>
              </a:rPr>
              <a:t>Posizionamento PEG: nostro comportamento</a:t>
            </a:r>
          </a:p>
        </p:txBody>
      </p:sp>
      <p:sp>
        <p:nvSpPr>
          <p:cNvPr id="48435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Ricovero ospedaliero per alcuni giorni: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  <a:latin typeface="Arial" charset="0"/>
              </a:rPr>
              <a:t>Per posizionare la PEG 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  <a:latin typeface="Arial" charset="0"/>
              </a:rPr>
              <a:t>Per iniziare la NE e attivare un piano nutrizionale e assistenziale 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  <a:latin typeface="Arial" charset="0"/>
              </a:rPr>
              <a:t>Per istruire il parente alla gestione della PEG e della NE</a:t>
            </a:r>
          </a:p>
          <a:p>
            <a:pPr>
              <a:lnSpc>
                <a:spcPct val="90000"/>
              </a:lnSpc>
            </a:pPr>
            <a:r>
              <a:rPr lang="it-IT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BIC: casi selezionati</a:t>
            </a:r>
            <a:r>
              <a:rPr lang="it-IT" sz="2800" b="1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  <a:latin typeface="Arial" charset="0"/>
              </a:rPr>
              <a:t>Paziente ricoverati in RSA attrezzate con personale esperto alle gestione delle complicanze precoci della PEG e induzione della NE</a:t>
            </a:r>
          </a:p>
          <a:p>
            <a:pPr lvl="1">
              <a:lnSpc>
                <a:spcPct val="90000"/>
              </a:lnSpc>
            </a:pPr>
            <a:endParaRPr lang="it-IT" sz="24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60" name="Rectangle 1032"/>
          <p:cNvSpPr>
            <a:spLocks noChangeArrowheads="1"/>
          </p:cNvSpPr>
          <p:nvPr/>
        </p:nvSpPr>
        <p:spPr bwMode="auto">
          <a:xfrm>
            <a:off x="762000" y="3810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4000" b="1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Formula di Harris-Benedict</a:t>
            </a:r>
            <a:r>
              <a:rPr lang="it-IT" sz="4400" b="1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pic>
        <p:nvPicPr>
          <p:cNvPr id="458761" name="Picture 1033" descr="C:\Users\Mauro\Desktop\benedict.JPG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28600" y="1447800"/>
            <a:ext cx="8686800" cy="3663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458762" name="Text Box 1034"/>
          <p:cNvSpPr txBox="1">
            <a:spLocks noChangeArrowheads="1"/>
          </p:cNvSpPr>
          <p:nvPr/>
        </p:nvSpPr>
        <p:spPr bwMode="auto">
          <a:xfrm>
            <a:off x="381000" y="54102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caso in cui l’obiettivo sia il recupero di peso non bisogna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superare il 25% in più delle kcal/die  teoriche</a:t>
            </a:r>
          </a:p>
        </p:txBody>
      </p:sp>
      <p:sp>
        <p:nvSpPr>
          <p:cNvPr id="458763" name="Rectangle 1035"/>
          <p:cNvSpPr>
            <a:spLocks noChangeArrowheads="1"/>
          </p:cNvSpPr>
          <p:nvPr/>
        </p:nvSpPr>
        <p:spPr bwMode="auto">
          <a:xfrm>
            <a:off x="5257800" y="2667000"/>
            <a:ext cx="3505200" cy="1446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Fattori di conversione per attività</a:t>
            </a:r>
            <a:r>
              <a:rPr lang="it-IT" sz="160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160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    Riposo assoluto…………1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160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    Allettato sveglio…….1,1 – 1,25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160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    Deambulante……..….1,25 –</a:t>
            </a:r>
            <a:r>
              <a:rPr lang="it-IT" sz="140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1,5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Fabbisogni nutrizionali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989138"/>
            <a:ext cx="7989888" cy="4176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b="1">
                <a:solidFill>
                  <a:srgbClr val="FFFF99"/>
                </a:solidFill>
                <a:latin typeface="Arial" charset="0"/>
              </a:rPr>
              <a:t>Apporto Calorico Consigliato</a:t>
            </a:r>
          </a:p>
          <a:p>
            <a:pPr>
              <a:lnSpc>
                <a:spcPct val="90000"/>
              </a:lnSpc>
            </a:pPr>
            <a:endParaRPr lang="it-IT" sz="2400" b="1">
              <a:latin typeface="Arial" charset="0"/>
            </a:endParaRPr>
          </a:p>
          <a:p>
            <a:pPr algn="l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Insuff. D’organo                    Normale        Elevato         Step</a:t>
            </a:r>
          </a:p>
          <a:p>
            <a:pPr algn="l">
              <a:lnSpc>
                <a:spcPct val="90000"/>
              </a:lnSpc>
            </a:pPr>
            <a:r>
              <a:rPr lang="it-IT" sz="2000">
                <a:solidFill>
                  <a:schemeClr val="bg1"/>
                </a:solidFill>
              </a:rPr>
              <a:t>                                                         g/kg/die             g/kg/die          g/kg/die</a:t>
            </a:r>
          </a:p>
          <a:p>
            <a:pPr algn="l">
              <a:lnSpc>
                <a:spcPct val="90000"/>
              </a:lnSpc>
            </a:pPr>
            <a:endParaRPr lang="it-IT" sz="200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Nessuna		               20                 35                 5</a:t>
            </a:r>
          </a:p>
          <a:p>
            <a:pPr algn="l">
              <a:lnSpc>
                <a:spcPct val="90000"/>
              </a:lnSpc>
            </a:pPr>
            <a:endParaRPr lang="it-IT" sz="240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Insuff. Renale/epatica                20                35                  5</a:t>
            </a:r>
          </a:p>
          <a:p>
            <a:pPr algn="l">
              <a:lnSpc>
                <a:spcPct val="90000"/>
              </a:lnSpc>
            </a:pPr>
            <a:endParaRPr lang="it-IT" sz="240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</a:pPr>
            <a:r>
              <a:rPr lang="it-IT" sz="2400">
                <a:solidFill>
                  <a:schemeClr val="bg1"/>
                </a:solidFill>
              </a:rPr>
              <a:t>Insuff. Cardiaca/polmonare        10                25                 2,5 </a:t>
            </a:r>
          </a:p>
          <a:p>
            <a:pPr>
              <a:lnSpc>
                <a:spcPct val="90000"/>
              </a:lnSpc>
            </a:pPr>
            <a:endParaRPr lang="it-IT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008063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Fabbisogni nutrizionali</a:t>
            </a:r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752600"/>
            <a:ext cx="7772400" cy="2133600"/>
          </a:xfrm>
        </p:spPr>
        <p:txBody>
          <a:bodyPr/>
          <a:lstStyle/>
          <a:p>
            <a:pPr algn="l"/>
            <a:r>
              <a:rPr lang="it-IT" b="1">
                <a:solidFill>
                  <a:srgbClr val="FFFF99"/>
                </a:solidFill>
                <a:latin typeface="Arial" charset="0"/>
              </a:rPr>
              <a:t>Fabbisogno Proteico           gAA/kg/die</a:t>
            </a:r>
          </a:p>
          <a:p>
            <a:pPr algn="l"/>
            <a:r>
              <a:rPr lang="it-IT" sz="2800">
                <a:solidFill>
                  <a:schemeClr val="bg1"/>
                </a:solidFill>
                <a:latin typeface="Arial" charset="0"/>
              </a:rPr>
              <a:t>Normale			                1</a:t>
            </a:r>
          </a:p>
          <a:p>
            <a:pPr algn="l"/>
            <a:r>
              <a:rPr lang="it-IT" sz="2800">
                <a:solidFill>
                  <a:schemeClr val="bg1"/>
                </a:solidFill>
                <a:latin typeface="Arial" charset="0"/>
              </a:rPr>
              <a:t>Aumentato		                         1,2 - 1,8</a:t>
            </a:r>
          </a:p>
          <a:p>
            <a:pPr algn="l"/>
            <a:r>
              <a:rPr lang="it-IT" sz="2800">
                <a:solidFill>
                  <a:schemeClr val="bg1"/>
                </a:solidFill>
                <a:latin typeface="Arial" charset="0"/>
              </a:rPr>
              <a:t>Elevato		                         2 - 2,5</a:t>
            </a:r>
            <a:endParaRPr lang="it-IT"/>
          </a:p>
        </p:txBody>
      </p:sp>
      <p:sp>
        <p:nvSpPr>
          <p:cNvPr id="478212" name="Rectangle 4"/>
          <p:cNvSpPr>
            <a:spLocks noChangeArrowheads="1"/>
          </p:cNvSpPr>
          <p:nvPr/>
        </p:nvSpPr>
        <p:spPr bwMode="auto">
          <a:xfrm>
            <a:off x="228600" y="4191000"/>
            <a:ext cx="86868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32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Rapporto Kcal/ gr di N: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 150 kcal n.p./ 1 gr N normocatabolici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000" b="1" smtClean="0">
                <a:solidFill>
                  <a:srgbClr val="FFFFFF"/>
                </a:solidFill>
                <a:latin typeface="Arial" charset="0"/>
              </a:rPr>
              <a:t> 100 kcal n.p./ 1 gr N ipercatabolici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it-IT" sz="2400" b="1" i="1" smtClean="0">
                <a:solidFill>
                  <a:srgbClr val="FFFFFF"/>
                </a:solidFill>
                <a:latin typeface="Arial" charset="0"/>
              </a:rPr>
              <a:t>1 gr di N = 6,25 gr di proteine o di aa</a:t>
            </a:r>
            <a:endParaRPr lang="it-IT" sz="2000" b="1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Fabbisogni nutrizionali</a:t>
            </a:r>
          </a:p>
        </p:txBody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763000" cy="4648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it-IT" sz="2800" b="1">
                <a:solidFill>
                  <a:srgbClr val="FFFF99"/>
                </a:solidFill>
                <a:latin typeface="Arial" charset="0"/>
              </a:rPr>
              <a:t>Apporto Proteico Consigliato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it-IT" sz="2400" b="1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2400" b="1">
                <a:solidFill>
                  <a:schemeClr val="bg1"/>
                </a:solidFill>
              </a:rPr>
              <a:t>   </a:t>
            </a:r>
            <a:r>
              <a:rPr lang="it-IT" sz="2400" b="1">
                <a:solidFill>
                  <a:schemeClr val="bg1"/>
                </a:solidFill>
                <a:latin typeface="Arial" charset="0"/>
              </a:rPr>
              <a:t>Insuff. D’organo                     Range (</a:t>
            </a:r>
            <a:r>
              <a:rPr lang="it-IT" sz="2000" b="1">
                <a:solidFill>
                  <a:schemeClr val="bg1"/>
                </a:solidFill>
                <a:latin typeface="Arial" charset="0"/>
              </a:rPr>
              <a:t>g/kg)        </a:t>
            </a:r>
            <a:r>
              <a:rPr lang="it-IT" sz="2400" b="1">
                <a:solidFill>
                  <a:schemeClr val="bg1"/>
                </a:solidFill>
                <a:latin typeface="Arial" charset="0"/>
              </a:rPr>
              <a:t> Step</a:t>
            </a:r>
            <a:r>
              <a:rPr lang="it-IT" sz="2400" b="1">
                <a:solidFill>
                  <a:schemeClr val="bg1"/>
                </a:solidFill>
              </a:rPr>
              <a:t>  </a:t>
            </a:r>
            <a:r>
              <a:rPr lang="it-IT" sz="2000" b="1">
                <a:solidFill>
                  <a:schemeClr val="bg1"/>
                </a:solidFill>
              </a:rPr>
              <a:t>                       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2000" b="1">
                <a:solidFill>
                  <a:schemeClr val="bg1"/>
                </a:solidFill>
              </a:rPr>
              <a:t>                                              </a:t>
            </a:r>
            <a:endParaRPr lang="it-IT" sz="20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2400">
                <a:solidFill>
                  <a:schemeClr val="bg1"/>
                </a:solidFill>
              </a:rPr>
              <a:t>Nessuna	                                      1 - 1,2                  0,3</a:t>
            </a:r>
          </a:p>
          <a:p>
            <a:pPr>
              <a:lnSpc>
                <a:spcPct val="80000"/>
              </a:lnSpc>
            </a:pPr>
            <a:endParaRPr lang="it-IT" sz="24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2400">
                <a:solidFill>
                  <a:schemeClr val="bg1"/>
                </a:solidFill>
              </a:rPr>
              <a:t>Insuff. Renale			 0,6 -1,2                 0,15</a:t>
            </a:r>
          </a:p>
          <a:p>
            <a:pPr>
              <a:lnSpc>
                <a:spcPct val="80000"/>
              </a:lnSpc>
            </a:pPr>
            <a:endParaRPr lang="it-IT" sz="24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2400">
                <a:solidFill>
                  <a:schemeClr val="bg1"/>
                </a:solidFill>
              </a:rPr>
              <a:t>Insuff. Epatica                                 0,8 -1,5                 0,15</a:t>
            </a:r>
          </a:p>
          <a:p>
            <a:pPr>
              <a:lnSpc>
                <a:spcPct val="80000"/>
              </a:lnSpc>
            </a:pPr>
            <a:endParaRPr lang="it-IT" sz="24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it-IT" sz="2400">
                <a:solidFill>
                  <a:schemeClr val="bg1"/>
                </a:solidFill>
              </a:rPr>
              <a:t>Insuff. Cardiaca/polmonare              1 – 2,5                  0,3</a:t>
            </a:r>
          </a:p>
          <a:p>
            <a:pPr>
              <a:lnSpc>
                <a:spcPct val="80000"/>
              </a:lnSpc>
            </a:pPr>
            <a:endParaRPr lang="it-IT" sz="24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it-IT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ages (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40388" y="908720"/>
            <a:ext cx="2168116" cy="1956817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7944" y="1052736"/>
            <a:ext cx="3240360" cy="5472608"/>
          </a:xfrm>
        </p:spPr>
        <p:txBody>
          <a:bodyPr>
            <a:noAutofit/>
          </a:bodyPr>
          <a:lstStyle/>
          <a:p>
            <a:pPr algn="l"/>
            <a:r>
              <a:rPr lang="it-IT" sz="2800" dirty="0" smtClean="0"/>
              <a:t>K 4.2 </a:t>
            </a:r>
            <a:r>
              <a:rPr lang="it-IT" sz="2800" dirty="0" err="1" smtClean="0"/>
              <a:t>mEq</a:t>
            </a:r>
            <a:r>
              <a:rPr lang="it-IT" sz="2800" dirty="0" smtClean="0"/>
              <a:t>/L </a:t>
            </a:r>
            <a:br>
              <a:rPr lang="it-IT" sz="2800" dirty="0" smtClean="0"/>
            </a:br>
            <a:r>
              <a:rPr lang="it-IT" sz="2800" dirty="0" smtClean="0"/>
              <a:t>Cl 108 </a:t>
            </a:r>
            <a:r>
              <a:rPr lang="it-IT" sz="2800" dirty="0" err="1" smtClean="0"/>
              <a:t>mEq</a:t>
            </a:r>
            <a:r>
              <a:rPr lang="it-IT" sz="2800" dirty="0" smtClean="0"/>
              <a:t>/L </a:t>
            </a:r>
            <a:br>
              <a:rPr lang="it-IT" sz="2800" dirty="0" smtClean="0"/>
            </a:br>
            <a:r>
              <a:rPr lang="it-IT" sz="2800" dirty="0" smtClean="0"/>
              <a:t>CPK 45</a:t>
            </a:r>
            <a:br>
              <a:rPr lang="it-IT" sz="2800" dirty="0" smtClean="0"/>
            </a:br>
            <a:r>
              <a:rPr lang="it-IT" sz="2800" dirty="0" smtClean="0"/>
              <a:t>Creatinina 1,4 mg/dl</a:t>
            </a:r>
            <a:br>
              <a:rPr lang="it-IT" sz="2800" dirty="0" smtClean="0"/>
            </a:br>
            <a:r>
              <a:rPr lang="it-IT" sz="2800" dirty="0" smtClean="0"/>
              <a:t>AST 28 U/L</a:t>
            </a:r>
            <a:br>
              <a:rPr lang="it-IT" sz="2800" dirty="0" smtClean="0"/>
            </a:br>
            <a:r>
              <a:rPr lang="it-IT" sz="2800" dirty="0" smtClean="0"/>
              <a:t>ALT 18 U/L</a:t>
            </a:r>
            <a:br>
              <a:rPr lang="it-IT" sz="2800" dirty="0" smtClean="0"/>
            </a:br>
            <a:r>
              <a:rPr lang="it-IT" sz="2800" dirty="0" smtClean="0"/>
              <a:t>GGT 46 U/L</a:t>
            </a:r>
            <a:br>
              <a:rPr lang="it-IT" sz="2800" dirty="0" smtClean="0"/>
            </a:br>
            <a:r>
              <a:rPr lang="it-IT" sz="2800" dirty="0" smtClean="0"/>
              <a:t>Col Tot 220 mg/dl</a:t>
            </a:r>
            <a:br>
              <a:rPr lang="it-IT" sz="2800" dirty="0" smtClean="0"/>
            </a:br>
            <a:r>
              <a:rPr lang="it-IT" sz="2800" dirty="0" smtClean="0"/>
              <a:t>Col HDL 50 mg/dl</a:t>
            </a:r>
            <a:br>
              <a:rPr lang="it-IT" sz="2800" dirty="0" smtClean="0"/>
            </a:br>
            <a:r>
              <a:rPr lang="it-IT" sz="2800" dirty="0" smtClean="0"/>
              <a:t>TG 75 mg/dl </a:t>
            </a:r>
            <a:br>
              <a:rPr lang="it-IT" sz="2800" dirty="0" smtClean="0"/>
            </a:br>
            <a:r>
              <a:rPr lang="it-IT" sz="2800" dirty="0" smtClean="0"/>
              <a:t>Col </a:t>
            </a:r>
            <a:r>
              <a:rPr lang="it-IT" sz="2800" dirty="0" err="1" smtClean="0"/>
              <a:t>LDL*</a:t>
            </a:r>
            <a:r>
              <a:rPr lang="it-IT" sz="2800" dirty="0" smtClean="0"/>
              <a:t> 155 mg/dl </a:t>
            </a:r>
            <a:br>
              <a:rPr lang="it-IT" sz="2800" dirty="0" smtClean="0"/>
            </a:br>
            <a:r>
              <a:rPr lang="it-IT" sz="2800" dirty="0" smtClean="0"/>
              <a:t>Glicemia 128 g/</a:t>
            </a:r>
            <a:r>
              <a:rPr lang="it-IT" sz="2800" dirty="0" err="1" smtClean="0"/>
              <a:t>dL</a:t>
            </a:r>
            <a:endParaRPr lang="it-IT" sz="2800" dirty="0"/>
          </a:p>
        </p:txBody>
      </p:sp>
      <p:sp>
        <p:nvSpPr>
          <p:cNvPr id="7" name="Rettangolo 6"/>
          <p:cNvSpPr/>
          <p:nvPr/>
        </p:nvSpPr>
        <p:spPr>
          <a:xfrm>
            <a:off x="539552" y="1185714"/>
            <a:ext cx="2592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GR 3.98 x 10⁶/</a:t>
            </a:r>
            <a:r>
              <a:rPr lang="it-IT" sz="2800" dirty="0" err="1" smtClean="0"/>
              <a:t>uL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GB 6.08 x 10³/</a:t>
            </a:r>
            <a:r>
              <a:rPr lang="it-IT" sz="2800" dirty="0" err="1" smtClean="0"/>
              <a:t>uL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err="1" smtClean="0"/>
              <a:t>Hb</a:t>
            </a:r>
            <a:r>
              <a:rPr lang="it-IT" sz="2800" dirty="0" smtClean="0"/>
              <a:t> 14.4 g/</a:t>
            </a:r>
            <a:r>
              <a:rPr lang="it-IT" sz="2800" dirty="0" err="1" smtClean="0"/>
              <a:t>dL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err="1" smtClean="0"/>
              <a:t>Hct</a:t>
            </a:r>
            <a:r>
              <a:rPr lang="it-IT" sz="2800" dirty="0" smtClean="0"/>
              <a:t> 44 %</a:t>
            </a:r>
            <a:br>
              <a:rPr lang="it-IT" sz="2800" dirty="0" smtClean="0"/>
            </a:br>
            <a:r>
              <a:rPr lang="it-IT" sz="2800" dirty="0" smtClean="0"/>
              <a:t>MCV 86 </a:t>
            </a:r>
            <a:r>
              <a:rPr lang="it-IT" sz="2800" dirty="0" err="1" smtClean="0"/>
              <a:t>fL</a:t>
            </a:r>
            <a:endParaRPr lang="it-IT" sz="2800" dirty="0" smtClean="0"/>
          </a:p>
          <a:p>
            <a:r>
              <a:rPr lang="it-IT" sz="2800" dirty="0" smtClean="0"/>
              <a:t>PLT 220 x 10³/</a:t>
            </a:r>
            <a:r>
              <a:rPr lang="it-IT" sz="2800" dirty="0" err="1" smtClean="0"/>
              <a:t>uL</a:t>
            </a:r>
            <a:endParaRPr lang="it-IT" sz="2800" dirty="0" smtClean="0"/>
          </a:p>
          <a:p>
            <a:r>
              <a:rPr lang="it-IT" sz="2800" dirty="0" smtClean="0"/>
              <a:t>VES 22 mm/h</a:t>
            </a:r>
            <a:br>
              <a:rPr lang="it-IT" sz="2800" dirty="0" smtClean="0"/>
            </a:br>
            <a:r>
              <a:rPr lang="it-IT" sz="2800" dirty="0" err="1" smtClean="0"/>
              <a:t>Na</a:t>
            </a:r>
            <a:r>
              <a:rPr lang="it-IT" sz="2800" dirty="0" smtClean="0"/>
              <a:t> 140 </a:t>
            </a:r>
            <a:r>
              <a:rPr lang="it-IT" sz="2800" dirty="0" err="1" smtClean="0"/>
              <a:t>mEq</a:t>
            </a:r>
            <a:r>
              <a:rPr lang="it-IT" sz="2800" dirty="0" smtClean="0"/>
              <a:t>/L</a:t>
            </a:r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631832" y="623731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*calcolato</a:t>
            </a:r>
            <a:endParaRPr lang="it-IT" dirty="0"/>
          </a:p>
        </p:txBody>
      </p:sp>
      <p:pic>
        <p:nvPicPr>
          <p:cNvPr id="10" name="Immagine 9" descr="images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1521" y="3284984"/>
            <a:ext cx="1704975" cy="2952328"/>
          </a:xfrm>
          <a:prstGeom prst="rect">
            <a:avLst/>
          </a:prstGeom>
        </p:spPr>
      </p:pic>
      <p:sp>
        <p:nvSpPr>
          <p:cNvPr id="11" name="Titolo 4"/>
          <p:cNvSpPr txBox="1">
            <a:spLocks/>
          </p:cNvSpPr>
          <p:nvPr/>
        </p:nvSpPr>
        <p:spPr>
          <a:xfrm>
            <a:off x="0" y="116632"/>
            <a:ext cx="9144000" cy="76572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Esami</a:t>
            </a:r>
            <a:r>
              <a:rPr kumimoji="0" lang="it-IT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Ematochimici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7706" t="25985" r="36449" b="8029"/>
          <a:stretch>
            <a:fillRect/>
          </a:stretch>
        </p:blipFill>
        <p:spPr bwMode="auto">
          <a:xfrm>
            <a:off x="107504" y="4725144"/>
            <a:ext cx="35283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FF00"/>
                </a:solidFill>
              </a:rPr>
              <a:t>SNG e SNJ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>
                <a:solidFill>
                  <a:schemeClr val="bg1"/>
                </a:solidFill>
              </a:rPr>
              <a:t>Pazienti incoscenti o con riflesso tosse alterato rischio di non accorgersi n di essere nelle vie aeree</a:t>
            </a:r>
          </a:p>
          <a:p>
            <a:pPr>
              <a:lnSpc>
                <a:spcPct val="90000"/>
              </a:lnSpc>
            </a:pPr>
            <a:r>
              <a:rPr lang="it-IT" sz="2800">
                <a:solidFill>
                  <a:schemeClr val="bg1"/>
                </a:solidFill>
              </a:rPr>
              <a:t>Pz a rischio di ab ingestis il sondino deve essere NJ (controllo radiologico, posizionamento endoscopico)</a:t>
            </a:r>
          </a:p>
          <a:p>
            <a:pPr>
              <a:lnSpc>
                <a:spcPct val="90000"/>
              </a:lnSpc>
            </a:pPr>
            <a:r>
              <a:rPr lang="it-IT" sz="2800">
                <a:solidFill>
                  <a:schemeClr val="bg1"/>
                </a:solidFill>
              </a:rPr>
              <a:t>Controllare insufflando aria e auscultando in regione epigastrica, aspirare il contenuto una volta posizionati nello stomaco, ascoltare con l’orecchio che non esca aria dalla sonda durante il respiro. Solo il controllo radiologico è sicuro, Nessun altro metodo da solo è sicuro ed anche combinato permane un margine di errore 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Diffusione della NE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3429000"/>
          </a:xfrm>
        </p:spPr>
        <p:txBody>
          <a:bodyPr/>
          <a:lstStyle/>
          <a:p>
            <a:r>
              <a:rPr lang="it-IT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Notevole incremento dell’utilizzo della NE in questi ultimi anni.</a:t>
            </a:r>
          </a:p>
          <a:p>
            <a:r>
              <a:rPr lang="it-IT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Incidenza della NE domiciliare in Europa:</a:t>
            </a:r>
            <a:r>
              <a:rPr lang="it-IT" sz="28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</a:t>
            </a:r>
          </a:p>
          <a:p>
            <a:pPr lvl="1"/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163 pazienti/milioni di abitanti/anno (*), </a:t>
            </a:r>
          </a:p>
          <a:p>
            <a:r>
              <a:rPr lang="it-IT" sz="28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Incidenza della NE domiciliare in Italia:</a:t>
            </a:r>
          </a:p>
          <a:p>
            <a:pPr lvl="1"/>
            <a:r>
              <a:rPr lang="it-IT" sz="240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128  pazienti/milione di abitanti/anno (**), dato probabilmente in difetto. </a:t>
            </a:r>
          </a:p>
          <a:p>
            <a:endParaRPr lang="it-IT" sz="280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endParaRPr lang="it-IT" sz="2800"/>
          </a:p>
        </p:txBody>
      </p:sp>
      <p:sp>
        <p:nvSpPr>
          <p:cNvPr id="471044" name="Text Box 4"/>
          <p:cNvSpPr txBox="1">
            <a:spLocks noChangeArrowheads="1"/>
          </p:cNvSpPr>
          <p:nvPr/>
        </p:nvSpPr>
        <p:spPr bwMode="auto">
          <a:xfrm>
            <a:off x="3581400" y="5867400"/>
            <a:ext cx="5334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smtClean="0">
                <a:solidFill>
                  <a:srgbClr val="CCCCFF"/>
                </a:solidFill>
                <a:latin typeface="Arial" charset="0"/>
                <a:cs typeface="Times New Roman" pitchFamily="18" charset="0"/>
              </a:rPr>
              <a:t>* Hebuterne X, et al.  Clin Nutr 2003; 22:261-266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smtClean="0">
                <a:solidFill>
                  <a:srgbClr val="CCCCFF"/>
                </a:solidFill>
                <a:cs typeface="Times New Roman" pitchFamily="18" charset="0"/>
              </a:rPr>
              <a:t>** </a:t>
            </a:r>
            <a:r>
              <a:rPr lang="it-IT" sz="1400" b="1" smtClean="0">
                <a:solidFill>
                  <a:srgbClr val="CCCCFF"/>
                </a:solidFill>
                <a:latin typeface="Arial" charset="0"/>
                <a:cs typeface="Times New Roman" pitchFamily="18" charset="0"/>
              </a:rPr>
              <a:t>Pironi L,  et al. </a:t>
            </a:r>
            <a:r>
              <a:rPr lang="en-GB" sz="1400" b="1" smtClean="0">
                <a:solidFill>
                  <a:srgbClr val="CCCCFF"/>
                </a:solidFill>
                <a:latin typeface="Arial" charset="0"/>
                <a:cs typeface="Times New Roman" pitchFamily="18" charset="0"/>
              </a:rPr>
              <a:t>SINPE 2005; 23:99-104</a:t>
            </a:r>
            <a:r>
              <a:rPr lang="en-GB" sz="1600" b="1" smtClean="0">
                <a:solidFill>
                  <a:srgbClr val="CCCCFF"/>
                </a:solidFill>
                <a:latin typeface="Arial" charset="0"/>
                <a:cs typeface="Times New Roman" pitchFamily="18" charset="0"/>
              </a:rPr>
              <a:t>.</a:t>
            </a:r>
            <a:r>
              <a:rPr lang="en-GB" sz="1600" b="1" smtClean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1600" b="1" smtClean="0">
              <a:solidFill>
                <a:srgbClr val="FFFFFF"/>
              </a:solidFill>
              <a:latin typeface="Arial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 smtClean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ChangeArrowheads="1"/>
          </p:cNvSpPr>
          <p:nvPr/>
        </p:nvSpPr>
        <p:spPr bwMode="auto">
          <a:xfrm>
            <a:off x="1790700" y="685800"/>
            <a:ext cx="3276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018" tIns="23509" rIns="47018" bIns="23509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b="1" i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67971" name="Text Box 3"/>
          <p:cNvSpPr txBox="1">
            <a:spLocks noChangeArrowheads="1"/>
          </p:cNvSpPr>
          <p:nvPr/>
        </p:nvSpPr>
        <p:spPr bwMode="auto">
          <a:xfrm>
            <a:off x="457200" y="381000"/>
            <a:ext cx="5778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PEG: i primi passi</a:t>
            </a:r>
          </a:p>
        </p:txBody>
      </p:sp>
      <p:sp>
        <p:nvSpPr>
          <p:cNvPr id="467972" name="Text Box 4"/>
          <p:cNvSpPr txBox="1">
            <a:spLocks noChangeArrowheads="1"/>
          </p:cNvSpPr>
          <p:nvPr/>
        </p:nvSpPr>
        <p:spPr bwMode="auto">
          <a:xfrm>
            <a:off x="152400" y="1400175"/>
            <a:ext cx="62611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 Pediatr Surg 1980 Dec; 15(6):872-5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Gastrostomy without laparotomy: a percutaneous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endoscopic technique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M.W. Gauderer, J.L. Ponsky, R.J. Izant</a:t>
            </a:r>
          </a:p>
        </p:txBody>
      </p:sp>
      <p:sp>
        <p:nvSpPr>
          <p:cNvPr id="467973" name="Text Box 5"/>
          <p:cNvSpPr txBox="1">
            <a:spLocks noChangeArrowheads="1"/>
          </p:cNvSpPr>
          <p:nvPr/>
        </p:nvSpPr>
        <p:spPr bwMode="auto">
          <a:xfrm>
            <a:off x="0" y="2895600"/>
            <a:ext cx="6477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Gastrointest Endosc 1981 Feb; 27(1):9-11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Percutaneous endoscopic gastrostomy: a nonoperative techniquefor feeding gastrostomy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J.L. Ponsky, M.W. Gauderer</a:t>
            </a:r>
          </a:p>
        </p:txBody>
      </p:sp>
      <p:sp>
        <p:nvSpPr>
          <p:cNvPr id="467974" name="Text Box 6"/>
          <p:cNvSpPr txBox="1">
            <a:spLocks noChangeArrowheads="1"/>
          </p:cNvSpPr>
          <p:nvPr/>
        </p:nvSpPr>
        <p:spPr bwMode="auto">
          <a:xfrm>
            <a:off x="0" y="4191000"/>
            <a:ext cx="64008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Arch Surg 1983 Apr; 118(4):449-53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Early experience with endoscopic percutaneous gastrostomy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W.E. Strodel, J. Lemmer, F. Eckhauser, M. Botham, T. Dent</a:t>
            </a:r>
          </a:p>
        </p:txBody>
      </p:sp>
      <p:sp>
        <p:nvSpPr>
          <p:cNvPr id="467975" name="Text Box 7"/>
          <p:cNvSpPr txBox="1">
            <a:spLocks noChangeArrowheads="1"/>
          </p:cNvSpPr>
          <p:nvPr/>
        </p:nvSpPr>
        <p:spPr bwMode="auto">
          <a:xfrm>
            <a:off x="0" y="5486400"/>
            <a:ext cx="6553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Simposio Nazionale SIED Verona 1986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Gastrostomia Percutanea Endoscopica: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A. Paterlini, A. Fratton, et all.</a:t>
            </a:r>
          </a:p>
        </p:txBody>
      </p:sp>
      <p:pic>
        <p:nvPicPr>
          <p:cNvPr id="467976" name="Picture 8" descr="C:\Documents and Settings\Mauro\Documenti\Immagini\santamaria 2005\fotomauro\mare3\DSC03781.JPG"/>
          <p:cNvPicPr>
            <a:picLocks noChangeAspect="1" noChangeArrowheads="1"/>
          </p:cNvPicPr>
          <p:nvPr/>
        </p:nvPicPr>
        <p:blipFill>
          <a:blip r:embed="rId2" cstate="print"/>
          <a:srcRect l="14746" r="28110"/>
          <a:stretch>
            <a:fillRect/>
          </a:stretch>
        </p:blipFill>
        <p:spPr bwMode="auto">
          <a:xfrm>
            <a:off x="6553200" y="381000"/>
            <a:ext cx="2362200" cy="62484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2" grpId="0" autoUpdateAnimBg="0"/>
      <p:bldP spid="467973" grpId="0" autoUpdateAnimBg="0"/>
      <p:bldP spid="467974" grpId="0" autoUpdateAnimBg="0"/>
      <p:bldP spid="467975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018" tIns="23509" rIns="47018" bIns="2350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Complicanze </a:t>
            </a:r>
            <a:endParaRPr lang="it-IT" sz="3600" smtClean="0">
              <a:solidFill>
                <a:srgbClr val="FFFF00"/>
              </a:solidFill>
            </a:endParaRPr>
          </a:p>
        </p:txBody>
      </p:sp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228600" y="1143000"/>
            <a:ext cx="480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018" tIns="23509" rIns="47018" bIns="23509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Operative o della fistola</a:t>
            </a:r>
            <a:endParaRPr lang="it-IT" sz="2400" smtClean="0">
              <a:solidFill>
                <a:srgbClr val="FFFFFF"/>
              </a:solidFill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Infezione 4*-25%: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peristomale 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ascesso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fascite necrotizzante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sepsi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Inalazione 3%*</a:t>
            </a:r>
          </a:p>
          <a:p>
            <a:pPr marL="342900" indent="-3429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Perdite peristomali 1,7%* (50% pz long term)</a:t>
            </a: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marL="342900" indent="-3429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4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Emorragia 2,5%</a:t>
            </a:r>
            <a:endParaRPr lang="it-IT" sz="2400" smtClean="0">
              <a:solidFill>
                <a:srgbClr val="FFFFFF"/>
              </a:solidFill>
              <a:latin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Perforazione 0,4%*-2,3%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Pneumoperitoneo 1,5%*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it-IT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5156" name="Rectangle 4"/>
          <p:cNvSpPr>
            <a:spLocks noChangeArrowheads="1"/>
          </p:cNvSpPr>
          <p:nvPr/>
        </p:nvSpPr>
        <p:spPr bwMode="auto">
          <a:xfrm>
            <a:off x="4495800" y="259080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7018" tIns="23509" rIns="47018" bIns="23509"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it-IT" sz="2800" b="1" smtClean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Meccaniche della sonda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Rimozione accidentale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precoce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tardiva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Occlusione/Rottura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Dislocazione sonda 1,6%*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Migrazione nel lume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Buried Bumper Syndrome</a:t>
            </a: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6037263" y="6188075"/>
            <a:ext cx="310673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</a:t>
            </a:r>
            <a:r>
              <a:rPr lang="it-IT" sz="1200" b="1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 Mamel, AJ of Gastroenterology 1989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b="1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SN Rogers Oral Oncol 2007 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200" b="1" smtClean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JZ Potack Med Journal of Medicine 2008</a:t>
            </a:r>
          </a:p>
        </p:txBody>
      </p:sp>
      <p:sp>
        <p:nvSpPr>
          <p:cNvPr id="305158" name="Rectangle 6"/>
          <p:cNvSpPr>
            <a:spLocks noChangeArrowheads="1"/>
          </p:cNvSpPr>
          <p:nvPr/>
        </p:nvSpPr>
        <p:spPr bwMode="auto">
          <a:xfrm>
            <a:off x="4572000" y="1143000"/>
            <a:ext cx="45720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Fistola gastro-colica 0,4%* 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Ileo paralitico 0,3%*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it-IT" sz="2400" smtClean="0">
                <a:solidFill>
                  <a:srgbClr val="FFFFFF"/>
                </a:solidFill>
                <a:latin typeface="Arial" charset="0"/>
              </a:rPr>
              <a:t> Diss. Metastatica fistola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5" grpId="0" autoUpdateAnimBg="0"/>
      <p:bldP spid="305156" grpId="0" autoUpdateAnimBg="0"/>
      <p:bldP spid="305158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51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5085159"/>
            <a:ext cx="8964488" cy="1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69925" y="982663"/>
            <a:ext cx="5578475" cy="307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FFFFFF"/>
                </a:solidFill>
                <a:latin typeface="Baskerville" charset="0"/>
              </a:rPr>
              <a:t>Governance delle comorbilita:tra bisogni del paziente e priorita'del medico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800" b="1" smtClean="0">
              <a:solidFill>
                <a:srgbClr val="FFFFFF"/>
              </a:solidFill>
              <a:latin typeface="Baskerville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smtClean="0">
                <a:solidFill>
                  <a:srgbClr val="FFFFFF"/>
                </a:solidFill>
                <a:latin typeface="Baskerville" charset="0"/>
              </a:rPr>
              <a:t>L'assistenza respiratoria al paziente neuromuscolare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sz="2800" b="1" smtClean="0">
              <a:solidFill>
                <a:srgbClr val="FFFFFF"/>
              </a:solidFill>
              <a:latin typeface="Baskerville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5288" y="620713"/>
            <a:ext cx="6121400" cy="3189287"/>
          </a:xfrm>
          <a:prstGeom prst="rect">
            <a:avLst/>
          </a:prstGeom>
          <a:noFill/>
          <a:ln w="7632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79475" y="4652963"/>
            <a:ext cx="4937125" cy="1008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FF"/>
                </a:solidFill>
                <a:latin typeface="Baskerville" charset="0"/>
              </a:rPr>
              <a:t>Luca Barbano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FF"/>
                </a:solidFill>
                <a:latin typeface="Baskerville" charset="0"/>
              </a:rPr>
              <a:t>Divisione di Pneumologia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 smtClean="0">
                <a:solidFill>
                  <a:srgbClr val="FFFFFF"/>
                </a:solidFill>
                <a:latin typeface="Baskerville" charset="0"/>
              </a:rPr>
              <a:t>IRCCS Fondazione Maugeri Lumezzane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174875" y="6069013"/>
            <a:ext cx="59880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smtClean="0">
                <a:solidFill>
                  <a:srgbClr val="FFFFFF"/>
                </a:solidFill>
                <a:latin typeface="Baskerville" charset="0"/>
              </a:rPr>
              <a:t>Brescia Ordine dei Medici 5 giugno 2014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98450" y="133350"/>
            <a:ext cx="7932738" cy="855663"/>
            <a:chOff x="188" y="84"/>
            <a:chExt cx="4997" cy="53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" y="84"/>
              <a:ext cx="4997" cy="5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188" y="84"/>
              <a:ext cx="4997" cy="5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68313" y="1052513"/>
            <a:ext cx="8275637" cy="5187950"/>
            <a:chOff x="295" y="663"/>
            <a:chExt cx="5213" cy="3268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5" y="663"/>
              <a:ext cx="5213" cy="32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295" y="663"/>
              <a:ext cx="5213" cy="32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4538" y="6565900"/>
            <a:ext cx="2014537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l="13086" t="46074" r="10870" b="22272"/>
          <a:stretch>
            <a:fillRect/>
          </a:stretch>
        </p:blipFill>
        <p:spPr bwMode="auto">
          <a:xfrm>
            <a:off x="468313" y="2889250"/>
            <a:ext cx="8207375" cy="349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50825" y="1341438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defTabSz="449263" fontAlgn="base">
              <a:spcBef>
                <a:spcPts val="2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400" b="1" smtClean="0">
                <a:solidFill>
                  <a:srgbClr val="000000"/>
                </a:solidFill>
              </a:rPr>
              <a:t>Ridotta capacità di introdurre aria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11188" y="188913"/>
            <a:ext cx="8208962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>
                <a:solidFill>
                  <a:srgbClr val="000000"/>
                </a:solidFill>
                <a:latin typeface="Calibri" pitchFamily="34" charset="0"/>
              </a:rPr>
              <a:t>Inadeguatezza della pompa ventilatoria per perdita di forza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411413" y="5013325"/>
            <a:ext cx="4321175" cy="936625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rrowheads="1"/>
          </p:cNvSpPr>
          <p:nvPr/>
        </p:nvSpPr>
        <p:spPr bwMode="auto">
          <a:xfrm>
            <a:off x="3711575" y="1549400"/>
            <a:ext cx="768350" cy="53086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0" name="Freeform 2"/>
          <p:cNvSpPr>
            <a:spLocks noChangeArrowheads="1"/>
          </p:cNvSpPr>
          <p:nvPr/>
        </p:nvSpPr>
        <p:spPr bwMode="auto">
          <a:xfrm rot="20520000">
            <a:off x="1560513" y="1489075"/>
            <a:ext cx="5062537" cy="1230313"/>
          </a:xfrm>
          <a:custGeom>
            <a:avLst/>
            <a:gdLst>
              <a:gd name="T0" fmla="*/ 2531269 w 21600"/>
              <a:gd name="T1" fmla="*/ 0 h 21600"/>
              <a:gd name="T2" fmla="*/ 632817 w 21600"/>
              <a:gd name="T3" fmla="*/ 615156 h 21600"/>
              <a:gd name="T4" fmla="*/ 2531269 w 21600"/>
              <a:gd name="T5" fmla="*/ 307578 h 21600"/>
              <a:gd name="T6" fmla="*/ 4429721 w 21600"/>
              <a:gd name="T7" fmla="*/ 615156 h 21600"/>
              <a:gd name="T8" fmla="*/ 0 w 21600"/>
              <a:gd name="T9" fmla="*/ 0 h 21600"/>
              <a:gd name="T10" fmla="*/ 21600 w 21600"/>
              <a:gd name="T11" fmla="*/ 771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FF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3032125" y="6499225"/>
            <a:ext cx="2147888" cy="358775"/>
          </a:xfrm>
          <a:prstGeom prst="flowChartTerminator">
            <a:avLst/>
          </a:prstGeom>
          <a:solidFill>
            <a:srgbClr val="FFFFFF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 rot="16200000">
            <a:off x="1373982" y="4107656"/>
            <a:ext cx="1490662" cy="2016125"/>
          </a:xfrm>
          <a:prstGeom prst="moon">
            <a:avLst>
              <a:gd name="adj" fmla="val 50000"/>
            </a:avLst>
          </a:prstGeom>
          <a:solidFill>
            <a:srgbClr val="FFFF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1111250" y="2852738"/>
            <a:ext cx="512763" cy="1512887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843213" y="2492375"/>
            <a:ext cx="288925" cy="187325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260475" y="5949950"/>
            <a:ext cx="1349375" cy="64293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Forza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 rot="16200000">
            <a:off x="5898356" y="2745582"/>
            <a:ext cx="288925" cy="1655762"/>
          </a:xfrm>
          <a:prstGeom prst="moon">
            <a:avLst>
              <a:gd name="adj" fmla="val 50000"/>
            </a:avLst>
          </a:prstGeom>
          <a:solidFill>
            <a:srgbClr val="FFFF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H="1">
            <a:off x="5214938" y="1700213"/>
            <a:ext cx="153987" cy="1728787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6443663" y="1341438"/>
            <a:ext cx="360362" cy="2087562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581650" y="5516563"/>
            <a:ext cx="1501775" cy="6429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Carico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900113" y="260350"/>
            <a:ext cx="7127875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 fontAlgn="base">
              <a:spcBef>
                <a:spcPts val="20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SITUAZIONE FISIOLOGICA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3711575" y="1549400"/>
            <a:ext cx="768350" cy="53086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194" name="Freeform 2"/>
          <p:cNvSpPr>
            <a:spLocks noChangeArrowheads="1"/>
          </p:cNvSpPr>
          <p:nvPr/>
        </p:nvSpPr>
        <p:spPr bwMode="auto">
          <a:xfrm rot="1440000">
            <a:off x="1566863" y="1479550"/>
            <a:ext cx="5062537" cy="1230313"/>
          </a:xfrm>
          <a:custGeom>
            <a:avLst/>
            <a:gdLst>
              <a:gd name="T0" fmla="*/ 2531269 w 21600"/>
              <a:gd name="T1" fmla="*/ 0 h 21600"/>
              <a:gd name="T2" fmla="*/ 632817 w 21600"/>
              <a:gd name="T3" fmla="*/ 615156 h 21600"/>
              <a:gd name="T4" fmla="*/ 2531269 w 21600"/>
              <a:gd name="T5" fmla="*/ 307578 h 21600"/>
              <a:gd name="T6" fmla="*/ 4429721 w 21600"/>
              <a:gd name="T7" fmla="*/ 615156 h 21600"/>
              <a:gd name="T8" fmla="*/ 0 w 21600"/>
              <a:gd name="T9" fmla="*/ 0 h 21600"/>
              <a:gd name="T10" fmla="*/ 21600 w 21600"/>
              <a:gd name="T11" fmla="*/ 771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FF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032125" y="6499225"/>
            <a:ext cx="2147888" cy="358775"/>
          </a:xfrm>
          <a:prstGeom prst="flowChartTerminator">
            <a:avLst/>
          </a:prstGeom>
          <a:solidFill>
            <a:srgbClr val="FFFFFF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H="1">
            <a:off x="1327150" y="1052513"/>
            <a:ext cx="512763" cy="208915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916238" y="1628775"/>
            <a:ext cx="287337" cy="180022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477963" y="4941888"/>
            <a:ext cx="1349375" cy="6429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Forza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292725" y="2636838"/>
            <a:ext cx="1588" cy="2376487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6443663" y="3141663"/>
            <a:ext cx="792162" cy="180022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57913" y="6021388"/>
            <a:ext cx="1501775" cy="6429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Carico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 rot="16200000">
            <a:off x="5826919" y="4334669"/>
            <a:ext cx="792163" cy="2016125"/>
          </a:xfrm>
          <a:prstGeom prst="moon">
            <a:avLst>
              <a:gd name="adj" fmla="val 50000"/>
            </a:avLst>
          </a:prstGeom>
          <a:solidFill>
            <a:srgbClr val="FFFF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 rot="16200000">
            <a:off x="2154238" y="2312987"/>
            <a:ext cx="215900" cy="2016125"/>
          </a:xfrm>
          <a:prstGeom prst="moon">
            <a:avLst>
              <a:gd name="adj" fmla="val 50000"/>
            </a:avLst>
          </a:prstGeom>
          <a:solidFill>
            <a:srgbClr val="FFFF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mtClean="0">
              <a:solidFill>
                <a:srgbClr val="FFFFFF"/>
              </a:solidFill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Insufficienza di pompa per difetto di forza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1">
              <a:alpha val="50000"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tx1">
              <a:alpha val="50000"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7244</Words>
  <Application>Microsoft Office PowerPoint</Application>
  <PresentationFormat>Presentazione su schermo (4:3)</PresentationFormat>
  <Paragraphs>1341</Paragraphs>
  <Slides>199</Slides>
  <Notes>59</Notes>
  <HiddenSlides>9</HiddenSlides>
  <MMClips>0</MMClips>
  <ScaleCrop>false</ScaleCrop>
  <HeadingPairs>
    <vt:vector size="6" baseType="variant">
      <vt:variant>
        <vt:lpstr>Tema</vt:lpstr>
      </vt:variant>
      <vt:variant>
        <vt:i4>7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199</vt:i4>
      </vt:variant>
    </vt:vector>
  </HeadingPairs>
  <TitlesOfParts>
    <vt:vector size="209" baseType="lpstr">
      <vt:lpstr>Tema di Office</vt:lpstr>
      <vt:lpstr>1_Tema di Office</vt:lpstr>
      <vt:lpstr>Struttura predefinita</vt:lpstr>
      <vt:lpstr>2_Struttura predefinita</vt:lpstr>
      <vt:lpstr>3_Struttura predefinita</vt:lpstr>
      <vt:lpstr>2_Tema di Office</vt:lpstr>
      <vt:lpstr>3_Tema di Office</vt:lpstr>
      <vt:lpstr>Immagine bitmap</vt:lpstr>
      <vt:lpstr>Grafico di Microsoft Graph</vt:lpstr>
      <vt:lpstr>Oggetto shell Packager</vt:lpstr>
      <vt:lpstr>Diapositiva 1</vt:lpstr>
      <vt:lpstr>PRESENTAZIONE DEL CASO CLINICO</vt:lpstr>
      <vt:lpstr>LUCIANO 51 aa</vt:lpstr>
      <vt:lpstr>Soggettività </vt:lpstr>
      <vt:lpstr>Oggettività </vt:lpstr>
      <vt:lpstr>Valutazione</vt:lpstr>
      <vt:lpstr>Diapositiva 7</vt:lpstr>
      <vt:lpstr>Diapositiva 8</vt:lpstr>
      <vt:lpstr>K 4.2 mEq/L  Cl 108 mEq/L  CPK 45 Creatinina 1,4 mg/dl AST 28 U/L ALT 18 U/L GGT 46 U/L Col Tot 220 mg/dl Col HDL 50 mg/dl TG 75 mg/dl  Col LDL* 155 mg/dl  Glicemia 128 g/dL</vt:lpstr>
      <vt:lpstr>Esame Urine completo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Nell’ambito  delle forme di atrofie muscolari progressive si possono osservare quadri che ricordano il “man on the barrell syndrome”, L’uomo in barella. </vt:lpstr>
      <vt:lpstr>Diapositiva 30</vt:lpstr>
      <vt:lpstr>Diapositiva 31</vt:lpstr>
      <vt:lpstr>Gli approcci “staminali”e neurotrofici</vt:lpstr>
      <vt:lpstr>Diapositiva 33</vt:lpstr>
      <vt:lpstr>Diapositiva 34</vt:lpstr>
      <vt:lpstr>Diapositiva 35</vt:lpstr>
      <vt:lpstr>Diapositiva 36</vt:lpstr>
      <vt:lpstr>Sintomi e segni di insufficienza respiratoria nella SLA</vt:lpstr>
      <vt:lpstr>Diapositiva 38</vt:lpstr>
      <vt:lpstr>Diapositiva 39</vt:lpstr>
      <vt:lpstr>bibliografia</vt:lpstr>
      <vt:lpstr>La malattia evolve velocemente…</vt:lpstr>
      <vt:lpstr>Diapositiva 42</vt:lpstr>
      <vt:lpstr>Diapositiva 43</vt:lpstr>
      <vt:lpstr>Diapositiva 44</vt:lpstr>
      <vt:lpstr>Nel paziente con SLA  è utile la NE? </vt:lpstr>
      <vt:lpstr>Nella SLA quale è la via di I scelta per la somministrazione della NE (SNG o PEG)?</vt:lpstr>
      <vt:lpstr>INDICAZIONI ALLA PEG</vt:lpstr>
      <vt:lpstr>Controindicazioni Assolute</vt:lpstr>
      <vt:lpstr>Quando posizionare la PEG nel paziente con SLA?</vt:lpstr>
      <vt:lpstr>TIMING PEG nella SLA </vt:lpstr>
      <vt:lpstr>Cosa si intende per PEG, PEGJ, PEJ?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Gestione domiciliare della stomia  </vt:lpstr>
      <vt:lpstr>Diapositiva 60</vt:lpstr>
      <vt:lpstr>Paziente con PEG: Cosa controllare?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Rimozione accidentale precoce (prime 2-4W): </vt:lpstr>
      <vt:lpstr>Rimozione accidentale tardiva (&gt; di 4 W):</vt:lpstr>
      <vt:lpstr>Diapositiva 73</vt:lpstr>
      <vt:lpstr>Gestione della NE</vt:lpstr>
      <vt:lpstr>Diapositiva 75</vt:lpstr>
      <vt:lpstr>Miscele nutritive industriali</vt:lpstr>
      <vt:lpstr>Miscele nutritive industriali</vt:lpstr>
      <vt:lpstr>Diapositiva 78</vt:lpstr>
      <vt:lpstr>Diapositiva 79</vt:lpstr>
      <vt:lpstr>Diapositiva 80</vt:lpstr>
      <vt:lpstr>Velocità a regime di solito ben tollerate  </vt:lpstr>
      <vt:lpstr>Diapositiva 82</vt:lpstr>
      <vt:lpstr>Monitoraggio del paziente</vt:lpstr>
      <vt:lpstr>Diapositiva 84</vt:lpstr>
      <vt:lpstr>Posizionamento PEG: nostro comportamento</vt:lpstr>
      <vt:lpstr>Diapositiva 86</vt:lpstr>
      <vt:lpstr>I Fabbisogni nutrizionali</vt:lpstr>
      <vt:lpstr>I Fabbisogni nutrizionali</vt:lpstr>
      <vt:lpstr>I Fabbisogni nutrizionali</vt:lpstr>
      <vt:lpstr>SNG e SNJ</vt:lpstr>
      <vt:lpstr>Diffusione della NE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Conseguenze fisiopatologiche</vt:lpstr>
      <vt:lpstr>Conseguenze fisiopatologiche</vt:lpstr>
      <vt:lpstr>Diapositiva 103</vt:lpstr>
      <vt:lpstr>Diapositiva 104</vt:lpstr>
      <vt:lpstr>ANDAMENTO PATOLOGIE NM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Fai ricorso al confezionamento della tracheostomia ? Se si, quando ? 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Antibioticoterapia per gram -</vt:lpstr>
      <vt:lpstr>Diapositiva 134</vt:lpstr>
      <vt:lpstr>Diapositiva 135</vt:lpstr>
      <vt:lpstr>Conseguenze fisiopatologiche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SLA - LE RISORSE ASSISTENZIALI DOMICILIARI</vt:lpstr>
      <vt:lpstr>SLA - LE RISORSE ASSISTENZIALI DOMICILIARI</vt:lpstr>
      <vt:lpstr>SLA - LE RISORSE ASSISTENZIALI DOMICILIARI</vt:lpstr>
      <vt:lpstr>SLA - LE RISORSE ASSISTENZIALI DOMICILIARI</vt:lpstr>
      <vt:lpstr>SLA - LE RISORSE ASSISTENZIALI DOMICILIARI</vt:lpstr>
      <vt:lpstr>SLA - LE RISORSE ASSISTENZIALI DOMICILIARI</vt:lpstr>
      <vt:lpstr>SLA - LE RISORSE ASSISTENZIALI DOMICILIARI</vt:lpstr>
      <vt:lpstr>SLA - LE RISORSE ASSISTENZIALI DOMICILIARI</vt:lpstr>
      <vt:lpstr>CRITICITÀ</vt:lpstr>
      <vt:lpstr>Diapositiva 158</vt:lpstr>
      <vt:lpstr>Diapositiva 159</vt:lpstr>
      <vt:lpstr>PROBLEMI PRINCIPALI</vt:lpstr>
      <vt:lpstr>Il Tavolo delle cure del Territorio</vt:lpstr>
      <vt:lpstr>Quale modello di intervento? </vt:lpstr>
      <vt:lpstr>La consapevolezza e la comunicazione</vt:lpstr>
      <vt:lpstr>PIANO DI CURA: priorità</vt:lpstr>
      <vt:lpstr>Ma non ci siamo solo noi 2… </vt:lpstr>
      <vt:lpstr>Ma non ci siamo solo noi 2… </vt:lpstr>
      <vt:lpstr>Governance delle comorbidita tra bisogni del paziente e priorità del Medico 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Diapositiva 184</vt:lpstr>
      <vt:lpstr>Diapositiva 185</vt:lpstr>
      <vt:lpstr>Diapositiva 186</vt:lpstr>
      <vt:lpstr>Diapositiva 187</vt:lpstr>
      <vt:lpstr>Diapositiva 188</vt:lpstr>
      <vt:lpstr>Diapositiva 189</vt:lpstr>
      <vt:lpstr>Diapositiva 190</vt:lpstr>
      <vt:lpstr>Diapositiva 191</vt:lpstr>
      <vt:lpstr>Diapositiva 192</vt:lpstr>
      <vt:lpstr>Diapositiva 193</vt:lpstr>
      <vt:lpstr>Diapositiva 194</vt:lpstr>
      <vt:lpstr>Diapositiva 195</vt:lpstr>
      <vt:lpstr>Diapositiva 196</vt:lpstr>
      <vt:lpstr>Diapositiva 197</vt:lpstr>
      <vt:lpstr>Diapositiva 198</vt:lpstr>
      <vt:lpstr>Diapositiva 199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lorenzo zanini</dc:creator>
  <cp:lastModifiedBy>lorenzo zanini</cp:lastModifiedBy>
  <cp:revision>43</cp:revision>
  <dcterms:created xsi:type="dcterms:W3CDTF">2014-05-22T22:43:17Z</dcterms:created>
  <dcterms:modified xsi:type="dcterms:W3CDTF">2014-06-05T15:06:09Z</dcterms:modified>
</cp:coreProperties>
</file>