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700" r:id="rId4"/>
    <p:sldMasterId id="2147483713" r:id="rId5"/>
    <p:sldMasterId id="2147483726" r:id="rId6"/>
    <p:sldMasterId id="2147483739" r:id="rId7"/>
    <p:sldMasterId id="2147483753" r:id="rId8"/>
    <p:sldMasterId id="2147483808" r:id="rId9"/>
  </p:sldMasterIdLst>
  <p:notesMasterIdLst>
    <p:notesMasterId r:id="rId41"/>
  </p:notesMasterIdLst>
  <p:handoutMasterIdLst>
    <p:handoutMasterId r:id="rId42"/>
  </p:handoutMasterIdLst>
  <p:sldIdLst>
    <p:sldId id="259" r:id="rId10"/>
    <p:sldId id="257" r:id="rId11"/>
    <p:sldId id="258" r:id="rId12"/>
    <p:sldId id="260" r:id="rId13"/>
    <p:sldId id="303" r:id="rId14"/>
    <p:sldId id="311" r:id="rId15"/>
    <p:sldId id="313" r:id="rId16"/>
    <p:sldId id="304" r:id="rId17"/>
    <p:sldId id="261" r:id="rId18"/>
    <p:sldId id="341" r:id="rId19"/>
    <p:sldId id="308" r:id="rId20"/>
    <p:sldId id="309" r:id="rId21"/>
    <p:sldId id="352" r:id="rId22"/>
    <p:sldId id="307" r:id="rId23"/>
    <p:sldId id="336" r:id="rId24"/>
    <p:sldId id="340" r:id="rId25"/>
    <p:sldId id="270" r:id="rId26"/>
    <p:sldId id="306" r:id="rId27"/>
    <p:sldId id="298" r:id="rId28"/>
    <p:sldId id="358" r:id="rId29"/>
    <p:sldId id="359" r:id="rId30"/>
    <p:sldId id="366" r:id="rId31"/>
    <p:sldId id="332" r:id="rId32"/>
    <p:sldId id="335" r:id="rId33"/>
    <p:sldId id="360" r:id="rId34"/>
    <p:sldId id="314" r:id="rId35"/>
    <p:sldId id="318" r:id="rId36"/>
    <p:sldId id="319" r:id="rId37"/>
    <p:sldId id="350" r:id="rId38"/>
    <p:sldId id="327" r:id="rId39"/>
    <p:sldId id="293" r:id="rId40"/>
  </p:sldIdLst>
  <p:sldSz cx="9144000" cy="6858000" type="screen4x3"/>
  <p:notesSz cx="6810375"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34545" autoAdjust="0"/>
    <p:restoredTop sz="86455" autoAdjust="0"/>
  </p:normalViewPr>
  <p:slideViewPr>
    <p:cSldViewPr>
      <p:cViewPr>
        <p:scale>
          <a:sx n="80" d="100"/>
          <a:sy n="80" d="100"/>
        </p:scale>
        <p:origin x="-1062" y="-3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79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CC8623A8-7F91-47D4-9B80-251923CDA2BD}" type="datetimeFigureOut">
              <a:rPr lang="it-IT" smtClean="0"/>
              <a:t>25/02/2016</a:t>
            </a:fld>
            <a:endParaRPr lang="it-IT"/>
          </a:p>
        </p:txBody>
      </p:sp>
      <p:sp>
        <p:nvSpPr>
          <p:cNvPr id="4" name="Segnaposto piè di pagina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97AE907F-8C95-4215-98BB-A1B8BB8389F7}" type="slidenum">
              <a:rPr lang="it-IT" smtClean="0"/>
              <a:t>‹N›</a:t>
            </a:fld>
            <a:endParaRPr lang="it-IT"/>
          </a:p>
        </p:txBody>
      </p:sp>
    </p:spTree>
    <p:extLst>
      <p:ext uri="{BB962C8B-B14F-4D97-AF65-F5344CB8AC3E}">
        <p14:creationId xmlns:p14="http://schemas.microsoft.com/office/powerpoint/2010/main" val="1802284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666A0463-5BF5-45C1-A3D4-1859D5050A31}" type="datetimeFigureOut">
              <a:rPr lang="it-IT" smtClean="0"/>
              <a:t>25/02/2016</a:t>
            </a:fld>
            <a:endParaRPr lang="it-IT"/>
          </a:p>
        </p:txBody>
      </p:sp>
      <p:sp>
        <p:nvSpPr>
          <p:cNvPr id="4" name="Segnaposto immagine diapositiva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29955A1D-6000-4FFF-B678-9E98B455E402}" type="slidenum">
              <a:rPr lang="it-IT" smtClean="0"/>
              <a:t>‹N›</a:t>
            </a:fld>
            <a:endParaRPr lang="it-IT"/>
          </a:p>
        </p:txBody>
      </p:sp>
    </p:spTree>
    <p:extLst>
      <p:ext uri="{BB962C8B-B14F-4D97-AF65-F5344CB8AC3E}">
        <p14:creationId xmlns:p14="http://schemas.microsoft.com/office/powerpoint/2010/main" val="19388726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rgbClr val="FFFF00"/>
                </a:solidFill>
                <a:latin typeface="Times New Roman" pitchFamily="18" charset="0"/>
              </a:defRPr>
            </a:lvl1pPr>
            <a:lvl2pPr marL="742950" indent="-285750">
              <a:defRPr sz="2400" b="1" i="1">
                <a:solidFill>
                  <a:srgbClr val="FFFF00"/>
                </a:solidFill>
                <a:latin typeface="Times New Roman" pitchFamily="18" charset="0"/>
              </a:defRPr>
            </a:lvl2pPr>
            <a:lvl3pPr marL="1144588" indent="-228600">
              <a:defRPr sz="2400" b="1" i="1">
                <a:solidFill>
                  <a:srgbClr val="FFFF00"/>
                </a:solidFill>
                <a:latin typeface="Times New Roman" pitchFamily="18" charset="0"/>
              </a:defRPr>
            </a:lvl3pPr>
            <a:lvl4pPr marL="1601788" indent="-228600">
              <a:defRPr sz="2400" b="1" i="1">
                <a:solidFill>
                  <a:srgbClr val="FFFF00"/>
                </a:solidFill>
                <a:latin typeface="Times New Roman" pitchFamily="18" charset="0"/>
              </a:defRPr>
            </a:lvl4pPr>
            <a:lvl5pPr marL="2058988" indent="-228600">
              <a:defRPr sz="2400" b="1" i="1">
                <a:solidFill>
                  <a:srgbClr val="FFFF00"/>
                </a:solidFill>
                <a:latin typeface="Times New Roman" pitchFamily="18" charset="0"/>
              </a:defRPr>
            </a:lvl5pPr>
            <a:lvl6pPr marL="2516188" indent="-228600" eaLnBrk="0" fontAlgn="base" hangingPunct="0">
              <a:spcBef>
                <a:spcPct val="50000"/>
              </a:spcBef>
              <a:spcAft>
                <a:spcPct val="0"/>
              </a:spcAft>
              <a:defRPr sz="2400" b="1" i="1">
                <a:solidFill>
                  <a:srgbClr val="FFFF00"/>
                </a:solidFill>
                <a:latin typeface="Times New Roman" pitchFamily="18" charset="0"/>
              </a:defRPr>
            </a:lvl6pPr>
            <a:lvl7pPr marL="2973388" indent="-228600" eaLnBrk="0" fontAlgn="base" hangingPunct="0">
              <a:spcBef>
                <a:spcPct val="50000"/>
              </a:spcBef>
              <a:spcAft>
                <a:spcPct val="0"/>
              </a:spcAft>
              <a:defRPr sz="2400" b="1" i="1">
                <a:solidFill>
                  <a:srgbClr val="FFFF00"/>
                </a:solidFill>
                <a:latin typeface="Times New Roman" pitchFamily="18" charset="0"/>
              </a:defRPr>
            </a:lvl7pPr>
            <a:lvl8pPr marL="3430588" indent="-228600" eaLnBrk="0" fontAlgn="base" hangingPunct="0">
              <a:spcBef>
                <a:spcPct val="50000"/>
              </a:spcBef>
              <a:spcAft>
                <a:spcPct val="0"/>
              </a:spcAft>
              <a:defRPr sz="2400" b="1" i="1">
                <a:solidFill>
                  <a:srgbClr val="FFFF00"/>
                </a:solidFill>
                <a:latin typeface="Times New Roman" pitchFamily="18" charset="0"/>
              </a:defRPr>
            </a:lvl8pPr>
            <a:lvl9pPr marL="3887788" indent="-228600" eaLnBrk="0" fontAlgn="base" hangingPunct="0">
              <a:spcBef>
                <a:spcPct val="50000"/>
              </a:spcBef>
              <a:spcAft>
                <a:spcPct val="0"/>
              </a:spcAft>
              <a:defRPr sz="2400" b="1" i="1">
                <a:solidFill>
                  <a:srgbClr val="FFFF00"/>
                </a:solidFill>
                <a:latin typeface="Times New Roman" pitchFamily="18" charset="0"/>
              </a:defRPr>
            </a:lvl9pPr>
          </a:lstStyle>
          <a:p>
            <a:fld id="{F307B2FD-6565-4747-96B6-DD061094550D}" type="slidenum">
              <a:rPr lang="it-IT" altLang="it-IT" sz="1200" b="0" i="0" smtClean="0">
                <a:solidFill>
                  <a:prstClr val="black"/>
                </a:solidFill>
              </a:rPr>
              <a:pPr/>
              <a:t>1</a:t>
            </a:fld>
            <a:endParaRPr lang="it-IT" altLang="it-IT" sz="1200" b="0" i="0" smtClean="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B9779C9-1B2A-4B16-955D-0E84586523DF}" type="slidenum">
              <a:rPr lang="it-IT" altLang="it-IT">
                <a:solidFill>
                  <a:prstClr val="black"/>
                </a:solidFill>
              </a:rPr>
              <a:pPr eaLnBrk="1" hangingPunct="1">
                <a:spcBef>
                  <a:spcPct val="0"/>
                </a:spcBef>
              </a:pPr>
              <a:t>2</a:t>
            </a:fld>
            <a:endParaRPr lang="it-IT" altLang="it-IT">
              <a:solidFill>
                <a:prstClr val="black"/>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E534F90-0C85-4F43-9166-9D21521B552C}" type="slidenum">
              <a:rPr lang="it-IT" altLang="it-IT">
                <a:solidFill>
                  <a:prstClr val="black"/>
                </a:solidFill>
              </a:rPr>
              <a:pPr eaLnBrk="1" hangingPunct="1">
                <a:spcBef>
                  <a:spcPct val="0"/>
                </a:spcBef>
              </a:pPr>
              <a:t>3</a:t>
            </a:fld>
            <a:endParaRPr lang="it-IT" altLang="it-IT">
              <a:solidFill>
                <a:prstClr val="black"/>
              </a:solidFill>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7CE223A-59C9-463B-845F-3A20D688189B}" type="slidenum">
              <a:rPr lang="it-IT" altLang="it-IT" smtClean="0">
                <a:solidFill>
                  <a:prstClr val="black"/>
                </a:solidFill>
              </a:rPr>
              <a:pPr eaLnBrk="1" hangingPunct="1">
                <a:spcBef>
                  <a:spcPct val="0"/>
                </a:spcBef>
              </a:pPr>
              <a:t>9</a:t>
            </a:fld>
            <a:endParaRPr lang="it-IT" altLang="it-IT" smtClean="0">
              <a:solidFill>
                <a:prstClr val="black"/>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a:ln/>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EEA6BD6-4962-49B4-8418-E78EB27B68F5}" type="slidenum">
              <a:rPr lang="it-IT" altLang="it-IT" smtClean="0"/>
              <a:pPr eaLnBrk="1" hangingPunct="1">
                <a:spcBef>
                  <a:spcPct val="0"/>
                </a:spcBef>
              </a:pPr>
              <a:t>10</a:t>
            </a:fld>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C5F8451-B03E-4078-9188-7A3F62579C45}" type="slidenum">
              <a:rPr lang="it-IT" altLang="it-IT">
                <a:solidFill>
                  <a:prstClr val="black"/>
                </a:solidFill>
              </a:rPr>
              <a:pPr eaLnBrk="1" hangingPunct="1">
                <a:spcBef>
                  <a:spcPct val="0"/>
                </a:spcBef>
              </a:pPr>
              <a:t>11</a:t>
            </a:fld>
            <a:endParaRPr lang="it-IT" altLang="it-IT">
              <a:solidFill>
                <a:prstClr val="black"/>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0D8143A-F974-44AE-BFCC-DC46F5F9C97B}" type="slidenum">
              <a:rPr lang="it-IT" altLang="it-IT">
                <a:solidFill>
                  <a:prstClr val="black"/>
                </a:solidFill>
              </a:rPr>
              <a:pPr eaLnBrk="1" hangingPunct="1">
                <a:spcBef>
                  <a:spcPct val="0"/>
                </a:spcBef>
              </a:pPr>
              <a:t>12</a:t>
            </a:fld>
            <a:endParaRPr lang="it-IT" altLang="it-IT">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BB24C5-8552-4D28-8047-D92D69E86D4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1229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979050-6077-4D6B-BB60-E8F1ABAE8DB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516569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304800"/>
            <a:ext cx="7772400" cy="9144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6764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676400"/>
            <a:ext cx="3810000" cy="4114800"/>
          </a:xfrm>
        </p:spPr>
        <p:txBody>
          <a:bodyPr/>
          <a:lstStyle/>
          <a:p>
            <a:pPr lvl="0"/>
            <a:endParaRPr lang="it-IT" noProof="0" smtClean="0"/>
          </a:p>
        </p:txBody>
      </p:sp>
    </p:spTree>
    <p:extLst>
      <p:ext uri="{BB962C8B-B14F-4D97-AF65-F5344CB8AC3E}">
        <p14:creationId xmlns:p14="http://schemas.microsoft.com/office/powerpoint/2010/main" val="286780284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304800"/>
            <a:ext cx="7772400" cy="914400"/>
          </a:xfrm>
        </p:spPr>
        <p:txBody>
          <a:bodyPr/>
          <a:lstStyle/>
          <a:p>
            <a:r>
              <a:rPr lang="it-IT" smtClean="0"/>
              <a:t>Fare clic per modificare lo stile del titolo</a:t>
            </a:r>
            <a:endParaRPr lang="it-IT"/>
          </a:p>
        </p:txBody>
      </p:sp>
      <p:sp>
        <p:nvSpPr>
          <p:cNvPr id="3" name="Segnaposto grafico 2"/>
          <p:cNvSpPr>
            <a:spLocks noGrp="1"/>
          </p:cNvSpPr>
          <p:nvPr>
            <p:ph type="chart" sz="half" idx="1"/>
          </p:nvPr>
        </p:nvSpPr>
        <p:spPr>
          <a:xfrm>
            <a:off x="685800" y="1676400"/>
            <a:ext cx="3810000" cy="4114800"/>
          </a:xfrm>
        </p:spPr>
        <p:txBody>
          <a:bodyPr/>
          <a:lstStyle/>
          <a:p>
            <a:pPr lvl="0"/>
            <a:endParaRPr lang="it-IT" noProof="0" smtClean="0"/>
          </a:p>
        </p:txBody>
      </p:sp>
      <p:sp>
        <p:nvSpPr>
          <p:cNvPr id="4" name="Segnaposto testo 3"/>
          <p:cNvSpPr>
            <a:spLocks noGrp="1"/>
          </p:cNvSpPr>
          <p:nvPr>
            <p:ph type="body" sz="half" idx="2"/>
          </p:nvPr>
        </p:nvSpPr>
        <p:spPr>
          <a:xfrm>
            <a:off x="4648200" y="16764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95979182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smtClean="0">
                <a:solidFill>
                  <a:prstClr val="black">
                    <a:tint val="75000"/>
                  </a:prstClr>
                </a:solidFill>
              </a:rPr>
              <a:t>30° ANNIVERSARIO EULO - CATTEDRE DI IGIENE - UNIVERSITA’ DEGLI STUDI DI BRESCIA </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F3C96ED5-02B4-470E-A4D4-19B95316456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064972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smtClean="0">
                <a:solidFill>
                  <a:prstClr val="black">
                    <a:tint val="75000"/>
                  </a:prstClr>
                </a:solidFill>
              </a:rPr>
              <a:t>30° ANNIVERSARIO EULO - CATTEDRE DI IGIENE - UNIVERSITA’ DEGLI STUDI DI BRESCIA </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994C76F-6B9A-48F5-A4B6-D52F570A36F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412617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smtClean="0">
                <a:solidFill>
                  <a:prstClr val="black">
                    <a:tint val="75000"/>
                  </a:prstClr>
                </a:solidFill>
              </a:rPr>
              <a:t>30° ANNIVERSARIO EULO - CATTEDRE DI IGIENE - UNIVERSITA’ DEGLI STUDI DI BRESCIA </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A87753D-2861-4274-BD24-AFE51C5D703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971254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it-IT" smtClean="0">
                <a:solidFill>
                  <a:prstClr val="black">
                    <a:tint val="75000"/>
                  </a:prstClr>
                </a:solidFill>
              </a:rPr>
              <a:t>30° ANNIVERSARIO EULO - CATTEDRE DI IGIENE - UNIVERSITA’ DEGLI STUDI DI BRESCIA </a:t>
            </a: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8EDF8D14-9938-457A-8B1B-EC3A0DDACBC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1214483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r>
              <a:rPr lang="it-IT" smtClean="0">
                <a:solidFill>
                  <a:prstClr val="black">
                    <a:tint val="75000"/>
                  </a:prstClr>
                </a:solidFill>
              </a:rPr>
              <a:t>30° ANNIVERSARIO EULO - CATTEDRE DI IGIENE - UNIVERSITA’ DEGLI STUDI DI BRESCIA </a:t>
            </a: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F3A32F34-20F8-4FB1-B4B3-35C4FDA61EB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238004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r>
              <a:rPr lang="it-IT" smtClean="0">
                <a:solidFill>
                  <a:prstClr val="black">
                    <a:tint val="75000"/>
                  </a:prstClr>
                </a:solidFill>
              </a:rPr>
              <a:t>30° ANNIVERSARIO EULO - CATTEDRE DI IGIENE - UNIVERSITA’ DEGLI STUDI DI BRESCIA </a:t>
            </a: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AF938D1F-FF25-4D55-A626-43F712AC153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502899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r>
              <a:rPr lang="it-IT" smtClean="0">
                <a:solidFill>
                  <a:prstClr val="black">
                    <a:tint val="75000"/>
                  </a:prstClr>
                </a:solidFill>
              </a:rPr>
              <a:t>30° ANNIVERSARIO EULO - CATTEDRE DI IGIENE - UNIVERSITA’ DEGLI STUDI DI BRESCIA </a:t>
            </a: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6C77D349-FD51-4FB5-980F-9B0E358EDBF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6428731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it-IT" smtClean="0">
                <a:solidFill>
                  <a:prstClr val="black">
                    <a:tint val="75000"/>
                  </a:prstClr>
                </a:solidFill>
              </a:rPr>
              <a:t>30° ANNIVERSARIO EULO - CATTEDRE DI IGIENE - UNIVERSITA’ DEGLI STUDI DI BRESCIA </a:t>
            </a: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BE236FA-0917-47A5-8184-CA4033DB2A4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89451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803170-996F-4ACD-AD5D-2034B6D1CF8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521415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it-IT" smtClean="0">
                <a:solidFill>
                  <a:prstClr val="black">
                    <a:tint val="75000"/>
                  </a:prstClr>
                </a:solidFill>
              </a:rPr>
              <a:t>30° ANNIVERSARIO EULO - CATTEDRE DI IGIENE - UNIVERSITA’ DEGLI STUDI DI BRESCIA </a:t>
            </a: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93EFC244-DBC0-43C8-8416-F9D44845F13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916015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smtClean="0">
                <a:solidFill>
                  <a:prstClr val="black">
                    <a:tint val="75000"/>
                  </a:prstClr>
                </a:solidFill>
              </a:rPr>
              <a:t>30° ANNIVERSARIO EULO - CATTEDRE DI IGIENE - UNIVERSITA’ DEGLI STUDI DI BRESCIA </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A0F7632-4986-4399-A84F-CEB4AE3B52E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2583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smtClean="0">
                <a:solidFill>
                  <a:prstClr val="black">
                    <a:tint val="75000"/>
                  </a:prstClr>
                </a:solidFill>
              </a:rPr>
              <a:t>30° ANNIVERSARIO EULO - CATTEDRE DI IGIENE - UNIVERSITA’ DEGLI STUDI DI BRESCIA </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8CA1E55-DA8E-4CF9-A48B-3BD633D791C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00632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929348-1734-4537-994D-2123B629855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2225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BB24C5-8552-4D28-8047-D92D69E86D4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9098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044B1F-FD0F-4301-86B1-31738106CA8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980837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515D83-F26A-4BE2-A007-37B1EFF48BB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12767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90CA8-FB19-4452-A415-00E08E39A35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0632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496038-44D8-4089-A006-DBF91A2108B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85349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A2E247-8500-4250-AF24-5C501A54DE0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59492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FEBE76-CFAF-43AB-A44D-0FA57BF566E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06330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044B1F-FD0F-4301-86B1-31738106CA8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204739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257032-CE37-4438-8AEF-06766D16C8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975585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29AF7-C05C-4B21-8B80-0493D9FC1FA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45145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979050-6077-4D6B-BB60-E8F1ABAE8DB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94488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803170-996F-4ACD-AD5D-2034B6D1CF8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78390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929348-1734-4537-994D-2123B629855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28113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1519025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solidFill>
                  <a:srgbClr val="FFFF00"/>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600200"/>
            <a:ext cx="8229600" cy="4525963"/>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piè di pagina 3"/>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3561211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piè di pagina 3"/>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148481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4041222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328425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515D83-F26A-4BE2-A007-37B1EFF48BB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971801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317481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2166709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2620552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9940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888869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10750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piè di pagina 2"/>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551874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a:prstGeom prst="rect">
            <a:avLst/>
          </a:prstGeom>
        </p:spPr>
        <p:txBody>
          <a:bodyPr/>
          <a:lstStyle/>
          <a:p>
            <a:pPr lvl="0"/>
            <a:endParaRPr lang="it-IT" noProof="0" smtClean="0"/>
          </a:p>
        </p:txBody>
      </p:sp>
      <p:sp>
        <p:nvSpPr>
          <p:cNvPr id="4" name="Segnaposto piè di pagina 3"/>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1543542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D67E28-B31C-49EB-814C-E017E1C5786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721264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D6CDE8-F1A6-4F9C-8B40-D9A2F613366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26642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90CA8-FB19-4452-A415-00E08E39A35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249290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728307-92AC-4FF1-86B2-BB182BCCB5C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333434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A461F0-7BA8-4D6A-ADBA-0F85F28065D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042522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4A6F12-D33F-4078-B446-17E46ECDC5C0}"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409426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E1D0A1-9CE4-4DFA-ACD6-5E47DC78676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0604489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80521C7-F946-4A89-B6D1-3E2A80789BC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839524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22326F-C4A4-4F80-8113-3AFCD3C2618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1147584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16A403-E1E4-41B8-A86D-9D85558F4C0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381809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15E900-05D6-4ADF-A3DF-C487608E9009}"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113450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5A6900-7B7C-4B35-8C02-6289B08B868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846203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063DDA-026E-4EBE-8E78-E938DC9EC30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0381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496038-44D8-4089-A006-DBF91A2108B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920097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BB24C5-8552-4D28-8047-D92D69E86D4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129032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044B1F-FD0F-4301-86B1-31738106CA8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828889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515D83-F26A-4BE2-A007-37B1EFF48BB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57621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90CA8-FB19-4452-A415-00E08E39A35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513199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496038-44D8-4089-A006-DBF91A2108B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04842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A2E247-8500-4250-AF24-5C501A54DE0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9368915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FEBE76-CFAF-43AB-A44D-0FA57BF566E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13390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257032-CE37-4438-8AEF-06766D16C8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9639518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29AF7-C05C-4B21-8B80-0493D9FC1FA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5443874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979050-6077-4D6B-BB60-E8F1ABAE8DB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7082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A2E247-8500-4250-AF24-5C501A54DE0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129070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803170-996F-4ACD-AD5D-2034B6D1CF8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6954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929348-1734-4537-994D-2123B629855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335503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BB24C5-8552-4D28-8047-D92D69E86D4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17808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044B1F-FD0F-4301-86B1-31738106CA8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72332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515D83-F26A-4BE2-A007-37B1EFF48BB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3258605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90CA8-FB19-4452-A415-00E08E39A35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683504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496038-44D8-4089-A006-DBF91A2108B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65736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A2E247-8500-4250-AF24-5C501A54DE0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06128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FEBE76-CFAF-43AB-A44D-0FA57BF566E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4556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257032-CE37-4438-8AEF-06766D16C8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74611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FEBE76-CFAF-43AB-A44D-0FA57BF566E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971587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29AF7-C05C-4B21-8B80-0493D9FC1FA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529064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979050-6077-4D6B-BB60-E8F1ABAE8DB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199170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803170-996F-4ACD-AD5D-2034B6D1CF8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75161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929348-1734-4537-994D-2123B629855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847810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8242433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18577502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piè di pagina 3"/>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17281290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32235407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3293482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34743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257032-CE37-4438-8AEF-06766D16C87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9840312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10595743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41081304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42297184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4255904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40913240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piè di pagina 2"/>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24291423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a:prstGeom prst="rect">
            <a:avLst/>
          </a:prstGeom>
        </p:spPr>
        <p:txBody>
          <a:bodyPr/>
          <a:lstStyle/>
          <a:p>
            <a:pPr lvl="0"/>
            <a:endParaRPr lang="it-IT" noProof="0" smtClean="0"/>
          </a:p>
        </p:txBody>
      </p:sp>
      <p:sp>
        <p:nvSpPr>
          <p:cNvPr id="4" name="Segnaposto piè di pagina 3"/>
          <p:cNvSpPr>
            <a:spLocks noGrp="1"/>
          </p:cNvSpPr>
          <p:nvPr>
            <p:ph type="ftr" sz="quarter" idx="10"/>
          </p:nvPr>
        </p:nvSpPr>
        <p:spPr/>
        <p:txBody>
          <a:bodyPr/>
          <a:lstStyle>
            <a:lvl1pPr>
              <a:defRPr/>
            </a:lvl1pPr>
          </a:lstStyle>
          <a:p>
            <a:pPr>
              <a:defRPr/>
            </a:pPr>
            <a:r>
              <a:rPr lang="en-US"/>
              <a:t>30° ANNIVERSARIO EULO - CATTEDRE DI IGIENE - UNIVERSITA’ DEGLI STUDI DI BRESCIA</a:t>
            </a:r>
            <a:r>
              <a:rPr lang="en-US" sz="1400" i="0">
                <a:effectLst/>
              </a:rPr>
              <a:t> </a:t>
            </a:r>
            <a:endParaRPr lang="en-US" sz="1400" i="0">
              <a:solidFill>
                <a:srgbClr val="000000"/>
              </a:solidFill>
              <a:effectLst/>
            </a:endParaRPr>
          </a:p>
        </p:txBody>
      </p:sp>
    </p:spTree>
    <p:extLst>
      <p:ext uri="{BB962C8B-B14F-4D97-AF65-F5344CB8AC3E}">
        <p14:creationId xmlns:p14="http://schemas.microsoft.com/office/powerpoint/2010/main" val="19833120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08498319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6656424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19068426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29AF7-C05C-4B21-8B80-0493D9FC1FA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071461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66833988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22323362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12725436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06821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50861163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425155525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81738324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3048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3048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4480328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304800"/>
            <a:ext cx="7772400" cy="9144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676400"/>
            <a:ext cx="7772400" cy="4114800"/>
          </a:xfrm>
        </p:spPr>
        <p:txBody>
          <a:bodyPr/>
          <a:lstStyle/>
          <a:p>
            <a:pPr lvl="0"/>
            <a:endParaRPr lang="it-IT" noProof="0" smtClean="0"/>
          </a:p>
        </p:txBody>
      </p:sp>
    </p:spTree>
    <p:extLst>
      <p:ext uri="{BB962C8B-B14F-4D97-AF65-F5344CB8AC3E}">
        <p14:creationId xmlns:p14="http://schemas.microsoft.com/office/powerpoint/2010/main" val="78266862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304800"/>
            <a:ext cx="7772400" cy="9144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676400"/>
            <a:ext cx="7772400" cy="4114800"/>
          </a:xfrm>
        </p:spPr>
        <p:txBody>
          <a:bodyPr/>
          <a:lstStyle/>
          <a:p>
            <a:pPr lvl="0"/>
            <a:endParaRPr lang="it-IT" noProof="0" smtClean="0"/>
          </a:p>
        </p:txBody>
      </p:sp>
    </p:spTree>
    <p:extLst>
      <p:ext uri="{BB962C8B-B14F-4D97-AF65-F5344CB8AC3E}">
        <p14:creationId xmlns:p14="http://schemas.microsoft.com/office/powerpoint/2010/main" val="32853943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theme" Target="../theme/theme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1F9E6A72-7098-4344-B630-860C70F32B84}"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628442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1F9E6A72-7098-4344-B630-860C70F32B84}"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18915568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D0D36"/>
            </a:gs>
            <a:gs pos="100000">
              <a:schemeClr val="accent2"/>
            </a:gs>
          </a:gsLst>
          <a:lin ang="5400000" scaled="1"/>
        </a:gra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685800" y="6324600"/>
            <a:ext cx="7620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spcBef>
                <a:spcPct val="0"/>
              </a:spcBef>
              <a:defRPr sz="1200" b="0">
                <a:solidFill>
                  <a:srgbClr val="FF9900"/>
                </a:solidFill>
                <a:effectLst>
                  <a:outerShdw blurRad="38100" dist="38100" dir="2700000" algn="tl">
                    <a:srgbClr val="000000"/>
                  </a:outerShdw>
                </a:effectLst>
              </a:defRPr>
            </a:lvl1pPr>
          </a:lstStyle>
          <a:p>
            <a:pPr eaLnBrk="0" fontAlgn="base" hangingPunct="0">
              <a:spcAft>
                <a:spcPct val="0"/>
              </a:spcAft>
              <a:defRPr/>
            </a:pPr>
            <a:r>
              <a:rPr lang="en-US" i="1"/>
              <a:t>30° ANNIVERSARIO EULO - CATTEDRE DI IGIENE - UNIVERSITA’ DEGLI STUDI DI BRESCIA</a:t>
            </a:r>
            <a:r>
              <a:rPr lang="en-US" sz="1400"/>
              <a:t> </a:t>
            </a:r>
            <a:endParaRPr lang="en-US" sz="1400">
              <a:solidFill>
                <a:srgbClr val="000000"/>
              </a:solidFill>
            </a:endParaRPr>
          </a:p>
        </p:txBody>
      </p:sp>
    </p:spTree>
    <p:extLst>
      <p:ext uri="{BB962C8B-B14F-4D97-AF65-F5344CB8AC3E}">
        <p14:creationId xmlns:p14="http://schemas.microsoft.com/office/powerpoint/2010/main" val="34768005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it-IT" smtClean="0">
                <a:solidFill>
                  <a:srgbClr val="000000"/>
                </a:solidFill>
              </a:rPr>
              <a:t>30° ANNIVERSARIO EULO - CATTEDRE DI IGIENE - UNIVERSITA’ DEGLI STUDI DI BRESCIA </a:t>
            </a: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4579A0A4-6188-41A1-96F8-ECD8689D2149}" type="slidenum">
              <a:rPr lang="en-GB">
                <a:solidFill>
                  <a:srgbClr val="000000"/>
                </a:solidFill>
              </a:rPr>
              <a:pPr fontAlgn="base">
                <a:spcBef>
                  <a:spcPct val="0"/>
                </a:spcBef>
                <a:spcAft>
                  <a:spcPct val="0"/>
                </a:spcAft>
                <a:defRPr/>
              </a:pPr>
              <a:t>‹N›</a:t>
            </a:fld>
            <a:endParaRPr lang="en-GB">
              <a:solidFill>
                <a:srgbClr val="000000"/>
              </a:solidFill>
            </a:endParaRPr>
          </a:p>
        </p:txBody>
      </p:sp>
    </p:spTree>
    <p:extLst>
      <p:ext uri="{BB962C8B-B14F-4D97-AF65-F5344CB8AC3E}">
        <p14:creationId xmlns:p14="http://schemas.microsoft.com/office/powerpoint/2010/main" val="30312299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1F9E6A72-7098-4344-B630-860C70F32B84}"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1491734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it-IT" smtClean="0">
                <a:solidFill>
                  <a:srgbClr val="000000"/>
                </a:solidFill>
              </a:rPr>
              <a:t>30° ANNIVERSARIO EULO - CATTEDRE DI IGIENE - UNIVERSITA’ DEGLI STUDI DI BRESCIA </a:t>
            </a: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1F9E6A72-7098-4344-B630-860C70F32B84}"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78521243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D0D36"/>
            </a:gs>
            <a:gs pos="100000">
              <a:schemeClr val="accent2"/>
            </a:gs>
          </a:gsLst>
          <a:lin ang="5400000" scaled="1"/>
        </a:gra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685800" y="6324600"/>
            <a:ext cx="7620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spcBef>
                <a:spcPct val="0"/>
              </a:spcBef>
              <a:defRPr sz="1200" b="0">
                <a:solidFill>
                  <a:srgbClr val="FF9900"/>
                </a:solidFill>
                <a:effectLst>
                  <a:outerShdw blurRad="38100" dist="38100" dir="2700000" algn="tl">
                    <a:srgbClr val="000000"/>
                  </a:outerShdw>
                </a:effectLst>
              </a:defRPr>
            </a:lvl1pPr>
          </a:lstStyle>
          <a:p>
            <a:pPr eaLnBrk="0" fontAlgn="base" hangingPunct="0">
              <a:spcAft>
                <a:spcPct val="0"/>
              </a:spcAft>
              <a:defRPr/>
            </a:pPr>
            <a:r>
              <a:rPr lang="en-US" i="1"/>
              <a:t>30° ANNIVERSARIO EULO - CATTEDRE DI IGIENE - UNIVERSITA’ DEGLI STUDI DI BRESCIA</a:t>
            </a:r>
            <a:r>
              <a:rPr lang="en-US" sz="1400"/>
              <a:t> </a:t>
            </a:r>
            <a:endParaRPr lang="en-US" sz="1400">
              <a:solidFill>
                <a:srgbClr val="000000"/>
              </a:solidFill>
            </a:endParaRPr>
          </a:p>
        </p:txBody>
      </p:sp>
    </p:spTree>
    <p:extLst>
      <p:ext uri="{BB962C8B-B14F-4D97-AF65-F5344CB8AC3E}">
        <p14:creationId xmlns:p14="http://schemas.microsoft.com/office/powerpoint/2010/main" val="424409770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100000">
              <a:srgbClr val="3333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it-IT" altLang="it-IT" smtClean="0"/>
              <a:t>Fare clic per modificare il titolo del titolo dello schema</a:t>
            </a:r>
          </a:p>
        </p:txBody>
      </p:sp>
      <p:sp>
        <p:nvSpPr>
          <p:cNvPr id="1027" name="Rectangle 3"/>
          <p:cNvSpPr>
            <a:spLocks noGrp="1" noChangeArrowheads="1"/>
          </p:cNvSpPr>
          <p:nvPr>
            <p:ph type="body" idx="1"/>
          </p:nvPr>
        </p:nvSpPr>
        <p:spPr bwMode="auto">
          <a:xfrm>
            <a:off x="685800" y="1676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extLst>
      <p:ext uri="{BB962C8B-B14F-4D97-AF65-F5344CB8AC3E}">
        <p14:creationId xmlns:p14="http://schemas.microsoft.com/office/powerpoint/2010/main" val="2111991953"/>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transition/>
  <p:hf sldNum="0" hdr="0" ftr="0" dt="0"/>
  <p:txStyles>
    <p:titleStyle>
      <a:lvl1pPr algn="ctr" rtl="0" eaLnBrk="0" fontAlgn="base" hangingPunct="0">
        <a:spcBef>
          <a:spcPct val="0"/>
        </a:spcBef>
        <a:spcAft>
          <a:spcPct val="0"/>
        </a:spcAft>
        <a:defRPr sz="2600" b="1">
          <a:solidFill>
            <a:srgbClr val="FAFD00"/>
          </a:solidFill>
          <a:latin typeface="+mj-lt"/>
          <a:ea typeface="+mj-ea"/>
          <a:cs typeface="+mj-cs"/>
        </a:defRPr>
      </a:lvl1pPr>
      <a:lvl2pPr algn="ctr" rtl="0" eaLnBrk="0" fontAlgn="base" hangingPunct="0">
        <a:spcBef>
          <a:spcPct val="0"/>
        </a:spcBef>
        <a:spcAft>
          <a:spcPct val="0"/>
        </a:spcAft>
        <a:defRPr sz="2600" b="1">
          <a:solidFill>
            <a:srgbClr val="FAFD00"/>
          </a:solidFill>
          <a:latin typeface="Arial" charset="0"/>
        </a:defRPr>
      </a:lvl2pPr>
      <a:lvl3pPr algn="ctr" rtl="0" eaLnBrk="0" fontAlgn="base" hangingPunct="0">
        <a:spcBef>
          <a:spcPct val="0"/>
        </a:spcBef>
        <a:spcAft>
          <a:spcPct val="0"/>
        </a:spcAft>
        <a:defRPr sz="2600" b="1">
          <a:solidFill>
            <a:srgbClr val="FAFD00"/>
          </a:solidFill>
          <a:latin typeface="Arial" charset="0"/>
        </a:defRPr>
      </a:lvl3pPr>
      <a:lvl4pPr algn="ctr" rtl="0" eaLnBrk="0" fontAlgn="base" hangingPunct="0">
        <a:spcBef>
          <a:spcPct val="0"/>
        </a:spcBef>
        <a:spcAft>
          <a:spcPct val="0"/>
        </a:spcAft>
        <a:defRPr sz="2600" b="1">
          <a:solidFill>
            <a:srgbClr val="FAFD00"/>
          </a:solidFill>
          <a:latin typeface="Arial" charset="0"/>
        </a:defRPr>
      </a:lvl4pPr>
      <a:lvl5pPr algn="ctr" rtl="0" eaLnBrk="0" fontAlgn="base" hangingPunct="0">
        <a:spcBef>
          <a:spcPct val="0"/>
        </a:spcBef>
        <a:spcAft>
          <a:spcPct val="0"/>
        </a:spcAft>
        <a:defRPr sz="2600" b="1">
          <a:solidFill>
            <a:srgbClr val="FAFD00"/>
          </a:solidFill>
          <a:latin typeface="Arial" charset="0"/>
        </a:defRPr>
      </a:lvl5pPr>
      <a:lvl6pPr marL="457200" algn="ctr" rtl="0" eaLnBrk="0" fontAlgn="base" hangingPunct="0">
        <a:spcBef>
          <a:spcPct val="0"/>
        </a:spcBef>
        <a:spcAft>
          <a:spcPct val="0"/>
        </a:spcAft>
        <a:defRPr sz="2600" b="1">
          <a:solidFill>
            <a:srgbClr val="FAFD00"/>
          </a:solidFill>
          <a:latin typeface="Arial" charset="0"/>
        </a:defRPr>
      </a:lvl6pPr>
      <a:lvl7pPr marL="914400" algn="ctr" rtl="0" eaLnBrk="0" fontAlgn="base" hangingPunct="0">
        <a:spcBef>
          <a:spcPct val="0"/>
        </a:spcBef>
        <a:spcAft>
          <a:spcPct val="0"/>
        </a:spcAft>
        <a:defRPr sz="2600" b="1">
          <a:solidFill>
            <a:srgbClr val="FAFD00"/>
          </a:solidFill>
          <a:latin typeface="Arial" charset="0"/>
        </a:defRPr>
      </a:lvl7pPr>
      <a:lvl8pPr marL="1371600" algn="ctr" rtl="0" eaLnBrk="0" fontAlgn="base" hangingPunct="0">
        <a:spcBef>
          <a:spcPct val="0"/>
        </a:spcBef>
        <a:spcAft>
          <a:spcPct val="0"/>
        </a:spcAft>
        <a:defRPr sz="2600" b="1">
          <a:solidFill>
            <a:srgbClr val="FAFD00"/>
          </a:solidFill>
          <a:latin typeface="Arial" charset="0"/>
        </a:defRPr>
      </a:lvl8pPr>
      <a:lvl9pPr marL="1828800" algn="ctr" rtl="0" eaLnBrk="0" fontAlgn="base" hangingPunct="0">
        <a:spcBef>
          <a:spcPct val="0"/>
        </a:spcBef>
        <a:spcAft>
          <a:spcPct val="0"/>
        </a:spcAft>
        <a:defRPr sz="2600" b="1">
          <a:solidFill>
            <a:srgbClr val="FAFD00"/>
          </a:solidFill>
          <a:latin typeface="Arial" charset="0"/>
        </a:defRPr>
      </a:lvl9pPr>
    </p:titleStyle>
    <p:bodyStyle>
      <a:lvl1pPr marL="342900" indent="-342900" algn="l" rtl="0" eaLnBrk="0" fontAlgn="base" hangingPunct="0">
        <a:spcBef>
          <a:spcPct val="25000"/>
        </a:spcBef>
        <a:spcAft>
          <a:spcPct val="0"/>
        </a:spcAft>
        <a:buClr>
          <a:srgbClr val="FF9900"/>
        </a:buClr>
        <a:buSzPct val="100000"/>
        <a:buChar char="•"/>
        <a:defRPr sz="2400">
          <a:solidFill>
            <a:srgbClr val="FAFD00"/>
          </a:solidFill>
          <a:latin typeface="+mn-lt"/>
          <a:ea typeface="+mn-ea"/>
          <a:cs typeface="+mn-cs"/>
        </a:defRPr>
      </a:lvl1pPr>
      <a:lvl2pPr marL="742950" indent="-285750" algn="l" rtl="0" eaLnBrk="0" fontAlgn="base" hangingPunct="0">
        <a:spcBef>
          <a:spcPct val="0"/>
        </a:spcBef>
        <a:spcAft>
          <a:spcPct val="0"/>
        </a:spcAft>
        <a:buClr>
          <a:srgbClr val="FF9900"/>
        </a:buClr>
        <a:buSzPct val="100000"/>
        <a:buChar char="–"/>
        <a:defRPr sz="2400">
          <a:solidFill>
            <a:srgbClr val="FFFFFF"/>
          </a:solidFill>
          <a:latin typeface="+mn-lt"/>
        </a:defRPr>
      </a:lvl2pPr>
      <a:lvl3pPr marL="1143000" indent="-228600" algn="l" rtl="0" eaLnBrk="0" fontAlgn="base" hangingPunct="0">
        <a:spcBef>
          <a:spcPct val="0"/>
        </a:spcBef>
        <a:spcAft>
          <a:spcPct val="0"/>
        </a:spcAft>
        <a:buClr>
          <a:srgbClr val="FF9900"/>
        </a:buClr>
        <a:buSzPct val="100000"/>
        <a:buChar char="•"/>
        <a:defRPr sz="2400">
          <a:solidFill>
            <a:srgbClr val="FFFFFF"/>
          </a:solidFill>
          <a:latin typeface="+mn-lt"/>
        </a:defRPr>
      </a:lvl3pPr>
      <a:lvl4pPr marL="1600200" indent="-228600" algn="l" rtl="0" eaLnBrk="0" fontAlgn="base" hangingPunct="0">
        <a:spcBef>
          <a:spcPct val="0"/>
        </a:spcBef>
        <a:spcAft>
          <a:spcPct val="0"/>
        </a:spcAft>
        <a:buClr>
          <a:srgbClr val="FF9900"/>
        </a:buClr>
        <a:buSzPct val="100000"/>
        <a:buChar char="–"/>
        <a:defRPr sz="2400">
          <a:solidFill>
            <a:srgbClr val="FFFFFF"/>
          </a:solidFill>
          <a:latin typeface="+mn-lt"/>
        </a:defRPr>
      </a:lvl4pPr>
      <a:lvl5pPr marL="2057400" indent="-228600" algn="l" rtl="0" eaLnBrk="0" fontAlgn="base" hangingPunct="0">
        <a:spcBef>
          <a:spcPct val="0"/>
        </a:spcBef>
        <a:spcAft>
          <a:spcPct val="0"/>
        </a:spcAft>
        <a:buClr>
          <a:srgbClr val="FF9900"/>
        </a:buClr>
        <a:buSzPct val="100000"/>
        <a:buChar char="•"/>
        <a:defRPr sz="2400">
          <a:solidFill>
            <a:srgbClr val="FFFFFF"/>
          </a:solidFill>
          <a:latin typeface="+mn-lt"/>
        </a:defRPr>
      </a:lvl5pPr>
      <a:lvl6pPr marL="2514600" indent="-228600" algn="l" rtl="0" eaLnBrk="0" fontAlgn="base" hangingPunct="0">
        <a:spcBef>
          <a:spcPct val="0"/>
        </a:spcBef>
        <a:spcAft>
          <a:spcPct val="0"/>
        </a:spcAft>
        <a:buClr>
          <a:srgbClr val="FF9900"/>
        </a:buClr>
        <a:buSzPct val="100000"/>
        <a:buChar char="•"/>
        <a:defRPr sz="2400">
          <a:solidFill>
            <a:srgbClr val="FFFFFF"/>
          </a:solidFill>
          <a:latin typeface="+mn-lt"/>
        </a:defRPr>
      </a:lvl6pPr>
      <a:lvl7pPr marL="2971800" indent="-228600" algn="l" rtl="0" eaLnBrk="0" fontAlgn="base" hangingPunct="0">
        <a:spcBef>
          <a:spcPct val="0"/>
        </a:spcBef>
        <a:spcAft>
          <a:spcPct val="0"/>
        </a:spcAft>
        <a:buClr>
          <a:srgbClr val="FF9900"/>
        </a:buClr>
        <a:buSzPct val="100000"/>
        <a:buChar char="•"/>
        <a:defRPr sz="2400">
          <a:solidFill>
            <a:srgbClr val="FFFFFF"/>
          </a:solidFill>
          <a:latin typeface="+mn-lt"/>
        </a:defRPr>
      </a:lvl7pPr>
      <a:lvl8pPr marL="3429000" indent="-228600" algn="l" rtl="0" eaLnBrk="0" fontAlgn="base" hangingPunct="0">
        <a:spcBef>
          <a:spcPct val="0"/>
        </a:spcBef>
        <a:spcAft>
          <a:spcPct val="0"/>
        </a:spcAft>
        <a:buClr>
          <a:srgbClr val="FF9900"/>
        </a:buClr>
        <a:buSzPct val="100000"/>
        <a:buChar char="•"/>
        <a:defRPr sz="2400">
          <a:solidFill>
            <a:srgbClr val="FFFFFF"/>
          </a:solidFill>
          <a:latin typeface="+mn-lt"/>
        </a:defRPr>
      </a:lvl8pPr>
      <a:lvl9pPr marL="3886200" indent="-228600" algn="l" rtl="0" eaLnBrk="0" fontAlgn="base" hangingPunct="0">
        <a:spcBef>
          <a:spcPct val="0"/>
        </a:spcBef>
        <a:spcAft>
          <a:spcPct val="0"/>
        </a:spcAft>
        <a:buClr>
          <a:srgbClr val="FF9900"/>
        </a:buClr>
        <a:buSzPct val="100000"/>
        <a:buChar char="•"/>
        <a:defRPr sz="2400">
          <a:solidFill>
            <a:srgbClr val="FFFFFF"/>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solidFill>
            <a:schemeClr val="bg2"/>
          </a:solidFill>
          <a:ln>
            <a:noFill/>
          </a:ln>
          <a:extLst/>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it-IT" smtClean="0">
                <a:solidFill>
                  <a:prstClr val="black">
                    <a:tint val="75000"/>
                  </a:prstClr>
                </a:solidFill>
              </a:rPr>
              <a:t>30° ANNIVERSARIO EULO - CATTEDRE DI IGIENE - UNIVERSITA’ DEGLI STUDI DI BRESCIA </a:t>
            </a: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438679-735A-4DA1-8446-7F81663E4BC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7584432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sldNum="0" hdr="0" ftr="0" dt="0"/>
  <p:txStyles>
    <p:titleStyle>
      <a:lvl1pPr algn="ctr" rtl="0" eaLnBrk="0" fontAlgn="base" hangingPunct="0">
        <a:spcBef>
          <a:spcPct val="0"/>
        </a:spcBef>
        <a:spcAft>
          <a:spcPct val="0"/>
        </a:spcAft>
        <a:defRPr sz="4000" b="0" kern="1200">
          <a:solidFill>
            <a:schemeClr val="accent1">
              <a:lumMod val="50000"/>
            </a:schemeClr>
          </a:solidFill>
          <a:latin typeface="Arial Rounded MT Bold" panose="020F0704030504030204"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8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0.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8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0.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p:cNvSpPr>
            <a:spLocks noGrp="1" noChangeArrowheads="1"/>
          </p:cNvSpPr>
          <p:nvPr>
            <p:ph type="ctrTitle"/>
          </p:nvPr>
        </p:nvSpPr>
        <p:spPr bwMode="auto">
          <a:xfrm>
            <a:off x="316679" y="2492896"/>
            <a:ext cx="8648925" cy="1296144"/>
          </a:xfrm>
          <a:ln>
            <a:solidFill>
              <a:schemeClr val="accent1"/>
            </a:solidFill>
            <a:miter lim="800000"/>
            <a:headEnd/>
            <a:tailEnd/>
          </a:ln>
        </p:spPr>
        <p:txBody>
          <a:bodyPr vert="horz" wrap="square" lIns="91440" tIns="45720" rIns="91440" bIns="45720" numCol="1" anchor="t" anchorCtr="0" compatLnSpc="1">
            <a:prstTxWarp prst="textNoShape">
              <a:avLst/>
            </a:prstTxWarp>
          </a:bodyPr>
          <a:lstStyle/>
          <a:p>
            <a:pPr>
              <a:defRPr/>
            </a:pPr>
            <a:r>
              <a:rPr lang="it-IT" sz="3600" b="1" dirty="0" smtClean="0">
                <a:solidFill>
                  <a:schemeClr val="bg1"/>
                </a:solidFill>
                <a:effectLst>
                  <a:outerShdw blurRad="38100" dist="38100" dir="2700000" algn="tl">
                    <a:srgbClr val="000000"/>
                  </a:outerShdw>
                </a:effectLst>
                <a:latin typeface="Arial" charset="0"/>
              </a:rPr>
              <a:t>La </a:t>
            </a:r>
            <a:r>
              <a:rPr lang="it-IT" sz="3600" b="1" dirty="0">
                <a:solidFill>
                  <a:schemeClr val="bg1"/>
                </a:solidFill>
                <a:effectLst>
                  <a:outerShdw blurRad="38100" dist="38100" dir="2700000" algn="tl">
                    <a:srgbClr val="000000"/>
                  </a:outerShdw>
                </a:effectLst>
                <a:latin typeface="Arial" charset="0"/>
              </a:rPr>
              <a:t>prevenzione primaria delle malattie: possibilità, limiti, </a:t>
            </a:r>
            <a:r>
              <a:rPr lang="it-IT" sz="3600" b="1" dirty="0" smtClean="0">
                <a:solidFill>
                  <a:schemeClr val="bg1"/>
                </a:solidFill>
                <a:effectLst>
                  <a:outerShdw blurRad="38100" dist="38100" dir="2700000" algn="tl">
                    <a:srgbClr val="000000"/>
                  </a:outerShdw>
                </a:effectLst>
                <a:latin typeface="Arial" charset="0"/>
              </a:rPr>
              <a:t>prospettive</a:t>
            </a:r>
          </a:p>
        </p:txBody>
      </p:sp>
      <p:sp>
        <p:nvSpPr>
          <p:cNvPr id="16388" name="Rectangle 1030"/>
          <p:cNvSpPr>
            <a:spLocks noGrp="1" noChangeArrowheads="1"/>
          </p:cNvSpPr>
          <p:nvPr>
            <p:ph type="subTitle" idx="1"/>
          </p:nvPr>
        </p:nvSpPr>
        <p:spPr bwMode="auto">
          <a:xfrm>
            <a:off x="539552" y="4437112"/>
            <a:ext cx="8209607" cy="223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it-IT" altLang="it-IT" sz="2800" b="1" dirty="0" smtClean="0">
                <a:solidFill>
                  <a:srgbClr val="FFFF00"/>
                </a:solidFill>
              </a:rPr>
              <a:t>Francesco Donato </a:t>
            </a:r>
          </a:p>
          <a:p>
            <a:pPr>
              <a:lnSpc>
                <a:spcPct val="80000"/>
              </a:lnSpc>
            </a:pPr>
            <a:endParaRPr lang="it-IT" altLang="it-IT" sz="2400" b="1" dirty="0" smtClean="0">
              <a:solidFill>
                <a:srgbClr val="66FF33"/>
              </a:solidFill>
            </a:endParaRPr>
          </a:p>
          <a:p>
            <a:pPr>
              <a:lnSpc>
                <a:spcPct val="80000"/>
              </a:lnSpc>
            </a:pPr>
            <a:r>
              <a:rPr lang="it-IT" altLang="it-IT" sz="2000" b="1" dirty="0" smtClean="0">
                <a:solidFill>
                  <a:srgbClr val="66FF33"/>
                </a:solidFill>
              </a:rPr>
              <a:t>Unità di Igiene, Epidemiologia e Sanità Pubblica </a:t>
            </a:r>
          </a:p>
          <a:p>
            <a:pPr>
              <a:lnSpc>
                <a:spcPct val="80000"/>
              </a:lnSpc>
            </a:pPr>
            <a:r>
              <a:rPr lang="it-IT" altLang="it-IT" sz="2000" b="1" dirty="0" smtClean="0">
                <a:solidFill>
                  <a:srgbClr val="66FF33"/>
                </a:solidFill>
              </a:rPr>
              <a:t>Dipartimento di Specialità Medico Chirurgiche Scienze Radiologiche e Sanità Pubblica </a:t>
            </a:r>
          </a:p>
          <a:p>
            <a:pPr>
              <a:lnSpc>
                <a:spcPct val="80000"/>
              </a:lnSpc>
            </a:pPr>
            <a:r>
              <a:rPr lang="it-IT" altLang="it-IT" sz="2000" b="1" dirty="0" smtClean="0">
                <a:solidFill>
                  <a:srgbClr val="66FF33"/>
                </a:solidFill>
              </a:rPr>
              <a:t>Università degli Studi di Brescia</a:t>
            </a:r>
          </a:p>
          <a:p>
            <a:pPr>
              <a:lnSpc>
                <a:spcPct val="80000"/>
              </a:lnSpc>
            </a:pPr>
            <a:endParaRPr lang="it-IT" altLang="it-IT" sz="2400" b="1" dirty="0" smtClean="0">
              <a:solidFill>
                <a:srgbClr val="66FF33"/>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33" y="86358"/>
            <a:ext cx="138705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849511"/>
            <a:ext cx="6398368" cy="135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1662" y="86358"/>
            <a:ext cx="947564" cy="94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818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4280" y="0"/>
            <a:ext cx="8545416" cy="954107"/>
          </a:xfrm>
          <a:prstGeom prst="rect">
            <a:avLst/>
          </a:prstGeom>
          <a:noFill/>
          <a:ln w="9525">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800" b="1" dirty="0" err="1">
                <a:solidFill>
                  <a:srgbClr val="FFFF00"/>
                </a:solidFill>
              </a:rPr>
              <a:t>Finnish</a:t>
            </a:r>
            <a:r>
              <a:rPr lang="it-IT" altLang="it-IT" sz="2800" b="1" dirty="0">
                <a:solidFill>
                  <a:srgbClr val="FFFF00"/>
                </a:solidFill>
              </a:rPr>
              <a:t> </a:t>
            </a:r>
            <a:r>
              <a:rPr lang="it-IT" altLang="it-IT" sz="2800" b="1" dirty="0" err="1">
                <a:solidFill>
                  <a:srgbClr val="FFFF00"/>
                </a:solidFill>
              </a:rPr>
              <a:t>Diabetes</a:t>
            </a:r>
            <a:r>
              <a:rPr lang="it-IT" altLang="it-IT" sz="2800" b="1" dirty="0">
                <a:solidFill>
                  <a:srgbClr val="FFFF00"/>
                </a:solidFill>
              </a:rPr>
              <a:t> </a:t>
            </a:r>
            <a:r>
              <a:rPr lang="it-IT" altLang="it-IT" sz="2800" b="1" dirty="0" err="1">
                <a:solidFill>
                  <a:srgbClr val="FFFF00"/>
                </a:solidFill>
              </a:rPr>
              <a:t>Prevention</a:t>
            </a:r>
            <a:r>
              <a:rPr lang="it-IT" altLang="it-IT" sz="2800" b="1" dirty="0">
                <a:solidFill>
                  <a:srgbClr val="FFFF00"/>
                </a:solidFill>
              </a:rPr>
              <a:t> </a:t>
            </a:r>
            <a:r>
              <a:rPr lang="it-IT" altLang="it-IT" sz="2800" b="1" dirty="0" err="1">
                <a:solidFill>
                  <a:srgbClr val="FFFF00"/>
                </a:solidFill>
              </a:rPr>
              <a:t>Study</a:t>
            </a:r>
            <a:r>
              <a:rPr lang="it-IT" altLang="it-IT" sz="2800" b="1" dirty="0">
                <a:solidFill>
                  <a:srgbClr val="FFFF00"/>
                </a:solidFill>
              </a:rPr>
              <a:t>: risultati a 6 anni in termini di prevenzione del diabete</a:t>
            </a:r>
          </a:p>
        </p:txBody>
      </p:sp>
      <p:pic>
        <p:nvPicPr>
          <p:cNvPr id="378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6418" y="980728"/>
            <a:ext cx="3136853" cy="281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54" y="1342043"/>
            <a:ext cx="5114226" cy="718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475" y="2281749"/>
            <a:ext cx="2121155" cy="51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4"/>
          <p:cNvSpPr>
            <a:spLocks noChangeArrowheads="1"/>
          </p:cNvSpPr>
          <p:nvPr/>
        </p:nvSpPr>
        <p:spPr bwMode="auto">
          <a:xfrm>
            <a:off x="156075" y="3244964"/>
            <a:ext cx="4703957" cy="2704316"/>
          </a:xfrm>
          <a:prstGeom prst="rect">
            <a:avLst/>
          </a:prstGeom>
          <a:solidFill>
            <a:schemeClr val="accent2"/>
          </a:solidFill>
          <a:ln w="9525">
            <a:solidFill>
              <a:schemeClr val="bg1"/>
            </a:solidFill>
            <a:miter lim="800000"/>
            <a:headEnd/>
            <a:tailEnd/>
          </a:ln>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40000"/>
              </a:spcBef>
            </a:pPr>
            <a:r>
              <a:rPr lang="it-IT" altLang="it-IT" sz="1600" b="1" dirty="0">
                <a:solidFill>
                  <a:schemeClr val="bg1"/>
                </a:solidFill>
                <a:latin typeface="Arial Narrow" pitchFamily="34" charset="0"/>
              </a:rPr>
              <a:t>500 persone, BMI medio 31 Kg/m</a:t>
            </a:r>
            <a:r>
              <a:rPr lang="it-IT" altLang="it-IT" sz="1600" b="1" baseline="30000" dirty="0">
                <a:solidFill>
                  <a:schemeClr val="bg1"/>
                </a:solidFill>
                <a:latin typeface="Arial Narrow" pitchFamily="34" charset="0"/>
              </a:rPr>
              <a:t>2</a:t>
            </a:r>
            <a:r>
              <a:rPr lang="it-IT" altLang="it-IT" sz="1600" b="1" dirty="0">
                <a:solidFill>
                  <a:schemeClr val="bg1"/>
                </a:solidFill>
                <a:latin typeface="Arial Narrow" pitchFamily="34" charset="0"/>
              </a:rPr>
              <a:t>,</a:t>
            </a:r>
            <a:r>
              <a:rPr lang="it-IT" altLang="it-IT" sz="1600" b="1" baseline="30000" dirty="0">
                <a:solidFill>
                  <a:schemeClr val="bg1"/>
                </a:solidFill>
                <a:latin typeface="Arial Narrow" pitchFamily="34" charset="0"/>
              </a:rPr>
              <a:t> </a:t>
            </a:r>
            <a:r>
              <a:rPr lang="it-IT" altLang="it-IT" sz="1600" b="1" dirty="0" smtClean="0">
                <a:solidFill>
                  <a:schemeClr val="bg1"/>
                </a:solidFill>
                <a:latin typeface="Arial Narrow" pitchFamily="34" charset="0"/>
              </a:rPr>
              <a:t>età media 55, alterata tolleranza al glucosio</a:t>
            </a:r>
            <a:endParaRPr lang="it-IT" altLang="it-IT" sz="1600" b="1" dirty="0">
              <a:solidFill>
                <a:schemeClr val="bg1"/>
              </a:solidFill>
              <a:latin typeface="Arial Narrow" pitchFamily="34" charset="0"/>
            </a:endParaRPr>
          </a:p>
          <a:p>
            <a:pPr eaLnBrk="1" hangingPunct="1">
              <a:spcBef>
                <a:spcPct val="40000"/>
              </a:spcBef>
            </a:pPr>
            <a:r>
              <a:rPr lang="it-IT" altLang="it-IT" sz="1600" b="1" dirty="0">
                <a:solidFill>
                  <a:schemeClr val="bg1"/>
                </a:solidFill>
                <a:latin typeface="Arial Narrow" pitchFamily="34" charset="0"/>
              </a:rPr>
              <a:t>Intervento: </a:t>
            </a:r>
            <a:r>
              <a:rPr lang="it-IT" altLang="it-IT" sz="1600" b="1" dirty="0" smtClean="0">
                <a:solidFill>
                  <a:srgbClr val="CCECFF"/>
                </a:solidFill>
                <a:latin typeface="Arial Narrow" pitchFamily="34" charset="0"/>
              </a:rPr>
              <a:t>- </a:t>
            </a:r>
            <a:r>
              <a:rPr lang="it-IT" altLang="it-IT" sz="1600" b="1" dirty="0">
                <a:solidFill>
                  <a:srgbClr val="CCECFF"/>
                </a:solidFill>
                <a:latin typeface="Arial Narrow" pitchFamily="34" charset="0"/>
              </a:rPr>
              <a:t>calorie e grassi saturi totali</a:t>
            </a:r>
            <a:br>
              <a:rPr lang="it-IT" altLang="it-IT" sz="1600" b="1" dirty="0">
                <a:solidFill>
                  <a:srgbClr val="CCECFF"/>
                </a:solidFill>
                <a:latin typeface="Arial Narrow" pitchFamily="34" charset="0"/>
              </a:rPr>
            </a:br>
            <a:r>
              <a:rPr lang="it-IT" altLang="it-IT" sz="1600" b="1" dirty="0">
                <a:solidFill>
                  <a:schemeClr val="bg1"/>
                </a:solidFill>
                <a:latin typeface="Arial Narrow" pitchFamily="34" charset="0"/>
              </a:rPr>
              <a:t>	</a:t>
            </a:r>
            <a:r>
              <a:rPr lang="it-IT" altLang="it-IT" sz="1600" b="1" dirty="0" smtClean="0">
                <a:solidFill>
                  <a:schemeClr val="bg1"/>
                </a:solidFill>
                <a:latin typeface="Arial Narrow" pitchFamily="34" charset="0"/>
              </a:rPr>
              <a:t>         </a:t>
            </a:r>
            <a:r>
              <a:rPr lang="it-IT" altLang="it-IT" sz="1600" b="1" dirty="0" smtClean="0">
                <a:solidFill>
                  <a:srgbClr val="99FF33"/>
                </a:solidFill>
                <a:latin typeface="Arial Narrow" pitchFamily="34" charset="0"/>
              </a:rPr>
              <a:t>+ </a:t>
            </a:r>
            <a:r>
              <a:rPr lang="it-IT" altLang="it-IT" sz="1600" b="1" dirty="0">
                <a:solidFill>
                  <a:srgbClr val="99FF33"/>
                </a:solidFill>
                <a:latin typeface="Arial Narrow" pitchFamily="34" charset="0"/>
              </a:rPr>
              <a:t>fibre</a:t>
            </a:r>
            <a:br>
              <a:rPr lang="it-IT" altLang="it-IT" sz="1600" b="1" dirty="0">
                <a:solidFill>
                  <a:srgbClr val="99FF33"/>
                </a:solidFill>
                <a:latin typeface="Arial Narrow" pitchFamily="34" charset="0"/>
              </a:rPr>
            </a:br>
            <a:r>
              <a:rPr lang="it-IT" altLang="it-IT" sz="1600" b="1" dirty="0">
                <a:solidFill>
                  <a:schemeClr val="bg1"/>
                </a:solidFill>
                <a:latin typeface="Arial Narrow" pitchFamily="34" charset="0"/>
              </a:rPr>
              <a:t>	</a:t>
            </a:r>
            <a:r>
              <a:rPr lang="it-IT" altLang="it-IT" sz="1600" b="1" dirty="0" smtClean="0">
                <a:solidFill>
                  <a:schemeClr val="bg1"/>
                </a:solidFill>
                <a:latin typeface="Arial Narrow" pitchFamily="34" charset="0"/>
              </a:rPr>
              <a:t>         </a:t>
            </a:r>
            <a:r>
              <a:rPr lang="it-IT" altLang="it-IT" sz="1600" b="1" dirty="0" smtClean="0">
                <a:solidFill>
                  <a:srgbClr val="FFFF00"/>
                </a:solidFill>
                <a:latin typeface="Arial Narrow" pitchFamily="34" charset="0"/>
              </a:rPr>
              <a:t>+ </a:t>
            </a:r>
            <a:r>
              <a:rPr lang="it-IT" altLang="it-IT" sz="1600" b="1" dirty="0">
                <a:solidFill>
                  <a:srgbClr val="FFFF00"/>
                </a:solidFill>
                <a:latin typeface="Arial Narrow" pitchFamily="34" charset="0"/>
              </a:rPr>
              <a:t>attività fisica</a:t>
            </a:r>
          </a:p>
          <a:p>
            <a:pPr eaLnBrk="1" hangingPunct="1">
              <a:spcBef>
                <a:spcPct val="40000"/>
              </a:spcBef>
            </a:pPr>
            <a:r>
              <a:rPr lang="it-IT" altLang="it-IT" sz="1600" b="1" dirty="0">
                <a:solidFill>
                  <a:schemeClr val="bg1"/>
                </a:solidFill>
                <a:latin typeface="Arial Narrow" pitchFamily="34" charset="0"/>
              </a:rPr>
              <a:t>Durata 3.2 anni</a:t>
            </a:r>
          </a:p>
          <a:p>
            <a:pPr eaLnBrk="1" hangingPunct="1">
              <a:spcBef>
                <a:spcPct val="40000"/>
              </a:spcBef>
            </a:pPr>
            <a:r>
              <a:rPr lang="it-IT" altLang="it-IT" sz="1600" b="1" dirty="0">
                <a:solidFill>
                  <a:schemeClr val="bg1"/>
                </a:solidFill>
                <a:latin typeface="Arial Narrow" pitchFamily="34" charset="0"/>
              </a:rPr>
              <a:t>Dimagrimento 4 Kg</a:t>
            </a:r>
          </a:p>
          <a:p>
            <a:pPr eaLnBrk="1" hangingPunct="1">
              <a:spcBef>
                <a:spcPct val="40000"/>
              </a:spcBef>
            </a:pPr>
            <a:r>
              <a:rPr lang="it-IT" altLang="it-IT" sz="1600" b="1" dirty="0">
                <a:solidFill>
                  <a:schemeClr val="bg1"/>
                </a:solidFill>
                <a:latin typeface="Arial Narrow" pitchFamily="34" charset="0"/>
              </a:rPr>
              <a:t>Incidenza cumulativa di </a:t>
            </a:r>
            <a:r>
              <a:rPr lang="it-IT" altLang="it-IT" sz="1600" b="1" dirty="0" smtClean="0">
                <a:solidFill>
                  <a:schemeClr val="bg1"/>
                </a:solidFill>
                <a:latin typeface="Arial Narrow" pitchFamily="34" charset="0"/>
              </a:rPr>
              <a:t>diabete tipo 2: </a:t>
            </a:r>
            <a:r>
              <a:rPr lang="it-IT" altLang="it-IT" sz="1600" b="1" dirty="0">
                <a:solidFill>
                  <a:srgbClr val="CCECFF"/>
                </a:solidFill>
                <a:latin typeface="Arial Narrow" pitchFamily="34" charset="0"/>
              </a:rPr>
              <a:t>23% vs 11% = - 58 %</a:t>
            </a:r>
          </a:p>
        </p:txBody>
      </p:sp>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6418" y="3886650"/>
            <a:ext cx="3153278" cy="285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7163057" y="6237312"/>
            <a:ext cx="721311" cy="216024"/>
          </a:xfrm>
          <a:prstGeom prst="rect">
            <a:avLst/>
          </a:prstGeom>
          <a:noFill/>
          <a:ln w="28575">
            <a:solidFill>
              <a:schemeClr val="accent2"/>
            </a:solidFill>
          </a:ln>
        </p:spPr>
        <p:txBody>
          <a:bodyPr wrap="square" rtlCol="0">
            <a:spAutoFit/>
          </a:bodyPr>
          <a:lstStyle/>
          <a:p>
            <a:endParaRPr lang="it-IT" dirty="0"/>
          </a:p>
        </p:txBody>
      </p:sp>
      <p:sp>
        <p:nvSpPr>
          <p:cNvPr id="11" name="CasellaDiTesto 10"/>
          <p:cNvSpPr txBox="1"/>
          <p:nvPr/>
        </p:nvSpPr>
        <p:spPr>
          <a:xfrm>
            <a:off x="8460432" y="2346247"/>
            <a:ext cx="202581" cy="216024"/>
          </a:xfrm>
          <a:prstGeom prst="rect">
            <a:avLst/>
          </a:prstGeom>
          <a:noFill/>
          <a:ln w="28575">
            <a:solidFill>
              <a:srgbClr val="FF0000"/>
            </a:solidFill>
          </a:ln>
        </p:spPr>
        <p:txBody>
          <a:bodyPr wrap="square" rtlCol="0">
            <a:spAutoFit/>
          </a:bodyPr>
          <a:lstStyle/>
          <a:p>
            <a:endParaRPr lang="it-IT" dirty="0"/>
          </a:p>
        </p:txBody>
      </p:sp>
      <p:sp>
        <p:nvSpPr>
          <p:cNvPr id="12" name="CasellaDiTesto 11"/>
          <p:cNvSpPr txBox="1"/>
          <p:nvPr/>
        </p:nvSpPr>
        <p:spPr>
          <a:xfrm>
            <a:off x="6499081" y="2323855"/>
            <a:ext cx="305168" cy="216024"/>
          </a:xfrm>
          <a:prstGeom prst="rect">
            <a:avLst/>
          </a:prstGeom>
          <a:noFill/>
          <a:ln w="28575">
            <a:solidFill>
              <a:srgbClr val="FF0000"/>
            </a:solidFill>
          </a:ln>
        </p:spPr>
        <p:txBody>
          <a:bodyPr wrap="square" rtlCol="0">
            <a:spAutoFit/>
          </a:bodyPr>
          <a:lstStyle/>
          <a:p>
            <a:endParaRPr lang="it-IT" dirty="0"/>
          </a:p>
        </p:txBody>
      </p:sp>
      <p:sp>
        <p:nvSpPr>
          <p:cNvPr id="13" name="CasellaDiTesto 12"/>
          <p:cNvSpPr txBox="1"/>
          <p:nvPr/>
        </p:nvSpPr>
        <p:spPr>
          <a:xfrm>
            <a:off x="7956376" y="5517232"/>
            <a:ext cx="706637" cy="1224136"/>
          </a:xfrm>
          <a:prstGeom prst="rect">
            <a:avLst/>
          </a:prstGeom>
          <a:noFill/>
          <a:ln w="28575">
            <a:solidFill>
              <a:schemeClr val="accent2"/>
            </a:solidFill>
          </a:ln>
        </p:spPr>
        <p:txBody>
          <a:bodyPr wrap="square" rtlCol="0">
            <a:spAutoFit/>
          </a:bodyPr>
          <a:lstStyle/>
          <a:p>
            <a:endParaRPr lang="it-IT" dirty="0"/>
          </a:p>
        </p:txBody>
      </p:sp>
    </p:spTree>
    <p:extLst>
      <p:ext uri="{BB962C8B-B14F-4D97-AF65-F5344CB8AC3E}">
        <p14:creationId xmlns:p14="http://schemas.microsoft.com/office/powerpoint/2010/main" val="128702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1979712" y="304800"/>
            <a:ext cx="5544616" cy="762000"/>
          </a:xfrm>
          <a:ln>
            <a:solidFill>
              <a:schemeClr val="accent1"/>
            </a:solidFill>
          </a:ln>
        </p:spPr>
        <p:txBody>
          <a:bodyPr/>
          <a:lstStyle/>
          <a:p>
            <a:pPr eaLnBrk="1" hangingPunct="1">
              <a:defRPr/>
            </a:pPr>
            <a:r>
              <a:rPr lang="it-IT" sz="3200" b="1" dirty="0" smtClean="0">
                <a:solidFill>
                  <a:srgbClr val="FFFF00"/>
                </a:solidFill>
              </a:rPr>
              <a:t>Il caso del ß-carotene (I)</a:t>
            </a:r>
          </a:p>
        </p:txBody>
      </p:sp>
      <p:sp>
        <p:nvSpPr>
          <p:cNvPr id="544771" name="Rectangle 3"/>
          <p:cNvSpPr>
            <a:spLocks noGrp="1" noChangeArrowheads="1"/>
          </p:cNvSpPr>
          <p:nvPr>
            <p:ph type="body" idx="1"/>
          </p:nvPr>
        </p:nvSpPr>
        <p:spPr>
          <a:xfrm>
            <a:off x="179512" y="1582738"/>
            <a:ext cx="8712968" cy="5014613"/>
          </a:xfrm>
        </p:spPr>
        <p:txBody>
          <a:bodyPr/>
          <a:lstStyle/>
          <a:p>
            <a:pPr eaLnBrk="1" hangingPunct="1">
              <a:lnSpc>
                <a:spcPct val="90000"/>
              </a:lnSpc>
            </a:pPr>
            <a:r>
              <a:rPr lang="it-IT" altLang="it-IT" sz="2400" dirty="0" smtClean="0">
                <a:solidFill>
                  <a:schemeClr val="bg1"/>
                </a:solidFill>
              </a:rPr>
              <a:t>Nel 1981 Science pubblica l’articolo di Peto R, </a:t>
            </a:r>
            <a:r>
              <a:rPr lang="it-IT" altLang="it-IT" sz="2400" dirty="0" err="1" smtClean="0">
                <a:solidFill>
                  <a:schemeClr val="bg1"/>
                </a:solidFill>
              </a:rPr>
              <a:t>Doll</a:t>
            </a:r>
            <a:r>
              <a:rPr lang="it-IT" altLang="it-IT" sz="2400" dirty="0" smtClean="0">
                <a:solidFill>
                  <a:schemeClr val="bg1"/>
                </a:solidFill>
              </a:rPr>
              <a:t> R et al</a:t>
            </a:r>
            <a:r>
              <a:rPr lang="it-IT" altLang="it-IT" sz="2400" i="1" dirty="0" smtClean="0">
                <a:solidFill>
                  <a:schemeClr val="bg1"/>
                </a:solidFill>
              </a:rPr>
              <a:t>.: «Can </a:t>
            </a:r>
            <a:r>
              <a:rPr lang="it-IT" altLang="it-IT" sz="2400" i="1" dirty="0" err="1" smtClean="0">
                <a:solidFill>
                  <a:schemeClr val="bg1"/>
                </a:solidFill>
              </a:rPr>
              <a:t>dietary</a:t>
            </a:r>
            <a:r>
              <a:rPr lang="it-IT" altLang="it-IT" sz="2400" i="1" dirty="0" smtClean="0">
                <a:solidFill>
                  <a:schemeClr val="bg1"/>
                </a:solidFill>
              </a:rPr>
              <a:t> beta-carotene </a:t>
            </a:r>
            <a:r>
              <a:rPr lang="it-IT" altLang="it-IT" sz="2400" i="1" dirty="0" err="1" smtClean="0">
                <a:solidFill>
                  <a:schemeClr val="bg1"/>
                </a:solidFill>
              </a:rPr>
              <a:t>materially</a:t>
            </a:r>
            <a:r>
              <a:rPr lang="it-IT" altLang="it-IT" sz="2400" i="1" dirty="0" smtClean="0">
                <a:solidFill>
                  <a:schemeClr val="bg1"/>
                </a:solidFill>
              </a:rPr>
              <a:t> reduce human </a:t>
            </a:r>
            <a:r>
              <a:rPr lang="it-IT" altLang="it-IT" sz="2400" i="1" dirty="0" err="1" smtClean="0">
                <a:solidFill>
                  <a:schemeClr val="bg1"/>
                </a:solidFill>
              </a:rPr>
              <a:t>cancer</a:t>
            </a:r>
            <a:r>
              <a:rPr lang="it-IT" altLang="it-IT" sz="2400" i="1" dirty="0" smtClean="0">
                <a:solidFill>
                  <a:schemeClr val="bg1"/>
                </a:solidFill>
              </a:rPr>
              <a:t> </a:t>
            </a:r>
            <a:r>
              <a:rPr lang="it-IT" altLang="it-IT" sz="2400" i="1" dirty="0" err="1" smtClean="0">
                <a:solidFill>
                  <a:schemeClr val="bg1"/>
                </a:solidFill>
              </a:rPr>
              <a:t>rates</a:t>
            </a:r>
            <a:r>
              <a:rPr lang="it-IT" altLang="it-IT" sz="2400" i="1" dirty="0" smtClean="0">
                <a:solidFill>
                  <a:schemeClr val="bg1"/>
                </a:solidFill>
              </a:rPr>
              <a:t>?» </a:t>
            </a:r>
          </a:p>
          <a:p>
            <a:pPr eaLnBrk="1" hangingPunct="1">
              <a:lnSpc>
                <a:spcPct val="90000"/>
              </a:lnSpc>
              <a:buFontTx/>
              <a:buNone/>
            </a:pPr>
            <a:endParaRPr lang="it-IT" altLang="it-IT" sz="1000" dirty="0" smtClean="0">
              <a:solidFill>
                <a:schemeClr val="bg1"/>
              </a:solidFill>
            </a:endParaRPr>
          </a:p>
          <a:p>
            <a:pPr eaLnBrk="1" hangingPunct="1">
              <a:lnSpc>
                <a:spcPct val="90000"/>
              </a:lnSpc>
            </a:pPr>
            <a:r>
              <a:rPr lang="it-IT" altLang="it-IT" sz="2400" dirty="0" smtClean="0">
                <a:solidFill>
                  <a:schemeClr val="bg1"/>
                </a:solidFill>
              </a:rPr>
              <a:t>Gli autori ipotizzano, a partire da una rassegna di studi, che gli alimenti contenenti retinolo e beta-carotene proteggano contro il cancro (RR=3.0 per bassi consumi di beta-carotene e RR=5 per bassi livelli ematici di retinolo)</a:t>
            </a:r>
            <a:endParaRPr lang="it-IT" altLang="it-IT" sz="1000" dirty="0" smtClean="0">
              <a:solidFill>
                <a:schemeClr val="bg1"/>
              </a:solidFill>
            </a:endParaRPr>
          </a:p>
          <a:p>
            <a:pPr eaLnBrk="1" hangingPunct="1">
              <a:lnSpc>
                <a:spcPct val="90000"/>
              </a:lnSpc>
              <a:buFontTx/>
              <a:buNone/>
            </a:pPr>
            <a:endParaRPr lang="it-IT" altLang="it-IT" sz="1000" dirty="0" smtClean="0">
              <a:solidFill>
                <a:schemeClr val="bg1"/>
              </a:solidFill>
            </a:endParaRPr>
          </a:p>
          <a:p>
            <a:pPr eaLnBrk="1" hangingPunct="1">
              <a:lnSpc>
                <a:spcPct val="90000"/>
              </a:lnSpc>
            </a:pPr>
            <a:r>
              <a:rPr lang="it-IT" sz="2400" dirty="0" smtClean="0">
                <a:solidFill>
                  <a:schemeClr val="bg1"/>
                </a:solidFill>
              </a:rPr>
              <a:t>La </a:t>
            </a:r>
            <a:r>
              <a:rPr lang="it-IT" sz="2400" dirty="0">
                <a:solidFill>
                  <a:schemeClr val="bg1"/>
                </a:solidFill>
              </a:rPr>
              <a:t>teoria dell’effetto protettivo era supportata da studi </a:t>
            </a:r>
            <a:r>
              <a:rPr lang="it-IT" sz="2400" dirty="0" smtClean="0">
                <a:solidFill>
                  <a:schemeClr val="bg1"/>
                </a:solidFill>
              </a:rPr>
              <a:t>epidemiologici ed esperimenti in vitro, che mostravano:</a:t>
            </a:r>
            <a:endParaRPr lang="it-IT" sz="2400" dirty="0">
              <a:solidFill>
                <a:schemeClr val="bg1"/>
              </a:solidFill>
            </a:endParaRPr>
          </a:p>
          <a:p>
            <a:pPr lvl="1" eaLnBrk="1" hangingPunct="1">
              <a:lnSpc>
                <a:spcPct val="80000"/>
              </a:lnSpc>
              <a:defRPr/>
            </a:pPr>
            <a:r>
              <a:rPr lang="it-IT" sz="2000" dirty="0" smtClean="0">
                <a:solidFill>
                  <a:schemeClr val="bg1"/>
                </a:solidFill>
              </a:rPr>
              <a:t>elevata concordanza tra i risultati</a:t>
            </a:r>
            <a:endParaRPr lang="it-IT" sz="2000" dirty="0">
              <a:solidFill>
                <a:schemeClr val="bg1"/>
              </a:solidFill>
            </a:endParaRPr>
          </a:p>
          <a:p>
            <a:pPr lvl="1" eaLnBrk="1" hangingPunct="1">
              <a:lnSpc>
                <a:spcPct val="80000"/>
              </a:lnSpc>
              <a:defRPr/>
            </a:pPr>
            <a:r>
              <a:rPr lang="it-IT" sz="2000" dirty="0" smtClean="0">
                <a:solidFill>
                  <a:schemeClr val="bg1"/>
                </a:solidFill>
              </a:rPr>
              <a:t>provata </a:t>
            </a:r>
            <a:r>
              <a:rPr lang="it-IT" sz="2000" dirty="0">
                <a:solidFill>
                  <a:schemeClr val="bg1"/>
                </a:solidFill>
              </a:rPr>
              <a:t>capacità di reprimere colture cellulari </a:t>
            </a:r>
            <a:r>
              <a:rPr lang="it-IT" sz="2000" dirty="0" err="1">
                <a:solidFill>
                  <a:schemeClr val="bg1"/>
                </a:solidFill>
              </a:rPr>
              <a:t>malignizzate</a:t>
            </a:r>
            <a:r>
              <a:rPr lang="it-IT" sz="2000" dirty="0">
                <a:solidFill>
                  <a:schemeClr val="bg1"/>
                </a:solidFill>
              </a:rPr>
              <a:t> </a:t>
            </a:r>
            <a:r>
              <a:rPr lang="it-IT" sz="2000" i="1" dirty="0">
                <a:solidFill>
                  <a:schemeClr val="bg1"/>
                </a:solidFill>
              </a:rPr>
              <a:t>in vitro</a:t>
            </a:r>
            <a:endParaRPr lang="it-IT" sz="2000" dirty="0">
              <a:solidFill>
                <a:schemeClr val="bg1"/>
              </a:solidFill>
            </a:endParaRPr>
          </a:p>
          <a:p>
            <a:pPr lvl="1" eaLnBrk="1" hangingPunct="1">
              <a:lnSpc>
                <a:spcPct val="80000"/>
              </a:lnSpc>
              <a:defRPr/>
            </a:pPr>
            <a:r>
              <a:rPr lang="it-IT" sz="2000" dirty="0">
                <a:solidFill>
                  <a:schemeClr val="bg1"/>
                </a:solidFill>
              </a:rPr>
              <a:t>potente azione </a:t>
            </a:r>
            <a:r>
              <a:rPr lang="it-IT" sz="2000" dirty="0" smtClean="0">
                <a:solidFill>
                  <a:schemeClr val="bg1"/>
                </a:solidFill>
              </a:rPr>
              <a:t>antiossidante</a:t>
            </a:r>
          </a:p>
          <a:p>
            <a:pPr eaLnBrk="1" hangingPunct="1">
              <a:lnSpc>
                <a:spcPct val="80000"/>
              </a:lnSpc>
              <a:defRPr/>
            </a:pPr>
            <a:r>
              <a:rPr lang="it-IT" altLang="it-IT" sz="2400" dirty="0">
                <a:solidFill>
                  <a:schemeClr val="bg1"/>
                </a:solidFill>
              </a:rPr>
              <a:t>Gli autori suggeriscono di studiare l’efficacia degli integratori dietetici a base di beta- carotene.</a:t>
            </a:r>
          </a:p>
          <a:p>
            <a:pPr eaLnBrk="1" hangingPunct="1">
              <a:lnSpc>
                <a:spcPct val="80000"/>
              </a:lnSpc>
              <a:defRPr/>
            </a:pPr>
            <a:endParaRPr lang="it-IT" dirty="0">
              <a:solidFill>
                <a:schemeClr val="bg1"/>
              </a:solidFill>
            </a:endParaRPr>
          </a:p>
          <a:p>
            <a:pPr eaLnBrk="1" hangingPunct="1">
              <a:lnSpc>
                <a:spcPct val="90000"/>
              </a:lnSpc>
            </a:pPr>
            <a:endParaRPr lang="it-IT" altLang="it-IT" sz="2400" dirty="0" smtClean="0">
              <a:solidFill>
                <a:schemeClr val="bg1"/>
              </a:solidFill>
            </a:endParaRPr>
          </a:p>
        </p:txBody>
      </p:sp>
    </p:spTree>
    <p:extLst>
      <p:ext uri="{BB962C8B-B14F-4D97-AF65-F5344CB8AC3E}">
        <p14:creationId xmlns:p14="http://schemas.microsoft.com/office/powerpoint/2010/main" val="2056044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1691680" y="44624"/>
            <a:ext cx="6048672" cy="758322"/>
          </a:xfrm>
          <a:ln>
            <a:solidFill>
              <a:schemeClr val="accent1"/>
            </a:solidFill>
          </a:ln>
        </p:spPr>
        <p:txBody>
          <a:bodyPr/>
          <a:lstStyle/>
          <a:p>
            <a:pPr eaLnBrk="1" hangingPunct="1">
              <a:defRPr/>
            </a:pPr>
            <a:r>
              <a:rPr lang="it-IT" sz="3200" b="1" dirty="0" smtClean="0">
                <a:solidFill>
                  <a:srgbClr val="FFFF00"/>
                </a:solidFill>
              </a:rPr>
              <a:t>Il caso del ß-carotene (II)</a:t>
            </a:r>
          </a:p>
        </p:txBody>
      </p:sp>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079584"/>
            <a:ext cx="4896544" cy="350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251520" y="4869160"/>
            <a:ext cx="8640960" cy="1800200"/>
          </a:xfrm>
          <a:prstGeom prst="rect">
            <a:avLst/>
          </a:prstGeom>
          <a:ln>
            <a:solidFill>
              <a:schemeClr val="accent1">
                <a:lumMod val="20000"/>
                <a:lumOff val="80000"/>
              </a:schemeClr>
            </a:solidFill>
          </a:ln>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eaLnBrk="1" hangingPunct="1">
              <a:buNone/>
              <a:defRPr/>
            </a:pPr>
            <a:r>
              <a:rPr lang="it-IT" altLang="it-IT" sz="2000" kern="0" dirty="0" smtClean="0">
                <a:solidFill>
                  <a:schemeClr val="accent1">
                    <a:lumMod val="20000"/>
                    <a:lumOff val="80000"/>
                  </a:schemeClr>
                </a:solidFill>
              </a:rPr>
              <a:t>Conclusione: entrambi gli studi </a:t>
            </a:r>
            <a:r>
              <a:rPr lang="it-IT" altLang="it-IT" sz="2000" b="1" u="sng" kern="0" dirty="0" smtClean="0">
                <a:solidFill>
                  <a:schemeClr val="accent1">
                    <a:lumMod val="20000"/>
                    <a:lumOff val="80000"/>
                  </a:schemeClr>
                </a:solidFill>
              </a:rPr>
              <a:t>vengono interrotti prima del termine</a:t>
            </a:r>
            <a:r>
              <a:rPr lang="it-IT" altLang="it-IT" sz="2000" kern="0" dirty="0" smtClean="0">
                <a:solidFill>
                  <a:schemeClr val="accent1">
                    <a:lumMod val="20000"/>
                    <a:lumOff val="80000"/>
                  </a:schemeClr>
                </a:solidFill>
              </a:rPr>
              <a:t> per un significativo </a:t>
            </a:r>
            <a:r>
              <a:rPr lang="it-IT" altLang="it-IT" sz="2000" b="1" u="sng" kern="0" dirty="0" smtClean="0">
                <a:solidFill>
                  <a:schemeClr val="accent1">
                    <a:lumMod val="20000"/>
                    <a:lumOff val="80000"/>
                  </a:schemeClr>
                </a:solidFill>
              </a:rPr>
              <a:t>aumento dell’incidenza di cancro polmonare</a:t>
            </a:r>
            <a:r>
              <a:rPr lang="it-IT" altLang="it-IT" sz="2000" kern="0" dirty="0" smtClean="0">
                <a:solidFill>
                  <a:schemeClr val="accent1">
                    <a:lumMod val="20000"/>
                    <a:lumOff val="80000"/>
                  </a:schemeClr>
                </a:solidFill>
              </a:rPr>
              <a:t>  nel gruppo che assumeva gli integratori. Vengono formulate nuove ipotesi:</a:t>
            </a:r>
          </a:p>
          <a:p>
            <a:pPr lvl="1" eaLnBrk="1" hangingPunct="1">
              <a:defRPr/>
            </a:pPr>
            <a:r>
              <a:rPr lang="it-IT" altLang="it-IT" sz="1600" kern="0" dirty="0" smtClean="0">
                <a:solidFill>
                  <a:srgbClr val="FFFFFF"/>
                </a:solidFill>
              </a:rPr>
              <a:t>Beta carotene come acceleratore dei tumori latenti </a:t>
            </a:r>
          </a:p>
          <a:p>
            <a:pPr lvl="1" eaLnBrk="1" hangingPunct="1">
              <a:defRPr/>
            </a:pPr>
            <a:r>
              <a:rPr lang="it-IT" altLang="it-IT" sz="1600" kern="0" dirty="0" smtClean="0">
                <a:solidFill>
                  <a:srgbClr val="FFFFFF"/>
                </a:solidFill>
              </a:rPr>
              <a:t>Beta carotene come promotore della crescita neoplastica</a:t>
            </a:r>
          </a:p>
        </p:txBody>
      </p:sp>
      <p:sp>
        <p:nvSpPr>
          <p:cNvPr id="5" name="Rectangle 3"/>
          <p:cNvSpPr txBox="1">
            <a:spLocks noChangeArrowheads="1"/>
          </p:cNvSpPr>
          <p:nvPr/>
        </p:nvSpPr>
        <p:spPr>
          <a:xfrm>
            <a:off x="7236296" y="1435356"/>
            <a:ext cx="1800200" cy="2929748"/>
          </a:xfrm>
          <a:prstGeom prst="rect">
            <a:avLst/>
          </a:prstGeom>
          <a:solidFill>
            <a:srgbClr val="0000FF"/>
          </a:solidFill>
          <a:ln>
            <a:solidFill>
              <a:schemeClr val="accent1">
                <a:lumMod val="20000"/>
                <a:lumOff val="80000"/>
              </a:schemeClr>
            </a:solidFill>
          </a:ln>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gn="ctr" eaLnBrk="1" hangingPunct="1">
              <a:buFontTx/>
              <a:buNone/>
              <a:defRPr/>
            </a:pPr>
            <a:r>
              <a:rPr lang="it-IT" sz="2000" kern="0" dirty="0" smtClean="0">
                <a:solidFill>
                  <a:srgbClr val="00FF00"/>
                </a:solidFill>
                <a:effectLst>
                  <a:outerShdw blurRad="38100" dist="38100" dir="2700000" algn="tl">
                    <a:srgbClr val="000000"/>
                  </a:outerShdw>
                </a:effectLst>
              </a:rPr>
              <a:t>Studio ATBC - Finlandia</a:t>
            </a:r>
            <a:endParaRPr lang="it-IT" sz="1800" u="sng" kern="0" dirty="0" smtClean="0">
              <a:solidFill>
                <a:srgbClr val="00FF00"/>
              </a:solidFill>
            </a:endParaRPr>
          </a:p>
          <a:p>
            <a:pPr marL="0" indent="0" eaLnBrk="1" hangingPunct="1">
              <a:buNone/>
              <a:defRPr/>
            </a:pPr>
            <a:r>
              <a:rPr lang="it-IT" sz="1600" kern="0" dirty="0">
                <a:solidFill>
                  <a:srgbClr val="FFC000"/>
                </a:solidFill>
              </a:rPr>
              <a:t>N</a:t>
            </a:r>
            <a:r>
              <a:rPr lang="it-IT" sz="1600" kern="0" dirty="0" smtClean="0">
                <a:solidFill>
                  <a:srgbClr val="FFC000"/>
                </a:solidFill>
              </a:rPr>
              <a:t>el 1986: 29.133 fumatori maschi di 50-69 anni di età, randomizzati in 4 gruppi (ß-carotene e </a:t>
            </a:r>
            <a:r>
              <a:rPr lang="it-IT" sz="1600" kern="0" dirty="0" smtClean="0">
                <a:solidFill>
                  <a:srgbClr val="FFC000"/>
                </a:solidFill>
                <a:sym typeface="Symbol" pitchFamily="18" charset="2"/>
              </a:rPr>
              <a:t>-tocoferolo</a:t>
            </a:r>
            <a:r>
              <a:rPr lang="it-IT" sz="1600" b="1" kern="0" dirty="0" smtClean="0">
                <a:solidFill>
                  <a:srgbClr val="FFC000"/>
                </a:solidFill>
                <a:sym typeface="Symbol" pitchFamily="18" charset="2"/>
              </a:rPr>
              <a:t>), </a:t>
            </a:r>
            <a:r>
              <a:rPr lang="it-IT" sz="1600" kern="0" dirty="0" smtClean="0">
                <a:solidFill>
                  <a:srgbClr val="FFC000"/>
                </a:solidFill>
              </a:rPr>
              <a:t>seguiti per 5-8 anni</a:t>
            </a:r>
          </a:p>
          <a:p>
            <a:pPr eaLnBrk="1" hangingPunct="1">
              <a:defRPr/>
            </a:pPr>
            <a:endParaRPr lang="it-IT" sz="2400" kern="0" dirty="0" smtClean="0">
              <a:solidFill>
                <a:schemeClr val="bg1"/>
              </a:solidFill>
            </a:endParaRPr>
          </a:p>
        </p:txBody>
      </p:sp>
      <p:sp>
        <p:nvSpPr>
          <p:cNvPr id="7" name="Rectangle 3"/>
          <p:cNvSpPr txBox="1">
            <a:spLocks noChangeArrowheads="1"/>
          </p:cNvSpPr>
          <p:nvPr/>
        </p:nvSpPr>
        <p:spPr>
          <a:xfrm>
            <a:off x="107504" y="1417596"/>
            <a:ext cx="1944216" cy="2371444"/>
          </a:xfrm>
          <a:prstGeom prst="rect">
            <a:avLst/>
          </a:prstGeom>
          <a:solidFill>
            <a:srgbClr val="0000FF"/>
          </a:solidFill>
          <a:ln>
            <a:solidFill>
              <a:schemeClr val="accent1">
                <a:lumMod val="20000"/>
                <a:lumOff val="80000"/>
              </a:schemeClr>
            </a:solidFill>
          </a:ln>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gn="ctr" eaLnBrk="1" hangingPunct="1">
              <a:buFontTx/>
              <a:buNone/>
              <a:defRPr/>
            </a:pPr>
            <a:r>
              <a:rPr lang="it-IT" sz="2000" kern="0" dirty="0" smtClean="0">
                <a:solidFill>
                  <a:srgbClr val="00FF00"/>
                </a:solidFill>
                <a:effectLst>
                  <a:outerShdw blurRad="38100" dist="38100" dir="2700000" algn="tl">
                    <a:srgbClr val="000000"/>
                  </a:outerShdw>
                </a:effectLst>
              </a:rPr>
              <a:t>Studio CARET  </a:t>
            </a:r>
            <a:r>
              <a:rPr lang="it-IT" sz="2000" kern="0" dirty="0">
                <a:solidFill>
                  <a:srgbClr val="00FF00"/>
                </a:solidFill>
                <a:effectLst>
                  <a:outerShdw blurRad="38100" dist="38100" dir="2700000" algn="tl">
                    <a:srgbClr val="000000"/>
                  </a:outerShdw>
                </a:effectLst>
              </a:rPr>
              <a:t>- USA</a:t>
            </a:r>
          </a:p>
          <a:p>
            <a:pPr marL="0" indent="0" eaLnBrk="1" hangingPunct="1">
              <a:buNone/>
              <a:defRPr/>
            </a:pPr>
            <a:r>
              <a:rPr lang="it-IT" sz="1600" kern="0" dirty="0" smtClean="0">
                <a:solidFill>
                  <a:srgbClr val="FFC000"/>
                </a:solidFill>
              </a:rPr>
              <a:t>Nel </a:t>
            </a:r>
            <a:r>
              <a:rPr lang="it-IT" sz="1600" kern="0" dirty="0">
                <a:solidFill>
                  <a:srgbClr val="FFC000"/>
                </a:solidFill>
              </a:rPr>
              <a:t>1992: </a:t>
            </a:r>
            <a:r>
              <a:rPr lang="it-IT" sz="1600" kern="0" dirty="0" smtClean="0">
                <a:solidFill>
                  <a:srgbClr val="FFC000"/>
                </a:solidFill>
              </a:rPr>
              <a:t>18.314 </a:t>
            </a:r>
            <a:r>
              <a:rPr lang="it-IT" sz="1600" kern="0" dirty="0">
                <a:solidFill>
                  <a:srgbClr val="FFC000"/>
                </a:solidFill>
              </a:rPr>
              <a:t>soggetti, fumatori o esposti ad asbesto, randomizzati in 4 gruppi e seguiti fino al 1997</a:t>
            </a:r>
          </a:p>
          <a:p>
            <a:pPr marL="0" indent="0" eaLnBrk="1" hangingPunct="1">
              <a:buNone/>
              <a:defRPr/>
            </a:pPr>
            <a:endParaRPr lang="it-IT" sz="1600" kern="0" dirty="0" smtClean="0">
              <a:solidFill>
                <a:srgbClr val="FFC000"/>
              </a:solidFill>
            </a:endParaRPr>
          </a:p>
          <a:p>
            <a:pPr eaLnBrk="1" hangingPunct="1">
              <a:defRPr/>
            </a:pPr>
            <a:endParaRPr lang="it-IT" sz="2400" kern="0" dirty="0" smtClean="0">
              <a:solidFill>
                <a:schemeClr val="bg1"/>
              </a:solidFill>
            </a:endParaRPr>
          </a:p>
        </p:txBody>
      </p:sp>
    </p:spTree>
    <p:extLst>
      <p:ext uri="{BB962C8B-B14F-4D97-AF65-F5344CB8AC3E}">
        <p14:creationId xmlns:p14="http://schemas.microsoft.com/office/powerpoint/2010/main" val="2445463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prevenzione è spesso inefficace o dannosa</a:t>
            </a:r>
            <a:endParaRPr lang="it-IT"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892492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51" y="5649719"/>
            <a:ext cx="3256409" cy="121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881" y="6132480"/>
            <a:ext cx="30861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44" y="1585542"/>
            <a:ext cx="89535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2987824" y="3635732"/>
            <a:ext cx="864096" cy="441340"/>
          </a:xfrm>
          <a:prstGeom prst="rect">
            <a:avLst/>
          </a:prstGeom>
          <a:noFill/>
          <a:ln w="28575">
            <a:solidFill>
              <a:srgbClr val="C00000"/>
            </a:solidFill>
          </a:ln>
        </p:spPr>
        <p:txBody>
          <a:bodyPr wrap="square" rtlCol="0">
            <a:spAutoFit/>
          </a:bodyPr>
          <a:lstStyle/>
          <a:p>
            <a:endParaRPr lang="it-IT" dirty="0"/>
          </a:p>
        </p:txBody>
      </p:sp>
      <p:sp>
        <p:nvSpPr>
          <p:cNvPr id="9" name="CasellaDiTesto 8"/>
          <p:cNvSpPr txBox="1"/>
          <p:nvPr/>
        </p:nvSpPr>
        <p:spPr>
          <a:xfrm>
            <a:off x="3423431" y="5012731"/>
            <a:ext cx="432048" cy="325016"/>
          </a:xfrm>
          <a:prstGeom prst="rect">
            <a:avLst/>
          </a:prstGeom>
          <a:noFill/>
          <a:ln w="28575">
            <a:solidFill>
              <a:srgbClr val="C00000"/>
            </a:solidFill>
          </a:ln>
        </p:spPr>
        <p:txBody>
          <a:bodyPr wrap="square" rtlCol="0">
            <a:spAutoFit/>
          </a:bodyPr>
          <a:lstStyle/>
          <a:p>
            <a:endParaRPr lang="it-IT" dirty="0"/>
          </a:p>
        </p:txBody>
      </p:sp>
      <p:sp>
        <p:nvSpPr>
          <p:cNvPr id="10" name="CasellaDiTesto 9"/>
          <p:cNvSpPr txBox="1"/>
          <p:nvPr/>
        </p:nvSpPr>
        <p:spPr>
          <a:xfrm>
            <a:off x="4499992" y="1840178"/>
            <a:ext cx="875216" cy="220670"/>
          </a:xfrm>
          <a:prstGeom prst="rect">
            <a:avLst/>
          </a:prstGeom>
          <a:noFill/>
          <a:ln w="28575">
            <a:solidFill>
              <a:srgbClr val="C00000"/>
            </a:solidFill>
          </a:ln>
        </p:spPr>
        <p:txBody>
          <a:bodyPr wrap="square" rtlCol="0">
            <a:spAutoFit/>
          </a:bodyPr>
          <a:lstStyle/>
          <a:p>
            <a:endParaRPr lang="it-IT" dirty="0"/>
          </a:p>
        </p:txBody>
      </p:sp>
    </p:spTree>
    <p:extLst>
      <p:ext uri="{BB962C8B-B14F-4D97-AF65-F5344CB8AC3E}">
        <p14:creationId xmlns:p14="http://schemas.microsoft.com/office/powerpoint/2010/main" val="341526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600200"/>
            <a:ext cx="8640960" cy="2404864"/>
          </a:xfrm>
        </p:spPr>
        <p:txBody>
          <a:bodyPr/>
          <a:lstStyle/>
          <a:p>
            <a:pPr marL="0" indent="0" algn="ctr">
              <a:buNone/>
            </a:pPr>
            <a:r>
              <a:rPr lang="it-IT" sz="4400" dirty="0" smtClean="0">
                <a:solidFill>
                  <a:srgbClr val="FFFF00"/>
                </a:solidFill>
              </a:rPr>
              <a:t>3. APPLICARE: </a:t>
            </a:r>
          </a:p>
          <a:p>
            <a:pPr marL="0" indent="0" algn="ctr">
              <a:buNone/>
            </a:pPr>
            <a:r>
              <a:rPr lang="it-IT" sz="4000" dirty="0" smtClean="0">
                <a:solidFill>
                  <a:schemeClr val="bg1"/>
                </a:solidFill>
              </a:rPr>
              <a:t>Nell’individuo e nella comunità</a:t>
            </a:r>
            <a:endParaRPr lang="it-IT" sz="4000" dirty="0">
              <a:solidFill>
                <a:schemeClr val="bg1"/>
              </a:solidFill>
            </a:endParaRPr>
          </a:p>
        </p:txBody>
      </p:sp>
    </p:spTree>
    <p:extLst>
      <p:ext uri="{BB962C8B-B14F-4D97-AF65-F5344CB8AC3E}">
        <p14:creationId xmlns:p14="http://schemas.microsoft.com/office/powerpoint/2010/main" val="2513989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88640"/>
            <a:ext cx="150736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96383"/>
            <a:ext cx="4055994" cy="2015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75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483680"/>
            <a:ext cx="4150172" cy="15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75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1350" y="2492896"/>
            <a:ext cx="4441130" cy="154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45" y="4168775"/>
            <a:ext cx="3938008" cy="258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5590" y="4509120"/>
            <a:ext cx="4692650" cy="203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684810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74" y="1435687"/>
            <a:ext cx="3744415" cy="131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06610"/>
            <a:ext cx="8712967" cy="334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CasellaDiTesto 1"/>
          <p:cNvSpPr txBox="1"/>
          <p:nvPr/>
        </p:nvSpPr>
        <p:spPr>
          <a:xfrm>
            <a:off x="2285272" y="4077072"/>
            <a:ext cx="576064" cy="288032"/>
          </a:xfrm>
          <a:prstGeom prst="rect">
            <a:avLst/>
          </a:prstGeom>
          <a:noFill/>
          <a:ln w="28575">
            <a:solidFill>
              <a:srgbClr val="FF0000"/>
            </a:solidFill>
          </a:ln>
        </p:spPr>
        <p:txBody>
          <a:bodyPr wrap="square" rtlCol="0">
            <a:spAutoFit/>
          </a:bodyPr>
          <a:lstStyle/>
          <a:p>
            <a:endParaRPr lang="it-IT" dirty="0"/>
          </a:p>
        </p:txBody>
      </p:sp>
      <p:sp>
        <p:nvSpPr>
          <p:cNvPr id="5" name="CasellaDiTesto 4"/>
          <p:cNvSpPr txBox="1"/>
          <p:nvPr/>
        </p:nvSpPr>
        <p:spPr>
          <a:xfrm>
            <a:off x="8418848" y="5229200"/>
            <a:ext cx="473125" cy="288032"/>
          </a:xfrm>
          <a:prstGeom prst="rect">
            <a:avLst/>
          </a:prstGeom>
          <a:noFill/>
          <a:ln w="28575">
            <a:solidFill>
              <a:srgbClr val="FF0000"/>
            </a:solidFill>
          </a:ln>
        </p:spPr>
        <p:txBody>
          <a:bodyPr wrap="square" rtlCol="0">
            <a:spAutoFit/>
          </a:bodyPr>
          <a:lstStyle/>
          <a:p>
            <a:endParaRPr lang="it-IT"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598" t="20414" r="36782" b="36071"/>
          <a:stretch/>
        </p:blipFill>
        <p:spPr bwMode="auto">
          <a:xfrm>
            <a:off x="4427985" y="116633"/>
            <a:ext cx="4464494" cy="249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2573304" y="142869"/>
            <a:ext cx="1587185" cy="276999"/>
          </a:xfrm>
          <a:prstGeom prst="rect">
            <a:avLst/>
          </a:prstGeom>
          <a:solidFill>
            <a:schemeClr val="accent1"/>
          </a:solidFill>
        </p:spPr>
        <p:txBody>
          <a:bodyPr wrap="square" rtlCol="0">
            <a:spAutoFit/>
          </a:bodyPr>
          <a:lstStyle/>
          <a:p>
            <a:r>
              <a:rPr lang="it-IT" sz="1200" dirty="0" smtClean="0"/>
              <a:t>Repubblica,  10/1/15</a:t>
            </a:r>
            <a:endParaRPr lang="it-IT" sz="1200" dirty="0"/>
          </a:p>
        </p:txBody>
      </p:sp>
      <p:sp>
        <p:nvSpPr>
          <p:cNvPr id="9" name="CasellaDiTesto 8"/>
          <p:cNvSpPr txBox="1"/>
          <p:nvPr/>
        </p:nvSpPr>
        <p:spPr>
          <a:xfrm>
            <a:off x="202757" y="5418948"/>
            <a:ext cx="4801291" cy="288032"/>
          </a:xfrm>
          <a:prstGeom prst="rect">
            <a:avLst/>
          </a:prstGeom>
          <a:noFill/>
          <a:ln w="28575">
            <a:solidFill>
              <a:srgbClr val="FF0000"/>
            </a:solidFill>
          </a:ln>
        </p:spPr>
        <p:txBody>
          <a:bodyPr wrap="square" rtlCol="0">
            <a:spAutoFit/>
          </a:bodyPr>
          <a:lstStyle/>
          <a:p>
            <a:endParaRPr lang="it-IT" dirty="0"/>
          </a:p>
        </p:txBody>
      </p:sp>
    </p:spTree>
    <p:extLst>
      <p:ext uri="{BB962C8B-B14F-4D97-AF65-F5344CB8AC3E}">
        <p14:creationId xmlns:p14="http://schemas.microsoft.com/office/powerpoint/2010/main" val="12657964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4035425"/>
            <a:ext cx="3656012" cy="263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4022725"/>
            <a:ext cx="3714750" cy="264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925" y="49213"/>
            <a:ext cx="3792538" cy="7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5838" y="981075"/>
            <a:ext cx="18859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950" y="2276475"/>
            <a:ext cx="6181725" cy="151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7950" y="1273175"/>
            <a:ext cx="618172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476375" y="4021138"/>
            <a:ext cx="1762125" cy="246062"/>
          </a:xfrm>
          <a:prstGeom prst="rect">
            <a:avLst/>
          </a:prstGeom>
          <a:solidFill>
            <a:srgbClr val="0070C0"/>
          </a:solidFill>
          <a:ln>
            <a:solidFill>
              <a:schemeClr val="tx1"/>
            </a:solidFill>
          </a:ln>
        </p:spPr>
        <p:txBody>
          <a:bodyPr>
            <a:spAutoFit/>
          </a:bodyPr>
          <a:lstStyle/>
          <a:p>
            <a:pPr>
              <a:defRPr/>
            </a:pPr>
            <a:r>
              <a:rPr lang="it-IT" sz="1000" b="1" i="1" dirty="0" err="1">
                <a:solidFill>
                  <a:srgbClr val="FFFF00"/>
                </a:solidFill>
              </a:rPr>
              <a:t>Mean</a:t>
            </a:r>
            <a:r>
              <a:rPr lang="it-IT" sz="1000" b="1" i="1" dirty="0">
                <a:solidFill>
                  <a:srgbClr val="FFFF00"/>
                </a:solidFill>
              </a:rPr>
              <a:t> life </a:t>
            </a:r>
            <a:r>
              <a:rPr lang="it-IT" sz="1000" b="1" i="1" dirty="0" err="1">
                <a:solidFill>
                  <a:srgbClr val="FFFF00"/>
                </a:solidFill>
              </a:rPr>
              <a:t>expectancy</a:t>
            </a:r>
            <a:r>
              <a:rPr lang="it-IT" sz="1000" b="1" i="1" dirty="0">
                <a:solidFill>
                  <a:srgbClr val="FFFF00"/>
                </a:solidFill>
              </a:rPr>
              <a:t>: 74 </a:t>
            </a:r>
            <a:r>
              <a:rPr lang="it-IT" sz="1000" b="1" i="1" dirty="0" err="1">
                <a:solidFill>
                  <a:srgbClr val="FFFF00"/>
                </a:solidFill>
              </a:rPr>
              <a:t>yrs</a:t>
            </a:r>
            <a:endParaRPr lang="it-IT" sz="1000" b="1" i="1" dirty="0">
              <a:solidFill>
                <a:srgbClr val="FFFF00"/>
              </a:solidFill>
            </a:endParaRPr>
          </a:p>
        </p:txBody>
      </p:sp>
      <p:sp>
        <p:nvSpPr>
          <p:cNvPr id="10" name="CasellaDiTesto 9"/>
          <p:cNvSpPr txBox="1"/>
          <p:nvPr/>
        </p:nvSpPr>
        <p:spPr>
          <a:xfrm>
            <a:off x="5778500" y="4014788"/>
            <a:ext cx="1762125" cy="246062"/>
          </a:xfrm>
          <a:prstGeom prst="rect">
            <a:avLst/>
          </a:prstGeom>
          <a:solidFill>
            <a:srgbClr val="0070C0"/>
          </a:solidFill>
          <a:ln>
            <a:solidFill>
              <a:schemeClr val="tx1"/>
            </a:solidFill>
          </a:ln>
        </p:spPr>
        <p:txBody>
          <a:bodyPr>
            <a:spAutoFit/>
          </a:bodyPr>
          <a:lstStyle/>
          <a:p>
            <a:pPr>
              <a:defRPr/>
            </a:pPr>
            <a:r>
              <a:rPr lang="it-IT" sz="1000" b="1" i="1" dirty="0" err="1">
                <a:solidFill>
                  <a:srgbClr val="FFFF00"/>
                </a:solidFill>
              </a:rPr>
              <a:t>Mean</a:t>
            </a:r>
            <a:r>
              <a:rPr lang="it-IT" sz="1000" b="1" i="1" dirty="0">
                <a:solidFill>
                  <a:srgbClr val="FFFF00"/>
                </a:solidFill>
              </a:rPr>
              <a:t> life </a:t>
            </a:r>
            <a:r>
              <a:rPr lang="it-IT" sz="1000" b="1" i="1" dirty="0" err="1">
                <a:solidFill>
                  <a:srgbClr val="FFFF00"/>
                </a:solidFill>
              </a:rPr>
              <a:t>expectancy</a:t>
            </a:r>
            <a:r>
              <a:rPr lang="it-IT" sz="1000" b="1" i="1" dirty="0">
                <a:solidFill>
                  <a:srgbClr val="FFFF00"/>
                </a:solidFill>
              </a:rPr>
              <a:t>: 77 </a:t>
            </a:r>
            <a:r>
              <a:rPr lang="it-IT" sz="1000" b="1" i="1" dirty="0" err="1">
                <a:solidFill>
                  <a:srgbClr val="FFFF00"/>
                </a:solidFill>
              </a:rPr>
              <a:t>yrs</a:t>
            </a:r>
            <a:endParaRPr lang="it-IT" sz="1000" b="1" i="1" dirty="0">
              <a:solidFill>
                <a:srgbClr val="FFFF00"/>
              </a:solidFill>
            </a:endParaRPr>
          </a:p>
        </p:txBody>
      </p:sp>
      <p:sp>
        <p:nvSpPr>
          <p:cNvPr id="11" name="CasellaDiTesto 10"/>
          <p:cNvSpPr txBox="1"/>
          <p:nvPr/>
        </p:nvSpPr>
        <p:spPr>
          <a:xfrm>
            <a:off x="4124325" y="4140200"/>
            <a:ext cx="663575" cy="584200"/>
          </a:xfrm>
          <a:prstGeom prst="rect">
            <a:avLst/>
          </a:prstGeom>
          <a:solidFill>
            <a:schemeClr val="accent1">
              <a:lumMod val="75000"/>
            </a:schemeClr>
          </a:solidFill>
          <a:ln>
            <a:solidFill>
              <a:schemeClr val="tx1"/>
            </a:solidFill>
          </a:ln>
        </p:spPr>
        <p:txBody>
          <a:bodyPr>
            <a:spAutoFit/>
          </a:bodyPr>
          <a:lstStyle/>
          <a:p>
            <a:pPr>
              <a:defRPr/>
            </a:pPr>
            <a:r>
              <a:rPr lang="it-IT" sz="1600" b="1" i="1" dirty="0">
                <a:solidFill>
                  <a:srgbClr val="FFFFFF"/>
                </a:solidFill>
              </a:rPr>
              <a:t>+ 2.7  </a:t>
            </a:r>
            <a:r>
              <a:rPr lang="it-IT" sz="1600" b="1" i="1" dirty="0" err="1">
                <a:solidFill>
                  <a:srgbClr val="FFFFFF"/>
                </a:solidFill>
              </a:rPr>
              <a:t>years</a:t>
            </a:r>
            <a:endParaRPr lang="it-IT" sz="1600" b="1" i="1" dirty="0">
              <a:solidFill>
                <a:srgbClr val="FFFFFF"/>
              </a:solidFill>
            </a:endParaRPr>
          </a:p>
        </p:txBody>
      </p:sp>
      <p:sp>
        <p:nvSpPr>
          <p:cNvPr id="130059" name="Ovale 2"/>
          <p:cNvSpPr>
            <a:spLocks noChangeArrowheads="1"/>
          </p:cNvSpPr>
          <p:nvPr/>
        </p:nvSpPr>
        <p:spPr bwMode="auto">
          <a:xfrm>
            <a:off x="2268538" y="3500438"/>
            <a:ext cx="431800" cy="293687"/>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fontAlgn="base">
              <a:spcAft>
                <a:spcPct val="0"/>
              </a:spcAft>
              <a:buFontTx/>
              <a:buNone/>
            </a:pPr>
            <a:endParaRPr lang="it-IT" altLang="it-IT" sz="2800" b="1" i="1">
              <a:solidFill>
                <a:srgbClr val="FFFFFF"/>
              </a:solidFill>
            </a:endParaRPr>
          </a:p>
        </p:txBody>
      </p:sp>
      <p:sp>
        <p:nvSpPr>
          <p:cNvPr id="130060" name="Ovale 12"/>
          <p:cNvSpPr>
            <a:spLocks noChangeArrowheads="1"/>
          </p:cNvSpPr>
          <p:nvPr/>
        </p:nvSpPr>
        <p:spPr bwMode="auto">
          <a:xfrm>
            <a:off x="6659563" y="2420938"/>
            <a:ext cx="433387" cy="293687"/>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fontAlgn="base">
              <a:spcAft>
                <a:spcPct val="0"/>
              </a:spcAft>
              <a:buFontTx/>
              <a:buNone/>
            </a:pPr>
            <a:endParaRPr lang="it-IT" altLang="it-IT" sz="2800" b="1" i="1">
              <a:solidFill>
                <a:srgbClr val="FFFFFF"/>
              </a:solidFill>
            </a:endParaRPr>
          </a:p>
        </p:txBody>
      </p:sp>
      <p:cxnSp>
        <p:nvCxnSpPr>
          <p:cNvPr id="130061" name="Connettore 1 4"/>
          <p:cNvCxnSpPr>
            <a:cxnSpLocks noChangeShapeType="1"/>
          </p:cNvCxnSpPr>
          <p:nvPr/>
        </p:nvCxnSpPr>
        <p:spPr bwMode="auto">
          <a:xfrm>
            <a:off x="3851275" y="2714625"/>
            <a:ext cx="3562350"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062" name="Connettore 1 16"/>
          <p:cNvCxnSpPr>
            <a:cxnSpLocks noChangeShapeType="1"/>
          </p:cNvCxnSpPr>
          <p:nvPr/>
        </p:nvCxnSpPr>
        <p:spPr bwMode="auto">
          <a:xfrm>
            <a:off x="1476375" y="2924175"/>
            <a:ext cx="287338"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063" name="Connettore 1 19"/>
          <p:cNvCxnSpPr>
            <a:cxnSpLocks noChangeShapeType="1"/>
          </p:cNvCxnSpPr>
          <p:nvPr/>
        </p:nvCxnSpPr>
        <p:spPr bwMode="auto">
          <a:xfrm>
            <a:off x="4468813" y="3529013"/>
            <a:ext cx="2944812"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064" name="Connettore 1 17"/>
          <p:cNvCxnSpPr>
            <a:cxnSpLocks noChangeShapeType="1"/>
          </p:cNvCxnSpPr>
          <p:nvPr/>
        </p:nvCxnSpPr>
        <p:spPr bwMode="auto">
          <a:xfrm>
            <a:off x="4697413" y="1989138"/>
            <a:ext cx="1871662"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065" name="Connettore 1 18"/>
          <p:cNvCxnSpPr>
            <a:cxnSpLocks noChangeShapeType="1"/>
          </p:cNvCxnSpPr>
          <p:nvPr/>
        </p:nvCxnSpPr>
        <p:spPr bwMode="auto">
          <a:xfrm>
            <a:off x="4284663" y="1744663"/>
            <a:ext cx="2082800"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066" name="Connettore 1 21"/>
          <p:cNvCxnSpPr>
            <a:cxnSpLocks noChangeShapeType="1"/>
          </p:cNvCxnSpPr>
          <p:nvPr/>
        </p:nvCxnSpPr>
        <p:spPr bwMode="auto">
          <a:xfrm>
            <a:off x="1377950" y="2195513"/>
            <a:ext cx="1754188"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CasellaDiTesto 18"/>
          <p:cNvSpPr txBox="1"/>
          <p:nvPr/>
        </p:nvSpPr>
        <p:spPr>
          <a:xfrm>
            <a:off x="101316" y="4082534"/>
            <a:ext cx="961802" cy="369332"/>
          </a:xfrm>
          <a:prstGeom prst="rect">
            <a:avLst/>
          </a:prstGeom>
          <a:solidFill>
            <a:schemeClr val="accent2"/>
          </a:solidFill>
          <a:ln>
            <a:solidFill>
              <a:schemeClr val="accent1">
                <a:lumMod val="20000"/>
                <a:lumOff val="80000"/>
              </a:schemeClr>
            </a:solidFill>
          </a:ln>
        </p:spPr>
        <p:txBody>
          <a:bodyPr wrap="square" rtlCol="0">
            <a:spAutoFit/>
          </a:bodyPr>
          <a:lstStyle/>
          <a:p>
            <a:pPr eaLnBrk="0" fontAlgn="base" hangingPunct="0">
              <a:spcBef>
                <a:spcPct val="50000"/>
              </a:spcBef>
              <a:spcAft>
                <a:spcPct val="0"/>
              </a:spcAft>
            </a:pPr>
            <a:r>
              <a:rPr lang="it-IT" b="1" dirty="0">
                <a:solidFill>
                  <a:srgbClr val="FFFF00"/>
                </a:solidFill>
              </a:rPr>
              <a:t>1979-83</a:t>
            </a:r>
          </a:p>
        </p:txBody>
      </p:sp>
      <p:sp>
        <p:nvSpPr>
          <p:cNvPr id="20" name="CasellaDiTesto 19"/>
          <p:cNvSpPr txBox="1"/>
          <p:nvPr/>
        </p:nvSpPr>
        <p:spPr>
          <a:xfrm>
            <a:off x="7812360" y="4136065"/>
            <a:ext cx="1224136" cy="369332"/>
          </a:xfrm>
          <a:prstGeom prst="rect">
            <a:avLst/>
          </a:prstGeom>
          <a:solidFill>
            <a:schemeClr val="accent2"/>
          </a:solidFill>
          <a:ln>
            <a:solidFill>
              <a:schemeClr val="accent1">
                <a:lumMod val="20000"/>
                <a:lumOff val="80000"/>
              </a:schemeClr>
            </a:solidFill>
          </a:ln>
        </p:spPr>
        <p:txBody>
          <a:bodyPr wrap="square" rtlCol="0">
            <a:spAutoFit/>
          </a:bodyPr>
          <a:lstStyle/>
          <a:p>
            <a:pPr eaLnBrk="0" fontAlgn="base" hangingPunct="0">
              <a:spcBef>
                <a:spcPct val="50000"/>
              </a:spcBef>
              <a:spcAft>
                <a:spcPct val="0"/>
              </a:spcAft>
            </a:pPr>
            <a:r>
              <a:rPr lang="it-IT" b="1" dirty="0">
                <a:solidFill>
                  <a:srgbClr val="FFFF00"/>
                </a:solidFill>
              </a:rPr>
              <a:t>1999-2000</a:t>
            </a:r>
          </a:p>
        </p:txBody>
      </p:sp>
      <p:cxnSp>
        <p:nvCxnSpPr>
          <p:cNvPr id="21" name="Connettore 1 18"/>
          <p:cNvCxnSpPr>
            <a:cxnSpLocks noChangeShapeType="1"/>
          </p:cNvCxnSpPr>
          <p:nvPr/>
        </p:nvCxnSpPr>
        <p:spPr bwMode="auto">
          <a:xfrm>
            <a:off x="1443038" y="2489201"/>
            <a:ext cx="5970587"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ttore 1 21"/>
          <p:cNvCxnSpPr/>
          <p:nvPr/>
        </p:nvCxnSpPr>
        <p:spPr bwMode="auto">
          <a:xfrm flipV="1">
            <a:off x="7413625" y="4384848"/>
            <a:ext cx="0" cy="1852463"/>
          </a:xfrm>
          <a:prstGeom prst="line">
            <a:avLst/>
          </a:prstGeom>
          <a:noFill/>
          <a:ln w="28575"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ttore 1 22"/>
          <p:cNvCxnSpPr/>
          <p:nvPr/>
        </p:nvCxnSpPr>
        <p:spPr bwMode="auto">
          <a:xfrm flipV="1">
            <a:off x="3995936" y="4384849"/>
            <a:ext cx="0" cy="1852463"/>
          </a:xfrm>
          <a:prstGeom prst="line">
            <a:avLst/>
          </a:prstGeom>
          <a:noFill/>
          <a:ln w="28575"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CasellaDiTesto 25"/>
          <p:cNvSpPr txBox="1"/>
          <p:nvPr/>
        </p:nvSpPr>
        <p:spPr>
          <a:xfrm>
            <a:off x="2714821" y="5960313"/>
            <a:ext cx="345011" cy="276999"/>
          </a:xfrm>
          <a:prstGeom prst="rect">
            <a:avLst/>
          </a:prstGeom>
          <a:solidFill>
            <a:schemeClr val="accent2"/>
          </a:solidFill>
          <a:ln>
            <a:solidFill>
              <a:srgbClr val="FF0000"/>
            </a:solidFill>
          </a:ln>
        </p:spPr>
        <p:txBody>
          <a:bodyPr wrap="square" rtlCol="0">
            <a:spAutoFit/>
          </a:bodyPr>
          <a:lstStyle/>
          <a:p>
            <a:pPr eaLnBrk="0" fontAlgn="base" hangingPunct="0">
              <a:spcBef>
                <a:spcPct val="50000"/>
              </a:spcBef>
              <a:spcAft>
                <a:spcPct val="0"/>
              </a:spcAft>
            </a:pPr>
            <a:r>
              <a:rPr lang="it-IT" sz="1200" b="1" i="1" dirty="0" smtClean="0">
                <a:solidFill>
                  <a:srgbClr val="FFFF00"/>
                </a:solidFill>
              </a:rPr>
              <a:t>20</a:t>
            </a:r>
            <a:endParaRPr lang="it-IT" sz="1200" b="1" i="1" dirty="0">
              <a:solidFill>
                <a:srgbClr val="FFFF00"/>
              </a:solidFill>
            </a:endParaRPr>
          </a:p>
        </p:txBody>
      </p:sp>
      <p:sp>
        <p:nvSpPr>
          <p:cNvPr id="27" name="CasellaDiTesto 26"/>
          <p:cNvSpPr txBox="1"/>
          <p:nvPr/>
        </p:nvSpPr>
        <p:spPr>
          <a:xfrm>
            <a:off x="6487056" y="5960312"/>
            <a:ext cx="345011" cy="276999"/>
          </a:xfrm>
          <a:prstGeom prst="rect">
            <a:avLst/>
          </a:prstGeom>
          <a:solidFill>
            <a:schemeClr val="accent2"/>
          </a:solidFill>
          <a:ln>
            <a:solidFill>
              <a:srgbClr val="FF0000"/>
            </a:solidFill>
          </a:ln>
        </p:spPr>
        <p:txBody>
          <a:bodyPr wrap="square" rtlCol="0">
            <a:spAutoFit/>
          </a:bodyPr>
          <a:lstStyle/>
          <a:p>
            <a:pPr eaLnBrk="0" fontAlgn="base" hangingPunct="0">
              <a:spcBef>
                <a:spcPct val="50000"/>
              </a:spcBef>
              <a:spcAft>
                <a:spcPct val="0"/>
              </a:spcAft>
            </a:pPr>
            <a:r>
              <a:rPr lang="it-IT" sz="1200" b="1" i="1" dirty="0" smtClean="0">
                <a:solidFill>
                  <a:srgbClr val="FFFF00"/>
                </a:solidFill>
              </a:rPr>
              <a:t>13</a:t>
            </a:r>
            <a:endParaRPr lang="it-IT" sz="1200" b="1" i="1" dirty="0">
              <a:solidFill>
                <a:srgbClr val="FFFF00"/>
              </a:solidFill>
            </a:endParaRPr>
          </a:p>
        </p:txBody>
      </p:sp>
      <p:sp>
        <p:nvSpPr>
          <p:cNvPr id="3" name="CasellaDiTesto 2"/>
          <p:cNvSpPr txBox="1"/>
          <p:nvPr/>
        </p:nvSpPr>
        <p:spPr>
          <a:xfrm>
            <a:off x="6832067" y="101221"/>
            <a:ext cx="1987735" cy="923330"/>
          </a:xfrm>
          <a:prstGeom prst="rect">
            <a:avLst/>
          </a:prstGeom>
          <a:solidFill>
            <a:schemeClr val="accent1"/>
          </a:solidFill>
        </p:spPr>
        <p:txBody>
          <a:bodyPr wrap="square" rtlCol="0">
            <a:spAutoFit/>
          </a:bodyPr>
          <a:lstStyle/>
          <a:p>
            <a:pPr algn="ctr"/>
            <a:r>
              <a:rPr lang="it-IT" b="1" dirty="0" smtClean="0">
                <a:solidFill>
                  <a:srgbClr val="C00000"/>
                </a:solidFill>
              </a:rPr>
              <a:t>Gli effetti della riduzione del PM2,5 negli USA</a:t>
            </a:r>
            <a:endParaRPr lang="it-IT" b="1" dirty="0">
              <a:solidFill>
                <a:srgbClr val="C00000"/>
              </a:solidFill>
            </a:endParaRPr>
          </a:p>
        </p:txBody>
      </p:sp>
    </p:spTree>
    <p:extLst>
      <p:ext uri="{BB962C8B-B14F-4D97-AF65-F5344CB8AC3E}">
        <p14:creationId xmlns:p14="http://schemas.microsoft.com/office/powerpoint/2010/main" val="66630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600200"/>
            <a:ext cx="8640960" cy="2404864"/>
          </a:xfrm>
        </p:spPr>
        <p:txBody>
          <a:bodyPr/>
          <a:lstStyle/>
          <a:p>
            <a:pPr marL="0" indent="0" algn="ctr">
              <a:buNone/>
            </a:pPr>
            <a:r>
              <a:rPr lang="it-IT" sz="4400" dirty="0" smtClean="0">
                <a:solidFill>
                  <a:srgbClr val="FFFF00"/>
                </a:solidFill>
              </a:rPr>
              <a:t>4. GLI OSTACOLI: </a:t>
            </a:r>
          </a:p>
          <a:p>
            <a:pPr marL="0" indent="0" algn="ctr">
              <a:buNone/>
            </a:pPr>
            <a:r>
              <a:rPr lang="it-IT" sz="4400" dirty="0" err="1" smtClean="0">
                <a:solidFill>
                  <a:schemeClr val="bg1"/>
                </a:solidFill>
              </a:rPr>
              <a:t>Perche</a:t>
            </a:r>
            <a:r>
              <a:rPr lang="it-IT" sz="4400" dirty="0" smtClean="0">
                <a:solidFill>
                  <a:schemeClr val="bg1"/>
                </a:solidFill>
              </a:rPr>
              <a:t>’ si fa poca prevenzione</a:t>
            </a:r>
            <a:endParaRPr lang="it-IT" sz="4400" dirty="0">
              <a:solidFill>
                <a:schemeClr val="bg1"/>
              </a:solidFill>
            </a:endParaRPr>
          </a:p>
        </p:txBody>
      </p:sp>
    </p:spTree>
    <p:extLst>
      <p:ext uri="{BB962C8B-B14F-4D97-AF65-F5344CB8AC3E}">
        <p14:creationId xmlns:p14="http://schemas.microsoft.com/office/powerpoint/2010/main" val="960773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861137"/>
            <a:ext cx="8712968" cy="1143000"/>
          </a:xfrm>
          <a:ln>
            <a:solidFill>
              <a:schemeClr val="accent1">
                <a:lumMod val="20000"/>
                <a:lumOff val="80000"/>
              </a:schemeClr>
            </a:solidFill>
          </a:ln>
        </p:spPr>
        <p:txBody>
          <a:bodyPr/>
          <a:lstStyle/>
          <a:p>
            <a:r>
              <a:rPr lang="it-IT" sz="2800" dirty="0" smtClean="0">
                <a:solidFill>
                  <a:srgbClr val="FFFF00"/>
                </a:solidFill>
              </a:rPr>
              <a:t>Il paradosso della prevenzione: </a:t>
            </a:r>
            <a:br>
              <a:rPr lang="it-IT" sz="2800" dirty="0" smtClean="0">
                <a:solidFill>
                  <a:srgbClr val="FFFF00"/>
                </a:solidFill>
              </a:rPr>
            </a:br>
            <a:r>
              <a:rPr lang="it-IT" sz="2800" dirty="0" smtClean="0">
                <a:solidFill>
                  <a:srgbClr val="FFFF00"/>
                </a:solidFill>
              </a:rPr>
              <a:t>celebrata in </a:t>
            </a:r>
            <a:r>
              <a:rPr lang="it-IT" sz="2800" dirty="0" smtClean="0">
                <a:solidFill>
                  <a:srgbClr val="FFFF00"/>
                </a:solidFill>
              </a:rPr>
              <a:t>teoria, ostacolata in pratica </a:t>
            </a:r>
            <a:r>
              <a:rPr lang="it-IT" sz="2800" dirty="0" smtClean="0">
                <a:solidFill>
                  <a:srgbClr val="FFFF00"/>
                </a:solidFill>
              </a:rPr>
              <a:t>- 1</a:t>
            </a:r>
            <a:endParaRPr lang="it-IT" sz="2800" dirty="0">
              <a:solidFill>
                <a:srgbClr val="FFFF00"/>
              </a:solidFill>
            </a:endParaRPr>
          </a:p>
        </p:txBody>
      </p:sp>
      <p:sp>
        <p:nvSpPr>
          <p:cNvPr id="4" name="CasellaDiTesto 3"/>
          <p:cNvSpPr txBox="1"/>
          <p:nvPr/>
        </p:nvSpPr>
        <p:spPr>
          <a:xfrm>
            <a:off x="107504" y="2492896"/>
            <a:ext cx="8424936" cy="4031873"/>
          </a:xfrm>
          <a:prstGeom prst="rect">
            <a:avLst/>
          </a:prstGeom>
          <a:noFill/>
        </p:spPr>
        <p:txBody>
          <a:bodyPr wrap="square" rtlCol="0">
            <a:spAutoFit/>
          </a:bodyPr>
          <a:lstStyle/>
          <a:p>
            <a:pPr marL="342900" indent="-342900">
              <a:buFont typeface="+mj-lt"/>
              <a:buAutoNum type="arabicPeriod"/>
            </a:pPr>
            <a:r>
              <a:rPr lang="it-IT" sz="2000" dirty="0" smtClean="0">
                <a:solidFill>
                  <a:schemeClr val="bg1"/>
                </a:solidFill>
              </a:rPr>
              <a:t>Il successo della prevenzione non si vede: si notano e si contano i malati, non i sani. Chi può dimostrare che «non fumando» si è evitato un infarto miocardico ?</a:t>
            </a:r>
          </a:p>
          <a:p>
            <a:pPr marL="342900" indent="-342900">
              <a:buFont typeface="+mj-lt"/>
              <a:buAutoNum type="arabicPeriod"/>
            </a:pPr>
            <a:r>
              <a:rPr lang="it-IT" sz="2000" dirty="0" smtClean="0">
                <a:solidFill>
                  <a:schemeClr val="bg1"/>
                </a:solidFill>
              </a:rPr>
              <a:t>La prevenzione e la salute non fanno notizia (fanno notizia: i malati, i morti, gli infortunati, gli interventi, le scoperte della medicina…)</a:t>
            </a:r>
          </a:p>
          <a:p>
            <a:pPr marL="342900" indent="-342900">
              <a:buFont typeface="+mj-lt"/>
              <a:buAutoNum type="arabicPeriod"/>
            </a:pPr>
            <a:r>
              <a:rPr lang="it-IT" sz="2000" dirty="0" smtClean="0">
                <a:solidFill>
                  <a:schemeClr val="bg1"/>
                </a:solidFill>
              </a:rPr>
              <a:t>Le statistiche hanno poco effetto sulla sfera emotiva: i numeri non vengono visti come persone</a:t>
            </a:r>
          </a:p>
          <a:p>
            <a:pPr marL="342900" indent="-342900">
              <a:buFont typeface="+mj-lt"/>
              <a:buAutoNum type="arabicPeriod"/>
            </a:pPr>
            <a:r>
              <a:rPr lang="it-IT" sz="2000" dirty="0" smtClean="0">
                <a:solidFill>
                  <a:schemeClr val="bg1"/>
                </a:solidFill>
              </a:rPr>
              <a:t>La prevenzione produce effetti benefici a lungo termine, ma noi siamo più attratti da gratificazioni a breve termine </a:t>
            </a:r>
          </a:p>
          <a:p>
            <a:pPr marL="342900" indent="-342900">
              <a:buFont typeface="+mj-lt"/>
              <a:buAutoNum type="arabicPeriod"/>
            </a:pPr>
            <a:r>
              <a:rPr lang="it-IT" sz="2000" dirty="0" smtClean="0">
                <a:solidFill>
                  <a:schemeClr val="bg1"/>
                </a:solidFill>
              </a:rPr>
              <a:t>Spesso non c’è un ritorno economico individuale (il beneficio economico di smettere di fumare è più per il SSN che per il singolo individuo)</a:t>
            </a:r>
          </a:p>
          <a:p>
            <a:pPr marL="342900" indent="-342900">
              <a:buFont typeface="+mj-lt"/>
              <a:buAutoNum type="arabicPeriod"/>
            </a:pPr>
            <a:r>
              <a:rPr lang="it-IT" sz="2000" dirty="0" smtClean="0">
                <a:solidFill>
                  <a:schemeClr val="bg1"/>
                </a:solidFill>
              </a:rPr>
              <a:t>I dati scientifici a volte sono contradditori o cambiano rapidamente</a:t>
            </a:r>
          </a:p>
          <a:p>
            <a:pPr marL="342900" indent="-342900">
              <a:buFont typeface="+mj-lt"/>
              <a:buAutoNum type="arabicPeriod"/>
            </a:pPr>
            <a:endParaRPr lang="it-IT" dirty="0">
              <a:solidFill>
                <a:schemeClr val="bg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748" y="36880"/>
            <a:ext cx="3708412" cy="76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90101"/>
            <a:ext cx="16573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ttore 1 6"/>
          <p:cNvCxnSpPr/>
          <p:nvPr/>
        </p:nvCxnSpPr>
        <p:spPr bwMode="auto">
          <a:xfrm>
            <a:off x="539552" y="2852936"/>
            <a:ext cx="4104456"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12" name="Connettore 1 11"/>
          <p:cNvCxnSpPr/>
          <p:nvPr/>
        </p:nvCxnSpPr>
        <p:spPr bwMode="auto">
          <a:xfrm>
            <a:off x="3275856" y="3752713"/>
            <a:ext cx="1764196"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15" name="Connettore 1 14"/>
          <p:cNvCxnSpPr/>
          <p:nvPr/>
        </p:nvCxnSpPr>
        <p:spPr bwMode="auto">
          <a:xfrm>
            <a:off x="539552" y="4365104"/>
            <a:ext cx="5184576"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16" name="Connettore 1 15"/>
          <p:cNvCxnSpPr/>
          <p:nvPr/>
        </p:nvCxnSpPr>
        <p:spPr bwMode="auto">
          <a:xfrm>
            <a:off x="3023828" y="4941168"/>
            <a:ext cx="3132348"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20" name="Connettore 1 19"/>
          <p:cNvCxnSpPr/>
          <p:nvPr/>
        </p:nvCxnSpPr>
        <p:spPr bwMode="auto">
          <a:xfrm>
            <a:off x="539552" y="5589240"/>
            <a:ext cx="4968552"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21" name="Connettore 1 20"/>
          <p:cNvCxnSpPr/>
          <p:nvPr/>
        </p:nvCxnSpPr>
        <p:spPr bwMode="auto">
          <a:xfrm>
            <a:off x="539552" y="6237312"/>
            <a:ext cx="3780420"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spTree>
    <p:extLst>
      <p:ext uri="{BB962C8B-B14F-4D97-AF65-F5344CB8AC3E}">
        <p14:creationId xmlns:p14="http://schemas.microsoft.com/office/powerpoint/2010/main" val="578537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eaLnBrk="1" hangingPunct="1"/>
            <a:r>
              <a:rPr lang="it-IT" altLang="it-IT" sz="4000" b="1" dirty="0" smtClean="0">
                <a:solidFill>
                  <a:srgbClr val="66FF33"/>
                </a:solidFill>
              </a:rPr>
              <a:t>SCOPI DELLA PREVENZIONE</a:t>
            </a:r>
          </a:p>
        </p:txBody>
      </p:sp>
      <p:sp>
        <p:nvSpPr>
          <p:cNvPr id="25603" name="Rectangle 1027"/>
          <p:cNvSpPr>
            <a:spLocks noGrp="1" noChangeArrowheads="1"/>
          </p:cNvSpPr>
          <p:nvPr>
            <p:ph type="body" idx="1"/>
          </p:nvPr>
        </p:nvSpPr>
        <p:spPr>
          <a:xfrm>
            <a:off x="152400" y="1412875"/>
            <a:ext cx="8991600" cy="2971800"/>
          </a:xfrm>
        </p:spPr>
        <p:txBody>
          <a:bodyPr/>
          <a:lstStyle/>
          <a:p>
            <a:pPr eaLnBrk="1" hangingPunct="1">
              <a:buFont typeface="Wingdings" pitchFamily="2" charset="2"/>
              <a:buChar char="ü"/>
            </a:pPr>
            <a:r>
              <a:rPr lang="it-IT" altLang="it-IT" sz="3600" smtClean="0">
                <a:solidFill>
                  <a:srgbClr val="00FFFF"/>
                </a:solidFill>
              </a:rPr>
              <a:t> Ridurre il numero di casi di malattia</a:t>
            </a:r>
          </a:p>
          <a:p>
            <a:pPr eaLnBrk="1" hangingPunct="1">
              <a:buFont typeface="Wingdings" pitchFamily="2" charset="2"/>
              <a:buChar char="ü"/>
            </a:pPr>
            <a:r>
              <a:rPr lang="it-IT" altLang="it-IT" sz="3600" smtClean="0">
                <a:solidFill>
                  <a:srgbClr val="00FFFF"/>
                </a:solidFill>
              </a:rPr>
              <a:t> Migliorare la qualità della vita</a:t>
            </a:r>
          </a:p>
          <a:p>
            <a:pPr eaLnBrk="1" hangingPunct="1">
              <a:buFont typeface="Wingdings" pitchFamily="2" charset="2"/>
              <a:buChar char="ü"/>
            </a:pPr>
            <a:r>
              <a:rPr lang="it-IT" altLang="it-IT" sz="3600" smtClean="0">
                <a:solidFill>
                  <a:srgbClr val="00FFFF"/>
                </a:solidFill>
              </a:rPr>
              <a:t> Ridurre le sofferenze fisiche e psichiche</a:t>
            </a:r>
          </a:p>
          <a:p>
            <a:pPr eaLnBrk="1" hangingPunct="1">
              <a:buFont typeface="Wingdings" pitchFamily="2" charset="2"/>
              <a:buChar char="ü"/>
            </a:pPr>
            <a:r>
              <a:rPr lang="it-IT" altLang="it-IT" sz="3600" smtClean="0">
                <a:solidFill>
                  <a:srgbClr val="00FFFF"/>
                </a:solidFill>
              </a:rPr>
              <a:t> Ridurre la spesa sanitaria</a:t>
            </a:r>
          </a:p>
        </p:txBody>
      </p:sp>
      <p:sp>
        <p:nvSpPr>
          <p:cNvPr id="25604" name="Text Box 1031"/>
          <p:cNvSpPr txBox="1">
            <a:spLocks noChangeArrowheads="1"/>
          </p:cNvSpPr>
          <p:nvPr/>
        </p:nvSpPr>
        <p:spPr bwMode="auto">
          <a:xfrm>
            <a:off x="755650" y="4662488"/>
            <a:ext cx="7561263" cy="7112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Aft>
                <a:spcPct val="0"/>
              </a:spcAft>
              <a:buFontTx/>
              <a:buNone/>
            </a:pPr>
            <a:r>
              <a:rPr lang="it-IT" altLang="it-IT" sz="4000">
                <a:solidFill>
                  <a:srgbClr val="FFFFFF"/>
                </a:solidFill>
              </a:rPr>
              <a:t>“Prevenire è meglio che curare”</a:t>
            </a:r>
            <a:endParaRPr lang="it-IT" altLang="it-IT" sz="1800">
              <a:solidFill>
                <a:srgbClr val="FFFFFF"/>
              </a:solidFill>
            </a:endParaRPr>
          </a:p>
        </p:txBody>
      </p:sp>
      <p:sp>
        <p:nvSpPr>
          <p:cNvPr id="25605" name="Text Box 6"/>
          <p:cNvSpPr txBox="1">
            <a:spLocks noChangeArrowheads="1"/>
          </p:cNvSpPr>
          <p:nvPr/>
        </p:nvSpPr>
        <p:spPr bwMode="auto">
          <a:xfrm>
            <a:off x="539750" y="5949950"/>
            <a:ext cx="7848600" cy="82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2400" b="1" i="1">
                <a:solidFill>
                  <a:srgbClr val="99FFCC"/>
                </a:solidFill>
              </a:rPr>
              <a:t>Colui che non prevede le cose lontane si espone ad infelicità ravvicinate (Confucio)</a:t>
            </a:r>
            <a:endParaRPr lang="it-IT" altLang="it-IT" sz="2400">
              <a:solidFill>
                <a:srgbClr val="99FFCC"/>
              </a:solidFill>
            </a:endParaRPr>
          </a:p>
        </p:txBody>
      </p:sp>
    </p:spTree>
    <p:extLst>
      <p:ext uri="{BB962C8B-B14F-4D97-AF65-F5344CB8AC3E}">
        <p14:creationId xmlns:p14="http://schemas.microsoft.com/office/powerpoint/2010/main" val="3116381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861137"/>
            <a:ext cx="8712968" cy="1143000"/>
          </a:xfrm>
          <a:ln>
            <a:solidFill>
              <a:schemeClr val="accent1">
                <a:lumMod val="20000"/>
                <a:lumOff val="80000"/>
              </a:schemeClr>
            </a:solidFill>
          </a:ln>
        </p:spPr>
        <p:txBody>
          <a:bodyPr/>
          <a:lstStyle/>
          <a:p>
            <a:r>
              <a:rPr lang="it-IT" sz="2800" dirty="0" smtClean="0">
                <a:solidFill>
                  <a:srgbClr val="FFFF00"/>
                </a:solidFill>
              </a:rPr>
              <a:t>Il paradosso della prevenzione: </a:t>
            </a:r>
            <a:br>
              <a:rPr lang="it-IT" sz="2800" dirty="0" smtClean="0">
                <a:solidFill>
                  <a:srgbClr val="FFFF00"/>
                </a:solidFill>
              </a:rPr>
            </a:br>
            <a:r>
              <a:rPr lang="it-IT" sz="2800" dirty="0">
                <a:solidFill>
                  <a:srgbClr val="FFFF00"/>
                </a:solidFill>
              </a:rPr>
              <a:t>celebrata in teoria, ostacolata in pratica - </a:t>
            </a:r>
            <a:r>
              <a:rPr lang="it-IT" sz="2800" dirty="0" smtClean="0">
                <a:solidFill>
                  <a:srgbClr val="FFFF00"/>
                </a:solidFill>
              </a:rPr>
              <a:t>2</a:t>
            </a:r>
            <a:endParaRPr lang="it-IT" sz="2800" dirty="0">
              <a:solidFill>
                <a:srgbClr val="FFFF00"/>
              </a:solidFill>
            </a:endParaRPr>
          </a:p>
        </p:txBody>
      </p:sp>
      <p:sp>
        <p:nvSpPr>
          <p:cNvPr id="4" name="CasellaDiTesto 3"/>
          <p:cNvSpPr txBox="1"/>
          <p:nvPr/>
        </p:nvSpPr>
        <p:spPr>
          <a:xfrm>
            <a:off x="107504" y="2492896"/>
            <a:ext cx="8424936" cy="2831544"/>
          </a:xfrm>
          <a:prstGeom prst="rect">
            <a:avLst/>
          </a:prstGeom>
          <a:noFill/>
        </p:spPr>
        <p:txBody>
          <a:bodyPr wrap="square" rtlCol="0">
            <a:spAutoFit/>
          </a:bodyPr>
          <a:lstStyle/>
          <a:p>
            <a:pPr marL="342900" lvl="0" indent="-342900">
              <a:buFont typeface="+mj-lt"/>
              <a:buAutoNum type="arabicPeriod" startAt="7"/>
            </a:pPr>
            <a:r>
              <a:rPr lang="it-IT" sz="2000" dirty="0">
                <a:solidFill>
                  <a:srgbClr val="FFFFFF"/>
                </a:solidFill>
              </a:rPr>
              <a:t>L’adozione di stili di vita «sani» in genere richiede un cambiamento che incontra sempre una resistenza di fondo («tutti resistono al cambiamento») che deve essere costante nel tempo («E’ facile smettere di fumare, io l’ho fatto un migliaio di volte» - Mark Twain)</a:t>
            </a:r>
          </a:p>
          <a:p>
            <a:pPr marL="342900" indent="-342900">
              <a:buFont typeface="+mj-lt"/>
              <a:buAutoNum type="arabicPeriod" startAt="7"/>
            </a:pPr>
            <a:r>
              <a:rPr lang="it-IT" sz="2000" dirty="0" smtClean="0">
                <a:solidFill>
                  <a:schemeClr val="bg1"/>
                </a:solidFill>
              </a:rPr>
              <a:t>La percezione del rischio nella popolazione spesso non è basata su dati reali </a:t>
            </a:r>
          </a:p>
          <a:p>
            <a:pPr marL="342900" indent="-342900">
              <a:buFont typeface="+mj-lt"/>
              <a:buAutoNum type="arabicPeriod" startAt="7"/>
            </a:pPr>
            <a:r>
              <a:rPr lang="it-IT" sz="2000" dirty="0" smtClean="0">
                <a:solidFill>
                  <a:schemeClr val="bg1"/>
                </a:solidFill>
              </a:rPr>
              <a:t>I conflitti di interesse: il peso dell’industria e del commercio nelle scelte collettive e individuali</a:t>
            </a:r>
          </a:p>
          <a:p>
            <a:pPr marL="342900" indent="-342900">
              <a:buFont typeface="+mj-lt"/>
              <a:buAutoNum type="arabicPeriod" startAt="7"/>
            </a:pPr>
            <a:r>
              <a:rPr lang="it-IT" sz="2000" dirty="0" smtClean="0">
                <a:solidFill>
                  <a:schemeClr val="bg1"/>
                </a:solidFill>
              </a:rPr>
              <a:t>L’influenza di valori etici, fede religiosa e tradizioni popolari</a:t>
            </a:r>
          </a:p>
          <a:p>
            <a:pPr marL="342900" indent="-342900">
              <a:buFont typeface="+mj-lt"/>
              <a:buAutoNum type="arabicPeriod" startAt="8"/>
            </a:pPr>
            <a:endParaRPr lang="it-IT" dirty="0">
              <a:solidFill>
                <a:schemeClr val="bg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748" y="36880"/>
            <a:ext cx="3708412" cy="76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90101"/>
            <a:ext cx="16573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ttore 1 6"/>
          <p:cNvCxnSpPr/>
          <p:nvPr/>
        </p:nvCxnSpPr>
        <p:spPr bwMode="auto">
          <a:xfrm>
            <a:off x="4860032" y="3108090"/>
            <a:ext cx="3096344"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8" name="Connettore 1 7"/>
          <p:cNvCxnSpPr/>
          <p:nvPr/>
        </p:nvCxnSpPr>
        <p:spPr bwMode="auto">
          <a:xfrm>
            <a:off x="539552" y="4077072"/>
            <a:ext cx="4320480"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10" name="Connettore 1 9"/>
          <p:cNvCxnSpPr/>
          <p:nvPr/>
        </p:nvCxnSpPr>
        <p:spPr bwMode="auto">
          <a:xfrm>
            <a:off x="539552" y="4365104"/>
            <a:ext cx="2160240"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12" name="Connettore 1 11"/>
          <p:cNvCxnSpPr/>
          <p:nvPr/>
        </p:nvCxnSpPr>
        <p:spPr bwMode="auto">
          <a:xfrm>
            <a:off x="539552" y="5013176"/>
            <a:ext cx="6264696"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spTree>
    <p:extLst>
      <p:ext uri="{BB962C8B-B14F-4D97-AF65-F5344CB8AC3E}">
        <p14:creationId xmlns:p14="http://schemas.microsoft.com/office/powerpoint/2010/main" val="1129181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861137"/>
            <a:ext cx="8712968" cy="1143000"/>
          </a:xfrm>
          <a:ln>
            <a:solidFill>
              <a:schemeClr val="accent1">
                <a:lumMod val="20000"/>
                <a:lumOff val="80000"/>
              </a:schemeClr>
            </a:solidFill>
          </a:ln>
        </p:spPr>
        <p:txBody>
          <a:bodyPr/>
          <a:lstStyle/>
          <a:p>
            <a:r>
              <a:rPr lang="it-IT" sz="2800" dirty="0" smtClean="0">
                <a:solidFill>
                  <a:srgbClr val="FFFF00"/>
                </a:solidFill>
              </a:rPr>
              <a:t>Il paradosso della prevenzione: </a:t>
            </a:r>
            <a:br>
              <a:rPr lang="it-IT" sz="2800" dirty="0" smtClean="0">
                <a:solidFill>
                  <a:srgbClr val="FFFF00"/>
                </a:solidFill>
              </a:rPr>
            </a:br>
            <a:r>
              <a:rPr lang="it-IT" sz="2800" dirty="0" smtClean="0">
                <a:solidFill>
                  <a:srgbClr val="FFFF00"/>
                </a:solidFill>
              </a:rPr>
              <a:t>le strategie per superare gli ostacoli alla prevenzione</a:t>
            </a:r>
            <a:endParaRPr lang="it-IT" sz="2800" dirty="0">
              <a:solidFill>
                <a:srgbClr val="FFFF00"/>
              </a:solidFill>
            </a:endParaRPr>
          </a:p>
        </p:txBody>
      </p:sp>
      <p:sp>
        <p:nvSpPr>
          <p:cNvPr id="4" name="CasellaDiTesto 3"/>
          <p:cNvSpPr txBox="1"/>
          <p:nvPr/>
        </p:nvSpPr>
        <p:spPr>
          <a:xfrm>
            <a:off x="107504" y="2492896"/>
            <a:ext cx="8784976" cy="4678204"/>
          </a:xfrm>
          <a:prstGeom prst="rect">
            <a:avLst/>
          </a:prstGeom>
          <a:noFill/>
        </p:spPr>
        <p:txBody>
          <a:bodyPr wrap="square" rtlCol="0">
            <a:spAutoFit/>
          </a:bodyPr>
          <a:lstStyle/>
          <a:p>
            <a:pPr marL="342900" lvl="0" indent="-342900">
              <a:buFont typeface="+mj-lt"/>
              <a:buAutoNum type="arabicPeriod"/>
            </a:pPr>
            <a:r>
              <a:rPr lang="it-IT" sz="2000" dirty="0" smtClean="0">
                <a:solidFill>
                  <a:srgbClr val="FFFFFF"/>
                </a:solidFill>
              </a:rPr>
              <a:t>Pagare per la prevenzione: fornire incentivi ai medici, pazienti, cittadini ecc. (dare un premio a chi smette di fumare, a chi usa la bicicletta anziché l’automobile per andare al lavoro)</a:t>
            </a:r>
            <a:endParaRPr lang="it-IT" sz="2000" dirty="0">
              <a:solidFill>
                <a:srgbClr val="FFFFFF"/>
              </a:solidFill>
            </a:endParaRPr>
          </a:p>
          <a:p>
            <a:pPr marL="342900" indent="-342900">
              <a:buFont typeface="+mj-lt"/>
              <a:buAutoNum type="arabicPeriod"/>
            </a:pPr>
            <a:r>
              <a:rPr lang="it-IT" sz="2000" dirty="0" smtClean="0">
                <a:solidFill>
                  <a:schemeClr val="bg1"/>
                </a:solidFill>
              </a:rPr>
              <a:t>Le scelte salutari devono essere facili, alla portata di tanti (tutti ?), economicamente vantaggiose: destinare spazi a parchi e piste ciclabili, dare incentivi per automobili meno inquinanti e per la sostituzione di vecchie caldaie, </a:t>
            </a:r>
            <a:r>
              <a:rPr lang="it-IT" sz="2000" dirty="0" err="1" smtClean="0">
                <a:solidFill>
                  <a:schemeClr val="bg1"/>
                </a:solidFill>
              </a:rPr>
              <a:t>insstallazione</a:t>
            </a:r>
            <a:r>
              <a:rPr lang="it-IT" sz="2000" dirty="0" smtClean="0">
                <a:solidFill>
                  <a:schemeClr val="bg1"/>
                </a:solidFill>
              </a:rPr>
              <a:t> impianti fotovoltaici, ecc.</a:t>
            </a:r>
          </a:p>
          <a:p>
            <a:pPr marL="342900" indent="-342900">
              <a:buFont typeface="+mj-lt"/>
              <a:buAutoNum type="arabicPeriod"/>
            </a:pPr>
            <a:r>
              <a:rPr lang="it-IT" sz="2000" dirty="0" smtClean="0">
                <a:solidFill>
                  <a:schemeClr val="bg1"/>
                </a:solidFill>
              </a:rPr>
              <a:t>Fare  prevenzione nei luoghi di lavoro (attività fisica, spazi di ricreazione, ecc.)</a:t>
            </a:r>
          </a:p>
          <a:p>
            <a:pPr marL="342900" indent="-342900">
              <a:buFont typeface="+mj-lt"/>
              <a:buAutoNum type="arabicPeriod"/>
            </a:pPr>
            <a:r>
              <a:rPr lang="it-IT" sz="2000" dirty="0" smtClean="0">
                <a:solidFill>
                  <a:schemeClr val="bg1"/>
                </a:solidFill>
              </a:rPr>
              <a:t>Promuovere cambiamenti tecnologici positivi per la prevenzione (air </a:t>
            </a:r>
            <a:r>
              <a:rPr lang="it-IT" sz="2000" dirty="0" err="1" smtClean="0">
                <a:solidFill>
                  <a:schemeClr val="bg1"/>
                </a:solidFill>
              </a:rPr>
              <a:t>bag</a:t>
            </a:r>
            <a:r>
              <a:rPr lang="it-IT" sz="2000" dirty="0" smtClean="0">
                <a:solidFill>
                  <a:schemeClr val="bg1"/>
                </a:solidFill>
              </a:rPr>
              <a:t>, cinture di sicurezza, motori meno inquinanti, ecc.)</a:t>
            </a:r>
          </a:p>
          <a:p>
            <a:pPr marL="342900" indent="-342900">
              <a:buFont typeface="+mj-lt"/>
              <a:buAutoNum type="arabicPeriod"/>
            </a:pPr>
            <a:r>
              <a:rPr lang="it-IT" sz="2000" dirty="0" smtClean="0">
                <a:solidFill>
                  <a:schemeClr val="bg1"/>
                </a:solidFill>
              </a:rPr>
              <a:t>Promulgare leggi e ordinanze favorevoli alla prevenzione (le leggi sull’inquinamento, la legge sul fumo nei locali pubblici, ecc.)</a:t>
            </a:r>
          </a:p>
          <a:p>
            <a:pPr marL="342900" indent="-342900">
              <a:buFont typeface="+mj-lt"/>
              <a:buAutoNum type="arabicPeriod"/>
            </a:pPr>
            <a:r>
              <a:rPr lang="it-IT" sz="2000" dirty="0" smtClean="0">
                <a:solidFill>
                  <a:schemeClr val="bg1"/>
                </a:solidFill>
              </a:rPr>
              <a:t>Favorire la cultura della prevenzione a tutti i livelli: mass media, internet, ecc. </a:t>
            </a:r>
          </a:p>
          <a:p>
            <a:pPr marL="342900" indent="-342900">
              <a:buFont typeface="+mj-lt"/>
              <a:buAutoNum type="arabicPeriod"/>
            </a:pPr>
            <a:endParaRPr lang="it-IT" sz="2000" dirty="0" smtClean="0">
              <a:solidFill>
                <a:schemeClr val="bg1"/>
              </a:solidFill>
            </a:endParaRPr>
          </a:p>
          <a:p>
            <a:pPr marL="342900" indent="-342900">
              <a:buFont typeface="+mj-lt"/>
              <a:buAutoNum type="arabicPeriod" startAt="8"/>
            </a:pPr>
            <a:endParaRPr lang="it-IT" dirty="0">
              <a:solidFill>
                <a:schemeClr val="bg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748" y="36880"/>
            <a:ext cx="3708412" cy="76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90101"/>
            <a:ext cx="16573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ttore 1 6"/>
          <p:cNvCxnSpPr/>
          <p:nvPr/>
        </p:nvCxnSpPr>
        <p:spPr bwMode="auto">
          <a:xfrm>
            <a:off x="539552" y="2852936"/>
            <a:ext cx="2628292"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8" name="Connettore 1 7"/>
          <p:cNvCxnSpPr/>
          <p:nvPr/>
        </p:nvCxnSpPr>
        <p:spPr bwMode="auto">
          <a:xfrm>
            <a:off x="539552" y="3789040"/>
            <a:ext cx="3816424"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10" name="Connettore 1 9"/>
          <p:cNvCxnSpPr/>
          <p:nvPr/>
        </p:nvCxnSpPr>
        <p:spPr bwMode="auto">
          <a:xfrm>
            <a:off x="575556" y="4941168"/>
            <a:ext cx="3924436"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12" name="Connettore 1 11"/>
          <p:cNvCxnSpPr/>
          <p:nvPr/>
        </p:nvCxnSpPr>
        <p:spPr bwMode="auto">
          <a:xfrm>
            <a:off x="539552" y="5301208"/>
            <a:ext cx="3816424"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14" name="Connettore 1 13"/>
          <p:cNvCxnSpPr/>
          <p:nvPr/>
        </p:nvCxnSpPr>
        <p:spPr bwMode="auto">
          <a:xfrm>
            <a:off x="1812964" y="5877272"/>
            <a:ext cx="4559236"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cxnSp>
        <p:nvCxnSpPr>
          <p:cNvPr id="16" name="Connettore 1 15"/>
          <p:cNvCxnSpPr/>
          <p:nvPr/>
        </p:nvCxnSpPr>
        <p:spPr bwMode="auto">
          <a:xfrm>
            <a:off x="539552" y="6525344"/>
            <a:ext cx="5256584" cy="0"/>
          </a:xfrm>
          <a:prstGeom prst="line">
            <a:avLst/>
          </a:prstGeom>
          <a:noFill/>
          <a:ln w="12700" cap="flat" cmpd="sng" algn="ctr">
            <a:solidFill>
              <a:schemeClr val="accent1">
                <a:lumMod val="20000"/>
                <a:lumOff val="80000"/>
              </a:schemeClr>
            </a:solidFill>
            <a:prstDash val="solid"/>
            <a:round/>
            <a:headEnd type="none" w="med" len="med"/>
            <a:tailEnd type="none" w="med" len="med"/>
          </a:ln>
          <a:effectLst/>
        </p:spPr>
      </p:cxnSp>
    </p:spTree>
    <p:extLst>
      <p:ext uri="{BB962C8B-B14F-4D97-AF65-F5344CB8AC3E}">
        <p14:creationId xmlns:p14="http://schemas.microsoft.com/office/powerpoint/2010/main" val="181313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88640"/>
            <a:ext cx="9144000" cy="4563301"/>
          </a:xfrm>
          <a:prstGeom prst="rect">
            <a:avLst/>
          </a:prstGeom>
          <a:ln>
            <a:noFill/>
          </a:ln>
        </p:spPr>
        <p:txBody>
          <a:bodyPr wrap="square">
            <a:spAutoFit/>
          </a:bodyPr>
          <a:lstStyle/>
          <a:p>
            <a:pPr algn="ctr" fontAlgn="base">
              <a:lnSpc>
                <a:spcPct val="115000"/>
              </a:lnSpc>
              <a:spcBef>
                <a:spcPts val="600"/>
              </a:spcBef>
              <a:spcAft>
                <a:spcPts val="600"/>
              </a:spcAft>
            </a:pPr>
            <a:r>
              <a:rPr lang="it-IT" sz="2800" b="1" kern="1800" dirty="0" smtClean="0">
                <a:solidFill>
                  <a:srgbClr val="FFFF00"/>
                </a:solidFill>
                <a:latin typeface="Arial"/>
                <a:ea typeface="Times New Roman"/>
                <a:cs typeface="Times New Roman"/>
              </a:rPr>
              <a:t>L’incentivo </a:t>
            </a:r>
            <a:r>
              <a:rPr lang="it-IT" sz="2800" b="1" kern="1800" dirty="0">
                <a:solidFill>
                  <a:srgbClr val="FFFF00"/>
                </a:solidFill>
                <a:latin typeface="Arial"/>
                <a:ea typeface="Times New Roman"/>
                <a:cs typeface="Times New Roman"/>
              </a:rPr>
              <a:t>migliore per l’attività </a:t>
            </a:r>
            <a:r>
              <a:rPr lang="it-IT" sz="2800" b="1" kern="1800" dirty="0" smtClean="0">
                <a:solidFill>
                  <a:srgbClr val="FFFF00"/>
                </a:solidFill>
                <a:latin typeface="Arial"/>
                <a:ea typeface="Times New Roman"/>
                <a:cs typeface="Times New Roman"/>
              </a:rPr>
              <a:t>fisica </a:t>
            </a:r>
            <a:r>
              <a:rPr lang="it-IT" sz="1400" dirty="0" smtClean="0">
                <a:solidFill>
                  <a:srgbClr val="FFFF00"/>
                </a:solidFill>
                <a:latin typeface="Calibri"/>
                <a:ea typeface="Times New Roman"/>
                <a:cs typeface="Times New Roman"/>
              </a:rPr>
              <a:t>(</a:t>
            </a:r>
            <a:r>
              <a:rPr lang="it-IT" sz="1400" dirty="0" smtClean="0">
                <a:solidFill>
                  <a:srgbClr val="FFFF00"/>
                </a:solidFill>
                <a:latin typeface="inherit"/>
                <a:ea typeface="Times New Roman"/>
                <a:cs typeface="Helvetica"/>
              </a:rPr>
              <a:t>17/2/2016</a:t>
            </a:r>
            <a:r>
              <a:rPr lang="it-IT" sz="1400" dirty="0" smtClean="0">
                <a:solidFill>
                  <a:srgbClr val="FFFF00"/>
                </a:solidFill>
                <a:latin typeface="Helvetica"/>
                <a:ea typeface="Times New Roman"/>
                <a:cs typeface="Helvetica"/>
              </a:rPr>
              <a:t>)</a:t>
            </a:r>
            <a:endParaRPr lang="it-IT" sz="1400" dirty="0">
              <a:solidFill>
                <a:srgbClr val="FFFF00"/>
              </a:solidFill>
              <a:latin typeface="Calibri"/>
              <a:ea typeface="Calibri"/>
              <a:cs typeface="Times New Roman"/>
            </a:endParaRPr>
          </a:p>
          <a:p>
            <a:pPr fontAlgn="base">
              <a:lnSpc>
                <a:spcPts val="1575"/>
              </a:lnSpc>
              <a:spcAft>
                <a:spcPts val="0"/>
              </a:spcAft>
            </a:pPr>
            <a:r>
              <a:rPr lang="it-IT" dirty="0">
                <a:solidFill>
                  <a:srgbClr val="FFFF00"/>
                </a:solidFill>
                <a:latin typeface="Arial"/>
                <a:ea typeface="Times New Roman"/>
                <a:cs typeface="Times New Roman"/>
              </a:rPr>
              <a:t> </a:t>
            </a:r>
            <a:endParaRPr lang="it-IT" sz="2000" dirty="0">
              <a:solidFill>
                <a:srgbClr val="FFFF00"/>
              </a:solidFill>
              <a:latin typeface="Calibri"/>
              <a:ea typeface="Calibri"/>
              <a:cs typeface="Times New Roman"/>
            </a:endParaRPr>
          </a:p>
          <a:p>
            <a:pPr marL="285750" indent="-285750" fontAlgn="base">
              <a:spcAft>
                <a:spcPts val="0"/>
              </a:spcAft>
              <a:buFont typeface="Arial" panose="020B0604020202020204" pitchFamily="34" charset="0"/>
              <a:buChar char="•"/>
            </a:pPr>
            <a:r>
              <a:rPr lang="it-IT" sz="2000" dirty="0" smtClean="0">
                <a:solidFill>
                  <a:schemeClr val="accent1">
                    <a:lumMod val="20000"/>
                    <a:lumOff val="80000"/>
                  </a:schemeClr>
                </a:solidFill>
                <a:latin typeface="Arial"/>
                <a:ea typeface="Times New Roman"/>
                <a:cs typeface="Times New Roman"/>
              </a:rPr>
              <a:t>In uno </a:t>
            </a:r>
            <a:r>
              <a:rPr lang="it-IT" sz="2000" dirty="0">
                <a:solidFill>
                  <a:schemeClr val="accent1">
                    <a:lumMod val="20000"/>
                    <a:lumOff val="80000"/>
                  </a:schemeClr>
                </a:solidFill>
                <a:latin typeface="Arial"/>
                <a:ea typeface="Times New Roman"/>
                <a:cs typeface="Times New Roman"/>
              </a:rPr>
              <a:t> </a:t>
            </a:r>
            <a:r>
              <a:rPr lang="it-IT" sz="2000" b="1" dirty="0" smtClean="0">
                <a:solidFill>
                  <a:schemeClr val="accent1">
                    <a:lumMod val="20000"/>
                    <a:lumOff val="80000"/>
                  </a:schemeClr>
                </a:solidFill>
                <a:latin typeface="inherit"/>
                <a:ea typeface="Times New Roman"/>
                <a:cs typeface="Arial"/>
              </a:rPr>
              <a:t>studio randomizzato controllato </a:t>
            </a:r>
            <a:r>
              <a:rPr lang="it-IT" sz="2000" dirty="0" smtClean="0">
                <a:solidFill>
                  <a:schemeClr val="accent1">
                    <a:lumMod val="20000"/>
                    <a:lumOff val="80000"/>
                  </a:schemeClr>
                </a:solidFill>
                <a:latin typeface="Arial"/>
                <a:ea typeface="Times New Roman"/>
                <a:cs typeface="Times New Roman"/>
              </a:rPr>
              <a:t>dell’Università </a:t>
            </a:r>
            <a:r>
              <a:rPr lang="it-IT" sz="2000" dirty="0">
                <a:solidFill>
                  <a:schemeClr val="accent1">
                    <a:lumMod val="20000"/>
                    <a:lumOff val="80000"/>
                  </a:schemeClr>
                </a:solidFill>
                <a:latin typeface="Arial"/>
                <a:ea typeface="Times New Roman"/>
                <a:cs typeface="Times New Roman"/>
              </a:rPr>
              <a:t>della </a:t>
            </a:r>
            <a:r>
              <a:rPr lang="it-IT" sz="2000" b="1" dirty="0" smtClean="0">
                <a:solidFill>
                  <a:schemeClr val="accent1">
                    <a:lumMod val="20000"/>
                    <a:lumOff val="80000"/>
                  </a:schemeClr>
                </a:solidFill>
                <a:latin typeface="inherit"/>
                <a:ea typeface="Times New Roman"/>
                <a:cs typeface="Arial"/>
              </a:rPr>
              <a:t>Pennsylvania</a:t>
            </a:r>
            <a:r>
              <a:rPr lang="it-IT" sz="2000" dirty="0" smtClean="0">
                <a:solidFill>
                  <a:schemeClr val="accent1">
                    <a:lumMod val="20000"/>
                    <a:lumOff val="80000"/>
                  </a:schemeClr>
                </a:solidFill>
                <a:latin typeface="Arial"/>
                <a:ea typeface="Times New Roman"/>
                <a:cs typeface="Times New Roman"/>
              </a:rPr>
              <a:t>, pubblicato su </a:t>
            </a:r>
            <a:r>
              <a:rPr lang="it-IT" sz="2000" b="1" dirty="0">
                <a:solidFill>
                  <a:schemeClr val="accent1">
                    <a:lumMod val="20000"/>
                    <a:lumOff val="80000"/>
                  </a:schemeClr>
                </a:solidFill>
                <a:latin typeface="Arial"/>
                <a:ea typeface="Times New Roman"/>
                <a:cs typeface="Times New Roman"/>
              </a:rPr>
              <a:t> </a:t>
            </a:r>
            <a:r>
              <a:rPr lang="it-IT" sz="2000" b="1" i="1" dirty="0" err="1">
                <a:solidFill>
                  <a:schemeClr val="accent1">
                    <a:lumMod val="20000"/>
                    <a:lumOff val="80000"/>
                  </a:schemeClr>
                </a:solidFill>
                <a:latin typeface="inherit"/>
                <a:ea typeface="Times New Roman"/>
                <a:cs typeface="Arial"/>
              </a:rPr>
              <a:t>Annals</a:t>
            </a:r>
            <a:r>
              <a:rPr lang="it-IT" sz="2000" b="1" i="1" dirty="0">
                <a:solidFill>
                  <a:schemeClr val="accent1">
                    <a:lumMod val="20000"/>
                    <a:lumOff val="80000"/>
                  </a:schemeClr>
                </a:solidFill>
                <a:latin typeface="inherit"/>
                <a:ea typeface="Times New Roman"/>
                <a:cs typeface="Arial"/>
              </a:rPr>
              <a:t> of </a:t>
            </a:r>
            <a:r>
              <a:rPr lang="it-IT" sz="2000" b="1" i="1" dirty="0" err="1">
                <a:solidFill>
                  <a:schemeClr val="accent1">
                    <a:lumMod val="20000"/>
                    <a:lumOff val="80000"/>
                  </a:schemeClr>
                </a:solidFill>
                <a:latin typeface="inherit"/>
                <a:ea typeface="Times New Roman"/>
                <a:cs typeface="Arial"/>
              </a:rPr>
              <a:t>Internal</a:t>
            </a:r>
            <a:r>
              <a:rPr lang="it-IT" sz="2000" b="1" i="1" dirty="0">
                <a:solidFill>
                  <a:schemeClr val="accent1">
                    <a:lumMod val="20000"/>
                    <a:lumOff val="80000"/>
                  </a:schemeClr>
                </a:solidFill>
                <a:latin typeface="inherit"/>
                <a:ea typeface="Times New Roman"/>
                <a:cs typeface="Arial"/>
              </a:rPr>
              <a:t> Medicine</a:t>
            </a:r>
            <a:r>
              <a:rPr lang="it-IT" sz="2000" dirty="0" smtClean="0">
                <a:solidFill>
                  <a:schemeClr val="accent1">
                    <a:lumMod val="20000"/>
                    <a:lumOff val="80000"/>
                  </a:schemeClr>
                </a:solidFill>
                <a:latin typeface="Arial"/>
                <a:ea typeface="Times New Roman"/>
                <a:cs typeface="Times New Roman"/>
              </a:rPr>
              <a:t>, di 13 </a:t>
            </a:r>
            <a:r>
              <a:rPr lang="it-IT" sz="2000" dirty="0">
                <a:solidFill>
                  <a:schemeClr val="accent1">
                    <a:lumMod val="20000"/>
                    <a:lumOff val="80000"/>
                  </a:schemeClr>
                </a:solidFill>
                <a:latin typeface="Arial"/>
                <a:ea typeface="Times New Roman"/>
                <a:cs typeface="Times New Roman"/>
              </a:rPr>
              <a:t>settimane, </a:t>
            </a:r>
            <a:r>
              <a:rPr lang="it-IT" sz="2000" dirty="0" smtClean="0">
                <a:solidFill>
                  <a:schemeClr val="accent1">
                    <a:lumMod val="20000"/>
                    <a:lumOff val="80000"/>
                  </a:schemeClr>
                </a:solidFill>
                <a:latin typeface="Arial"/>
                <a:ea typeface="Times New Roman"/>
                <a:cs typeface="Times New Roman"/>
              </a:rPr>
              <a:t>281 </a:t>
            </a:r>
            <a:r>
              <a:rPr lang="it-IT" sz="2000" dirty="0">
                <a:solidFill>
                  <a:schemeClr val="accent1">
                    <a:lumMod val="20000"/>
                    <a:lumOff val="80000"/>
                  </a:schemeClr>
                </a:solidFill>
                <a:latin typeface="Arial"/>
                <a:ea typeface="Times New Roman"/>
                <a:cs typeface="Times New Roman"/>
              </a:rPr>
              <a:t>persone </a:t>
            </a:r>
            <a:r>
              <a:rPr lang="it-IT" sz="2000" dirty="0" smtClean="0">
                <a:solidFill>
                  <a:schemeClr val="accent1">
                    <a:lumMod val="20000"/>
                    <a:lumOff val="80000"/>
                  </a:schemeClr>
                </a:solidFill>
                <a:latin typeface="Arial"/>
                <a:ea typeface="Times New Roman"/>
                <a:cs typeface="Times New Roman"/>
              </a:rPr>
              <a:t>sono state assegnate a caso a 4 gruppi</a:t>
            </a:r>
            <a:r>
              <a:rPr lang="it-IT" sz="2000" dirty="0">
                <a:solidFill>
                  <a:schemeClr val="accent1">
                    <a:lumMod val="20000"/>
                    <a:lumOff val="80000"/>
                  </a:schemeClr>
                </a:solidFill>
                <a:latin typeface="Arial"/>
                <a:ea typeface="Times New Roman"/>
                <a:cs typeface="Times New Roman"/>
              </a:rPr>
              <a:t>, </a:t>
            </a:r>
            <a:r>
              <a:rPr lang="it-IT" sz="2000" dirty="0" smtClean="0">
                <a:solidFill>
                  <a:schemeClr val="accent1">
                    <a:lumMod val="20000"/>
                    <a:lumOff val="80000"/>
                  </a:schemeClr>
                </a:solidFill>
                <a:latin typeface="Arial"/>
                <a:ea typeface="Times New Roman"/>
                <a:cs typeface="Times New Roman"/>
              </a:rPr>
              <a:t>con </a:t>
            </a:r>
            <a:r>
              <a:rPr lang="it-IT" sz="2000" dirty="0">
                <a:solidFill>
                  <a:schemeClr val="accent1">
                    <a:lumMod val="20000"/>
                    <a:lumOff val="80000"/>
                  </a:schemeClr>
                </a:solidFill>
                <a:latin typeface="Arial"/>
                <a:ea typeface="Times New Roman"/>
                <a:cs typeface="Times New Roman"/>
              </a:rPr>
              <a:t>l’obiettivo di fare </a:t>
            </a:r>
            <a:r>
              <a:rPr lang="it-IT" sz="2000" u="sng" dirty="0">
                <a:solidFill>
                  <a:schemeClr val="accent1">
                    <a:lumMod val="20000"/>
                    <a:lumOff val="80000"/>
                  </a:schemeClr>
                </a:solidFill>
                <a:latin typeface="Arial"/>
                <a:ea typeface="Times New Roman"/>
                <a:cs typeface="Times New Roman"/>
              </a:rPr>
              <a:t>almeno 7.000 passi al giorno</a:t>
            </a:r>
            <a:r>
              <a:rPr lang="it-IT" sz="2000" dirty="0">
                <a:solidFill>
                  <a:schemeClr val="accent1">
                    <a:lumMod val="20000"/>
                    <a:lumOff val="80000"/>
                  </a:schemeClr>
                </a:solidFill>
                <a:latin typeface="Arial"/>
                <a:ea typeface="Times New Roman"/>
                <a:cs typeface="Times New Roman"/>
              </a:rPr>
              <a:t>. </a:t>
            </a:r>
            <a:endParaRPr lang="it-IT" sz="2000" dirty="0" smtClean="0">
              <a:solidFill>
                <a:schemeClr val="accent1">
                  <a:lumMod val="20000"/>
                  <a:lumOff val="80000"/>
                </a:schemeClr>
              </a:solidFill>
              <a:latin typeface="Arial"/>
              <a:ea typeface="Times New Roman"/>
              <a:cs typeface="Times New Roman"/>
            </a:endParaRPr>
          </a:p>
          <a:p>
            <a:pPr marL="285750" indent="-285750" fontAlgn="base">
              <a:spcAft>
                <a:spcPts val="0"/>
              </a:spcAft>
              <a:buFont typeface="Arial" panose="020B0604020202020204" pitchFamily="34" charset="0"/>
              <a:buChar char="•"/>
            </a:pPr>
            <a:r>
              <a:rPr lang="it-IT" sz="2000" dirty="0" smtClean="0">
                <a:solidFill>
                  <a:schemeClr val="accent1">
                    <a:lumMod val="20000"/>
                    <a:lumOff val="80000"/>
                  </a:schemeClr>
                </a:solidFill>
                <a:latin typeface="Arial"/>
                <a:ea typeface="Times New Roman"/>
                <a:cs typeface="Times New Roman"/>
              </a:rPr>
              <a:t>Nel 1° gruppo i soggetti ricevevano </a:t>
            </a:r>
            <a:r>
              <a:rPr lang="it-IT" sz="2000" dirty="0">
                <a:solidFill>
                  <a:schemeClr val="accent1">
                    <a:lumMod val="20000"/>
                    <a:lumOff val="80000"/>
                  </a:schemeClr>
                </a:solidFill>
                <a:latin typeface="Arial"/>
                <a:ea typeface="Times New Roman"/>
                <a:cs typeface="Times New Roman"/>
              </a:rPr>
              <a:t>1,4 dollari </a:t>
            </a:r>
            <a:r>
              <a:rPr lang="it-IT" sz="2000" dirty="0" smtClean="0">
                <a:solidFill>
                  <a:schemeClr val="accent1">
                    <a:lumMod val="20000"/>
                    <a:lumOff val="80000"/>
                  </a:schemeClr>
                </a:solidFill>
                <a:latin typeface="Arial"/>
                <a:ea typeface="Times New Roman"/>
                <a:cs typeface="Times New Roman"/>
              </a:rPr>
              <a:t>ogni </a:t>
            </a:r>
            <a:r>
              <a:rPr lang="it-IT" sz="2000" dirty="0">
                <a:solidFill>
                  <a:schemeClr val="accent1">
                    <a:lumMod val="20000"/>
                    <a:lumOff val="80000"/>
                  </a:schemeClr>
                </a:solidFill>
                <a:latin typeface="Arial"/>
                <a:ea typeface="Times New Roman"/>
                <a:cs typeface="Times New Roman"/>
              </a:rPr>
              <a:t>volta che superavano l’obiettivo </a:t>
            </a:r>
            <a:r>
              <a:rPr lang="it-IT" sz="2000" dirty="0" smtClean="0">
                <a:solidFill>
                  <a:schemeClr val="accent1">
                    <a:lumMod val="20000"/>
                    <a:lumOff val="80000"/>
                  </a:schemeClr>
                </a:solidFill>
                <a:latin typeface="Arial"/>
                <a:ea typeface="Times New Roman"/>
                <a:cs typeface="Times New Roman"/>
              </a:rPr>
              <a:t>giornaliero, </a:t>
            </a:r>
          </a:p>
          <a:p>
            <a:pPr marL="285750" indent="-285750" fontAlgn="base">
              <a:spcAft>
                <a:spcPts val="0"/>
              </a:spcAft>
              <a:buFont typeface="Arial" panose="020B0604020202020204" pitchFamily="34" charset="0"/>
              <a:buChar char="•"/>
            </a:pPr>
            <a:r>
              <a:rPr lang="it-IT" sz="2000" dirty="0" smtClean="0">
                <a:solidFill>
                  <a:schemeClr val="accent1">
                    <a:lumMod val="20000"/>
                    <a:lumOff val="80000"/>
                  </a:schemeClr>
                </a:solidFill>
                <a:latin typeface="Arial"/>
                <a:ea typeface="Times New Roman"/>
                <a:cs typeface="Times New Roman"/>
              </a:rPr>
              <a:t>Nel 2° il </a:t>
            </a:r>
            <a:r>
              <a:rPr lang="it-IT" sz="2000" dirty="0">
                <a:solidFill>
                  <a:schemeClr val="accent1">
                    <a:lumMod val="20000"/>
                    <a:lumOff val="80000"/>
                  </a:schemeClr>
                </a:solidFill>
                <a:latin typeface="Arial"/>
                <a:ea typeface="Times New Roman"/>
                <a:cs typeface="Times New Roman"/>
              </a:rPr>
              <a:t>premio quotidiano </a:t>
            </a:r>
            <a:r>
              <a:rPr lang="it-IT" sz="2000" dirty="0" smtClean="0">
                <a:solidFill>
                  <a:schemeClr val="accent1">
                    <a:lumMod val="20000"/>
                    <a:lumOff val="80000"/>
                  </a:schemeClr>
                </a:solidFill>
                <a:latin typeface="Arial"/>
                <a:ea typeface="Times New Roman"/>
                <a:cs typeface="Times New Roman"/>
              </a:rPr>
              <a:t>consisteva nel partecipare </a:t>
            </a:r>
            <a:r>
              <a:rPr lang="it-IT" sz="2000" dirty="0">
                <a:solidFill>
                  <a:schemeClr val="accent1">
                    <a:lumMod val="20000"/>
                    <a:lumOff val="80000"/>
                  </a:schemeClr>
                </a:solidFill>
                <a:latin typeface="Arial"/>
                <a:ea typeface="Times New Roman"/>
                <a:cs typeface="Times New Roman"/>
              </a:rPr>
              <a:t>a una lotteria per vincere 100 dollari. </a:t>
            </a:r>
            <a:endParaRPr lang="it-IT" sz="2000" dirty="0" smtClean="0">
              <a:solidFill>
                <a:schemeClr val="accent1">
                  <a:lumMod val="20000"/>
                  <a:lumOff val="80000"/>
                </a:schemeClr>
              </a:solidFill>
              <a:latin typeface="Arial"/>
              <a:ea typeface="Times New Roman"/>
              <a:cs typeface="Times New Roman"/>
            </a:endParaRPr>
          </a:p>
          <a:p>
            <a:pPr marL="285750" indent="-285750" fontAlgn="base">
              <a:spcAft>
                <a:spcPts val="0"/>
              </a:spcAft>
              <a:buFont typeface="Arial" panose="020B0604020202020204" pitchFamily="34" charset="0"/>
              <a:buChar char="•"/>
            </a:pPr>
            <a:r>
              <a:rPr lang="it-IT" sz="2000" dirty="0">
                <a:solidFill>
                  <a:schemeClr val="accent1">
                    <a:lumMod val="20000"/>
                    <a:lumOff val="80000"/>
                  </a:schemeClr>
                </a:solidFill>
                <a:latin typeface="Arial"/>
                <a:ea typeface="Times New Roman"/>
                <a:cs typeface="Times New Roman"/>
              </a:rPr>
              <a:t>Nel </a:t>
            </a:r>
            <a:r>
              <a:rPr lang="it-IT" sz="2000" dirty="0" smtClean="0">
                <a:solidFill>
                  <a:schemeClr val="accent1">
                    <a:lumMod val="20000"/>
                    <a:lumOff val="80000"/>
                  </a:schemeClr>
                </a:solidFill>
                <a:latin typeface="Arial"/>
                <a:ea typeface="Times New Roman"/>
                <a:cs typeface="Times New Roman"/>
              </a:rPr>
              <a:t>3° venivano </a:t>
            </a:r>
            <a:r>
              <a:rPr lang="it-IT" sz="2000" dirty="0">
                <a:solidFill>
                  <a:schemeClr val="accent1">
                    <a:lumMod val="20000"/>
                    <a:lumOff val="80000"/>
                  </a:schemeClr>
                </a:solidFill>
                <a:latin typeface="Arial"/>
                <a:ea typeface="Times New Roman"/>
                <a:cs typeface="Times New Roman"/>
              </a:rPr>
              <a:t>accreditati 42 dollari il primo giorno del mese </a:t>
            </a:r>
            <a:r>
              <a:rPr lang="it-IT" sz="2000" dirty="0" smtClean="0">
                <a:solidFill>
                  <a:schemeClr val="accent1">
                    <a:lumMod val="20000"/>
                    <a:lumOff val="80000"/>
                  </a:schemeClr>
                </a:solidFill>
                <a:latin typeface="Arial"/>
                <a:ea typeface="Times New Roman"/>
                <a:cs typeface="Times New Roman"/>
              </a:rPr>
              <a:t>e </a:t>
            </a:r>
            <a:r>
              <a:rPr lang="it-IT" sz="2000" dirty="0">
                <a:solidFill>
                  <a:schemeClr val="accent1">
                    <a:lumMod val="20000"/>
                    <a:lumOff val="80000"/>
                  </a:schemeClr>
                </a:solidFill>
                <a:latin typeface="Arial"/>
                <a:ea typeface="Times New Roman"/>
                <a:cs typeface="Times New Roman"/>
              </a:rPr>
              <a:t>ne venivano tolti 1,4 ogni volta che il soggetto non raggiungeva l’obiettivo. </a:t>
            </a:r>
            <a:endParaRPr lang="it-IT" sz="2000" dirty="0" smtClean="0">
              <a:solidFill>
                <a:schemeClr val="accent1">
                  <a:lumMod val="20000"/>
                  <a:lumOff val="80000"/>
                </a:schemeClr>
              </a:solidFill>
              <a:latin typeface="Arial"/>
              <a:ea typeface="Times New Roman"/>
              <a:cs typeface="Times New Roman"/>
            </a:endParaRPr>
          </a:p>
          <a:p>
            <a:pPr marL="285750" indent="-285750" fontAlgn="base">
              <a:spcAft>
                <a:spcPts val="0"/>
              </a:spcAft>
              <a:buFont typeface="Arial" panose="020B0604020202020204" pitchFamily="34" charset="0"/>
              <a:buChar char="•"/>
            </a:pPr>
            <a:r>
              <a:rPr lang="it-IT" sz="2000" dirty="0" smtClean="0">
                <a:solidFill>
                  <a:schemeClr val="accent1">
                    <a:lumMod val="20000"/>
                    <a:lumOff val="80000"/>
                  </a:schemeClr>
                </a:solidFill>
                <a:latin typeface="Arial"/>
                <a:ea typeface="Times New Roman"/>
                <a:cs typeface="Times New Roman"/>
              </a:rPr>
              <a:t>Il 4° gruppo faceva </a:t>
            </a:r>
            <a:r>
              <a:rPr lang="it-IT" sz="2000" dirty="0">
                <a:solidFill>
                  <a:schemeClr val="accent1">
                    <a:lumMod val="20000"/>
                    <a:lumOff val="80000"/>
                  </a:schemeClr>
                </a:solidFill>
                <a:latin typeface="Arial"/>
                <a:ea typeface="Times New Roman"/>
                <a:cs typeface="Times New Roman"/>
              </a:rPr>
              <a:t>da </a:t>
            </a:r>
            <a:r>
              <a:rPr lang="it-IT" sz="2000" dirty="0" smtClean="0">
                <a:solidFill>
                  <a:schemeClr val="accent1">
                    <a:lumMod val="20000"/>
                    <a:lumOff val="80000"/>
                  </a:schemeClr>
                </a:solidFill>
                <a:latin typeface="Arial"/>
                <a:ea typeface="Times New Roman"/>
                <a:cs typeface="Times New Roman"/>
              </a:rPr>
              <a:t>controllo </a:t>
            </a:r>
            <a:r>
              <a:rPr lang="it-IT" sz="2000" dirty="0">
                <a:solidFill>
                  <a:schemeClr val="accent1">
                    <a:lumMod val="20000"/>
                    <a:lumOff val="80000"/>
                  </a:schemeClr>
                </a:solidFill>
                <a:latin typeface="Arial"/>
                <a:ea typeface="Times New Roman"/>
                <a:cs typeface="Times New Roman"/>
              </a:rPr>
              <a:t>e non aveva nessuna ricompensa, ma solo un avviso attraverso lo </a:t>
            </a:r>
            <a:r>
              <a:rPr lang="it-IT" sz="2000" dirty="0" err="1">
                <a:solidFill>
                  <a:schemeClr val="accent1">
                    <a:lumMod val="20000"/>
                    <a:lumOff val="80000"/>
                  </a:schemeClr>
                </a:solidFill>
                <a:latin typeface="Arial"/>
                <a:ea typeface="Times New Roman"/>
                <a:cs typeface="Times New Roman"/>
              </a:rPr>
              <a:t>smartphone</a:t>
            </a:r>
            <a:r>
              <a:rPr lang="it-IT" sz="2000" dirty="0">
                <a:solidFill>
                  <a:schemeClr val="accent1">
                    <a:lumMod val="20000"/>
                    <a:lumOff val="80000"/>
                  </a:schemeClr>
                </a:solidFill>
                <a:latin typeface="Arial"/>
                <a:ea typeface="Times New Roman"/>
                <a:cs typeface="Times New Roman"/>
              </a:rPr>
              <a:t> se non raggiungeva la soglia di </a:t>
            </a:r>
            <a:r>
              <a:rPr lang="it-IT" sz="2000" dirty="0" smtClean="0">
                <a:solidFill>
                  <a:schemeClr val="accent1">
                    <a:lumMod val="20000"/>
                    <a:lumOff val="80000"/>
                  </a:schemeClr>
                </a:solidFill>
                <a:latin typeface="Arial"/>
                <a:ea typeface="Times New Roman"/>
                <a:cs typeface="Times New Roman"/>
              </a:rPr>
              <a:t>passi. </a:t>
            </a:r>
          </a:p>
        </p:txBody>
      </p:sp>
      <p:sp>
        <p:nvSpPr>
          <p:cNvPr id="5" name="CasellaDiTesto 4"/>
          <p:cNvSpPr txBox="1"/>
          <p:nvPr/>
        </p:nvSpPr>
        <p:spPr>
          <a:xfrm>
            <a:off x="215516" y="4869160"/>
            <a:ext cx="8712968" cy="1631216"/>
          </a:xfrm>
          <a:prstGeom prst="rect">
            <a:avLst/>
          </a:prstGeom>
          <a:solidFill>
            <a:srgbClr val="00B050"/>
          </a:solidFill>
        </p:spPr>
        <p:txBody>
          <a:bodyPr wrap="square" rtlCol="0">
            <a:spAutoFit/>
          </a:bodyPr>
          <a:lstStyle/>
          <a:p>
            <a:r>
              <a:rPr lang="it-IT" sz="2000" dirty="0">
                <a:solidFill>
                  <a:schemeClr val="accent1">
                    <a:lumMod val="20000"/>
                    <a:lumOff val="80000"/>
                  </a:schemeClr>
                </a:solidFill>
                <a:latin typeface="Arial"/>
                <a:ea typeface="Times New Roman"/>
                <a:cs typeface="Times New Roman"/>
              </a:rPr>
              <a:t>Al termine dello studio il gruppo di controllo aveva raggiunto l’obiettivo il 30% delle volte, e i primi due gruppi solo il 35%, mentre </a:t>
            </a:r>
            <a:r>
              <a:rPr lang="it-IT" sz="2000" b="1" u="sng" dirty="0">
                <a:solidFill>
                  <a:srgbClr val="FFFF00"/>
                </a:solidFill>
                <a:latin typeface="Arial"/>
                <a:ea typeface="Times New Roman"/>
                <a:cs typeface="Times New Roman"/>
              </a:rPr>
              <a:t>nel gruppo che perdeva soldi i 7.000 passi sono stati raggiunti nel 45% dei casi</a:t>
            </a:r>
            <a:r>
              <a:rPr lang="it-IT" sz="2000" dirty="0">
                <a:solidFill>
                  <a:srgbClr val="FFFF00"/>
                </a:solidFill>
                <a:latin typeface="Arial"/>
                <a:ea typeface="Times New Roman"/>
                <a:cs typeface="Times New Roman"/>
              </a:rPr>
              <a:t>. </a:t>
            </a:r>
            <a:r>
              <a:rPr lang="it-IT" sz="2000" dirty="0">
                <a:solidFill>
                  <a:schemeClr val="accent1">
                    <a:lumMod val="20000"/>
                    <a:lumOff val="80000"/>
                  </a:schemeClr>
                </a:solidFill>
                <a:latin typeface="Arial"/>
                <a:ea typeface="Times New Roman"/>
                <a:cs typeface="Times New Roman"/>
              </a:rPr>
              <a:t>“Si tende a pensare che il semplice monitoraggio dell’attività fisica possa aiutare, ma in realtà servono anche precise strategie comportamentali</a:t>
            </a:r>
            <a:r>
              <a:rPr lang="it-IT" sz="2000" dirty="0" smtClean="0">
                <a:solidFill>
                  <a:schemeClr val="accent1">
                    <a:lumMod val="20000"/>
                    <a:lumOff val="80000"/>
                  </a:schemeClr>
                </a:solidFill>
                <a:latin typeface="Arial"/>
                <a:ea typeface="Times New Roman"/>
                <a:cs typeface="Times New Roman"/>
              </a:rPr>
              <a:t>”.</a:t>
            </a:r>
            <a:endParaRPr lang="it-IT" sz="2000" dirty="0">
              <a:solidFill>
                <a:schemeClr val="accent1">
                  <a:lumMod val="20000"/>
                  <a:lumOff val="80000"/>
                </a:schemeClr>
              </a:solidFill>
              <a:latin typeface="Calibri"/>
              <a:ea typeface="Calibri"/>
              <a:cs typeface="Times New Roman"/>
            </a:endParaRPr>
          </a:p>
        </p:txBody>
      </p:sp>
    </p:spTree>
    <p:extLst>
      <p:ext uri="{BB962C8B-B14F-4D97-AF65-F5344CB8AC3E}">
        <p14:creationId xmlns:p14="http://schemas.microsoft.com/office/powerpoint/2010/main" val="46622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600200"/>
            <a:ext cx="8640960" cy="2404864"/>
          </a:xfrm>
        </p:spPr>
        <p:txBody>
          <a:bodyPr/>
          <a:lstStyle/>
          <a:p>
            <a:pPr marL="0" indent="0" algn="ctr">
              <a:buNone/>
            </a:pPr>
            <a:r>
              <a:rPr lang="it-IT" sz="4400" dirty="0">
                <a:solidFill>
                  <a:srgbClr val="FFFF00"/>
                </a:solidFill>
              </a:rPr>
              <a:t>5</a:t>
            </a:r>
            <a:r>
              <a:rPr lang="it-IT" sz="4400" dirty="0" smtClean="0">
                <a:solidFill>
                  <a:srgbClr val="FFFF00"/>
                </a:solidFill>
              </a:rPr>
              <a:t>. I RISCHI: </a:t>
            </a:r>
          </a:p>
          <a:p>
            <a:pPr marL="0" indent="0" algn="ctr">
              <a:buNone/>
            </a:pPr>
            <a:r>
              <a:rPr lang="it-IT" sz="4400" dirty="0" smtClean="0">
                <a:solidFill>
                  <a:schemeClr val="bg1"/>
                </a:solidFill>
              </a:rPr>
              <a:t>Curare i sani perché «malati» o </a:t>
            </a:r>
            <a:r>
              <a:rPr lang="it-IT" sz="4400" dirty="0" err="1" smtClean="0">
                <a:solidFill>
                  <a:schemeClr val="bg1"/>
                </a:solidFill>
              </a:rPr>
              <a:t>pre</a:t>
            </a:r>
            <a:r>
              <a:rPr lang="it-IT" sz="4400" dirty="0" smtClean="0">
                <a:solidFill>
                  <a:schemeClr val="bg1"/>
                </a:solidFill>
              </a:rPr>
              <a:t>-malati</a:t>
            </a:r>
            <a:endParaRPr lang="it-IT" sz="4400" dirty="0">
              <a:solidFill>
                <a:schemeClr val="bg1"/>
              </a:solidFill>
            </a:endParaRPr>
          </a:p>
        </p:txBody>
      </p:sp>
    </p:spTree>
    <p:extLst>
      <p:ext uri="{BB962C8B-B14F-4D97-AF65-F5344CB8AC3E}">
        <p14:creationId xmlns:p14="http://schemas.microsoft.com/office/powerpoint/2010/main" val="2599510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69792"/>
            <a:ext cx="8028384" cy="4826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828" y="191442"/>
            <a:ext cx="4176762" cy="107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062772"/>
            <a:ext cx="2842614" cy="41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5408333"/>
            <a:ext cx="4608512" cy="13417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CasellaDiTesto 1"/>
          <p:cNvSpPr txBox="1"/>
          <p:nvPr/>
        </p:nvSpPr>
        <p:spPr>
          <a:xfrm>
            <a:off x="4265713" y="4869160"/>
            <a:ext cx="4698776" cy="369332"/>
          </a:xfrm>
          <a:prstGeom prst="rect">
            <a:avLst/>
          </a:prstGeom>
          <a:solidFill>
            <a:schemeClr val="accent2"/>
          </a:solidFill>
        </p:spPr>
        <p:txBody>
          <a:bodyPr wrap="square" rtlCol="0">
            <a:spAutoFit/>
          </a:bodyPr>
          <a:lstStyle/>
          <a:p>
            <a:r>
              <a:rPr lang="it-IT" b="1" dirty="0" smtClean="0">
                <a:solidFill>
                  <a:schemeClr val="bg1"/>
                </a:solidFill>
              </a:rPr>
              <a:t>Una statina al giorno leva il medico di torno ?</a:t>
            </a:r>
            <a:endParaRPr lang="it-IT" b="1" dirty="0">
              <a:solidFill>
                <a:schemeClr val="bg1"/>
              </a:solidFill>
            </a:endParaRPr>
          </a:p>
        </p:txBody>
      </p:sp>
    </p:spTree>
    <p:extLst>
      <p:ext uri="{BB962C8B-B14F-4D97-AF65-F5344CB8AC3E}">
        <p14:creationId xmlns:p14="http://schemas.microsoft.com/office/powerpoint/2010/main" val="3976898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10914"/>
            <a:ext cx="5684745"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603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600200"/>
            <a:ext cx="8640960" cy="2404864"/>
          </a:xfrm>
        </p:spPr>
        <p:txBody>
          <a:bodyPr/>
          <a:lstStyle/>
          <a:p>
            <a:pPr marL="0" indent="0" algn="ctr">
              <a:buNone/>
            </a:pPr>
            <a:r>
              <a:rPr lang="it-IT" sz="4400" dirty="0">
                <a:solidFill>
                  <a:srgbClr val="FFFF00"/>
                </a:solidFill>
              </a:rPr>
              <a:t>6</a:t>
            </a:r>
            <a:r>
              <a:rPr lang="it-IT" sz="4400" dirty="0" smtClean="0">
                <a:solidFill>
                  <a:srgbClr val="FFFF00"/>
                </a:solidFill>
              </a:rPr>
              <a:t>. IL FUTURO: </a:t>
            </a:r>
          </a:p>
          <a:p>
            <a:pPr marL="0" indent="0" algn="ctr">
              <a:buNone/>
            </a:pPr>
            <a:r>
              <a:rPr lang="it-IT" sz="4400" dirty="0" smtClean="0">
                <a:solidFill>
                  <a:schemeClr val="bg1"/>
                </a:solidFill>
              </a:rPr>
              <a:t>Sempre più prevenzione ?</a:t>
            </a:r>
            <a:endParaRPr lang="it-IT" sz="4400" dirty="0">
              <a:solidFill>
                <a:schemeClr val="bg1"/>
              </a:solidFill>
            </a:endParaRPr>
          </a:p>
        </p:txBody>
      </p:sp>
    </p:spTree>
    <p:extLst>
      <p:ext uri="{BB962C8B-B14F-4D97-AF65-F5344CB8AC3E}">
        <p14:creationId xmlns:p14="http://schemas.microsoft.com/office/powerpoint/2010/main" val="4209937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555" y="915144"/>
            <a:ext cx="43529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344" y="3327304"/>
            <a:ext cx="4352925" cy="339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74" y="128844"/>
            <a:ext cx="5903902" cy="61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609" y="920130"/>
            <a:ext cx="41433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09" y="2399438"/>
            <a:ext cx="4143375" cy="137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611" y="3789040"/>
            <a:ext cx="4143374" cy="83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369" y="4653136"/>
            <a:ext cx="4138615" cy="1584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6372200" y="130213"/>
            <a:ext cx="2664296" cy="646331"/>
          </a:xfrm>
          <a:prstGeom prst="rect">
            <a:avLst/>
          </a:prstGeom>
          <a:solidFill>
            <a:schemeClr val="accent2"/>
          </a:solidFill>
        </p:spPr>
        <p:txBody>
          <a:bodyPr wrap="square" rtlCol="0">
            <a:spAutoFit/>
          </a:bodyPr>
          <a:lstStyle/>
          <a:p>
            <a:r>
              <a:rPr lang="it-IT" b="1" dirty="0">
                <a:solidFill>
                  <a:srgbClr val="FFFF00"/>
                </a:solidFill>
              </a:rPr>
              <a:t>WHO/OMS </a:t>
            </a:r>
            <a:r>
              <a:rPr lang="it-IT" b="1" dirty="0" smtClean="0">
                <a:solidFill>
                  <a:srgbClr val="FFFF00"/>
                </a:solidFill>
              </a:rPr>
              <a:t>: 9 obiettivi di prevenzione   </a:t>
            </a:r>
            <a:endParaRPr lang="it-IT" b="1" dirty="0">
              <a:solidFill>
                <a:srgbClr val="FFFF00"/>
              </a:solidFill>
            </a:endParaRPr>
          </a:p>
        </p:txBody>
      </p:sp>
    </p:spTree>
    <p:extLst>
      <p:ext uri="{BB962C8B-B14F-4D97-AF65-F5344CB8AC3E}">
        <p14:creationId xmlns:p14="http://schemas.microsoft.com/office/powerpoint/2010/main" val="1465562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562" y="485775"/>
            <a:ext cx="6126474" cy="151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830" y="1004168"/>
            <a:ext cx="12192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18" y="2708920"/>
            <a:ext cx="8829358" cy="111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74" y="4365624"/>
            <a:ext cx="8874621" cy="152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1 2"/>
          <p:cNvCxnSpPr/>
          <p:nvPr/>
        </p:nvCxnSpPr>
        <p:spPr>
          <a:xfrm>
            <a:off x="2886234" y="3140968"/>
            <a:ext cx="33115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6516688" y="3140968"/>
            <a:ext cx="2232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197644" y="3356992"/>
            <a:ext cx="76867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3258" name="CasellaDiTesto 7"/>
          <p:cNvSpPr txBox="1">
            <a:spLocks noChangeArrowheads="1"/>
          </p:cNvSpPr>
          <p:nvPr/>
        </p:nvSpPr>
        <p:spPr bwMode="auto">
          <a:xfrm>
            <a:off x="6516688" y="558007"/>
            <a:ext cx="787796" cy="27870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it-IT" altLang="it-IT" sz="1800">
              <a:solidFill>
                <a:srgbClr val="000000"/>
              </a:solidFill>
            </a:endParaRPr>
          </a:p>
        </p:txBody>
      </p:sp>
      <p:cxnSp>
        <p:nvCxnSpPr>
          <p:cNvPr id="18" name="Connettore 1 17"/>
          <p:cNvCxnSpPr/>
          <p:nvPr/>
        </p:nvCxnSpPr>
        <p:spPr>
          <a:xfrm>
            <a:off x="5004594" y="4725144"/>
            <a:ext cx="39520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281287" y="4941168"/>
            <a:ext cx="3313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1547664" y="1163186"/>
            <a:ext cx="51125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437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15" y="1980579"/>
            <a:ext cx="8712969" cy="466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065" y="258214"/>
            <a:ext cx="6094271" cy="153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186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22226" y="130969"/>
            <a:ext cx="7756673" cy="993775"/>
          </a:xfrm>
          <a:ln>
            <a:solidFill>
              <a:schemeClr val="accent1"/>
            </a:solidFill>
          </a:ln>
        </p:spPr>
        <p:txBody>
          <a:bodyPr/>
          <a:lstStyle/>
          <a:p>
            <a:pPr eaLnBrk="1" hangingPunct="1"/>
            <a:r>
              <a:rPr lang="it-IT" altLang="it-IT" sz="3200" b="1" dirty="0" smtClean="0">
                <a:solidFill>
                  <a:srgbClr val="66FF33"/>
                </a:solidFill>
              </a:rPr>
              <a:t>Storia naturale e prevenzione delle </a:t>
            </a:r>
            <a:br>
              <a:rPr lang="it-IT" altLang="it-IT" sz="3200" b="1" dirty="0" smtClean="0">
                <a:solidFill>
                  <a:srgbClr val="66FF33"/>
                </a:solidFill>
              </a:rPr>
            </a:br>
            <a:r>
              <a:rPr lang="it-IT" altLang="it-IT" sz="3200" b="1" dirty="0" smtClean="0">
                <a:solidFill>
                  <a:srgbClr val="66FF33"/>
                </a:solidFill>
              </a:rPr>
              <a:t>malattie cronico-degenerative</a:t>
            </a:r>
          </a:p>
        </p:txBody>
      </p:sp>
      <p:sp>
        <p:nvSpPr>
          <p:cNvPr id="34819" name="Line 3"/>
          <p:cNvSpPr>
            <a:spLocks noChangeShapeType="1"/>
          </p:cNvSpPr>
          <p:nvPr/>
        </p:nvSpPr>
        <p:spPr bwMode="auto">
          <a:xfrm flipV="1">
            <a:off x="0" y="3644900"/>
            <a:ext cx="7812088" cy="0"/>
          </a:xfrm>
          <a:prstGeom prst="line">
            <a:avLst/>
          </a:prstGeom>
          <a:noFill/>
          <a:ln w="50800">
            <a:solidFill>
              <a:srgbClr val="00FFFF"/>
            </a:solidFill>
            <a:round/>
            <a:headEnd/>
            <a:tailEnd type="triangle"/>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it-IT">
              <a:solidFill>
                <a:srgbClr val="000000"/>
              </a:solidFill>
            </a:endParaRPr>
          </a:p>
        </p:txBody>
      </p:sp>
      <p:sp>
        <p:nvSpPr>
          <p:cNvPr id="34820" name="Rectangle 4"/>
          <p:cNvSpPr>
            <a:spLocks noChangeArrowheads="1"/>
          </p:cNvSpPr>
          <p:nvPr/>
        </p:nvSpPr>
        <p:spPr bwMode="auto">
          <a:xfrm>
            <a:off x="7884368" y="3356992"/>
            <a:ext cx="1152699" cy="576510"/>
          </a:xfrm>
          <a:prstGeom prst="rect">
            <a:avLst/>
          </a:prstGeom>
          <a:solidFill>
            <a:srgbClr val="FF99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1600" b="1">
                <a:solidFill>
                  <a:srgbClr val="0000FF"/>
                </a:solidFill>
              </a:rPr>
              <a:t>MORTE</a:t>
            </a:r>
          </a:p>
        </p:txBody>
      </p:sp>
      <p:sp>
        <p:nvSpPr>
          <p:cNvPr id="34821" name="Rectangle 5"/>
          <p:cNvSpPr>
            <a:spLocks noChangeArrowheads="1"/>
          </p:cNvSpPr>
          <p:nvPr/>
        </p:nvSpPr>
        <p:spPr bwMode="auto">
          <a:xfrm>
            <a:off x="323850" y="4581525"/>
            <a:ext cx="1584325" cy="719138"/>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1600" b="1">
                <a:solidFill>
                  <a:srgbClr val="0000FF"/>
                </a:solidFill>
              </a:rPr>
              <a:t>PREVENZIONE</a:t>
            </a:r>
          </a:p>
          <a:p>
            <a:pPr algn="ctr" eaLnBrk="1" fontAlgn="base" hangingPunct="1">
              <a:spcBef>
                <a:spcPct val="0"/>
              </a:spcBef>
              <a:spcAft>
                <a:spcPct val="0"/>
              </a:spcAft>
              <a:buFontTx/>
              <a:buNone/>
            </a:pPr>
            <a:r>
              <a:rPr lang="it-IT" altLang="it-IT" sz="1600" b="1">
                <a:solidFill>
                  <a:srgbClr val="0000FF"/>
                </a:solidFill>
              </a:rPr>
              <a:t>PRIMARIA </a:t>
            </a:r>
          </a:p>
        </p:txBody>
      </p:sp>
      <p:sp>
        <p:nvSpPr>
          <p:cNvPr id="34822" name="Rectangle 6"/>
          <p:cNvSpPr>
            <a:spLocks noRot="1" noChangeArrowheads="1"/>
          </p:cNvSpPr>
          <p:nvPr/>
        </p:nvSpPr>
        <p:spPr bwMode="auto">
          <a:xfrm>
            <a:off x="0" y="3213100"/>
            <a:ext cx="84804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it-IT" altLang="it-IT" sz="1200" b="1">
                <a:solidFill>
                  <a:srgbClr val="FFFF00"/>
                </a:solidFill>
              </a:rPr>
              <a:t>FASE LIBERA      FASE DI LATENZA    FASE PRECLINICA      MALATTIA CLINICA     CRONICIZZAZIONE </a:t>
            </a:r>
          </a:p>
        </p:txBody>
      </p:sp>
      <p:sp>
        <p:nvSpPr>
          <p:cNvPr id="34823" name="Line 7"/>
          <p:cNvSpPr>
            <a:spLocks noChangeShapeType="1"/>
          </p:cNvSpPr>
          <p:nvPr/>
        </p:nvSpPr>
        <p:spPr bwMode="auto">
          <a:xfrm flipH="1" flipV="1">
            <a:off x="539750" y="3716338"/>
            <a:ext cx="576263" cy="720725"/>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it-IT">
              <a:solidFill>
                <a:srgbClr val="000000"/>
              </a:solidFill>
            </a:endParaRPr>
          </a:p>
        </p:txBody>
      </p:sp>
      <p:sp>
        <p:nvSpPr>
          <p:cNvPr id="34824" name="Line 8"/>
          <p:cNvSpPr>
            <a:spLocks noChangeShapeType="1"/>
          </p:cNvSpPr>
          <p:nvPr/>
        </p:nvSpPr>
        <p:spPr bwMode="auto">
          <a:xfrm flipV="1">
            <a:off x="1116013" y="3716338"/>
            <a:ext cx="720725" cy="722312"/>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it-IT">
              <a:solidFill>
                <a:srgbClr val="000000"/>
              </a:solidFill>
            </a:endParaRPr>
          </a:p>
        </p:txBody>
      </p:sp>
      <p:sp>
        <p:nvSpPr>
          <p:cNvPr id="34825" name="Rectangle 9"/>
          <p:cNvSpPr>
            <a:spLocks noChangeArrowheads="1"/>
          </p:cNvSpPr>
          <p:nvPr/>
        </p:nvSpPr>
        <p:spPr bwMode="auto">
          <a:xfrm>
            <a:off x="2819400" y="4581525"/>
            <a:ext cx="1584325" cy="719138"/>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1600" b="1">
                <a:solidFill>
                  <a:srgbClr val="0000FF"/>
                </a:solidFill>
              </a:rPr>
              <a:t>PREVENZIONE</a:t>
            </a:r>
          </a:p>
          <a:p>
            <a:pPr algn="ctr" eaLnBrk="1" fontAlgn="base" hangingPunct="1">
              <a:spcBef>
                <a:spcPct val="0"/>
              </a:spcBef>
              <a:spcAft>
                <a:spcPct val="0"/>
              </a:spcAft>
              <a:buFontTx/>
              <a:buNone/>
            </a:pPr>
            <a:r>
              <a:rPr lang="it-IT" altLang="it-IT" sz="1600" b="1">
                <a:solidFill>
                  <a:srgbClr val="0000FF"/>
                </a:solidFill>
              </a:rPr>
              <a:t>SECONDARIA</a:t>
            </a:r>
          </a:p>
        </p:txBody>
      </p:sp>
      <p:sp>
        <p:nvSpPr>
          <p:cNvPr id="34826" name="Rectangle 10"/>
          <p:cNvSpPr>
            <a:spLocks noChangeArrowheads="1"/>
          </p:cNvSpPr>
          <p:nvPr/>
        </p:nvSpPr>
        <p:spPr bwMode="auto">
          <a:xfrm>
            <a:off x="5292725" y="4581525"/>
            <a:ext cx="1584325" cy="719138"/>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1600" b="1">
                <a:solidFill>
                  <a:srgbClr val="0000FF"/>
                </a:solidFill>
              </a:rPr>
              <a:t>PREVENZIONE</a:t>
            </a:r>
          </a:p>
          <a:p>
            <a:pPr algn="ctr" eaLnBrk="1" fontAlgn="base" hangingPunct="1">
              <a:spcBef>
                <a:spcPct val="0"/>
              </a:spcBef>
              <a:spcAft>
                <a:spcPct val="0"/>
              </a:spcAft>
              <a:buFontTx/>
              <a:buNone/>
            </a:pPr>
            <a:r>
              <a:rPr lang="it-IT" altLang="it-IT" sz="1600" b="1">
                <a:solidFill>
                  <a:srgbClr val="0000FF"/>
                </a:solidFill>
              </a:rPr>
              <a:t>TERZIARIA</a:t>
            </a:r>
          </a:p>
        </p:txBody>
      </p:sp>
      <p:sp>
        <p:nvSpPr>
          <p:cNvPr id="34827" name="Line 11"/>
          <p:cNvSpPr>
            <a:spLocks noChangeShapeType="1"/>
          </p:cNvSpPr>
          <p:nvPr/>
        </p:nvSpPr>
        <p:spPr bwMode="auto">
          <a:xfrm flipH="1" flipV="1">
            <a:off x="3635375" y="3716338"/>
            <a:ext cx="1588" cy="720725"/>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it-IT">
              <a:solidFill>
                <a:srgbClr val="000000"/>
              </a:solidFill>
            </a:endParaRPr>
          </a:p>
        </p:txBody>
      </p:sp>
      <p:sp>
        <p:nvSpPr>
          <p:cNvPr id="34828" name="Line 12"/>
          <p:cNvSpPr>
            <a:spLocks noChangeShapeType="1"/>
          </p:cNvSpPr>
          <p:nvPr/>
        </p:nvSpPr>
        <p:spPr bwMode="auto">
          <a:xfrm flipV="1">
            <a:off x="6011863" y="3716338"/>
            <a:ext cx="792162" cy="720725"/>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it-IT">
              <a:solidFill>
                <a:srgbClr val="000000"/>
              </a:solidFill>
            </a:endParaRPr>
          </a:p>
        </p:txBody>
      </p:sp>
      <p:sp>
        <p:nvSpPr>
          <p:cNvPr id="34829" name="Line 13"/>
          <p:cNvSpPr>
            <a:spLocks noChangeShapeType="1"/>
          </p:cNvSpPr>
          <p:nvPr/>
        </p:nvSpPr>
        <p:spPr bwMode="auto">
          <a:xfrm flipH="1" flipV="1">
            <a:off x="5219700" y="3716338"/>
            <a:ext cx="792163" cy="720725"/>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it-IT">
              <a:solidFill>
                <a:srgbClr val="000000"/>
              </a:solidFill>
            </a:endParaRPr>
          </a:p>
        </p:txBody>
      </p:sp>
      <p:sp>
        <p:nvSpPr>
          <p:cNvPr id="34830" name="Rectangle 14"/>
          <p:cNvSpPr>
            <a:spLocks noChangeArrowheads="1"/>
          </p:cNvSpPr>
          <p:nvPr/>
        </p:nvSpPr>
        <p:spPr bwMode="auto">
          <a:xfrm>
            <a:off x="107505" y="2222686"/>
            <a:ext cx="2232248" cy="792162"/>
          </a:xfrm>
          <a:prstGeom prst="rect">
            <a:avLst/>
          </a:prstGeom>
          <a:solidFill>
            <a:srgbClr val="FF99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1600" b="1" dirty="0" smtClean="0">
                <a:solidFill>
                  <a:srgbClr val="FFFF00"/>
                </a:solidFill>
              </a:rPr>
              <a:t>FATTORI DI RISCHIO</a:t>
            </a:r>
            <a:endParaRPr lang="it-IT" altLang="it-IT" sz="1600" b="1" dirty="0">
              <a:solidFill>
                <a:srgbClr val="FFFF00"/>
              </a:solidFill>
            </a:endParaRPr>
          </a:p>
          <a:p>
            <a:pPr algn="ctr" eaLnBrk="1" fontAlgn="base" hangingPunct="1">
              <a:spcBef>
                <a:spcPct val="0"/>
              </a:spcBef>
              <a:spcAft>
                <a:spcPct val="0"/>
              </a:spcAft>
              <a:buFontTx/>
              <a:buNone/>
            </a:pPr>
            <a:endParaRPr lang="it-IT" altLang="it-IT" sz="1600" b="1" dirty="0">
              <a:solidFill>
                <a:srgbClr val="FFFF00"/>
              </a:solidFill>
            </a:endParaRPr>
          </a:p>
          <a:p>
            <a:pPr algn="ctr" eaLnBrk="1" fontAlgn="base" hangingPunct="1">
              <a:spcBef>
                <a:spcPct val="0"/>
              </a:spcBef>
              <a:spcAft>
                <a:spcPct val="0"/>
              </a:spcAft>
              <a:buFontTx/>
              <a:buNone/>
            </a:pPr>
            <a:endParaRPr lang="it-IT" altLang="it-IT" sz="1600" b="1" dirty="0">
              <a:solidFill>
                <a:srgbClr val="FFFF00"/>
              </a:solidFill>
            </a:endParaRPr>
          </a:p>
        </p:txBody>
      </p:sp>
      <p:sp>
        <p:nvSpPr>
          <p:cNvPr id="34831" name="Rectangle 15"/>
          <p:cNvSpPr>
            <a:spLocks noRot="1" noChangeArrowheads="1"/>
          </p:cNvSpPr>
          <p:nvPr/>
        </p:nvSpPr>
        <p:spPr bwMode="auto">
          <a:xfrm>
            <a:off x="2843212" y="2060203"/>
            <a:ext cx="1584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1600" b="1" dirty="0">
                <a:solidFill>
                  <a:srgbClr val="FFFF00"/>
                </a:solidFill>
              </a:rPr>
              <a:t>DIAGNOSI </a:t>
            </a:r>
            <a:br>
              <a:rPr lang="it-IT" altLang="it-IT" sz="1600" b="1" dirty="0">
                <a:solidFill>
                  <a:srgbClr val="FFFF00"/>
                </a:solidFill>
              </a:rPr>
            </a:br>
            <a:r>
              <a:rPr lang="it-IT" altLang="it-IT" sz="1600" b="1" dirty="0">
                <a:solidFill>
                  <a:srgbClr val="FFFF00"/>
                </a:solidFill>
              </a:rPr>
              <a:t>PRECOCE</a:t>
            </a:r>
          </a:p>
        </p:txBody>
      </p:sp>
      <p:sp>
        <p:nvSpPr>
          <p:cNvPr id="34832" name="Rectangle 16"/>
          <p:cNvSpPr>
            <a:spLocks noRot="1" noChangeArrowheads="1"/>
          </p:cNvSpPr>
          <p:nvPr/>
        </p:nvSpPr>
        <p:spPr bwMode="auto">
          <a:xfrm>
            <a:off x="4500289" y="2132658"/>
            <a:ext cx="1439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1600" b="1" dirty="0">
                <a:solidFill>
                  <a:srgbClr val="FFFF00"/>
                </a:solidFill>
              </a:rPr>
              <a:t>DIAGNOSI CONSUETA</a:t>
            </a:r>
          </a:p>
        </p:txBody>
      </p:sp>
      <p:sp>
        <p:nvSpPr>
          <p:cNvPr id="34833" name="Line 17"/>
          <p:cNvSpPr>
            <a:spLocks noChangeShapeType="1"/>
          </p:cNvSpPr>
          <p:nvPr/>
        </p:nvSpPr>
        <p:spPr bwMode="auto">
          <a:xfrm flipH="1">
            <a:off x="3635375" y="2690416"/>
            <a:ext cx="1588" cy="668734"/>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it-IT">
              <a:solidFill>
                <a:srgbClr val="000000"/>
              </a:solidFill>
            </a:endParaRPr>
          </a:p>
        </p:txBody>
      </p:sp>
      <p:sp>
        <p:nvSpPr>
          <p:cNvPr id="34834" name="Line 18"/>
          <p:cNvSpPr>
            <a:spLocks noChangeShapeType="1"/>
          </p:cNvSpPr>
          <p:nvPr/>
        </p:nvSpPr>
        <p:spPr bwMode="auto">
          <a:xfrm flipH="1">
            <a:off x="5219700" y="2690417"/>
            <a:ext cx="0" cy="668734"/>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it-IT">
              <a:solidFill>
                <a:srgbClr val="000000"/>
              </a:solidFill>
            </a:endParaRPr>
          </a:p>
        </p:txBody>
      </p:sp>
      <p:sp>
        <p:nvSpPr>
          <p:cNvPr id="34835" name="Line 19"/>
          <p:cNvSpPr>
            <a:spLocks noChangeShapeType="1"/>
          </p:cNvSpPr>
          <p:nvPr/>
        </p:nvSpPr>
        <p:spPr bwMode="auto">
          <a:xfrm flipH="1">
            <a:off x="467544" y="2493963"/>
            <a:ext cx="0" cy="50641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it-IT">
              <a:solidFill>
                <a:srgbClr val="000000"/>
              </a:solidFill>
            </a:endParaRPr>
          </a:p>
        </p:txBody>
      </p:sp>
      <p:sp>
        <p:nvSpPr>
          <p:cNvPr id="34836" name="Line 20"/>
          <p:cNvSpPr>
            <a:spLocks noChangeShapeType="1"/>
          </p:cNvSpPr>
          <p:nvPr/>
        </p:nvSpPr>
        <p:spPr bwMode="auto">
          <a:xfrm flipH="1">
            <a:off x="1187624" y="2493963"/>
            <a:ext cx="0" cy="50641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it-IT">
              <a:solidFill>
                <a:srgbClr val="000000"/>
              </a:solidFill>
            </a:endParaRPr>
          </a:p>
        </p:txBody>
      </p:sp>
      <p:sp>
        <p:nvSpPr>
          <p:cNvPr id="34838" name="Line 22"/>
          <p:cNvSpPr>
            <a:spLocks noChangeShapeType="1"/>
          </p:cNvSpPr>
          <p:nvPr/>
        </p:nvSpPr>
        <p:spPr bwMode="auto">
          <a:xfrm flipH="1">
            <a:off x="1763688" y="2492375"/>
            <a:ext cx="0" cy="50641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it-IT">
              <a:solidFill>
                <a:srgbClr val="000000"/>
              </a:solidFill>
            </a:endParaRPr>
          </a:p>
        </p:txBody>
      </p:sp>
      <p:sp>
        <p:nvSpPr>
          <p:cNvPr id="2" name="CasellaDiTesto 1"/>
          <p:cNvSpPr txBox="1"/>
          <p:nvPr/>
        </p:nvSpPr>
        <p:spPr>
          <a:xfrm>
            <a:off x="179512" y="5877272"/>
            <a:ext cx="8784976" cy="523220"/>
          </a:xfrm>
          <a:prstGeom prst="rect">
            <a:avLst/>
          </a:prstGeom>
          <a:noFill/>
          <a:ln>
            <a:solidFill>
              <a:schemeClr val="accent1"/>
            </a:solidFill>
          </a:ln>
        </p:spPr>
        <p:txBody>
          <a:bodyPr wrap="square" rtlCol="0">
            <a:spAutoFit/>
          </a:bodyPr>
          <a:lstStyle/>
          <a:p>
            <a:r>
              <a:rPr lang="it-IT" sz="2800" dirty="0" smtClean="0">
                <a:solidFill>
                  <a:srgbClr val="00FFFF"/>
                </a:solidFill>
              </a:rPr>
              <a:t>La prevenzione primaria è l’unica «vera» prevenzione </a:t>
            </a:r>
            <a:endParaRPr lang="it-IT" sz="2800" dirty="0">
              <a:solidFill>
                <a:srgbClr val="00FFFF"/>
              </a:solidFill>
            </a:endParaRPr>
          </a:p>
        </p:txBody>
      </p:sp>
      <p:cxnSp>
        <p:nvCxnSpPr>
          <p:cNvPr id="6" name="Connettore 2 5"/>
          <p:cNvCxnSpPr/>
          <p:nvPr/>
        </p:nvCxnSpPr>
        <p:spPr>
          <a:xfrm>
            <a:off x="2771800" y="1916113"/>
            <a:ext cx="0" cy="154860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1260103" y="1546781"/>
            <a:ext cx="3023865" cy="369332"/>
          </a:xfrm>
          <a:prstGeom prst="rect">
            <a:avLst/>
          </a:prstGeom>
          <a:noFill/>
          <a:ln>
            <a:solidFill>
              <a:schemeClr val="accent1"/>
            </a:solidFill>
          </a:ln>
        </p:spPr>
        <p:txBody>
          <a:bodyPr wrap="square" rtlCol="0">
            <a:spAutoFit/>
          </a:bodyPr>
          <a:lstStyle/>
          <a:p>
            <a:pPr algn="ctr"/>
            <a:r>
              <a:rPr lang="it-IT" dirty="0" smtClean="0">
                <a:solidFill>
                  <a:srgbClr val="00FFFF"/>
                </a:solidFill>
              </a:rPr>
              <a:t>INIZIO DELLA MALATTIA</a:t>
            </a:r>
            <a:endParaRPr lang="it-IT" dirty="0">
              <a:solidFill>
                <a:srgbClr val="00FFFF"/>
              </a:solidFill>
            </a:endParaRPr>
          </a:p>
        </p:txBody>
      </p:sp>
    </p:spTree>
    <p:extLst>
      <p:ext uri="{BB962C8B-B14F-4D97-AF65-F5344CB8AC3E}">
        <p14:creationId xmlns:p14="http://schemas.microsoft.com/office/powerpoint/2010/main" val="592671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226" y="1562101"/>
            <a:ext cx="5710861" cy="4099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1 2"/>
          <p:cNvCxnSpPr/>
          <p:nvPr/>
        </p:nvCxnSpPr>
        <p:spPr>
          <a:xfrm>
            <a:off x="2195736" y="3861048"/>
            <a:ext cx="5400452"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6588224" y="3611675"/>
            <a:ext cx="1115616"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2195736" y="4581128"/>
            <a:ext cx="4104456"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3060699" y="4365104"/>
            <a:ext cx="4535489"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sp>
        <p:nvSpPr>
          <p:cNvPr id="116743" name="CasellaDiTesto 7"/>
          <p:cNvSpPr txBox="1">
            <a:spLocks noChangeArrowheads="1"/>
          </p:cNvSpPr>
          <p:nvPr/>
        </p:nvSpPr>
        <p:spPr bwMode="auto">
          <a:xfrm>
            <a:off x="395288" y="188913"/>
            <a:ext cx="8424862" cy="10763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it-IT" altLang="it-IT">
                <a:solidFill>
                  <a:srgbClr val="FFFF00"/>
                </a:solidFill>
              </a:rPr>
              <a:t>I SOLDI SPESI PER LA PREVENZIONE FANNO RISPARMIARE ! </a:t>
            </a:r>
          </a:p>
        </p:txBody>
      </p:sp>
      <p:sp>
        <p:nvSpPr>
          <p:cNvPr id="8" name="CasellaDiTesto 7"/>
          <p:cNvSpPr txBox="1"/>
          <p:nvPr/>
        </p:nvSpPr>
        <p:spPr>
          <a:xfrm>
            <a:off x="323528" y="5949280"/>
            <a:ext cx="8352928" cy="461665"/>
          </a:xfrm>
          <a:prstGeom prst="rect">
            <a:avLst/>
          </a:prstGeom>
          <a:solidFill>
            <a:schemeClr val="accent5">
              <a:lumMod val="60000"/>
              <a:lumOff val="40000"/>
            </a:schemeClr>
          </a:solidFill>
        </p:spPr>
        <p:txBody>
          <a:bodyPr wrap="square" rtlCol="0">
            <a:spAutoFit/>
          </a:bodyPr>
          <a:lstStyle/>
          <a:p>
            <a:pPr algn="ctr"/>
            <a:r>
              <a:rPr lang="it-IT" sz="2400" b="1" dirty="0" smtClean="0">
                <a:solidFill>
                  <a:schemeClr val="accent2"/>
                </a:solidFill>
              </a:rPr>
              <a:t>La salute (mantenerla) costa, ma le malattie costano di più</a:t>
            </a:r>
            <a:endParaRPr lang="it-IT" sz="2400" b="1" dirty="0">
              <a:solidFill>
                <a:schemeClr val="accent2"/>
              </a:solidFill>
            </a:endParaRPr>
          </a:p>
        </p:txBody>
      </p:sp>
    </p:spTree>
    <p:extLst>
      <p:ext uri="{BB962C8B-B14F-4D97-AF65-F5344CB8AC3E}">
        <p14:creationId xmlns:p14="http://schemas.microsoft.com/office/powerpoint/2010/main" val="3884004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asellaDiTesto 3"/>
          <p:cNvSpPr txBox="1">
            <a:spLocks noChangeArrowheads="1"/>
          </p:cNvSpPr>
          <p:nvPr/>
        </p:nvSpPr>
        <p:spPr bwMode="auto">
          <a:xfrm>
            <a:off x="866547" y="4581128"/>
            <a:ext cx="68017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i="1">
                <a:solidFill>
                  <a:srgbClr val="FFFF00"/>
                </a:solidFill>
                <a:latin typeface="Times New Roman" pitchFamily="18" charset="0"/>
              </a:defRPr>
            </a:lvl1pPr>
            <a:lvl2pPr marL="742950" indent="-285750">
              <a:defRPr sz="2400" b="1" i="1">
                <a:solidFill>
                  <a:srgbClr val="FFFF00"/>
                </a:solidFill>
                <a:latin typeface="Times New Roman" pitchFamily="18" charset="0"/>
              </a:defRPr>
            </a:lvl2pPr>
            <a:lvl3pPr marL="1143000" indent="-228600">
              <a:defRPr sz="2400" b="1" i="1">
                <a:solidFill>
                  <a:srgbClr val="FFFF00"/>
                </a:solidFill>
                <a:latin typeface="Times New Roman" pitchFamily="18" charset="0"/>
              </a:defRPr>
            </a:lvl3pPr>
            <a:lvl4pPr marL="1600200" indent="-228600">
              <a:defRPr sz="2400" b="1" i="1">
                <a:solidFill>
                  <a:srgbClr val="FFFF00"/>
                </a:solidFill>
                <a:latin typeface="Times New Roman" pitchFamily="18" charset="0"/>
              </a:defRPr>
            </a:lvl4pPr>
            <a:lvl5pPr marL="2057400" indent="-228600">
              <a:defRPr sz="2400" b="1" i="1">
                <a:solidFill>
                  <a:srgbClr val="FFFF00"/>
                </a:solidFill>
                <a:latin typeface="Times New Roman" pitchFamily="18" charset="0"/>
              </a:defRPr>
            </a:lvl5pPr>
            <a:lvl6pPr marL="2514600" indent="-228600" eaLnBrk="0" fontAlgn="base" hangingPunct="0">
              <a:spcBef>
                <a:spcPct val="50000"/>
              </a:spcBef>
              <a:spcAft>
                <a:spcPct val="0"/>
              </a:spcAft>
              <a:defRPr sz="2400" b="1" i="1">
                <a:solidFill>
                  <a:srgbClr val="FFFF00"/>
                </a:solidFill>
                <a:latin typeface="Times New Roman" pitchFamily="18" charset="0"/>
              </a:defRPr>
            </a:lvl6pPr>
            <a:lvl7pPr marL="2971800" indent="-228600" eaLnBrk="0" fontAlgn="base" hangingPunct="0">
              <a:spcBef>
                <a:spcPct val="50000"/>
              </a:spcBef>
              <a:spcAft>
                <a:spcPct val="0"/>
              </a:spcAft>
              <a:defRPr sz="2400" b="1" i="1">
                <a:solidFill>
                  <a:srgbClr val="FFFF00"/>
                </a:solidFill>
                <a:latin typeface="Times New Roman" pitchFamily="18" charset="0"/>
              </a:defRPr>
            </a:lvl7pPr>
            <a:lvl8pPr marL="3429000" indent="-228600" eaLnBrk="0" fontAlgn="base" hangingPunct="0">
              <a:spcBef>
                <a:spcPct val="50000"/>
              </a:spcBef>
              <a:spcAft>
                <a:spcPct val="0"/>
              </a:spcAft>
              <a:defRPr sz="2400" b="1" i="1">
                <a:solidFill>
                  <a:srgbClr val="FFFF00"/>
                </a:solidFill>
                <a:latin typeface="Times New Roman" pitchFamily="18" charset="0"/>
              </a:defRPr>
            </a:lvl8pPr>
            <a:lvl9pPr marL="3886200" indent="-228600" eaLnBrk="0" fontAlgn="base" hangingPunct="0">
              <a:spcBef>
                <a:spcPct val="50000"/>
              </a:spcBef>
              <a:spcAft>
                <a:spcPct val="0"/>
              </a:spcAft>
              <a:defRPr sz="2400" b="1" i="1">
                <a:solidFill>
                  <a:srgbClr val="FFFF00"/>
                </a:solidFill>
                <a:latin typeface="Times New Roman" pitchFamily="18" charset="0"/>
              </a:defRPr>
            </a:lvl9pPr>
          </a:lstStyle>
          <a:p>
            <a:r>
              <a:rPr lang="it-IT" altLang="it-IT" sz="4400" dirty="0" smtClean="0">
                <a:solidFill>
                  <a:srgbClr val="66FF33"/>
                </a:solidFill>
              </a:rPr>
              <a:t>…Grazie </a:t>
            </a:r>
            <a:r>
              <a:rPr lang="it-IT" altLang="it-IT" sz="4400" dirty="0">
                <a:solidFill>
                  <a:srgbClr val="66FF33"/>
                </a:solidFill>
              </a:rPr>
              <a:t>per l’attenzione</a:t>
            </a:r>
          </a:p>
        </p:txBody>
      </p:sp>
      <p:cxnSp>
        <p:nvCxnSpPr>
          <p:cNvPr id="73731" name="Connettore 1 5"/>
          <p:cNvCxnSpPr>
            <a:cxnSpLocks noChangeShapeType="1"/>
          </p:cNvCxnSpPr>
          <p:nvPr/>
        </p:nvCxnSpPr>
        <p:spPr bwMode="auto">
          <a:xfrm>
            <a:off x="1476375" y="1052513"/>
            <a:ext cx="914400" cy="914400"/>
          </a:xfrm>
          <a:prstGeom prst="line">
            <a:avLst/>
          </a:prstGeom>
          <a:noFill/>
          <a:ln>
            <a:noFill/>
          </a:ln>
          <a:effectLst>
            <a:outerShdw dist="35921"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564357"/>
            <a:ext cx="4572000" cy="2864644"/>
          </a:xfrm>
          <a:prstGeom prst="rect">
            <a:avLst/>
          </a:prstGeom>
        </p:spPr>
      </p:pic>
    </p:spTree>
    <p:extLst>
      <p:ext uri="{BB962C8B-B14F-4D97-AF65-F5344CB8AC3E}">
        <p14:creationId xmlns:p14="http://schemas.microsoft.com/office/powerpoint/2010/main" val="3991193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85192" y="188640"/>
            <a:ext cx="8507288" cy="706090"/>
          </a:xfrm>
          <a:ln>
            <a:solidFill>
              <a:schemeClr val="accent1"/>
            </a:solidFill>
          </a:ln>
        </p:spPr>
        <p:txBody>
          <a:bodyPr/>
          <a:lstStyle/>
          <a:p>
            <a:r>
              <a:rPr lang="it-IT" sz="2800" dirty="0" smtClean="0">
                <a:solidFill>
                  <a:srgbClr val="FFFF00"/>
                </a:solidFill>
              </a:rPr>
              <a:t>Gli interventi di prevenzione: guida alle decisioni</a:t>
            </a:r>
            <a:endParaRPr lang="it-IT" sz="2800" dirty="0">
              <a:solidFill>
                <a:srgbClr val="FFFF00"/>
              </a:solidFill>
            </a:endParaRPr>
          </a:p>
        </p:txBody>
      </p:sp>
      <p:sp>
        <p:nvSpPr>
          <p:cNvPr id="7" name="CasellaDiTesto 6"/>
          <p:cNvSpPr txBox="1"/>
          <p:nvPr/>
        </p:nvSpPr>
        <p:spPr>
          <a:xfrm>
            <a:off x="2627784" y="1349441"/>
            <a:ext cx="3456384" cy="400110"/>
          </a:xfrm>
          <a:prstGeom prst="rect">
            <a:avLst/>
          </a:prstGeom>
          <a:noFill/>
          <a:ln>
            <a:solidFill>
              <a:schemeClr val="accent1"/>
            </a:solidFill>
          </a:ln>
        </p:spPr>
        <p:txBody>
          <a:bodyPr wrap="square" rtlCol="0">
            <a:spAutoFit/>
          </a:bodyPr>
          <a:lstStyle/>
          <a:p>
            <a:r>
              <a:rPr lang="it-IT" sz="2000" dirty="0" smtClean="0">
                <a:solidFill>
                  <a:srgbClr val="FFC000"/>
                </a:solidFill>
              </a:rPr>
              <a:t>1. Conoscenza delle cause </a:t>
            </a:r>
            <a:endParaRPr lang="it-IT" sz="2000" dirty="0">
              <a:solidFill>
                <a:srgbClr val="FFC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77" y="1386571"/>
            <a:ext cx="1336118" cy="81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sellaDiTesto 10"/>
          <p:cNvSpPr txBox="1"/>
          <p:nvPr/>
        </p:nvSpPr>
        <p:spPr>
          <a:xfrm>
            <a:off x="3066759" y="2348880"/>
            <a:ext cx="3024336" cy="400110"/>
          </a:xfrm>
          <a:prstGeom prst="rect">
            <a:avLst/>
          </a:prstGeom>
          <a:noFill/>
          <a:ln>
            <a:solidFill>
              <a:schemeClr val="accent1"/>
            </a:solidFill>
          </a:ln>
        </p:spPr>
        <p:txBody>
          <a:bodyPr wrap="square" rtlCol="0">
            <a:spAutoFit/>
          </a:bodyPr>
          <a:lstStyle/>
          <a:p>
            <a:pPr algn="ctr"/>
            <a:r>
              <a:rPr lang="it-IT" sz="2000" dirty="0" smtClean="0">
                <a:solidFill>
                  <a:srgbClr val="00FFFF"/>
                </a:solidFill>
              </a:rPr>
              <a:t>Cause modificabili</a:t>
            </a:r>
            <a:endParaRPr lang="it-IT" sz="2000" dirty="0">
              <a:solidFill>
                <a:srgbClr val="00FFFF"/>
              </a:solidFill>
            </a:endParaRPr>
          </a:p>
        </p:txBody>
      </p:sp>
      <p:sp>
        <p:nvSpPr>
          <p:cNvPr id="12" name="CasellaDiTesto 11"/>
          <p:cNvSpPr txBox="1"/>
          <p:nvPr/>
        </p:nvSpPr>
        <p:spPr>
          <a:xfrm>
            <a:off x="6732240" y="1843605"/>
            <a:ext cx="1606949" cy="707886"/>
          </a:xfrm>
          <a:prstGeom prst="rect">
            <a:avLst/>
          </a:prstGeom>
          <a:noFill/>
          <a:ln>
            <a:solidFill>
              <a:schemeClr val="accent1"/>
            </a:solidFill>
          </a:ln>
        </p:spPr>
        <p:txBody>
          <a:bodyPr wrap="square" rtlCol="0">
            <a:spAutoFit/>
          </a:bodyPr>
          <a:lstStyle/>
          <a:p>
            <a:r>
              <a:rPr lang="it-IT" sz="2000" dirty="0" smtClean="0">
                <a:solidFill>
                  <a:schemeClr val="bg1"/>
                </a:solidFill>
              </a:rPr>
              <a:t>Cause non modificabili</a:t>
            </a:r>
            <a:endParaRPr lang="it-IT" sz="2000" dirty="0">
              <a:solidFill>
                <a:schemeClr val="bg1"/>
              </a:solidFill>
            </a:endParaRPr>
          </a:p>
        </p:txBody>
      </p:sp>
      <p:cxnSp>
        <p:nvCxnSpPr>
          <p:cNvPr id="14" name="Connettore 2 13"/>
          <p:cNvCxnSpPr/>
          <p:nvPr/>
        </p:nvCxnSpPr>
        <p:spPr>
          <a:xfrm>
            <a:off x="4572000" y="2060848"/>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4568536" y="2780928"/>
            <a:ext cx="34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996679" y="3356992"/>
            <a:ext cx="7103713" cy="400110"/>
          </a:xfrm>
          <a:prstGeom prst="rect">
            <a:avLst/>
          </a:prstGeom>
          <a:noFill/>
          <a:ln>
            <a:solidFill>
              <a:schemeClr val="accent1"/>
            </a:solidFill>
          </a:ln>
        </p:spPr>
        <p:txBody>
          <a:bodyPr wrap="square" rtlCol="0">
            <a:spAutoFit/>
          </a:bodyPr>
          <a:lstStyle/>
          <a:p>
            <a:pPr algn="ctr"/>
            <a:r>
              <a:rPr lang="it-IT" sz="2000" dirty="0" smtClean="0">
                <a:solidFill>
                  <a:srgbClr val="FFC000"/>
                </a:solidFill>
              </a:rPr>
              <a:t>2. Studi sperimentali (osservazionali) di </a:t>
            </a:r>
            <a:r>
              <a:rPr lang="it-IT" sz="2000" dirty="0" smtClean="0">
                <a:solidFill>
                  <a:srgbClr val="FFC000"/>
                </a:solidFill>
              </a:rPr>
              <a:t>efficacia e sicurezza </a:t>
            </a:r>
            <a:endParaRPr lang="it-IT" sz="2000" dirty="0">
              <a:solidFill>
                <a:srgbClr val="FFC000"/>
              </a:solidFill>
            </a:endParaRPr>
          </a:p>
        </p:txBody>
      </p:sp>
      <p:sp>
        <p:nvSpPr>
          <p:cNvPr id="20" name="CasellaDiTesto 19"/>
          <p:cNvSpPr txBox="1"/>
          <p:nvPr/>
        </p:nvSpPr>
        <p:spPr>
          <a:xfrm>
            <a:off x="3059832" y="4365104"/>
            <a:ext cx="3024335" cy="400110"/>
          </a:xfrm>
          <a:prstGeom prst="rect">
            <a:avLst/>
          </a:prstGeom>
          <a:noFill/>
          <a:ln>
            <a:solidFill>
              <a:schemeClr val="accent1"/>
            </a:solidFill>
          </a:ln>
        </p:spPr>
        <p:txBody>
          <a:bodyPr wrap="square" rtlCol="0">
            <a:spAutoFit/>
          </a:bodyPr>
          <a:lstStyle/>
          <a:p>
            <a:pPr algn="ctr"/>
            <a:r>
              <a:rPr lang="it-IT" sz="2000" dirty="0" smtClean="0">
                <a:solidFill>
                  <a:srgbClr val="00FFFF"/>
                </a:solidFill>
              </a:rPr>
              <a:t>Dimostrata efficacia </a:t>
            </a:r>
            <a:endParaRPr lang="it-IT" sz="2000" dirty="0">
              <a:solidFill>
                <a:srgbClr val="00FFFF"/>
              </a:solidFill>
            </a:endParaRPr>
          </a:p>
        </p:txBody>
      </p:sp>
      <p:cxnSp>
        <p:nvCxnSpPr>
          <p:cNvPr id="21" name="Connettore 2 20"/>
          <p:cNvCxnSpPr/>
          <p:nvPr/>
        </p:nvCxnSpPr>
        <p:spPr>
          <a:xfrm>
            <a:off x="4578927" y="4077072"/>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6804248" y="3861048"/>
            <a:ext cx="1879135" cy="400110"/>
          </a:xfrm>
          <a:prstGeom prst="rect">
            <a:avLst/>
          </a:prstGeom>
          <a:noFill/>
          <a:ln>
            <a:solidFill>
              <a:schemeClr val="accent1"/>
            </a:solidFill>
          </a:ln>
        </p:spPr>
        <p:txBody>
          <a:bodyPr wrap="square" rtlCol="0">
            <a:spAutoFit/>
          </a:bodyPr>
          <a:lstStyle/>
          <a:p>
            <a:r>
              <a:rPr lang="it-IT" sz="2000" dirty="0" smtClean="0">
                <a:solidFill>
                  <a:schemeClr val="bg1"/>
                </a:solidFill>
              </a:rPr>
              <a:t>Incerti/negativi</a:t>
            </a:r>
            <a:endParaRPr lang="it-IT" sz="2000" dirty="0">
              <a:solidFill>
                <a:schemeClr val="bg1"/>
              </a:solidFill>
            </a:endParaRPr>
          </a:p>
        </p:txBody>
      </p:sp>
      <p:cxnSp>
        <p:nvCxnSpPr>
          <p:cNvPr id="29" name="Connettore 2 28"/>
          <p:cNvCxnSpPr/>
          <p:nvPr/>
        </p:nvCxnSpPr>
        <p:spPr>
          <a:xfrm>
            <a:off x="4540292" y="4745179"/>
            <a:ext cx="3464" cy="535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1547664" y="5301208"/>
            <a:ext cx="5951585" cy="1323439"/>
          </a:xfrm>
          <a:prstGeom prst="rect">
            <a:avLst/>
          </a:prstGeom>
          <a:noFill/>
          <a:ln>
            <a:solidFill>
              <a:schemeClr val="accent1"/>
            </a:solidFill>
          </a:ln>
        </p:spPr>
        <p:txBody>
          <a:bodyPr wrap="square" rtlCol="0">
            <a:spAutoFit/>
          </a:bodyPr>
          <a:lstStyle/>
          <a:p>
            <a:r>
              <a:rPr lang="it-IT" sz="2000" dirty="0" smtClean="0">
                <a:solidFill>
                  <a:srgbClr val="FFC000"/>
                </a:solidFill>
              </a:rPr>
              <a:t>3. Applicabilità: benefici attesi</a:t>
            </a:r>
          </a:p>
          <a:p>
            <a:r>
              <a:rPr lang="it-IT" sz="2000" dirty="0" smtClean="0">
                <a:solidFill>
                  <a:srgbClr val="00FFFF"/>
                </a:solidFill>
              </a:rPr>
              <a:t>-    Nel contesto specifico (comunità) </a:t>
            </a:r>
          </a:p>
          <a:p>
            <a:pPr marL="342900" indent="-342900">
              <a:buFontTx/>
              <a:buChar char="-"/>
            </a:pPr>
            <a:r>
              <a:rPr lang="it-IT" sz="2000" dirty="0" smtClean="0">
                <a:solidFill>
                  <a:srgbClr val="00FFFF"/>
                </a:solidFill>
              </a:rPr>
              <a:t>Costi -&gt; rapporto costo/efficacia</a:t>
            </a:r>
          </a:p>
          <a:p>
            <a:pPr marL="342900" indent="-342900">
              <a:buFontTx/>
              <a:buChar char="-"/>
            </a:pPr>
            <a:r>
              <a:rPr lang="it-IT" sz="2000" dirty="0" smtClean="0">
                <a:solidFill>
                  <a:srgbClr val="00FFFF"/>
                </a:solidFill>
              </a:rPr>
              <a:t>Accettabilità sociale/comunitaria</a:t>
            </a:r>
            <a:endParaRPr lang="it-IT" sz="2000" dirty="0">
              <a:solidFill>
                <a:srgbClr val="00FFFF"/>
              </a:solidFill>
            </a:endParaRPr>
          </a:p>
        </p:txBody>
      </p:sp>
      <p:cxnSp>
        <p:nvCxnSpPr>
          <p:cNvPr id="34" name="Connettore 2 33"/>
          <p:cNvCxnSpPr/>
          <p:nvPr/>
        </p:nvCxnSpPr>
        <p:spPr>
          <a:xfrm>
            <a:off x="4565072" y="3789040"/>
            <a:ext cx="3464" cy="535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a:off x="4554147" y="1749551"/>
            <a:ext cx="3464" cy="535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064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1"/>
            <a:ext cx="8229600" cy="892696"/>
          </a:xfrm>
        </p:spPr>
        <p:txBody>
          <a:bodyPr/>
          <a:lstStyle/>
          <a:p>
            <a:pPr marL="0" indent="0" algn="ctr">
              <a:buNone/>
            </a:pPr>
            <a:r>
              <a:rPr lang="it-IT" sz="4400" dirty="0" smtClean="0">
                <a:solidFill>
                  <a:srgbClr val="FFFF00"/>
                </a:solidFill>
              </a:rPr>
              <a:t>1. CONOSCERE LE CAUSE </a:t>
            </a:r>
            <a:endParaRPr lang="it-IT" sz="4400" dirty="0">
              <a:solidFill>
                <a:srgbClr val="FFFF00"/>
              </a:solidFill>
            </a:endParaRPr>
          </a:p>
        </p:txBody>
      </p:sp>
    </p:spTree>
    <p:extLst>
      <p:ext uri="{BB962C8B-B14F-4D97-AF65-F5344CB8AC3E}">
        <p14:creationId xmlns:p14="http://schemas.microsoft.com/office/powerpoint/2010/main" val="1616579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8638"/>
            <a:ext cx="6850571" cy="180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144" y="2076847"/>
            <a:ext cx="30480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15" y="2564904"/>
            <a:ext cx="7078667" cy="361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240695"/>
            <a:ext cx="2339752" cy="355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e 1"/>
          <p:cNvSpPr/>
          <p:nvPr/>
        </p:nvSpPr>
        <p:spPr>
          <a:xfrm>
            <a:off x="1115616" y="47667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72314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276485" y="115888"/>
            <a:ext cx="8640253" cy="936848"/>
          </a:xfrm>
          <a:prstGeom prst="rect">
            <a:avLst/>
          </a:prstGeom>
          <a:ln>
            <a:solidFill>
              <a:schemeClr val="accent1">
                <a:lumMod val="20000"/>
                <a:lumOff val="8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eaLnBrk="1" hangingPunct="1"/>
            <a:r>
              <a:rPr lang="it-IT" altLang="it-IT" sz="2600" b="1" kern="0" dirty="0" smtClean="0">
                <a:solidFill>
                  <a:srgbClr val="FFFF00"/>
                </a:solidFill>
              </a:rPr>
              <a:t>Il ruolo dei fattori di rischio comportamentali, ambientali e metabolici sulla salute a livello mondiale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68" y="2281961"/>
            <a:ext cx="7934325"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85" y="1348376"/>
            <a:ext cx="8615995" cy="49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1475656" y="2505799"/>
            <a:ext cx="4608512" cy="225425"/>
          </a:xfrm>
          <a:prstGeom prst="rect">
            <a:avLst/>
          </a:prstGeom>
          <a:noFill/>
          <a:ln w="28575">
            <a:solidFill>
              <a:srgbClr val="FF0000"/>
            </a:solidFill>
          </a:ln>
        </p:spPr>
        <p:txBody>
          <a:bodyPr wrap="square">
            <a:spAutoFit/>
          </a:bodyPr>
          <a:lstStyle/>
          <a:p>
            <a:pPr>
              <a:defRPr/>
            </a:pPr>
            <a:endParaRPr lang="it-IT" b="1" i="1" dirty="0">
              <a:solidFill>
                <a:srgbClr val="000000"/>
              </a:solidFill>
            </a:endParaRPr>
          </a:p>
        </p:txBody>
      </p:sp>
      <p:sp>
        <p:nvSpPr>
          <p:cNvPr id="16" name="CasellaDiTesto 15"/>
          <p:cNvSpPr txBox="1"/>
          <p:nvPr/>
        </p:nvSpPr>
        <p:spPr>
          <a:xfrm>
            <a:off x="1763688" y="4149080"/>
            <a:ext cx="2088232" cy="225425"/>
          </a:xfrm>
          <a:prstGeom prst="rect">
            <a:avLst/>
          </a:prstGeom>
          <a:noFill/>
          <a:ln w="28575">
            <a:solidFill>
              <a:srgbClr val="FF0000"/>
            </a:solidFill>
          </a:ln>
        </p:spPr>
        <p:txBody>
          <a:bodyPr wrap="square">
            <a:spAutoFit/>
          </a:bodyPr>
          <a:lstStyle/>
          <a:p>
            <a:pPr>
              <a:defRPr/>
            </a:pPr>
            <a:endParaRPr lang="it-IT" b="1" i="1" dirty="0">
              <a:solidFill>
                <a:srgbClr val="000000"/>
              </a:solidFill>
            </a:endParaRPr>
          </a:p>
        </p:txBody>
      </p:sp>
      <p:sp>
        <p:nvSpPr>
          <p:cNvPr id="17" name="CasellaDiTesto 16"/>
          <p:cNvSpPr txBox="1"/>
          <p:nvPr/>
        </p:nvSpPr>
        <p:spPr>
          <a:xfrm>
            <a:off x="1331640" y="4515573"/>
            <a:ext cx="2376264" cy="225425"/>
          </a:xfrm>
          <a:prstGeom prst="rect">
            <a:avLst/>
          </a:prstGeom>
          <a:noFill/>
          <a:ln w="28575">
            <a:solidFill>
              <a:srgbClr val="FF0000"/>
            </a:solidFill>
          </a:ln>
        </p:spPr>
        <p:txBody>
          <a:bodyPr wrap="square">
            <a:spAutoFit/>
          </a:bodyPr>
          <a:lstStyle/>
          <a:p>
            <a:pPr>
              <a:defRPr/>
            </a:pPr>
            <a:endParaRPr lang="it-IT" b="1" i="1" dirty="0">
              <a:solidFill>
                <a:srgbClr val="000000"/>
              </a:solidFill>
            </a:endParaRPr>
          </a:p>
        </p:txBody>
      </p:sp>
      <p:sp>
        <p:nvSpPr>
          <p:cNvPr id="8" name="CasellaDiTesto 7"/>
          <p:cNvSpPr txBox="1"/>
          <p:nvPr/>
        </p:nvSpPr>
        <p:spPr>
          <a:xfrm>
            <a:off x="1403648" y="3573016"/>
            <a:ext cx="3228774" cy="225425"/>
          </a:xfrm>
          <a:prstGeom prst="rect">
            <a:avLst/>
          </a:prstGeom>
          <a:noFill/>
          <a:ln w="28575">
            <a:solidFill>
              <a:srgbClr val="FF0000"/>
            </a:solidFill>
          </a:ln>
        </p:spPr>
        <p:txBody>
          <a:bodyPr wrap="square">
            <a:spAutoFit/>
          </a:bodyPr>
          <a:lstStyle/>
          <a:p>
            <a:pPr>
              <a:defRPr/>
            </a:pPr>
            <a:endParaRPr lang="it-IT" b="1" i="1" dirty="0">
              <a:solidFill>
                <a:srgbClr val="000000"/>
              </a:solidFill>
            </a:endParaRPr>
          </a:p>
        </p:txBody>
      </p:sp>
    </p:spTree>
    <p:extLst>
      <p:ext uri="{BB962C8B-B14F-4D97-AF65-F5344CB8AC3E}">
        <p14:creationId xmlns:p14="http://schemas.microsoft.com/office/powerpoint/2010/main" val="1414459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600200"/>
            <a:ext cx="8640960" cy="2404864"/>
          </a:xfrm>
        </p:spPr>
        <p:txBody>
          <a:bodyPr/>
          <a:lstStyle/>
          <a:p>
            <a:pPr marL="0" indent="0" algn="ctr">
              <a:buNone/>
            </a:pPr>
            <a:r>
              <a:rPr lang="it-IT" sz="4400" dirty="0" smtClean="0">
                <a:solidFill>
                  <a:srgbClr val="FFFF00"/>
                </a:solidFill>
              </a:rPr>
              <a:t>2. SPERIMENTARE</a:t>
            </a:r>
          </a:p>
        </p:txBody>
      </p:sp>
    </p:spTree>
    <p:extLst>
      <p:ext uri="{BB962C8B-B14F-4D97-AF65-F5344CB8AC3E}">
        <p14:creationId xmlns:p14="http://schemas.microsoft.com/office/powerpoint/2010/main" val="3637177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emmelwe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267681"/>
            <a:ext cx="6530164" cy="489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36513" y="115888"/>
            <a:ext cx="8423919" cy="981472"/>
          </a:xfrm>
          <a:ln>
            <a:solidFill>
              <a:schemeClr val="accent1"/>
            </a:solidFill>
          </a:ln>
        </p:spPr>
        <p:txBody>
          <a:bodyPr/>
          <a:lstStyle/>
          <a:p>
            <a:pPr eaLnBrk="1" hangingPunct="1"/>
            <a:r>
              <a:rPr lang="it-IT" altLang="it-IT" sz="2800" b="1" dirty="0" smtClean="0">
                <a:solidFill>
                  <a:srgbClr val="00FFFF"/>
                </a:solidFill>
              </a:rPr>
              <a:t>Ricovero in ospedale e febbre puerperale – Lo studio di </a:t>
            </a:r>
            <a:r>
              <a:rPr lang="it-IT" altLang="it-IT" sz="2800" b="1" dirty="0" err="1" smtClean="0">
                <a:solidFill>
                  <a:srgbClr val="00FFFF"/>
                </a:solidFill>
              </a:rPr>
              <a:t>Ignac</a:t>
            </a:r>
            <a:r>
              <a:rPr lang="it-IT" altLang="it-IT" sz="2800" b="1" dirty="0" smtClean="0">
                <a:solidFill>
                  <a:srgbClr val="00FFFF"/>
                </a:solidFill>
              </a:rPr>
              <a:t> </a:t>
            </a:r>
            <a:r>
              <a:rPr lang="it-IT" altLang="it-IT" sz="2800" b="1" dirty="0" err="1" smtClean="0">
                <a:solidFill>
                  <a:srgbClr val="00FFFF"/>
                </a:solidFill>
              </a:rPr>
              <a:t>Semmelweis</a:t>
            </a:r>
            <a:r>
              <a:rPr lang="it-IT" altLang="it-IT" sz="2800" b="1" dirty="0" smtClean="0">
                <a:solidFill>
                  <a:srgbClr val="00FFFF"/>
                </a:solidFill>
              </a:rPr>
              <a:t> (1818-1865)</a:t>
            </a:r>
          </a:p>
        </p:txBody>
      </p:sp>
      <p:pic>
        <p:nvPicPr>
          <p:cNvPr id="4" name="Picture 3" descr="semmelwei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268761"/>
            <a:ext cx="1087641"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616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1"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1"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resentazione vuota">
  <a:themeElements>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1"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1"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redef">
  <a:themeElements>
    <a:clrScheme name="">
      <a:dk1>
        <a:srgbClr val="919191"/>
      </a:dk1>
      <a:lt1>
        <a:srgbClr val="FFFFFF"/>
      </a:lt1>
      <a:dk2>
        <a:srgbClr val="114FFB"/>
      </a:dk2>
      <a:lt2>
        <a:srgbClr val="FAFD00"/>
      </a:lt2>
      <a:accent1>
        <a:srgbClr val="618FFD"/>
      </a:accent1>
      <a:accent2>
        <a:srgbClr val="00AE00"/>
      </a:accent2>
      <a:accent3>
        <a:srgbClr val="AAB2FD"/>
      </a:accent3>
      <a:accent4>
        <a:srgbClr val="DADADA"/>
      </a:accent4>
      <a:accent5>
        <a:srgbClr val="B7C6FE"/>
      </a:accent5>
      <a:accent6>
        <a:srgbClr val="009D00"/>
      </a:accent6>
      <a:hlink>
        <a:srgbClr val="FC0128"/>
      </a:hlink>
      <a:folHlink>
        <a:srgbClr val="CECECE"/>
      </a:folHlink>
    </a:clrScheme>
    <a:fontScheme name="Prede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rgbClr val="FAFD00"/>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rgbClr val="FAFD00"/>
            </a:solidFill>
            <a:effectLst/>
            <a:latin typeface="Arial" charset="0"/>
          </a:defRPr>
        </a:defPPr>
      </a:lstStyle>
    </a:lnDef>
  </a:objectDefaults>
  <a:extraClrSchemeLst>
    <a:extraClrScheme>
      <a:clrScheme name="Prede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de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de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de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d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d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d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2117</TotalTime>
  <Words>1084</Words>
  <Application>Microsoft Office PowerPoint</Application>
  <PresentationFormat>Presentazione su schermo (4:3)</PresentationFormat>
  <Paragraphs>123</Paragraphs>
  <Slides>31</Slides>
  <Notes>7</Notes>
  <HiddenSlides>0</HiddenSlides>
  <MMClips>0</MMClips>
  <ScaleCrop>false</ScaleCrop>
  <HeadingPairs>
    <vt:vector size="4" baseType="variant">
      <vt:variant>
        <vt:lpstr>Tema</vt:lpstr>
      </vt:variant>
      <vt:variant>
        <vt:i4>9</vt:i4>
      </vt:variant>
      <vt:variant>
        <vt:lpstr>Titoli diapositive</vt:lpstr>
      </vt:variant>
      <vt:variant>
        <vt:i4>31</vt:i4>
      </vt:variant>
    </vt:vector>
  </HeadingPairs>
  <TitlesOfParts>
    <vt:vector size="40" baseType="lpstr">
      <vt:lpstr>Struttura predefinita</vt:lpstr>
      <vt:lpstr>1_Struttura predefinita</vt:lpstr>
      <vt:lpstr>Presentazione vuota</vt:lpstr>
      <vt:lpstr>Default Design</vt:lpstr>
      <vt:lpstr>2_Struttura predefinita</vt:lpstr>
      <vt:lpstr>3_Struttura predefinita</vt:lpstr>
      <vt:lpstr>1_Presentazione vuota</vt:lpstr>
      <vt:lpstr>Predef</vt:lpstr>
      <vt:lpstr>Tema di Office</vt:lpstr>
      <vt:lpstr>La prevenzione primaria delle malattie: possibilità, limiti, prospettive</vt:lpstr>
      <vt:lpstr>SCOPI DELLA PREVENZIONE</vt:lpstr>
      <vt:lpstr>Storia naturale e prevenzione delle  malattie cronico-degenerative</vt:lpstr>
      <vt:lpstr>Gli interventi di prevenzione: guida alle decisioni</vt:lpstr>
      <vt:lpstr>Presentazione standard di PowerPoint</vt:lpstr>
      <vt:lpstr>Presentazione standard di PowerPoint</vt:lpstr>
      <vt:lpstr>Presentazione standard di PowerPoint</vt:lpstr>
      <vt:lpstr>Presentazione standard di PowerPoint</vt:lpstr>
      <vt:lpstr>Ricovero in ospedale e febbre puerperale – Lo studio di Ignac Semmelweis (1818-1865)</vt:lpstr>
      <vt:lpstr>Presentazione standard di PowerPoint</vt:lpstr>
      <vt:lpstr>Il caso del ß-carotene (I)</vt:lpstr>
      <vt:lpstr>Il caso del ß-carotene (II)</vt:lpstr>
      <vt:lpstr>La prevenzione è spesso inefficace o dannosa</vt:lpstr>
      <vt:lpstr>Presentazione standard di PowerPoint</vt:lpstr>
      <vt:lpstr>Presentazione standard di PowerPoint</vt:lpstr>
      <vt:lpstr>Presentazione standard di PowerPoint</vt:lpstr>
      <vt:lpstr>Presentazione standard di PowerPoint</vt:lpstr>
      <vt:lpstr>Presentazione standard di PowerPoint</vt:lpstr>
      <vt:lpstr>Il paradosso della prevenzione:  celebrata in teoria, ostacolata in pratica - 1</vt:lpstr>
      <vt:lpstr>Il paradosso della prevenzione:  celebrata in teoria, ostacolata in pratica - 2</vt:lpstr>
      <vt:lpstr>Il paradosso della prevenzione:  le strategie per superare gli ostacoli alla prevenzione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Bambini e qualità dell’aria: effetti dei tossici ambientali ed esposizioni precoci</dc:title>
  <dc:creator>Francesco Donato</dc:creator>
  <cp:lastModifiedBy>Francesco Donato</cp:lastModifiedBy>
  <cp:revision>82</cp:revision>
  <cp:lastPrinted>2016-02-25T15:33:08Z</cp:lastPrinted>
  <dcterms:created xsi:type="dcterms:W3CDTF">2016-02-11T13:10:13Z</dcterms:created>
  <dcterms:modified xsi:type="dcterms:W3CDTF">2016-02-25T16:55:27Z</dcterms:modified>
</cp:coreProperties>
</file>