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73" r:id="rId3"/>
    <p:sldId id="262" r:id="rId4"/>
    <p:sldId id="264" r:id="rId5"/>
    <p:sldId id="257" r:id="rId6"/>
    <p:sldId id="286" r:id="rId7"/>
    <p:sldId id="258" r:id="rId8"/>
    <p:sldId id="269" r:id="rId9"/>
    <p:sldId id="270" r:id="rId10"/>
    <p:sldId id="261" r:id="rId11"/>
    <p:sldId id="292" r:id="rId12"/>
    <p:sldId id="293" r:id="rId13"/>
    <p:sldId id="294" r:id="rId14"/>
    <p:sldId id="291" r:id="rId15"/>
    <p:sldId id="296" r:id="rId16"/>
    <p:sldId id="263" r:id="rId17"/>
    <p:sldId id="295" r:id="rId18"/>
    <p:sldId id="281" r:id="rId19"/>
    <p:sldId id="265" r:id="rId20"/>
    <p:sldId id="274" r:id="rId21"/>
    <p:sldId id="275" r:id="rId22"/>
    <p:sldId id="278" r:id="rId23"/>
    <p:sldId id="276" r:id="rId24"/>
    <p:sldId id="277" r:id="rId25"/>
    <p:sldId id="282" r:id="rId26"/>
    <p:sldId id="279" r:id="rId27"/>
    <p:sldId id="283" r:id="rId28"/>
    <p:sldId id="284"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1" autoAdjust="0"/>
    <p:restoredTop sz="96057" autoAdjust="0"/>
  </p:normalViewPr>
  <p:slideViewPr>
    <p:cSldViewPr>
      <p:cViewPr varScale="1">
        <p:scale>
          <a:sx n="70" d="100"/>
          <a:sy n="70" d="100"/>
        </p:scale>
        <p:origin x="-135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A4A9B0-6E2D-42FC-956C-FADB3F5E4FE6}" type="datetimeFigureOut">
              <a:rPr lang="it-IT" smtClean="0"/>
              <a:pPr/>
              <a:t>19/09/2014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D9C969-5194-4166-ABE3-17843682477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t>
            </a:r>
            <a:r>
              <a:rPr lang="it-IT" dirty="0" err="1" smtClean="0"/>
              <a:t>inci</a:t>
            </a:r>
            <a:endParaRPr lang="it-IT" dirty="0"/>
          </a:p>
        </p:txBody>
      </p:sp>
      <p:sp>
        <p:nvSpPr>
          <p:cNvPr id="4" name="Segnaposto numero diapositiva 3"/>
          <p:cNvSpPr>
            <a:spLocks noGrp="1"/>
          </p:cNvSpPr>
          <p:nvPr>
            <p:ph type="sldNum" sz="quarter" idx="10"/>
          </p:nvPr>
        </p:nvSpPr>
        <p:spPr/>
        <p:txBody>
          <a:bodyPr/>
          <a:lstStyle/>
          <a:p>
            <a:fld id="{DAD9C969-5194-4166-ABE3-178436824778}" type="slidenum">
              <a:rPr lang="it-IT" smtClean="0"/>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AD9C969-5194-4166-ABE3-178436824778}" type="slidenum">
              <a:rPr lang="it-IT" smtClean="0"/>
              <a:pPr/>
              <a:t>21</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AD9C969-5194-4166-ABE3-178436824778}" type="slidenum">
              <a:rPr lang="it-IT" smtClean="0"/>
              <a:pPr/>
              <a:t>23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AD9C969-5194-4166-ABE3-178436824778}" type="slidenum">
              <a:rPr lang="it-IT" smtClean="0"/>
              <a:pPr/>
              <a:t>24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AD9C969-5194-4166-ABE3-178436824778}" type="slidenum">
              <a:rPr lang="it-IT" smtClean="0"/>
              <a:pPr/>
              <a:t>28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4B6055F8-1D02-4417-9241-55C834FD9970}" type="datetimeFigureOut">
              <a:rPr lang="it-IT" smtClean="0"/>
              <a:pPr/>
              <a:t>19/09/2014</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07B441-5312-499D-93C3-6E37886527FA}" type="slidenum">
              <a:rPr lang="it-IT" smtClean="0"/>
              <a:pPr/>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19/09/2014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B007B441-5312-499D-93C3-6E37886527FA}" type="slidenum">
              <a:rPr lang="it-IT" smtClean="0"/>
              <a:pPr/>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19/09/2014</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19/09/2014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B007B441-5312-499D-93C3-6E37886527FA}" type="slidenum">
              <a:rPr lang="it-IT" smtClean="0"/>
              <a:pPr/>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19/09/2014</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07B441-5312-499D-93C3-6E37886527FA}" type="slidenum">
              <a:rPr lang="it-IT" smtClean="0"/>
              <a:pPr/>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4B6055F8-1D02-4417-9241-55C834FD9970}" type="datetimeFigureOut">
              <a:rPr lang="it-IT" smtClean="0"/>
              <a:pPr/>
              <a:t>19/09/2014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4B6055F8-1D02-4417-9241-55C834FD9970}" type="datetimeFigureOut">
              <a:rPr lang="it-IT" smtClean="0"/>
              <a:pPr/>
              <a:t>19/09/2014</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B007B441-5312-499D-93C3-6E37886527FA}" type="slidenum">
              <a:rPr lang="it-IT" smtClean="0"/>
              <a:pPr/>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19/09/2014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4B6055F8-1D02-4417-9241-55C834FD9970}" type="datetimeFigureOut">
              <a:rPr lang="it-IT" smtClean="0"/>
              <a:pPr/>
              <a:t>19/09/2014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007B441-5312-499D-93C3-6E37886527FA}" type="slidenum">
              <a:rPr lang="it-IT" smtClean="0"/>
              <a:pPr/>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19/09/2014</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B007B441-5312-499D-93C3-6E37886527FA}" type="slidenum">
              <a:rPr lang="it-IT" smtClean="0"/>
              <a:pPr/>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4B6055F8-1D02-4417-9241-55C834FD9970}" type="datetimeFigureOut">
              <a:rPr lang="it-IT" smtClean="0"/>
              <a:pPr/>
              <a:t>19/09/2014</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B6055F8-1D02-4417-9241-55C834FD9970}" type="datetimeFigureOut">
              <a:rPr lang="it-IT" smtClean="0"/>
              <a:pPr/>
              <a:t>19/09/2014</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007B441-5312-499D-93C3-6E37886527FA}" type="slidenum">
              <a:rPr lang="it-IT" smtClean="0"/>
              <a:pPr/>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868144" y="1412776"/>
            <a:ext cx="3024336" cy="936104"/>
          </a:xfrm>
        </p:spPr>
        <p:txBody>
          <a:bodyPr>
            <a:normAutofit/>
          </a:bodyPr>
          <a:lstStyle/>
          <a:p>
            <a:r>
              <a:rPr lang="it-IT" dirty="0" smtClean="0"/>
              <a:t>Convegno AIDM</a:t>
            </a:r>
          </a:p>
          <a:p>
            <a:r>
              <a:rPr lang="it-IT" dirty="0" smtClean="0"/>
              <a:t>20 Settembre 2014</a:t>
            </a:r>
          </a:p>
          <a:p>
            <a:r>
              <a:rPr lang="it-IT" dirty="0" smtClean="0"/>
              <a:t>Brescia</a:t>
            </a:r>
            <a:endParaRPr lang="it-IT" dirty="0"/>
          </a:p>
        </p:txBody>
      </p:sp>
      <p:sp>
        <p:nvSpPr>
          <p:cNvPr id="2" name="Titolo 1"/>
          <p:cNvSpPr>
            <a:spLocks noGrp="1"/>
          </p:cNvSpPr>
          <p:nvPr>
            <p:ph type="ctrTitle"/>
          </p:nvPr>
        </p:nvSpPr>
        <p:spPr>
          <a:xfrm>
            <a:off x="179512" y="2780928"/>
            <a:ext cx="8784976" cy="2520280"/>
          </a:xfrm>
        </p:spPr>
        <p:txBody>
          <a:bodyPr>
            <a:normAutofit/>
          </a:bodyPr>
          <a:lstStyle/>
          <a:p>
            <a:r>
              <a:rPr lang="it-IT" b="1" dirty="0" smtClean="0"/>
              <a:t>DEGENERAZIONE NEOPLASTICA DEL FIBROMA</a:t>
            </a:r>
            <a:br>
              <a:rPr lang="it-IT" b="1" dirty="0" smtClean="0"/>
            </a:br>
            <a:r>
              <a:rPr lang="it-IT" b="1" dirty="0" smtClean="0"/>
              <a:t>MITO O REALTA’?</a:t>
            </a:r>
            <a:endParaRPr lang="it-IT" b="1" dirty="0"/>
          </a:p>
        </p:txBody>
      </p:sp>
      <p:sp>
        <p:nvSpPr>
          <p:cNvPr id="4" name="CasellaDiTesto 3"/>
          <p:cNvSpPr txBox="1"/>
          <p:nvPr/>
        </p:nvSpPr>
        <p:spPr>
          <a:xfrm>
            <a:off x="755576" y="6021288"/>
            <a:ext cx="2736304" cy="369332"/>
          </a:xfrm>
          <a:prstGeom prst="rect">
            <a:avLst/>
          </a:prstGeom>
          <a:noFill/>
        </p:spPr>
        <p:txBody>
          <a:bodyPr wrap="square" rtlCol="0">
            <a:spAutoFit/>
          </a:bodyPr>
          <a:lstStyle/>
          <a:p>
            <a:r>
              <a:rPr lang="it-IT" dirty="0" smtClean="0"/>
              <a:t>    Dr.ssa Emanuela Prati </a:t>
            </a:r>
            <a:endParaRPr lang="it-IT" dirty="0"/>
          </a:p>
        </p:txBody>
      </p:sp>
      <p:sp>
        <p:nvSpPr>
          <p:cNvPr id="5" name="CasellaDiTesto 4"/>
          <p:cNvSpPr txBox="1"/>
          <p:nvPr/>
        </p:nvSpPr>
        <p:spPr>
          <a:xfrm>
            <a:off x="539552" y="476672"/>
            <a:ext cx="6336704" cy="400110"/>
          </a:xfrm>
          <a:prstGeom prst="rect">
            <a:avLst/>
          </a:prstGeom>
          <a:noFill/>
        </p:spPr>
        <p:txBody>
          <a:bodyPr wrap="square" rtlCol="0">
            <a:spAutoFit/>
          </a:bodyPr>
          <a:lstStyle/>
          <a:p>
            <a:r>
              <a:rPr lang="it-IT" dirty="0" smtClean="0"/>
              <a:t>“</a:t>
            </a:r>
            <a:r>
              <a:rPr lang="it-IT" sz="2000" dirty="0" smtClean="0"/>
              <a:t>Curare il fibroma nel 2014. Quando. Perché. Come”</a:t>
            </a:r>
            <a:endParaRPr lang="it-IT"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Degenerazione dei fibromi</a:t>
            </a:r>
            <a:br>
              <a:rPr lang="it-IT" dirty="0" smtClean="0"/>
            </a:br>
            <a:r>
              <a:rPr lang="it-IT" sz="2200" dirty="0" smtClean="0"/>
              <a:t>(in genere dovute a deficit di vascolarizzazione)</a:t>
            </a:r>
            <a:endParaRPr lang="it-IT" sz="2200" dirty="0"/>
          </a:p>
        </p:txBody>
      </p:sp>
      <p:sp>
        <p:nvSpPr>
          <p:cNvPr id="3" name="Segnaposto contenuto 2"/>
          <p:cNvSpPr>
            <a:spLocks noGrp="1"/>
          </p:cNvSpPr>
          <p:nvPr>
            <p:ph sz="quarter" idx="1"/>
          </p:nvPr>
        </p:nvSpPr>
        <p:spPr/>
        <p:txBody>
          <a:bodyPr>
            <a:normAutofit fontScale="85000" lnSpcReduction="20000"/>
          </a:bodyPr>
          <a:lstStyle/>
          <a:p>
            <a:r>
              <a:rPr lang="de-DE" dirty="0" err="1" smtClean="0"/>
              <a:t>degenerazione</a:t>
            </a:r>
            <a:r>
              <a:rPr lang="de-DE" dirty="0" smtClean="0"/>
              <a:t> </a:t>
            </a:r>
            <a:r>
              <a:rPr lang="de-DE" dirty="0" err="1" smtClean="0"/>
              <a:t>ialina</a:t>
            </a:r>
            <a:r>
              <a:rPr lang="de-DE" dirty="0" smtClean="0"/>
              <a:t>:  </a:t>
            </a:r>
            <a:r>
              <a:rPr lang="de-DE" dirty="0" err="1" smtClean="0"/>
              <a:t>può</a:t>
            </a:r>
            <a:r>
              <a:rPr lang="de-DE" dirty="0" smtClean="0"/>
              <a:t> </a:t>
            </a:r>
            <a:r>
              <a:rPr lang="de-DE" dirty="0" err="1" smtClean="0"/>
              <a:t>interessare</a:t>
            </a:r>
            <a:r>
              <a:rPr lang="de-DE" dirty="0" smtClean="0"/>
              <a:t> solo </a:t>
            </a:r>
            <a:r>
              <a:rPr lang="de-DE" dirty="0" err="1" smtClean="0"/>
              <a:t>alcune</a:t>
            </a:r>
            <a:r>
              <a:rPr lang="de-DE" dirty="0" smtClean="0"/>
              <a:t> </a:t>
            </a:r>
            <a:r>
              <a:rPr lang="de-DE" dirty="0" err="1" smtClean="0"/>
              <a:t>zone</a:t>
            </a:r>
            <a:r>
              <a:rPr lang="de-DE" dirty="0" smtClean="0"/>
              <a:t> o </a:t>
            </a:r>
            <a:r>
              <a:rPr lang="de-DE" dirty="0" err="1" smtClean="0"/>
              <a:t>tutto</a:t>
            </a:r>
            <a:r>
              <a:rPr lang="de-DE" dirty="0" smtClean="0"/>
              <a:t> </a:t>
            </a:r>
            <a:r>
              <a:rPr lang="de-DE" dirty="0" err="1" smtClean="0"/>
              <a:t>il</a:t>
            </a:r>
            <a:r>
              <a:rPr lang="de-DE" dirty="0" smtClean="0"/>
              <a:t> </a:t>
            </a:r>
            <a:r>
              <a:rPr lang="de-DE" dirty="0" err="1" smtClean="0"/>
              <a:t>fibroma</a:t>
            </a:r>
            <a:r>
              <a:rPr lang="de-DE" dirty="0" smtClean="0"/>
              <a:t>;</a:t>
            </a:r>
            <a:endParaRPr lang="it-IT" dirty="0" smtClean="0"/>
          </a:p>
          <a:p>
            <a:r>
              <a:rPr lang="de-DE" dirty="0" err="1" smtClean="0"/>
              <a:t>degenerazione</a:t>
            </a:r>
            <a:r>
              <a:rPr lang="de-DE" dirty="0" smtClean="0"/>
              <a:t> </a:t>
            </a:r>
            <a:r>
              <a:rPr lang="de-DE" dirty="0" err="1" smtClean="0"/>
              <a:t>adiposa</a:t>
            </a:r>
            <a:r>
              <a:rPr lang="de-DE" dirty="0" smtClean="0"/>
              <a:t>: </a:t>
            </a:r>
            <a:r>
              <a:rPr lang="de-DE" dirty="0" err="1" smtClean="0"/>
              <a:t>spesso</a:t>
            </a:r>
            <a:r>
              <a:rPr lang="de-DE" dirty="0" smtClean="0"/>
              <a:t> </a:t>
            </a:r>
            <a:r>
              <a:rPr lang="de-DE" dirty="0" err="1" smtClean="0"/>
              <a:t>secondaria</a:t>
            </a:r>
            <a:r>
              <a:rPr lang="de-DE" dirty="0" smtClean="0"/>
              <a:t> alla </a:t>
            </a:r>
            <a:r>
              <a:rPr lang="de-DE" dirty="0" err="1" smtClean="0"/>
              <a:t>degenerazione</a:t>
            </a:r>
            <a:r>
              <a:rPr lang="de-DE" dirty="0" smtClean="0"/>
              <a:t> </a:t>
            </a:r>
            <a:r>
              <a:rPr lang="de-DE" dirty="0" err="1" smtClean="0"/>
              <a:t>ialina</a:t>
            </a:r>
            <a:r>
              <a:rPr lang="de-DE" dirty="0" smtClean="0"/>
              <a:t>;</a:t>
            </a:r>
            <a:endParaRPr lang="it-IT" dirty="0" smtClean="0"/>
          </a:p>
          <a:p>
            <a:r>
              <a:rPr lang="de-DE" dirty="0" err="1" smtClean="0"/>
              <a:t>degenerazione</a:t>
            </a:r>
            <a:r>
              <a:rPr lang="de-DE" dirty="0" smtClean="0"/>
              <a:t> </a:t>
            </a:r>
            <a:r>
              <a:rPr lang="de-DE" dirty="0" err="1" smtClean="0"/>
              <a:t>cistica</a:t>
            </a:r>
            <a:r>
              <a:rPr lang="de-DE" dirty="0" smtClean="0"/>
              <a:t>: </a:t>
            </a:r>
            <a:r>
              <a:rPr lang="de-DE" dirty="0" err="1" smtClean="0"/>
              <a:t>caratterizzata</a:t>
            </a:r>
            <a:r>
              <a:rPr lang="de-DE" dirty="0" smtClean="0"/>
              <a:t> </a:t>
            </a:r>
            <a:r>
              <a:rPr lang="de-DE" dirty="0" err="1" smtClean="0"/>
              <a:t>dalla</a:t>
            </a:r>
            <a:r>
              <a:rPr lang="de-DE" dirty="0" smtClean="0"/>
              <a:t> </a:t>
            </a:r>
            <a:r>
              <a:rPr lang="de-DE" dirty="0" err="1" smtClean="0"/>
              <a:t>formazione</a:t>
            </a:r>
            <a:r>
              <a:rPr lang="de-DE" dirty="0" smtClean="0"/>
              <a:t> di </a:t>
            </a:r>
            <a:r>
              <a:rPr lang="de-DE" dirty="0" err="1" smtClean="0"/>
              <a:t>cisti</a:t>
            </a:r>
            <a:r>
              <a:rPr lang="de-DE" dirty="0" smtClean="0"/>
              <a:t> </a:t>
            </a:r>
            <a:r>
              <a:rPr lang="de-DE" dirty="0" err="1" smtClean="0"/>
              <a:t>dovute</a:t>
            </a:r>
            <a:r>
              <a:rPr lang="de-DE" dirty="0" smtClean="0"/>
              <a:t> alla </a:t>
            </a:r>
            <a:r>
              <a:rPr lang="de-DE" dirty="0" err="1" smtClean="0"/>
              <a:t>colliquazione</a:t>
            </a:r>
            <a:r>
              <a:rPr lang="de-DE" dirty="0" smtClean="0"/>
              <a:t> di materiale </a:t>
            </a:r>
            <a:r>
              <a:rPr lang="de-DE" dirty="0" err="1" smtClean="0"/>
              <a:t>necrotico</a:t>
            </a:r>
            <a:r>
              <a:rPr lang="de-DE" dirty="0" smtClean="0"/>
              <a:t>, in </a:t>
            </a:r>
            <a:r>
              <a:rPr lang="de-DE" dirty="0" err="1" smtClean="0"/>
              <a:t>genere</a:t>
            </a:r>
            <a:r>
              <a:rPr lang="de-DE" dirty="0" smtClean="0"/>
              <a:t> </a:t>
            </a:r>
            <a:r>
              <a:rPr lang="de-DE" dirty="0" err="1" smtClean="0"/>
              <a:t>preceduta</a:t>
            </a:r>
            <a:r>
              <a:rPr lang="de-DE" dirty="0" smtClean="0"/>
              <a:t> da </a:t>
            </a:r>
            <a:r>
              <a:rPr lang="de-DE" dirty="0" err="1" smtClean="0"/>
              <a:t>una</a:t>
            </a:r>
            <a:r>
              <a:rPr lang="de-DE" dirty="0" smtClean="0"/>
              <a:t>  fase </a:t>
            </a:r>
            <a:r>
              <a:rPr lang="de-DE" dirty="0" err="1" smtClean="0"/>
              <a:t>degenerativa</a:t>
            </a:r>
            <a:r>
              <a:rPr lang="de-DE" dirty="0" smtClean="0"/>
              <a:t> </a:t>
            </a:r>
            <a:r>
              <a:rPr lang="de-DE" dirty="0" err="1" smtClean="0"/>
              <a:t>ialina</a:t>
            </a:r>
            <a:r>
              <a:rPr lang="de-DE" dirty="0" smtClean="0"/>
              <a:t>;</a:t>
            </a:r>
            <a:endParaRPr lang="it-IT" dirty="0" smtClean="0"/>
          </a:p>
          <a:p>
            <a:r>
              <a:rPr lang="de-DE" dirty="0" err="1" smtClean="0"/>
              <a:t>calcificazione</a:t>
            </a:r>
            <a:r>
              <a:rPr lang="de-DE" dirty="0" smtClean="0"/>
              <a:t>: per </a:t>
            </a:r>
            <a:r>
              <a:rPr lang="de-DE" dirty="0" err="1" smtClean="0"/>
              <a:t>deposizione</a:t>
            </a:r>
            <a:r>
              <a:rPr lang="de-DE" dirty="0" smtClean="0"/>
              <a:t> di </a:t>
            </a:r>
            <a:r>
              <a:rPr lang="de-DE" dirty="0" err="1" smtClean="0"/>
              <a:t>sali</a:t>
            </a:r>
            <a:r>
              <a:rPr lang="de-DE" dirty="0" smtClean="0"/>
              <a:t> di </a:t>
            </a:r>
            <a:r>
              <a:rPr lang="de-DE" dirty="0" err="1" smtClean="0"/>
              <a:t>calcio</a:t>
            </a:r>
            <a:r>
              <a:rPr lang="de-DE" dirty="0" smtClean="0"/>
              <a:t> </a:t>
            </a:r>
            <a:r>
              <a:rPr lang="de-DE" dirty="0" err="1" smtClean="0"/>
              <a:t>all’interno</a:t>
            </a:r>
            <a:r>
              <a:rPr lang="de-DE" dirty="0" smtClean="0"/>
              <a:t> del </a:t>
            </a:r>
            <a:r>
              <a:rPr lang="de-DE" dirty="0" err="1" smtClean="0"/>
              <a:t>fibroma</a:t>
            </a:r>
            <a:r>
              <a:rPr lang="de-DE" dirty="0" smtClean="0"/>
              <a:t>;</a:t>
            </a:r>
          </a:p>
          <a:p>
            <a:endParaRPr lang="it-IT" dirty="0" smtClean="0"/>
          </a:p>
          <a:p>
            <a:pPr lvl="0"/>
            <a:r>
              <a:rPr lang="de-DE" dirty="0" err="1" smtClean="0"/>
              <a:t>degenerazione</a:t>
            </a:r>
            <a:r>
              <a:rPr lang="de-DE" dirty="0" smtClean="0"/>
              <a:t>  </a:t>
            </a:r>
            <a:r>
              <a:rPr lang="de-DE" dirty="0" err="1" smtClean="0"/>
              <a:t>neoplastica</a:t>
            </a:r>
            <a:r>
              <a:rPr lang="de-DE" dirty="0" smtClean="0"/>
              <a:t>: è (</a:t>
            </a:r>
            <a:r>
              <a:rPr lang="de-DE" dirty="0" err="1" smtClean="0"/>
              <a:t>forse</a:t>
            </a:r>
            <a:r>
              <a:rPr lang="de-DE" dirty="0" smtClean="0"/>
              <a:t>) </a:t>
            </a:r>
            <a:r>
              <a:rPr lang="de-DE" dirty="0" err="1" smtClean="0"/>
              <a:t>una</a:t>
            </a:r>
            <a:r>
              <a:rPr lang="de-DE" dirty="0" smtClean="0"/>
              <a:t> </a:t>
            </a:r>
            <a:r>
              <a:rPr lang="de-DE" dirty="0" err="1" smtClean="0"/>
              <a:t>rarissima</a:t>
            </a:r>
            <a:r>
              <a:rPr lang="de-DE" dirty="0" smtClean="0"/>
              <a:t> </a:t>
            </a:r>
            <a:r>
              <a:rPr lang="de-DE" dirty="0" err="1" smtClean="0"/>
              <a:t>complicanza</a:t>
            </a:r>
            <a:r>
              <a:rPr lang="de-DE" dirty="0" smtClean="0"/>
              <a:t> </a:t>
            </a:r>
            <a:r>
              <a:rPr lang="de-DE" dirty="0" err="1" smtClean="0"/>
              <a:t>dei</a:t>
            </a:r>
            <a:r>
              <a:rPr lang="de-DE" dirty="0" smtClean="0"/>
              <a:t> </a:t>
            </a:r>
            <a:r>
              <a:rPr lang="de-DE" dirty="0" err="1" smtClean="0"/>
              <a:t>fibromi</a:t>
            </a:r>
            <a:r>
              <a:rPr lang="de-DE" dirty="0" smtClean="0"/>
              <a:t>, si </a:t>
            </a:r>
            <a:r>
              <a:rPr lang="de-DE" dirty="0" err="1" smtClean="0"/>
              <a:t>verificherebbe</a:t>
            </a:r>
            <a:r>
              <a:rPr lang="de-DE" dirty="0" smtClean="0"/>
              <a:t> in </a:t>
            </a:r>
            <a:r>
              <a:rPr lang="de-DE" dirty="0" err="1" smtClean="0"/>
              <a:t>meno</a:t>
            </a:r>
            <a:r>
              <a:rPr lang="de-DE" dirty="0" smtClean="0"/>
              <a:t> </a:t>
            </a:r>
            <a:r>
              <a:rPr lang="de-DE" dirty="0" err="1" smtClean="0"/>
              <a:t>dello</a:t>
            </a:r>
            <a:r>
              <a:rPr lang="de-DE" dirty="0" smtClean="0"/>
              <a:t> 0,1% di </a:t>
            </a:r>
            <a:r>
              <a:rPr lang="de-DE" dirty="0" err="1" smtClean="0"/>
              <a:t>quelli</a:t>
            </a:r>
            <a:r>
              <a:rPr lang="de-DE" dirty="0" smtClean="0"/>
              <a:t> </a:t>
            </a:r>
            <a:r>
              <a:rPr lang="de-DE" dirty="0" err="1" smtClean="0"/>
              <a:t>lasciati</a:t>
            </a:r>
            <a:r>
              <a:rPr lang="de-DE" dirty="0" smtClean="0"/>
              <a:t> in </a:t>
            </a:r>
            <a:r>
              <a:rPr lang="de-DE" dirty="0" err="1" smtClean="0"/>
              <a:t>sede</a:t>
            </a:r>
            <a:r>
              <a:rPr lang="de-DE" dirty="0" smtClean="0"/>
              <a:t> per </a:t>
            </a:r>
            <a:r>
              <a:rPr lang="de-DE" dirty="0" err="1" smtClean="0"/>
              <a:t>lungo</a:t>
            </a:r>
            <a:r>
              <a:rPr lang="de-DE" dirty="0" smtClean="0"/>
              <a:t> tempo.       </a:t>
            </a:r>
          </a:p>
          <a:p>
            <a:pPr lvl="0"/>
            <a:r>
              <a:rPr lang="de-DE" dirty="0" err="1" smtClean="0"/>
              <a:t>secondo</a:t>
            </a:r>
            <a:r>
              <a:rPr lang="de-DE" dirty="0" smtClean="0"/>
              <a:t> la </a:t>
            </a:r>
            <a:r>
              <a:rPr lang="de-DE" dirty="0" err="1" smtClean="0"/>
              <a:t>maggior</a:t>
            </a:r>
            <a:r>
              <a:rPr lang="de-DE" dirty="0" smtClean="0"/>
              <a:t> </a:t>
            </a:r>
            <a:r>
              <a:rPr lang="de-DE" dirty="0" err="1" smtClean="0"/>
              <a:t>parte</a:t>
            </a:r>
            <a:r>
              <a:rPr lang="de-DE" dirty="0" smtClean="0"/>
              <a:t> </a:t>
            </a:r>
            <a:r>
              <a:rPr lang="de-DE" dirty="0" err="1" smtClean="0"/>
              <a:t>dei</a:t>
            </a:r>
            <a:r>
              <a:rPr lang="de-DE" dirty="0" smtClean="0"/>
              <a:t> </a:t>
            </a:r>
            <a:r>
              <a:rPr lang="de-DE" dirty="0" err="1" smtClean="0"/>
              <a:t>patologi</a:t>
            </a:r>
            <a:r>
              <a:rPr lang="de-DE" dirty="0" smtClean="0"/>
              <a:t> NON </a:t>
            </a:r>
            <a:r>
              <a:rPr lang="de-DE" dirty="0" err="1" smtClean="0"/>
              <a:t>esiste</a:t>
            </a:r>
            <a:endParaRPr lang="it-IT" dirty="0" smtClean="0"/>
          </a:p>
          <a:p>
            <a:endParaRPr lang="it-IT" dirty="0" smtClean="0"/>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Lipoleiomioma</a:t>
            </a:r>
            <a:r>
              <a:rPr lang="it-IT" dirty="0" smtClean="0"/>
              <a:t> (degenerazione adiposa)</a:t>
            </a:r>
            <a:endParaRPr lang="it-IT"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705613" y="1527175"/>
            <a:ext cx="569626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a:stretch>
            <a:fillRect/>
          </a:stretch>
        </p:blipFill>
        <p:spPr bwMode="auto">
          <a:xfrm>
            <a:off x="1296194" y="2017712"/>
            <a:ext cx="6515100" cy="3590925"/>
          </a:xfrm>
          <a:prstGeom prst="rect">
            <a:avLst/>
          </a:prstGeom>
          <a:noFill/>
          <a:ln w="9525">
            <a:noFill/>
            <a:miter lim="800000"/>
            <a:headEnd/>
            <a:tailEnd/>
          </a:ln>
        </p:spPr>
      </p:pic>
      <p:sp>
        <p:nvSpPr>
          <p:cNvPr id="5" name="Titolo 4"/>
          <p:cNvSpPr>
            <a:spLocks noGrp="1"/>
          </p:cNvSpPr>
          <p:nvPr>
            <p:ph type="title"/>
          </p:nvPr>
        </p:nvSpPr>
        <p:spPr>
          <a:xfrm>
            <a:off x="301752" y="188640"/>
            <a:ext cx="8534400" cy="1080120"/>
          </a:xfrm>
        </p:spPr>
        <p:txBody>
          <a:bodyPr>
            <a:normAutofit/>
          </a:bodyPr>
          <a:lstStyle/>
          <a:p>
            <a:r>
              <a:rPr lang="it-IT" sz="1600" dirty="0" smtClean="0"/>
              <a:t>Pattern di tipi diversi di degenerazione benigna:</a:t>
            </a:r>
            <a:br>
              <a:rPr lang="it-IT" sz="1600" dirty="0" smtClean="0"/>
            </a:br>
            <a:r>
              <a:rPr lang="it-IT" sz="1600" dirty="0" smtClean="0"/>
              <a:t>A,</a:t>
            </a:r>
            <a:r>
              <a:rPr lang="it-IT" sz="1600" dirty="0" err="1" smtClean="0"/>
              <a:t>D=</a:t>
            </a:r>
            <a:r>
              <a:rPr lang="it-IT" sz="1600" dirty="0" smtClean="0"/>
              <a:t> necrosi gelatinosa con calcificazioni periferiche</a:t>
            </a:r>
            <a:br>
              <a:rPr lang="it-IT" sz="1600" dirty="0" smtClean="0"/>
            </a:br>
            <a:r>
              <a:rPr lang="it-IT" sz="1600" dirty="0" smtClean="0"/>
              <a:t>B = necrosi ”rossa” centrale uniforme</a:t>
            </a:r>
            <a:br>
              <a:rPr lang="it-IT" sz="1600" dirty="0" smtClean="0"/>
            </a:br>
            <a:r>
              <a:rPr lang="it-IT" sz="1600" dirty="0" smtClean="0"/>
              <a:t>C = necrosi coagulativa (terapia con ultrasuoni ad elevata frequenza)</a:t>
            </a:r>
            <a:endParaRPr lang="it-IT" sz="1600" dirty="0"/>
          </a:p>
        </p:txBody>
      </p:sp>
      <p:sp>
        <p:nvSpPr>
          <p:cNvPr id="6" name="CasellaDiTesto 5"/>
          <p:cNvSpPr txBox="1"/>
          <p:nvPr/>
        </p:nvSpPr>
        <p:spPr>
          <a:xfrm>
            <a:off x="3419872" y="2852936"/>
            <a:ext cx="412166" cy="369332"/>
          </a:xfrm>
          <a:prstGeom prst="rect">
            <a:avLst/>
          </a:prstGeom>
          <a:noFill/>
        </p:spPr>
        <p:txBody>
          <a:bodyPr wrap="square" rtlCol="0">
            <a:spAutoFit/>
          </a:bodyPr>
          <a:lstStyle/>
          <a:p>
            <a:r>
              <a:rPr lang="it-IT" dirty="0" smtClean="0"/>
              <a:t>A</a:t>
            </a:r>
            <a:endParaRPr lang="it-IT" dirty="0"/>
          </a:p>
        </p:txBody>
      </p:sp>
      <p:sp>
        <p:nvSpPr>
          <p:cNvPr id="7" name="CasellaDiTesto 6"/>
          <p:cNvSpPr txBox="1"/>
          <p:nvPr/>
        </p:nvSpPr>
        <p:spPr>
          <a:xfrm>
            <a:off x="6804248" y="3717032"/>
            <a:ext cx="357790" cy="369332"/>
          </a:xfrm>
          <a:prstGeom prst="rect">
            <a:avLst/>
          </a:prstGeom>
          <a:noFill/>
        </p:spPr>
        <p:txBody>
          <a:bodyPr wrap="none" rtlCol="0">
            <a:spAutoFit/>
          </a:bodyPr>
          <a:lstStyle/>
          <a:p>
            <a:r>
              <a:rPr lang="it-IT" dirty="0" smtClean="0"/>
              <a:t>D</a:t>
            </a:r>
            <a:endParaRPr lang="it-IT" dirty="0"/>
          </a:p>
        </p:txBody>
      </p:sp>
      <p:sp>
        <p:nvSpPr>
          <p:cNvPr id="8" name="CasellaDiTesto 7"/>
          <p:cNvSpPr txBox="1"/>
          <p:nvPr/>
        </p:nvSpPr>
        <p:spPr>
          <a:xfrm>
            <a:off x="2483768" y="2996952"/>
            <a:ext cx="332142" cy="369332"/>
          </a:xfrm>
          <a:prstGeom prst="rect">
            <a:avLst/>
          </a:prstGeom>
          <a:noFill/>
        </p:spPr>
        <p:txBody>
          <a:bodyPr wrap="none" rtlCol="0">
            <a:spAutoFit/>
          </a:bodyPr>
          <a:lstStyle/>
          <a:p>
            <a:r>
              <a:rPr lang="it-IT" dirty="0" smtClean="0"/>
              <a:t>C</a:t>
            </a:r>
            <a:endParaRPr lang="it-IT" dirty="0"/>
          </a:p>
        </p:txBody>
      </p:sp>
      <p:sp>
        <p:nvSpPr>
          <p:cNvPr id="9" name="CasellaDiTesto 8"/>
          <p:cNvSpPr txBox="1"/>
          <p:nvPr/>
        </p:nvSpPr>
        <p:spPr>
          <a:xfrm>
            <a:off x="3203848" y="4509120"/>
            <a:ext cx="400755" cy="369332"/>
          </a:xfrm>
          <a:prstGeom prst="rect">
            <a:avLst/>
          </a:prstGeom>
          <a:noFill/>
        </p:spPr>
        <p:txBody>
          <a:bodyPr wrap="square" rtlCol="0">
            <a:spAutoFit/>
          </a:bodyPr>
          <a:lstStyle/>
          <a:p>
            <a:r>
              <a:rPr lang="it-IT" dirty="0" smtClean="0"/>
              <a:t>B</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Degenerazione idropica/cistica</a:t>
            </a:r>
            <a:endParaRPr lang="it-IT"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467545" y="1527175"/>
            <a:ext cx="2664296" cy="4572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419872" y="1700808"/>
            <a:ext cx="2611760" cy="331236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868144" y="4365104"/>
            <a:ext cx="3096344" cy="2183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LEIOMIOSARCOMI</a:t>
            </a:r>
            <a:endParaRPr lang="it-IT"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rot="5400000">
            <a:off x="251519" y="1844825"/>
            <a:ext cx="4104458" cy="295232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788024" y="3933056"/>
            <a:ext cx="4183430" cy="2736304"/>
          </a:xfrm>
          <a:prstGeom prst="rect">
            <a:avLst/>
          </a:prstGeom>
          <a:noFill/>
          <a:ln w="9525">
            <a:noFill/>
            <a:miter lim="800000"/>
            <a:headEnd/>
            <a:tailEnd/>
          </a:ln>
        </p:spPr>
      </p:pic>
      <p:sp>
        <p:nvSpPr>
          <p:cNvPr id="6" name="CasellaDiTesto 5"/>
          <p:cNvSpPr txBox="1"/>
          <p:nvPr/>
        </p:nvSpPr>
        <p:spPr>
          <a:xfrm>
            <a:off x="3779912" y="1556792"/>
            <a:ext cx="5112567" cy="646331"/>
          </a:xfrm>
          <a:prstGeom prst="rect">
            <a:avLst/>
          </a:prstGeom>
          <a:noFill/>
        </p:spPr>
        <p:txBody>
          <a:bodyPr wrap="square" rtlCol="0">
            <a:spAutoFit/>
          </a:bodyPr>
          <a:lstStyle/>
          <a:p>
            <a:r>
              <a:rPr lang="it-IT" dirty="0" smtClean="0"/>
              <a:t>LMS che si presenta come massa </a:t>
            </a:r>
            <a:r>
              <a:rPr lang="it-IT" dirty="0" err="1" smtClean="0"/>
              <a:t>intracavitaria</a:t>
            </a:r>
            <a:r>
              <a:rPr lang="it-IT" dirty="0" smtClean="0"/>
              <a:t> emorragica </a:t>
            </a:r>
            <a:endParaRPr lang="it-IT" dirty="0"/>
          </a:p>
        </p:txBody>
      </p:sp>
      <p:sp>
        <p:nvSpPr>
          <p:cNvPr id="7" name="CasellaDiTesto 6"/>
          <p:cNvSpPr txBox="1"/>
          <p:nvPr/>
        </p:nvSpPr>
        <p:spPr>
          <a:xfrm>
            <a:off x="2051720" y="5733256"/>
            <a:ext cx="2736305" cy="646331"/>
          </a:xfrm>
          <a:prstGeom prst="rect">
            <a:avLst/>
          </a:prstGeom>
          <a:noFill/>
        </p:spPr>
        <p:txBody>
          <a:bodyPr wrap="square" rtlCol="0">
            <a:spAutoFit/>
          </a:bodyPr>
          <a:lstStyle/>
          <a:p>
            <a:r>
              <a:rPr lang="it-IT" dirty="0" smtClean="0"/>
              <a:t>  LMS  con aree emorragiche e necrotiche</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2400" b="1" dirty="0" smtClean="0"/>
              <a:t> Macroscopic pathologic features of </a:t>
            </a:r>
            <a:r>
              <a:rPr lang="en-US" sz="2400" b="1" dirty="0" err="1" smtClean="0"/>
              <a:t>leiomyosarcoma</a:t>
            </a:r>
            <a:r>
              <a:rPr lang="en-US" sz="2400" b="1" dirty="0" smtClean="0"/>
              <a:t> compared with </a:t>
            </a:r>
            <a:r>
              <a:rPr lang="en-US" sz="2400" b="1" dirty="0" err="1" smtClean="0"/>
              <a:t>leiomyoma</a:t>
            </a:r>
            <a:r>
              <a:rPr lang="en-US" sz="2400" b="1" dirty="0" smtClean="0"/>
              <a:t> </a:t>
            </a:r>
            <a:endParaRPr lang="it-IT" sz="2400" dirty="0"/>
          </a:p>
        </p:txBody>
      </p:sp>
      <p:graphicFrame>
        <p:nvGraphicFramePr>
          <p:cNvPr id="4" name="Segnaposto contenuto 3"/>
          <p:cNvGraphicFramePr>
            <a:graphicFrameLocks noGrp="1"/>
          </p:cNvGraphicFramePr>
          <p:nvPr>
            <p:ph sz="quarter" idx="1"/>
          </p:nvPr>
        </p:nvGraphicFramePr>
        <p:xfrm>
          <a:off x="251520" y="1628800"/>
          <a:ext cx="8504238" cy="4418927"/>
        </p:xfrm>
        <a:graphic>
          <a:graphicData uri="http://schemas.openxmlformats.org/drawingml/2006/table">
            <a:tbl>
              <a:tblPr firstRow="1" bandRow="1">
                <a:tableStyleId>{5C22544A-7EE6-4342-B048-85BDC9FD1C3A}</a:tableStyleId>
              </a:tblPr>
              <a:tblGrid>
                <a:gridCol w="2808312"/>
                <a:gridCol w="2861180"/>
                <a:gridCol w="2834746"/>
              </a:tblGrid>
              <a:tr h="630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err="1" smtClean="0">
                          <a:solidFill>
                            <a:schemeClr val="tx1"/>
                          </a:solidFill>
                        </a:rPr>
                        <a:t>Pathologic</a:t>
                      </a:r>
                      <a:r>
                        <a:rPr lang="it-IT" dirty="0" smtClean="0">
                          <a:solidFill>
                            <a:schemeClr val="tx1"/>
                          </a:solidFill>
                        </a:rPr>
                        <a:t> </a:t>
                      </a:r>
                      <a:r>
                        <a:rPr lang="it-IT" dirty="0" err="1" smtClean="0">
                          <a:solidFill>
                            <a:schemeClr val="tx1"/>
                          </a:solidFill>
                        </a:rPr>
                        <a:t>Feature</a:t>
                      </a:r>
                      <a:r>
                        <a:rPr lang="it-IT" dirty="0" smtClean="0">
                          <a:solidFill>
                            <a:schemeClr val="tx1"/>
                          </a:solidFill>
                        </a:rPr>
                        <a:t>	</a:t>
                      </a:r>
                      <a:endParaRPr lang="it-IT" dirty="0">
                        <a:solidFill>
                          <a:schemeClr val="tx1"/>
                        </a:solidFill>
                      </a:endParaRPr>
                    </a:p>
                  </a:txBody>
                  <a:tcPr/>
                </a:tc>
                <a:tc>
                  <a:txBody>
                    <a:bodyPr/>
                    <a:lstStyle/>
                    <a:p>
                      <a:r>
                        <a:rPr lang="it-IT" dirty="0" smtClean="0">
                          <a:solidFill>
                            <a:schemeClr val="tx1"/>
                          </a:solidFill>
                        </a:rPr>
                        <a:t>LMS</a:t>
                      </a:r>
                      <a:endParaRPr lang="it-IT" dirty="0">
                        <a:solidFill>
                          <a:schemeClr val="tx1"/>
                        </a:solidFill>
                      </a:endParaRPr>
                    </a:p>
                  </a:txBody>
                  <a:tcPr/>
                </a:tc>
                <a:tc>
                  <a:txBody>
                    <a:bodyPr/>
                    <a:lstStyle/>
                    <a:p>
                      <a:r>
                        <a:rPr lang="it-IT" dirty="0" err="1" smtClean="0">
                          <a:solidFill>
                            <a:schemeClr val="tx1"/>
                          </a:solidFill>
                        </a:rPr>
                        <a:t>Fibroids</a:t>
                      </a:r>
                      <a:endParaRPr lang="it-IT" dirty="0">
                        <a:solidFill>
                          <a:schemeClr val="tx1"/>
                        </a:solidFill>
                      </a:endParaRPr>
                    </a:p>
                  </a:txBody>
                  <a:tcPr/>
                </a:tc>
              </a:tr>
              <a:tr h="80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baseline="0" dirty="0" smtClean="0">
                          <a:solidFill>
                            <a:schemeClr val="tx1"/>
                          </a:solidFill>
                          <a:latin typeface="+mn-lt"/>
                          <a:ea typeface="+mn-ea"/>
                          <a:cs typeface="+mn-cs"/>
                        </a:rPr>
                        <a:t>Multiplicity		</a:t>
                      </a:r>
                      <a:endParaRPr lang="it-IT" sz="1200" b="0" dirty="0">
                        <a:solidFill>
                          <a:schemeClr val="tx1"/>
                        </a:solidFill>
                      </a:endParaRPr>
                    </a:p>
                  </a:txBody>
                  <a:tcPr/>
                </a:tc>
                <a:tc>
                  <a:txBody>
                    <a:bodyPr/>
                    <a:lstStyle/>
                    <a:p>
                      <a:r>
                        <a:rPr kumimoji="0" lang="en-US" sz="1200" b="0" kern="1200" baseline="0" dirty="0" smtClean="0">
                          <a:solidFill>
                            <a:schemeClr val="tx1"/>
                          </a:solidFill>
                          <a:latin typeface="+mn-lt"/>
                          <a:ea typeface="+mn-ea"/>
                          <a:cs typeface="+mn-cs"/>
                        </a:rPr>
                        <a:t>Solitary, often dominant mass</a:t>
                      </a:r>
                      <a:endParaRPr lang="it-IT" sz="12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baseline="0" dirty="0" smtClean="0">
                          <a:solidFill>
                            <a:schemeClr val="tx1"/>
                          </a:solidFill>
                          <a:latin typeface="+mn-lt"/>
                          <a:ea typeface="+mn-ea"/>
                          <a:cs typeface="+mn-cs"/>
                        </a:rPr>
                        <a:t>Multiple masses	</a:t>
                      </a:r>
                    </a:p>
                    <a:p>
                      <a:endParaRPr lang="it-IT" sz="1200" b="0" dirty="0" smtClean="0">
                        <a:solidFill>
                          <a:schemeClr val="tx1"/>
                        </a:solidFill>
                      </a:endParaRPr>
                    </a:p>
                    <a:p>
                      <a:endParaRPr lang="it-IT" sz="1200" b="0" dirty="0">
                        <a:solidFill>
                          <a:schemeClr val="tx1"/>
                        </a:solidFill>
                      </a:endParaRPr>
                    </a:p>
                  </a:txBody>
                  <a:tcPr/>
                </a:tc>
              </a:tr>
              <a:tr h="678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kern="1200" baseline="0" dirty="0" err="1" smtClean="0">
                          <a:solidFill>
                            <a:schemeClr val="dk1"/>
                          </a:solidFill>
                          <a:latin typeface="+mn-lt"/>
                          <a:ea typeface="+mn-ea"/>
                          <a:cs typeface="+mn-cs"/>
                        </a:rPr>
                        <a:t>Gross</a:t>
                      </a:r>
                      <a:r>
                        <a:rPr kumimoji="0" lang="it-IT" sz="1200" kern="1200" baseline="0" dirty="0" smtClean="0">
                          <a:solidFill>
                            <a:schemeClr val="dk1"/>
                          </a:solidFill>
                          <a:latin typeface="+mn-lt"/>
                          <a:ea typeface="+mn-ea"/>
                          <a:cs typeface="+mn-cs"/>
                        </a:rPr>
                        <a:t> </a:t>
                      </a:r>
                      <a:r>
                        <a:rPr kumimoji="0" lang="it-IT" sz="1200" kern="1200" baseline="0" dirty="0" err="1" smtClean="0">
                          <a:solidFill>
                            <a:schemeClr val="dk1"/>
                          </a:solidFill>
                          <a:latin typeface="+mn-lt"/>
                          <a:ea typeface="+mn-ea"/>
                          <a:cs typeface="+mn-cs"/>
                        </a:rPr>
                        <a:t>circumscription</a:t>
                      </a:r>
                      <a:r>
                        <a:rPr kumimoji="0" lang="it-IT" sz="1200" kern="1200" baseline="0" dirty="0" smtClean="0">
                          <a:solidFill>
                            <a:schemeClr val="dk1"/>
                          </a:solidFill>
                          <a:latin typeface="+mn-lt"/>
                          <a:ea typeface="+mn-ea"/>
                          <a:cs typeface="+mn-cs"/>
                        </a:rPr>
                        <a:t>	</a:t>
                      </a:r>
                    </a:p>
                    <a:p>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dk1"/>
                          </a:solidFill>
                          <a:latin typeface="+mn-lt"/>
                          <a:ea typeface="+mn-ea"/>
                          <a:cs typeface="+mn-cs"/>
                        </a:rPr>
                        <a:t>Poorly defined or grossly invasive	</a:t>
                      </a:r>
                    </a:p>
                    <a:p>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dk1"/>
                          </a:solidFill>
                          <a:latin typeface="+mn-lt"/>
                          <a:ea typeface="+mn-ea"/>
                          <a:cs typeface="+mn-cs"/>
                        </a:rPr>
                        <a:t>Well-defined, usually bulging and compressing adjacent tissues	</a:t>
                      </a:r>
                    </a:p>
                    <a:p>
                      <a:endParaRPr lang="it-IT" sz="1200" dirty="0"/>
                    </a:p>
                  </a:txBody>
                  <a:tcPr/>
                </a:tc>
              </a:tr>
              <a:tr h="689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kern="1200" baseline="0" dirty="0" err="1" smtClean="0">
                          <a:solidFill>
                            <a:schemeClr val="dk1"/>
                          </a:solidFill>
                          <a:latin typeface="+mn-lt"/>
                          <a:ea typeface="+mn-ea"/>
                          <a:cs typeface="+mn-cs"/>
                        </a:rPr>
                        <a:t>Variegation</a:t>
                      </a:r>
                      <a:r>
                        <a:rPr kumimoji="0" lang="it-IT" sz="1200" kern="1200" baseline="0" dirty="0" smtClean="0">
                          <a:solidFill>
                            <a:schemeClr val="dk1"/>
                          </a:solidFill>
                          <a:latin typeface="+mn-lt"/>
                          <a:ea typeface="+mn-ea"/>
                          <a:cs typeface="+mn-cs"/>
                        </a:rPr>
                        <a:t> of </a:t>
                      </a:r>
                      <a:r>
                        <a:rPr kumimoji="0" lang="it-IT" sz="1200" kern="1200" baseline="0" dirty="0" err="1" smtClean="0">
                          <a:solidFill>
                            <a:schemeClr val="dk1"/>
                          </a:solidFill>
                          <a:latin typeface="+mn-lt"/>
                          <a:ea typeface="+mn-ea"/>
                          <a:cs typeface="+mn-cs"/>
                        </a:rPr>
                        <a:t>incised</a:t>
                      </a:r>
                      <a:r>
                        <a:rPr kumimoji="0" lang="it-IT" sz="1200" kern="1200" baseline="0" dirty="0" smtClean="0">
                          <a:solidFill>
                            <a:schemeClr val="dk1"/>
                          </a:solidFill>
                          <a:latin typeface="+mn-lt"/>
                          <a:ea typeface="+mn-ea"/>
                          <a:cs typeface="+mn-cs"/>
                        </a:rPr>
                        <a:t> </a:t>
                      </a:r>
                      <a:r>
                        <a:rPr kumimoji="0" lang="it-IT" sz="1200" kern="1200" baseline="0" dirty="0" err="1" smtClean="0">
                          <a:solidFill>
                            <a:schemeClr val="dk1"/>
                          </a:solidFill>
                          <a:latin typeface="+mn-lt"/>
                          <a:ea typeface="+mn-ea"/>
                          <a:cs typeface="+mn-cs"/>
                        </a:rPr>
                        <a:t>surface</a:t>
                      </a:r>
                      <a:r>
                        <a:rPr kumimoji="0" lang="it-IT" sz="1200" kern="1200" baseline="0" dirty="0" smtClean="0">
                          <a:solidFill>
                            <a:schemeClr val="dk1"/>
                          </a:solidFill>
                          <a:latin typeface="+mn-lt"/>
                          <a:ea typeface="+mn-ea"/>
                          <a:cs typeface="+mn-cs"/>
                        </a:rPr>
                        <a:t>	</a:t>
                      </a:r>
                    </a:p>
                    <a:p>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dk1"/>
                          </a:solidFill>
                          <a:latin typeface="+mn-lt"/>
                          <a:ea typeface="+mn-ea"/>
                          <a:cs typeface="+mn-cs"/>
                        </a:rPr>
                        <a:t>Common, often prominent; multifocal hemorrhage or necrosis	</a:t>
                      </a:r>
                    </a:p>
                    <a:p>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dk1"/>
                          </a:solidFill>
                          <a:latin typeface="+mn-lt"/>
                          <a:ea typeface="+mn-ea"/>
                          <a:cs typeface="+mn-cs"/>
                        </a:rPr>
                        <a:t>Uncommon, often focal or central	</a:t>
                      </a:r>
                    </a:p>
                    <a:p>
                      <a:endParaRPr lang="it-IT" sz="1200" dirty="0"/>
                    </a:p>
                  </a:txBody>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kern="1200" baseline="0" dirty="0" smtClean="0">
                          <a:solidFill>
                            <a:schemeClr val="dk1"/>
                          </a:solidFill>
                          <a:latin typeface="+mn-lt"/>
                          <a:ea typeface="+mn-ea"/>
                          <a:cs typeface="+mn-cs"/>
                        </a:rPr>
                        <a:t>Color of </a:t>
                      </a:r>
                      <a:r>
                        <a:rPr kumimoji="0" lang="it-IT" sz="1200" kern="1200" baseline="0" dirty="0" err="1" smtClean="0">
                          <a:solidFill>
                            <a:schemeClr val="dk1"/>
                          </a:solidFill>
                          <a:latin typeface="+mn-lt"/>
                          <a:ea typeface="+mn-ea"/>
                          <a:cs typeface="+mn-cs"/>
                        </a:rPr>
                        <a:t>incised</a:t>
                      </a:r>
                      <a:r>
                        <a:rPr kumimoji="0" lang="it-IT" sz="1200" kern="1200" baseline="0" dirty="0" smtClean="0">
                          <a:solidFill>
                            <a:schemeClr val="dk1"/>
                          </a:solidFill>
                          <a:latin typeface="+mn-lt"/>
                          <a:ea typeface="+mn-ea"/>
                          <a:cs typeface="+mn-cs"/>
                        </a:rPr>
                        <a:t> </a:t>
                      </a:r>
                      <a:r>
                        <a:rPr kumimoji="0" lang="it-IT" sz="1200" kern="1200" baseline="0" dirty="0" err="1" smtClean="0">
                          <a:solidFill>
                            <a:schemeClr val="dk1"/>
                          </a:solidFill>
                          <a:latin typeface="+mn-lt"/>
                          <a:ea typeface="+mn-ea"/>
                          <a:cs typeface="+mn-cs"/>
                        </a:rPr>
                        <a:t>surface</a:t>
                      </a:r>
                      <a:r>
                        <a:rPr kumimoji="0" lang="it-IT" sz="1200" kern="1200" baseline="0" dirty="0" smtClean="0">
                          <a:solidFill>
                            <a:schemeClr val="dk1"/>
                          </a:solidFill>
                          <a:latin typeface="+mn-lt"/>
                          <a:ea typeface="+mn-ea"/>
                          <a:cs typeface="+mn-cs"/>
                        </a:rPr>
                        <a:t>	</a:t>
                      </a:r>
                    </a:p>
                    <a:p>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kern="1200" baseline="0" dirty="0" err="1" smtClean="0">
                          <a:solidFill>
                            <a:schemeClr val="dk1"/>
                          </a:solidFill>
                          <a:latin typeface="+mn-lt"/>
                          <a:ea typeface="+mn-ea"/>
                          <a:cs typeface="+mn-cs"/>
                        </a:rPr>
                        <a:t>Gray</a:t>
                      </a:r>
                      <a:r>
                        <a:rPr kumimoji="0" lang="it-IT" sz="1200" kern="1200" baseline="0" dirty="0" smtClean="0">
                          <a:solidFill>
                            <a:schemeClr val="dk1"/>
                          </a:solidFill>
                          <a:latin typeface="+mn-lt"/>
                          <a:ea typeface="+mn-ea"/>
                          <a:cs typeface="+mn-cs"/>
                        </a:rPr>
                        <a:t>, yellow, or </a:t>
                      </a:r>
                      <a:r>
                        <a:rPr kumimoji="0" lang="it-IT" sz="1200" kern="1200" baseline="0" dirty="0" err="1" smtClean="0">
                          <a:solidFill>
                            <a:schemeClr val="dk1"/>
                          </a:solidFill>
                          <a:latin typeface="+mn-lt"/>
                          <a:ea typeface="+mn-ea"/>
                          <a:cs typeface="+mn-cs"/>
                        </a:rPr>
                        <a:t>tan</a:t>
                      </a:r>
                      <a:r>
                        <a:rPr kumimoji="0" lang="it-IT" sz="1200" kern="1200" baseline="0" dirty="0" smtClean="0">
                          <a:solidFill>
                            <a:schemeClr val="dk1"/>
                          </a:solidFill>
                          <a:latin typeface="+mn-lt"/>
                          <a:ea typeface="+mn-ea"/>
                          <a:cs typeface="+mn-cs"/>
                        </a:rPr>
                        <a:t>	</a:t>
                      </a:r>
                    </a:p>
                    <a:p>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kern="1200" baseline="0" dirty="0" smtClean="0">
                          <a:solidFill>
                            <a:schemeClr val="dk1"/>
                          </a:solidFill>
                          <a:latin typeface="+mn-lt"/>
                          <a:ea typeface="+mn-ea"/>
                          <a:cs typeface="+mn-cs"/>
                        </a:rPr>
                        <a:t>White or </a:t>
                      </a:r>
                      <a:r>
                        <a:rPr kumimoji="0" lang="it-IT" sz="1200" kern="1200" baseline="0" dirty="0" err="1" smtClean="0">
                          <a:solidFill>
                            <a:schemeClr val="dk1"/>
                          </a:solidFill>
                          <a:latin typeface="+mn-lt"/>
                          <a:ea typeface="+mn-ea"/>
                          <a:cs typeface="+mn-cs"/>
                        </a:rPr>
                        <a:t>tan</a:t>
                      </a:r>
                      <a:r>
                        <a:rPr kumimoji="0" lang="it-IT" sz="1200" kern="1200" baseline="0" dirty="0" smtClean="0">
                          <a:solidFill>
                            <a:schemeClr val="dk1"/>
                          </a:solidFill>
                          <a:latin typeface="+mn-lt"/>
                          <a:ea typeface="+mn-ea"/>
                          <a:cs typeface="+mn-cs"/>
                        </a:rPr>
                        <a:t>	</a:t>
                      </a:r>
                    </a:p>
                    <a:p>
                      <a:endParaRPr lang="it-IT" sz="1200" dirty="0"/>
                    </a:p>
                  </a:txBody>
                  <a:tcPr/>
                </a:tc>
              </a:tr>
              <a:tr h="890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kern="1200" baseline="0" dirty="0" err="1" smtClean="0">
                          <a:solidFill>
                            <a:schemeClr val="dk1"/>
                          </a:solidFill>
                          <a:latin typeface="+mn-lt"/>
                          <a:ea typeface="+mn-ea"/>
                          <a:cs typeface="+mn-cs"/>
                        </a:rPr>
                        <a:t>Consistency</a:t>
                      </a:r>
                      <a:r>
                        <a:rPr kumimoji="0" lang="it-IT" sz="1200" kern="1200" baseline="0" dirty="0" smtClean="0">
                          <a:solidFill>
                            <a:schemeClr val="dk1"/>
                          </a:solidFill>
                          <a:latin typeface="+mn-lt"/>
                          <a:ea typeface="+mn-ea"/>
                          <a:cs typeface="+mn-cs"/>
                        </a:rPr>
                        <a:t> of </a:t>
                      </a:r>
                      <a:r>
                        <a:rPr kumimoji="0" lang="it-IT" sz="1200" kern="1200" baseline="0" dirty="0" err="1" smtClean="0">
                          <a:solidFill>
                            <a:schemeClr val="dk1"/>
                          </a:solidFill>
                          <a:latin typeface="+mn-lt"/>
                          <a:ea typeface="+mn-ea"/>
                          <a:cs typeface="+mn-cs"/>
                        </a:rPr>
                        <a:t>incised</a:t>
                      </a:r>
                      <a:r>
                        <a:rPr kumimoji="0" lang="it-IT" sz="1200" kern="1200" baseline="0" dirty="0" smtClean="0">
                          <a:solidFill>
                            <a:schemeClr val="dk1"/>
                          </a:solidFill>
                          <a:latin typeface="+mn-lt"/>
                          <a:ea typeface="+mn-ea"/>
                          <a:cs typeface="+mn-cs"/>
                        </a:rPr>
                        <a:t> </a:t>
                      </a:r>
                      <a:r>
                        <a:rPr kumimoji="0" lang="it-IT" sz="1200" kern="1200" baseline="0" dirty="0" err="1" smtClean="0">
                          <a:solidFill>
                            <a:schemeClr val="dk1"/>
                          </a:solidFill>
                          <a:latin typeface="+mn-lt"/>
                          <a:ea typeface="+mn-ea"/>
                          <a:cs typeface="+mn-cs"/>
                        </a:rPr>
                        <a:t>surface</a:t>
                      </a:r>
                      <a:r>
                        <a:rPr kumimoji="0" lang="it-IT" sz="1200" kern="1200" baseline="0" dirty="0" smtClean="0">
                          <a:solidFill>
                            <a:schemeClr val="dk1"/>
                          </a:solidFill>
                          <a:latin typeface="+mn-lt"/>
                          <a:ea typeface="+mn-ea"/>
                          <a:cs typeface="+mn-cs"/>
                        </a:rPr>
                        <a:t>	</a:t>
                      </a:r>
                    </a:p>
                    <a:p>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kern="1200" baseline="0" dirty="0" smtClean="0">
                          <a:solidFill>
                            <a:schemeClr val="dk1"/>
                          </a:solidFill>
                          <a:latin typeface="+mn-lt"/>
                          <a:ea typeface="+mn-ea"/>
                          <a:cs typeface="+mn-cs"/>
                        </a:rPr>
                        <a:t>Soft, “</a:t>
                      </a:r>
                      <a:r>
                        <a:rPr kumimoji="0" lang="it-IT" sz="1200" kern="1200" baseline="0" dirty="0" err="1" smtClean="0">
                          <a:solidFill>
                            <a:schemeClr val="dk1"/>
                          </a:solidFill>
                          <a:latin typeface="+mn-lt"/>
                          <a:ea typeface="+mn-ea"/>
                          <a:cs typeface="+mn-cs"/>
                        </a:rPr>
                        <a:t>fish-flesh</a:t>
                      </a:r>
                      <a:r>
                        <a:rPr kumimoji="0" lang="it-IT" sz="1200" kern="1200" baseline="0" dirty="0" smtClean="0">
                          <a:solidFill>
                            <a:schemeClr val="dk1"/>
                          </a:solidFill>
                          <a:latin typeface="+mn-lt"/>
                          <a:ea typeface="+mn-ea"/>
                          <a:cs typeface="+mn-cs"/>
                        </a:rPr>
                        <a:t>”</a:t>
                      </a:r>
                      <a:r>
                        <a:rPr kumimoji="0" lang="it-IT" sz="1200" kern="1200" baseline="0" dirty="0" err="1" smtClean="0">
                          <a:solidFill>
                            <a:schemeClr val="dk1"/>
                          </a:solidFill>
                          <a:latin typeface="+mn-lt"/>
                          <a:ea typeface="+mn-ea"/>
                          <a:cs typeface="+mn-cs"/>
                        </a:rPr>
                        <a:t>–like</a:t>
                      </a:r>
                      <a:r>
                        <a:rPr kumimoji="0" lang="it-IT" sz="1200" kern="1200" baseline="0" dirty="0" smtClean="0">
                          <a:solidFill>
                            <a:schemeClr val="dk1"/>
                          </a:solidFill>
                          <a:latin typeface="+mn-lt"/>
                          <a:ea typeface="+mn-ea"/>
                          <a:cs typeface="+mn-cs"/>
                        </a:rPr>
                        <a:t>	</a:t>
                      </a:r>
                    </a:p>
                    <a:p>
                      <a:endParaRPr lang="it-IT" sz="1200" dirty="0"/>
                    </a:p>
                  </a:txBody>
                  <a:tcPr/>
                </a:tc>
                <a:tc>
                  <a:txBody>
                    <a:bodyPr/>
                    <a:lstStyle/>
                    <a:p>
                      <a:r>
                        <a:rPr kumimoji="0" lang="it-IT" sz="1200" kern="1200" baseline="0" dirty="0" err="1" smtClean="0">
                          <a:solidFill>
                            <a:schemeClr val="dk1"/>
                          </a:solidFill>
                          <a:latin typeface="+mn-lt"/>
                          <a:ea typeface="+mn-ea"/>
                          <a:cs typeface="+mn-cs"/>
                        </a:rPr>
                        <a:t>Firm</a:t>
                      </a:r>
                      <a:r>
                        <a:rPr kumimoji="0" lang="it-IT" sz="1200" kern="1200" baseline="0" dirty="0" smtClean="0">
                          <a:solidFill>
                            <a:schemeClr val="dk1"/>
                          </a:solidFill>
                          <a:latin typeface="+mn-lt"/>
                          <a:ea typeface="+mn-ea"/>
                          <a:cs typeface="+mn-cs"/>
                        </a:rPr>
                        <a:t>, </a:t>
                      </a:r>
                      <a:r>
                        <a:rPr kumimoji="0" lang="it-IT" sz="1200" kern="1200" baseline="0" dirty="0" err="1" smtClean="0">
                          <a:solidFill>
                            <a:schemeClr val="dk1"/>
                          </a:solidFill>
                          <a:latin typeface="+mn-lt"/>
                          <a:ea typeface="+mn-ea"/>
                          <a:cs typeface="+mn-cs"/>
                        </a:rPr>
                        <a:t>whorled</a:t>
                      </a:r>
                      <a:r>
                        <a:rPr kumimoji="0" lang="it-IT" sz="1200" kern="1200" baseline="0" dirty="0" smtClean="0">
                          <a:solidFill>
                            <a:schemeClr val="dk1"/>
                          </a:solidFill>
                          <a:latin typeface="+mn-lt"/>
                          <a:ea typeface="+mn-ea"/>
                          <a:cs typeface="+mn-cs"/>
                        </a:rPr>
                        <a:t>	</a:t>
                      </a:r>
                    </a:p>
                    <a:p>
                      <a:endParaRPr lang="it-IT" sz="12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Leiomiosarcomi</a:t>
            </a:r>
            <a:r>
              <a:rPr lang="it-IT" dirty="0" smtClean="0"/>
              <a:t>: Istologia</a:t>
            </a:r>
            <a:endParaRPr lang="it-IT" dirty="0"/>
          </a:p>
        </p:txBody>
      </p:sp>
      <p:sp>
        <p:nvSpPr>
          <p:cNvPr id="3" name="Segnaposto contenuto 2"/>
          <p:cNvSpPr>
            <a:spLocks noGrp="1"/>
          </p:cNvSpPr>
          <p:nvPr>
            <p:ph sz="quarter" idx="1"/>
          </p:nvPr>
        </p:nvSpPr>
        <p:spPr>
          <a:xfrm>
            <a:off x="179512" y="1484784"/>
            <a:ext cx="6912768" cy="5112568"/>
          </a:xfrm>
        </p:spPr>
        <p:txBody>
          <a:bodyPr>
            <a:normAutofit/>
          </a:bodyPr>
          <a:lstStyle/>
          <a:p>
            <a:r>
              <a:rPr lang="it-IT" sz="2200" dirty="0" smtClean="0"/>
              <a:t>Macroscopicamente:      Aree di emorragia e necrosi</a:t>
            </a:r>
          </a:p>
          <a:p>
            <a:endParaRPr lang="it-IT" sz="2200" dirty="0" smtClean="0"/>
          </a:p>
          <a:p>
            <a:endParaRPr lang="it-IT" sz="2200" dirty="0" smtClean="0"/>
          </a:p>
          <a:p>
            <a:endParaRPr lang="it-IT" sz="2200" dirty="0" smtClean="0"/>
          </a:p>
          <a:p>
            <a:r>
              <a:rPr lang="it-IT" sz="2200" dirty="0" smtClean="0"/>
              <a:t>Microscopicamente: </a:t>
            </a:r>
          </a:p>
          <a:p>
            <a:pPr>
              <a:buNone/>
            </a:pPr>
            <a:r>
              <a:rPr lang="it-IT" sz="2200" dirty="0" smtClean="0"/>
              <a:t>     1) Elevato numero di mitosi    (10 o &gt; per campo);</a:t>
            </a:r>
          </a:p>
          <a:p>
            <a:pPr>
              <a:buNone/>
            </a:pPr>
            <a:r>
              <a:rPr lang="it-IT" sz="2200" dirty="0" smtClean="0"/>
              <a:t>     2) Atipia nucleare significativa</a:t>
            </a:r>
          </a:p>
          <a:p>
            <a:pPr>
              <a:buNone/>
            </a:pPr>
            <a:r>
              <a:rPr lang="it-IT" sz="2200" dirty="0" smtClean="0"/>
              <a:t>     3) Necrosi</a:t>
            </a:r>
          </a:p>
          <a:p>
            <a:pPr>
              <a:buNone/>
            </a:pPr>
            <a:r>
              <a:rPr lang="it-IT" sz="2200" dirty="0" smtClean="0"/>
              <a:t>                                            </a:t>
            </a:r>
          </a:p>
          <a:p>
            <a:endParaRPr lang="it-IT" sz="2200" dirty="0" smtClean="0"/>
          </a:p>
        </p:txBody>
      </p:sp>
      <p:pic>
        <p:nvPicPr>
          <p:cNvPr id="4" name="Immagine 3" descr="1064[1].jpg"/>
          <p:cNvPicPr>
            <a:picLocks noChangeAspect="1"/>
          </p:cNvPicPr>
          <p:nvPr/>
        </p:nvPicPr>
        <p:blipFill>
          <a:blip r:embed="rId2" cstate="print"/>
          <a:stretch>
            <a:fillRect/>
          </a:stretch>
        </p:blipFill>
        <p:spPr>
          <a:xfrm>
            <a:off x="7020272" y="1412776"/>
            <a:ext cx="1872208" cy="1584176"/>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4644008" y="4221088"/>
            <a:ext cx="1909549" cy="1728192"/>
          </a:xfrm>
          <a:prstGeom prst="rect">
            <a:avLst/>
          </a:prstGeom>
          <a:noFill/>
          <a:ln w="9525">
            <a:noFill/>
            <a:miter lim="800000"/>
            <a:headEnd/>
            <a:tailEnd/>
          </a:ln>
        </p:spPr>
      </p:pic>
      <p:pic>
        <p:nvPicPr>
          <p:cNvPr id="1026" name="Picture 2" descr="C:\Users\eprati\Desktop\convegno AIDM 2014\micro sarcoma 1.jpg"/>
          <p:cNvPicPr>
            <a:picLocks noChangeAspect="1" noChangeArrowheads="1"/>
          </p:cNvPicPr>
          <p:nvPr/>
        </p:nvPicPr>
        <p:blipFill>
          <a:blip r:embed="rId4" cstate="print"/>
          <a:srcRect/>
          <a:stretch>
            <a:fillRect/>
          </a:stretch>
        </p:blipFill>
        <p:spPr bwMode="auto">
          <a:xfrm>
            <a:off x="6804248" y="3356992"/>
            <a:ext cx="1975768" cy="16561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Leiomiosarcomi</a:t>
            </a:r>
            <a:endParaRPr lang="it-IT" dirty="0"/>
          </a:p>
        </p:txBody>
      </p:sp>
      <p:sp>
        <p:nvSpPr>
          <p:cNvPr id="3" name="Segnaposto contenuto 2"/>
          <p:cNvSpPr>
            <a:spLocks noGrp="1"/>
          </p:cNvSpPr>
          <p:nvPr>
            <p:ph sz="quarter" idx="1"/>
          </p:nvPr>
        </p:nvSpPr>
        <p:spPr/>
        <p:txBody>
          <a:bodyPr>
            <a:normAutofit fontScale="92500" lnSpcReduction="20000"/>
          </a:bodyPr>
          <a:lstStyle/>
          <a:p>
            <a:pPr>
              <a:buNone/>
            </a:pPr>
            <a:r>
              <a:rPr lang="it-IT" sz="2800" dirty="0" smtClean="0"/>
              <a:t>Stato recettoriale:   </a:t>
            </a:r>
          </a:p>
          <a:p>
            <a:r>
              <a:rPr lang="de-DE" sz="2800" dirty="0" err="1" smtClean="0"/>
              <a:t>iperespressione</a:t>
            </a:r>
            <a:r>
              <a:rPr lang="de-DE" sz="2800" dirty="0" smtClean="0"/>
              <a:t> </a:t>
            </a:r>
            <a:r>
              <a:rPr lang="de-DE" sz="2800" dirty="0" err="1" smtClean="0"/>
              <a:t>dei</a:t>
            </a:r>
            <a:r>
              <a:rPr lang="de-DE" sz="2800" dirty="0" smtClean="0"/>
              <a:t> </a:t>
            </a:r>
            <a:r>
              <a:rPr lang="de-DE" sz="2800" dirty="0" err="1" smtClean="0"/>
              <a:t>recettori</a:t>
            </a:r>
            <a:r>
              <a:rPr lang="de-DE" sz="2800" dirty="0" smtClean="0"/>
              <a:t> per ER e PR </a:t>
            </a:r>
            <a:r>
              <a:rPr lang="de-DE" sz="2800" dirty="0" err="1" smtClean="0"/>
              <a:t>nel</a:t>
            </a:r>
            <a:r>
              <a:rPr lang="de-DE" sz="2800" dirty="0" smtClean="0"/>
              <a:t> 57% </a:t>
            </a:r>
            <a:r>
              <a:rPr lang="de-DE" sz="2800" dirty="0" err="1" smtClean="0"/>
              <a:t>dei</a:t>
            </a:r>
            <a:r>
              <a:rPr lang="de-DE" sz="2800" dirty="0" smtClean="0"/>
              <a:t> </a:t>
            </a:r>
            <a:r>
              <a:rPr lang="de-DE" sz="2800" dirty="0" err="1" smtClean="0"/>
              <a:t>casi</a:t>
            </a:r>
            <a:r>
              <a:rPr lang="de-DE" sz="2800" dirty="0" smtClean="0"/>
              <a:t> di </a:t>
            </a:r>
            <a:r>
              <a:rPr lang="de-DE" sz="2800" dirty="0" err="1" smtClean="0"/>
              <a:t>leiomiosarcomi</a:t>
            </a:r>
            <a:r>
              <a:rPr lang="de-DE" sz="2800" dirty="0" smtClean="0"/>
              <a:t>  (</a:t>
            </a:r>
            <a:r>
              <a:rPr lang="de-DE" sz="2800" dirty="0" err="1" smtClean="0"/>
              <a:t>Zhai</a:t>
            </a:r>
            <a:r>
              <a:rPr lang="de-DE" sz="2800" dirty="0" smtClean="0"/>
              <a:t> e </a:t>
            </a:r>
            <a:r>
              <a:rPr lang="de-DE" sz="2800" dirty="0" err="1" smtClean="0"/>
              <a:t>coll</a:t>
            </a:r>
            <a:r>
              <a:rPr lang="de-DE" sz="2800" dirty="0" smtClean="0"/>
              <a:t>.); </a:t>
            </a:r>
          </a:p>
          <a:p>
            <a:r>
              <a:rPr lang="de-DE" sz="2800" dirty="0" err="1" smtClean="0"/>
              <a:t>positività</a:t>
            </a:r>
            <a:r>
              <a:rPr lang="de-DE" sz="2800" dirty="0" smtClean="0"/>
              <a:t> per ER e PR </a:t>
            </a:r>
            <a:r>
              <a:rPr lang="de-DE" sz="2800" dirty="0" err="1" smtClean="0"/>
              <a:t>nel</a:t>
            </a:r>
            <a:r>
              <a:rPr lang="de-DE" sz="2800" dirty="0" smtClean="0"/>
              <a:t> 57 e 43% </a:t>
            </a:r>
            <a:r>
              <a:rPr lang="de-DE" sz="2800" dirty="0" err="1" smtClean="0"/>
              <a:t>dei</a:t>
            </a:r>
            <a:r>
              <a:rPr lang="de-DE" sz="2800" dirty="0" smtClean="0"/>
              <a:t> </a:t>
            </a:r>
            <a:r>
              <a:rPr lang="de-DE" sz="2800" dirty="0" err="1" smtClean="0"/>
              <a:t>casi</a:t>
            </a:r>
            <a:r>
              <a:rPr lang="de-DE" sz="2800" dirty="0" smtClean="0"/>
              <a:t>  (</a:t>
            </a:r>
            <a:r>
              <a:rPr lang="de-DE" sz="2800" dirty="0" err="1" smtClean="0"/>
              <a:t>Bodner</a:t>
            </a:r>
            <a:r>
              <a:rPr lang="de-DE" sz="2800" dirty="0" smtClean="0"/>
              <a:t> et al.)</a:t>
            </a:r>
          </a:p>
          <a:p>
            <a:endParaRPr lang="de-DE" sz="2800" dirty="0" smtClean="0"/>
          </a:p>
          <a:p>
            <a:pPr>
              <a:buNone/>
            </a:pPr>
            <a:endParaRPr lang="de-DE" sz="2800" dirty="0" smtClean="0"/>
          </a:p>
          <a:p>
            <a:pPr>
              <a:buNone/>
            </a:pPr>
            <a:r>
              <a:rPr lang="de-DE" sz="2800" dirty="0" smtClean="0"/>
              <a:t>MA:  </a:t>
            </a:r>
          </a:p>
          <a:p>
            <a:r>
              <a:rPr lang="de-DE" sz="2800" dirty="0" err="1" smtClean="0"/>
              <a:t>Sopravvivenza</a:t>
            </a:r>
            <a:r>
              <a:rPr lang="de-DE" sz="2800" dirty="0" smtClean="0"/>
              <a:t> NON </a:t>
            </a:r>
            <a:r>
              <a:rPr lang="de-DE" sz="2800" dirty="0" err="1" smtClean="0"/>
              <a:t>correla</a:t>
            </a:r>
            <a:r>
              <a:rPr lang="de-DE" sz="2800" dirty="0" smtClean="0"/>
              <a:t> </a:t>
            </a:r>
            <a:r>
              <a:rPr lang="de-DE" sz="2800" dirty="0" err="1" smtClean="0"/>
              <a:t>allo</a:t>
            </a:r>
            <a:r>
              <a:rPr lang="de-DE" sz="2800" dirty="0" smtClean="0"/>
              <a:t> </a:t>
            </a:r>
            <a:r>
              <a:rPr lang="de-DE" sz="2800" dirty="0" err="1" smtClean="0"/>
              <a:t>stato</a:t>
            </a:r>
            <a:r>
              <a:rPr lang="de-DE" sz="2800" dirty="0" smtClean="0"/>
              <a:t>  </a:t>
            </a:r>
            <a:r>
              <a:rPr lang="de-DE" sz="2800" dirty="0" err="1" smtClean="0"/>
              <a:t>recettoriale</a:t>
            </a:r>
            <a:endParaRPr lang="de-DE" sz="2800" dirty="0" smtClean="0"/>
          </a:p>
          <a:p>
            <a:pPr>
              <a:buNone/>
            </a:pPr>
            <a:r>
              <a:rPr lang="de-DE" sz="2800" dirty="0" smtClean="0"/>
              <a:t>  </a:t>
            </a:r>
          </a:p>
          <a:p>
            <a:r>
              <a:rPr lang="de-DE" sz="2800" b="1" dirty="0" smtClean="0"/>
              <a:t> 1/28 </a:t>
            </a:r>
            <a:r>
              <a:rPr lang="de-DE" sz="2800" b="1" dirty="0" err="1" smtClean="0"/>
              <a:t>paz</a:t>
            </a:r>
            <a:r>
              <a:rPr lang="de-DE" sz="2800" b="1" dirty="0" smtClean="0"/>
              <a:t> </a:t>
            </a:r>
            <a:r>
              <a:rPr lang="de-DE" sz="2800" b="1" dirty="0" err="1" smtClean="0"/>
              <a:t>risponde</a:t>
            </a:r>
            <a:r>
              <a:rPr lang="de-DE" sz="2800" b="1" dirty="0" smtClean="0"/>
              <a:t> a </a:t>
            </a:r>
            <a:r>
              <a:rPr lang="de-DE" sz="2800" b="1" dirty="0" err="1" smtClean="0"/>
              <a:t>Megestrolo</a:t>
            </a:r>
            <a:r>
              <a:rPr lang="de-DE" sz="2800" b="1" dirty="0" smtClean="0"/>
              <a:t> e/o </a:t>
            </a:r>
            <a:r>
              <a:rPr lang="de-DE" sz="2800" b="1" dirty="0" err="1" smtClean="0"/>
              <a:t>Tamoxifene</a:t>
            </a:r>
            <a:r>
              <a:rPr lang="de-DE" sz="2800" b="1" dirty="0" smtClean="0"/>
              <a:t>; </a:t>
            </a:r>
            <a:endParaRPr lang="it-IT" dirty="0" smtClean="0"/>
          </a:p>
          <a:p>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188640"/>
            <a:ext cx="8534400" cy="1080120"/>
          </a:xfrm>
        </p:spPr>
        <p:txBody>
          <a:bodyPr>
            <a:normAutofit fontScale="90000"/>
          </a:bodyPr>
          <a:lstStyle/>
          <a:p>
            <a:r>
              <a:rPr lang="en-US" b="1" dirty="0" err="1" smtClean="0"/>
              <a:t>Sottotipi</a:t>
            </a:r>
            <a:r>
              <a:rPr lang="en-US" b="1" dirty="0" smtClean="0"/>
              <a:t> </a:t>
            </a:r>
            <a:r>
              <a:rPr lang="en-US" b="1" dirty="0" err="1" smtClean="0"/>
              <a:t>Istologici</a:t>
            </a:r>
            <a:r>
              <a:rPr lang="en-US" b="1" dirty="0" smtClean="0"/>
              <a:t> a </a:t>
            </a:r>
            <a:r>
              <a:rPr lang="en-US" b="1" dirty="0" err="1" smtClean="0"/>
              <a:t>bassa</a:t>
            </a:r>
            <a:r>
              <a:rPr lang="en-US" b="1" dirty="0" smtClean="0"/>
              <a:t> o </a:t>
            </a:r>
            <a:r>
              <a:rPr lang="en-US" b="1" dirty="0" err="1" smtClean="0"/>
              <a:t>incerta</a:t>
            </a:r>
            <a:r>
              <a:rPr lang="en-US" b="1" dirty="0" smtClean="0"/>
              <a:t> </a:t>
            </a:r>
            <a:r>
              <a:rPr lang="en-US" b="1" dirty="0" err="1" smtClean="0"/>
              <a:t>malignità</a:t>
            </a:r>
            <a:r>
              <a:rPr lang="en-US" b="1" dirty="0" smtClean="0"/>
              <a:t> </a:t>
            </a:r>
            <a:r>
              <a:rPr lang="en-US" b="1" dirty="0" err="1" smtClean="0"/>
              <a:t>potenziale</a:t>
            </a:r>
            <a:r>
              <a:rPr lang="en-US" b="1" dirty="0" smtClean="0"/>
              <a:t> (STUMP)</a:t>
            </a:r>
            <a:endParaRPr lang="it-IT" dirty="0"/>
          </a:p>
        </p:txBody>
      </p:sp>
      <p:sp>
        <p:nvSpPr>
          <p:cNvPr id="3" name="Segnaposto contenuto 2"/>
          <p:cNvSpPr>
            <a:spLocks noGrp="1"/>
          </p:cNvSpPr>
          <p:nvPr>
            <p:ph sz="quarter" idx="1"/>
          </p:nvPr>
        </p:nvSpPr>
        <p:spPr>
          <a:xfrm>
            <a:off x="301752" y="1527048"/>
            <a:ext cx="8503920" cy="4134200"/>
          </a:xfrm>
        </p:spPr>
        <p:txBody>
          <a:bodyPr>
            <a:normAutofit fontScale="70000" lnSpcReduction="20000"/>
          </a:bodyPr>
          <a:lstStyle/>
          <a:p>
            <a:r>
              <a:rPr lang="en-US" b="1" dirty="0" smtClean="0"/>
              <a:t>‘‘</a:t>
            </a:r>
            <a:r>
              <a:rPr lang="en-US" b="1" dirty="0" err="1" smtClean="0"/>
              <a:t>Leiomioma</a:t>
            </a:r>
            <a:r>
              <a:rPr lang="en-US" b="1" dirty="0" smtClean="0"/>
              <a:t> </a:t>
            </a:r>
            <a:r>
              <a:rPr lang="en-US" b="1" dirty="0" err="1" smtClean="0"/>
              <a:t>atipico</a:t>
            </a:r>
            <a:r>
              <a:rPr lang="en-US" b="1" dirty="0" smtClean="0"/>
              <a:t>’’ :</a:t>
            </a:r>
          </a:p>
          <a:p>
            <a:pPr>
              <a:buNone/>
            </a:pPr>
            <a:r>
              <a:rPr lang="it-IT" dirty="0" smtClean="0"/>
              <a:t>      atipie focali or multifocali, &lt;10 </a:t>
            </a:r>
            <a:r>
              <a:rPr lang="it-IT" dirty="0" err="1" smtClean="0"/>
              <a:t>MFs</a:t>
            </a:r>
            <a:r>
              <a:rPr lang="it-IT" dirty="0" smtClean="0"/>
              <a:t>/10 </a:t>
            </a:r>
            <a:r>
              <a:rPr lang="it-IT" dirty="0" err="1" smtClean="0"/>
              <a:t>HPFs</a:t>
            </a:r>
            <a:r>
              <a:rPr lang="it-IT" dirty="0" smtClean="0"/>
              <a:t>, no necrosi. Generalmente benigno. </a:t>
            </a:r>
          </a:p>
          <a:p>
            <a:pPr>
              <a:buNone/>
            </a:pPr>
            <a:r>
              <a:rPr lang="it-IT" dirty="0" smtClean="0"/>
              <a:t> </a:t>
            </a:r>
          </a:p>
          <a:p>
            <a:r>
              <a:rPr lang="en-US" b="1" dirty="0" smtClean="0"/>
              <a:t>‘‘</a:t>
            </a:r>
            <a:r>
              <a:rPr lang="en-US" b="1" dirty="0" err="1" smtClean="0"/>
              <a:t>Leiomioma</a:t>
            </a:r>
            <a:r>
              <a:rPr lang="en-US" b="1" dirty="0" smtClean="0"/>
              <a:t> </a:t>
            </a:r>
            <a:r>
              <a:rPr lang="en-US" b="1" dirty="0" err="1" smtClean="0"/>
              <a:t>atipico</a:t>
            </a:r>
            <a:r>
              <a:rPr lang="en-US" b="1" dirty="0" smtClean="0"/>
              <a:t> a basso </a:t>
            </a:r>
            <a:r>
              <a:rPr lang="en-US" b="1" dirty="0" err="1" smtClean="0"/>
              <a:t>rischio</a:t>
            </a:r>
            <a:r>
              <a:rPr lang="en-US" b="1" dirty="0" smtClean="0"/>
              <a:t> </a:t>
            </a:r>
            <a:r>
              <a:rPr lang="en-US" b="1" dirty="0" err="1" smtClean="0"/>
              <a:t>di</a:t>
            </a:r>
            <a:r>
              <a:rPr lang="en-US" b="1" dirty="0" smtClean="0"/>
              <a:t> </a:t>
            </a:r>
            <a:r>
              <a:rPr lang="en-US" b="1" dirty="0" err="1" smtClean="0"/>
              <a:t>recidiva</a:t>
            </a:r>
            <a:r>
              <a:rPr lang="en-US" b="1" dirty="0" smtClean="0"/>
              <a:t>’’ </a:t>
            </a:r>
          </a:p>
          <a:p>
            <a:pPr>
              <a:buNone/>
            </a:pPr>
            <a:r>
              <a:rPr lang="it-IT" dirty="0" smtClean="0"/>
              <a:t>       significative atipie diffuse , &lt;10 </a:t>
            </a:r>
            <a:r>
              <a:rPr lang="it-IT" dirty="0" err="1" smtClean="0"/>
              <a:t>MFs</a:t>
            </a:r>
            <a:r>
              <a:rPr lang="it-IT" dirty="0" smtClean="0"/>
              <a:t>/10 </a:t>
            </a:r>
            <a:r>
              <a:rPr lang="it-IT" dirty="0" err="1" smtClean="0"/>
              <a:t>HPFs</a:t>
            </a:r>
            <a:r>
              <a:rPr lang="it-IT" dirty="0" smtClean="0"/>
              <a:t>, no necrosi</a:t>
            </a:r>
          </a:p>
          <a:p>
            <a:pPr>
              <a:buNone/>
            </a:pPr>
            <a:r>
              <a:rPr lang="it-IT" dirty="0" smtClean="0"/>
              <a:t> </a:t>
            </a:r>
          </a:p>
          <a:p>
            <a:r>
              <a:rPr lang="en-US" b="1" dirty="0" smtClean="0"/>
              <a:t>‘‘</a:t>
            </a:r>
            <a:r>
              <a:rPr lang="en-US" b="1" dirty="0" err="1" smtClean="0"/>
              <a:t>Tumore</a:t>
            </a:r>
            <a:r>
              <a:rPr lang="en-US" b="1" dirty="0" smtClean="0"/>
              <a:t> </a:t>
            </a:r>
            <a:r>
              <a:rPr lang="en-US" b="1" dirty="0" err="1" smtClean="0"/>
              <a:t>delle</a:t>
            </a:r>
            <a:r>
              <a:rPr lang="en-US" b="1" dirty="0" smtClean="0"/>
              <a:t> cell. </a:t>
            </a:r>
            <a:r>
              <a:rPr lang="en-US" b="1" dirty="0" err="1" smtClean="0"/>
              <a:t>Muscolari</a:t>
            </a:r>
            <a:r>
              <a:rPr lang="en-US" b="1" dirty="0" smtClean="0"/>
              <a:t> </a:t>
            </a:r>
            <a:r>
              <a:rPr lang="en-US" b="1" dirty="0" err="1" smtClean="0"/>
              <a:t>lisce</a:t>
            </a:r>
            <a:r>
              <a:rPr lang="en-US" b="1" dirty="0" smtClean="0"/>
              <a:t> a basso </a:t>
            </a:r>
            <a:r>
              <a:rPr lang="en-US" b="1" dirty="0" err="1" smtClean="0"/>
              <a:t>potenziale</a:t>
            </a:r>
            <a:r>
              <a:rPr lang="en-US" b="1" dirty="0" smtClean="0"/>
              <a:t> </a:t>
            </a:r>
            <a:r>
              <a:rPr lang="en-US" b="1" dirty="0" err="1" smtClean="0"/>
              <a:t>di</a:t>
            </a:r>
            <a:r>
              <a:rPr lang="en-US" b="1" dirty="0" smtClean="0"/>
              <a:t> </a:t>
            </a:r>
            <a:r>
              <a:rPr lang="en-US" b="1" dirty="0" err="1" smtClean="0"/>
              <a:t>malignità</a:t>
            </a:r>
            <a:r>
              <a:rPr lang="en-US" b="1" dirty="0" smtClean="0"/>
              <a:t>’’ </a:t>
            </a:r>
          </a:p>
          <a:p>
            <a:pPr>
              <a:buNone/>
            </a:pPr>
            <a:r>
              <a:rPr lang="en-US" dirty="0" smtClean="0"/>
              <a:t>       </a:t>
            </a:r>
            <a:r>
              <a:rPr lang="en-US" dirty="0" err="1" smtClean="0"/>
              <a:t>necrosi</a:t>
            </a:r>
            <a:r>
              <a:rPr lang="en-US" dirty="0" smtClean="0"/>
              <a:t> </a:t>
            </a:r>
            <a:r>
              <a:rPr lang="en-US" dirty="0" err="1" smtClean="0"/>
              <a:t>tumorale</a:t>
            </a:r>
            <a:r>
              <a:rPr lang="en-US" dirty="0" smtClean="0"/>
              <a:t> ,  ma </a:t>
            </a:r>
            <a:r>
              <a:rPr lang="en-US" dirty="0" err="1" smtClean="0"/>
              <a:t>senza</a:t>
            </a:r>
            <a:r>
              <a:rPr lang="en-US" dirty="0" smtClean="0"/>
              <a:t> o con </a:t>
            </a:r>
            <a:r>
              <a:rPr lang="en-US" dirty="0" err="1" smtClean="0"/>
              <a:t>lievi</a:t>
            </a:r>
            <a:r>
              <a:rPr lang="en-US" dirty="0" smtClean="0"/>
              <a:t> </a:t>
            </a:r>
            <a:r>
              <a:rPr lang="en-US" dirty="0" err="1" smtClean="0"/>
              <a:t>atipie</a:t>
            </a:r>
            <a:r>
              <a:rPr lang="en-US" dirty="0" smtClean="0"/>
              <a:t> </a:t>
            </a:r>
            <a:r>
              <a:rPr lang="en-US" dirty="0" err="1" smtClean="0"/>
              <a:t>cellulari</a:t>
            </a:r>
            <a:r>
              <a:rPr lang="en-US" dirty="0" smtClean="0"/>
              <a:t> e &lt;10 MFs/10 HPFs </a:t>
            </a:r>
          </a:p>
          <a:p>
            <a:pPr>
              <a:buNone/>
            </a:pPr>
            <a:endParaRPr lang="en-US" dirty="0" smtClean="0"/>
          </a:p>
          <a:p>
            <a:r>
              <a:rPr lang="en-US" b="1" dirty="0" smtClean="0"/>
              <a:t>‘‘</a:t>
            </a:r>
            <a:r>
              <a:rPr lang="en-US" b="1" dirty="0" err="1" smtClean="0"/>
              <a:t>Leiomioma</a:t>
            </a:r>
            <a:r>
              <a:rPr lang="en-US" b="1" dirty="0" smtClean="0"/>
              <a:t> </a:t>
            </a:r>
            <a:r>
              <a:rPr lang="en-US" b="1" dirty="0" err="1" smtClean="0"/>
              <a:t>mitoticamente</a:t>
            </a:r>
            <a:r>
              <a:rPr lang="en-US" b="1" dirty="0" smtClean="0"/>
              <a:t> </a:t>
            </a:r>
            <a:r>
              <a:rPr lang="en-US" b="1" dirty="0" err="1" smtClean="0"/>
              <a:t>attivo</a:t>
            </a:r>
            <a:r>
              <a:rPr lang="en-US" b="1" dirty="0" smtClean="0"/>
              <a:t>’’ </a:t>
            </a:r>
          </a:p>
          <a:p>
            <a:pPr>
              <a:buNone/>
            </a:pPr>
            <a:r>
              <a:rPr lang="en-US" dirty="0" smtClean="0"/>
              <a:t>        </a:t>
            </a:r>
            <a:r>
              <a:rPr lang="en-US" dirty="0" err="1" smtClean="0"/>
              <a:t>l’unico</a:t>
            </a:r>
            <a:r>
              <a:rPr lang="en-US" dirty="0" smtClean="0"/>
              <a:t> </a:t>
            </a:r>
            <a:r>
              <a:rPr lang="en-US" dirty="0" err="1" smtClean="0"/>
              <a:t>fattore</a:t>
            </a:r>
            <a:r>
              <a:rPr lang="en-US" dirty="0" smtClean="0"/>
              <a:t> </a:t>
            </a:r>
            <a:r>
              <a:rPr lang="en-US" dirty="0" err="1" smtClean="0"/>
              <a:t>sfavorevole</a:t>
            </a:r>
            <a:r>
              <a:rPr lang="en-US" dirty="0" smtClean="0"/>
              <a:t> è </a:t>
            </a:r>
            <a:r>
              <a:rPr lang="en-US" dirty="0" err="1" smtClean="0"/>
              <a:t>una</a:t>
            </a:r>
            <a:r>
              <a:rPr lang="en-US" dirty="0" smtClean="0"/>
              <a:t> </a:t>
            </a:r>
            <a:r>
              <a:rPr lang="en-US" dirty="0" err="1" smtClean="0"/>
              <a:t>conta</a:t>
            </a:r>
            <a:r>
              <a:rPr lang="en-US" dirty="0" smtClean="0"/>
              <a:t> </a:t>
            </a:r>
            <a:r>
              <a:rPr lang="en-US" dirty="0" err="1" smtClean="0"/>
              <a:t>mitotica</a:t>
            </a:r>
            <a:r>
              <a:rPr lang="en-US" dirty="0" smtClean="0"/>
              <a:t> &gt;20/10 HPFs </a:t>
            </a:r>
          </a:p>
          <a:p>
            <a:pPr>
              <a:buNone/>
            </a:pPr>
            <a:endParaRPr lang="en-US" dirty="0" smtClean="0"/>
          </a:p>
          <a:p>
            <a:pPr>
              <a:buNone/>
            </a:pPr>
            <a:endParaRPr lang="it-IT" dirty="0"/>
          </a:p>
        </p:txBody>
      </p:sp>
      <p:sp>
        <p:nvSpPr>
          <p:cNvPr id="4" name="Rettangolo 3"/>
          <p:cNvSpPr/>
          <p:nvPr/>
        </p:nvSpPr>
        <p:spPr>
          <a:xfrm>
            <a:off x="2195736" y="5805264"/>
            <a:ext cx="6624736" cy="646331"/>
          </a:xfrm>
          <a:prstGeom prst="rect">
            <a:avLst/>
          </a:prstGeom>
          <a:solidFill>
            <a:schemeClr val="accent2">
              <a:lumMod val="50000"/>
            </a:schemeClr>
          </a:solidFill>
        </p:spPr>
        <p:txBody>
          <a:bodyPr wrap="square">
            <a:spAutoFit/>
          </a:bodyPr>
          <a:lstStyle/>
          <a:p>
            <a:r>
              <a:rPr lang="it-IT" dirty="0" smtClean="0">
                <a:solidFill>
                  <a:schemeClr val="bg1"/>
                </a:solidFill>
              </a:rPr>
              <a:t>OMS raccomanda che venga </a:t>
            </a:r>
            <a:r>
              <a:rPr lang="it-IT" dirty="0" smtClean="0">
                <a:solidFill>
                  <a:schemeClr val="bg1"/>
                </a:solidFill>
              </a:rPr>
              <a:t>classificato </a:t>
            </a:r>
            <a:r>
              <a:rPr lang="it-IT" dirty="0" smtClean="0">
                <a:solidFill>
                  <a:schemeClr val="bg1"/>
                </a:solidFill>
              </a:rPr>
              <a:t>come </a:t>
            </a:r>
            <a:r>
              <a:rPr lang="it-IT" dirty="0" smtClean="0">
                <a:solidFill>
                  <a:schemeClr val="bg1"/>
                </a:solidFill>
              </a:rPr>
              <a:t>tumore </a:t>
            </a:r>
            <a:r>
              <a:rPr lang="it-IT" dirty="0" smtClean="0">
                <a:solidFill>
                  <a:schemeClr val="bg1"/>
                </a:solidFill>
              </a:rPr>
              <a:t>della muscolatura liscia ad incerto potenziale di malignità.</a:t>
            </a:r>
            <a:endParaRPr lang="it-IT"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1112168"/>
          </a:xfrm>
        </p:spPr>
        <p:txBody>
          <a:bodyPr>
            <a:normAutofit fontScale="90000"/>
          </a:bodyPr>
          <a:lstStyle/>
          <a:p>
            <a:r>
              <a:rPr lang="it-IT" dirty="0" smtClean="0"/>
              <a:t/>
            </a:r>
            <a:br>
              <a:rPr lang="it-IT" dirty="0" smtClean="0"/>
            </a:br>
            <a:r>
              <a:rPr lang="it-IT" dirty="0" err="1" smtClean="0"/>
              <a:t>Leiomioma</a:t>
            </a:r>
            <a:r>
              <a:rPr lang="it-IT" dirty="0" smtClean="0"/>
              <a:t> </a:t>
            </a:r>
            <a:r>
              <a:rPr lang="it-IT" dirty="0" err="1" smtClean="0"/>
              <a:t>Mitoticamente</a:t>
            </a:r>
            <a:r>
              <a:rPr lang="it-IT" dirty="0" smtClean="0"/>
              <a:t> attivo</a:t>
            </a:r>
            <a:r>
              <a:rPr lang="en-US" b="1" dirty="0" smtClean="0"/>
              <a:t> </a:t>
            </a:r>
            <a:r>
              <a:rPr lang="en-US" sz="2700" b="1" dirty="0" smtClean="0"/>
              <a:t> </a:t>
            </a:r>
            <a:br>
              <a:rPr lang="en-US" sz="2700" b="1" dirty="0" smtClean="0"/>
            </a:br>
            <a:endParaRPr lang="it-IT" dirty="0"/>
          </a:p>
        </p:txBody>
      </p:sp>
      <p:sp>
        <p:nvSpPr>
          <p:cNvPr id="3" name="Segnaposto contenuto 2"/>
          <p:cNvSpPr>
            <a:spLocks noGrp="1"/>
          </p:cNvSpPr>
          <p:nvPr>
            <p:ph sz="quarter" idx="1"/>
          </p:nvPr>
        </p:nvSpPr>
        <p:spPr>
          <a:xfrm>
            <a:off x="457200" y="2060848"/>
            <a:ext cx="8229600" cy="4065315"/>
          </a:xfrm>
        </p:spPr>
        <p:txBody>
          <a:bodyPr>
            <a:normAutofit/>
          </a:bodyPr>
          <a:lstStyle/>
          <a:p>
            <a:endParaRPr lang="it-IT" b="1" dirty="0" smtClean="0"/>
          </a:p>
          <a:p>
            <a:r>
              <a:rPr lang="it-IT" b="1" dirty="0" smtClean="0"/>
              <a:t>&gt; 4 &lt; 15 @             Generalmente benigno </a:t>
            </a:r>
          </a:p>
          <a:p>
            <a:r>
              <a:rPr lang="it-IT" b="1" dirty="0" smtClean="0"/>
              <a:t>&gt; 15 @                    Raro </a:t>
            </a:r>
          </a:p>
          <a:p>
            <a:pPr>
              <a:buNone/>
            </a:pPr>
            <a:endParaRPr lang="it-IT" b="1" dirty="0" smtClean="0"/>
          </a:p>
          <a:p>
            <a:r>
              <a:rPr lang="it-IT" b="1" dirty="0" smtClean="0"/>
              <a:t>2/91 </a:t>
            </a:r>
            <a:r>
              <a:rPr lang="it-IT" b="1" dirty="0" err="1" smtClean="0"/>
              <a:t>pts</a:t>
            </a:r>
            <a:r>
              <a:rPr lang="it-IT" b="1" dirty="0" smtClean="0"/>
              <a:t> (Stanford) &gt; 20 @,  vive a 5 </a:t>
            </a:r>
            <a:r>
              <a:rPr lang="it-IT" b="1" dirty="0" err="1" smtClean="0"/>
              <a:t>aa</a:t>
            </a:r>
            <a:endParaRPr lang="it-IT" b="1" dirty="0" smtClean="0"/>
          </a:p>
          <a:p>
            <a:r>
              <a:rPr lang="en-US" b="1" dirty="0" smtClean="0"/>
              <a:t>1 (Clement P) &gt; 20 @, viva a 5 </a:t>
            </a:r>
            <a:r>
              <a:rPr lang="en-US" b="1" dirty="0" err="1" smtClean="0"/>
              <a:t>aa</a:t>
            </a:r>
            <a:r>
              <a:rPr lang="en-US" b="1" dirty="0" smtClean="0"/>
              <a:t> </a:t>
            </a:r>
          </a:p>
          <a:p>
            <a:endParaRPr lang="en-US" b="1" dirty="0" smtClean="0"/>
          </a:p>
          <a:p>
            <a:pPr>
              <a:buNone/>
            </a:pPr>
            <a:r>
              <a:rPr lang="en-US" sz="2200" b="1" dirty="0" smtClean="0"/>
              <a:t>@ </a:t>
            </a:r>
            <a:r>
              <a:rPr lang="en-US" sz="2200" b="1" dirty="0" err="1" smtClean="0"/>
              <a:t>Mitosi</a:t>
            </a:r>
            <a:r>
              <a:rPr lang="en-US" sz="2200" b="1" dirty="0" smtClean="0"/>
              <a:t>  x 10 HPF </a:t>
            </a:r>
            <a:endParaRPr lang="it-IT"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6288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err="1" smtClean="0"/>
              <a:t>Tumori</a:t>
            </a:r>
            <a:r>
              <a:rPr lang="en-US" b="1" dirty="0" smtClean="0"/>
              <a:t> </a:t>
            </a:r>
            <a:r>
              <a:rPr lang="en-US" b="1" dirty="0" err="1" smtClean="0"/>
              <a:t>delle</a:t>
            </a:r>
            <a:r>
              <a:rPr lang="en-US" b="1" dirty="0" smtClean="0"/>
              <a:t> cellule </a:t>
            </a:r>
            <a:r>
              <a:rPr lang="en-US" b="1" dirty="0" err="1" smtClean="0"/>
              <a:t>muscolari</a:t>
            </a:r>
            <a:r>
              <a:rPr lang="en-US" b="1" dirty="0" smtClean="0"/>
              <a:t> </a:t>
            </a:r>
            <a:r>
              <a:rPr lang="en-US" b="1" dirty="0" err="1" smtClean="0"/>
              <a:t>liscie</a:t>
            </a:r>
            <a:r>
              <a:rPr lang="en-US" b="1" dirty="0" smtClean="0"/>
              <a:t> </a:t>
            </a:r>
            <a:r>
              <a:rPr lang="en-US" b="1" dirty="0" err="1" smtClean="0"/>
              <a:t>dell’utero</a:t>
            </a:r>
            <a:r>
              <a:rPr lang="en-US" b="1" dirty="0" smtClean="0"/>
              <a:t/>
            </a:r>
            <a:br>
              <a:rPr lang="en-US" b="1" dirty="0" smtClean="0"/>
            </a:br>
            <a:endParaRPr lang="it-IT" dirty="0"/>
          </a:p>
        </p:txBody>
      </p:sp>
      <p:sp>
        <p:nvSpPr>
          <p:cNvPr id="3" name="Segnaposto contenuto 2"/>
          <p:cNvSpPr>
            <a:spLocks noGrp="1"/>
          </p:cNvSpPr>
          <p:nvPr>
            <p:ph sz="quarter" idx="1"/>
          </p:nvPr>
        </p:nvSpPr>
        <p:spPr>
          <a:xfrm>
            <a:off x="457200" y="1600200"/>
            <a:ext cx="8229600" cy="5069160"/>
          </a:xfrm>
        </p:spPr>
        <p:txBody>
          <a:bodyPr>
            <a:normAutofit lnSpcReduction="10000"/>
          </a:bodyPr>
          <a:lstStyle/>
          <a:p>
            <a:endParaRPr lang="it-IT" dirty="0" smtClean="0"/>
          </a:p>
          <a:p>
            <a:pPr>
              <a:buNone/>
            </a:pPr>
            <a:r>
              <a:rPr lang="it-IT" sz="3000" dirty="0" smtClean="0"/>
              <a:t> 				</a:t>
            </a:r>
            <a:endParaRPr lang="it-IT" sz="2600" dirty="0" smtClean="0"/>
          </a:p>
          <a:p>
            <a:endParaRPr lang="it-IT" dirty="0" smtClean="0"/>
          </a:p>
          <a:p>
            <a:pPr>
              <a:buNone/>
            </a:pPr>
            <a:endParaRPr lang="it-IT" b="1" dirty="0" smtClean="0"/>
          </a:p>
          <a:p>
            <a:endParaRPr lang="da-DK" sz="2200" dirty="0" smtClean="0"/>
          </a:p>
          <a:p>
            <a:endParaRPr lang="da-DK" sz="2200" dirty="0" smtClean="0"/>
          </a:p>
          <a:p>
            <a:endParaRPr lang="da-DK" sz="2200" dirty="0" smtClean="0"/>
          </a:p>
          <a:p>
            <a:endParaRPr lang="da-DK" sz="2200" dirty="0" smtClean="0"/>
          </a:p>
          <a:p>
            <a:endParaRPr lang="da-DK" sz="2200" dirty="0" smtClean="0"/>
          </a:p>
          <a:p>
            <a:endParaRPr lang="da-DK" sz="2200" dirty="0" smtClean="0"/>
          </a:p>
          <a:p>
            <a:endParaRPr lang="da-DK" sz="2200" dirty="0" smtClean="0"/>
          </a:p>
          <a:p>
            <a:pPr>
              <a:buNone/>
            </a:pPr>
            <a:r>
              <a:rPr lang="da-DK" sz="2200" dirty="0" smtClean="0"/>
              <a:t>Waldmann J, et al, Anticancer Res 2005;25:1559-1563</a:t>
            </a:r>
            <a:endParaRPr lang="it-IT" sz="2200" dirty="0"/>
          </a:p>
        </p:txBody>
      </p:sp>
      <p:sp>
        <p:nvSpPr>
          <p:cNvPr id="4" name="Ovale 3"/>
          <p:cNvSpPr/>
          <p:nvPr/>
        </p:nvSpPr>
        <p:spPr>
          <a:xfrm>
            <a:off x="179512" y="1484784"/>
            <a:ext cx="4824536" cy="4248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200" dirty="0" smtClean="0"/>
              <a:t>Benigni</a:t>
            </a:r>
          </a:p>
        </p:txBody>
      </p:sp>
      <p:sp>
        <p:nvSpPr>
          <p:cNvPr id="5" name="Ovale 4"/>
          <p:cNvSpPr/>
          <p:nvPr/>
        </p:nvSpPr>
        <p:spPr>
          <a:xfrm rot="10800000" flipH="1" flipV="1">
            <a:off x="5364088" y="2420889"/>
            <a:ext cx="1309969" cy="122413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smtClean="0"/>
              <a:t>Clinicamente  </a:t>
            </a:r>
            <a:r>
              <a:rPr lang="it-IT" sz="1600" dirty="0" smtClean="0"/>
              <a:t>Maligni </a:t>
            </a:r>
            <a:endParaRPr lang="it-IT" sz="1600" dirty="0"/>
          </a:p>
        </p:txBody>
      </p:sp>
      <p:sp>
        <p:nvSpPr>
          <p:cNvPr id="6" name="Ovale 5"/>
          <p:cNvSpPr/>
          <p:nvPr/>
        </p:nvSpPr>
        <p:spPr>
          <a:xfrm rot="851411">
            <a:off x="3959893" y="3490336"/>
            <a:ext cx="3580398" cy="2480279"/>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dirty="0" smtClean="0"/>
              <a:t>Atipici</a:t>
            </a:r>
            <a:r>
              <a:rPr lang="it-IT" sz="3200" b="1" dirty="0" smtClean="0"/>
              <a:t> </a:t>
            </a:r>
            <a:r>
              <a:rPr lang="it-IT" b="1" dirty="0" smtClean="0"/>
              <a:t>         </a:t>
            </a:r>
            <a:r>
              <a:rPr lang="it-IT" sz="1200" b="1" dirty="0" smtClean="0"/>
              <a:t>(per il Patologo … </a:t>
            </a:r>
          </a:p>
          <a:p>
            <a:pPr>
              <a:buNone/>
            </a:pPr>
            <a:r>
              <a:rPr lang="it-IT" sz="1200" b="1" dirty="0" smtClean="0"/>
              <a:t>                        … ma clinicamente  benigni).</a:t>
            </a:r>
          </a:p>
          <a:p>
            <a:pPr>
              <a:buNone/>
            </a:pPr>
            <a:r>
              <a:rPr lang="it-IT" sz="2000" b="1" dirty="0" smtClean="0"/>
              <a:t>                = </a:t>
            </a:r>
          </a:p>
          <a:p>
            <a:pPr>
              <a:buNone/>
            </a:pPr>
            <a:r>
              <a:rPr lang="it-IT" sz="2000" b="1" dirty="0" smtClean="0"/>
              <a:t>         STUMP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0"/>
                                        <p:tgtEl>
                                          <p:spTgt spid="6"/>
                                        </p:tgtEl>
                                      </p:cBhvr>
                                    </p:animEffect>
                                  </p:childTnLst>
                                </p:cTn>
                              </p:par>
                              <p:par>
                                <p:cTn id="18" presetID="7" presetClass="entr" presetSubtype="4" fill="hold" nodeType="withEffect">
                                  <p:stCondLst>
                                    <p:cond delay="0"/>
                                  </p:stCondLst>
                                  <p:childTnLst>
                                    <p:set>
                                      <p:cBhvr>
                                        <p:cTn id="19" dur="1" fill="hold">
                                          <p:stCondLst>
                                            <p:cond delay="0"/>
                                          </p:stCondLst>
                                        </p:cTn>
                                        <p:tgtEl>
                                          <p:spTgt spid="3">
                                            <p:txEl>
                                              <p:pRg st="11" end="11"/>
                                            </p:txEl>
                                          </p:spTgt>
                                        </p:tgtEl>
                                        <p:attrNameLst>
                                          <p:attrName>style.visibility</p:attrName>
                                        </p:attrNameLst>
                                      </p:cBhvr>
                                      <p:to>
                                        <p:strVal val="visible"/>
                                      </p:to>
                                    </p:set>
                                    <p:anim calcmode="lin" valueType="num">
                                      <p:cBhvr additive="base">
                                        <p:cTn id="20" dur="5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Tamoxifene</a:t>
            </a:r>
            <a:r>
              <a:rPr lang="it-IT" dirty="0" smtClean="0"/>
              <a:t> e tumori uterini</a:t>
            </a:r>
            <a:endParaRPr lang="it-IT" dirty="0"/>
          </a:p>
        </p:txBody>
      </p:sp>
      <p:sp>
        <p:nvSpPr>
          <p:cNvPr id="3" name="Segnaposto contenuto 2"/>
          <p:cNvSpPr>
            <a:spLocks noGrp="1"/>
          </p:cNvSpPr>
          <p:nvPr>
            <p:ph sz="quarter" idx="1"/>
          </p:nvPr>
        </p:nvSpPr>
        <p:spPr>
          <a:xfrm>
            <a:off x="301752" y="1916832"/>
            <a:ext cx="8503920" cy="3960440"/>
          </a:xfrm>
        </p:spPr>
        <p:txBody>
          <a:bodyPr>
            <a:noAutofit/>
          </a:bodyPr>
          <a:lstStyle/>
          <a:p>
            <a:r>
              <a:rPr lang="en-US" sz="2000" i="1" dirty="0" smtClean="0"/>
              <a:t>In standard dosage, </a:t>
            </a:r>
            <a:r>
              <a:rPr lang="en-US" sz="2000" i="1" dirty="0" err="1" smtClean="0"/>
              <a:t>Tamoxifen</a:t>
            </a:r>
            <a:r>
              <a:rPr lang="en-US" sz="2000" i="1" dirty="0" smtClean="0"/>
              <a:t> may be associated with endometrial proliferation, </a:t>
            </a:r>
            <a:r>
              <a:rPr lang="it-IT" sz="2000" i="1" dirty="0" err="1" smtClean="0"/>
              <a:t>hyperplasia</a:t>
            </a:r>
            <a:r>
              <a:rPr lang="it-IT" sz="2000" i="1" dirty="0" smtClean="0"/>
              <a:t>, </a:t>
            </a:r>
            <a:r>
              <a:rPr lang="it-IT" sz="2000" i="1" dirty="0" err="1" smtClean="0"/>
              <a:t>polyp</a:t>
            </a:r>
            <a:r>
              <a:rPr lang="it-IT" sz="2000" i="1" dirty="0" smtClean="0"/>
              <a:t> </a:t>
            </a:r>
            <a:r>
              <a:rPr lang="it-IT" sz="2000" i="1" dirty="0" err="1" smtClean="0"/>
              <a:t>formation</a:t>
            </a:r>
            <a:r>
              <a:rPr lang="it-IT" sz="2000" i="1" dirty="0" smtClean="0"/>
              <a:t>, invasive </a:t>
            </a:r>
            <a:r>
              <a:rPr lang="it-IT" sz="2000" i="1" dirty="0" err="1" smtClean="0"/>
              <a:t>endometrial</a:t>
            </a:r>
            <a:r>
              <a:rPr lang="it-IT" sz="2000" i="1" dirty="0" smtClean="0"/>
              <a:t> carcinoma, and uterine </a:t>
            </a:r>
            <a:r>
              <a:rPr lang="it-IT" sz="2000" b="1" i="1" dirty="0" smtClean="0"/>
              <a:t>sarcoma</a:t>
            </a:r>
            <a:r>
              <a:rPr lang="it-IT" sz="2000" i="1" dirty="0" smtClean="0"/>
              <a:t>  .</a:t>
            </a:r>
          </a:p>
          <a:p>
            <a:r>
              <a:rPr lang="it-IT" sz="2000" i="1" dirty="0" smtClean="0"/>
              <a:t> </a:t>
            </a:r>
            <a:r>
              <a:rPr lang="it-IT" sz="2000" i="1" dirty="0" err="1" smtClean="0"/>
              <a:t>Premenopausal</a:t>
            </a:r>
            <a:r>
              <a:rPr lang="it-IT" sz="2000" i="1" dirty="0" smtClean="0"/>
              <a:t> women </a:t>
            </a:r>
            <a:r>
              <a:rPr lang="en-US" sz="2000" i="1" dirty="0" smtClean="0"/>
              <a:t>treated with </a:t>
            </a:r>
            <a:r>
              <a:rPr lang="en-US" sz="2000" i="1" dirty="0" err="1" smtClean="0"/>
              <a:t>tamoxifen</a:t>
            </a:r>
            <a:r>
              <a:rPr lang="en-US" sz="2000" i="1" dirty="0" smtClean="0"/>
              <a:t> have no known increased risk of uterine cancer; …..    </a:t>
            </a:r>
            <a:r>
              <a:rPr lang="it-IT" sz="2000" i="1" dirty="0" smtClean="0"/>
              <a:t>in women </a:t>
            </a:r>
            <a:r>
              <a:rPr lang="it-IT" sz="2000" i="1" dirty="0" err="1" smtClean="0"/>
              <a:t>aged</a:t>
            </a:r>
            <a:r>
              <a:rPr lang="it-IT" sz="2000" i="1" dirty="0" smtClean="0"/>
              <a:t> 50 </a:t>
            </a:r>
            <a:r>
              <a:rPr lang="en-US" sz="2000" i="1" dirty="0" smtClean="0"/>
              <a:t>years and older, the risk ratio was 4.01 …..</a:t>
            </a:r>
            <a:r>
              <a:rPr lang="it-IT" sz="2000" b="1" i="1" dirty="0" smtClean="0"/>
              <a:t>(</a:t>
            </a:r>
            <a:r>
              <a:rPr lang="it-IT" sz="1400" b="1" i="1" dirty="0" smtClean="0"/>
              <a:t>ACOG </a:t>
            </a:r>
            <a:r>
              <a:rPr lang="it-IT" sz="1400" b="1" i="1" dirty="0" err="1" smtClean="0"/>
              <a:t>Committe</a:t>
            </a:r>
            <a:r>
              <a:rPr lang="it-IT" sz="1400" b="1" i="1" dirty="0" smtClean="0"/>
              <a:t> Opinion 336, </a:t>
            </a:r>
            <a:r>
              <a:rPr lang="it-IT" sz="1400" b="1" i="1" dirty="0" err="1" smtClean="0"/>
              <a:t>June</a:t>
            </a:r>
            <a:r>
              <a:rPr lang="it-IT" sz="1400" b="1" i="1" dirty="0" smtClean="0"/>
              <a:t> 2006</a:t>
            </a:r>
            <a:r>
              <a:rPr lang="it-IT" sz="2000" b="1" i="1" dirty="0" smtClean="0"/>
              <a:t>)</a:t>
            </a:r>
          </a:p>
          <a:p>
            <a:endParaRPr lang="it-IT" sz="2000" b="1" i="1" dirty="0" smtClean="0"/>
          </a:p>
          <a:p>
            <a:endParaRPr lang="it-IT" sz="2000" i="1" dirty="0" smtClean="0"/>
          </a:p>
          <a:p>
            <a:r>
              <a:rPr lang="en-US" sz="2000" i="1" dirty="0" smtClean="0"/>
              <a:t>The rate of (uterine) </a:t>
            </a:r>
            <a:r>
              <a:rPr lang="en-US" sz="2000" b="1" i="1" dirty="0" smtClean="0"/>
              <a:t>sarcoma</a:t>
            </a:r>
            <a:r>
              <a:rPr lang="en-US" sz="2000" i="1" dirty="0" smtClean="0"/>
              <a:t> in women treated  with </a:t>
            </a:r>
            <a:r>
              <a:rPr lang="en-US" sz="2000" i="1" dirty="0" err="1" smtClean="0"/>
              <a:t>tamoxifen</a:t>
            </a:r>
            <a:r>
              <a:rPr lang="en-US" sz="2000" i="1" dirty="0" smtClean="0"/>
              <a:t> was 17 per 100,000 patient years versus none in the placebo group  </a:t>
            </a:r>
            <a:r>
              <a:rPr lang="en-US" sz="2000" b="1" i="1" dirty="0" smtClean="0"/>
              <a:t>(</a:t>
            </a:r>
            <a:r>
              <a:rPr lang="de-DE" sz="1200" b="1" i="1" dirty="0" err="1" smtClean="0"/>
              <a:t>Wickerham</a:t>
            </a:r>
            <a:r>
              <a:rPr lang="de-DE" sz="1200" b="1" i="1" dirty="0" smtClean="0"/>
              <a:t> DL et al</a:t>
            </a:r>
            <a:r>
              <a:rPr lang="it-IT" sz="1200" b="1" i="1" dirty="0" smtClean="0"/>
              <a:t>. J </a:t>
            </a:r>
            <a:r>
              <a:rPr lang="it-IT" sz="1200" b="1" i="1" dirty="0" err="1" smtClean="0"/>
              <a:t>Clin</a:t>
            </a:r>
            <a:r>
              <a:rPr lang="it-IT" sz="1200" b="1" i="1" dirty="0" smtClean="0"/>
              <a:t> </a:t>
            </a:r>
            <a:r>
              <a:rPr lang="it-IT" sz="1200" b="1" i="1" dirty="0" err="1" smtClean="0"/>
              <a:t>Oncol</a:t>
            </a:r>
            <a:r>
              <a:rPr lang="it-IT" sz="1200" b="1" i="1" dirty="0" smtClean="0"/>
              <a:t> 2002;20:2758–60</a:t>
            </a:r>
            <a:r>
              <a:rPr lang="it-IT" sz="2000" b="1" i="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a:lstStyle/>
          <a:p>
            <a:r>
              <a:rPr lang="it-IT" dirty="0" err="1" smtClean="0"/>
              <a:t>Tamoxifene</a:t>
            </a:r>
            <a:r>
              <a:rPr lang="it-IT" dirty="0" smtClean="0"/>
              <a:t> e tumori uterini</a:t>
            </a:r>
            <a:endParaRPr lang="it-IT" dirty="0"/>
          </a:p>
        </p:txBody>
      </p:sp>
      <p:graphicFrame>
        <p:nvGraphicFramePr>
          <p:cNvPr id="5" name="Segnaposto contenuto 4"/>
          <p:cNvGraphicFramePr>
            <a:graphicFrameLocks noGrp="1"/>
          </p:cNvGraphicFramePr>
          <p:nvPr>
            <p:ph sz="quarter" idx="1"/>
          </p:nvPr>
        </p:nvGraphicFramePr>
        <p:xfrm>
          <a:off x="179512" y="1263778"/>
          <a:ext cx="8784976" cy="5405583"/>
        </p:xfrm>
        <a:graphic>
          <a:graphicData uri="http://schemas.openxmlformats.org/drawingml/2006/table">
            <a:tbl>
              <a:tblPr firstRow="1" bandRow="1">
                <a:tableStyleId>{5C22544A-7EE6-4342-B048-85BDC9FD1C3A}</a:tableStyleId>
              </a:tblPr>
              <a:tblGrid>
                <a:gridCol w="8784976"/>
              </a:tblGrid>
              <a:tr h="928013">
                <a:tc>
                  <a:txBody>
                    <a:bodyPr/>
                    <a:lstStyle/>
                    <a:p>
                      <a:r>
                        <a:rPr lang="en-US" sz="1800" b="1" kern="1200" baseline="0" dirty="0" smtClean="0">
                          <a:solidFill>
                            <a:schemeClr val="lt1"/>
                          </a:solidFill>
                          <a:latin typeface="+mn-lt"/>
                          <a:ea typeface="+mn-ea"/>
                          <a:cs typeface="+mn-cs"/>
                        </a:rPr>
                        <a:t>Table 2. Incidence of Uterine Malignancies in NSABP (&gt;17.000 </a:t>
                      </a:r>
                      <a:r>
                        <a:rPr lang="en-US" sz="1800" b="1" kern="1200" baseline="0" dirty="0" err="1" smtClean="0">
                          <a:solidFill>
                            <a:schemeClr val="lt1"/>
                          </a:solidFill>
                          <a:latin typeface="+mn-lt"/>
                          <a:ea typeface="+mn-ea"/>
                          <a:cs typeface="+mn-cs"/>
                        </a:rPr>
                        <a:t>donne</a:t>
                      </a:r>
                      <a:r>
                        <a:rPr lang="en-US" sz="1800" b="1" kern="1200" baseline="0" dirty="0" smtClean="0">
                          <a:solidFill>
                            <a:schemeClr val="lt1"/>
                          </a:solidFill>
                          <a:latin typeface="+mn-lt"/>
                          <a:ea typeface="+mn-ea"/>
                          <a:cs typeface="+mn-cs"/>
                        </a:rPr>
                        <a:t>) </a:t>
                      </a:r>
                      <a:r>
                        <a:rPr lang="en-US" sz="2000" b="1" kern="1200" baseline="0" dirty="0" smtClean="0">
                          <a:solidFill>
                            <a:schemeClr val="tx1"/>
                          </a:solidFill>
                          <a:latin typeface="+mn-lt"/>
                          <a:ea typeface="+mn-ea"/>
                          <a:cs typeface="+mn-cs"/>
                        </a:rPr>
                        <a:t>Treatment </a:t>
                      </a:r>
                      <a:r>
                        <a:rPr lang="en-US" sz="1800" b="1" kern="1200" baseline="0" dirty="0" smtClean="0">
                          <a:solidFill>
                            <a:schemeClr val="lt1"/>
                          </a:solidFill>
                          <a:latin typeface="+mn-lt"/>
                          <a:ea typeface="+mn-ea"/>
                          <a:cs typeface="+mn-cs"/>
                        </a:rPr>
                        <a:t>Trials and in Breast Cancer </a:t>
                      </a:r>
                      <a:r>
                        <a:rPr lang="en-US" sz="2000" b="1" kern="1200" baseline="0" dirty="0" smtClean="0">
                          <a:solidFill>
                            <a:schemeClr val="tx1"/>
                          </a:solidFill>
                          <a:latin typeface="+mn-lt"/>
                          <a:ea typeface="+mn-ea"/>
                          <a:cs typeface="+mn-cs"/>
                        </a:rPr>
                        <a:t>Prevention</a:t>
                      </a:r>
                      <a:r>
                        <a:rPr lang="en-US" sz="1800" b="1" kern="1200" baseline="0" dirty="0" smtClean="0">
                          <a:solidFill>
                            <a:schemeClr val="lt1"/>
                          </a:solidFill>
                          <a:latin typeface="+mn-lt"/>
                          <a:ea typeface="+mn-ea"/>
                          <a:cs typeface="+mn-cs"/>
                        </a:rPr>
                        <a:t> Trial P-1   (JCO-2002-Wickerham-2758-60)</a:t>
                      </a:r>
                      <a:endParaRPr lang="it-IT" dirty="0"/>
                    </a:p>
                  </a:txBody>
                  <a:tcPr/>
                </a:tc>
              </a:tr>
              <a:tr h="364221">
                <a:tc>
                  <a:txBody>
                    <a:bodyPr/>
                    <a:lstStyle/>
                    <a:p>
                      <a:r>
                        <a:rPr lang="it-IT" sz="1200" kern="1200" baseline="0" dirty="0" smtClean="0">
                          <a:solidFill>
                            <a:schemeClr val="dk1"/>
                          </a:solidFill>
                          <a:latin typeface="+mn-lt"/>
                          <a:ea typeface="+mn-ea"/>
                          <a:cs typeface="+mn-cs"/>
                        </a:rPr>
                        <a:t>                        </a:t>
                      </a:r>
                      <a:r>
                        <a:rPr lang="it-IT" sz="1200" kern="1200" baseline="0" dirty="0" err="1" smtClean="0">
                          <a:solidFill>
                            <a:schemeClr val="dk1"/>
                          </a:solidFill>
                          <a:latin typeface="+mn-lt"/>
                          <a:ea typeface="+mn-ea"/>
                          <a:cs typeface="+mn-cs"/>
                        </a:rPr>
                        <a:t>Tamoxifen</a:t>
                      </a:r>
                      <a:r>
                        <a:rPr lang="it-IT" sz="1200" kern="1200" baseline="0" dirty="0" smtClean="0">
                          <a:solidFill>
                            <a:schemeClr val="dk1"/>
                          </a:solidFill>
                          <a:latin typeface="+mn-lt"/>
                          <a:ea typeface="+mn-ea"/>
                          <a:cs typeface="+mn-cs"/>
                        </a:rPr>
                        <a:t>                                                                                    No </a:t>
                      </a:r>
                      <a:r>
                        <a:rPr lang="it-IT" sz="1200" kern="1200" baseline="0" dirty="0" err="1" smtClean="0">
                          <a:solidFill>
                            <a:schemeClr val="dk1"/>
                          </a:solidFill>
                          <a:latin typeface="+mn-lt"/>
                          <a:ea typeface="+mn-ea"/>
                          <a:cs typeface="+mn-cs"/>
                        </a:rPr>
                        <a:t>Tamoxifen</a:t>
                      </a:r>
                      <a:endParaRPr lang="it-IT" sz="1200" dirty="0"/>
                    </a:p>
                  </a:txBody>
                  <a:tcPr/>
                </a:tc>
              </a:tr>
              <a:tr h="364221">
                <a:tc>
                  <a:txBody>
                    <a:bodyPr/>
                    <a:lstStyle/>
                    <a:p>
                      <a:r>
                        <a:rPr lang="it-IT" sz="1200" kern="1200" baseline="0" dirty="0" smtClean="0">
                          <a:solidFill>
                            <a:schemeClr val="dk1"/>
                          </a:solidFill>
                          <a:latin typeface="+mn-lt"/>
                          <a:ea typeface="+mn-ea"/>
                          <a:cs typeface="+mn-cs"/>
                        </a:rPr>
                        <a:t>                         Adenocarcinoma        Sarcoma  (</a:t>
                      </a:r>
                      <a:r>
                        <a:rPr lang="it-IT" sz="1200" kern="1200" baseline="0" dirty="0" err="1" smtClean="0">
                          <a:solidFill>
                            <a:schemeClr val="dk1"/>
                          </a:solidFill>
                          <a:latin typeface="+mn-lt"/>
                          <a:ea typeface="+mn-ea"/>
                          <a:cs typeface="+mn-cs"/>
                        </a:rPr>
                        <a:t>istotipi</a:t>
                      </a:r>
                      <a:r>
                        <a:rPr lang="it-IT" sz="1200" kern="1200" baseline="0" dirty="0" smtClean="0">
                          <a:solidFill>
                            <a:schemeClr val="dk1"/>
                          </a:solidFill>
                          <a:latin typeface="+mn-lt"/>
                          <a:ea typeface="+mn-ea"/>
                          <a:cs typeface="+mn-cs"/>
                        </a:rPr>
                        <a:t> vari)                    Adenocarcinoma            Sarcoma (</a:t>
                      </a:r>
                      <a:r>
                        <a:rPr lang="it-IT" sz="1200" kern="1200" baseline="0" dirty="0" err="1" smtClean="0">
                          <a:solidFill>
                            <a:schemeClr val="dk1"/>
                          </a:solidFill>
                          <a:latin typeface="+mn-lt"/>
                          <a:ea typeface="+mn-ea"/>
                          <a:cs typeface="+mn-cs"/>
                        </a:rPr>
                        <a:t>istotipi</a:t>
                      </a:r>
                      <a:r>
                        <a:rPr lang="it-IT" sz="1200" kern="1200" baseline="0" dirty="0" smtClean="0">
                          <a:solidFill>
                            <a:schemeClr val="dk1"/>
                          </a:solidFill>
                          <a:latin typeface="+mn-lt"/>
                          <a:ea typeface="+mn-ea"/>
                          <a:cs typeface="+mn-cs"/>
                        </a:rPr>
                        <a:t> vari)</a:t>
                      </a:r>
                      <a:endParaRPr lang="it-IT" sz="1200" dirty="0"/>
                    </a:p>
                  </a:txBody>
                  <a:tcPr/>
                </a:tc>
              </a:tr>
              <a:tr h="364221">
                <a:tc>
                  <a:txBody>
                    <a:bodyPr/>
                    <a:lstStyle/>
                    <a:p>
                      <a:r>
                        <a:rPr lang="it-IT" sz="1200" dirty="0" err="1" smtClean="0"/>
                        <a:t>Protocol</a:t>
                      </a:r>
                      <a:r>
                        <a:rPr lang="it-IT" sz="1200" dirty="0" smtClean="0"/>
                        <a:t>         </a:t>
                      </a:r>
                      <a:r>
                        <a:rPr lang="en-US" sz="1400" kern="1200" baseline="0" dirty="0" smtClean="0">
                          <a:solidFill>
                            <a:schemeClr val="dk1"/>
                          </a:solidFill>
                          <a:latin typeface="+mn-lt"/>
                          <a:ea typeface="+mn-ea"/>
                          <a:cs typeface="+mn-cs"/>
                        </a:rPr>
                        <a:t>No.    Rate *            No.     Rate*                              No.             Rate*        No.       Rate*</a:t>
                      </a:r>
                      <a:endParaRPr lang="it-IT" sz="1400" dirty="0"/>
                    </a:p>
                  </a:txBody>
                  <a:tcPr/>
                </a:tc>
              </a:tr>
              <a:tr h="2320033">
                <a:tc>
                  <a:txBody>
                    <a:bodyPr/>
                    <a:lstStyle/>
                    <a:p>
                      <a:r>
                        <a:rPr lang="it-IT" sz="900" kern="1200" baseline="0" dirty="0" smtClean="0">
                          <a:solidFill>
                            <a:schemeClr val="dk1"/>
                          </a:solidFill>
                          <a:latin typeface="+mn-lt"/>
                          <a:ea typeface="+mn-ea"/>
                          <a:cs typeface="+mn-cs"/>
                        </a:rPr>
                        <a:t>Treatment </a:t>
                      </a:r>
                      <a:r>
                        <a:rPr lang="it-IT" sz="900" kern="1200" baseline="0" dirty="0" err="1" smtClean="0">
                          <a:solidFill>
                            <a:schemeClr val="dk1"/>
                          </a:solidFill>
                          <a:latin typeface="+mn-lt"/>
                          <a:ea typeface="+mn-ea"/>
                          <a:cs typeface="+mn-cs"/>
                        </a:rPr>
                        <a:t>trials</a:t>
                      </a:r>
                      <a:r>
                        <a:rPr lang="it-IT" sz="900" kern="1200" baseline="0" dirty="0" smtClean="0">
                          <a:solidFill>
                            <a:schemeClr val="dk1"/>
                          </a:solidFill>
                          <a:latin typeface="+mn-lt"/>
                          <a:ea typeface="+mn-ea"/>
                          <a:cs typeface="+mn-cs"/>
                        </a:rPr>
                        <a:t> </a:t>
                      </a:r>
                    </a:p>
                    <a:p>
                      <a:r>
                        <a:rPr lang="pl-PL" sz="1400" kern="1200" baseline="0" dirty="0" smtClean="0">
                          <a:solidFill>
                            <a:schemeClr val="dk1"/>
                          </a:solidFill>
                          <a:latin typeface="+mn-lt"/>
                          <a:ea typeface="+mn-ea"/>
                          <a:cs typeface="+mn-cs"/>
                        </a:rPr>
                        <a:t>B-09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7</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0.68</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1</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0.1</a:t>
                      </a:r>
                      <a:r>
                        <a:rPr lang="it-IT" sz="1400" kern="1200" baseline="0" dirty="0" smtClean="0">
                          <a:solidFill>
                            <a:schemeClr val="dk1"/>
                          </a:solidFill>
                          <a:latin typeface="+mn-lt"/>
                          <a:ea typeface="+mn-ea"/>
                          <a:cs typeface="+mn-cs"/>
                        </a:rPr>
                        <a:t>0                                  </a:t>
                      </a:r>
                      <a:r>
                        <a:rPr lang="pl-PL" sz="1400" kern="1200" baseline="0" dirty="0" smtClean="0">
                          <a:solidFill>
                            <a:schemeClr val="dk1"/>
                          </a:solidFill>
                          <a:latin typeface="+mn-lt"/>
                          <a:ea typeface="+mn-ea"/>
                          <a:cs typeface="+mn-cs"/>
                        </a:rPr>
                        <a:t> 10</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1.01</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0.0</a:t>
                      </a:r>
                    </a:p>
                    <a:p>
                      <a:r>
                        <a:rPr lang="pl-PL" sz="1400" kern="1200" baseline="0" dirty="0" smtClean="0">
                          <a:solidFill>
                            <a:schemeClr val="dk1"/>
                          </a:solidFill>
                          <a:latin typeface="+mn-lt"/>
                          <a:ea typeface="+mn-ea"/>
                          <a:cs typeface="+mn-cs"/>
                        </a:rPr>
                        <a:t>B-14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30</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1.67</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4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0.22</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8</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0.45</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0.0</a:t>
                      </a:r>
                    </a:p>
                    <a:p>
                      <a:r>
                        <a:rPr lang="pl-PL" sz="1400" kern="1200" baseline="0" dirty="0" smtClean="0">
                          <a:solidFill>
                            <a:schemeClr val="dk1"/>
                          </a:solidFill>
                          <a:latin typeface="+mn-lt"/>
                          <a:ea typeface="+mn-ea"/>
                          <a:cs typeface="+mn-cs"/>
                        </a:rPr>
                        <a:t>B-21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7</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1.46</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0.0</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2</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0.85 </a:t>
                      </a:r>
                      <a:r>
                        <a:rPr lang="it-IT" sz="1400" kern="1200" baseline="0" dirty="0" smtClean="0">
                          <a:solidFill>
                            <a:schemeClr val="dk1"/>
                          </a:solidFill>
                          <a:latin typeface="+mn-lt"/>
                          <a:ea typeface="+mn-ea"/>
                          <a:cs typeface="+mn-cs"/>
                        </a:rPr>
                        <a:t>                0       </a:t>
                      </a:r>
                      <a:r>
                        <a:rPr lang="pl-PL" sz="1400" kern="1200" baseline="0" dirty="0" smtClean="0">
                          <a:solidFill>
                            <a:schemeClr val="dk1"/>
                          </a:solidFill>
                          <a:latin typeface="+mn-lt"/>
                          <a:ea typeface="+mn-ea"/>
                          <a:cs typeface="+mn-cs"/>
                        </a:rPr>
                        <a:t> 0.0</a:t>
                      </a:r>
                    </a:p>
                    <a:p>
                      <a:r>
                        <a:rPr lang="pl-PL" sz="1400" kern="1200" baseline="0" dirty="0" smtClean="0">
                          <a:solidFill>
                            <a:schemeClr val="dk1"/>
                          </a:solidFill>
                          <a:latin typeface="+mn-lt"/>
                          <a:ea typeface="+mn-ea"/>
                          <a:cs typeface="+mn-cs"/>
                        </a:rPr>
                        <a:t>B-23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6</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1.02</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2</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0.34</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1</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0.17</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0.0</a:t>
                      </a:r>
                    </a:p>
                    <a:p>
                      <a:r>
                        <a:rPr lang="pl-PL" sz="1400" kern="1200" baseline="0" dirty="0" smtClean="0">
                          <a:solidFill>
                            <a:schemeClr val="dk1"/>
                          </a:solidFill>
                          <a:latin typeface="+mn-lt"/>
                          <a:ea typeface="+mn-ea"/>
                          <a:cs typeface="+mn-cs"/>
                        </a:rPr>
                        <a:t>B-24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8</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1.15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1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0.14</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4</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0.57 </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0</a:t>
                      </a:r>
                      <a:r>
                        <a:rPr lang="it-IT" sz="1400" kern="1200" baseline="0" dirty="0" smtClean="0">
                          <a:solidFill>
                            <a:schemeClr val="dk1"/>
                          </a:solidFill>
                          <a:latin typeface="+mn-lt"/>
                          <a:ea typeface="+mn-ea"/>
                          <a:cs typeface="+mn-cs"/>
                        </a:rPr>
                        <a:t>        </a:t>
                      </a:r>
                      <a:r>
                        <a:rPr lang="pl-PL" sz="1400" kern="1200" baseline="0" dirty="0" smtClean="0">
                          <a:solidFill>
                            <a:schemeClr val="dk1"/>
                          </a:solidFill>
                          <a:latin typeface="+mn-lt"/>
                          <a:ea typeface="+mn-ea"/>
                          <a:cs typeface="+mn-cs"/>
                        </a:rPr>
                        <a:t> 0.0</a:t>
                      </a:r>
                      <a:endParaRPr lang="it-IT" sz="1400" kern="1200" baseline="0" dirty="0" smtClean="0">
                        <a:solidFill>
                          <a:schemeClr val="dk1"/>
                        </a:solidFill>
                        <a:latin typeface="+mn-lt"/>
                        <a:ea typeface="+mn-ea"/>
                        <a:cs typeface="+mn-cs"/>
                      </a:endParaRPr>
                    </a:p>
                    <a:p>
                      <a:endParaRPr lang="pl-PL" sz="1400" kern="1200" baseline="0" dirty="0" smtClean="0">
                        <a:solidFill>
                          <a:schemeClr val="dk1"/>
                        </a:solidFill>
                        <a:latin typeface="+mn-lt"/>
                        <a:ea typeface="+mn-ea"/>
                        <a:cs typeface="+mn-cs"/>
                      </a:endParaRPr>
                    </a:p>
                    <a:p>
                      <a:r>
                        <a:rPr lang="it-IT" sz="1400" kern="1200" baseline="0" dirty="0" smtClean="0">
                          <a:solidFill>
                            <a:schemeClr val="dk1"/>
                          </a:solidFill>
                          <a:latin typeface="+mn-lt"/>
                          <a:ea typeface="+mn-ea"/>
                          <a:cs typeface="+mn-cs"/>
                        </a:rPr>
                        <a:t>Total            58     1.26                 8         0.17                                   25         0.58                 0          0.0</a:t>
                      </a:r>
                    </a:p>
                    <a:p>
                      <a:endParaRPr lang="it-IT" sz="1400" kern="1200" baseline="0" dirty="0" smtClean="0">
                        <a:solidFill>
                          <a:schemeClr val="dk1"/>
                        </a:solidFill>
                        <a:latin typeface="+mn-lt"/>
                        <a:ea typeface="+mn-ea"/>
                        <a:cs typeface="+mn-cs"/>
                      </a:endParaRPr>
                    </a:p>
                    <a:p>
                      <a:r>
                        <a:rPr lang="it-IT" sz="1400" kern="1200" baseline="0" dirty="0" smtClean="0">
                          <a:solidFill>
                            <a:schemeClr val="dk1"/>
                          </a:solidFill>
                          <a:latin typeface="+mn-lt"/>
                          <a:ea typeface="+mn-ea"/>
                          <a:cs typeface="+mn-cs"/>
                        </a:rPr>
                        <a:t>P-1 trial</a:t>
                      </a:r>
                    </a:p>
                    <a:p>
                      <a:r>
                        <a:rPr lang="it-IT" sz="1400" kern="1200" baseline="0" dirty="0" smtClean="0">
                          <a:solidFill>
                            <a:schemeClr val="dk1"/>
                          </a:solidFill>
                          <a:latin typeface="+mn-lt"/>
                          <a:ea typeface="+mn-ea"/>
                          <a:cs typeface="+mn-cs"/>
                        </a:rPr>
                        <a:t>Total            53       2.2†               4         0.17†                                17        0.71†                  0         0.0†</a:t>
                      </a:r>
                      <a:endParaRPr lang="it-IT" sz="1400" dirty="0"/>
                    </a:p>
                  </a:txBody>
                  <a:tcPr/>
                </a:tc>
              </a:tr>
              <a:tr h="359231">
                <a:tc>
                  <a:txBody>
                    <a:bodyPr/>
                    <a:lstStyle/>
                    <a:p>
                      <a:r>
                        <a:rPr lang="it-IT" b="1" dirty="0" smtClean="0"/>
                        <a:t>                9/12 sarcomi =  MMT o </a:t>
                      </a:r>
                      <a:r>
                        <a:rPr lang="it-IT" b="1" dirty="0" err="1" smtClean="0"/>
                        <a:t>Carcinosarcomi</a:t>
                      </a:r>
                      <a:r>
                        <a:rPr lang="it-IT" b="1" dirty="0" smtClean="0"/>
                        <a:t>       </a:t>
                      </a:r>
                      <a:endParaRPr lang="it-IT" dirty="0"/>
                    </a:p>
                  </a:txBody>
                  <a:tcPr/>
                </a:tc>
              </a:tr>
              <a:tr h="628654">
                <a:tc>
                  <a:txBody>
                    <a:bodyPr/>
                    <a:lstStyle/>
                    <a:p>
                      <a:r>
                        <a:rPr lang="it-IT" sz="1800" kern="1200" baseline="0" dirty="0" err="1" smtClean="0">
                          <a:solidFill>
                            <a:schemeClr val="dk1"/>
                          </a:solidFill>
                          <a:latin typeface="+mn-lt"/>
                          <a:ea typeface="+mn-ea"/>
                          <a:cs typeface="+mn-cs"/>
                        </a:rPr>
                        <a:t>*Rate</a:t>
                      </a:r>
                      <a:r>
                        <a:rPr lang="it-IT" sz="1800" kern="1200" baseline="0" dirty="0" smtClean="0">
                          <a:solidFill>
                            <a:schemeClr val="dk1"/>
                          </a:solidFill>
                          <a:latin typeface="+mn-lt"/>
                          <a:ea typeface="+mn-ea"/>
                          <a:cs typeface="+mn-cs"/>
                        </a:rPr>
                        <a:t> per 1,000 </a:t>
                      </a:r>
                      <a:r>
                        <a:rPr lang="it-IT" sz="1800" kern="1200" baseline="0" dirty="0" err="1" smtClean="0">
                          <a:solidFill>
                            <a:schemeClr val="dk1"/>
                          </a:solidFill>
                          <a:latin typeface="+mn-lt"/>
                          <a:ea typeface="+mn-ea"/>
                          <a:cs typeface="+mn-cs"/>
                        </a:rPr>
                        <a:t>women-years</a:t>
                      </a:r>
                      <a:r>
                        <a:rPr lang="it-IT" sz="1800" kern="1200" baseline="0" dirty="0" smtClean="0">
                          <a:solidFill>
                            <a:schemeClr val="dk1"/>
                          </a:solidFill>
                          <a:latin typeface="+mn-lt"/>
                          <a:ea typeface="+mn-ea"/>
                          <a:cs typeface="+mn-cs"/>
                        </a:rPr>
                        <a:t>.</a:t>
                      </a:r>
                    </a:p>
                    <a:p>
                      <a:r>
                        <a:rPr lang="en-US" sz="1800" kern="1200" baseline="0" dirty="0" smtClean="0">
                          <a:solidFill>
                            <a:schemeClr val="dk1"/>
                          </a:solidFill>
                          <a:latin typeface="+mn-lt"/>
                          <a:ea typeface="+mn-ea"/>
                          <a:cs typeface="+mn-cs"/>
                        </a:rPr>
                        <a:t>†Rate per 1,000 women-years, patients with an intact uterus at randomization.</a:t>
                      </a:r>
                      <a:endParaRPr lang="it-IT"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301752" y="0"/>
            <a:ext cx="8534400" cy="1268760"/>
          </a:xfrm>
        </p:spPr>
        <p:txBody>
          <a:bodyPr>
            <a:normAutofit/>
          </a:bodyPr>
          <a:lstStyle/>
          <a:p>
            <a:r>
              <a:rPr lang="it-IT" dirty="0" err="1" smtClean="0"/>
              <a:t>Tamoxifene</a:t>
            </a:r>
            <a:r>
              <a:rPr lang="it-IT" dirty="0" smtClean="0"/>
              <a:t> e tumori uterini</a:t>
            </a:r>
            <a:br>
              <a:rPr lang="it-IT" dirty="0" smtClean="0"/>
            </a:br>
            <a:endParaRPr lang="it-IT" dirty="0"/>
          </a:p>
        </p:txBody>
      </p:sp>
      <p:sp>
        <p:nvSpPr>
          <p:cNvPr id="3" name="Segnaposto contenuto 2"/>
          <p:cNvSpPr>
            <a:spLocks noGrp="1"/>
          </p:cNvSpPr>
          <p:nvPr>
            <p:ph sz="quarter" idx="1"/>
          </p:nvPr>
        </p:nvSpPr>
        <p:spPr>
          <a:xfrm>
            <a:off x="301752" y="1484784"/>
            <a:ext cx="8503920" cy="5040560"/>
          </a:xfrm>
        </p:spPr>
        <p:txBody>
          <a:bodyPr>
            <a:normAutofit/>
          </a:bodyPr>
          <a:lstStyle/>
          <a:p>
            <a:r>
              <a:rPr lang="it-IT" sz="2400" dirty="0" err="1" smtClean="0"/>
              <a:t>All</a:t>
            </a:r>
            <a:r>
              <a:rPr lang="it-IT" sz="2400" dirty="0" smtClean="0"/>
              <a:t> uterine </a:t>
            </a:r>
            <a:r>
              <a:rPr lang="it-IT" sz="2400" dirty="0" err="1" smtClean="0"/>
              <a:t>cancers</a:t>
            </a:r>
            <a:r>
              <a:rPr lang="it-IT" sz="2400" dirty="0" smtClean="0"/>
              <a:t> </a:t>
            </a:r>
            <a:r>
              <a:rPr lang="it-IT" sz="2400" dirty="0" err="1" smtClean="0"/>
              <a:t>that</a:t>
            </a:r>
            <a:r>
              <a:rPr lang="it-IT" sz="2400" dirty="0" smtClean="0"/>
              <a:t> </a:t>
            </a:r>
            <a:r>
              <a:rPr lang="en-US" sz="2400" dirty="0" smtClean="0"/>
              <a:t>occurred within 15 years of the diagnosis of breast cancer.</a:t>
            </a:r>
          </a:p>
          <a:p>
            <a:r>
              <a:rPr lang="it-IT" sz="2400" dirty="0" smtClean="0"/>
              <a:t>1507 </a:t>
            </a:r>
            <a:r>
              <a:rPr lang="it-IT" sz="2400" dirty="0" err="1" smtClean="0"/>
              <a:t>breast</a:t>
            </a:r>
            <a:r>
              <a:rPr lang="it-IT" sz="2400" dirty="0" smtClean="0"/>
              <a:t> </a:t>
            </a:r>
            <a:r>
              <a:rPr lang="it-IT" sz="2400" dirty="0" err="1" smtClean="0"/>
              <a:t>cancer</a:t>
            </a:r>
            <a:r>
              <a:rPr lang="it-IT" sz="2400" dirty="0" smtClean="0"/>
              <a:t> </a:t>
            </a:r>
            <a:r>
              <a:rPr lang="it-IT" sz="2400" dirty="0" err="1" smtClean="0"/>
              <a:t>cases</a:t>
            </a:r>
            <a:r>
              <a:rPr lang="it-IT" sz="2400" dirty="0" smtClean="0"/>
              <a:t>.     </a:t>
            </a:r>
            <a:r>
              <a:rPr lang="en-US" sz="2400" dirty="0" smtClean="0"/>
              <a:t>Among these cases, 21 uterine malignancies  occurred during the follow-up period.</a:t>
            </a:r>
          </a:p>
          <a:p>
            <a:r>
              <a:rPr lang="en-US" sz="2400" dirty="0" smtClean="0"/>
              <a:t>875 women in  the cohort had used </a:t>
            </a:r>
            <a:r>
              <a:rPr lang="en-US" sz="2400" dirty="0" err="1" smtClean="0"/>
              <a:t>tamoxifen</a:t>
            </a:r>
            <a:r>
              <a:rPr lang="en-US" sz="2400" dirty="0" smtClean="0"/>
              <a:t> (59%).</a:t>
            </a:r>
          </a:p>
          <a:p>
            <a:r>
              <a:rPr lang="en-US" sz="2400" dirty="0" smtClean="0"/>
              <a:t> There were 17 uterine cancers observed among the 875 exposed to </a:t>
            </a:r>
            <a:r>
              <a:rPr lang="en-US" sz="2400" b="1" dirty="0" err="1" smtClean="0"/>
              <a:t>tamoxifen</a:t>
            </a:r>
            <a:r>
              <a:rPr lang="en-US" sz="2400" dirty="0" smtClean="0"/>
              <a:t> </a:t>
            </a:r>
            <a:r>
              <a:rPr lang="en-US" sz="2400" b="1" dirty="0" smtClean="0"/>
              <a:t>(1.9%), </a:t>
            </a:r>
            <a:r>
              <a:rPr lang="en-US" sz="2400" dirty="0" smtClean="0"/>
              <a:t>compared to 4 uterine cancers among the 621 women (</a:t>
            </a:r>
            <a:r>
              <a:rPr lang="en-US" sz="2400" b="1" dirty="0" smtClean="0"/>
              <a:t>0.6%) </a:t>
            </a:r>
            <a:r>
              <a:rPr lang="en-US" sz="2400" dirty="0" smtClean="0"/>
              <a:t>who did </a:t>
            </a:r>
            <a:r>
              <a:rPr lang="en-US" sz="2400" b="1" dirty="0" smtClean="0"/>
              <a:t>not use </a:t>
            </a:r>
            <a:r>
              <a:rPr lang="en-US" sz="2400" b="1" dirty="0" err="1" smtClean="0"/>
              <a:t>tamoxifen</a:t>
            </a:r>
            <a:r>
              <a:rPr lang="en-US" sz="2400" b="1" dirty="0" smtClean="0"/>
              <a:t>  </a:t>
            </a:r>
            <a:r>
              <a:rPr lang="en-US" sz="2400" dirty="0" smtClean="0"/>
              <a:t>(odds ratio ¼ 3.1; 95% CI: 1.0–9.1; P ¼ 0.04). </a:t>
            </a:r>
          </a:p>
          <a:p>
            <a:r>
              <a:rPr lang="en-US" sz="2400" dirty="0" smtClean="0"/>
              <a:t>There were</a:t>
            </a:r>
            <a:r>
              <a:rPr lang="en-US" sz="2400" b="1" dirty="0" smtClean="0"/>
              <a:t> 4 uterine sarcomas</a:t>
            </a:r>
            <a:r>
              <a:rPr lang="en-US" sz="2400" dirty="0" smtClean="0"/>
              <a:t> among the </a:t>
            </a:r>
            <a:r>
              <a:rPr lang="en-US" sz="2400" b="1" dirty="0" err="1" smtClean="0"/>
              <a:t>tamoxifen</a:t>
            </a:r>
            <a:r>
              <a:rPr lang="en-US" sz="2400" b="1" dirty="0" smtClean="0"/>
              <a:t> users</a:t>
            </a:r>
            <a:r>
              <a:rPr lang="en-US" sz="2400" dirty="0" smtClean="0"/>
              <a:t>, but none among nonusers (P ¼ 0.15)</a:t>
            </a:r>
            <a:r>
              <a:rPr lang="en-US" sz="2000" dirty="0" smtClean="0"/>
              <a:t>  </a:t>
            </a:r>
            <a:r>
              <a:rPr lang="en-US" sz="1600" dirty="0" smtClean="0"/>
              <a:t>(</a:t>
            </a:r>
            <a:r>
              <a:rPr lang="it-IT" sz="1600" dirty="0" err="1" smtClean="0"/>
              <a:t>Rhabdomyosarcoma</a:t>
            </a:r>
            <a:r>
              <a:rPr lang="it-IT" sz="1600" dirty="0" smtClean="0"/>
              <a:t>  2, MMT1, </a:t>
            </a:r>
            <a:r>
              <a:rPr lang="it-IT" sz="1600" dirty="0" err="1" smtClean="0"/>
              <a:t>Carcinosarcoma</a:t>
            </a:r>
            <a:r>
              <a:rPr lang="it-IT" sz="1600" dirty="0" smtClean="0"/>
              <a:t> 1, età media 66 </a:t>
            </a:r>
            <a:r>
              <a:rPr lang="it-IT" sz="1600" dirty="0" err="1" smtClean="0"/>
              <a:t>aa</a:t>
            </a:r>
            <a:r>
              <a:rPr lang="it-IT" sz="1600" dirty="0" smtClean="0"/>
              <a:t>)</a:t>
            </a:r>
            <a:endParaRPr lang="it-IT" sz="1600" dirty="0"/>
          </a:p>
        </p:txBody>
      </p:sp>
      <p:sp>
        <p:nvSpPr>
          <p:cNvPr id="5" name="CasellaDiTesto 4"/>
          <p:cNvSpPr txBox="1"/>
          <p:nvPr/>
        </p:nvSpPr>
        <p:spPr>
          <a:xfrm>
            <a:off x="4644008" y="908720"/>
            <a:ext cx="4499992" cy="369332"/>
          </a:xfrm>
          <a:prstGeom prst="rect">
            <a:avLst/>
          </a:prstGeom>
          <a:noFill/>
        </p:spPr>
        <p:txBody>
          <a:bodyPr wrap="square" rtlCol="0">
            <a:spAutoFit/>
          </a:bodyPr>
          <a:lstStyle/>
          <a:p>
            <a:r>
              <a:rPr lang="it-IT" dirty="0" err="1" smtClean="0"/>
              <a:t>Int</a:t>
            </a:r>
            <a:r>
              <a:rPr lang="it-IT" dirty="0" smtClean="0"/>
              <a:t> J </a:t>
            </a:r>
            <a:r>
              <a:rPr lang="it-IT" dirty="0" err="1" smtClean="0"/>
              <a:t>Gynecol</a:t>
            </a:r>
            <a:r>
              <a:rPr lang="it-IT" dirty="0" smtClean="0"/>
              <a:t> </a:t>
            </a:r>
            <a:r>
              <a:rPr lang="it-IT" dirty="0" err="1" smtClean="0"/>
              <a:t>Cancer</a:t>
            </a:r>
            <a:r>
              <a:rPr lang="it-IT" dirty="0" smtClean="0"/>
              <a:t> 2008;18:352–356.</a:t>
            </a:r>
          </a:p>
        </p:txBody>
      </p:sp>
      <p:sp>
        <p:nvSpPr>
          <p:cNvPr id="6" name="CasellaDiTesto 5"/>
          <p:cNvSpPr txBox="1"/>
          <p:nvPr/>
        </p:nvSpPr>
        <p:spPr>
          <a:xfrm>
            <a:off x="683568" y="908720"/>
            <a:ext cx="3095014" cy="369332"/>
          </a:xfrm>
          <a:prstGeom prst="rect">
            <a:avLst/>
          </a:prstGeom>
          <a:noFill/>
        </p:spPr>
        <p:txBody>
          <a:bodyPr wrap="none" rtlCol="0">
            <a:spAutoFit/>
          </a:bodyPr>
          <a:lstStyle/>
          <a:p>
            <a:r>
              <a:rPr lang="it-IT" dirty="0" smtClean="0"/>
              <a:t>Israel </a:t>
            </a:r>
            <a:r>
              <a:rPr lang="it-IT" dirty="0" err="1" smtClean="0"/>
              <a:t>Cancer</a:t>
            </a:r>
            <a:r>
              <a:rPr lang="it-IT" dirty="0" smtClean="0"/>
              <a:t> </a:t>
            </a:r>
            <a:r>
              <a:rPr lang="it-IT" dirty="0" err="1" smtClean="0"/>
              <a:t>Registry</a:t>
            </a:r>
            <a:r>
              <a:rPr lang="it-IT" dirty="0" smtClean="0"/>
              <a:t> database</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301752" y="188640"/>
            <a:ext cx="8534400" cy="1224136"/>
          </a:xfrm>
        </p:spPr>
        <p:txBody>
          <a:bodyPr>
            <a:normAutofit/>
          </a:bodyPr>
          <a:lstStyle/>
          <a:p>
            <a:r>
              <a:rPr lang="it-IT" dirty="0" err="1" smtClean="0"/>
              <a:t>Tamoxifene</a:t>
            </a:r>
            <a:r>
              <a:rPr lang="it-IT" dirty="0" smtClean="0"/>
              <a:t> e tumori uterini</a:t>
            </a:r>
            <a:r>
              <a:rPr lang="en-US" dirty="0" smtClean="0"/>
              <a:t> </a:t>
            </a:r>
            <a:br>
              <a:rPr lang="en-US" dirty="0" smtClean="0"/>
            </a:br>
            <a:r>
              <a:rPr lang="en-US" sz="1600" dirty="0" smtClean="0"/>
              <a:t> </a:t>
            </a:r>
            <a:r>
              <a:rPr lang="en-US" sz="1800" dirty="0" smtClean="0"/>
              <a:t>(JCO-2002 Wickerham-2758-60)</a:t>
            </a:r>
            <a:r>
              <a:rPr lang="it-IT" sz="1800" dirty="0" smtClean="0"/>
              <a:t/>
            </a:r>
            <a:br>
              <a:rPr lang="it-IT" sz="1800" dirty="0" smtClean="0"/>
            </a:br>
            <a:endParaRPr lang="it-IT" sz="1800" dirty="0"/>
          </a:p>
        </p:txBody>
      </p:sp>
      <p:sp>
        <p:nvSpPr>
          <p:cNvPr id="3" name="Segnaposto contenuto 2"/>
          <p:cNvSpPr>
            <a:spLocks noGrp="1"/>
          </p:cNvSpPr>
          <p:nvPr>
            <p:ph sz="quarter" idx="1"/>
          </p:nvPr>
        </p:nvSpPr>
        <p:spPr/>
        <p:txBody>
          <a:bodyPr>
            <a:normAutofit/>
          </a:bodyPr>
          <a:lstStyle/>
          <a:p>
            <a:endParaRPr lang="en-US" sz="1800" dirty="0" smtClean="0"/>
          </a:p>
          <a:p>
            <a:r>
              <a:rPr lang="en-US" sz="2000" dirty="0" smtClean="0"/>
              <a:t>The estimated worldwide patient exposure  to </a:t>
            </a:r>
            <a:r>
              <a:rPr lang="en-US" sz="2000" dirty="0" err="1" smtClean="0"/>
              <a:t>Nolvadex</a:t>
            </a:r>
            <a:r>
              <a:rPr lang="en-US" sz="2000" dirty="0" smtClean="0"/>
              <a:t> (</a:t>
            </a:r>
            <a:r>
              <a:rPr lang="en-US" sz="2000" dirty="0" err="1" smtClean="0"/>
              <a:t>tamoxifen</a:t>
            </a:r>
            <a:r>
              <a:rPr lang="en-US" sz="2000" dirty="0" smtClean="0"/>
              <a:t> citrate), since its first market introduction, is more than 12 million patient years (information on file, AstraZeneca).</a:t>
            </a:r>
          </a:p>
          <a:p>
            <a:r>
              <a:rPr lang="en-US" sz="2000" dirty="0" smtClean="0"/>
              <a:t>AstraZeneca’s database contains worldwide literature reports of adverse events, serious adverse events from clinical trials, and all spontaneous </a:t>
            </a:r>
            <a:r>
              <a:rPr lang="en-US" sz="2000" dirty="0" err="1" smtClean="0"/>
              <a:t>postmarketing</a:t>
            </a:r>
            <a:r>
              <a:rPr lang="en-US" sz="2000" dirty="0" smtClean="0"/>
              <a:t> adverse event reports.</a:t>
            </a:r>
            <a:endParaRPr lang="it-IT" sz="2000" dirty="0" smtClean="0"/>
          </a:p>
          <a:p>
            <a:r>
              <a:rPr lang="it-IT" sz="2000" dirty="0" err="1" smtClean="0"/>
              <a:t>From</a:t>
            </a:r>
            <a:r>
              <a:rPr lang="it-IT" sz="2000" dirty="0" smtClean="0"/>
              <a:t> </a:t>
            </a:r>
            <a:r>
              <a:rPr lang="it-IT" sz="2000" dirty="0" err="1" smtClean="0"/>
              <a:t>these</a:t>
            </a:r>
            <a:r>
              <a:rPr lang="it-IT" sz="2000" dirty="0" smtClean="0"/>
              <a:t>, 942 uterine </a:t>
            </a:r>
            <a:r>
              <a:rPr lang="it-IT" sz="2000" dirty="0" err="1" smtClean="0"/>
              <a:t>malignancies</a:t>
            </a:r>
            <a:r>
              <a:rPr lang="it-IT" sz="2000" dirty="0" smtClean="0"/>
              <a:t> </a:t>
            </a:r>
            <a:r>
              <a:rPr lang="it-IT" sz="2000" dirty="0" err="1" smtClean="0"/>
              <a:t>were</a:t>
            </a:r>
            <a:r>
              <a:rPr lang="it-IT" sz="2000" dirty="0" smtClean="0"/>
              <a:t> </a:t>
            </a:r>
            <a:r>
              <a:rPr lang="it-IT" sz="2000" dirty="0" err="1" smtClean="0"/>
              <a:t>identified</a:t>
            </a:r>
            <a:r>
              <a:rPr lang="it-IT" sz="2000" dirty="0" smtClean="0"/>
              <a:t>, </a:t>
            </a:r>
            <a:r>
              <a:rPr lang="it-IT" sz="2000" dirty="0" err="1" smtClean="0"/>
              <a:t>…Uterine</a:t>
            </a:r>
            <a:r>
              <a:rPr lang="it-IT" sz="2000" dirty="0" smtClean="0"/>
              <a:t> </a:t>
            </a:r>
            <a:r>
              <a:rPr lang="it-IT" sz="2000" dirty="0" err="1" smtClean="0"/>
              <a:t>cancer</a:t>
            </a:r>
            <a:r>
              <a:rPr lang="it-IT" sz="2000" dirty="0" smtClean="0"/>
              <a:t> (</a:t>
            </a:r>
            <a:r>
              <a:rPr lang="it-IT" sz="2000" dirty="0" err="1" smtClean="0"/>
              <a:t>including</a:t>
            </a:r>
            <a:r>
              <a:rPr lang="it-IT" sz="2000" dirty="0" smtClean="0"/>
              <a:t> </a:t>
            </a:r>
            <a:r>
              <a:rPr lang="it-IT" sz="2000" dirty="0" err="1" smtClean="0"/>
              <a:t>endometrial</a:t>
            </a:r>
            <a:r>
              <a:rPr lang="it-IT" sz="2000" dirty="0" smtClean="0"/>
              <a:t> adenocarcinoma) </a:t>
            </a:r>
            <a:r>
              <a:rPr lang="en-US" sz="2000" dirty="0" smtClean="0"/>
              <a:t>was noted in 85% of the reports (802 reports) and </a:t>
            </a:r>
            <a:r>
              <a:rPr lang="en-US" sz="2000" b="1" dirty="0" smtClean="0"/>
              <a:t>uterine sarcoma </a:t>
            </a:r>
            <a:r>
              <a:rPr lang="en-US" sz="2000" dirty="0" smtClean="0"/>
              <a:t>in  </a:t>
            </a:r>
            <a:r>
              <a:rPr lang="it-IT" sz="2000" dirty="0" smtClean="0"/>
              <a:t>15% (140 </a:t>
            </a:r>
            <a:r>
              <a:rPr lang="it-IT" sz="2000" dirty="0" err="1" smtClean="0"/>
              <a:t>reports</a:t>
            </a:r>
            <a:r>
              <a:rPr lang="it-IT" sz="2000" dirty="0" smtClean="0"/>
              <a:t>).</a:t>
            </a:r>
          </a:p>
          <a:p>
            <a:r>
              <a:rPr lang="en-US" sz="2000" dirty="0" smtClean="0"/>
              <a:t>All 140 reported cases of uterine sarcoma were  further stratified according to </a:t>
            </a:r>
            <a:r>
              <a:rPr lang="en-US" sz="2000" dirty="0" err="1" smtClean="0"/>
              <a:t>histologic</a:t>
            </a:r>
            <a:r>
              <a:rPr lang="en-US" sz="2000" dirty="0" smtClean="0"/>
              <a:t> type. 73% of  these </a:t>
            </a:r>
            <a:r>
              <a:rPr lang="en-US" sz="2000" b="1" dirty="0" smtClean="0"/>
              <a:t>sarcomas</a:t>
            </a:r>
            <a:r>
              <a:rPr lang="en-US" sz="2000" dirty="0" smtClean="0"/>
              <a:t> were MMT, approximately one third of which had a fatal outcome.</a:t>
            </a:r>
          </a:p>
          <a:p>
            <a:pPr>
              <a:buNone/>
            </a:pPr>
            <a:endParaRPr lang="en-US" sz="1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301752" y="228600"/>
            <a:ext cx="8534400" cy="1040160"/>
          </a:xfrm>
        </p:spPr>
        <p:txBody>
          <a:bodyPr>
            <a:normAutofit fontScale="90000"/>
          </a:bodyPr>
          <a:lstStyle/>
          <a:p>
            <a:r>
              <a:rPr lang="it-IT" dirty="0" err="1" smtClean="0"/>
              <a:t>Tamoxifene</a:t>
            </a:r>
            <a:r>
              <a:rPr lang="it-IT" dirty="0" smtClean="0"/>
              <a:t> e tumori uterini</a:t>
            </a:r>
            <a:r>
              <a:rPr lang="en-US" dirty="0" smtClean="0"/>
              <a:t> </a:t>
            </a:r>
            <a:br>
              <a:rPr lang="en-US" dirty="0" smtClean="0"/>
            </a:br>
            <a:r>
              <a:rPr lang="en-US" sz="1600" dirty="0" smtClean="0"/>
              <a:t> </a:t>
            </a:r>
            <a:r>
              <a:rPr lang="en-US" sz="1800" dirty="0" smtClean="0"/>
              <a:t>(JCO-2002 Wickerham-2758-60)</a:t>
            </a:r>
            <a:r>
              <a:rPr lang="it-IT" sz="1800" dirty="0" smtClean="0"/>
              <a:t/>
            </a:r>
            <a:br>
              <a:rPr lang="it-IT" sz="1800" dirty="0" smtClean="0"/>
            </a:br>
            <a:endParaRPr lang="it-IT" sz="1800" dirty="0"/>
          </a:p>
        </p:txBody>
      </p:sp>
      <p:sp>
        <p:nvSpPr>
          <p:cNvPr id="3" name="Segnaposto contenuto 2"/>
          <p:cNvSpPr>
            <a:spLocks noGrp="1"/>
          </p:cNvSpPr>
          <p:nvPr>
            <p:ph sz="quarter" idx="1"/>
          </p:nvPr>
        </p:nvSpPr>
        <p:spPr>
          <a:xfrm>
            <a:off x="301752" y="1527048"/>
            <a:ext cx="8503920" cy="4854280"/>
          </a:xfrm>
        </p:spPr>
        <p:txBody>
          <a:bodyPr>
            <a:normAutofit fontScale="92500" lnSpcReduction="20000"/>
          </a:bodyPr>
          <a:lstStyle/>
          <a:p>
            <a:pPr>
              <a:buNone/>
            </a:pPr>
            <a:r>
              <a:rPr lang="en-US" sz="2000" dirty="0" smtClean="0"/>
              <a:t>(database AstraZeneca)</a:t>
            </a:r>
          </a:p>
          <a:p>
            <a:endParaRPr lang="en-US" sz="2000" dirty="0" smtClean="0"/>
          </a:p>
          <a:p>
            <a:r>
              <a:rPr lang="en-US" sz="2000" dirty="0" smtClean="0"/>
              <a:t>The prognosis of women with uterine sarcomas or </a:t>
            </a:r>
            <a:r>
              <a:rPr lang="en-US" sz="2000" dirty="0" err="1" smtClean="0"/>
              <a:t>adenocarcinomas</a:t>
            </a:r>
            <a:r>
              <a:rPr lang="en-US" sz="2000" dirty="0" smtClean="0"/>
              <a:t>  who had taken </a:t>
            </a:r>
            <a:r>
              <a:rPr lang="en-US" sz="2000" dirty="0" err="1" smtClean="0"/>
              <a:t>tamoxifen</a:t>
            </a:r>
            <a:r>
              <a:rPr lang="en-US" sz="2000" dirty="0" smtClean="0"/>
              <a:t> was not worse than that of women not </a:t>
            </a:r>
            <a:r>
              <a:rPr lang="it-IT" sz="2000" dirty="0" err="1" smtClean="0"/>
              <a:t>exposed</a:t>
            </a:r>
            <a:r>
              <a:rPr lang="it-IT" sz="2000" dirty="0" smtClean="0"/>
              <a:t> </a:t>
            </a:r>
            <a:r>
              <a:rPr lang="it-IT" sz="2000" dirty="0" err="1" smtClean="0"/>
              <a:t>to</a:t>
            </a:r>
            <a:r>
              <a:rPr lang="it-IT" sz="2000" dirty="0" smtClean="0"/>
              <a:t> </a:t>
            </a:r>
            <a:r>
              <a:rPr lang="it-IT" sz="2000" dirty="0" err="1" smtClean="0"/>
              <a:t>tamoxifen</a:t>
            </a:r>
            <a:r>
              <a:rPr lang="it-IT" sz="2000" dirty="0" smtClean="0"/>
              <a:t>;</a:t>
            </a:r>
          </a:p>
          <a:p>
            <a:endParaRPr lang="it-IT" sz="2000" dirty="0" smtClean="0"/>
          </a:p>
          <a:p>
            <a:r>
              <a:rPr lang="it-IT" sz="2000" dirty="0" err="1" smtClean="0"/>
              <a:t>Physicians</a:t>
            </a:r>
            <a:r>
              <a:rPr lang="it-IT" sz="2000" dirty="0" smtClean="0"/>
              <a:t> </a:t>
            </a:r>
            <a:r>
              <a:rPr lang="en-US" sz="2000" dirty="0" smtClean="0"/>
              <a:t>should be aware that a small proportion of uterine malignancies that occur in women who take </a:t>
            </a:r>
            <a:r>
              <a:rPr lang="en-US" sz="2000" dirty="0" err="1" smtClean="0"/>
              <a:t>tamoxifen</a:t>
            </a:r>
            <a:r>
              <a:rPr lang="en-US" sz="2000" dirty="0" smtClean="0"/>
              <a:t> may represent uterine sarcomas</a:t>
            </a:r>
          </a:p>
          <a:p>
            <a:endParaRPr lang="en-US" sz="2000" dirty="0" smtClean="0"/>
          </a:p>
          <a:p>
            <a:endParaRPr lang="en-US" sz="2000" dirty="0" smtClean="0"/>
          </a:p>
          <a:p>
            <a:r>
              <a:rPr lang="en-US" sz="2000" dirty="0" smtClean="0"/>
              <a:t>When </a:t>
            </a:r>
            <a:r>
              <a:rPr lang="en-US" sz="2000" dirty="0" err="1" smtClean="0"/>
              <a:t>tamoxifen</a:t>
            </a:r>
            <a:r>
              <a:rPr lang="en-US" sz="2000" dirty="0" smtClean="0"/>
              <a:t> therapy is recommended, women at risk for endometrial cancer should undergo annual gynecologic examinations and should be counseled to seek prompt medical attention if they experience any gynecologic symptoms such as menstrual irregularities, vaginal  bleeding, change in vaginal discharge, or pelvic pain or pressure</a:t>
            </a:r>
          </a:p>
          <a:p>
            <a:endParaRPr lang="en-US" sz="2000" dirty="0" smtClean="0"/>
          </a:p>
          <a:p>
            <a:pPr>
              <a:buNone/>
            </a:pPr>
            <a:r>
              <a:rPr lang="it-IT" sz="2000" i="1" dirty="0" smtClean="0"/>
              <a:t>                                                                                                        www.jco.org</a:t>
            </a:r>
            <a:r>
              <a:rPr lang="it-IT" sz="2000" dirty="0" smtClean="0"/>
              <a:t>.</a:t>
            </a:r>
            <a:endParaRPr lang="it-IT"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88640"/>
            <a:ext cx="8534400" cy="758952"/>
          </a:xfrm>
        </p:spPr>
        <p:txBody>
          <a:bodyPr>
            <a:normAutofit/>
          </a:bodyPr>
          <a:lstStyle/>
          <a:p>
            <a:r>
              <a:rPr lang="it-IT" sz="1800" i="1" dirty="0" smtClean="0"/>
              <a:t> </a:t>
            </a:r>
            <a:r>
              <a:rPr lang="it-IT" sz="1800" b="1" i="1" dirty="0" smtClean="0"/>
              <a:t>(Fisher B, </a:t>
            </a:r>
            <a:r>
              <a:rPr lang="it-IT" sz="1800" b="1" i="1" dirty="0" err="1" smtClean="0"/>
              <a:t>et</a:t>
            </a:r>
            <a:r>
              <a:rPr lang="it-IT" sz="1800" b="1" i="1" dirty="0" smtClean="0"/>
              <a:t> al. J </a:t>
            </a:r>
            <a:r>
              <a:rPr lang="it-IT" sz="1800" b="1" i="1" dirty="0" err="1" smtClean="0"/>
              <a:t>Natl</a:t>
            </a:r>
            <a:r>
              <a:rPr lang="it-IT" sz="1800" b="1" i="1" dirty="0" smtClean="0"/>
              <a:t> </a:t>
            </a:r>
            <a:r>
              <a:rPr lang="it-IT" sz="1800" b="1" i="1" dirty="0" err="1" smtClean="0"/>
              <a:t>Cancer</a:t>
            </a:r>
            <a:r>
              <a:rPr lang="it-IT" sz="1800" b="1" i="1" dirty="0" smtClean="0"/>
              <a:t> </a:t>
            </a:r>
            <a:r>
              <a:rPr lang="it-IT" sz="1800" b="1" i="1" dirty="0" err="1" smtClean="0"/>
              <a:t>Inst</a:t>
            </a:r>
            <a:r>
              <a:rPr lang="it-IT" sz="1800" b="1" i="1" dirty="0" smtClean="0"/>
              <a:t> 1994;86:527–37</a:t>
            </a:r>
            <a:r>
              <a:rPr lang="it-IT" sz="1800" b="1" dirty="0" smtClean="0"/>
              <a:t>.)</a:t>
            </a:r>
            <a:endParaRPr lang="it-IT" sz="1800" dirty="0"/>
          </a:p>
        </p:txBody>
      </p:sp>
      <p:sp>
        <p:nvSpPr>
          <p:cNvPr id="3" name="Segnaposto contenuto 2"/>
          <p:cNvSpPr>
            <a:spLocks noGrp="1"/>
          </p:cNvSpPr>
          <p:nvPr>
            <p:ph sz="quarter" idx="1"/>
          </p:nvPr>
        </p:nvSpPr>
        <p:spPr/>
        <p:txBody>
          <a:bodyPr>
            <a:normAutofit fontScale="92500" lnSpcReduction="20000"/>
          </a:bodyPr>
          <a:lstStyle/>
          <a:p>
            <a:r>
              <a:rPr lang="it-IT" sz="2800" i="1" dirty="0" smtClean="0"/>
              <a:t>The   </a:t>
            </a:r>
            <a:r>
              <a:rPr lang="en-US" sz="2800" i="1" dirty="0" smtClean="0"/>
              <a:t>rate of endometrial cancer occurrence among </a:t>
            </a:r>
            <a:r>
              <a:rPr lang="en-US" sz="2800" i="1" dirty="0" err="1" smtClean="0"/>
              <a:t>tamoxifen</a:t>
            </a:r>
            <a:r>
              <a:rPr lang="en-US" sz="2800" i="1" dirty="0" smtClean="0"/>
              <a:t> users who were administered 20 mg/d was 1.6 per 1,000 patient years, compared with 0.2 per 1,000  patient years among control patients taking a placebo</a:t>
            </a:r>
            <a:r>
              <a:rPr lang="en-US" sz="2800" dirty="0" smtClean="0"/>
              <a:t>…..</a:t>
            </a:r>
          </a:p>
          <a:p>
            <a:endParaRPr lang="en-US" sz="2800" dirty="0" smtClean="0"/>
          </a:p>
          <a:p>
            <a:r>
              <a:rPr lang="it-IT" sz="2800" i="1" dirty="0" smtClean="0"/>
              <a:t>The 5-year </a:t>
            </a:r>
            <a:r>
              <a:rPr lang="it-IT" sz="2800" i="1" dirty="0" err="1" smtClean="0"/>
              <a:t>disease-free</a:t>
            </a:r>
            <a:r>
              <a:rPr lang="it-IT" sz="2800" i="1" dirty="0" smtClean="0"/>
              <a:t> </a:t>
            </a:r>
            <a:r>
              <a:rPr lang="it-IT" sz="2800" i="1" dirty="0" err="1" smtClean="0"/>
              <a:t>survival</a:t>
            </a:r>
            <a:r>
              <a:rPr lang="it-IT" sz="2800" i="1" dirty="0" smtClean="0"/>
              <a:t> r</a:t>
            </a:r>
            <a:r>
              <a:rPr lang="en-US" sz="2800" i="1" dirty="0" smtClean="0"/>
              <a:t>ate from breast cancer was 38% higher in the </a:t>
            </a:r>
            <a:r>
              <a:rPr lang="en-US" sz="2800" i="1" dirty="0" err="1" smtClean="0"/>
              <a:t>tamoxifen</a:t>
            </a:r>
            <a:r>
              <a:rPr lang="en-US" sz="2800" i="1" dirty="0" smtClean="0"/>
              <a:t> group than in the placebo group, suggesting  that </a:t>
            </a:r>
            <a:r>
              <a:rPr lang="en-US" sz="2800" b="1" i="1" dirty="0" smtClean="0"/>
              <a:t>the small risk of developing endometrial  cancer is outweighed by the significant survival benefit  provided by </a:t>
            </a:r>
            <a:r>
              <a:rPr lang="en-US" sz="2800" b="1" i="1" dirty="0" err="1" smtClean="0"/>
              <a:t>tamoxifen</a:t>
            </a:r>
            <a:r>
              <a:rPr lang="en-US" sz="2800" b="1" i="1" dirty="0" smtClean="0"/>
              <a:t> therapy</a:t>
            </a:r>
            <a:r>
              <a:rPr lang="en-US" sz="2800" i="1" dirty="0" smtClean="0"/>
              <a:t> for women with  </a:t>
            </a:r>
            <a:r>
              <a:rPr lang="it-IT" sz="2800" i="1" dirty="0" err="1" smtClean="0"/>
              <a:t>breast</a:t>
            </a:r>
            <a:r>
              <a:rPr lang="it-IT" sz="2800" i="1" dirty="0" smtClean="0"/>
              <a:t> </a:t>
            </a:r>
            <a:r>
              <a:rPr lang="it-IT" sz="2800" i="1" dirty="0" err="1" smtClean="0"/>
              <a:t>cancer</a:t>
            </a:r>
            <a:r>
              <a:rPr lang="it-IT" sz="2800" i="1" dirty="0" smtClean="0"/>
              <a:t> </a:t>
            </a:r>
          </a:p>
          <a:p>
            <a:pPr>
              <a:buNone/>
            </a:pPr>
            <a:r>
              <a:rPr lang="it-IT" sz="2800" i="1"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229600" cy="1368152"/>
          </a:xfrm>
        </p:spPr>
        <p:txBody>
          <a:bodyPr>
            <a:noAutofit/>
          </a:bodyPr>
          <a:lstStyle/>
          <a:p>
            <a:pPr algn="l"/>
            <a:r>
              <a:rPr lang="it-IT" sz="3600" dirty="0" err="1" smtClean="0"/>
              <a:t>Tamoxifen</a:t>
            </a:r>
            <a:r>
              <a:rPr lang="it-IT" sz="3600" dirty="0" smtClean="0"/>
              <a:t> treatment and  </a:t>
            </a:r>
            <a:r>
              <a:rPr lang="it-IT" sz="3600" dirty="0" err="1" smtClean="0"/>
              <a:t>gynecologic</a:t>
            </a:r>
            <a:r>
              <a:rPr lang="it-IT" sz="3600" dirty="0" smtClean="0"/>
              <a:t> side </a:t>
            </a:r>
            <a:r>
              <a:rPr lang="it-IT" sz="3600" dirty="0" err="1" smtClean="0"/>
              <a:t>effects</a:t>
            </a:r>
            <a:r>
              <a:rPr lang="it-IT" sz="3600" dirty="0" smtClean="0"/>
              <a:t>: A </a:t>
            </a:r>
            <a:r>
              <a:rPr lang="it-IT" sz="3600" dirty="0" err="1" smtClean="0"/>
              <a:t>review</a:t>
            </a:r>
            <a:r>
              <a:rPr lang="it-IT" sz="3600" dirty="0" smtClean="0"/>
              <a:t>. </a:t>
            </a:r>
            <a:r>
              <a:rPr lang="en-US" sz="1800" dirty="0" smtClean="0"/>
              <a:t>(</a:t>
            </a:r>
            <a:r>
              <a:rPr lang="en-US" sz="1800" dirty="0" err="1" smtClean="0"/>
              <a:t>Obstet</a:t>
            </a:r>
            <a:r>
              <a:rPr lang="en-US" sz="1800" dirty="0" smtClean="0"/>
              <a:t> </a:t>
            </a:r>
            <a:r>
              <a:rPr lang="en-US" sz="1800" dirty="0" err="1" smtClean="0"/>
              <a:t>Gynecol</a:t>
            </a:r>
            <a:r>
              <a:rPr lang="en-US" sz="1800" dirty="0" smtClean="0"/>
              <a:t> 2001;97:855– 66. © 2001 by The American College of Obstetricians and Gynecologists.)</a:t>
            </a:r>
            <a:endParaRPr lang="it-IT" sz="1800" dirty="0"/>
          </a:p>
        </p:txBody>
      </p:sp>
      <p:sp>
        <p:nvSpPr>
          <p:cNvPr id="3" name="Segnaposto contenuto 2"/>
          <p:cNvSpPr>
            <a:spLocks noGrp="1"/>
          </p:cNvSpPr>
          <p:nvPr>
            <p:ph sz="quarter" idx="1"/>
          </p:nvPr>
        </p:nvSpPr>
        <p:spPr>
          <a:xfrm>
            <a:off x="457200" y="1772816"/>
            <a:ext cx="8229600" cy="4680520"/>
          </a:xfrm>
        </p:spPr>
        <p:txBody>
          <a:bodyPr>
            <a:normAutofit fontScale="85000" lnSpcReduction="20000"/>
          </a:bodyPr>
          <a:lstStyle/>
          <a:p>
            <a:endParaRPr lang="en-US" b="1" dirty="0" smtClean="0"/>
          </a:p>
          <a:p>
            <a:r>
              <a:rPr lang="en-US" dirty="0" smtClean="0"/>
              <a:t>The gynecologic side effects of </a:t>
            </a:r>
            <a:r>
              <a:rPr lang="en-US" dirty="0" err="1" smtClean="0"/>
              <a:t>tamoxifen</a:t>
            </a:r>
            <a:r>
              <a:rPr lang="en-US" dirty="0" smtClean="0"/>
              <a:t> are diverse and reflect the complexity of its mechanism of action, with agonistic and antagonistic effects on various </a:t>
            </a:r>
            <a:r>
              <a:rPr lang="it-IT" dirty="0" err="1" smtClean="0"/>
              <a:t>tissues</a:t>
            </a:r>
            <a:r>
              <a:rPr lang="it-IT" dirty="0" smtClean="0"/>
              <a:t>, </a:t>
            </a:r>
            <a:r>
              <a:rPr lang="it-IT" dirty="0" err="1" smtClean="0"/>
              <a:t>depending</a:t>
            </a:r>
            <a:r>
              <a:rPr lang="it-IT" dirty="0" smtClean="0"/>
              <a:t> on the </a:t>
            </a:r>
            <a:r>
              <a:rPr lang="it-IT" dirty="0" err="1" smtClean="0"/>
              <a:t>ambient</a:t>
            </a:r>
            <a:r>
              <a:rPr lang="it-IT" dirty="0" smtClean="0"/>
              <a:t> </a:t>
            </a:r>
            <a:r>
              <a:rPr lang="it-IT" dirty="0" err="1" smtClean="0"/>
              <a:t>estradiol</a:t>
            </a:r>
            <a:r>
              <a:rPr lang="it-IT" dirty="0" smtClean="0"/>
              <a:t>  </a:t>
            </a:r>
            <a:r>
              <a:rPr lang="it-IT" dirty="0" err="1" smtClean="0"/>
              <a:t>concentration</a:t>
            </a:r>
            <a:r>
              <a:rPr lang="it-IT" dirty="0" smtClean="0"/>
              <a:t> </a:t>
            </a:r>
            <a:r>
              <a:rPr lang="en-US" dirty="0" smtClean="0"/>
              <a:t>and hence menopausal status of the patient. </a:t>
            </a:r>
          </a:p>
          <a:p>
            <a:endParaRPr lang="en-US" dirty="0" smtClean="0"/>
          </a:p>
          <a:p>
            <a:r>
              <a:rPr lang="en-US" dirty="0" smtClean="0"/>
              <a:t>The most  frequently reported side effect was hot flushes, and the most  worrisome gynecologic side effect was a two- to three-fold increased risk of endometrial cancer in postmenopausal women. </a:t>
            </a:r>
          </a:p>
          <a:p>
            <a:endParaRPr lang="en-US" dirty="0" smtClean="0"/>
          </a:p>
          <a:p>
            <a:r>
              <a:rPr lang="en-US" b="1" dirty="0" smtClean="0"/>
              <a:t>Despite its side effects, the benefits of </a:t>
            </a:r>
            <a:r>
              <a:rPr lang="en-US" b="1" dirty="0" err="1" smtClean="0"/>
              <a:t>tamoxifen</a:t>
            </a:r>
            <a:r>
              <a:rPr lang="en-US" b="1" dirty="0" smtClean="0"/>
              <a:t> in controlling breast cancer or prevention of its relapse are still  without debate</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662736" cy="1040160"/>
          </a:xfrm>
        </p:spPr>
        <p:txBody>
          <a:bodyPr>
            <a:noAutofit/>
          </a:bodyPr>
          <a:lstStyle/>
          <a:p>
            <a:r>
              <a:rPr lang="en-US" sz="2000" b="1" dirty="0" smtClean="0"/>
              <a:t>Treatment of hormone positive uterine </a:t>
            </a:r>
            <a:r>
              <a:rPr lang="en-US" sz="2000" b="1" dirty="0" err="1" smtClean="0"/>
              <a:t>leiomyosarcoma</a:t>
            </a:r>
            <a:r>
              <a:rPr lang="en-US" sz="2000" b="1" dirty="0" smtClean="0"/>
              <a:t> with </a:t>
            </a:r>
            <a:r>
              <a:rPr lang="en-US" sz="2000" b="1" dirty="0" err="1" smtClean="0"/>
              <a:t>aromatase</a:t>
            </a:r>
            <a:r>
              <a:rPr lang="en-US" sz="2000" b="1" dirty="0" smtClean="0"/>
              <a:t> </a:t>
            </a:r>
            <a:r>
              <a:rPr lang="it-IT" sz="2000" b="1" dirty="0" err="1" smtClean="0"/>
              <a:t>inhibitors</a:t>
            </a:r>
            <a:r>
              <a:rPr lang="it-IT" sz="2000" b="1" dirty="0" smtClean="0"/>
              <a:t/>
            </a:r>
            <a:br>
              <a:rPr lang="it-IT" sz="2000" b="1" dirty="0" smtClean="0"/>
            </a:br>
            <a:r>
              <a:rPr lang="it-IT" sz="2000" b="1" dirty="0" smtClean="0"/>
              <a:t>                                                                     </a:t>
            </a:r>
            <a:r>
              <a:rPr lang="it-IT" sz="1400" b="1" dirty="0" smtClean="0"/>
              <a:t>06/2014 </a:t>
            </a:r>
            <a:r>
              <a:rPr lang="it-IT" sz="1400" i="1" dirty="0" err="1" smtClean="0"/>
              <a:t>Clinical</a:t>
            </a:r>
            <a:r>
              <a:rPr lang="it-IT" sz="1400" i="1" dirty="0" smtClean="0"/>
              <a:t> Sarcoma </a:t>
            </a:r>
            <a:r>
              <a:rPr lang="it-IT" sz="1400" i="1" dirty="0" err="1" smtClean="0"/>
              <a:t>Research</a:t>
            </a:r>
            <a:r>
              <a:rPr lang="it-IT" sz="1400" i="1" dirty="0" smtClean="0"/>
              <a:t> 2014, </a:t>
            </a:r>
            <a:r>
              <a:rPr lang="it-IT" sz="1400" b="1" i="1" dirty="0" smtClean="0"/>
              <a:t>4:5</a:t>
            </a:r>
            <a:endParaRPr lang="it-IT" sz="1400" dirty="0"/>
          </a:p>
        </p:txBody>
      </p:sp>
      <p:sp>
        <p:nvSpPr>
          <p:cNvPr id="3" name="Segnaposto contenuto 2"/>
          <p:cNvSpPr>
            <a:spLocks noGrp="1"/>
          </p:cNvSpPr>
          <p:nvPr>
            <p:ph sz="quarter" idx="1"/>
          </p:nvPr>
        </p:nvSpPr>
        <p:spPr>
          <a:xfrm>
            <a:off x="301752" y="1340768"/>
            <a:ext cx="8503920" cy="5040560"/>
          </a:xfrm>
        </p:spPr>
        <p:txBody>
          <a:bodyPr>
            <a:normAutofit fontScale="92500" lnSpcReduction="10000"/>
          </a:bodyPr>
          <a:lstStyle/>
          <a:p>
            <a:r>
              <a:rPr lang="en-US" sz="2000" dirty="0" smtClean="0"/>
              <a:t>Sarcoma Unit of the Royal Marsden Hospital between 2001 and 2012.</a:t>
            </a:r>
            <a:endParaRPr lang="it-IT" sz="2000" dirty="0" smtClean="0"/>
          </a:p>
          <a:p>
            <a:r>
              <a:rPr lang="it-IT" sz="2000" dirty="0" smtClean="0"/>
              <a:t>16 LMS (ER e PR +) trattati con A.I. in 1° (</a:t>
            </a:r>
            <a:r>
              <a:rPr lang="it-IT" sz="2000" dirty="0" err="1" smtClean="0"/>
              <a:t>Letrozolo</a:t>
            </a:r>
            <a:r>
              <a:rPr lang="it-IT" sz="2000" dirty="0" smtClean="0"/>
              <a:t>) e 2°  (</a:t>
            </a:r>
            <a:r>
              <a:rPr lang="it-IT" sz="2000" dirty="0" err="1" smtClean="0"/>
              <a:t>Examestane</a:t>
            </a:r>
            <a:r>
              <a:rPr lang="it-IT" sz="2000" dirty="0" smtClean="0"/>
              <a:t>) linea (di terapia ormonale) per malattia avanzata o metastatica</a:t>
            </a:r>
          </a:p>
          <a:p>
            <a:endParaRPr lang="it-IT" sz="2000" dirty="0" smtClean="0"/>
          </a:p>
          <a:p>
            <a:r>
              <a:rPr lang="it-IT" sz="2000" dirty="0" smtClean="0"/>
              <a:t>Risultati 1° linea:</a:t>
            </a:r>
          </a:p>
          <a:p>
            <a:r>
              <a:rPr lang="en-US" sz="1600" dirty="0" smtClean="0"/>
              <a:t>PFS 14 </a:t>
            </a:r>
            <a:r>
              <a:rPr lang="en-US" sz="1600" dirty="0" err="1" smtClean="0"/>
              <a:t>mesi</a:t>
            </a:r>
            <a:r>
              <a:rPr lang="en-US" sz="1600" dirty="0" smtClean="0"/>
              <a:t> (95% CI: 0 – 30 </a:t>
            </a:r>
            <a:r>
              <a:rPr lang="en-US" sz="1600" dirty="0" err="1" smtClean="0"/>
              <a:t>mesi</a:t>
            </a:r>
            <a:r>
              <a:rPr lang="en-US" sz="1600" dirty="0" smtClean="0"/>
              <a:t>)</a:t>
            </a:r>
          </a:p>
          <a:p>
            <a:r>
              <a:rPr lang="it-IT" sz="1600" dirty="0" smtClean="0"/>
              <a:t>(PR)  2/16 (12.5%)</a:t>
            </a:r>
          </a:p>
          <a:p>
            <a:r>
              <a:rPr lang="en-US" sz="1600" dirty="0" err="1" smtClean="0"/>
              <a:t>Beneficio</a:t>
            </a:r>
            <a:r>
              <a:rPr lang="en-US" sz="1600" dirty="0" smtClean="0"/>
              <a:t> </a:t>
            </a:r>
            <a:r>
              <a:rPr lang="en-US" sz="1600" dirty="0" err="1" smtClean="0"/>
              <a:t>clinico</a:t>
            </a:r>
            <a:r>
              <a:rPr lang="en-US" sz="1600" dirty="0" smtClean="0"/>
              <a:t> (CB), </a:t>
            </a:r>
            <a:r>
              <a:rPr lang="en-US" sz="1600" dirty="0" err="1" smtClean="0"/>
              <a:t>definito</a:t>
            </a:r>
            <a:r>
              <a:rPr lang="en-US" sz="1600" dirty="0" smtClean="0"/>
              <a:t> come CR + PR + </a:t>
            </a:r>
            <a:r>
              <a:rPr lang="en-US" sz="1600" dirty="0" err="1" smtClean="0"/>
              <a:t>mal.stabile</a:t>
            </a:r>
            <a:r>
              <a:rPr lang="en-US" sz="1600" dirty="0" smtClean="0"/>
              <a:t> ≥6 </a:t>
            </a:r>
            <a:r>
              <a:rPr lang="en-US" sz="1600" dirty="0" err="1" smtClean="0"/>
              <a:t>mesi</a:t>
            </a:r>
            <a:r>
              <a:rPr lang="en-US" sz="1600" dirty="0" smtClean="0"/>
              <a:t>, 10/16 patients (CB rate (CBR) 62.5%).</a:t>
            </a:r>
          </a:p>
          <a:p>
            <a:endParaRPr lang="en-US" sz="1600" dirty="0" smtClean="0"/>
          </a:p>
          <a:p>
            <a:r>
              <a:rPr lang="en-US" sz="2000" dirty="0" err="1" smtClean="0"/>
              <a:t>Risultati</a:t>
            </a:r>
            <a:r>
              <a:rPr lang="en-US" sz="2000" dirty="0" smtClean="0"/>
              <a:t> 2° </a:t>
            </a:r>
            <a:r>
              <a:rPr lang="en-US" sz="2000" dirty="0" err="1" smtClean="0"/>
              <a:t>linea</a:t>
            </a:r>
            <a:r>
              <a:rPr lang="en-US" sz="2000" dirty="0" smtClean="0"/>
              <a:t>:</a:t>
            </a:r>
          </a:p>
          <a:p>
            <a:r>
              <a:rPr lang="en-US" sz="1600" dirty="0" smtClean="0"/>
              <a:t>PFS non </a:t>
            </a:r>
            <a:r>
              <a:rPr lang="en-US" sz="1600" dirty="0" err="1" smtClean="0"/>
              <a:t>raggiunto</a:t>
            </a:r>
            <a:r>
              <a:rPr lang="en-US" sz="1600" dirty="0" smtClean="0"/>
              <a:t> (</a:t>
            </a:r>
            <a:r>
              <a:rPr lang="en-US" sz="1600" dirty="0" err="1" smtClean="0"/>
              <a:t>durata</a:t>
            </a:r>
            <a:r>
              <a:rPr lang="en-US" sz="1600" dirty="0" smtClean="0"/>
              <a:t> media </a:t>
            </a:r>
            <a:r>
              <a:rPr lang="en-US" sz="1600" dirty="0" err="1" smtClean="0"/>
              <a:t>di</a:t>
            </a:r>
            <a:r>
              <a:rPr lang="en-US" sz="1600" dirty="0" smtClean="0"/>
              <a:t> </a:t>
            </a:r>
            <a:r>
              <a:rPr lang="en-US" sz="1600" dirty="0" err="1" smtClean="0"/>
              <a:t>utilizzo</a:t>
            </a:r>
            <a:r>
              <a:rPr lang="en-US" sz="1600" dirty="0" smtClean="0"/>
              <a:t> 3 </a:t>
            </a:r>
            <a:r>
              <a:rPr lang="en-US" sz="1600" dirty="0" err="1" smtClean="0"/>
              <a:t>mesi</a:t>
            </a:r>
            <a:r>
              <a:rPr lang="en-US" sz="1600" dirty="0" smtClean="0"/>
              <a:t>)</a:t>
            </a:r>
          </a:p>
          <a:p>
            <a:r>
              <a:rPr lang="it-IT" sz="1600" dirty="0" smtClean="0"/>
              <a:t>PFR a 1 anno</a:t>
            </a:r>
            <a:r>
              <a:rPr lang="en-US" sz="1600" dirty="0" smtClean="0"/>
              <a:t> 80%.</a:t>
            </a:r>
          </a:p>
          <a:p>
            <a:r>
              <a:rPr lang="it-IT" sz="1600" dirty="0" smtClean="0"/>
              <a:t>CBR 50%.</a:t>
            </a:r>
          </a:p>
          <a:p>
            <a:endParaRPr lang="it-IT" sz="1600" dirty="0" smtClean="0"/>
          </a:p>
          <a:p>
            <a:r>
              <a:rPr lang="it-IT" sz="1900" dirty="0" smtClean="0"/>
              <a:t>Conclusioni: AI prima scelta di terapia ormonale sistemica in LMS  ER e </a:t>
            </a:r>
            <a:r>
              <a:rPr lang="it-IT" sz="1900" dirty="0" err="1" smtClean="0"/>
              <a:t>PR+</a:t>
            </a:r>
            <a:r>
              <a:rPr lang="en-US" sz="1900" dirty="0" smtClean="0"/>
              <a:t>, </a:t>
            </a:r>
            <a:r>
              <a:rPr lang="en-US" sz="1900" dirty="0" err="1" smtClean="0"/>
              <a:t>preferibilmente</a:t>
            </a:r>
            <a:r>
              <a:rPr lang="en-US" sz="1900" dirty="0" smtClean="0"/>
              <a:t> </a:t>
            </a:r>
            <a:r>
              <a:rPr lang="en-US" sz="1900" dirty="0" err="1" smtClean="0"/>
              <a:t>nelle</a:t>
            </a:r>
            <a:r>
              <a:rPr lang="en-US" sz="1900" dirty="0" smtClean="0"/>
              <a:t> </a:t>
            </a:r>
            <a:r>
              <a:rPr lang="en-US" sz="1900" dirty="0" err="1" smtClean="0"/>
              <a:t>forme</a:t>
            </a:r>
            <a:r>
              <a:rPr lang="en-US" sz="1900" dirty="0" smtClean="0"/>
              <a:t> con </a:t>
            </a:r>
            <a:r>
              <a:rPr lang="en-US" sz="1900" dirty="0" err="1" smtClean="0"/>
              <a:t>elevato</a:t>
            </a:r>
            <a:r>
              <a:rPr lang="en-US" sz="1900" dirty="0" smtClean="0"/>
              <a:t> </a:t>
            </a:r>
            <a:r>
              <a:rPr lang="en-US" sz="1900" dirty="0" err="1" smtClean="0"/>
              <a:t>livello</a:t>
            </a:r>
            <a:r>
              <a:rPr lang="en-US" sz="1900" dirty="0" smtClean="0"/>
              <a:t> </a:t>
            </a:r>
            <a:r>
              <a:rPr lang="en-US" sz="1900" dirty="0" err="1" smtClean="0"/>
              <a:t>di</a:t>
            </a:r>
            <a:r>
              <a:rPr lang="en-US" sz="1900" dirty="0" smtClean="0"/>
              <a:t>  </a:t>
            </a:r>
            <a:r>
              <a:rPr lang="en-US" sz="1900" dirty="0" err="1" smtClean="0"/>
              <a:t>positività</a:t>
            </a:r>
            <a:r>
              <a:rPr lang="en-US" sz="1900" dirty="0" smtClean="0"/>
              <a:t> </a:t>
            </a:r>
            <a:r>
              <a:rPr lang="en-US" sz="1900" dirty="0" err="1" smtClean="0"/>
              <a:t>recettoriale</a:t>
            </a:r>
            <a:r>
              <a:rPr lang="en-US" sz="1900" dirty="0" smtClean="0"/>
              <a:t> (&gt;90%), e/o basso </a:t>
            </a:r>
            <a:r>
              <a:rPr lang="en-US" sz="1900" dirty="0" err="1" smtClean="0"/>
              <a:t>grado</a:t>
            </a:r>
            <a:r>
              <a:rPr lang="en-US" sz="1900" dirty="0" smtClean="0"/>
              <a:t> e/o  </a:t>
            </a:r>
            <a:r>
              <a:rPr lang="en-US" sz="1900" dirty="0" err="1" smtClean="0"/>
              <a:t>malattia</a:t>
            </a:r>
            <a:r>
              <a:rPr lang="en-US" sz="1900" dirty="0" smtClean="0"/>
              <a:t> </a:t>
            </a:r>
            <a:r>
              <a:rPr lang="en-US" sz="1900" dirty="0" err="1" smtClean="0"/>
              <a:t>di</a:t>
            </a:r>
            <a:r>
              <a:rPr lang="en-US" sz="1900" dirty="0" smtClean="0"/>
              <a:t> basso volume.</a:t>
            </a:r>
            <a:endParaRPr lang="it-IT" sz="1900" dirty="0" smtClean="0"/>
          </a:p>
          <a:p>
            <a:endParaRPr lang="it-IT" sz="19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GRAZIE PER L’ATTENZIONE</a:t>
            </a:r>
            <a:endParaRPr lang="it-IT" dirty="0"/>
          </a:p>
        </p:txBody>
      </p:sp>
      <p:sp>
        <p:nvSpPr>
          <p:cNvPr id="3" name="Segnaposto contenuto 2"/>
          <p:cNvSpPr>
            <a:spLocks noGrp="1"/>
          </p:cNvSpPr>
          <p:nvPr>
            <p:ph sz="quarter" idx="1"/>
          </p:nvPr>
        </p:nvSpPr>
        <p:spPr/>
        <p:txBody>
          <a:bodyPr/>
          <a:lstStyle/>
          <a:p>
            <a:pPr>
              <a:buNone/>
            </a:pPr>
            <a:endParaRPr lang="it-IT" dirty="0" smtClean="0"/>
          </a:p>
          <a:p>
            <a:endParaRPr lang="it-IT" dirty="0"/>
          </a:p>
        </p:txBody>
      </p:sp>
      <p:pic>
        <p:nvPicPr>
          <p:cNvPr id="2050" name="Picture 2" descr="C:\Users\eprati\Desktop\Fotografie0001\20130912_155512.jpg"/>
          <p:cNvPicPr>
            <a:picLocks noChangeAspect="1" noChangeArrowheads="1"/>
          </p:cNvPicPr>
          <p:nvPr/>
        </p:nvPicPr>
        <p:blipFill>
          <a:blip r:embed="rId3" cstate="print"/>
          <a:srcRect/>
          <a:stretch>
            <a:fillRect/>
          </a:stretch>
        </p:blipFill>
        <p:spPr bwMode="auto">
          <a:xfrm>
            <a:off x="3131840" y="1412776"/>
            <a:ext cx="2792909" cy="4032448"/>
          </a:xfrm>
          <a:prstGeom prst="rect">
            <a:avLst/>
          </a:prstGeom>
          <a:noFill/>
        </p:spPr>
      </p:pic>
      <p:pic>
        <p:nvPicPr>
          <p:cNvPr id="2051" name="Picture 3" descr="C:\Users\eprati\Desktop\Fotografie0001\20130912_160309.jpg"/>
          <p:cNvPicPr>
            <a:picLocks noChangeAspect="1" noChangeArrowheads="1"/>
          </p:cNvPicPr>
          <p:nvPr/>
        </p:nvPicPr>
        <p:blipFill>
          <a:blip r:embed="rId4" cstate="print"/>
          <a:srcRect/>
          <a:stretch>
            <a:fillRect/>
          </a:stretch>
        </p:blipFill>
        <p:spPr bwMode="auto">
          <a:xfrm>
            <a:off x="6084168" y="2492896"/>
            <a:ext cx="2849513" cy="4176464"/>
          </a:xfrm>
          <a:prstGeom prst="rect">
            <a:avLst/>
          </a:prstGeom>
          <a:noFill/>
        </p:spPr>
      </p:pic>
      <p:pic>
        <p:nvPicPr>
          <p:cNvPr id="2052" name="Picture 4" descr="C:\Users\eprati\Desktop\Fotografie0001\20130912_155712.jpg"/>
          <p:cNvPicPr>
            <a:picLocks noChangeAspect="1" noChangeArrowheads="1"/>
          </p:cNvPicPr>
          <p:nvPr/>
        </p:nvPicPr>
        <p:blipFill>
          <a:blip r:embed="rId5" cstate="print"/>
          <a:srcRect/>
          <a:stretch>
            <a:fillRect/>
          </a:stretch>
        </p:blipFill>
        <p:spPr bwMode="auto">
          <a:xfrm>
            <a:off x="179512" y="2708920"/>
            <a:ext cx="2777505" cy="4005064"/>
          </a:xfrm>
          <a:prstGeom prst="rect">
            <a:avLst/>
          </a:prstGeom>
          <a:noFill/>
        </p:spPr>
      </p:pic>
      <p:sp>
        <p:nvSpPr>
          <p:cNvPr id="8" name="CasellaDiTesto 7"/>
          <p:cNvSpPr txBox="1"/>
          <p:nvPr/>
        </p:nvSpPr>
        <p:spPr>
          <a:xfrm>
            <a:off x="827584" y="2060848"/>
            <a:ext cx="1512168" cy="369332"/>
          </a:xfrm>
          <a:prstGeom prst="rect">
            <a:avLst/>
          </a:prstGeom>
          <a:noFill/>
        </p:spPr>
        <p:txBody>
          <a:bodyPr wrap="square" rtlCol="0">
            <a:spAutoFit/>
          </a:bodyPr>
          <a:lstStyle/>
          <a:p>
            <a:r>
              <a:rPr lang="it-IT" dirty="0" err="1" smtClean="0"/>
              <a:t>Leiomioma</a:t>
            </a:r>
            <a:endParaRPr lang="it-IT" dirty="0"/>
          </a:p>
        </p:txBody>
      </p:sp>
      <p:sp>
        <p:nvSpPr>
          <p:cNvPr id="9" name="CasellaDiTesto 8"/>
          <p:cNvSpPr txBox="1"/>
          <p:nvPr/>
        </p:nvSpPr>
        <p:spPr>
          <a:xfrm>
            <a:off x="6372201" y="1916832"/>
            <a:ext cx="2016224" cy="369332"/>
          </a:xfrm>
          <a:prstGeom prst="rect">
            <a:avLst/>
          </a:prstGeom>
          <a:noFill/>
        </p:spPr>
        <p:txBody>
          <a:bodyPr wrap="square" rtlCol="0">
            <a:spAutoFit/>
          </a:bodyPr>
          <a:lstStyle/>
          <a:p>
            <a:r>
              <a:rPr lang="it-IT" dirty="0" err="1" smtClean="0"/>
              <a:t>Leiomiosarcoma</a:t>
            </a:r>
            <a:endParaRPr lang="it-IT" dirty="0"/>
          </a:p>
        </p:txBody>
      </p:sp>
      <p:sp>
        <p:nvSpPr>
          <p:cNvPr id="10" name="CasellaDiTesto 9"/>
          <p:cNvSpPr txBox="1"/>
          <p:nvPr/>
        </p:nvSpPr>
        <p:spPr>
          <a:xfrm>
            <a:off x="3563889" y="5805264"/>
            <a:ext cx="2160240" cy="369332"/>
          </a:xfrm>
          <a:prstGeom prst="rect">
            <a:avLst/>
          </a:prstGeom>
          <a:noFill/>
        </p:spPr>
        <p:txBody>
          <a:bodyPr wrap="square" rtlCol="0">
            <a:spAutoFit/>
          </a:bodyPr>
          <a:lstStyle/>
          <a:p>
            <a:r>
              <a:rPr lang="it-IT" dirty="0" err="1" smtClean="0"/>
              <a:t>Leiomioma</a:t>
            </a:r>
            <a:r>
              <a:rPr lang="it-IT" dirty="0" smtClean="0"/>
              <a:t> atipico</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epidemiologia</a:t>
            </a:r>
            <a:endParaRPr lang="it-IT" dirty="0"/>
          </a:p>
        </p:txBody>
      </p:sp>
      <p:sp>
        <p:nvSpPr>
          <p:cNvPr id="5" name="Segnaposto contenuto 4"/>
          <p:cNvSpPr>
            <a:spLocks noGrp="1"/>
          </p:cNvSpPr>
          <p:nvPr>
            <p:ph sz="half" idx="1"/>
          </p:nvPr>
        </p:nvSpPr>
        <p:spPr>
          <a:xfrm>
            <a:off x="301752" y="1844824"/>
            <a:ext cx="4198240" cy="4208504"/>
          </a:xfrm>
        </p:spPr>
        <p:txBody>
          <a:bodyPr>
            <a:normAutofit fontScale="92500" lnSpcReduction="20000"/>
          </a:bodyPr>
          <a:lstStyle/>
          <a:p>
            <a:r>
              <a:rPr lang="it-IT" dirty="0" err="1" smtClean="0"/>
              <a:t>Leiomiomi</a:t>
            </a:r>
            <a:r>
              <a:rPr lang="it-IT" dirty="0" smtClean="0"/>
              <a:t> uterini</a:t>
            </a:r>
          </a:p>
          <a:p>
            <a:endParaRPr lang="it-IT" dirty="0" smtClean="0"/>
          </a:p>
          <a:p>
            <a:pPr>
              <a:buNone/>
            </a:pPr>
            <a:r>
              <a:rPr lang="it-IT" sz="2000" dirty="0" smtClean="0"/>
              <a:t>              Incidenza: </a:t>
            </a:r>
          </a:p>
          <a:p>
            <a:r>
              <a:rPr lang="it-IT" sz="2000" dirty="0" smtClean="0"/>
              <a:t>25-30% donne in età fertile </a:t>
            </a:r>
            <a:r>
              <a:rPr lang="it-IT" sz="1000" dirty="0" smtClean="0"/>
              <a:t>(4 </a:t>
            </a:r>
            <a:r>
              <a:rPr lang="it-IT" sz="1000" dirty="0" err="1" smtClean="0"/>
              <a:t>mln</a:t>
            </a:r>
            <a:r>
              <a:rPr lang="it-IT" sz="1000" dirty="0" smtClean="0"/>
              <a:t>)</a:t>
            </a:r>
            <a:endParaRPr lang="it-IT" sz="2000" dirty="0" smtClean="0"/>
          </a:p>
          <a:p>
            <a:endParaRPr lang="it-IT" sz="2000" dirty="0" smtClean="0"/>
          </a:p>
          <a:p>
            <a:r>
              <a:rPr lang="it-IT" sz="2000" dirty="0" smtClean="0"/>
              <a:t>Maggiore dopo i 40 anni</a:t>
            </a:r>
          </a:p>
          <a:p>
            <a:endParaRPr lang="it-IT" sz="2000" dirty="0" smtClean="0"/>
          </a:p>
          <a:p>
            <a:r>
              <a:rPr lang="it-IT" sz="2000" dirty="0" smtClean="0"/>
              <a:t>Più frequente nelle donne di colore</a:t>
            </a:r>
          </a:p>
          <a:p>
            <a:pPr>
              <a:buNone/>
            </a:pPr>
            <a:endParaRPr lang="it-IT" sz="2000" dirty="0" smtClean="0"/>
          </a:p>
          <a:p>
            <a:r>
              <a:rPr lang="it-IT" sz="2000" dirty="0" smtClean="0"/>
              <a:t>Diagnosticati nel 77% degli uteri asportati (per qualsiasi patologia)</a:t>
            </a:r>
            <a:endParaRPr lang="it-IT" sz="2000" dirty="0"/>
          </a:p>
        </p:txBody>
      </p:sp>
      <p:sp>
        <p:nvSpPr>
          <p:cNvPr id="6" name="Segnaposto contenuto 5"/>
          <p:cNvSpPr>
            <a:spLocks noGrp="1"/>
          </p:cNvSpPr>
          <p:nvPr>
            <p:ph sz="half" idx="2"/>
          </p:nvPr>
        </p:nvSpPr>
        <p:spPr>
          <a:xfrm>
            <a:off x="4572000" y="1412776"/>
            <a:ext cx="4267200" cy="4968552"/>
          </a:xfrm>
        </p:spPr>
        <p:txBody>
          <a:bodyPr>
            <a:normAutofit fontScale="92500" lnSpcReduction="20000"/>
          </a:bodyPr>
          <a:lstStyle/>
          <a:p>
            <a:pPr>
              <a:defRPr/>
            </a:pPr>
            <a:r>
              <a:rPr lang="it-IT" sz="2200" dirty="0" err="1" smtClean="0"/>
              <a:t>Leiomiosarcomi</a:t>
            </a:r>
            <a:r>
              <a:rPr lang="it-IT" sz="2200" dirty="0" smtClean="0"/>
              <a:t> uterini</a:t>
            </a:r>
          </a:p>
          <a:p>
            <a:pPr>
              <a:defRPr/>
            </a:pPr>
            <a:endParaRPr lang="it-IT" sz="1800" dirty="0" smtClean="0"/>
          </a:p>
          <a:p>
            <a:pPr>
              <a:buNone/>
              <a:defRPr/>
            </a:pPr>
            <a:r>
              <a:rPr lang="it-IT" sz="2000" dirty="0" smtClean="0"/>
              <a:t>               Incidenza:</a:t>
            </a:r>
          </a:p>
          <a:p>
            <a:pPr>
              <a:defRPr/>
            </a:pPr>
            <a:r>
              <a:rPr lang="it-IT" sz="2000" dirty="0" smtClean="0"/>
              <a:t>0.3-0.6/100.000 donne/anno </a:t>
            </a:r>
            <a:r>
              <a:rPr lang="it-IT" sz="1100" dirty="0" smtClean="0"/>
              <a:t>(90-180 /anno). </a:t>
            </a:r>
          </a:p>
          <a:p>
            <a:pPr>
              <a:defRPr/>
            </a:pPr>
            <a:endParaRPr lang="it-IT" sz="2000" dirty="0" smtClean="0"/>
          </a:p>
          <a:p>
            <a:pPr>
              <a:defRPr/>
            </a:pPr>
            <a:r>
              <a:rPr lang="it-IT" sz="2000" dirty="0" smtClean="0"/>
              <a:t>L’incidenza aumenta all’aumentare dell’età-     Picco di incidenza  = 60 anni, età media = 55 anni</a:t>
            </a:r>
          </a:p>
          <a:p>
            <a:pPr>
              <a:buNone/>
              <a:defRPr/>
            </a:pPr>
            <a:endParaRPr lang="it-IT" sz="2000" dirty="0" smtClean="0"/>
          </a:p>
          <a:p>
            <a:pPr>
              <a:defRPr/>
            </a:pPr>
            <a:r>
              <a:rPr lang="it-IT" sz="2000" dirty="0" smtClean="0"/>
              <a:t>Il rischio di sviluppare un sarcoma sarebbe 3 volte più elevato nelle donne afro-americane rispetto alle bianche o asiatiche</a:t>
            </a:r>
            <a:r>
              <a:rPr lang="de-DE" sz="2000" cap="all" dirty="0" smtClean="0"/>
              <a:t> </a:t>
            </a:r>
          </a:p>
          <a:p>
            <a:pPr>
              <a:buNone/>
              <a:defRPr/>
            </a:pPr>
            <a:endParaRPr lang="de-DE" sz="2000" cap="all" dirty="0" smtClean="0"/>
          </a:p>
          <a:p>
            <a:pPr>
              <a:defRPr/>
            </a:pPr>
            <a:r>
              <a:rPr lang="en-US" sz="2000" dirty="0" err="1" smtClean="0"/>
              <a:t>L’incidenza</a:t>
            </a:r>
            <a:r>
              <a:rPr lang="en-US" sz="2000" dirty="0" smtClean="0"/>
              <a:t> </a:t>
            </a:r>
            <a:r>
              <a:rPr lang="en-US" sz="2000" dirty="0" err="1" smtClean="0"/>
              <a:t>di</a:t>
            </a:r>
            <a:r>
              <a:rPr lang="en-US" sz="2000" dirty="0" smtClean="0"/>
              <a:t> LMS in </a:t>
            </a:r>
            <a:r>
              <a:rPr lang="en-US" sz="2000" dirty="0" err="1" smtClean="0"/>
              <a:t>donne</a:t>
            </a:r>
            <a:r>
              <a:rPr lang="en-US" sz="2000" dirty="0" smtClean="0"/>
              <a:t> con </a:t>
            </a:r>
            <a:r>
              <a:rPr lang="en-US" sz="2000" dirty="0" err="1" smtClean="0"/>
              <a:t>diagnosi</a:t>
            </a:r>
            <a:r>
              <a:rPr lang="en-US" sz="2000" dirty="0" smtClean="0"/>
              <a:t> </a:t>
            </a:r>
            <a:r>
              <a:rPr lang="en-US" sz="2000" dirty="0" err="1" smtClean="0"/>
              <a:t>preoperatoria</a:t>
            </a:r>
            <a:r>
              <a:rPr lang="en-US" sz="2000" dirty="0" smtClean="0"/>
              <a:t> </a:t>
            </a:r>
            <a:r>
              <a:rPr lang="en-US" sz="2000" dirty="0" err="1" smtClean="0"/>
              <a:t>di</a:t>
            </a:r>
            <a:r>
              <a:rPr lang="en-US" sz="2000" dirty="0" smtClean="0"/>
              <a:t> </a:t>
            </a:r>
            <a:r>
              <a:rPr lang="en-US" sz="2000" dirty="0" err="1" smtClean="0"/>
              <a:t>Fibroma</a:t>
            </a:r>
            <a:r>
              <a:rPr lang="en-US" sz="2000" dirty="0" smtClean="0"/>
              <a:t> </a:t>
            </a:r>
            <a:r>
              <a:rPr lang="en-US" sz="2000" dirty="0" err="1" smtClean="0"/>
              <a:t>uterino</a:t>
            </a:r>
            <a:r>
              <a:rPr lang="en-US" sz="2000" dirty="0" smtClean="0"/>
              <a:t> </a:t>
            </a:r>
            <a:r>
              <a:rPr lang="en-US" sz="2000" dirty="0" err="1" smtClean="0"/>
              <a:t>varia</a:t>
            </a:r>
            <a:r>
              <a:rPr lang="en-US" sz="2000" dirty="0" smtClean="0"/>
              <a:t> </a:t>
            </a:r>
            <a:r>
              <a:rPr lang="en-US" sz="2000" dirty="0" err="1" smtClean="0"/>
              <a:t>tra</a:t>
            </a:r>
            <a:r>
              <a:rPr lang="en-US" sz="2000" dirty="0" smtClean="0"/>
              <a:t> 0.13 e 0.29%</a:t>
            </a:r>
            <a:endParaRPr lang="de-DE" sz="2000" cap="all" dirty="0" smtClean="0"/>
          </a:p>
          <a:p>
            <a:pPr>
              <a:defRPr/>
            </a:pPr>
            <a:endParaRPr lang="it-IT" sz="1800" dirty="0" smtClean="0"/>
          </a:p>
          <a:p>
            <a:endParaRPr lang="it-I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up)">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up)">
                                      <p:cBhvr>
                                        <p:cTn id="22" dur="10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up)">
                                      <p:cBhvr>
                                        <p:cTn id="27" dur="10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wipe(up)">
                                      <p:cBhvr>
                                        <p:cTn id="32" dur="10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up)">
                                      <p:cBhvr>
                                        <p:cTn id="37" dur="10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up)">
                                      <p:cBhvr>
                                        <p:cTn id="42" dur="10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wipe(up)">
                                      <p:cBhvr>
                                        <p:cTn id="47" dur="10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ipe(up)">
                                      <p:cBhvr>
                                        <p:cTn id="52" dur="10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wipe(up)">
                                      <p:cBhvr>
                                        <p:cTn id="57" dur="1000"/>
                                        <p:tgtEl>
                                          <p:spTgt spid="6">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wipe(up)">
                                      <p:cBhvr>
                                        <p:cTn id="62"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332656"/>
            <a:ext cx="8534400" cy="1080120"/>
          </a:xfrm>
        </p:spPr>
        <p:txBody>
          <a:bodyPr>
            <a:normAutofit fontScale="90000"/>
          </a:bodyPr>
          <a:lstStyle/>
          <a:p>
            <a:r>
              <a:rPr lang="it-IT" dirty="0" smtClean="0"/>
              <a:t/>
            </a:r>
            <a:br>
              <a:rPr lang="it-IT" dirty="0" smtClean="0"/>
            </a:br>
            <a:r>
              <a:rPr lang="it-IT" b="1" dirty="0" smtClean="0"/>
              <a:t>UTERINE “LEIO </a:t>
            </a:r>
            <a:r>
              <a:rPr lang="it-IT" b="1" dirty="0" err="1" smtClean="0"/>
              <a:t>……</a:t>
            </a:r>
            <a:r>
              <a:rPr lang="it-IT" b="1" dirty="0" smtClean="0"/>
              <a:t>..” “Sommario” ______________________________</a:t>
            </a:r>
            <a:endParaRPr lang="it-IT" dirty="0"/>
          </a:p>
        </p:txBody>
      </p:sp>
      <p:sp>
        <p:nvSpPr>
          <p:cNvPr id="3" name="Segnaposto contenuto 2"/>
          <p:cNvSpPr>
            <a:spLocks noGrp="1"/>
          </p:cNvSpPr>
          <p:nvPr>
            <p:ph sz="quarter" idx="1"/>
          </p:nvPr>
        </p:nvSpPr>
        <p:spPr/>
        <p:txBody>
          <a:bodyPr>
            <a:normAutofit/>
          </a:bodyPr>
          <a:lstStyle/>
          <a:p>
            <a:endParaRPr lang="it-IT" dirty="0" smtClean="0"/>
          </a:p>
          <a:p>
            <a:pPr>
              <a:buNone/>
            </a:pPr>
            <a:r>
              <a:rPr lang="it-IT" dirty="0" smtClean="0"/>
              <a:t>         </a:t>
            </a:r>
            <a:r>
              <a:rPr lang="it-IT" b="1" dirty="0" smtClean="0">
                <a:solidFill>
                  <a:schemeClr val="accent2">
                    <a:lumMod val="75000"/>
                  </a:schemeClr>
                </a:solidFill>
              </a:rPr>
              <a:t>2744 </a:t>
            </a:r>
            <a:r>
              <a:rPr lang="it-IT" b="1" dirty="0" err="1" smtClean="0">
                <a:solidFill>
                  <a:schemeClr val="accent2">
                    <a:lumMod val="75000"/>
                  </a:schemeClr>
                </a:solidFill>
              </a:rPr>
              <a:t>LM*</a:t>
            </a:r>
            <a:r>
              <a:rPr lang="it-IT" b="1" dirty="0" smtClean="0">
                <a:solidFill>
                  <a:schemeClr val="accent2">
                    <a:lumMod val="75000"/>
                  </a:schemeClr>
                </a:solidFill>
              </a:rPr>
              <a:t>                              16 LMS </a:t>
            </a:r>
          </a:p>
          <a:p>
            <a:pPr>
              <a:buNone/>
            </a:pPr>
            <a:r>
              <a:rPr lang="it-IT" b="1" dirty="0" smtClean="0">
                <a:solidFill>
                  <a:schemeClr val="accent2">
                    <a:lumMod val="75000"/>
                  </a:schemeClr>
                </a:solidFill>
              </a:rPr>
              <a:t> Età media : 39 </a:t>
            </a:r>
            <a:r>
              <a:rPr lang="it-IT" b="1" dirty="0" err="1" smtClean="0">
                <a:solidFill>
                  <a:schemeClr val="accent2">
                    <a:lumMod val="75000"/>
                  </a:schemeClr>
                </a:solidFill>
              </a:rPr>
              <a:t>aa</a:t>
            </a:r>
            <a:r>
              <a:rPr lang="it-IT" b="1" dirty="0" smtClean="0">
                <a:solidFill>
                  <a:schemeClr val="accent2">
                    <a:lumMod val="75000"/>
                  </a:schemeClr>
                </a:solidFill>
              </a:rPr>
              <a:t>                          54 </a:t>
            </a:r>
            <a:r>
              <a:rPr lang="it-IT" b="1" dirty="0" err="1" smtClean="0">
                <a:solidFill>
                  <a:schemeClr val="accent2">
                    <a:lumMod val="75000"/>
                  </a:schemeClr>
                </a:solidFill>
              </a:rPr>
              <a:t>aa</a:t>
            </a:r>
            <a:r>
              <a:rPr lang="it-IT" b="1" dirty="0" smtClean="0">
                <a:solidFill>
                  <a:schemeClr val="accent2">
                    <a:lumMod val="75000"/>
                  </a:schemeClr>
                </a:solidFill>
              </a:rPr>
              <a:t> </a:t>
            </a:r>
          </a:p>
          <a:p>
            <a:pPr>
              <a:buNone/>
            </a:pPr>
            <a:r>
              <a:rPr lang="en-US" b="1" dirty="0" smtClean="0">
                <a:solidFill>
                  <a:schemeClr val="accent2">
                    <a:lumMod val="75000"/>
                  </a:schemeClr>
                </a:solidFill>
              </a:rPr>
              <a:t> </a:t>
            </a:r>
            <a:r>
              <a:rPr lang="en-US" b="1" dirty="0" err="1" smtClean="0">
                <a:solidFill>
                  <a:schemeClr val="accent2">
                    <a:lumMod val="75000"/>
                  </a:schemeClr>
                </a:solidFill>
              </a:rPr>
              <a:t>Diametro</a:t>
            </a:r>
            <a:r>
              <a:rPr lang="en-US" b="1" dirty="0" smtClean="0">
                <a:solidFill>
                  <a:schemeClr val="accent2">
                    <a:lumMod val="75000"/>
                  </a:schemeClr>
                </a:solidFill>
              </a:rPr>
              <a:t>:   7,4 cm                       10,2 cm </a:t>
            </a:r>
          </a:p>
          <a:p>
            <a:pPr>
              <a:buNone/>
            </a:pPr>
            <a:r>
              <a:rPr lang="it-IT" b="1" dirty="0" smtClean="0">
                <a:solidFill>
                  <a:schemeClr val="accent2">
                    <a:lumMod val="75000"/>
                  </a:schemeClr>
                </a:solidFill>
              </a:rPr>
              <a:t> Massa singola:  61%                     88% </a:t>
            </a:r>
          </a:p>
          <a:p>
            <a:pPr>
              <a:buNone/>
            </a:pPr>
            <a:r>
              <a:rPr lang="it-IT" sz="2400" dirty="0" smtClean="0">
                <a:solidFill>
                  <a:schemeClr val="accent2">
                    <a:lumMod val="75000"/>
                  </a:schemeClr>
                </a:solidFill>
              </a:rPr>
              <a:t>* </a:t>
            </a:r>
            <a:r>
              <a:rPr lang="it-IT" sz="2400" dirty="0" err="1" smtClean="0">
                <a:solidFill>
                  <a:schemeClr val="accent2">
                    <a:lumMod val="75000"/>
                  </a:schemeClr>
                </a:solidFill>
              </a:rPr>
              <a:t>varianti</a:t>
            </a:r>
            <a:r>
              <a:rPr lang="it-IT" sz="2400" dirty="0" smtClean="0">
                <a:solidFill>
                  <a:schemeClr val="accent2">
                    <a:lumMod val="75000"/>
                  </a:schemeClr>
                </a:solidFill>
              </a:rPr>
              <a:t> </a:t>
            </a:r>
          </a:p>
          <a:p>
            <a:pPr>
              <a:buFont typeface="Arial" charset="0"/>
              <a:buChar char="•"/>
            </a:pPr>
            <a:endParaRPr lang="it-IT" sz="2400" dirty="0" smtClean="0"/>
          </a:p>
          <a:p>
            <a:pPr>
              <a:buNone/>
            </a:pPr>
            <a:r>
              <a:rPr lang="it-IT" sz="2000" dirty="0" smtClean="0"/>
              <a:t>                     </a:t>
            </a:r>
          </a:p>
          <a:p>
            <a:pPr>
              <a:buNone/>
            </a:pPr>
            <a:endParaRPr lang="it-IT" sz="2000" dirty="0" smtClean="0"/>
          </a:p>
          <a:p>
            <a:pPr>
              <a:buNone/>
            </a:pPr>
            <a:r>
              <a:rPr lang="it-IT" sz="2000" dirty="0" err="1" smtClean="0"/>
              <a:t>Rammeh-Rommani</a:t>
            </a:r>
            <a:r>
              <a:rPr lang="it-IT" sz="2000" dirty="0" smtClean="0"/>
              <a:t> S, </a:t>
            </a:r>
            <a:r>
              <a:rPr lang="it-IT" sz="2000" dirty="0" err="1" smtClean="0"/>
              <a:t>et</a:t>
            </a:r>
            <a:r>
              <a:rPr lang="it-IT" sz="2000" dirty="0" smtClean="0"/>
              <a:t> al, J </a:t>
            </a:r>
            <a:r>
              <a:rPr lang="it-IT" sz="2000" dirty="0" err="1" smtClean="0"/>
              <a:t>Gynecol</a:t>
            </a:r>
            <a:r>
              <a:rPr lang="it-IT" sz="2000" dirty="0" smtClean="0"/>
              <a:t> </a:t>
            </a:r>
            <a:r>
              <a:rPr lang="it-IT" sz="2000" dirty="0" err="1" smtClean="0"/>
              <a:t>Obstet</a:t>
            </a:r>
            <a:r>
              <a:rPr lang="it-IT" sz="2000" dirty="0" smtClean="0"/>
              <a:t> </a:t>
            </a:r>
            <a:r>
              <a:rPr lang="it-IT" sz="2000" dirty="0" err="1" smtClean="0"/>
              <a:t>Reprod</a:t>
            </a:r>
            <a:r>
              <a:rPr lang="it-IT" sz="2000" dirty="0" smtClean="0"/>
              <a:t> 2005;34:568</a:t>
            </a:r>
            <a:endParaRPr lang="it-IT"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Patogenesi  del fibroma uterino</a:t>
            </a:r>
            <a:endParaRPr lang="it-IT" dirty="0"/>
          </a:p>
        </p:txBody>
      </p:sp>
      <p:sp>
        <p:nvSpPr>
          <p:cNvPr id="3" name="Segnaposto contenuto 2"/>
          <p:cNvSpPr>
            <a:spLocks noGrp="1"/>
          </p:cNvSpPr>
          <p:nvPr>
            <p:ph sz="quarter" idx="1"/>
          </p:nvPr>
        </p:nvSpPr>
        <p:spPr>
          <a:xfrm>
            <a:off x="457200" y="1340768"/>
            <a:ext cx="8229600" cy="4785395"/>
          </a:xfrm>
        </p:spPr>
        <p:txBody>
          <a:bodyPr>
            <a:normAutofit/>
          </a:bodyPr>
          <a:lstStyle/>
          <a:p>
            <a:endParaRPr lang="it-IT" sz="2000" dirty="0" smtClean="0"/>
          </a:p>
          <a:p>
            <a:r>
              <a:rPr lang="it-IT" sz="2000" dirty="0" smtClean="0"/>
              <a:t>Teoria endocrina: </a:t>
            </a:r>
            <a:r>
              <a:rPr lang="it-IT" sz="2000" dirty="0" err="1" smtClean="0"/>
              <a:t>Iperestrogenismo</a:t>
            </a:r>
            <a:r>
              <a:rPr lang="it-IT" sz="2000" dirty="0" smtClean="0"/>
              <a:t> (&gt;ER nel mioma rispetto al miometrio) = maggior crescita in gravidanza e </a:t>
            </a:r>
            <a:r>
              <a:rPr lang="it-IT" sz="2000" dirty="0" err="1" smtClean="0"/>
              <a:t>perimenopausa</a:t>
            </a:r>
            <a:r>
              <a:rPr lang="it-IT" sz="2000" dirty="0" smtClean="0"/>
              <a:t>, ridotto incremento con Progestinici e analoghi GNRH, riduzione volumetrica in menopausa (ma non scomparsa </a:t>
            </a:r>
            <a:r>
              <a:rPr lang="it-IT" sz="2000" dirty="0" err="1" smtClean="0"/>
              <a:t>totale…</a:t>
            </a:r>
            <a:r>
              <a:rPr lang="it-IT" sz="2000" dirty="0" smtClean="0"/>
              <a:t>)</a:t>
            </a:r>
          </a:p>
          <a:p>
            <a:endParaRPr lang="it-IT" sz="2000" dirty="0" smtClean="0"/>
          </a:p>
          <a:p>
            <a:endParaRPr lang="it-IT" sz="2000" dirty="0" smtClean="0"/>
          </a:p>
          <a:p>
            <a:r>
              <a:rPr lang="it-IT" sz="2000" dirty="0" smtClean="0"/>
              <a:t>Teoria genetica : </a:t>
            </a:r>
            <a:r>
              <a:rPr lang="it-IT" sz="2000" dirty="0" err="1" smtClean="0"/>
              <a:t>Leiomioma</a:t>
            </a:r>
            <a:r>
              <a:rPr lang="it-IT" sz="2000" dirty="0" smtClean="0"/>
              <a:t> uterino = tumore monoclonale derivante dalla mutazione somatica  di 1 singolo </a:t>
            </a:r>
            <a:r>
              <a:rPr lang="it-IT" sz="2000" dirty="0" err="1" smtClean="0"/>
              <a:t>miocita</a:t>
            </a:r>
            <a:r>
              <a:rPr lang="it-IT" sz="2000" dirty="0" smtClean="0"/>
              <a:t> progenitore.</a:t>
            </a:r>
          </a:p>
          <a:p>
            <a:pPr>
              <a:buNone/>
            </a:pPr>
            <a:endParaRPr lang="it-IT" sz="2000" dirty="0" smtClean="0"/>
          </a:p>
          <a:p>
            <a:pPr>
              <a:buNone/>
            </a:pPr>
            <a:r>
              <a:rPr lang="it-IT" sz="2000" dirty="0" smtClean="0"/>
              <a:t>     40% ha anomalie citogenetiche : 20% </a:t>
            </a:r>
            <a:r>
              <a:rPr lang="it-IT" sz="2000" dirty="0" err="1" smtClean="0"/>
              <a:t>traslocazione</a:t>
            </a:r>
            <a:r>
              <a:rPr lang="it-IT" sz="2000" dirty="0" smtClean="0"/>
              <a:t> bracci lunghi </a:t>
            </a:r>
            <a:r>
              <a:rPr lang="it-IT" sz="2000" dirty="0" err="1" smtClean="0"/>
              <a:t>cr</a:t>
            </a:r>
            <a:r>
              <a:rPr lang="it-IT" sz="2000" dirty="0" smtClean="0"/>
              <a:t> 12-14 (= fibromi con diametro medio 4 cm); 15% </a:t>
            </a:r>
            <a:r>
              <a:rPr lang="it-IT" sz="2000" dirty="0" err="1" smtClean="0"/>
              <a:t>delezioni</a:t>
            </a:r>
            <a:r>
              <a:rPr lang="it-IT" sz="2000" dirty="0" smtClean="0"/>
              <a:t> braccio lungo </a:t>
            </a:r>
            <a:r>
              <a:rPr lang="it-IT" sz="2000" dirty="0" err="1" smtClean="0"/>
              <a:t>cr</a:t>
            </a:r>
            <a:r>
              <a:rPr lang="it-IT" sz="2000" dirty="0" smtClean="0"/>
              <a:t>.7 (= fibromi con diametro medio 10 cm)</a:t>
            </a:r>
          </a:p>
          <a:p>
            <a:pPr>
              <a:buNone/>
            </a:pPr>
            <a:endParaRPr lang="it-IT" sz="2000" dirty="0" smtClean="0"/>
          </a:p>
          <a:p>
            <a:pPr>
              <a:buNone/>
            </a:pPr>
            <a:endParaRPr lang="it-IT" sz="2000" dirty="0" smtClean="0"/>
          </a:p>
          <a:p>
            <a:endParaRPr lang="it-I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sz="1400" dirty="0" err="1" smtClean="0"/>
              <a:t>Simple</a:t>
            </a:r>
            <a:r>
              <a:rPr lang="it-IT" sz="1400" dirty="0" smtClean="0"/>
              <a:t> </a:t>
            </a:r>
            <a:r>
              <a:rPr lang="it-IT" sz="1400" dirty="0" err="1" smtClean="0"/>
              <a:t>karyotypic</a:t>
            </a:r>
            <a:r>
              <a:rPr lang="it-IT" sz="1400" dirty="0" smtClean="0"/>
              <a:t> </a:t>
            </a:r>
            <a:r>
              <a:rPr lang="it-IT" sz="1400" dirty="0" err="1" smtClean="0"/>
              <a:t>abnormalities</a:t>
            </a:r>
            <a:r>
              <a:rPr lang="it-IT" sz="1400" dirty="0" smtClean="0"/>
              <a:t> are </a:t>
            </a:r>
            <a:r>
              <a:rPr lang="it-IT" sz="1400" dirty="0" err="1" smtClean="0"/>
              <a:t>found</a:t>
            </a:r>
            <a:r>
              <a:rPr lang="it-IT" sz="1400" dirty="0" smtClean="0"/>
              <a:t> in 40% of </a:t>
            </a:r>
            <a:r>
              <a:rPr lang="it-IT" sz="1400" dirty="0" err="1" smtClean="0"/>
              <a:t>leiomyomata</a:t>
            </a:r>
            <a:r>
              <a:rPr lang="it-IT" sz="1400" dirty="0" smtClean="0"/>
              <a:t>. t(12;14)(q15;q24) </a:t>
            </a:r>
            <a:r>
              <a:rPr lang="it-IT" sz="1400" i="1" dirty="0" smtClean="0"/>
              <a:t>(</a:t>
            </a:r>
            <a:r>
              <a:rPr lang="it-IT" sz="1400" i="1" dirty="0" err="1" smtClean="0"/>
              <a:t>red</a:t>
            </a:r>
            <a:r>
              <a:rPr lang="it-IT" sz="1400" i="1" dirty="0" smtClean="0"/>
              <a:t> </a:t>
            </a:r>
            <a:r>
              <a:rPr lang="it-IT" sz="1400" i="1" dirty="0" err="1" smtClean="0"/>
              <a:t>arrows</a:t>
            </a:r>
            <a:r>
              <a:rPr lang="it-IT" sz="1400" i="1" dirty="0" smtClean="0"/>
              <a:t>) </a:t>
            </a:r>
            <a:r>
              <a:rPr lang="it-IT" sz="1400" i="1" dirty="0" err="1" smtClean="0"/>
              <a:t>is</a:t>
            </a:r>
            <a:r>
              <a:rPr lang="it-IT" sz="1400" i="1" dirty="0" smtClean="0"/>
              <a:t> a </a:t>
            </a:r>
            <a:r>
              <a:rPr lang="it-IT" sz="1400" i="1" dirty="0" err="1" smtClean="0"/>
              <a:t>frequent</a:t>
            </a:r>
            <a:r>
              <a:rPr lang="it-IT" sz="1400" i="1" dirty="0" smtClean="0"/>
              <a:t> </a:t>
            </a:r>
            <a:r>
              <a:rPr lang="it-IT" sz="1400" i="1" dirty="0" err="1" smtClean="0"/>
              <a:t>recurrent</a:t>
            </a:r>
            <a:r>
              <a:rPr lang="it-IT" sz="1400" i="1" dirty="0" smtClean="0"/>
              <a:t> </a:t>
            </a:r>
            <a:r>
              <a:rPr lang="it-IT" sz="1400" i="1" dirty="0" err="1" smtClean="0"/>
              <a:t>aberration</a:t>
            </a:r>
            <a:r>
              <a:rPr lang="it-IT" sz="1400" i="1" dirty="0" smtClean="0"/>
              <a:t> and </a:t>
            </a:r>
            <a:r>
              <a:rPr lang="it-IT" sz="1400" i="1" dirty="0" err="1" smtClean="0"/>
              <a:t>results</a:t>
            </a:r>
            <a:r>
              <a:rPr lang="it-IT" sz="1400" i="1" dirty="0" smtClean="0"/>
              <a:t> in </a:t>
            </a:r>
            <a:r>
              <a:rPr lang="it-IT" sz="1400" i="1" dirty="0" err="1" smtClean="0"/>
              <a:t>disruption</a:t>
            </a:r>
            <a:r>
              <a:rPr lang="it-IT" sz="1400" i="1" dirty="0" smtClean="0"/>
              <a:t> of the HMGA-2 locus on </a:t>
            </a:r>
            <a:r>
              <a:rPr lang="it-IT" sz="1400" i="1" dirty="0" err="1" smtClean="0"/>
              <a:t>chromosome</a:t>
            </a:r>
            <a:r>
              <a:rPr lang="it-IT" sz="1400" i="1" dirty="0" smtClean="0"/>
              <a:t> 12. (</a:t>
            </a:r>
            <a:r>
              <a:rPr lang="it-IT" sz="1400" i="1" dirty="0" err="1" smtClean="0"/>
              <a:t>Courtesy</a:t>
            </a:r>
            <a:r>
              <a:rPr lang="it-IT" sz="1400" i="1" dirty="0" smtClean="0"/>
              <a:t> of </a:t>
            </a:r>
            <a:r>
              <a:rPr lang="it-IT" sz="1400" i="1" dirty="0" err="1" smtClean="0"/>
              <a:t>Drs</a:t>
            </a:r>
            <a:r>
              <a:rPr lang="it-IT" sz="1400" i="1" dirty="0" smtClean="0"/>
              <a:t>. </a:t>
            </a:r>
            <a:r>
              <a:rPr lang="it-IT" sz="1400" i="1" dirty="0" err="1" smtClean="0"/>
              <a:t>Cynthia</a:t>
            </a:r>
            <a:r>
              <a:rPr lang="it-IT" sz="1400" i="1" dirty="0" smtClean="0"/>
              <a:t> </a:t>
            </a:r>
            <a:r>
              <a:rPr lang="it-IT" sz="1400" i="1" dirty="0" err="1" smtClean="0"/>
              <a:t>Morton</a:t>
            </a:r>
            <a:r>
              <a:rPr lang="it-IT" sz="1400" i="1" dirty="0" smtClean="0"/>
              <a:t> and Paola Dal Cin, </a:t>
            </a:r>
            <a:r>
              <a:rPr lang="it-IT" sz="1400" i="1" dirty="0" err="1" smtClean="0"/>
              <a:t>Brigham</a:t>
            </a:r>
            <a:r>
              <a:rPr lang="it-IT" sz="1400" i="1" dirty="0" smtClean="0"/>
              <a:t> and Women’s Hospital.)</a:t>
            </a:r>
            <a:endParaRPr lang="it-IT" sz="1400"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296194" y="1772816"/>
            <a:ext cx="6588174" cy="4254921"/>
          </a:xfrm>
          <a:prstGeom prst="rect">
            <a:avLst/>
          </a:prstGeom>
          <a:noFill/>
          <a:ln w="9525">
            <a:noFill/>
            <a:miter lim="800000"/>
            <a:headEnd/>
            <a:tailEnd/>
          </a:ln>
        </p:spPr>
      </p:pic>
      <p:cxnSp>
        <p:nvCxnSpPr>
          <p:cNvPr id="9" name="Connettore 2 8"/>
          <p:cNvCxnSpPr/>
          <p:nvPr/>
        </p:nvCxnSpPr>
        <p:spPr>
          <a:xfrm flipH="1">
            <a:off x="3131840" y="4365104"/>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flipV="1">
            <a:off x="7596336" y="3789040"/>
            <a:ext cx="28803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Patogenesi  del </a:t>
            </a:r>
            <a:r>
              <a:rPr lang="it-IT" dirty="0" err="1" smtClean="0"/>
              <a:t>Leiomiosarcoma</a:t>
            </a:r>
            <a:r>
              <a:rPr lang="it-IT" dirty="0" smtClean="0"/>
              <a:t> uterino LMS</a:t>
            </a:r>
            <a:endParaRPr lang="it-IT" dirty="0"/>
          </a:p>
        </p:txBody>
      </p:sp>
      <p:sp>
        <p:nvSpPr>
          <p:cNvPr id="3" name="Segnaposto contenuto 2"/>
          <p:cNvSpPr>
            <a:spLocks noGrp="1"/>
          </p:cNvSpPr>
          <p:nvPr>
            <p:ph sz="quarter" idx="1"/>
          </p:nvPr>
        </p:nvSpPr>
        <p:spPr>
          <a:xfrm>
            <a:off x="251520" y="1556792"/>
            <a:ext cx="8503920" cy="4854280"/>
          </a:xfrm>
        </p:spPr>
        <p:txBody>
          <a:bodyPr>
            <a:normAutofit lnSpcReduction="10000"/>
          </a:bodyPr>
          <a:lstStyle/>
          <a:p>
            <a:r>
              <a:rPr lang="it-IT" sz="2400" dirty="0" smtClean="0"/>
              <a:t>L’analisi dell’espressione genica dei tumori benigni e maligni ha confermato l’evidenza che la sequenza a LMS è differente dalla sequenza a  </a:t>
            </a:r>
            <a:r>
              <a:rPr lang="it-IT" sz="2400" dirty="0" err="1" smtClean="0"/>
              <a:t>Leiomioma</a:t>
            </a:r>
            <a:r>
              <a:rPr lang="it-IT" sz="2400" dirty="0" smtClean="0"/>
              <a:t>. </a:t>
            </a:r>
          </a:p>
          <a:p>
            <a:r>
              <a:rPr lang="it-IT" sz="2400" dirty="0" smtClean="0"/>
              <a:t>Non sono conosciuti  fattori certi  che inducono la trasformazione  delle cellule muscolari  lisce a LMS, ad eccezione (forse)  dell’irradiazione della pelvi (con apparecchiature di vecchia generazione).  </a:t>
            </a:r>
          </a:p>
          <a:p>
            <a:r>
              <a:rPr lang="it-IT" sz="2400" dirty="0" smtClean="0"/>
              <a:t>Attualmente non c’è alcuna evidenza che supporti l’evoluzione dalle forme benigne ai LMS. </a:t>
            </a:r>
          </a:p>
          <a:p>
            <a:r>
              <a:rPr lang="en-US" sz="2400" dirty="0" smtClean="0"/>
              <a:t>Il </a:t>
            </a:r>
            <a:r>
              <a:rPr lang="en-US" sz="2400" dirty="0" err="1" smtClean="0"/>
              <a:t>riscontro</a:t>
            </a:r>
            <a:r>
              <a:rPr lang="en-US" sz="2400" dirty="0" smtClean="0"/>
              <a:t> </a:t>
            </a:r>
            <a:r>
              <a:rPr lang="en-US" sz="2400" dirty="0" err="1" smtClean="0"/>
              <a:t>clinico</a:t>
            </a:r>
            <a:r>
              <a:rPr lang="en-US" sz="2400" dirty="0" smtClean="0"/>
              <a:t> in </a:t>
            </a:r>
            <a:r>
              <a:rPr lang="en-US" sz="2400" dirty="0" err="1" smtClean="0"/>
              <a:t>menopausa</a:t>
            </a:r>
            <a:r>
              <a:rPr lang="en-US" sz="2400" dirty="0" smtClean="0"/>
              <a:t> o in </a:t>
            </a:r>
            <a:r>
              <a:rPr lang="en-US" sz="2400" dirty="0" err="1" smtClean="0"/>
              <a:t>corso</a:t>
            </a:r>
            <a:r>
              <a:rPr lang="en-US" sz="2400" dirty="0" smtClean="0"/>
              <a:t> </a:t>
            </a:r>
            <a:r>
              <a:rPr lang="en-US" sz="2400" dirty="0" err="1" smtClean="0"/>
              <a:t>di</a:t>
            </a:r>
            <a:r>
              <a:rPr lang="en-US" sz="2400" dirty="0" smtClean="0"/>
              <a:t> </a:t>
            </a:r>
            <a:r>
              <a:rPr lang="en-US" sz="2400" dirty="0" err="1" smtClean="0"/>
              <a:t>terapia</a:t>
            </a:r>
            <a:r>
              <a:rPr lang="en-US" sz="2400" dirty="0" smtClean="0"/>
              <a:t> </a:t>
            </a:r>
            <a:r>
              <a:rPr lang="en-US" sz="2400" dirty="0" err="1" smtClean="0"/>
              <a:t>ormonale</a:t>
            </a:r>
            <a:r>
              <a:rPr lang="en-US" sz="2400" dirty="0" smtClean="0"/>
              <a:t> </a:t>
            </a:r>
            <a:r>
              <a:rPr lang="en-US" sz="2400" dirty="0" err="1" smtClean="0"/>
              <a:t>di</a:t>
            </a:r>
            <a:r>
              <a:rPr lang="en-US" sz="2400" dirty="0" smtClean="0"/>
              <a:t> </a:t>
            </a:r>
            <a:r>
              <a:rPr lang="en-US" sz="2400" dirty="0" err="1" smtClean="0"/>
              <a:t>blocco</a:t>
            </a:r>
            <a:r>
              <a:rPr lang="en-US" sz="2400" dirty="0" smtClean="0"/>
              <a:t> con </a:t>
            </a:r>
            <a:r>
              <a:rPr lang="en-US" sz="2400" dirty="0" err="1" smtClean="0"/>
              <a:t>Analoghi</a:t>
            </a:r>
            <a:r>
              <a:rPr lang="en-US" sz="2400" dirty="0" smtClean="0"/>
              <a:t> del GNRH </a:t>
            </a:r>
            <a:r>
              <a:rPr lang="en-US" sz="2400" dirty="0" err="1" smtClean="0"/>
              <a:t>di</a:t>
            </a:r>
            <a:r>
              <a:rPr lang="en-US" sz="2400" dirty="0" smtClean="0"/>
              <a:t> un </a:t>
            </a:r>
            <a:r>
              <a:rPr lang="en-US" sz="2400" dirty="0" err="1" smtClean="0"/>
              <a:t>voluminoso</a:t>
            </a:r>
            <a:r>
              <a:rPr lang="en-US" sz="2400" dirty="0" smtClean="0"/>
              <a:t> </a:t>
            </a:r>
            <a:r>
              <a:rPr lang="en-US" sz="2400" dirty="0" err="1" smtClean="0"/>
              <a:t>fibroma</a:t>
            </a:r>
            <a:r>
              <a:rPr lang="en-US" sz="2400" dirty="0" smtClean="0"/>
              <a:t> o </a:t>
            </a:r>
            <a:r>
              <a:rPr lang="en-US" sz="2400" dirty="0" err="1" smtClean="0"/>
              <a:t>di</a:t>
            </a:r>
            <a:r>
              <a:rPr lang="en-US" sz="2400" dirty="0" smtClean="0"/>
              <a:t> un </a:t>
            </a:r>
            <a:r>
              <a:rPr lang="en-US" sz="2400" dirty="0" err="1" smtClean="0"/>
              <a:t>rapido</a:t>
            </a:r>
            <a:r>
              <a:rPr lang="en-US" sz="2400" dirty="0" smtClean="0"/>
              <a:t> </a:t>
            </a:r>
            <a:r>
              <a:rPr lang="en-US" sz="2400" dirty="0" err="1" smtClean="0"/>
              <a:t>accrescimento</a:t>
            </a:r>
            <a:r>
              <a:rPr lang="en-US" sz="2400" dirty="0" smtClean="0"/>
              <a:t> </a:t>
            </a:r>
            <a:r>
              <a:rPr lang="en-US" sz="2400" dirty="0" err="1" smtClean="0"/>
              <a:t>di</a:t>
            </a:r>
            <a:r>
              <a:rPr lang="en-US" sz="2400" dirty="0" smtClean="0"/>
              <a:t> un </a:t>
            </a:r>
            <a:r>
              <a:rPr lang="en-US" sz="2400" dirty="0" err="1" smtClean="0"/>
              <a:t>fibroma</a:t>
            </a:r>
            <a:r>
              <a:rPr lang="en-US" sz="2400" dirty="0" smtClean="0"/>
              <a:t> </a:t>
            </a:r>
            <a:r>
              <a:rPr lang="en-US" sz="2400" dirty="0" err="1" smtClean="0"/>
              <a:t>noto</a:t>
            </a:r>
            <a:r>
              <a:rPr lang="en-US" sz="2400" dirty="0" smtClean="0"/>
              <a:t>  è un </a:t>
            </a:r>
            <a:r>
              <a:rPr lang="en-US" sz="2400" dirty="0" err="1" smtClean="0"/>
              <a:t>segno</a:t>
            </a:r>
            <a:r>
              <a:rPr lang="en-US" sz="2400" dirty="0" smtClean="0"/>
              <a:t> </a:t>
            </a:r>
            <a:r>
              <a:rPr lang="en-US" sz="2400" dirty="0" err="1" smtClean="0"/>
              <a:t>di</a:t>
            </a:r>
            <a:r>
              <a:rPr lang="en-US" sz="2400" dirty="0" smtClean="0"/>
              <a:t> “</a:t>
            </a:r>
            <a:r>
              <a:rPr lang="en-US" sz="2400" dirty="0" err="1" smtClean="0"/>
              <a:t>pericolo</a:t>
            </a:r>
            <a:r>
              <a:rPr lang="en-US" sz="2400" dirty="0" smtClean="0"/>
              <a:t>”</a:t>
            </a:r>
            <a:endParaRPr lang="it-IT" sz="2400" dirty="0" smtClean="0"/>
          </a:p>
          <a:p>
            <a:endParaRPr lang="de-DE" sz="2400" cap="all" dirty="0" smtClean="0"/>
          </a:p>
          <a:p>
            <a:pPr>
              <a:buNone/>
            </a:pP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dirty="0" smtClean="0"/>
              <a:t>Aspetto macroscopico dei fibromi</a:t>
            </a:r>
            <a:endParaRPr lang="it-IT" dirty="0"/>
          </a:p>
        </p:txBody>
      </p:sp>
      <p:sp>
        <p:nvSpPr>
          <p:cNvPr id="5" name="Segnaposto contenuto 4"/>
          <p:cNvSpPr>
            <a:spLocks noGrp="1"/>
          </p:cNvSpPr>
          <p:nvPr>
            <p:ph sz="quarter" idx="1"/>
          </p:nvPr>
        </p:nvSpPr>
        <p:spPr>
          <a:xfrm>
            <a:off x="301752" y="1527048"/>
            <a:ext cx="6574504" cy="3414120"/>
          </a:xfrm>
        </p:spPr>
        <p:txBody>
          <a:bodyPr>
            <a:normAutofit fontScale="92500" lnSpcReduction="10000"/>
          </a:bodyPr>
          <a:lstStyle/>
          <a:p>
            <a:r>
              <a:rPr lang="it-IT" sz="2200" dirty="0" smtClean="0"/>
              <a:t>Ben demarcati dal miometrio circostante dal quale possono  essere facilmente enucleati.</a:t>
            </a:r>
          </a:p>
          <a:p>
            <a:endParaRPr lang="it-IT" sz="2200" dirty="0" smtClean="0"/>
          </a:p>
          <a:p>
            <a:r>
              <a:rPr lang="it-IT" sz="2200" dirty="0" smtClean="0"/>
              <a:t> Al taglio si reperta tessuto biancastro, di aspetto fascicolato, duro, a volte con estese calcificazioni. </a:t>
            </a:r>
          </a:p>
          <a:p>
            <a:endParaRPr lang="it-IT" sz="2200" dirty="0" smtClean="0"/>
          </a:p>
          <a:p>
            <a:r>
              <a:rPr lang="it-IT" sz="2200" dirty="0" smtClean="0"/>
              <a:t> Necrosi di tipo ischemico ed emorragie sono frequenti  in </a:t>
            </a:r>
            <a:r>
              <a:rPr lang="it-IT" sz="2200" dirty="0" err="1" smtClean="0"/>
              <a:t>leiomiomi</a:t>
            </a:r>
            <a:r>
              <a:rPr lang="it-IT" sz="2200" dirty="0" smtClean="0"/>
              <a:t> di grosse dimensioni oppure nel contesto di terapie con progestinici. In questi casi i </a:t>
            </a:r>
            <a:r>
              <a:rPr lang="it-IT" sz="2200" dirty="0" err="1" smtClean="0"/>
              <a:t>leiomiomi</a:t>
            </a:r>
            <a:r>
              <a:rPr lang="it-IT" sz="2200" dirty="0" smtClean="0"/>
              <a:t> assumono spesso  un aspetto giallastro o violaceo.</a:t>
            </a:r>
          </a:p>
          <a:p>
            <a:endParaRPr lang="it-IT" dirty="0"/>
          </a:p>
        </p:txBody>
      </p:sp>
      <p:pic>
        <p:nvPicPr>
          <p:cNvPr id="6" name="Immagine 5" descr="1062[1].jpg"/>
          <p:cNvPicPr>
            <a:picLocks noChangeAspect="1"/>
          </p:cNvPicPr>
          <p:nvPr/>
        </p:nvPicPr>
        <p:blipFill>
          <a:blip r:embed="rId2" cstate="print"/>
          <a:stretch>
            <a:fillRect/>
          </a:stretch>
        </p:blipFill>
        <p:spPr>
          <a:xfrm>
            <a:off x="7020272" y="1556792"/>
            <a:ext cx="1800200" cy="2088232"/>
          </a:xfrm>
          <a:prstGeom prst="rect">
            <a:avLst/>
          </a:prstGeom>
        </p:spPr>
      </p:pic>
      <p:pic>
        <p:nvPicPr>
          <p:cNvPr id="7" name="Immagine 6" descr="1063[1].jpg"/>
          <p:cNvPicPr>
            <a:picLocks noChangeAspect="1"/>
          </p:cNvPicPr>
          <p:nvPr/>
        </p:nvPicPr>
        <p:blipFill>
          <a:blip r:embed="rId3" cstate="print"/>
          <a:stretch>
            <a:fillRect/>
          </a:stretch>
        </p:blipFill>
        <p:spPr>
          <a:xfrm>
            <a:off x="7092280" y="4509120"/>
            <a:ext cx="1800200" cy="2160240"/>
          </a:xfrm>
          <a:prstGeom prst="rect">
            <a:avLst/>
          </a:prstGeom>
        </p:spPr>
      </p:pic>
      <p:pic>
        <p:nvPicPr>
          <p:cNvPr id="8" name="Immagine 7" descr="1068[1].jpg"/>
          <p:cNvPicPr>
            <a:picLocks noChangeAspect="1"/>
          </p:cNvPicPr>
          <p:nvPr/>
        </p:nvPicPr>
        <p:blipFill>
          <a:blip r:embed="rId4" cstate="print"/>
          <a:stretch>
            <a:fillRect/>
          </a:stretch>
        </p:blipFill>
        <p:spPr>
          <a:xfrm>
            <a:off x="3275856" y="5013176"/>
            <a:ext cx="2016224" cy="1368152"/>
          </a:xfrm>
          <a:prstGeom prst="rect">
            <a:avLst/>
          </a:prstGeom>
        </p:spPr>
      </p:pic>
      <p:sp>
        <p:nvSpPr>
          <p:cNvPr id="9" name="CasellaDiTesto 8"/>
          <p:cNvSpPr txBox="1"/>
          <p:nvPr/>
        </p:nvSpPr>
        <p:spPr>
          <a:xfrm>
            <a:off x="1547664" y="6021288"/>
            <a:ext cx="1707519" cy="369332"/>
          </a:xfrm>
          <a:prstGeom prst="rect">
            <a:avLst/>
          </a:prstGeom>
          <a:noFill/>
        </p:spPr>
        <p:txBody>
          <a:bodyPr wrap="square" rtlCol="0">
            <a:spAutoFit/>
          </a:bodyPr>
          <a:lstStyle/>
          <a:p>
            <a:r>
              <a:rPr lang="it-IT" dirty="0" smtClean="0"/>
              <a:t>ADENOMIOSI</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Aspetto microscopico dei fibromi</a:t>
            </a:r>
            <a:endParaRPr lang="it-IT" dirty="0"/>
          </a:p>
        </p:txBody>
      </p:sp>
      <p:pic>
        <p:nvPicPr>
          <p:cNvPr id="4" name="Segnaposto contenuto 3" descr="leiomioma normale 5x.jpg"/>
          <p:cNvPicPr>
            <a:picLocks noGrp="1" noChangeAspect="1"/>
          </p:cNvPicPr>
          <p:nvPr>
            <p:ph sz="quarter" idx="1"/>
          </p:nvPr>
        </p:nvPicPr>
        <p:blipFill>
          <a:blip r:embed="rId2" cstate="print"/>
          <a:stretch>
            <a:fillRect/>
          </a:stretch>
        </p:blipFill>
        <p:spPr>
          <a:xfrm>
            <a:off x="539552" y="1124745"/>
            <a:ext cx="2520280" cy="2232248"/>
          </a:xfrm>
        </p:spPr>
      </p:pic>
      <p:sp>
        <p:nvSpPr>
          <p:cNvPr id="5" name="CasellaDiTesto 4"/>
          <p:cNvSpPr txBox="1"/>
          <p:nvPr/>
        </p:nvSpPr>
        <p:spPr>
          <a:xfrm>
            <a:off x="683568" y="3356992"/>
            <a:ext cx="2255746" cy="369332"/>
          </a:xfrm>
          <a:prstGeom prst="rect">
            <a:avLst/>
          </a:prstGeom>
          <a:noFill/>
        </p:spPr>
        <p:txBody>
          <a:bodyPr wrap="none" rtlCol="0">
            <a:spAutoFit/>
          </a:bodyPr>
          <a:lstStyle/>
          <a:p>
            <a:r>
              <a:rPr lang="it-IT" dirty="0" err="1" smtClean="0"/>
              <a:t>Leiomioma</a:t>
            </a:r>
            <a:r>
              <a:rPr lang="it-IT" dirty="0" smtClean="0"/>
              <a:t> normale</a:t>
            </a:r>
            <a:endParaRPr lang="it-IT" dirty="0"/>
          </a:p>
        </p:txBody>
      </p:sp>
      <p:pic>
        <p:nvPicPr>
          <p:cNvPr id="6" name="Immagine 5" descr="leiomioma con aree edematose 5x.jpg"/>
          <p:cNvPicPr>
            <a:picLocks noChangeAspect="1"/>
          </p:cNvPicPr>
          <p:nvPr/>
        </p:nvPicPr>
        <p:blipFill>
          <a:blip r:embed="rId3" cstate="print"/>
          <a:stretch>
            <a:fillRect/>
          </a:stretch>
        </p:blipFill>
        <p:spPr>
          <a:xfrm>
            <a:off x="5508104" y="1124744"/>
            <a:ext cx="2761112" cy="2412872"/>
          </a:xfrm>
          <a:prstGeom prst="rect">
            <a:avLst/>
          </a:prstGeom>
        </p:spPr>
      </p:pic>
      <p:sp>
        <p:nvSpPr>
          <p:cNvPr id="7" name="CasellaDiTesto 6"/>
          <p:cNvSpPr txBox="1"/>
          <p:nvPr/>
        </p:nvSpPr>
        <p:spPr>
          <a:xfrm>
            <a:off x="5508104" y="3501008"/>
            <a:ext cx="2761836" cy="523220"/>
          </a:xfrm>
          <a:prstGeom prst="rect">
            <a:avLst/>
          </a:prstGeom>
          <a:noFill/>
        </p:spPr>
        <p:txBody>
          <a:bodyPr wrap="square" rtlCol="0">
            <a:spAutoFit/>
          </a:bodyPr>
          <a:lstStyle/>
          <a:p>
            <a:r>
              <a:rPr lang="it-IT" sz="1400" dirty="0" err="1" smtClean="0"/>
              <a:t>Leiomioma</a:t>
            </a:r>
            <a:r>
              <a:rPr lang="it-IT" sz="1400" dirty="0" smtClean="0"/>
              <a:t> con aree edematose</a:t>
            </a:r>
          </a:p>
          <a:p>
            <a:r>
              <a:rPr lang="it-IT" sz="1400" dirty="0" smtClean="0"/>
              <a:t>(degenerazione cistica)</a:t>
            </a:r>
            <a:endParaRPr lang="it-IT" sz="1400" dirty="0"/>
          </a:p>
        </p:txBody>
      </p:sp>
      <p:pic>
        <p:nvPicPr>
          <p:cNvPr id="8" name="Immagine 7" descr="leiomioma con area ischemica 1.jpg"/>
          <p:cNvPicPr>
            <a:picLocks noChangeAspect="1"/>
          </p:cNvPicPr>
          <p:nvPr/>
        </p:nvPicPr>
        <p:blipFill>
          <a:blip r:embed="rId4" cstate="print"/>
          <a:stretch>
            <a:fillRect/>
          </a:stretch>
        </p:blipFill>
        <p:spPr>
          <a:xfrm>
            <a:off x="2987824" y="3861048"/>
            <a:ext cx="2520280" cy="2484880"/>
          </a:xfrm>
          <a:prstGeom prst="rect">
            <a:avLst/>
          </a:prstGeom>
        </p:spPr>
      </p:pic>
      <p:sp>
        <p:nvSpPr>
          <p:cNvPr id="10" name="CasellaDiTesto 9"/>
          <p:cNvSpPr txBox="1"/>
          <p:nvPr/>
        </p:nvSpPr>
        <p:spPr>
          <a:xfrm>
            <a:off x="5580112" y="5805264"/>
            <a:ext cx="3240360" cy="584775"/>
          </a:xfrm>
          <a:prstGeom prst="rect">
            <a:avLst/>
          </a:prstGeom>
          <a:noFill/>
        </p:spPr>
        <p:txBody>
          <a:bodyPr wrap="square" rtlCol="0">
            <a:spAutoFit/>
          </a:bodyPr>
          <a:lstStyle/>
          <a:p>
            <a:r>
              <a:rPr lang="it-IT" sz="1600" dirty="0" err="1" smtClean="0"/>
              <a:t>Leiomioma</a:t>
            </a:r>
            <a:r>
              <a:rPr lang="it-IT" sz="1600" dirty="0" smtClean="0"/>
              <a:t> con area ischemica</a:t>
            </a:r>
          </a:p>
          <a:p>
            <a:r>
              <a:rPr lang="it-IT" sz="1600" dirty="0" smtClean="0"/>
              <a:t>(degenerazione ialina)</a:t>
            </a:r>
            <a:endParaRPr lang="it-IT"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951</TotalTime>
  <Words>2058</Words>
  <Application>Microsoft Office PowerPoint</Application>
  <PresentationFormat>Presentazione su schermo (4:3)</PresentationFormat>
  <Paragraphs>251</Paragraphs>
  <Slides>28</Slides>
  <Notes>5</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Città</vt:lpstr>
      <vt:lpstr>DEGENERAZIONE NEOPLASTICA DEL FIBROMA MITO O REALTA’?</vt:lpstr>
      <vt:lpstr>         Tumori delle cellule muscolari liscie dell’utero </vt:lpstr>
      <vt:lpstr>epidemiologia</vt:lpstr>
      <vt:lpstr> UTERINE “LEIO ……..” “Sommario” ______________________________</vt:lpstr>
      <vt:lpstr>Patogenesi  del fibroma uterino</vt:lpstr>
      <vt:lpstr>Simple karyotypic abnormalities are found in 40% of leiomyomata. t(12;14)(q15;q24) (red arrows) is a frequent recurrent aberration and results in disruption of the HMGA-2 locus on chromosome 12. (Courtesy of Drs. Cynthia Morton and Paola Dal Cin, Brigham and Women’s Hospital.)</vt:lpstr>
      <vt:lpstr>Patogenesi  del Leiomiosarcoma uterino LMS</vt:lpstr>
      <vt:lpstr>Aspetto macroscopico dei fibromi</vt:lpstr>
      <vt:lpstr>Aspetto microscopico dei fibromi</vt:lpstr>
      <vt:lpstr>Degenerazione dei fibromi (in genere dovute a deficit di vascolarizzazione)</vt:lpstr>
      <vt:lpstr>Lipoleiomioma (degenerazione adiposa)</vt:lpstr>
      <vt:lpstr>Pattern di tipi diversi di degenerazione benigna: A,D= necrosi gelatinosa con calcificazioni periferiche B = necrosi ”rossa” centrale uniforme C = necrosi coagulativa (terapia con ultrasuoni ad elevata frequenza)</vt:lpstr>
      <vt:lpstr>Degenerazione idropica/cistica</vt:lpstr>
      <vt:lpstr>LEIOMIOSARCOMI</vt:lpstr>
      <vt:lpstr> Macroscopic pathologic features of leiomyosarcoma compared with leiomyoma </vt:lpstr>
      <vt:lpstr>Leiomiosarcomi: Istologia</vt:lpstr>
      <vt:lpstr>Leiomiosarcomi</vt:lpstr>
      <vt:lpstr>Sottotipi Istologici a bassa o incerta malignità potenziale (STUMP)</vt:lpstr>
      <vt:lpstr> Leiomioma Mitoticamente attivo   </vt:lpstr>
      <vt:lpstr>Tamoxifene e tumori uterini</vt:lpstr>
      <vt:lpstr>Tamoxifene e tumori uterini</vt:lpstr>
      <vt:lpstr>Tamoxifene e tumori uterini </vt:lpstr>
      <vt:lpstr>Tamoxifene e tumori uterini   (JCO-2002 Wickerham-2758-60) </vt:lpstr>
      <vt:lpstr>Tamoxifene e tumori uterini   (JCO-2002 Wickerham-2758-60) </vt:lpstr>
      <vt:lpstr> (Fisher B, et al. J Natl Cancer Inst 1994;86:527–37.)</vt:lpstr>
      <vt:lpstr>Tamoxifen treatment and  gynecologic side effects: A review. (Obstet Gynecol 2001;97:855– 66. © 2001 by The American College of Obstetricians and Gynecologists.)</vt:lpstr>
      <vt:lpstr>Treatment of hormone positive uterine leiomyosarcoma with aromatase inhibitors                                                                      06/2014 Clinical Sarcoma Research 2014, 4:5</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DEGENERAZIONE NEOPLASTICA DEL FIBROMA MITO O REALTA’?</dc:title>
  <dc:creator>eprati</dc:creator>
  <cp:lastModifiedBy>emanuela prati</cp:lastModifiedBy>
  <cp:revision>114</cp:revision>
  <dcterms:created xsi:type="dcterms:W3CDTF">2014-07-05T15:37:38Z</dcterms:created>
  <dcterms:modified xsi:type="dcterms:W3CDTF">2014-09-19T18:10:40Z</dcterms:modified>
</cp:coreProperties>
</file>