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67" r:id="rId2"/>
    <p:sldId id="264" r:id="rId3"/>
    <p:sldId id="269" r:id="rId4"/>
    <p:sldId id="334" r:id="rId5"/>
    <p:sldId id="345" r:id="rId6"/>
    <p:sldId id="297" r:id="rId7"/>
    <p:sldId id="281" r:id="rId8"/>
    <p:sldId id="300" r:id="rId9"/>
    <p:sldId id="331" r:id="rId10"/>
    <p:sldId id="278" r:id="rId11"/>
    <p:sldId id="295" r:id="rId12"/>
    <p:sldId id="256" r:id="rId13"/>
    <p:sldId id="329" r:id="rId14"/>
    <p:sldId id="284" r:id="rId15"/>
    <p:sldId id="283" r:id="rId16"/>
    <p:sldId id="323" r:id="rId17"/>
    <p:sldId id="347" r:id="rId18"/>
    <p:sldId id="327" r:id="rId19"/>
    <p:sldId id="304" r:id="rId20"/>
    <p:sldId id="316" r:id="rId21"/>
    <p:sldId id="319" r:id="rId22"/>
    <p:sldId id="321" r:id="rId23"/>
    <p:sldId id="322" r:id="rId24"/>
    <p:sldId id="344" r:id="rId25"/>
    <p:sldId id="325" r:id="rId26"/>
    <p:sldId id="324" r:id="rId27"/>
    <p:sldId id="343" r:id="rId28"/>
    <p:sldId id="291" r:id="rId29"/>
    <p:sldId id="292" r:id="rId30"/>
    <p:sldId id="299" r:id="rId31"/>
    <p:sldId id="266" r:id="rId32"/>
    <p:sldId id="328" r:id="rId33"/>
    <p:sldId id="261" r:id="rId34"/>
    <p:sldId id="332" r:id="rId3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1597" autoAdjust="0"/>
  </p:normalViewPr>
  <p:slideViewPr>
    <p:cSldViewPr>
      <p:cViewPr varScale="1">
        <p:scale>
          <a:sx n="83" d="100"/>
          <a:sy n="83" d="100"/>
        </p:scale>
        <p:origin x="-24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9E1C5-73DF-43FB-813B-906FA4D85F8C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3B08F-9BE5-408C-A5D5-6AEFF797AE6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056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Chirurgia</a:t>
            </a:r>
            <a:r>
              <a:rPr lang="it-IT" baseline="0" dirty="0" smtClean="0"/>
              <a:t> </a:t>
            </a:r>
            <a:r>
              <a:rPr lang="it-IT" baseline="0" dirty="0" err="1" smtClean="0"/>
              <a:t>resettiva</a:t>
            </a:r>
            <a:r>
              <a:rPr lang="it-IT" baseline="0" dirty="0" smtClean="0"/>
              <a:t> in cirrosi e in epatopatia cronica (aumento di NASH e HCV correlate all’obesità)</a:t>
            </a:r>
          </a:p>
          <a:p>
            <a:r>
              <a:rPr lang="it-IT" baseline="0" dirty="0" smtClean="0"/>
              <a:t>Il paziente cirrotico è un paziente ad alto rischio comunque, è stato sottoposto ad un intervento a rischio, è malnutrito inappetente,</a:t>
            </a:r>
          </a:p>
          <a:p>
            <a:r>
              <a:rPr lang="it-IT" baseline="0" dirty="0" smtClean="0"/>
              <a:t>A casa dieta libera per recuperare peso, controllo del peso per evitare il peggioramento ascitico (anche nei drenati il peso è importante dato che l’ascite potrebbe </a:t>
            </a:r>
            <a:r>
              <a:rPr lang="it-IT" baseline="0" dirty="0" err="1" smtClean="0"/>
              <a:t>saccarsi</a:t>
            </a:r>
            <a:r>
              <a:rPr lang="it-IT" baseline="0" dirty="0" smtClean="0"/>
              <a:t>), evacuare quotidianamente. Controllo funzionalità epatica (PT e Bilirubina). Attenzione l’ascite potrebbe infettarsi.</a:t>
            </a:r>
          </a:p>
          <a:p>
            <a:r>
              <a:rPr lang="it-IT" baseline="0" dirty="0" smtClean="0"/>
              <a:t>Drenaggio da rimuovere quando diminuisce la secrezione. Non troppo presto ma attenzione che è veicolo di infezioni. Anche le infezioni possono precipitare la funzionalità epatica. I pazienti sottoposti a resezione vengono dimessi in condizioni ottimali  ma attenzione che le complicanze possono essere tardive. Differenza tra il paziente resecato per HCC in cirrotico e HCC in non cirrotico è più difficile ma non improbabile il peggioramento della </a:t>
            </a:r>
            <a:r>
              <a:rPr lang="it-IT" baseline="0" dirty="0" err="1" smtClean="0"/>
              <a:t>funzionalià</a:t>
            </a:r>
            <a:r>
              <a:rPr lang="it-IT" baseline="0" dirty="0" smtClean="0"/>
              <a:t> epatica.</a:t>
            </a:r>
          </a:p>
          <a:p>
            <a:r>
              <a:rPr lang="it-IT" baseline="0" dirty="0" smtClean="0"/>
              <a:t>Raccolta in sede di resezione spesso si riassorbe a meno che non venga rifornita (</a:t>
            </a:r>
            <a:r>
              <a:rPr lang="it-IT" baseline="0" dirty="0" err="1" smtClean="0"/>
              <a:t>biloma</a:t>
            </a:r>
            <a:r>
              <a:rPr lang="it-IT" baseline="0" dirty="0" smtClean="0"/>
              <a:t> raccolta di bile).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 smtClean="0"/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Thus, 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general appearance of systemic illness is an indication for antibiotics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with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quinolones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cephalosporins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first-line agents.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Infections most commonly involve the urinary tract (25%-55%) or the respiratory tract (20%), or are related to SBP (10%-30%). </a:t>
            </a:r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Hospitalization is suggested in case of poor general health status or the appearance of organ dysfunction</a:t>
            </a:r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Abdominal pain and an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ascitic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granulocyte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count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&gt;250/mm3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suggest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it-IT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Hospitalization is required for SBP; therapy includes high-dose albumin and intravenous antibiotics, typically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cephalosporin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Long-term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prophylaxis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norfloxacin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prevent the recurrence of SBP </a:t>
            </a:r>
            <a:r>
              <a:rPr lang="it-IT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indicated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it-IT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Quanti giorni di febbre possiamo attendere ? Fondamentale la consulenza specialistica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❚ </a:t>
            </a:r>
            <a:r>
              <a:rPr lang="en-US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Ascites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the most common complication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cirrhosis 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a primary reason for hospitalization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but may be managed on an outpatient basis, depending on the patient presentation</a:t>
            </a:r>
          </a:p>
          <a:p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Controllo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degli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elettroliti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dell’albumina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soprattutto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del peso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corporeo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quotidiano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Paracentesi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albumina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siamo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farlo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? Di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gestire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situazione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questo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tipo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? E’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indicata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?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 le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condizioni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generali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del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paziente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consentono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trattiamolo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domicilio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 con la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reale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possibilità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sentire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specialista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decidere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insieme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l’ospedalizzazione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it-IT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dirty="0" smtClean="0">
                <a:solidFill>
                  <a:schemeClr val="bg1"/>
                </a:solidFill>
              </a:rPr>
              <a:t>un paziente sottoposto ad un elevato numero di trattamenti presenti un performance-status ed una funzionalità epatica residua certamente più compromessa di un soggetto sottoposto ad un’unica procedura.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Un’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embolizzazione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accidentale del polmone può avere luogo a causa del passaggio di parte del composto iniettato nell’arteria epatica al di fuori del parenchima epatico attraverso la normale vascolarizzazione epatica o attraverso un eventuale </a:t>
            </a:r>
            <a:r>
              <a:rPr lang="it-IT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shunt </a:t>
            </a:r>
            <a:r>
              <a:rPr lang="it-IT" sz="1200" i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artero-venoso</a:t>
            </a:r>
            <a:r>
              <a:rPr lang="it-IT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presence of main portal vein thrombosis,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extrahepatic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metastasis, Child C liver function, and severe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arteriovenous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shunting are generally accepted as contraindications for 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TACE,</a:t>
            </a:r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overall treatment complication and death rates were 23% and 4.3%, respectively. 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our institution, the TACE regimen used a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lowerdose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cytotoxic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drug compared with that used in the previous randomized trials, and the dose was based on tumor size rather than a fixed dose as in the previous trials.46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Further, </a:t>
            </a:r>
            <a:r>
              <a:rPr lang="en-US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chemoembolization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was given by selective injection into the feeding artery of the tumor whenever possible</a:t>
            </a:r>
            <a:endParaRPr lang="it-IT" b="1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conseguenze prevedibili ed indesiderabili della proce-dura, di frequente riscontro e che raramente risultano in una sostanziale morbilità.</a:t>
            </a:r>
            <a:endParaRPr lang="it-IT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 caso di formazione di </a:t>
            </a:r>
            <a:r>
              <a:rPr lang="it-IT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pseudoaneurisma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femorale nel sito di accesso del catetere, </a:t>
            </a:r>
            <a:endParaRPr lang="it-IT" b="1" dirty="0" smtClean="0"/>
          </a:p>
          <a:p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pazienti sottoposti a pro-cedure di TACE possono sviluppare un ascesso epatico all’incirca da 1 a 10 giorni dopo il trattamento </a:t>
            </a:r>
          </a:p>
          <a:p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20</a:t>
            </a:fld>
            <a:endParaRPr 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 smtClean="0">
                <a:solidFill>
                  <a:schemeClr val="bg1"/>
                </a:solidFill>
              </a:rPr>
              <a:t>Colecistite, che può manifestarsi come risultato dell’ischemia o della tossicità locale dell’agente iniettato</a:t>
            </a:r>
            <a:r>
              <a:rPr lang="it-IT" b="1" dirty="0" smtClean="0"/>
              <a:t>.</a:t>
            </a:r>
            <a:endParaRPr lang="it-IT" b="1" dirty="0" smtClean="0">
              <a:solidFill>
                <a:schemeClr val="bg1"/>
              </a:solidFill>
            </a:endParaRP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ritiene che la stessa TACE (procedura ope-rativa, antibioticoterapia, mezzo di contrasto) potrebbe essere in grado di innescare una </a:t>
            </a:r>
            <a:r>
              <a:rPr lang="it-IT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piastrinopenia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con meccanismo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immunomediato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Un’altra ipotesi è che la permanenza di tessuto necrotico nelle aree trattate possa attivare anticorpi in grado di provocare e mantenere una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piastrinopenia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IRA </a:t>
            </a:r>
            <a:r>
              <a:rPr lang="it-IT" dirty="0" smtClean="0">
                <a:solidFill>
                  <a:schemeClr val="bg1"/>
                </a:solidFill>
              </a:rPr>
              <a:t>di tipo funzionale insorti dopo l’esecuzione della procedura</a:t>
            </a:r>
            <a:endParaRPr lang="it-IT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La gestione era complessa prima e diventa ancor più complessa dopo un trattamento invasivo</a:t>
            </a:r>
          </a:p>
          <a:p>
            <a:r>
              <a:rPr lang="it-IT" b="1" dirty="0" smtClean="0"/>
              <a:t>La gestione integrata diventa la priorità</a:t>
            </a:r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Ciò può apparire relativamente prevedibile in relazione al noto ruolo di questa patologia nel predisporre l’insorgenza di effetti avversi di natura infettiva 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 osserva una maggior presenza di complicanze con l’uso di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Ciproxin®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rispetto ad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Augmentin®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Non si riscontra differenza statisticamente significativa nel numero di complicanze tra le TACE con e senza RFTA 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percentuali di complicanze insorte durante la procedura di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chemioembo-lizzazione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non è differente nelle diverse face di età. 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distribuzione del numero di complicanze in relazione al farmaco utilizzato non risulta statisticamente differente (χ</a:t>
            </a:r>
            <a:r>
              <a:rPr lang="it-IT" sz="120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test p=0.59). </a:t>
            </a:r>
          </a:p>
          <a:p>
            <a:endParaRPr lang="it-IT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it-IT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Multivariate </a:t>
            </a:r>
            <a:r>
              <a:rPr lang="it-IT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analyses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found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diabetes has an independent negative effect on the progression of liver disease.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AEF515C-7C07-46BC-A622-AB3578BFEE2A}" type="slidenum">
              <a:rPr lang="en-US" sz="1200">
                <a:latin typeface="Arial" charset="0"/>
              </a:rPr>
              <a:pPr algn="r"/>
              <a:t>24</a:t>
            </a:fld>
            <a:endParaRPr lang="en-US" sz="1200">
              <a:latin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r>
              <a:rPr lang="it-IT" dirty="0" smtClean="0"/>
              <a:t>l limite principale della </a:t>
            </a:r>
            <a:r>
              <a:rPr lang="it-IT" dirty="0" err="1" smtClean="0"/>
              <a:t>termoablazione</a:t>
            </a:r>
            <a:r>
              <a:rPr lang="it-IT" dirty="0" smtClean="0"/>
              <a:t> a RF è la difficoltà nel riscaldamento del fegato normale e quindi la percentuale di recidiva ai margini della lesione è maggiore di quanto sarebbe auspicabile. </a:t>
            </a:r>
          </a:p>
          <a:p>
            <a:r>
              <a:rPr lang="it-IT" dirty="0" smtClean="0"/>
              <a:t>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AEF515C-7C07-46BC-A622-AB3578BFEE2A}" type="slidenum">
              <a:rPr lang="en-US" sz="1200">
                <a:latin typeface="Arial" charset="0"/>
              </a:rPr>
              <a:pPr algn="r"/>
              <a:t>25</a:t>
            </a:fld>
            <a:endParaRPr lang="en-US" sz="1200">
              <a:latin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incidence of needle track tumor seeding was much higher than that of 0.6% to 1% reported after PEI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HCC and the authors suggested that it may be related to the larger needles (15–18G) of the RFA electrode compared with the fine needle used for PEI,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similar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death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rate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(0.09%) and complication rate (3.2%) have been reported in a multicenter survey of 1,066 patients after PEI for HCC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Minor adverse effects of PEI such as pain, fever, and transient drunkenness are self-limiting, but more serious complications such as liver abscess, liver failure,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cholangitis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hemobilia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intraperitoneal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hemorrhage can occur.</a:t>
            </a:r>
          </a:p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Tumor seeding along the needle track after PEI for HCC has been reported, with an incidence of 1%</a:t>
            </a:r>
            <a:endParaRPr lang="it-IT" b="1" dirty="0" smtClean="0"/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it-IT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AEF515C-7C07-46BC-A622-AB3578BFEE2A}" type="slidenum">
              <a:rPr lang="en-US" sz="1200">
                <a:latin typeface="Arial" charset="0"/>
              </a:rPr>
              <a:pPr algn="r"/>
              <a:t>26</a:t>
            </a:fld>
            <a:endParaRPr lang="en-US" sz="1200">
              <a:latin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7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complication rate ranged from 0% to 12% in various series, and the treatment-related death rate ranged from 0% to 1%.</a:t>
            </a:r>
          </a:p>
          <a:p>
            <a:r>
              <a:rPr lang="en-US" sz="7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Tumor cell seeding along the needle track has not been reported in early series of RFA treatment for HCC, although the follow-up in most of these series was relatively </a:t>
            </a:r>
            <a:r>
              <a:rPr lang="en-US" sz="7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short.However</a:t>
            </a:r>
            <a:r>
              <a:rPr lang="en-US" sz="7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 recent study reported the occurrence of biopsy-proven needle track tumor seeding 4</a:t>
            </a:r>
          </a:p>
          <a:p>
            <a:r>
              <a:rPr lang="en-US" sz="7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18 months after RFA in 4 of 32 (12.5 %)</a:t>
            </a:r>
          </a:p>
          <a:p>
            <a:r>
              <a:rPr lang="en-US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Italy indicate that the mortality rate was 0.3%  with an overall complication rate of 7.1%</a:t>
            </a:r>
            <a:r>
              <a:rPr lang="en-US" sz="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authors described </a:t>
            </a:r>
            <a:r>
              <a:rPr lang="en-US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major complications (2.4% incidence</a:t>
            </a:r>
            <a:r>
              <a:rPr lang="en-US" sz="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</a:p>
          <a:p>
            <a:endParaRPr lang="it-IT" sz="700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AEF515C-7C07-46BC-A622-AB3578BFEE2A}" type="slidenum">
              <a:rPr lang="en-US" sz="1200">
                <a:latin typeface="Arial" charset="0"/>
              </a:rPr>
              <a:pPr algn="r"/>
              <a:t>27</a:t>
            </a:fld>
            <a:endParaRPr lang="en-US" sz="1200">
              <a:latin typeface="Arial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 </a:t>
            </a:r>
            <a:r>
              <a:rPr lang="it-IT" sz="8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investigators</a:t>
            </a:r>
            <a:r>
              <a:rPr lang="it-IT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8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</a:t>
            </a:r>
            <a:r>
              <a:rPr lang="it-IT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8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suggested</a:t>
            </a:r>
            <a:r>
              <a:rPr lang="it-IT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tumor location is closely related to the risk of major complications. Central tumors close to the hepatic </a:t>
            </a:r>
            <a:r>
              <a:rPr lang="en-US" sz="8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hilum</a:t>
            </a:r>
            <a:r>
              <a:rPr lang="en-US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were reported to be unsuitable for </a:t>
            </a:r>
            <a:r>
              <a:rPr lang="en-US" sz="8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percutaneous</a:t>
            </a:r>
            <a:r>
              <a:rPr lang="en-US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RFA because of the risk of injuring adjacent bile ducts. Moreover, peripheral tumors adjacent to </a:t>
            </a:r>
            <a:r>
              <a:rPr lang="en-US" sz="8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extrahepatic</a:t>
            </a:r>
            <a:r>
              <a:rPr lang="en-US" sz="8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organs were also suggested to be unsuitable because of the risk of heat injuries, such as intestinal perforation and pleural effusion</a:t>
            </a:r>
            <a:endParaRPr lang="it-IT" sz="800" b="1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Degenza media è diminuita … ma ce li troviamo a casa !!!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31</a:t>
            </a:fld>
            <a:endParaRPr lang="it-IT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b="1" baseline="0" dirty="0" smtClean="0"/>
              <a:t>La madre delle </a:t>
            </a:r>
            <a:r>
              <a:rPr lang="it-IT" b="1" baseline="0" smtClean="0"/>
              <a:t>complicanze è figlia di </a:t>
            </a:r>
            <a:r>
              <a:rPr lang="it-IT" b="1" baseline="0" dirty="0" smtClean="0"/>
              <a:t>una indicazione sbagliata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32</a:t>
            </a:fld>
            <a:endParaRPr lang="it-IT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Collaborare</a:t>
            </a:r>
            <a:r>
              <a:rPr lang="it-IT" baseline="0" dirty="0" smtClean="0"/>
              <a:t> con i grossi centri che hanno una mortalità e morbilità più bassa</a:t>
            </a:r>
          </a:p>
          <a:p>
            <a:r>
              <a:rPr lang="it-IT" baseline="0" dirty="0" smtClean="0"/>
              <a:t>Rimane il dubbio che ci siano resezione inappropriate e trattamenti non </a:t>
            </a:r>
            <a:r>
              <a:rPr lang="it-IT" baseline="0" dirty="0" err="1" smtClean="0"/>
              <a:t>resettivi</a:t>
            </a:r>
            <a:r>
              <a:rPr lang="it-IT" baseline="0" dirty="0" smtClean="0"/>
              <a:t> in pazienti candidati alla chirurgia </a:t>
            </a:r>
          </a:p>
          <a:p>
            <a:r>
              <a:rPr lang="it-IT" baseline="0" dirty="0" smtClean="0"/>
              <a:t>Fare della chirurgia a tutti i costi anche se non c’è l’indicazione espone il paziente a complicanze evitabili.</a:t>
            </a:r>
          </a:p>
          <a:p>
            <a:r>
              <a:rPr lang="it-IT" baseline="0" dirty="0" smtClean="0"/>
              <a:t>Del resto non farla perché non si è in grado espone il paziente ad un rischio di non radicalità. Quale </a:t>
            </a:r>
            <a:r>
              <a:rPr lang="it-IT" baseline="0" smtClean="0"/>
              <a:t>complicanza preferiamo ?</a:t>
            </a:r>
            <a:endParaRPr lang="it-IT" baseline="0" dirty="0" smtClean="0"/>
          </a:p>
          <a:p>
            <a:endParaRPr lang="it-IT" baseline="0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33</a:t>
            </a:fld>
            <a:endParaRPr lang="it-IT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molti casi e nello specifico in particolare</a:t>
            </a:r>
            <a:r>
              <a:rPr lang="it-IT" baseline="0" dirty="0" smtClean="0"/>
              <a:t> risulta fondamentale dare ai nostri pazienti delle risposte “dedicate” diversamente vanificheremmo tutto il percorso fatto. Da noi si aspettano delle risposte, dei consigli. degli aiuti- Noi dobbiamo far intravedere </a:t>
            </a:r>
            <a:r>
              <a:rPr lang="it-IT" baseline="0" smtClean="0"/>
              <a:t>una luce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34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Infatti, 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massa residua epatica rappresenta il più importante fattore prognostico</a:t>
            </a:r>
            <a:endParaRPr lang="en-US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Infatti, </a:t>
            </a:r>
            <a:r>
              <a:rPr lang="it-IT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massa residua epatica rappresenta il più importante fattore prognostico</a:t>
            </a:r>
          </a:p>
          <a:p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Ipertensione portale, perdita di sangue </a:t>
            </a:r>
            <a:r>
              <a:rPr lang="it-IT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intraoperatoria</a:t>
            </a:r>
            <a:endParaRPr lang="it-IT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1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1.Ma al MMG può interessare</a:t>
            </a:r>
            <a:r>
              <a:rPr lang="it-IT" baseline="0" dirty="0" smtClean="0"/>
              <a:t> una differenza di questo tipo: è più accademica che clinica. Se la complicanza è a domicilio dobbiamo saperla diagnosticare. Quando possiamo sentirci più tranquilli- </a:t>
            </a:r>
            <a:r>
              <a:rPr lang="it-IT" b="1" baseline="0" dirty="0" smtClean="0"/>
              <a:t>Sospetto clinico e diagnosi compatibile</a:t>
            </a:r>
          </a:p>
          <a:p>
            <a:r>
              <a:rPr lang="it-IT" baseline="0" dirty="0" smtClean="0"/>
              <a:t>2. Non ci sono metodiche sicure e prive di complicanze</a:t>
            </a:r>
          </a:p>
          <a:p>
            <a:r>
              <a:rPr lang="it-IT" baseline="0" dirty="0" smtClean="0"/>
              <a:t>3.In base alla funzionalità epatica</a:t>
            </a:r>
            <a:r>
              <a:rPr lang="it-IT" dirty="0" smtClean="0"/>
              <a:t> residua in un contesto cirrotico</a:t>
            </a:r>
          </a:p>
          <a:p>
            <a:r>
              <a:rPr lang="it-IT" dirty="0" smtClean="0"/>
              <a:t>4. Entità della complicanza</a:t>
            </a:r>
          </a:p>
          <a:p>
            <a:r>
              <a:rPr lang="it-IT" dirty="0" smtClean="0"/>
              <a:t>Partendo da un presupposto fondamentale che rimane</a:t>
            </a:r>
            <a:r>
              <a:rPr lang="it-IT" baseline="0" dirty="0" smtClean="0"/>
              <a:t> l’indicazione della metodica appropriata elemento cardine è la quantità di massa epatica residua</a:t>
            </a:r>
          </a:p>
          <a:p>
            <a:r>
              <a:rPr lang="it-IT" b="1" dirty="0" smtClean="0"/>
              <a:t>Abbiamo due ordini di complicanze: una legata alla metodica più o meno invasiva e l’altra legata alla patologia cirrotica</a:t>
            </a:r>
            <a:r>
              <a:rPr lang="it-IT" b="1" baseline="0" dirty="0" smtClean="0"/>
              <a:t> di per sé </a:t>
            </a:r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Hospital, home, or long-term care? Whether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patients with advanced cirrhosis can be maintained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 home or require hospitalization or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long-term care is best decided in consultation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 patient, family, and other members of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health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care team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Nausea cronica: dispepsia, gastropatia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congestizia-Distensione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addominale con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nauseae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distress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respiratorio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Vit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 legato all’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ipoparatiroidismo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(stadi avanzati)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Vit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 legata all’alcool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Latest series from the far east have demonstrated a very high 5-year survival rate of 79–81% in patients with early HCC up to 5 cm although the majority of patients in this series had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favourable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background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factors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Rates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early and cancer-related deaths are relatively high at 8–10%, particularly for extended resections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Trattamento consiste nell'identificare e correggere i fattori precipitanti e comprende la correzione di elettroliti, la pulizia del colon,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acidification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con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lattulosio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Restrizione di proteine nella dieta non è non più sostenuto, perché può facilitare la malnutrizione e le complicazioni. </a:t>
            </a:r>
            <a:r>
              <a:rPr lang="it-IT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Rifaximine</a:t>
            </a:r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orale è utile e ben tollerato per la soppressione della flora batterica intestinale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3B08F-9BE5-408C-A5D5-6AEFF797AE6E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871538" y="192088"/>
            <a:ext cx="8162925" cy="590391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11525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590925" y="62865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70199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BF4DB7C-47CA-4E37-AC97-57F4912E0F4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25/01/2013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1177925" y="152400"/>
            <a:ext cx="1522413" cy="646331"/>
          </a:xfrm>
          <a:prstGeom prst="rect">
            <a:avLst/>
          </a:prstGeom>
          <a:noFill/>
          <a:ln w="3810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3600" b="1" dirty="0">
                <a:solidFill>
                  <a:srgbClr val="FFC000"/>
                </a:solidFill>
                <a:latin typeface="Arial Narrow" pitchFamily="34" charset="0"/>
              </a:rPr>
              <a:t>MMG</a:t>
            </a:r>
          </a:p>
        </p:txBody>
      </p:sp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1828800" y="990600"/>
            <a:ext cx="228600" cy="838200"/>
          </a:xfrm>
          <a:prstGeom prst="downArrow">
            <a:avLst>
              <a:gd name="adj1" fmla="val 50000"/>
              <a:gd name="adj2" fmla="val 91667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8134" name="AutoShape 6"/>
          <p:cNvSpPr>
            <a:spLocks noChangeArrowheads="1"/>
          </p:cNvSpPr>
          <p:nvPr/>
        </p:nvSpPr>
        <p:spPr bwMode="auto">
          <a:xfrm>
            <a:off x="2057400" y="1263650"/>
            <a:ext cx="838200" cy="184150"/>
          </a:xfrm>
          <a:prstGeom prst="rightArrow">
            <a:avLst>
              <a:gd name="adj1" fmla="val 50000"/>
              <a:gd name="adj2" fmla="val 113793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2971800" y="990600"/>
            <a:ext cx="5562600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endParaRPr lang="it-IT" b="1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it-IT" b="1" dirty="0" smtClean="0">
                <a:solidFill>
                  <a:schemeClr val="bg1"/>
                </a:solidFill>
                <a:latin typeface="Arial Narrow" pitchFamily="34" charset="0"/>
              </a:rPr>
              <a:t>Follow-up </a:t>
            </a:r>
            <a:r>
              <a:rPr lang="it-IT" b="1" dirty="0" err="1">
                <a:solidFill>
                  <a:schemeClr val="bg1"/>
                </a:solidFill>
                <a:latin typeface="Arial Narrow" pitchFamily="34" charset="0"/>
              </a:rPr>
              <a:t>routinario</a:t>
            </a:r>
            <a:endParaRPr lang="it-IT" b="1" dirty="0">
              <a:solidFill>
                <a:schemeClr val="bg1"/>
              </a:solidFill>
              <a:latin typeface="Arial Narrow" pitchFamily="34" charset="0"/>
            </a:endParaRP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endParaRPr lang="it-IT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228600" y="1905000"/>
            <a:ext cx="4114800" cy="628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lang="it-IT" b="1" dirty="0">
                <a:solidFill>
                  <a:schemeClr val="bg1"/>
                </a:solidFill>
                <a:latin typeface="Arial Narrow" pitchFamily="34" charset="0"/>
              </a:rPr>
              <a:t>Screening di primo livello</a:t>
            </a: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it-IT" b="1" dirty="0">
                <a:solidFill>
                  <a:schemeClr val="bg1"/>
                </a:solidFill>
                <a:latin typeface="Arial Narrow" pitchFamily="34" charset="0"/>
              </a:rPr>
              <a:t>Routine generale</a:t>
            </a:r>
          </a:p>
        </p:txBody>
      </p:sp>
      <p:sp>
        <p:nvSpPr>
          <p:cNvPr id="48137" name="Oval 9"/>
          <p:cNvSpPr>
            <a:spLocks noChangeArrowheads="1"/>
          </p:cNvSpPr>
          <p:nvPr/>
        </p:nvSpPr>
        <p:spPr bwMode="auto">
          <a:xfrm>
            <a:off x="3505200" y="2330450"/>
            <a:ext cx="2819400" cy="1371600"/>
          </a:xfrm>
          <a:prstGeom prst="ellipse">
            <a:avLst/>
          </a:prstGeom>
          <a:noFill/>
          <a:ln w="3810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 sz="1800" b="1">
              <a:solidFill>
                <a:srgbClr val="990000"/>
              </a:solidFill>
              <a:latin typeface="Arial" charset="0"/>
              <a:cs typeface="Times New Roman" charset="0"/>
            </a:endParaRP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3886200" y="271145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3600" b="1" dirty="0">
                <a:solidFill>
                  <a:srgbClr val="FFC000"/>
                </a:solidFill>
                <a:latin typeface="Arial Narrow" pitchFamily="34" charset="0"/>
              </a:rPr>
              <a:t>PAZIENTE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5508104" y="4005064"/>
            <a:ext cx="3124200" cy="1200329"/>
          </a:xfrm>
          <a:prstGeom prst="rect">
            <a:avLst/>
          </a:prstGeom>
          <a:noFill/>
          <a:ln w="38100">
            <a:solidFill>
              <a:srgbClr val="99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t-IT" sz="3600" b="1" dirty="0" smtClean="0">
                <a:solidFill>
                  <a:srgbClr val="FFC000"/>
                </a:solidFill>
                <a:latin typeface="Arial Narrow" pitchFamily="34" charset="0"/>
              </a:rPr>
              <a:t>TEAM </a:t>
            </a:r>
            <a:r>
              <a:rPr lang="it-IT" sz="3200" b="1" dirty="0" smtClean="0">
                <a:solidFill>
                  <a:srgbClr val="FFC000"/>
                </a:solidFill>
                <a:latin typeface="Arial Narrow" pitchFamily="34" charset="0"/>
              </a:rPr>
              <a:t>multidisciplinar</a:t>
            </a:r>
            <a:r>
              <a:rPr lang="it-IT" sz="3600" b="1" dirty="0" smtClean="0">
                <a:solidFill>
                  <a:srgbClr val="FFC000"/>
                </a:solidFill>
                <a:latin typeface="Arial Narrow" pitchFamily="34" charset="0"/>
              </a:rPr>
              <a:t>e</a:t>
            </a:r>
            <a:endParaRPr lang="it-IT" sz="3600" b="1" dirty="0">
              <a:solidFill>
                <a:srgbClr val="FFC000"/>
              </a:solidFill>
              <a:latin typeface="Arial Narrow" pitchFamily="34" charset="0"/>
            </a:endParaRP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5410200" y="6064250"/>
            <a:ext cx="38862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it-IT" sz="2000" b="1" dirty="0">
                <a:solidFill>
                  <a:schemeClr val="bg1"/>
                </a:solidFill>
                <a:latin typeface="Arial Narrow" pitchFamily="34" charset="0"/>
              </a:rPr>
              <a:t>Approfondimento diagnostico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it-IT" sz="2000" b="1" dirty="0">
                <a:solidFill>
                  <a:schemeClr val="bg1"/>
                </a:solidFill>
                <a:latin typeface="Arial Narrow" pitchFamily="34" charset="0"/>
              </a:rPr>
              <a:t>      Decisione  terapeutica</a:t>
            </a:r>
          </a:p>
        </p:txBody>
      </p:sp>
      <p:sp>
        <p:nvSpPr>
          <p:cNvPr id="48141" name="AutoShape 13"/>
          <p:cNvSpPr>
            <a:spLocks noChangeArrowheads="1"/>
          </p:cNvSpPr>
          <p:nvPr/>
        </p:nvSpPr>
        <p:spPr bwMode="auto">
          <a:xfrm>
            <a:off x="6019800" y="5530850"/>
            <a:ext cx="838200" cy="193675"/>
          </a:xfrm>
          <a:prstGeom prst="leftArrow">
            <a:avLst>
              <a:gd name="adj1" fmla="val 50000"/>
              <a:gd name="adj2" fmla="val 108197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352800" y="5378450"/>
            <a:ext cx="2819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 b="1" dirty="0">
                <a:solidFill>
                  <a:schemeClr val="bg1"/>
                </a:solidFill>
                <a:latin typeface="Arial Narrow" pitchFamily="34" charset="0"/>
              </a:rPr>
              <a:t>Follow-up periodico</a:t>
            </a:r>
          </a:p>
        </p:txBody>
      </p:sp>
      <p:sp>
        <p:nvSpPr>
          <p:cNvPr id="48143" name="AutoShape 15"/>
          <p:cNvSpPr>
            <a:spLocks noChangeArrowheads="1"/>
          </p:cNvSpPr>
          <p:nvPr/>
        </p:nvSpPr>
        <p:spPr bwMode="auto">
          <a:xfrm>
            <a:off x="6934200" y="5226050"/>
            <a:ext cx="228600" cy="838200"/>
          </a:xfrm>
          <a:prstGeom prst="downArrow">
            <a:avLst>
              <a:gd name="adj1" fmla="val 50000"/>
              <a:gd name="adj2" fmla="val 91667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8144" name="AutoShape 16"/>
          <p:cNvSpPr>
            <a:spLocks noChangeArrowheads="1"/>
          </p:cNvSpPr>
          <p:nvPr/>
        </p:nvSpPr>
        <p:spPr bwMode="auto">
          <a:xfrm rot="19507328">
            <a:off x="5799138" y="3649663"/>
            <a:ext cx="295275" cy="762000"/>
          </a:xfrm>
          <a:prstGeom prst="downArrow">
            <a:avLst>
              <a:gd name="adj1" fmla="val 50000"/>
              <a:gd name="adj2" fmla="val 64516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8145" name="AutoShape 17"/>
          <p:cNvSpPr>
            <a:spLocks noChangeArrowheads="1"/>
          </p:cNvSpPr>
          <p:nvPr/>
        </p:nvSpPr>
        <p:spPr bwMode="auto">
          <a:xfrm rot="-12905073">
            <a:off x="3505200" y="1720850"/>
            <a:ext cx="296863" cy="762000"/>
          </a:xfrm>
          <a:prstGeom prst="downArrow">
            <a:avLst>
              <a:gd name="adj1" fmla="val 50000"/>
              <a:gd name="adj2" fmla="val 64171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pic>
        <p:nvPicPr>
          <p:cNvPr id="48146" name="Picture 18" descr="8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lum bright="12000" contrast="6000"/>
          </a:blip>
          <a:srcRect/>
          <a:stretch>
            <a:fillRect/>
          </a:stretch>
        </p:blipFill>
        <p:spPr>
          <a:xfrm>
            <a:off x="406400" y="3048000"/>
            <a:ext cx="3022600" cy="2266950"/>
          </a:xfrm>
          <a:noFill/>
          <a:ln>
            <a:solidFill>
              <a:srgbClr val="990033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err="1" smtClean="0">
                <a:solidFill>
                  <a:srgbClr val="FFC000"/>
                </a:solidFill>
              </a:rPr>
              <a:t>Malnutrizione</a:t>
            </a:r>
            <a:r>
              <a:rPr lang="en-US" i="1" dirty="0" smtClean="0">
                <a:solidFill>
                  <a:srgbClr val="FFC000"/>
                </a:solidFill>
              </a:rPr>
              <a:t> </a:t>
            </a:r>
            <a:endParaRPr lang="it-IT" i="1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algn="just"/>
            <a:r>
              <a:rPr lang="it-IT" dirty="0" smtClean="0">
                <a:solidFill>
                  <a:schemeClr val="bg1"/>
                </a:solidFill>
              </a:rPr>
              <a:t>Ridotto  apporto orale</a:t>
            </a:r>
          </a:p>
          <a:p>
            <a:pPr algn="just"/>
            <a:r>
              <a:rPr lang="it-IT" dirty="0" smtClean="0">
                <a:solidFill>
                  <a:schemeClr val="bg1"/>
                </a:solidFill>
              </a:rPr>
              <a:t>Malassorbimento: </a:t>
            </a:r>
            <a:r>
              <a:rPr lang="it-IT" dirty="0" err="1" smtClean="0">
                <a:solidFill>
                  <a:schemeClr val="bg1"/>
                </a:solidFill>
              </a:rPr>
              <a:t>sarcopenia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ipoalbuminemia</a:t>
            </a:r>
            <a:r>
              <a:rPr lang="it-IT" dirty="0" smtClean="0">
                <a:solidFill>
                  <a:schemeClr val="bg1"/>
                </a:solidFill>
              </a:rPr>
              <a:t> minor resistenza alle infezioni carenza multivitaminica</a:t>
            </a:r>
          </a:p>
          <a:p>
            <a:pPr algn="just"/>
            <a:r>
              <a:rPr lang="it-IT" dirty="0" smtClean="0">
                <a:solidFill>
                  <a:schemeClr val="bg1"/>
                </a:solidFill>
              </a:rPr>
              <a:t>Nausea cronica</a:t>
            </a:r>
          </a:p>
          <a:p>
            <a:pPr algn="just"/>
            <a:r>
              <a:rPr lang="it-IT" dirty="0" smtClean="0">
                <a:solidFill>
                  <a:schemeClr val="bg1"/>
                </a:solidFill>
              </a:rPr>
              <a:t>Sazietà precoce  </a:t>
            </a:r>
          </a:p>
          <a:p>
            <a:pPr algn="just"/>
            <a:r>
              <a:rPr lang="it-IT" dirty="0" smtClean="0">
                <a:solidFill>
                  <a:schemeClr val="bg1"/>
                </a:solidFill>
              </a:rPr>
              <a:t>Problemi dentali  e di masticazione</a:t>
            </a:r>
          </a:p>
          <a:p>
            <a:pPr algn="ctr">
              <a:buNone/>
            </a:pPr>
            <a:r>
              <a:rPr lang="it-IT" sz="4800" i="1" dirty="0" smtClean="0">
                <a:solidFill>
                  <a:srgbClr val="FFFF00"/>
                </a:solidFill>
              </a:rPr>
              <a:t>EQUILIBRIO PRECARIO</a:t>
            </a:r>
          </a:p>
          <a:p>
            <a:pPr algn="just"/>
            <a:endParaRPr lang="it-IT" dirty="0" smtClean="0">
              <a:solidFill>
                <a:schemeClr val="bg1"/>
              </a:solidFill>
            </a:endParaRPr>
          </a:p>
          <a:p>
            <a:pPr algn="just"/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it-IT" sz="4800" i="1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908720"/>
            <a:ext cx="7859216" cy="5472608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solidFill>
                  <a:schemeClr val="bg1"/>
                </a:solidFill>
              </a:rPr>
              <a:t>    stitichezza </a:t>
            </a:r>
          </a:p>
          <a:p>
            <a:pPr>
              <a:buNone/>
            </a:pPr>
            <a:r>
              <a:rPr lang="it-IT" dirty="0" smtClean="0">
                <a:solidFill>
                  <a:schemeClr val="bg1"/>
                </a:solidFill>
              </a:rPr>
              <a:t>    disturbi dell’equilibrio acido-base  alterazioni elettrolitiche</a:t>
            </a:r>
          </a:p>
          <a:p>
            <a:pPr>
              <a:buNone/>
            </a:pPr>
            <a:r>
              <a:rPr lang="it-IT" dirty="0" smtClean="0">
                <a:solidFill>
                  <a:schemeClr val="bg1"/>
                </a:solidFill>
              </a:rPr>
              <a:t>    infezioni </a:t>
            </a:r>
          </a:p>
          <a:p>
            <a:pPr>
              <a:buNone/>
            </a:pPr>
            <a:r>
              <a:rPr lang="it-IT" dirty="0" smtClean="0">
                <a:solidFill>
                  <a:schemeClr val="bg1"/>
                </a:solidFill>
              </a:rPr>
              <a:t>    sanguinamento gastrointestinale  </a:t>
            </a:r>
          </a:p>
          <a:p>
            <a:pPr>
              <a:buNone/>
            </a:pPr>
            <a:r>
              <a:rPr lang="it-IT" dirty="0" smtClean="0">
                <a:solidFill>
                  <a:schemeClr val="bg1"/>
                </a:solidFill>
              </a:rPr>
              <a:t>    sedativi </a:t>
            </a:r>
          </a:p>
          <a:p>
            <a:pPr algn="ctr">
              <a:buNone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  <a:r>
              <a:rPr lang="it-IT" sz="4000" dirty="0" smtClean="0">
                <a:solidFill>
                  <a:schemeClr val="bg1"/>
                </a:solidFill>
              </a:rPr>
              <a:t>possono precipitare</a:t>
            </a:r>
            <a:endParaRPr lang="it-IT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it-IT" sz="6000" dirty="0" smtClean="0">
                <a:solidFill>
                  <a:srgbClr val="FFC000"/>
                </a:solidFill>
              </a:rPr>
              <a:t> l'encefalopatia</a:t>
            </a:r>
            <a:endParaRPr lang="it-IT" sz="6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640960" cy="5688632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I pazienti con cirrosi possono non sviluppare i tipici segni e sintomi di  infezione</a:t>
            </a:r>
            <a:br>
              <a:rPr lang="it-IT" dirty="0" smtClean="0">
                <a:solidFill>
                  <a:schemeClr val="bg1"/>
                </a:solidFill>
              </a:rPr>
            </a:br>
            <a:r>
              <a:rPr lang="it-IT" dirty="0" smtClean="0">
                <a:solidFill>
                  <a:schemeClr val="bg1"/>
                </a:solidFill>
              </a:rPr>
              <a:t> leucocitosi e febbre </a:t>
            </a:r>
            <a:br>
              <a:rPr lang="it-IT" dirty="0" smtClean="0">
                <a:solidFill>
                  <a:schemeClr val="bg1"/>
                </a:solidFill>
              </a:rPr>
            </a:br>
            <a:r>
              <a:rPr lang="it-IT" dirty="0" smtClean="0">
                <a:solidFill>
                  <a:schemeClr val="bg1"/>
                </a:solidFill>
              </a:rPr>
              <a:t>possono essere assenti </a:t>
            </a:r>
            <a:endParaRPr lang="it-IT" i="1" dirty="0">
              <a:solidFill>
                <a:schemeClr val="bg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116616" y="3861048"/>
            <a:ext cx="280120" cy="1752600"/>
          </a:xfrm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640960" cy="5688632"/>
          </a:xfrm>
        </p:spPr>
        <p:txBody>
          <a:bodyPr>
            <a:normAutofit fontScale="90000"/>
          </a:bodyPr>
          <a:lstStyle/>
          <a:p>
            <a:pPr algn="r"/>
            <a:r>
              <a:rPr lang="it-IT" sz="5400" dirty="0" smtClean="0">
                <a:solidFill>
                  <a:schemeClr val="bg1"/>
                </a:solidFill>
              </a:rPr>
              <a:t/>
            </a:r>
            <a:br>
              <a:rPr lang="it-IT" sz="5400" dirty="0" smtClean="0">
                <a:solidFill>
                  <a:schemeClr val="bg1"/>
                </a:solidFill>
              </a:rPr>
            </a:br>
            <a:r>
              <a:rPr lang="it-IT" sz="5400" dirty="0" smtClean="0">
                <a:solidFill>
                  <a:schemeClr val="bg1"/>
                </a:solidFill>
              </a:rPr>
              <a:t/>
            </a:r>
            <a:br>
              <a:rPr lang="it-IT" sz="5400" dirty="0" smtClean="0">
                <a:solidFill>
                  <a:schemeClr val="bg1"/>
                </a:solidFill>
              </a:rPr>
            </a:br>
            <a:r>
              <a:rPr lang="it-IT" sz="5400" dirty="0" smtClean="0">
                <a:solidFill>
                  <a:schemeClr val="bg1"/>
                </a:solidFill>
              </a:rPr>
              <a:t>Infezioni vie urinarie 25-55%</a:t>
            </a:r>
            <a:r>
              <a:rPr lang="it-IT" dirty="0" smtClean="0">
                <a:solidFill>
                  <a:schemeClr val="bg1"/>
                </a:solidFill>
              </a:rPr>
              <a:t/>
            </a:r>
            <a:br>
              <a:rPr lang="it-IT" dirty="0" smtClean="0">
                <a:solidFill>
                  <a:schemeClr val="bg1"/>
                </a:solidFill>
              </a:rPr>
            </a:br>
            <a:r>
              <a:rPr lang="it-IT" sz="4800" dirty="0" smtClean="0">
                <a:solidFill>
                  <a:schemeClr val="bg1"/>
                </a:solidFill>
              </a:rPr>
              <a:t>infezioni respiratorie 20%</a:t>
            </a:r>
            <a:r>
              <a:rPr lang="it-IT" dirty="0" smtClean="0">
                <a:solidFill>
                  <a:schemeClr val="bg1"/>
                </a:solidFill>
              </a:rPr>
              <a:t/>
            </a:r>
            <a:br>
              <a:rPr lang="it-IT" dirty="0" smtClean="0">
                <a:solidFill>
                  <a:schemeClr val="bg1"/>
                </a:solidFill>
              </a:rPr>
            </a:br>
            <a:r>
              <a:rPr lang="it-IT" sz="4000" dirty="0" smtClean="0">
                <a:solidFill>
                  <a:schemeClr val="bg1"/>
                </a:solidFill>
              </a:rPr>
              <a:t>peritonite batterica spontanea 10-30%</a:t>
            </a:r>
            <a:br>
              <a:rPr lang="it-IT" sz="4000" dirty="0" smtClean="0">
                <a:solidFill>
                  <a:schemeClr val="bg1"/>
                </a:solidFill>
              </a:rPr>
            </a:br>
            <a:r>
              <a:rPr lang="it-IT" dirty="0" smtClean="0"/>
              <a:t>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3100" dirty="0" err="1" smtClean="0">
                <a:solidFill>
                  <a:schemeClr val="bg1"/>
                </a:solidFill>
              </a:rPr>
              <a:t>Grattagliano</a:t>
            </a:r>
            <a:r>
              <a:rPr lang="it-IT" sz="3100" dirty="0" smtClean="0">
                <a:solidFill>
                  <a:schemeClr val="bg1"/>
                </a:solidFill>
              </a:rPr>
              <a:t> </a:t>
            </a:r>
            <a:r>
              <a:rPr lang="it-IT" sz="3100" dirty="0" err="1" smtClean="0">
                <a:solidFill>
                  <a:schemeClr val="bg1"/>
                </a:solidFill>
              </a:rPr>
              <a:t>et</a:t>
            </a:r>
            <a:r>
              <a:rPr lang="it-IT" sz="3100" dirty="0" smtClean="0">
                <a:solidFill>
                  <a:schemeClr val="bg1"/>
                </a:solidFill>
              </a:rPr>
              <a:t> al, </a:t>
            </a:r>
            <a:r>
              <a:rPr lang="it-IT" sz="2000" dirty="0" smtClean="0">
                <a:solidFill>
                  <a:schemeClr val="bg1"/>
                </a:solidFill>
              </a:rPr>
              <a:t>J </a:t>
            </a:r>
            <a:r>
              <a:rPr lang="it-IT" sz="2000" dirty="0" err="1" smtClean="0">
                <a:solidFill>
                  <a:schemeClr val="bg1"/>
                </a:solidFill>
              </a:rPr>
              <a:t>Fam</a:t>
            </a:r>
            <a:r>
              <a:rPr lang="it-IT" sz="2000" dirty="0" smtClean="0">
                <a:solidFill>
                  <a:schemeClr val="bg1"/>
                </a:solidFill>
              </a:rPr>
              <a:t> </a:t>
            </a:r>
            <a:r>
              <a:rPr lang="it-IT" sz="2000" dirty="0" err="1" smtClean="0">
                <a:solidFill>
                  <a:schemeClr val="bg1"/>
                </a:solidFill>
              </a:rPr>
              <a:t>Practice</a:t>
            </a:r>
            <a:r>
              <a:rPr lang="it-IT" sz="2000" dirty="0" smtClean="0">
                <a:solidFill>
                  <a:schemeClr val="bg1"/>
                </a:solidFill>
              </a:rPr>
              <a:t> 2009</a:t>
            </a:r>
            <a:endParaRPr lang="it-IT" i="1" dirty="0">
              <a:solidFill>
                <a:schemeClr val="bg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116616" y="3861048"/>
            <a:ext cx="280120" cy="1752600"/>
          </a:xfrm>
        </p:spPr>
        <p:txBody>
          <a:bodyPr/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dirty="0" err="1" smtClean="0">
                <a:solidFill>
                  <a:schemeClr val="bg1"/>
                </a:solidFill>
              </a:rPr>
              <a:t>Addome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ascitico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teso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associato</a:t>
            </a:r>
            <a:r>
              <a:rPr lang="en-US" dirty="0" smtClean="0">
                <a:solidFill>
                  <a:schemeClr val="bg1"/>
                </a:solidFill>
              </a:rPr>
              <a:t> a </a:t>
            </a:r>
            <a:r>
              <a:rPr lang="en-US" dirty="0" err="1" smtClean="0">
                <a:solidFill>
                  <a:schemeClr val="bg1"/>
                </a:solidFill>
              </a:rPr>
              <a:t>febbre</a:t>
            </a:r>
            <a:r>
              <a:rPr lang="en-US" dirty="0" smtClean="0">
                <a:solidFill>
                  <a:schemeClr val="bg1"/>
                </a:solidFill>
              </a:rPr>
              <a:t>, un </a:t>
            </a:r>
            <a:r>
              <a:rPr lang="en-US" dirty="0" err="1" smtClean="0">
                <a:solidFill>
                  <a:schemeClr val="bg1"/>
                </a:solidFill>
              </a:rPr>
              <a:t>peggioramento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dell’encefalopatia</a:t>
            </a:r>
            <a:r>
              <a:rPr lang="en-US" dirty="0" smtClean="0">
                <a:solidFill>
                  <a:schemeClr val="bg1"/>
                </a:solidFill>
              </a:rPr>
              <a:t> un </a:t>
            </a:r>
            <a:r>
              <a:rPr lang="en-US" dirty="0" err="1" smtClean="0">
                <a:solidFill>
                  <a:schemeClr val="bg1"/>
                </a:solidFill>
              </a:rPr>
              <a:t>aumento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della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creatinina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suggeriscono</a:t>
            </a:r>
            <a:r>
              <a:rPr lang="en-US" dirty="0" smtClean="0">
                <a:solidFill>
                  <a:schemeClr val="bg1"/>
                </a:solidFill>
              </a:rPr>
              <a:t> la </a:t>
            </a:r>
            <a:r>
              <a:rPr lang="en-US" dirty="0" err="1" smtClean="0">
                <a:solidFill>
                  <a:schemeClr val="bg1"/>
                </a:solidFill>
              </a:rPr>
              <a:t>comparsa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peritonite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batterica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spontanea</a:t>
            </a:r>
            <a:r>
              <a:rPr lang="en-US" dirty="0" smtClean="0">
                <a:solidFill>
                  <a:schemeClr val="bg1"/>
                </a:solidFill>
              </a:rPr>
              <a:t>  con </a:t>
            </a:r>
            <a:r>
              <a:rPr lang="en-US" dirty="0" err="1" smtClean="0">
                <a:solidFill>
                  <a:schemeClr val="bg1"/>
                </a:solidFill>
              </a:rPr>
              <a:t>peggioramento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della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funzionalità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epatica</a:t>
            </a:r>
            <a:r>
              <a:rPr lang="en-US" dirty="0" smtClean="0">
                <a:solidFill>
                  <a:schemeClr val="bg1"/>
                </a:solidFill>
              </a:rPr>
              <a:t> e </a:t>
            </a:r>
            <a:r>
              <a:rPr lang="en-US" dirty="0" err="1" smtClean="0">
                <a:solidFill>
                  <a:schemeClr val="bg1"/>
                </a:solidFill>
              </a:rPr>
              <a:t>renale</a:t>
            </a:r>
            <a:endParaRPr lang="en-US" dirty="0" smtClean="0">
              <a:solidFill>
                <a:schemeClr val="bg1"/>
              </a:solidFill>
            </a:endParaRP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4200" i="1" dirty="0" err="1" smtClean="0">
                <a:solidFill>
                  <a:srgbClr val="FFC000"/>
                </a:solidFill>
              </a:rPr>
              <a:t>Ascite</a:t>
            </a:r>
            <a:r>
              <a:rPr lang="en-US" sz="4200" i="1" dirty="0" smtClean="0">
                <a:solidFill>
                  <a:srgbClr val="FFC000"/>
                </a:solidFill>
              </a:rPr>
              <a:t> </a:t>
            </a:r>
            <a:r>
              <a:rPr lang="en-US" sz="4200" i="1" dirty="0" err="1" smtClean="0">
                <a:solidFill>
                  <a:srgbClr val="FFC000"/>
                </a:solidFill>
              </a:rPr>
              <a:t>complicanza</a:t>
            </a:r>
            <a:r>
              <a:rPr lang="en-US" sz="4200" i="1" dirty="0" smtClean="0">
                <a:solidFill>
                  <a:srgbClr val="FFC000"/>
                </a:solidFill>
              </a:rPr>
              <a:t> </a:t>
            </a:r>
            <a:r>
              <a:rPr lang="en-US" sz="4200" i="1" dirty="0" err="1" smtClean="0">
                <a:solidFill>
                  <a:srgbClr val="FFC000"/>
                </a:solidFill>
              </a:rPr>
              <a:t>comune</a:t>
            </a:r>
            <a:r>
              <a:rPr lang="en-US" sz="4200" i="1" dirty="0" smtClean="0">
                <a:solidFill>
                  <a:srgbClr val="FFC000"/>
                </a:solidFill>
              </a:rPr>
              <a:t/>
            </a:r>
            <a:br>
              <a:rPr lang="en-US" sz="4200" i="1" dirty="0" smtClean="0">
                <a:solidFill>
                  <a:srgbClr val="FFC000"/>
                </a:solidFill>
              </a:rPr>
            </a:br>
            <a:r>
              <a:rPr lang="en-US" sz="2800" i="1" dirty="0" err="1" smtClean="0">
                <a:solidFill>
                  <a:srgbClr val="FFC000"/>
                </a:solidFill>
              </a:rPr>
              <a:t>Ipertensione</a:t>
            </a:r>
            <a:r>
              <a:rPr lang="en-US" sz="2800" i="1" dirty="0" smtClean="0">
                <a:solidFill>
                  <a:srgbClr val="FFC000"/>
                </a:solidFill>
              </a:rPr>
              <a:t> </a:t>
            </a:r>
            <a:r>
              <a:rPr lang="en-US" sz="2800" i="1" dirty="0" err="1" smtClean="0">
                <a:solidFill>
                  <a:srgbClr val="FFC000"/>
                </a:solidFill>
              </a:rPr>
              <a:t>portale</a:t>
            </a:r>
            <a:r>
              <a:rPr lang="en-US" sz="2800" i="1" dirty="0" smtClean="0">
                <a:solidFill>
                  <a:srgbClr val="FFC000"/>
                </a:solidFill>
              </a:rPr>
              <a:t> </a:t>
            </a:r>
            <a:r>
              <a:rPr lang="en-US" sz="2800" i="1" dirty="0" err="1" smtClean="0">
                <a:solidFill>
                  <a:srgbClr val="FFC000"/>
                </a:solidFill>
              </a:rPr>
              <a:t>ipoalbuminemia</a:t>
            </a:r>
            <a:r>
              <a:rPr lang="en-US" sz="2800" i="1" dirty="0" smtClean="0">
                <a:solidFill>
                  <a:srgbClr val="FFC000"/>
                </a:solidFill>
              </a:rPr>
              <a:t> </a:t>
            </a:r>
            <a:r>
              <a:rPr lang="en-US" sz="2800" i="1" dirty="0" err="1" smtClean="0">
                <a:solidFill>
                  <a:srgbClr val="FFC000"/>
                </a:solidFill>
              </a:rPr>
              <a:t>ritenzione</a:t>
            </a:r>
            <a:r>
              <a:rPr lang="en-US" sz="2800" i="1" dirty="0" smtClean="0">
                <a:solidFill>
                  <a:srgbClr val="FFC000"/>
                </a:solidFill>
              </a:rPr>
              <a:t> </a:t>
            </a:r>
            <a:r>
              <a:rPr lang="en-US" sz="2800" i="1" dirty="0" err="1" smtClean="0">
                <a:solidFill>
                  <a:srgbClr val="FFC000"/>
                </a:solidFill>
              </a:rPr>
              <a:t>di</a:t>
            </a:r>
            <a:r>
              <a:rPr lang="en-US" sz="2800" i="1" dirty="0" smtClean="0">
                <a:solidFill>
                  <a:srgbClr val="FFC000"/>
                </a:solidFill>
              </a:rPr>
              <a:t> </a:t>
            </a:r>
            <a:r>
              <a:rPr lang="en-US" sz="2800" i="1" dirty="0" err="1" smtClean="0">
                <a:solidFill>
                  <a:srgbClr val="FFC000"/>
                </a:solidFill>
              </a:rPr>
              <a:t>sodio</a:t>
            </a:r>
            <a:r>
              <a:rPr lang="en-US" sz="2800" i="1" dirty="0" smtClean="0">
                <a:solidFill>
                  <a:srgbClr val="FFC000"/>
                </a:solidFill>
              </a:rPr>
              <a:t> </a:t>
            </a:r>
            <a:endParaRPr lang="it-IT" sz="4200" i="1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n-US" sz="40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en-US" sz="4000" dirty="0" err="1" smtClean="0">
                <a:solidFill>
                  <a:schemeClr val="bg1"/>
                </a:solidFill>
              </a:rPr>
              <a:t>Diminuire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l’apporto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di</a:t>
            </a:r>
            <a:r>
              <a:rPr lang="en-US" sz="4000" dirty="0" smtClean="0">
                <a:solidFill>
                  <a:schemeClr val="bg1"/>
                </a:solidFill>
              </a:rPr>
              <a:t> sale</a:t>
            </a:r>
          </a:p>
          <a:p>
            <a:pPr algn="just">
              <a:buNone/>
            </a:pPr>
            <a:r>
              <a:rPr lang="en-US" sz="4000" dirty="0" err="1" smtClean="0">
                <a:solidFill>
                  <a:schemeClr val="bg1"/>
                </a:solidFill>
              </a:rPr>
              <a:t>Evitare</a:t>
            </a:r>
            <a:r>
              <a:rPr lang="en-US" sz="4000" dirty="0" smtClean="0">
                <a:solidFill>
                  <a:schemeClr val="bg1"/>
                </a:solidFill>
              </a:rPr>
              <a:t> FANS </a:t>
            </a:r>
          </a:p>
          <a:p>
            <a:pPr algn="just">
              <a:buNone/>
            </a:pPr>
            <a:r>
              <a:rPr lang="en-US" sz="4000" dirty="0" err="1" smtClean="0">
                <a:solidFill>
                  <a:schemeClr val="bg1"/>
                </a:solidFill>
              </a:rPr>
              <a:t>Diuretici</a:t>
            </a:r>
            <a:r>
              <a:rPr lang="en-US" sz="4000" dirty="0" smtClean="0">
                <a:solidFill>
                  <a:schemeClr val="bg1"/>
                </a:solidFill>
              </a:rPr>
              <a:t>  </a:t>
            </a:r>
          </a:p>
          <a:p>
            <a:pPr algn="just">
              <a:buNone/>
            </a:pPr>
            <a:r>
              <a:rPr lang="en-US" sz="4000" dirty="0" err="1" smtClean="0">
                <a:solidFill>
                  <a:schemeClr val="bg1"/>
                </a:solidFill>
              </a:rPr>
              <a:t>Paracentesi</a:t>
            </a:r>
            <a:r>
              <a:rPr lang="en-US" sz="4000" dirty="0" smtClean="0">
                <a:solidFill>
                  <a:schemeClr val="bg1"/>
                </a:solidFill>
              </a:rPr>
              <a:t> ?</a:t>
            </a:r>
          </a:p>
          <a:p>
            <a:pPr algn="just">
              <a:buNone/>
            </a:pPr>
            <a:r>
              <a:rPr lang="en-US" sz="4000" dirty="0" err="1" smtClean="0">
                <a:solidFill>
                  <a:schemeClr val="bg1"/>
                </a:solidFill>
              </a:rPr>
              <a:t>Albumina</a:t>
            </a:r>
            <a:r>
              <a:rPr lang="en-US" sz="4000" dirty="0" smtClean="0">
                <a:solidFill>
                  <a:schemeClr val="bg1"/>
                </a:solidFill>
              </a:rPr>
              <a:t>  ?</a:t>
            </a:r>
            <a:endParaRPr lang="it-IT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539552" y="476672"/>
            <a:ext cx="8162925" cy="59039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sz="4800" dirty="0" smtClean="0">
                <a:solidFill>
                  <a:srgbClr val="FFC000"/>
                </a:solidFill>
              </a:rPr>
              <a:t> </a:t>
            </a:r>
            <a:r>
              <a:rPr lang="it-IT" sz="6000" dirty="0" smtClean="0">
                <a:solidFill>
                  <a:srgbClr val="FFC000"/>
                </a:solidFill>
                <a:latin typeface="+mj-lt"/>
              </a:rPr>
              <a:t>Take home </a:t>
            </a:r>
            <a:r>
              <a:rPr lang="it-IT" sz="6000" dirty="0" err="1" smtClean="0">
                <a:solidFill>
                  <a:srgbClr val="FFC000"/>
                </a:solidFill>
                <a:latin typeface="+mj-lt"/>
              </a:rPr>
              <a:t>message</a:t>
            </a:r>
            <a:endParaRPr lang="it-IT" sz="6000" dirty="0" smtClean="0">
              <a:solidFill>
                <a:srgbClr val="FFC000"/>
              </a:solidFill>
              <a:latin typeface="+mj-lt"/>
            </a:endParaRP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Abolizione assoluta di alcol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Dieta libera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Controllo del peso</a:t>
            </a:r>
          </a:p>
          <a:p>
            <a:pPr algn="just">
              <a:buNone/>
            </a:pPr>
            <a:r>
              <a:rPr lang="it-IT" dirty="0" err="1" smtClean="0">
                <a:solidFill>
                  <a:schemeClr val="bg1"/>
                </a:solidFill>
              </a:rPr>
              <a:t>Alvo</a:t>
            </a:r>
            <a:r>
              <a:rPr lang="it-IT" dirty="0" smtClean="0">
                <a:solidFill>
                  <a:schemeClr val="bg1"/>
                </a:solidFill>
              </a:rPr>
              <a:t> aperto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 monitoraggio di alcuni parametri sierologici come gli indici di funzionalità epatica e renale, di danno pancreatico e, soprattutto, l’indice di </a:t>
            </a:r>
            <a:r>
              <a:rPr lang="it-IT" dirty="0" err="1" smtClean="0">
                <a:solidFill>
                  <a:schemeClr val="bg1"/>
                </a:solidFill>
              </a:rPr>
              <a:t>Child-Pugh</a:t>
            </a:r>
            <a:r>
              <a:rPr lang="it-IT" dirty="0" smtClean="0">
                <a:solidFill>
                  <a:schemeClr val="bg1"/>
                </a:solidFill>
              </a:rPr>
              <a:t> come miglior espressione della funzionalità epatica</a:t>
            </a:r>
            <a:r>
              <a:rPr lang="it-IT" dirty="0" smtClean="0"/>
              <a:t> </a:t>
            </a:r>
            <a:endParaRPr lang="it-IT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sz="4000" dirty="0" smtClean="0">
                <a:solidFill>
                  <a:schemeClr val="bg1"/>
                </a:solidFill>
              </a:rPr>
              <a:t>   Il  25% dei decessi  dopo chirurgia </a:t>
            </a:r>
            <a:r>
              <a:rPr lang="it-IT" sz="4000" dirty="0" err="1" smtClean="0">
                <a:solidFill>
                  <a:schemeClr val="bg1"/>
                </a:solidFill>
              </a:rPr>
              <a:t>resettiva</a:t>
            </a:r>
            <a:r>
              <a:rPr lang="it-IT" sz="4000" dirty="0" smtClean="0">
                <a:solidFill>
                  <a:schemeClr val="bg1"/>
                </a:solidFill>
              </a:rPr>
              <a:t> avviene per insufficienza epatica dopo più di un anno dall’intervento</a:t>
            </a:r>
            <a:endParaRPr lang="it-IT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6000" dirty="0" smtClean="0">
                <a:solidFill>
                  <a:srgbClr val="FFC000"/>
                </a:solidFill>
              </a:rPr>
              <a:t>TACE - </a:t>
            </a:r>
            <a:r>
              <a:rPr lang="en-US" sz="6000" dirty="0" err="1" smtClean="0">
                <a:solidFill>
                  <a:srgbClr val="FFC000"/>
                </a:solidFill>
              </a:rPr>
              <a:t>Complicanze</a:t>
            </a:r>
            <a:endParaRPr lang="en-US" sz="6000" dirty="0" smtClean="0">
              <a:solidFill>
                <a:srgbClr val="FFC000"/>
              </a:solidFill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  <a:defRPr/>
            </a:pPr>
            <a:r>
              <a:rPr lang="en-US" sz="4000" dirty="0" smtClean="0">
                <a:solidFill>
                  <a:schemeClr val="bg1"/>
                </a:solidFill>
              </a:rPr>
              <a:t>  </a:t>
            </a:r>
            <a:r>
              <a:rPr lang="en-US" sz="4800" dirty="0" err="1" smtClean="0">
                <a:solidFill>
                  <a:schemeClr val="bg1"/>
                </a:solidFill>
              </a:rPr>
              <a:t>Comuni</a:t>
            </a:r>
            <a:r>
              <a:rPr lang="en-US" sz="4800" dirty="0" smtClean="0">
                <a:solidFill>
                  <a:schemeClr val="bg1"/>
                </a:solidFill>
              </a:rPr>
              <a:t>   (80%)</a:t>
            </a:r>
          </a:p>
          <a:p>
            <a:pPr lvl="1" eaLnBrk="1" hangingPunct="1">
              <a:buNone/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Febbre</a:t>
            </a:r>
            <a:r>
              <a:rPr lang="en-US" sz="3600" dirty="0" smtClean="0">
                <a:solidFill>
                  <a:schemeClr val="bg1"/>
                </a:solidFill>
              </a:rPr>
              <a:t>  </a:t>
            </a:r>
          </a:p>
          <a:p>
            <a:pPr lvl="1" eaLnBrk="1" hangingPunct="1">
              <a:buNone/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 Nausea  </a:t>
            </a:r>
          </a:p>
          <a:p>
            <a:pPr lvl="1" eaLnBrk="1" hangingPunct="1">
              <a:buNone/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Dolore</a:t>
            </a:r>
            <a:r>
              <a:rPr lang="en-US" sz="3600" dirty="0" smtClean="0">
                <a:solidFill>
                  <a:schemeClr val="bg1"/>
                </a:solidFill>
              </a:rPr>
              <a:t>  </a:t>
            </a:r>
            <a:r>
              <a:rPr lang="en-US" sz="3600" dirty="0" err="1" smtClean="0">
                <a:solidFill>
                  <a:schemeClr val="bg1"/>
                </a:solidFill>
              </a:rPr>
              <a:t>addominale</a:t>
            </a:r>
            <a:r>
              <a:rPr lang="en-US" sz="3600" dirty="0" smtClean="0">
                <a:solidFill>
                  <a:schemeClr val="bg1"/>
                </a:solidFill>
              </a:rPr>
              <a:t>  </a:t>
            </a:r>
          </a:p>
          <a:p>
            <a:pPr lvl="1" eaLnBrk="1" hangingPunct="1">
              <a:buNone/>
              <a:defRPr/>
            </a:pPr>
            <a:endParaRPr lang="en-US" sz="3600" dirty="0" smtClean="0">
              <a:solidFill>
                <a:schemeClr val="bg1"/>
              </a:solidFill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5334000" y="6400800"/>
            <a:ext cx="3733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  <a:latin typeface="Arial" charset="0"/>
              </a:rPr>
              <a:t>Chan AO et al. </a:t>
            </a:r>
            <a:r>
              <a:rPr lang="en-US" sz="1600" i="1" dirty="0">
                <a:solidFill>
                  <a:schemeClr val="bg1"/>
                </a:solidFill>
                <a:latin typeface="Arial" charset="0"/>
              </a:rPr>
              <a:t>Cancer</a:t>
            </a:r>
            <a:r>
              <a:rPr lang="en-US" sz="1600" dirty="0">
                <a:solidFill>
                  <a:schemeClr val="bg1"/>
                </a:solidFill>
                <a:latin typeface="Arial" charset="0"/>
              </a:rPr>
              <a:t> 2002; 359:1747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539552" y="476672"/>
            <a:ext cx="8162925" cy="5903912"/>
          </a:xfrm>
        </p:spPr>
        <p:txBody>
          <a:bodyPr/>
          <a:lstStyle/>
          <a:p>
            <a:pPr algn="just">
              <a:buNone/>
            </a:pPr>
            <a:r>
              <a:rPr lang="it-IT" sz="6000" dirty="0" smtClean="0">
                <a:solidFill>
                  <a:srgbClr val="FFC000"/>
                </a:solidFill>
              </a:rPr>
              <a:t>   </a:t>
            </a:r>
            <a:r>
              <a:rPr lang="it-IT" sz="6000" dirty="0" smtClean="0">
                <a:solidFill>
                  <a:srgbClr val="FFC000"/>
                </a:solidFill>
                <a:latin typeface="+mj-lt"/>
              </a:rPr>
              <a:t>TACE </a:t>
            </a:r>
          </a:p>
          <a:p>
            <a:pPr algn="just">
              <a:buNone/>
            </a:pPr>
            <a:endParaRPr lang="it-IT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Circa l'80% dei pazienti manifesta la comparsa della sindrome </a:t>
            </a:r>
            <a:r>
              <a:rPr lang="it-IT" dirty="0" err="1" smtClean="0">
                <a:solidFill>
                  <a:schemeClr val="bg1"/>
                </a:solidFill>
              </a:rPr>
              <a:t>post-chemioembolizzazione</a:t>
            </a:r>
            <a:r>
              <a:rPr lang="it-IT" dirty="0" smtClean="0">
                <a:solidFill>
                  <a:schemeClr val="bg1"/>
                </a:solidFill>
              </a:rPr>
              <a:t> che non deve essere considerata una complicanza maggiore, ma un effetto collaterale che, nella maggioranza dei casi, tende a risolversi spontaneamente non causando un allungamento dell’ospedalizzazione</a:t>
            </a:r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3600" i="1" dirty="0">
                <a:solidFill>
                  <a:schemeClr val="bg1"/>
                </a:solidFill>
                <a:latin typeface="Arial" charset="0"/>
              </a:rPr>
              <a:t>Organizzazione dell’assistenza al paziente con cirrosi epatica in Medicina Generale</a:t>
            </a:r>
          </a:p>
        </p:txBody>
      </p:sp>
      <p:pic>
        <p:nvPicPr>
          <p:cNvPr id="39944" name="Picture 8" descr="The%20operating%20room"/>
          <p:cNvPicPr>
            <a:picLocks noChangeAspect="1" noChangeArrowheads="1"/>
          </p:cNvPicPr>
          <p:nvPr/>
        </p:nvPicPr>
        <p:blipFill>
          <a:blip r:embed="rId3" cstate="print">
            <a:lum bright="20000" contrast="4000"/>
          </a:blip>
          <a:srcRect/>
          <a:stretch>
            <a:fillRect/>
          </a:stretch>
        </p:blipFill>
        <p:spPr bwMode="auto">
          <a:xfrm>
            <a:off x="179512" y="1484784"/>
            <a:ext cx="5340868" cy="4201082"/>
          </a:xfrm>
          <a:prstGeom prst="rect">
            <a:avLst/>
          </a:prstGeom>
          <a:noFill/>
          <a:ln w="9525">
            <a:solidFill>
              <a:srgbClr val="990033"/>
            </a:solidFill>
            <a:miter lim="800000"/>
            <a:headEnd/>
            <a:tailEnd/>
          </a:ln>
        </p:spPr>
      </p:pic>
      <p:sp>
        <p:nvSpPr>
          <p:cNvPr id="4" name="Rettangolo 3"/>
          <p:cNvSpPr/>
          <p:nvPr/>
        </p:nvSpPr>
        <p:spPr>
          <a:xfrm>
            <a:off x="323528" y="5733256"/>
            <a:ext cx="5976664" cy="91440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800" i="1" dirty="0" smtClean="0"/>
              <a:t>gestione integrata</a:t>
            </a:r>
            <a:endParaRPr lang="it-IT" sz="4800" i="1" dirty="0"/>
          </a:p>
        </p:txBody>
      </p:sp>
      <p:sp>
        <p:nvSpPr>
          <p:cNvPr id="6" name="Rettangolo 5"/>
          <p:cNvSpPr/>
          <p:nvPr/>
        </p:nvSpPr>
        <p:spPr>
          <a:xfrm>
            <a:off x="5508104" y="1340768"/>
            <a:ext cx="3635896" cy="3456384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6000" b="1" dirty="0" smtClean="0">
                <a:solidFill>
                  <a:srgbClr val="FFFF00"/>
                </a:solidFill>
              </a:rPr>
              <a:t>LA   PRIORITA</a:t>
            </a:r>
            <a:r>
              <a:rPr lang="it-IT" sz="3200" dirty="0" smtClean="0">
                <a:solidFill>
                  <a:srgbClr val="FFFF00"/>
                </a:solidFill>
              </a:rPr>
              <a:t>’</a:t>
            </a:r>
            <a:endParaRPr lang="it-IT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539552" y="476672"/>
            <a:ext cx="8162925" cy="5903912"/>
          </a:xfrm>
        </p:spPr>
        <p:txBody>
          <a:bodyPr/>
          <a:lstStyle/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</a:t>
            </a:r>
            <a:r>
              <a:rPr lang="it-IT" sz="6000" dirty="0" smtClean="0">
                <a:solidFill>
                  <a:srgbClr val="FFC000"/>
                </a:solidFill>
                <a:latin typeface="+mj-lt"/>
              </a:rPr>
              <a:t>TACE</a:t>
            </a:r>
            <a:r>
              <a:rPr lang="it-IT" sz="4400" dirty="0" smtClean="0">
                <a:solidFill>
                  <a:schemeClr val="bg1"/>
                </a:solidFill>
              </a:rPr>
              <a:t> </a:t>
            </a:r>
            <a:endParaRPr lang="it-IT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it-IT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it-IT" sz="4000" dirty="0" smtClean="0">
                <a:solidFill>
                  <a:schemeClr val="bg1"/>
                </a:solidFill>
              </a:rPr>
              <a:t>Le complicanze epatiche includono  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</a:t>
            </a:r>
            <a:r>
              <a:rPr lang="it-IT" sz="3600" dirty="0" smtClean="0">
                <a:solidFill>
                  <a:schemeClr val="bg1"/>
                </a:solidFill>
              </a:rPr>
              <a:t>ascesso epatico   (3%)</a:t>
            </a:r>
            <a:endParaRPr lang="it-IT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formazione di una raccolta biliare </a:t>
            </a:r>
            <a:r>
              <a:rPr lang="it-IT" dirty="0" err="1" smtClean="0">
                <a:solidFill>
                  <a:schemeClr val="bg1"/>
                </a:solidFill>
              </a:rPr>
              <a:t>intraepatica</a:t>
            </a:r>
            <a:endParaRPr lang="it-IT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</a:t>
            </a:r>
            <a:r>
              <a:rPr lang="it-IT" sz="3600" dirty="0" smtClean="0">
                <a:solidFill>
                  <a:schemeClr val="bg1"/>
                </a:solidFill>
              </a:rPr>
              <a:t>infarto epatico </a:t>
            </a:r>
          </a:p>
          <a:p>
            <a:pPr algn="just">
              <a:buNone/>
            </a:pPr>
            <a:r>
              <a:rPr lang="it-IT" sz="3600" dirty="0" smtClean="0">
                <a:solidFill>
                  <a:schemeClr val="bg1"/>
                </a:solidFill>
              </a:rPr>
              <a:t>  rottura  tumorale  con </a:t>
            </a:r>
            <a:r>
              <a:rPr lang="it-IT" sz="3600" dirty="0" err="1" smtClean="0">
                <a:solidFill>
                  <a:schemeClr val="bg1"/>
                </a:solidFill>
              </a:rPr>
              <a:t>emoperitoneo</a:t>
            </a:r>
            <a:r>
              <a:rPr lang="it-IT" sz="3600" dirty="0" smtClean="0">
                <a:solidFill>
                  <a:schemeClr val="bg1"/>
                </a:solidFill>
              </a:rPr>
              <a:t>  </a:t>
            </a:r>
            <a:endParaRPr lang="it-IT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539552" y="476672"/>
            <a:ext cx="8162925" cy="590391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</a:t>
            </a:r>
            <a:r>
              <a:rPr lang="it-IT" sz="6000" dirty="0" smtClean="0">
                <a:solidFill>
                  <a:srgbClr val="FFC000"/>
                </a:solidFill>
                <a:latin typeface="+mj-lt"/>
              </a:rPr>
              <a:t>TACE</a:t>
            </a:r>
            <a:r>
              <a:rPr lang="it-IT" sz="6000" dirty="0" smtClean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just">
              <a:buNone/>
            </a:pPr>
            <a:endParaRPr lang="it-IT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it-IT" sz="4000" dirty="0" smtClean="0">
                <a:solidFill>
                  <a:schemeClr val="bg1"/>
                </a:solidFill>
              </a:rPr>
              <a:t>  Le complicanze extraepatiche </a:t>
            </a:r>
          </a:p>
          <a:p>
            <a:pPr algn="just">
              <a:buNone/>
            </a:pPr>
            <a:r>
              <a:rPr lang="it-IT" sz="3600" dirty="0" smtClean="0">
                <a:solidFill>
                  <a:schemeClr val="bg1"/>
                </a:solidFill>
              </a:rPr>
              <a:t>   gravi colecistiti   (3.7%)</a:t>
            </a:r>
          </a:p>
          <a:p>
            <a:pPr algn="just">
              <a:buNone/>
            </a:pPr>
            <a:r>
              <a:rPr lang="it-IT" sz="3600" dirty="0" smtClean="0">
                <a:solidFill>
                  <a:schemeClr val="bg1"/>
                </a:solidFill>
              </a:rPr>
              <a:t>   infarto splenico </a:t>
            </a:r>
          </a:p>
          <a:p>
            <a:pPr algn="just">
              <a:buNone/>
            </a:pPr>
            <a:r>
              <a:rPr lang="it-IT" sz="3600" dirty="0" smtClean="0">
                <a:solidFill>
                  <a:schemeClr val="bg1"/>
                </a:solidFill>
              </a:rPr>
              <a:t>   </a:t>
            </a:r>
            <a:r>
              <a:rPr lang="it-IT" dirty="0" smtClean="0">
                <a:solidFill>
                  <a:schemeClr val="bg1"/>
                </a:solidFill>
              </a:rPr>
              <a:t>lesioni a livello della mucosa gastrointestinale </a:t>
            </a:r>
            <a:endParaRPr lang="it-IT" sz="3600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</a:t>
            </a:r>
            <a:r>
              <a:rPr lang="it-IT" dirty="0" err="1" smtClean="0">
                <a:solidFill>
                  <a:schemeClr val="bg1"/>
                </a:solidFill>
              </a:rPr>
              <a:t>embolizzazione</a:t>
            </a:r>
            <a:r>
              <a:rPr lang="it-IT" dirty="0" smtClean="0">
                <a:solidFill>
                  <a:schemeClr val="bg1"/>
                </a:solidFill>
              </a:rPr>
              <a:t> o infarto polmonare</a:t>
            </a:r>
          </a:p>
          <a:p>
            <a:pPr algn="just">
              <a:buNone/>
            </a:pPr>
            <a:r>
              <a:rPr lang="it-IT" sz="3600" dirty="0" smtClean="0">
                <a:solidFill>
                  <a:schemeClr val="bg1"/>
                </a:solidFill>
              </a:rPr>
              <a:t>   </a:t>
            </a:r>
            <a:r>
              <a:rPr lang="it-IT" sz="3600" dirty="0" err="1" smtClean="0">
                <a:solidFill>
                  <a:schemeClr val="bg1"/>
                </a:solidFill>
              </a:rPr>
              <a:t>piastrinopenia</a:t>
            </a:r>
            <a:r>
              <a:rPr lang="it-IT" sz="3600" dirty="0" smtClean="0">
                <a:solidFill>
                  <a:schemeClr val="bg1"/>
                </a:solidFill>
              </a:rPr>
              <a:t>  (3.4%)</a:t>
            </a:r>
          </a:p>
          <a:p>
            <a:pPr algn="just">
              <a:buNone/>
            </a:pPr>
            <a:r>
              <a:rPr lang="it-IT" sz="3600" dirty="0" smtClean="0">
                <a:solidFill>
                  <a:schemeClr val="bg1"/>
                </a:solidFill>
              </a:rPr>
              <a:t>   IRA  (8.6%)</a:t>
            </a:r>
            <a:endParaRPr lang="it-IT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539552" y="476672"/>
            <a:ext cx="8162925" cy="59039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sz="5200" dirty="0" smtClean="0">
                <a:solidFill>
                  <a:srgbClr val="FFC000"/>
                </a:solidFill>
              </a:rPr>
              <a:t>   </a:t>
            </a:r>
            <a:r>
              <a:rPr lang="it-IT" sz="6000" dirty="0" smtClean="0">
                <a:solidFill>
                  <a:srgbClr val="FFC000"/>
                </a:solidFill>
                <a:latin typeface="+mj-lt"/>
              </a:rPr>
              <a:t>TACE</a:t>
            </a:r>
            <a:r>
              <a:rPr lang="it-IT" sz="5200" dirty="0" smtClean="0">
                <a:solidFill>
                  <a:srgbClr val="FFC000"/>
                </a:solidFill>
              </a:rPr>
              <a:t> </a:t>
            </a:r>
          </a:p>
          <a:p>
            <a:pPr algn="just">
              <a:buNone/>
            </a:pPr>
            <a:r>
              <a:rPr lang="it-IT" sz="4000" dirty="0" smtClean="0">
                <a:solidFill>
                  <a:schemeClr val="bg1"/>
                </a:solidFill>
              </a:rPr>
              <a:t>La pancreatite acuta (1.7%) 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 significativa </a:t>
            </a:r>
            <a:r>
              <a:rPr lang="it-IT" dirty="0" err="1" smtClean="0">
                <a:solidFill>
                  <a:schemeClr val="bg1"/>
                </a:solidFill>
              </a:rPr>
              <a:t>morbidità</a:t>
            </a:r>
            <a:r>
              <a:rPr lang="it-IT" dirty="0" smtClean="0">
                <a:solidFill>
                  <a:schemeClr val="bg1"/>
                </a:solidFill>
              </a:rPr>
              <a:t> e mortalità potenziale 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 entro 24 ore  (solitamente)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 legata alla tossicità dei farmaci antineoplastici nonché a meccanismi ischemici diretti (non </a:t>
            </a:r>
            <a:r>
              <a:rPr lang="it-IT" dirty="0" err="1" smtClean="0">
                <a:solidFill>
                  <a:schemeClr val="bg1"/>
                </a:solidFill>
              </a:rPr>
              <a:t>embolizzazione</a:t>
            </a:r>
            <a:r>
              <a:rPr lang="it-IT" dirty="0" smtClean="0">
                <a:solidFill>
                  <a:schemeClr val="bg1"/>
                </a:solidFill>
              </a:rPr>
              <a:t> del corretto bersaglio o  meccanismi di reflusso)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395536" y="404664"/>
            <a:ext cx="8162925" cy="59039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</a:t>
            </a:r>
            <a:r>
              <a:rPr lang="it-IT" sz="6000" dirty="0" smtClean="0">
                <a:solidFill>
                  <a:srgbClr val="FFC000"/>
                </a:solidFill>
                <a:latin typeface="+mj-lt"/>
              </a:rPr>
              <a:t>TACE</a:t>
            </a:r>
            <a:r>
              <a:rPr lang="it-IT" sz="4800" dirty="0" smtClean="0">
                <a:solidFill>
                  <a:srgbClr val="FFC000"/>
                </a:solidFill>
              </a:rPr>
              <a:t> </a:t>
            </a:r>
            <a:endParaRPr lang="it-IT" dirty="0" smtClean="0">
              <a:solidFill>
                <a:srgbClr val="FFC000"/>
              </a:solidFill>
            </a:endParaRPr>
          </a:p>
          <a:p>
            <a:pPr algn="just">
              <a:buNone/>
            </a:pPr>
            <a:endParaRPr lang="it-IT" dirty="0" smtClean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 Le TACE dei soggetti diabetici presentano un numero di complicanze più elevato rispetto a quelle dei soggetti non diabetici (26.7% </a:t>
            </a:r>
            <a:r>
              <a:rPr lang="it-IT" i="1" dirty="0" smtClean="0">
                <a:solidFill>
                  <a:schemeClr val="bg1"/>
                </a:solidFill>
              </a:rPr>
              <a:t>vs 13.1%)</a:t>
            </a:r>
            <a:endParaRPr lang="it-IT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US" sz="6000" dirty="0" smtClean="0">
                <a:solidFill>
                  <a:srgbClr val="FFC000"/>
                </a:solidFill>
              </a:rPr>
              <a:t>RFA</a:t>
            </a:r>
            <a:r>
              <a:rPr lang="en-US" sz="4800" dirty="0" smtClean="0">
                <a:solidFill>
                  <a:srgbClr val="FFC000"/>
                </a:solidFill>
              </a:rPr>
              <a:t>  </a:t>
            </a:r>
            <a:r>
              <a:rPr lang="en-US" sz="4800" dirty="0" err="1" smtClean="0">
                <a:solidFill>
                  <a:srgbClr val="FFC000"/>
                </a:solidFill>
              </a:rPr>
              <a:t>Complicanze</a:t>
            </a:r>
            <a:endParaRPr lang="en-US" sz="4800" dirty="0" smtClean="0">
              <a:solidFill>
                <a:srgbClr val="FFC000"/>
              </a:solidFill>
            </a:endParaRP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12776"/>
            <a:ext cx="8064896" cy="5229200"/>
          </a:xfrm>
        </p:spPr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</a:p>
          <a:p>
            <a:pPr algn="just">
              <a:buNone/>
              <a:defRPr/>
            </a:pPr>
            <a:r>
              <a:rPr lang="it-IT" sz="4000" dirty="0" smtClean="0">
                <a:solidFill>
                  <a:schemeClr val="bg1"/>
                </a:solidFill>
              </a:rPr>
              <a:t>   I tassi di mortalità e </a:t>
            </a:r>
            <a:r>
              <a:rPr lang="it-IT" sz="4000" dirty="0" err="1" smtClean="0">
                <a:solidFill>
                  <a:schemeClr val="bg1"/>
                </a:solidFill>
              </a:rPr>
              <a:t>morbidità</a:t>
            </a:r>
            <a:r>
              <a:rPr lang="it-IT" sz="4000" dirty="0" smtClean="0">
                <a:solidFill>
                  <a:schemeClr val="bg1"/>
                </a:solidFill>
              </a:rPr>
              <a:t> riportati sono circa dello 0.5% e dell’8.0%, rispettivamente</a:t>
            </a:r>
          </a:p>
          <a:p>
            <a:pPr algn="just">
              <a:buNone/>
              <a:defRPr/>
            </a:pPr>
            <a:endParaRPr lang="it-IT" sz="4000" dirty="0" smtClean="0">
              <a:solidFill>
                <a:schemeClr val="bg1"/>
              </a:solidFill>
            </a:endParaRPr>
          </a:p>
          <a:p>
            <a:pPr algn="just">
              <a:buNone/>
              <a:defRPr/>
            </a:pPr>
            <a:endParaRPr lang="it-IT" sz="4000" dirty="0" smtClean="0">
              <a:solidFill>
                <a:schemeClr val="bg1"/>
              </a:solidFill>
            </a:endParaRPr>
          </a:p>
          <a:p>
            <a:pPr algn="just">
              <a:buNone/>
              <a:defRPr/>
            </a:pPr>
            <a:endParaRPr lang="it-IT" sz="4000" dirty="0" smtClean="0">
              <a:solidFill>
                <a:schemeClr val="bg1"/>
              </a:solidFill>
            </a:endParaRPr>
          </a:p>
          <a:p>
            <a:pPr algn="just">
              <a:buNone/>
              <a:defRPr/>
            </a:pPr>
            <a:endParaRPr lang="it-IT" sz="4000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endParaRPr lang="en-US" sz="2200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r>
              <a:rPr lang="it-IT" sz="4000" dirty="0" smtClean="0">
                <a:solidFill>
                  <a:schemeClr val="bg1"/>
                </a:solidFill>
              </a:rPr>
              <a:t> </a:t>
            </a:r>
            <a:r>
              <a:rPr lang="it-IT" sz="1700" dirty="0" smtClean="0">
                <a:solidFill>
                  <a:schemeClr val="bg1"/>
                </a:solidFill>
              </a:rPr>
              <a:t>International Journal </a:t>
            </a:r>
            <a:r>
              <a:rPr lang="it-IT" sz="1700" dirty="0" err="1" smtClean="0">
                <a:solidFill>
                  <a:schemeClr val="bg1"/>
                </a:solidFill>
              </a:rPr>
              <a:t>of</a:t>
            </a:r>
            <a:r>
              <a:rPr lang="it-IT" sz="1700" dirty="0" smtClean="0">
                <a:solidFill>
                  <a:schemeClr val="bg1"/>
                </a:solidFill>
              </a:rPr>
              <a:t> </a:t>
            </a:r>
            <a:r>
              <a:rPr lang="it-IT" sz="1700" dirty="0" err="1" smtClean="0">
                <a:solidFill>
                  <a:schemeClr val="bg1"/>
                </a:solidFill>
              </a:rPr>
              <a:t>Hepatology</a:t>
            </a:r>
            <a:r>
              <a:rPr lang="it-IT" sz="1700" dirty="0" smtClean="0">
                <a:solidFill>
                  <a:schemeClr val="bg1"/>
                </a:solidFill>
              </a:rPr>
              <a:t> 2011</a:t>
            </a:r>
            <a:endParaRPr lang="en-US" sz="4000" dirty="0" smtClean="0">
              <a:solidFill>
                <a:schemeClr val="bg1"/>
              </a:solidFill>
            </a:endParaRPr>
          </a:p>
          <a:p>
            <a:pPr algn="just">
              <a:buNone/>
              <a:defRPr/>
            </a:pPr>
            <a:endParaRPr lang="en-US" sz="4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435280" cy="1143000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US" sz="6000" dirty="0" smtClean="0">
                <a:solidFill>
                  <a:srgbClr val="FFC000"/>
                </a:solidFill>
              </a:rPr>
              <a:t>RFA</a:t>
            </a:r>
            <a:r>
              <a:rPr lang="en-US" sz="4800" dirty="0" smtClean="0">
                <a:solidFill>
                  <a:srgbClr val="FFC000"/>
                </a:solidFill>
              </a:rPr>
              <a:t>  </a:t>
            </a:r>
            <a:r>
              <a:rPr lang="en-US" sz="4800" dirty="0" err="1" smtClean="0">
                <a:solidFill>
                  <a:srgbClr val="FFC000"/>
                </a:solidFill>
              </a:rPr>
              <a:t>Complicanze</a:t>
            </a:r>
            <a:r>
              <a:rPr lang="en-US" sz="4800" dirty="0" smtClean="0">
                <a:solidFill>
                  <a:srgbClr val="FFC000"/>
                </a:solidFill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</a:rPr>
              <a:t>minori</a:t>
            </a:r>
            <a:r>
              <a:rPr lang="en-US" sz="4800" dirty="0" smtClean="0">
                <a:solidFill>
                  <a:srgbClr val="FFC000"/>
                </a:solidFill>
              </a:rPr>
              <a:t> (4-5%)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eaLnBrk="1" hangingPunct="1"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   </a:t>
            </a:r>
          </a:p>
          <a:p>
            <a:pPr eaLnBrk="1" hangingPunct="1"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dirty="0" err="1" smtClean="0">
                <a:solidFill>
                  <a:schemeClr val="bg1"/>
                </a:solidFill>
              </a:rPr>
              <a:t>Intenso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dolore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addominale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durante</a:t>
            </a:r>
            <a:r>
              <a:rPr lang="en-US" dirty="0" smtClean="0">
                <a:solidFill>
                  <a:schemeClr val="bg1"/>
                </a:solidFill>
              </a:rPr>
              <a:t>  e </a:t>
            </a:r>
            <a:r>
              <a:rPr lang="en-US" dirty="0" err="1" smtClean="0">
                <a:solidFill>
                  <a:schemeClr val="bg1"/>
                </a:solidFill>
              </a:rPr>
              <a:t>dopo</a:t>
            </a:r>
            <a:r>
              <a:rPr lang="en-US" dirty="0" smtClean="0">
                <a:solidFill>
                  <a:schemeClr val="bg1"/>
                </a:solidFill>
              </a:rPr>
              <a:t> la </a:t>
            </a:r>
            <a:r>
              <a:rPr lang="en-US" dirty="0" err="1" smtClean="0">
                <a:solidFill>
                  <a:schemeClr val="bg1"/>
                </a:solidFill>
              </a:rPr>
              <a:t>procedura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eaLnBrk="1" hangingPunct="1"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dirty="0" err="1" smtClean="0">
                <a:solidFill>
                  <a:schemeClr val="bg1"/>
                </a:solidFill>
              </a:rPr>
              <a:t>Febbre</a:t>
            </a:r>
            <a:endParaRPr lang="en-US" dirty="0" smtClean="0">
              <a:solidFill>
                <a:schemeClr val="bg1"/>
              </a:solidFill>
            </a:endParaRPr>
          </a:p>
          <a:p>
            <a:pPr eaLnBrk="1" hangingPunct="1"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    Nausea</a:t>
            </a:r>
          </a:p>
          <a:p>
            <a:pPr eaLnBrk="1" hangingPunct="1"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dirty="0" err="1" smtClean="0">
                <a:solidFill>
                  <a:schemeClr val="bg1"/>
                </a:solidFill>
              </a:rPr>
              <a:t>Versamento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pleurico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dx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asintomatico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dirty="0" err="1" smtClean="0">
                <a:solidFill>
                  <a:schemeClr val="bg1"/>
                </a:solidFill>
              </a:rPr>
              <a:t>ematoma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subcapsulare</a:t>
            </a:r>
            <a:endParaRPr lang="en-US" dirty="0" smtClean="0">
              <a:solidFill>
                <a:schemeClr val="bg1"/>
              </a:solidFill>
            </a:endParaRPr>
          </a:p>
          <a:p>
            <a:pPr algn="r">
              <a:buNone/>
            </a:pPr>
            <a:endParaRPr lang="it-IT" sz="2400" dirty="0" smtClean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it-IT" sz="1400" dirty="0" smtClean="0">
                <a:solidFill>
                  <a:schemeClr val="bg1"/>
                </a:solidFill>
              </a:rPr>
              <a:t>Minami </a:t>
            </a:r>
            <a:r>
              <a:rPr lang="it-IT" sz="1400" dirty="0" err="1" smtClean="0">
                <a:solidFill>
                  <a:schemeClr val="bg1"/>
                </a:solidFill>
              </a:rPr>
              <a:t>et</a:t>
            </a:r>
            <a:r>
              <a:rPr lang="it-IT" sz="1400" dirty="0" smtClean="0">
                <a:solidFill>
                  <a:schemeClr val="bg1"/>
                </a:solidFill>
              </a:rPr>
              <a:t> al, International Journal </a:t>
            </a:r>
            <a:r>
              <a:rPr lang="it-IT" sz="1400" dirty="0" err="1" smtClean="0">
                <a:solidFill>
                  <a:schemeClr val="bg1"/>
                </a:solidFill>
              </a:rPr>
              <a:t>of</a:t>
            </a:r>
            <a:r>
              <a:rPr lang="it-IT" sz="1400" dirty="0" smtClean="0">
                <a:solidFill>
                  <a:schemeClr val="bg1"/>
                </a:solidFill>
              </a:rPr>
              <a:t> </a:t>
            </a:r>
            <a:r>
              <a:rPr lang="it-IT" sz="1400" dirty="0" err="1" smtClean="0">
                <a:solidFill>
                  <a:schemeClr val="bg1"/>
                </a:solidFill>
              </a:rPr>
              <a:t>Hepatology</a:t>
            </a:r>
            <a:r>
              <a:rPr lang="it-IT" sz="1400" dirty="0" smtClean="0">
                <a:solidFill>
                  <a:schemeClr val="bg1"/>
                </a:solidFill>
              </a:rPr>
              <a:t> 2011</a:t>
            </a:r>
            <a:endParaRPr lang="en-US" sz="1400" dirty="0" smtClean="0">
              <a:solidFill>
                <a:schemeClr val="bg1"/>
              </a:solidFill>
            </a:endParaRPr>
          </a:p>
          <a:p>
            <a:pPr eaLnBrk="1" hangingPunct="1"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892480" cy="1143000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US" sz="6000" dirty="0" smtClean="0">
                <a:solidFill>
                  <a:srgbClr val="FFC000"/>
                </a:solidFill>
              </a:rPr>
              <a:t>RFA</a:t>
            </a:r>
            <a:r>
              <a:rPr lang="en-US" sz="4800" dirty="0" smtClean="0">
                <a:solidFill>
                  <a:srgbClr val="FFC000"/>
                </a:solidFill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</a:rPr>
              <a:t>Complicanze</a:t>
            </a:r>
            <a:r>
              <a:rPr lang="en-US" sz="4800" dirty="0" smtClean="0">
                <a:solidFill>
                  <a:srgbClr val="FFC000"/>
                </a:solidFill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</a:rPr>
              <a:t>maggiori</a:t>
            </a:r>
            <a:r>
              <a:rPr lang="en-US" sz="4800" dirty="0" smtClean="0">
                <a:solidFill>
                  <a:srgbClr val="FFC000"/>
                </a:solidFill>
              </a:rPr>
              <a:t> (2-3%)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556792"/>
            <a:ext cx="8568952" cy="5688632"/>
          </a:xfrm>
        </p:spPr>
        <p:txBody>
          <a:bodyPr>
            <a:normAutofit fontScale="47500" lnSpcReduction="20000"/>
          </a:bodyPr>
          <a:lstStyle/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</a:p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</a:p>
          <a:p>
            <a:pPr>
              <a:buNone/>
              <a:defRPr/>
            </a:pPr>
            <a:r>
              <a:rPr lang="it-IT" sz="6700" dirty="0" smtClean="0">
                <a:solidFill>
                  <a:schemeClr val="bg1"/>
                </a:solidFill>
              </a:rPr>
              <a:t>   </a:t>
            </a:r>
          </a:p>
          <a:p>
            <a:pPr>
              <a:buNone/>
              <a:defRPr/>
            </a:pPr>
            <a:r>
              <a:rPr lang="it-IT" sz="6700" dirty="0" smtClean="0">
                <a:solidFill>
                  <a:schemeClr val="bg1"/>
                </a:solidFill>
              </a:rPr>
              <a:t>    sanguinamento addominale</a:t>
            </a:r>
          </a:p>
          <a:p>
            <a:pPr>
              <a:buNone/>
              <a:defRPr/>
            </a:pPr>
            <a:r>
              <a:rPr lang="it-IT" sz="6700" dirty="0" smtClean="0">
                <a:solidFill>
                  <a:schemeClr val="bg1"/>
                </a:solidFill>
              </a:rPr>
              <a:t>    infezione addominale (ascesso epatico)</a:t>
            </a:r>
          </a:p>
          <a:p>
            <a:pPr>
              <a:buNone/>
              <a:defRPr/>
            </a:pPr>
            <a:r>
              <a:rPr lang="it-IT" sz="6700" dirty="0" smtClean="0">
                <a:solidFill>
                  <a:schemeClr val="bg1"/>
                </a:solidFill>
              </a:rPr>
              <a:t>    lesioni alla via biliare </a:t>
            </a:r>
          </a:p>
          <a:p>
            <a:pPr>
              <a:buNone/>
              <a:defRPr/>
            </a:pPr>
            <a:r>
              <a:rPr lang="it-IT" sz="6700" dirty="0" smtClean="0">
                <a:solidFill>
                  <a:schemeClr val="bg1"/>
                </a:solidFill>
              </a:rPr>
              <a:t>    </a:t>
            </a:r>
            <a:r>
              <a:rPr lang="it-IT" sz="6700" dirty="0" err="1" smtClean="0">
                <a:solidFill>
                  <a:schemeClr val="bg1"/>
                </a:solidFill>
              </a:rPr>
              <a:t>emobilia</a:t>
            </a:r>
            <a:endParaRPr lang="it-IT" sz="6700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r>
              <a:rPr lang="it-IT" sz="6700" dirty="0" smtClean="0">
                <a:solidFill>
                  <a:schemeClr val="bg1"/>
                </a:solidFill>
              </a:rPr>
              <a:t>    scompenso epatico  </a:t>
            </a:r>
            <a:endParaRPr lang="en-US" sz="7200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endParaRPr lang="it-IT" sz="6700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endParaRPr lang="it-IT" sz="4400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endParaRPr lang="it-IT" sz="4400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Minami </a:t>
            </a:r>
            <a:r>
              <a:rPr lang="it-IT" dirty="0" err="1" smtClean="0">
                <a:solidFill>
                  <a:schemeClr val="bg1"/>
                </a:solidFill>
              </a:rPr>
              <a:t>et</a:t>
            </a:r>
            <a:r>
              <a:rPr lang="it-IT" dirty="0" smtClean="0">
                <a:solidFill>
                  <a:schemeClr val="bg1"/>
                </a:solidFill>
              </a:rPr>
              <a:t> al, International </a:t>
            </a:r>
            <a:r>
              <a:rPr lang="it-IT" sz="2900" dirty="0" smtClean="0">
                <a:solidFill>
                  <a:schemeClr val="bg1"/>
                </a:solidFill>
              </a:rPr>
              <a:t>Journal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of</a:t>
            </a:r>
            <a:r>
              <a:rPr lang="it-IT" dirty="0" smtClean="0">
                <a:solidFill>
                  <a:schemeClr val="bg1"/>
                </a:solidFill>
              </a:rPr>
              <a:t> </a:t>
            </a:r>
            <a:r>
              <a:rPr lang="it-IT" dirty="0" err="1" smtClean="0">
                <a:solidFill>
                  <a:schemeClr val="bg1"/>
                </a:solidFill>
              </a:rPr>
              <a:t>Hepatology</a:t>
            </a:r>
            <a:r>
              <a:rPr lang="it-IT" dirty="0" smtClean="0">
                <a:solidFill>
                  <a:schemeClr val="bg1"/>
                </a:solidFill>
              </a:rPr>
              <a:t> 2011</a:t>
            </a:r>
            <a:endParaRPr lang="en-US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endParaRPr lang="it-IT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endParaRPr lang="it-IT" sz="1900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endParaRPr lang="it-IT" sz="1900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endParaRPr lang="it-IT" sz="1900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892480" cy="1143000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US" sz="6000" dirty="0" smtClean="0">
                <a:solidFill>
                  <a:srgbClr val="FFC000"/>
                </a:solidFill>
              </a:rPr>
              <a:t>RFA</a:t>
            </a:r>
            <a:r>
              <a:rPr lang="en-US" sz="4800" dirty="0" smtClean="0">
                <a:solidFill>
                  <a:srgbClr val="FFC000"/>
                </a:solidFill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</a:rPr>
              <a:t>Complicanze</a:t>
            </a:r>
            <a:r>
              <a:rPr lang="en-US" sz="4800" dirty="0" smtClean="0">
                <a:solidFill>
                  <a:srgbClr val="FFC000"/>
                </a:solidFill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</a:rPr>
              <a:t>maggiori</a:t>
            </a:r>
            <a:r>
              <a:rPr lang="en-US" sz="4800" dirty="0" smtClean="0">
                <a:solidFill>
                  <a:srgbClr val="FFC000"/>
                </a:solidFill>
              </a:rPr>
              <a:t> (2-3%)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1340768"/>
            <a:ext cx="8461448" cy="522920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</a:t>
            </a:r>
          </a:p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  <a:r>
              <a:rPr lang="it-IT" dirty="0" err="1" smtClean="0">
                <a:solidFill>
                  <a:schemeClr val="bg1"/>
                </a:solidFill>
              </a:rPr>
              <a:t>biloma</a:t>
            </a:r>
            <a:endParaRPr lang="it-IT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  perforazione viscere </a:t>
            </a:r>
          </a:p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  stenosi del dotto biliare</a:t>
            </a:r>
          </a:p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  <a:r>
              <a:rPr lang="it-IT" dirty="0" err="1" smtClean="0">
                <a:solidFill>
                  <a:schemeClr val="bg1"/>
                </a:solidFill>
              </a:rPr>
              <a:t>emo</a:t>
            </a:r>
            <a:r>
              <a:rPr lang="it-IT" dirty="0" smtClean="0">
                <a:solidFill>
                  <a:schemeClr val="bg1"/>
                </a:solidFill>
              </a:rPr>
              <a:t> o </a:t>
            </a:r>
            <a:r>
              <a:rPr lang="it-IT" dirty="0" err="1" smtClean="0">
                <a:solidFill>
                  <a:schemeClr val="bg1"/>
                </a:solidFill>
              </a:rPr>
              <a:t>pneomotorace</a:t>
            </a:r>
            <a:endParaRPr lang="it-IT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r>
              <a:rPr lang="it-IT" dirty="0" smtClean="0">
                <a:solidFill>
                  <a:schemeClr val="bg1"/>
                </a:solidFill>
              </a:rPr>
              <a:t>    trombosi portale</a:t>
            </a:r>
          </a:p>
          <a:p>
            <a:pPr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  <a:p>
            <a:pPr algn="r">
              <a:buNone/>
              <a:defRPr/>
            </a:pPr>
            <a:r>
              <a:rPr lang="it-IT" sz="1400" dirty="0" smtClean="0">
                <a:solidFill>
                  <a:schemeClr val="bg1"/>
                </a:solidFill>
              </a:rPr>
              <a:t>Minami </a:t>
            </a:r>
            <a:r>
              <a:rPr lang="it-IT" sz="1400" dirty="0" err="1" smtClean="0">
                <a:solidFill>
                  <a:schemeClr val="bg1"/>
                </a:solidFill>
              </a:rPr>
              <a:t>et</a:t>
            </a:r>
            <a:r>
              <a:rPr lang="it-IT" sz="1400" dirty="0" smtClean="0">
                <a:solidFill>
                  <a:schemeClr val="bg1"/>
                </a:solidFill>
              </a:rPr>
              <a:t> al, International Journal </a:t>
            </a:r>
            <a:r>
              <a:rPr lang="it-IT" sz="1400" dirty="0" err="1" smtClean="0">
                <a:solidFill>
                  <a:schemeClr val="bg1"/>
                </a:solidFill>
              </a:rPr>
              <a:t>of</a:t>
            </a:r>
            <a:r>
              <a:rPr lang="it-IT" sz="1400" dirty="0" smtClean="0">
                <a:solidFill>
                  <a:schemeClr val="bg1"/>
                </a:solidFill>
              </a:rPr>
              <a:t> </a:t>
            </a:r>
            <a:r>
              <a:rPr lang="it-IT" sz="1400" dirty="0" err="1" smtClean="0">
                <a:solidFill>
                  <a:schemeClr val="bg1"/>
                </a:solidFill>
              </a:rPr>
              <a:t>Hepatology</a:t>
            </a:r>
            <a:r>
              <a:rPr lang="it-IT" sz="1400" dirty="0" smtClean="0">
                <a:solidFill>
                  <a:schemeClr val="bg1"/>
                </a:solidFill>
              </a:rPr>
              <a:t> 2011</a:t>
            </a:r>
            <a:endParaRPr lang="en-US" sz="1400" dirty="0" smtClean="0">
              <a:solidFill>
                <a:schemeClr val="bg1"/>
              </a:solidFill>
            </a:endParaRPr>
          </a:p>
          <a:p>
            <a:pPr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6000" dirty="0" smtClean="0">
                <a:solidFill>
                  <a:srgbClr val="FFC000"/>
                </a:solidFill>
              </a:rPr>
              <a:t>Take home </a:t>
            </a:r>
            <a:r>
              <a:rPr lang="it-IT" sz="6000" dirty="0" err="1" smtClean="0">
                <a:solidFill>
                  <a:srgbClr val="FFC000"/>
                </a:solidFill>
              </a:rPr>
              <a:t>message</a:t>
            </a:r>
            <a:endParaRPr lang="it-IT" sz="6000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  <a:r>
              <a:rPr lang="it-IT" sz="3600" dirty="0" smtClean="0">
                <a:solidFill>
                  <a:schemeClr val="bg1"/>
                </a:solidFill>
              </a:rPr>
              <a:t>La gestione territoriale del paziente  affetto da HCC richiede una qualificata rete integrata di servizi sanitari e socio assistenziali al fine di  ottimizzare l’uso delle varie risorse disponibili  e di garantire risposte tempestive e complessive per una </a:t>
            </a:r>
            <a:r>
              <a:rPr lang="it-IT" sz="3600" dirty="0" err="1" smtClean="0">
                <a:solidFill>
                  <a:schemeClr val="bg1"/>
                </a:solidFill>
              </a:rPr>
              <a:t>domiciliarità</a:t>
            </a:r>
            <a:r>
              <a:rPr lang="it-IT" sz="3600" dirty="0" smtClean="0">
                <a:solidFill>
                  <a:schemeClr val="bg1"/>
                </a:solidFill>
              </a:rPr>
              <a:t> effettivamente sostenibile  </a:t>
            </a:r>
            <a:endParaRPr lang="it-IT" dirty="0" smtClean="0">
              <a:solidFill>
                <a:schemeClr val="bg1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6000" dirty="0" smtClean="0">
                <a:solidFill>
                  <a:srgbClr val="FFC000"/>
                </a:solidFill>
              </a:rPr>
              <a:t>Take home </a:t>
            </a:r>
            <a:r>
              <a:rPr lang="it-IT" sz="6000" dirty="0" err="1" smtClean="0">
                <a:solidFill>
                  <a:srgbClr val="FFC000"/>
                </a:solidFill>
              </a:rPr>
              <a:t>message</a:t>
            </a:r>
            <a:endParaRPr lang="it-IT" sz="6000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  <a:r>
              <a:rPr lang="it-IT" sz="4000" dirty="0" smtClean="0">
                <a:solidFill>
                  <a:schemeClr val="bg1"/>
                </a:solidFill>
              </a:rPr>
              <a:t>La dimissione precoce ed il rischio di complicanze nel breve  e lungo termine richiedono una medicina generale organizzata e preparata</a:t>
            </a:r>
          </a:p>
          <a:p>
            <a:pPr algn="just"/>
            <a:endParaRPr lang="it-IT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23528" y="692696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4000" dirty="0" smtClean="0">
              <a:solidFill>
                <a:schemeClr val="bg1"/>
              </a:solidFill>
            </a:endParaRPr>
          </a:p>
          <a:p>
            <a:pPr algn="just"/>
            <a:r>
              <a:rPr lang="it-IT" sz="4000" dirty="0" smtClean="0">
                <a:solidFill>
                  <a:srgbClr val="FFC000"/>
                </a:solidFill>
              </a:rPr>
              <a:t>A differenza di altri tipi di cancro in cui prognosi e il trattamento dipendono principalmente  “on </a:t>
            </a:r>
            <a:r>
              <a:rPr lang="it-IT" sz="4000" dirty="0" err="1" smtClean="0">
                <a:solidFill>
                  <a:srgbClr val="FFC000"/>
                </a:solidFill>
              </a:rPr>
              <a:t>tumor</a:t>
            </a:r>
            <a:r>
              <a:rPr lang="it-IT" sz="4000" dirty="0" smtClean="0">
                <a:solidFill>
                  <a:srgbClr val="FFC000"/>
                </a:solidFill>
              </a:rPr>
              <a:t> stage”, </a:t>
            </a:r>
          </a:p>
          <a:p>
            <a:pPr algn="just"/>
            <a:r>
              <a:rPr lang="it-IT" sz="4400" i="1" dirty="0" smtClean="0">
                <a:solidFill>
                  <a:schemeClr val="bg1"/>
                </a:solidFill>
              </a:rPr>
              <a:t>la compromissione della funzionalità epatica influenza la terapia del HCC e l’insorgenza di complicanze </a:t>
            </a:r>
            <a:endParaRPr lang="it-IT" sz="44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85800" y="1700808"/>
            <a:ext cx="8077200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it-IT" sz="1800" b="1" u="sng" dirty="0">
                <a:solidFill>
                  <a:schemeClr val="bg1"/>
                </a:solidFill>
                <a:latin typeface="+mj-lt"/>
              </a:rPr>
              <a:t>VANTAGGI:</a:t>
            </a:r>
          </a:p>
          <a:p>
            <a:pPr algn="just">
              <a:lnSpc>
                <a:spcPct val="110000"/>
              </a:lnSpc>
              <a:buFontTx/>
              <a:buChar char="•"/>
            </a:pPr>
            <a:r>
              <a:rPr lang="it-IT" sz="1800" b="1" dirty="0">
                <a:solidFill>
                  <a:schemeClr val="bg1"/>
                </a:solidFill>
                <a:latin typeface="+mj-lt"/>
              </a:rPr>
              <a:t>     Riduce il numero di ricoveri ospedalieri</a:t>
            </a:r>
          </a:p>
          <a:p>
            <a:pPr algn="just">
              <a:lnSpc>
                <a:spcPct val="110000"/>
              </a:lnSpc>
              <a:buFontTx/>
              <a:buChar char="•"/>
            </a:pPr>
            <a:r>
              <a:rPr lang="it-IT" sz="1800" b="1" dirty="0">
                <a:solidFill>
                  <a:schemeClr val="bg1"/>
                </a:solidFill>
                <a:latin typeface="+mj-lt"/>
              </a:rPr>
              <a:t>     Offre al malato continuità assistenziale, curandolo nel suo ambiente di vita</a:t>
            </a:r>
          </a:p>
          <a:p>
            <a:pPr algn="just">
              <a:lnSpc>
                <a:spcPct val="110000"/>
              </a:lnSpc>
              <a:buFontTx/>
              <a:buChar char="•"/>
            </a:pPr>
            <a:r>
              <a:rPr lang="it-IT" sz="1800" b="1" dirty="0">
                <a:solidFill>
                  <a:schemeClr val="bg1"/>
                </a:solidFill>
                <a:latin typeface="+mj-lt"/>
              </a:rPr>
              <a:t>     Riduce le spese sanitarie evitando ricoveri </a:t>
            </a:r>
            <a:r>
              <a:rPr lang="it-IT" sz="1800" b="1" dirty="0" smtClean="0">
                <a:solidFill>
                  <a:schemeClr val="bg1"/>
                </a:solidFill>
                <a:latin typeface="+mj-lt"/>
              </a:rPr>
              <a:t>ripetuti</a:t>
            </a:r>
            <a:endParaRPr lang="it-IT" sz="1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5800" y="3200400"/>
            <a:ext cx="8229600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 algn="just">
              <a:lnSpc>
                <a:spcPct val="110000"/>
              </a:lnSpc>
            </a:pPr>
            <a:r>
              <a:rPr lang="it-IT" sz="1800" b="1" u="sng" dirty="0">
                <a:solidFill>
                  <a:schemeClr val="bg1"/>
                </a:solidFill>
                <a:latin typeface="Calibri" pitchFamily="34" charset="0"/>
              </a:rPr>
              <a:t>CRITERI di ELEGGIBILITA’ dei pazienti:</a:t>
            </a:r>
          </a:p>
          <a:p>
            <a:pPr marL="342900" indent="-342900" algn="just">
              <a:lnSpc>
                <a:spcPct val="110000"/>
              </a:lnSpc>
              <a:buFontTx/>
              <a:buChar char="•"/>
            </a:pPr>
            <a:r>
              <a:rPr lang="it-IT" sz="1800" b="1" dirty="0">
                <a:solidFill>
                  <a:schemeClr val="bg1"/>
                </a:solidFill>
                <a:latin typeface="Calibri" pitchFamily="34" charset="0"/>
              </a:rPr>
              <a:t>Individuazione delle condizioni cliniche compatibili con la permanenza a casa</a:t>
            </a:r>
          </a:p>
          <a:p>
            <a:pPr marL="342900" indent="-342900" algn="just">
              <a:lnSpc>
                <a:spcPct val="110000"/>
              </a:lnSpc>
              <a:buFontTx/>
              <a:buChar char="•"/>
            </a:pPr>
            <a:r>
              <a:rPr lang="it-IT" sz="1800" b="1" dirty="0">
                <a:solidFill>
                  <a:schemeClr val="bg1"/>
                </a:solidFill>
                <a:latin typeface="Calibri" pitchFamily="34" charset="0"/>
              </a:rPr>
              <a:t>Identificazione dei criteri di priorità</a:t>
            </a:r>
          </a:p>
          <a:p>
            <a:pPr marL="342900" indent="-342900" algn="just">
              <a:lnSpc>
                <a:spcPct val="110000"/>
              </a:lnSpc>
              <a:buFontTx/>
              <a:buChar char="•"/>
            </a:pPr>
            <a:r>
              <a:rPr lang="it-IT" sz="1800" b="1" dirty="0">
                <a:solidFill>
                  <a:schemeClr val="bg1"/>
                </a:solidFill>
                <a:latin typeface="Calibri" pitchFamily="34" charset="0"/>
              </a:rPr>
              <a:t>Presenza di valido supporto familiare o di una rete d’aiuto </a:t>
            </a:r>
            <a:r>
              <a:rPr lang="it-IT" sz="1800" b="1" dirty="0" smtClean="0">
                <a:solidFill>
                  <a:schemeClr val="bg1"/>
                </a:solidFill>
                <a:latin typeface="Calibri" pitchFamily="34" charset="0"/>
              </a:rPr>
              <a:t>informale</a:t>
            </a:r>
            <a:endParaRPr lang="it-IT" sz="1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23528" y="548680"/>
            <a:ext cx="84969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it-IT" sz="4800" i="1" dirty="0" smtClean="0">
                <a:solidFill>
                  <a:srgbClr val="FFC000"/>
                </a:solidFill>
                <a:latin typeface="+mj-lt"/>
              </a:rPr>
              <a:t>L’assistenza domiciliare integrata</a:t>
            </a:r>
            <a:endParaRPr lang="it-IT" sz="4800" i="1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611560" y="4653136"/>
            <a:ext cx="8153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>
              <a:lnSpc>
                <a:spcPct val="110000"/>
              </a:lnSpc>
            </a:pPr>
            <a:r>
              <a:rPr lang="it-IT" sz="1800" b="1" u="sng" dirty="0">
                <a:solidFill>
                  <a:schemeClr val="bg1"/>
                </a:solidFill>
                <a:latin typeface="+mj-lt"/>
              </a:rPr>
              <a:t>CRITERI di SELEZIONE in uso nei distretti delle ASL:</a:t>
            </a:r>
          </a:p>
          <a:p>
            <a:pPr marL="342900" indent="-342900">
              <a:lnSpc>
                <a:spcPct val="110000"/>
              </a:lnSpc>
              <a:buFontTx/>
              <a:buChar char="•"/>
            </a:pPr>
            <a:r>
              <a:rPr lang="it-IT" sz="1800" b="1" dirty="0">
                <a:solidFill>
                  <a:schemeClr val="bg1"/>
                </a:solidFill>
                <a:latin typeface="+mj-lt"/>
              </a:rPr>
              <a:t>BINA (Breve indice di non autosufficienza) usato per gli anziani</a:t>
            </a:r>
          </a:p>
          <a:p>
            <a:pPr marL="342900" indent="-342900">
              <a:lnSpc>
                <a:spcPct val="110000"/>
              </a:lnSpc>
              <a:buFontTx/>
              <a:buChar char="•"/>
            </a:pPr>
            <a:r>
              <a:rPr lang="it-IT" sz="1800" b="1" dirty="0" err="1">
                <a:solidFill>
                  <a:schemeClr val="bg1"/>
                </a:solidFill>
                <a:latin typeface="+mj-lt"/>
              </a:rPr>
              <a:t>Karnofsky</a:t>
            </a:r>
            <a:r>
              <a:rPr lang="it-IT" sz="1800" b="1" dirty="0">
                <a:solidFill>
                  <a:schemeClr val="bg1"/>
                </a:solidFill>
                <a:latin typeface="+mj-lt"/>
              </a:rPr>
              <a:t> Performance Status (KPS) usato per pazienti oncologici terminali </a:t>
            </a:r>
            <a:r>
              <a:rPr lang="it-IT" sz="18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it-IT" sz="1800" b="1" dirty="0">
                <a:solidFill>
                  <a:schemeClr val="bg1"/>
                </a:solidFill>
                <a:latin typeface="+mj-lt"/>
              </a:rPr>
              <a:t>in caso di cirrosi scompensata e con limitata autosufficienza il KPS deve essere </a:t>
            </a:r>
            <a:r>
              <a:rPr lang="it-IT" sz="1600" b="1" dirty="0">
                <a:solidFill>
                  <a:schemeClr val="bg1"/>
                </a:solidFill>
                <a:latin typeface="+mj-lt"/>
              </a:rPr>
              <a:t>≤</a:t>
            </a:r>
            <a:r>
              <a:rPr lang="it-IT" sz="1800" b="1" dirty="0">
                <a:solidFill>
                  <a:schemeClr val="bg1"/>
                </a:solidFill>
                <a:latin typeface="+mj-lt"/>
              </a:rPr>
              <a:t>50%.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utoUpdateAnimBg="0"/>
      <p:bldP spid="12293" grpId="0" autoUpdateAnimBg="0"/>
      <p:bldP spid="12297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1028"/>
          <p:cNvSpPr>
            <a:spLocks noChangeArrowheads="1"/>
          </p:cNvSpPr>
          <p:nvPr/>
        </p:nvSpPr>
        <p:spPr bwMode="auto">
          <a:xfrm>
            <a:off x="395536" y="692696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15000"/>
              </a:lnSpc>
            </a:pPr>
            <a:r>
              <a:rPr lang="it-IT" sz="4800" i="1" dirty="0" smtClean="0">
                <a:solidFill>
                  <a:srgbClr val="FFC000"/>
                </a:solidFill>
                <a:latin typeface="+mj-lt"/>
              </a:rPr>
              <a:t> Appropriatezza </a:t>
            </a:r>
            <a:r>
              <a:rPr lang="it-IT" sz="4800" i="1" dirty="0">
                <a:solidFill>
                  <a:srgbClr val="FFC000"/>
                </a:solidFill>
                <a:latin typeface="+mj-lt"/>
              </a:rPr>
              <a:t>e Governo Clinico</a:t>
            </a:r>
          </a:p>
        </p:txBody>
      </p:sp>
      <p:pic>
        <p:nvPicPr>
          <p:cNvPr id="38919" name="Picture 1031" descr="Vecchi temp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2348880"/>
            <a:ext cx="2971800" cy="2986088"/>
          </a:xfrm>
          <a:prstGeom prst="rect">
            <a:avLst/>
          </a:prstGeom>
          <a:noFill/>
          <a:ln w="9525">
            <a:solidFill>
              <a:srgbClr val="993300"/>
            </a:solidFill>
            <a:miter lim="800000"/>
            <a:headEnd/>
            <a:tailEnd/>
          </a:ln>
        </p:spPr>
      </p:pic>
      <p:sp>
        <p:nvSpPr>
          <p:cNvPr id="38921" name="Rectangle 1033"/>
          <p:cNvSpPr>
            <a:spLocks noChangeArrowheads="1"/>
          </p:cNvSpPr>
          <p:nvPr/>
        </p:nvSpPr>
        <p:spPr bwMode="auto">
          <a:xfrm>
            <a:off x="467544" y="1340768"/>
            <a:ext cx="525780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>
              <a:lnSpc>
                <a:spcPct val="105000"/>
              </a:lnSpc>
            </a:pPr>
            <a:endParaRPr lang="it-IT" sz="3200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just">
              <a:lnSpc>
                <a:spcPct val="105000"/>
              </a:lnSpc>
            </a:pPr>
            <a:r>
              <a:rPr lang="it-IT" sz="3200" dirty="0" smtClean="0">
                <a:solidFill>
                  <a:schemeClr val="bg1"/>
                </a:solidFill>
                <a:latin typeface="Calibri" pitchFamily="34" charset="0"/>
              </a:rPr>
              <a:t>L’ottimizzazione </a:t>
            </a:r>
            <a:r>
              <a:rPr lang="it-IT" sz="3200" dirty="0">
                <a:solidFill>
                  <a:schemeClr val="bg1"/>
                </a:solidFill>
                <a:latin typeface="Calibri" pitchFamily="34" charset="0"/>
              </a:rPr>
              <a:t>delle cure è inscindibile da una </a:t>
            </a:r>
            <a:r>
              <a:rPr lang="it-IT" sz="3200" u="sng" dirty="0">
                <a:solidFill>
                  <a:schemeClr val="bg1"/>
                </a:solidFill>
                <a:latin typeface="Calibri" pitchFamily="34" charset="0"/>
              </a:rPr>
              <a:t>continuità assistenziale</a:t>
            </a:r>
            <a:r>
              <a:rPr lang="it-IT" sz="3200" dirty="0">
                <a:solidFill>
                  <a:schemeClr val="bg1"/>
                </a:solidFill>
                <a:latin typeface="Calibri" pitchFamily="34" charset="0"/>
              </a:rPr>
              <a:t> ben organizzata e da un alto livello di </a:t>
            </a:r>
            <a:r>
              <a:rPr lang="it-IT" sz="3200" u="sng" dirty="0">
                <a:solidFill>
                  <a:schemeClr val="bg1"/>
                </a:solidFill>
                <a:latin typeface="Calibri" pitchFamily="34" charset="0"/>
              </a:rPr>
              <a:t>integrazione</a:t>
            </a:r>
            <a:r>
              <a:rPr lang="it-IT" sz="32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it-IT" sz="3200" dirty="0" err="1" smtClean="0">
                <a:solidFill>
                  <a:schemeClr val="bg1"/>
                </a:solidFill>
                <a:latin typeface="Calibri" pitchFamily="34" charset="0"/>
              </a:rPr>
              <a:t>territorio-ospedale-territorio</a:t>
            </a:r>
            <a:endParaRPr lang="it-IT" sz="32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 sz="4800" dirty="0" smtClean="0">
              <a:solidFill>
                <a:srgbClr val="FFC000"/>
              </a:solidFill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600200"/>
            <a:ext cx="8640960" cy="4525963"/>
          </a:xfrm>
        </p:spPr>
        <p:txBody>
          <a:bodyPr>
            <a:normAutofit lnSpcReduction="10000"/>
          </a:bodyPr>
          <a:lstStyle/>
          <a:p>
            <a:pPr algn="ctr" eaLnBrk="1" hangingPunct="1"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  </a:t>
            </a:r>
          </a:p>
          <a:p>
            <a:pPr algn="ctr" eaLnBrk="1" hangingPunct="1">
              <a:buNone/>
              <a:defRPr/>
            </a:pPr>
            <a:r>
              <a:rPr lang="en-US" sz="4000" dirty="0" err="1" smtClean="0">
                <a:solidFill>
                  <a:schemeClr val="bg1"/>
                </a:solidFill>
              </a:rPr>
              <a:t>diagnosi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precoce</a:t>
            </a:r>
            <a:endParaRPr lang="en-US" sz="4000" dirty="0" smtClean="0">
              <a:solidFill>
                <a:schemeClr val="bg1"/>
              </a:solidFill>
            </a:endParaRPr>
          </a:p>
          <a:p>
            <a:pPr algn="ctr" eaLnBrk="1" hangingPunct="1">
              <a:buNone/>
              <a:defRPr/>
            </a:pPr>
            <a:endParaRPr lang="en-US" sz="4000" dirty="0" smtClean="0">
              <a:solidFill>
                <a:schemeClr val="bg1"/>
              </a:solidFill>
            </a:endParaRPr>
          </a:p>
          <a:p>
            <a:pPr algn="ctr" eaLnBrk="1" hangingPunct="1">
              <a:buNone/>
              <a:defRPr/>
            </a:pPr>
            <a:r>
              <a:rPr lang="en-US" sz="4000" dirty="0" err="1" smtClean="0">
                <a:solidFill>
                  <a:schemeClr val="bg1"/>
                </a:solidFill>
              </a:rPr>
              <a:t>affidarci</a:t>
            </a:r>
            <a:r>
              <a:rPr lang="en-US" sz="4000" dirty="0" smtClean="0">
                <a:solidFill>
                  <a:schemeClr val="bg1"/>
                </a:solidFill>
              </a:rPr>
              <a:t> in  </a:t>
            </a:r>
            <a:r>
              <a:rPr lang="en-US" sz="4000" dirty="0" err="1" smtClean="0">
                <a:solidFill>
                  <a:schemeClr val="bg1"/>
                </a:solidFill>
              </a:rPr>
              <a:t>giuste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mani</a:t>
            </a:r>
            <a:endParaRPr lang="en-US" sz="4000" dirty="0" smtClean="0">
              <a:solidFill>
                <a:schemeClr val="bg1"/>
              </a:solidFill>
            </a:endParaRPr>
          </a:p>
          <a:p>
            <a:pPr algn="ctr" eaLnBrk="1" hangingPunct="1">
              <a:buNone/>
              <a:defRPr/>
            </a:pPr>
            <a:endParaRPr lang="en-US" sz="4000" dirty="0" smtClean="0">
              <a:solidFill>
                <a:schemeClr val="bg1"/>
              </a:solidFill>
            </a:endParaRPr>
          </a:p>
          <a:p>
            <a:pPr algn="ctr" eaLnBrk="1" hangingPunct="1">
              <a:buNone/>
              <a:defRPr/>
            </a:pPr>
            <a:r>
              <a:rPr lang="en-US" sz="6000" dirty="0" err="1" smtClean="0">
                <a:solidFill>
                  <a:schemeClr val="bg1"/>
                </a:solidFill>
              </a:rPr>
              <a:t>corretta</a:t>
            </a:r>
            <a:r>
              <a:rPr lang="en-US" sz="6000" dirty="0" smtClean="0">
                <a:solidFill>
                  <a:schemeClr val="bg1"/>
                </a:solidFill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</a:rPr>
              <a:t>indicazione</a:t>
            </a:r>
            <a:endParaRPr lang="en-US" sz="6000" dirty="0" smtClean="0">
              <a:solidFill>
                <a:schemeClr val="bg1"/>
              </a:solidFill>
            </a:endParaRPr>
          </a:p>
          <a:p>
            <a:pPr algn="ctr" eaLnBrk="1" hangingPunct="1">
              <a:buNone/>
              <a:defRPr/>
            </a:pPr>
            <a:endParaRPr lang="en-US" sz="4000" dirty="0" smtClean="0">
              <a:solidFill>
                <a:schemeClr val="bg1"/>
              </a:solidFill>
            </a:endParaRPr>
          </a:p>
          <a:p>
            <a:pPr algn="ctr" eaLnBrk="1" hangingPunct="1"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 sz="4800" dirty="0" smtClean="0">
              <a:solidFill>
                <a:srgbClr val="FFC000"/>
              </a:solidFill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pPr algn="just" eaLnBrk="1" hangingPunct="1"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  <a:p>
            <a:pPr algn="just" eaLnBrk="1" hangingPunct="1"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    … what is important is that surgeons identify patients with HPB malignancies who are amenable to surgery even if they do not perform the surgery in all these patients </a:t>
            </a:r>
            <a:r>
              <a:rPr lang="en-US" dirty="0" err="1" smtClean="0">
                <a:solidFill>
                  <a:schemeClr val="bg1"/>
                </a:solidFill>
              </a:rPr>
              <a:t>themself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5334000" y="6400800"/>
            <a:ext cx="3733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solidFill>
                  <a:schemeClr val="bg1"/>
                </a:solidFill>
                <a:latin typeface="Arial" charset="0"/>
              </a:rPr>
              <a:t>Farges</a:t>
            </a:r>
            <a:r>
              <a:rPr lang="en-US" sz="1600" dirty="0" smtClean="0">
                <a:solidFill>
                  <a:schemeClr val="bg1"/>
                </a:solidFill>
                <a:latin typeface="Arial" charset="0"/>
              </a:rPr>
              <a:t> et all. Annals of Surgery 2012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891" y="0"/>
            <a:ext cx="6666123" cy="4993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ttangolo 2"/>
          <p:cNvSpPr/>
          <p:nvPr/>
        </p:nvSpPr>
        <p:spPr>
          <a:xfrm>
            <a:off x="2303240" y="5589240"/>
            <a:ext cx="6840760" cy="91440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i="1" dirty="0" smtClean="0"/>
              <a:t>… sperando che non sia un treno</a:t>
            </a:r>
            <a:endParaRPr lang="it-IT" sz="3600" b="1" i="1" dirty="0"/>
          </a:p>
        </p:txBody>
      </p:sp>
      <p:sp>
        <p:nvSpPr>
          <p:cNvPr id="4" name="Rettangolo 3"/>
          <p:cNvSpPr/>
          <p:nvPr/>
        </p:nvSpPr>
        <p:spPr>
          <a:xfrm>
            <a:off x="7668344" y="1052736"/>
            <a:ext cx="914400" cy="3816424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dirty="0" smtClean="0">
                <a:solidFill>
                  <a:srgbClr val="FFFF00"/>
                </a:solidFill>
              </a:rPr>
              <a:t>G</a:t>
            </a:r>
          </a:p>
          <a:p>
            <a:pPr algn="ctr"/>
            <a:r>
              <a:rPr lang="it-IT" sz="4400" dirty="0" smtClean="0">
                <a:solidFill>
                  <a:srgbClr val="FFFF00"/>
                </a:solidFill>
              </a:rPr>
              <a:t>R</a:t>
            </a:r>
          </a:p>
          <a:p>
            <a:pPr algn="ctr"/>
            <a:r>
              <a:rPr lang="it-IT" sz="4400" dirty="0" smtClean="0">
                <a:solidFill>
                  <a:srgbClr val="FFFF00"/>
                </a:solidFill>
              </a:rPr>
              <a:t>A</a:t>
            </a:r>
          </a:p>
          <a:p>
            <a:pPr algn="ctr"/>
            <a:r>
              <a:rPr lang="it-IT" sz="4400" dirty="0" smtClean="0">
                <a:solidFill>
                  <a:srgbClr val="FFFF00"/>
                </a:solidFill>
              </a:rPr>
              <a:t>Z</a:t>
            </a:r>
          </a:p>
          <a:p>
            <a:pPr algn="ctr"/>
            <a:r>
              <a:rPr lang="it-IT" sz="4400" dirty="0" smtClean="0">
                <a:solidFill>
                  <a:srgbClr val="FFFF00"/>
                </a:solidFill>
              </a:rPr>
              <a:t>I</a:t>
            </a:r>
          </a:p>
          <a:p>
            <a:pPr algn="ctr"/>
            <a:r>
              <a:rPr lang="it-IT" sz="4400" dirty="0" smtClean="0">
                <a:solidFill>
                  <a:srgbClr val="FFFF00"/>
                </a:solidFill>
              </a:rPr>
              <a:t>E</a:t>
            </a:r>
            <a:endParaRPr lang="it-IT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04648" y="1124744"/>
            <a:ext cx="226368" cy="1143000"/>
          </a:xfrm>
        </p:spPr>
        <p:txBody>
          <a:bodyPr/>
          <a:lstStyle/>
          <a:p>
            <a:pPr algn="l"/>
            <a:endParaRPr lang="en-US" dirty="0">
              <a:latin typeface="Arial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US" sz="2400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en-US" sz="2400">
              <a:latin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>
              <a:latin typeface="Arial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28600" y="548680"/>
            <a:ext cx="8663880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FFC000"/>
                </a:solidFill>
                <a:latin typeface="Lucida Grande" charset="0"/>
              </a:rPr>
              <a:t>Classificazione</a:t>
            </a:r>
            <a:r>
              <a:rPr lang="en-US" sz="2800" dirty="0" smtClean="0">
                <a:solidFill>
                  <a:srgbClr val="FFC000"/>
                </a:solidFill>
                <a:latin typeface="Lucida Grande" charset="0"/>
              </a:rPr>
              <a:t> Child-Pugh </a:t>
            </a:r>
          </a:p>
          <a:p>
            <a:endParaRPr lang="en-US" sz="2800" u="sng" dirty="0">
              <a:solidFill>
                <a:srgbClr val="FFC000"/>
              </a:solidFill>
              <a:latin typeface="Lucida Grande" charset="0"/>
            </a:endParaRPr>
          </a:p>
          <a:p>
            <a:r>
              <a:rPr lang="en-US" sz="2800" u="sng" dirty="0" err="1" smtClean="0">
                <a:solidFill>
                  <a:schemeClr val="bg1"/>
                </a:solidFill>
                <a:latin typeface="Lucida Grande" charset="0"/>
              </a:rPr>
              <a:t>Parametri</a:t>
            </a:r>
            <a:r>
              <a:rPr lang="en-US" sz="2800" dirty="0" smtClean="0">
                <a:solidFill>
                  <a:schemeClr val="bg1"/>
                </a:solidFill>
                <a:latin typeface="Lucida Grande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Lucida Grande" charset="0"/>
              </a:rPr>
              <a:t>				</a:t>
            </a:r>
            <a:r>
              <a:rPr lang="en-US" sz="2800" u="sng" dirty="0" err="1" smtClean="0">
                <a:solidFill>
                  <a:schemeClr val="bg1"/>
                </a:solidFill>
                <a:latin typeface="Lucida Grande" charset="0"/>
              </a:rPr>
              <a:t>Punti</a:t>
            </a:r>
            <a:r>
              <a:rPr lang="en-US" sz="2800" u="sng" dirty="0" smtClean="0">
                <a:solidFill>
                  <a:schemeClr val="bg1"/>
                </a:solidFill>
                <a:latin typeface="Lucida Grande" charset="0"/>
              </a:rPr>
              <a:t> </a:t>
            </a:r>
            <a:r>
              <a:rPr lang="en-US" sz="2800" u="sng" dirty="0" err="1" smtClean="0">
                <a:solidFill>
                  <a:schemeClr val="bg1"/>
                </a:solidFill>
                <a:latin typeface="Lucida Grande" charset="0"/>
              </a:rPr>
              <a:t>assegnati</a:t>
            </a:r>
            <a:endParaRPr lang="en-US" sz="2800" dirty="0">
              <a:solidFill>
                <a:schemeClr val="bg1"/>
              </a:solidFill>
              <a:latin typeface="Lucida Grande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Lucida Grande" charset="0"/>
              </a:rPr>
              <a:t>				</a:t>
            </a:r>
            <a:r>
              <a:rPr lang="en-US" b="1" dirty="0">
                <a:solidFill>
                  <a:schemeClr val="bg1"/>
                </a:solidFill>
                <a:latin typeface="Lucida Grande" charset="0"/>
              </a:rPr>
              <a:t>1 	</a:t>
            </a:r>
            <a:r>
              <a:rPr lang="en-US" b="1" dirty="0" smtClean="0">
                <a:solidFill>
                  <a:schemeClr val="bg1"/>
                </a:solidFill>
                <a:latin typeface="Lucida Grande" charset="0"/>
              </a:rPr>
              <a:t>              </a:t>
            </a:r>
            <a:r>
              <a:rPr lang="en-US" b="1" dirty="0">
                <a:solidFill>
                  <a:schemeClr val="bg1"/>
                </a:solidFill>
                <a:latin typeface="Lucida Grande" charset="0"/>
              </a:rPr>
              <a:t>	2 		</a:t>
            </a:r>
            <a:r>
              <a:rPr lang="en-US" b="1" dirty="0" smtClean="0">
                <a:solidFill>
                  <a:schemeClr val="bg1"/>
                </a:solidFill>
                <a:latin typeface="Lucida Grande" charset="0"/>
              </a:rPr>
              <a:t>3</a:t>
            </a:r>
          </a:p>
          <a:p>
            <a:endParaRPr lang="en-US" dirty="0">
              <a:solidFill>
                <a:schemeClr val="bg1"/>
              </a:solidFill>
              <a:latin typeface="Lucida Grande" charset="0"/>
            </a:endParaRPr>
          </a:p>
          <a:p>
            <a:r>
              <a:rPr lang="en-US" dirty="0" err="1" smtClean="0">
                <a:solidFill>
                  <a:schemeClr val="bg1"/>
                </a:solidFill>
                <a:latin typeface="Lucida Grande" charset="0"/>
              </a:rPr>
              <a:t>Ascite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			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     Absent                  Slight 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      Mod</a:t>
            </a:r>
            <a:endParaRPr lang="en-US" dirty="0">
              <a:solidFill>
                <a:schemeClr val="bg1"/>
              </a:solidFill>
              <a:latin typeface="Lucida Grande" charset="0"/>
            </a:endParaRPr>
          </a:p>
          <a:p>
            <a:r>
              <a:rPr lang="en-US" sz="2800" b="1" dirty="0" err="1" smtClean="0">
                <a:solidFill>
                  <a:srgbClr val="FFFF00"/>
                </a:solidFill>
                <a:latin typeface="Lucida Grande" charset="0"/>
              </a:rPr>
              <a:t>Bilirubina</a:t>
            </a:r>
            <a:r>
              <a:rPr lang="en-US" sz="2800" b="1" dirty="0" smtClean="0">
                <a:solidFill>
                  <a:srgbClr val="FFFF00"/>
                </a:solidFill>
                <a:latin typeface="Lucida Grande" charset="0"/>
              </a:rPr>
              <a:t> </a:t>
            </a:r>
            <a:r>
              <a:rPr lang="en-US" sz="2000" b="1" dirty="0" smtClean="0">
                <a:solidFill>
                  <a:srgbClr val="FFFF00"/>
                </a:solidFill>
                <a:latin typeface="Lucida Grande" charset="0"/>
              </a:rPr>
              <a:t>(mg/</a:t>
            </a:r>
            <a:r>
              <a:rPr lang="en-US" sz="2000" b="1" dirty="0" err="1" smtClean="0">
                <a:solidFill>
                  <a:srgbClr val="FFFF00"/>
                </a:solidFill>
                <a:latin typeface="Lucida Grande" charset="0"/>
              </a:rPr>
              <a:t>dL</a:t>
            </a:r>
            <a:r>
              <a:rPr lang="en-US" sz="2000" b="1" dirty="0">
                <a:solidFill>
                  <a:srgbClr val="FFFF00"/>
                </a:solidFill>
                <a:latin typeface="Lucida Grande" charset="0"/>
              </a:rPr>
              <a:t>) </a:t>
            </a:r>
            <a:r>
              <a:rPr lang="en-US" sz="2000" b="1" dirty="0" smtClean="0">
                <a:solidFill>
                  <a:srgbClr val="FFFF00"/>
                </a:solidFill>
                <a:latin typeface="Lucida Grande" charset="0"/>
              </a:rPr>
              <a:t>          </a:t>
            </a:r>
            <a:r>
              <a:rPr lang="en-US" sz="2800" b="1" dirty="0" smtClean="0">
                <a:solidFill>
                  <a:srgbClr val="FFFF00"/>
                </a:solidFill>
                <a:latin typeface="Lucida Grande" charset="0"/>
              </a:rPr>
              <a:t>&lt;</a:t>
            </a:r>
            <a:r>
              <a:rPr lang="en-US" sz="2800" b="1" dirty="0">
                <a:solidFill>
                  <a:srgbClr val="FFFF00"/>
                </a:solidFill>
                <a:latin typeface="Lucida Grande" charset="0"/>
              </a:rPr>
              <a:t>2 	</a:t>
            </a:r>
            <a:r>
              <a:rPr lang="en-US" sz="2800" b="1" dirty="0" smtClean="0">
                <a:solidFill>
                  <a:srgbClr val="FFFF00"/>
                </a:solidFill>
                <a:latin typeface="Lucida Grande" charset="0"/>
              </a:rPr>
              <a:t>        2-3 </a:t>
            </a:r>
            <a:r>
              <a:rPr lang="en-US" sz="2800" b="1" dirty="0">
                <a:solidFill>
                  <a:srgbClr val="FFFF00"/>
                </a:solidFill>
                <a:latin typeface="Lucida Grande" charset="0"/>
              </a:rPr>
              <a:t>		&gt;3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Lucida Grande" charset="0"/>
              </a:rPr>
              <a:t>Albumina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(g/</a:t>
            </a:r>
            <a:r>
              <a:rPr lang="en-US" dirty="0" err="1">
                <a:solidFill>
                  <a:schemeClr val="bg1"/>
                </a:solidFill>
                <a:latin typeface="Lucida Grande" charset="0"/>
              </a:rPr>
              <a:t>dL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) 		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       &gt;3.5   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     2.8-3.5 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       &lt;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2.8</a:t>
            </a:r>
          </a:p>
          <a:p>
            <a:endParaRPr lang="en-US" dirty="0" smtClean="0">
              <a:solidFill>
                <a:schemeClr val="bg1"/>
              </a:solidFill>
              <a:latin typeface="Lucida Grande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</a:t>
            </a:r>
            <a:endParaRPr lang="en-US" dirty="0">
              <a:solidFill>
                <a:schemeClr val="bg1"/>
              </a:solidFill>
              <a:latin typeface="Lucida Grande" charset="0"/>
            </a:endParaRPr>
          </a:p>
          <a:p>
            <a:r>
              <a:rPr lang="en-US" sz="2800" b="1" dirty="0">
                <a:solidFill>
                  <a:srgbClr val="FFFF00"/>
                </a:solidFill>
                <a:latin typeface="Lucida Grande" charset="0"/>
              </a:rPr>
              <a:t>   </a:t>
            </a:r>
            <a:r>
              <a:rPr lang="en-US" sz="2800" b="1" dirty="0" smtClean="0">
                <a:solidFill>
                  <a:srgbClr val="FFFF00"/>
                </a:solidFill>
                <a:latin typeface="Lucida Grande" charset="0"/>
              </a:rPr>
              <a:t>  </a:t>
            </a:r>
            <a:r>
              <a:rPr lang="en-US" sz="2800" b="1" dirty="0">
                <a:solidFill>
                  <a:srgbClr val="FFFF00"/>
                </a:solidFill>
                <a:latin typeface="Lucida Grande" charset="0"/>
              </a:rPr>
              <a:t>INR	 </a:t>
            </a:r>
            <a:r>
              <a:rPr lang="en-US" sz="2800" b="1" dirty="0" smtClean="0">
                <a:solidFill>
                  <a:srgbClr val="FFFF00"/>
                </a:solidFill>
                <a:latin typeface="Lucida Grande" charset="0"/>
              </a:rPr>
              <a:t>             &lt; 1.7          1.7-2.3       </a:t>
            </a:r>
            <a:r>
              <a:rPr lang="en-US" sz="2800" b="1" dirty="0">
                <a:solidFill>
                  <a:srgbClr val="FFFF00"/>
                </a:solidFill>
                <a:latin typeface="Lucida Grande" charset="0"/>
              </a:rPr>
              <a:t>	&gt;2.3</a:t>
            </a:r>
          </a:p>
          <a:p>
            <a:endParaRPr lang="en-US" dirty="0" smtClean="0">
              <a:solidFill>
                <a:schemeClr val="bg1"/>
              </a:solidFill>
              <a:latin typeface="Lucida Grande" charset="0"/>
            </a:endParaRPr>
          </a:p>
          <a:p>
            <a:r>
              <a:rPr lang="en-US" dirty="0" err="1" smtClean="0">
                <a:solidFill>
                  <a:schemeClr val="bg1"/>
                </a:solidFill>
                <a:latin typeface="Lucida Grande" charset="0"/>
              </a:rPr>
              <a:t>Encefalopatia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  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       None 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   Grade </a:t>
            </a:r>
            <a:r>
              <a:rPr lang="en-US" dirty="0">
                <a:solidFill>
                  <a:schemeClr val="bg1"/>
                </a:solidFill>
                <a:latin typeface="Lucida Grande" charset="0"/>
              </a:rPr>
              <a:t>1-2 	</a:t>
            </a:r>
            <a:r>
              <a:rPr lang="en-US" dirty="0" smtClean="0">
                <a:solidFill>
                  <a:schemeClr val="bg1"/>
                </a:solidFill>
                <a:latin typeface="Lucida Grande" charset="0"/>
              </a:rPr>
              <a:t>           Grade 3-4</a:t>
            </a:r>
          </a:p>
          <a:p>
            <a:endParaRPr lang="en-US" dirty="0" smtClean="0">
              <a:solidFill>
                <a:schemeClr val="bg1"/>
              </a:solidFill>
              <a:latin typeface="Lucida Grande" charset="0"/>
            </a:endParaRPr>
          </a:p>
          <a:p>
            <a:endParaRPr lang="en-US" dirty="0">
              <a:solidFill>
                <a:schemeClr val="bg1"/>
              </a:solidFill>
              <a:latin typeface="Lucida Grande" charset="0"/>
            </a:endParaRPr>
          </a:p>
          <a:p>
            <a:r>
              <a:rPr lang="en-US" sz="2400" i="1" dirty="0" smtClean="0">
                <a:solidFill>
                  <a:schemeClr val="bg1"/>
                </a:solidFill>
                <a:latin typeface="Lucida Grande" charset="0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latin typeface="Lucida Grande" charset="0"/>
              </a:rPr>
              <a:t>Grado</a:t>
            </a:r>
            <a:r>
              <a:rPr lang="en-US" sz="2400" i="1" dirty="0" smtClean="0">
                <a:solidFill>
                  <a:schemeClr val="bg1"/>
                </a:solidFill>
                <a:latin typeface="Lucida Grande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Lucida Grande" charset="0"/>
              </a:rPr>
              <a:t>A: Score </a:t>
            </a:r>
            <a:r>
              <a:rPr lang="en-US" sz="2400" i="1" dirty="0" smtClean="0">
                <a:solidFill>
                  <a:schemeClr val="bg1"/>
                </a:solidFill>
                <a:latin typeface="Lucida Grande" charset="0"/>
              </a:rPr>
              <a:t>5-6</a:t>
            </a:r>
          </a:p>
          <a:p>
            <a:r>
              <a:rPr lang="en-US" sz="2400" i="1" dirty="0" smtClean="0">
                <a:solidFill>
                  <a:schemeClr val="bg1"/>
                </a:solidFill>
                <a:latin typeface="Lucida Grande" charset="0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latin typeface="Lucida Grande" charset="0"/>
              </a:rPr>
              <a:t>Grado</a:t>
            </a:r>
            <a:r>
              <a:rPr lang="en-US" sz="2400" i="1" dirty="0" smtClean="0">
                <a:solidFill>
                  <a:schemeClr val="bg1"/>
                </a:solidFill>
                <a:latin typeface="Lucida Grande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Lucida Grande" charset="0"/>
              </a:rPr>
              <a:t>B: </a:t>
            </a:r>
            <a:r>
              <a:rPr lang="en-US" sz="2400" i="1" dirty="0" smtClean="0">
                <a:solidFill>
                  <a:schemeClr val="bg1"/>
                </a:solidFill>
                <a:latin typeface="Lucida Grande" charset="0"/>
              </a:rPr>
              <a:t>7-9</a:t>
            </a:r>
          </a:p>
          <a:p>
            <a:r>
              <a:rPr lang="en-US" sz="2400" i="1" dirty="0" smtClean="0">
                <a:solidFill>
                  <a:schemeClr val="bg1"/>
                </a:solidFill>
                <a:latin typeface="Lucida Grande" charset="0"/>
              </a:rPr>
              <a:t> </a:t>
            </a:r>
            <a:r>
              <a:rPr lang="en-US" sz="2400" i="1" dirty="0" err="1" smtClean="0">
                <a:solidFill>
                  <a:schemeClr val="bg1"/>
                </a:solidFill>
                <a:latin typeface="Lucida Grande" charset="0"/>
              </a:rPr>
              <a:t>Grado</a:t>
            </a:r>
            <a:r>
              <a:rPr lang="en-US" sz="2400" i="1" dirty="0" smtClean="0">
                <a:solidFill>
                  <a:schemeClr val="bg1"/>
                </a:solidFill>
                <a:latin typeface="Lucida Grande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Lucida Grande" charset="0"/>
              </a:rPr>
              <a:t>C: 10-15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23875" y="49895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t-IT" dirty="0" smtClean="0">
                <a:solidFill>
                  <a:schemeClr val="bg1"/>
                </a:solidFill>
              </a:rPr>
              <a:t>    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23528" y="692696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4000" dirty="0" smtClean="0">
              <a:solidFill>
                <a:schemeClr val="bg1"/>
              </a:solidFill>
            </a:endParaRPr>
          </a:p>
          <a:p>
            <a:pPr algn="just"/>
            <a:r>
              <a:rPr lang="it-IT" sz="4000" dirty="0" smtClean="0">
                <a:solidFill>
                  <a:schemeClr val="bg1"/>
                </a:solidFill>
              </a:rPr>
              <a:t>La prognosi è strettamente correlata</a:t>
            </a:r>
          </a:p>
          <a:p>
            <a:pPr algn="just"/>
            <a:endParaRPr lang="it-IT" sz="4000" dirty="0" smtClean="0">
              <a:solidFill>
                <a:schemeClr val="bg1"/>
              </a:solidFill>
            </a:endParaRPr>
          </a:p>
          <a:p>
            <a:pPr algn="just"/>
            <a:r>
              <a:rPr lang="it-IT" sz="4000" dirty="0" smtClean="0">
                <a:solidFill>
                  <a:schemeClr val="bg1"/>
                </a:solidFill>
              </a:rPr>
              <a:t>alla funzionalità epatica</a:t>
            </a:r>
          </a:p>
          <a:p>
            <a:pPr algn="just"/>
            <a:r>
              <a:rPr lang="it-IT" sz="4000" dirty="0" smtClean="0">
                <a:solidFill>
                  <a:schemeClr val="bg1"/>
                </a:solidFill>
              </a:rPr>
              <a:t>alle condizioni generali</a:t>
            </a:r>
          </a:p>
          <a:p>
            <a:pPr algn="just"/>
            <a:r>
              <a:rPr lang="it-IT" sz="4000" dirty="0" smtClean="0">
                <a:solidFill>
                  <a:schemeClr val="bg1"/>
                </a:solidFill>
              </a:rPr>
              <a:t>alle </a:t>
            </a:r>
            <a:r>
              <a:rPr lang="it-IT" sz="4000" dirty="0" err="1" smtClean="0">
                <a:solidFill>
                  <a:schemeClr val="bg1"/>
                </a:solidFill>
              </a:rPr>
              <a:t>comorbidità</a:t>
            </a:r>
            <a:endParaRPr lang="it-IT" sz="4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5400" i="1" dirty="0" smtClean="0">
                <a:solidFill>
                  <a:srgbClr val="FFC000"/>
                </a:solidFill>
              </a:rPr>
              <a:t>Cosa dobbiamo temere ?</a:t>
            </a:r>
            <a:endParaRPr lang="it-IT" sz="5400" i="1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it-IT" sz="4400" dirty="0" smtClean="0">
                <a:solidFill>
                  <a:schemeClr val="bg1"/>
                </a:solidFill>
              </a:rPr>
              <a:t>Complicanze  precoci e tardive</a:t>
            </a:r>
          </a:p>
          <a:p>
            <a:pPr>
              <a:buNone/>
            </a:pPr>
            <a:r>
              <a:rPr lang="it-IT" sz="4400" dirty="0" smtClean="0">
                <a:solidFill>
                  <a:schemeClr val="bg1"/>
                </a:solidFill>
              </a:rPr>
              <a:t>In pazienti resecati e non resecati</a:t>
            </a:r>
          </a:p>
          <a:p>
            <a:pPr>
              <a:buNone/>
            </a:pPr>
            <a:r>
              <a:rPr lang="it-IT" sz="4400" dirty="0" smtClean="0">
                <a:solidFill>
                  <a:schemeClr val="bg1"/>
                </a:solidFill>
              </a:rPr>
              <a:t>Prevedibili o meno prevedibili</a:t>
            </a:r>
          </a:p>
          <a:p>
            <a:pPr>
              <a:buNone/>
            </a:pPr>
            <a:r>
              <a:rPr lang="it-IT" sz="4400" dirty="0" smtClean="0">
                <a:solidFill>
                  <a:schemeClr val="bg1"/>
                </a:solidFill>
              </a:rPr>
              <a:t>Gravi o meno gravi</a:t>
            </a:r>
          </a:p>
          <a:p>
            <a:pPr>
              <a:buNone/>
            </a:pPr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Autofit/>
          </a:bodyPr>
          <a:lstStyle/>
          <a:p>
            <a:pPr algn="l"/>
            <a:r>
              <a:rPr lang="it-IT" sz="5400" i="1" dirty="0" smtClean="0">
                <a:solidFill>
                  <a:srgbClr val="FFC000"/>
                </a:solidFill>
              </a:rPr>
              <a:t>Dove trattarle?</a:t>
            </a:r>
            <a:r>
              <a:rPr lang="it-IT" sz="4800" i="1" dirty="0" smtClean="0">
                <a:solidFill>
                  <a:srgbClr val="FFC000"/>
                </a:solidFill>
              </a:rPr>
              <a:t/>
            </a:r>
            <a:br>
              <a:rPr lang="it-IT" sz="4800" i="1" dirty="0" smtClean="0">
                <a:solidFill>
                  <a:srgbClr val="FFC000"/>
                </a:solidFill>
              </a:rPr>
            </a:br>
            <a:endParaRPr lang="it-IT" sz="4800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t-IT" sz="4800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4800" i="1" dirty="0" smtClean="0">
                <a:solidFill>
                  <a:schemeClr val="bg1"/>
                </a:solidFill>
              </a:rPr>
              <a:t>   </a:t>
            </a:r>
            <a:r>
              <a:rPr lang="en-US" sz="4800" dirty="0" err="1" smtClean="0">
                <a:solidFill>
                  <a:schemeClr val="bg1"/>
                </a:solidFill>
              </a:rPr>
              <a:t>ospedale</a:t>
            </a:r>
            <a:endParaRPr lang="en-US" sz="4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4800" dirty="0" smtClean="0">
                <a:solidFill>
                  <a:schemeClr val="bg1"/>
                </a:solidFill>
              </a:rPr>
              <a:t>   </a:t>
            </a:r>
            <a:r>
              <a:rPr lang="en-US" sz="4800" dirty="0" err="1" smtClean="0">
                <a:solidFill>
                  <a:schemeClr val="bg1"/>
                </a:solidFill>
              </a:rPr>
              <a:t>domicilio</a:t>
            </a:r>
            <a:endParaRPr lang="en-US" sz="4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4800" dirty="0" smtClean="0">
                <a:solidFill>
                  <a:schemeClr val="bg1"/>
                </a:solidFill>
              </a:rPr>
              <a:t>   </a:t>
            </a:r>
            <a:r>
              <a:rPr lang="en-US" sz="4800" dirty="0" err="1" smtClean="0">
                <a:solidFill>
                  <a:schemeClr val="bg1"/>
                </a:solidFill>
              </a:rPr>
              <a:t>lunga</a:t>
            </a:r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</a:rPr>
              <a:t>degenza</a:t>
            </a:r>
            <a:endParaRPr lang="it-IT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533400"/>
            <a:ext cx="4343400" cy="425450"/>
          </a:xfrm>
          <a:ln w="28575"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sz="2000" b="1" dirty="0">
                <a:solidFill>
                  <a:srgbClr val="FFFF00"/>
                </a:solidFill>
              </a:rPr>
              <a:t>Paziente con cirrosi epatica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28600" y="4267200"/>
            <a:ext cx="1371600" cy="1676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it-IT" sz="2000" dirty="0">
                <a:solidFill>
                  <a:srgbClr val="FFFF00"/>
                </a:solidFill>
                <a:latin typeface="Arial" charset="0"/>
              </a:rPr>
              <a:t>Ospedale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28600" y="1905000"/>
            <a:ext cx="1295400" cy="1676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it-IT" sz="2000" dirty="0">
                <a:solidFill>
                  <a:srgbClr val="FFFF00"/>
                </a:solidFill>
                <a:latin typeface="Arial" charset="0"/>
              </a:rPr>
              <a:t>Territorio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867400" y="2057400"/>
            <a:ext cx="3048000" cy="457200"/>
          </a:xfrm>
          <a:prstGeom prst="rect">
            <a:avLst/>
          </a:prstGeom>
          <a:noFill/>
          <a:ln w="2857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Arial" charset="0"/>
              </a:rPr>
              <a:t>Assistenza Domiciliare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429000" y="2133600"/>
            <a:ext cx="1524000" cy="381000"/>
          </a:xfrm>
          <a:prstGeom prst="rect">
            <a:avLst/>
          </a:prstGeom>
          <a:noFill/>
          <a:ln w="2857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Arial" charset="0"/>
              </a:rPr>
              <a:t>MMG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676400" y="5410200"/>
            <a:ext cx="1447800" cy="533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400" b="1" dirty="0">
                <a:solidFill>
                  <a:srgbClr val="FFFF00"/>
                </a:solidFill>
                <a:latin typeface="Arial" charset="0"/>
              </a:rPr>
              <a:t>Ambulatorio di Epatologia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3810000" y="5410200"/>
            <a:ext cx="1371600" cy="533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400" b="1" dirty="0">
                <a:solidFill>
                  <a:srgbClr val="FFFF00"/>
                </a:solidFill>
                <a:latin typeface="Arial" charset="0"/>
              </a:rPr>
              <a:t>Degenza</a:t>
            </a:r>
            <a:br>
              <a:rPr lang="it-IT" sz="1400" b="1" dirty="0">
                <a:solidFill>
                  <a:srgbClr val="FFFF00"/>
                </a:solidFill>
                <a:latin typeface="Arial" charset="0"/>
              </a:rPr>
            </a:br>
            <a:r>
              <a:rPr lang="it-IT" sz="1400" b="1" dirty="0" err="1">
                <a:solidFill>
                  <a:srgbClr val="000066"/>
                </a:solidFill>
                <a:latin typeface="Arial" charset="0"/>
              </a:rPr>
              <a:t>Day-Hospital</a:t>
            </a:r>
            <a:endParaRPr lang="it-IT" sz="1400" b="1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867400" y="5410200"/>
            <a:ext cx="1066800" cy="533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it-IT" sz="1400" b="1" dirty="0">
                <a:solidFill>
                  <a:srgbClr val="FFFF00"/>
                </a:solidFill>
                <a:latin typeface="Arial" charset="0"/>
              </a:rPr>
              <a:t>Degenza Ordinaria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7772400" y="5410200"/>
            <a:ext cx="1066800" cy="533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1400" b="1" dirty="0">
                <a:solidFill>
                  <a:srgbClr val="FFFF00"/>
                </a:solidFill>
                <a:latin typeface="Arial" charset="0"/>
              </a:rPr>
              <a:t>Terapia Intensiva</a:t>
            </a:r>
          </a:p>
        </p:txBody>
      </p:sp>
      <p:sp>
        <p:nvSpPr>
          <p:cNvPr id="13325" name="AutoShape 13"/>
          <p:cNvSpPr>
            <a:spLocks noChangeArrowheads="1"/>
          </p:cNvSpPr>
          <p:nvPr/>
        </p:nvSpPr>
        <p:spPr bwMode="auto">
          <a:xfrm>
            <a:off x="3200400" y="5638800"/>
            <a:ext cx="457200" cy="152400"/>
          </a:xfrm>
          <a:prstGeom prst="leftRightArrow">
            <a:avLst>
              <a:gd name="adj1" fmla="val 50000"/>
              <a:gd name="adj2" fmla="val 60000"/>
            </a:avLst>
          </a:prstGeom>
          <a:solidFill>
            <a:srgbClr val="FF0000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5334000" y="5638800"/>
            <a:ext cx="457200" cy="152400"/>
          </a:xfrm>
          <a:prstGeom prst="leftRightArrow">
            <a:avLst>
              <a:gd name="adj1" fmla="val 50000"/>
              <a:gd name="adj2" fmla="val 60000"/>
            </a:avLst>
          </a:prstGeom>
          <a:solidFill>
            <a:srgbClr val="FF0000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5105400" y="2209800"/>
            <a:ext cx="609600" cy="152400"/>
          </a:xfrm>
          <a:prstGeom prst="leftRightArrow">
            <a:avLst>
              <a:gd name="adj1" fmla="val 50000"/>
              <a:gd name="adj2" fmla="val 80000"/>
            </a:avLst>
          </a:prstGeom>
          <a:solidFill>
            <a:srgbClr val="FF0000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328" name="AutoShape 16"/>
          <p:cNvSpPr>
            <a:spLocks noChangeArrowheads="1"/>
          </p:cNvSpPr>
          <p:nvPr/>
        </p:nvSpPr>
        <p:spPr bwMode="auto">
          <a:xfrm rot="5400000">
            <a:off x="4495800" y="3810000"/>
            <a:ext cx="2743200" cy="304800"/>
          </a:xfrm>
          <a:prstGeom prst="leftRightArrow">
            <a:avLst>
              <a:gd name="adj1" fmla="val 50000"/>
              <a:gd name="adj2" fmla="val 180000"/>
            </a:avLst>
          </a:prstGeom>
          <a:solidFill>
            <a:srgbClr val="006666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>
            <a:off x="7162800" y="5638800"/>
            <a:ext cx="457200" cy="152400"/>
          </a:xfrm>
          <a:prstGeom prst="leftRightArrow">
            <a:avLst>
              <a:gd name="adj1" fmla="val 50000"/>
              <a:gd name="adj2" fmla="val 60000"/>
            </a:avLst>
          </a:prstGeom>
          <a:solidFill>
            <a:srgbClr val="FF0000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2286000" y="3962400"/>
            <a:ext cx="38100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 flipH="1">
            <a:off x="2286000" y="3962400"/>
            <a:ext cx="0" cy="12954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 flipH="1">
            <a:off x="4267200" y="3962400"/>
            <a:ext cx="0" cy="13716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 flipV="1">
            <a:off x="4267200" y="2743200"/>
            <a:ext cx="0" cy="12192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4267200" y="990600"/>
            <a:ext cx="0" cy="99060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3335" name="AutoShape 23"/>
          <p:cNvSpPr>
            <a:spLocks noChangeArrowheads="1"/>
          </p:cNvSpPr>
          <p:nvPr/>
        </p:nvSpPr>
        <p:spPr bwMode="auto">
          <a:xfrm>
            <a:off x="1600200" y="3124200"/>
            <a:ext cx="7162800" cy="1143000"/>
          </a:xfrm>
          <a:prstGeom prst="rightArrow">
            <a:avLst>
              <a:gd name="adj1" fmla="val 50000"/>
              <a:gd name="adj2" fmla="val 156667"/>
            </a:avLst>
          </a:prstGeo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 sz="1800" b="1" i="1">
                <a:solidFill>
                  <a:srgbClr val="000066"/>
                </a:solidFill>
                <a:latin typeface="Arial" charset="0"/>
              </a:rPr>
              <a:t>Karnofsky Performance Status Index</a:t>
            </a:r>
          </a:p>
          <a:p>
            <a:pPr algn="ctr"/>
            <a:endParaRPr lang="it-IT" sz="1800" b="1" i="1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1981200" y="3581400"/>
            <a:ext cx="7010400" cy="533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it-IT" sz="2000" dirty="0">
                <a:latin typeface="Arial" charset="0"/>
              </a:rPr>
              <a:t>100			 	50  	40	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67544" y="1600200"/>
          <a:ext cx="8219256" cy="406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5576"/>
                <a:gridCol w="1645920"/>
                <a:gridCol w="1645920"/>
                <a:gridCol w="1645920"/>
                <a:gridCol w="1645920"/>
              </a:tblGrid>
              <a:tr h="2030524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Attività lavorativa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Attività quotidiane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Cura della persona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Sintomi e supporto sanitario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punteggio</a:t>
                      </a:r>
                      <a:endParaRPr lang="it-IT" sz="2400" dirty="0"/>
                    </a:p>
                  </a:txBody>
                  <a:tcPr/>
                </a:tc>
              </a:tr>
              <a:tr h="2030524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Inabile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A letto per più del</a:t>
                      </a:r>
                      <a:r>
                        <a:rPr lang="it-IT" sz="2400" baseline="0" dirty="0" smtClean="0"/>
                        <a:t> 50% di ore al giorno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Grave difficoltà e limitata cura di </a:t>
                      </a:r>
                      <a:r>
                        <a:rPr lang="it-IT" sz="2400" dirty="0" err="1" smtClean="0"/>
                        <a:t>sè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Assistenza sanitaria frequente e complessa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400" dirty="0" smtClean="0"/>
                    </a:p>
                    <a:p>
                      <a:pPr algn="ctr"/>
                      <a:r>
                        <a:rPr lang="it-IT" sz="5400" dirty="0" smtClean="0"/>
                        <a:t>50</a:t>
                      </a:r>
                    </a:p>
                    <a:p>
                      <a:endParaRPr lang="it-IT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1669</TotalTime>
  <Words>2599</Words>
  <Application>Microsoft Office PowerPoint</Application>
  <PresentationFormat>Presentazione su schermo (4:3)</PresentationFormat>
  <Paragraphs>333</Paragraphs>
  <Slides>34</Slides>
  <Notes>28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35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Cosa dobbiamo temere ?</vt:lpstr>
      <vt:lpstr>Dove trattarle? </vt:lpstr>
      <vt:lpstr>Paziente con cirrosi epatica</vt:lpstr>
      <vt:lpstr>Presentazione standard di PowerPoint</vt:lpstr>
      <vt:lpstr>Malnutrizione </vt:lpstr>
      <vt:lpstr>Presentazione standard di PowerPoint</vt:lpstr>
      <vt:lpstr>I pazienti con cirrosi possono non sviluppare i tipici segni e sintomi di  infezione  leucocitosi e febbre  possono essere assenti </vt:lpstr>
      <vt:lpstr>  Infezioni vie urinarie 25-55% infezioni respiratorie 20% peritonite batterica spontanea 10-30%      Grattagliano et al, J Fam Practice 2009</vt:lpstr>
      <vt:lpstr>Presentazione standard di PowerPoint</vt:lpstr>
      <vt:lpstr>Ascite complicanza comune Ipertensione portale ipoalbuminemia ritenzione di sodio </vt:lpstr>
      <vt:lpstr>Presentazione standard di PowerPoint</vt:lpstr>
      <vt:lpstr>Presentazione standard di PowerPoint</vt:lpstr>
      <vt:lpstr>TACE - Complicanze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RFA  Complicanze</vt:lpstr>
      <vt:lpstr>RFA  Complicanze minori (4-5%)</vt:lpstr>
      <vt:lpstr>RFA Complicanze maggiori (2-3%)</vt:lpstr>
      <vt:lpstr>RFA Complicanze maggiori (2-3%)</vt:lpstr>
      <vt:lpstr>Take home message</vt:lpstr>
      <vt:lpstr>Take home message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User</cp:lastModifiedBy>
  <cp:revision>237</cp:revision>
  <dcterms:modified xsi:type="dcterms:W3CDTF">2013-01-25T20:31:18Z</dcterms:modified>
</cp:coreProperties>
</file>