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5" r:id="rId4"/>
    <p:sldId id="273" r:id="rId5"/>
    <p:sldId id="257" r:id="rId6"/>
    <p:sldId id="259" r:id="rId7"/>
    <p:sldId id="284" r:id="rId8"/>
    <p:sldId id="285" r:id="rId9"/>
    <p:sldId id="258" r:id="rId10"/>
    <p:sldId id="260" r:id="rId11"/>
    <p:sldId id="262" r:id="rId12"/>
    <p:sldId id="261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8" r:id="rId23"/>
    <p:sldId id="279" r:id="rId24"/>
    <p:sldId id="281" r:id="rId25"/>
    <p:sldId id="282" r:id="rId26"/>
    <p:sldId id="277" r:id="rId27"/>
    <p:sldId id="286" r:id="rId28"/>
    <p:sldId id="283" r:id="rId29"/>
    <p:sldId id="280" r:id="rId30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03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28D3-0204-4AC2-8CAE-EE6F358FAC2E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CE54-9AE2-4FD6-BC46-44B0A1F699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159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BBC1C-C6ED-46CE-B411-51BC462A334C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6EB15-086C-457F-999B-573E512B3B9F}" type="slidenum">
              <a:rPr lang="it-IT"/>
              <a:pPr/>
              <a:t>15</a:t>
            </a:fld>
            <a:endParaRPr lang="it-IT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55BFB-E0FD-4C97-B5C7-D1835FED2662}" type="slidenum">
              <a:rPr lang="it-IT"/>
              <a:pPr/>
              <a:t>16</a:t>
            </a:fld>
            <a:endParaRPr lang="it-I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759B8-9CD1-40C6-AACB-281B0A7A1A3F}" type="slidenum">
              <a:rPr lang="it-IT"/>
              <a:pPr/>
              <a:t>17</a:t>
            </a:fld>
            <a:endParaRPr lang="it-IT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677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442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90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145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28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12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396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559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9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575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978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44F2-FA57-4D4B-A845-B59B08CD3606}" type="datetimeFigureOut">
              <a:rPr lang="it-IT" smtClean="0"/>
              <a:pPr/>
              <a:t>07/06/2014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3817-5F59-4563-91B4-A03E1244D3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900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t/url?sa=i&amp;rct=j&amp;q=&amp;esrc=s&amp;frm=1&amp;source=images&amp;cd=&amp;cad=rja&amp;uact=8&amp;docid=NZC0UYE9kXqQhM&amp;tbnid=IZifeDgAAMqHKM:&amp;ved=0CAUQjRw&amp;url=http://lifestylechangefat2fit.wordpress.com/&amp;ei=ugl6U7rOGYarO7nRgIAJ&amp;bvm=bv.66917471,d.bGE&amp;psig=AFQjCNFgKD6I_R0APIFz_9JnuUN1bmdENA&amp;ust=140059320255065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lSFDOqcBUPMg6M&amp;tbnid=tcvpsLyDlI91dM:&amp;ved=0CAUQjRw&amp;url=http://www.vivacinema.it/articolo/everybody-s-fine-il-trailer/11571/&amp;ei=8KbzUqP8GaPF0QWAt4DYDw&amp;bvm=bv.60983673,d.bGE&amp;psig=AFQjCNHHS7TVIlWqrGc3kfHJLk8tGSgigw&amp;ust=1391786063437055" TargetMode="External"/><Relationship Id="rId2" Type="http://schemas.openxmlformats.org/officeDocument/2006/relationships/hyperlink" Target="http://www.google.it/url?sa=i&amp;rct=j&amp;q=&amp;esrc=s&amp;frm=1&amp;source=images&amp;cd=&amp;cad=rja&amp;docid=lSFDOqcBUPMg6M&amp;tbnid=tcvpsLyDlI91dM:&amp;ved=0CAUQjRw&amp;url=http://www.ivid.it/fotogallery/ismod_index.php?i_section=detail&amp;i_categoria=1&amp;i_id=394301&amp;ei=2KbzUsD4AsfK0QXm7YG4Cw&amp;bvm=bv.60983673,d.bGE&amp;psig=AFQjCNHHS7TVIlWqrGc3kfHJLk8tGSgigw&amp;ust=13917860634370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73336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6114" y="762352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Io mi difendo</a:t>
            </a:r>
            <a:endParaRPr lang="it-IT" sz="6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71592" y="5657671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Ottavio Di Stefano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Sabato 7 giugno</a:t>
            </a:r>
            <a:endParaRPr lang="it-IT" sz="3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7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4" t="17736" r="6788" b="28580"/>
          <a:stretch/>
        </p:blipFill>
        <p:spPr bwMode="auto">
          <a:xfrm>
            <a:off x="82972" y="1988839"/>
            <a:ext cx="8978055" cy="316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43808" y="3212976"/>
            <a:ext cx="1008112" cy="1728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569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63" y="332656"/>
            <a:ext cx="8413673" cy="497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063" y="5445224"/>
            <a:ext cx="43338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025" y="5435463"/>
            <a:ext cx="13239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7256" y="5975828"/>
            <a:ext cx="1323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7092280" y="980728"/>
            <a:ext cx="1152128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77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870414"/>
            <a:ext cx="869821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it-IT" sz="5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ercentuale </a:t>
            </a:r>
            <a:r>
              <a:rPr lang="it-IT" sz="5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di errori negli ospedali italiani </a:t>
            </a:r>
            <a:r>
              <a:rPr lang="it-IT" sz="5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5%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(paragonabili a Francia, </a:t>
            </a:r>
            <a:r>
              <a:rPr lang="it-IT" sz="280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Spagna,Canada</a:t>
            </a:r>
            <a:r>
              <a:rPr lang="it-IT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e Olanda)</a:t>
            </a:r>
            <a:endParaRPr lang="it-IT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80347" y="2636912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area medica </a:t>
            </a:r>
            <a:r>
              <a:rPr lang="it-IT" sz="4000" dirty="0" smtClean="0">
                <a:solidFill>
                  <a:schemeClr val="bg1"/>
                </a:solidFill>
              </a:rPr>
              <a:t>37,5%, </a:t>
            </a:r>
          </a:p>
          <a:p>
            <a:r>
              <a:rPr lang="it-IT" sz="4000" dirty="0" smtClean="0">
                <a:solidFill>
                  <a:schemeClr val="bg1"/>
                </a:solidFill>
              </a:rPr>
              <a:t>area </a:t>
            </a:r>
            <a:r>
              <a:rPr lang="it-IT" sz="4000" dirty="0">
                <a:solidFill>
                  <a:schemeClr val="bg1"/>
                </a:solidFill>
              </a:rPr>
              <a:t>chirurgica </a:t>
            </a:r>
            <a:r>
              <a:rPr lang="it-IT" sz="4000" dirty="0" smtClean="0">
                <a:solidFill>
                  <a:schemeClr val="bg1"/>
                </a:solidFill>
              </a:rPr>
              <a:t>30,1%</a:t>
            </a:r>
            <a:endParaRPr lang="it-IT" sz="4000" dirty="0">
              <a:solidFill>
                <a:schemeClr val="bg1"/>
              </a:solidFill>
            </a:endParaRPr>
          </a:p>
          <a:p>
            <a:r>
              <a:rPr lang="it-IT" sz="4000" dirty="0" smtClean="0">
                <a:solidFill>
                  <a:schemeClr val="bg1"/>
                </a:solidFill>
              </a:rPr>
              <a:t>pronto soccorso 6,2%  </a:t>
            </a:r>
          </a:p>
          <a:p>
            <a:r>
              <a:rPr lang="it-IT" sz="4000" dirty="0" smtClean="0">
                <a:solidFill>
                  <a:schemeClr val="bg1"/>
                </a:solidFill>
              </a:rPr>
              <a:t>ostetricia 4,4</a:t>
            </a:r>
            <a:r>
              <a:rPr lang="it-IT" sz="40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5445224"/>
            <a:ext cx="8626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solidFill>
                  <a:schemeClr val="bg1"/>
                </a:solidFill>
              </a:rPr>
              <a:t>Eventi prevenibili a livello nazionale pari al 56,71%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98398" y="6273225"/>
            <a:ext cx="4115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smtClean="0">
                <a:solidFill>
                  <a:srgbClr val="FFC000"/>
                </a:solidFill>
              </a:rPr>
              <a:t>Epidemiologia &amp; </a:t>
            </a:r>
            <a:r>
              <a:rPr lang="it-IT" sz="1600" dirty="0" err="1" smtClean="0">
                <a:solidFill>
                  <a:srgbClr val="FFC000"/>
                </a:solidFill>
              </a:rPr>
              <a:t>Prevenz</a:t>
            </a:r>
            <a:endParaRPr lang="it-IT" sz="1600" dirty="0" smtClean="0">
              <a:solidFill>
                <a:srgbClr val="FFC000"/>
              </a:solidFill>
            </a:endParaRPr>
          </a:p>
          <a:p>
            <a:pPr algn="ctr"/>
            <a:r>
              <a:rPr lang="it-IT" sz="1600" dirty="0" smtClean="0">
                <a:solidFill>
                  <a:srgbClr val="FFC000"/>
                </a:solidFill>
              </a:rPr>
              <a:t>36 </a:t>
            </a:r>
            <a:r>
              <a:rPr lang="it-IT" sz="1600" dirty="0">
                <a:solidFill>
                  <a:srgbClr val="FFC000"/>
                </a:solidFill>
              </a:rPr>
              <a:t>(3-4) maggio-agosto 2012</a:t>
            </a:r>
          </a:p>
        </p:txBody>
      </p:sp>
    </p:spTree>
    <p:extLst>
      <p:ext uri="{BB962C8B-B14F-4D97-AF65-F5344CB8AC3E}">
        <p14:creationId xmlns:p14="http://schemas.microsoft.com/office/powerpoint/2010/main" xmlns="" val="5184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692696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Eventi prevenibili a livello nazionale pari al 56,71%</a:t>
            </a:r>
          </a:p>
        </p:txBody>
      </p:sp>
      <p:cxnSp>
        <p:nvCxnSpPr>
          <p:cNvPr id="4" name="Connettore 2 3"/>
          <p:cNvCxnSpPr/>
          <p:nvPr/>
        </p:nvCxnSpPr>
        <p:spPr>
          <a:xfrm flipH="1">
            <a:off x="1259632" y="1527576"/>
            <a:ext cx="3634566" cy="749296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-180528" y="237269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GESTIONE DEL RISCHIO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1979712" y="1595684"/>
            <a:ext cx="2914486" cy="2063253"/>
          </a:xfrm>
          <a:prstGeom prst="straightConnector1">
            <a:avLst/>
          </a:prstGeom>
          <a:ln w="158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3170266" y="1553997"/>
            <a:ext cx="1831724" cy="2912916"/>
          </a:xfrm>
          <a:prstGeom prst="straightConnector1">
            <a:avLst/>
          </a:prstGeom>
          <a:ln w="158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33119" y="365893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LINEE GUIDA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25307" y="44669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Rapporto  Paziente  (Parenti)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8244408" y="4043848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001990" y="1553997"/>
            <a:ext cx="184935" cy="3195022"/>
          </a:xfrm>
          <a:prstGeom prst="straightConnector1">
            <a:avLst/>
          </a:prstGeom>
          <a:ln w="168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463988" y="474901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Documentazione clinica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024" name="Connettore 2 1023"/>
          <p:cNvCxnSpPr/>
          <p:nvPr/>
        </p:nvCxnSpPr>
        <p:spPr>
          <a:xfrm>
            <a:off x="4894197" y="1595684"/>
            <a:ext cx="1944216" cy="2289606"/>
          </a:xfrm>
          <a:prstGeom prst="straightConnector1">
            <a:avLst/>
          </a:prstGeom>
          <a:ln w="165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CasellaDiTesto 1026"/>
          <p:cNvSpPr txBox="1"/>
          <p:nvPr/>
        </p:nvSpPr>
        <p:spPr>
          <a:xfrm>
            <a:off x="6444208" y="392617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Interazione professionale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" y="0"/>
            <a:ext cx="931791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56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3679"/>
            <a:ext cx="3263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LINEE GUIDA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2380" y="46053"/>
            <a:ext cx="1151620" cy="180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899" y="770544"/>
            <a:ext cx="5349139" cy="519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3120"/>
            <a:ext cx="321310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82" y="3230375"/>
            <a:ext cx="21828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6681" y="6346381"/>
            <a:ext cx="889793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/>
              <a:t>L</a:t>
            </a:r>
            <a:r>
              <a:rPr lang="it-IT" b="1" dirty="0" smtClean="0"/>
              <a:t>inee </a:t>
            </a:r>
            <a:r>
              <a:rPr lang="it-IT" b="1" dirty="0"/>
              <a:t>guida (dal 2000</a:t>
            </a:r>
            <a:r>
              <a:rPr lang="it-IT" b="1" dirty="0" smtClean="0"/>
              <a:t>) </a:t>
            </a:r>
            <a:r>
              <a:rPr lang="it-IT" b="1" dirty="0" err="1" smtClean="0"/>
              <a:t>U.O.Medicina</a:t>
            </a:r>
            <a:r>
              <a:rPr lang="it-IT" b="1" dirty="0" smtClean="0"/>
              <a:t> PO Montichiari A.O. Spedali Civili di Brescia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9984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54000" y="504825"/>
            <a:ext cx="73077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i="1" dirty="0">
                <a:solidFill>
                  <a:srgbClr val="FFFF00"/>
                </a:solidFill>
              </a:rPr>
              <a:t>“Gestione del paziente con </a:t>
            </a:r>
            <a:r>
              <a:rPr lang="it-IT" sz="3200" b="1" i="1" dirty="0" smtClean="0">
                <a:solidFill>
                  <a:srgbClr val="FFFF00"/>
                </a:solidFill>
              </a:rPr>
              <a:t>dolore cronico </a:t>
            </a:r>
          </a:p>
          <a:p>
            <a:r>
              <a:rPr lang="it-IT" sz="3200" b="1" i="1" dirty="0" smtClean="0">
                <a:solidFill>
                  <a:srgbClr val="FFFF00"/>
                </a:solidFill>
              </a:rPr>
              <a:t>da cancro”</a:t>
            </a:r>
            <a:endParaRPr lang="it-IT" sz="3200" b="1" i="1" dirty="0">
              <a:solidFill>
                <a:srgbClr val="FFFF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275857" y="1916832"/>
            <a:ext cx="3409951" cy="46166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</a:rPr>
              <a:t>Il percorso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1521" y="3212977"/>
            <a:ext cx="4176464" cy="10387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FFFF00"/>
                </a:solidFill>
              </a:rPr>
              <a:t>Incontro con gli esperti e </a:t>
            </a:r>
            <a:endParaRPr lang="it-IT" sz="2400" b="1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sz="2400" b="1" dirty="0" smtClean="0">
                <a:solidFill>
                  <a:srgbClr val="FFFF00"/>
                </a:solidFill>
              </a:rPr>
              <a:t>altre </a:t>
            </a:r>
            <a:r>
              <a:rPr lang="it-IT" sz="2400" b="1" dirty="0">
                <a:solidFill>
                  <a:srgbClr val="FFFF00"/>
                </a:solidFill>
              </a:rPr>
              <a:t>U.O. </a:t>
            </a:r>
            <a:r>
              <a:rPr lang="it-IT" sz="2400" b="1" dirty="0" smtClean="0">
                <a:solidFill>
                  <a:srgbClr val="FFFF00"/>
                </a:solidFill>
              </a:rPr>
              <a:t>coinvolte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734050" y="3429001"/>
            <a:ext cx="340995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Bozza del protocollo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435601" y="5011331"/>
            <a:ext cx="3409951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Discussione nelle riunioni di reparto</a:t>
            </a:r>
          </a:p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(medici e capo sala)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7019926" y="3933825"/>
            <a:ext cx="120650" cy="935335"/>
          </a:xfrm>
          <a:prstGeom prst="downArrow">
            <a:avLst>
              <a:gd name="adj1" fmla="val 50000"/>
              <a:gd name="adj2" fmla="val 186813"/>
            </a:avLst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4788025" y="3645024"/>
            <a:ext cx="9366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526066" y="12212"/>
            <a:ext cx="1597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</a:rPr>
              <a:t>2004</a:t>
            </a:r>
            <a:endParaRPr lang="it-IT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0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272158"/>
            <a:ext cx="58944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i="1" dirty="0">
                <a:solidFill>
                  <a:srgbClr val="FFFF00"/>
                </a:solidFill>
              </a:rPr>
              <a:t>“Gestione del paziente con </a:t>
            </a:r>
            <a:r>
              <a:rPr lang="it-IT" sz="3200" b="1" i="1" dirty="0" smtClean="0">
                <a:solidFill>
                  <a:srgbClr val="FFFF00"/>
                </a:solidFill>
              </a:rPr>
              <a:t>dolore</a:t>
            </a:r>
          </a:p>
          <a:p>
            <a:r>
              <a:rPr lang="it-IT" sz="3200" b="1" i="1" dirty="0" smtClean="0">
                <a:solidFill>
                  <a:srgbClr val="FFFF00"/>
                </a:solidFill>
              </a:rPr>
              <a:t>cronico da cancro”</a:t>
            </a:r>
            <a:endParaRPr lang="it-IT" sz="3200" b="1" i="1" dirty="0">
              <a:solidFill>
                <a:srgbClr val="FFFF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87426" y="1349376"/>
            <a:ext cx="3409951" cy="46166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</a:rPr>
              <a:t>Il percorso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66738" y="2465389"/>
            <a:ext cx="3409951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Stesura bozza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041777" y="2582863"/>
            <a:ext cx="1058863" cy="190500"/>
          </a:xfrm>
          <a:prstGeom prst="rightArrow">
            <a:avLst>
              <a:gd name="adj1" fmla="val 50000"/>
              <a:gd name="adj2" fmla="val 1389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410201" y="2049463"/>
            <a:ext cx="3409951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Discussione nelle riunioni di reparto</a:t>
            </a:r>
          </a:p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(medici e capo sala)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6923090" y="3429001"/>
            <a:ext cx="231775" cy="1069975"/>
          </a:xfrm>
          <a:prstGeom prst="downArrow">
            <a:avLst>
              <a:gd name="adj1" fmla="val 50000"/>
              <a:gd name="adj2" fmla="val 1154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451475" y="4529139"/>
            <a:ext cx="3409951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Discussione nelle riunioni di reparto allargate (IP ed OTA)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 flipV="1">
            <a:off x="2119314" y="3090864"/>
            <a:ext cx="2452687" cy="13795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613026" y="3429001"/>
            <a:ext cx="1958975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>
                <a:solidFill>
                  <a:schemeClr val="accent2"/>
                </a:solidFill>
              </a:rPr>
              <a:t>Correzione </a:t>
            </a: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2032000" y="4005264"/>
            <a:ext cx="319088" cy="1408112"/>
          </a:xfrm>
          <a:prstGeom prst="downArrow">
            <a:avLst>
              <a:gd name="adj1" fmla="val 50000"/>
              <a:gd name="adj2" fmla="val 11032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5563" y="5527676"/>
            <a:ext cx="4516437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>
                <a:solidFill>
                  <a:srgbClr val="FFFF00"/>
                </a:solidFill>
              </a:rPr>
              <a:t>Bozza per altre UO coinvolte</a:t>
            </a: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3584577" y="6197601"/>
            <a:ext cx="987425" cy="479425"/>
          </a:xfrm>
          <a:prstGeom prst="line">
            <a:avLst/>
          </a:prstGeom>
          <a:noFill/>
          <a:ln w="165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12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88914" y="3829051"/>
            <a:ext cx="4383087" cy="58477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i="1">
                <a:solidFill>
                  <a:srgbClr val="FF0000"/>
                </a:solidFill>
              </a:rPr>
              <a:t>Versione definitiva</a:t>
            </a:r>
          </a:p>
        </p:txBody>
      </p:sp>
      <p:pic>
        <p:nvPicPr>
          <p:cNvPr id="78851" name="Picture 3" descr="SetteAnniTib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54051"/>
            <a:ext cx="3676651" cy="5191125"/>
          </a:xfrm>
          <a:prstGeom prst="rect">
            <a:avLst/>
          </a:prstGeom>
          <a:noFill/>
        </p:spPr>
      </p:pic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07504" y="116633"/>
            <a:ext cx="1225996" cy="537418"/>
          </a:xfrm>
          <a:prstGeom prst="line">
            <a:avLst/>
          </a:prstGeom>
          <a:noFill/>
          <a:ln w="165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12724" y="723901"/>
            <a:ext cx="5137151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 dirty="0">
                <a:solidFill>
                  <a:srgbClr val="FFFF00"/>
                </a:solidFill>
              </a:rPr>
              <a:t>Condivisione </a:t>
            </a:r>
          </a:p>
          <a:p>
            <a:pPr>
              <a:spcBef>
                <a:spcPct val="50000"/>
              </a:spcBef>
            </a:pPr>
            <a:r>
              <a:rPr lang="it-IT" sz="2400" b="1" i="1" dirty="0">
                <a:solidFill>
                  <a:srgbClr val="FFFF00"/>
                </a:solidFill>
              </a:rPr>
              <a:t>	</a:t>
            </a:r>
            <a:r>
              <a:rPr lang="it-IT" sz="2400" b="1" i="1" dirty="0" smtClean="0">
                <a:solidFill>
                  <a:srgbClr val="FFFF00"/>
                </a:solidFill>
              </a:rPr>
              <a:t>UUOO di Presidio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2206625" y="1988841"/>
            <a:ext cx="0" cy="175607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01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festylechangefat2fit.files.wordpress.com/2012/12/nomore-excus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5909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35868"/>
            <a:ext cx="5943236" cy="44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572000" y="692696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solidFill>
                  <a:srgbClr val="FF0000"/>
                </a:solidFill>
              </a:rPr>
              <a:t>Verifica</a:t>
            </a:r>
            <a:endParaRPr lang="it-IT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0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5224" y="185892"/>
            <a:ext cx="883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Rapporto  Paziente  Parenti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6058" y="692696"/>
            <a:ext cx="883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Un buon </a:t>
            </a:r>
            <a:r>
              <a:rPr lang="it-IT" sz="3600" dirty="0">
                <a:solidFill>
                  <a:schemeClr val="bg1"/>
                </a:solidFill>
              </a:rPr>
              <a:t>r</a:t>
            </a:r>
            <a:r>
              <a:rPr lang="it-IT" sz="3600" dirty="0" smtClean="0">
                <a:solidFill>
                  <a:schemeClr val="bg1"/>
                </a:solidFill>
              </a:rPr>
              <a:t>apporto medico-paziente è utile????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3" t="17776" r="3408" b="47478"/>
          <a:stretch/>
        </p:blipFill>
        <p:spPr bwMode="auto">
          <a:xfrm>
            <a:off x="168126" y="1196752"/>
            <a:ext cx="8484782" cy="170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05030" y="1196752"/>
            <a:ext cx="2915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April 2014 | Volume 9 | Issue 4 |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375669" y="3068960"/>
            <a:ext cx="81921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“I nostri risultati mostrano che gli effetti benefici di una buona relazione medico-paziente sulla prognosi sono dello stesso ordine di grandezza di molti trattamenti medici </a:t>
            </a:r>
            <a:r>
              <a:rPr lang="it-IT" dirty="0" smtClean="0">
                <a:solidFill>
                  <a:schemeClr val="bg1"/>
                </a:solidFill>
              </a:rPr>
              <a:t>standard. </a:t>
            </a:r>
            <a:r>
              <a:rPr lang="it-IT" i="1" dirty="0" smtClean="0">
                <a:solidFill>
                  <a:schemeClr val="bg1"/>
                </a:solidFill>
              </a:rPr>
              <a:t>( aspirina e statina </a:t>
            </a:r>
            <a:r>
              <a:rPr lang="it-IT" i="1" dirty="0" err="1" smtClean="0">
                <a:solidFill>
                  <a:schemeClr val="bg1"/>
                </a:solidFill>
              </a:rPr>
              <a:t>ndr</a:t>
            </a:r>
            <a:r>
              <a:rPr lang="it-IT" i="1" dirty="0" smtClean="0">
                <a:solidFill>
                  <a:schemeClr val="bg1"/>
                </a:solidFill>
              </a:rPr>
              <a:t>)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3621" y="411377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Molti di questi trattamenti medici, per quanto importanti, devono fare i conti con gli effetti indesiderati. </a:t>
            </a:r>
            <a:endParaRPr lang="it-IT" sz="3600" i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it-IT" sz="36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Un </a:t>
            </a:r>
            <a:r>
              <a:rPr lang="it-IT" sz="3600" i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buon rapporto medico-paziente invece non ha alcun tipo di controindicazione”. John M. </a:t>
            </a:r>
            <a:r>
              <a:rPr lang="it-IT" sz="3600" i="1" dirty="0" err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Kelley</a:t>
            </a:r>
            <a:endParaRPr lang="it-IT" sz="3600" i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12004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1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4" y="62068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FFF00"/>
                </a:solidFill>
                <a:latin typeface="Gabriola" pitchFamily="82" charset="0"/>
              </a:rPr>
              <a:t>C'è qualcosa di nuovo oggi nel sole, anzi d'antico</a:t>
            </a:r>
            <a:endParaRPr lang="it-IT" sz="3600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37890" name="Picture 2" descr="http://www.ilquintuplo.it/wp-content/uploads/2013/02/aqui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48872" cy="444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22" y="188640"/>
            <a:ext cx="8839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6058" y="692696"/>
            <a:ext cx="883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solidFill>
                  <a:schemeClr val="bg1"/>
                </a:solidFill>
              </a:rPr>
              <a:t>Un cattivo rapporto medico-paziente è dannoso  (sia per il paziente che per il medico)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9168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Physician-Patient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CommunicationThe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Relationship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With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Malpractice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Claims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Among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Primary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Care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Physicians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and </a:t>
            </a:r>
            <a:r>
              <a:rPr lang="it-IT" sz="2400" b="1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Surgeons</a:t>
            </a:r>
            <a:r>
              <a:rPr lang="it-IT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Wendy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Levinson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 MD;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Debra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L.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Roter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DrPH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; John P.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Mullooly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PhD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;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Valerie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T.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Dull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PhD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; Richard M.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Frankel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it-IT" sz="24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PhD</a:t>
            </a:r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it-IT" sz="24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JAMA. 1997;277(7):553-559.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422108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Durata della visita &gt; 18,3 minuti ( comunque non inferiore a 15 m’)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Informazione adeguata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Mettere il paziente a suo agio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Sollecitare  il paziente ad esporre i  propri punti di vista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6588224" y="4221088"/>
            <a:ext cx="504056" cy="122413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860032" y="55892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Netta riduzione delle richieste di indennizzo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6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404664"/>
            <a:ext cx="314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Documentazione clinica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9087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La cartella clinica è considerata un atto pubblico </a:t>
            </a:r>
            <a:r>
              <a:rPr lang="it-IT" b="1" dirty="0" smtClean="0">
                <a:solidFill>
                  <a:schemeClr val="bg1"/>
                </a:solidFill>
              </a:rPr>
              <a:t>(</a:t>
            </a:r>
            <a:r>
              <a:rPr lang="it-IT" b="1" u="sng" dirty="0" smtClean="0">
                <a:solidFill>
                  <a:schemeClr val="bg1"/>
                </a:solidFill>
              </a:rPr>
              <a:t>atto pubblico di fede privilegiata)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 l="20773" t="13073" r="19773" b="5872"/>
          <a:stretch>
            <a:fillRect/>
          </a:stretch>
        </p:blipFill>
        <p:spPr bwMode="auto">
          <a:xfrm>
            <a:off x="1403648" y="1412776"/>
            <a:ext cx="6552728" cy="489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404664"/>
            <a:ext cx="314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Documentazione clinica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9087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La cartella clinica è considerata un atto pubblico </a:t>
            </a:r>
            <a:r>
              <a:rPr lang="it-IT" b="1" dirty="0" smtClean="0">
                <a:solidFill>
                  <a:schemeClr val="bg1"/>
                </a:solidFill>
              </a:rPr>
              <a:t>(</a:t>
            </a:r>
            <a:r>
              <a:rPr lang="it-IT" b="1" u="sng" dirty="0" smtClean="0">
                <a:solidFill>
                  <a:schemeClr val="bg1"/>
                </a:solidFill>
              </a:rPr>
              <a:t>atto pubblico di fede privilegiata)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1997839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“Due terzi dei medici accusati escono vincenti dai processi per </a:t>
            </a:r>
            <a:r>
              <a:rPr lang="it-IT" sz="2000" i="1" dirty="0" err="1" smtClean="0">
                <a:solidFill>
                  <a:srgbClr val="FFFF00"/>
                </a:solidFill>
              </a:rPr>
              <a:t>malpractice</a:t>
            </a:r>
            <a:r>
              <a:rPr lang="it-IT" sz="2000" i="1" dirty="0" smtClean="0">
                <a:solidFill>
                  <a:srgbClr val="FFFF00"/>
                </a:solidFill>
              </a:rPr>
              <a:t> e sono quelli che </a:t>
            </a:r>
            <a:r>
              <a:rPr lang="it-IT" sz="2000" dirty="0" smtClean="0">
                <a:solidFill>
                  <a:srgbClr val="FFFF00"/>
                </a:solidFill>
              </a:rPr>
              <a:t>possono esibire alla Corte cartelle cliniche accuratissime le quali comprendono precise spiegazioni ai pazienti, sono bene leggibili, dimostrano i motivi della diversità fra diagnosi di ingresso in ospedale e diagnosi di dimissione, ecc.”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37170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Barton H., </a:t>
            </a:r>
            <a:r>
              <a:rPr lang="en-US" sz="1200" b="1" i="1" dirty="0" smtClean="0">
                <a:solidFill>
                  <a:srgbClr val="FFFF00"/>
                </a:solidFill>
              </a:rPr>
              <a:t>Medical records can win or lose a</a:t>
            </a:r>
          </a:p>
          <a:p>
            <a:r>
              <a:rPr lang="en-US" sz="1200" b="1" i="1" dirty="0" smtClean="0">
                <a:solidFill>
                  <a:srgbClr val="FFFF00"/>
                </a:solidFill>
              </a:rPr>
              <a:t>malpractice case, Texas Med. 86, 33, 1990.</a:t>
            </a:r>
            <a:endParaRPr lang="it-IT" sz="1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29055"/>
            <a:ext cx="5103154" cy="286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use of EHRs was associated with a lower rate of malpractice claims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384795" cy="36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t="41236" b="17528"/>
          <a:stretch>
            <a:fillRect/>
          </a:stretch>
        </p:blipFill>
        <p:spPr bwMode="auto">
          <a:xfrm>
            <a:off x="251520" y="5445224"/>
            <a:ext cx="8753475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364088" y="2708920"/>
            <a:ext cx="720080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750" y="1323439"/>
            <a:ext cx="2381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158" y="733889"/>
            <a:ext cx="2969037" cy="11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9304" t="11902" b="16384"/>
          <a:stretch>
            <a:fillRect/>
          </a:stretch>
        </p:blipFill>
        <p:spPr bwMode="auto">
          <a:xfrm>
            <a:off x="4806030" y="733889"/>
            <a:ext cx="3055792" cy="11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662" y="1943246"/>
            <a:ext cx="6776735" cy="482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328244" y="14759"/>
            <a:ext cx="4487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Interazione professionale</a:t>
            </a:r>
          </a:p>
        </p:txBody>
      </p:sp>
    </p:spTree>
    <p:extLst>
      <p:ext uri="{BB962C8B-B14F-4D97-AF65-F5344CB8AC3E}">
        <p14:creationId xmlns:p14="http://schemas.microsoft.com/office/powerpoint/2010/main" xmlns="" val="17365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283275" cy="62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062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547664" y="2924944"/>
            <a:ext cx="41764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547664" y="4653136"/>
            <a:ext cx="6048672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331640" y="260648"/>
            <a:ext cx="424847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36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5013" t="8890" r="14359"/>
          <a:stretch>
            <a:fillRect/>
          </a:stretch>
        </p:blipFill>
        <p:spPr bwMode="auto">
          <a:xfrm>
            <a:off x="0" y="0"/>
            <a:ext cx="9144000" cy="672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355976" y="1700808"/>
            <a:ext cx="3600400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754327"/>
            <a:ext cx="8424936" cy="4642296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sz="2400" b="1" dirty="0">
                <a:solidFill>
                  <a:schemeClr val="bg1"/>
                </a:solidFill>
                <a:latin typeface="Verdana"/>
                <a:ea typeface="Calibri"/>
                <a:cs typeface="Times New Roman"/>
              </a:rPr>
              <a:t>Etiquette-Based Medicine</a:t>
            </a:r>
            <a:endParaRPr lang="it-IT" sz="2400" b="1" dirty="0" smtClean="0">
              <a:solidFill>
                <a:schemeClr val="bg1"/>
              </a:solidFill>
              <a:latin typeface="Verdana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Sei </a:t>
            </a:r>
            <a:r>
              <a:rPr lang="it-IT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semplici abitudini:</a:t>
            </a:r>
            <a:endParaRPr lang="it-IT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it-IT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chiedere il permesso e aspettare la risposta prima di entrare nella stanza del ricoverato</a:t>
            </a:r>
            <a:endParaRPr lang="it-IT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it-IT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presentarsi mostrando il cartellino identificativo</a:t>
            </a:r>
            <a:endParaRPr lang="it-IT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it-IT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stringere la mano del paziente</a:t>
            </a:r>
            <a:endParaRPr lang="it-IT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it-IT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sedersi, sorridere </a:t>
            </a:r>
            <a:endParaRPr lang="it-IT" dirty="0" smtClean="0">
              <a:solidFill>
                <a:srgbClr val="FFFF00"/>
              </a:solidFill>
              <a:latin typeface="Verdana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it-IT" dirty="0" smtClean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spiegare </a:t>
            </a:r>
            <a:r>
              <a:rPr lang="it-IT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brevemente il proprio ruolo nello staff medico</a:t>
            </a:r>
            <a:endParaRPr lang="it-IT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it-IT" dirty="0">
                <a:solidFill>
                  <a:srgbClr val="FFFF00"/>
                </a:solidFill>
                <a:latin typeface="Verdana"/>
                <a:ea typeface="Calibri"/>
                <a:cs typeface="Times New Roman"/>
              </a:rPr>
              <a:t>chiedere al paziente come si sente e come procede la sua degenza in Ospedale</a:t>
            </a:r>
            <a:endParaRPr lang="it-IT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300192" y="1"/>
            <a:ext cx="284380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66"/>
                </a:solidFill>
              </a:rPr>
              <a:t>Etiquette-Based </a:t>
            </a:r>
            <a:r>
              <a:rPr lang="it-IT" dirty="0" smtClean="0">
                <a:solidFill>
                  <a:srgbClr val="000066"/>
                </a:solidFill>
              </a:rPr>
              <a:t>Medicine</a:t>
            </a:r>
          </a:p>
          <a:p>
            <a:r>
              <a:rPr lang="it-IT" dirty="0">
                <a:solidFill>
                  <a:srgbClr val="000066"/>
                </a:solidFill>
              </a:rPr>
              <a:t>Michael W. Kahn, M.D</a:t>
            </a:r>
            <a:r>
              <a:rPr lang="it-IT" dirty="0" smtClean="0">
                <a:solidFill>
                  <a:srgbClr val="000066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The New England Journal of Medicine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000066"/>
                </a:solidFill>
              </a:rPr>
              <a:t>PERSPECTIVE</a:t>
            </a:r>
            <a:endParaRPr lang="it-IT" dirty="0">
              <a:solidFill>
                <a:srgbClr val="000066"/>
              </a:solidFill>
            </a:endParaRPr>
          </a:p>
          <a:p>
            <a:r>
              <a:rPr lang="it-IT" dirty="0" smtClean="0">
                <a:solidFill>
                  <a:srgbClr val="000066"/>
                </a:solidFill>
              </a:rPr>
              <a:t>2008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13074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21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96" y="501539"/>
            <a:ext cx="43338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2115"/>
            <a:ext cx="1115616" cy="127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679636" y="1268760"/>
            <a:ext cx="4906556" cy="403187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it-IT" sz="3200" i="1" dirty="0">
                <a:solidFill>
                  <a:srgbClr val="FFFF00"/>
                </a:solidFill>
              </a:rPr>
              <a:t>Orgoglio</a:t>
            </a:r>
          </a:p>
          <a:p>
            <a:r>
              <a:rPr lang="it-IT" sz="3200" i="1" dirty="0">
                <a:solidFill>
                  <a:srgbClr val="FFFF00"/>
                </a:solidFill>
              </a:rPr>
              <a:t>e pregiudizio</a:t>
            </a:r>
            <a:endParaRPr lang="it-IT" sz="3200" i="1" dirty="0" smtClean="0">
              <a:solidFill>
                <a:srgbClr val="FFFF00"/>
              </a:solidFill>
            </a:endParaRPr>
          </a:p>
          <a:p>
            <a:endParaRPr lang="it-IT" sz="3200" i="1" dirty="0">
              <a:solidFill>
                <a:srgbClr val="FFFF00"/>
              </a:solidFill>
            </a:endParaRPr>
          </a:p>
          <a:p>
            <a:r>
              <a:rPr lang="it-IT" sz="3200" i="1" dirty="0" smtClean="0">
                <a:solidFill>
                  <a:srgbClr val="FFFF00"/>
                </a:solidFill>
              </a:rPr>
              <a:t>Viviamo </a:t>
            </a:r>
            <a:r>
              <a:rPr lang="it-IT" sz="3200" i="1" dirty="0">
                <a:solidFill>
                  <a:srgbClr val="FFFF00"/>
                </a:solidFill>
              </a:rPr>
              <a:t>un pregiudizio cui dobbiamo </a:t>
            </a:r>
            <a:r>
              <a:rPr lang="it-IT" sz="3200" i="1" err="1" smtClean="0">
                <a:solidFill>
                  <a:srgbClr val="FFFF00"/>
                </a:solidFill>
              </a:rPr>
              <a:t>rispondere</a:t>
            </a:r>
            <a:r>
              <a:rPr lang="it-IT" sz="3200" i="1" smtClean="0">
                <a:solidFill>
                  <a:srgbClr val="FFFF00"/>
                </a:solidFill>
              </a:rPr>
              <a:t>, senza </a:t>
            </a:r>
            <a:r>
              <a:rPr lang="it-IT" sz="3200" i="1" dirty="0">
                <a:solidFill>
                  <a:srgbClr val="FFFF00"/>
                </a:solidFill>
              </a:rPr>
              <a:t>arroganza, ma con l’orgoglio della </a:t>
            </a:r>
            <a:r>
              <a:rPr lang="it-IT" sz="3200" i="1" dirty="0" smtClean="0">
                <a:solidFill>
                  <a:srgbClr val="FFFF00"/>
                </a:solidFill>
              </a:rPr>
              <a:t>passione che </a:t>
            </a:r>
            <a:r>
              <a:rPr lang="it-IT" sz="3200" i="1" dirty="0">
                <a:solidFill>
                  <a:srgbClr val="FFFF00"/>
                </a:solidFill>
              </a:rPr>
              <a:t>anima molti di noi.</a:t>
            </a:r>
          </a:p>
        </p:txBody>
      </p:sp>
    </p:spTree>
    <p:extLst>
      <p:ext uri="{BB962C8B-B14F-4D97-AF65-F5344CB8AC3E}">
        <p14:creationId xmlns:p14="http://schemas.microsoft.com/office/powerpoint/2010/main" xmlns="" val="32872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98072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Gabriola" pitchFamily="82" charset="0"/>
              </a:rPr>
              <a:t> “</a:t>
            </a:r>
            <a:r>
              <a:rPr lang="it-IT" sz="2800" dirty="0">
                <a:solidFill>
                  <a:schemeClr val="bg1"/>
                </a:solidFill>
                <a:latin typeface="Gabriola" pitchFamily="82" charset="0"/>
              </a:rPr>
              <a:t>Qui, di vigilia, ad aspettare che sorga il sole, e qualcuno prenda il nostro posto. Che qualcuno controlli i nostri errori, e ci rassicuri che non saranno fatali. Ad aspettare il primo raggio di luce nel buio dei nostri dubbi, e che si alzi la nebbia, e venga giorno pieno a scaldarci</a:t>
            </a:r>
            <a:r>
              <a:rPr lang="it-IT" sz="2800" dirty="0" smtClean="0">
                <a:solidFill>
                  <a:schemeClr val="bg1"/>
                </a:solidFill>
                <a:latin typeface="Gabriola" pitchFamily="82" charset="0"/>
              </a:rPr>
              <a:t>.”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Gabriola" pitchFamily="82" charset="0"/>
              </a:rPr>
              <a:t>(Medico Pediatra)</a:t>
            </a:r>
            <a:endParaRPr lang="it-IT" sz="28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2016224" cy="303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86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9490" t="36650" r="34442" b="14843"/>
          <a:stretch>
            <a:fillRect/>
          </a:stretch>
        </p:blipFill>
        <p:spPr bwMode="auto">
          <a:xfrm>
            <a:off x="539552" y="1412776"/>
            <a:ext cx="7992888" cy="46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USExQVFhUXGB8YFxgYGBsXIBsaGB8ZHhwZHBwgHyggGBwmHBUcITEhJSorLi4uHB8zODQtNygtLisBCgoKDg0OGxAQGywkICUvLDIsLS8uLCwrNCwvLCwsLCwsNSwvLywsLy0sLCwsLCwsLCwwLCwsLCwsLCwsLCwsLP/AABEIAOQA3QMBIgACEQEDEQH/xAAbAAACAwEBAQAAAAAAAAAAAAAABgMEBQcCAf/EAEMQAAICAQMBBgMGAwUGBQUAAAECAxEABBIhMQUGEyJBUTJhcQcUI0KBkVKhsTNicsHRFlOCktLwFUOTwuEkorLD8f/EABoBAQADAQEBAAAAAAAAAAAAAAADBAUCAQb/xAAuEQACAQMDAgUDBAMBAAAAAAAAAQIDBBESITEFQRNRYZHwInGBobHR4RQywSP/2gAMAwEAAhEDEQA/AO44YYYAYYYYAYYYYAYYZz2MdoroYtPHHPHNAQrtcR8RQrqDGx3AqrbCQQCQOA3KkDoWGc+jh7X8USGRq8QEx1Hs2CRLA43V4TPxd3x1C1lw6PtmLSGGIyBkCKhJjYqQHU1x54b2cfEKY0w4IHVcM5v2pou1ZNOfPITI0weNfDUqGI8GuOY9u5Wo7gSpvgkTdnw9qRz6ThvBBInXyMCC0t8VuVvPG1gkHafhohwOhYhds9m6qPWyyaaTUhWWIruleWMM8jieo3YqKTYQKpb4FWMfcMA5+/aHa5keIqqDx9okCKaj2y7WF8FWIhPNkEsDxwlTTa7tTzOVk3nxWClQVXcImQAA0yjbIAD5hRF889LygdS0vEJpPWWgf/TB4Y/3j5R/e5AAUIu1e1EmjV496CQoWCAeIN7WXIP4ZERjKlRRbcCP4Ze25df99kaOOT7t4Zh8slcshZZRHXBEp27w116AebHTTQKi7V6fMkkk9SSeSfmclwDmv3/tWKOQqJHberLujV6BiXaOo/CMgKt+YdeLJzX70ajXmXSvpom2xqJZl37QdxUOm2vxSse8BSRy6kWRw54YBzeXtDtI60EpJ4aueNtJsuTYbVjvBUxk2Lsn2pKfY3fDtHUbTEqyosqiRtqCtypa+ViCm7xBuHIITqPi6pniOFVshQCetAC/r74B6U59wwwAwwwwAwwwwDxLMq0WYKCQos1yxoD6kkAD3ORnVx7Wfeu1SQzWKBU0QT0BB4PzyDtvs4aiCSEnbuHlb+Fhyjj5qwDfpiFqfs+1LMrCddzRlZTXLM27fZHxBiwajwCOAOSQOjwTq4tGDCytqQRakqw49QwII9CDnjU62OMgSSIhYgLuYLZJVQBfXzOo+rAeuJeh7lzxTwyjUeVJZXZBY4ld34/9TawIptiHihUz92Gk7SbUF45IwTuRg24b0QKpslSoMdqa9TXIO4Bwg1KPu2MrbWKttIO1h1U10I9s9SyqotiALAsmuWIAH1JIA+ZGIMHcTUJHMv3lZDNteRXQBTIjEtYSiVcMbslgQpJfKWr+zvUyHzzo4McasXDsS0JiKhiWO4HwaJFfGTRYFmA6dhin3Y7uz6bV6id5A0cw4QXwQzMCf4mCvsLdTtB9aDRHMrEhSCRwaN0fY/PjAJMqac1NKvuEf99y/wD68l1epSJGkkYKii2J6AZS0OtSWQSRtuWSLg/4G+fIP4mDzKzg088rICSAQSOCAen19sUu2+/EUU8mmpxtBVpQL2OVBWl4LimBJBH+YRezNa6APE7ISKO1iL+R9yOevQ5PGhKSzwRqtBtxTy1ydH7R75aeJyg3yEEhjGFIDKaK2zCzdji6o3mZ2v39QR/gqwY+rgALfsATvb2A4+Z6FA1krRp+HGZGugoNdepLHp72ck08BLC+X+nCj1oen9T/AElVCIdTCyx87lamfWI5n3eCrEAMfNI3Vt9cBPZBxXWxwHMDOX9h6+TSM0hZdpFFbNH2N8UcZ9L3zBA8SFlJq9rBwL69dpIH05yCpScWdU5qp/qNWGZGm7yQO4QMQT7ih+/pl/tDUeHFJIBZRGYD32gn/LIjtrBYwxDi7/ssIeWFi7RTSoI1ICpAqFt6uVPWQVtsEX0rLnaXfyKNU2oxd5AlGgP7XTxvz1+HU7hx+Ug16gOGGLT96gulh1jL+EzVKQDaAhgGAF35wq1/e68c52i+0SJhseGXxgVUogBBduCqMxUNtJ9aNUa9MAdsMTtP9o2mfcFSbcsXiEFQtHajmPcTt3hHBq6NGiciX7RogNzwzAGRU27V3oCsJLOu+6UziytgevVdwDthir273peGZkVI/DjWJpGcvdTMwFbVOweXhm8pNglaswv39iELuVO9VsD0Jbxdvr7wm6vrxeAOGGJjfaDEmzxI388gS02nZfgjcw3bttzqNwBHvRKgueAGGGGAGVtVpd1Mp2yL8LVf6EfmU1yP2ogEWcMAraXVbiUcbZALK9QR/Ep/MvP1HrlknEvvn2o4mWDmKxvilFWzi7Cn8pX1XjcCRytjMHTT6h41XVSeK6H4hYDez7OitX7c1wazuMGziU0h+7d1boqrEQJGZeOL8MMokYXwNqm7IPNCuRmKkXgzpO0rLBHGVZOSL6+Ix6n53z6+pyt3fflwb4Cft5+Pp8vrlLv80g0w2fBvHiVXw/lB+RYj+WSwpZekrVq7gnPHCL32kduxDStplYO86itpsCMnl79jtIHufoc5zoe2Z4OIpCgawa687ehPT4PTnKskharN0u0fQFj/AO7+WV54NxRrI2Nf14Io/v8AyzQpWyjDEll5+foYlzfSqVtUJYWNseq/kva7XyTFWlO5lUIGN7iASRuJPmPmq/YDLvZ61GPnZ/c8fyrMk5qaXUluimgBub2P0HpxndSOmKS4Jem1VKpKU3u8L57ItZY7NbzGhxXJ+YPS+nqePlho9MH8xuroDp09T69bFfLL8UYUUOn+vP8AnkSXc0K1ZNOKIpT5hZ6jgfMdf5Vz6frkWteQKTEqs3oHYoP3CtzliWOyGHUf0NX/AEH7ZX1OqWMEuQABZrmutEir5o/setZWrwerJbs60PDUG9yHsnQrJq4m1ckaih4cRJI38X/Du59fpnVm08rAqzxEEUR4RPB9OZKP7ZyJe3IVlgmXazBjRdTQHQk+w9j7gHpznZtNOsih1III4IynLksy5M5uw0bYGIIRSijw462OAGTlSdjAAFb5oewz43djSF/EOni30AW2iztraSfUjatHr5V9hmvhnhyVG7MhMRgMaeEeqUNvJvp6c8iumRnsXT7i/hJuO22rk+H8BJ9SvQHqBxl/DAMqXu3pGBDaeIhl2EFBRSy20joQGJIHoTxWR/7KaPYE+7RbVIKjb0IG0V7eXy/QAdBmzhgGb2j2Dpp2RpoY5Gj+BmW2X6N1GRS92NGxUtpoSVBCnYOFJsr/AIb5rpmvhgGVP3b0j0G08Z2nctqLBrbYPUHaKPvQzUAz7hgBhhhgBhhnlxYIBo119vngGB340yPpizMVeK5IqskuFZQtDlrDkUPce2VNL2ZGoFopaqN+cXXNbiaHX6+uVuxdSFJgdv8A6hdwe12M6xuwWQ8ea1ZWJFi3PT01v++uTQWEVqkssihgVBSqoH90AdPf3+v+uZPejtGBImhnLfiKaCgk8UQfa91VdCxzxm3/AN/9/PMXvL2CNUq0droTtJBIINWp9QLA/X65LDGpauCvV1aHp3Zy/DLWv7PkhkMUi03FciiD0IPQg++aR7AHHnPz4H8vb+eWbvqdva6fFfPGNzJsukXV5q8KP+vOXgw83+7kw2snAbdfzIIH9K/plTWdjMtlfMPb1r/P9M8aLsqRxuvZR4sEH6j2yJ9Ws5UvE8RY/Oc/bksUukX9Kv4fhNvD8sY80+BmyrrUmO3wnjXkbt6FrHrRDCjXyOeoXdR+JR+ag/zHP757OoHUWR7qLH8uv6Z5C+tqkNSqLH3x+5dlZXMJ6XTeftn9jO1eun8ZNPBGssr8+qgD3PXNvs77PJpG8TXFJT6RpKVUeoFeHz198892dVDDrRPIyjxUEK2CCG6+vuDX7Z0/IK1Rylzt2LVvTjGOcb9zISBUCgaQnaNq7fCND5FnGS6MrENqwSICS3RW5PX4WOaWGQFgrR65SdtSX84pAP3K1/PEzW/aINOxSaFyY2aKYIrH8S2KFP7rRxl6P+8isiyQ+ZUn7MhffujQ+JW+wPNs+En5ihR6ih7DAFPU/aVBHu3RTbbdUYAEO0ckcbAAEsPNMnUX146XGn2kR1K5gk2K4VKKAlTAJzuDMArgbhtv29ASG5+yIGBBijIN2CoIO8ANf1AF+9Z5l7F07AhokIO27F3sNqT7kHoeuAW9NOsiK6m1YAg9ODkmeY0CgACgBQA9BnrADDDDADDDDAKEHbemdnRJ4meM7XUOpKsW2AMLsHf5efXjL+Ip+z8DxpBI3jvqDMjFmKhG1CzmMKT5LA2GuDQYg0Mpv9n05DK2pLDe7KfMDbBdrmjYkBQEsDyfNwRgHRSf1yidbISAIgrGyBJIqk1V1s33VjE09xtSpi2agARu23hrjQyNIBHzSja/hMtUyBaqhUMP2cOpiKzBdsbIWXcHV5I/DaaN7tX8qN86o++AamuiebWFmEcbwAVSl96yqRuL2tgeZQtcEEm7WvWo7Okd0f7zKgS7RBGofpV2jEdPe+eoynoe7Wo0UQkQidwCskYJVWQElPDu/D27mpelMRxQqFO+Cbwj6fUxkkAl0oC/WwTfPFZLBrGCCpGWcjDPMEUsxoKOf6enX245yjJ21CDQLN7lVJA+p6H6LdetVmX272qjIOSFU73LCgKHH1IJvix+uY3d7sCbtMtK0kkOmDDYAArOAOt+1j1vrk0sQWZexBFSm8R48y723KNSE3RgFJNykddnPlPPNnaT6f5wrKK3dBzd+lcH5emamr7jTQgfdZi4vlJa6fI/6V1xZ7SisFHXwZVNlGNBrNCiaDWeh9/rmX1GxjeJODxJdn5enqavTLr/ABKmmrjTJ7yXb1foauGYOl7ReMbSLA4o8EV6f/3NOLtKNuA1cXyCv8yKz5WrbVKbw0fYypuKz2fdcH3tHW+Cm/ZI/wAo1Ln9s9/ef7r/APKch1HaaKQAd19dpBoH1/8AjLME6uNymx/3/rnDg1FNxI3GXPYg7s9kR6jXySSiUmPY6IBx0qzz7jOpDWn/AHMv/wBn/ViJ3f1Ig1Syn4XXw3Ptzan6A3++dHBz6qwqxqUI47LHsfLX1OUK0s99yoNW3+5l/eP/AK8XO8XeSeHVxQRKm1kV23IznzOVItHG3gdab/Vuyj2h2PBOytLEjsnwswsr68HqOReXCoKMn2lR7GPgSofDZkZgrKWWOSReA4JBELe35elnbM3fzaX3x2F3UFPJp4lWixHP4w8tWfQE0paP/B4P91H/AMo+f/Uf3Iz43Y2nIKmGMggqQVBsEAEH3sAftgCt2z32f7tpdTpU4nVmIkjaQqFUEgqjr0PU2f8APPq/aNGBUkDhwgLBWRgZCsb7FO4WCso2uQAfWrFtsHZ0SBQqKAhJWh8JN2R7XZyAdhaawfAj4XaPKOFsnb9ASaHpfGALJ+0iLZIxgmDRhTsO22DNKh20TZDad+KuqNDzbfk32mQBqWKVgaCHyDcS8CVW61o6gdauuOotpk7G07AgwxkHr5Rzzu//AC5+Rs+uZkPcrSLqDqAh3bdu0sWQDj4UJIT4VPlrlRgFXs/v3DLqItP4citJa2aOyRd9o1Hj+zNH14NVzjZlD/waDeJfCTeDYYKAQSb6/Wz+p98v4AYYYYAYYYYAYYYYAYi/aQZ02SpH4sYFLGt34zEgMeKIIIW+o545x6yjD+LJv/IhKp825DP+nKj/AI+oIOexk4vKOZRUlhnLeye63aGs8NNUiwxWGk92IN7QPQenPsM65poFjUIopVFAD2GSYYlJyeWIxUVhBmZ252DBq12zJddCOCPoc08M8OjjffDu8NDNGqMTHKrFQeoZCtj6U4/b65i50f7U+ymkhj1KWfu5Yuo9Y327j/wlQf0Ocw+9r4nhiy1WaHAHzPS/l1zNuYYnlH2vQ7pSttMpbp49+PnoWM0uydcqUj2FsncBZAPNV68+v8uMzc+HKkoRmsSRr1qSqx0v9OR30EMM6ExPJYPJZSPfiiAGH09uub3ZE0kCqu4uoFbDVDknymrHBoelAcDrib2POUVGikbZXK8FWNm7BFqbJ+Ejr68Yzdm6syKSaBBqh7cEf9/LFrWpasQWGfF3tGos5eY52zuxu0utST4SLq9p6j6j9Rz0yxiLqNa4lEaQyk7SfGAUKh4oWTZP0BHGb3YOun1EIZjHGwJRwAXO5TRrlQvS+hzYp1NRlSjg3Mw+2O9em0rSpMxDRRLMwCk+RmKWK60Rz7Ag9M0P/Dwfjklf6tsH0pNoYfUHMLvJ3Gg1sviyPIreH4XlIHlpwasHqJCeb5VD6cynBqt3j0g3XqYBsrfcijbuug3PBO1uD7H2yLV96tHGfPqYQN5jJ3rSuoJKub8ppT19jmOO4EX3gakyuzBlaiFI8v5Saspy1Ak1dDgAZL/sLFZBkcx7mKIQnkDqysgbbZUbyRdkcdQKwBlg1kbsyo6syVuAYErfSx6Xk+LXdvubDopXmjLEyCjddbtqPUgsS1G6JNUOAy4AYYYYAYYYYAYYYYAYm94O2pYpNZColLvpy2lAjkKmURv5RIopSWAFbgSSK5IxywwDmOo7+6pdUYVRJAo3OiozuqK+n3Nasd5MUkrbQoIIqjt5vaTt7XS2RGEhR4wqiN1YoZKLXdbQo5FUOevo9fdU3+JsXf03UL/frlbtntiLSp4sxZUurWOSSiffYrbRx1PF0PUYBidxe3NTqRMNVGEZHAT8NoiVIFhlYmmDhhwSOlFhTM1ZT0nakMsfiI420GN+QqG6blaih+TAHJ21KDq6il3fEPh/i+nzwCXINTqlSr6n4VAsn6Ac/r0HrlabVlmKI6IKsuWViRQJKLddGHmbpxwQcn0UCAbk827kve4t9W9R7DoPSsAp6+J5IpDKCsexriXzMwo8MR6/3U/5mBzhuhXYixNw6KAwII5AF8H5/wBc633u7K1sjq+mmbZYLRFgi+X5gbiCeov5ZV7b7j/eIkcFY9UB53WwrE8kFeh59avIK1J1F9jV6bfRs6mp7p8+a+3Hc5vkukW5EFXbdP6/yyOSNkZo5F2ujbXHsRX7gggj5EYw9idlnwTIdu6UL4QABbykmyfygjr7D58ZnKhOpmC5wz626u6caGtPKlx+T2ZlDBLG4gkLfNCgTXtyBfzy/wBmasRsd3wsALomit10+ROUW7J8GRmYW7gbpApAYC6X1Arni7rnLei0TS8ggL/Eeb+g9frmXSt68K+iEfqXz2Meo4VKT1vZjCrgiwQR7g8fvkfd/XKmseMNazLuHBrfHQaj0NqV6exzGhHAAvZV0SDbWfN04sUa6XfF8mQEh0kXhkbcP6EfqCRm/T+iW58dXvYKpojuvM6LlDt3tJdNp5J2ryLYBO0Fjwq36WxAv55HD2sJhtgpmHDk9IyRdP7tRB2jqCDYBByc9mxlDG48QEhmL8lmBBDH2IIFVQFCqoZdJ08ixpPtAib7uzI2yZfM6EMI3EnhENyCV3kDcAetmhzk+i7/AOnkjEvhzoGWF13qlsuokESMKcjhm55uul5qz92dI7iRtPHvViysFogmrIrpdc++fNR3W0biMNp4yIhUflrYLDbVrooYAgdBQrAMM/aPAoDSafVRrbhmKxMFEQt5DslYsnpuUNzX8S2wdgduJq0ZkV0ZG2PHJt3KaDC9rMpBVlYFSRR97GZmj7sdniQeDpktGLBkBCo3AIDA1flAKr/CLAoZS7sd5uzUSNdMPAjlifUcr4aoqEbg3NIfMSAOKBPqLAdMMxB3q0xkWNZA25UYMCNtOZgOb6g6dwR1H71Z03b+mk27J423ttWmHLCuPr5h+49xgGlhhhgBhhhgBhhhgBlLtrQfeIJIb271K31rLuGAI3aP2feLJK/jUJFNDZ0YtGx3EEFlDwqV5BXmj0qGL7OdqlRMttGqEmNSVMYiC7CK2oVgS1FUbZaO3a/4YBzvS/ZgqoF8bzBgVcKCQoikh2c9V2yXXuPQHGjuf2EdFp/AL7/O7g88eIxYgWSa3E1z6+p5O5hgBnmRbHUjoePkb/bjPWR6iYIpZjQH62TwAB1JJIAA5JIGAIneHuMjSHULKY2JsKoLl5Sd35jzz6dABzwMOyUkR3i1O37wgHK/CY2+Ep7CwQfci+BQDnpYWLeLIKaqVeuxT6exY+p/QcCzV7e7Aj1QXdauvwSIdrL9COaxHbgnp3E4tZeUZE0SuCrAEHqDhNKEUsegF/tlLSTvHI2mnP4qnyNVCVKBDj0vkggeqk1WXnkAqyBZoWas+w9zkuz3RoxmpxzExI2skhSqnkAkE2Sb6Eivb69OOa/aenkkTZHKYiSLcKGYKOSFvgE9LN8XxmvqdDZ3JQ45FUD05sdD+hytJp5AQuzdfQqRX62RXv68A5RqU5Rbk+D5m6sq8JueMrzXHsfezpjAQY+K6jqG979Sb5vreOHZna6TIrfCT6Nxf+E9GB9CPli4Ox7VbYg/+ZRJvjnb/Dz7ZAYp23rOY0RjUUcW4nYKBEjkD6+WgLqz60/85QWVwdW0Zw2b2G/Ua9VJVQXYdQK4/wATHhPfk2fQHKw2yHbNKhJ/8pG459D+aT25oH+HMSPRRqAFjRQOlKBWY/eTtZoq00EZfUSg7ABwo6byfkfTIKXWHWqKFOnnPr/RoaMHRlUAAAUBwAPQYm6P7NtJFW0yUEMfxflIUWD6MPCQg+4Y15jjP2OkiwRiY7pQo3n3PrlzNwjFLRdwYI2D75C4IZmJA3FWka6HQkzyXVcsKqgMr6X7NdKhiYszGJy6EheA1HaAAAvKqQVA5HzYG7233xXTaxNKYmbckbllPIEryJYSvMF8Ms3IodLqsll776NUSTxGKvGsq7Y3YlHVmDUASBSG76Gh1IBAY8MVYe/WnKyO1qkZe2FtxHK0W7gfCaDX6XzVWWLs7XRzxJNE26ORQ6N0tWFg0eR9DgFjDDDADDDDAPhOeNROqKXchVUWSeABir27Kx1w2OyNHACOhDCVzflPp+CAel2PYZ81UrykGRro2FW1UEeu2zuPrbXRAqsq1bqFNtdyxTtpTSfYtSd4JdzOsQMdDahO129Sb5Cn0Cn25K+mz2X2lHqE3xmxdEeqkdVNeoxbyt3TJ0+skgs+HMviJb7juXh+vJPw+/veRWtzKc3GX4Jbi3jCOYjtK+1S3sCf2xbl786aMRNLvRZYhIh2M/xBztpATYEZN1WMxF8HpizF3D0akHbIQpBQNK7BAAw2JZtU2uwCdBuJABo5fKQP380YeJd7FZPEG/Y4CmIxA7wVtVInVg5G2ubog55bvXpGlLF3ZY1c8RSeUoVVmA23J/aVuWwBu/vHPU/cPRtR2uCL5EjCwQisGF0ysIY7Ugg7fmbnm7m6RkEZRtqhgtSOCA7K5og2CHjRgbsFRzgGt2Z2hHqIknhYPHIoZGFiwfkeR9DzlrKXY/ZiaaJYY72LdWbPJvr9Tk+r1IjFmySaVRyWY9FA9+PoACTQBOAZ3eTs+KWP8Sw4/smUecP1XZ7mxddODfF4jMkkOoWbXQEOgMaTpzGqvV2v5bI5bnqegzoul0x3eJJRcigByEH8K/5t6/QACxLGGBVgCCKIPrnqeDuFRw4EePt3TM2wTxlrr4h19r6XkiakS7WhkRlFksKcbuKBo/Mn9B6ddr/Y7ReGY/u6bT8uefn1zG7S7Bj0GybTgrCKSZLvgkbZefVSefkx60Mr3jqOhJQ5+ZJK1zOUHFItK0g/Pf8AiUf+2si1MbMQ+47l6AcCiRu49SQK5P7ZX1fa0aozp+Ky9I4iGZjVhVF8kjn6AnLWkdmRWddjEWVvdtv0v1Iz5KUp43MtSktySKQMLF+o545Boj9xgIgJFlHDqCA3rR6j5g1laSFS4AWifMSDQIvmxfm/b1GTSwdCu1SDfTqKPHH1zOncq3qrS8Pz8i9GspLdGxB2ufzr+q8/up5H6E/5ZZXteA8eNGD6gsAf2PIPIxcM4ohyAebAJ5HuK5qvX059si7O7LghB8GNEDNvJUDljXmv1PA5zdt+t1Ix/wDRav0+ex3pT4N4iIzGdIneXYIyQpAKqWZaL7VNFmog/mOLes+zqGVCiBtMONpV/EIWnHh0ykIu1yAFboa6Cs3dN2k6cHzr8z5h9Cfi/X585p6TtGORiqt5gLKkEGj60eosdRYzdtr2jcL6Hv5dzhpoxou5OlEfhlD05YMyncWDlgQbVt432D1Jza7L7PTTxJDGKRBSj2Ht9MtYZbPAwwwwAwwwwBe749keLF40a/jxUyFaBIBBZCTVqQDwTWZemnEiLIt06hhYo0wsWPQ85r99tcYtJKEBaRloIql3KMQrsqAEttRielcC8UNEsmojhdJJIYR+SlLyKOBubnw7q/Lz15HpnX0Vsy/ZSe6N3MA655e09PDALMLFpXqwAwFrf06/OvbN/KHdvVbe1ZYlRaaFWdvXcLo/tQ/QZBZJOruTXbap7D/hhhmwZRV7U1ywQyTPZWNS7VyaUWa6c5Dqu2oI2jR5ArSC0BB83BIHTgmjQPJ9Mn7T0KzwyQveyRCjUaNMKNH0POYGp7lRyeEZJpneH4HJFgAggdK4I6/6CgLMPfLSN4lSjbGoLNXqzOmzb8e4NGbBX6XTVo9mqJAs5ZXLraMh3IEaiAh/MCKJb83HQUAvaX7PtOgIDzWVVVffTL4bMyEMOpBdhzdhiDeMfZHZyaaFII/gQbV+mAXMMMMAMp62cG4lUO7DlT0APq59B8up5ocGvL6lpCUiNAGmk6gEdQvozDp7A9bIK5Y02mWMUo+ZJNkn3JPJPzOAIPaXcxtKyzaKNXlvmyyi3J3WAf7MCqWzzybIBz7pNJrdMyvqyjLO+0hLIjfb5avop20a9aPFm+h5j95ezXmRWiapIm3oDW1jRUhuL+FmHBHXKlzawqxltmTW3/DiUU0zJmQmiOoNj5+4PyP9aPpker7TiiQSSSKik7QWNW3PlA6luDwOeMwp+9qxKRMhjkHHNlW5ryEf2hvqo6EGyKvLPZU8Mq+M1yNusllB8Mg8eUcRGgDfUijZFHPjL7p81iU4S2eNl+fjIqaktmbymxf/AMfyxd7S7XljmTR6aMSTHzc/Ckdmr6c8VV9B+ma0+tF0jrwCznhqCgfPjqMr/ZdoWdJO0JSDJqDx/dReAB7Dj+WT9B6XKpLxaq+jy832/BPF4IY+8sSjbqD93lXh0f0PrtYcOPUetegy9ptbFOLikDbSGBRuVPNH5eo5+eNGv7Khm/tYkev4lBxc7e7Ij0hj1EEQRFJE/hg/AwNMVHxbXCn3AJ+h2K/R404upRbyt0v47kqn5m92f2luIR6D+ldGrrXsflmjnNNVqzqdZo4dPKpTc0rsjA/2dDbx0+I/yzpeadhUqVKEZVOTmSWdgwzmus0/aEWp1bQrqjuso+5G4MgPkDlo3CpdBkRlrZb3uHvQz9sNE8kjSBlaIbFih3FNieJIgYVu8VWJVj8LNtAOwi4cnRZZAoLG6HsCT+gHJ/TKdyydPwk9zRc/pyqfruNHopzmmk7Q7Y02l/FDBE08QBKK7ggxrIQxB/F/tB+Jaf2bXQfLfZfanas0YnRnZeVVNkKbwyyAOSVJVg/h/LmyCt4A495AsGjnMZ2u67FfkkySEJHub4j53AsngewzF0OkWKNYk4VBSi7oDoPoBwPkBmbq+0dUOzlXWhjIdWg3OEiYxq4lDUo2Fgse07aujXNXq6edZFDobVhYPy/y+mZl+3lI0LJLDZJlDuZHu7T1kl/CkaV+gJ/nmN2N29q5l8dtIfu9nzJ5mA96vzV618yPbNv7KtOzLqdUwrx5mKiqNAnrndpQnTm3Jdjm5rRnBKL7j7hhhmgUQwwwwDM7x9q/dYDMF3HciAXQuV1jBJ9gXvMfV98xpti6qJldt1tCySou3dVksHF7a+EgNwT64zarTJKjRyKrowplYWCD6EHrmQe6Gi2ov3aKkvZx03USB8iQDXS8AyYvtG053XFqFIUsAyx+amjUgVIRdTxtzQputggV+0/tE0gUB11IUq7PtEdq0ImLwPT7lcnTuAR5TXDVeb+t7p6SVChhQWKsCj+X19QfDSx67VvoM8t3P0JCg6aI7F2C1/IfyfNfTaeMAy179wqGAglHhqPwqjVx5lVVUeJsNh1IAbpx14xl7G7STVQRaiK9kqB1sUaYXRHocpa3sDR7XMsMW1lCuWA5AoCyep8q162B65JodOQixwqYIR8NjzV18qtewc/mF9fKOuAXdTq1Q7eWciwi8sfn7AfMkD55D91aT+2I2/7ten/Ger/Tgc0QeuWNNpljBCir5J5JJ92J5Y/M5NgFbUdnxPtLxo2z4bUGvp7YrdpRCHXMKAWeNWWuBvisOPayrIR77W9scsyu8/Zwn07ryHUb42HVZE5Vh+ozicdUcHjWVgX+1NL4sMkV1vRkB6VuBH+ea/dudIoYoCNhRQvupPrR+vuB1zL0U/iRo543IrV7bgD/AJ5Vl7XRZTC6yL5d29k/DK8A+f4R1qjRynTqSiQxk0PmfGWxR5GLHcXtFpRqFLBlimZEoUNvUfXrjRl5PKyTmVoe7umhkM0UKI543AV1zVwwz0BhhhgHwjBVAFAUPln3DAK/aGiSaNopBuRhRGJHaX2eObTTap4oWFFDbcMSzVzxZYm+vPtj/hnjSfJ6m1wZ/YPZKaWBIEsqgqz6+5y9HGFFAAD5Z6wz08DDDDADDDDADEjRfaAG1E0UkGyOJp1DrIWJ+7OVNqY1C7gpbhmqjddcd8wm7o6Qu7mK/ELMwJO3c/LMBflYnmxXPOAUH+0DS7bQsSY2kFqVHk3AqTRIIKkXRHTnkYaXv1E3ib0ZdjugC+csUnkhFCgOfDDdeLN8CzZHcfReX8G9u4ck/nu7+Zs89eSOhyw/dTSEMDCtPe7r1Lb91+jeJ5wRyGJOAYus756WKUBhNLNabQU27VkZFO1TWwr4wsEBj7n03+x+8UGpklijJ3xGnDCvUix8rUiuorkDKkncvRs28xAsABdn8u2iPYjYnI/gX2GXuzewYNPI8sSbWk+Lk88309OST+pwDTwwwwAzy9Ub6et+2eswu+THwFCk7zNGFXjzeYFwQeoEYdj/AIb9M8bwsgxNFF4cksKENAm0wsPQNZMYPRglAA+xr0zJftTVamZ9PoogNjFJJpB5Qy+igHn6n9sYJpVRSzMFUCySaAHzPpmR3XiOt0naCwmlmlbw2YEK1gdfXY1Ufkf0ypSSnJtoiik3k1e6fd+dHmm1EiEyEbfAJQeUVZIrd+t4xbJVFrIsg9pBRN9POooD/hOJOp7D1oEJ0sK6XZNvdI9Q1NzGdxUUkgYK4YMOrKfQk5rd0u01hhhRvKmmSFlE7hLTbztPCtuQFXUBqPPsLa2JTqEMpI867CDXJBB6cgj0s1yAflk2c4i7t9pMCZJn8qR+GhnZv7PUNIyv6SN4LBA5FtsF7euanYWi7Qhl1HiEujvujBlMoHLXt3m0UjZ5egINVnoHPDDDADDDDADDDDADDDDADDDDADDDDADDDDADFvVd89OmoEN7lFiSUEFUcdEPuet/wnb7mtztBWMUgT4ijBeSOSDXI5HPqM4f2dQjRACCiqpVviUgDhvn8/XIa1RwSwU7y4lRinFZH2f7QSJaSDdCHKlt1MVFjeoNDkgEc8g+mMek7z6V0DmZE91dlVgfYi/6WM5RhldXMu5nQ6nUTeUmdWbvTpAL8Zel0AxPqOBVk8dPp74vdq9/DurTJ5a+ORTyT/CtggD+9zfpxylYYlcSfB5PqVWSwsI1+1e9uoc+IZTEoSisZoHmy3PO40Koiunqbj7i6lirNO7cjxIxIwNI7NuKkjoSig/Qeps4Z0n3nUQaQNQkfz16BaNH63nX+0O7GmnhSCSMFI62jpVfTJYRlOOW+S/Zqc4eJN5b/b+xC1Ii7S10OkEm+BAZJQnKswrapI4ND+udQ0mlSJAkahVHAAFZU7I7Eg0oIgiVL60OT+uaOTwjpWC8lhYDDDDOj0MMMMAMMMMAMMMMAMMMMAMMMMAMMMMAQu9ffGbSap47h8NYywU/FxG72xu47ZeG2MnlIJDHif8A26JcoI1G14lJ8QbvxNtloqtVIfysCb+WOMmmRmDMqll6EgEj6H0zydFHYOxLA2jyjgDoPp8sA53pvtMddMs0kSOxMQYCTw+JIElcp5WBIs0hIv8Ai9M6CdWeCsTsCAQwKAc/Vgf5Z7fRRkEGNCD1BUHoSR/Nif1OTKoAAAoDgDAKhlm9Io/+KUg/yjI/niz3h7iR61/FkEaPdmlZ7+vK3+2OWGAcn7a7ianTK0sMxmReTHtAYL67SSeR7E1xXzC3BIJON7g1yppT7eg5/Q53zMLvH3Vg1ibXXYw5V0ADA5DOhGXGxSr2UKm8dmcn0mnEahQXavV2LH9zk2M+o+zJkUmHUuz9QJLIJ9uvr0/0xThnBJU+V14dD8SkGiCOvUdfXKtSlKG7Mm5tJ0fqe68zV7nvFFr1ll/OpRDXCv7n5kcce2dfzhPhyyzwwQAeIzbg5/Lt9R8/nnctOGCqHILULI9Tlqg3oWTXsXJ0Fq/H2JMMMMmLgYYYYAYYYYAYYYYAYYYYAYYYYAYYYYAYYYYAYYYYAYYYYAYYYYAYYYYAYt95u6Gl1W55EO81bKaOfMMAwuw+60Om7QQxtJ5UJALCueDxXyH7Z0LDDPEAwwwz0BhhhgBhhh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jpeg;base64,/9j/4AAQSkZJRgABAQAAAQABAAD/2wCEAAkGBxQSEhUSExQVFhUXGB8YFxgYGBsXIBsaGB8ZHhwZHBwgHyggGBwmHBUcITEhJSorLi4uHB8zODQtNygtLisBCgoKDg0OGxAQGywkICUvLDIsLS8uLCwrNCwvLCwsLCwsNSwvLywsLy0sLCwsLCwsLCwwLCwsLCwsLCwsLCwsLP/AABEIAOQA3QMBIgACEQEDEQH/xAAbAAACAwEBAQAAAAAAAAAAAAAABgMEBQcCAf/EAEMQAAICAQMBBgMGAwUGBQUAAAECAxEABBIhMQUGEyJBUTJhcQcUI0KBkVKhsTNicsHRFlOCktLwFUOTwuEkorLD8f/EABoBAQADAQEBAAAAAAAAAAAAAAADBAUCAQb/xAAuEQACAQMDAgUDBAMBAAAAAAAAAQIDBBESITEFQRNRYZHwInGBobHR4RQywSP/2gAMAwEAAhEDEQA/AO44YYYAYYYYAYYYYAYYZz2MdoroYtPHHPHNAQrtcR8RQrqDGx3AqrbCQQCQOA3KkDoWGc+jh7X8USGRq8QEx1Hs2CRLA43V4TPxd3x1C1lw6PtmLSGGIyBkCKhJjYqQHU1x54b2cfEKY0w4IHVcM5v2pou1ZNOfPITI0weNfDUqGI8GuOY9u5Wo7gSpvgkTdnw9qRz6ThvBBInXyMCC0t8VuVvPG1gkHafhohwOhYhds9m6qPWyyaaTUhWWIruleWMM8jieo3YqKTYQKpb4FWMfcMA5+/aHa5keIqqDx9okCKaj2y7WF8FWIhPNkEsDxwlTTa7tTzOVk3nxWClQVXcImQAA0yjbIAD5hRF889LygdS0vEJpPWWgf/TB4Y/3j5R/e5AAUIu1e1EmjV496CQoWCAeIN7WXIP4ZERjKlRRbcCP4Ze25df99kaOOT7t4Zh8slcshZZRHXBEp27w116AebHTTQKi7V6fMkkk9SSeSfmclwDmv3/tWKOQqJHberLujV6BiXaOo/CMgKt+YdeLJzX70ajXmXSvpom2xqJZl37QdxUOm2vxSse8BSRy6kWRw54YBzeXtDtI60EpJ4aueNtJsuTYbVjvBUxk2Lsn2pKfY3fDtHUbTEqyosqiRtqCtypa+ViCm7xBuHIITqPi6pniOFVshQCetAC/r74B6U59wwwAwwwwAwwwwDxLMq0WYKCQos1yxoD6kkAD3ORnVx7Wfeu1SQzWKBU0QT0BB4PzyDtvs4aiCSEnbuHlb+Fhyjj5qwDfpiFqfs+1LMrCddzRlZTXLM27fZHxBiwajwCOAOSQOjwTq4tGDCytqQRakqw49QwII9CDnjU62OMgSSIhYgLuYLZJVQBfXzOo+rAeuJeh7lzxTwyjUeVJZXZBY4ld34/9TawIptiHihUz92Gk7SbUF45IwTuRg24b0QKpslSoMdqa9TXIO4Bwg1KPu2MrbWKttIO1h1U10I9s9SyqotiALAsmuWIAH1JIA+ZGIMHcTUJHMv3lZDNteRXQBTIjEtYSiVcMbslgQpJfKWr+zvUyHzzo4McasXDsS0JiKhiWO4HwaJFfGTRYFmA6dhin3Y7uz6bV6id5A0cw4QXwQzMCf4mCvsLdTtB9aDRHMrEhSCRwaN0fY/PjAJMqac1NKvuEf99y/wD68l1epSJGkkYKii2J6AZS0OtSWQSRtuWSLg/4G+fIP4mDzKzg088rICSAQSOCAen19sUu2+/EUU8mmpxtBVpQL2OVBWl4LimBJBH+YRezNa6APE7ISKO1iL+R9yOevQ5PGhKSzwRqtBtxTy1ydH7R75aeJyg3yEEhjGFIDKaK2zCzdji6o3mZ2v39QR/gqwY+rgALfsATvb2A4+Z6FA1krRp+HGZGugoNdepLHp72ck08BLC+X+nCj1oen9T/AElVCIdTCyx87lamfWI5n3eCrEAMfNI3Vt9cBPZBxXWxwHMDOX9h6+TSM0hZdpFFbNH2N8UcZ9L3zBA8SFlJq9rBwL69dpIH05yCpScWdU5qp/qNWGZGm7yQO4QMQT7ih+/pl/tDUeHFJIBZRGYD32gn/LIjtrBYwxDi7/ssIeWFi7RTSoI1ICpAqFt6uVPWQVtsEX0rLnaXfyKNU2oxd5AlGgP7XTxvz1+HU7hx+Ug16gOGGLT96gulh1jL+EzVKQDaAhgGAF35wq1/e68c52i+0SJhseGXxgVUogBBduCqMxUNtJ9aNUa9MAdsMTtP9o2mfcFSbcsXiEFQtHajmPcTt3hHBq6NGiciX7RogNzwzAGRU27V3oCsJLOu+6UziytgevVdwDthir273peGZkVI/DjWJpGcvdTMwFbVOweXhm8pNglaswv39iELuVO9VsD0Jbxdvr7wm6vrxeAOGGJjfaDEmzxI388gS02nZfgjcw3bttzqNwBHvRKgueAGGGGAGVtVpd1Mp2yL8LVf6EfmU1yP2ogEWcMAraXVbiUcbZALK9QR/Ep/MvP1HrlknEvvn2o4mWDmKxvilFWzi7Cn8pX1XjcCRytjMHTT6h41XVSeK6H4hYDez7OitX7c1wazuMGziU0h+7d1boqrEQJGZeOL8MMokYXwNqm7IPNCuRmKkXgzpO0rLBHGVZOSL6+Ix6n53z6+pyt3fflwb4Cft5+Pp8vrlLv80g0w2fBvHiVXw/lB+RYj+WSwpZekrVq7gnPHCL32kduxDStplYO86itpsCMnl79jtIHufoc5zoe2Z4OIpCgawa687ehPT4PTnKskharN0u0fQFj/AO7+WV54NxRrI2Nf14Io/v8AyzQpWyjDEll5+foYlzfSqVtUJYWNseq/kva7XyTFWlO5lUIGN7iASRuJPmPmq/YDLvZ61GPnZ/c8fyrMk5qaXUluimgBub2P0HpxndSOmKS4Jem1VKpKU3u8L57ItZY7NbzGhxXJ+YPS+nqePlho9MH8xuroDp09T69bFfLL8UYUUOn+vP8AnkSXc0K1ZNOKIpT5hZ6jgfMdf5Vz6frkWteQKTEqs3oHYoP3CtzliWOyGHUf0NX/AEH7ZX1OqWMEuQABZrmutEir5o/setZWrwerJbs60PDUG9yHsnQrJq4m1ckaih4cRJI38X/Du59fpnVm08rAqzxEEUR4RPB9OZKP7ZyJe3IVlgmXazBjRdTQHQk+w9j7gHpznZtNOsih1III4IynLksy5M5uw0bYGIIRSijw462OAGTlSdjAAFb5oewz43djSF/EOni30AW2iztraSfUjatHr5V9hmvhnhyVG7MhMRgMaeEeqUNvJvp6c8iumRnsXT7i/hJuO22rk+H8BJ9SvQHqBxl/DAMqXu3pGBDaeIhl2EFBRSy20joQGJIHoTxWR/7KaPYE+7RbVIKjb0IG0V7eXy/QAdBmzhgGb2j2Dpp2RpoY5Gj+BmW2X6N1GRS92NGxUtpoSVBCnYOFJsr/AIb5rpmvhgGVP3b0j0G08Z2nctqLBrbYPUHaKPvQzUAz7hgBhhhgBhhnlxYIBo119vngGB340yPpizMVeK5IqskuFZQtDlrDkUPce2VNL2ZGoFopaqN+cXXNbiaHX6+uVuxdSFJgdv8A6hdwe12M6xuwWQ8ea1ZWJFi3PT01v++uTQWEVqkssihgVBSqoH90AdPf3+v+uZPejtGBImhnLfiKaCgk8UQfa91VdCxzxm3/AN/9/PMXvL2CNUq0droTtJBIINWp9QLA/X65LDGpauCvV1aHp3Zy/DLWv7PkhkMUi03FciiD0IPQg++aR7AHHnPz4H8vb+eWbvqdva6fFfPGNzJsukXV5q8KP+vOXgw83+7kw2snAbdfzIIH9K/plTWdjMtlfMPb1r/P9M8aLsqRxuvZR4sEH6j2yJ9Ws5UvE8RY/Oc/bksUukX9Kv4fhNvD8sY80+BmyrrUmO3wnjXkbt6FrHrRDCjXyOeoXdR+JR+ag/zHP757OoHUWR7qLH8uv6Z5C+tqkNSqLH3x+5dlZXMJ6XTeftn9jO1eun8ZNPBGssr8+qgD3PXNvs77PJpG8TXFJT6RpKVUeoFeHz198892dVDDrRPIyjxUEK2CCG6+vuDX7Z0/IK1Rylzt2LVvTjGOcb9zISBUCgaQnaNq7fCND5FnGS6MrENqwSICS3RW5PX4WOaWGQFgrR65SdtSX84pAP3K1/PEzW/aINOxSaFyY2aKYIrH8S2KFP7rRxl6P+8isiyQ+ZUn7MhffujQ+JW+wPNs+En5ihR6ih7DAFPU/aVBHu3RTbbdUYAEO0ckcbAAEsPNMnUX146XGn2kR1K5gk2K4VKKAlTAJzuDMArgbhtv29ASG5+yIGBBijIN2CoIO8ANf1AF+9Z5l7F07AhokIO27F3sNqT7kHoeuAW9NOsiK6m1YAg9ODkmeY0CgACgBQA9BnrADDDDADDDDAKEHbemdnRJ4meM7XUOpKsW2AMLsHf5efXjL+Ip+z8DxpBI3jvqDMjFmKhG1CzmMKT5LA2GuDQYg0Mpv9n05DK2pLDe7KfMDbBdrmjYkBQEsDyfNwRgHRSf1yidbISAIgrGyBJIqk1V1s33VjE09xtSpi2agARu23hrjQyNIBHzSja/hMtUyBaqhUMP2cOpiKzBdsbIWXcHV5I/DaaN7tX8qN86o++AamuiebWFmEcbwAVSl96yqRuL2tgeZQtcEEm7WvWo7Okd0f7zKgS7RBGofpV2jEdPe+eoynoe7Wo0UQkQidwCskYJVWQElPDu/D27mpelMRxQqFO+Cbwj6fUxkkAl0oC/WwTfPFZLBrGCCpGWcjDPMEUsxoKOf6enX245yjJ21CDQLN7lVJA+p6H6LdetVmX272qjIOSFU73LCgKHH1IJvix+uY3d7sCbtMtK0kkOmDDYAArOAOt+1j1vrk0sQWZexBFSm8R48y723KNSE3RgFJNykddnPlPPNnaT6f5wrKK3dBzd+lcH5emamr7jTQgfdZi4vlJa6fI/6V1xZ7SisFHXwZVNlGNBrNCiaDWeh9/rmX1GxjeJODxJdn5enqavTLr/ABKmmrjTJ7yXb1foauGYOl7ReMbSLA4o8EV6f/3NOLtKNuA1cXyCv8yKz5WrbVKbw0fYypuKz2fdcH3tHW+Cm/ZI/wAo1Ln9s9/ef7r/APKch1HaaKQAd19dpBoH1/8AjLME6uNymx/3/rnDg1FNxI3GXPYg7s9kR6jXySSiUmPY6IBx0qzz7jOpDWn/AHMv/wBn/ViJ3f1Ig1Syn4XXw3Ptzan6A3++dHBz6qwqxqUI47LHsfLX1OUK0s99yoNW3+5l/eP/AK8XO8XeSeHVxQRKm1kV23IznzOVItHG3gdab/Vuyj2h2PBOytLEjsnwswsr68HqOReXCoKMn2lR7GPgSofDZkZgrKWWOSReA4JBELe35elnbM3fzaX3x2F3UFPJp4lWixHP4w8tWfQE0paP/B4P91H/AMo+f/Uf3Iz43Y2nIKmGMggqQVBsEAEH3sAftgCt2z32f7tpdTpU4nVmIkjaQqFUEgqjr0PU2f8APPq/aNGBUkDhwgLBWRgZCsb7FO4WCso2uQAfWrFtsHZ0SBQqKAhJWh8JN2R7XZyAdhaawfAj4XaPKOFsnb9ASaHpfGALJ+0iLZIxgmDRhTsO22DNKh20TZDad+KuqNDzbfk32mQBqWKVgaCHyDcS8CVW61o6gdauuOotpk7G07AgwxkHr5Rzzu//AC5+Rs+uZkPcrSLqDqAh3bdu0sWQDj4UJIT4VPlrlRgFXs/v3DLqItP4citJa2aOyRd9o1Hj+zNH14NVzjZlD/waDeJfCTeDYYKAQSb6/Wz+p98v4AYYYYAYYYYAYYYYAYi/aQZ02SpH4sYFLGt34zEgMeKIIIW+o545x6yjD+LJv/IhKp825DP+nKj/AI+oIOexk4vKOZRUlhnLeye63aGs8NNUiwxWGk92IN7QPQenPsM65poFjUIopVFAD2GSYYlJyeWIxUVhBmZ252DBq12zJddCOCPoc08M8OjjffDu8NDNGqMTHKrFQeoZCtj6U4/b65i50f7U+ymkhj1KWfu5Yuo9Y327j/wlQf0Ocw+9r4nhiy1WaHAHzPS/l1zNuYYnlH2vQ7pSttMpbp49+PnoWM0uydcqUj2FsncBZAPNV68+v8uMzc+HKkoRmsSRr1qSqx0v9OR30EMM6ExPJYPJZSPfiiAGH09uub3ZE0kCqu4uoFbDVDknymrHBoelAcDrib2POUVGikbZXK8FWNm7BFqbJ+Ejr68Yzdm6syKSaBBqh7cEf9/LFrWpasQWGfF3tGos5eY52zuxu0utST4SLq9p6j6j9Rz0yxiLqNa4lEaQyk7SfGAUKh4oWTZP0BHGb3YOun1EIZjHGwJRwAXO5TRrlQvS+hzYp1NRlSjg3Mw+2O9em0rSpMxDRRLMwCk+RmKWK60Rz7Ag9M0P/Dwfjklf6tsH0pNoYfUHMLvJ3Gg1sviyPIreH4XlIHlpwasHqJCeb5VD6cynBqt3j0g3XqYBsrfcijbuug3PBO1uD7H2yLV96tHGfPqYQN5jJ3rSuoJKub8ppT19jmOO4EX3gakyuzBlaiFI8v5Saspy1Ak1dDgAZL/sLFZBkcx7mKIQnkDqysgbbZUbyRdkcdQKwBlg1kbsyo6syVuAYErfSx6Xk+LXdvubDopXmjLEyCjddbtqPUgsS1G6JNUOAy4AYYYYAYYYYAYYYYAYm94O2pYpNZColLvpy2lAjkKmURv5RIopSWAFbgSSK5IxywwDmOo7+6pdUYVRJAo3OiozuqK+n3Nasd5MUkrbQoIIqjt5vaTt7XS2RGEhR4wqiN1YoZKLXdbQo5FUOevo9fdU3+JsXf03UL/frlbtntiLSp4sxZUurWOSSiffYrbRx1PF0PUYBidxe3NTqRMNVGEZHAT8NoiVIFhlYmmDhhwSOlFhTM1ZT0nakMsfiI420GN+QqG6blaih+TAHJ21KDq6il3fEPh/i+nzwCXINTqlSr6n4VAsn6Ac/r0HrlabVlmKI6IKsuWViRQJKLddGHmbpxwQcn0UCAbk827kve4t9W9R7DoPSsAp6+J5IpDKCsexriXzMwo8MR6/3U/5mBzhuhXYixNw6KAwII5AF8H5/wBc633u7K1sjq+mmbZYLRFgi+X5gbiCeov5ZV7b7j/eIkcFY9UB53WwrE8kFeh59avIK1J1F9jV6bfRs6mp7p8+a+3Hc5vkukW5EFXbdP6/yyOSNkZo5F2ujbXHsRX7gggj5EYw9idlnwTIdu6UL4QABbykmyfygjr7D58ZnKhOpmC5wz626u6caGtPKlx+T2ZlDBLG4gkLfNCgTXtyBfzy/wBmasRsd3wsALomit10+ROUW7J8GRmYW7gbpApAYC6X1Arni7rnLei0TS8ggL/Eeb+g9frmXSt68K+iEfqXz2Meo4VKT1vZjCrgiwQR7g8fvkfd/XKmseMNazLuHBrfHQaj0NqV6exzGhHAAvZV0SDbWfN04sUa6XfF8mQEh0kXhkbcP6EfqCRm/T+iW58dXvYKpojuvM6LlDt3tJdNp5J2ryLYBO0Fjwq36WxAv55HD2sJhtgpmHDk9IyRdP7tRB2jqCDYBByc9mxlDG48QEhmL8lmBBDH2IIFVQFCqoZdJ08ixpPtAib7uzI2yZfM6EMI3EnhENyCV3kDcAetmhzk+i7/AOnkjEvhzoGWF13qlsuokESMKcjhm55uul5qz92dI7iRtPHvViysFogmrIrpdc++fNR3W0biMNp4yIhUflrYLDbVrooYAgdBQrAMM/aPAoDSafVRrbhmKxMFEQt5DslYsnpuUNzX8S2wdgduJq0ZkV0ZG2PHJt3KaDC9rMpBVlYFSRR97GZmj7sdniQeDpktGLBkBCo3AIDA1flAKr/CLAoZS7sd5uzUSNdMPAjlifUcr4aoqEbg3NIfMSAOKBPqLAdMMxB3q0xkWNZA25UYMCNtOZgOb6g6dwR1H71Z03b+mk27J423ttWmHLCuPr5h+49xgGlhhhgBhhhgBhhhgBlLtrQfeIJIb271K31rLuGAI3aP2feLJK/jUJFNDZ0YtGx3EEFlDwqV5BXmj0qGL7OdqlRMttGqEmNSVMYiC7CK2oVgS1FUbZaO3a/4YBzvS/ZgqoF8bzBgVcKCQoikh2c9V2yXXuPQHGjuf2EdFp/AL7/O7g88eIxYgWSa3E1z6+p5O5hgBnmRbHUjoePkb/bjPWR6iYIpZjQH62TwAB1JJIAA5JIGAIneHuMjSHULKY2JsKoLl5Sd35jzz6dABzwMOyUkR3i1O37wgHK/CY2+Ep7CwQfci+BQDnpYWLeLIKaqVeuxT6exY+p/QcCzV7e7Aj1QXdauvwSIdrL9COaxHbgnp3E4tZeUZE0SuCrAEHqDhNKEUsegF/tlLSTvHI2mnP4qnyNVCVKBDj0vkggeqk1WXnkAqyBZoWas+w9zkuz3RoxmpxzExI2skhSqnkAkE2Sb6Eivb69OOa/aenkkTZHKYiSLcKGYKOSFvgE9LN8XxmvqdDZ3JQ45FUD05sdD+hytJp5AQuzdfQqRX62RXv68A5RqU5Rbk+D5m6sq8JueMrzXHsfezpjAQY+K6jqG979Sb5vreOHZna6TIrfCT6Nxf+E9GB9CPli4Ox7VbYg/+ZRJvjnb/Dz7ZAYp23rOY0RjUUcW4nYKBEjkD6+WgLqz60/85QWVwdW0Zw2b2G/Ua9VJVQXYdQK4/wATHhPfk2fQHKw2yHbNKhJ/8pG459D+aT25oH+HMSPRRqAFjRQOlKBWY/eTtZoq00EZfUSg7ABwo6byfkfTIKXWHWqKFOnnPr/RoaMHRlUAAAUBwAPQYm6P7NtJFW0yUEMfxflIUWD6MPCQg+4Y15jjP2OkiwRiY7pQo3n3PrlzNwjFLRdwYI2D75C4IZmJA3FWka6HQkzyXVcsKqgMr6X7NdKhiYszGJy6EheA1HaAAAvKqQVA5HzYG7233xXTaxNKYmbckbllPIEryJYSvMF8Ms3IodLqsll776NUSTxGKvGsq7Y3YlHVmDUASBSG76Gh1IBAY8MVYe/WnKyO1qkZe2FtxHK0W7gfCaDX6XzVWWLs7XRzxJNE26ORQ6N0tWFg0eR9DgFjDDDADDDDAPhOeNROqKXchVUWSeABir27Kx1w2OyNHACOhDCVzflPp+CAel2PYZ81UrykGRro2FW1UEeu2zuPrbXRAqsq1bqFNtdyxTtpTSfYtSd4JdzOsQMdDahO129Sb5Cn0Cn25K+mz2X2lHqE3xmxdEeqkdVNeoxbyt3TJ0+skgs+HMviJb7juXh+vJPw+/veRWtzKc3GX4Jbi3jCOYjtK+1S3sCf2xbl786aMRNLvRZYhIh2M/xBztpATYEZN1WMxF8HpizF3D0akHbIQpBQNK7BAAw2JZtU2uwCdBuJABo5fKQP380YeJd7FZPEG/Y4CmIxA7wVtVInVg5G2ubog55bvXpGlLF3ZY1c8RSeUoVVmA23J/aVuWwBu/vHPU/cPRtR2uCL5EjCwQisGF0ysIY7Ugg7fmbnm7m6RkEZRtqhgtSOCA7K5og2CHjRgbsFRzgGt2Z2hHqIknhYPHIoZGFiwfkeR9DzlrKXY/ZiaaJYY72LdWbPJvr9Tk+r1IjFmySaVRyWY9FA9+PoACTQBOAZ3eTs+KWP8Sw4/smUecP1XZ7mxddODfF4jMkkOoWbXQEOgMaTpzGqvV2v5bI5bnqegzoul0x3eJJRcigByEH8K/5t6/QACxLGGBVgCCKIPrnqeDuFRw4EePt3TM2wTxlrr4h19r6XkiakS7WhkRlFksKcbuKBo/Mn9B6ddr/Y7ReGY/u6bT8uefn1zG7S7Bj0GybTgrCKSZLvgkbZefVSefkx60Mr3jqOhJQ5+ZJK1zOUHFItK0g/Pf8AiUf+2si1MbMQ+47l6AcCiRu49SQK5P7ZX1fa0aozp+Ky9I4iGZjVhVF8kjn6AnLWkdmRWddjEWVvdtv0v1Iz5KUp43MtSktySKQMLF+o545Boj9xgIgJFlHDqCA3rR6j5g1laSFS4AWifMSDQIvmxfm/b1GTSwdCu1SDfTqKPHH1zOncq3qrS8Pz8i9GspLdGxB2ufzr+q8/up5H6E/5ZZXteA8eNGD6gsAf2PIPIxcM4ohyAebAJ5HuK5qvX059si7O7LghB8GNEDNvJUDljXmv1PA5zdt+t1Ix/wDRav0+ex3pT4N4iIzGdIneXYIyQpAKqWZaL7VNFmog/mOLes+zqGVCiBtMONpV/EIWnHh0ykIu1yAFboa6Cs3dN2k6cHzr8z5h9Cfi/X585p6TtGORiqt5gLKkEGj60eosdRYzdtr2jcL6Hv5dzhpoxou5OlEfhlD05YMyncWDlgQbVt432D1Jza7L7PTTxJDGKRBSj2Ht9MtYZbPAwwwwAwwwwBe749keLF40a/jxUyFaBIBBZCTVqQDwTWZemnEiLIt06hhYo0wsWPQ85r99tcYtJKEBaRloIql3KMQrsqAEttRielcC8UNEsmojhdJJIYR+SlLyKOBubnw7q/Lz15HpnX0Vsy/ZSe6N3MA655e09PDALMLFpXqwAwFrf06/OvbN/KHdvVbe1ZYlRaaFWdvXcLo/tQ/QZBZJOruTXbap7D/hhhmwZRV7U1ywQyTPZWNS7VyaUWa6c5Dqu2oI2jR5ArSC0BB83BIHTgmjQPJ9Mn7T0KzwyQveyRCjUaNMKNH0POYGp7lRyeEZJpneH4HJFgAggdK4I6/6CgLMPfLSN4lSjbGoLNXqzOmzb8e4NGbBX6XTVo9mqJAs5ZXLraMh3IEaiAh/MCKJb83HQUAvaX7PtOgIDzWVVVffTL4bMyEMOpBdhzdhiDeMfZHZyaaFII/gQbV+mAXMMMMAMp62cG4lUO7DlT0APq59B8up5ocGvL6lpCUiNAGmk6gEdQvozDp7A9bIK5Y02mWMUo+ZJNkn3JPJPzOAIPaXcxtKyzaKNXlvmyyi3J3WAf7MCqWzzybIBz7pNJrdMyvqyjLO+0hLIjfb5avop20a9aPFm+h5j95ezXmRWiapIm3oDW1jRUhuL+FmHBHXKlzawqxltmTW3/DiUU0zJmQmiOoNj5+4PyP9aPpker7TiiQSSSKik7QWNW3PlA6luDwOeMwp+9qxKRMhjkHHNlW5ryEf2hvqo6EGyKvLPZU8Mq+M1yNusllB8Mg8eUcRGgDfUijZFHPjL7p81iU4S2eNl+fjIqaktmbymxf/AMfyxd7S7XljmTR6aMSTHzc/Ckdmr6c8VV9B+ma0+tF0jrwCznhqCgfPjqMr/ZdoWdJO0JSDJqDx/dReAB7Dj+WT9B6XKpLxaq+jy832/BPF4IY+8sSjbqD93lXh0f0PrtYcOPUetegy9ptbFOLikDbSGBRuVPNH5eo5+eNGv7Khm/tYkev4lBxc7e7Ij0hj1EEQRFJE/hg/AwNMVHxbXCn3AJ+h2K/R404upRbyt0v47kqn5m92f2luIR6D+ldGrrXsflmjnNNVqzqdZo4dPKpTc0rsjA/2dDbx0+I/yzpeadhUqVKEZVOTmSWdgwzmus0/aEWp1bQrqjuso+5G4MgPkDlo3CpdBkRlrZb3uHvQz9sNE8kjSBlaIbFih3FNieJIgYVu8VWJVj8LNtAOwi4cnRZZAoLG6HsCT+gHJ/TKdyydPwk9zRc/pyqfruNHopzmmk7Q7Y02l/FDBE08QBKK7ggxrIQxB/F/tB+Jaf2bXQfLfZfanas0YnRnZeVVNkKbwyyAOSVJVg/h/LmyCt4A495AsGjnMZ2u67FfkkySEJHub4j53AsngewzF0OkWKNYk4VBSi7oDoPoBwPkBmbq+0dUOzlXWhjIdWg3OEiYxq4lDUo2Fgse07aujXNXq6edZFDobVhYPy/y+mZl+3lI0LJLDZJlDuZHu7T1kl/CkaV+gJ/nmN2N29q5l8dtIfu9nzJ5mA96vzV618yPbNv7KtOzLqdUwrx5mKiqNAnrndpQnTm3Jdjm5rRnBKL7j7hhhmgUQwwwwDM7x9q/dYDMF3HciAXQuV1jBJ9gXvMfV98xpti6qJldt1tCySou3dVksHF7a+EgNwT64zarTJKjRyKrowplYWCD6EHrmQe6Gi2ov3aKkvZx03USB8iQDXS8AyYvtG053XFqFIUsAyx+amjUgVIRdTxtzQputggV+0/tE0gUB11IUq7PtEdq0ImLwPT7lcnTuAR5TXDVeb+t7p6SVChhQWKsCj+X19QfDSx67VvoM8t3P0JCg6aI7F2C1/IfyfNfTaeMAy179wqGAglHhqPwqjVx5lVVUeJsNh1IAbpx14xl7G7STVQRaiK9kqB1sUaYXRHocpa3sDR7XMsMW1lCuWA5AoCyep8q162B65JodOQixwqYIR8NjzV18qtewc/mF9fKOuAXdTq1Q7eWciwi8sfn7AfMkD55D91aT+2I2/7ten/Ger/Tgc0QeuWNNpljBCir5J5JJ92J5Y/M5NgFbUdnxPtLxo2z4bUGvp7YrdpRCHXMKAWeNWWuBvisOPayrIR77W9scsyu8/Zwn07ryHUb42HVZE5Vh+ozicdUcHjWVgX+1NL4sMkV1vRkB6VuBH+ea/dudIoYoCNhRQvupPrR+vuB1zL0U/iRo543IrV7bgD/AJ5Vl7XRZTC6yL5d29k/DK8A+f4R1qjRynTqSiQxk0PmfGWxR5GLHcXtFpRqFLBlimZEoUNvUfXrjRl5PKyTmVoe7umhkM0UKI543AV1zVwwz0BhhhgHwjBVAFAUPln3DAK/aGiSaNopBuRhRGJHaX2eObTTap4oWFFDbcMSzVzxZYm+vPtj/hnjSfJ6m1wZ/YPZKaWBIEsqgqz6+5y9HGFFAAD5Z6wz08DDDDADDDDADEjRfaAG1E0UkGyOJp1DrIWJ+7OVNqY1C7gpbhmqjddcd8wm7o6Qu7mK/ELMwJO3c/LMBflYnmxXPOAUH+0DS7bQsSY2kFqVHk3AqTRIIKkXRHTnkYaXv1E3ib0ZdjugC+csUnkhFCgOfDDdeLN8CzZHcfReX8G9u4ck/nu7+Zs89eSOhyw/dTSEMDCtPe7r1Lb91+jeJ5wRyGJOAYus756WKUBhNLNabQU27VkZFO1TWwr4wsEBj7n03+x+8UGpklijJ3xGnDCvUix8rUiuorkDKkncvRs28xAsABdn8u2iPYjYnI/gX2GXuzewYNPI8sSbWk+Lk88309OST+pwDTwwwwAzy9Ub6et+2eswu+THwFCk7zNGFXjzeYFwQeoEYdj/AIb9M8bwsgxNFF4cksKENAm0wsPQNZMYPRglAA+xr0zJftTVamZ9PoogNjFJJpB5Qy+igHn6n9sYJpVRSzMFUCySaAHzPpmR3XiOt0naCwmlmlbw2YEK1gdfXY1Ufkf0ypSSnJtoiik3k1e6fd+dHmm1EiEyEbfAJQeUVZIrd+t4xbJVFrIsg9pBRN9POooD/hOJOp7D1oEJ0sK6XZNvdI9Q1NzGdxUUkgYK4YMOrKfQk5rd0u01hhhRvKmmSFlE7hLTbztPCtuQFXUBqPPsLa2JTqEMpI867CDXJBB6cgj0s1yAflk2c4i7t9pMCZJn8qR+GhnZv7PUNIyv6SN4LBA5FtsF7euanYWi7Qhl1HiEujvujBlMoHLXt3m0UjZ5egINVnoHPDDDADDDDADDDDADDDDADDDDADDDDADDDDADFvVd89OmoEN7lFiSUEFUcdEPuet/wnb7mtztBWMUgT4ijBeSOSDXI5HPqM4f2dQjRACCiqpVviUgDhvn8/XIa1RwSwU7y4lRinFZH2f7QSJaSDdCHKlt1MVFjeoNDkgEc8g+mMek7z6V0DmZE91dlVgfYi/6WM5RhldXMu5nQ6nUTeUmdWbvTpAL8Zel0AxPqOBVk8dPp74vdq9/DurTJ5a+ORTyT/CtggD+9zfpxylYYlcSfB5PqVWSwsI1+1e9uoc+IZTEoSisZoHmy3PO40Koiunqbj7i6lirNO7cjxIxIwNI7NuKkjoSig/Qeps4Z0n3nUQaQNQkfz16BaNH63nX+0O7GmnhSCSMFI62jpVfTJYRlOOW+S/Zqc4eJN5b/b+xC1Ii7S10OkEm+BAZJQnKswrapI4ND+udQ0mlSJAkahVHAAFZU7I7Eg0oIgiVL60OT+uaOTwjpWC8lhYDDDDOj0MMMMAMMMMAMMMMAMMMMAMMMMAMMMMAQu9ffGbSap47h8NYywU/FxG72xu47ZeG2MnlIJDHif8A26JcoI1G14lJ8QbvxNtloqtVIfysCb+WOMmmRmDMqll6EgEj6H0zydFHYOxLA2jyjgDoPp8sA53pvtMddMs0kSOxMQYCTw+JIElcp5WBIs0hIv8Ai9M6CdWeCsTsCAQwKAc/Vgf5Z7fRRkEGNCD1BUHoSR/Nif1OTKoAAAoDgDAKhlm9Io/+KUg/yjI/niz3h7iR61/FkEaPdmlZ7+vK3+2OWGAcn7a7ianTK0sMxmReTHtAYL67SSeR7E1xXzC3BIJON7g1yppT7eg5/Q53zMLvH3Vg1ibXXYw5V0ADA5DOhGXGxSr2UKm8dmcn0mnEahQXavV2LH9zk2M+o+zJkUmHUuz9QJLIJ9uvr0/0xThnBJU+V14dD8SkGiCOvUdfXKtSlKG7Mm5tJ0fqe68zV7nvFFr1ll/OpRDXCv7n5kcce2dfzhPhyyzwwQAeIzbg5/Lt9R8/nnctOGCqHILULI9Tlqg3oWTXsXJ0Fq/H2JMMMMmLgYYYYAYYYYAYYYYAYYYYAYYYYAYYYYAYYYYAYYYYAYYYYAYYYYAYYYYAYt95u6Gl1W55EO81bKaOfMMAwuw+60Om7QQxtJ5UJALCueDxXyH7Z0LDDPEAwwwz0BhhhgBhhh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www.aledo.it/mediasoft/italy/images/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631858" cy="37444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Rettangolo 4"/>
          <p:cNvSpPr/>
          <p:nvPr/>
        </p:nvSpPr>
        <p:spPr>
          <a:xfrm>
            <a:off x="4283968" y="1052736"/>
            <a:ext cx="4752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Oltre </a:t>
            </a:r>
            <a:r>
              <a:rPr lang="it-IT" sz="2800" b="1" dirty="0" smtClean="0">
                <a:solidFill>
                  <a:srgbClr val="FF0000"/>
                </a:solidFill>
              </a:rPr>
              <a:t>12 mila denunce </a:t>
            </a:r>
            <a:r>
              <a:rPr lang="it-IT" sz="2800" dirty="0" smtClean="0">
                <a:solidFill>
                  <a:schemeClr val="bg1"/>
                </a:solidFill>
              </a:rPr>
              <a:t>di sinistri nel 2012, misurati nelle sole strutture pubbliche delle Regioni prese in esame,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19 Regioni e 2 P.A., praticamente l’intero territorio nazionale.</a:t>
            </a:r>
          </a:p>
          <a:p>
            <a:r>
              <a:rPr lang="it-IT" sz="2400" i="1" dirty="0" smtClean="0">
                <a:solidFill>
                  <a:schemeClr val="bg1"/>
                </a:solidFill>
              </a:rPr>
              <a:t>(Monitor n 34, 2013)</a:t>
            </a:r>
            <a:endParaRPr lang="it-IT" sz="2400" i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494116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Costi: si stima che il sistema assicurativo,fra ciò che pagano le aziende (e ci riferiamo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solo ai costi sostenuti dalle aziende pubbliche) e i costi sostenuti dai professionisti, abbia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un valore calcolato intorno al </a:t>
            </a:r>
            <a:r>
              <a:rPr lang="it-IT" b="1" dirty="0" smtClean="0">
                <a:solidFill>
                  <a:srgbClr val="FF0000"/>
                </a:solidFill>
              </a:rPr>
              <a:t>miliardo di euro</a:t>
            </a:r>
            <a:r>
              <a:rPr lang="it-IT" dirty="0" smtClean="0">
                <a:solidFill>
                  <a:srgbClr val="FFFF00"/>
                </a:solidFill>
              </a:rPr>
              <a:t>.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Indennizzi liquidati o per gestione diretta o per franchigia, che ormai coprono interamente circa l’85% dei sinistri.</a:t>
            </a:r>
            <a:endParaRPr lang="it-IT" i="1" dirty="0" smtClean="0">
              <a:solidFill>
                <a:srgbClr val="FFFF00"/>
              </a:solidFill>
            </a:endParaRPr>
          </a:p>
          <a:p>
            <a:r>
              <a:rPr lang="it-IT" i="1" dirty="0" smtClean="0">
                <a:solidFill>
                  <a:srgbClr val="FFFF00"/>
                </a:solidFill>
              </a:rPr>
              <a:t>(Monitor n 34, 2013) </a:t>
            </a:r>
          </a:p>
          <a:p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028343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 smtClean="0">
                <a:solidFill>
                  <a:schemeClr val="bg1"/>
                </a:solidFill>
              </a:rPr>
              <a:t>La Medicina Difensiva : 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pPr algn="just"/>
            <a:r>
              <a:rPr lang="it-IT" sz="2800" dirty="0" smtClean="0">
                <a:solidFill>
                  <a:schemeClr val="bg1"/>
                </a:solidFill>
              </a:rPr>
              <a:t>il medico </a:t>
            </a:r>
            <a:r>
              <a:rPr lang="it-IT" sz="2800" dirty="0" smtClean="0">
                <a:solidFill>
                  <a:srgbClr val="FF0000"/>
                </a:solidFill>
              </a:rPr>
              <a:t>ordini esami, procedure o visite, </a:t>
            </a:r>
            <a:r>
              <a:rPr lang="it-IT" sz="2800" dirty="0" smtClean="0">
                <a:solidFill>
                  <a:schemeClr val="bg1"/>
                </a:solidFill>
              </a:rPr>
              <a:t>o </a:t>
            </a:r>
            <a:r>
              <a:rPr lang="it-IT" sz="2800" dirty="0" smtClean="0">
                <a:solidFill>
                  <a:srgbClr val="FFFF00"/>
                </a:solidFill>
              </a:rPr>
              <a:t>eviti  pazienti a rischio, o procedure ad alto rischio</a:t>
            </a:r>
            <a:r>
              <a:rPr lang="it-IT" sz="2800" dirty="0" smtClean="0">
                <a:solidFill>
                  <a:schemeClr val="bg1"/>
                </a:solidFill>
              </a:rPr>
              <a:t>, principalmente (ma non esclusivamente) per ridurre la propria esposizione al contenzioso legale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		</a:t>
            </a:r>
            <a:r>
              <a:rPr lang="it-IT" sz="4400" dirty="0" smtClean="0">
                <a:solidFill>
                  <a:srgbClr val="FF0000"/>
                </a:solidFill>
              </a:rPr>
              <a:t>Medicina difensiva positiva</a:t>
            </a:r>
          </a:p>
          <a:p>
            <a:r>
              <a:rPr lang="it-IT" sz="4400" dirty="0" smtClean="0">
                <a:solidFill>
                  <a:schemeClr val="bg1"/>
                </a:solidFill>
              </a:rPr>
              <a:t>		</a:t>
            </a:r>
            <a:r>
              <a:rPr lang="it-IT" sz="4400" dirty="0" smtClean="0">
                <a:solidFill>
                  <a:srgbClr val="FFFF00"/>
                </a:solidFill>
              </a:rPr>
              <a:t>Medicina difensiva negativa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 (U.S. </a:t>
            </a:r>
            <a:r>
              <a:rPr lang="it-IT" dirty="0" err="1" smtClean="0">
                <a:solidFill>
                  <a:schemeClr val="bg1"/>
                </a:solidFill>
              </a:rPr>
              <a:t>Congress</a:t>
            </a:r>
            <a:r>
              <a:rPr lang="it-IT" dirty="0" smtClean="0">
                <a:solidFill>
                  <a:schemeClr val="bg1"/>
                </a:solidFill>
              </a:rPr>
              <a:t>, 1994).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a/a3/United_States_Capitol_west_front_ed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736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30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95936" y="25458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In un recente sondaggio della School of </a:t>
            </a:r>
            <a:r>
              <a:rPr lang="it-IT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Medicine di </a:t>
            </a:r>
            <a:r>
              <a:rPr lang="it-IT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Chicago più del </a:t>
            </a:r>
            <a:r>
              <a:rPr lang="it-IT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novanta per cento</a:t>
            </a:r>
            <a:r>
              <a:rPr lang="it-IT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degli </a:t>
            </a:r>
            <a:r>
              <a:rPr lang="it-IT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studenti e </a:t>
            </a:r>
            <a:r>
              <a:rPr lang="it-IT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degli specializzandi ha dichiarato di essere </a:t>
            </a:r>
            <a:r>
              <a:rPr lang="it-IT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stato testimone</a:t>
            </a:r>
            <a:r>
              <a:rPr lang="it-IT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, nel corso del tirocinio clinico, di </a:t>
            </a:r>
            <a:r>
              <a:rPr lang="it-IT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situazioni cliniche </a:t>
            </a:r>
            <a:r>
              <a:rPr lang="it-IT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ascrivibili alla così detta </a:t>
            </a:r>
            <a:r>
              <a:rPr lang="it-IT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medicina difensiva.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233936" cy="18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8" t="11410" r="29832" b="728"/>
          <a:stretch/>
        </p:blipFill>
        <p:spPr bwMode="auto">
          <a:xfrm>
            <a:off x="683568" y="3573016"/>
            <a:ext cx="2016313" cy="271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79499" y="4389509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L’ottanta per cento dei medici </a:t>
            </a:r>
            <a:r>
              <a:rPr lang="it-IT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bres</a:t>
            </a:r>
            <a:r>
              <a:rPr lang="it-IT" sz="3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ciani</a:t>
            </a:r>
            <a:r>
              <a:rPr lang="it-IT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, negli </a:t>
            </a:r>
            <a:r>
              <a:rPr lang="it-IT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(ultimi) sei mesi, ha attuato comportamenti di difesa</a:t>
            </a:r>
          </a:p>
        </p:txBody>
      </p:sp>
    </p:spTree>
    <p:extLst>
      <p:ext uri="{BB962C8B-B14F-4D97-AF65-F5344CB8AC3E}">
        <p14:creationId xmlns:p14="http://schemas.microsoft.com/office/powerpoint/2010/main" xmlns="" val="29368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5187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  <a:latin typeface="Gabriola" pitchFamily="82" charset="0"/>
              </a:rPr>
              <a:t>Avanzamento bio-tecnologico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31840" y="908720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latin typeface="Gabriola" pitchFamily="82" charset="0"/>
              </a:rPr>
              <a:t>Pressione e disponibilità  di accesso alle informazioni  (tantissime) dai media vecchi e nuovi</a:t>
            </a:r>
            <a:endParaRPr lang="it-IT" sz="4000" b="1" dirty="0"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4149080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 Rounded MT Bold" pitchFamily="34" charset="0"/>
              </a:rPr>
              <a:t>2014 la medicina cura e guarisce tutto</a:t>
            </a:r>
            <a:endParaRPr lang="it-IT" sz="4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69634" name="AutoShape 2" descr="data:image/jpeg;base64,/9j/4AAQSkZJRgABAQAAAQABAAD/2wCEAAkGBhQSERUUEhQWFRUUFxkXGBcXFxwVFxgcFBocGBgcGBgYHCYeFxwkGhwcHy8gJCcpLCwtFR4xNTAqNSYrLCkBCQoKDgwOGg8PGiwkHyQsKiksLS0pLCwsLSwsLCwsLCwqLCksKSwsKS8sLCwsLCksKSwsLCwsKiwsKiwpLCwsKf/AABEIASoAqQMBIgACEQEDEQH/xAAcAAABBQEBAQAAAAAAAAAAAAAGAgMEBQcBAAj/xABTEAACAQIEAgYEBwwGBwgDAAABAgMAEQQSITEFQQYTIlFhcQcygZEUI0KhscHRFSQ0UlNyc3SSs7TwM1Rik7LSF0OCwsPh8QgWNURjZKKjJYOE/8QAGwEAAgMBAQEAAAAAAAAAAAAAAgMAAQQFBgf/xAA1EQABAwIDAwkHBQEAAAAAAAABAAIRAyEEEjFBUWEFExQVInGBobEzUpHB0fDxIyQyNOFC/9oADAMBAAIRAxEAPwDXmkAtfnSwKamS48qFcdhllxcoku2VIbdtgNesuQFYDX6qDEV24emajtAhpsLzARjlPcfdXsh7j7qDvuJD+T/+TH/erv3Fh/Jj3t9tcvruhuPl9Vo6K7ejHIe4+6uhD3H3UHDgkP5Jfn+2ujgsH5JPdVdd0fdPl9VOiu3owyHuPurmU9x91CX3Eg/Ip+zSTwSD8jH+yKnXdL3T5fVX0U70YZT3H3V4Ke4+6g/7hwfkY/2B9ld+4WH/ACEf7C/ZVdd0vdPkp0U70XhT3H3Vw3HI6+BP1aUJfcLD/kIv2B9le+4OH/IRf3a/ZV9dUvdPkp0U70X5T3H3V7Ke4+6g/wC4OH/IRf3a/ZXjwLD/AJCH+7T7Kvrmn7p8lOinei+x8a8aEPuDh/6vD/dJ9lePAcP/AFeH+6T/AC1XXVP3Sp0U70W169CP3Bw39Xg/uk/y1w8Dw39Xg/uU/wAtV13T90qdFO9F2avZqEPuDhv6vB/cp/lr3D+HxRY2AxxRx3ScEoipcARnXKBenYflVleoKYaboX4ctEyix3sQO+vZqZQEtc/z3D+fCn666yrtCmM7OMm/MhPsPWX+2iuhfiC/fc9t+rgI/wDtrmcq/wBV3h6haMN7RPA0q9V8OLbYJyv6w02uCN9O155R31IhlZjsPO9/o28t/dXjjRe0SfULpBwKk12hkdIn7ErPDHA8rRqrh+sKpIY2frFuqtcEhCtthmvs3gelUr4XETFUDQhCAA1u0oLXGa/M7GtvV1fLmgaga7SYj46oOdaiknSo5gfWzdwF799yedjrbxt5WGp+k069liiSGcIYjh5XeND1tmsr3nByLZkAGrVFxXS/Ep1xUI/VZwR1MqZAkausjsWsAzHL1ejC/hT6fJuJFhH34QgdVYjAwtfTTawve2ov56f896UYTY200A3vqDqfd7760KxdJMQZlj7IU9ZlkGFnbrQhiFxFnzxC7spY3F08an9IeNTYeUlTGYhDJLlKHP8AFNGmXrM9gC0gObLoFOhqjhK4e2naTceCvO2CVcLA2UjmdL35akHzufdS8jX7hYaXJ2IPd3C1DnHeNYrBpeRoZC6SZSkbLkeJc5upc9YhW4voQbd9NxdKJ7xsEEsReclljaN5IoBH2442YkMrM/ZPrdWbWvTW4PEPbnblIvt3d6HnGAwicq/eBv3Hnpy7rVwpIb9oDusB4eHdf5qG8d0ubqmaFoWZsRJHCWOWMxxRrKSWJFyQcoPfIulck6RTNJ8U8ZjlGHMWaMjL8MMgUuwftZAh0sMxIGlRuBxGuVo7/wAfcFQ1G8UVRk213/nuApRahHi/SCfCusUskfaKN13UscqMWV88SubkEAgg6jNppel8M49iZZYlcZQ0UUjBIGkv1kkigs2f4hWRFYZr2zHupLuT6xbzto1+7IhVbMIqvXKYYyZtFUr5kH2/NtemWxTDRsoOmgIJtflm0vbvty3rAKLnaEfFHmCm3qJm+/MN+bP86rYfNSetlC3yqT52BuPMne2ndrfkPYMH4Zhr90/v6sX921bOT2FuKZJGp28EuqZYUVIthXb169cr2q5acoZxv4ZN+jg/4tE1DGO/DZv0WH+meuXyv/Uf4eoWnDe0CYlwi3vlBJ+n/nUiJRy56/zf+dK8y3FCWM47Ok80a6iUrBh9L5cRljLZtPVKy57m4+KI8/K4alVxUsadBtOyR+V0HlrLlEH3Ahz57NYuJDH1jiIuCDnMV8pbMAdrXF7X1ppeimHFgFewCgqJHCuEYsvWKDaSxPPy1GlUWO6VSCDDFWAl6szSjLfP1JyPGLDsmRwwB0tkNN4vpJN8IlMDNIoOeNCE6l4xhROVBt1hlJIYAHYnkDbqU8JjyLPjXadhj8JJfS3Ikl6NQscx6wtmDB+ukzrbNYI2a6r22Ngba+VPng0XVSREMUlJMl3YliVVScxN7kKOfK/Oh3HzyKkBjxcsxndb5Gw6XBjka8ZZMqKWA0Yn1bXvu4vGJBE15TmTGxRnMULCNmgDBiosR2muw01NuVKdh8U5o/Um/HfG0b1YcwbEQ4zhiSusjZw6AgFJHjNmILA5GFwSo0PdTuIwCO4d1DHI8dj6pWUqXBXYg5R/JoWxfE3K4qb4X1TYd3CRDqyhCKDGZFZS0nW8iCNGAXUVJ47xuWGTDuLrGkbT4pALkRkxRnxuhdm5f0ZpLcLiCWtDr3G0RaY8eG1FnZBMKyj6MYcBhkLBlydqSR7ISDlUsxKLoNFtsKlxcMiWTrFWzlna4LWzShesIW+UFsovYbi+5NCsPH51w0wmYjENLGEspdo1xaLIoCqCWMS9YbWP9FXj0gcwxSPK4WEyJOqMsMzNGyBZOrlW7qUIYx6H44b7VqOExZkF9pjU3tPwOnegzs2BE2H4Hh42LJEoJLnmQDIVZ7KSVW5VdgNqSvAsOFdeqXK4ysLkggM0gABPZs7swtaxOmwsLcQxc0Rf43FShcY0WRJFzlI8MZbISo1zG/iFAt3q4dxCSSNzPjuqaGOMqY2jCOrRiQTNnX44EkrYWHxZ0BOhuwuJy5+dtbfPCyoPZMZUT4fgUCerHrnWTMWd2LR3yEszFiBc2Um2p0puLo7h0ZGVCpjAC2kkAAVi4XKHsVDMbKRYXta2lCa9I8RJAVLPFPLN8iNpGhRMPDI1kRWbKZHVdtOuN9qm4XpFNJMJ0u0K4eF5sOBdlLyTJMyDfPG0divylBG9qGphMY2ZqeZ+76eCgfT3Ixz02yKdSoPsv4fQfnoC4F0gxGSSd5GlgVEDjdkDhiJk5kAjtLa9jf5NqtOh3GWbD5ppC7l0VS12P4NDI219LlmPmTWStydWohzgQYgW4/RMbVa6yJnkubDlp/PkKTD+F4bzmH/1H7KVEnP2fz50mH8Lw350v7l6Vyc49KYOPyV1h+mUTmuZ66aTavdwuQnaGMf+Gy/ocP8A4sRROaGOI/hsv6GD/HiK5XK4/aP8PULThvaBKFR5MIgNwqg5s5OUesRlz/nW0vvY0+KoeI8fkOIOHgEeZVzMZWIBv8lACLnX6e6vF4dj3mGeOxdhtMvsO9XWEwqJcoioW0bKoW9iza237TMfNieZr0fDYlACxRqAysAEUWZBZWFhoQBYHcW0qgxnGsRFh3Z4CsouND2AANJNdbcsp1Nqe4Tx2Z8N1jQOzCMENdFErbaAeoOdyK1uoYgCZNzGqvmOzmtExqFa/caA3+Ih7RzN8UnaIvqezqdTqe8108Ig1+Ih1AB+KTUC1gezqBYaeA7qoeH9MGadIZFi+MNgYZOsyHufl7QffTHSDjGKgmZ42zRR5C6FV2fNzC3A03voT3UbcPiSS3NcCdToj6Ic4YYE3G47PVE44XDmVupizIAEPVrdANgptdQPCpDQqb3VTcZTcA3U7qb7jw2qmj4n1z4Z4pG6uQvddPkozZW0uCGHfVG/TGSPiDRuw6jPktlHZ0AvmtfRtTc7E0vo9Z180wJ1PG3kVKeFc8kAXAJjuMfFGpgXNmyrm/GyjNsR61r7EjfYnvpL4OMtmaNCwN8xRSwIFgbkXvYDXwqjwvSeyYmWYgJDM0ahRqbWsN9SSfppzhXSxJpRE0bxO650z2IZSLgi22lz7DQmlXbJvbVCcM+CYsPyrrqV3yi9818ovmtbNf8AGtpfe2lMvw2I5bxRnJ6t41OW5uctx2dddOetC/Tjh+SJp1klDlkFhIQgBsNFHhTeBxC4LCxYkiSVplVWBlOhYZuypBG47x7a0DDvyhzHzOkSjbhg+mHg3JiI2xO9GAhUEsFXMd2sMxva9za52HuHcK8kSqSVVQTuQACdSdSN9ST5k1XY/jCrIsBzLJMCEIAIBtY3sbi2+1Cq4ef4acL8LnsI7585vmyXva+1+V72586WzDVHiXOjv3fRDSw+eZMQJ02DXRHSQqosqqL9ygX91R1Rb2AUdwAA0FlJsPYvkKpV6RH4X8Hs5VIu0cnaZgV7Q55bc+ZPlUPDyRvxU3D9YikA5hkFk5i19A1t99aEYeoA4uMWlQYczB3ZvBGF6ZjP31hfz5f3EtLptPwrC/pJP4eWpyaf3TO/5LHW9mUTk0mlE0nNX0BcdOOl/Yb+6hriX4bJ+gg/x4iic0L8T/DZP1eD95ia5PK39N/h6hacN7QJQoT6QxxNMwnw8hWwyyRjMxPPMoIIHdY0WCu3rxuFxPMEmNeP5XYa4tMj5jzCEOG8MlGCxCsHCtm6lJD2whFtfxb6G3hfnTOFd58D8EjWRZUQBiyFUIDXtm8RytyNGpPOgBfSBNnKpAhIJAAzEkXPIHW2/vrpUKrqwJDJh0i9tFspGrWc4sAsQe4jbfXipcfB8R1uFYYVEEB7QVx2tgWJtYbXtcmrXD4+GTFYiIurZljUDcMVD5gORIvqPE+NUaekaRXCywKAD2gCysB5N4d9HBKqC2gABJO2g1JPhzqq1Z7DLgQ6IEGdDKmJZUaAKrRcGIPGeM+SDOF8JfC4+OMEmFi7r3A9Wwt52PtFu7R3GdFJJIcTmXtvOZY9RqLWF+64uNe8Gux4+bGLPOkrwxRAiMJ2SxUZiXNrnlp/a8NZfCekzvw95zYyRBgb7EqAQSBbcEXt41odVqgh7QJMAidt7efgmP58EOkZhlB75kT6FReF9FJHwLwzXR2lMgJIbkoBNjrex586l8H6LSrOk2IkRjEgjQIDsoKgsT4E+2h4+knEfiRe5v8APVnL6Q8uHjbKrTvmJUXCIAxUE6k3IG1/HTSlVDiS0sgX+MFOqYfGAmw7R2RtF+4QN6uemWBebDFI1zNmUgCw2IvubbVW47o/M+DwqAAPBlLIToSulri4+rU1Sw+kmcMM6RsvMAMp9hzG3uNG8PE+tw/XQDMWQlFPNhcZW107Wh1oQatEMYWg6jXfPw1WepTxGEaA6IzSDxiLqpbBzycQjmkiyxohGjq9iwbfUczyB2FITh0v3UM+Q9VkK5rrb1LbXva+m1VbdOsUJupMMXWZsmW7esTYC+e3tvUnFdKMXG8azwRoJGA9Ykm5A5Oe+mOZVIcAz/mNdERpV2wDlu0gCdRra6fbDSLxIyiJ3R0ykrl07r5iO69d4VweUcRlnZbRkMA1xrfKBpe+wPKihVtXaw1MaHNIDdQBruWJtd7RFtMvh8dV6mV/CsL+kk/hpqeNMX++cJ+lf+GnoeTf7TO9ZK38Cig0ilk0i/nX0FcZSaF+KD79f9Xh/eYiiihnig+/X/V4f3uIrlcrf1H+HqFpw3tAuAUq1eFKtXhA1dZNybHyP0VlXRcff8f57/4WrV5R2T5H6Kx7hWGkkxKrC2SQs2VrlbWDE6jUaX99drAt/RcOPyXU5OALawPu/VTOmw++37sq291GXTfH9Xg7DeXKnsIu3zC3toHxMTQYu2KHXFSGa7E5tO86nTkdNLVfekvFZmhQHTKzftEAfRWypTzVWTsk+i1ZA52Hp6gCZ2GBPyVlFF8H4QeRaIk+c23zED2VV8EgI4TiWPyy5Hkqqv0g+6pvHcYMWseDwZz6rncXyKqCwufn9gG5q447w9YeHSRp6qREDx7yfEnX21npOylrTqXSsjnlrYd/J7wfCfqslNE2B6JCTAtic5zjOQumW0dwb8yTY+Wm9DRrSOA/+Dt+ZP8AS9bXOhzY2kBdjlGs+lTaWGO0Fm9af6PT95D9I/1VmFaj6Oh95D9I/wDu1mxomn4hK5X9h4j5oL4hilj4kzt6qYgMbamysCbCiDHdNIXkiEaLKc4B6xSMuYgXXxH1VRut+K//ANIHtzijXpBgsKDB15KWf4sKD2m03yg+FNrZBUvMwdP8WGu6nNEPaT2Rp3bv9V6RXLUsikkV5stXFlJIqOfwnCfpm/hp6lEVHcffGE/Tt/DYitvJw/dM70qsewUTEVy1dNJvX0BcdSTQ1xIffr/q8P73EUTUN8QH36/6vD+9nrmcpicK8d3qFpw/tAugUoClZa8bDwrxzaROi6Rcmph2W8j9FZV0OH/5CL85/wDA9a1Kl1NuYNZzH6PcUr50kRWBJDBiCL+IHca6eGYBSc0kDv7l0cBWpsFRr3RmEDzVX09/DZPAL9FS+mkebGxr3rGtvNiD9N6sMJ6NpWlzYiUFb3axLO3hc9/fTPTxAmOhkO3YP7D3PzGtgcCSBsHzC6FKtTNSlTpunK1wnw/xaGsYW9gAPDShriHEjiOGTSlctxIBbmqsVB9oFWXSniPU4Z8usknxcYG7M+gt7NfZTmH4AowaYVvVCBWtuTbtWPiSawUYBa9+s68FxGwxoefeEeGvyWLGtJ4B/wCDN+ZP9LVNHo2wv9v9o1b4fgMceH+DrfqyGB1ue3ctr7TWt9RktvtB2rp47lKliGBrAbEG8fVYlWldCpXXhrGNQz55MqnYtpa+2lTv9HOE/Fb9tvtq64ZwaPDx9VELLcnUk6nfU+VDWewgbb8VWP5Sp4ilkYDMg3iPVZwvRzHfCBiBCuYP1gGZct75ts17X8ancR4Zj8VLE0sSKsbCwVgBuCSbsSTYfNWiZa5agfiATOW/f/ix9Y1JBytsIFjbzSCKRlp21ctXNNNYZTeWouIHx+E/WD/Dz1OtUTFj47C/rH/AnrVgacYhh4pdQ9goiauXpRpGWvbLlKXQ9jR9+v8Aq8X7yeiKqHEEfDWzG33vF+9mrJiqfO0izfHqn0jDpTLzHNlVSSNzbsi97XY6cthc6iqziLtHZpLb7Lc69/ex5baeNWeJYLdrbbWHaJ9mpPhUHrgTHJKdr5bHTtC2o+UbX1Gmp051npUKdJuVq1h7tYsqPGcTm7WVxEul3OuUH8VPlMbHVtPZrSeinTbrsScPIcwtaOQgAsyi5VsoAuRqLAbEc6g9LcXhybJJ1TuwCBbEsWO4Qg2uflAXNuelAOJxbYZ7LdXhbNcm5zKQb+NyL+VqTXoB8yFtpmlUp7ivoLJVD0q6LDFoADlddj/O4+wd1XeCxHWRo+2dFe3dnUN9dPVyKc0nSEhtRzHBzTBGiFeAdDmiZZMTMZmiFolJJSPxGYm5+i3PSxPlpYFdqnAuMlFVrOqnM8pFq9lpYr1qmRJlN5a7lpdq9aiyKpTZFcy04VrlqosUlN2rgFO2rhFDkVymwtRMavxuF/WF/dTCpwB51Exw7eG/WU/wSVowrYrN70Dz2SryuUuuWr1S5ykUH9JcW0WMziIy2w6aLuD1rgHfYAsdidBRhQb0ugR52Ej9WvweIs98uULM5vm+TqBrS3CWlNYcplUOG4yZiokZRHlkeW7WJKEXVtAcgLgHa4Gu9Mcfx6y540azh4oSw0sHK3yj5K9obfiGoh4eJZ48s0c7PE6SAFWso7SOwBItmAGw1tVhj+DQ3CdSzSAo7PpYsoAy2sbjTu0vpWI040K6tOu0mSL8Fb8Q4HhVCEQRXSwBCgPbb1gN/Ft6znpp0ZdnbEAhl0BAFnBAtqOfq6/RWj4uaRo7qoBO49YDyuBfyIXzoO4pjC0phEjKQqnYDe9xl0FtM1+RvrTXEALJTBLoKOuhHFVxGBhYaFEWJwdCGjUKd+8WYeDCrqRgN6puhWECYa4Nw7E3ve+UBN+eqmrqQan80/VXFcwZijNimggtm5g/X9lKzBiB4/RS0XQjvA+i31UtdSD4X99TIhlMq4W48a78IH8ilRLqDfUrt5m9enkBBHP/AJ0WRSV2NgdqVauAan2fRSrVWRSUm1cy0u1ctUyKSq/jXEhh485F97DbZGf6FNOcMx6TwpKnqyKGHhfcGxtcG4PlQT6UjIiKFv1cjZyeQdFyW8Lqb+Nj41eejrCGPh8ObQvmk9jscvvQKfbU5uy11KTW0G1JuSiO1Q+IL28P+sR/4XFTbVC4l62H/WYv96m4dsVG96wvNldqttq7XL0mu+sSkUG9KsYUxihYzIZMNlyi2vx39ogGwJOp5UY0I9KMHHJiSrgszYNlQL612lsSpOgI0N+VA7QpjdVQ42SDhkTPFGpmmsFVQLsx21Gyi/LS5pGE4PLLhyJWkDgh36pjGzA3NuzdgAbaDU5aq+I8DxDYks7wyFFRYgAV6sqBa12IFuZsSbctqOZsbk1sAcoCm3aYi5sovc6dwt30lpkrQ6Wi21Dqw45AbKHjJsqySg4gWHrE+qy+BOb6KzXEYWWXHdWGXrpny9lg1usNgCR3HlyC+VH3SX0hpFnRQWZQRcG4DMLoDpoCPsrK8FNNNilKSFJWa+cMUK+TXuNNN/CqIklE1xAX0xgcEsMSRp6saqq+Si1z4nelSjf80/VWdRYjFIlvhE7H8ZpGJ9mtxTvRDpZOcX8HxMokWSN+rYhQwZLHKxUC5Kht9bgd9c8MlxATHUiGZyVoUY9Xyt9BpC+q37P8++nF9VT3W+ylOu3ib/XV5EiUy+jeS0hsP2Qf51p2RbsfzaQZxlt/OlFlUlKf5X+zWZ9KfSvJg8Y8SRJJGgytmJVi9gTZhcAC9rZTsfZonEYDIrRrI8TNls8ZAZSLWPaBB8iNa+Z+keFaOVw8hd875ib3zZu0Wvzvem06bSbqXiQtu9HXpCbiTTK8SxtEFYZWJBDEg3zcwQPfyo2Ir5m6DdMX4diDKkYkDrkdCSt1zBtGGzXG5BGp0r6H4J0kw+LhM0Misijtn1erNrkPmtlsOZ00vVVKUG2ioOQv6ZMZ1fDtCQzzRqLeAdj8wqu9EXTWTEr8EkQfe8QKyA6lVZUCup56jUfi6jnQ56YumEOKMEWGlWRIzIzlb2z6KtiRZhYMQwJBzVa+gPCdnFyc7xRg/tsf92i5sCncKZzpK1a1QeK7wfrMP+K311YWqBxj/UfrMH7wUum3tBQmyuK9Xq5aussqkGg3pVhOsx0Y6wxMMLIVYC9rSLfQ6Hcb0ZGhrjOLWPGoWYKThnsSbbSp9tJqCWkJ9J5Y4OCz6CHFDEqFb4So0LAZCvib6X9utFvF0JyqjAPY5SwDeqLE5SRfc/8AK9x6Tj6q13ZNdRYgj33qn4j0ojJIR1aQiw1GneQBre3dypDAGBa6j3ViLfBA/TDCLGSL5mY3J7gNAB38yTbUsdrgCnwWBCTxhxZlds400suYDx0or4f0PfFh8TJJ2CGMYAJuRsSPxQb2A1JHdunhvCJk4jG2IQDrFdgwIZS3VkEXHMd3jzGtEw9oEIahyiPBVPG+mJVeriZwLa3IBHLQk3oX4fxJ4pBJH2SGUi3epuD4m9anj+JLgYZkeBZoJVkydlWaKR1IuM26k2JF7i1x3VTejro1h3mw0znMgYWU6WkHqZzrmGcAW0uSvK4Mm5MKOAcImw04racjW3sO623hSpDcjKeV/fTwFcWMDas8JEpnqje99aicSxsOHQPPKkS3OrkLfwW+rHwFzVlavnz0x4vNxSQXvkSNPI5AxHhq1E1slREXTv0rKU6rAyPc+vNlyaD5MebtA33aw8O+snlluNfHz1pDyUxI1aWtiyqUozd1dWc2IubHcX0Ntrjn/wA6ZvVhwDArPiYYnYqssqRlgLlQ7BbgHQ2vRwhKndGOjE+PnEUC3O7MfUjX8ZzyHhudhX0j0Y6MxYDDrBDqBq7n1pHIsWb3AAcgAPGn+AdHYcFCIcOmRRqTuztsWdvlN9GwsNKsbVle7MrCbtVbxpx8QOZxEB90qD6xVpaqzjSi0RtqMTh/nnjv9A91UwdoKEq4rler2augkJ8mhPpDgWlx0Srlt8FmuWBNiZIwpAUgmx5XHnRXVLivw1PHCy/voqW7QpjdUCt6LsKr3lZ5m3NyEQn81ALDwvUnG9HcPFBKkKpB1iFS6IM+vjufKiPGka1nfEcFi8YS+cR4ZWIVdM7EEi7KWUC57zp3bms7tFtoiSC4wEri/GpcsWGwYdViyF5R2bCK1kjG5JJA1HMDmaocX07khQ4ZoyXiZbOWsyNG1mBsDnBW630PaN71eRcNxGCmRolEoJGYsVCm4N+0XBG3zDWhfjHCoiZJmxUZklkZnXKQASxvlsToL3HgN6pgM9qyfXa0WpmRvU3pN0lE8KlT2WXbuI38u6qLgvHhFGsbFrZxL2NCCt8tz52bTw7qXiFiaSOIX6sZR2BmZr6sR3k6/NVj0Ewyni0HUxtKFlDFWGXIu2ZrXHYJzC+5Ud9DR7Mm6rEaCIsFuXRbikuJwscs0Rid7nKdCQCQrEfJzDW3j41bV6vUULnyvGvmH0i4zrOJYtv/AF3H92cg/wANfT1q+UOlcl8ZiT3zzH3yNRsF1UqpY0k101zLTlaTT+FmKMGG6kMPNdR89MU5FUQr7Cw2JEiLINpFVx5OAw+Y0s0P+j3G9bwvCPe56lUJ8Yrxn/DV/WfKrleNVnHjZIz/AO5wvz4iMVZVW8dHxaeGIwv8TFVtF1St71yuXrlbEpP0M9IMf1OLjewK/Bps12CWtLDbViF95FE1Zx6VOlT8Pmw0kaLIXjnjIZmUWzQt8gju56UBEghG03VVxfp+i6lHW+oLAqD3WJ0I8RprQu3SuSduqQoBK4tcZwhNhmUDduYsLgkkZb3o64Ri2xmE6xfiyVDZHIZQG9XW3q+Y9lB3B+DYnEY0rnuxJtlYxxWUXJZkF8o0GUC5LDbU1hqAtMfNdelXZkPZHfr43RXHgxBAiEZgihczHMdBub6e6gfj5g7fqkj1ctgSSfD66MuPdFsZFhndXQ5FJZUkZ9P7ImUG/wDt+AB0rN+HcBllxCxMMrvcnN8lRubA/NSmtc85j5FAHNAsZVVFiQZHeK6rnLIp3UE3A9m3srRfQ1GzY+RpJCCIWOXS0naUHNz7HZI/63GekXQz4LJlhLscmcB7EOADcqVA1Fjp7KsvRXgsQcUmJSNpFizKQtjbrFKktdgQLG/PlWtZyJbG3yW+VyuobgG1q7arhZJTckmUFvxQW/ZF6+QMTJmNzz199fWvG3thpz3Qyn3Rsa+Rno2hQLxFJDWNd5UkCjRLrrY+B2rqV5dRb2j6xXkqKl9G+hbFZ+FIPycsqe8iT/fo4NZp6ApicFiF/FxF/wBqNf8ALWmkUshCkVXceHxS/p8L/FQ1ZVXce/oh+mw38TDVgXUVkBXq9XqegT9DXSLhUGIxUKYiOOReonKq4DdoSYfVQedr+y9EpoP6W4NpOIcOy3snwl2t3KIt/NiB7aA6IhqmuOGPC4aTKFVQndYAAWUabDlag/0cRL1CkPZ85sRowvqB525cwatPSZwSeZFjilGpLMhHyV5qRyvpY7330qm6N8BeISLLMXaRQFtyKXN/PX5qyvgGFspiW6o04nJ2byuWC6hTYLccyqgAnz2rOn6QoMU8os5hikYDaxFowLjvZvnqB0sOMsVkd2Udx0tyvz99QugnRTr8SwmBCpH1hU3XMGIAPiOfsFKYzOZzCOCa48yIjXar/pF6TMM6xiOGRmiIsXyqCrL8aNC3ygttLdm+lO+h2d/hMhTDyth3cLnViTA2pXMwygrY2NxtbyITjkjRp8OyDOjNlkzXsF+T46c++jT0J9LsPhfhEU75OtMbJ2SQSoYNttoVPsPdWuLSVnJP8RdbmaTaqL/v5grn44dnX1W18tN6hcZ9IeGTDSPHIWcI+UZGFmykpckWHasPMioC06FKNJ41BVx0khZ8LiI0HbkgmVBrqxjYAbb/AM8jXzdwfovIwxrugAwmHdnDbq0ilUFu8G58MvfUvhfSuTDq7Z3eQLaDN2ljdz2pTmOjKvq23Ygn1daOfjkgaURO0aTXDojsFcG+ji9n3O/eaJXAAVS9crz141ai4tOsOff9NNU9F3d/08qiFbZ/2e3PVYwcg8J96yD6hWsmsj/7PUoy4xOd4W9nxo+mtdvUAQEpBqu4/wD0I/TYb+Jhqzqs6Qf0P/7cP/ExUUKlY161dtXL+FEqUiqLi0RbFwAXB6jE7Gx9fDVemhbpXx2LCYnCvM2VGjxKlzsuuHYE87XFtO/uvQqwhPj/AArExu6x4xcx1PXCzKvPtLy25e2hHALKJx1WJM5Q5nZUPVqBrbNmNyTyHnWkdI8dhJlBlMUiW0LZWGuuhP1ULTdJ8Fh1ITKLfJQfZpWN1nZWwumysXMlw+ib6VYtXhLXF8uvMgjUj+d6Z4hK0LKkagSJh1DOw/o17KAG2pu9hbv15UGcQ4rNPIZoomYJld7AkZVNwGt3kH3V3pX0jmxc5kjzRJIiKRmC5gDnGYg2IDG/hblTaYIBO9Jc4FwGoH3ZRekfBepiSfrRKZ2a5Glivri1776X02NQejMkYxUBmF4+sQODtlJsfmN/ZUHEYEoxV7ZhuQwYG/8AaUkHzvU/ou8SYuBsQM0QkUuOVr7nvANiRzAI50ybJDtVv46EYTII+q7AJYDM2hYAMfW5hR7qCfShwfDYTDRrCgR5ZLaM3qoMzXBJB7RTWtRQhtb3vqCNQb63BG4rGvTFxQPjUiB0hiF/zpTnP/xyUVksEkoDZufdUAb1KnNl8/8AqahqaFNKS9cFeapGHwLOkji1olDNcgGzMEFgdWNyNuVzVoEyooj4R0ExuJsYsNKQflMOrT9uTKD7DQ6gr6y4JJmw0DE3JhiJJ8Y1q0LjCzn0T9HMTg8ViBiI3izRIL37LHPpZkJVtAeentrUMp/Gf9o/bUDiHGIUBvIoIzg3DW+LOV9h8k16HiBYA9ZABdl7RZblNGtmI2IPuog1ASVYLCfxn/aP21G46toNyfjcPub/APmYu+n4MYthmkjufxWFj5XJpnpF+Dn9JB/ERVUKBWlJtSjXKJUnzWS/9oFrQ4TxeUe8Rn6q1o0FekLo1HjpMLDKzqvx73QgG6iID1gRbXu5UKILHY+jhTDJJZlEiRsAebMB6q8yfWF+TC1U2KwgCMxl1GU5Alrq4uGBGmvd41uWLnEMuHwiQydWIyTM6g9Z1SiNVUje1xfb5IAtWf8AE+CwSYqdX+KiLSOHUXIMSqGGX5S6k+02rOAM9102SaMQN/3de6L9HAnDJcWzsHkVyACQAFJQaDdvW15A+dWUU8YwSmPCSTGUsrAIbWXTNmIykH5Pn4Gp/EZsGuBhw4xMJMT9kRzKbqc6tnUk37D3t3+6r/h0eWKNV0ARBYixFlA1HI06WkwCue8ua2UHcR4NF9z88bRxFwT8bDGGYC7FDkQEMAv4vyb+NCHQSGIYsSyxtIiKWEYi60OzdkJZtOZa9j6ntrUuLcNmKlYmI3ZiLB27hmIOVdNgLmsrxOLfCziSKRbxuGC5iw31uMq3F73AGxpbic0ImBgAOaSdl/WIR9xfppjZLLBh5olvv1Ls1v2bD2d29Zjx3BTrKXnWQGUswMisrNawOjamwtR5w70ovJIq2w4Ga7SPeIBbaKilyxN/lHw7Io0/7xYdmuzxZrDUst9eQO5B158qJjDrKN7xEBsL54xcl7Du+umLV9BYro/w7EBicPAxY6sgyNfzjKm9DHEfRbgw6lDiQt7sqqsgtfUZmYFNOZzUeWEuZWcdJOB/BpI1zZushilOoJUuvaU27mB9hFWEGFEfCZJDocRiUjXa5WFWdvG2YgeYHdV36TMSkmJitE8RWIKQyqpIzsVsFYgi1xf7KV0vwAHB8AUAAQ3ba98QvWX79wfeKrgrNln6DWvpfo5jXbh2EeNesJhiBAa1rIoJ2O1j3e2vmlRrX0p0MlC8Pwi7WhjB775Qe499EAgcn3cZu3FHrdszMLkluYtzve/eLc71BhxQBUGCMC+tmDWUtYsv41gW93ibEYsba7c7D6xtWc43pvP8KIEaiNZTHk6ve0nUlTJylLEEADJa2+ppoBKAFGOGxeY2EUV7AkK2YjbMLKOXa11vYDS9SuJPIcK/WKFs8NrX1+PQm2bXQW957qdw8yAgFxcbdu176d+vdS+kB+9X11Bi3N/9bHS9Veium3pNKfc+dJq0KfNA/pJx00MmCfDxGaQPMOrF+0DGoN7d2/mBRzQr086N4jFpF8FnEDxs92uwJEigEAqLjUb6bUKILKJOi+Oz58XiDAC+co2IAOZ73Y65FYrfa/kBU3H4HDSQQwGaFcmnWjqXe2rWzPic2Xsm5G/dsKkn0DYh9TioT4lXJPiSRTn+gGf+tQjyR6WWkp7XwIQ5w/oNBNmMUryFS2cKIDlynn8fsdw22lPP0c6mQLFNiOtAuR1sMLIMoIzlXbIBsbmw030FEcHoFmXfFREcwEYEjuza/QakH0ITZXRcVGsbsGMYWUp2b5bgvZrX0JHlahLCmB7d6ocdhsXKlop5za3alxGHEdho39DcsfEn2a2qig9Hc0hYvJEP7RckG+t72sBr38tqOYfQZKpv8JhNtrwtpvf5Wu/PblS4/QdICT8JhsTcjqCR87VMrvsqfpDQ+SCcb6PpgMwOFFj8mQi/L5QsNieQ38qYxXR+ZE0dLDuAJG2l1LNck7X9g2GgzehGRiD8JhUAAWXDWvba5Dgk6/zYUtfQw4bMcXGTt2sOWA3t60u2t7bVMrvsow+nqT5LPvgWNhTrEzZFAOYCM7a6ga6X0vtUnhnTPELcSltVBDBFBW/yraBhbXXew8aNP9CTA64tL/q+1u743+bmln0IE2++107sN7t5bf8AWqyvRZqJ1Pksn6UY/rsS7gkrZcua97BQNbgHe/tJok6Z8PKcKwl3b/VDLcFb9Ux2G9tdb6bc6NX9BYa2bFA2/wDb+38tUniHolM0Kwy48mONgVHUgZSqlQL9bsAbWowDtSHln/J8lgWFw+ZrctyBvYd1ga0/hHF8QIkJEzKBo+YDQCwtf1/mtberpfQFhxvjT/dqP+JRDw7oCYAFXHqSLDtwq7G3q3zS3uNLeQoiDsKFjmjUIVXpFiOrJW6k+oxdSNxe4bztqb601g55HnzuiZ/x+ph6w3LFbNYkdmwtrtcEVoUXRGZf/Mxn87ChvDnLpTB6DPmLfCEux/qw9wHW2A+yoC8BMLqJ2Qo/Ci4QdYFLC/aCgBrHuW4XS2l9wan8Z/ApCLW+LOnhIhpI6JSjbFAeWHUf8SlHgErqY3xRyEglRCi+qwYi9yRt7jViZukOybERybnzpFKY0m/hRpKkmo79prD+e8/VTk72GnP+TSIyFXMxCjxIAHdqaFEn1FqXeowx8dr9Ylu/OtvffwPuri8RjO0iHyZT9B8R76pRSiarMdhYJWUuwLAHLaUjwvlVgG35jnSZePYe1i4bY2yM/iNAp8/caTLxTDLlJCjMAQeqPMZgdE0+q1RSEkcIwp5g2H5UmwAP9ra19+6uwYXCrcJIBa18s5W3IXs+gJI8zanIOI4dmUKBmb1fiyN9dyugpbT4fWxhva2uX5+8XHzVFE1Jg8NJGQz5kBzEmdjYqCL5s9xoTfW2tVc+FhQ2gWBlABN8SVtlYet2js2tyDVs0yW0eAAWGqXADA2Hri9xb3GkxYhT6skB/Nj8dNn77VFFQx4GLISY8KBmsLYhnW4F7hiwsRZSR3XtelnDxqyuFwnIZ+uZTrmz5dTsLkC/fqLVcjFrr8ZFbwhbyHytaj57i4xOjEkfEDYEnLa19BpffTzqKKVMMMbM7ISQbHrDrYWOXtbWG3hTJgwRvfqjsxBY89iRem2LGxGKYCy7Yfnc3Pq3F7Ea7W8rzcMxRmDylySLDq7BeZsVGtwRufk+dRRNHAYN0y5IStyQNAvInS4B5GuDh+DGSywjKbpqND61xrvdr/7XjU37oJ3trt2H/wAtc+6K7dvl/q35+OXx+mrVJSY2NjlV1J7gwJ9wpwmmUxym/r6Ak3Rxt5rr7KSMcv8Ab0/9OT/LrVqJ+9MTLrcfyeX2Ulsco5P7IpP8teOIBOXK+unqNbbmbWHtq1E6slxXb+FR0Yg2P8nkfbT96ipPSR3t76Zx02VL9WZNQMoFzrztY/RUivUKtV33WF7dW3vUezf2eyn+H40PfsZQPEfNapIH0UoCorTBjf8AKAeSeHi3l7qjyrKNpW01JWEG+o03qeedeNRRQBPJlIvKTqb9Uo2G1ibb6+2m5WkZQM2IXndVjB2Oh1I5jTvT32ddtUUVR1EliOsxO24yX5bEnw5+Pt7h1kDKScQRpcHq8vjft387d+lW4FetVKKp6p2YMWxAy/JzRqrWF9QDY92hpsYeSws+K2tbNCT7STe5sOfPlrVw1INWoq0xOVCk4je+bNEG22Njt7OfuRLw9iCM2J3vcSoNgwsO1sc1/YvdVk5pl3PeapEGqDJw5vxsSfDrUG1j3+Yvvv4Uv4O9h+ECwt/Sxkm2oJJO5uRvy8qVJO34x95qLLin/Gb3mrULVOPDyf8AXTDwzjly0X/rbnT8UeUWzM3ixuf5+2hXGcRlG0jjyY/bVNieMzjaaX+8b7aIKsq0KWcLa99e5Wb/AAg2qDFiZOssQct7Xy/Xm235cxWdycexH9Ym/vG+2n+D8bxDYiFWnlIMiAgyMQQWAIIJ1FRCQtJaO5B7qXek12ohX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32025"/>
            <a:ext cx="2638425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69636" name="AutoShape 4" descr="data:image/jpeg;base64,/9j/4AAQSkZJRgABAQAAAQABAAD/2wCEAAkGBhQSERUUEhQWFRUUFxkXGBcXFxwVFxgcFBocGBgcGBgYHCYeFxwkGhwcHy8gJCcpLCwtFR4xNTAqNSYrLCkBCQoKDgwOGg8PGiwkHyQsKiksLS0pLCwsLSwsLCwsLCwqLCksKSwsKS8sLCwsLCksKSwsLCwsKiwsKiwpLCwsKf/AABEIASoAqQMBIgACEQEDEQH/xAAcAAABBQEBAQAAAAAAAAAAAAAGAgMEBQcBAAj/xABTEAACAQIEAgYEBwwGBwgDAAABAgMAEQQSITEFQQYTIlFhcQcygZEUI0KhscHRFSQ0UlNyc3SSs7TwM1Rik7LSF0OCwsPh8QgWNURjZKKjJYOE/8QAGwEAAgMBAQEAAAAAAAAAAAAAAgMAAQQFBgf/xAA1EQABAwIDAwkHBQEAAAAAAAABAAIRAyEEEjFBUWEFExQVInGBobEzUpHB0fDxIyQyNOFC/9oADAMBAAIRAxEAPwDXmkAtfnSwKamS48qFcdhllxcoku2VIbdtgNesuQFYDX6qDEV24emajtAhpsLzARjlPcfdXsh7j7qDvuJD+T/+TH/erv3Fh/Jj3t9tcvruhuPl9Vo6K7ejHIe4+6uhD3H3UHDgkP5Jfn+2ujgsH5JPdVdd0fdPl9VOiu3owyHuPurmU9x91CX3Eg/Ip+zSTwSD8jH+yKnXdL3T5fVX0U70YZT3H3V4Ke4+6g/7hwfkY/2B9ld+4WH/ACEf7C/ZVdd0vdPkp0U70XhT3H3Vw3HI6+BP1aUJfcLD/kIv2B9le+4OH/IRf3a/ZV9dUvdPkp0U70X5T3H3V7Ke4+6g/wC4OH/IRf3a/ZXjwLD/AJCH+7T7Kvrmn7p8lOinei+x8a8aEPuDh/6vD/dJ9lePAcP/AFeH+6T/AC1XXVP3Sp0U70W169CP3Bw39Xg/uk/y1w8Dw39Xg/uU/wAtV13T90qdFO9F2avZqEPuDhv6vB/cp/lr3D+HxRY2AxxRx3ScEoipcARnXKBenYflVleoKYaboX4ctEyix3sQO+vZqZQEtc/z3D+fCn666yrtCmM7OMm/MhPsPWX+2iuhfiC/fc9t+rgI/wDtrmcq/wBV3h6haMN7RPA0q9V8OLbYJyv6w02uCN9O155R31IhlZjsPO9/o28t/dXjjRe0SfULpBwKk12hkdIn7ErPDHA8rRqrh+sKpIY2frFuqtcEhCtthmvs3gelUr4XETFUDQhCAA1u0oLXGa/M7GtvV1fLmgaga7SYj46oOdaiknSo5gfWzdwF799yedjrbxt5WGp+k069liiSGcIYjh5XeND1tmsr3nByLZkAGrVFxXS/Ep1xUI/VZwR1MqZAkausjsWsAzHL1ejC/hT6fJuJFhH34QgdVYjAwtfTTawve2ov56f896UYTY200A3vqDqfd7760KxdJMQZlj7IU9ZlkGFnbrQhiFxFnzxC7spY3F08an9IeNTYeUlTGYhDJLlKHP8AFNGmXrM9gC0gObLoFOhqjhK4e2naTceCvO2CVcLA2UjmdL35akHzufdS8jX7hYaXJ2IPd3C1DnHeNYrBpeRoZC6SZSkbLkeJc5upc9YhW4voQbd9NxdKJ7xsEEsReclljaN5IoBH2442YkMrM/ZPrdWbWvTW4PEPbnblIvt3d6HnGAwicq/eBv3Hnpy7rVwpIb9oDusB4eHdf5qG8d0ubqmaFoWZsRJHCWOWMxxRrKSWJFyQcoPfIulck6RTNJ8U8ZjlGHMWaMjL8MMgUuwftZAh0sMxIGlRuBxGuVo7/wAfcFQ1G8UVRk213/nuApRahHi/SCfCusUskfaKN13UscqMWV88SubkEAgg6jNppel8M49iZZYlcZQ0UUjBIGkv1kkigs2f4hWRFYZr2zHupLuT6xbzto1+7IhVbMIqvXKYYyZtFUr5kH2/NtemWxTDRsoOmgIJtflm0vbvty3rAKLnaEfFHmCm3qJm+/MN+bP86rYfNSetlC3yqT52BuPMne2ndrfkPYMH4Zhr90/v6sX921bOT2FuKZJGp28EuqZYUVIthXb169cr2q5acoZxv4ZN+jg/4tE1DGO/DZv0WH+meuXyv/Uf4eoWnDe0CYlwi3vlBJ+n/nUiJRy56/zf+dK8y3FCWM47Ok80a6iUrBh9L5cRljLZtPVKy57m4+KI8/K4alVxUsadBtOyR+V0HlrLlEH3Ahz57NYuJDH1jiIuCDnMV8pbMAdrXF7X1ppeimHFgFewCgqJHCuEYsvWKDaSxPPy1GlUWO6VSCDDFWAl6szSjLfP1JyPGLDsmRwwB0tkNN4vpJN8IlMDNIoOeNCE6l4xhROVBt1hlJIYAHYnkDbqU8JjyLPjXadhj8JJfS3Ikl6NQscx6wtmDB+ukzrbNYI2a6r22Ngba+VPng0XVSREMUlJMl3YliVVScxN7kKOfK/Oh3HzyKkBjxcsxndb5Gw6XBjka8ZZMqKWA0Yn1bXvu4vGJBE15TmTGxRnMULCNmgDBiosR2muw01NuVKdh8U5o/Um/HfG0b1YcwbEQ4zhiSusjZw6AgFJHjNmILA5GFwSo0PdTuIwCO4d1DHI8dj6pWUqXBXYg5R/JoWxfE3K4qb4X1TYd3CRDqyhCKDGZFZS0nW8iCNGAXUVJ47xuWGTDuLrGkbT4pALkRkxRnxuhdm5f0ZpLcLiCWtDr3G0RaY8eG1FnZBMKyj6MYcBhkLBlydqSR7ISDlUsxKLoNFtsKlxcMiWTrFWzlna4LWzShesIW+UFsovYbi+5NCsPH51w0wmYjENLGEspdo1xaLIoCqCWMS9YbWP9FXj0gcwxSPK4WEyJOqMsMzNGyBZOrlW7qUIYx6H44b7VqOExZkF9pjU3tPwOnegzs2BE2H4Hh42LJEoJLnmQDIVZ7KSVW5VdgNqSvAsOFdeqXK4ysLkggM0gABPZs7swtaxOmwsLcQxc0Rf43FShcY0WRJFzlI8MZbISo1zG/iFAt3q4dxCSSNzPjuqaGOMqY2jCOrRiQTNnX44EkrYWHxZ0BOhuwuJy5+dtbfPCyoPZMZUT4fgUCerHrnWTMWd2LR3yEszFiBc2Um2p0puLo7h0ZGVCpjAC2kkAAVi4XKHsVDMbKRYXta2lCa9I8RJAVLPFPLN8iNpGhRMPDI1kRWbKZHVdtOuN9qm4XpFNJMJ0u0K4eF5sOBdlLyTJMyDfPG0divylBG9qGphMY2ZqeZ+76eCgfT3Ixz02yKdSoPsv4fQfnoC4F0gxGSSd5GlgVEDjdkDhiJk5kAjtLa9jf5NqtOh3GWbD5ppC7l0VS12P4NDI219LlmPmTWStydWohzgQYgW4/RMbVa6yJnkubDlp/PkKTD+F4bzmH/1H7KVEnP2fz50mH8Lw350v7l6Vyc49KYOPyV1h+mUTmuZ66aTavdwuQnaGMf+Gy/ocP8A4sRROaGOI/hsv6GD/HiK5XK4/aP8PULThvaBKFR5MIgNwqg5s5OUesRlz/nW0vvY0+KoeI8fkOIOHgEeZVzMZWIBv8lACLnX6e6vF4dj3mGeOxdhtMvsO9XWEwqJcoioW0bKoW9iza237TMfNieZr0fDYlACxRqAysAEUWZBZWFhoQBYHcW0qgxnGsRFh3Z4CsouND2AANJNdbcsp1Nqe4Tx2Z8N1jQOzCMENdFErbaAeoOdyK1uoYgCZNzGqvmOzmtExqFa/caA3+Ih7RzN8UnaIvqezqdTqe8108Ig1+Ih1AB+KTUC1gezqBYaeA7qoeH9MGadIZFi+MNgYZOsyHufl7QffTHSDjGKgmZ42zRR5C6FV2fNzC3A03voT3UbcPiSS3NcCdToj6Ic4YYE3G47PVE44XDmVupizIAEPVrdANgptdQPCpDQqb3VTcZTcA3U7qb7jw2qmj4n1z4Z4pG6uQvddPkozZW0uCGHfVG/TGSPiDRuw6jPktlHZ0AvmtfRtTc7E0vo9Z180wJ1PG3kVKeFc8kAXAJjuMfFGpgXNmyrm/GyjNsR61r7EjfYnvpL4OMtmaNCwN8xRSwIFgbkXvYDXwqjwvSeyYmWYgJDM0ahRqbWsN9SSfppzhXSxJpRE0bxO650z2IZSLgi22lz7DQmlXbJvbVCcM+CYsPyrrqV3yi9818ovmtbNf8AGtpfe2lMvw2I5bxRnJ6t41OW5uctx2dddOetC/Tjh+SJp1klDlkFhIQgBsNFHhTeBxC4LCxYkiSVplVWBlOhYZuypBG47x7a0DDvyhzHzOkSjbhg+mHg3JiI2xO9GAhUEsFXMd2sMxva9za52HuHcK8kSqSVVQTuQACdSdSN9ST5k1XY/jCrIsBzLJMCEIAIBtY3sbi2+1Cq4ef4acL8LnsI7585vmyXva+1+V72586WzDVHiXOjv3fRDSw+eZMQJ02DXRHSQqosqqL9ygX91R1Rb2AUdwAA0FlJsPYvkKpV6RH4X8Hs5VIu0cnaZgV7Q55bc+ZPlUPDyRvxU3D9YikA5hkFk5i19A1t99aEYeoA4uMWlQYczB3ZvBGF6ZjP31hfz5f3EtLptPwrC/pJP4eWpyaf3TO/5LHW9mUTk0mlE0nNX0BcdOOl/Yb+6hriX4bJ+gg/x4iic0L8T/DZP1eD95ia5PK39N/h6hacN7QJQoT6QxxNMwnw8hWwyyRjMxPPMoIIHdY0WCu3rxuFxPMEmNeP5XYa4tMj5jzCEOG8MlGCxCsHCtm6lJD2whFtfxb6G3hfnTOFd58D8EjWRZUQBiyFUIDXtm8RytyNGpPOgBfSBNnKpAhIJAAzEkXPIHW2/vrpUKrqwJDJh0i9tFspGrWc4sAsQe4jbfXipcfB8R1uFYYVEEB7QVx2tgWJtYbXtcmrXD4+GTFYiIurZljUDcMVD5gORIvqPE+NUaekaRXCywKAD2gCysB5N4d9HBKqC2gABJO2g1JPhzqq1Z7DLgQ6IEGdDKmJZUaAKrRcGIPGeM+SDOF8JfC4+OMEmFi7r3A9Wwt52PtFu7R3GdFJJIcTmXtvOZY9RqLWF+64uNe8Gux4+bGLPOkrwxRAiMJ2SxUZiXNrnlp/a8NZfCekzvw95zYyRBgb7EqAQSBbcEXt41odVqgh7QJMAidt7efgmP58EOkZhlB75kT6FReF9FJHwLwzXR2lMgJIbkoBNjrex586l8H6LSrOk2IkRjEgjQIDsoKgsT4E+2h4+knEfiRe5v8APVnL6Q8uHjbKrTvmJUXCIAxUE6k3IG1/HTSlVDiS0sgX+MFOqYfGAmw7R2RtF+4QN6uemWBebDFI1zNmUgCw2IvubbVW47o/M+DwqAAPBlLIToSulri4+rU1Sw+kmcMM6RsvMAMp9hzG3uNG8PE+tw/XQDMWQlFPNhcZW107Wh1oQatEMYWg6jXfPw1WepTxGEaA6IzSDxiLqpbBzycQjmkiyxohGjq9iwbfUczyB2FITh0v3UM+Q9VkK5rrb1LbXva+m1VbdOsUJupMMXWZsmW7esTYC+e3tvUnFdKMXG8azwRoJGA9Ykm5A5Oe+mOZVIcAz/mNdERpV2wDlu0gCdRra6fbDSLxIyiJ3R0ykrl07r5iO69d4VweUcRlnZbRkMA1xrfKBpe+wPKihVtXaw1MaHNIDdQBruWJtd7RFtMvh8dV6mV/CsL+kk/hpqeNMX++cJ+lf+GnoeTf7TO9ZK38Cig0ilk0i/nX0FcZSaF+KD79f9Xh/eYiiihnig+/X/V4f3uIrlcrf1H+HqFpw3tAuAUq1eFKtXhA1dZNybHyP0VlXRcff8f57/4WrV5R2T5H6Kx7hWGkkxKrC2SQs2VrlbWDE6jUaX99drAt/RcOPyXU5OALawPu/VTOmw++37sq291GXTfH9Xg7DeXKnsIu3zC3toHxMTQYu2KHXFSGa7E5tO86nTkdNLVfekvFZmhQHTKzftEAfRWypTzVWTsk+i1ZA52Hp6gCZ2GBPyVlFF8H4QeRaIk+c23zED2VV8EgI4TiWPyy5Hkqqv0g+6pvHcYMWseDwZz6rncXyKqCwufn9gG5q447w9YeHSRp6qREDx7yfEnX21npOylrTqXSsjnlrYd/J7wfCfqslNE2B6JCTAtic5zjOQumW0dwb8yTY+Wm9DRrSOA/+Dt+ZP8AS9bXOhzY2kBdjlGs+lTaWGO0Fm9af6PT95D9I/1VmFaj6Oh95D9I/wDu1mxomn4hK5X9h4j5oL4hilj4kzt6qYgMbamysCbCiDHdNIXkiEaLKc4B6xSMuYgXXxH1VRut+K//ANIHtzijXpBgsKDB15KWf4sKD2m03yg+FNrZBUvMwdP8WGu6nNEPaT2Rp3bv9V6RXLUsikkV5stXFlJIqOfwnCfpm/hp6lEVHcffGE/Tt/DYitvJw/dM70qsewUTEVy1dNJvX0BcdSTQ1xIffr/q8P73EUTUN8QH36/6vD+9nrmcpicK8d3qFpw/tAugUoClZa8bDwrxzaROi6Rcmph2W8j9FZV0OH/5CL85/wDA9a1Kl1NuYNZzH6PcUr50kRWBJDBiCL+IHca6eGYBSc0kDv7l0cBWpsFRr3RmEDzVX09/DZPAL9FS+mkebGxr3rGtvNiD9N6sMJ6NpWlzYiUFb3axLO3hc9/fTPTxAmOhkO3YP7D3PzGtgcCSBsHzC6FKtTNSlTpunK1wnw/xaGsYW9gAPDShriHEjiOGTSlctxIBbmqsVB9oFWXSniPU4Z8usknxcYG7M+gt7NfZTmH4AowaYVvVCBWtuTbtWPiSawUYBa9+s68FxGwxoefeEeGvyWLGtJ4B/wCDN+ZP9LVNHo2wv9v9o1b4fgMceH+DrfqyGB1ue3ctr7TWt9RktvtB2rp47lKliGBrAbEG8fVYlWldCpXXhrGNQz55MqnYtpa+2lTv9HOE/Fb9tvtq64ZwaPDx9VELLcnUk6nfU+VDWewgbb8VWP5Sp4ilkYDMg3iPVZwvRzHfCBiBCuYP1gGZct75ts17X8ancR4Zj8VLE0sSKsbCwVgBuCSbsSTYfNWiZa5agfiATOW/f/ix9Y1JBytsIFjbzSCKRlp21ctXNNNYZTeWouIHx+E/WD/Dz1OtUTFj47C/rH/AnrVgacYhh4pdQ9goiauXpRpGWvbLlKXQ9jR9+v8Aq8X7yeiKqHEEfDWzG33vF+9mrJiqfO0izfHqn0jDpTLzHNlVSSNzbsi97XY6cthc6iqziLtHZpLb7Lc69/ex5baeNWeJYLdrbbWHaJ9mpPhUHrgTHJKdr5bHTtC2o+UbX1Gmp051npUKdJuVq1h7tYsqPGcTm7WVxEul3OuUH8VPlMbHVtPZrSeinTbrsScPIcwtaOQgAsyi5VsoAuRqLAbEc6g9LcXhybJJ1TuwCBbEsWO4Qg2uflAXNuelAOJxbYZ7LdXhbNcm5zKQb+NyL+VqTXoB8yFtpmlUp7ivoLJVD0q6LDFoADlddj/O4+wd1XeCxHWRo+2dFe3dnUN9dPVyKc0nSEhtRzHBzTBGiFeAdDmiZZMTMZmiFolJJSPxGYm5+i3PSxPlpYFdqnAuMlFVrOqnM8pFq9lpYr1qmRJlN5a7lpdq9aiyKpTZFcy04VrlqosUlN2rgFO2rhFDkVymwtRMavxuF/WF/dTCpwB51Exw7eG/WU/wSVowrYrN70Dz2SryuUuuWr1S5ykUH9JcW0WMziIy2w6aLuD1rgHfYAsdidBRhQb0ugR52Ej9WvweIs98uULM5vm+TqBrS3CWlNYcplUOG4yZiokZRHlkeW7WJKEXVtAcgLgHa4Gu9Mcfx6y540azh4oSw0sHK3yj5K9obfiGoh4eJZ48s0c7PE6SAFWso7SOwBItmAGw1tVhj+DQ3CdSzSAo7PpYsoAy2sbjTu0vpWI040K6tOu0mSL8Fb8Q4HhVCEQRXSwBCgPbb1gN/Ft6znpp0ZdnbEAhl0BAFnBAtqOfq6/RWj4uaRo7qoBO49YDyuBfyIXzoO4pjC0phEjKQqnYDe9xl0FtM1+RvrTXEALJTBLoKOuhHFVxGBhYaFEWJwdCGjUKd+8WYeDCrqRgN6puhWECYa4Nw7E3ve+UBN+eqmrqQan80/VXFcwZijNimggtm5g/X9lKzBiB4/RS0XQjvA+i31UtdSD4X99TIhlMq4W48a78IH8ilRLqDfUrt5m9enkBBHP/AJ0WRSV2NgdqVauAan2fRSrVWRSUm1cy0u1ctUyKSq/jXEhh485F97DbZGf6FNOcMx6TwpKnqyKGHhfcGxtcG4PlQT6UjIiKFv1cjZyeQdFyW8Lqb+Nj41eejrCGPh8ObQvmk9jscvvQKfbU5uy11KTW0G1JuSiO1Q+IL28P+sR/4XFTbVC4l62H/WYv96m4dsVG96wvNldqttq7XL0mu+sSkUG9KsYUxihYzIZMNlyi2vx39ogGwJOp5UY0I9KMHHJiSrgszYNlQL612lsSpOgI0N+VA7QpjdVQ42SDhkTPFGpmmsFVQLsx21Gyi/LS5pGE4PLLhyJWkDgh36pjGzA3NuzdgAbaDU5aq+I8DxDYks7wyFFRYgAV6sqBa12IFuZsSbctqOZsbk1sAcoCm3aYi5sovc6dwt30lpkrQ6Wi21Dqw45AbKHjJsqySg4gWHrE+qy+BOb6KzXEYWWXHdWGXrpny9lg1usNgCR3HlyC+VH3SX0hpFnRQWZQRcG4DMLoDpoCPsrK8FNNNilKSFJWa+cMUK+TXuNNN/CqIklE1xAX0xgcEsMSRp6saqq+Si1z4nelSjf80/VWdRYjFIlvhE7H8ZpGJ9mtxTvRDpZOcX8HxMokWSN+rYhQwZLHKxUC5Kht9bgd9c8MlxATHUiGZyVoUY9Xyt9BpC+q37P8++nF9VT3W+ylOu3ib/XV5EiUy+jeS0hsP2Qf51p2RbsfzaQZxlt/OlFlUlKf5X+zWZ9KfSvJg8Y8SRJJGgytmJVi9gTZhcAC9rZTsfZonEYDIrRrI8TNls8ZAZSLWPaBB8iNa+Z+keFaOVw8hd875ib3zZu0Wvzvem06bSbqXiQtu9HXpCbiTTK8SxtEFYZWJBDEg3zcwQPfyo2Ir5m6DdMX4diDKkYkDrkdCSt1zBtGGzXG5BGp0r6H4J0kw+LhM0Misijtn1erNrkPmtlsOZ00vVVKUG2ioOQv6ZMZ1fDtCQzzRqLeAdj8wqu9EXTWTEr8EkQfe8QKyA6lVZUCup56jUfi6jnQ56YumEOKMEWGlWRIzIzlb2z6KtiRZhYMQwJBzVa+gPCdnFyc7xRg/tsf92i5sCncKZzpK1a1QeK7wfrMP+K311YWqBxj/UfrMH7wUum3tBQmyuK9Xq5aussqkGg3pVhOsx0Y6wxMMLIVYC9rSLfQ6Hcb0ZGhrjOLWPGoWYKThnsSbbSp9tJqCWkJ9J5Y4OCz6CHFDEqFb4So0LAZCvib6X9utFvF0JyqjAPY5SwDeqLE5SRfc/8AK9x6Tj6q13ZNdRYgj33qn4j0ojJIR1aQiw1GneQBre3dypDAGBa6j3ViLfBA/TDCLGSL5mY3J7gNAB38yTbUsdrgCnwWBCTxhxZlds400suYDx0or4f0PfFh8TJJ2CGMYAJuRsSPxQb2A1JHdunhvCJk4jG2IQDrFdgwIZS3VkEXHMd3jzGtEw9oEIahyiPBVPG+mJVeriZwLa3IBHLQk3oX4fxJ4pBJH2SGUi3epuD4m9anj+JLgYZkeBZoJVkydlWaKR1IuM26k2JF7i1x3VTejro1h3mw0znMgYWU6WkHqZzrmGcAW0uSvK4Mm5MKOAcImw04racjW3sO623hSpDcjKeV/fTwFcWMDas8JEpnqje99aicSxsOHQPPKkS3OrkLfwW+rHwFzVlavnz0x4vNxSQXvkSNPI5AxHhq1E1slREXTv0rKU6rAyPc+vNlyaD5MebtA33aw8O+snlluNfHz1pDyUxI1aWtiyqUozd1dWc2IubHcX0Ntrjn/wA6ZvVhwDArPiYYnYqssqRlgLlQ7BbgHQ2vRwhKndGOjE+PnEUC3O7MfUjX8ZzyHhudhX0j0Y6MxYDDrBDqBq7n1pHIsWb3AAcgAPGn+AdHYcFCIcOmRRqTuztsWdvlN9GwsNKsbVle7MrCbtVbxpx8QOZxEB90qD6xVpaqzjSi0RtqMTh/nnjv9A91UwdoKEq4rler2augkJ8mhPpDgWlx0Srlt8FmuWBNiZIwpAUgmx5XHnRXVLivw1PHCy/voqW7QpjdUCt6LsKr3lZ5m3NyEQn81ALDwvUnG9HcPFBKkKpB1iFS6IM+vjufKiPGka1nfEcFi8YS+cR4ZWIVdM7EEi7KWUC57zp3bms7tFtoiSC4wEri/GpcsWGwYdViyF5R2bCK1kjG5JJA1HMDmaocX07khQ4ZoyXiZbOWsyNG1mBsDnBW630PaN71eRcNxGCmRolEoJGYsVCm4N+0XBG3zDWhfjHCoiZJmxUZklkZnXKQASxvlsToL3HgN6pgM9qyfXa0WpmRvU3pN0lE8KlT2WXbuI38u6qLgvHhFGsbFrZxL2NCCt8tz52bTw7qXiFiaSOIX6sZR2BmZr6sR3k6/NVj0Ewyni0HUxtKFlDFWGXIu2ZrXHYJzC+5Ud9DR7Mm6rEaCIsFuXRbikuJwscs0Rid7nKdCQCQrEfJzDW3j41bV6vUULnyvGvmH0i4zrOJYtv/AF3H92cg/wANfT1q+UOlcl8ZiT3zzH3yNRsF1UqpY0k101zLTlaTT+FmKMGG6kMPNdR89MU5FUQr7Cw2JEiLINpFVx5OAw+Y0s0P+j3G9bwvCPe56lUJ8Yrxn/DV/WfKrleNVnHjZIz/AO5wvz4iMVZVW8dHxaeGIwv8TFVtF1St71yuXrlbEpP0M9IMf1OLjewK/Bps12CWtLDbViF95FE1Zx6VOlT8Pmw0kaLIXjnjIZmUWzQt8gju56UBEghG03VVxfp+i6lHW+oLAqD3WJ0I8RprQu3SuSduqQoBK4tcZwhNhmUDduYsLgkkZb3o64Ri2xmE6xfiyVDZHIZQG9XW3q+Y9lB3B+DYnEY0rnuxJtlYxxWUXJZkF8o0GUC5LDbU1hqAtMfNdelXZkPZHfr43RXHgxBAiEZgihczHMdBub6e6gfj5g7fqkj1ctgSSfD66MuPdFsZFhndXQ5FJZUkZ9P7ImUG/wDt+AB0rN+HcBllxCxMMrvcnN8lRubA/NSmtc85j5FAHNAsZVVFiQZHeK6rnLIp3UE3A9m3srRfQ1GzY+RpJCCIWOXS0naUHNz7HZI/63GekXQz4LJlhLscmcB7EOADcqVA1Fjp7KsvRXgsQcUmJSNpFizKQtjbrFKktdgQLG/PlWtZyJbG3yW+VyuobgG1q7arhZJTckmUFvxQW/ZF6+QMTJmNzz199fWvG3thpz3Qyn3Rsa+Rno2hQLxFJDWNd5UkCjRLrrY+B2rqV5dRb2j6xXkqKl9G+hbFZ+FIPycsqe8iT/fo4NZp6ApicFiF/FxF/wBqNf8ALWmkUshCkVXceHxS/p8L/FQ1ZVXce/oh+mw38TDVgXUVkBXq9XqegT9DXSLhUGIxUKYiOOReonKq4DdoSYfVQedr+y9EpoP6W4NpOIcOy3snwl2t3KIt/NiB7aA6IhqmuOGPC4aTKFVQndYAAWUabDlag/0cRL1CkPZ85sRowvqB525cwatPSZwSeZFjilGpLMhHyV5qRyvpY7330qm6N8BeISLLMXaRQFtyKXN/PX5qyvgGFspiW6o04nJ2byuWC6hTYLccyqgAnz2rOn6QoMU8os5hikYDaxFowLjvZvnqB0sOMsVkd2Udx0tyvz99QugnRTr8SwmBCpH1hU3XMGIAPiOfsFKYzOZzCOCa48yIjXar/pF6TMM6xiOGRmiIsXyqCrL8aNC3ygttLdm+lO+h2d/hMhTDyth3cLnViTA2pXMwygrY2NxtbyITjkjRp8OyDOjNlkzXsF+T46c++jT0J9LsPhfhEU75OtMbJ2SQSoYNttoVPsPdWuLSVnJP8RdbmaTaqL/v5grn44dnX1W18tN6hcZ9IeGTDSPHIWcI+UZGFmykpckWHasPMioC06FKNJ41BVx0khZ8LiI0HbkgmVBrqxjYAbb/AM8jXzdwfovIwxrugAwmHdnDbq0ilUFu8G58MvfUvhfSuTDq7Z3eQLaDN2ljdz2pTmOjKvq23Ygn1daOfjkgaURO0aTXDojsFcG+ji9n3O/eaJXAAVS9crz141ai4tOsOff9NNU9F3d/08qiFbZ/2e3PVYwcg8J96yD6hWsmsj/7PUoy4xOd4W9nxo+mtdvUAQEpBqu4/wD0I/TYb+Jhqzqs6Qf0P/7cP/ExUUKlY161dtXL+FEqUiqLi0RbFwAXB6jE7Gx9fDVemhbpXx2LCYnCvM2VGjxKlzsuuHYE87XFtO/uvQqwhPj/AArExu6x4xcx1PXCzKvPtLy25e2hHALKJx1WJM5Q5nZUPVqBrbNmNyTyHnWkdI8dhJlBlMUiW0LZWGuuhP1ULTdJ8Fh1ITKLfJQfZpWN1nZWwumysXMlw+ib6VYtXhLXF8uvMgjUj+d6Z4hK0LKkagSJh1DOw/o17KAG2pu9hbv15UGcQ4rNPIZoomYJld7AkZVNwGt3kH3V3pX0jmxc5kjzRJIiKRmC5gDnGYg2IDG/hblTaYIBO9Jc4FwGoH3ZRekfBepiSfrRKZ2a5Glivri1776X02NQejMkYxUBmF4+sQODtlJsfmN/ZUHEYEoxV7ZhuQwYG/8AaUkHzvU/ou8SYuBsQM0QkUuOVr7nvANiRzAI50ybJDtVv46EYTII+q7AJYDM2hYAMfW5hR7qCfShwfDYTDRrCgR5ZLaM3qoMzXBJB7RTWtRQhtb3vqCNQb63BG4rGvTFxQPjUiB0hiF/zpTnP/xyUVksEkoDZufdUAb1KnNl8/8AqahqaFNKS9cFeapGHwLOkji1olDNcgGzMEFgdWNyNuVzVoEyooj4R0ExuJsYsNKQflMOrT9uTKD7DQ6gr6y4JJmw0DE3JhiJJ8Y1q0LjCzn0T9HMTg8ViBiI3izRIL37LHPpZkJVtAeentrUMp/Gf9o/bUDiHGIUBvIoIzg3DW+LOV9h8k16HiBYA9ZABdl7RZblNGtmI2IPuog1ASVYLCfxn/aP21G46toNyfjcPub/APmYu+n4MYthmkjufxWFj5XJpnpF+Dn9JB/ERVUKBWlJtSjXKJUnzWS/9oFrQ4TxeUe8Rn6q1o0FekLo1HjpMLDKzqvx73QgG6iID1gRbXu5UKILHY+jhTDJJZlEiRsAebMB6q8yfWF+TC1U2KwgCMxl1GU5Alrq4uGBGmvd41uWLnEMuHwiQydWIyTM6g9Z1SiNVUje1xfb5IAtWf8AE+CwSYqdX+KiLSOHUXIMSqGGX5S6k+02rOAM9102SaMQN/3de6L9HAnDJcWzsHkVyACQAFJQaDdvW15A+dWUU8YwSmPCSTGUsrAIbWXTNmIykH5Pn4Gp/EZsGuBhw4xMJMT9kRzKbqc6tnUk37D3t3+6r/h0eWKNV0ARBYixFlA1HI06WkwCue8ua2UHcR4NF9z88bRxFwT8bDGGYC7FDkQEMAv4vyb+NCHQSGIYsSyxtIiKWEYi60OzdkJZtOZa9j6ntrUuLcNmKlYmI3ZiLB27hmIOVdNgLmsrxOLfCziSKRbxuGC5iw31uMq3F73AGxpbic0ImBgAOaSdl/WIR9xfppjZLLBh5olvv1Ls1v2bD2d29Zjx3BTrKXnWQGUswMisrNawOjamwtR5w70ovJIq2w4Ga7SPeIBbaKilyxN/lHw7Io0/7xYdmuzxZrDUst9eQO5B158qJjDrKN7xEBsL54xcl7Du+umLV9BYro/w7EBicPAxY6sgyNfzjKm9DHEfRbgw6lDiQt7sqqsgtfUZmYFNOZzUeWEuZWcdJOB/BpI1zZushilOoJUuvaU27mB9hFWEGFEfCZJDocRiUjXa5WFWdvG2YgeYHdV36TMSkmJitE8RWIKQyqpIzsVsFYgi1xf7KV0vwAHB8AUAAQ3ba98QvWX79wfeKrgrNln6DWvpfo5jXbh2EeNesJhiBAa1rIoJ2O1j3e2vmlRrX0p0MlC8Pwi7WhjB775Qe499EAgcn3cZu3FHrdszMLkluYtzve/eLc71BhxQBUGCMC+tmDWUtYsv41gW93ibEYsba7c7D6xtWc43pvP8KIEaiNZTHk6ve0nUlTJylLEEADJa2+ppoBKAFGOGxeY2EUV7AkK2YjbMLKOXa11vYDS9SuJPIcK/WKFs8NrX1+PQm2bXQW957qdw8yAgFxcbdu176d+vdS+kB+9X11Bi3N/9bHS9Veium3pNKfc+dJq0KfNA/pJx00MmCfDxGaQPMOrF+0DGoN7d2/mBRzQr086N4jFpF8FnEDxs92uwJEigEAqLjUb6bUKILKJOi+Oz58XiDAC+co2IAOZ73Y65FYrfa/kBU3H4HDSQQwGaFcmnWjqXe2rWzPic2Xsm5G/dsKkn0DYh9TioT4lXJPiSRTn+gGf+tQjyR6WWkp7XwIQ5w/oNBNmMUryFS2cKIDlynn8fsdw22lPP0c6mQLFNiOtAuR1sMLIMoIzlXbIBsbmw030FEcHoFmXfFREcwEYEjuza/QakH0ITZXRcVGsbsGMYWUp2b5bgvZrX0JHlahLCmB7d6ocdhsXKlop5za3alxGHEdho39DcsfEn2a2qig9Hc0hYvJEP7RckG+t72sBr38tqOYfQZKpv8JhNtrwtpvf5Wu/PblS4/QdICT8JhsTcjqCR87VMrvsqfpDQ+SCcb6PpgMwOFFj8mQi/L5QsNieQ38qYxXR+ZE0dLDuAJG2l1LNck7X9g2GgzehGRiD8JhUAAWXDWvba5Dgk6/zYUtfQw4bMcXGTt2sOWA3t60u2t7bVMrvsow+nqT5LPvgWNhTrEzZFAOYCM7a6ga6X0vtUnhnTPELcSltVBDBFBW/yraBhbXXew8aNP9CTA64tL/q+1u743+bmln0IE2++107sN7t5bf8AWqyvRZqJ1Pksn6UY/rsS7gkrZcua97BQNbgHe/tJok6Z8PKcKwl3b/VDLcFb9Ux2G9tdb6bc6NX9BYa2bFA2/wDb+38tUniHolM0Kwy48mONgVHUgZSqlQL9bsAbWowDtSHln/J8lgWFw+ZrctyBvYd1ga0/hHF8QIkJEzKBo+YDQCwtf1/mtberpfQFhxvjT/dqP+JRDw7oCYAFXHqSLDtwq7G3q3zS3uNLeQoiDsKFjmjUIVXpFiOrJW6k+oxdSNxe4bztqb601g55HnzuiZ/x+ph6w3LFbNYkdmwtrtcEVoUXRGZf/Mxn87ChvDnLpTB6DPmLfCEux/qw9wHW2A+yoC8BMLqJ2Qo/Ci4QdYFLC/aCgBrHuW4XS2l9wan8Z/ApCLW+LOnhIhpI6JSjbFAeWHUf8SlHgErqY3xRyEglRCi+qwYi9yRt7jViZukOybERybnzpFKY0m/hRpKkmo79prD+e8/VTk72GnP+TSIyFXMxCjxIAHdqaFEn1FqXeowx8dr9Ylu/OtvffwPuri8RjO0iHyZT9B8R76pRSiarMdhYJWUuwLAHLaUjwvlVgG35jnSZePYe1i4bY2yM/iNAp8/caTLxTDLlJCjMAQeqPMZgdE0+q1RSEkcIwp5g2H5UmwAP9ra19+6uwYXCrcJIBa18s5W3IXs+gJI8zanIOI4dmUKBmb1fiyN9dyugpbT4fWxhva2uX5+8XHzVFE1Jg8NJGQz5kBzEmdjYqCL5s9xoTfW2tVc+FhQ2gWBlABN8SVtlYet2js2tyDVs0yW0eAAWGqXADA2Hri9xb3GkxYhT6skB/Nj8dNn77VFFQx4GLISY8KBmsLYhnW4F7hiwsRZSR3XtelnDxqyuFwnIZ+uZTrmz5dTsLkC/fqLVcjFrr8ZFbwhbyHytaj57i4xOjEkfEDYEnLa19BpffTzqKKVMMMbM7ISQbHrDrYWOXtbWG3hTJgwRvfqjsxBY89iRem2LGxGKYCy7Yfnc3Pq3F7Ea7W8rzcMxRmDylySLDq7BeZsVGtwRufk+dRRNHAYN0y5IStyQNAvInS4B5GuDh+DGSywjKbpqND61xrvdr/7XjU37oJ3trt2H/wAtc+6K7dvl/q35+OXx+mrVJSY2NjlV1J7gwJ9wpwmmUxym/r6Ak3Rxt5rr7KSMcv8Ab0/9OT/LrVqJ+9MTLrcfyeX2Ulsco5P7IpP8teOIBOXK+unqNbbmbWHtq1E6slxXb+FR0Yg2P8nkfbT96ipPSR3t76Zx02VL9WZNQMoFzrztY/RUivUKtV33WF7dW3vUezf2eyn+H40PfsZQPEfNapIH0UoCorTBjf8AKAeSeHi3l7qjyrKNpW01JWEG+o03qeedeNRRQBPJlIvKTqb9Uo2G1ibb6+2m5WkZQM2IXndVjB2Oh1I5jTvT32ddtUUVR1EliOsxO24yX5bEnw5+Pt7h1kDKScQRpcHq8vjft387d+lW4FetVKKp6p2YMWxAy/JzRqrWF9QDY92hpsYeSws+K2tbNCT7STe5sOfPlrVw1INWoq0xOVCk4je+bNEG22Njt7OfuRLw9iCM2J3vcSoNgwsO1sc1/YvdVk5pl3PeapEGqDJw5vxsSfDrUG1j3+Yvvv4Uv4O9h+ECwt/Sxkm2oJJO5uRvy8qVJO34x95qLLin/Gb3mrULVOPDyf8AXTDwzjly0X/rbnT8UeUWzM3ixuf5+2hXGcRlG0jjyY/bVNieMzjaaX+8b7aIKsq0KWcLa99e5Wb/AAg2qDFiZOssQct7Xy/Xm235cxWdycexH9Ym/vG+2n+D8bxDYiFWnlIMiAgyMQQWAIIJ1FRCQtJaO5B7qXek12ohX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2232025"/>
            <a:ext cx="2638425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69638" name="Picture 6" descr="http://www.vivacinema.it/img/stanno_tutti_be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696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304256" cy="171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i.ebayimg.com/t/RIVISTA-LESPRESSO-N-22-2008-DOTTORE-TI-DENUNCIO-/00/s/NjQwWDQ4MA==/$(KGrHqJHJEoE88d-ioFgBP,lw61BLQ~~60_12.JPG"/>
          <p:cNvPicPr>
            <a:picLocks noChangeAspect="1" noChangeArrowheads="1"/>
          </p:cNvPicPr>
          <p:nvPr/>
        </p:nvPicPr>
        <p:blipFill>
          <a:blip r:embed="rId4" cstate="print"/>
          <a:srcRect t="23617" b="17416"/>
          <a:stretch>
            <a:fillRect/>
          </a:stretch>
        </p:blipFill>
        <p:spPr bwMode="auto">
          <a:xfrm>
            <a:off x="0" y="0"/>
            <a:ext cx="3571875" cy="280831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779912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Medicina difensiva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51920" y="98072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+esami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+ cure</a:t>
            </a:r>
          </a:p>
          <a:p>
            <a:pPr>
              <a:buFontTx/>
              <a:buChar char="-"/>
            </a:pPr>
            <a:r>
              <a:rPr lang="it-IT" sz="3200" dirty="0" smtClean="0">
                <a:solidFill>
                  <a:srgbClr val="FF0000"/>
                </a:solidFill>
              </a:rPr>
              <a:t>cure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+soldi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+</a:t>
            </a:r>
            <a:r>
              <a:rPr lang="it-IT" sz="3200" b="1" dirty="0" smtClean="0">
                <a:solidFill>
                  <a:srgbClr val="FFFF00"/>
                </a:solidFill>
              </a:rPr>
              <a:t>danno biologico……più male al paziente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407707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FFFF00"/>
                </a:solidFill>
              </a:rPr>
              <a:t>10 miliardi di euro/ anno su cicca 106 miliardi del fondo sanitario nazionale</a:t>
            </a:r>
            <a:endParaRPr lang="it-IT" sz="2800" i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15616" y="616530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 principio di </a:t>
            </a:r>
            <a:r>
              <a:rPr lang="it-IT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giustizia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Erogazione delle risorse sanitarie</a:t>
            </a:r>
            <a:r>
              <a:rPr lang="it-IT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95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38075" b="6635"/>
          <a:stretch>
            <a:fillRect/>
          </a:stretch>
        </p:blipFill>
        <p:spPr bwMode="auto">
          <a:xfrm>
            <a:off x="251520" y="764704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6876256" y="1988840"/>
            <a:ext cx="1008112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9,2 %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876256" y="5157192"/>
            <a:ext cx="1008112" cy="3600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7,4 %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084168" y="836712"/>
            <a:ext cx="229954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74 485 </a:t>
            </a:r>
            <a:r>
              <a:rPr lang="it-IT" dirty="0" err="1" smtClean="0">
                <a:solidFill>
                  <a:schemeClr val="bg1"/>
                </a:solidFill>
              </a:rPr>
              <a:t>patient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records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955</Words>
  <Application>Microsoft Office PowerPoint</Application>
  <PresentationFormat>Presentazione su schermo (4:3)</PresentationFormat>
  <Paragraphs>123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Presidente</dc:creator>
  <cp:lastModifiedBy>Asus Fisso</cp:lastModifiedBy>
  <cp:revision>116</cp:revision>
  <cp:lastPrinted>2014-06-04T08:46:50Z</cp:lastPrinted>
  <dcterms:created xsi:type="dcterms:W3CDTF">2014-05-08T09:28:38Z</dcterms:created>
  <dcterms:modified xsi:type="dcterms:W3CDTF">2014-06-07T03:50:45Z</dcterms:modified>
</cp:coreProperties>
</file>