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88" r:id="rId3"/>
    <p:sldId id="285" r:id="rId4"/>
    <p:sldId id="287" r:id="rId5"/>
    <p:sldId id="289" r:id="rId6"/>
    <p:sldId id="290" r:id="rId7"/>
    <p:sldId id="291" r:id="rId8"/>
    <p:sldId id="292" r:id="rId9"/>
    <p:sldId id="293" r:id="rId10"/>
    <p:sldId id="339" r:id="rId11"/>
    <p:sldId id="340" r:id="rId12"/>
    <p:sldId id="341"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10" r:id="rId27"/>
    <p:sldId id="311" r:id="rId28"/>
    <p:sldId id="312" r:id="rId29"/>
    <p:sldId id="313" r:id="rId30"/>
    <p:sldId id="315" r:id="rId31"/>
    <p:sldId id="316" r:id="rId32"/>
    <p:sldId id="342" r:id="rId33"/>
    <p:sldId id="343" r:id="rId34"/>
    <p:sldId id="344" r:id="rId35"/>
    <p:sldId id="345" r:id="rId3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14" autoAdjust="0"/>
    <p:restoredTop sz="94660"/>
  </p:normalViewPr>
  <p:slideViewPr>
    <p:cSldViewPr>
      <p:cViewPr varScale="1">
        <p:scale>
          <a:sx n="68" d="100"/>
          <a:sy n="68" d="100"/>
        </p:scale>
        <p:origin x="-636" y="-96"/>
      </p:cViewPr>
      <p:guideLst>
        <p:guide orient="horz" pos="2160"/>
        <p:guide pos="2880"/>
      </p:guideLst>
    </p:cSldViewPr>
  </p:slideViewPr>
  <p:notesTextViewPr>
    <p:cViewPr>
      <p:scale>
        <a:sx n="1" d="1"/>
        <a:sy n="1" d="1"/>
      </p:scale>
      <p:origin x="0" y="0"/>
    </p:cViewPr>
  </p:notesTextViewPr>
  <p:sorterViewPr>
    <p:cViewPr>
      <p:scale>
        <a:sx n="100" d="100"/>
        <a:sy n="100" d="100"/>
      </p:scale>
      <p:origin x="0" y="140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849FBE-6BA7-44FF-B767-D5C8A4CDB478}" type="datetimeFigureOut">
              <a:rPr lang="it-IT" smtClean="0"/>
              <a:t>25/10/16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28DCE9-447F-45E8-93CC-11715B98F3CB}" type="slidenum">
              <a:rPr lang="it-IT" smtClean="0"/>
              <a:t>‹N›</a:t>
            </a:fld>
            <a:endParaRPr lang="it-IT"/>
          </a:p>
        </p:txBody>
      </p:sp>
    </p:spTree>
    <p:extLst>
      <p:ext uri="{BB962C8B-B14F-4D97-AF65-F5344CB8AC3E}">
        <p14:creationId xmlns:p14="http://schemas.microsoft.com/office/powerpoint/2010/main" val="1999419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7482B69-1BE5-4F67-B70F-1C0B27AA1CD5}" type="datetime1">
              <a:rPr lang="it-IT" smtClean="0"/>
              <a:t>25/10/16</a:t>
            </a:fld>
            <a:endParaRPr lang="it-IT"/>
          </a:p>
        </p:txBody>
      </p:sp>
      <p:sp>
        <p:nvSpPr>
          <p:cNvPr id="5" name="Segnaposto piè di pagina 4"/>
          <p:cNvSpPr>
            <a:spLocks noGrp="1"/>
          </p:cNvSpPr>
          <p:nvPr>
            <p:ph type="ftr" sz="quarter" idx="11"/>
          </p:nvPr>
        </p:nvSpPr>
        <p:spPr/>
        <p:txBody>
          <a:bodyPr/>
          <a:lstStyle/>
          <a:p>
            <a:r>
              <a:rPr lang="it-IT" smtClean="0"/>
              <a:t>Il Medico di famiglia e la persona anziana con deficit cognitivo</a:t>
            </a:r>
            <a:endParaRPr lang="it-IT"/>
          </a:p>
        </p:txBody>
      </p:sp>
      <p:sp>
        <p:nvSpPr>
          <p:cNvPr id="6" name="Segnaposto numero diapositiva 5"/>
          <p:cNvSpPr>
            <a:spLocks noGrp="1"/>
          </p:cNvSpPr>
          <p:nvPr>
            <p:ph type="sldNum" sz="quarter" idx="12"/>
          </p:nvPr>
        </p:nvSpPr>
        <p:spPr/>
        <p:txBody>
          <a:bodyPr/>
          <a:lstStyle/>
          <a:p>
            <a:fld id="{7E1A7401-046B-49F7-A890-2D0B112ECBA2}" type="slidenum">
              <a:rPr lang="it-IT" smtClean="0"/>
              <a:t>‹N›</a:t>
            </a:fld>
            <a:endParaRPr lang="it-IT"/>
          </a:p>
        </p:txBody>
      </p:sp>
    </p:spTree>
    <p:extLst>
      <p:ext uri="{BB962C8B-B14F-4D97-AF65-F5344CB8AC3E}">
        <p14:creationId xmlns:p14="http://schemas.microsoft.com/office/powerpoint/2010/main" val="1378742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2C0670F-942B-4038-BEB9-554C63271537}" type="datetime1">
              <a:rPr lang="it-IT" smtClean="0"/>
              <a:t>25/10/16</a:t>
            </a:fld>
            <a:endParaRPr lang="it-IT"/>
          </a:p>
        </p:txBody>
      </p:sp>
      <p:sp>
        <p:nvSpPr>
          <p:cNvPr id="5" name="Segnaposto piè di pagina 4"/>
          <p:cNvSpPr>
            <a:spLocks noGrp="1"/>
          </p:cNvSpPr>
          <p:nvPr>
            <p:ph type="ftr" sz="quarter" idx="11"/>
          </p:nvPr>
        </p:nvSpPr>
        <p:spPr/>
        <p:txBody>
          <a:bodyPr/>
          <a:lstStyle/>
          <a:p>
            <a:r>
              <a:rPr lang="it-IT" smtClean="0"/>
              <a:t>Il Medico di famiglia e la persona anziana con deficit cognitivo</a:t>
            </a:r>
            <a:endParaRPr lang="it-IT"/>
          </a:p>
        </p:txBody>
      </p:sp>
      <p:sp>
        <p:nvSpPr>
          <p:cNvPr id="6" name="Segnaposto numero diapositiva 5"/>
          <p:cNvSpPr>
            <a:spLocks noGrp="1"/>
          </p:cNvSpPr>
          <p:nvPr>
            <p:ph type="sldNum" sz="quarter" idx="12"/>
          </p:nvPr>
        </p:nvSpPr>
        <p:spPr/>
        <p:txBody>
          <a:bodyPr/>
          <a:lstStyle/>
          <a:p>
            <a:fld id="{7E1A7401-046B-49F7-A890-2D0B112ECBA2}" type="slidenum">
              <a:rPr lang="it-IT" smtClean="0"/>
              <a:t>‹N›</a:t>
            </a:fld>
            <a:endParaRPr lang="it-IT"/>
          </a:p>
        </p:txBody>
      </p:sp>
    </p:spTree>
    <p:extLst>
      <p:ext uri="{BB962C8B-B14F-4D97-AF65-F5344CB8AC3E}">
        <p14:creationId xmlns:p14="http://schemas.microsoft.com/office/powerpoint/2010/main" val="780472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B584AFA-E56C-4774-A0D9-A98A49E94812}" type="datetime1">
              <a:rPr lang="it-IT" smtClean="0"/>
              <a:t>25/10/16</a:t>
            </a:fld>
            <a:endParaRPr lang="it-IT"/>
          </a:p>
        </p:txBody>
      </p:sp>
      <p:sp>
        <p:nvSpPr>
          <p:cNvPr id="5" name="Segnaposto piè di pagina 4"/>
          <p:cNvSpPr>
            <a:spLocks noGrp="1"/>
          </p:cNvSpPr>
          <p:nvPr>
            <p:ph type="ftr" sz="quarter" idx="11"/>
          </p:nvPr>
        </p:nvSpPr>
        <p:spPr/>
        <p:txBody>
          <a:bodyPr/>
          <a:lstStyle/>
          <a:p>
            <a:r>
              <a:rPr lang="it-IT" smtClean="0"/>
              <a:t>Il Medico di famiglia e la persona anziana con deficit cognitivo</a:t>
            </a:r>
            <a:endParaRPr lang="it-IT"/>
          </a:p>
        </p:txBody>
      </p:sp>
      <p:sp>
        <p:nvSpPr>
          <p:cNvPr id="6" name="Segnaposto numero diapositiva 5"/>
          <p:cNvSpPr>
            <a:spLocks noGrp="1"/>
          </p:cNvSpPr>
          <p:nvPr>
            <p:ph type="sldNum" sz="quarter" idx="12"/>
          </p:nvPr>
        </p:nvSpPr>
        <p:spPr/>
        <p:txBody>
          <a:bodyPr/>
          <a:lstStyle/>
          <a:p>
            <a:fld id="{7E1A7401-046B-49F7-A890-2D0B112ECBA2}" type="slidenum">
              <a:rPr lang="it-IT" smtClean="0"/>
              <a:t>‹N›</a:t>
            </a:fld>
            <a:endParaRPr lang="it-IT"/>
          </a:p>
        </p:txBody>
      </p:sp>
    </p:spTree>
    <p:extLst>
      <p:ext uri="{BB962C8B-B14F-4D97-AF65-F5344CB8AC3E}">
        <p14:creationId xmlns:p14="http://schemas.microsoft.com/office/powerpoint/2010/main" val="1466565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A23F45F-F7EF-49F8-AA40-FE7251E2A42F}" type="datetime1">
              <a:rPr lang="it-IT" smtClean="0"/>
              <a:t>25/10/16</a:t>
            </a:fld>
            <a:endParaRPr lang="it-IT"/>
          </a:p>
        </p:txBody>
      </p:sp>
      <p:sp>
        <p:nvSpPr>
          <p:cNvPr id="5" name="Segnaposto piè di pagina 4"/>
          <p:cNvSpPr>
            <a:spLocks noGrp="1"/>
          </p:cNvSpPr>
          <p:nvPr>
            <p:ph type="ftr" sz="quarter" idx="11"/>
          </p:nvPr>
        </p:nvSpPr>
        <p:spPr/>
        <p:txBody>
          <a:bodyPr/>
          <a:lstStyle/>
          <a:p>
            <a:r>
              <a:rPr lang="it-IT" smtClean="0"/>
              <a:t>Il Medico di famiglia e la persona anziana con deficit cognitivo</a:t>
            </a:r>
            <a:endParaRPr lang="it-IT"/>
          </a:p>
        </p:txBody>
      </p:sp>
      <p:sp>
        <p:nvSpPr>
          <p:cNvPr id="6" name="Segnaposto numero diapositiva 5"/>
          <p:cNvSpPr>
            <a:spLocks noGrp="1"/>
          </p:cNvSpPr>
          <p:nvPr>
            <p:ph type="sldNum" sz="quarter" idx="12"/>
          </p:nvPr>
        </p:nvSpPr>
        <p:spPr/>
        <p:txBody>
          <a:bodyPr/>
          <a:lstStyle/>
          <a:p>
            <a:fld id="{7E1A7401-046B-49F7-A890-2D0B112ECBA2}" type="slidenum">
              <a:rPr lang="it-IT" smtClean="0"/>
              <a:t>‹N›</a:t>
            </a:fld>
            <a:endParaRPr lang="it-IT"/>
          </a:p>
        </p:txBody>
      </p:sp>
    </p:spTree>
    <p:extLst>
      <p:ext uri="{BB962C8B-B14F-4D97-AF65-F5344CB8AC3E}">
        <p14:creationId xmlns:p14="http://schemas.microsoft.com/office/powerpoint/2010/main" val="4231682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16F0BCC-1496-44B7-9E85-05D5063CA73A}" type="datetime1">
              <a:rPr lang="it-IT" smtClean="0"/>
              <a:t>25/10/16</a:t>
            </a:fld>
            <a:endParaRPr lang="it-IT"/>
          </a:p>
        </p:txBody>
      </p:sp>
      <p:sp>
        <p:nvSpPr>
          <p:cNvPr id="5" name="Segnaposto piè di pagina 4"/>
          <p:cNvSpPr>
            <a:spLocks noGrp="1"/>
          </p:cNvSpPr>
          <p:nvPr>
            <p:ph type="ftr" sz="quarter" idx="11"/>
          </p:nvPr>
        </p:nvSpPr>
        <p:spPr/>
        <p:txBody>
          <a:bodyPr/>
          <a:lstStyle/>
          <a:p>
            <a:r>
              <a:rPr lang="it-IT" smtClean="0"/>
              <a:t>Il Medico di famiglia e la persona anziana con deficit cognitivo</a:t>
            </a:r>
            <a:endParaRPr lang="it-IT"/>
          </a:p>
        </p:txBody>
      </p:sp>
      <p:sp>
        <p:nvSpPr>
          <p:cNvPr id="6" name="Segnaposto numero diapositiva 5"/>
          <p:cNvSpPr>
            <a:spLocks noGrp="1"/>
          </p:cNvSpPr>
          <p:nvPr>
            <p:ph type="sldNum" sz="quarter" idx="12"/>
          </p:nvPr>
        </p:nvSpPr>
        <p:spPr/>
        <p:txBody>
          <a:bodyPr/>
          <a:lstStyle/>
          <a:p>
            <a:fld id="{7E1A7401-046B-49F7-A890-2D0B112ECBA2}" type="slidenum">
              <a:rPr lang="it-IT" smtClean="0"/>
              <a:t>‹N›</a:t>
            </a:fld>
            <a:endParaRPr lang="it-IT"/>
          </a:p>
        </p:txBody>
      </p:sp>
    </p:spTree>
    <p:extLst>
      <p:ext uri="{BB962C8B-B14F-4D97-AF65-F5344CB8AC3E}">
        <p14:creationId xmlns:p14="http://schemas.microsoft.com/office/powerpoint/2010/main" val="131031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717D40C-3B99-421D-BD3B-D050308FD56C}" type="datetime1">
              <a:rPr lang="it-IT" smtClean="0"/>
              <a:t>25/10/16</a:t>
            </a:fld>
            <a:endParaRPr lang="it-IT"/>
          </a:p>
        </p:txBody>
      </p:sp>
      <p:sp>
        <p:nvSpPr>
          <p:cNvPr id="6" name="Segnaposto piè di pagina 5"/>
          <p:cNvSpPr>
            <a:spLocks noGrp="1"/>
          </p:cNvSpPr>
          <p:nvPr>
            <p:ph type="ftr" sz="quarter" idx="11"/>
          </p:nvPr>
        </p:nvSpPr>
        <p:spPr/>
        <p:txBody>
          <a:bodyPr/>
          <a:lstStyle/>
          <a:p>
            <a:r>
              <a:rPr lang="it-IT" smtClean="0"/>
              <a:t>Il Medico di famiglia e la persona anziana con deficit cognitivo</a:t>
            </a:r>
            <a:endParaRPr lang="it-IT"/>
          </a:p>
        </p:txBody>
      </p:sp>
      <p:sp>
        <p:nvSpPr>
          <p:cNvPr id="7" name="Segnaposto numero diapositiva 6"/>
          <p:cNvSpPr>
            <a:spLocks noGrp="1"/>
          </p:cNvSpPr>
          <p:nvPr>
            <p:ph type="sldNum" sz="quarter" idx="12"/>
          </p:nvPr>
        </p:nvSpPr>
        <p:spPr/>
        <p:txBody>
          <a:bodyPr/>
          <a:lstStyle/>
          <a:p>
            <a:fld id="{7E1A7401-046B-49F7-A890-2D0B112ECBA2}" type="slidenum">
              <a:rPr lang="it-IT" smtClean="0"/>
              <a:t>‹N›</a:t>
            </a:fld>
            <a:endParaRPr lang="it-IT"/>
          </a:p>
        </p:txBody>
      </p:sp>
    </p:spTree>
    <p:extLst>
      <p:ext uri="{BB962C8B-B14F-4D97-AF65-F5344CB8AC3E}">
        <p14:creationId xmlns:p14="http://schemas.microsoft.com/office/powerpoint/2010/main" val="300708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5EBFC4A-27F4-4DDE-BEDA-24A71BE93950}" type="datetime1">
              <a:rPr lang="it-IT" smtClean="0"/>
              <a:t>25/10/16</a:t>
            </a:fld>
            <a:endParaRPr lang="it-IT"/>
          </a:p>
        </p:txBody>
      </p:sp>
      <p:sp>
        <p:nvSpPr>
          <p:cNvPr id="8" name="Segnaposto piè di pagina 7"/>
          <p:cNvSpPr>
            <a:spLocks noGrp="1"/>
          </p:cNvSpPr>
          <p:nvPr>
            <p:ph type="ftr" sz="quarter" idx="11"/>
          </p:nvPr>
        </p:nvSpPr>
        <p:spPr/>
        <p:txBody>
          <a:bodyPr/>
          <a:lstStyle/>
          <a:p>
            <a:r>
              <a:rPr lang="it-IT" smtClean="0"/>
              <a:t>Il Medico di famiglia e la persona anziana con deficit cognitivo</a:t>
            </a:r>
            <a:endParaRPr lang="it-IT"/>
          </a:p>
        </p:txBody>
      </p:sp>
      <p:sp>
        <p:nvSpPr>
          <p:cNvPr id="9" name="Segnaposto numero diapositiva 8"/>
          <p:cNvSpPr>
            <a:spLocks noGrp="1"/>
          </p:cNvSpPr>
          <p:nvPr>
            <p:ph type="sldNum" sz="quarter" idx="12"/>
          </p:nvPr>
        </p:nvSpPr>
        <p:spPr/>
        <p:txBody>
          <a:bodyPr/>
          <a:lstStyle/>
          <a:p>
            <a:fld id="{7E1A7401-046B-49F7-A890-2D0B112ECBA2}" type="slidenum">
              <a:rPr lang="it-IT" smtClean="0"/>
              <a:t>‹N›</a:t>
            </a:fld>
            <a:endParaRPr lang="it-IT"/>
          </a:p>
        </p:txBody>
      </p:sp>
    </p:spTree>
    <p:extLst>
      <p:ext uri="{BB962C8B-B14F-4D97-AF65-F5344CB8AC3E}">
        <p14:creationId xmlns:p14="http://schemas.microsoft.com/office/powerpoint/2010/main" val="349801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6B747D3-C578-4A3C-B8D6-4D71DA06A3E3}" type="datetime1">
              <a:rPr lang="it-IT" smtClean="0"/>
              <a:t>25/10/16</a:t>
            </a:fld>
            <a:endParaRPr lang="it-IT"/>
          </a:p>
        </p:txBody>
      </p:sp>
      <p:sp>
        <p:nvSpPr>
          <p:cNvPr id="4" name="Segnaposto piè di pagina 3"/>
          <p:cNvSpPr>
            <a:spLocks noGrp="1"/>
          </p:cNvSpPr>
          <p:nvPr>
            <p:ph type="ftr" sz="quarter" idx="11"/>
          </p:nvPr>
        </p:nvSpPr>
        <p:spPr/>
        <p:txBody>
          <a:bodyPr/>
          <a:lstStyle/>
          <a:p>
            <a:r>
              <a:rPr lang="it-IT" smtClean="0"/>
              <a:t>Il Medico di famiglia e la persona anziana con deficit cognitivo</a:t>
            </a:r>
            <a:endParaRPr lang="it-IT"/>
          </a:p>
        </p:txBody>
      </p:sp>
      <p:sp>
        <p:nvSpPr>
          <p:cNvPr id="5" name="Segnaposto numero diapositiva 4"/>
          <p:cNvSpPr>
            <a:spLocks noGrp="1"/>
          </p:cNvSpPr>
          <p:nvPr>
            <p:ph type="sldNum" sz="quarter" idx="12"/>
          </p:nvPr>
        </p:nvSpPr>
        <p:spPr/>
        <p:txBody>
          <a:bodyPr/>
          <a:lstStyle/>
          <a:p>
            <a:fld id="{7E1A7401-046B-49F7-A890-2D0B112ECBA2}" type="slidenum">
              <a:rPr lang="it-IT" smtClean="0"/>
              <a:t>‹N›</a:t>
            </a:fld>
            <a:endParaRPr lang="it-IT"/>
          </a:p>
        </p:txBody>
      </p:sp>
    </p:spTree>
    <p:extLst>
      <p:ext uri="{BB962C8B-B14F-4D97-AF65-F5344CB8AC3E}">
        <p14:creationId xmlns:p14="http://schemas.microsoft.com/office/powerpoint/2010/main" val="1999220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5305437-1A8E-47FD-8012-78489918865B}" type="datetime1">
              <a:rPr lang="it-IT" smtClean="0"/>
              <a:t>25/10/16</a:t>
            </a:fld>
            <a:endParaRPr lang="it-IT"/>
          </a:p>
        </p:txBody>
      </p:sp>
      <p:sp>
        <p:nvSpPr>
          <p:cNvPr id="3" name="Segnaposto piè di pagina 2"/>
          <p:cNvSpPr>
            <a:spLocks noGrp="1"/>
          </p:cNvSpPr>
          <p:nvPr>
            <p:ph type="ftr" sz="quarter" idx="11"/>
          </p:nvPr>
        </p:nvSpPr>
        <p:spPr/>
        <p:txBody>
          <a:bodyPr/>
          <a:lstStyle/>
          <a:p>
            <a:r>
              <a:rPr lang="it-IT" smtClean="0"/>
              <a:t>Il Medico di famiglia e la persona anziana con deficit cognitivo</a:t>
            </a:r>
            <a:endParaRPr lang="it-IT"/>
          </a:p>
        </p:txBody>
      </p:sp>
      <p:sp>
        <p:nvSpPr>
          <p:cNvPr id="4" name="Segnaposto numero diapositiva 3"/>
          <p:cNvSpPr>
            <a:spLocks noGrp="1"/>
          </p:cNvSpPr>
          <p:nvPr>
            <p:ph type="sldNum" sz="quarter" idx="12"/>
          </p:nvPr>
        </p:nvSpPr>
        <p:spPr/>
        <p:txBody>
          <a:bodyPr/>
          <a:lstStyle/>
          <a:p>
            <a:fld id="{7E1A7401-046B-49F7-A890-2D0B112ECBA2}" type="slidenum">
              <a:rPr lang="it-IT" smtClean="0"/>
              <a:t>‹N›</a:t>
            </a:fld>
            <a:endParaRPr lang="it-IT"/>
          </a:p>
        </p:txBody>
      </p:sp>
    </p:spTree>
    <p:extLst>
      <p:ext uri="{BB962C8B-B14F-4D97-AF65-F5344CB8AC3E}">
        <p14:creationId xmlns:p14="http://schemas.microsoft.com/office/powerpoint/2010/main" val="1344844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1967ABB-85F9-4212-A192-EC921958FC31}" type="datetime1">
              <a:rPr lang="it-IT" smtClean="0"/>
              <a:t>25/10/16</a:t>
            </a:fld>
            <a:endParaRPr lang="it-IT"/>
          </a:p>
        </p:txBody>
      </p:sp>
      <p:sp>
        <p:nvSpPr>
          <p:cNvPr id="6" name="Segnaposto piè di pagina 5"/>
          <p:cNvSpPr>
            <a:spLocks noGrp="1"/>
          </p:cNvSpPr>
          <p:nvPr>
            <p:ph type="ftr" sz="quarter" idx="11"/>
          </p:nvPr>
        </p:nvSpPr>
        <p:spPr/>
        <p:txBody>
          <a:bodyPr/>
          <a:lstStyle/>
          <a:p>
            <a:r>
              <a:rPr lang="it-IT" smtClean="0"/>
              <a:t>Il Medico di famiglia e la persona anziana con deficit cognitivo</a:t>
            </a:r>
            <a:endParaRPr lang="it-IT"/>
          </a:p>
        </p:txBody>
      </p:sp>
      <p:sp>
        <p:nvSpPr>
          <p:cNvPr id="7" name="Segnaposto numero diapositiva 6"/>
          <p:cNvSpPr>
            <a:spLocks noGrp="1"/>
          </p:cNvSpPr>
          <p:nvPr>
            <p:ph type="sldNum" sz="quarter" idx="12"/>
          </p:nvPr>
        </p:nvSpPr>
        <p:spPr/>
        <p:txBody>
          <a:bodyPr/>
          <a:lstStyle/>
          <a:p>
            <a:fld id="{7E1A7401-046B-49F7-A890-2D0B112ECBA2}" type="slidenum">
              <a:rPr lang="it-IT" smtClean="0"/>
              <a:t>‹N›</a:t>
            </a:fld>
            <a:endParaRPr lang="it-IT"/>
          </a:p>
        </p:txBody>
      </p:sp>
    </p:spTree>
    <p:extLst>
      <p:ext uri="{BB962C8B-B14F-4D97-AF65-F5344CB8AC3E}">
        <p14:creationId xmlns:p14="http://schemas.microsoft.com/office/powerpoint/2010/main" val="56417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41538AD-5E78-47CA-AC2B-2A9F623750D0}" type="datetime1">
              <a:rPr lang="it-IT" smtClean="0"/>
              <a:t>25/10/16</a:t>
            </a:fld>
            <a:endParaRPr lang="it-IT"/>
          </a:p>
        </p:txBody>
      </p:sp>
      <p:sp>
        <p:nvSpPr>
          <p:cNvPr id="6" name="Segnaposto piè di pagina 5"/>
          <p:cNvSpPr>
            <a:spLocks noGrp="1"/>
          </p:cNvSpPr>
          <p:nvPr>
            <p:ph type="ftr" sz="quarter" idx="11"/>
          </p:nvPr>
        </p:nvSpPr>
        <p:spPr/>
        <p:txBody>
          <a:bodyPr/>
          <a:lstStyle/>
          <a:p>
            <a:r>
              <a:rPr lang="it-IT" smtClean="0"/>
              <a:t>Il Medico di famiglia e la persona anziana con deficit cognitivo</a:t>
            </a:r>
            <a:endParaRPr lang="it-IT"/>
          </a:p>
        </p:txBody>
      </p:sp>
      <p:sp>
        <p:nvSpPr>
          <p:cNvPr id="7" name="Segnaposto numero diapositiva 6"/>
          <p:cNvSpPr>
            <a:spLocks noGrp="1"/>
          </p:cNvSpPr>
          <p:nvPr>
            <p:ph type="sldNum" sz="quarter" idx="12"/>
          </p:nvPr>
        </p:nvSpPr>
        <p:spPr/>
        <p:txBody>
          <a:bodyPr/>
          <a:lstStyle/>
          <a:p>
            <a:fld id="{7E1A7401-046B-49F7-A890-2D0B112ECBA2}" type="slidenum">
              <a:rPr lang="it-IT" smtClean="0"/>
              <a:t>‹N›</a:t>
            </a:fld>
            <a:endParaRPr lang="it-IT"/>
          </a:p>
        </p:txBody>
      </p:sp>
    </p:spTree>
    <p:extLst>
      <p:ext uri="{BB962C8B-B14F-4D97-AF65-F5344CB8AC3E}">
        <p14:creationId xmlns:p14="http://schemas.microsoft.com/office/powerpoint/2010/main" val="1205872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3055A-4D89-4336-BB2A-A103430C2A35}" type="datetime1">
              <a:rPr lang="it-IT" smtClean="0"/>
              <a:t>25/10/16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Il Medico di famiglia e la persona anziana con deficit cognitivo</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1A7401-046B-49F7-A890-2D0B112ECBA2}" type="slidenum">
              <a:rPr lang="it-IT" smtClean="0"/>
              <a:t>‹N›</a:t>
            </a:fld>
            <a:endParaRPr lang="it-IT"/>
          </a:p>
        </p:txBody>
      </p:sp>
    </p:spTree>
    <p:extLst>
      <p:ext uri="{BB962C8B-B14F-4D97-AF65-F5344CB8AC3E}">
        <p14:creationId xmlns:p14="http://schemas.microsoft.com/office/powerpoint/2010/main" val="3234854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09" t="8861" r="12287" b="21085"/>
          <a:stretch/>
        </p:blipFill>
        <p:spPr bwMode="auto">
          <a:xfrm>
            <a:off x="-34098" y="-41785"/>
            <a:ext cx="9047470" cy="4613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323529" y="5085184"/>
            <a:ext cx="7848872" cy="1508105"/>
          </a:xfrm>
          <a:prstGeom prst="rect">
            <a:avLst/>
          </a:prstGeom>
        </p:spPr>
        <p:txBody>
          <a:bodyPr wrap="square">
            <a:spAutoFit/>
          </a:bodyPr>
          <a:lstStyle/>
          <a:p>
            <a:pPr algn="ctr"/>
            <a:r>
              <a:rPr lang="it-IT" sz="2800" b="1" dirty="0" smtClean="0"/>
              <a:t>Il medico di famiglia e il paziente anziano con decadimento cognitivo </a:t>
            </a:r>
            <a:endParaRPr lang="it-IT" sz="2800" b="1" dirty="0" smtClean="0"/>
          </a:p>
          <a:p>
            <a:pPr algn="ctr"/>
            <a:r>
              <a:rPr lang="it-IT" dirty="0"/>
              <a:t>	</a:t>
            </a:r>
            <a:r>
              <a:rPr lang="it-IT" dirty="0" smtClean="0"/>
              <a:t>		</a:t>
            </a:r>
          </a:p>
          <a:p>
            <a:pPr algn="ctr"/>
            <a:r>
              <a:rPr lang="it-IT" dirty="0"/>
              <a:t>	</a:t>
            </a:r>
            <a:r>
              <a:rPr lang="it-IT" dirty="0" smtClean="0"/>
              <a:t>				                   Ovidio Brignoli</a:t>
            </a:r>
            <a:endParaRPr lang="it-IT" dirty="0"/>
          </a:p>
        </p:txBody>
      </p:sp>
      <p:sp>
        <p:nvSpPr>
          <p:cNvPr id="2" name="Segnaposto piè di pagina 1"/>
          <p:cNvSpPr>
            <a:spLocks noGrp="1"/>
          </p:cNvSpPr>
          <p:nvPr>
            <p:ph type="ftr" sz="quarter" idx="11"/>
          </p:nvPr>
        </p:nvSpPr>
        <p:spPr/>
        <p:txBody>
          <a:bodyPr/>
          <a:lstStyle/>
          <a:p>
            <a:r>
              <a:rPr lang="it-IT" dirty="0" smtClean="0"/>
              <a:t>Il Medico di famiglia e la persona anziana con deficit cognitivo</a:t>
            </a:r>
            <a:endParaRPr lang="it-IT" dirty="0"/>
          </a:p>
        </p:txBody>
      </p:sp>
      <p:sp>
        <p:nvSpPr>
          <p:cNvPr id="3" name="Segnaposto data 2"/>
          <p:cNvSpPr>
            <a:spLocks noGrp="1"/>
          </p:cNvSpPr>
          <p:nvPr>
            <p:ph type="dt" sz="half" idx="10"/>
          </p:nvPr>
        </p:nvSpPr>
        <p:spPr/>
        <p:txBody>
          <a:bodyPr/>
          <a:lstStyle/>
          <a:p>
            <a:fld id="{61E449E9-6C18-4100-A0D0-13B81E01B235}" type="datetime1">
              <a:rPr lang="it-IT" smtClean="0"/>
              <a:t>25/10/16</a:t>
            </a:fld>
            <a:endParaRPr lang="it-IT"/>
          </a:p>
        </p:txBody>
      </p:sp>
    </p:spTree>
    <p:extLst>
      <p:ext uri="{BB962C8B-B14F-4D97-AF65-F5344CB8AC3E}">
        <p14:creationId xmlns:p14="http://schemas.microsoft.com/office/powerpoint/2010/main" val="3121674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quarter" idx="10"/>
          </p:nvPr>
        </p:nvSpPr>
        <p:spPr/>
        <p:txBody>
          <a:bodyPr/>
          <a:lstStyle/>
          <a:p>
            <a:pPr>
              <a:defRPr/>
            </a:pPr>
            <a:fld id="{9B3ADFE2-DC13-4234-BDAE-D51841715754}" type="datetime1">
              <a:rPr lang="it-IT" smtClean="0"/>
              <a:t>25/10/16</a:t>
            </a:fld>
            <a:endParaRPr lang="it-IT"/>
          </a:p>
        </p:txBody>
      </p:sp>
      <p:sp>
        <p:nvSpPr>
          <p:cNvPr id="5" name="Segnaposto piè di pagina 4"/>
          <p:cNvSpPr>
            <a:spLocks noGrp="1"/>
          </p:cNvSpPr>
          <p:nvPr>
            <p:ph type="ftr" sz="quarter" idx="11"/>
          </p:nvPr>
        </p:nvSpPr>
        <p:spPr/>
        <p:txBody>
          <a:bodyPr/>
          <a:lstStyle/>
          <a:p>
            <a:pPr>
              <a:defRPr/>
            </a:pPr>
            <a:r>
              <a:rPr lang="it-IT" smtClean="0"/>
              <a:t>Il Medico di famiglia e la persona anziana con deficit cognitivo</a:t>
            </a:r>
            <a:endParaRPr lang="it-IT"/>
          </a:p>
        </p:txBody>
      </p:sp>
      <p:pic>
        <p:nvPicPr>
          <p:cNvPr id="54276" name="Picture 2"/>
          <p:cNvPicPr>
            <a:picLocks noChangeAspect="1" noChangeArrowheads="1"/>
          </p:cNvPicPr>
          <p:nvPr/>
        </p:nvPicPr>
        <p:blipFill>
          <a:blip r:embed="rId2">
            <a:extLst>
              <a:ext uri="{28A0092B-C50C-407E-A947-70E740481C1C}">
                <a14:useLocalDpi xmlns:a14="http://schemas.microsoft.com/office/drawing/2010/main" val="0"/>
              </a:ext>
            </a:extLst>
          </a:blip>
          <a:srcRect l="25433" t="19643" r="21355" b="24603"/>
          <a:stretch>
            <a:fillRect/>
          </a:stretch>
        </p:blipFill>
        <p:spPr bwMode="auto">
          <a:xfrm>
            <a:off x="395288" y="620713"/>
            <a:ext cx="8208962" cy="467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277" name="Rettangolo 5"/>
          <p:cNvSpPr>
            <a:spLocks noChangeArrowheads="1"/>
          </p:cNvSpPr>
          <p:nvPr/>
        </p:nvSpPr>
        <p:spPr bwMode="auto">
          <a:xfrm>
            <a:off x="79375" y="5300663"/>
            <a:ext cx="90360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Font typeface="Wingdings" pitchFamily="2" charset="2"/>
              <a:buChar char=""/>
              <a:defRPr sz="3200">
                <a:solidFill>
                  <a:schemeClr val="tx1"/>
                </a:solidFill>
                <a:latin typeface="Century Gothic" pitchFamily="34" charset="0"/>
                <a:ea typeface="MS PGothic" pitchFamily="34" charset="-128"/>
                <a:cs typeface="Geneva" pitchFamily="-96" charset="0"/>
              </a:defRPr>
            </a:lvl1pPr>
            <a:lvl2pPr marL="742950" indent="-285750">
              <a:spcBef>
                <a:spcPct val="20000"/>
              </a:spcBef>
              <a:buSzPct val="85000"/>
              <a:buFont typeface="Wingdings" pitchFamily="2" charset="2"/>
              <a:buChar char=""/>
              <a:defRPr sz="2800">
                <a:solidFill>
                  <a:schemeClr val="tx1"/>
                </a:solidFill>
                <a:latin typeface="Century Gothic" pitchFamily="34" charset="0"/>
                <a:ea typeface="Geneva" pitchFamily="-96" charset="0"/>
                <a:cs typeface="Geneva" pitchFamily="-96" charset="0"/>
              </a:defRPr>
            </a:lvl2pPr>
            <a:lvl3pPr marL="1143000" indent="-228600">
              <a:spcBef>
                <a:spcPct val="20000"/>
              </a:spcBef>
              <a:buSzPct val="85000"/>
              <a:buFont typeface="Wingdings" pitchFamily="2" charset="2"/>
              <a:buChar char=""/>
              <a:defRPr sz="2400">
                <a:solidFill>
                  <a:schemeClr val="tx1"/>
                </a:solidFill>
                <a:latin typeface="Century Gothic" pitchFamily="34" charset="0"/>
                <a:ea typeface="Geneva" pitchFamily="-96" charset="0"/>
                <a:cs typeface="Geneva" pitchFamily="-96" charset="0"/>
              </a:defRPr>
            </a:lvl3pPr>
            <a:lvl4pPr marL="1600200" indent="-228600">
              <a:spcBef>
                <a:spcPct val="20000"/>
              </a:spcBef>
              <a:buSzPct val="85000"/>
              <a:buFont typeface="Wingdings" pitchFamily="2" charset="2"/>
              <a:buChar char=""/>
              <a:defRPr sz="2000">
                <a:solidFill>
                  <a:schemeClr val="tx1"/>
                </a:solidFill>
                <a:latin typeface="Century Gothic" pitchFamily="34" charset="0"/>
                <a:ea typeface="Geneva" pitchFamily="-96" charset="0"/>
                <a:cs typeface="Geneva" pitchFamily="-96" charset="0"/>
              </a:defRPr>
            </a:lvl4pPr>
            <a:lvl5pPr marL="2057400" indent="-228600">
              <a:spcBef>
                <a:spcPct val="20000"/>
              </a:spcBef>
              <a:buSzPct val="85000"/>
              <a:buFont typeface="Wingdings" pitchFamily="2" charset="2"/>
              <a:buChar char=""/>
              <a:defRPr sz="2000">
                <a:solidFill>
                  <a:schemeClr val="tx1"/>
                </a:solidFill>
                <a:latin typeface="Century Gothic" pitchFamily="34" charset="0"/>
                <a:ea typeface="Geneva" pitchFamily="-96" charset="0"/>
                <a:cs typeface="Geneva" pitchFamily="-96" charset="0"/>
              </a:defRPr>
            </a:lvl5pPr>
            <a:lvl6pPr marL="2514600" indent="-228600" eaLnBrk="0" fontAlgn="base" hangingPunct="0">
              <a:spcBef>
                <a:spcPct val="20000"/>
              </a:spcBef>
              <a:spcAft>
                <a:spcPct val="0"/>
              </a:spcAft>
              <a:buSzPct val="85000"/>
              <a:buFont typeface="Wingdings" pitchFamily="2" charset="2"/>
              <a:buChar char=""/>
              <a:defRPr sz="2000">
                <a:solidFill>
                  <a:schemeClr val="tx1"/>
                </a:solidFill>
                <a:latin typeface="Century Gothic" pitchFamily="34" charset="0"/>
                <a:ea typeface="Geneva" pitchFamily="-96" charset="0"/>
                <a:cs typeface="Geneva" pitchFamily="-96" charset="0"/>
              </a:defRPr>
            </a:lvl6pPr>
            <a:lvl7pPr marL="2971800" indent="-228600" eaLnBrk="0" fontAlgn="base" hangingPunct="0">
              <a:spcBef>
                <a:spcPct val="20000"/>
              </a:spcBef>
              <a:spcAft>
                <a:spcPct val="0"/>
              </a:spcAft>
              <a:buSzPct val="85000"/>
              <a:buFont typeface="Wingdings" pitchFamily="2" charset="2"/>
              <a:buChar char=""/>
              <a:defRPr sz="2000">
                <a:solidFill>
                  <a:schemeClr val="tx1"/>
                </a:solidFill>
                <a:latin typeface="Century Gothic" pitchFamily="34" charset="0"/>
                <a:ea typeface="Geneva" pitchFamily="-96" charset="0"/>
                <a:cs typeface="Geneva" pitchFamily="-96" charset="0"/>
              </a:defRPr>
            </a:lvl7pPr>
            <a:lvl8pPr marL="3429000" indent="-228600" eaLnBrk="0" fontAlgn="base" hangingPunct="0">
              <a:spcBef>
                <a:spcPct val="20000"/>
              </a:spcBef>
              <a:spcAft>
                <a:spcPct val="0"/>
              </a:spcAft>
              <a:buSzPct val="85000"/>
              <a:buFont typeface="Wingdings" pitchFamily="2" charset="2"/>
              <a:buChar char=""/>
              <a:defRPr sz="2000">
                <a:solidFill>
                  <a:schemeClr val="tx1"/>
                </a:solidFill>
                <a:latin typeface="Century Gothic" pitchFamily="34" charset="0"/>
                <a:ea typeface="Geneva" pitchFamily="-96" charset="0"/>
                <a:cs typeface="Geneva" pitchFamily="-96" charset="0"/>
              </a:defRPr>
            </a:lvl8pPr>
            <a:lvl9pPr marL="3886200" indent="-228600" eaLnBrk="0" fontAlgn="base" hangingPunct="0">
              <a:spcBef>
                <a:spcPct val="20000"/>
              </a:spcBef>
              <a:spcAft>
                <a:spcPct val="0"/>
              </a:spcAft>
              <a:buSzPct val="85000"/>
              <a:buFont typeface="Wingdings" pitchFamily="2" charset="2"/>
              <a:buChar char=""/>
              <a:defRPr sz="2000">
                <a:solidFill>
                  <a:schemeClr val="tx1"/>
                </a:solidFill>
                <a:latin typeface="Century Gothic" pitchFamily="34" charset="0"/>
                <a:ea typeface="Geneva" pitchFamily="-96" charset="0"/>
                <a:cs typeface="Geneva" pitchFamily="-96" charset="0"/>
              </a:defRPr>
            </a:lvl9pPr>
          </a:lstStyle>
          <a:p>
            <a:pPr>
              <a:spcBef>
                <a:spcPct val="0"/>
              </a:spcBef>
              <a:buSzTx/>
              <a:buFontTx/>
              <a:buNone/>
            </a:pPr>
            <a:r>
              <a:rPr lang="en-US" altLang="it-IT" sz="1200" b="1" i="1">
                <a:solidFill>
                  <a:srgbClr val="000000"/>
                </a:solidFill>
                <a:latin typeface="Arial" pitchFamily="34" charset="0"/>
                <a:ea typeface="ヒラギノ角ゴ Pro W3" pitchFamily="-96" charset="-128"/>
              </a:rPr>
              <a:t>(*) Symptoms Dementia Screener (SDS): allegato 6; (**) General Practitioner Assessment of Cognition (GPCog): allegato 5. </a:t>
            </a:r>
            <a:endParaRPr lang="it-IT" altLang="it-IT" sz="1200" b="1">
              <a:solidFill>
                <a:srgbClr val="000000"/>
              </a:solidFill>
              <a:latin typeface="Arial" pitchFamily="34" charset="0"/>
              <a:ea typeface="ヒラギノ角ゴ Pro W3" pitchFamily="-96" charset="-128"/>
            </a:endParaRPr>
          </a:p>
        </p:txBody>
      </p:sp>
    </p:spTree>
    <p:extLst>
      <p:ext uri="{BB962C8B-B14F-4D97-AF65-F5344CB8AC3E}">
        <p14:creationId xmlns:p14="http://schemas.microsoft.com/office/powerpoint/2010/main" val="2546489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quarter" idx="10"/>
          </p:nvPr>
        </p:nvSpPr>
        <p:spPr/>
        <p:txBody>
          <a:bodyPr/>
          <a:lstStyle/>
          <a:p>
            <a:pPr>
              <a:defRPr/>
            </a:pPr>
            <a:fld id="{AD245E57-5C34-4281-ADDB-FF0FACFCA829}" type="datetime1">
              <a:rPr lang="it-IT" smtClean="0"/>
              <a:t>25/10/16</a:t>
            </a:fld>
            <a:endParaRPr lang="it-IT"/>
          </a:p>
        </p:txBody>
      </p:sp>
      <p:sp>
        <p:nvSpPr>
          <p:cNvPr id="3" name="Segnaposto piè di pagina 2"/>
          <p:cNvSpPr>
            <a:spLocks noGrp="1"/>
          </p:cNvSpPr>
          <p:nvPr>
            <p:ph type="ftr" sz="quarter" idx="11"/>
          </p:nvPr>
        </p:nvSpPr>
        <p:spPr/>
        <p:txBody>
          <a:bodyPr/>
          <a:lstStyle/>
          <a:p>
            <a:pPr>
              <a:defRPr/>
            </a:pPr>
            <a:r>
              <a:rPr lang="it-IT" smtClean="0"/>
              <a:t>Il Medico di famiglia e la persona anziana con deficit cognitivo</a:t>
            </a:r>
            <a:endParaRPr lang="it-IT"/>
          </a:p>
        </p:txBody>
      </p:sp>
      <p:pic>
        <p:nvPicPr>
          <p:cNvPr id="55300" name="Immagin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13" y="631825"/>
            <a:ext cx="4392612" cy="55340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5301" name="Rettangolo 5"/>
          <p:cNvSpPr>
            <a:spLocks noChangeArrowheads="1"/>
          </p:cNvSpPr>
          <p:nvPr/>
        </p:nvSpPr>
        <p:spPr bwMode="auto">
          <a:xfrm>
            <a:off x="6156325" y="671513"/>
            <a:ext cx="2736850" cy="544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Font typeface="Wingdings" pitchFamily="2" charset="2"/>
              <a:buChar char=""/>
              <a:defRPr sz="3200">
                <a:solidFill>
                  <a:schemeClr val="tx1"/>
                </a:solidFill>
                <a:latin typeface="Century Gothic" pitchFamily="34" charset="0"/>
                <a:ea typeface="MS PGothic" pitchFamily="34" charset="-128"/>
                <a:cs typeface="Geneva" pitchFamily="-96" charset="0"/>
              </a:defRPr>
            </a:lvl1pPr>
            <a:lvl2pPr marL="742950" indent="-285750">
              <a:spcBef>
                <a:spcPct val="20000"/>
              </a:spcBef>
              <a:buSzPct val="85000"/>
              <a:buFont typeface="Wingdings" pitchFamily="2" charset="2"/>
              <a:buChar char=""/>
              <a:defRPr sz="2800">
                <a:solidFill>
                  <a:schemeClr val="tx1"/>
                </a:solidFill>
                <a:latin typeface="Century Gothic" pitchFamily="34" charset="0"/>
                <a:ea typeface="Geneva" pitchFamily="-96" charset="0"/>
                <a:cs typeface="Geneva" pitchFamily="-96" charset="0"/>
              </a:defRPr>
            </a:lvl2pPr>
            <a:lvl3pPr marL="1143000" indent="-228600">
              <a:spcBef>
                <a:spcPct val="20000"/>
              </a:spcBef>
              <a:buSzPct val="85000"/>
              <a:buFont typeface="Wingdings" pitchFamily="2" charset="2"/>
              <a:buChar char=""/>
              <a:defRPr sz="2400">
                <a:solidFill>
                  <a:schemeClr val="tx1"/>
                </a:solidFill>
                <a:latin typeface="Century Gothic" pitchFamily="34" charset="0"/>
                <a:ea typeface="Geneva" pitchFamily="-96" charset="0"/>
                <a:cs typeface="Geneva" pitchFamily="-96" charset="0"/>
              </a:defRPr>
            </a:lvl3pPr>
            <a:lvl4pPr marL="1600200" indent="-228600">
              <a:spcBef>
                <a:spcPct val="20000"/>
              </a:spcBef>
              <a:buSzPct val="85000"/>
              <a:buFont typeface="Wingdings" pitchFamily="2" charset="2"/>
              <a:buChar char=""/>
              <a:defRPr sz="2000">
                <a:solidFill>
                  <a:schemeClr val="tx1"/>
                </a:solidFill>
                <a:latin typeface="Century Gothic" pitchFamily="34" charset="0"/>
                <a:ea typeface="Geneva" pitchFamily="-96" charset="0"/>
                <a:cs typeface="Geneva" pitchFamily="-96" charset="0"/>
              </a:defRPr>
            </a:lvl4pPr>
            <a:lvl5pPr marL="2057400" indent="-228600">
              <a:spcBef>
                <a:spcPct val="20000"/>
              </a:spcBef>
              <a:buSzPct val="85000"/>
              <a:buFont typeface="Wingdings" pitchFamily="2" charset="2"/>
              <a:buChar char=""/>
              <a:defRPr sz="2000">
                <a:solidFill>
                  <a:schemeClr val="tx1"/>
                </a:solidFill>
                <a:latin typeface="Century Gothic" pitchFamily="34" charset="0"/>
                <a:ea typeface="Geneva" pitchFamily="-96" charset="0"/>
                <a:cs typeface="Geneva" pitchFamily="-96" charset="0"/>
              </a:defRPr>
            </a:lvl5pPr>
            <a:lvl6pPr marL="2514600" indent="-228600" eaLnBrk="0" fontAlgn="base" hangingPunct="0">
              <a:spcBef>
                <a:spcPct val="20000"/>
              </a:spcBef>
              <a:spcAft>
                <a:spcPct val="0"/>
              </a:spcAft>
              <a:buSzPct val="85000"/>
              <a:buFont typeface="Wingdings" pitchFamily="2" charset="2"/>
              <a:buChar char=""/>
              <a:defRPr sz="2000">
                <a:solidFill>
                  <a:schemeClr val="tx1"/>
                </a:solidFill>
                <a:latin typeface="Century Gothic" pitchFamily="34" charset="0"/>
                <a:ea typeface="Geneva" pitchFamily="-96" charset="0"/>
                <a:cs typeface="Geneva" pitchFamily="-96" charset="0"/>
              </a:defRPr>
            </a:lvl6pPr>
            <a:lvl7pPr marL="2971800" indent="-228600" eaLnBrk="0" fontAlgn="base" hangingPunct="0">
              <a:spcBef>
                <a:spcPct val="20000"/>
              </a:spcBef>
              <a:spcAft>
                <a:spcPct val="0"/>
              </a:spcAft>
              <a:buSzPct val="85000"/>
              <a:buFont typeface="Wingdings" pitchFamily="2" charset="2"/>
              <a:buChar char=""/>
              <a:defRPr sz="2000">
                <a:solidFill>
                  <a:schemeClr val="tx1"/>
                </a:solidFill>
                <a:latin typeface="Century Gothic" pitchFamily="34" charset="0"/>
                <a:ea typeface="Geneva" pitchFamily="-96" charset="0"/>
                <a:cs typeface="Geneva" pitchFamily="-96" charset="0"/>
              </a:defRPr>
            </a:lvl7pPr>
            <a:lvl8pPr marL="3429000" indent="-228600" eaLnBrk="0" fontAlgn="base" hangingPunct="0">
              <a:spcBef>
                <a:spcPct val="20000"/>
              </a:spcBef>
              <a:spcAft>
                <a:spcPct val="0"/>
              </a:spcAft>
              <a:buSzPct val="85000"/>
              <a:buFont typeface="Wingdings" pitchFamily="2" charset="2"/>
              <a:buChar char=""/>
              <a:defRPr sz="2000">
                <a:solidFill>
                  <a:schemeClr val="tx1"/>
                </a:solidFill>
                <a:latin typeface="Century Gothic" pitchFamily="34" charset="0"/>
                <a:ea typeface="Geneva" pitchFamily="-96" charset="0"/>
                <a:cs typeface="Geneva" pitchFamily="-96" charset="0"/>
              </a:defRPr>
            </a:lvl8pPr>
            <a:lvl9pPr marL="3886200" indent="-228600" eaLnBrk="0" fontAlgn="base" hangingPunct="0">
              <a:spcBef>
                <a:spcPct val="20000"/>
              </a:spcBef>
              <a:spcAft>
                <a:spcPct val="0"/>
              </a:spcAft>
              <a:buSzPct val="85000"/>
              <a:buFont typeface="Wingdings" pitchFamily="2" charset="2"/>
              <a:buChar char=""/>
              <a:defRPr sz="2000">
                <a:solidFill>
                  <a:schemeClr val="tx1"/>
                </a:solidFill>
                <a:latin typeface="Century Gothic" pitchFamily="34" charset="0"/>
                <a:ea typeface="Geneva" pitchFamily="-96" charset="0"/>
                <a:cs typeface="Geneva" pitchFamily="-96" charset="0"/>
              </a:defRPr>
            </a:lvl9pPr>
          </a:lstStyle>
          <a:p>
            <a:pPr>
              <a:spcBef>
                <a:spcPct val="0"/>
              </a:spcBef>
              <a:buSzTx/>
              <a:buFontTx/>
              <a:buNone/>
            </a:pPr>
            <a:r>
              <a:rPr lang="it-IT" altLang="it-IT" sz="2400">
                <a:latin typeface="Arial" pitchFamily="34" charset="0"/>
                <a:ea typeface="ヒラギノ角ゴ Pro W3" pitchFamily="-96" charset="-128"/>
              </a:rPr>
              <a:t>Test psicometrico per la Medicina Generale:</a:t>
            </a:r>
          </a:p>
          <a:p>
            <a:pPr>
              <a:spcBef>
                <a:spcPct val="0"/>
              </a:spcBef>
              <a:buSzTx/>
              <a:buFontTx/>
              <a:buNone/>
            </a:pPr>
            <a:r>
              <a:rPr lang="it-IT" altLang="it-IT" sz="2400" b="1">
                <a:solidFill>
                  <a:srgbClr val="000000"/>
                </a:solidFill>
                <a:latin typeface="Arial" pitchFamily="34" charset="0"/>
                <a:ea typeface="ヒラギノ角ゴ Pro W3" pitchFamily="-96" charset="-128"/>
              </a:rPr>
              <a:t>G</a:t>
            </a:r>
            <a:r>
              <a:rPr lang="it-IT" altLang="it-IT" sz="2400">
                <a:solidFill>
                  <a:srgbClr val="000000"/>
                </a:solidFill>
                <a:latin typeface="Arial" pitchFamily="34" charset="0"/>
                <a:ea typeface="ヒラギノ角ゴ Pro W3" pitchFamily="-96" charset="-128"/>
              </a:rPr>
              <a:t>eneral </a:t>
            </a:r>
            <a:r>
              <a:rPr lang="it-IT" altLang="it-IT" sz="2400" b="1">
                <a:solidFill>
                  <a:srgbClr val="000000"/>
                </a:solidFill>
                <a:latin typeface="Arial" pitchFamily="34" charset="0"/>
                <a:ea typeface="ヒラギノ角ゴ Pro W3" pitchFamily="-96" charset="-128"/>
              </a:rPr>
              <a:t>P</a:t>
            </a:r>
            <a:r>
              <a:rPr lang="it-IT" altLang="it-IT" sz="2400">
                <a:solidFill>
                  <a:srgbClr val="000000"/>
                </a:solidFill>
                <a:latin typeface="Arial" pitchFamily="34" charset="0"/>
                <a:ea typeface="ヒラギノ角ゴ Pro W3" pitchFamily="-96" charset="-128"/>
              </a:rPr>
              <a:t>ractitioner Assessment of </a:t>
            </a:r>
            <a:r>
              <a:rPr lang="it-IT" altLang="it-IT" sz="2400" b="1">
                <a:solidFill>
                  <a:srgbClr val="000000"/>
                </a:solidFill>
                <a:latin typeface="Arial" pitchFamily="34" charset="0"/>
                <a:ea typeface="ヒラギノ角ゴ Pro W3" pitchFamily="-96" charset="-128"/>
              </a:rPr>
              <a:t>Cog</a:t>
            </a:r>
            <a:r>
              <a:rPr lang="it-IT" altLang="it-IT" sz="2400">
                <a:solidFill>
                  <a:srgbClr val="000000"/>
                </a:solidFill>
                <a:latin typeface="Arial" pitchFamily="34" charset="0"/>
                <a:ea typeface="ヒラギノ角ゴ Pro W3" pitchFamily="-96" charset="-128"/>
              </a:rPr>
              <a:t>nition (</a:t>
            </a:r>
            <a:r>
              <a:rPr lang="it-IT" altLang="it-IT" sz="2400" b="1">
                <a:solidFill>
                  <a:srgbClr val="000000"/>
                </a:solidFill>
                <a:latin typeface="Arial" pitchFamily="34" charset="0"/>
                <a:ea typeface="ヒラギノ角ゴ Pro W3" pitchFamily="-96" charset="-128"/>
              </a:rPr>
              <a:t>GPCog</a:t>
            </a:r>
            <a:r>
              <a:rPr lang="it-IT" altLang="it-IT" sz="2400">
                <a:latin typeface="Arial" pitchFamily="34" charset="0"/>
                <a:ea typeface="ヒラギノ角ゴ Pro W3" pitchFamily="-96" charset="-128"/>
              </a:rPr>
              <a:t>)</a:t>
            </a:r>
          </a:p>
          <a:p>
            <a:pPr>
              <a:spcBef>
                <a:spcPct val="0"/>
              </a:spcBef>
              <a:buSzTx/>
              <a:buFontTx/>
              <a:buNone/>
            </a:pPr>
            <a:endParaRPr lang="it-IT" altLang="it-IT" sz="1200">
              <a:latin typeface="Arial" pitchFamily="34" charset="0"/>
              <a:ea typeface="ヒラギノ角ゴ Pro W3" pitchFamily="-96" charset="-128"/>
            </a:endParaRPr>
          </a:p>
          <a:p>
            <a:pPr>
              <a:spcBef>
                <a:spcPct val="0"/>
              </a:spcBef>
              <a:buSzTx/>
              <a:buFontTx/>
              <a:buNone/>
            </a:pPr>
            <a:r>
              <a:rPr lang="en-US" altLang="it-IT" sz="1200">
                <a:latin typeface="Arial" pitchFamily="34" charset="0"/>
                <a:ea typeface="ヒラギノ角ゴ Pro W3" pitchFamily="-96" charset="-128"/>
              </a:rPr>
              <a:t>Brodaty H, Pond D, Kemp NM, et al. </a:t>
            </a:r>
            <a:r>
              <a:rPr lang="en-US" altLang="it-IT" sz="1200" i="1">
                <a:latin typeface="Arial" pitchFamily="34" charset="0"/>
                <a:ea typeface="ヒラギノ角ゴ Pro W3" pitchFamily="-96" charset="-128"/>
              </a:rPr>
              <a:t>The GPCOG: a new screening test for dementia designed for general practice</a:t>
            </a:r>
            <a:r>
              <a:rPr lang="en-US" altLang="it-IT" sz="1200">
                <a:latin typeface="Arial" pitchFamily="34" charset="0"/>
                <a:ea typeface="ヒラギノ角ゴ Pro W3" pitchFamily="-96" charset="-128"/>
              </a:rPr>
              <a:t>. </a:t>
            </a:r>
            <a:r>
              <a:rPr lang="it-IT" altLang="it-IT" sz="1200">
                <a:latin typeface="Arial" pitchFamily="34" charset="0"/>
                <a:ea typeface="ヒラギノ角ゴ Pro W3" pitchFamily="-96" charset="-128"/>
              </a:rPr>
              <a:t>J Am Geriatr Soc 2002;50:530-4. </a:t>
            </a:r>
          </a:p>
          <a:p>
            <a:pPr>
              <a:spcBef>
                <a:spcPct val="0"/>
              </a:spcBef>
              <a:buSzTx/>
              <a:buFontTx/>
              <a:buNone/>
            </a:pPr>
            <a:r>
              <a:rPr lang="it-IT" altLang="it-IT" sz="1200">
                <a:latin typeface="Arial" pitchFamily="34" charset="0"/>
                <a:ea typeface="ヒラギノ角ゴ Pro W3" pitchFamily="-96" charset="-128"/>
              </a:rPr>
              <a:t>Pirani A, Brodaty H, Martini E, et al. </a:t>
            </a:r>
            <a:r>
              <a:rPr lang="en-US" altLang="it-IT" sz="1200" i="1">
                <a:latin typeface="Arial" pitchFamily="34" charset="0"/>
                <a:ea typeface="ヒラギノ角ゴ Pro W3" pitchFamily="-96" charset="-128"/>
              </a:rPr>
              <a:t>The validation of the Italian version of the GPCOG (GPCOG-It): a contribution to crossnational implementation of a screening test for dementia in general practice</a:t>
            </a:r>
            <a:r>
              <a:rPr lang="en-US" altLang="it-IT" sz="1200">
                <a:latin typeface="Arial" pitchFamily="34" charset="0"/>
                <a:ea typeface="ヒラギノ角ゴ Pro W3" pitchFamily="-96" charset="-128"/>
              </a:rPr>
              <a:t>. Int Psychogeriatrics 2010;22:82-90.</a:t>
            </a:r>
            <a:endParaRPr lang="it-IT" altLang="it-IT" sz="1200">
              <a:latin typeface="Arial" pitchFamily="34" charset="0"/>
              <a:ea typeface="ヒラギノ角ゴ Pro W3" pitchFamily="-96" charset="-128"/>
            </a:endParaRPr>
          </a:p>
        </p:txBody>
      </p:sp>
    </p:spTree>
    <p:extLst>
      <p:ext uri="{BB962C8B-B14F-4D97-AF65-F5344CB8AC3E}">
        <p14:creationId xmlns:p14="http://schemas.microsoft.com/office/powerpoint/2010/main" val="1569996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quarter" idx="10"/>
          </p:nvPr>
        </p:nvSpPr>
        <p:spPr/>
        <p:txBody>
          <a:bodyPr/>
          <a:lstStyle/>
          <a:p>
            <a:pPr>
              <a:defRPr/>
            </a:pPr>
            <a:fld id="{E2645574-220F-4D5C-A0EE-2331E2B456A5}" type="datetime1">
              <a:rPr lang="it-IT" smtClean="0"/>
              <a:t>25/10/16</a:t>
            </a:fld>
            <a:endParaRPr lang="it-IT"/>
          </a:p>
        </p:txBody>
      </p:sp>
      <p:sp>
        <p:nvSpPr>
          <p:cNvPr id="3" name="Segnaposto piè di pagina 2"/>
          <p:cNvSpPr>
            <a:spLocks noGrp="1"/>
          </p:cNvSpPr>
          <p:nvPr>
            <p:ph type="ftr" sz="quarter" idx="11"/>
          </p:nvPr>
        </p:nvSpPr>
        <p:spPr/>
        <p:txBody>
          <a:bodyPr/>
          <a:lstStyle/>
          <a:p>
            <a:pPr>
              <a:defRPr/>
            </a:pPr>
            <a:r>
              <a:rPr lang="it-IT" smtClean="0"/>
              <a:t>Il Medico di famiglia e la persona anziana con deficit cognitivo</a:t>
            </a:r>
            <a:endParaRPr lang="it-IT"/>
          </a:p>
        </p:txBody>
      </p:sp>
      <p:pic>
        <p:nvPicPr>
          <p:cNvPr id="56324" name="Immagin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1775" y="549275"/>
            <a:ext cx="4992688" cy="5759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6325" name="Rettangolo 4"/>
          <p:cNvSpPr>
            <a:spLocks noChangeArrowheads="1"/>
          </p:cNvSpPr>
          <p:nvPr/>
        </p:nvSpPr>
        <p:spPr bwMode="auto">
          <a:xfrm>
            <a:off x="611188" y="2565400"/>
            <a:ext cx="2987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Font typeface="Wingdings" pitchFamily="2" charset="2"/>
              <a:buChar char=""/>
              <a:defRPr sz="3200">
                <a:solidFill>
                  <a:schemeClr val="tx1"/>
                </a:solidFill>
                <a:latin typeface="Century Gothic" pitchFamily="34" charset="0"/>
                <a:ea typeface="MS PGothic" pitchFamily="34" charset="-128"/>
                <a:cs typeface="Geneva" pitchFamily="-96" charset="0"/>
              </a:defRPr>
            </a:lvl1pPr>
            <a:lvl2pPr marL="742950" indent="-285750">
              <a:spcBef>
                <a:spcPct val="20000"/>
              </a:spcBef>
              <a:buSzPct val="85000"/>
              <a:buFont typeface="Wingdings" pitchFamily="2" charset="2"/>
              <a:buChar char=""/>
              <a:defRPr sz="2800">
                <a:solidFill>
                  <a:schemeClr val="tx1"/>
                </a:solidFill>
                <a:latin typeface="Century Gothic" pitchFamily="34" charset="0"/>
                <a:ea typeface="Geneva" pitchFamily="-96" charset="0"/>
                <a:cs typeface="Geneva" pitchFamily="-96" charset="0"/>
              </a:defRPr>
            </a:lvl2pPr>
            <a:lvl3pPr marL="1143000" indent="-228600">
              <a:spcBef>
                <a:spcPct val="20000"/>
              </a:spcBef>
              <a:buSzPct val="85000"/>
              <a:buFont typeface="Wingdings" pitchFamily="2" charset="2"/>
              <a:buChar char=""/>
              <a:defRPr sz="2400">
                <a:solidFill>
                  <a:schemeClr val="tx1"/>
                </a:solidFill>
                <a:latin typeface="Century Gothic" pitchFamily="34" charset="0"/>
                <a:ea typeface="Geneva" pitchFamily="-96" charset="0"/>
                <a:cs typeface="Geneva" pitchFamily="-96" charset="0"/>
              </a:defRPr>
            </a:lvl3pPr>
            <a:lvl4pPr marL="1600200" indent="-228600">
              <a:spcBef>
                <a:spcPct val="20000"/>
              </a:spcBef>
              <a:buSzPct val="85000"/>
              <a:buFont typeface="Wingdings" pitchFamily="2" charset="2"/>
              <a:buChar char=""/>
              <a:defRPr sz="2000">
                <a:solidFill>
                  <a:schemeClr val="tx1"/>
                </a:solidFill>
                <a:latin typeface="Century Gothic" pitchFamily="34" charset="0"/>
                <a:ea typeface="Geneva" pitchFamily="-96" charset="0"/>
                <a:cs typeface="Geneva" pitchFamily="-96" charset="0"/>
              </a:defRPr>
            </a:lvl4pPr>
            <a:lvl5pPr marL="2057400" indent="-228600">
              <a:spcBef>
                <a:spcPct val="20000"/>
              </a:spcBef>
              <a:buSzPct val="85000"/>
              <a:buFont typeface="Wingdings" pitchFamily="2" charset="2"/>
              <a:buChar char=""/>
              <a:defRPr sz="2000">
                <a:solidFill>
                  <a:schemeClr val="tx1"/>
                </a:solidFill>
                <a:latin typeface="Century Gothic" pitchFamily="34" charset="0"/>
                <a:ea typeface="Geneva" pitchFamily="-96" charset="0"/>
                <a:cs typeface="Geneva" pitchFamily="-96" charset="0"/>
              </a:defRPr>
            </a:lvl5pPr>
            <a:lvl6pPr marL="2514600" indent="-228600" eaLnBrk="0" fontAlgn="base" hangingPunct="0">
              <a:spcBef>
                <a:spcPct val="20000"/>
              </a:spcBef>
              <a:spcAft>
                <a:spcPct val="0"/>
              </a:spcAft>
              <a:buSzPct val="85000"/>
              <a:buFont typeface="Wingdings" pitchFamily="2" charset="2"/>
              <a:buChar char=""/>
              <a:defRPr sz="2000">
                <a:solidFill>
                  <a:schemeClr val="tx1"/>
                </a:solidFill>
                <a:latin typeface="Century Gothic" pitchFamily="34" charset="0"/>
                <a:ea typeface="Geneva" pitchFamily="-96" charset="0"/>
                <a:cs typeface="Geneva" pitchFamily="-96" charset="0"/>
              </a:defRPr>
            </a:lvl6pPr>
            <a:lvl7pPr marL="2971800" indent="-228600" eaLnBrk="0" fontAlgn="base" hangingPunct="0">
              <a:spcBef>
                <a:spcPct val="20000"/>
              </a:spcBef>
              <a:spcAft>
                <a:spcPct val="0"/>
              </a:spcAft>
              <a:buSzPct val="85000"/>
              <a:buFont typeface="Wingdings" pitchFamily="2" charset="2"/>
              <a:buChar char=""/>
              <a:defRPr sz="2000">
                <a:solidFill>
                  <a:schemeClr val="tx1"/>
                </a:solidFill>
                <a:latin typeface="Century Gothic" pitchFamily="34" charset="0"/>
                <a:ea typeface="Geneva" pitchFamily="-96" charset="0"/>
                <a:cs typeface="Geneva" pitchFamily="-96" charset="0"/>
              </a:defRPr>
            </a:lvl7pPr>
            <a:lvl8pPr marL="3429000" indent="-228600" eaLnBrk="0" fontAlgn="base" hangingPunct="0">
              <a:spcBef>
                <a:spcPct val="20000"/>
              </a:spcBef>
              <a:spcAft>
                <a:spcPct val="0"/>
              </a:spcAft>
              <a:buSzPct val="85000"/>
              <a:buFont typeface="Wingdings" pitchFamily="2" charset="2"/>
              <a:buChar char=""/>
              <a:defRPr sz="2000">
                <a:solidFill>
                  <a:schemeClr val="tx1"/>
                </a:solidFill>
                <a:latin typeface="Century Gothic" pitchFamily="34" charset="0"/>
                <a:ea typeface="Geneva" pitchFamily="-96" charset="0"/>
                <a:cs typeface="Geneva" pitchFamily="-96" charset="0"/>
              </a:defRPr>
            </a:lvl8pPr>
            <a:lvl9pPr marL="3886200" indent="-228600" eaLnBrk="0" fontAlgn="base" hangingPunct="0">
              <a:spcBef>
                <a:spcPct val="20000"/>
              </a:spcBef>
              <a:spcAft>
                <a:spcPct val="0"/>
              </a:spcAft>
              <a:buSzPct val="85000"/>
              <a:buFont typeface="Wingdings" pitchFamily="2" charset="2"/>
              <a:buChar char=""/>
              <a:defRPr sz="2000">
                <a:solidFill>
                  <a:schemeClr val="tx1"/>
                </a:solidFill>
                <a:latin typeface="Century Gothic" pitchFamily="34" charset="0"/>
                <a:ea typeface="Geneva" pitchFamily="-96" charset="0"/>
                <a:cs typeface="Geneva" pitchFamily="-96" charset="0"/>
              </a:defRPr>
            </a:lvl9pPr>
          </a:lstStyle>
          <a:p>
            <a:pPr>
              <a:spcBef>
                <a:spcPct val="0"/>
              </a:spcBef>
              <a:buSzTx/>
              <a:buFontTx/>
              <a:buNone/>
            </a:pPr>
            <a:r>
              <a:rPr lang="en-US" altLang="it-IT" sz="2400" b="1">
                <a:latin typeface="Arial" pitchFamily="34" charset="0"/>
                <a:ea typeface="ヒラギノ角ゴ Pro W3" pitchFamily="-96" charset="-128"/>
              </a:rPr>
              <a:t>SYMPTOMS OF DEMENTIA SCREENER (SDS)</a:t>
            </a:r>
            <a:endParaRPr lang="it-IT" altLang="it-IT" sz="2400">
              <a:latin typeface="Arial" pitchFamily="34" charset="0"/>
              <a:ea typeface="ヒラギノ角ゴ Pro W3" pitchFamily="-96" charset="-128"/>
            </a:endParaRPr>
          </a:p>
        </p:txBody>
      </p:sp>
    </p:spTree>
    <p:extLst>
      <p:ext uri="{BB962C8B-B14F-4D97-AF65-F5344CB8AC3E}">
        <p14:creationId xmlns:p14="http://schemas.microsoft.com/office/powerpoint/2010/main" val="2779028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a:pPr>
            <a:r>
              <a:rPr lang="it-IT" dirty="0" smtClean="0"/>
              <a:t>Dal deficit cognitivo alla diagnosi di demenza</a:t>
            </a:r>
            <a:endParaRPr lang="it-IT" dirty="0"/>
          </a:p>
        </p:txBody>
      </p:sp>
      <p:sp>
        <p:nvSpPr>
          <p:cNvPr id="3" name="Segnaposto contenuto 2"/>
          <p:cNvSpPr>
            <a:spLocks noGrp="1"/>
          </p:cNvSpPr>
          <p:nvPr>
            <p:ph idx="1"/>
          </p:nvPr>
        </p:nvSpPr>
        <p:spPr/>
        <p:txBody>
          <a:bodyPr>
            <a:normAutofit fontScale="85000" lnSpcReduction="20000"/>
          </a:bodyPr>
          <a:lstStyle/>
          <a:p>
            <a:pPr>
              <a:defRPr/>
            </a:pPr>
            <a:r>
              <a:rPr lang="it-IT" dirty="0" smtClean="0"/>
              <a:t>Accertare </a:t>
            </a:r>
            <a:r>
              <a:rPr lang="it-IT" dirty="0"/>
              <a:t>mediante valutazione clinica e test appropriato la presenza di un deficit cognitivo </a:t>
            </a:r>
            <a:endParaRPr lang="it-IT" dirty="0" smtClean="0"/>
          </a:p>
          <a:p>
            <a:pPr>
              <a:defRPr/>
            </a:pPr>
            <a:r>
              <a:rPr lang="it-IT" dirty="0" smtClean="0"/>
              <a:t>Escludere </a:t>
            </a:r>
            <a:r>
              <a:rPr lang="it-IT" dirty="0"/>
              <a:t>che il deficit cognitivo sia secondario a depressione o a stato delirante </a:t>
            </a:r>
            <a:r>
              <a:rPr lang="it-IT" dirty="0" smtClean="0"/>
              <a:t>. </a:t>
            </a:r>
          </a:p>
          <a:p>
            <a:pPr>
              <a:defRPr/>
            </a:pPr>
            <a:r>
              <a:rPr lang="it-IT" dirty="0" smtClean="0"/>
              <a:t>Porre </a:t>
            </a:r>
            <a:r>
              <a:rPr lang="it-IT" dirty="0"/>
              <a:t>diagnosi di forma di demenza </a:t>
            </a:r>
            <a:r>
              <a:rPr lang="it-IT" dirty="0" smtClean="0"/>
              <a:t>. </a:t>
            </a:r>
          </a:p>
          <a:p>
            <a:pPr>
              <a:defRPr/>
            </a:pPr>
            <a:r>
              <a:rPr lang="it-IT" dirty="0" smtClean="0"/>
              <a:t>Escludere </a:t>
            </a:r>
            <a:r>
              <a:rPr lang="it-IT" dirty="0"/>
              <a:t>tutte le forme secondarie a cause internistiche e a lesioni cranio-cerebrali </a:t>
            </a:r>
            <a:endParaRPr lang="it-IT" dirty="0" smtClean="0"/>
          </a:p>
          <a:p>
            <a:pPr>
              <a:defRPr/>
            </a:pPr>
            <a:r>
              <a:rPr lang="it-IT" dirty="0" smtClean="0"/>
              <a:t>Distinguere</a:t>
            </a:r>
            <a:r>
              <a:rPr lang="it-IT" dirty="0"/>
              <a:t>, mediante l’indagine clinica, la diagnostica per immagini e la consulenza specialistica, le varie forme: - </a:t>
            </a:r>
            <a:r>
              <a:rPr lang="it-IT" sz="2400" i="1" dirty="0" smtClean="0"/>
              <a:t>Alzheimer  </a:t>
            </a:r>
            <a:r>
              <a:rPr lang="it-IT" sz="2400" i="1" dirty="0"/>
              <a:t>- forme vascolari e miste - demenze con corpi di </a:t>
            </a:r>
            <a:r>
              <a:rPr lang="it-IT" sz="2400" i="1" dirty="0" err="1"/>
              <a:t>Lewy</a:t>
            </a:r>
            <a:r>
              <a:rPr lang="it-IT" sz="2400" i="1" dirty="0"/>
              <a:t>  - forme meno comuni (demenze </a:t>
            </a:r>
            <a:r>
              <a:rPr lang="it-IT" sz="2400" i="1" dirty="0" err="1"/>
              <a:t>fronto</a:t>
            </a:r>
            <a:r>
              <a:rPr lang="it-IT" sz="2400" i="1" dirty="0"/>
              <a:t>-temporali, forme sottocorticali, ecc.)</a:t>
            </a:r>
          </a:p>
        </p:txBody>
      </p:sp>
      <p:sp>
        <p:nvSpPr>
          <p:cNvPr id="4" name="Segnaposto data 3"/>
          <p:cNvSpPr>
            <a:spLocks noGrp="1"/>
          </p:cNvSpPr>
          <p:nvPr>
            <p:ph type="dt" sz="quarter" idx="10"/>
          </p:nvPr>
        </p:nvSpPr>
        <p:spPr/>
        <p:txBody>
          <a:bodyPr/>
          <a:lstStyle/>
          <a:p>
            <a:pPr>
              <a:defRPr/>
            </a:pPr>
            <a:fld id="{B357067A-72A4-46B8-94EB-D758E52FB17B}" type="datetime1">
              <a:rPr lang="it-IT" smtClean="0"/>
              <a:t>25/10/16</a:t>
            </a:fld>
            <a:endParaRPr lang="it-IT"/>
          </a:p>
        </p:txBody>
      </p:sp>
      <p:sp>
        <p:nvSpPr>
          <p:cNvPr id="5" name="Segnaposto piè di pagina 4"/>
          <p:cNvSpPr>
            <a:spLocks noGrp="1"/>
          </p:cNvSpPr>
          <p:nvPr>
            <p:ph type="ftr" sz="quarter" idx="11"/>
          </p:nvPr>
        </p:nvSpPr>
        <p:spPr/>
        <p:txBody>
          <a:bodyPr/>
          <a:lstStyle/>
          <a:p>
            <a:pPr>
              <a:defRPr/>
            </a:pPr>
            <a:r>
              <a:rPr lang="it-IT" smtClean="0"/>
              <a:t>Il Medico di famiglia e la persona anziana con deficit cognitivo</a:t>
            </a:r>
            <a:endParaRPr lang="it-IT"/>
          </a:p>
        </p:txBody>
      </p:sp>
    </p:spTree>
    <p:extLst>
      <p:ext uri="{BB962C8B-B14F-4D97-AF65-F5344CB8AC3E}">
        <p14:creationId xmlns:p14="http://schemas.microsoft.com/office/powerpoint/2010/main" val="3743288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a:pPr>
            <a:r>
              <a:rPr lang="it-IT" dirty="0"/>
              <a:t>La Valutazione Funzionale dell’anziano </a:t>
            </a:r>
          </a:p>
        </p:txBody>
      </p:sp>
      <p:sp>
        <p:nvSpPr>
          <p:cNvPr id="3" name="Segnaposto contenuto 2"/>
          <p:cNvSpPr>
            <a:spLocks noGrp="1"/>
          </p:cNvSpPr>
          <p:nvPr>
            <p:ph idx="1"/>
          </p:nvPr>
        </p:nvSpPr>
        <p:spPr/>
        <p:txBody>
          <a:bodyPr>
            <a:normAutofit/>
          </a:bodyPr>
          <a:lstStyle/>
          <a:p>
            <a:pPr>
              <a:defRPr/>
            </a:pPr>
            <a:r>
              <a:rPr lang="it-IT" sz="2000" dirty="0"/>
              <a:t>Numerosi studi negli ultimi anni sottolineano come l’approccio funzionale sia un indispensabile complemento e arricchimento dell’attività medica, in particolar modo per una valutazione prognostica e per la prevenzione delle complicanze</a:t>
            </a:r>
            <a:r>
              <a:rPr lang="it-IT" sz="2000" dirty="0" smtClean="0"/>
              <a:t>.</a:t>
            </a:r>
          </a:p>
          <a:p>
            <a:pPr>
              <a:defRPr/>
            </a:pPr>
            <a:r>
              <a:rPr lang="it-IT" sz="2000" dirty="0"/>
              <a:t>Un recente articolo del </a:t>
            </a:r>
            <a:r>
              <a:rPr lang="it-IT" sz="2000" dirty="0" err="1"/>
              <a:t>British</a:t>
            </a:r>
            <a:r>
              <a:rPr lang="it-IT" sz="2000" dirty="0"/>
              <a:t> </a:t>
            </a:r>
            <a:r>
              <a:rPr lang="it-IT" sz="2000" dirty="0" err="1"/>
              <a:t>Medical</a:t>
            </a:r>
            <a:r>
              <a:rPr lang="it-IT" sz="2000" dirty="0"/>
              <a:t> Journal prende in esame le principali scale di valutazione funzionale presentate in letteratura e ne propone una sintesi semplice e facilmente utilizzabile nel contesto delle cure domiciliari . </a:t>
            </a:r>
            <a:r>
              <a:rPr lang="it-IT" sz="1100" b="1" dirty="0"/>
              <a:t>Quinn TJ, </a:t>
            </a:r>
            <a:r>
              <a:rPr lang="it-IT" sz="1100" b="1" dirty="0" err="1"/>
              <a:t>McArthur</a:t>
            </a:r>
            <a:r>
              <a:rPr lang="it-IT" sz="1100" b="1" dirty="0"/>
              <a:t> K, </a:t>
            </a:r>
            <a:r>
              <a:rPr lang="it-IT" sz="1100" b="1" dirty="0" err="1"/>
              <a:t>Ellis</a:t>
            </a:r>
            <a:r>
              <a:rPr lang="it-IT" sz="1100" b="1" dirty="0"/>
              <a:t> G, et al. </a:t>
            </a:r>
            <a:r>
              <a:rPr lang="it-IT" sz="1100" b="1" dirty="0" err="1"/>
              <a:t>Functional</a:t>
            </a:r>
            <a:r>
              <a:rPr lang="it-IT" sz="1100" b="1" dirty="0"/>
              <a:t> </a:t>
            </a:r>
            <a:r>
              <a:rPr lang="it-IT" sz="1100" b="1" dirty="0" err="1"/>
              <a:t>assessment</a:t>
            </a:r>
            <a:r>
              <a:rPr lang="it-IT" sz="1100" b="1" dirty="0"/>
              <a:t> in </a:t>
            </a:r>
            <a:r>
              <a:rPr lang="it-IT" sz="1100" b="1" dirty="0" err="1"/>
              <a:t>older</a:t>
            </a:r>
            <a:r>
              <a:rPr lang="it-IT" sz="1100" b="1" dirty="0"/>
              <a:t> </a:t>
            </a:r>
            <a:r>
              <a:rPr lang="it-IT" sz="1100" b="1" dirty="0" err="1"/>
              <a:t>people</a:t>
            </a:r>
            <a:r>
              <a:rPr lang="it-IT" sz="1100" b="1" dirty="0"/>
              <a:t>. BMJ 2011;343:d4681. </a:t>
            </a:r>
            <a:endParaRPr lang="it-IT" sz="1100" b="1" dirty="0" smtClean="0"/>
          </a:p>
          <a:p>
            <a:pPr>
              <a:defRPr/>
            </a:pPr>
            <a:endParaRPr lang="it-IT" sz="1100" b="1" dirty="0"/>
          </a:p>
          <a:p>
            <a:pPr>
              <a:defRPr/>
            </a:pPr>
            <a:r>
              <a:rPr lang="it-IT" sz="2000" dirty="0"/>
              <a:t>L’approccio medico tradizionale ricerca nell’individuo e in particolare nell’anziano i segni e i sintomi di varie malattie o insufficienze di organo</a:t>
            </a:r>
            <a:r>
              <a:rPr lang="it-IT" sz="2000" dirty="0" smtClean="0"/>
              <a:t>.</a:t>
            </a:r>
          </a:p>
          <a:p>
            <a:pPr>
              <a:defRPr/>
            </a:pPr>
            <a:r>
              <a:rPr lang="it-IT" sz="2000" dirty="0"/>
              <a:t>Nell’ambito delle cure primarie tuttavia questo approccio è riduttivo in quanto non consente di evidenziare tutte quelle alterazioni funzionali che sono indicatori di uno stato di salute compromesso</a:t>
            </a:r>
          </a:p>
        </p:txBody>
      </p:sp>
      <p:sp>
        <p:nvSpPr>
          <p:cNvPr id="4" name="Segnaposto data 3"/>
          <p:cNvSpPr>
            <a:spLocks noGrp="1"/>
          </p:cNvSpPr>
          <p:nvPr>
            <p:ph type="dt" sz="quarter" idx="10"/>
          </p:nvPr>
        </p:nvSpPr>
        <p:spPr/>
        <p:txBody>
          <a:bodyPr/>
          <a:lstStyle/>
          <a:p>
            <a:pPr>
              <a:defRPr/>
            </a:pPr>
            <a:fld id="{D6830B01-E972-4B47-9AE2-616122C7BE34}" type="datetime1">
              <a:rPr lang="it-IT" smtClean="0"/>
              <a:t>25/10/16</a:t>
            </a:fld>
            <a:endParaRPr lang="it-IT"/>
          </a:p>
        </p:txBody>
      </p:sp>
      <p:sp>
        <p:nvSpPr>
          <p:cNvPr id="5" name="Segnaposto piè di pagina 4"/>
          <p:cNvSpPr>
            <a:spLocks noGrp="1"/>
          </p:cNvSpPr>
          <p:nvPr>
            <p:ph type="ftr" sz="quarter" idx="11"/>
          </p:nvPr>
        </p:nvSpPr>
        <p:spPr/>
        <p:txBody>
          <a:bodyPr/>
          <a:lstStyle/>
          <a:p>
            <a:pPr>
              <a:defRPr/>
            </a:pPr>
            <a:r>
              <a:rPr lang="it-IT" smtClean="0"/>
              <a:t>Il Medico di famiglia e la persona anziana con deficit cognitivo</a:t>
            </a:r>
            <a:endParaRPr lang="it-IT"/>
          </a:p>
        </p:txBody>
      </p:sp>
    </p:spTree>
    <p:extLst>
      <p:ext uri="{BB962C8B-B14F-4D97-AF65-F5344CB8AC3E}">
        <p14:creationId xmlns:p14="http://schemas.microsoft.com/office/powerpoint/2010/main" val="2775694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363272" cy="1143000"/>
          </a:xfrm>
        </p:spPr>
        <p:txBody>
          <a:bodyPr>
            <a:normAutofit fontScale="90000"/>
          </a:bodyPr>
          <a:lstStyle/>
          <a:p>
            <a:pPr>
              <a:defRPr/>
            </a:pPr>
            <a:r>
              <a:rPr lang="it-IT" dirty="0"/>
              <a:t>La Valutazione Funzionale dell’anziano </a:t>
            </a:r>
            <a:r>
              <a:rPr lang="it-IT" dirty="0" smtClean="0"/>
              <a:t>: quando farla</a:t>
            </a:r>
            <a:endParaRPr lang="it-IT" dirty="0"/>
          </a:p>
        </p:txBody>
      </p:sp>
      <p:sp>
        <p:nvSpPr>
          <p:cNvPr id="3" name="Segnaposto contenuto 2"/>
          <p:cNvSpPr>
            <a:spLocks noGrp="1"/>
          </p:cNvSpPr>
          <p:nvPr>
            <p:ph idx="1"/>
          </p:nvPr>
        </p:nvSpPr>
        <p:spPr/>
        <p:txBody>
          <a:bodyPr/>
          <a:lstStyle/>
          <a:p>
            <a:pPr marL="0" indent="0">
              <a:buNone/>
              <a:defRPr/>
            </a:pPr>
            <a:r>
              <a:rPr lang="it-IT" dirty="0"/>
              <a:t>1. quando il paziente presenta una nuova malattia o nuovo quadro clinico; </a:t>
            </a:r>
            <a:endParaRPr lang="it-IT" dirty="0" smtClean="0"/>
          </a:p>
          <a:p>
            <a:pPr marL="0" indent="0">
              <a:buNone/>
              <a:defRPr/>
            </a:pPr>
            <a:r>
              <a:rPr lang="it-IT" dirty="0" smtClean="0"/>
              <a:t>2</a:t>
            </a:r>
            <a:r>
              <a:rPr lang="it-IT" dirty="0"/>
              <a:t>. prima di trasferire in cura un paziente; </a:t>
            </a:r>
            <a:endParaRPr lang="it-IT" dirty="0" smtClean="0"/>
          </a:p>
          <a:p>
            <a:pPr marL="0" indent="0">
              <a:buNone/>
              <a:defRPr/>
            </a:pPr>
            <a:r>
              <a:rPr lang="it-IT" dirty="0" smtClean="0"/>
              <a:t>3</a:t>
            </a:r>
            <a:r>
              <a:rPr lang="it-IT" dirty="0"/>
              <a:t>. prima di decidere un nuovo programma terapeutico/assistenziale; </a:t>
            </a:r>
            <a:endParaRPr lang="it-IT" dirty="0" smtClean="0"/>
          </a:p>
          <a:p>
            <a:pPr marL="0" indent="0">
              <a:buNone/>
              <a:defRPr/>
            </a:pPr>
            <a:r>
              <a:rPr lang="it-IT" dirty="0" smtClean="0"/>
              <a:t>4</a:t>
            </a:r>
            <a:r>
              <a:rPr lang="it-IT" dirty="0"/>
              <a:t>. quando si noti un peggioramento in alcune performance del paziente.</a:t>
            </a:r>
          </a:p>
          <a:p>
            <a:pPr marL="514350" indent="-514350">
              <a:buFont typeface="+mj-lt"/>
              <a:buAutoNum type="arabicPeriod"/>
              <a:defRPr/>
            </a:pPr>
            <a:endParaRPr lang="it-IT" dirty="0"/>
          </a:p>
        </p:txBody>
      </p:sp>
      <p:sp>
        <p:nvSpPr>
          <p:cNvPr id="4" name="Segnaposto data 3"/>
          <p:cNvSpPr>
            <a:spLocks noGrp="1"/>
          </p:cNvSpPr>
          <p:nvPr>
            <p:ph type="dt" sz="quarter" idx="10"/>
          </p:nvPr>
        </p:nvSpPr>
        <p:spPr/>
        <p:txBody>
          <a:bodyPr/>
          <a:lstStyle/>
          <a:p>
            <a:pPr>
              <a:defRPr/>
            </a:pPr>
            <a:fld id="{7EF50E3C-3483-4CAC-B834-6AB4353437EF}" type="datetime1">
              <a:rPr lang="it-IT" smtClean="0"/>
              <a:t>25/10/16</a:t>
            </a:fld>
            <a:endParaRPr lang="it-IT"/>
          </a:p>
        </p:txBody>
      </p:sp>
      <p:sp>
        <p:nvSpPr>
          <p:cNvPr id="5" name="Segnaposto piè di pagina 4"/>
          <p:cNvSpPr>
            <a:spLocks noGrp="1"/>
          </p:cNvSpPr>
          <p:nvPr>
            <p:ph type="ftr" sz="quarter" idx="11"/>
          </p:nvPr>
        </p:nvSpPr>
        <p:spPr/>
        <p:txBody>
          <a:bodyPr/>
          <a:lstStyle/>
          <a:p>
            <a:pPr>
              <a:defRPr/>
            </a:pPr>
            <a:r>
              <a:rPr lang="it-IT" smtClean="0"/>
              <a:t>Il Medico di famiglia e la persona anziana con deficit cognitivo</a:t>
            </a:r>
            <a:endParaRPr lang="it-IT"/>
          </a:p>
        </p:txBody>
      </p:sp>
    </p:spTree>
    <p:extLst>
      <p:ext uri="{BB962C8B-B14F-4D97-AF65-F5344CB8AC3E}">
        <p14:creationId xmlns:p14="http://schemas.microsoft.com/office/powerpoint/2010/main" val="1914914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a:pPr>
            <a:r>
              <a:rPr lang="it-IT" dirty="0"/>
              <a:t>La Valutazione Funzionale dell’anziano</a:t>
            </a:r>
          </a:p>
        </p:txBody>
      </p:sp>
      <p:sp>
        <p:nvSpPr>
          <p:cNvPr id="3" name="Segnaposto contenuto 2"/>
          <p:cNvSpPr>
            <a:spLocks noGrp="1"/>
          </p:cNvSpPr>
          <p:nvPr>
            <p:ph idx="1"/>
          </p:nvPr>
        </p:nvSpPr>
        <p:spPr/>
        <p:txBody>
          <a:bodyPr/>
          <a:lstStyle/>
          <a:p>
            <a:pPr>
              <a:defRPr/>
            </a:pPr>
            <a:r>
              <a:rPr lang="it-IT" dirty="0"/>
              <a:t>È importante ricordare come il declino funzionale sia sempre multifattoriale e come accanto ai problemi medici vadano sempre considerati gli aspetti </a:t>
            </a:r>
            <a:r>
              <a:rPr lang="it-IT" dirty="0" err="1"/>
              <a:t>psico</a:t>
            </a:r>
            <a:r>
              <a:rPr lang="it-IT" dirty="0"/>
              <a:t>-sociali (stato dell’umore, situazione familiare, problemi economici </a:t>
            </a:r>
            <a:r>
              <a:rPr lang="it-IT" dirty="0" err="1"/>
              <a:t>ecc</a:t>
            </a:r>
            <a:r>
              <a:rPr lang="it-IT" dirty="0"/>
              <a:t>). </a:t>
            </a:r>
          </a:p>
        </p:txBody>
      </p:sp>
      <p:sp>
        <p:nvSpPr>
          <p:cNvPr id="4" name="Segnaposto data 3"/>
          <p:cNvSpPr>
            <a:spLocks noGrp="1"/>
          </p:cNvSpPr>
          <p:nvPr>
            <p:ph type="dt" sz="quarter" idx="10"/>
          </p:nvPr>
        </p:nvSpPr>
        <p:spPr/>
        <p:txBody>
          <a:bodyPr/>
          <a:lstStyle/>
          <a:p>
            <a:pPr>
              <a:defRPr/>
            </a:pPr>
            <a:fld id="{5B79272F-1432-4683-8878-4097D9CC8AE5}" type="datetime1">
              <a:rPr lang="it-IT" smtClean="0"/>
              <a:t>25/10/16</a:t>
            </a:fld>
            <a:endParaRPr lang="it-IT"/>
          </a:p>
        </p:txBody>
      </p:sp>
      <p:sp>
        <p:nvSpPr>
          <p:cNvPr id="5" name="Segnaposto piè di pagina 4"/>
          <p:cNvSpPr>
            <a:spLocks noGrp="1"/>
          </p:cNvSpPr>
          <p:nvPr>
            <p:ph type="ftr" sz="quarter" idx="11"/>
          </p:nvPr>
        </p:nvSpPr>
        <p:spPr/>
        <p:txBody>
          <a:bodyPr/>
          <a:lstStyle/>
          <a:p>
            <a:pPr>
              <a:defRPr/>
            </a:pPr>
            <a:r>
              <a:rPr lang="it-IT" smtClean="0"/>
              <a:t>Il Medico di famiglia e la persona anziana con deficit cognitivo</a:t>
            </a:r>
            <a:endParaRPr lang="it-IT"/>
          </a:p>
        </p:txBody>
      </p:sp>
    </p:spTree>
    <p:extLst>
      <p:ext uri="{BB962C8B-B14F-4D97-AF65-F5344CB8AC3E}">
        <p14:creationId xmlns:p14="http://schemas.microsoft.com/office/powerpoint/2010/main" val="2001801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a:pPr>
            <a:r>
              <a:rPr lang="it-IT" dirty="0"/>
              <a:t>La Valutazione Funzionale dell’anziano</a:t>
            </a:r>
          </a:p>
        </p:txBody>
      </p:sp>
      <p:sp>
        <p:nvSpPr>
          <p:cNvPr id="3" name="Segnaposto contenuto 2"/>
          <p:cNvSpPr>
            <a:spLocks noGrp="1"/>
          </p:cNvSpPr>
          <p:nvPr>
            <p:ph idx="1"/>
          </p:nvPr>
        </p:nvSpPr>
        <p:spPr/>
        <p:txBody>
          <a:bodyPr/>
          <a:lstStyle/>
          <a:p>
            <a:pPr>
              <a:defRPr/>
            </a:pPr>
            <a:r>
              <a:rPr lang="it-IT" dirty="0"/>
              <a:t>Una prima semplice valutazione può essere effettuata mediante domande dirette al paziente e/o al </a:t>
            </a:r>
            <a:r>
              <a:rPr lang="it-IT" dirty="0" err="1"/>
              <a:t>caregiver</a:t>
            </a:r>
            <a:r>
              <a:rPr lang="it-IT" dirty="0"/>
              <a:t> sulle attività della vita quotidiana (ADL) e su quelle che comportano l’uso di mezzi o strumenti (IADL). Esistono diverse versioni di queste scale di valutazione 10: è tuttavia sufficiente ricordare i parametri che vengono valutati per le ADL e le IADL (</a:t>
            </a:r>
            <a:r>
              <a:rPr lang="it-IT" dirty="0" err="1"/>
              <a:t>Tabb</a:t>
            </a:r>
            <a:r>
              <a:rPr lang="it-IT" dirty="0"/>
              <a:t>. III, IV). </a:t>
            </a:r>
          </a:p>
        </p:txBody>
      </p:sp>
      <p:sp>
        <p:nvSpPr>
          <p:cNvPr id="4" name="Segnaposto data 3"/>
          <p:cNvSpPr>
            <a:spLocks noGrp="1"/>
          </p:cNvSpPr>
          <p:nvPr>
            <p:ph type="dt" sz="quarter" idx="10"/>
          </p:nvPr>
        </p:nvSpPr>
        <p:spPr/>
        <p:txBody>
          <a:bodyPr/>
          <a:lstStyle/>
          <a:p>
            <a:pPr>
              <a:defRPr/>
            </a:pPr>
            <a:fld id="{9F119AFA-33AD-4693-AE41-33479A9F7FAB}" type="datetime1">
              <a:rPr lang="it-IT" smtClean="0"/>
              <a:t>25/10/16</a:t>
            </a:fld>
            <a:endParaRPr lang="it-IT"/>
          </a:p>
        </p:txBody>
      </p:sp>
      <p:sp>
        <p:nvSpPr>
          <p:cNvPr id="5" name="Segnaposto piè di pagina 4"/>
          <p:cNvSpPr>
            <a:spLocks noGrp="1"/>
          </p:cNvSpPr>
          <p:nvPr>
            <p:ph type="ftr" sz="quarter" idx="11"/>
          </p:nvPr>
        </p:nvSpPr>
        <p:spPr/>
        <p:txBody>
          <a:bodyPr/>
          <a:lstStyle/>
          <a:p>
            <a:pPr>
              <a:defRPr/>
            </a:pPr>
            <a:r>
              <a:rPr lang="it-IT" smtClean="0"/>
              <a:t>Il Medico di famiglia e la persona anziana con deficit cognitivo</a:t>
            </a:r>
            <a:endParaRPr lang="it-IT"/>
          </a:p>
        </p:txBody>
      </p:sp>
    </p:spTree>
    <p:extLst>
      <p:ext uri="{BB962C8B-B14F-4D97-AF65-F5344CB8AC3E}">
        <p14:creationId xmlns:p14="http://schemas.microsoft.com/office/powerpoint/2010/main" val="3862716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a:pPr>
            <a:r>
              <a:rPr lang="it-IT" dirty="0" err="1" smtClean="0"/>
              <a:t>PULSE:valutazione</a:t>
            </a:r>
            <a:r>
              <a:rPr lang="it-IT" dirty="0" smtClean="0"/>
              <a:t> funzionale breve</a:t>
            </a:r>
            <a:endParaRPr lang="it-IT" dirty="0"/>
          </a:p>
        </p:txBody>
      </p:sp>
      <p:sp>
        <p:nvSpPr>
          <p:cNvPr id="3" name="Segnaposto contenuto 2"/>
          <p:cNvSpPr>
            <a:spLocks noGrp="1"/>
          </p:cNvSpPr>
          <p:nvPr>
            <p:ph idx="1"/>
          </p:nvPr>
        </p:nvSpPr>
        <p:spPr/>
        <p:txBody>
          <a:bodyPr/>
          <a:lstStyle/>
          <a:p>
            <a:pPr marL="0" indent="0">
              <a:buNone/>
              <a:defRPr/>
            </a:pPr>
            <a:endParaRPr lang="it-IT" dirty="0"/>
          </a:p>
        </p:txBody>
      </p:sp>
      <p:sp>
        <p:nvSpPr>
          <p:cNvPr id="4" name="Segnaposto data 3"/>
          <p:cNvSpPr>
            <a:spLocks noGrp="1"/>
          </p:cNvSpPr>
          <p:nvPr>
            <p:ph type="dt" sz="quarter" idx="10"/>
          </p:nvPr>
        </p:nvSpPr>
        <p:spPr/>
        <p:txBody>
          <a:bodyPr/>
          <a:lstStyle/>
          <a:p>
            <a:pPr>
              <a:defRPr/>
            </a:pPr>
            <a:fld id="{F7176C8A-29CF-482C-A143-86021EB5EA4D}" type="datetime1">
              <a:rPr lang="it-IT" smtClean="0"/>
              <a:t>25/10/16</a:t>
            </a:fld>
            <a:endParaRPr lang="it-IT"/>
          </a:p>
        </p:txBody>
      </p:sp>
      <p:sp>
        <p:nvSpPr>
          <p:cNvPr id="5" name="Segnaposto piè di pagina 4"/>
          <p:cNvSpPr>
            <a:spLocks noGrp="1"/>
          </p:cNvSpPr>
          <p:nvPr>
            <p:ph type="ftr" sz="quarter" idx="11"/>
          </p:nvPr>
        </p:nvSpPr>
        <p:spPr/>
        <p:txBody>
          <a:bodyPr/>
          <a:lstStyle/>
          <a:p>
            <a:pPr>
              <a:defRPr/>
            </a:pPr>
            <a:r>
              <a:rPr lang="it-IT" smtClean="0"/>
              <a:t>Il Medico di famiglia e la persona anziana con deficit cognitivo</a:t>
            </a:r>
            <a:endParaRPr lang="it-IT"/>
          </a:p>
        </p:txBody>
      </p:sp>
    </p:spTree>
    <p:extLst>
      <p:ext uri="{BB962C8B-B14F-4D97-AF65-F5344CB8AC3E}">
        <p14:creationId xmlns:p14="http://schemas.microsoft.com/office/powerpoint/2010/main" val="2923040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a:pPr>
            <a:r>
              <a:rPr lang="it-IT" dirty="0"/>
              <a:t>P= </a:t>
            </a:r>
            <a:r>
              <a:rPr lang="it-IT" dirty="0" err="1"/>
              <a:t>Phisical</a:t>
            </a:r>
            <a:r>
              <a:rPr lang="it-IT" dirty="0"/>
              <a:t> </a:t>
            </a:r>
            <a:r>
              <a:rPr lang="it-IT" dirty="0" err="1"/>
              <a:t>Examination</a:t>
            </a:r>
            <a:r>
              <a:rPr lang="it-IT" dirty="0"/>
              <a:t> (esame fisico)</a:t>
            </a:r>
          </a:p>
        </p:txBody>
      </p:sp>
      <p:sp>
        <p:nvSpPr>
          <p:cNvPr id="3" name="Segnaposto contenuto 2"/>
          <p:cNvSpPr>
            <a:spLocks noGrp="1"/>
          </p:cNvSpPr>
          <p:nvPr>
            <p:ph idx="1"/>
          </p:nvPr>
        </p:nvSpPr>
        <p:spPr/>
        <p:txBody>
          <a:bodyPr>
            <a:normAutofit/>
          </a:bodyPr>
          <a:lstStyle/>
          <a:p>
            <a:pPr marL="0" indent="0">
              <a:buNone/>
              <a:defRPr/>
            </a:pPr>
            <a:r>
              <a:rPr lang="it-IT" dirty="0" smtClean="0"/>
              <a:t>È </a:t>
            </a:r>
            <a:r>
              <a:rPr lang="it-IT" dirty="0"/>
              <a:t>una valutazione breve delle condizioni generali con particolare riguardo all’efficienza muscolare: si effettua il test “</a:t>
            </a:r>
            <a:r>
              <a:rPr lang="it-IT" dirty="0">
                <a:solidFill>
                  <a:srgbClr val="FF0000"/>
                </a:solidFill>
              </a:rPr>
              <a:t>End of the Bed</a:t>
            </a:r>
            <a:r>
              <a:rPr lang="it-IT" dirty="0"/>
              <a:t>” che consiste semplicemente nell’invitare il paziente ad alzarsi dal letto e fare qualche passo. </a:t>
            </a:r>
            <a:endParaRPr lang="it-IT" dirty="0" smtClean="0"/>
          </a:p>
          <a:p>
            <a:pPr marL="0" indent="0">
              <a:buNone/>
              <a:defRPr/>
            </a:pPr>
            <a:r>
              <a:rPr lang="it-IT" dirty="0" smtClean="0"/>
              <a:t>Si </a:t>
            </a:r>
            <a:r>
              <a:rPr lang="it-IT" dirty="0"/>
              <a:t>osserva la prontezza nell’esecuzione, l’energia nel movimento, la stabilità nella </a:t>
            </a:r>
            <a:r>
              <a:rPr lang="it-IT" dirty="0" smtClean="0"/>
              <a:t>marcia</a:t>
            </a:r>
            <a:r>
              <a:rPr lang="it-IT" dirty="0"/>
              <a:t>.</a:t>
            </a:r>
          </a:p>
        </p:txBody>
      </p:sp>
      <p:sp>
        <p:nvSpPr>
          <p:cNvPr id="4" name="Segnaposto data 3"/>
          <p:cNvSpPr>
            <a:spLocks noGrp="1"/>
          </p:cNvSpPr>
          <p:nvPr>
            <p:ph type="dt" sz="quarter" idx="10"/>
          </p:nvPr>
        </p:nvSpPr>
        <p:spPr/>
        <p:txBody>
          <a:bodyPr/>
          <a:lstStyle/>
          <a:p>
            <a:pPr>
              <a:defRPr/>
            </a:pPr>
            <a:fld id="{C00954D6-CAC8-4AF8-85AE-428EF12ACCF3}" type="datetime1">
              <a:rPr lang="it-IT" smtClean="0"/>
              <a:t>25/10/16</a:t>
            </a:fld>
            <a:endParaRPr lang="it-IT"/>
          </a:p>
        </p:txBody>
      </p:sp>
      <p:sp>
        <p:nvSpPr>
          <p:cNvPr id="5" name="Segnaposto piè di pagina 4"/>
          <p:cNvSpPr>
            <a:spLocks noGrp="1"/>
          </p:cNvSpPr>
          <p:nvPr>
            <p:ph type="ftr" sz="quarter" idx="11"/>
          </p:nvPr>
        </p:nvSpPr>
        <p:spPr/>
        <p:txBody>
          <a:bodyPr/>
          <a:lstStyle/>
          <a:p>
            <a:pPr>
              <a:defRPr/>
            </a:pPr>
            <a:r>
              <a:rPr lang="it-IT" smtClean="0"/>
              <a:t>Il Medico di famiglia e la persona anziana con deficit cognitivo</a:t>
            </a:r>
            <a:endParaRPr lang="it-IT"/>
          </a:p>
        </p:txBody>
      </p:sp>
    </p:spTree>
    <p:extLst>
      <p:ext uri="{BB962C8B-B14F-4D97-AF65-F5344CB8AC3E}">
        <p14:creationId xmlns:p14="http://schemas.microsoft.com/office/powerpoint/2010/main" val="1576158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0825" y="152400"/>
            <a:ext cx="8893175" cy="990600"/>
          </a:xfrm>
        </p:spPr>
        <p:txBody>
          <a:bodyPr>
            <a:normAutofit fontScale="90000"/>
          </a:bodyPr>
          <a:lstStyle/>
          <a:p>
            <a:pPr>
              <a:defRPr/>
            </a:pPr>
            <a:r>
              <a:rPr lang="it-IT" dirty="0" smtClean="0"/>
              <a:t>I rapporti tra </a:t>
            </a:r>
            <a:br>
              <a:rPr lang="it-IT" dirty="0" smtClean="0"/>
            </a:br>
            <a:r>
              <a:rPr lang="it-IT" dirty="0" err="1" smtClean="0"/>
              <a:t>Comorbilità</a:t>
            </a:r>
            <a:r>
              <a:rPr lang="it-IT" dirty="0" smtClean="0"/>
              <a:t>, Fragilità, Disabilità</a:t>
            </a:r>
            <a:endParaRPr lang="it-IT" dirty="0"/>
          </a:p>
        </p:txBody>
      </p:sp>
      <p:sp>
        <p:nvSpPr>
          <p:cNvPr id="7" name="Ovale 6"/>
          <p:cNvSpPr/>
          <p:nvPr/>
        </p:nvSpPr>
        <p:spPr>
          <a:xfrm>
            <a:off x="1612900" y="1892300"/>
            <a:ext cx="3492500" cy="3492500"/>
          </a:xfrm>
          <a:prstGeom prst="ellipse">
            <a:avLst/>
          </a:prstGeom>
          <a:solidFill>
            <a:schemeClr val="accent1">
              <a:alpha val="13000"/>
            </a:scheme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endParaRPr lang="it-IT"/>
          </a:p>
        </p:txBody>
      </p:sp>
      <p:sp>
        <p:nvSpPr>
          <p:cNvPr id="8" name="Ovale 7"/>
          <p:cNvSpPr/>
          <p:nvPr/>
        </p:nvSpPr>
        <p:spPr>
          <a:xfrm>
            <a:off x="4330700" y="2438400"/>
            <a:ext cx="2540000" cy="2540000"/>
          </a:xfrm>
          <a:prstGeom prst="ellipse">
            <a:avLst/>
          </a:prstGeom>
          <a:solidFill>
            <a:schemeClr val="accent2">
              <a:lumMod val="75000"/>
              <a:lumOff val="25000"/>
              <a:alpha val="26000"/>
            </a:scheme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endParaRPr lang="it-IT" dirty="0"/>
          </a:p>
        </p:txBody>
      </p:sp>
      <p:sp>
        <p:nvSpPr>
          <p:cNvPr id="9" name="Ovale 8"/>
          <p:cNvSpPr/>
          <p:nvPr/>
        </p:nvSpPr>
        <p:spPr>
          <a:xfrm>
            <a:off x="3111500" y="3479800"/>
            <a:ext cx="2540000" cy="2540000"/>
          </a:xfrm>
          <a:prstGeom prst="ellipse">
            <a:avLst/>
          </a:prstGeom>
          <a:solidFill>
            <a:schemeClr val="accent2">
              <a:lumMod val="50000"/>
              <a:lumOff val="50000"/>
              <a:alpha val="22000"/>
            </a:scheme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endParaRPr lang="it-IT"/>
          </a:p>
        </p:txBody>
      </p:sp>
      <p:sp>
        <p:nvSpPr>
          <p:cNvPr id="7174" name="CasellaDiTesto 9"/>
          <p:cNvSpPr txBox="1">
            <a:spLocks noChangeArrowheads="1"/>
          </p:cNvSpPr>
          <p:nvPr/>
        </p:nvSpPr>
        <p:spPr bwMode="auto">
          <a:xfrm>
            <a:off x="2435225" y="2262188"/>
            <a:ext cx="1482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2400">
                <a:solidFill>
                  <a:schemeClr val="tx1"/>
                </a:solidFill>
                <a:latin typeface="Arial" pitchFamily="34" charset="0"/>
                <a:ea typeface="ヒラギノ角ゴ Pro W3" pitchFamily="-96" charset="-128"/>
              </a:defRPr>
            </a:lvl1pPr>
            <a:lvl2pPr marL="742950" indent="-285750">
              <a:defRPr sz="2400">
                <a:solidFill>
                  <a:schemeClr val="tx1"/>
                </a:solidFill>
                <a:latin typeface="Arial" pitchFamily="34" charset="0"/>
                <a:ea typeface="ヒラギノ角ゴ Pro W3" pitchFamily="-96" charset="-128"/>
              </a:defRPr>
            </a:lvl2pPr>
            <a:lvl3pPr marL="1143000" indent="-228600">
              <a:defRPr sz="2400">
                <a:solidFill>
                  <a:schemeClr val="tx1"/>
                </a:solidFill>
                <a:latin typeface="Arial" pitchFamily="34" charset="0"/>
                <a:ea typeface="ヒラギノ角ゴ Pro W3" pitchFamily="-96" charset="-128"/>
              </a:defRPr>
            </a:lvl3pPr>
            <a:lvl4pPr marL="1600200" indent="-228600">
              <a:defRPr sz="2400">
                <a:solidFill>
                  <a:schemeClr val="tx1"/>
                </a:solidFill>
                <a:latin typeface="Arial" pitchFamily="34" charset="0"/>
                <a:ea typeface="ヒラギノ角ゴ Pro W3" pitchFamily="-96" charset="-128"/>
              </a:defRPr>
            </a:lvl4pPr>
            <a:lvl5pPr marL="2057400" indent="-228600">
              <a:defRPr sz="2400">
                <a:solidFill>
                  <a:schemeClr val="tx1"/>
                </a:solidFill>
                <a:latin typeface="Arial" pitchFamily="34" charset="0"/>
                <a:ea typeface="ヒラギノ角ゴ Pro W3" pitchFamily="-96"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96"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96"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96"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96" charset="-128"/>
              </a:defRPr>
            </a:lvl9pPr>
          </a:lstStyle>
          <a:p>
            <a:r>
              <a:rPr lang="it-IT" altLang="it-IT" sz="2000"/>
              <a:t>Comorbidità</a:t>
            </a:r>
          </a:p>
        </p:txBody>
      </p:sp>
      <p:sp>
        <p:nvSpPr>
          <p:cNvPr id="7175" name="CasellaDiTesto 10"/>
          <p:cNvSpPr txBox="1">
            <a:spLocks noChangeArrowheads="1"/>
          </p:cNvSpPr>
          <p:nvPr/>
        </p:nvSpPr>
        <p:spPr bwMode="auto">
          <a:xfrm>
            <a:off x="3908425" y="5513388"/>
            <a:ext cx="1020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2400">
                <a:solidFill>
                  <a:schemeClr val="tx1"/>
                </a:solidFill>
                <a:latin typeface="Arial" pitchFamily="34" charset="0"/>
                <a:ea typeface="ヒラギノ角ゴ Pro W3" pitchFamily="-96" charset="-128"/>
              </a:defRPr>
            </a:lvl1pPr>
            <a:lvl2pPr marL="742950" indent="-285750">
              <a:defRPr sz="2400">
                <a:solidFill>
                  <a:schemeClr val="tx1"/>
                </a:solidFill>
                <a:latin typeface="Arial" pitchFamily="34" charset="0"/>
                <a:ea typeface="ヒラギノ角ゴ Pro W3" pitchFamily="-96" charset="-128"/>
              </a:defRPr>
            </a:lvl2pPr>
            <a:lvl3pPr marL="1143000" indent="-228600">
              <a:defRPr sz="2400">
                <a:solidFill>
                  <a:schemeClr val="tx1"/>
                </a:solidFill>
                <a:latin typeface="Arial" pitchFamily="34" charset="0"/>
                <a:ea typeface="ヒラギノ角ゴ Pro W3" pitchFamily="-96" charset="-128"/>
              </a:defRPr>
            </a:lvl3pPr>
            <a:lvl4pPr marL="1600200" indent="-228600">
              <a:defRPr sz="2400">
                <a:solidFill>
                  <a:schemeClr val="tx1"/>
                </a:solidFill>
                <a:latin typeface="Arial" pitchFamily="34" charset="0"/>
                <a:ea typeface="ヒラギノ角ゴ Pro W3" pitchFamily="-96" charset="-128"/>
              </a:defRPr>
            </a:lvl4pPr>
            <a:lvl5pPr marL="2057400" indent="-228600">
              <a:defRPr sz="2400">
                <a:solidFill>
                  <a:schemeClr val="tx1"/>
                </a:solidFill>
                <a:latin typeface="Arial" pitchFamily="34" charset="0"/>
                <a:ea typeface="ヒラギノ角ゴ Pro W3" pitchFamily="-96"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96"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96"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96"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96" charset="-128"/>
              </a:defRPr>
            </a:lvl9pPr>
          </a:lstStyle>
          <a:p>
            <a:r>
              <a:rPr lang="it-IT" altLang="it-IT" sz="2000"/>
              <a:t>Fragilità</a:t>
            </a:r>
          </a:p>
        </p:txBody>
      </p:sp>
      <p:sp>
        <p:nvSpPr>
          <p:cNvPr id="7176" name="CasellaDiTesto 11"/>
          <p:cNvSpPr txBox="1">
            <a:spLocks noChangeArrowheads="1"/>
          </p:cNvSpPr>
          <p:nvPr/>
        </p:nvSpPr>
        <p:spPr bwMode="auto">
          <a:xfrm>
            <a:off x="5508625" y="3117850"/>
            <a:ext cx="1144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2400">
                <a:solidFill>
                  <a:schemeClr val="tx1"/>
                </a:solidFill>
                <a:latin typeface="Arial" pitchFamily="34" charset="0"/>
                <a:ea typeface="ヒラギノ角ゴ Pro W3" pitchFamily="-96" charset="-128"/>
              </a:defRPr>
            </a:lvl1pPr>
            <a:lvl2pPr marL="742950" indent="-285750">
              <a:defRPr sz="2400">
                <a:solidFill>
                  <a:schemeClr val="tx1"/>
                </a:solidFill>
                <a:latin typeface="Arial" pitchFamily="34" charset="0"/>
                <a:ea typeface="ヒラギノ角ゴ Pro W3" pitchFamily="-96" charset="-128"/>
              </a:defRPr>
            </a:lvl2pPr>
            <a:lvl3pPr marL="1143000" indent="-228600">
              <a:defRPr sz="2400">
                <a:solidFill>
                  <a:schemeClr val="tx1"/>
                </a:solidFill>
                <a:latin typeface="Arial" pitchFamily="34" charset="0"/>
                <a:ea typeface="ヒラギノ角ゴ Pro W3" pitchFamily="-96" charset="-128"/>
              </a:defRPr>
            </a:lvl3pPr>
            <a:lvl4pPr marL="1600200" indent="-228600">
              <a:defRPr sz="2400">
                <a:solidFill>
                  <a:schemeClr val="tx1"/>
                </a:solidFill>
                <a:latin typeface="Arial" pitchFamily="34" charset="0"/>
                <a:ea typeface="ヒラギノ角ゴ Pro W3" pitchFamily="-96" charset="-128"/>
              </a:defRPr>
            </a:lvl4pPr>
            <a:lvl5pPr marL="2057400" indent="-228600">
              <a:defRPr sz="2400">
                <a:solidFill>
                  <a:schemeClr val="tx1"/>
                </a:solidFill>
                <a:latin typeface="Arial" pitchFamily="34" charset="0"/>
                <a:ea typeface="ヒラギノ角ゴ Pro W3" pitchFamily="-96"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96"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96"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96"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96" charset="-128"/>
              </a:defRPr>
            </a:lvl9pPr>
          </a:lstStyle>
          <a:p>
            <a:r>
              <a:rPr lang="it-IT" altLang="it-IT" sz="2000"/>
              <a:t>Disabilità</a:t>
            </a:r>
          </a:p>
        </p:txBody>
      </p:sp>
      <p:sp>
        <p:nvSpPr>
          <p:cNvPr id="7177" name="CasellaDiTesto 16"/>
          <p:cNvSpPr txBox="1">
            <a:spLocks noChangeArrowheads="1"/>
          </p:cNvSpPr>
          <p:nvPr/>
        </p:nvSpPr>
        <p:spPr bwMode="auto">
          <a:xfrm>
            <a:off x="6011863" y="5949950"/>
            <a:ext cx="2938989" cy="33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defRPr sz="2400">
                <a:solidFill>
                  <a:schemeClr val="tx1"/>
                </a:solidFill>
                <a:latin typeface="Arial" pitchFamily="34" charset="0"/>
                <a:ea typeface="ヒラギノ角ゴ Pro W3" pitchFamily="-96" charset="-128"/>
              </a:defRPr>
            </a:lvl1pPr>
            <a:lvl2pPr marL="742950" indent="-285750">
              <a:defRPr sz="2400">
                <a:solidFill>
                  <a:schemeClr val="tx1"/>
                </a:solidFill>
                <a:latin typeface="Arial" pitchFamily="34" charset="0"/>
                <a:ea typeface="ヒラギノ角ゴ Pro W3" pitchFamily="-96" charset="-128"/>
              </a:defRPr>
            </a:lvl2pPr>
            <a:lvl3pPr marL="1143000" indent="-228600">
              <a:defRPr sz="2400">
                <a:solidFill>
                  <a:schemeClr val="tx1"/>
                </a:solidFill>
                <a:latin typeface="Arial" pitchFamily="34" charset="0"/>
                <a:ea typeface="ヒラギノ角ゴ Pro W3" pitchFamily="-96" charset="-128"/>
              </a:defRPr>
            </a:lvl3pPr>
            <a:lvl4pPr marL="1600200" indent="-228600">
              <a:defRPr sz="2400">
                <a:solidFill>
                  <a:schemeClr val="tx1"/>
                </a:solidFill>
                <a:latin typeface="Arial" pitchFamily="34" charset="0"/>
                <a:ea typeface="ヒラギノ角ゴ Pro W3" pitchFamily="-96" charset="-128"/>
              </a:defRPr>
            </a:lvl4pPr>
            <a:lvl5pPr marL="2057400" indent="-228600">
              <a:defRPr sz="2400">
                <a:solidFill>
                  <a:schemeClr val="tx1"/>
                </a:solidFill>
                <a:latin typeface="Arial" pitchFamily="34" charset="0"/>
                <a:ea typeface="ヒラギノ角ゴ Pro W3" pitchFamily="-96"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96"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96"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96"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96" charset="-128"/>
              </a:defRPr>
            </a:lvl9pPr>
          </a:lstStyle>
          <a:p>
            <a:r>
              <a:rPr lang="it-IT" altLang="it-IT" sz="1600" b="1" i="1" dirty="0" err="1"/>
              <a:t>L.Freid</a:t>
            </a:r>
            <a:r>
              <a:rPr lang="it-IT" altLang="it-IT" sz="1600" b="1" i="1" dirty="0"/>
              <a:t>, </a:t>
            </a:r>
            <a:r>
              <a:rPr lang="it-IT" altLang="it-IT" sz="1600" b="1" i="1" dirty="0" err="1"/>
              <a:t>J.Gerontology</a:t>
            </a:r>
            <a:r>
              <a:rPr lang="it-IT" altLang="it-IT" sz="1600" b="1" i="1" dirty="0"/>
              <a:t>, 2004</a:t>
            </a:r>
          </a:p>
        </p:txBody>
      </p:sp>
      <p:sp>
        <p:nvSpPr>
          <p:cNvPr id="19" name="Callout 13 18"/>
          <p:cNvSpPr/>
          <p:nvPr/>
        </p:nvSpPr>
        <p:spPr>
          <a:xfrm>
            <a:off x="6399213" y="1508125"/>
            <a:ext cx="1608137" cy="768350"/>
          </a:xfrm>
          <a:prstGeom prst="accentBorderCallout1">
            <a:avLst>
              <a:gd name="adj1" fmla="val 18750"/>
              <a:gd name="adj2" fmla="val -8333"/>
              <a:gd name="adj3" fmla="val 385499"/>
              <a:gd name="adj4" fmla="val -117393"/>
            </a:avLst>
          </a:prstGeom>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defRPr/>
            </a:pPr>
            <a:r>
              <a:rPr lang="it-IT" dirty="0"/>
              <a:t>Cure</a:t>
            </a:r>
            <a:br>
              <a:rPr lang="it-IT" dirty="0"/>
            </a:br>
            <a:r>
              <a:rPr lang="it-IT" dirty="0"/>
              <a:t>Complesse</a:t>
            </a:r>
            <a:endParaRPr lang="it-IT" dirty="0"/>
          </a:p>
        </p:txBody>
      </p:sp>
      <p:cxnSp>
        <p:nvCxnSpPr>
          <p:cNvPr id="21" name="Connettore 1 20"/>
          <p:cNvCxnSpPr/>
          <p:nvPr/>
        </p:nvCxnSpPr>
        <p:spPr>
          <a:xfrm>
            <a:off x="-1404938" y="-60325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flipH="1">
            <a:off x="4356100" y="3500438"/>
            <a:ext cx="144463" cy="215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ttore 1 25"/>
          <p:cNvCxnSpPr/>
          <p:nvPr/>
        </p:nvCxnSpPr>
        <p:spPr>
          <a:xfrm flipH="1">
            <a:off x="4356100" y="3500438"/>
            <a:ext cx="287338" cy="4333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Connettore 1 28"/>
          <p:cNvCxnSpPr/>
          <p:nvPr/>
        </p:nvCxnSpPr>
        <p:spPr>
          <a:xfrm flipH="1">
            <a:off x="4356100" y="3573463"/>
            <a:ext cx="431800" cy="5762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Connettore 1 32"/>
          <p:cNvCxnSpPr/>
          <p:nvPr/>
        </p:nvCxnSpPr>
        <p:spPr>
          <a:xfrm flipH="1">
            <a:off x="4427538" y="3644900"/>
            <a:ext cx="504825" cy="6477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Connettore 1 35"/>
          <p:cNvCxnSpPr/>
          <p:nvPr/>
        </p:nvCxnSpPr>
        <p:spPr>
          <a:xfrm flipH="1">
            <a:off x="4500563" y="3716338"/>
            <a:ext cx="576262" cy="7207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Connettore 1 37"/>
          <p:cNvCxnSpPr/>
          <p:nvPr/>
        </p:nvCxnSpPr>
        <p:spPr>
          <a:xfrm flipH="1">
            <a:off x="4643438" y="4005263"/>
            <a:ext cx="433387" cy="5032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Connettore 1 71"/>
          <p:cNvCxnSpPr/>
          <p:nvPr/>
        </p:nvCxnSpPr>
        <p:spPr>
          <a:xfrm flipH="1">
            <a:off x="4716463" y="4365625"/>
            <a:ext cx="215900" cy="2873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0" name="Segnaposto piè di pagina 79"/>
          <p:cNvSpPr>
            <a:spLocks noGrp="1"/>
          </p:cNvSpPr>
          <p:nvPr>
            <p:ph type="ftr" sz="quarter" idx="11"/>
          </p:nvPr>
        </p:nvSpPr>
        <p:spPr/>
        <p:txBody>
          <a:bodyPr/>
          <a:lstStyle/>
          <a:p>
            <a:pPr>
              <a:defRPr/>
            </a:pPr>
            <a:r>
              <a:rPr lang="it-IT" smtClean="0"/>
              <a:t>Il Medico di famiglia e la persona anziana con deficit cognitivo</a:t>
            </a:r>
            <a:endParaRPr lang="it-IT"/>
          </a:p>
        </p:txBody>
      </p:sp>
      <p:sp>
        <p:nvSpPr>
          <p:cNvPr id="4" name="Segnaposto data 3"/>
          <p:cNvSpPr>
            <a:spLocks noGrp="1"/>
          </p:cNvSpPr>
          <p:nvPr>
            <p:ph type="dt" sz="half" idx="10"/>
          </p:nvPr>
        </p:nvSpPr>
        <p:spPr/>
        <p:txBody>
          <a:bodyPr/>
          <a:lstStyle/>
          <a:p>
            <a:fld id="{B4477E93-2BCE-40F9-BEC3-EC80A11AF438}" type="datetime1">
              <a:rPr lang="it-IT" smtClean="0"/>
              <a:t>25/10/16</a:t>
            </a:fld>
            <a:endParaRPr lang="it-IT"/>
          </a:p>
        </p:txBody>
      </p:sp>
    </p:spTree>
    <p:extLst>
      <p:ext uri="{BB962C8B-B14F-4D97-AF65-F5344CB8AC3E}">
        <p14:creationId xmlns:p14="http://schemas.microsoft.com/office/powerpoint/2010/main" val="2578476784"/>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a:pPr>
            <a:r>
              <a:rPr lang="it-IT" dirty="0"/>
              <a:t>U= </a:t>
            </a:r>
            <a:r>
              <a:rPr lang="it-IT" dirty="0" err="1"/>
              <a:t>Upper</a:t>
            </a:r>
            <a:r>
              <a:rPr lang="it-IT" dirty="0"/>
              <a:t> </a:t>
            </a:r>
            <a:r>
              <a:rPr lang="it-IT" dirty="0" err="1"/>
              <a:t>Limb</a:t>
            </a:r>
            <a:r>
              <a:rPr lang="it-IT" dirty="0"/>
              <a:t> </a:t>
            </a:r>
            <a:r>
              <a:rPr lang="it-IT" dirty="0" err="1"/>
              <a:t>Function</a:t>
            </a:r>
            <a:r>
              <a:rPr lang="it-IT" dirty="0"/>
              <a:t> (funzionalità degli arti superiori)</a:t>
            </a:r>
          </a:p>
        </p:txBody>
      </p:sp>
      <p:sp>
        <p:nvSpPr>
          <p:cNvPr id="3" name="Segnaposto contenuto 2"/>
          <p:cNvSpPr>
            <a:spLocks noGrp="1"/>
          </p:cNvSpPr>
          <p:nvPr>
            <p:ph idx="1"/>
          </p:nvPr>
        </p:nvSpPr>
        <p:spPr/>
        <p:txBody>
          <a:bodyPr/>
          <a:lstStyle/>
          <a:p>
            <a:pPr>
              <a:defRPr/>
            </a:pPr>
            <a:r>
              <a:rPr lang="it-IT" dirty="0" smtClean="0"/>
              <a:t>Il </a:t>
            </a:r>
            <a:r>
              <a:rPr lang="it-IT" dirty="0"/>
              <a:t>paziente viene invitato a sollevare una scodella e a spostarla di alcuni metri. Si osserva la coordinazione, la forza, l’eventuale presenza di tremori. Si passa quindi a una valutazione dei movimenti fini chiedendo semplicemente al paziente di allacciare le scarpe: si valuta la precisione e la velocità di esecuzione.</a:t>
            </a:r>
          </a:p>
        </p:txBody>
      </p:sp>
      <p:sp>
        <p:nvSpPr>
          <p:cNvPr id="4" name="Segnaposto data 3"/>
          <p:cNvSpPr>
            <a:spLocks noGrp="1"/>
          </p:cNvSpPr>
          <p:nvPr>
            <p:ph type="dt" sz="quarter" idx="10"/>
          </p:nvPr>
        </p:nvSpPr>
        <p:spPr/>
        <p:txBody>
          <a:bodyPr/>
          <a:lstStyle/>
          <a:p>
            <a:pPr>
              <a:defRPr/>
            </a:pPr>
            <a:fld id="{97F6FA60-1083-4AAA-B627-C867EA65EC0B}" type="datetime1">
              <a:rPr lang="it-IT" smtClean="0"/>
              <a:t>25/10/16</a:t>
            </a:fld>
            <a:endParaRPr lang="it-IT"/>
          </a:p>
        </p:txBody>
      </p:sp>
      <p:sp>
        <p:nvSpPr>
          <p:cNvPr id="5" name="Segnaposto piè di pagina 4"/>
          <p:cNvSpPr>
            <a:spLocks noGrp="1"/>
          </p:cNvSpPr>
          <p:nvPr>
            <p:ph type="ftr" sz="quarter" idx="11"/>
          </p:nvPr>
        </p:nvSpPr>
        <p:spPr/>
        <p:txBody>
          <a:bodyPr/>
          <a:lstStyle/>
          <a:p>
            <a:pPr>
              <a:defRPr/>
            </a:pPr>
            <a:r>
              <a:rPr lang="it-IT" smtClean="0"/>
              <a:t>Il Medico di famiglia e la persona anziana con deficit cognitivo</a:t>
            </a:r>
            <a:endParaRPr lang="it-IT"/>
          </a:p>
        </p:txBody>
      </p:sp>
    </p:spTree>
    <p:extLst>
      <p:ext uri="{BB962C8B-B14F-4D97-AF65-F5344CB8AC3E}">
        <p14:creationId xmlns:p14="http://schemas.microsoft.com/office/powerpoint/2010/main" val="951291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a:pPr>
            <a:r>
              <a:rPr lang="it-IT" dirty="0"/>
              <a:t>L= Lower </a:t>
            </a:r>
            <a:r>
              <a:rPr lang="it-IT" dirty="0" err="1"/>
              <a:t>limb</a:t>
            </a:r>
            <a:r>
              <a:rPr lang="it-IT" dirty="0"/>
              <a:t> </a:t>
            </a:r>
            <a:r>
              <a:rPr lang="it-IT" dirty="0" err="1"/>
              <a:t>function</a:t>
            </a:r>
            <a:r>
              <a:rPr lang="it-IT" dirty="0"/>
              <a:t> (funzionalità degli arti inferiori)</a:t>
            </a:r>
          </a:p>
        </p:txBody>
      </p:sp>
      <p:sp>
        <p:nvSpPr>
          <p:cNvPr id="3" name="Segnaposto contenuto 2"/>
          <p:cNvSpPr>
            <a:spLocks noGrp="1"/>
          </p:cNvSpPr>
          <p:nvPr>
            <p:ph idx="1"/>
          </p:nvPr>
        </p:nvSpPr>
        <p:spPr/>
        <p:txBody>
          <a:bodyPr>
            <a:normAutofit fontScale="85000" lnSpcReduction="20000"/>
          </a:bodyPr>
          <a:lstStyle/>
          <a:p>
            <a:pPr>
              <a:defRPr/>
            </a:pPr>
            <a:r>
              <a:rPr lang="it-IT" dirty="0" smtClean="0"/>
              <a:t>Si </a:t>
            </a:r>
            <a:r>
              <a:rPr lang="it-IT" dirty="0"/>
              <a:t>invita il paziente a camminare attorno alla stanza. Si valuta la forza, l’equilibrio, la funzionalità articolare (anche, ginocchia, caviglie). Se le condizioni del paziente e il contesto lo permettono è possibile una più approfondita valutazione con il “</a:t>
            </a:r>
            <a:r>
              <a:rPr lang="it-IT" dirty="0" err="1"/>
              <a:t>get</a:t>
            </a:r>
            <a:r>
              <a:rPr lang="it-IT" dirty="0"/>
              <a:t> up and go test” </a:t>
            </a:r>
            <a:r>
              <a:rPr lang="it-IT" dirty="0" smtClean="0"/>
              <a:t>il </a:t>
            </a:r>
            <a:r>
              <a:rPr lang="it-IT" dirty="0"/>
              <a:t>paziente deve alzarsi da una sedia (o poltrona) senza l’aiuto delle braccia, deve restare fermo eretto per alcuni secondi, camminare per almeno 3 metri, girarsi di 180 gradi ritornare alla sedia e sedersi. </a:t>
            </a:r>
            <a:endParaRPr lang="it-IT" dirty="0" smtClean="0"/>
          </a:p>
          <a:p>
            <a:pPr>
              <a:defRPr/>
            </a:pPr>
            <a:r>
              <a:rPr lang="it-IT" dirty="0" smtClean="0"/>
              <a:t>Il test </a:t>
            </a:r>
            <a:r>
              <a:rPr lang="it-IT" dirty="0"/>
              <a:t>fornisce una valutazione globale di forza, coordinazione, equilibrio e della propensione alle cadute.</a:t>
            </a:r>
          </a:p>
          <a:p>
            <a:pPr>
              <a:defRPr/>
            </a:pPr>
            <a:endParaRPr lang="it-IT" dirty="0"/>
          </a:p>
        </p:txBody>
      </p:sp>
      <p:sp>
        <p:nvSpPr>
          <p:cNvPr id="4" name="Segnaposto data 3"/>
          <p:cNvSpPr>
            <a:spLocks noGrp="1"/>
          </p:cNvSpPr>
          <p:nvPr>
            <p:ph type="dt" sz="quarter" idx="10"/>
          </p:nvPr>
        </p:nvSpPr>
        <p:spPr/>
        <p:txBody>
          <a:bodyPr/>
          <a:lstStyle/>
          <a:p>
            <a:pPr>
              <a:defRPr/>
            </a:pPr>
            <a:fld id="{9B448C34-B33D-46DF-9D0B-9CA286E3E594}" type="datetime1">
              <a:rPr lang="it-IT" smtClean="0"/>
              <a:t>25/10/16</a:t>
            </a:fld>
            <a:endParaRPr lang="it-IT"/>
          </a:p>
        </p:txBody>
      </p:sp>
      <p:sp>
        <p:nvSpPr>
          <p:cNvPr id="5" name="Segnaposto piè di pagina 4"/>
          <p:cNvSpPr>
            <a:spLocks noGrp="1"/>
          </p:cNvSpPr>
          <p:nvPr>
            <p:ph type="ftr" sz="quarter" idx="11"/>
          </p:nvPr>
        </p:nvSpPr>
        <p:spPr/>
        <p:txBody>
          <a:bodyPr/>
          <a:lstStyle/>
          <a:p>
            <a:pPr>
              <a:defRPr/>
            </a:pPr>
            <a:r>
              <a:rPr lang="it-IT" smtClean="0"/>
              <a:t>Il Medico di famiglia e la persona anziana con deficit cognitivo</a:t>
            </a:r>
            <a:endParaRPr lang="it-IT"/>
          </a:p>
        </p:txBody>
      </p:sp>
    </p:spTree>
    <p:extLst>
      <p:ext uri="{BB962C8B-B14F-4D97-AF65-F5344CB8AC3E}">
        <p14:creationId xmlns:p14="http://schemas.microsoft.com/office/powerpoint/2010/main" val="3002312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defRPr/>
            </a:pPr>
            <a:r>
              <a:rPr lang="it-IT" sz="4000" dirty="0"/>
              <a:t>S= </a:t>
            </a:r>
            <a:r>
              <a:rPr lang="it-IT" sz="4000" dirty="0" err="1"/>
              <a:t>Sensory</a:t>
            </a:r>
            <a:r>
              <a:rPr lang="it-IT" sz="4000" dirty="0"/>
              <a:t> (sensorio)</a:t>
            </a:r>
          </a:p>
        </p:txBody>
      </p:sp>
      <p:sp>
        <p:nvSpPr>
          <p:cNvPr id="3" name="Segnaposto contenuto 2"/>
          <p:cNvSpPr>
            <a:spLocks noGrp="1"/>
          </p:cNvSpPr>
          <p:nvPr>
            <p:ph idx="1"/>
          </p:nvPr>
        </p:nvSpPr>
        <p:spPr/>
        <p:txBody>
          <a:bodyPr/>
          <a:lstStyle/>
          <a:p>
            <a:pPr>
              <a:defRPr/>
            </a:pPr>
            <a:r>
              <a:rPr lang="it-IT" dirty="0" smtClean="0"/>
              <a:t>Si </a:t>
            </a:r>
            <a:r>
              <a:rPr lang="it-IT" dirty="0"/>
              <a:t>chiede al paziente di leggere da vicino e da lontano alcuni caratteri di stampa, si valuta approssimativamente il campo visivo chiedendo al paziente di fissarci ponendo nel contempo un oggetto alle estremità del campo. Per l’udito si ricorre al semplice test a voce sussurrata.</a:t>
            </a:r>
          </a:p>
          <a:p>
            <a:pPr>
              <a:defRPr/>
            </a:pPr>
            <a:endParaRPr lang="it-IT" dirty="0"/>
          </a:p>
        </p:txBody>
      </p:sp>
      <p:sp>
        <p:nvSpPr>
          <p:cNvPr id="4" name="Segnaposto data 3"/>
          <p:cNvSpPr>
            <a:spLocks noGrp="1"/>
          </p:cNvSpPr>
          <p:nvPr>
            <p:ph type="dt" sz="quarter" idx="10"/>
          </p:nvPr>
        </p:nvSpPr>
        <p:spPr/>
        <p:txBody>
          <a:bodyPr/>
          <a:lstStyle/>
          <a:p>
            <a:pPr>
              <a:defRPr/>
            </a:pPr>
            <a:fld id="{9002512C-D15E-46A2-B386-4A69DF1F57B5}" type="datetime1">
              <a:rPr lang="it-IT" smtClean="0"/>
              <a:t>25/10/16</a:t>
            </a:fld>
            <a:endParaRPr lang="it-IT"/>
          </a:p>
        </p:txBody>
      </p:sp>
      <p:sp>
        <p:nvSpPr>
          <p:cNvPr id="5" name="Segnaposto piè di pagina 4"/>
          <p:cNvSpPr>
            <a:spLocks noGrp="1"/>
          </p:cNvSpPr>
          <p:nvPr>
            <p:ph type="ftr" sz="quarter" idx="11"/>
          </p:nvPr>
        </p:nvSpPr>
        <p:spPr/>
        <p:txBody>
          <a:bodyPr/>
          <a:lstStyle/>
          <a:p>
            <a:pPr>
              <a:defRPr/>
            </a:pPr>
            <a:r>
              <a:rPr lang="it-IT" smtClean="0"/>
              <a:t>Il Medico di famiglia e la persona anziana con deficit cognitivo</a:t>
            </a:r>
            <a:endParaRPr lang="it-IT"/>
          </a:p>
        </p:txBody>
      </p:sp>
    </p:spTree>
    <p:extLst>
      <p:ext uri="{BB962C8B-B14F-4D97-AF65-F5344CB8AC3E}">
        <p14:creationId xmlns:p14="http://schemas.microsoft.com/office/powerpoint/2010/main" val="529932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a:t>E= Environment (ambiente)</a:t>
            </a:r>
          </a:p>
        </p:txBody>
      </p:sp>
      <p:sp>
        <p:nvSpPr>
          <p:cNvPr id="3" name="Segnaposto contenuto 2"/>
          <p:cNvSpPr>
            <a:spLocks noGrp="1"/>
          </p:cNvSpPr>
          <p:nvPr>
            <p:ph idx="1"/>
          </p:nvPr>
        </p:nvSpPr>
        <p:spPr/>
        <p:txBody>
          <a:bodyPr>
            <a:normAutofit/>
          </a:bodyPr>
          <a:lstStyle/>
          <a:p>
            <a:pPr>
              <a:defRPr/>
            </a:pPr>
            <a:r>
              <a:rPr lang="it-IT" dirty="0" smtClean="0"/>
              <a:t>Una </a:t>
            </a:r>
            <a:r>
              <a:rPr lang="it-IT" dirty="0"/>
              <a:t>valutazione dell’ambiente in cui vive </a:t>
            </a:r>
            <a:r>
              <a:rPr lang="it-IT" dirty="0" smtClean="0"/>
              <a:t>il </a:t>
            </a:r>
            <a:r>
              <a:rPr lang="it-IT" dirty="0"/>
              <a:t>paziente è indispensabile da un lato per conoscere le risorse disponibili dall’altro per valutare le barriere, la disposizione delle stanze, dei mobili, le caratteristiche della cucina e dei servizi.</a:t>
            </a:r>
          </a:p>
        </p:txBody>
      </p:sp>
      <p:sp>
        <p:nvSpPr>
          <p:cNvPr id="4" name="Segnaposto data 3"/>
          <p:cNvSpPr>
            <a:spLocks noGrp="1"/>
          </p:cNvSpPr>
          <p:nvPr>
            <p:ph type="dt" sz="quarter" idx="10"/>
          </p:nvPr>
        </p:nvSpPr>
        <p:spPr/>
        <p:txBody>
          <a:bodyPr/>
          <a:lstStyle/>
          <a:p>
            <a:pPr>
              <a:defRPr/>
            </a:pPr>
            <a:fld id="{B40BCFA9-07AC-499E-8973-F08C981CF012}" type="datetime1">
              <a:rPr lang="it-IT" smtClean="0"/>
              <a:t>25/10/16</a:t>
            </a:fld>
            <a:endParaRPr lang="it-IT"/>
          </a:p>
        </p:txBody>
      </p:sp>
      <p:sp>
        <p:nvSpPr>
          <p:cNvPr id="5" name="Segnaposto piè di pagina 4"/>
          <p:cNvSpPr>
            <a:spLocks noGrp="1"/>
          </p:cNvSpPr>
          <p:nvPr>
            <p:ph type="ftr" sz="quarter" idx="11"/>
          </p:nvPr>
        </p:nvSpPr>
        <p:spPr/>
        <p:txBody>
          <a:bodyPr/>
          <a:lstStyle/>
          <a:p>
            <a:pPr>
              <a:defRPr/>
            </a:pPr>
            <a:r>
              <a:rPr lang="it-IT" smtClean="0"/>
              <a:t>Il Medico di famiglia e la persona anziana con deficit cognitivo</a:t>
            </a:r>
            <a:endParaRPr lang="it-IT"/>
          </a:p>
        </p:txBody>
      </p:sp>
    </p:spTree>
    <p:extLst>
      <p:ext uri="{BB962C8B-B14F-4D97-AF65-F5344CB8AC3E}">
        <p14:creationId xmlns:p14="http://schemas.microsoft.com/office/powerpoint/2010/main" val="977597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a:t>La valutazione </a:t>
            </a:r>
            <a:r>
              <a:rPr lang="it-IT" dirty="0" err="1" smtClean="0"/>
              <a:t>multiassiale</a:t>
            </a:r>
            <a:r>
              <a:rPr lang="it-IT" dirty="0" smtClean="0"/>
              <a:t> in MG  </a:t>
            </a:r>
            <a:endParaRPr lang="it-IT" dirty="0"/>
          </a:p>
        </p:txBody>
      </p:sp>
      <p:sp>
        <p:nvSpPr>
          <p:cNvPr id="3" name="Segnaposto contenuto 2"/>
          <p:cNvSpPr>
            <a:spLocks noGrp="1"/>
          </p:cNvSpPr>
          <p:nvPr>
            <p:ph idx="1"/>
          </p:nvPr>
        </p:nvSpPr>
        <p:spPr/>
        <p:txBody>
          <a:bodyPr>
            <a:normAutofit/>
          </a:bodyPr>
          <a:lstStyle/>
          <a:p>
            <a:pPr>
              <a:buFont typeface="Wingdings" panose="05000000000000000000" pitchFamily="2" charset="2"/>
              <a:buChar char="Ø"/>
              <a:defRPr/>
            </a:pPr>
            <a:r>
              <a:rPr lang="it-IT" sz="2000" dirty="0"/>
              <a:t>Il problema insito nelle varie scale di valutazione dell’“anziano fragile” riguarda </a:t>
            </a:r>
            <a:r>
              <a:rPr lang="it-IT" sz="2000" dirty="0" smtClean="0"/>
              <a:t>essenzialmente </a:t>
            </a:r>
            <a:r>
              <a:rPr lang="it-IT" sz="2000" dirty="0"/>
              <a:t>la loro “</a:t>
            </a:r>
            <a:r>
              <a:rPr lang="it-IT" sz="2000" dirty="0" err="1"/>
              <a:t>monoassialità</a:t>
            </a:r>
            <a:r>
              <a:rPr lang="it-IT" sz="2000" dirty="0"/>
              <a:t>”: ossia si limitano a valutare solo aspetti cognitivi, oppure solo aspetti funzionali</a:t>
            </a:r>
            <a:r>
              <a:rPr lang="it-IT" sz="2000" dirty="0" smtClean="0"/>
              <a:t>.</a:t>
            </a:r>
          </a:p>
          <a:p>
            <a:pPr>
              <a:buFont typeface="Wingdings" panose="05000000000000000000" pitchFamily="2" charset="2"/>
              <a:buChar char="Ø"/>
              <a:defRPr/>
            </a:pPr>
            <a:r>
              <a:rPr lang="it-IT" sz="2000" dirty="0"/>
              <a:t>Alcuni Autori italiani hanno cercato di ovviare a questo problema proponendo un nuovo score “</a:t>
            </a:r>
            <a:r>
              <a:rPr lang="it-IT" sz="2000" dirty="0" err="1"/>
              <a:t>multiassiale</a:t>
            </a:r>
            <a:r>
              <a:rPr lang="it-IT" sz="2000" dirty="0"/>
              <a:t>” della “fragilità”, interpretata secondo i principi della recente teoria della complessità, coniugando capacità tecnica e visione d’insieme . </a:t>
            </a:r>
            <a:r>
              <a:rPr lang="it-IT" sz="1200" b="1" dirty="0"/>
              <a:t>De Toni AF, Giacomelli F, </a:t>
            </a:r>
            <a:r>
              <a:rPr lang="it-IT" sz="1200" b="1" dirty="0" err="1"/>
              <a:t>Ivis</a:t>
            </a:r>
            <a:r>
              <a:rPr lang="it-IT" sz="1200" b="1" dirty="0"/>
              <a:t> S. Il mondo invisibile dei pazienti anziani. La fragilità interpretata dalla medicina di famiglia mediante la teoria della complessità. UTET 2010</a:t>
            </a:r>
            <a:r>
              <a:rPr lang="it-IT" sz="2000" dirty="0" smtClean="0"/>
              <a:t>.</a:t>
            </a:r>
            <a:endParaRPr lang="it-IT" sz="2000" dirty="0"/>
          </a:p>
          <a:p>
            <a:pPr>
              <a:buFont typeface="Wingdings" panose="05000000000000000000" pitchFamily="2" charset="2"/>
              <a:buChar char="Ø"/>
              <a:defRPr/>
            </a:pPr>
            <a:r>
              <a:rPr lang="it-IT" sz="2000" dirty="0"/>
              <a:t>L’importanza </a:t>
            </a:r>
            <a:r>
              <a:rPr lang="it-IT" sz="2000" dirty="0" smtClean="0"/>
              <a:t>della scheda SVAFRA </a:t>
            </a:r>
            <a:r>
              <a:rPr lang="it-IT" sz="2000" dirty="0"/>
              <a:t>risiede non solo nell’impegno e nella serietà con cui è stata progettata, ma anche e soprattutto nel fatto che essa rappresenta il primo tentativo di studio della “fragilità” del paziente anziano ideato e concepito nel </a:t>
            </a:r>
            <a:r>
              <a:rPr lang="it-IT" sz="2000" dirty="0" err="1"/>
              <a:t>setting</a:t>
            </a:r>
            <a:r>
              <a:rPr lang="it-IT" sz="2000" dirty="0"/>
              <a:t> della MG. </a:t>
            </a:r>
          </a:p>
        </p:txBody>
      </p:sp>
      <p:sp>
        <p:nvSpPr>
          <p:cNvPr id="4" name="Segnaposto data 3"/>
          <p:cNvSpPr>
            <a:spLocks noGrp="1"/>
          </p:cNvSpPr>
          <p:nvPr>
            <p:ph type="dt" sz="quarter" idx="10"/>
          </p:nvPr>
        </p:nvSpPr>
        <p:spPr/>
        <p:txBody>
          <a:bodyPr/>
          <a:lstStyle/>
          <a:p>
            <a:pPr>
              <a:defRPr/>
            </a:pPr>
            <a:fld id="{6AC763BF-20FB-4DE8-BECD-A1AE484CF8BB}" type="datetime1">
              <a:rPr lang="it-IT" smtClean="0"/>
              <a:t>25/10/16</a:t>
            </a:fld>
            <a:endParaRPr lang="it-IT"/>
          </a:p>
        </p:txBody>
      </p:sp>
      <p:sp>
        <p:nvSpPr>
          <p:cNvPr id="5" name="Segnaposto piè di pagina 4"/>
          <p:cNvSpPr>
            <a:spLocks noGrp="1"/>
          </p:cNvSpPr>
          <p:nvPr>
            <p:ph type="ftr" sz="quarter" idx="11"/>
          </p:nvPr>
        </p:nvSpPr>
        <p:spPr/>
        <p:txBody>
          <a:bodyPr/>
          <a:lstStyle/>
          <a:p>
            <a:pPr>
              <a:defRPr/>
            </a:pPr>
            <a:r>
              <a:rPr lang="it-IT" smtClean="0"/>
              <a:t>Il Medico di famiglia e la persona anziana con deficit cognitivo</a:t>
            </a:r>
            <a:endParaRPr lang="it-IT"/>
          </a:p>
        </p:txBody>
      </p:sp>
    </p:spTree>
    <p:extLst>
      <p:ext uri="{BB962C8B-B14F-4D97-AF65-F5344CB8AC3E}">
        <p14:creationId xmlns:p14="http://schemas.microsoft.com/office/powerpoint/2010/main" val="1316868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pPr>
              <a:defRPr/>
            </a:pPr>
            <a:fld id="{06CB73E3-30C0-4F31-8B85-BD82174643E3}" type="datetime1">
              <a:rPr lang="it-IT" smtClean="0"/>
              <a:t>25/10/16</a:t>
            </a:fld>
            <a:endParaRPr lang="it-IT"/>
          </a:p>
        </p:txBody>
      </p:sp>
      <p:sp>
        <p:nvSpPr>
          <p:cNvPr id="5" name="Segnaposto piè di pagina 4"/>
          <p:cNvSpPr>
            <a:spLocks noGrp="1"/>
          </p:cNvSpPr>
          <p:nvPr>
            <p:ph type="ftr" sz="quarter" idx="11"/>
          </p:nvPr>
        </p:nvSpPr>
        <p:spPr/>
        <p:txBody>
          <a:bodyPr/>
          <a:lstStyle/>
          <a:p>
            <a:pPr>
              <a:defRPr/>
            </a:pPr>
            <a:r>
              <a:rPr lang="it-IT" smtClean="0"/>
              <a:t>Il Medico di famiglia e la persona anziana con deficit cognitivo</a:t>
            </a:r>
            <a:endParaRPr lang="it-IT"/>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079" t="15574" r="20160" b="13889"/>
          <a:stretch/>
        </p:blipFill>
        <p:spPr bwMode="auto">
          <a:xfrm>
            <a:off x="323528" y="188640"/>
            <a:ext cx="8568952"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1428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l="32477" t="10120" r="32845" b="6250"/>
          <a:stretch>
            <a:fillRect/>
          </a:stretch>
        </p:blipFill>
        <p:spPr bwMode="auto">
          <a:xfrm>
            <a:off x="6650964" y="1772816"/>
            <a:ext cx="2454814"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title"/>
          </p:nvPr>
        </p:nvSpPr>
        <p:spPr/>
        <p:txBody>
          <a:bodyPr/>
          <a:lstStyle/>
          <a:p>
            <a:pPr>
              <a:defRPr/>
            </a:pPr>
            <a:r>
              <a:rPr lang="it-IT" sz="4000" dirty="0" smtClean="0"/>
              <a:t>Riflessioni sulla Demenza in MG</a:t>
            </a:r>
            <a:endParaRPr lang="it-IT" sz="4000" dirty="0"/>
          </a:p>
        </p:txBody>
      </p:sp>
      <p:sp>
        <p:nvSpPr>
          <p:cNvPr id="3" name="Segnaposto contenuto 2"/>
          <p:cNvSpPr>
            <a:spLocks noGrp="1"/>
          </p:cNvSpPr>
          <p:nvPr>
            <p:ph idx="1"/>
          </p:nvPr>
        </p:nvSpPr>
        <p:spPr>
          <a:xfrm>
            <a:off x="274342" y="1711417"/>
            <a:ext cx="6491064" cy="4525963"/>
          </a:xfrm>
        </p:spPr>
        <p:txBody>
          <a:bodyPr/>
          <a:lstStyle/>
          <a:p>
            <a:pPr>
              <a:defRPr/>
            </a:pPr>
            <a:r>
              <a:rPr lang="it-IT" sz="2000" b="1" dirty="0" smtClean="0">
                <a:solidFill>
                  <a:srgbClr val="000000"/>
                </a:solidFill>
              </a:rPr>
              <a:t>Non c’è dubbio che oggi la Demenza sia poco riconosciuta, poco diagnosticata, poco trattata e poco gestita da parte dei MMG. </a:t>
            </a:r>
          </a:p>
          <a:p>
            <a:pPr>
              <a:defRPr/>
            </a:pPr>
            <a:r>
              <a:rPr lang="it-IT" sz="2000" b="1" dirty="0" smtClean="0">
                <a:solidFill>
                  <a:srgbClr val="000000"/>
                </a:solidFill>
              </a:rPr>
              <a:t>Quando </a:t>
            </a:r>
            <a:r>
              <a:rPr lang="it-IT" sz="2000" b="1" dirty="0">
                <a:solidFill>
                  <a:srgbClr val="000000"/>
                </a:solidFill>
              </a:rPr>
              <a:t>i medici di assistenza primaria si prendono la responsabilità di cura della demenza, l'evidenza suggerisce che la cura ha esiti simili a quella fornita da specialisti. </a:t>
            </a:r>
            <a:r>
              <a:rPr lang="it-IT" sz="2000" b="1" dirty="0" smtClean="0">
                <a:solidFill>
                  <a:srgbClr val="000000"/>
                </a:solidFill>
              </a:rPr>
              <a:t> </a:t>
            </a:r>
          </a:p>
          <a:p>
            <a:pPr>
              <a:defRPr/>
            </a:pPr>
            <a:r>
              <a:rPr lang="it-IT" sz="2000" b="1" dirty="0" smtClean="0">
                <a:solidFill>
                  <a:srgbClr val="000000"/>
                </a:solidFill>
              </a:rPr>
              <a:t>Il riconoscimento della </a:t>
            </a:r>
            <a:r>
              <a:rPr lang="it-IT" sz="2000" b="1" dirty="0">
                <a:solidFill>
                  <a:srgbClr val="000000"/>
                </a:solidFill>
              </a:rPr>
              <a:t>demenza nelle cure primarie può essere potenziato con l'educazione e la </a:t>
            </a:r>
            <a:r>
              <a:rPr lang="it-IT" sz="2000" b="1" dirty="0" smtClean="0">
                <a:solidFill>
                  <a:srgbClr val="000000"/>
                </a:solidFill>
              </a:rPr>
              <a:t>formazione.</a:t>
            </a:r>
          </a:p>
          <a:p>
            <a:pPr>
              <a:defRPr/>
            </a:pPr>
            <a:r>
              <a:rPr lang="it-IT" sz="2000" b="1" dirty="0" smtClean="0">
                <a:solidFill>
                  <a:srgbClr val="000000"/>
                </a:solidFill>
              </a:rPr>
              <a:t>L’uso di test specifici può supportare una diagnosi tempestiva. Non vi sono evidenze per lo screening di tutta la popolazione anziana.</a:t>
            </a:r>
            <a:endParaRPr lang="it-IT" sz="2000" b="1" dirty="0">
              <a:solidFill>
                <a:srgbClr val="000000"/>
              </a:solidFill>
            </a:endParaRPr>
          </a:p>
        </p:txBody>
      </p:sp>
      <p:sp>
        <p:nvSpPr>
          <p:cNvPr id="4" name="Segnaposto data 3"/>
          <p:cNvSpPr>
            <a:spLocks noGrp="1"/>
          </p:cNvSpPr>
          <p:nvPr>
            <p:ph type="dt" sz="quarter" idx="10"/>
          </p:nvPr>
        </p:nvSpPr>
        <p:spPr/>
        <p:txBody>
          <a:bodyPr/>
          <a:lstStyle/>
          <a:p>
            <a:pPr>
              <a:defRPr/>
            </a:pPr>
            <a:fld id="{661E4708-5F81-4CBB-864B-8560ADDD9E6E}" type="datetime1">
              <a:rPr lang="it-IT" smtClean="0"/>
              <a:t>25/10/16</a:t>
            </a:fld>
            <a:endParaRPr lang="it-IT"/>
          </a:p>
        </p:txBody>
      </p:sp>
      <p:sp>
        <p:nvSpPr>
          <p:cNvPr id="5" name="Segnaposto piè di pagina 4"/>
          <p:cNvSpPr>
            <a:spLocks noGrp="1"/>
          </p:cNvSpPr>
          <p:nvPr>
            <p:ph type="ftr" sz="quarter" idx="11"/>
          </p:nvPr>
        </p:nvSpPr>
        <p:spPr/>
        <p:txBody>
          <a:bodyPr/>
          <a:lstStyle/>
          <a:p>
            <a:pPr>
              <a:defRPr/>
            </a:pPr>
            <a:r>
              <a:rPr lang="it-IT" smtClean="0"/>
              <a:t>Il Medico di famiglia e la persona anziana con deficit cognitivo</a:t>
            </a:r>
            <a:endParaRPr lang="it-IT"/>
          </a:p>
        </p:txBody>
      </p:sp>
    </p:spTree>
    <p:extLst>
      <p:ext uri="{BB962C8B-B14F-4D97-AF65-F5344CB8AC3E}">
        <p14:creationId xmlns:p14="http://schemas.microsoft.com/office/powerpoint/2010/main" val="26367733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8313" y="609600"/>
            <a:ext cx="8280400" cy="947738"/>
          </a:xfrm>
        </p:spPr>
        <p:txBody>
          <a:bodyPr/>
          <a:lstStyle/>
          <a:p>
            <a:pPr>
              <a:defRPr/>
            </a:pPr>
            <a:r>
              <a:rPr lang="it-IT" sz="4000" dirty="0" smtClean="0"/>
              <a:t>Riflessioni sulla demenza in MG</a:t>
            </a:r>
            <a:endParaRPr lang="it-IT" sz="4000" dirty="0"/>
          </a:p>
        </p:txBody>
      </p:sp>
      <p:sp>
        <p:nvSpPr>
          <p:cNvPr id="3" name="Segnaposto contenuto 2"/>
          <p:cNvSpPr>
            <a:spLocks noGrp="1"/>
          </p:cNvSpPr>
          <p:nvPr>
            <p:ph idx="1"/>
          </p:nvPr>
        </p:nvSpPr>
        <p:spPr>
          <a:xfrm>
            <a:off x="323850" y="1628775"/>
            <a:ext cx="8424863" cy="4611688"/>
          </a:xfrm>
        </p:spPr>
        <p:txBody>
          <a:bodyPr/>
          <a:lstStyle/>
          <a:p>
            <a:pPr>
              <a:defRPr/>
            </a:pPr>
            <a:r>
              <a:rPr lang="en-US" sz="2000" b="1" dirty="0" smtClean="0">
                <a:solidFill>
                  <a:srgbClr val="000000"/>
                </a:solidFill>
              </a:rPr>
              <a:t>Nella </a:t>
            </a:r>
            <a:r>
              <a:rPr lang="en-US" sz="2000" b="1" dirty="0" err="1" smtClean="0">
                <a:solidFill>
                  <a:srgbClr val="000000"/>
                </a:solidFill>
              </a:rPr>
              <a:t>maggior</a:t>
            </a:r>
            <a:r>
              <a:rPr lang="en-US" sz="2000" b="1" dirty="0" smtClean="0">
                <a:solidFill>
                  <a:srgbClr val="000000"/>
                </a:solidFill>
              </a:rPr>
              <a:t> parte </a:t>
            </a:r>
            <a:r>
              <a:rPr lang="en-US" sz="2000" b="1" dirty="0" err="1" smtClean="0">
                <a:solidFill>
                  <a:srgbClr val="000000"/>
                </a:solidFill>
              </a:rPr>
              <a:t>degli</a:t>
            </a:r>
            <a:r>
              <a:rPr lang="en-US" sz="2000" b="1" dirty="0" smtClean="0">
                <a:solidFill>
                  <a:srgbClr val="000000"/>
                </a:solidFill>
              </a:rPr>
              <a:t> </a:t>
            </a:r>
            <a:r>
              <a:rPr lang="en-US" sz="2000" b="1" dirty="0" err="1" smtClean="0">
                <a:solidFill>
                  <a:srgbClr val="000000"/>
                </a:solidFill>
              </a:rPr>
              <a:t>ambienti</a:t>
            </a:r>
            <a:r>
              <a:rPr lang="en-US" sz="2000" b="1" dirty="0" smtClean="0">
                <a:solidFill>
                  <a:srgbClr val="000000"/>
                </a:solidFill>
              </a:rPr>
              <a:t> di </a:t>
            </a:r>
            <a:r>
              <a:rPr lang="en-US" sz="2000" b="1" dirty="0" err="1" smtClean="0">
                <a:solidFill>
                  <a:srgbClr val="000000"/>
                </a:solidFill>
              </a:rPr>
              <a:t>cura</a:t>
            </a:r>
            <a:r>
              <a:rPr lang="en-US" sz="2000" b="1" dirty="0" smtClean="0">
                <a:solidFill>
                  <a:srgbClr val="000000"/>
                </a:solidFill>
              </a:rPr>
              <a:t> la </a:t>
            </a:r>
            <a:r>
              <a:rPr lang="en-US" sz="2000" b="1" dirty="0" err="1" smtClean="0">
                <a:solidFill>
                  <a:srgbClr val="000000"/>
                </a:solidFill>
              </a:rPr>
              <a:t>diagnosi</a:t>
            </a:r>
            <a:r>
              <a:rPr lang="en-US" sz="2000" b="1" dirty="0" smtClean="0">
                <a:solidFill>
                  <a:srgbClr val="000000"/>
                </a:solidFill>
              </a:rPr>
              <a:t> di </a:t>
            </a:r>
            <a:r>
              <a:rPr lang="en-US" sz="2000" b="1" dirty="0" err="1" smtClean="0">
                <a:solidFill>
                  <a:srgbClr val="000000"/>
                </a:solidFill>
              </a:rPr>
              <a:t>demenza</a:t>
            </a:r>
            <a:r>
              <a:rPr lang="en-US" sz="2000" b="1" dirty="0" smtClean="0">
                <a:solidFill>
                  <a:srgbClr val="000000"/>
                </a:solidFill>
              </a:rPr>
              <a:t> non </a:t>
            </a:r>
            <a:r>
              <a:rPr lang="en-US" sz="2000" b="1" dirty="0" err="1" smtClean="0">
                <a:solidFill>
                  <a:srgbClr val="000000"/>
                </a:solidFill>
              </a:rPr>
              <a:t>può</a:t>
            </a:r>
            <a:r>
              <a:rPr lang="en-US" sz="2000" b="1" dirty="0" smtClean="0">
                <a:solidFill>
                  <a:srgbClr val="000000"/>
                </a:solidFill>
              </a:rPr>
              <a:t> </a:t>
            </a:r>
            <a:r>
              <a:rPr lang="en-US" sz="2000" b="1" dirty="0" err="1" smtClean="0">
                <a:solidFill>
                  <a:srgbClr val="000000"/>
                </a:solidFill>
              </a:rPr>
              <a:t>essere</a:t>
            </a:r>
            <a:r>
              <a:rPr lang="en-US" sz="2000" b="1" dirty="0" smtClean="0">
                <a:solidFill>
                  <a:srgbClr val="000000"/>
                </a:solidFill>
              </a:rPr>
              <a:t> </a:t>
            </a:r>
            <a:r>
              <a:rPr lang="en-US" sz="2000" b="1" dirty="0" err="1" smtClean="0">
                <a:solidFill>
                  <a:srgbClr val="000000"/>
                </a:solidFill>
              </a:rPr>
              <a:t>fatta</a:t>
            </a:r>
            <a:r>
              <a:rPr lang="en-US" sz="2000" b="1" dirty="0" smtClean="0">
                <a:solidFill>
                  <a:srgbClr val="000000"/>
                </a:solidFill>
              </a:rPr>
              <a:t> da medici non </a:t>
            </a:r>
            <a:r>
              <a:rPr lang="en-US" sz="2000" b="1" dirty="0" err="1" smtClean="0">
                <a:solidFill>
                  <a:srgbClr val="000000"/>
                </a:solidFill>
              </a:rPr>
              <a:t>specialisti</a:t>
            </a:r>
            <a:r>
              <a:rPr lang="en-US" sz="2000" b="1" dirty="0" smtClean="0">
                <a:solidFill>
                  <a:srgbClr val="000000"/>
                </a:solidFill>
              </a:rPr>
              <a:t>. </a:t>
            </a:r>
            <a:r>
              <a:rPr lang="en-US" sz="2000" b="1" dirty="0" err="1" smtClean="0">
                <a:solidFill>
                  <a:srgbClr val="000000"/>
                </a:solidFill>
              </a:rPr>
              <a:t>Tuttavia</a:t>
            </a:r>
            <a:r>
              <a:rPr lang="en-US" sz="2000" b="1" dirty="0" smtClean="0">
                <a:solidFill>
                  <a:srgbClr val="000000"/>
                </a:solidFill>
              </a:rPr>
              <a:t> </a:t>
            </a:r>
            <a:r>
              <a:rPr lang="en-US" sz="2000" b="1" dirty="0" err="1" smtClean="0">
                <a:solidFill>
                  <a:srgbClr val="000000"/>
                </a:solidFill>
              </a:rPr>
              <a:t>sono</a:t>
            </a:r>
            <a:r>
              <a:rPr lang="en-US" sz="2000" b="1" dirty="0" smtClean="0">
                <a:solidFill>
                  <a:srgbClr val="000000"/>
                </a:solidFill>
              </a:rPr>
              <a:t> </a:t>
            </a:r>
            <a:r>
              <a:rPr lang="en-US" sz="2000" b="1" dirty="0" err="1" smtClean="0">
                <a:solidFill>
                  <a:srgbClr val="000000"/>
                </a:solidFill>
              </a:rPr>
              <a:t>stati</a:t>
            </a:r>
            <a:r>
              <a:rPr lang="en-US" sz="2000" b="1" dirty="0" smtClean="0">
                <a:solidFill>
                  <a:srgbClr val="000000"/>
                </a:solidFill>
              </a:rPr>
              <a:t> </a:t>
            </a:r>
            <a:r>
              <a:rPr lang="en-US" sz="2000" b="1" dirty="0" err="1" smtClean="0">
                <a:solidFill>
                  <a:srgbClr val="000000"/>
                </a:solidFill>
              </a:rPr>
              <a:t>evidenziati</a:t>
            </a:r>
            <a:r>
              <a:rPr lang="en-US" sz="2000" b="1" dirty="0" smtClean="0">
                <a:solidFill>
                  <a:srgbClr val="000000"/>
                </a:solidFill>
              </a:rPr>
              <a:t> </a:t>
            </a:r>
            <a:r>
              <a:rPr lang="it-IT" sz="2000" b="1" dirty="0" smtClean="0">
                <a:solidFill>
                  <a:srgbClr val="000000"/>
                </a:solidFill>
              </a:rPr>
              <a:t>numerosi </a:t>
            </a:r>
            <a:r>
              <a:rPr lang="it-IT" sz="2000" b="1" dirty="0">
                <a:solidFill>
                  <a:srgbClr val="000000"/>
                </a:solidFill>
              </a:rPr>
              <a:t>esempi di successo di cliniche </a:t>
            </a:r>
            <a:r>
              <a:rPr lang="it-IT" sz="2000" b="1" dirty="0" smtClean="0">
                <a:solidFill>
                  <a:srgbClr val="000000"/>
                </a:solidFill>
              </a:rPr>
              <a:t> della memoria inserite </a:t>
            </a:r>
            <a:r>
              <a:rPr lang="it-IT" sz="2000" b="1" dirty="0">
                <a:solidFill>
                  <a:srgbClr val="000000"/>
                </a:solidFill>
              </a:rPr>
              <a:t>nelle cure primarie, e </a:t>
            </a:r>
            <a:r>
              <a:rPr lang="it-IT" sz="2000" b="1" dirty="0" smtClean="0">
                <a:solidFill>
                  <a:srgbClr val="000000"/>
                </a:solidFill>
              </a:rPr>
              <a:t>gestite </a:t>
            </a:r>
            <a:r>
              <a:rPr lang="it-IT" sz="2000" b="1" dirty="0">
                <a:solidFill>
                  <a:srgbClr val="000000"/>
                </a:solidFill>
              </a:rPr>
              <a:t>da medici di base supportati da infermieri.</a:t>
            </a:r>
            <a:r>
              <a:rPr lang="en-US" sz="2000" b="1" dirty="0" smtClean="0">
                <a:solidFill>
                  <a:srgbClr val="000000"/>
                </a:solidFill>
              </a:rPr>
              <a:t>  </a:t>
            </a:r>
          </a:p>
          <a:p>
            <a:pPr>
              <a:defRPr/>
            </a:pPr>
            <a:r>
              <a:rPr lang="en-US" sz="2000" b="1" dirty="0" smtClean="0">
                <a:solidFill>
                  <a:srgbClr val="000000"/>
                </a:solidFill>
              </a:rPr>
              <a:t>La </a:t>
            </a:r>
            <a:r>
              <a:rPr lang="en-US" sz="2000" b="1" dirty="0" err="1" smtClean="0">
                <a:solidFill>
                  <a:srgbClr val="000000"/>
                </a:solidFill>
              </a:rPr>
              <a:t>fase</a:t>
            </a:r>
            <a:r>
              <a:rPr lang="en-US" sz="2000" b="1" dirty="0" smtClean="0">
                <a:solidFill>
                  <a:srgbClr val="000000"/>
                </a:solidFill>
              </a:rPr>
              <a:t> post </a:t>
            </a:r>
            <a:r>
              <a:rPr lang="en-US" sz="2000" b="1" dirty="0" err="1" smtClean="0">
                <a:solidFill>
                  <a:srgbClr val="000000"/>
                </a:solidFill>
              </a:rPr>
              <a:t>diagnostica</a:t>
            </a:r>
            <a:r>
              <a:rPr lang="en-US" sz="2000" b="1" dirty="0" smtClean="0">
                <a:solidFill>
                  <a:srgbClr val="000000"/>
                </a:solidFill>
              </a:rPr>
              <a:t>  </a:t>
            </a:r>
            <a:r>
              <a:rPr lang="en-US" sz="2000" b="1" dirty="0" err="1" smtClean="0">
                <a:solidFill>
                  <a:srgbClr val="000000"/>
                </a:solidFill>
              </a:rPr>
              <a:t>dopo</a:t>
            </a:r>
            <a:r>
              <a:rPr lang="en-US" sz="2000" b="1" dirty="0" smtClean="0">
                <a:solidFill>
                  <a:srgbClr val="000000"/>
                </a:solidFill>
              </a:rPr>
              <a:t> </a:t>
            </a:r>
            <a:r>
              <a:rPr lang="en-US" sz="2000" b="1" dirty="0" err="1" smtClean="0">
                <a:solidFill>
                  <a:srgbClr val="000000"/>
                </a:solidFill>
              </a:rPr>
              <a:t>una</a:t>
            </a:r>
            <a:r>
              <a:rPr lang="en-US" sz="2000" b="1" dirty="0" smtClean="0">
                <a:solidFill>
                  <a:srgbClr val="000000"/>
                </a:solidFill>
              </a:rPr>
              <a:t> </a:t>
            </a:r>
            <a:r>
              <a:rPr lang="en-US" sz="2000" b="1" dirty="0" err="1" smtClean="0">
                <a:solidFill>
                  <a:srgbClr val="000000"/>
                </a:solidFill>
              </a:rPr>
              <a:t>diagnosi</a:t>
            </a:r>
            <a:r>
              <a:rPr lang="en-US" sz="2000" b="1" dirty="0" smtClean="0">
                <a:solidFill>
                  <a:srgbClr val="000000"/>
                </a:solidFill>
              </a:rPr>
              <a:t> “ben </a:t>
            </a:r>
            <a:r>
              <a:rPr lang="en-US" sz="2000" b="1" dirty="0" err="1" smtClean="0">
                <a:solidFill>
                  <a:srgbClr val="000000"/>
                </a:solidFill>
              </a:rPr>
              <a:t>posta</a:t>
            </a:r>
            <a:r>
              <a:rPr lang="en-US" sz="2000" b="1" dirty="0" smtClean="0">
                <a:solidFill>
                  <a:srgbClr val="000000"/>
                </a:solidFill>
              </a:rPr>
              <a:t>” </a:t>
            </a:r>
            <a:r>
              <a:rPr lang="en-US" sz="2000" b="1" dirty="0" err="1" smtClean="0">
                <a:solidFill>
                  <a:srgbClr val="000000"/>
                </a:solidFill>
              </a:rPr>
              <a:t>riporta</a:t>
            </a:r>
            <a:r>
              <a:rPr lang="en-US" sz="2000" b="1" dirty="0" smtClean="0">
                <a:solidFill>
                  <a:srgbClr val="000000"/>
                </a:solidFill>
              </a:rPr>
              <a:t> a un </a:t>
            </a:r>
            <a:r>
              <a:rPr lang="en-US" sz="2000" b="1" dirty="0" err="1" smtClean="0">
                <a:solidFill>
                  <a:srgbClr val="000000"/>
                </a:solidFill>
              </a:rPr>
              <a:t>sistema</a:t>
            </a:r>
            <a:r>
              <a:rPr lang="en-US" sz="2000" b="1" dirty="0" smtClean="0">
                <a:solidFill>
                  <a:srgbClr val="000000"/>
                </a:solidFill>
              </a:rPr>
              <a:t> di </a:t>
            </a:r>
            <a:r>
              <a:rPr lang="en-US" sz="2000" b="1" dirty="0" err="1" smtClean="0">
                <a:solidFill>
                  <a:srgbClr val="000000"/>
                </a:solidFill>
              </a:rPr>
              <a:t>continuità</a:t>
            </a:r>
            <a:r>
              <a:rPr lang="en-US" sz="2000" b="1" dirty="0" smtClean="0">
                <a:solidFill>
                  <a:srgbClr val="000000"/>
                </a:solidFill>
              </a:rPr>
              <a:t> </a:t>
            </a:r>
            <a:r>
              <a:rPr lang="en-US" sz="2000" b="1" dirty="0" err="1" smtClean="0">
                <a:solidFill>
                  <a:srgbClr val="000000"/>
                </a:solidFill>
              </a:rPr>
              <a:t>delle</a:t>
            </a:r>
            <a:r>
              <a:rPr lang="en-US" sz="2000" b="1" dirty="0" smtClean="0">
                <a:solidFill>
                  <a:srgbClr val="000000"/>
                </a:solidFill>
              </a:rPr>
              <a:t> cure in un </a:t>
            </a:r>
            <a:r>
              <a:rPr lang="en-US" sz="2000" b="1" dirty="0" err="1" smtClean="0">
                <a:solidFill>
                  <a:srgbClr val="000000"/>
                </a:solidFill>
              </a:rPr>
              <a:t>contesto</a:t>
            </a:r>
            <a:r>
              <a:rPr lang="en-US" sz="2000" b="1" dirty="0" smtClean="0">
                <a:solidFill>
                  <a:srgbClr val="000000"/>
                </a:solidFill>
              </a:rPr>
              <a:t> di </a:t>
            </a:r>
            <a:r>
              <a:rPr lang="en-US" sz="2000" b="1" dirty="0" err="1" smtClean="0">
                <a:solidFill>
                  <a:srgbClr val="000000"/>
                </a:solidFill>
              </a:rPr>
              <a:t>declino</a:t>
            </a:r>
            <a:r>
              <a:rPr lang="en-US" sz="2000" b="1" dirty="0" smtClean="0">
                <a:solidFill>
                  <a:srgbClr val="000000"/>
                </a:solidFill>
              </a:rPr>
              <a:t> </a:t>
            </a:r>
            <a:r>
              <a:rPr lang="en-US" sz="2000" b="1" dirty="0" err="1" smtClean="0">
                <a:solidFill>
                  <a:srgbClr val="000000"/>
                </a:solidFill>
              </a:rPr>
              <a:t>funzionale</a:t>
            </a:r>
            <a:r>
              <a:rPr lang="en-US" sz="2000" b="1" dirty="0" smtClean="0">
                <a:solidFill>
                  <a:srgbClr val="000000"/>
                </a:solidFill>
              </a:rPr>
              <a:t> e di </a:t>
            </a:r>
            <a:r>
              <a:rPr lang="en-US" sz="2000" b="1" dirty="0" err="1" smtClean="0">
                <a:solidFill>
                  <a:srgbClr val="000000"/>
                </a:solidFill>
              </a:rPr>
              <a:t>aumento</a:t>
            </a:r>
            <a:r>
              <a:rPr lang="en-US" sz="2000" b="1" dirty="0" smtClean="0">
                <a:solidFill>
                  <a:srgbClr val="000000"/>
                </a:solidFill>
              </a:rPr>
              <a:t> </a:t>
            </a:r>
            <a:r>
              <a:rPr lang="en-US" sz="2000" b="1" dirty="0" err="1" smtClean="0">
                <a:solidFill>
                  <a:srgbClr val="000000"/>
                </a:solidFill>
              </a:rPr>
              <a:t>della</a:t>
            </a:r>
            <a:r>
              <a:rPr lang="en-US" sz="2000" b="1" dirty="0" smtClean="0">
                <a:solidFill>
                  <a:srgbClr val="000000"/>
                </a:solidFill>
              </a:rPr>
              <a:t> </a:t>
            </a:r>
            <a:r>
              <a:rPr lang="en-US" sz="2000" b="1" dirty="0" err="1" smtClean="0">
                <a:solidFill>
                  <a:srgbClr val="000000"/>
                </a:solidFill>
              </a:rPr>
              <a:t>necessità</a:t>
            </a:r>
            <a:r>
              <a:rPr lang="en-US" sz="2000" b="1" dirty="0" smtClean="0">
                <a:solidFill>
                  <a:srgbClr val="000000"/>
                </a:solidFill>
              </a:rPr>
              <a:t> di </a:t>
            </a:r>
            <a:r>
              <a:rPr lang="en-US" sz="2000" b="1" dirty="0" err="1" smtClean="0">
                <a:solidFill>
                  <a:srgbClr val="000000"/>
                </a:solidFill>
              </a:rPr>
              <a:t>assistenza</a:t>
            </a:r>
            <a:r>
              <a:rPr lang="en-US" sz="2000" b="1" dirty="0" smtClean="0">
                <a:solidFill>
                  <a:srgbClr val="000000"/>
                </a:solidFill>
              </a:rPr>
              <a:t> e </a:t>
            </a:r>
            <a:r>
              <a:rPr lang="en-US" sz="2000" b="1" dirty="0" err="1" smtClean="0">
                <a:solidFill>
                  <a:srgbClr val="000000"/>
                </a:solidFill>
              </a:rPr>
              <a:t>supporti</a:t>
            </a:r>
            <a:r>
              <a:rPr lang="en-US" sz="2000" b="1" dirty="0" smtClean="0">
                <a:solidFill>
                  <a:srgbClr val="000000"/>
                </a:solidFill>
              </a:rPr>
              <a:t>.</a:t>
            </a:r>
          </a:p>
          <a:p>
            <a:pPr>
              <a:defRPr/>
            </a:pPr>
            <a:r>
              <a:rPr lang="en-US" sz="2000" b="1" dirty="0" smtClean="0">
                <a:solidFill>
                  <a:srgbClr val="000000"/>
                </a:solidFill>
              </a:rPr>
              <a:t>I </a:t>
            </a:r>
            <a:r>
              <a:rPr lang="en-US" sz="2000" b="1" dirty="0" err="1" smtClean="0">
                <a:solidFill>
                  <a:srgbClr val="000000"/>
                </a:solidFill>
              </a:rPr>
              <a:t>potenziali</a:t>
            </a:r>
            <a:r>
              <a:rPr lang="en-US" sz="2000" b="1" dirty="0" smtClean="0">
                <a:solidFill>
                  <a:srgbClr val="000000"/>
                </a:solidFill>
              </a:rPr>
              <a:t> </a:t>
            </a:r>
            <a:r>
              <a:rPr lang="en-US" sz="2000" b="1" dirty="0" err="1" smtClean="0">
                <a:solidFill>
                  <a:srgbClr val="000000"/>
                </a:solidFill>
              </a:rPr>
              <a:t>benefici</a:t>
            </a:r>
            <a:r>
              <a:rPr lang="en-US" sz="2000" b="1" dirty="0" smtClean="0">
                <a:solidFill>
                  <a:srgbClr val="000000"/>
                </a:solidFill>
              </a:rPr>
              <a:t> di </a:t>
            </a:r>
            <a:r>
              <a:rPr lang="en-US" sz="2000" b="1" dirty="0" err="1" smtClean="0">
                <a:solidFill>
                  <a:srgbClr val="000000"/>
                </a:solidFill>
              </a:rPr>
              <a:t>una</a:t>
            </a:r>
            <a:r>
              <a:rPr lang="en-US" sz="2000" b="1" dirty="0" smtClean="0">
                <a:solidFill>
                  <a:srgbClr val="000000"/>
                </a:solidFill>
              </a:rPr>
              <a:t> </a:t>
            </a:r>
            <a:r>
              <a:rPr lang="en-US" sz="2000" b="1" dirty="0" err="1" smtClean="0">
                <a:solidFill>
                  <a:srgbClr val="000000"/>
                </a:solidFill>
              </a:rPr>
              <a:t>vasta</a:t>
            </a:r>
            <a:r>
              <a:rPr lang="en-US" sz="2000" b="1" dirty="0" smtClean="0">
                <a:solidFill>
                  <a:srgbClr val="000000"/>
                </a:solidFill>
              </a:rPr>
              <a:t> gamma di </a:t>
            </a:r>
            <a:r>
              <a:rPr lang="en-US" sz="2000" b="1" dirty="0" err="1" smtClean="0">
                <a:solidFill>
                  <a:srgbClr val="000000"/>
                </a:solidFill>
              </a:rPr>
              <a:t>servizi</a:t>
            </a:r>
            <a:r>
              <a:rPr lang="en-US" sz="2000" b="1" dirty="0" smtClean="0">
                <a:solidFill>
                  <a:srgbClr val="000000"/>
                </a:solidFill>
              </a:rPr>
              <a:t> post </a:t>
            </a:r>
            <a:r>
              <a:rPr lang="en-US" sz="2000" b="1" dirty="0" err="1" smtClean="0">
                <a:solidFill>
                  <a:srgbClr val="000000"/>
                </a:solidFill>
              </a:rPr>
              <a:t>diagnostici</a:t>
            </a:r>
            <a:r>
              <a:rPr lang="en-US" sz="2000" b="1" dirty="0" smtClean="0">
                <a:solidFill>
                  <a:srgbClr val="000000"/>
                </a:solidFill>
              </a:rPr>
              <a:t> </a:t>
            </a:r>
            <a:r>
              <a:rPr lang="en-US" sz="2000" b="1" dirty="0" err="1" smtClean="0">
                <a:solidFill>
                  <a:srgbClr val="000000"/>
                </a:solidFill>
              </a:rPr>
              <a:t>devono</a:t>
            </a:r>
            <a:r>
              <a:rPr lang="en-US" sz="2000" b="1" dirty="0" smtClean="0">
                <a:solidFill>
                  <a:srgbClr val="000000"/>
                </a:solidFill>
              </a:rPr>
              <a:t> </a:t>
            </a:r>
            <a:r>
              <a:rPr lang="en-US" sz="2000" b="1" dirty="0" err="1" smtClean="0">
                <a:solidFill>
                  <a:srgbClr val="000000"/>
                </a:solidFill>
              </a:rPr>
              <a:t>essere</a:t>
            </a:r>
            <a:r>
              <a:rPr lang="en-US" sz="2000" b="1" dirty="0" smtClean="0">
                <a:solidFill>
                  <a:srgbClr val="000000"/>
                </a:solidFill>
              </a:rPr>
              <a:t> </a:t>
            </a:r>
            <a:r>
              <a:rPr lang="en-US" sz="2000" b="1" dirty="0" err="1" smtClean="0">
                <a:solidFill>
                  <a:srgbClr val="000000"/>
                </a:solidFill>
              </a:rPr>
              <a:t>ancora</a:t>
            </a:r>
            <a:r>
              <a:rPr lang="en-US" sz="2000" b="1" dirty="0" smtClean="0">
                <a:solidFill>
                  <a:srgbClr val="000000"/>
                </a:solidFill>
              </a:rPr>
              <a:t> ben </a:t>
            </a:r>
            <a:r>
              <a:rPr lang="en-US" sz="2000" b="1" dirty="0" err="1" smtClean="0">
                <a:solidFill>
                  <a:srgbClr val="000000"/>
                </a:solidFill>
              </a:rPr>
              <a:t>valutati</a:t>
            </a:r>
            <a:r>
              <a:rPr lang="en-US" sz="2000" b="1" dirty="0" smtClean="0">
                <a:solidFill>
                  <a:srgbClr val="000000"/>
                </a:solidFill>
              </a:rPr>
              <a:t>.</a:t>
            </a:r>
          </a:p>
          <a:p>
            <a:pPr>
              <a:defRPr/>
            </a:pPr>
            <a:r>
              <a:rPr lang="it-IT" sz="2000" b="1" dirty="0" smtClean="0">
                <a:solidFill>
                  <a:srgbClr val="000000"/>
                </a:solidFill>
              </a:rPr>
              <a:t>I servizi </a:t>
            </a:r>
            <a:r>
              <a:rPr lang="it-IT" sz="2000" b="1" dirty="0">
                <a:solidFill>
                  <a:srgbClr val="000000"/>
                </a:solidFill>
              </a:rPr>
              <a:t>di assistenza primaria hanno difficoltà a fornire alta qualità di assistenza continua per le persone affette da demenza, anche in sistemi in cui il loro ruolo è stato reso più esplicito</a:t>
            </a:r>
            <a:r>
              <a:rPr lang="it-IT" sz="2000" b="1" dirty="0" smtClean="0">
                <a:solidFill>
                  <a:srgbClr val="000000"/>
                </a:solidFill>
              </a:rPr>
              <a:t>.</a:t>
            </a:r>
            <a:endParaRPr lang="it-IT" sz="2000" b="1" dirty="0">
              <a:solidFill>
                <a:srgbClr val="000000"/>
              </a:solidFill>
            </a:endParaRPr>
          </a:p>
        </p:txBody>
      </p:sp>
      <p:sp>
        <p:nvSpPr>
          <p:cNvPr id="4" name="Segnaposto data 3"/>
          <p:cNvSpPr>
            <a:spLocks noGrp="1"/>
          </p:cNvSpPr>
          <p:nvPr>
            <p:ph type="dt" sz="quarter" idx="10"/>
          </p:nvPr>
        </p:nvSpPr>
        <p:spPr/>
        <p:txBody>
          <a:bodyPr/>
          <a:lstStyle/>
          <a:p>
            <a:pPr>
              <a:defRPr/>
            </a:pPr>
            <a:fld id="{049A3534-4526-4351-ABE9-71FC96B3E40A}" type="datetime1">
              <a:rPr lang="it-IT" smtClean="0"/>
              <a:t>25/10/16</a:t>
            </a:fld>
            <a:endParaRPr lang="it-IT"/>
          </a:p>
        </p:txBody>
      </p:sp>
      <p:sp>
        <p:nvSpPr>
          <p:cNvPr id="5" name="Segnaposto piè di pagina 4"/>
          <p:cNvSpPr>
            <a:spLocks noGrp="1"/>
          </p:cNvSpPr>
          <p:nvPr>
            <p:ph type="ftr" sz="quarter" idx="11"/>
          </p:nvPr>
        </p:nvSpPr>
        <p:spPr/>
        <p:txBody>
          <a:bodyPr/>
          <a:lstStyle/>
          <a:p>
            <a:pPr>
              <a:defRPr/>
            </a:pPr>
            <a:r>
              <a:rPr lang="it-IT" smtClean="0"/>
              <a:t>Il Medico di famiglia e la persona anziana con deficit cognitivo</a:t>
            </a:r>
            <a:endParaRPr lang="it-IT"/>
          </a:p>
        </p:txBody>
      </p:sp>
    </p:spTree>
    <p:extLst>
      <p:ext uri="{BB962C8B-B14F-4D97-AF65-F5344CB8AC3E}">
        <p14:creationId xmlns:p14="http://schemas.microsoft.com/office/powerpoint/2010/main" val="537230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err="1" smtClean="0"/>
              <a:t>Discontuità</a:t>
            </a:r>
            <a:endParaRPr lang="it-IT" dirty="0"/>
          </a:p>
        </p:txBody>
      </p:sp>
      <p:sp>
        <p:nvSpPr>
          <p:cNvPr id="3" name="Segnaposto contenuto 2"/>
          <p:cNvSpPr>
            <a:spLocks noGrp="1"/>
          </p:cNvSpPr>
          <p:nvPr>
            <p:ph idx="1"/>
          </p:nvPr>
        </p:nvSpPr>
        <p:spPr>
          <a:xfrm>
            <a:off x="395288" y="1844675"/>
            <a:ext cx="8497887" cy="4114800"/>
          </a:xfrm>
        </p:spPr>
        <p:txBody>
          <a:bodyPr/>
          <a:lstStyle/>
          <a:p>
            <a:pPr>
              <a:defRPr/>
            </a:pPr>
            <a:r>
              <a:rPr lang="it-IT" dirty="0">
                <a:solidFill>
                  <a:srgbClr val="000000"/>
                </a:solidFill>
              </a:rPr>
              <a:t>Spesso si rileva anche una ancora scarsa integrazione e collaborazione tra Ospedale, medici di medicina generale (MMG), servizi territoriali e di assistenza domiciliare integrata che rischiano di tradursi in una carenza nella presa in carico e nella </a:t>
            </a:r>
            <a:r>
              <a:rPr lang="it-IT" dirty="0" err="1">
                <a:solidFill>
                  <a:srgbClr val="000000"/>
                </a:solidFill>
              </a:rPr>
              <a:t>continuita'</a:t>
            </a:r>
            <a:r>
              <a:rPr lang="it-IT" dirty="0">
                <a:solidFill>
                  <a:srgbClr val="000000"/>
                </a:solidFill>
              </a:rPr>
              <a:t> assistenziale.</a:t>
            </a:r>
          </a:p>
        </p:txBody>
      </p:sp>
      <p:sp>
        <p:nvSpPr>
          <p:cNvPr id="4" name="Segnaposto data 3"/>
          <p:cNvSpPr>
            <a:spLocks noGrp="1"/>
          </p:cNvSpPr>
          <p:nvPr>
            <p:ph type="dt" sz="quarter" idx="10"/>
          </p:nvPr>
        </p:nvSpPr>
        <p:spPr/>
        <p:txBody>
          <a:bodyPr/>
          <a:lstStyle/>
          <a:p>
            <a:pPr>
              <a:defRPr/>
            </a:pPr>
            <a:fld id="{AB9CC1C3-B060-43FE-9CD7-70D2C571F54F}" type="datetime1">
              <a:rPr lang="it-IT" smtClean="0"/>
              <a:t>25/10/16</a:t>
            </a:fld>
            <a:endParaRPr lang="it-IT"/>
          </a:p>
        </p:txBody>
      </p:sp>
      <p:sp>
        <p:nvSpPr>
          <p:cNvPr id="5" name="Segnaposto piè di pagina 4"/>
          <p:cNvSpPr>
            <a:spLocks noGrp="1"/>
          </p:cNvSpPr>
          <p:nvPr>
            <p:ph type="ftr" sz="quarter" idx="11"/>
          </p:nvPr>
        </p:nvSpPr>
        <p:spPr/>
        <p:txBody>
          <a:bodyPr/>
          <a:lstStyle/>
          <a:p>
            <a:pPr>
              <a:defRPr/>
            </a:pPr>
            <a:r>
              <a:rPr lang="it-IT" smtClean="0"/>
              <a:t>Il Medico di famiglia e la persona anziana con deficit cognitivo</a:t>
            </a:r>
            <a:endParaRPr lang="it-IT"/>
          </a:p>
        </p:txBody>
      </p:sp>
    </p:spTree>
    <p:extLst>
      <p:ext uri="{BB962C8B-B14F-4D97-AF65-F5344CB8AC3E}">
        <p14:creationId xmlns:p14="http://schemas.microsoft.com/office/powerpoint/2010/main" val="24449102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smtClean="0"/>
              <a:t>frammentarietà</a:t>
            </a:r>
            <a:endParaRPr lang="it-IT" dirty="0"/>
          </a:p>
        </p:txBody>
      </p:sp>
      <p:sp>
        <p:nvSpPr>
          <p:cNvPr id="3" name="Segnaposto contenuto 2"/>
          <p:cNvSpPr>
            <a:spLocks noGrp="1"/>
          </p:cNvSpPr>
          <p:nvPr>
            <p:ph idx="1"/>
          </p:nvPr>
        </p:nvSpPr>
        <p:spPr/>
        <p:txBody>
          <a:bodyPr/>
          <a:lstStyle/>
          <a:p>
            <a:pPr>
              <a:defRPr/>
            </a:pPr>
            <a:r>
              <a:rPr lang="it-IT" dirty="0">
                <a:solidFill>
                  <a:srgbClr val="000000"/>
                </a:solidFill>
              </a:rPr>
              <a:t>in Italia sono numerose le iniziative rivolte alla demenza ma, nonostante gli sforzi di Amministrazioni, Associazioni ed operatori sanitari e sociosanitari, la gestione del problema </a:t>
            </a:r>
            <a:r>
              <a:rPr lang="it-IT" dirty="0" err="1">
                <a:solidFill>
                  <a:srgbClr val="000000"/>
                </a:solidFill>
              </a:rPr>
              <a:t>e'</a:t>
            </a:r>
            <a:r>
              <a:rPr lang="it-IT" dirty="0">
                <a:solidFill>
                  <a:srgbClr val="000000"/>
                </a:solidFill>
              </a:rPr>
              <a:t> ancora spesso affrontata in momenti e con percorsi distinti; </a:t>
            </a:r>
          </a:p>
        </p:txBody>
      </p:sp>
      <p:sp>
        <p:nvSpPr>
          <p:cNvPr id="4" name="Segnaposto data 3"/>
          <p:cNvSpPr>
            <a:spLocks noGrp="1"/>
          </p:cNvSpPr>
          <p:nvPr>
            <p:ph type="dt" sz="quarter" idx="10"/>
          </p:nvPr>
        </p:nvSpPr>
        <p:spPr/>
        <p:txBody>
          <a:bodyPr/>
          <a:lstStyle/>
          <a:p>
            <a:pPr>
              <a:defRPr/>
            </a:pPr>
            <a:fld id="{97C135FD-CCA5-466B-BD38-9BC1CD7D1373}" type="datetime1">
              <a:rPr lang="it-IT" smtClean="0"/>
              <a:t>25/10/16</a:t>
            </a:fld>
            <a:endParaRPr lang="it-IT"/>
          </a:p>
        </p:txBody>
      </p:sp>
      <p:sp>
        <p:nvSpPr>
          <p:cNvPr id="5" name="Segnaposto piè di pagina 4"/>
          <p:cNvSpPr>
            <a:spLocks noGrp="1"/>
          </p:cNvSpPr>
          <p:nvPr>
            <p:ph type="ftr" sz="quarter" idx="11"/>
          </p:nvPr>
        </p:nvSpPr>
        <p:spPr/>
        <p:txBody>
          <a:bodyPr/>
          <a:lstStyle/>
          <a:p>
            <a:pPr>
              <a:defRPr/>
            </a:pPr>
            <a:r>
              <a:rPr lang="it-IT" smtClean="0"/>
              <a:t>Il Medico di famiglia e la persona anziana con deficit cognitivo</a:t>
            </a:r>
            <a:endParaRPr lang="it-IT"/>
          </a:p>
        </p:txBody>
      </p:sp>
    </p:spTree>
    <p:extLst>
      <p:ext uri="{BB962C8B-B14F-4D97-AF65-F5344CB8AC3E}">
        <p14:creationId xmlns:p14="http://schemas.microsoft.com/office/powerpoint/2010/main" val="3178268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692697"/>
            <a:ext cx="8064896" cy="5016758"/>
          </a:xfrm>
          <a:prstGeom prst="rect">
            <a:avLst/>
          </a:prstGeom>
        </p:spPr>
        <p:txBody>
          <a:bodyPr wrap="square">
            <a:spAutoFit/>
          </a:bodyPr>
          <a:lstStyle/>
          <a:p>
            <a:r>
              <a:rPr lang="it-IT" sz="3200" dirty="0"/>
              <a:t>Nessun medico pone in discussione l’importanza della rilevazione della pressione arteriosa nel corso di una visita medica di un anziano. </a:t>
            </a:r>
            <a:endParaRPr lang="it-IT" sz="3200" dirty="0" smtClean="0"/>
          </a:p>
          <a:p>
            <a:r>
              <a:rPr lang="it-IT" sz="3200" dirty="0" smtClean="0"/>
              <a:t>La </a:t>
            </a:r>
            <a:r>
              <a:rPr lang="it-IT" sz="3200" dirty="0"/>
              <a:t>valutazione cognitiva non è meno importante in quanto un declino cognitivo comporta sempre una menomazione funzionale e il grado di menomazione funzionale aumenta il rischio di complicanze e diminuisce la sopravvivenza </a:t>
            </a:r>
            <a:r>
              <a:rPr lang="it-IT" sz="3200" dirty="0" smtClean="0"/>
              <a:t>.</a:t>
            </a:r>
            <a:endParaRPr lang="it-IT" sz="3200" dirty="0"/>
          </a:p>
        </p:txBody>
      </p:sp>
      <p:sp>
        <p:nvSpPr>
          <p:cNvPr id="3" name="Rettangolo 2"/>
          <p:cNvSpPr/>
          <p:nvPr/>
        </p:nvSpPr>
        <p:spPr>
          <a:xfrm>
            <a:off x="5005714" y="5709455"/>
            <a:ext cx="3995936" cy="954107"/>
          </a:xfrm>
          <a:prstGeom prst="rect">
            <a:avLst/>
          </a:prstGeom>
        </p:spPr>
        <p:txBody>
          <a:bodyPr wrap="square">
            <a:spAutoFit/>
          </a:bodyPr>
          <a:lstStyle/>
          <a:p>
            <a:r>
              <a:rPr lang="en-US" sz="1400" b="1" i="1" dirty="0"/>
              <a:t>Cooper R, </a:t>
            </a:r>
            <a:r>
              <a:rPr lang="en-US" sz="1400" b="1" i="1" dirty="0" err="1"/>
              <a:t>Kuh</a:t>
            </a:r>
            <a:r>
              <a:rPr lang="en-US" sz="1400" b="1" i="1" dirty="0"/>
              <a:t> D, Hardy R, et al. Objectively measured physical capability levels and mortality: systematic review and </a:t>
            </a:r>
            <a:r>
              <a:rPr lang="en-US" sz="1400" b="1" i="1" dirty="0" err="1"/>
              <a:t>metaanalysis</a:t>
            </a:r>
            <a:r>
              <a:rPr lang="en-US" sz="1400" b="1" i="1" dirty="0"/>
              <a:t>. BMJ 2010;341:c4467. </a:t>
            </a:r>
            <a:endParaRPr lang="it-IT" sz="1400" b="1" i="1" dirty="0"/>
          </a:p>
        </p:txBody>
      </p:sp>
      <p:sp>
        <p:nvSpPr>
          <p:cNvPr id="4" name="Segnaposto data 3"/>
          <p:cNvSpPr>
            <a:spLocks noGrp="1"/>
          </p:cNvSpPr>
          <p:nvPr>
            <p:ph type="dt" sz="half" idx="10"/>
          </p:nvPr>
        </p:nvSpPr>
        <p:spPr/>
        <p:txBody>
          <a:bodyPr/>
          <a:lstStyle/>
          <a:p>
            <a:fld id="{AF784D5D-CF76-483A-8D4A-C2C08258247C}" type="datetime1">
              <a:rPr lang="it-IT" smtClean="0"/>
              <a:t>25/10/16</a:t>
            </a:fld>
            <a:endParaRPr lang="it-IT"/>
          </a:p>
        </p:txBody>
      </p:sp>
      <p:sp>
        <p:nvSpPr>
          <p:cNvPr id="5" name="Segnaposto piè di pagina 4"/>
          <p:cNvSpPr>
            <a:spLocks noGrp="1"/>
          </p:cNvSpPr>
          <p:nvPr>
            <p:ph type="ftr" sz="quarter" idx="11"/>
          </p:nvPr>
        </p:nvSpPr>
        <p:spPr/>
        <p:txBody>
          <a:bodyPr/>
          <a:lstStyle/>
          <a:p>
            <a:r>
              <a:rPr lang="it-IT" smtClean="0"/>
              <a:t>Il Medico di famiglia e la persona anziana con deficit cognitivo</a:t>
            </a:r>
            <a:endParaRPr lang="it-IT"/>
          </a:p>
        </p:txBody>
      </p:sp>
    </p:spTree>
    <p:extLst>
      <p:ext uri="{BB962C8B-B14F-4D97-AF65-F5344CB8AC3E}">
        <p14:creationId xmlns:p14="http://schemas.microsoft.com/office/powerpoint/2010/main" val="3882063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a:pPr>
            <a:r>
              <a:rPr lang="it-IT" dirty="0" smtClean="0"/>
              <a:t>Tempestività,</a:t>
            </a:r>
            <a:br>
              <a:rPr lang="it-IT" dirty="0" smtClean="0"/>
            </a:br>
            <a:r>
              <a:rPr lang="it-IT" dirty="0" smtClean="0"/>
              <a:t>multidimensionalità</a:t>
            </a:r>
            <a:endParaRPr lang="it-IT" dirty="0"/>
          </a:p>
        </p:txBody>
      </p:sp>
      <p:sp>
        <p:nvSpPr>
          <p:cNvPr id="3" name="Segnaposto contenuto 2"/>
          <p:cNvSpPr>
            <a:spLocks noGrp="1"/>
          </p:cNvSpPr>
          <p:nvPr>
            <p:ph idx="1"/>
          </p:nvPr>
        </p:nvSpPr>
        <p:spPr>
          <a:xfrm>
            <a:off x="468313" y="1981200"/>
            <a:ext cx="8207375" cy="4114800"/>
          </a:xfrm>
        </p:spPr>
        <p:txBody>
          <a:bodyPr/>
          <a:lstStyle/>
          <a:p>
            <a:pPr>
              <a:defRPr/>
            </a:pPr>
            <a:r>
              <a:rPr lang="it-IT" sz="2800" dirty="0">
                <a:solidFill>
                  <a:srgbClr val="000000"/>
                </a:solidFill>
              </a:rPr>
              <a:t>E' necessario pervenire il </a:t>
            </a:r>
            <a:r>
              <a:rPr lang="it-IT" sz="2800" dirty="0" err="1">
                <a:solidFill>
                  <a:srgbClr val="000000"/>
                </a:solidFill>
              </a:rPr>
              <a:t>piu'</a:t>
            </a:r>
            <a:r>
              <a:rPr lang="it-IT" sz="2800" dirty="0">
                <a:solidFill>
                  <a:srgbClr val="000000"/>
                </a:solidFill>
              </a:rPr>
              <a:t> rapidamente possibile ad una diagnosi precisa che permetta interventi farmacologici e/o psicosociali volti a contenere la progressione della malattia in relazione allo stadio, al grado di </a:t>
            </a:r>
            <a:r>
              <a:rPr lang="it-IT" sz="2800" dirty="0" err="1">
                <a:solidFill>
                  <a:srgbClr val="000000"/>
                </a:solidFill>
              </a:rPr>
              <a:t>disabilita'</a:t>
            </a:r>
            <a:r>
              <a:rPr lang="it-IT" sz="2800" dirty="0">
                <a:solidFill>
                  <a:srgbClr val="000000"/>
                </a:solidFill>
              </a:rPr>
              <a:t> ed alla </a:t>
            </a:r>
            <a:r>
              <a:rPr lang="it-IT" sz="2800" dirty="0" err="1">
                <a:solidFill>
                  <a:srgbClr val="000000"/>
                </a:solidFill>
              </a:rPr>
              <a:t>comorbilita</a:t>
            </a:r>
            <a:r>
              <a:rPr lang="it-IT" sz="2800" dirty="0">
                <a:solidFill>
                  <a:srgbClr val="000000"/>
                </a:solidFill>
              </a:rPr>
              <a:t>'; </a:t>
            </a:r>
            <a:r>
              <a:rPr lang="it-IT" sz="2800" dirty="0" err="1">
                <a:solidFill>
                  <a:srgbClr val="000000"/>
                </a:solidFill>
              </a:rPr>
              <a:t>e'</a:t>
            </a:r>
            <a:r>
              <a:rPr lang="it-IT" sz="2800" dirty="0">
                <a:solidFill>
                  <a:srgbClr val="000000"/>
                </a:solidFill>
              </a:rPr>
              <a:t> altrettanto necessario ed irrinunciabile gestire tutti i problemi che si presentano nel percorso dei vari stadi. </a:t>
            </a:r>
          </a:p>
        </p:txBody>
      </p:sp>
      <p:sp>
        <p:nvSpPr>
          <p:cNvPr id="4" name="Segnaposto data 3"/>
          <p:cNvSpPr>
            <a:spLocks noGrp="1"/>
          </p:cNvSpPr>
          <p:nvPr>
            <p:ph type="dt" sz="quarter" idx="10"/>
          </p:nvPr>
        </p:nvSpPr>
        <p:spPr/>
        <p:txBody>
          <a:bodyPr/>
          <a:lstStyle/>
          <a:p>
            <a:pPr>
              <a:defRPr/>
            </a:pPr>
            <a:fld id="{0506F7EF-63E2-4A1E-8322-9D9481F185B4}" type="datetime1">
              <a:rPr lang="it-IT" smtClean="0"/>
              <a:t>25/10/16</a:t>
            </a:fld>
            <a:endParaRPr lang="it-IT"/>
          </a:p>
        </p:txBody>
      </p:sp>
      <p:sp>
        <p:nvSpPr>
          <p:cNvPr id="5" name="Segnaposto piè di pagina 4"/>
          <p:cNvSpPr>
            <a:spLocks noGrp="1"/>
          </p:cNvSpPr>
          <p:nvPr>
            <p:ph type="ftr" sz="quarter" idx="11"/>
          </p:nvPr>
        </p:nvSpPr>
        <p:spPr/>
        <p:txBody>
          <a:bodyPr/>
          <a:lstStyle/>
          <a:p>
            <a:pPr>
              <a:defRPr/>
            </a:pPr>
            <a:r>
              <a:rPr lang="it-IT" smtClean="0"/>
              <a:t>Il Medico di famiglia e la persona anziana con deficit cognitivo</a:t>
            </a:r>
            <a:endParaRPr lang="it-IT"/>
          </a:p>
        </p:txBody>
      </p:sp>
    </p:spTree>
    <p:extLst>
      <p:ext uri="{BB962C8B-B14F-4D97-AF65-F5344CB8AC3E}">
        <p14:creationId xmlns:p14="http://schemas.microsoft.com/office/powerpoint/2010/main" val="34649269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smtClean="0"/>
              <a:t>Gestione integrata</a:t>
            </a:r>
            <a:endParaRPr lang="it-IT" dirty="0"/>
          </a:p>
        </p:txBody>
      </p:sp>
      <p:sp>
        <p:nvSpPr>
          <p:cNvPr id="3" name="Segnaposto contenuto 2"/>
          <p:cNvSpPr>
            <a:spLocks noGrp="1"/>
          </p:cNvSpPr>
          <p:nvPr>
            <p:ph idx="1"/>
          </p:nvPr>
        </p:nvSpPr>
        <p:spPr>
          <a:xfrm>
            <a:off x="395288" y="1981200"/>
            <a:ext cx="8353425" cy="4114800"/>
          </a:xfrm>
        </p:spPr>
        <p:txBody>
          <a:bodyPr/>
          <a:lstStyle/>
          <a:p>
            <a:pPr>
              <a:defRPr/>
            </a:pPr>
            <a:r>
              <a:rPr lang="it-IT" sz="2800" dirty="0">
                <a:solidFill>
                  <a:srgbClr val="000000"/>
                </a:solidFill>
              </a:rPr>
              <a:t>Il «modello della gestione integrata» </a:t>
            </a:r>
            <a:r>
              <a:rPr lang="it-IT" sz="2800" dirty="0" err="1">
                <a:solidFill>
                  <a:srgbClr val="000000"/>
                </a:solidFill>
              </a:rPr>
              <a:t>e'</a:t>
            </a:r>
            <a:r>
              <a:rPr lang="it-IT" sz="2800" dirty="0">
                <a:solidFill>
                  <a:srgbClr val="000000"/>
                </a:solidFill>
              </a:rPr>
              <a:t> oggi considerato l'approccio </a:t>
            </a:r>
            <a:r>
              <a:rPr lang="it-IT" sz="2800" dirty="0" err="1">
                <a:solidFill>
                  <a:srgbClr val="000000"/>
                </a:solidFill>
              </a:rPr>
              <a:t>piu'</a:t>
            </a:r>
            <a:r>
              <a:rPr lang="it-IT" sz="2800" dirty="0">
                <a:solidFill>
                  <a:srgbClr val="000000"/>
                </a:solidFill>
              </a:rPr>
              <a:t> indicato per migliorare l'assistenza alle persone con malattie croniche. Queste persone, infatti, hanno bisogno, oltre che di trattamenti efficaci e modulati sui diversi livelli di </a:t>
            </a:r>
            <a:r>
              <a:rPr lang="it-IT" sz="2800" dirty="0" err="1">
                <a:solidFill>
                  <a:srgbClr val="000000"/>
                </a:solidFill>
              </a:rPr>
              <a:t>gravita'</a:t>
            </a:r>
            <a:r>
              <a:rPr lang="it-IT" sz="2800" dirty="0">
                <a:solidFill>
                  <a:srgbClr val="000000"/>
                </a:solidFill>
              </a:rPr>
              <a:t>, anche di </a:t>
            </a:r>
            <a:r>
              <a:rPr lang="it-IT" sz="2800" dirty="0" err="1">
                <a:solidFill>
                  <a:srgbClr val="000000"/>
                </a:solidFill>
              </a:rPr>
              <a:t>continuita'</a:t>
            </a:r>
            <a:r>
              <a:rPr lang="it-IT" sz="2800" dirty="0">
                <a:solidFill>
                  <a:srgbClr val="000000"/>
                </a:solidFill>
              </a:rPr>
              <a:t> di assistenza, informazione e sostegno per raggiungere la massima </a:t>
            </a:r>
            <a:r>
              <a:rPr lang="it-IT" sz="2800" dirty="0" err="1">
                <a:solidFill>
                  <a:srgbClr val="000000"/>
                </a:solidFill>
              </a:rPr>
              <a:t>capacita'</a:t>
            </a:r>
            <a:r>
              <a:rPr lang="it-IT" sz="2800" dirty="0">
                <a:solidFill>
                  <a:srgbClr val="000000"/>
                </a:solidFill>
              </a:rPr>
              <a:t> di autogestione possibile.</a:t>
            </a:r>
          </a:p>
        </p:txBody>
      </p:sp>
      <p:sp>
        <p:nvSpPr>
          <p:cNvPr id="4" name="Segnaposto data 3"/>
          <p:cNvSpPr>
            <a:spLocks noGrp="1"/>
          </p:cNvSpPr>
          <p:nvPr>
            <p:ph type="dt" sz="quarter" idx="10"/>
          </p:nvPr>
        </p:nvSpPr>
        <p:spPr/>
        <p:txBody>
          <a:bodyPr/>
          <a:lstStyle/>
          <a:p>
            <a:pPr>
              <a:defRPr/>
            </a:pPr>
            <a:fld id="{9BDE1DF9-88B5-4827-842A-2DD5212ECA3C}" type="datetime1">
              <a:rPr lang="it-IT" smtClean="0"/>
              <a:t>25/10/16</a:t>
            </a:fld>
            <a:endParaRPr lang="it-IT"/>
          </a:p>
        </p:txBody>
      </p:sp>
      <p:sp>
        <p:nvSpPr>
          <p:cNvPr id="5" name="Segnaposto piè di pagina 4"/>
          <p:cNvSpPr>
            <a:spLocks noGrp="1"/>
          </p:cNvSpPr>
          <p:nvPr>
            <p:ph type="ftr" sz="quarter" idx="11"/>
          </p:nvPr>
        </p:nvSpPr>
        <p:spPr/>
        <p:txBody>
          <a:bodyPr/>
          <a:lstStyle/>
          <a:p>
            <a:pPr>
              <a:defRPr/>
            </a:pPr>
            <a:r>
              <a:rPr lang="it-IT" smtClean="0"/>
              <a:t>Il Medico di famiglia e la persona anziana con deficit cognitivo</a:t>
            </a:r>
            <a:endParaRPr lang="it-IT"/>
          </a:p>
        </p:txBody>
      </p:sp>
    </p:spTree>
    <p:extLst>
      <p:ext uri="{BB962C8B-B14F-4D97-AF65-F5344CB8AC3E}">
        <p14:creationId xmlns:p14="http://schemas.microsoft.com/office/powerpoint/2010/main" val="21719626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0825" y="609600"/>
            <a:ext cx="8713788" cy="1143000"/>
          </a:xfrm>
        </p:spPr>
        <p:txBody>
          <a:bodyPr/>
          <a:lstStyle/>
          <a:p>
            <a:pPr>
              <a:defRPr/>
            </a:pPr>
            <a:r>
              <a:rPr lang="it-IT" dirty="0" err="1" smtClean="0"/>
              <a:t>Disease</a:t>
            </a:r>
            <a:r>
              <a:rPr lang="it-IT" dirty="0" smtClean="0"/>
              <a:t> e care management</a:t>
            </a:r>
            <a:endParaRPr lang="it-IT" dirty="0"/>
          </a:p>
        </p:txBody>
      </p:sp>
      <p:sp>
        <p:nvSpPr>
          <p:cNvPr id="3" name="Segnaposto contenuto 2"/>
          <p:cNvSpPr>
            <a:spLocks noGrp="1"/>
          </p:cNvSpPr>
          <p:nvPr>
            <p:ph idx="1"/>
          </p:nvPr>
        </p:nvSpPr>
        <p:spPr>
          <a:xfrm>
            <a:off x="323850" y="1981200"/>
            <a:ext cx="8496300" cy="4114800"/>
          </a:xfrm>
        </p:spPr>
        <p:txBody>
          <a:bodyPr/>
          <a:lstStyle/>
          <a:p>
            <a:pPr>
              <a:defRPr/>
            </a:pPr>
            <a:r>
              <a:rPr lang="it-IT" sz="2400" dirty="0">
                <a:solidFill>
                  <a:srgbClr val="000000"/>
                </a:solidFill>
              </a:rPr>
              <a:t>Per attuare un intervento di gestione integrata </a:t>
            </a:r>
            <a:r>
              <a:rPr lang="it-IT" sz="2400" dirty="0" err="1">
                <a:solidFill>
                  <a:srgbClr val="000000"/>
                </a:solidFill>
              </a:rPr>
              <a:t>e'</a:t>
            </a:r>
            <a:r>
              <a:rPr lang="it-IT" sz="2400" dirty="0">
                <a:solidFill>
                  <a:srgbClr val="000000"/>
                </a:solidFill>
              </a:rPr>
              <a:t> fondamentale disporre: </a:t>
            </a:r>
            <a:r>
              <a:rPr lang="it-IT" sz="2400" dirty="0" smtClean="0">
                <a:solidFill>
                  <a:srgbClr val="000000"/>
                </a:solidFill>
              </a:rPr>
              <a:t>di </a:t>
            </a:r>
            <a:r>
              <a:rPr lang="it-IT" sz="2400" dirty="0">
                <a:solidFill>
                  <a:srgbClr val="000000"/>
                </a:solidFill>
              </a:rPr>
              <a:t>processi e strumenti di identificazione della popolazione target; di linee guida basate su prove di efficacia; di modelli di collaborazione tra i diversi professionisti coinvolti per promuovere un'assistenza multidisciplinare; di strumenti psicoeducativi per promuovere l'autogestione dei pazienti e dei familiari quale componente essenziale dell'assistenza ai malati cronici; di misure di processo e di esito; </a:t>
            </a:r>
          </a:p>
        </p:txBody>
      </p:sp>
      <p:sp>
        <p:nvSpPr>
          <p:cNvPr id="4" name="Segnaposto data 3"/>
          <p:cNvSpPr>
            <a:spLocks noGrp="1"/>
          </p:cNvSpPr>
          <p:nvPr>
            <p:ph type="dt" sz="quarter" idx="10"/>
          </p:nvPr>
        </p:nvSpPr>
        <p:spPr/>
        <p:txBody>
          <a:bodyPr/>
          <a:lstStyle/>
          <a:p>
            <a:pPr>
              <a:defRPr/>
            </a:pPr>
            <a:fld id="{C50FA94E-5D10-4844-8392-78C9CEDC1D9E}" type="datetime1">
              <a:rPr lang="it-IT" smtClean="0"/>
              <a:t>25/10/16</a:t>
            </a:fld>
            <a:endParaRPr lang="it-IT"/>
          </a:p>
        </p:txBody>
      </p:sp>
      <p:sp>
        <p:nvSpPr>
          <p:cNvPr id="5" name="Segnaposto piè di pagina 4"/>
          <p:cNvSpPr>
            <a:spLocks noGrp="1"/>
          </p:cNvSpPr>
          <p:nvPr>
            <p:ph type="ftr" sz="quarter" idx="11"/>
          </p:nvPr>
        </p:nvSpPr>
        <p:spPr/>
        <p:txBody>
          <a:bodyPr/>
          <a:lstStyle/>
          <a:p>
            <a:pPr>
              <a:defRPr/>
            </a:pPr>
            <a:r>
              <a:rPr lang="it-IT" smtClean="0"/>
              <a:t>Il Medico di famiglia e la persona anziana con deficit cognitivo</a:t>
            </a:r>
            <a:endParaRPr lang="it-IT" dirty="0"/>
          </a:p>
        </p:txBody>
      </p:sp>
    </p:spTree>
    <p:extLst>
      <p:ext uri="{BB962C8B-B14F-4D97-AF65-F5344CB8AC3E}">
        <p14:creationId xmlns:p14="http://schemas.microsoft.com/office/powerpoint/2010/main" val="220259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smtClean="0"/>
              <a:t>ICT e Formazione continua</a:t>
            </a:r>
            <a:endParaRPr lang="it-IT" dirty="0"/>
          </a:p>
        </p:txBody>
      </p:sp>
      <p:sp>
        <p:nvSpPr>
          <p:cNvPr id="3" name="Segnaposto contenuto 2"/>
          <p:cNvSpPr>
            <a:spLocks noGrp="1"/>
          </p:cNvSpPr>
          <p:nvPr>
            <p:ph idx="1"/>
          </p:nvPr>
        </p:nvSpPr>
        <p:spPr>
          <a:xfrm>
            <a:off x="395288" y="1844675"/>
            <a:ext cx="8353425" cy="4114800"/>
          </a:xfrm>
        </p:spPr>
        <p:txBody>
          <a:bodyPr/>
          <a:lstStyle/>
          <a:p>
            <a:pPr>
              <a:defRPr/>
            </a:pPr>
            <a:r>
              <a:rPr lang="it-IT" sz="2800" dirty="0">
                <a:solidFill>
                  <a:srgbClr val="000000"/>
                </a:solidFill>
              </a:rPr>
              <a:t>di sistemi informativi sostenibili e ben integrati sul territorio che incoraggino non solo la comunicazione tra medici ma anche tra medici, pazienti e familiari per ottenere un'assistenza coordinata e a lungo termine; di meccanismi e programmi di formazione/aggiornamento per specialisti e Medici di Medicina Generale (MMG).</a:t>
            </a:r>
          </a:p>
        </p:txBody>
      </p:sp>
      <p:sp>
        <p:nvSpPr>
          <p:cNvPr id="4" name="Segnaposto data 3"/>
          <p:cNvSpPr>
            <a:spLocks noGrp="1"/>
          </p:cNvSpPr>
          <p:nvPr>
            <p:ph type="dt" sz="quarter" idx="10"/>
          </p:nvPr>
        </p:nvSpPr>
        <p:spPr/>
        <p:txBody>
          <a:bodyPr/>
          <a:lstStyle/>
          <a:p>
            <a:pPr>
              <a:defRPr/>
            </a:pPr>
            <a:fld id="{85FD562B-4768-4487-B6EC-B6C825DB9CA6}" type="datetime1">
              <a:rPr lang="it-IT" smtClean="0"/>
              <a:t>25/10/16</a:t>
            </a:fld>
            <a:endParaRPr lang="it-IT"/>
          </a:p>
        </p:txBody>
      </p:sp>
      <p:sp>
        <p:nvSpPr>
          <p:cNvPr id="5" name="Segnaposto piè di pagina 4"/>
          <p:cNvSpPr>
            <a:spLocks noGrp="1"/>
          </p:cNvSpPr>
          <p:nvPr>
            <p:ph type="ftr" sz="quarter" idx="11"/>
          </p:nvPr>
        </p:nvSpPr>
        <p:spPr/>
        <p:txBody>
          <a:bodyPr/>
          <a:lstStyle/>
          <a:p>
            <a:pPr>
              <a:defRPr/>
            </a:pPr>
            <a:r>
              <a:rPr lang="it-IT" smtClean="0"/>
              <a:t>Il Medico di famiglia e la persona anziana con deficit cognitivo</a:t>
            </a:r>
            <a:endParaRPr lang="it-IT"/>
          </a:p>
        </p:txBody>
      </p:sp>
    </p:spTree>
    <p:extLst>
      <p:ext uri="{BB962C8B-B14F-4D97-AF65-F5344CB8AC3E}">
        <p14:creationId xmlns:p14="http://schemas.microsoft.com/office/powerpoint/2010/main" val="16546399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smtClean="0"/>
              <a:t>Percorsi assistenziali  o PAI</a:t>
            </a:r>
            <a:endParaRPr lang="it-IT" dirty="0"/>
          </a:p>
        </p:txBody>
      </p:sp>
      <p:sp>
        <p:nvSpPr>
          <p:cNvPr id="3" name="Segnaposto contenuto 2"/>
          <p:cNvSpPr>
            <a:spLocks noGrp="1"/>
          </p:cNvSpPr>
          <p:nvPr>
            <p:ph idx="1"/>
          </p:nvPr>
        </p:nvSpPr>
        <p:spPr>
          <a:xfrm>
            <a:off x="250825" y="1981200"/>
            <a:ext cx="8497888" cy="4114800"/>
          </a:xfrm>
        </p:spPr>
        <p:txBody>
          <a:bodyPr/>
          <a:lstStyle/>
          <a:p>
            <a:pPr>
              <a:defRPr/>
            </a:pPr>
            <a:r>
              <a:rPr lang="it-IT" sz="2800" dirty="0">
                <a:solidFill>
                  <a:srgbClr val="000000"/>
                </a:solidFill>
              </a:rPr>
              <a:t>Soprattutto per le patologie cronico-degenerative come le demenze, dunque, appare necessario definire un insieme di percorsi assistenziali secondo una filosofia di gestione integrata della malattia che, come </a:t>
            </a:r>
            <a:r>
              <a:rPr lang="it-IT" sz="2800" dirty="0" err="1">
                <a:solidFill>
                  <a:srgbClr val="000000"/>
                </a:solidFill>
              </a:rPr>
              <a:t>e'</a:t>
            </a:r>
            <a:r>
              <a:rPr lang="it-IT" sz="2800" dirty="0">
                <a:solidFill>
                  <a:srgbClr val="000000"/>
                </a:solidFill>
              </a:rPr>
              <a:t> documentato in letteratura da diverse esperienze internazionali, risulta efficace ed efficiente in rapporto ad un miglioramento della storia naturale della malattia. </a:t>
            </a:r>
          </a:p>
        </p:txBody>
      </p:sp>
      <p:sp>
        <p:nvSpPr>
          <p:cNvPr id="4" name="Segnaposto data 3"/>
          <p:cNvSpPr>
            <a:spLocks noGrp="1"/>
          </p:cNvSpPr>
          <p:nvPr>
            <p:ph type="dt" sz="quarter" idx="10"/>
          </p:nvPr>
        </p:nvSpPr>
        <p:spPr/>
        <p:txBody>
          <a:bodyPr/>
          <a:lstStyle/>
          <a:p>
            <a:pPr>
              <a:defRPr/>
            </a:pPr>
            <a:fld id="{C99CE61C-1E1A-4453-B9F3-D0083578FD2E}" type="datetime1">
              <a:rPr lang="it-IT" smtClean="0"/>
              <a:t>25/10/16</a:t>
            </a:fld>
            <a:endParaRPr lang="it-IT"/>
          </a:p>
        </p:txBody>
      </p:sp>
      <p:sp>
        <p:nvSpPr>
          <p:cNvPr id="5" name="Segnaposto piè di pagina 4"/>
          <p:cNvSpPr>
            <a:spLocks noGrp="1"/>
          </p:cNvSpPr>
          <p:nvPr>
            <p:ph type="ftr" sz="quarter" idx="11"/>
          </p:nvPr>
        </p:nvSpPr>
        <p:spPr/>
        <p:txBody>
          <a:bodyPr/>
          <a:lstStyle/>
          <a:p>
            <a:pPr>
              <a:defRPr/>
            </a:pPr>
            <a:r>
              <a:rPr lang="it-IT" smtClean="0"/>
              <a:t>Il Medico di famiglia e la persona anziana con deficit cognitivo</a:t>
            </a:r>
            <a:endParaRPr lang="it-IT"/>
          </a:p>
        </p:txBody>
      </p:sp>
    </p:spTree>
    <p:extLst>
      <p:ext uri="{BB962C8B-B14F-4D97-AF65-F5344CB8AC3E}">
        <p14:creationId xmlns:p14="http://schemas.microsoft.com/office/powerpoint/2010/main" val="7538266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smtClean="0"/>
              <a:t>Reti assistenziali</a:t>
            </a:r>
            <a:endParaRPr lang="it-IT" dirty="0"/>
          </a:p>
        </p:txBody>
      </p:sp>
      <p:sp>
        <p:nvSpPr>
          <p:cNvPr id="3" name="Segnaposto contenuto 2"/>
          <p:cNvSpPr>
            <a:spLocks noGrp="1"/>
          </p:cNvSpPr>
          <p:nvPr>
            <p:ph idx="1"/>
          </p:nvPr>
        </p:nvSpPr>
        <p:spPr>
          <a:xfrm>
            <a:off x="468313" y="1916113"/>
            <a:ext cx="8351837" cy="3971925"/>
          </a:xfrm>
        </p:spPr>
        <p:txBody>
          <a:bodyPr/>
          <a:lstStyle/>
          <a:p>
            <a:pPr>
              <a:defRPr/>
            </a:pPr>
            <a:r>
              <a:rPr lang="it-IT" sz="2400" dirty="0">
                <a:solidFill>
                  <a:srgbClr val="000000"/>
                </a:solidFill>
              </a:rPr>
              <a:t>Una rete integrata sanitaria, socio-sanitaria e sociale </a:t>
            </a:r>
            <a:r>
              <a:rPr lang="it-IT" sz="2400" dirty="0" err="1">
                <a:solidFill>
                  <a:srgbClr val="000000"/>
                </a:solidFill>
              </a:rPr>
              <a:t>consentira'</a:t>
            </a:r>
            <a:r>
              <a:rPr lang="it-IT" sz="2400" dirty="0">
                <a:solidFill>
                  <a:srgbClr val="000000"/>
                </a:solidFill>
              </a:rPr>
              <a:t> al paziente, al MMG e ai familiari di fruire in modo agevole di un qualificato riferimento clinico e assistenziale che utilizzi, in ogni fase in cui si renda necessario, il livello assistenziale adeguato, dagli specialisti all'ospedale per acuti, dall'ospedale diurno all'assistenza domiciliare integrata, dalle residenze sanitarie assistenziali alla ospedalizzazione a domicilio, al centro diurno ecc.</a:t>
            </a:r>
          </a:p>
        </p:txBody>
      </p:sp>
      <p:sp>
        <p:nvSpPr>
          <p:cNvPr id="4" name="Segnaposto data 3"/>
          <p:cNvSpPr>
            <a:spLocks noGrp="1"/>
          </p:cNvSpPr>
          <p:nvPr>
            <p:ph type="dt" sz="quarter" idx="10"/>
          </p:nvPr>
        </p:nvSpPr>
        <p:spPr/>
        <p:txBody>
          <a:bodyPr/>
          <a:lstStyle/>
          <a:p>
            <a:pPr>
              <a:defRPr/>
            </a:pPr>
            <a:fld id="{37EDE96C-EAA5-4D53-BA2D-BE5F2F9E42BA}" type="datetime1">
              <a:rPr lang="it-IT" smtClean="0"/>
              <a:t>25/10/16</a:t>
            </a:fld>
            <a:endParaRPr lang="it-IT"/>
          </a:p>
        </p:txBody>
      </p:sp>
      <p:sp>
        <p:nvSpPr>
          <p:cNvPr id="5" name="Segnaposto piè di pagina 4"/>
          <p:cNvSpPr>
            <a:spLocks noGrp="1"/>
          </p:cNvSpPr>
          <p:nvPr>
            <p:ph type="ftr" sz="quarter" idx="11"/>
          </p:nvPr>
        </p:nvSpPr>
        <p:spPr/>
        <p:txBody>
          <a:bodyPr/>
          <a:lstStyle/>
          <a:p>
            <a:pPr>
              <a:defRPr/>
            </a:pPr>
            <a:r>
              <a:rPr lang="it-IT" smtClean="0"/>
              <a:t>Il Medico di famiglia e la persona anziana con deficit cognitivo</a:t>
            </a:r>
            <a:endParaRPr lang="it-IT"/>
          </a:p>
        </p:txBody>
      </p:sp>
    </p:spTree>
    <p:extLst>
      <p:ext uri="{BB962C8B-B14F-4D97-AF65-F5344CB8AC3E}">
        <p14:creationId xmlns:p14="http://schemas.microsoft.com/office/powerpoint/2010/main" val="649676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quarter" idx="10"/>
          </p:nvPr>
        </p:nvSpPr>
        <p:spPr/>
        <p:txBody>
          <a:bodyPr/>
          <a:lstStyle/>
          <a:p>
            <a:pPr>
              <a:defRPr/>
            </a:pPr>
            <a:fld id="{7639DAC7-1726-437B-9327-50AA48A70AD8}" type="datetime1">
              <a:rPr lang="it-IT" smtClean="0"/>
              <a:t>25/10/16</a:t>
            </a:fld>
            <a:endParaRPr lang="it-IT"/>
          </a:p>
        </p:txBody>
      </p:sp>
      <p:sp>
        <p:nvSpPr>
          <p:cNvPr id="3" name="Segnaposto piè di pagina 2"/>
          <p:cNvSpPr>
            <a:spLocks noGrp="1"/>
          </p:cNvSpPr>
          <p:nvPr>
            <p:ph type="ftr" sz="quarter" idx="11"/>
          </p:nvPr>
        </p:nvSpPr>
        <p:spPr/>
        <p:txBody>
          <a:bodyPr/>
          <a:lstStyle/>
          <a:p>
            <a:pPr>
              <a:defRPr/>
            </a:pPr>
            <a:r>
              <a:rPr lang="it-IT" smtClean="0"/>
              <a:t>Il Medico di famiglia e la persona anziana con deficit cognitivo</a:t>
            </a:r>
            <a:endParaRPr lang="it-IT" dirty="0"/>
          </a:p>
        </p:txBody>
      </p:sp>
      <p:sp>
        <p:nvSpPr>
          <p:cNvPr id="4" name="Rettangolo 3"/>
          <p:cNvSpPr/>
          <p:nvPr/>
        </p:nvSpPr>
        <p:spPr>
          <a:xfrm>
            <a:off x="1403648" y="1484784"/>
            <a:ext cx="5904656" cy="3539430"/>
          </a:xfrm>
          <a:prstGeom prst="rect">
            <a:avLst/>
          </a:prstGeom>
        </p:spPr>
        <p:txBody>
          <a:bodyPr wrap="square">
            <a:spAutoFit/>
          </a:bodyPr>
          <a:lstStyle/>
          <a:p>
            <a:r>
              <a:rPr lang="it-IT" sz="3200" dirty="0"/>
              <a:t>Un recente articolo del </a:t>
            </a:r>
            <a:r>
              <a:rPr lang="it-IT" sz="3200" dirty="0" err="1"/>
              <a:t>British</a:t>
            </a:r>
            <a:r>
              <a:rPr lang="it-IT" sz="3200" dirty="0"/>
              <a:t> </a:t>
            </a:r>
            <a:r>
              <a:rPr lang="it-IT" sz="3200" dirty="0" err="1"/>
              <a:t>Medical</a:t>
            </a:r>
            <a:r>
              <a:rPr lang="it-IT" sz="3200" dirty="0"/>
              <a:t> Journal prende in esame le funzioni cognitive dell’anziano e propone una scala di valutazione semplice e facilmente utilizzabile nel contesto delle cure domiciliari </a:t>
            </a:r>
            <a:r>
              <a:rPr lang="it-IT" sz="3200" dirty="0" smtClean="0"/>
              <a:t>. </a:t>
            </a:r>
            <a:endParaRPr lang="it-IT" sz="3200" dirty="0"/>
          </a:p>
        </p:txBody>
      </p:sp>
      <p:sp>
        <p:nvSpPr>
          <p:cNvPr id="5" name="Rettangolo 4"/>
          <p:cNvSpPr/>
          <p:nvPr/>
        </p:nvSpPr>
        <p:spPr>
          <a:xfrm>
            <a:off x="4366118" y="5301208"/>
            <a:ext cx="4572000" cy="615553"/>
          </a:xfrm>
          <a:prstGeom prst="rect">
            <a:avLst/>
          </a:prstGeom>
        </p:spPr>
        <p:txBody>
          <a:bodyPr>
            <a:spAutoFit/>
          </a:bodyPr>
          <a:lstStyle/>
          <a:p>
            <a:r>
              <a:rPr lang="en-US" dirty="0"/>
              <a:t> </a:t>
            </a:r>
            <a:r>
              <a:rPr lang="en-US" sz="1600" b="1" i="1" dirty="0"/>
              <a:t>Young J, Meagher D, </a:t>
            </a:r>
            <a:r>
              <a:rPr lang="en-US" sz="1600" b="1" i="1" dirty="0" err="1"/>
              <a:t>Maclullich</a:t>
            </a:r>
            <a:r>
              <a:rPr lang="en-US" sz="1600" b="1" i="1" dirty="0"/>
              <a:t> A. Cognitive Assessment in older people. BMJ 2011;343:d5042.</a:t>
            </a:r>
            <a:endParaRPr lang="it-IT" sz="1600" b="1" i="1" dirty="0"/>
          </a:p>
        </p:txBody>
      </p:sp>
    </p:spTree>
    <p:extLst>
      <p:ext uri="{BB962C8B-B14F-4D97-AF65-F5344CB8AC3E}">
        <p14:creationId xmlns:p14="http://schemas.microsoft.com/office/powerpoint/2010/main" val="1958547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pPr>
              <a:defRPr/>
            </a:pPr>
            <a:fld id="{DD2BA083-6782-473D-88ED-074F6DA4F18D}" type="datetime1">
              <a:rPr lang="it-IT" smtClean="0"/>
              <a:t>25/10/16</a:t>
            </a:fld>
            <a:endParaRPr lang="it-IT"/>
          </a:p>
        </p:txBody>
      </p:sp>
      <p:sp>
        <p:nvSpPr>
          <p:cNvPr id="5" name="Segnaposto piè di pagina 4"/>
          <p:cNvSpPr>
            <a:spLocks noGrp="1"/>
          </p:cNvSpPr>
          <p:nvPr>
            <p:ph type="ftr" sz="quarter" idx="11"/>
          </p:nvPr>
        </p:nvSpPr>
        <p:spPr/>
        <p:txBody>
          <a:bodyPr/>
          <a:lstStyle/>
          <a:p>
            <a:pPr>
              <a:defRPr/>
            </a:pPr>
            <a:r>
              <a:rPr lang="it-IT" smtClean="0"/>
              <a:t>Il Medico di famiglia e la persona anziana con deficit cognitivo</a:t>
            </a:r>
            <a:endParaRPr lang="it-IT"/>
          </a:p>
        </p:txBody>
      </p:sp>
      <p:sp>
        <p:nvSpPr>
          <p:cNvPr id="6" name="Rettangolo 5"/>
          <p:cNvSpPr/>
          <p:nvPr/>
        </p:nvSpPr>
        <p:spPr>
          <a:xfrm>
            <a:off x="683568" y="620688"/>
            <a:ext cx="7992888" cy="4031873"/>
          </a:xfrm>
          <a:prstGeom prst="rect">
            <a:avLst/>
          </a:prstGeom>
        </p:spPr>
        <p:txBody>
          <a:bodyPr wrap="square">
            <a:spAutoFit/>
          </a:bodyPr>
          <a:lstStyle/>
          <a:p>
            <a:r>
              <a:rPr lang="it-IT" sz="3200" dirty="0"/>
              <a:t>Si definisce “</a:t>
            </a:r>
            <a:r>
              <a:rPr lang="it-IT" sz="3200" b="1" dirty="0">
                <a:solidFill>
                  <a:srgbClr val="FF0000"/>
                </a:solidFill>
              </a:rPr>
              <a:t>demenza</a:t>
            </a:r>
            <a:r>
              <a:rPr lang="it-IT" sz="3200" dirty="0"/>
              <a:t>” una sindrome clinica caratterizzata da difficoltà di memoria, disturbi del linguaggio, modificazioni psicologiche e comportamentali e talora sintomi </a:t>
            </a:r>
          </a:p>
          <a:p>
            <a:r>
              <a:rPr lang="it-IT" sz="3200" dirty="0"/>
              <a:t>psichiatrici, difficoltà di vario grado nell’esecuzione delle attività quotidiane. </a:t>
            </a:r>
            <a:endParaRPr lang="it-IT" sz="3200" dirty="0" smtClean="0"/>
          </a:p>
          <a:p>
            <a:r>
              <a:rPr lang="it-IT" sz="3200" dirty="0" smtClean="0"/>
              <a:t>La </a:t>
            </a:r>
            <a:r>
              <a:rPr lang="it-IT" sz="3200" dirty="0"/>
              <a:t>demenza interessa il 20% della popolazione sopra gli 80 anni. </a:t>
            </a:r>
          </a:p>
        </p:txBody>
      </p:sp>
    </p:spTree>
    <p:extLst>
      <p:ext uri="{BB962C8B-B14F-4D97-AF65-F5344CB8AC3E}">
        <p14:creationId xmlns:p14="http://schemas.microsoft.com/office/powerpoint/2010/main" val="462717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pPr>
              <a:defRPr/>
            </a:pPr>
            <a:fld id="{0BCA6625-1F90-453E-9F72-0863C9606AF8}" type="datetime1">
              <a:rPr lang="it-IT" smtClean="0"/>
              <a:t>25/10/16</a:t>
            </a:fld>
            <a:endParaRPr lang="it-IT"/>
          </a:p>
        </p:txBody>
      </p:sp>
      <p:sp>
        <p:nvSpPr>
          <p:cNvPr id="5" name="Segnaposto piè di pagina 4"/>
          <p:cNvSpPr>
            <a:spLocks noGrp="1"/>
          </p:cNvSpPr>
          <p:nvPr>
            <p:ph type="ftr" sz="quarter" idx="11"/>
          </p:nvPr>
        </p:nvSpPr>
        <p:spPr/>
        <p:txBody>
          <a:bodyPr/>
          <a:lstStyle/>
          <a:p>
            <a:pPr>
              <a:defRPr/>
            </a:pPr>
            <a:r>
              <a:rPr lang="it-IT" smtClean="0"/>
              <a:t>Il Medico di famiglia e la persona anziana con deficit cognitivo</a:t>
            </a:r>
            <a:endParaRPr lang="it-IT"/>
          </a:p>
        </p:txBody>
      </p:sp>
      <p:sp>
        <p:nvSpPr>
          <p:cNvPr id="6" name="Rettangolo 5"/>
          <p:cNvSpPr/>
          <p:nvPr/>
        </p:nvSpPr>
        <p:spPr>
          <a:xfrm>
            <a:off x="971600" y="620688"/>
            <a:ext cx="7488832" cy="4524315"/>
          </a:xfrm>
          <a:prstGeom prst="rect">
            <a:avLst/>
          </a:prstGeom>
        </p:spPr>
        <p:txBody>
          <a:bodyPr wrap="square">
            <a:spAutoFit/>
          </a:bodyPr>
          <a:lstStyle/>
          <a:p>
            <a:r>
              <a:rPr lang="it-IT" sz="3200" dirty="0"/>
              <a:t>Per “</a:t>
            </a:r>
            <a:r>
              <a:rPr lang="it-IT" sz="3200" b="1" dirty="0">
                <a:solidFill>
                  <a:srgbClr val="FF0000"/>
                </a:solidFill>
              </a:rPr>
              <a:t>depressione</a:t>
            </a:r>
            <a:r>
              <a:rPr lang="it-IT" sz="3200" dirty="0"/>
              <a:t>” si intende un disturbo psichico caratterizzato da abbassamento del tono dell’umore, perdita di interesse e di piacere nelle attività (</a:t>
            </a:r>
            <a:r>
              <a:rPr lang="it-IT" sz="3200" dirty="0" err="1"/>
              <a:t>anedonia</a:t>
            </a:r>
            <a:r>
              <a:rPr lang="it-IT" sz="3200" dirty="0"/>
              <a:t>), scarsa cura di sé, perdita di speranza per il futuro, pensieri tristi che possono talora giungere fino a desideri di morte. </a:t>
            </a:r>
            <a:endParaRPr lang="it-IT" sz="3200" dirty="0" smtClean="0"/>
          </a:p>
          <a:p>
            <a:r>
              <a:rPr lang="it-IT" sz="3200" dirty="0" smtClean="0"/>
              <a:t>Gli </a:t>
            </a:r>
            <a:r>
              <a:rPr lang="it-IT" sz="3200" dirty="0"/>
              <a:t>episodi depressivi maggiori colpiscono ogni anno fino al 30% degli ultra 70enni </a:t>
            </a:r>
            <a:r>
              <a:rPr lang="it-IT" sz="3200" dirty="0" smtClean="0"/>
              <a:t>. </a:t>
            </a:r>
            <a:endParaRPr lang="it-IT" sz="3200" dirty="0"/>
          </a:p>
        </p:txBody>
      </p:sp>
      <p:sp>
        <p:nvSpPr>
          <p:cNvPr id="7" name="Rettangolo 6"/>
          <p:cNvSpPr/>
          <p:nvPr/>
        </p:nvSpPr>
        <p:spPr>
          <a:xfrm>
            <a:off x="4211960" y="5373216"/>
            <a:ext cx="4572000" cy="584775"/>
          </a:xfrm>
          <a:prstGeom prst="rect">
            <a:avLst/>
          </a:prstGeom>
        </p:spPr>
        <p:txBody>
          <a:bodyPr>
            <a:spAutoFit/>
          </a:bodyPr>
          <a:lstStyle/>
          <a:p>
            <a:r>
              <a:rPr lang="en-US" sz="1600" b="1" i="1" dirty="0" err="1"/>
              <a:t>Alexopulos</a:t>
            </a:r>
            <a:r>
              <a:rPr lang="en-US" sz="1600" b="1" i="1" dirty="0"/>
              <a:t> GS. Depression in the elderly. Lancet 2005;365:1961-70. </a:t>
            </a:r>
            <a:endParaRPr lang="it-IT" sz="1600" b="1" i="1" dirty="0"/>
          </a:p>
        </p:txBody>
      </p:sp>
    </p:spTree>
    <p:extLst>
      <p:ext uri="{BB962C8B-B14F-4D97-AF65-F5344CB8AC3E}">
        <p14:creationId xmlns:p14="http://schemas.microsoft.com/office/powerpoint/2010/main" val="2391277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pPr>
              <a:defRPr/>
            </a:pPr>
            <a:fld id="{96EB4227-3D2A-4EE2-A759-25188B91D189}" type="datetime1">
              <a:rPr lang="it-IT" smtClean="0"/>
              <a:t>25/10/16</a:t>
            </a:fld>
            <a:endParaRPr lang="it-IT"/>
          </a:p>
        </p:txBody>
      </p:sp>
      <p:sp>
        <p:nvSpPr>
          <p:cNvPr id="5" name="Segnaposto piè di pagina 4"/>
          <p:cNvSpPr>
            <a:spLocks noGrp="1"/>
          </p:cNvSpPr>
          <p:nvPr>
            <p:ph type="ftr" sz="quarter" idx="11"/>
          </p:nvPr>
        </p:nvSpPr>
        <p:spPr/>
        <p:txBody>
          <a:bodyPr/>
          <a:lstStyle/>
          <a:p>
            <a:pPr>
              <a:defRPr/>
            </a:pPr>
            <a:r>
              <a:rPr lang="it-IT" smtClean="0"/>
              <a:t>Il Medico di famiglia e la persona anziana con deficit cognitivo</a:t>
            </a:r>
            <a:endParaRPr lang="it-IT"/>
          </a:p>
        </p:txBody>
      </p:sp>
      <p:sp>
        <p:nvSpPr>
          <p:cNvPr id="6" name="Rettangolo 5"/>
          <p:cNvSpPr/>
          <p:nvPr/>
        </p:nvSpPr>
        <p:spPr>
          <a:xfrm>
            <a:off x="184019" y="332656"/>
            <a:ext cx="8712968" cy="5509200"/>
          </a:xfrm>
          <a:prstGeom prst="rect">
            <a:avLst/>
          </a:prstGeom>
        </p:spPr>
        <p:txBody>
          <a:bodyPr wrap="square">
            <a:spAutoFit/>
          </a:bodyPr>
          <a:lstStyle/>
          <a:p>
            <a:r>
              <a:rPr lang="it-IT" sz="3200" dirty="0"/>
              <a:t>Per “</a:t>
            </a:r>
            <a:r>
              <a:rPr lang="it-IT" sz="3200" b="1" dirty="0">
                <a:solidFill>
                  <a:srgbClr val="FF0000"/>
                </a:solidFill>
              </a:rPr>
              <a:t>delirio</a:t>
            </a:r>
            <a:r>
              <a:rPr lang="it-IT" sz="3200" dirty="0"/>
              <a:t>” si intende una variazione rapida dello stato di coscienza con agitazione o sonnolenza, scarsa capacità di mantenere l’attenzione e di interagire con l’ambiente, ideazione e linguaggio incoerente: esso generalmente insorge in pazienti con precedente deficit cognitivo che incorrano in episodi febbrili, si sottopongano a particolari stress (ricoveri, interventi chirurgici) o assumano farmaci </a:t>
            </a:r>
            <a:r>
              <a:rPr lang="it-IT" sz="3200" dirty="0" err="1"/>
              <a:t>psico</a:t>
            </a:r>
            <a:r>
              <a:rPr lang="it-IT" sz="3200" dirty="0"/>
              <a:t>-attivi. </a:t>
            </a:r>
            <a:endParaRPr lang="it-IT" sz="3200" dirty="0" smtClean="0"/>
          </a:p>
          <a:p>
            <a:r>
              <a:rPr lang="it-IT" sz="3200" dirty="0" smtClean="0"/>
              <a:t>Il </a:t>
            </a:r>
            <a:r>
              <a:rPr lang="it-IT" sz="3200" dirty="0"/>
              <a:t>delirio può colpire fino al 50% degli anziani ricoverati </a:t>
            </a:r>
            <a:r>
              <a:rPr lang="it-IT" sz="3200" dirty="0" smtClean="0"/>
              <a:t>.</a:t>
            </a:r>
            <a:endParaRPr lang="it-IT" sz="3200" dirty="0"/>
          </a:p>
        </p:txBody>
      </p:sp>
    </p:spTree>
    <p:extLst>
      <p:ext uri="{BB962C8B-B14F-4D97-AF65-F5344CB8AC3E}">
        <p14:creationId xmlns:p14="http://schemas.microsoft.com/office/powerpoint/2010/main" val="337961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890"/>
            <a:ext cx="8229600" cy="1143000"/>
          </a:xfrm>
        </p:spPr>
        <p:txBody>
          <a:bodyPr>
            <a:normAutofit fontScale="90000"/>
          </a:bodyPr>
          <a:lstStyle/>
          <a:p>
            <a:pPr>
              <a:defRPr/>
            </a:pPr>
            <a:r>
              <a:rPr lang="it-IT" dirty="0"/>
              <a:t>Come sospettare un possibile declino cognitivo nell’anziano </a:t>
            </a:r>
          </a:p>
        </p:txBody>
      </p:sp>
      <p:sp>
        <p:nvSpPr>
          <p:cNvPr id="3" name="Segnaposto contenuto 2"/>
          <p:cNvSpPr>
            <a:spLocks noGrp="1"/>
          </p:cNvSpPr>
          <p:nvPr>
            <p:ph idx="1"/>
          </p:nvPr>
        </p:nvSpPr>
        <p:spPr>
          <a:xfrm>
            <a:off x="251520" y="1268760"/>
            <a:ext cx="8640960" cy="4857403"/>
          </a:xfrm>
        </p:spPr>
        <p:txBody>
          <a:bodyPr>
            <a:normAutofit/>
          </a:bodyPr>
          <a:lstStyle/>
          <a:p>
            <a:pPr>
              <a:defRPr/>
            </a:pPr>
            <a:r>
              <a:rPr lang="it-IT" b="1" dirty="0" smtClean="0">
                <a:solidFill>
                  <a:srgbClr val="FF0000"/>
                </a:solidFill>
              </a:rPr>
              <a:t>Dal modo di presentarsi della persona </a:t>
            </a:r>
            <a:r>
              <a:rPr lang="it-IT" sz="2000" dirty="0" smtClean="0"/>
              <a:t>( vestire , cura di se)</a:t>
            </a:r>
          </a:p>
          <a:p>
            <a:pPr>
              <a:defRPr/>
            </a:pPr>
            <a:r>
              <a:rPr lang="it-IT" b="1" dirty="0" smtClean="0">
                <a:solidFill>
                  <a:srgbClr val="FF0000"/>
                </a:solidFill>
              </a:rPr>
              <a:t>Dai mutamenti della vita quotidiana </a:t>
            </a:r>
            <a:r>
              <a:rPr lang="it-IT" sz="2000" dirty="0" smtClean="0"/>
              <a:t>(</a:t>
            </a:r>
            <a:r>
              <a:rPr lang="it-IT" dirty="0" smtClean="0"/>
              <a:t> </a:t>
            </a:r>
            <a:r>
              <a:rPr lang="it-IT" sz="2000" dirty="0" smtClean="0"/>
              <a:t>che vanno indagati. Il paziente dimentica appuntamenti, . Perde soldi, non trova oggetti nascosti in sedi strane, è soggetto ad infortuni domestici)</a:t>
            </a:r>
          </a:p>
          <a:p>
            <a:pPr>
              <a:defRPr/>
            </a:pPr>
            <a:r>
              <a:rPr lang="it-IT" b="1" dirty="0" smtClean="0">
                <a:solidFill>
                  <a:srgbClr val="FF0000"/>
                </a:solidFill>
              </a:rPr>
              <a:t>Dai disturbi </a:t>
            </a:r>
            <a:r>
              <a:rPr lang="it-IT" b="1" dirty="0">
                <a:solidFill>
                  <a:srgbClr val="FF0000"/>
                </a:solidFill>
              </a:rPr>
              <a:t>della memoria, specie quella anterograda più precocemente compromessa, ma anche la memoria semantica (significato delle parole) e la </a:t>
            </a:r>
            <a:r>
              <a:rPr lang="it-IT" b="1" dirty="0" err="1">
                <a:solidFill>
                  <a:srgbClr val="FF0000"/>
                </a:solidFill>
              </a:rPr>
              <a:t>fluenza</a:t>
            </a:r>
            <a:r>
              <a:rPr lang="it-IT" b="1" dirty="0">
                <a:solidFill>
                  <a:srgbClr val="FF0000"/>
                </a:solidFill>
              </a:rPr>
              <a:t> verbale. </a:t>
            </a:r>
            <a:r>
              <a:rPr lang="it-IT" sz="2000" dirty="0"/>
              <a:t>(Il modo di esprimersi del paziente può essere poco chiaro, incoerente, interrotto da pause legate ad anomie e coperte con parole “passe </a:t>
            </a:r>
            <a:r>
              <a:rPr lang="it-IT" sz="2000" dirty="0" err="1"/>
              <a:t>partout</a:t>
            </a:r>
            <a:r>
              <a:rPr lang="it-IT" sz="2000" dirty="0"/>
              <a:t>” o da frasi </a:t>
            </a:r>
            <a:r>
              <a:rPr lang="it-IT" sz="2000" dirty="0" smtClean="0"/>
              <a:t>fatte) </a:t>
            </a:r>
            <a:endParaRPr lang="it-IT" sz="2000" dirty="0"/>
          </a:p>
        </p:txBody>
      </p:sp>
      <p:sp>
        <p:nvSpPr>
          <p:cNvPr id="4" name="Segnaposto data 3"/>
          <p:cNvSpPr>
            <a:spLocks noGrp="1"/>
          </p:cNvSpPr>
          <p:nvPr>
            <p:ph type="dt" sz="quarter" idx="10"/>
          </p:nvPr>
        </p:nvSpPr>
        <p:spPr/>
        <p:txBody>
          <a:bodyPr/>
          <a:lstStyle/>
          <a:p>
            <a:pPr>
              <a:defRPr/>
            </a:pPr>
            <a:fld id="{95022BF8-9FFA-45A7-A367-6A575E6BB9B7}" type="datetime1">
              <a:rPr lang="it-IT" smtClean="0"/>
              <a:t>25/10/16</a:t>
            </a:fld>
            <a:endParaRPr lang="it-IT"/>
          </a:p>
        </p:txBody>
      </p:sp>
      <p:sp>
        <p:nvSpPr>
          <p:cNvPr id="5" name="Segnaposto piè di pagina 4"/>
          <p:cNvSpPr>
            <a:spLocks noGrp="1"/>
          </p:cNvSpPr>
          <p:nvPr>
            <p:ph type="ftr" sz="quarter" idx="11"/>
          </p:nvPr>
        </p:nvSpPr>
        <p:spPr/>
        <p:txBody>
          <a:bodyPr/>
          <a:lstStyle/>
          <a:p>
            <a:pPr>
              <a:defRPr/>
            </a:pPr>
            <a:r>
              <a:rPr lang="it-IT" smtClean="0"/>
              <a:t>Il Medico di famiglia e la persona anziana con deficit cognitivo</a:t>
            </a:r>
            <a:endParaRPr lang="it-IT"/>
          </a:p>
        </p:txBody>
      </p:sp>
    </p:spTree>
    <p:extLst>
      <p:ext uri="{BB962C8B-B14F-4D97-AF65-F5344CB8AC3E}">
        <p14:creationId xmlns:p14="http://schemas.microsoft.com/office/powerpoint/2010/main" val="2019633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fontScale="90000"/>
          </a:bodyPr>
          <a:lstStyle/>
          <a:p>
            <a:r>
              <a:rPr lang="it-IT" dirty="0"/>
              <a:t>I test di valutazione cognitiva  nella medicina pratica</a:t>
            </a:r>
          </a:p>
        </p:txBody>
      </p:sp>
      <p:sp>
        <p:nvSpPr>
          <p:cNvPr id="7" name="Segnaposto contenuto 6"/>
          <p:cNvSpPr>
            <a:spLocks noGrp="1"/>
          </p:cNvSpPr>
          <p:nvPr>
            <p:ph idx="1"/>
          </p:nvPr>
        </p:nvSpPr>
        <p:spPr/>
        <p:txBody>
          <a:bodyPr/>
          <a:lstStyle/>
          <a:p>
            <a:endParaRPr lang="it-IT" b="1" dirty="0" smtClean="0">
              <a:solidFill>
                <a:srgbClr val="FF0000"/>
              </a:solidFill>
            </a:endParaRPr>
          </a:p>
          <a:p>
            <a:endParaRPr lang="it-IT" b="1" dirty="0">
              <a:solidFill>
                <a:srgbClr val="FF0000"/>
              </a:solidFill>
            </a:endParaRPr>
          </a:p>
          <a:p>
            <a:r>
              <a:rPr lang="it-IT" b="1" dirty="0" smtClean="0">
                <a:solidFill>
                  <a:srgbClr val="FF0000"/>
                </a:solidFill>
              </a:rPr>
              <a:t>Mini </a:t>
            </a:r>
            <a:r>
              <a:rPr lang="it-IT" b="1" dirty="0" err="1" smtClean="0">
                <a:solidFill>
                  <a:srgbClr val="FF0000"/>
                </a:solidFill>
              </a:rPr>
              <a:t>Mental</a:t>
            </a:r>
            <a:r>
              <a:rPr lang="it-IT" b="1" dirty="0" smtClean="0">
                <a:solidFill>
                  <a:srgbClr val="FF0000"/>
                </a:solidFill>
              </a:rPr>
              <a:t> State </a:t>
            </a:r>
            <a:r>
              <a:rPr lang="it-IT" sz="2000" dirty="0" smtClean="0"/>
              <a:t>( lungo, troppo tempo)</a:t>
            </a:r>
          </a:p>
          <a:p>
            <a:endParaRPr lang="it-IT" b="1" dirty="0" smtClean="0">
              <a:solidFill>
                <a:srgbClr val="FF0000"/>
              </a:solidFill>
            </a:endParaRPr>
          </a:p>
          <a:p>
            <a:r>
              <a:rPr lang="it-IT" b="1" dirty="0" err="1" smtClean="0">
                <a:solidFill>
                  <a:srgbClr val="FF0000"/>
                </a:solidFill>
              </a:rPr>
              <a:t>GPCog</a:t>
            </a:r>
            <a:r>
              <a:rPr lang="it-IT" b="1" dirty="0" smtClean="0">
                <a:solidFill>
                  <a:srgbClr val="FF0000"/>
                </a:solidFill>
              </a:rPr>
              <a:t> (General </a:t>
            </a:r>
            <a:r>
              <a:rPr lang="it-IT" b="1" dirty="0" err="1" smtClean="0">
                <a:solidFill>
                  <a:srgbClr val="FF0000"/>
                </a:solidFill>
              </a:rPr>
              <a:t>Practice</a:t>
            </a:r>
            <a:r>
              <a:rPr lang="it-IT" b="1" dirty="0" smtClean="0">
                <a:solidFill>
                  <a:srgbClr val="FF0000"/>
                </a:solidFill>
              </a:rPr>
              <a:t> Cognitive Test</a:t>
            </a:r>
            <a:r>
              <a:rPr lang="it-IT" b="1" dirty="0">
                <a:solidFill>
                  <a:srgbClr val="FF0000"/>
                </a:solidFill>
              </a:rPr>
              <a:t>)</a:t>
            </a:r>
            <a:r>
              <a:rPr lang="it-IT" b="1" dirty="0" smtClean="0"/>
              <a:t> </a:t>
            </a:r>
            <a:r>
              <a:rPr lang="it-IT" sz="2000" dirty="0" smtClean="0"/>
              <a:t>(4’ per pz  2’ </a:t>
            </a:r>
            <a:r>
              <a:rPr lang="it-IT" sz="2000" dirty="0" err="1" smtClean="0"/>
              <a:t>caregiver</a:t>
            </a:r>
            <a:r>
              <a:rPr lang="it-IT" sz="2000" dirty="0" smtClean="0"/>
              <a:t>, specificità 86%,sensibilità 84%, validato)</a:t>
            </a:r>
            <a:endParaRPr lang="it-IT" sz="2000" dirty="0"/>
          </a:p>
        </p:txBody>
      </p:sp>
      <p:sp>
        <p:nvSpPr>
          <p:cNvPr id="4" name="Segnaposto data 3"/>
          <p:cNvSpPr>
            <a:spLocks noGrp="1"/>
          </p:cNvSpPr>
          <p:nvPr>
            <p:ph type="dt" sz="half" idx="10"/>
          </p:nvPr>
        </p:nvSpPr>
        <p:spPr/>
        <p:txBody>
          <a:bodyPr/>
          <a:lstStyle/>
          <a:p>
            <a:pPr>
              <a:defRPr/>
            </a:pPr>
            <a:fld id="{0120596C-BC58-45FA-814B-29E03E20BBD6}" type="datetime1">
              <a:rPr lang="it-IT" smtClean="0"/>
              <a:t>25/10/16</a:t>
            </a:fld>
            <a:endParaRPr lang="it-IT"/>
          </a:p>
        </p:txBody>
      </p:sp>
      <p:sp>
        <p:nvSpPr>
          <p:cNvPr id="5" name="Segnaposto piè di pagina 4"/>
          <p:cNvSpPr>
            <a:spLocks noGrp="1"/>
          </p:cNvSpPr>
          <p:nvPr>
            <p:ph type="ftr" sz="quarter" idx="11"/>
          </p:nvPr>
        </p:nvSpPr>
        <p:spPr/>
        <p:txBody>
          <a:bodyPr/>
          <a:lstStyle/>
          <a:p>
            <a:pPr>
              <a:defRPr/>
            </a:pPr>
            <a:r>
              <a:rPr lang="it-IT" smtClean="0"/>
              <a:t>Il Medico di famiglia e la persona anziana con deficit cognitivo</a:t>
            </a:r>
            <a:endParaRPr lang="it-IT"/>
          </a:p>
        </p:txBody>
      </p:sp>
    </p:spTree>
    <p:extLst>
      <p:ext uri="{BB962C8B-B14F-4D97-AF65-F5344CB8AC3E}">
        <p14:creationId xmlns:p14="http://schemas.microsoft.com/office/powerpoint/2010/main" val="295331580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2494</Words>
  <Application>Microsoft Office PowerPoint</Application>
  <PresentationFormat>Presentazione su schermo (4:3)</PresentationFormat>
  <Paragraphs>173</Paragraphs>
  <Slides>35</Slides>
  <Notes>0</Notes>
  <HiddenSlides>0</HiddenSlides>
  <MMClips>0</MMClips>
  <ScaleCrop>false</ScaleCrop>
  <HeadingPairs>
    <vt:vector size="4" baseType="variant">
      <vt:variant>
        <vt:lpstr>Tema</vt:lpstr>
      </vt:variant>
      <vt:variant>
        <vt:i4>1</vt:i4>
      </vt:variant>
      <vt:variant>
        <vt:lpstr>Titoli diapositive</vt:lpstr>
      </vt:variant>
      <vt:variant>
        <vt:i4>35</vt:i4>
      </vt:variant>
    </vt:vector>
  </HeadingPairs>
  <TitlesOfParts>
    <vt:vector size="36" baseType="lpstr">
      <vt:lpstr>Tema di Office</vt:lpstr>
      <vt:lpstr>Presentazione standard di PowerPoint</vt:lpstr>
      <vt:lpstr>I rapporti tra  Comorbilità, Fragilità, Disabilità</vt:lpstr>
      <vt:lpstr>Presentazione standard di PowerPoint</vt:lpstr>
      <vt:lpstr>Presentazione standard di PowerPoint</vt:lpstr>
      <vt:lpstr>Presentazione standard di PowerPoint</vt:lpstr>
      <vt:lpstr>Presentazione standard di PowerPoint</vt:lpstr>
      <vt:lpstr>Presentazione standard di PowerPoint</vt:lpstr>
      <vt:lpstr>Come sospettare un possibile declino cognitivo nell’anziano </vt:lpstr>
      <vt:lpstr>I test di valutazione cognitiva  nella medicina pratica</vt:lpstr>
      <vt:lpstr>Presentazione standard di PowerPoint</vt:lpstr>
      <vt:lpstr>Presentazione standard di PowerPoint</vt:lpstr>
      <vt:lpstr>Presentazione standard di PowerPoint</vt:lpstr>
      <vt:lpstr>Dal deficit cognitivo alla diagnosi di demenza</vt:lpstr>
      <vt:lpstr>La Valutazione Funzionale dell’anziano </vt:lpstr>
      <vt:lpstr>La Valutazione Funzionale dell’anziano : quando farla</vt:lpstr>
      <vt:lpstr>La Valutazione Funzionale dell’anziano</vt:lpstr>
      <vt:lpstr>La Valutazione Funzionale dell’anziano</vt:lpstr>
      <vt:lpstr>PULSE:valutazione funzionale breve</vt:lpstr>
      <vt:lpstr>P= Phisical Examination (esame fisico)</vt:lpstr>
      <vt:lpstr>U= Upper Limb Function (funzionalità degli arti superiori)</vt:lpstr>
      <vt:lpstr>L= Lower limb function (funzionalità degli arti inferiori)</vt:lpstr>
      <vt:lpstr>S= Sensory (sensorio)</vt:lpstr>
      <vt:lpstr>E= Environment (ambiente)</vt:lpstr>
      <vt:lpstr>La valutazione multiassiale in MG  </vt:lpstr>
      <vt:lpstr>Presentazione standard di PowerPoint</vt:lpstr>
      <vt:lpstr>Riflessioni sulla Demenza in MG</vt:lpstr>
      <vt:lpstr>Riflessioni sulla demenza in MG</vt:lpstr>
      <vt:lpstr>Discontuità</vt:lpstr>
      <vt:lpstr>frammentarietà</vt:lpstr>
      <vt:lpstr>Tempestività, multidimensionalità</vt:lpstr>
      <vt:lpstr>Gestione integrata</vt:lpstr>
      <vt:lpstr>Disease e care management</vt:lpstr>
      <vt:lpstr>ICT e Formazione continua</vt:lpstr>
      <vt:lpstr>Percorsi assistenziali  o PAI</vt:lpstr>
      <vt:lpstr>Reti assistenziali</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Ovidio Brignoli</dc:creator>
  <cp:lastModifiedBy>Ovidio Brignoli</cp:lastModifiedBy>
  <cp:revision>16</cp:revision>
  <dcterms:created xsi:type="dcterms:W3CDTF">2016-10-25T07:26:32Z</dcterms:created>
  <dcterms:modified xsi:type="dcterms:W3CDTF">2016-10-25T15:01:11Z</dcterms:modified>
</cp:coreProperties>
</file>