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3"/>
  </p:notesMasterIdLst>
  <p:sldIdLst>
    <p:sldId id="256" r:id="rId2"/>
    <p:sldId id="257" r:id="rId3"/>
    <p:sldId id="267" r:id="rId4"/>
    <p:sldId id="258" r:id="rId5"/>
    <p:sldId id="259" r:id="rId6"/>
    <p:sldId id="260" r:id="rId7"/>
    <p:sldId id="291" r:id="rId8"/>
    <p:sldId id="261" r:id="rId9"/>
    <p:sldId id="262" r:id="rId10"/>
    <p:sldId id="292" r:id="rId11"/>
    <p:sldId id="263" r:id="rId12"/>
    <p:sldId id="264" r:id="rId13"/>
    <p:sldId id="266" r:id="rId14"/>
    <p:sldId id="293" r:id="rId15"/>
    <p:sldId id="294" r:id="rId16"/>
    <p:sldId id="295" r:id="rId17"/>
    <p:sldId id="296" r:id="rId18"/>
    <p:sldId id="297" r:id="rId19"/>
    <p:sldId id="298" r:id="rId20"/>
    <p:sldId id="299" r:id="rId21"/>
    <p:sldId id="300" r:id="rId22"/>
    <p:sldId id="301" r:id="rId23"/>
    <p:sldId id="302" r:id="rId24"/>
    <p:sldId id="303" r:id="rId25"/>
    <p:sldId id="304" r:id="rId26"/>
    <p:sldId id="305" r:id="rId27"/>
    <p:sldId id="306" r:id="rId28"/>
    <p:sldId id="307" r:id="rId29"/>
    <p:sldId id="308" r:id="rId30"/>
    <p:sldId id="309" r:id="rId31"/>
    <p:sldId id="310" r:id="rId32"/>
    <p:sldId id="311" r:id="rId33"/>
    <p:sldId id="312" r:id="rId34"/>
    <p:sldId id="313" r:id="rId35"/>
    <p:sldId id="314" r:id="rId36"/>
    <p:sldId id="315" r:id="rId37"/>
    <p:sldId id="316" r:id="rId38"/>
    <p:sldId id="317" r:id="rId39"/>
    <p:sldId id="274" r:id="rId40"/>
    <p:sldId id="318" r:id="rId41"/>
    <p:sldId id="319" r:id="rId42"/>
    <p:sldId id="320" r:id="rId43"/>
    <p:sldId id="321" r:id="rId44"/>
    <p:sldId id="322" r:id="rId45"/>
    <p:sldId id="323" r:id="rId46"/>
    <p:sldId id="324" r:id="rId47"/>
    <p:sldId id="325" r:id="rId48"/>
    <p:sldId id="326" r:id="rId49"/>
    <p:sldId id="327" r:id="rId50"/>
    <p:sldId id="328" r:id="rId51"/>
    <p:sldId id="329" r:id="rId52"/>
    <p:sldId id="330" r:id="rId53"/>
    <p:sldId id="331" r:id="rId54"/>
    <p:sldId id="332" r:id="rId55"/>
    <p:sldId id="333" r:id="rId56"/>
    <p:sldId id="334" r:id="rId57"/>
    <p:sldId id="335" r:id="rId58"/>
    <p:sldId id="336" r:id="rId59"/>
    <p:sldId id="337" r:id="rId60"/>
    <p:sldId id="338" r:id="rId61"/>
    <p:sldId id="339" r:id="rId62"/>
    <p:sldId id="340" r:id="rId63"/>
    <p:sldId id="341" r:id="rId64"/>
    <p:sldId id="342" r:id="rId65"/>
    <p:sldId id="343" r:id="rId66"/>
    <p:sldId id="344" r:id="rId67"/>
    <p:sldId id="345" r:id="rId68"/>
    <p:sldId id="346" r:id="rId69"/>
    <p:sldId id="347" r:id="rId70"/>
    <p:sldId id="350" r:id="rId71"/>
    <p:sldId id="290" r:id="rId72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FFFF00"/>
    <a:srgbClr val="008040"/>
    <a:srgbClr val="66FF66"/>
    <a:srgbClr val="003300"/>
    <a:srgbClr val="00CCFF"/>
    <a:srgbClr val="66CC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Stile con tema 1 - Color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7C479A-06AC-4B44-BD18-E837F19107A3}" type="doc">
      <dgm:prSet loTypeId="urn:microsoft.com/office/officeart/2005/8/layout/chevron2" loCatId="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it-IT"/>
        </a:p>
      </dgm:t>
    </dgm:pt>
    <dgm:pt modelId="{CC0C5F87-9E09-F44A-9FE4-783D1ECA91D7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1</a:t>
          </a:r>
          <a:endParaRPr lang="it-IT" sz="4000" b="1" dirty="0">
            <a:latin typeface="Arial Narrow"/>
            <a:cs typeface="Arial Narrow"/>
          </a:endParaRPr>
        </a:p>
      </dgm:t>
    </dgm:pt>
    <dgm:pt modelId="{5AE4371E-F69B-564C-BAFF-71315C623A70}" type="parTrans" cxnId="{D0416D1D-66BB-574B-9376-1CD968B95357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6217A77C-1E88-E445-9061-2D3F90FB172F}" type="sibTrans" cxnId="{D0416D1D-66BB-574B-9376-1CD968B95357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922FFC4C-6A2D-9A44-804C-E2E5705726AC}">
      <dgm:prSet phldrT="[Testo]" custT="1"/>
      <dgm:spPr/>
      <dgm:t>
        <a:bodyPr/>
        <a:lstStyle/>
        <a:p>
          <a:r>
            <a:rPr lang="en-US" sz="1800" dirty="0" smtClean="0">
              <a:latin typeface="Arial Narrow"/>
              <a:cs typeface="Arial Narrow"/>
            </a:rPr>
            <a:t>Le </a:t>
          </a:r>
          <a:r>
            <a:rPr lang="en-US" sz="1800" dirty="0" err="1" smtClean="0">
              <a:latin typeface="Arial Narrow"/>
              <a:cs typeface="Arial Narrow"/>
            </a:rPr>
            <a:t>cefalee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sono</a:t>
          </a:r>
          <a:r>
            <a:rPr lang="en-US" sz="1800" dirty="0" smtClean="0">
              <a:latin typeface="Arial Narrow"/>
              <a:cs typeface="Arial Narrow"/>
            </a:rPr>
            <a:t> un </a:t>
          </a:r>
          <a:r>
            <a:rPr lang="en-US" sz="1800" dirty="0" err="1" smtClean="0">
              <a:latin typeface="Arial Narrow"/>
              <a:cs typeface="Arial Narrow"/>
            </a:rPr>
            <a:t>evento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patologico</a:t>
          </a:r>
          <a:r>
            <a:rPr lang="en-US" sz="1800" dirty="0" smtClean="0">
              <a:solidFill>
                <a:srgbClr val="FF0000"/>
              </a:solidFill>
              <a:latin typeface="Arial Narrow"/>
              <a:cs typeface="Arial Narrow"/>
            </a:rPr>
            <a:t> molto </a:t>
          </a:r>
          <a:r>
            <a:rPr lang="en-US" sz="1800" dirty="0" err="1" smtClean="0">
              <a:latin typeface="Arial Narrow"/>
              <a:cs typeface="Arial Narrow"/>
            </a:rPr>
            <a:t>frequente</a:t>
          </a:r>
          <a:r>
            <a:rPr lang="en-US" sz="1800" dirty="0" smtClean="0">
              <a:latin typeface="Arial Narrow"/>
              <a:cs typeface="Arial Narrow"/>
            </a:rPr>
            <a:t>, per lo </a:t>
          </a:r>
          <a:r>
            <a:rPr lang="en-US" sz="1800" dirty="0" err="1" smtClean="0">
              <a:latin typeface="Arial Narrow"/>
              <a:cs typeface="Arial Narrow"/>
            </a:rPr>
            <a:t>più</a:t>
          </a:r>
          <a:r>
            <a:rPr lang="en-US" sz="1800" dirty="0" smtClean="0">
              <a:latin typeface="Arial Narrow"/>
              <a:cs typeface="Arial Narrow"/>
            </a:rPr>
            <a:t> di </a:t>
          </a:r>
          <a:r>
            <a:rPr lang="en-US" sz="1800" dirty="0" err="1" smtClean="0">
              <a:latin typeface="Arial Narrow"/>
              <a:cs typeface="Arial Narrow"/>
            </a:rPr>
            <a:t>natura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benigna</a:t>
          </a:r>
          <a:r>
            <a:rPr lang="en-US" sz="1800" dirty="0" smtClean="0">
              <a:latin typeface="Arial Narrow"/>
              <a:cs typeface="Arial Narrow"/>
            </a:rPr>
            <a:t>; </a:t>
          </a:r>
          <a:r>
            <a:rPr lang="en-US" sz="1800" dirty="0" err="1" smtClean="0">
              <a:latin typeface="Arial Narrow"/>
              <a:cs typeface="Arial Narrow"/>
            </a:rPr>
            <a:t>bisogna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saper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individuare</a:t>
          </a:r>
          <a:r>
            <a:rPr lang="en-US" sz="1800" dirty="0" smtClean="0">
              <a:latin typeface="Arial Narrow"/>
              <a:cs typeface="Arial Narrow"/>
            </a:rPr>
            <a:t> con </a:t>
          </a:r>
          <a:r>
            <a:rPr lang="en-US" sz="1800" dirty="0" err="1" smtClean="0">
              <a:latin typeface="Arial Narrow"/>
              <a:cs typeface="Arial Narrow"/>
            </a:rPr>
            <a:t>precisione</a:t>
          </a:r>
          <a:r>
            <a:rPr lang="en-US" sz="1800" dirty="0" smtClean="0">
              <a:latin typeface="Arial Narrow"/>
              <a:cs typeface="Arial Narrow"/>
            </a:rPr>
            <a:t> e </a:t>
          </a:r>
          <a:r>
            <a:rPr lang="en-US" sz="1800" dirty="0" err="1" smtClean="0">
              <a:latin typeface="Arial Narrow"/>
              <a:cs typeface="Arial Narrow"/>
            </a:rPr>
            <a:t>rapidità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quelle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che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invece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possono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rappresentare</a:t>
          </a:r>
          <a:r>
            <a:rPr lang="en-US" sz="1800" dirty="0" smtClean="0">
              <a:latin typeface="Arial Narrow"/>
              <a:cs typeface="Arial Narrow"/>
            </a:rPr>
            <a:t> un </a:t>
          </a:r>
          <a:r>
            <a:rPr lang="en-US" sz="1800" dirty="0" err="1" smtClean="0">
              <a:latin typeface="Arial Narrow"/>
              <a:cs typeface="Arial Narrow"/>
            </a:rPr>
            <a:t>evento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drammatico</a:t>
          </a:r>
          <a:r>
            <a:rPr lang="en-US" sz="1800" dirty="0" smtClean="0">
              <a:latin typeface="Arial Narrow"/>
              <a:cs typeface="Arial Narrow"/>
            </a:rPr>
            <a:t>  per la vita</a:t>
          </a:r>
          <a:endParaRPr lang="it-IT" sz="1800" b="0" dirty="0">
            <a:latin typeface="Arial Narrow"/>
            <a:cs typeface="Arial Narrow"/>
          </a:endParaRPr>
        </a:p>
      </dgm:t>
    </dgm:pt>
    <dgm:pt modelId="{55DC8128-38AE-BC44-AC35-37559B973E1D}" type="parTrans" cxnId="{13BAB499-A50D-9C40-AB94-AD730CC81BD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21D3D581-FD1B-2448-BE08-269F939AE281}" type="sibTrans" cxnId="{13BAB499-A50D-9C40-AB94-AD730CC81BD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E2B49345-971D-8E42-A04A-C70453476C74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2</a:t>
          </a:r>
          <a:endParaRPr lang="it-IT" sz="4000" b="1" dirty="0">
            <a:latin typeface="Arial Narrow"/>
            <a:cs typeface="Arial Narrow"/>
          </a:endParaRPr>
        </a:p>
      </dgm:t>
    </dgm:pt>
    <dgm:pt modelId="{9F226912-73DC-E24F-8FE0-63CDABB1D476}" type="parTrans" cxnId="{DF974313-AD65-3E4D-8264-80AFFC0CDEC6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5DB71C7B-809A-8A4D-9C35-18A6D14D3069}" type="sibTrans" cxnId="{DF974313-AD65-3E4D-8264-80AFFC0CDEC6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1A482E81-4384-F043-99B0-3556F969F1C4}">
      <dgm:prSet phldrT="[Testo]" custT="1"/>
      <dgm:spPr/>
      <dgm:t>
        <a:bodyPr/>
        <a:lstStyle/>
        <a:p>
          <a:r>
            <a:rPr lang="en-US" sz="1800" dirty="0" smtClean="0">
              <a:latin typeface="Arial Narrow"/>
              <a:cs typeface="Arial Narrow"/>
            </a:rPr>
            <a:t>Secondo </a:t>
          </a:r>
          <a:r>
            <a:rPr lang="en-US" sz="1800" dirty="0" err="1" smtClean="0">
              <a:latin typeface="Arial Narrow"/>
              <a:cs typeface="Arial Narrow"/>
            </a:rPr>
            <a:t>i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criteri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dell’evidence</a:t>
          </a:r>
          <a:r>
            <a:rPr lang="en-US" sz="1800" dirty="0" smtClean="0">
              <a:latin typeface="Arial Narrow"/>
              <a:cs typeface="Arial Narrow"/>
            </a:rPr>
            <a:t>-based medicine, in un </a:t>
          </a:r>
          <a:r>
            <a:rPr lang="en-US" sz="1800" dirty="0" err="1" smtClean="0">
              <a:latin typeface="Arial Narrow"/>
              <a:cs typeface="Arial Narrow"/>
            </a:rPr>
            <a:t>paziente</a:t>
          </a:r>
          <a:r>
            <a:rPr lang="en-US" sz="1800" dirty="0" smtClean="0">
              <a:latin typeface="Arial Narrow"/>
              <a:cs typeface="Arial Narrow"/>
            </a:rPr>
            <a:t> con </a:t>
          </a:r>
          <a:r>
            <a:rPr lang="en-US" sz="1800" dirty="0" err="1" smtClean="0">
              <a:latin typeface="Arial Narrow"/>
              <a:cs typeface="Arial Narrow"/>
            </a:rPr>
            <a:t>cefalea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u="sng" dirty="0" err="1" smtClean="0">
              <a:latin typeface="Arial Narrow"/>
              <a:cs typeface="Arial Narrow"/>
            </a:rPr>
            <a:t>cronica</a:t>
          </a:r>
          <a:r>
            <a:rPr lang="en-US" sz="1800" u="sng" dirty="0" smtClean="0">
              <a:latin typeface="Arial Narrow"/>
              <a:cs typeface="Arial Narrow"/>
            </a:rPr>
            <a:t> </a:t>
          </a:r>
          <a:r>
            <a:rPr lang="en-US" sz="1800" u="sng" dirty="0" err="1" smtClean="0">
              <a:latin typeface="Arial Narrow"/>
              <a:cs typeface="Arial Narrow"/>
            </a:rPr>
            <a:t>emicranica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ed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u="sng" dirty="0" smtClean="0">
              <a:latin typeface="Arial Narrow"/>
              <a:cs typeface="Arial Narrow"/>
            </a:rPr>
            <a:t>E.O.N. </a:t>
          </a:r>
          <a:r>
            <a:rPr lang="en-US" sz="1800" u="sng" dirty="0" err="1" smtClean="0">
              <a:latin typeface="Arial Narrow"/>
              <a:cs typeface="Arial Narrow"/>
            </a:rPr>
            <a:t>normale</a:t>
          </a:r>
          <a:r>
            <a:rPr lang="en-US" sz="1800" dirty="0" smtClean="0">
              <a:latin typeface="Arial Narrow"/>
              <a:cs typeface="Arial Narrow"/>
            </a:rPr>
            <a:t> non </a:t>
          </a:r>
          <a:r>
            <a:rPr lang="en-US" sz="1800" dirty="0" err="1" smtClean="0">
              <a:latin typeface="Arial Narrow"/>
              <a:cs typeface="Arial Narrow"/>
            </a:rPr>
            <a:t>è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usualmente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giustificata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alcun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tipo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d’indagine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neuroradiologica</a:t>
          </a:r>
          <a:r>
            <a:rPr lang="en-US" sz="1800" dirty="0" smtClean="0">
              <a:latin typeface="Arial Narrow"/>
              <a:cs typeface="Arial Narrow"/>
            </a:rPr>
            <a:t>.</a:t>
          </a:r>
          <a:endParaRPr lang="it-IT" sz="1800" b="0" dirty="0">
            <a:latin typeface="Arial Narrow"/>
            <a:cs typeface="Arial Narrow"/>
          </a:endParaRPr>
        </a:p>
      </dgm:t>
    </dgm:pt>
    <dgm:pt modelId="{55572179-215C-D243-966B-370145BC56AC}" type="parTrans" cxnId="{9E2CC3D5-8CB7-6E48-8C69-333CB0D942DB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83A71B02-8262-324A-AE92-F0CC69BD7133}" type="sibTrans" cxnId="{9E2CC3D5-8CB7-6E48-8C69-333CB0D942DB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E1BFDECB-B5AA-5B42-B0D9-5495E9F87448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4</a:t>
          </a:r>
          <a:endParaRPr lang="it-IT" sz="4000" b="1" dirty="0">
            <a:latin typeface="Arial Narrow"/>
            <a:cs typeface="Arial Narrow"/>
          </a:endParaRPr>
        </a:p>
      </dgm:t>
    </dgm:pt>
    <dgm:pt modelId="{D18C085B-0903-4640-A7E2-CFCC7CEAF310}" type="parTrans" cxnId="{E3E29C23-F7FE-B04A-9F92-CDD6D07A19FC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B5FBAB14-709E-6046-8227-C5EBEFE144DF}" type="sibTrans" cxnId="{E3E29C23-F7FE-B04A-9F92-CDD6D07A19FC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54635D34-9A8F-3040-A6D1-AC1310742952}">
      <dgm:prSet phldrT="[Testo]" custT="1"/>
      <dgm:spPr/>
      <dgm:t>
        <a:bodyPr/>
        <a:lstStyle/>
        <a:p>
          <a:r>
            <a:rPr lang="en-US" sz="1800" dirty="0" err="1" smtClean="0">
              <a:latin typeface="Arial Narrow"/>
              <a:cs typeface="Arial Narrow"/>
            </a:rPr>
            <a:t>Nei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pazienti</a:t>
          </a:r>
          <a:r>
            <a:rPr lang="en-US" sz="1800" dirty="0" smtClean="0">
              <a:latin typeface="Arial Narrow"/>
              <a:cs typeface="Arial Narrow"/>
            </a:rPr>
            <a:t> con </a:t>
          </a:r>
          <a:r>
            <a:rPr lang="en-US" sz="1800" dirty="0" err="1" smtClean="0">
              <a:latin typeface="Arial Narrow"/>
              <a:cs typeface="Arial Narrow"/>
            </a:rPr>
            <a:t>emicrania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u="sng" dirty="0" smtClean="0">
              <a:latin typeface="Arial Narrow"/>
              <a:cs typeface="Arial Narrow"/>
            </a:rPr>
            <a:t>NON</a:t>
          </a:r>
          <a:r>
            <a:rPr lang="en-US" sz="1800" dirty="0" smtClean="0">
              <a:latin typeface="Arial Narrow"/>
              <a:cs typeface="Arial Narrow"/>
            </a:rPr>
            <a:t> vi </a:t>
          </a:r>
          <a:r>
            <a:rPr lang="en-US" sz="1800" dirty="0" err="1" smtClean="0">
              <a:latin typeface="Arial Narrow"/>
              <a:cs typeface="Arial Narrow"/>
            </a:rPr>
            <a:t>è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una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maggiore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prevalenza</a:t>
          </a:r>
          <a:r>
            <a:rPr lang="en-US" sz="1800" dirty="0" smtClean="0">
              <a:latin typeface="Arial Narrow"/>
              <a:cs typeface="Arial Narrow"/>
            </a:rPr>
            <a:t> di </a:t>
          </a:r>
          <a:r>
            <a:rPr lang="en-US" sz="1800" dirty="0" err="1" smtClean="0">
              <a:latin typeface="Arial Narrow"/>
              <a:cs typeface="Arial Narrow"/>
            </a:rPr>
            <a:t>malformazioni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vascolari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rispetto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alla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popolazione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normale</a:t>
          </a:r>
          <a:endParaRPr lang="it-IT" sz="1800" b="0" dirty="0">
            <a:latin typeface="Arial Narrow"/>
            <a:cs typeface="Arial Narrow"/>
          </a:endParaRPr>
        </a:p>
      </dgm:t>
    </dgm:pt>
    <dgm:pt modelId="{09FDE4ED-3A38-C546-9408-A77230F9596C}" type="parTrans" cxnId="{C6C38EC6-60CA-5247-A175-C463902844C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B8436067-74AD-6E47-BB72-F72B6D770B21}" type="sibTrans" cxnId="{C6C38EC6-60CA-5247-A175-C463902844C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082C3A4E-F1E0-BD46-9F2B-FE77532B948D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3</a:t>
          </a:r>
          <a:endParaRPr lang="it-IT" sz="4000" b="1" dirty="0">
            <a:latin typeface="Arial Narrow"/>
            <a:cs typeface="Arial Narrow"/>
          </a:endParaRPr>
        </a:p>
      </dgm:t>
    </dgm:pt>
    <dgm:pt modelId="{40089F66-C4E9-8247-8830-60741CD6540C}" type="parTrans" cxnId="{D11E2040-042A-3C4B-B963-4A71BB492171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1B8D673A-BB07-6C4A-8184-248E84727E6E}" type="sibTrans" cxnId="{D11E2040-042A-3C4B-B963-4A71BB492171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3800E0CD-D18A-6B4E-B56D-EC77A674B61F}">
      <dgm:prSet custT="1"/>
      <dgm:spPr/>
      <dgm:t>
        <a:bodyPr/>
        <a:lstStyle/>
        <a:p>
          <a:r>
            <a:rPr lang="en-US" sz="1800" dirty="0" err="1" smtClean="0">
              <a:latin typeface="Arial Narrow"/>
              <a:cs typeface="Arial Narrow"/>
            </a:rPr>
            <a:t>Soffrire</a:t>
          </a:r>
          <a:r>
            <a:rPr lang="en-US" sz="1800" dirty="0" smtClean="0">
              <a:latin typeface="Arial Narrow"/>
              <a:cs typeface="Arial Narrow"/>
            </a:rPr>
            <a:t> di </a:t>
          </a:r>
          <a:r>
            <a:rPr lang="en-US" sz="1800" dirty="0" err="1" smtClean="0">
              <a:latin typeface="Arial Narrow"/>
              <a:cs typeface="Arial Narrow"/>
            </a:rPr>
            <a:t>una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cefalea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primaria</a:t>
          </a:r>
          <a:r>
            <a:rPr lang="en-US" sz="1800" dirty="0" smtClean="0">
              <a:latin typeface="Arial Narrow"/>
              <a:cs typeface="Arial Narrow"/>
            </a:rPr>
            <a:t> non </a:t>
          </a:r>
          <a:r>
            <a:rPr lang="en-US" sz="1800" dirty="0" err="1" smtClean="0">
              <a:latin typeface="Arial Narrow"/>
              <a:cs typeface="Arial Narrow"/>
            </a:rPr>
            <a:t>esclude</a:t>
          </a:r>
          <a:r>
            <a:rPr lang="en-US" sz="1800" dirty="0" smtClean="0">
              <a:latin typeface="Arial Narrow"/>
              <a:cs typeface="Arial Narrow"/>
            </a:rPr>
            <a:t> la </a:t>
          </a:r>
          <a:r>
            <a:rPr lang="en-US" sz="1800" dirty="0" err="1" smtClean="0">
              <a:latin typeface="Arial Narrow"/>
              <a:cs typeface="Arial Narrow"/>
            </a:rPr>
            <a:t>possibilità</a:t>
          </a:r>
          <a:r>
            <a:rPr lang="en-US" sz="1800" dirty="0" smtClean="0">
              <a:latin typeface="Arial Narrow"/>
              <a:cs typeface="Arial Narrow"/>
            </a:rPr>
            <a:t> di </a:t>
          </a:r>
          <a:r>
            <a:rPr lang="en-US" sz="1800" dirty="0" err="1" smtClean="0">
              <a:latin typeface="Arial Narrow"/>
              <a:cs typeface="Arial Narrow"/>
            </a:rPr>
            <a:t>sviluppare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una</a:t>
          </a:r>
          <a:r>
            <a:rPr lang="en-US" sz="1800" dirty="0" smtClean="0">
              <a:latin typeface="Arial Narrow"/>
              <a:cs typeface="Arial Narrow"/>
            </a:rPr>
            <a:t> forma </a:t>
          </a:r>
          <a:r>
            <a:rPr lang="en-US" sz="1800" dirty="0" err="1" smtClean="0">
              <a:latin typeface="Arial Narrow"/>
              <a:cs typeface="Arial Narrow"/>
            </a:rPr>
            <a:t>secondaria</a:t>
          </a:r>
          <a:endParaRPr lang="it-IT" sz="1800" b="0" dirty="0">
            <a:latin typeface="Arial Narrow"/>
            <a:cs typeface="Arial Narrow"/>
          </a:endParaRPr>
        </a:p>
      </dgm:t>
    </dgm:pt>
    <dgm:pt modelId="{3C83A840-A429-9140-B6C5-2BD15E5E8C13}" type="parTrans" cxnId="{B7815F8B-CE6B-C44D-8726-F52F027A438E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FC492137-1D8A-4246-AB17-ADD4450B27EF}" type="sibTrans" cxnId="{B7815F8B-CE6B-C44D-8726-F52F027A438E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59209886-AABB-7149-9FF2-C68C8601691B}">
      <dgm:prSet custT="1"/>
      <dgm:spPr/>
      <dgm:t>
        <a:bodyPr/>
        <a:lstStyle/>
        <a:p>
          <a:r>
            <a:rPr lang="en-US" sz="1800" dirty="0" smtClean="0">
              <a:solidFill>
                <a:srgbClr val="FF0000"/>
              </a:solidFill>
              <a:latin typeface="Arial Narrow"/>
              <a:cs typeface="Arial Narrow"/>
            </a:rPr>
            <a:t>NO a “screening” </a:t>
          </a:r>
          <a:r>
            <a:rPr lang="en-US" sz="1800" dirty="0" err="1" smtClean="0">
              <a:solidFill>
                <a:srgbClr val="FF0000"/>
              </a:solidFill>
              <a:latin typeface="Arial Narrow"/>
              <a:cs typeface="Arial Narrow"/>
            </a:rPr>
            <a:t>degli</a:t>
          </a:r>
          <a:r>
            <a:rPr lang="en-US" sz="1800" dirty="0" smtClean="0">
              <a:solidFill>
                <a:srgbClr val="FF0000"/>
              </a:solidFill>
              <a:latin typeface="Arial Narrow"/>
              <a:cs typeface="Arial Narrow"/>
            </a:rPr>
            <a:t> </a:t>
          </a:r>
          <a:r>
            <a:rPr lang="en-US" sz="1800" dirty="0" err="1" smtClean="0">
              <a:solidFill>
                <a:srgbClr val="FF0000"/>
              </a:solidFill>
              <a:latin typeface="Arial Narrow"/>
              <a:cs typeface="Arial Narrow"/>
            </a:rPr>
            <a:t>emicranici</a:t>
          </a:r>
          <a:r>
            <a:rPr lang="en-US" sz="1800" dirty="0" smtClean="0">
              <a:solidFill>
                <a:srgbClr val="FF0000"/>
              </a:solidFill>
              <a:latin typeface="Arial Narrow"/>
              <a:cs typeface="Arial Narrow"/>
            </a:rPr>
            <a:t> con </a:t>
          </a:r>
          <a:r>
            <a:rPr lang="en-US" sz="1800" dirty="0" err="1" smtClean="0">
              <a:solidFill>
                <a:srgbClr val="FF0000"/>
              </a:solidFill>
              <a:latin typeface="Arial Narrow"/>
              <a:cs typeface="Arial Narrow"/>
            </a:rPr>
            <a:t>angioTC</a:t>
          </a:r>
          <a:r>
            <a:rPr lang="en-US" sz="1800" dirty="0" smtClean="0">
              <a:solidFill>
                <a:srgbClr val="FF0000"/>
              </a:solidFill>
              <a:latin typeface="Arial Narrow"/>
              <a:cs typeface="Arial Narrow"/>
            </a:rPr>
            <a:t> o </a:t>
          </a:r>
          <a:r>
            <a:rPr lang="en-US" sz="1800" dirty="0" err="1" smtClean="0">
              <a:solidFill>
                <a:srgbClr val="FF0000"/>
              </a:solidFill>
              <a:latin typeface="Arial Narrow"/>
              <a:cs typeface="Arial Narrow"/>
            </a:rPr>
            <a:t>angioRM</a:t>
          </a:r>
          <a:endParaRPr lang="en-US" sz="1800" dirty="0" smtClean="0">
            <a:solidFill>
              <a:srgbClr val="FF0000"/>
            </a:solidFill>
            <a:latin typeface="Arial Narrow"/>
            <a:cs typeface="Arial Narrow"/>
          </a:endParaRPr>
        </a:p>
      </dgm:t>
    </dgm:pt>
    <dgm:pt modelId="{415817C3-DB45-D540-A893-61362DA1E850}" type="parTrans" cxnId="{EB9CBE6F-AAD9-1E4D-AAA7-F0B29C953205}">
      <dgm:prSet/>
      <dgm:spPr/>
      <dgm:t>
        <a:bodyPr/>
        <a:lstStyle/>
        <a:p>
          <a:endParaRPr lang="it-IT">
            <a:latin typeface="Arial Narrow"/>
            <a:cs typeface="Arial Narrow"/>
          </a:endParaRPr>
        </a:p>
      </dgm:t>
    </dgm:pt>
    <dgm:pt modelId="{48664330-F660-764C-AEAD-587AA2A79F21}" type="sibTrans" cxnId="{EB9CBE6F-AAD9-1E4D-AAA7-F0B29C953205}">
      <dgm:prSet/>
      <dgm:spPr/>
      <dgm:t>
        <a:bodyPr/>
        <a:lstStyle/>
        <a:p>
          <a:endParaRPr lang="it-IT">
            <a:latin typeface="Arial Narrow"/>
            <a:cs typeface="Arial Narrow"/>
          </a:endParaRPr>
        </a:p>
      </dgm:t>
    </dgm:pt>
    <dgm:pt modelId="{70E1F2E5-922B-C249-A9A4-C995C27A968C}">
      <dgm:prSet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5</a:t>
          </a:r>
          <a:endParaRPr lang="it-IT" sz="4000" b="1" dirty="0">
            <a:latin typeface="Arial Narrow"/>
            <a:cs typeface="Arial Narrow"/>
          </a:endParaRPr>
        </a:p>
      </dgm:t>
    </dgm:pt>
    <dgm:pt modelId="{0DE36C16-400A-1446-BE29-965B7FA0B56D}" type="parTrans" cxnId="{52F69856-0934-AE45-8148-6942FB48512E}">
      <dgm:prSet/>
      <dgm:spPr/>
      <dgm:t>
        <a:bodyPr/>
        <a:lstStyle/>
        <a:p>
          <a:endParaRPr lang="it-IT">
            <a:latin typeface="Arial Narrow"/>
            <a:cs typeface="Arial Narrow"/>
          </a:endParaRPr>
        </a:p>
      </dgm:t>
    </dgm:pt>
    <dgm:pt modelId="{355FB198-8B4F-0048-A0F9-55BF7620AC18}" type="sibTrans" cxnId="{52F69856-0934-AE45-8148-6942FB48512E}">
      <dgm:prSet/>
      <dgm:spPr/>
      <dgm:t>
        <a:bodyPr/>
        <a:lstStyle/>
        <a:p>
          <a:endParaRPr lang="it-IT">
            <a:latin typeface="Arial Narrow"/>
            <a:cs typeface="Arial Narrow"/>
          </a:endParaRPr>
        </a:p>
      </dgm:t>
    </dgm:pt>
    <dgm:pt modelId="{632B2561-ACC3-1640-846E-554E26411365}">
      <dgm:prSet custT="1"/>
      <dgm:spPr/>
      <dgm:t>
        <a:bodyPr/>
        <a:lstStyle/>
        <a:p>
          <a:r>
            <a:rPr lang="en-US" sz="1800" dirty="0" err="1" smtClean="0">
              <a:latin typeface="Arial Narrow"/>
              <a:cs typeface="Arial Narrow"/>
            </a:rPr>
            <a:t>L’indagine</a:t>
          </a:r>
          <a:r>
            <a:rPr lang="en-US" sz="1800" dirty="0" smtClean="0">
              <a:latin typeface="Arial Narrow"/>
              <a:cs typeface="Arial Narrow"/>
            </a:rPr>
            <a:t> di prima </a:t>
          </a:r>
          <a:r>
            <a:rPr lang="en-US" sz="1800" dirty="0" err="1" smtClean="0">
              <a:latin typeface="Arial Narrow"/>
              <a:cs typeface="Arial Narrow"/>
            </a:rPr>
            <a:t>scelta</a:t>
          </a:r>
          <a:r>
            <a:rPr lang="en-US" sz="1800" dirty="0" smtClean="0">
              <a:latin typeface="Arial Narrow"/>
              <a:cs typeface="Arial Narrow"/>
            </a:rPr>
            <a:t> in un </a:t>
          </a:r>
          <a:r>
            <a:rPr lang="en-US" sz="1800" dirty="0" err="1" smtClean="0">
              <a:latin typeface="Arial Narrow"/>
              <a:cs typeface="Arial Narrow"/>
            </a:rPr>
            <a:t>paziente</a:t>
          </a:r>
          <a:r>
            <a:rPr lang="en-US" sz="1800" dirty="0" smtClean="0">
              <a:latin typeface="Arial Narrow"/>
              <a:cs typeface="Arial Narrow"/>
            </a:rPr>
            <a:t> con </a:t>
          </a:r>
          <a:r>
            <a:rPr lang="en-US" sz="1800" dirty="0" err="1" smtClean="0">
              <a:latin typeface="Arial Narrow"/>
              <a:cs typeface="Arial Narrow"/>
            </a:rPr>
            <a:t>cefalea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acuta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che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necessiti</a:t>
          </a:r>
          <a:r>
            <a:rPr lang="en-US" sz="1800" dirty="0" smtClean="0">
              <a:latin typeface="Arial Narrow"/>
              <a:cs typeface="Arial Narrow"/>
            </a:rPr>
            <a:t> di neuroimaging </a:t>
          </a:r>
          <a:r>
            <a:rPr lang="en-US" sz="1800" dirty="0" err="1" smtClean="0">
              <a:latin typeface="Arial Narrow"/>
              <a:cs typeface="Arial Narrow"/>
            </a:rPr>
            <a:t>è</a:t>
          </a:r>
          <a:r>
            <a:rPr lang="en-US" sz="1800" dirty="0" smtClean="0">
              <a:latin typeface="Arial Narrow"/>
              <a:cs typeface="Arial Narrow"/>
            </a:rPr>
            <a:t> la TC </a:t>
          </a:r>
          <a:r>
            <a:rPr lang="en-US" sz="1800" dirty="0" err="1" smtClean="0">
              <a:latin typeface="Arial Narrow"/>
              <a:cs typeface="Arial Narrow"/>
            </a:rPr>
            <a:t>encefalo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senza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m.d.c</a:t>
          </a:r>
          <a:r>
            <a:rPr lang="en-US" sz="1800" dirty="0" smtClean="0">
              <a:latin typeface="Arial Narrow"/>
              <a:cs typeface="Arial Narrow"/>
            </a:rPr>
            <a:t>.</a:t>
          </a:r>
          <a:endParaRPr lang="it-IT" sz="1800" dirty="0">
            <a:latin typeface="Arial Narrow"/>
            <a:cs typeface="Arial Narrow"/>
          </a:endParaRPr>
        </a:p>
      </dgm:t>
    </dgm:pt>
    <dgm:pt modelId="{6EE4911C-A53B-E941-81EF-7691C2D9522D}" type="parTrans" cxnId="{A8184F6F-1916-324A-855D-842F36048386}">
      <dgm:prSet/>
      <dgm:spPr/>
      <dgm:t>
        <a:bodyPr/>
        <a:lstStyle/>
        <a:p>
          <a:endParaRPr lang="it-IT">
            <a:latin typeface="Arial Narrow"/>
            <a:cs typeface="Arial Narrow"/>
          </a:endParaRPr>
        </a:p>
      </dgm:t>
    </dgm:pt>
    <dgm:pt modelId="{8201790E-00B7-4E4A-BA41-43E5AD63F2BA}" type="sibTrans" cxnId="{A8184F6F-1916-324A-855D-842F36048386}">
      <dgm:prSet/>
      <dgm:spPr/>
      <dgm:t>
        <a:bodyPr/>
        <a:lstStyle/>
        <a:p>
          <a:endParaRPr lang="it-IT">
            <a:latin typeface="Arial Narrow"/>
            <a:cs typeface="Arial Narrow"/>
          </a:endParaRPr>
        </a:p>
      </dgm:t>
    </dgm:pt>
    <dgm:pt modelId="{A7497A83-3B8B-FD45-B378-AFF1D39338D3}">
      <dgm:prSet custT="1"/>
      <dgm:spPr/>
      <dgm:t>
        <a:bodyPr/>
        <a:lstStyle/>
        <a:p>
          <a:r>
            <a:rPr lang="en-US" sz="1800" dirty="0" smtClean="0">
              <a:solidFill>
                <a:srgbClr val="FF0000"/>
              </a:solidFill>
              <a:latin typeface="Arial Narrow"/>
              <a:cs typeface="Arial Narrow"/>
            </a:rPr>
            <a:t>Il </a:t>
          </a:r>
          <a:r>
            <a:rPr lang="en-US" sz="1800" dirty="0" err="1" smtClean="0">
              <a:solidFill>
                <a:srgbClr val="FF0000"/>
              </a:solidFill>
              <a:latin typeface="Arial Narrow"/>
              <a:cs typeface="Arial Narrow"/>
            </a:rPr>
            <a:t>successivo</a:t>
          </a:r>
          <a:r>
            <a:rPr lang="en-US" sz="1800" dirty="0" smtClean="0">
              <a:solidFill>
                <a:srgbClr val="FF0000"/>
              </a:solidFill>
              <a:latin typeface="Arial Narrow"/>
              <a:cs typeface="Arial Narrow"/>
            </a:rPr>
            <a:t> </a:t>
          </a:r>
          <a:r>
            <a:rPr lang="en-US" sz="1800" dirty="0" err="1" smtClean="0">
              <a:solidFill>
                <a:srgbClr val="FF0000"/>
              </a:solidFill>
              <a:latin typeface="Arial Narrow"/>
              <a:cs typeface="Arial Narrow"/>
            </a:rPr>
            <a:t>iter</a:t>
          </a:r>
          <a:r>
            <a:rPr lang="en-US" sz="1800" dirty="0" smtClean="0">
              <a:solidFill>
                <a:srgbClr val="FF0000"/>
              </a:solidFill>
              <a:latin typeface="Arial Narrow"/>
              <a:cs typeface="Arial Narrow"/>
            </a:rPr>
            <a:t> </a:t>
          </a:r>
          <a:r>
            <a:rPr lang="en-US" sz="1800" dirty="0" err="1" smtClean="0">
              <a:solidFill>
                <a:srgbClr val="FF0000"/>
              </a:solidFill>
              <a:latin typeface="Arial Narrow"/>
              <a:cs typeface="Arial Narrow"/>
            </a:rPr>
            <a:t>neuroradiologico</a:t>
          </a:r>
          <a:r>
            <a:rPr lang="en-US" sz="1800" dirty="0" smtClean="0">
              <a:solidFill>
                <a:srgbClr val="FF0000"/>
              </a:solidFill>
              <a:latin typeface="Arial Narrow"/>
              <a:cs typeface="Arial Narrow"/>
            </a:rPr>
            <a:t> </a:t>
          </a:r>
          <a:r>
            <a:rPr lang="en-US" sz="1800" dirty="0" err="1" smtClean="0">
              <a:solidFill>
                <a:srgbClr val="FF0000"/>
              </a:solidFill>
              <a:latin typeface="Arial Narrow"/>
              <a:cs typeface="Arial Narrow"/>
            </a:rPr>
            <a:t>varia</a:t>
          </a:r>
          <a:r>
            <a:rPr lang="en-US" sz="1800" dirty="0" smtClean="0">
              <a:solidFill>
                <a:srgbClr val="FF0000"/>
              </a:solidFill>
              <a:latin typeface="Arial Narrow"/>
              <a:cs typeface="Arial Narrow"/>
            </a:rPr>
            <a:t> a </a:t>
          </a:r>
          <a:r>
            <a:rPr lang="en-US" sz="1800" dirty="0" err="1" smtClean="0">
              <a:solidFill>
                <a:srgbClr val="FF0000"/>
              </a:solidFill>
              <a:latin typeface="Arial Narrow"/>
              <a:cs typeface="Arial Narrow"/>
            </a:rPr>
            <a:t>seconda</a:t>
          </a:r>
          <a:r>
            <a:rPr lang="en-US" sz="1800" dirty="0" smtClean="0">
              <a:solidFill>
                <a:srgbClr val="FF0000"/>
              </a:solidFill>
              <a:latin typeface="Arial Narrow"/>
              <a:cs typeface="Arial Narrow"/>
            </a:rPr>
            <a:t> </a:t>
          </a:r>
          <a:r>
            <a:rPr lang="en-US" sz="1800" dirty="0" err="1" smtClean="0">
              <a:solidFill>
                <a:srgbClr val="FF0000"/>
              </a:solidFill>
              <a:latin typeface="Arial Narrow"/>
              <a:cs typeface="Arial Narrow"/>
            </a:rPr>
            <a:t>dei</a:t>
          </a:r>
          <a:r>
            <a:rPr lang="en-US" sz="1800" dirty="0" smtClean="0">
              <a:solidFill>
                <a:srgbClr val="FF0000"/>
              </a:solidFill>
              <a:latin typeface="Arial Narrow"/>
              <a:cs typeface="Arial Narrow"/>
            </a:rPr>
            <a:t> </a:t>
          </a:r>
          <a:r>
            <a:rPr lang="en-US" sz="1800" dirty="0" err="1" smtClean="0">
              <a:solidFill>
                <a:srgbClr val="FF0000"/>
              </a:solidFill>
              <a:latin typeface="Arial Narrow"/>
              <a:cs typeface="Arial Narrow"/>
            </a:rPr>
            <a:t>reperti</a:t>
          </a:r>
          <a:r>
            <a:rPr lang="en-US" sz="1800" dirty="0" smtClean="0">
              <a:solidFill>
                <a:srgbClr val="FF0000"/>
              </a:solidFill>
              <a:latin typeface="Arial Narrow"/>
              <a:cs typeface="Arial Narrow"/>
            </a:rPr>
            <a:t> TC e </a:t>
          </a:r>
          <a:r>
            <a:rPr lang="en-US" sz="1800" dirty="0" err="1" smtClean="0">
              <a:solidFill>
                <a:srgbClr val="FF0000"/>
              </a:solidFill>
              <a:latin typeface="Arial Narrow"/>
              <a:cs typeface="Arial Narrow"/>
            </a:rPr>
            <a:t>clinici</a:t>
          </a:r>
          <a:endParaRPr lang="en-US" sz="1800" dirty="0" smtClean="0">
            <a:solidFill>
              <a:srgbClr val="FF0000"/>
            </a:solidFill>
            <a:latin typeface="Arial Narrow"/>
            <a:cs typeface="Arial Narrow"/>
          </a:endParaRPr>
        </a:p>
      </dgm:t>
    </dgm:pt>
    <dgm:pt modelId="{3FB38625-0F39-4444-AFE2-D44D56C2F2F9}" type="parTrans" cxnId="{3C2193F3-3AE3-E941-A2BF-0A7EE08F53E8}">
      <dgm:prSet/>
      <dgm:spPr/>
      <dgm:t>
        <a:bodyPr/>
        <a:lstStyle/>
        <a:p>
          <a:endParaRPr lang="it-IT">
            <a:latin typeface="Arial Narrow"/>
            <a:cs typeface="Arial Narrow"/>
          </a:endParaRPr>
        </a:p>
      </dgm:t>
    </dgm:pt>
    <dgm:pt modelId="{BB3A45B0-AD0F-4241-8EF3-7B29FD09F0BD}" type="sibTrans" cxnId="{3C2193F3-3AE3-E941-A2BF-0A7EE08F53E8}">
      <dgm:prSet/>
      <dgm:spPr/>
      <dgm:t>
        <a:bodyPr/>
        <a:lstStyle/>
        <a:p>
          <a:endParaRPr lang="it-IT">
            <a:latin typeface="Arial Narrow"/>
            <a:cs typeface="Arial Narrow"/>
          </a:endParaRPr>
        </a:p>
      </dgm:t>
    </dgm:pt>
    <dgm:pt modelId="{8CC556F1-3902-064D-9B1D-7826AE877ED2}" type="pres">
      <dgm:prSet presAssocID="{FE7C479A-06AC-4B44-BD18-E837F19107A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E3E038D3-8E18-EA42-AF72-11DD7CD67EA8}" type="pres">
      <dgm:prSet presAssocID="{CC0C5F87-9E09-F44A-9FE4-783D1ECA91D7}" presName="composite" presStyleCnt="0"/>
      <dgm:spPr/>
    </dgm:pt>
    <dgm:pt modelId="{A33AEACA-D2B7-DD4F-BC66-D0A9C74BB356}" type="pres">
      <dgm:prSet presAssocID="{CC0C5F87-9E09-F44A-9FE4-783D1ECA91D7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50713BD-B27B-E948-80D9-169A97BCC1EF}" type="pres">
      <dgm:prSet presAssocID="{CC0C5F87-9E09-F44A-9FE4-783D1ECA91D7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15AC809-38F8-0E4E-BD3E-2767400BDDE8}" type="pres">
      <dgm:prSet presAssocID="{6217A77C-1E88-E445-9061-2D3F90FB172F}" presName="sp" presStyleCnt="0"/>
      <dgm:spPr/>
    </dgm:pt>
    <dgm:pt modelId="{ABB89070-6C57-554C-B131-4B74B9AD69F3}" type="pres">
      <dgm:prSet presAssocID="{E2B49345-971D-8E42-A04A-C70453476C74}" presName="composite" presStyleCnt="0"/>
      <dgm:spPr/>
    </dgm:pt>
    <dgm:pt modelId="{40E24A69-73F7-6B42-B21F-2F80040FE5B1}" type="pres">
      <dgm:prSet presAssocID="{E2B49345-971D-8E42-A04A-C70453476C74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B14E9ED-0B59-3C41-BFB6-02715B144645}" type="pres">
      <dgm:prSet presAssocID="{E2B49345-971D-8E42-A04A-C70453476C74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2A5A025-D2BF-FD4B-9D0E-069330075690}" type="pres">
      <dgm:prSet presAssocID="{5DB71C7B-809A-8A4D-9C35-18A6D14D3069}" presName="sp" presStyleCnt="0"/>
      <dgm:spPr/>
    </dgm:pt>
    <dgm:pt modelId="{80146EE5-1473-194F-B1B6-CD064E2E7C73}" type="pres">
      <dgm:prSet presAssocID="{082C3A4E-F1E0-BD46-9F2B-FE77532B948D}" presName="composite" presStyleCnt="0"/>
      <dgm:spPr/>
    </dgm:pt>
    <dgm:pt modelId="{66BEDA6B-ED39-584D-AFF9-E78CD244A2D8}" type="pres">
      <dgm:prSet presAssocID="{082C3A4E-F1E0-BD46-9F2B-FE77532B948D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9A8466E-1FE7-744E-93DB-7BDD5B0612CC}" type="pres">
      <dgm:prSet presAssocID="{082C3A4E-F1E0-BD46-9F2B-FE77532B948D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052B3D2-7971-7943-9E06-86B513B37BA9}" type="pres">
      <dgm:prSet presAssocID="{1B8D673A-BB07-6C4A-8184-248E84727E6E}" presName="sp" presStyleCnt="0"/>
      <dgm:spPr/>
    </dgm:pt>
    <dgm:pt modelId="{1979A3C7-6B83-AE48-AD16-A7BE9B28A234}" type="pres">
      <dgm:prSet presAssocID="{E1BFDECB-B5AA-5B42-B0D9-5495E9F87448}" presName="composite" presStyleCnt="0"/>
      <dgm:spPr/>
    </dgm:pt>
    <dgm:pt modelId="{F5DAF114-CBF2-6C42-A815-A4131FDC3DFB}" type="pres">
      <dgm:prSet presAssocID="{E1BFDECB-B5AA-5B42-B0D9-5495E9F87448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27D0E4D-3F6D-644B-A84D-6BDF82C790D4}" type="pres">
      <dgm:prSet presAssocID="{E1BFDECB-B5AA-5B42-B0D9-5495E9F87448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F1D46B8-FA4C-0048-8987-C2A6882E2325}" type="pres">
      <dgm:prSet presAssocID="{B5FBAB14-709E-6046-8227-C5EBEFE144DF}" presName="sp" presStyleCnt="0"/>
      <dgm:spPr/>
    </dgm:pt>
    <dgm:pt modelId="{890F905B-9826-754E-9811-9E725562E180}" type="pres">
      <dgm:prSet presAssocID="{70E1F2E5-922B-C249-A9A4-C995C27A968C}" presName="composite" presStyleCnt="0"/>
      <dgm:spPr/>
    </dgm:pt>
    <dgm:pt modelId="{4AD5BACA-BBC2-BE4D-9576-BA89ECDBD169}" type="pres">
      <dgm:prSet presAssocID="{70E1F2E5-922B-C249-A9A4-C995C27A968C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075E353-F81A-2747-8DC4-6D86ACF1FC31}" type="pres">
      <dgm:prSet presAssocID="{70E1F2E5-922B-C249-A9A4-C995C27A968C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D0416D1D-66BB-574B-9376-1CD968B95357}" srcId="{FE7C479A-06AC-4B44-BD18-E837F19107A3}" destId="{CC0C5F87-9E09-F44A-9FE4-783D1ECA91D7}" srcOrd="0" destOrd="0" parTransId="{5AE4371E-F69B-564C-BAFF-71315C623A70}" sibTransId="{6217A77C-1E88-E445-9061-2D3F90FB172F}"/>
    <dgm:cxn modelId="{A4AECC9F-FA9F-8A4B-8379-68FE276DE1D4}" type="presOf" srcId="{082C3A4E-F1E0-BD46-9F2B-FE77532B948D}" destId="{66BEDA6B-ED39-584D-AFF9-E78CD244A2D8}" srcOrd="0" destOrd="0" presId="urn:microsoft.com/office/officeart/2005/8/layout/chevron2"/>
    <dgm:cxn modelId="{22FD9280-242F-9E43-BF3A-EE505E2831EA}" type="presOf" srcId="{E2B49345-971D-8E42-A04A-C70453476C74}" destId="{40E24A69-73F7-6B42-B21F-2F80040FE5B1}" srcOrd="0" destOrd="0" presId="urn:microsoft.com/office/officeart/2005/8/layout/chevron2"/>
    <dgm:cxn modelId="{A8184F6F-1916-324A-855D-842F36048386}" srcId="{70E1F2E5-922B-C249-A9A4-C995C27A968C}" destId="{632B2561-ACC3-1640-846E-554E26411365}" srcOrd="0" destOrd="0" parTransId="{6EE4911C-A53B-E941-81EF-7691C2D9522D}" sibTransId="{8201790E-00B7-4E4A-BA41-43E5AD63F2BA}"/>
    <dgm:cxn modelId="{D11E2040-042A-3C4B-B963-4A71BB492171}" srcId="{FE7C479A-06AC-4B44-BD18-E837F19107A3}" destId="{082C3A4E-F1E0-BD46-9F2B-FE77532B948D}" srcOrd="2" destOrd="0" parTransId="{40089F66-C4E9-8247-8830-60741CD6540C}" sibTransId="{1B8D673A-BB07-6C4A-8184-248E84727E6E}"/>
    <dgm:cxn modelId="{DF974313-AD65-3E4D-8264-80AFFC0CDEC6}" srcId="{FE7C479A-06AC-4B44-BD18-E837F19107A3}" destId="{E2B49345-971D-8E42-A04A-C70453476C74}" srcOrd="1" destOrd="0" parTransId="{9F226912-73DC-E24F-8FE0-63CDABB1D476}" sibTransId="{5DB71C7B-809A-8A4D-9C35-18A6D14D3069}"/>
    <dgm:cxn modelId="{52F69856-0934-AE45-8148-6942FB48512E}" srcId="{FE7C479A-06AC-4B44-BD18-E837F19107A3}" destId="{70E1F2E5-922B-C249-A9A4-C995C27A968C}" srcOrd="4" destOrd="0" parTransId="{0DE36C16-400A-1446-BE29-965B7FA0B56D}" sibTransId="{355FB198-8B4F-0048-A0F9-55BF7620AC18}"/>
    <dgm:cxn modelId="{EB9CBE6F-AAD9-1E4D-AAA7-F0B29C953205}" srcId="{54635D34-9A8F-3040-A6D1-AC1310742952}" destId="{59209886-AABB-7149-9FF2-C68C8601691B}" srcOrd="0" destOrd="0" parTransId="{415817C3-DB45-D540-A893-61362DA1E850}" sibTransId="{48664330-F660-764C-AEAD-587AA2A79F21}"/>
    <dgm:cxn modelId="{263FA0C3-F693-6446-B4EB-263AB115BEBF}" type="presOf" srcId="{CC0C5F87-9E09-F44A-9FE4-783D1ECA91D7}" destId="{A33AEACA-D2B7-DD4F-BC66-D0A9C74BB356}" srcOrd="0" destOrd="0" presId="urn:microsoft.com/office/officeart/2005/8/layout/chevron2"/>
    <dgm:cxn modelId="{F4BC079E-8D7C-414E-9FA2-A150C8CFE726}" type="presOf" srcId="{70E1F2E5-922B-C249-A9A4-C995C27A968C}" destId="{4AD5BACA-BBC2-BE4D-9576-BA89ECDBD169}" srcOrd="0" destOrd="0" presId="urn:microsoft.com/office/officeart/2005/8/layout/chevron2"/>
    <dgm:cxn modelId="{C6C38EC6-60CA-5247-A175-C463902844C5}" srcId="{E1BFDECB-B5AA-5B42-B0D9-5495E9F87448}" destId="{54635D34-9A8F-3040-A6D1-AC1310742952}" srcOrd="0" destOrd="0" parTransId="{09FDE4ED-3A38-C546-9408-A77230F9596C}" sibTransId="{B8436067-74AD-6E47-BB72-F72B6D770B21}"/>
    <dgm:cxn modelId="{17543E8A-752D-6A46-9733-8FDCAD91C50A}" type="presOf" srcId="{632B2561-ACC3-1640-846E-554E26411365}" destId="{0075E353-F81A-2747-8DC4-6D86ACF1FC31}" srcOrd="0" destOrd="0" presId="urn:microsoft.com/office/officeart/2005/8/layout/chevron2"/>
    <dgm:cxn modelId="{30F95CCA-4D52-3B49-8A0A-70C5319604A9}" type="presOf" srcId="{FE7C479A-06AC-4B44-BD18-E837F19107A3}" destId="{8CC556F1-3902-064D-9B1D-7826AE877ED2}" srcOrd="0" destOrd="0" presId="urn:microsoft.com/office/officeart/2005/8/layout/chevron2"/>
    <dgm:cxn modelId="{9B958105-5B88-EC4E-9B2C-4DF323F98E78}" type="presOf" srcId="{1A482E81-4384-F043-99B0-3556F969F1C4}" destId="{49A8466E-1FE7-744E-93DB-7BDD5B0612CC}" srcOrd="0" destOrd="0" presId="urn:microsoft.com/office/officeart/2005/8/layout/chevron2"/>
    <dgm:cxn modelId="{118CA31B-EE6D-AD4C-B359-E10BC32B79DE}" type="presOf" srcId="{54635D34-9A8F-3040-A6D1-AC1310742952}" destId="{927D0E4D-3F6D-644B-A84D-6BDF82C790D4}" srcOrd="0" destOrd="0" presId="urn:microsoft.com/office/officeart/2005/8/layout/chevron2"/>
    <dgm:cxn modelId="{A5E230D7-46C8-7148-9004-10685F80A6E8}" type="presOf" srcId="{E1BFDECB-B5AA-5B42-B0D9-5495E9F87448}" destId="{F5DAF114-CBF2-6C42-A815-A4131FDC3DFB}" srcOrd="0" destOrd="0" presId="urn:microsoft.com/office/officeart/2005/8/layout/chevron2"/>
    <dgm:cxn modelId="{DAC06541-37FF-B244-9FE7-98AA1E8E6A7A}" type="presOf" srcId="{922FFC4C-6A2D-9A44-804C-E2E5705726AC}" destId="{350713BD-B27B-E948-80D9-169A97BCC1EF}" srcOrd="0" destOrd="0" presId="urn:microsoft.com/office/officeart/2005/8/layout/chevron2"/>
    <dgm:cxn modelId="{B7815F8B-CE6B-C44D-8726-F52F027A438E}" srcId="{E2B49345-971D-8E42-A04A-C70453476C74}" destId="{3800E0CD-D18A-6B4E-B56D-EC77A674B61F}" srcOrd="0" destOrd="0" parTransId="{3C83A840-A429-9140-B6C5-2BD15E5E8C13}" sibTransId="{FC492137-1D8A-4246-AB17-ADD4450B27EF}"/>
    <dgm:cxn modelId="{1AC539A9-7CFE-B44C-A019-2EE40B624833}" type="presOf" srcId="{59209886-AABB-7149-9FF2-C68C8601691B}" destId="{927D0E4D-3F6D-644B-A84D-6BDF82C790D4}" srcOrd="0" destOrd="1" presId="urn:microsoft.com/office/officeart/2005/8/layout/chevron2"/>
    <dgm:cxn modelId="{3C2193F3-3AE3-E941-A2BF-0A7EE08F53E8}" srcId="{632B2561-ACC3-1640-846E-554E26411365}" destId="{A7497A83-3B8B-FD45-B378-AFF1D39338D3}" srcOrd="0" destOrd="0" parTransId="{3FB38625-0F39-4444-AFE2-D44D56C2F2F9}" sibTransId="{BB3A45B0-AD0F-4241-8EF3-7B29FD09F0BD}"/>
    <dgm:cxn modelId="{4A3E006A-7C76-5640-A62E-6E27848188B5}" type="presOf" srcId="{A7497A83-3B8B-FD45-B378-AFF1D39338D3}" destId="{0075E353-F81A-2747-8DC4-6D86ACF1FC31}" srcOrd="0" destOrd="1" presId="urn:microsoft.com/office/officeart/2005/8/layout/chevron2"/>
    <dgm:cxn modelId="{13BAB499-A50D-9C40-AB94-AD730CC81BD5}" srcId="{CC0C5F87-9E09-F44A-9FE4-783D1ECA91D7}" destId="{922FFC4C-6A2D-9A44-804C-E2E5705726AC}" srcOrd="0" destOrd="0" parTransId="{55DC8128-38AE-BC44-AC35-37559B973E1D}" sibTransId="{21D3D581-FD1B-2448-BE08-269F939AE281}"/>
    <dgm:cxn modelId="{E3E29C23-F7FE-B04A-9F92-CDD6D07A19FC}" srcId="{FE7C479A-06AC-4B44-BD18-E837F19107A3}" destId="{E1BFDECB-B5AA-5B42-B0D9-5495E9F87448}" srcOrd="3" destOrd="0" parTransId="{D18C085B-0903-4640-A7E2-CFCC7CEAF310}" sibTransId="{B5FBAB14-709E-6046-8227-C5EBEFE144DF}"/>
    <dgm:cxn modelId="{9E2CC3D5-8CB7-6E48-8C69-333CB0D942DB}" srcId="{082C3A4E-F1E0-BD46-9F2B-FE77532B948D}" destId="{1A482E81-4384-F043-99B0-3556F969F1C4}" srcOrd="0" destOrd="0" parTransId="{55572179-215C-D243-966B-370145BC56AC}" sibTransId="{83A71B02-8262-324A-AE92-F0CC69BD7133}"/>
    <dgm:cxn modelId="{33527963-55FA-CC42-9093-A5EC638975B0}" type="presOf" srcId="{3800E0CD-D18A-6B4E-B56D-EC77A674B61F}" destId="{AB14E9ED-0B59-3C41-BFB6-02715B144645}" srcOrd="0" destOrd="0" presId="urn:microsoft.com/office/officeart/2005/8/layout/chevron2"/>
    <dgm:cxn modelId="{498816DB-11C6-DF46-AB4F-6319A094CB53}" type="presParOf" srcId="{8CC556F1-3902-064D-9B1D-7826AE877ED2}" destId="{E3E038D3-8E18-EA42-AF72-11DD7CD67EA8}" srcOrd="0" destOrd="0" presId="urn:microsoft.com/office/officeart/2005/8/layout/chevron2"/>
    <dgm:cxn modelId="{37EB5456-74CB-1449-AD65-A05EB9930BEB}" type="presParOf" srcId="{E3E038D3-8E18-EA42-AF72-11DD7CD67EA8}" destId="{A33AEACA-D2B7-DD4F-BC66-D0A9C74BB356}" srcOrd="0" destOrd="0" presId="urn:microsoft.com/office/officeart/2005/8/layout/chevron2"/>
    <dgm:cxn modelId="{639659BB-705B-DF4E-A738-4361FC219C51}" type="presParOf" srcId="{E3E038D3-8E18-EA42-AF72-11DD7CD67EA8}" destId="{350713BD-B27B-E948-80D9-169A97BCC1EF}" srcOrd="1" destOrd="0" presId="urn:microsoft.com/office/officeart/2005/8/layout/chevron2"/>
    <dgm:cxn modelId="{AE0315F5-A4CF-0D4D-9B80-5BFB124C9A5E}" type="presParOf" srcId="{8CC556F1-3902-064D-9B1D-7826AE877ED2}" destId="{915AC809-38F8-0E4E-BD3E-2767400BDDE8}" srcOrd="1" destOrd="0" presId="urn:microsoft.com/office/officeart/2005/8/layout/chevron2"/>
    <dgm:cxn modelId="{4DB1D02E-CBDF-0549-9D89-440F7BD65303}" type="presParOf" srcId="{8CC556F1-3902-064D-9B1D-7826AE877ED2}" destId="{ABB89070-6C57-554C-B131-4B74B9AD69F3}" srcOrd="2" destOrd="0" presId="urn:microsoft.com/office/officeart/2005/8/layout/chevron2"/>
    <dgm:cxn modelId="{F521855D-770D-4E4D-ADC8-8B786C5C77FE}" type="presParOf" srcId="{ABB89070-6C57-554C-B131-4B74B9AD69F3}" destId="{40E24A69-73F7-6B42-B21F-2F80040FE5B1}" srcOrd="0" destOrd="0" presId="urn:microsoft.com/office/officeart/2005/8/layout/chevron2"/>
    <dgm:cxn modelId="{A2595A7B-F47F-4D48-BCA5-1E1D864C6F22}" type="presParOf" srcId="{ABB89070-6C57-554C-B131-4B74B9AD69F3}" destId="{AB14E9ED-0B59-3C41-BFB6-02715B144645}" srcOrd="1" destOrd="0" presId="urn:microsoft.com/office/officeart/2005/8/layout/chevron2"/>
    <dgm:cxn modelId="{D28F05AF-73A5-064D-86E0-BD1B2BC73ADF}" type="presParOf" srcId="{8CC556F1-3902-064D-9B1D-7826AE877ED2}" destId="{E2A5A025-D2BF-FD4B-9D0E-069330075690}" srcOrd="3" destOrd="0" presId="urn:microsoft.com/office/officeart/2005/8/layout/chevron2"/>
    <dgm:cxn modelId="{7B9CE91E-5659-AD4C-BCD7-9B3C7440EC4C}" type="presParOf" srcId="{8CC556F1-3902-064D-9B1D-7826AE877ED2}" destId="{80146EE5-1473-194F-B1B6-CD064E2E7C73}" srcOrd="4" destOrd="0" presId="urn:microsoft.com/office/officeart/2005/8/layout/chevron2"/>
    <dgm:cxn modelId="{39B500A7-45B0-1A44-BB8D-528AC64CFF4B}" type="presParOf" srcId="{80146EE5-1473-194F-B1B6-CD064E2E7C73}" destId="{66BEDA6B-ED39-584D-AFF9-E78CD244A2D8}" srcOrd="0" destOrd="0" presId="urn:microsoft.com/office/officeart/2005/8/layout/chevron2"/>
    <dgm:cxn modelId="{7CF2999D-95C7-EE40-B827-44611AEE9187}" type="presParOf" srcId="{80146EE5-1473-194F-B1B6-CD064E2E7C73}" destId="{49A8466E-1FE7-744E-93DB-7BDD5B0612CC}" srcOrd="1" destOrd="0" presId="urn:microsoft.com/office/officeart/2005/8/layout/chevron2"/>
    <dgm:cxn modelId="{2863E623-1D8C-7349-AC54-71F2A523DCB7}" type="presParOf" srcId="{8CC556F1-3902-064D-9B1D-7826AE877ED2}" destId="{1052B3D2-7971-7943-9E06-86B513B37BA9}" srcOrd="5" destOrd="0" presId="urn:microsoft.com/office/officeart/2005/8/layout/chevron2"/>
    <dgm:cxn modelId="{CD07F438-1F23-2F49-A020-08175BB5D1ED}" type="presParOf" srcId="{8CC556F1-3902-064D-9B1D-7826AE877ED2}" destId="{1979A3C7-6B83-AE48-AD16-A7BE9B28A234}" srcOrd="6" destOrd="0" presId="urn:microsoft.com/office/officeart/2005/8/layout/chevron2"/>
    <dgm:cxn modelId="{B292861B-01A1-0F41-89D6-E2DF6EF5F523}" type="presParOf" srcId="{1979A3C7-6B83-AE48-AD16-A7BE9B28A234}" destId="{F5DAF114-CBF2-6C42-A815-A4131FDC3DFB}" srcOrd="0" destOrd="0" presId="urn:microsoft.com/office/officeart/2005/8/layout/chevron2"/>
    <dgm:cxn modelId="{45DD429C-B51B-5C43-9087-F4A5067C7F4A}" type="presParOf" srcId="{1979A3C7-6B83-AE48-AD16-A7BE9B28A234}" destId="{927D0E4D-3F6D-644B-A84D-6BDF82C790D4}" srcOrd="1" destOrd="0" presId="urn:microsoft.com/office/officeart/2005/8/layout/chevron2"/>
    <dgm:cxn modelId="{454ABB64-AB60-C842-85AC-A55F2B68402A}" type="presParOf" srcId="{8CC556F1-3902-064D-9B1D-7826AE877ED2}" destId="{FF1D46B8-FA4C-0048-8987-C2A6882E2325}" srcOrd="7" destOrd="0" presId="urn:microsoft.com/office/officeart/2005/8/layout/chevron2"/>
    <dgm:cxn modelId="{7354B442-426C-AC4C-B159-78629C0C0859}" type="presParOf" srcId="{8CC556F1-3902-064D-9B1D-7826AE877ED2}" destId="{890F905B-9826-754E-9811-9E725562E180}" srcOrd="8" destOrd="0" presId="urn:microsoft.com/office/officeart/2005/8/layout/chevron2"/>
    <dgm:cxn modelId="{5044C178-ADA9-F242-90FC-37F7374ADAC5}" type="presParOf" srcId="{890F905B-9826-754E-9811-9E725562E180}" destId="{4AD5BACA-BBC2-BE4D-9576-BA89ECDBD169}" srcOrd="0" destOrd="0" presId="urn:microsoft.com/office/officeart/2005/8/layout/chevron2"/>
    <dgm:cxn modelId="{ED917B59-7C8C-A341-8744-E07B7F1613C4}" type="presParOf" srcId="{890F905B-9826-754E-9811-9E725562E180}" destId="{0075E353-F81A-2747-8DC4-6D86ACF1FC3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33AEACA-D2B7-DD4F-BC66-D0A9C74BB356}">
      <dsp:nvSpPr>
        <dsp:cNvPr id="0" name=""/>
        <dsp:cNvSpPr/>
      </dsp:nvSpPr>
      <dsp:spPr>
        <a:xfrm rot="5400000">
          <a:off x="-189632" y="194872"/>
          <a:ext cx="1264216" cy="884951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1</a:t>
          </a:r>
          <a:endParaRPr lang="it-IT" sz="4000" b="1" kern="1200" dirty="0">
            <a:latin typeface="Arial Narrow"/>
            <a:cs typeface="Arial Narrow"/>
          </a:endParaRPr>
        </a:p>
      </dsp:txBody>
      <dsp:txXfrm rot="5400000">
        <a:off x="-189632" y="194872"/>
        <a:ext cx="1264216" cy="884951"/>
      </dsp:txXfrm>
    </dsp:sp>
    <dsp:sp modelId="{350713BD-B27B-E948-80D9-169A97BCC1EF}">
      <dsp:nvSpPr>
        <dsp:cNvPr id="0" name=""/>
        <dsp:cNvSpPr/>
      </dsp:nvSpPr>
      <dsp:spPr>
        <a:xfrm rot="5400000">
          <a:off x="4603389" y="-3713197"/>
          <a:ext cx="822173" cy="825904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rial Narrow"/>
              <a:cs typeface="Arial Narrow"/>
            </a:rPr>
            <a:t>Le </a:t>
          </a:r>
          <a:r>
            <a:rPr lang="en-US" sz="1800" kern="1200" dirty="0" err="1" smtClean="0">
              <a:latin typeface="Arial Narrow"/>
              <a:cs typeface="Arial Narrow"/>
            </a:rPr>
            <a:t>cefalee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sono</a:t>
          </a:r>
          <a:r>
            <a:rPr lang="en-US" sz="1800" kern="1200" dirty="0" smtClean="0">
              <a:latin typeface="Arial Narrow"/>
              <a:cs typeface="Arial Narrow"/>
            </a:rPr>
            <a:t> un </a:t>
          </a:r>
          <a:r>
            <a:rPr lang="en-US" sz="1800" kern="1200" dirty="0" err="1" smtClean="0">
              <a:latin typeface="Arial Narrow"/>
              <a:cs typeface="Arial Narrow"/>
            </a:rPr>
            <a:t>evento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patologico</a:t>
          </a:r>
          <a:r>
            <a:rPr lang="en-US" sz="1800" kern="1200" dirty="0" smtClean="0">
              <a:solidFill>
                <a:srgbClr val="FF0000"/>
              </a:solidFill>
              <a:latin typeface="Arial Narrow"/>
              <a:cs typeface="Arial Narrow"/>
            </a:rPr>
            <a:t> molto </a:t>
          </a:r>
          <a:r>
            <a:rPr lang="en-US" sz="1800" kern="1200" dirty="0" err="1" smtClean="0">
              <a:latin typeface="Arial Narrow"/>
              <a:cs typeface="Arial Narrow"/>
            </a:rPr>
            <a:t>frequente</a:t>
          </a:r>
          <a:r>
            <a:rPr lang="en-US" sz="1800" kern="1200" dirty="0" smtClean="0">
              <a:latin typeface="Arial Narrow"/>
              <a:cs typeface="Arial Narrow"/>
            </a:rPr>
            <a:t>, per lo </a:t>
          </a:r>
          <a:r>
            <a:rPr lang="en-US" sz="1800" kern="1200" dirty="0" err="1" smtClean="0">
              <a:latin typeface="Arial Narrow"/>
              <a:cs typeface="Arial Narrow"/>
            </a:rPr>
            <a:t>più</a:t>
          </a:r>
          <a:r>
            <a:rPr lang="en-US" sz="1800" kern="1200" dirty="0" smtClean="0">
              <a:latin typeface="Arial Narrow"/>
              <a:cs typeface="Arial Narrow"/>
            </a:rPr>
            <a:t> di </a:t>
          </a:r>
          <a:r>
            <a:rPr lang="en-US" sz="1800" kern="1200" dirty="0" err="1" smtClean="0">
              <a:latin typeface="Arial Narrow"/>
              <a:cs typeface="Arial Narrow"/>
            </a:rPr>
            <a:t>natura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benigna</a:t>
          </a:r>
          <a:r>
            <a:rPr lang="en-US" sz="1800" kern="1200" dirty="0" smtClean="0">
              <a:latin typeface="Arial Narrow"/>
              <a:cs typeface="Arial Narrow"/>
            </a:rPr>
            <a:t>; </a:t>
          </a:r>
          <a:r>
            <a:rPr lang="en-US" sz="1800" kern="1200" dirty="0" err="1" smtClean="0">
              <a:latin typeface="Arial Narrow"/>
              <a:cs typeface="Arial Narrow"/>
            </a:rPr>
            <a:t>bisogna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saper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individuare</a:t>
          </a:r>
          <a:r>
            <a:rPr lang="en-US" sz="1800" kern="1200" dirty="0" smtClean="0">
              <a:latin typeface="Arial Narrow"/>
              <a:cs typeface="Arial Narrow"/>
            </a:rPr>
            <a:t> con </a:t>
          </a:r>
          <a:r>
            <a:rPr lang="en-US" sz="1800" kern="1200" dirty="0" err="1" smtClean="0">
              <a:latin typeface="Arial Narrow"/>
              <a:cs typeface="Arial Narrow"/>
            </a:rPr>
            <a:t>precisione</a:t>
          </a:r>
          <a:r>
            <a:rPr lang="en-US" sz="1800" kern="1200" dirty="0" smtClean="0">
              <a:latin typeface="Arial Narrow"/>
              <a:cs typeface="Arial Narrow"/>
            </a:rPr>
            <a:t> e </a:t>
          </a:r>
          <a:r>
            <a:rPr lang="en-US" sz="1800" kern="1200" dirty="0" err="1" smtClean="0">
              <a:latin typeface="Arial Narrow"/>
              <a:cs typeface="Arial Narrow"/>
            </a:rPr>
            <a:t>rapidità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quelle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che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invece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possono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rappresentare</a:t>
          </a:r>
          <a:r>
            <a:rPr lang="en-US" sz="1800" kern="1200" dirty="0" smtClean="0">
              <a:latin typeface="Arial Narrow"/>
              <a:cs typeface="Arial Narrow"/>
            </a:rPr>
            <a:t> un </a:t>
          </a:r>
          <a:r>
            <a:rPr lang="en-US" sz="1800" kern="1200" dirty="0" err="1" smtClean="0">
              <a:latin typeface="Arial Narrow"/>
              <a:cs typeface="Arial Narrow"/>
            </a:rPr>
            <a:t>evento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drammatico</a:t>
          </a:r>
          <a:r>
            <a:rPr lang="en-US" sz="1800" kern="1200" dirty="0" smtClean="0">
              <a:latin typeface="Arial Narrow"/>
              <a:cs typeface="Arial Narrow"/>
            </a:rPr>
            <a:t>  per la vita</a:t>
          </a:r>
          <a:endParaRPr lang="it-IT" sz="1800" b="0" kern="1200" dirty="0">
            <a:latin typeface="Arial Narrow"/>
            <a:cs typeface="Arial Narrow"/>
          </a:endParaRPr>
        </a:p>
      </dsp:txBody>
      <dsp:txXfrm rot="5400000">
        <a:off x="4603389" y="-3713197"/>
        <a:ext cx="822173" cy="8259048"/>
      </dsp:txXfrm>
    </dsp:sp>
    <dsp:sp modelId="{40E24A69-73F7-6B42-B21F-2F80040FE5B1}">
      <dsp:nvSpPr>
        <dsp:cNvPr id="0" name=""/>
        <dsp:cNvSpPr/>
      </dsp:nvSpPr>
      <dsp:spPr>
        <a:xfrm rot="5400000">
          <a:off x="-189632" y="1343721"/>
          <a:ext cx="1264216" cy="884951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2</a:t>
          </a:r>
          <a:endParaRPr lang="it-IT" sz="4000" b="1" kern="1200" dirty="0">
            <a:latin typeface="Arial Narrow"/>
            <a:cs typeface="Arial Narrow"/>
          </a:endParaRPr>
        </a:p>
      </dsp:txBody>
      <dsp:txXfrm rot="5400000">
        <a:off x="-189632" y="1343721"/>
        <a:ext cx="1264216" cy="884951"/>
      </dsp:txXfrm>
    </dsp:sp>
    <dsp:sp modelId="{AB14E9ED-0B59-3C41-BFB6-02715B144645}">
      <dsp:nvSpPr>
        <dsp:cNvPr id="0" name=""/>
        <dsp:cNvSpPr/>
      </dsp:nvSpPr>
      <dsp:spPr>
        <a:xfrm rot="5400000">
          <a:off x="4603605" y="-2564564"/>
          <a:ext cx="821740" cy="825904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 smtClean="0">
              <a:latin typeface="Arial Narrow"/>
              <a:cs typeface="Arial Narrow"/>
            </a:rPr>
            <a:t>Soffrire</a:t>
          </a:r>
          <a:r>
            <a:rPr lang="en-US" sz="1800" kern="1200" dirty="0" smtClean="0">
              <a:latin typeface="Arial Narrow"/>
              <a:cs typeface="Arial Narrow"/>
            </a:rPr>
            <a:t> di </a:t>
          </a:r>
          <a:r>
            <a:rPr lang="en-US" sz="1800" kern="1200" dirty="0" err="1" smtClean="0">
              <a:latin typeface="Arial Narrow"/>
              <a:cs typeface="Arial Narrow"/>
            </a:rPr>
            <a:t>una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cefalea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primaria</a:t>
          </a:r>
          <a:r>
            <a:rPr lang="en-US" sz="1800" kern="1200" dirty="0" smtClean="0">
              <a:latin typeface="Arial Narrow"/>
              <a:cs typeface="Arial Narrow"/>
            </a:rPr>
            <a:t> non </a:t>
          </a:r>
          <a:r>
            <a:rPr lang="en-US" sz="1800" kern="1200" dirty="0" err="1" smtClean="0">
              <a:latin typeface="Arial Narrow"/>
              <a:cs typeface="Arial Narrow"/>
            </a:rPr>
            <a:t>esclude</a:t>
          </a:r>
          <a:r>
            <a:rPr lang="en-US" sz="1800" kern="1200" dirty="0" smtClean="0">
              <a:latin typeface="Arial Narrow"/>
              <a:cs typeface="Arial Narrow"/>
            </a:rPr>
            <a:t> la </a:t>
          </a:r>
          <a:r>
            <a:rPr lang="en-US" sz="1800" kern="1200" dirty="0" err="1" smtClean="0">
              <a:latin typeface="Arial Narrow"/>
              <a:cs typeface="Arial Narrow"/>
            </a:rPr>
            <a:t>possibilità</a:t>
          </a:r>
          <a:r>
            <a:rPr lang="en-US" sz="1800" kern="1200" dirty="0" smtClean="0">
              <a:latin typeface="Arial Narrow"/>
              <a:cs typeface="Arial Narrow"/>
            </a:rPr>
            <a:t> di </a:t>
          </a:r>
          <a:r>
            <a:rPr lang="en-US" sz="1800" kern="1200" dirty="0" err="1" smtClean="0">
              <a:latin typeface="Arial Narrow"/>
              <a:cs typeface="Arial Narrow"/>
            </a:rPr>
            <a:t>sviluppare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una</a:t>
          </a:r>
          <a:r>
            <a:rPr lang="en-US" sz="1800" kern="1200" dirty="0" smtClean="0">
              <a:latin typeface="Arial Narrow"/>
              <a:cs typeface="Arial Narrow"/>
            </a:rPr>
            <a:t> forma </a:t>
          </a:r>
          <a:r>
            <a:rPr lang="en-US" sz="1800" kern="1200" dirty="0" err="1" smtClean="0">
              <a:latin typeface="Arial Narrow"/>
              <a:cs typeface="Arial Narrow"/>
            </a:rPr>
            <a:t>secondaria</a:t>
          </a:r>
          <a:endParaRPr lang="it-IT" sz="1800" b="0" kern="1200" dirty="0">
            <a:latin typeface="Arial Narrow"/>
            <a:cs typeface="Arial Narrow"/>
          </a:endParaRPr>
        </a:p>
      </dsp:txBody>
      <dsp:txXfrm rot="5400000">
        <a:off x="4603605" y="-2564564"/>
        <a:ext cx="821740" cy="8259048"/>
      </dsp:txXfrm>
    </dsp:sp>
    <dsp:sp modelId="{66BEDA6B-ED39-584D-AFF9-E78CD244A2D8}">
      <dsp:nvSpPr>
        <dsp:cNvPr id="0" name=""/>
        <dsp:cNvSpPr/>
      </dsp:nvSpPr>
      <dsp:spPr>
        <a:xfrm rot="5400000">
          <a:off x="-189632" y="2492571"/>
          <a:ext cx="1264216" cy="884951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3</a:t>
          </a:r>
          <a:endParaRPr lang="it-IT" sz="4000" b="1" kern="1200" dirty="0">
            <a:latin typeface="Arial Narrow"/>
            <a:cs typeface="Arial Narrow"/>
          </a:endParaRPr>
        </a:p>
      </dsp:txBody>
      <dsp:txXfrm rot="5400000">
        <a:off x="-189632" y="2492571"/>
        <a:ext cx="1264216" cy="884951"/>
      </dsp:txXfrm>
    </dsp:sp>
    <dsp:sp modelId="{49A8466E-1FE7-744E-93DB-7BDD5B0612CC}">
      <dsp:nvSpPr>
        <dsp:cNvPr id="0" name=""/>
        <dsp:cNvSpPr/>
      </dsp:nvSpPr>
      <dsp:spPr>
        <a:xfrm rot="5400000">
          <a:off x="4603605" y="-1415714"/>
          <a:ext cx="821740" cy="825904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rial Narrow"/>
              <a:cs typeface="Arial Narrow"/>
            </a:rPr>
            <a:t>Secondo </a:t>
          </a:r>
          <a:r>
            <a:rPr lang="en-US" sz="1800" kern="1200" dirty="0" err="1" smtClean="0">
              <a:latin typeface="Arial Narrow"/>
              <a:cs typeface="Arial Narrow"/>
            </a:rPr>
            <a:t>i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criteri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dell’evidence</a:t>
          </a:r>
          <a:r>
            <a:rPr lang="en-US" sz="1800" kern="1200" dirty="0" smtClean="0">
              <a:latin typeface="Arial Narrow"/>
              <a:cs typeface="Arial Narrow"/>
            </a:rPr>
            <a:t>-based medicine, in un </a:t>
          </a:r>
          <a:r>
            <a:rPr lang="en-US" sz="1800" kern="1200" dirty="0" err="1" smtClean="0">
              <a:latin typeface="Arial Narrow"/>
              <a:cs typeface="Arial Narrow"/>
            </a:rPr>
            <a:t>paziente</a:t>
          </a:r>
          <a:r>
            <a:rPr lang="en-US" sz="1800" kern="1200" dirty="0" smtClean="0">
              <a:latin typeface="Arial Narrow"/>
              <a:cs typeface="Arial Narrow"/>
            </a:rPr>
            <a:t> con </a:t>
          </a:r>
          <a:r>
            <a:rPr lang="en-US" sz="1800" kern="1200" dirty="0" err="1" smtClean="0">
              <a:latin typeface="Arial Narrow"/>
              <a:cs typeface="Arial Narrow"/>
            </a:rPr>
            <a:t>cefalea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u="sng" kern="1200" dirty="0" err="1" smtClean="0">
              <a:latin typeface="Arial Narrow"/>
              <a:cs typeface="Arial Narrow"/>
            </a:rPr>
            <a:t>cronica</a:t>
          </a:r>
          <a:r>
            <a:rPr lang="en-US" sz="1800" u="sng" kern="1200" dirty="0" smtClean="0">
              <a:latin typeface="Arial Narrow"/>
              <a:cs typeface="Arial Narrow"/>
            </a:rPr>
            <a:t> </a:t>
          </a:r>
          <a:r>
            <a:rPr lang="en-US" sz="1800" u="sng" kern="1200" dirty="0" err="1" smtClean="0">
              <a:latin typeface="Arial Narrow"/>
              <a:cs typeface="Arial Narrow"/>
            </a:rPr>
            <a:t>emicranica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ed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u="sng" kern="1200" dirty="0" smtClean="0">
              <a:latin typeface="Arial Narrow"/>
              <a:cs typeface="Arial Narrow"/>
            </a:rPr>
            <a:t>E.O.N. </a:t>
          </a:r>
          <a:r>
            <a:rPr lang="en-US" sz="1800" u="sng" kern="1200" dirty="0" err="1" smtClean="0">
              <a:latin typeface="Arial Narrow"/>
              <a:cs typeface="Arial Narrow"/>
            </a:rPr>
            <a:t>normale</a:t>
          </a:r>
          <a:r>
            <a:rPr lang="en-US" sz="1800" kern="1200" dirty="0" smtClean="0">
              <a:latin typeface="Arial Narrow"/>
              <a:cs typeface="Arial Narrow"/>
            </a:rPr>
            <a:t> non </a:t>
          </a:r>
          <a:r>
            <a:rPr lang="en-US" sz="1800" kern="1200" dirty="0" err="1" smtClean="0">
              <a:latin typeface="Arial Narrow"/>
              <a:cs typeface="Arial Narrow"/>
            </a:rPr>
            <a:t>è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usualmente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giustificata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alcun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tipo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d’indagine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neuroradiologica</a:t>
          </a:r>
          <a:r>
            <a:rPr lang="en-US" sz="1800" kern="1200" dirty="0" smtClean="0">
              <a:latin typeface="Arial Narrow"/>
              <a:cs typeface="Arial Narrow"/>
            </a:rPr>
            <a:t>.</a:t>
          </a:r>
          <a:endParaRPr lang="it-IT" sz="1800" b="0" kern="1200" dirty="0">
            <a:latin typeface="Arial Narrow"/>
            <a:cs typeface="Arial Narrow"/>
          </a:endParaRPr>
        </a:p>
      </dsp:txBody>
      <dsp:txXfrm rot="5400000">
        <a:off x="4603605" y="-1415714"/>
        <a:ext cx="821740" cy="8259048"/>
      </dsp:txXfrm>
    </dsp:sp>
    <dsp:sp modelId="{F5DAF114-CBF2-6C42-A815-A4131FDC3DFB}">
      <dsp:nvSpPr>
        <dsp:cNvPr id="0" name=""/>
        <dsp:cNvSpPr/>
      </dsp:nvSpPr>
      <dsp:spPr>
        <a:xfrm rot="5400000">
          <a:off x="-189632" y="3641421"/>
          <a:ext cx="1264216" cy="884951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4</a:t>
          </a:r>
          <a:endParaRPr lang="it-IT" sz="4000" b="1" kern="1200" dirty="0">
            <a:latin typeface="Arial Narrow"/>
            <a:cs typeface="Arial Narrow"/>
          </a:endParaRPr>
        </a:p>
      </dsp:txBody>
      <dsp:txXfrm rot="5400000">
        <a:off x="-189632" y="3641421"/>
        <a:ext cx="1264216" cy="884951"/>
      </dsp:txXfrm>
    </dsp:sp>
    <dsp:sp modelId="{927D0E4D-3F6D-644B-A84D-6BDF82C790D4}">
      <dsp:nvSpPr>
        <dsp:cNvPr id="0" name=""/>
        <dsp:cNvSpPr/>
      </dsp:nvSpPr>
      <dsp:spPr>
        <a:xfrm rot="5400000">
          <a:off x="4603605" y="-266864"/>
          <a:ext cx="821740" cy="825904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 smtClean="0">
              <a:latin typeface="Arial Narrow"/>
              <a:cs typeface="Arial Narrow"/>
            </a:rPr>
            <a:t>Nei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pazienti</a:t>
          </a:r>
          <a:r>
            <a:rPr lang="en-US" sz="1800" kern="1200" dirty="0" smtClean="0">
              <a:latin typeface="Arial Narrow"/>
              <a:cs typeface="Arial Narrow"/>
            </a:rPr>
            <a:t> con </a:t>
          </a:r>
          <a:r>
            <a:rPr lang="en-US" sz="1800" kern="1200" dirty="0" err="1" smtClean="0">
              <a:latin typeface="Arial Narrow"/>
              <a:cs typeface="Arial Narrow"/>
            </a:rPr>
            <a:t>emicrania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u="sng" kern="1200" dirty="0" smtClean="0">
              <a:latin typeface="Arial Narrow"/>
              <a:cs typeface="Arial Narrow"/>
            </a:rPr>
            <a:t>NON</a:t>
          </a:r>
          <a:r>
            <a:rPr lang="en-US" sz="1800" kern="1200" dirty="0" smtClean="0">
              <a:latin typeface="Arial Narrow"/>
              <a:cs typeface="Arial Narrow"/>
            </a:rPr>
            <a:t> vi </a:t>
          </a:r>
          <a:r>
            <a:rPr lang="en-US" sz="1800" kern="1200" dirty="0" err="1" smtClean="0">
              <a:latin typeface="Arial Narrow"/>
              <a:cs typeface="Arial Narrow"/>
            </a:rPr>
            <a:t>è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una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maggiore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prevalenza</a:t>
          </a:r>
          <a:r>
            <a:rPr lang="en-US" sz="1800" kern="1200" dirty="0" smtClean="0">
              <a:latin typeface="Arial Narrow"/>
              <a:cs typeface="Arial Narrow"/>
            </a:rPr>
            <a:t> di </a:t>
          </a:r>
          <a:r>
            <a:rPr lang="en-US" sz="1800" kern="1200" dirty="0" err="1" smtClean="0">
              <a:latin typeface="Arial Narrow"/>
              <a:cs typeface="Arial Narrow"/>
            </a:rPr>
            <a:t>malformazioni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vascolari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rispetto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alla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popolazione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normale</a:t>
          </a:r>
          <a:endParaRPr lang="it-IT" sz="1800" b="0" kern="1200" dirty="0">
            <a:latin typeface="Arial Narrow"/>
            <a:cs typeface="Arial Narrow"/>
          </a:endParaRP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solidFill>
                <a:srgbClr val="FF0000"/>
              </a:solidFill>
              <a:latin typeface="Arial Narrow"/>
              <a:cs typeface="Arial Narrow"/>
            </a:rPr>
            <a:t>NO a “screening” </a:t>
          </a:r>
          <a:r>
            <a:rPr lang="en-US" sz="1800" kern="1200" dirty="0" err="1" smtClean="0">
              <a:solidFill>
                <a:srgbClr val="FF0000"/>
              </a:solidFill>
              <a:latin typeface="Arial Narrow"/>
              <a:cs typeface="Arial Narrow"/>
            </a:rPr>
            <a:t>degli</a:t>
          </a:r>
          <a:r>
            <a:rPr lang="en-US" sz="1800" kern="1200" dirty="0" smtClean="0">
              <a:solidFill>
                <a:srgbClr val="FF0000"/>
              </a:solidFill>
              <a:latin typeface="Arial Narrow"/>
              <a:cs typeface="Arial Narrow"/>
            </a:rPr>
            <a:t> </a:t>
          </a:r>
          <a:r>
            <a:rPr lang="en-US" sz="1800" kern="1200" dirty="0" err="1" smtClean="0">
              <a:solidFill>
                <a:srgbClr val="FF0000"/>
              </a:solidFill>
              <a:latin typeface="Arial Narrow"/>
              <a:cs typeface="Arial Narrow"/>
            </a:rPr>
            <a:t>emicranici</a:t>
          </a:r>
          <a:r>
            <a:rPr lang="en-US" sz="1800" kern="1200" dirty="0" smtClean="0">
              <a:solidFill>
                <a:srgbClr val="FF0000"/>
              </a:solidFill>
              <a:latin typeface="Arial Narrow"/>
              <a:cs typeface="Arial Narrow"/>
            </a:rPr>
            <a:t> con </a:t>
          </a:r>
          <a:r>
            <a:rPr lang="en-US" sz="1800" kern="1200" dirty="0" err="1" smtClean="0">
              <a:solidFill>
                <a:srgbClr val="FF0000"/>
              </a:solidFill>
              <a:latin typeface="Arial Narrow"/>
              <a:cs typeface="Arial Narrow"/>
            </a:rPr>
            <a:t>angioTC</a:t>
          </a:r>
          <a:r>
            <a:rPr lang="en-US" sz="1800" kern="1200" dirty="0" smtClean="0">
              <a:solidFill>
                <a:srgbClr val="FF0000"/>
              </a:solidFill>
              <a:latin typeface="Arial Narrow"/>
              <a:cs typeface="Arial Narrow"/>
            </a:rPr>
            <a:t> o </a:t>
          </a:r>
          <a:r>
            <a:rPr lang="en-US" sz="1800" kern="1200" dirty="0" err="1" smtClean="0">
              <a:solidFill>
                <a:srgbClr val="FF0000"/>
              </a:solidFill>
              <a:latin typeface="Arial Narrow"/>
              <a:cs typeface="Arial Narrow"/>
            </a:rPr>
            <a:t>angioRM</a:t>
          </a:r>
          <a:endParaRPr lang="en-US" sz="1800" kern="1200" dirty="0" smtClean="0">
            <a:solidFill>
              <a:srgbClr val="FF0000"/>
            </a:solidFill>
            <a:latin typeface="Arial Narrow"/>
            <a:cs typeface="Arial Narrow"/>
          </a:endParaRPr>
        </a:p>
      </dsp:txBody>
      <dsp:txXfrm rot="5400000">
        <a:off x="4603605" y="-266864"/>
        <a:ext cx="821740" cy="8259048"/>
      </dsp:txXfrm>
    </dsp:sp>
    <dsp:sp modelId="{4AD5BACA-BBC2-BE4D-9576-BA89ECDBD169}">
      <dsp:nvSpPr>
        <dsp:cNvPr id="0" name=""/>
        <dsp:cNvSpPr/>
      </dsp:nvSpPr>
      <dsp:spPr>
        <a:xfrm rot="5400000">
          <a:off x="-189632" y="4790271"/>
          <a:ext cx="1264216" cy="884951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5</a:t>
          </a:r>
          <a:endParaRPr lang="it-IT" sz="4000" b="1" kern="1200" dirty="0">
            <a:latin typeface="Arial Narrow"/>
            <a:cs typeface="Arial Narrow"/>
          </a:endParaRPr>
        </a:p>
      </dsp:txBody>
      <dsp:txXfrm rot="5400000">
        <a:off x="-189632" y="4790271"/>
        <a:ext cx="1264216" cy="884951"/>
      </dsp:txXfrm>
    </dsp:sp>
    <dsp:sp modelId="{0075E353-F81A-2747-8DC4-6D86ACF1FC31}">
      <dsp:nvSpPr>
        <dsp:cNvPr id="0" name=""/>
        <dsp:cNvSpPr/>
      </dsp:nvSpPr>
      <dsp:spPr>
        <a:xfrm rot="5400000">
          <a:off x="4603605" y="881984"/>
          <a:ext cx="821740" cy="825904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 smtClean="0">
              <a:latin typeface="Arial Narrow"/>
              <a:cs typeface="Arial Narrow"/>
            </a:rPr>
            <a:t>L’indagine</a:t>
          </a:r>
          <a:r>
            <a:rPr lang="en-US" sz="1800" kern="1200" dirty="0" smtClean="0">
              <a:latin typeface="Arial Narrow"/>
              <a:cs typeface="Arial Narrow"/>
            </a:rPr>
            <a:t> di prima </a:t>
          </a:r>
          <a:r>
            <a:rPr lang="en-US" sz="1800" kern="1200" dirty="0" err="1" smtClean="0">
              <a:latin typeface="Arial Narrow"/>
              <a:cs typeface="Arial Narrow"/>
            </a:rPr>
            <a:t>scelta</a:t>
          </a:r>
          <a:r>
            <a:rPr lang="en-US" sz="1800" kern="1200" dirty="0" smtClean="0">
              <a:latin typeface="Arial Narrow"/>
              <a:cs typeface="Arial Narrow"/>
            </a:rPr>
            <a:t> in un </a:t>
          </a:r>
          <a:r>
            <a:rPr lang="en-US" sz="1800" kern="1200" dirty="0" err="1" smtClean="0">
              <a:latin typeface="Arial Narrow"/>
              <a:cs typeface="Arial Narrow"/>
            </a:rPr>
            <a:t>paziente</a:t>
          </a:r>
          <a:r>
            <a:rPr lang="en-US" sz="1800" kern="1200" dirty="0" smtClean="0">
              <a:latin typeface="Arial Narrow"/>
              <a:cs typeface="Arial Narrow"/>
            </a:rPr>
            <a:t> con </a:t>
          </a:r>
          <a:r>
            <a:rPr lang="en-US" sz="1800" kern="1200" dirty="0" err="1" smtClean="0">
              <a:latin typeface="Arial Narrow"/>
              <a:cs typeface="Arial Narrow"/>
            </a:rPr>
            <a:t>cefalea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acuta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che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necessiti</a:t>
          </a:r>
          <a:r>
            <a:rPr lang="en-US" sz="1800" kern="1200" dirty="0" smtClean="0">
              <a:latin typeface="Arial Narrow"/>
              <a:cs typeface="Arial Narrow"/>
            </a:rPr>
            <a:t> di neuroimaging </a:t>
          </a:r>
          <a:r>
            <a:rPr lang="en-US" sz="1800" kern="1200" dirty="0" err="1" smtClean="0">
              <a:latin typeface="Arial Narrow"/>
              <a:cs typeface="Arial Narrow"/>
            </a:rPr>
            <a:t>è</a:t>
          </a:r>
          <a:r>
            <a:rPr lang="en-US" sz="1800" kern="1200" dirty="0" smtClean="0">
              <a:latin typeface="Arial Narrow"/>
              <a:cs typeface="Arial Narrow"/>
            </a:rPr>
            <a:t> la TC </a:t>
          </a:r>
          <a:r>
            <a:rPr lang="en-US" sz="1800" kern="1200" dirty="0" err="1" smtClean="0">
              <a:latin typeface="Arial Narrow"/>
              <a:cs typeface="Arial Narrow"/>
            </a:rPr>
            <a:t>encefalo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senza</a:t>
          </a:r>
          <a:r>
            <a:rPr lang="en-US" sz="1800" kern="1200" dirty="0" smtClean="0">
              <a:latin typeface="Arial Narrow"/>
              <a:cs typeface="Arial Narrow"/>
            </a:rPr>
            <a:t> </a:t>
          </a:r>
          <a:r>
            <a:rPr lang="en-US" sz="1800" kern="1200" dirty="0" err="1" smtClean="0">
              <a:latin typeface="Arial Narrow"/>
              <a:cs typeface="Arial Narrow"/>
            </a:rPr>
            <a:t>m.d.c</a:t>
          </a:r>
          <a:r>
            <a:rPr lang="en-US" sz="1800" kern="1200" dirty="0" smtClean="0">
              <a:latin typeface="Arial Narrow"/>
              <a:cs typeface="Arial Narrow"/>
            </a:rPr>
            <a:t>.</a:t>
          </a:r>
          <a:endParaRPr lang="it-IT" sz="1800" kern="1200" dirty="0">
            <a:latin typeface="Arial Narrow"/>
            <a:cs typeface="Arial Narrow"/>
          </a:endParaRP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solidFill>
                <a:srgbClr val="FF0000"/>
              </a:solidFill>
              <a:latin typeface="Arial Narrow"/>
              <a:cs typeface="Arial Narrow"/>
            </a:rPr>
            <a:t>Il </a:t>
          </a:r>
          <a:r>
            <a:rPr lang="en-US" sz="1800" kern="1200" dirty="0" err="1" smtClean="0">
              <a:solidFill>
                <a:srgbClr val="FF0000"/>
              </a:solidFill>
              <a:latin typeface="Arial Narrow"/>
              <a:cs typeface="Arial Narrow"/>
            </a:rPr>
            <a:t>successivo</a:t>
          </a:r>
          <a:r>
            <a:rPr lang="en-US" sz="1800" kern="1200" dirty="0" smtClean="0">
              <a:solidFill>
                <a:srgbClr val="FF0000"/>
              </a:solidFill>
              <a:latin typeface="Arial Narrow"/>
              <a:cs typeface="Arial Narrow"/>
            </a:rPr>
            <a:t> </a:t>
          </a:r>
          <a:r>
            <a:rPr lang="en-US" sz="1800" kern="1200" dirty="0" err="1" smtClean="0">
              <a:solidFill>
                <a:srgbClr val="FF0000"/>
              </a:solidFill>
              <a:latin typeface="Arial Narrow"/>
              <a:cs typeface="Arial Narrow"/>
            </a:rPr>
            <a:t>iter</a:t>
          </a:r>
          <a:r>
            <a:rPr lang="en-US" sz="1800" kern="1200" dirty="0" smtClean="0">
              <a:solidFill>
                <a:srgbClr val="FF0000"/>
              </a:solidFill>
              <a:latin typeface="Arial Narrow"/>
              <a:cs typeface="Arial Narrow"/>
            </a:rPr>
            <a:t> </a:t>
          </a:r>
          <a:r>
            <a:rPr lang="en-US" sz="1800" kern="1200" dirty="0" err="1" smtClean="0">
              <a:solidFill>
                <a:srgbClr val="FF0000"/>
              </a:solidFill>
              <a:latin typeface="Arial Narrow"/>
              <a:cs typeface="Arial Narrow"/>
            </a:rPr>
            <a:t>neuroradiologico</a:t>
          </a:r>
          <a:r>
            <a:rPr lang="en-US" sz="1800" kern="1200" dirty="0" smtClean="0">
              <a:solidFill>
                <a:srgbClr val="FF0000"/>
              </a:solidFill>
              <a:latin typeface="Arial Narrow"/>
              <a:cs typeface="Arial Narrow"/>
            </a:rPr>
            <a:t> </a:t>
          </a:r>
          <a:r>
            <a:rPr lang="en-US" sz="1800" kern="1200" dirty="0" err="1" smtClean="0">
              <a:solidFill>
                <a:srgbClr val="FF0000"/>
              </a:solidFill>
              <a:latin typeface="Arial Narrow"/>
              <a:cs typeface="Arial Narrow"/>
            </a:rPr>
            <a:t>varia</a:t>
          </a:r>
          <a:r>
            <a:rPr lang="en-US" sz="1800" kern="1200" dirty="0" smtClean="0">
              <a:solidFill>
                <a:srgbClr val="FF0000"/>
              </a:solidFill>
              <a:latin typeface="Arial Narrow"/>
              <a:cs typeface="Arial Narrow"/>
            </a:rPr>
            <a:t> a </a:t>
          </a:r>
          <a:r>
            <a:rPr lang="en-US" sz="1800" kern="1200" dirty="0" err="1" smtClean="0">
              <a:solidFill>
                <a:srgbClr val="FF0000"/>
              </a:solidFill>
              <a:latin typeface="Arial Narrow"/>
              <a:cs typeface="Arial Narrow"/>
            </a:rPr>
            <a:t>seconda</a:t>
          </a:r>
          <a:r>
            <a:rPr lang="en-US" sz="1800" kern="1200" dirty="0" smtClean="0">
              <a:solidFill>
                <a:srgbClr val="FF0000"/>
              </a:solidFill>
              <a:latin typeface="Arial Narrow"/>
              <a:cs typeface="Arial Narrow"/>
            </a:rPr>
            <a:t> </a:t>
          </a:r>
          <a:r>
            <a:rPr lang="en-US" sz="1800" kern="1200" dirty="0" err="1" smtClean="0">
              <a:solidFill>
                <a:srgbClr val="FF0000"/>
              </a:solidFill>
              <a:latin typeface="Arial Narrow"/>
              <a:cs typeface="Arial Narrow"/>
            </a:rPr>
            <a:t>dei</a:t>
          </a:r>
          <a:r>
            <a:rPr lang="en-US" sz="1800" kern="1200" dirty="0" smtClean="0">
              <a:solidFill>
                <a:srgbClr val="FF0000"/>
              </a:solidFill>
              <a:latin typeface="Arial Narrow"/>
              <a:cs typeface="Arial Narrow"/>
            </a:rPr>
            <a:t> </a:t>
          </a:r>
          <a:r>
            <a:rPr lang="en-US" sz="1800" kern="1200" dirty="0" err="1" smtClean="0">
              <a:solidFill>
                <a:srgbClr val="FF0000"/>
              </a:solidFill>
              <a:latin typeface="Arial Narrow"/>
              <a:cs typeface="Arial Narrow"/>
            </a:rPr>
            <a:t>reperti</a:t>
          </a:r>
          <a:r>
            <a:rPr lang="en-US" sz="1800" kern="1200" dirty="0" smtClean="0">
              <a:solidFill>
                <a:srgbClr val="FF0000"/>
              </a:solidFill>
              <a:latin typeface="Arial Narrow"/>
              <a:cs typeface="Arial Narrow"/>
            </a:rPr>
            <a:t> TC e </a:t>
          </a:r>
          <a:r>
            <a:rPr lang="en-US" sz="1800" kern="1200" dirty="0" err="1" smtClean="0">
              <a:solidFill>
                <a:srgbClr val="FF0000"/>
              </a:solidFill>
              <a:latin typeface="Arial Narrow"/>
              <a:cs typeface="Arial Narrow"/>
            </a:rPr>
            <a:t>clinici</a:t>
          </a:r>
          <a:endParaRPr lang="en-US" sz="1800" kern="1200" dirty="0" smtClean="0">
            <a:solidFill>
              <a:srgbClr val="FF0000"/>
            </a:solidFill>
            <a:latin typeface="Arial Narrow"/>
            <a:cs typeface="Arial Narrow"/>
          </a:endParaRPr>
        </a:p>
      </dsp:txBody>
      <dsp:txXfrm rot="5400000">
        <a:off x="4603605" y="881984"/>
        <a:ext cx="821740" cy="82590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688EAB-FFC0-944B-9574-6949A0582047}" type="datetimeFigureOut">
              <a:rPr lang="it-IT" smtClean="0"/>
              <a:pPr/>
              <a:t>10/05/2013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93C59B-F9B5-8A4B-B23A-C2426451E0D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405818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2851D7-922C-4490-BBD7-A1A4E7A39A1D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2185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21859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FBA9E68-567C-4D22-9E0C-D03306A90E07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40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4438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44387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AADD2C-DABB-4AD3-BE6A-8F57AA128661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41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4643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46435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15F0F6D-AFC6-4E74-8F4C-A36566D1FD9A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42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4848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48483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C5CBFF-4819-4C77-812F-94E13367F262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43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5053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50531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EE08426-6983-4A76-A031-2675409270D3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44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5257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52579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B5D13B6-2C64-4148-B7C8-68059DC1B025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45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546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54627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9C168A6-F982-404A-99C8-3BE9A918EA60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46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5667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56675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FE9718-7259-42E5-9F75-3EA7A71C6B6A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47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5872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58723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280A297-F13F-4606-857F-FD4ECA771075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48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6077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60771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E8EE647-8B1A-4EA2-B267-7DEEE3517C51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49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6281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62819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814A7D2-BDF7-46E5-856A-BA426653D112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2390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23907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EDA2B58-D654-404F-83D8-D25088AFD24D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50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6486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64867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FC7F61-3497-444D-A315-643319975A82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51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6691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66915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F0F47F0-B5A3-48C3-A35E-6D32A2DE06D7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52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6896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68963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221186-3646-49DB-B41E-22992341EC37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53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7101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71011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BE2A472-08A8-4075-B07E-FAB405B1DAFB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54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7305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73059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E09CD5-F550-45C2-9A99-26B4E1CC0FDA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55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7510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75107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8453BAA-0D5F-4CB8-9803-ABC2226A97C8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56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7715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77155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2AE6013-3577-4BE5-853A-EF6A0E9C6EC2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57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7920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79203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B470857-22DF-4266-9951-B1F58495B5DC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58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8125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81251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EC962F1-2FF4-4764-8084-7C9BB5DBA2CA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59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8329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83299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46EB28C-BABB-4B3C-B642-C75BA13F6414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2595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25955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A38A0C9-9FEC-4EEB-A9DD-5D28C50F1CC7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60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8534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85347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81850C0-F7DB-43BA-B192-9A5384B3A0DF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61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8739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87395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350952C-FDBD-46E4-BA37-27DA7D254056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62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8944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89443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FC0195C-1A4F-4419-A056-7D67D36012D8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63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9149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91491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635F0BA-6A9C-47E9-86A4-2D5BC392751E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64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9353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93539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3863A9-C328-436F-BF56-9FFE9FF9FBEB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65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9558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95587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080F23-5081-4E6C-B6B8-2F882297E07B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66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9763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97635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9E3C2DB-481B-41ED-98A9-0C5885FBACB1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67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99683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A4952C-2117-4466-BD43-BE6D09B85927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68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20173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201731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088CB18-EF55-4A87-9026-676F63478BCF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69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20377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203779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42B9D3D-EEB9-4043-AC05-44064EE398B0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29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29027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010B328-1355-4015-A92A-283EE75246EE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31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3107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31075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3DC6B2-A0C6-4A52-BC36-4063B95EE0F0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32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3312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33123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59DCC9E-EA50-472F-86D1-4BB04ED7DE4B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34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3619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36195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46B868A-FF12-468D-B15E-F4AFBB08688E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36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3926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39267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109C6EC-0492-4882-994F-069C231C88EE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37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4131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41315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10/05/2013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533753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10/05/2013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301552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10/05/2013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4076864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10/05/2013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79508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10/05/2013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4004528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10/05/2013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763664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10/05/2013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556604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10/05/2013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626731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10/05/2013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464951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10/05/2013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793024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10/05/2013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059502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D5FD91-1117-9943-8868-A2F042F645B0}" type="datetimeFigureOut">
              <a:rPr lang="it-IT" smtClean="0"/>
              <a:pPr/>
              <a:t>10/05/2013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732865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5204"/>
            <a:ext cx="9144000" cy="459052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8875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latin typeface="Arial Narrow"/>
                <a:cs typeface="Arial Narrow"/>
              </a:rPr>
              <a:t>V</a:t>
            </a:r>
            <a:r>
              <a:rPr lang="it-IT" sz="5400" dirty="0" smtClean="0">
                <a:latin typeface="Arial Narrow"/>
                <a:cs typeface="Arial Narrow"/>
              </a:rPr>
              <a:t>alutazione</a:t>
            </a:r>
            <a:endParaRPr lang="it-IT" sz="5400" dirty="0">
              <a:latin typeface="Arial Narrow"/>
              <a:cs typeface="Arial Narrow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263908" y="1243806"/>
            <a:ext cx="8692470" cy="440120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latin typeface="Arial Narrow"/>
                <a:cs typeface="Arial Narrow"/>
              </a:rPr>
              <a:t>Non posso escludere con ragionevole certezza una cefalea secondaria poiché sono in presenza di SINTOMI D’ALLARME</a:t>
            </a:r>
            <a:r>
              <a:rPr lang="it-IT" sz="2800" b="1" dirty="0" smtClean="0">
                <a:latin typeface="Arial Narrow"/>
                <a:cs typeface="Arial Narrow"/>
              </a:rPr>
              <a:t>:</a:t>
            </a:r>
          </a:p>
          <a:p>
            <a:endParaRPr lang="it-IT" sz="2800" dirty="0" smtClean="0">
              <a:latin typeface="Arial Narrow"/>
              <a:cs typeface="Arial Narrow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it-IT" sz="2800" b="1" i="1" dirty="0">
                <a:solidFill>
                  <a:srgbClr val="FF0000"/>
                </a:solidFill>
                <a:latin typeface="Arial Narrow"/>
                <a:cs typeface="Arial Narrow"/>
              </a:rPr>
              <a:t>Risveglio dal sonno notturno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it-IT" sz="2800" b="1" i="1" dirty="0">
              <a:solidFill>
                <a:srgbClr val="FF0000"/>
              </a:solidFill>
              <a:latin typeface="Arial Narrow"/>
              <a:cs typeface="Arial Narrow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it-IT" sz="2800" b="1" i="1" dirty="0">
                <a:solidFill>
                  <a:srgbClr val="FF0000"/>
                </a:solidFill>
                <a:latin typeface="Arial Narrow"/>
                <a:cs typeface="Arial Narrow"/>
              </a:rPr>
              <a:t>Improvviso cambiamento delle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b="1" i="1" dirty="0" smtClean="0">
                <a:solidFill>
                  <a:srgbClr val="FF0000"/>
                </a:solidFill>
                <a:latin typeface="Arial Narrow"/>
                <a:cs typeface="Arial Narrow"/>
              </a:rPr>
              <a:t>	caratteristiche </a:t>
            </a:r>
            <a:r>
              <a:rPr lang="it-IT" sz="2800" b="1" i="1" dirty="0">
                <a:solidFill>
                  <a:srgbClr val="FF0000"/>
                </a:solidFill>
                <a:latin typeface="Arial Narrow"/>
                <a:cs typeface="Arial Narrow"/>
              </a:rPr>
              <a:t>della cefalea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it-IT" sz="2800" b="1" i="1" dirty="0">
              <a:solidFill>
                <a:srgbClr val="FF0000"/>
              </a:solidFill>
              <a:latin typeface="Arial Narrow"/>
              <a:cs typeface="Arial Narrow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it-IT" sz="2800" b="1" i="1" dirty="0" smtClean="0">
                <a:solidFill>
                  <a:srgbClr val="FF0000"/>
                </a:solidFill>
                <a:latin typeface="Arial Narrow"/>
                <a:cs typeface="Arial Narrow"/>
              </a:rPr>
              <a:t>Vomito</a:t>
            </a:r>
            <a:endParaRPr lang="it-IT" sz="2800" b="1" dirty="0">
              <a:solidFill>
                <a:srgbClr val="FF0000"/>
              </a:solidFill>
              <a:latin typeface="Arial Narrow"/>
              <a:cs typeface="Arial Narrow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94038" y="5873534"/>
            <a:ext cx="883290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600" dirty="0">
                <a:solidFill>
                  <a:schemeClr val="tx1"/>
                </a:solidFill>
                <a:latin typeface="Arial Narrow"/>
                <a:cs typeface="Arial Narrow"/>
              </a:rPr>
              <a:t>… quindi è necessario un iter diagnostico sollecito</a:t>
            </a: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0" b="96444" l="9778" r="8977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453574">
            <a:off x="5394785" y="2677767"/>
            <a:ext cx="3195767" cy="319576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63444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rgbClr val="003300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solidFill>
                  <a:srgbClr val="003300"/>
                </a:solidFill>
                <a:latin typeface="Arial Narrow"/>
                <a:cs typeface="Arial Narrow"/>
              </a:rPr>
              <a:t>P</a:t>
            </a:r>
            <a:r>
              <a:rPr lang="it-IT" sz="5400" dirty="0" smtClean="0">
                <a:solidFill>
                  <a:srgbClr val="003300"/>
                </a:solidFill>
                <a:latin typeface="Arial Narrow"/>
                <a:cs typeface="Arial Narrow"/>
              </a:rPr>
              <a:t>iano </a:t>
            </a:r>
            <a:endParaRPr lang="it-IT" sz="5400" dirty="0">
              <a:solidFill>
                <a:srgbClr val="003300"/>
              </a:solidFill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1437" y="1208660"/>
            <a:ext cx="8791435" cy="5538419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it-IT" sz="4400" b="1" dirty="0" smtClean="0">
                <a:solidFill>
                  <a:srgbClr val="003300"/>
                </a:solidFill>
                <a:latin typeface="Arial Narrow"/>
                <a:cs typeface="Arial Narrow"/>
              </a:rPr>
              <a:t>Cosa faccio?</a:t>
            </a:r>
          </a:p>
          <a:p>
            <a:pPr marL="109728" indent="0">
              <a:buNone/>
              <a:defRPr/>
            </a:pPr>
            <a:r>
              <a:rPr lang="it-IT" sz="2800" dirty="0">
                <a:latin typeface="Arial Narrow"/>
                <a:cs typeface="Arial Narrow"/>
              </a:rPr>
              <a:t>Il dubbio non è risolvibile senza un approccio diagnostico strumentale</a:t>
            </a:r>
            <a:r>
              <a:rPr lang="it-IT" sz="2800" dirty="0" smtClean="0">
                <a:latin typeface="Arial Narrow"/>
                <a:cs typeface="Arial Narrow"/>
              </a:rPr>
              <a:t>?</a:t>
            </a:r>
          </a:p>
          <a:p>
            <a:pPr marL="109728" indent="0">
              <a:buNone/>
              <a:defRPr/>
            </a:pPr>
            <a:endParaRPr lang="it-IT" sz="600" dirty="0">
              <a:latin typeface="Arial Narrow"/>
              <a:cs typeface="Arial Narrow"/>
            </a:endParaRPr>
          </a:p>
          <a:p>
            <a:pPr marL="109728" indent="0">
              <a:lnSpc>
                <a:spcPct val="80000"/>
              </a:lnSpc>
              <a:buFontTx/>
              <a:buChar char="-"/>
              <a:defRPr/>
            </a:pPr>
            <a:r>
              <a:rPr lang="it-IT" sz="2600" dirty="0">
                <a:latin typeface="Arial Narrow"/>
                <a:cs typeface="Arial Narrow"/>
              </a:rPr>
              <a:t> Chiamo il 118?</a:t>
            </a:r>
          </a:p>
          <a:p>
            <a:pPr marL="109728" indent="0">
              <a:lnSpc>
                <a:spcPct val="80000"/>
              </a:lnSpc>
              <a:buFontTx/>
              <a:buChar char="-"/>
              <a:defRPr/>
            </a:pPr>
            <a:r>
              <a:rPr lang="it-IT" sz="2600" dirty="0">
                <a:latin typeface="Arial Narrow"/>
                <a:cs typeface="Arial Narrow"/>
              </a:rPr>
              <a:t> E’ giustificato il ricovero?</a:t>
            </a:r>
          </a:p>
          <a:p>
            <a:pPr marL="109728" indent="0">
              <a:lnSpc>
                <a:spcPct val="80000"/>
              </a:lnSpc>
              <a:buFontTx/>
              <a:buChar char="-"/>
              <a:defRPr/>
            </a:pPr>
            <a:r>
              <a:rPr lang="it-IT" sz="2600" dirty="0">
                <a:latin typeface="Arial Narrow"/>
                <a:cs typeface="Arial Narrow"/>
              </a:rPr>
              <a:t> E’ corretto riferirla al Pronto Soccorso?</a:t>
            </a:r>
          </a:p>
          <a:p>
            <a:pPr marL="109728" indent="0">
              <a:lnSpc>
                <a:spcPct val="80000"/>
              </a:lnSpc>
              <a:buFontTx/>
              <a:buChar char="-"/>
              <a:defRPr/>
            </a:pPr>
            <a:r>
              <a:rPr lang="it-IT" sz="2600" dirty="0">
                <a:latin typeface="Arial Narrow"/>
                <a:cs typeface="Arial Narrow"/>
              </a:rPr>
              <a:t> La tratto? Le prescrivo un antidolorifico più forte e sto a </a:t>
            </a:r>
            <a:r>
              <a:rPr lang="it-IT" sz="2600" dirty="0" smtClean="0">
                <a:latin typeface="Arial Narrow"/>
                <a:cs typeface="Arial Narrow"/>
              </a:rPr>
              <a:t>vedere?</a:t>
            </a:r>
          </a:p>
          <a:p>
            <a:pPr marL="109728" indent="0">
              <a:lnSpc>
                <a:spcPct val="80000"/>
              </a:lnSpc>
              <a:buFontTx/>
              <a:buChar char="-"/>
              <a:defRPr/>
            </a:pPr>
            <a:r>
              <a:rPr lang="it-IT" sz="2600" dirty="0">
                <a:latin typeface="Arial Narrow"/>
                <a:cs typeface="Arial Narrow"/>
              </a:rPr>
              <a:t> </a:t>
            </a:r>
            <a:r>
              <a:rPr lang="it-IT" sz="2600" dirty="0" smtClean="0">
                <a:latin typeface="Arial Narrow"/>
                <a:cs typeface="Arial Narrow"/>
              </a:rPr>
              <a:t>Esami </a:t>
            </a:r>
            <a:r>
              <a:rPr lang="it-IT" sz="2600" dirty="0">
                <a:latin typeface="Arial Narrow"/>
                <a:cs typeface="Arial Narrow"/>
              </a:rPr>
              <a:t>di laboratorio? </a:t>
            </a:r>
            <a:endParaRPr lang="it-IT" sz="2600" dirty="0" smtClean="0">
              <a:latin typeface="Arial Narrow"/>
              <a:cs typeface="Arial Narrow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it-IT" sz="2800" dirty="0" smtClean="0">
                <a:latin typeface="Arial Narrow"/>
                <a:cs typeface="Arial Narrow"/>
              </a:rPr>
              <a:t>	</a:t>
            </a:r>
          </a:p>
          <a:p>
            <a:pPr>
              <a:spcBef>
                <a:spcPts val="0"/>
              </a:spcBef>
              <a:defRPr/>
            </a:pPr>
            <a:r>
              <a:rPr lang="it-IT" sz="2400" dirty="0" smtClean="0">
                <a:latin typeface="Arial Narrow"/>
                <a:cs typeface="Arial Narrow"/>
              </a:rPr>
              <a:t>Visita </a:t>
            </a:r>
            <a:r>
              <a:rPr lang="it-IT" sz="2400" dirty="0">
                <a:latin typeface="Arial Narrow"/>
                <a:cs typeface="Arial Narrow"/>
              </a:rPr>
              <a:t>neurologica?</a:t>
            </a:r>
          </a:p>
          <a:p>
            <a:pPr>
              <a:spcBef>
                <a:spcPts val="0"/>
              </a:spcBef>
              <a:defRPr/>
            </a:pPr>
            <a:r>
              <a:rPr lang="it-IT" sz="2400" dirty="0" smtClean="0">
                <a:latin typeface="Arial Narrow"/>
                <a:cs typeface="Arial Narrow"/>
              </a:rPr>
              <a:t>Doppler </a:t>
            </a:r>
            <a:r>
              <a:rPr lang="it-IT" sz="2400" dirty="0">
                <a:latin typeface="Arial Narrow"/>
                <a:cs typeface="Arial Narrow"/>
              </a:rPr>
              <a:t>TSA (dissezione?)</a:t>
            </a:r>
          </a:p>
          <a:p>
            <a:pPr>
              <a:spcBef>
                <a:spcPts val="0"/>
              </a:spcBef>
              <a:defRPr/>
            </a:pPr>
            <a:r>
              <a:rPr lang="it-IT" sz="2400" dirty="0" err="1" smtClean="0">
                <a:latin typeface="Arial Narrow"/>
                <a:cs typeface="Arial Narrow"/>
              </a:rPr>
              <a:t>Neuroimaging</a:t>
            </a:r>
            <a:r>
              <a:rPr lang="it-IT" sz="2400" dirty="0">
                <a:latin typeface="Arial Narrow"/>
                <a:cs typeface="Arial Narrow"/>
              </a:rPr>
              <a:t>? Quale? Tac Encefalo? Con o senza </a:t>
            </a:r>
            <a:r>
              <a:rPr lang="it-IT" sz="2400" dirty="0" err="1">
                <a:latin typeface="Arial Narrow"/>
                <a:cs typeface="Arial Narrow"/>
              </a:rPr>
              <a:t>m.d.c</a:t>
            </a:r>
            <a:r>
              <a:rPr lang="it-IT" sz="2400" dirty="0">
                <a:latin typeface="Arial Narrow"/>
                <a:cs typeface="Arial Narrow"/>
              </a:rPr>
              <a:t>? RMN Encefalo? </a:t>
            </a:r>
            <a:r>
              <a:rPr lang="it-IT" sz="2400" dirty="0" err="1">
                <a:latin typeface="Arial Narrow"/>
                <a:cs typeface="Arial Narrow"/>
              </a:rPr>
              <a:t>Angio</a:t>
            </a:r>
            <a:r>
              <a:rPr lang="it-IT" sz="2400" dirty="0">
                <a:latin typeface="Arial Narrow"/>
                <a:cs typeface="Arial Narrow"/>
              </a:rPr>
              <a:t> TC cerebrale? </a:t>
            </a:r>
            <a:r>
              <a:rPr lang="it-IT" sz="2400" dirty="0" err="1">
                <a:latin typeface="Arial Narrow"/>
                <a:cs typeface="Arial Narrow"/>
              </a:rPr>
              <a:t>Angio</a:t>
            </a:r>
            <a:r>
              <a:rPr lang="it-IT" sz="2400" dirty="0">
                <a:latin typeface="Arial Narrow"/>
                <a:cs typeface="Arial Narrow"/>
              </a:rPr>
              <a:t> RM?</a:t>
            </a:r>
          </a:p>
          <a:p>
            <a:pPr marL="109728" indent="0" algn="ctr">
              <a:buNone/>
              <a:defRPr/>
            </a:pPr>
            <a:r>
              <a:rPr lang="it-IT" sz="2800" b="1" dirty="0" smtClean="0">
                <a:solidFill>
                  <a:srgbClr val="003300"/>
                </a:solidFill>
                <a:latin typeface="Arial Narrow"/>
                <a:cs typeface="Arial Narrow"/>
              </a:rPr>
              <a:t>Con o senza bollino verde?</a:t>
            </a:r>
            <a:endParaRPr lang="it-IT" sz="2800" b="1" dirty="0">
              <a:solidFill>
                <a:srgbClr val="003300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1588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995604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445345" y="2190685"/>
            <a:ext cx="488364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/>
              <a:t>Invio in PS per sospetta cefalea </a:t>
            </a:r>
          </a:p>
          <a:p>
            <a:r>
              <a:rPr lang="it-IT" sz="2800" b="1" dirty="0" smtClean="0"/>
              <a:t>sentinella </a:t>
            </a:r>
            <a:r>
              <a:rPr lang="it-IT" sz="2800" b="1" dirty="0" smtClean="0">
                <a:sym typeface="Wingdings"/>
              </a:rPr>
              <a:t>Cefalea secondaria</a:t>
            </a:r>
            <a:endParaRPr lang="it-IT" sz="2800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358032" y="-16496"/>
            <a:ext cx="365007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/>
              <a:t>MARIA</a:t>
            </a:r>
            <a:endParaRPr lang="it-IT" sz="3200" b="1" dirty="0"/>
          </a:p>
        </p:txBody>
      </p:sp>
      <p:sp>
        <p:nvSpPr>
          <p:cNvPr id="9" name="Rettangolo 8"/>
          <p:cNvSpPr/>
          <p:nvPr/>
        </p:nvSpPr>
        <p:spPr>
          <a:xfrm>
            <a:off x="445345" y="1303144"/>
            <a:ext cx="1418505" cy="1814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301013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4"/>
            <a:ext cx="9144000" cy="3599958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0" y="1395004"/>
            <a:ext cx="9143999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8000" b="1" dirty="0" smtClean="0">
                <a:latin typeface="Arial Narrow"/>
                <a:cs typeface="Arial Narrow"/>
              </a:rPr>
              <a:t>La parola al clinico...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0" y="3248041"/>
            <a:ext cx="9143999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6600" b="1" dirty="0" smtClean="0">
                <a:latin typeface="Arial Narrow"/>
                <a:cs typeface="Arial Narrow"/>
              </a:rPr>
              <a:t>…COSA FARE???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4994962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3380139" y="5167619"/>
            <a:ext cx="205713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i="1" dirty="0" smtClean="0">
                <a:latin typeface="Arial Narrow"/>
                <a:cs typeface="Arial Narrow"/>
              </a:rPr>
              <a:t>Dr. Balducci</a:t>
            </a:r>
            <a:endParaRPr lang="it-IT" sz="3200" i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9565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428625" y="1125538"/>
            <a:ext cx="8215313" cy="4319587"/>
          </a:xfrm>
          <a:solidFill>
            <a:schemeClr val="bg1">
              <a:lumMod val="95000"/>
            </a:schemeClr>
          </a:solidFill>
          <a:ln>
            <a:solidFill>
              <a:schemeClr val="tx2"/>
            </a:solidFill>
          </a:ln>
        </p:spPr>
        <p:txBody>
          <a:bodyPr anchor="ctr"/>
          <a:lstStyle/>
          <a:p>
            <a:pPr algn="l">
              <a:defRPr/>
            </a:pPr>
            <a:r>
              <a:rPr lang="it-IT" b="1" dirty="0" smtClean="0">
                <a:solidFill>
                  <a:schemeClr val="tx1"/>
                </a:solidFill>
                <a:latin typeface="Arial Narrow"/>
                <a:cs typeface="Arial Narrow"/>
              </a:rPr>
              <a:t>La cefalea rappresenta il sintomo neurologico più frequentemente associato a qualsiasi patologia. </a:t>
            </a:r>
          </a:p>
          <a:p>
            <a:pPr algn="l">
              <a:defRPr/>
            </a:pPr>
            <a:endParaRPr lang="it-IT" b="1" dirty="0" smtClean="0">
              <a:solidFill>
                <a:schemeClr val="tx1"/>
              </a:solidFill>
              <a:latin typeface="Arial Narrow"/>
              <a:cs typeface="Arial Narrow"/>
            </a:endParaRPr>
          </a:p>
          <a:p>
            <a:pPr algn="l">
              <a:defRPr/>
            </a:pPr>
            <a:r>
              <a:rPr lang="it-IT" dirty="0" smtClean="0">
                <a:solidFill>
                  <a:srgbClr val="0070C0"/>
                </a:solidFill>
                <a:latin typeface="Arial Narrow"/>
                <a:cs typeface="Arial Narrow"/>
              </a:rPr>
              <a:t>25-55%</a:t>
            </a:r>
            <a:r>
              <a:rPr lang="it-IT" dirty="0" smtClean="0">
                <a:solidFill>
                  <a:srgbClr val="00B0F0"/>
                </a:solidFill>
                <a:latin typeface="Arial Narrow"/>
                <a:cs typeface="Arial Narrow"/>
              </a:rPr>
              <a:t> </a:t>
            </a:r>
            <a:r>
              <a:rPr lang="it-IT" dirty="0" smtClean="0">
                <a:solidFill>
                  <a:srgbClr val="000000"/>
                </a:solidFill>
                <a:latin typeface="Arial Narrow"/>
                <a:cs typeface="Arial Narrow"/>
              </a:rPr>
              <a:t>cefalea</a:t>
            </a:r>
            <a:r>
              <a:rPr lang="it-IT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it-IT" dirty="0" smtClean="0">
                <a:solidFill>
                  <a:srgbClr val="FF3300"/>
                </a:solidFill>
                <a:latin typeface="Arial Narrow"/>
                <a:cs typeface="Arial Narrow"/>
              </a:rPr>
              <a:t>primaria</a:t>
            </a:r>
            <a:endParaRPr lang="it-IT" dirty="0" smtClean="0">
              <a:solidFill>
                <a:schemeClr val="bg1">
                  <a:lumMod val="50000"/>
                </a:schemeClr>
              </a:solidFill>
              <a:latin typeface="Arial Narrow"/>
              <a:cs typeface="Arial Narrow"/>
            </a:endParaRPr>
          </a:p>
          <a:p>
            <a:pPr algn="l">
              <a:defRPr/>
            </a:pPr>
            <a:r>
              <a:rPr lang="it-IT" dirty="0" smtClean="0">
                <a:solidFill>
                  <a:srgbClr val="0070C0"/>
                </a:solidFill>
                <a:latin typeface="Arial Narrow"/>
                <a:cs typeface="Arial Narrow"/>
              </a:rPr>
              <a:t>33-39%</a:t>
            </a:r>
            <a:r>
              <a:rPr lang="it-IT" dirty="0" smtClean="0">
                <a:solidFill>
                  <a:srgbClr val="00B0F0"/>
                </a:solidFill>
                <a:latin typeface="Arial Narrow"/>
                <a:cs typeface="Arial Narrow"/>
              </a:rPr>
              <a:t> </a:t>
            </a:r>
            <a:r>
              <a:rPr lang="it-IT" dirty="0" smtClean="0">
                <a:solidFill>
                  <a:srgbClr val="000000"/>
                </a:solidFill>
                <a:latin typeface="Arial Narrow"/>
                <a:cs typeface="Arial Narrow"/>
              </a:rPr>
              <a:t>cefalea</a:t>
            </a:r>
            <a:r>
              <a:rPr lang="it-IT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it-IT" dirty="0" smtClean="0">
                <a:solidFill>
                  <a:srgbClr val="FF3300"/>
                </a:solidFill>
                <a:latin typeface="Arial Narrow"/>
                <a:cs typeface="Arial Narrow"/>
              </a:rPr>
              <a:t>associata a malattie sistemiche</a:t>
            </a:r>
          </a:p>
          <a:p>
            <a:pPr algn="l">
              <a:defRPr/>
            </a:pPr>
            <a:r>
              <a:rPr lang="it-IT" dirty="0" smtClean="0">
                <a:solidFill>
                  <a:srgbClr val="0070C0"/>
                </a:solidFill>
                <a:latin typeface="Arial Narrow"/>
                <a:cs typeface="Arial Narrow"/>
              </a:rPr>
              <a:t>1-19%   </a:t>
            </a:r>
            <a:r>
              <a:rPr lang="it-IT" dirty="0" smtClean="0">
                <a:solidFill>
                  <a:srgbClr val="000000"/>
                </a:solidFill>
                <a:latin typeface="Arial Narrow"/>
                <a:cs typeface="Arial Narrow"/>
              </a:rPr>
              <a:t>cefalea</a:t>
            </a:r>
            <a:r>
              <a:rPr lang="it-IT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it-IT" dirty="0" smtClean="0">
                <a:solidFill>
                  <a:srgbClr val="FF3300"/>
                </a:solidFill>
                <a:latin typeface="Arial Narrow"/>
                <a:cs typeface="Arial Narrow"/>
              </a:rPr>
              <a:t>secondaria a gravi condizioni neurologiche!</a:t>
            </a:r>
            <a:endParaRPr lang="it-IT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105476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olo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>
            <a:noAutofit/>
          </a:bodyPr>
          <a:lstStyle/>
          <a:p>
            <a:r>
              <a:rPr lang="it-IT" sz="4000" b="1" smtClean="0">
                <a:solidFill>
                  <a:srgbClr val="00CCFF"/>
                </a:solidFill>
                <a:latin typeface="Arial Narrow"/>
                <a:cs typeface="Arial Narrow"/>
              </a:rPr>
              <a:t>Come distinguere tra cefalee primarie e secondarie ?</a:t>
            </a:r>
          </a:p>
        </p:txBody>
      </p:sp>
      <p:sp>
        <p:nvSpPr>
          <p:cNvPr id="109570" name="Segnaposto contenuto 2"/>
          <p:cNvSpPr>
            <a:spLocks noGrp="1"/>
          </p:cNvSpPr>
          <p:nvPr>
            <p:ph idx="1"/>
          </p:nvPr>
        </p:nvSpPr>
        <p:spPr>
          <a:xfrm>
            <a:off x="457200" y="1728833"/>
            <a:ext cx="8229600" cy="4508455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/>
          <a:p>
            <a:pPr algn="ctr"/>
            <a:endParaRPr lang="it-IT" sz="3600" smtClean="0">
              <a:latin typeface="Arial Narrow"/>
              <a:cs typeface="Arial Narrow"/>
            </a:endParaRPr>
          </a:p>
          <a:p>
            <a:pPr algn="ctr"/>
            <a:r>
              <a:rPr lang="it-IT" sz="3600" smtClean="0">
                <a:latin typeface="Arial Narrow"/>
                <a:cs typeface="Arial Narrow"/>
              </a:rPr>
              <a:t>Anamnesi </a:t>
            </a:r>
          </a:p>
          <a:p>
            <a:pPr algn="ctr"/>
            <a:r>
              <a:rPr lang="it-IT" sz="3600" smtClean="0">
                <a:latin typeface="Arial Narrow"/>
                <a:cs typeface="Arial Narrow"/>
              </a:rPr>
              <a:t>Esame obiettivo neurologico</a:t>
            </a:r>
          </a:p>
          <a:p>
            <a:pPr algn="ctr"/>
            <a:r>
              <a:rPr lang="it-IT" sz="3600" smtClean="0">
                <a:latin typeface="Arial Narrow"/>
                <a:cs typeface="Arial Narrow"/>
              </a:rPr>
              <a:t>Esame obiettivo generale</a:t>
            </a:r>
          </a:p>
          <a:p>
            <a:pPr algn="ctr"/>
            <a:r>
              <a:rPr lang="it-IT" sz="3600" smtClean="0">
                <a:latin typeface="Arial Narrow"/>
                <a:cs typeface="Arial Narrow"/>
              </a:rPr>
              <a:t>Esami strumentali</a:t>
            </a:r>
          </a:p>
        </p:txBody>
      </p:sp>
    </p:spTree>
    <p:extLst>
      <p:ext uri="{BB962C8B-B14F-4D97-AF65-F5344CB8AC3E}">
        <p14:creationId xmlns="" xmlns:p14="http://schemas.microsoft.com/office/powerpoint/2010/main" val="2356233616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409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olo 1"/>
          <p:cNvSpPr>
            <a:spLocks noGrp="1"/>
          </p:cNvSpPr>
          <p:nvPr>
            <p:ph type="title" idx="4294967295"/>
          </p:nvPr>
        </p:nvSpPr>
        <p:spPr>
          <a:ln>
            <a:solidFill>
              <a:srgbClr val="FFFFFF"/>
            </a:solidFill>
          </a:ln>
        </p:spPr>
        <p:txBody>
          <a:bodyPr>
            <a:noAutofit/>
          </a:bodyPr>
          <a:lstStyle/>
          <a:p>
            <a:r>
              <a:rPr lang="it-IT" sz="3600" b="1" smtClean="0">
                <a:solidFill>
                  <a:srgbClr val="00CCFF"/>
                </a:solidFill>
                <a:latin typeface="Arial Narrow"/>
                <a:cs typeface="Arial Narrow"/>
              </a:rPr>
              <a:t>The International Classification of Headache disorders </a:t>
            </a:r>
            <a:r>
              <a:rPr lang="it-IT" sz="3600" b="1" i="1" smtClean="0">
                <a:solidFill>
                  <a:srgbClr val="00CCFF"/>
                </a:solidFill>
                <a:latin typeface="Arial Narrow"/>
                <a:cs typeface="Arial Narrow"/>
              </a:rPr>
              <a:t>2nd Edition </a:t>
            </a:r>
            <a:r>
              <a:rPr lang="it-IT" sz="3600" b="1" smtClean="0">
                <a:solidFill>
                  <a:srgbClr val="00CCFF"/>
                </a:solidFill>
                <a:latin typeface="Arial Narrow"/>
                <a:cs typeface="Arial Narrow"/>
              </a:rPr>
              <a:t>(ICHD-II)</a:t>
            </a:r>
            <a:r>
              <a:rPr lang="it-IT" sz="4000" b="1" smtClean="0">
                <a:solidFill>
                  <a:srgbClr val="00CCFF"/>
                </a:solidFill>
                <a:latin typeface="Arial Narrow"/>
                <a:cs typeface="Arial Narrow"/>
              </a:rPr>
              <a:t>  </a:t>
            </a:r>
          </a:p>
        </p:txBody>
      </p:sp>
      <p:sp>
        <p:nvSpPr>
          <p:cNvPr id="110594" name="Segnaposto contenuto 2"/>
          <p:cNvSpPr>
            <a:spLocks noGrp="1"/>
          </p:cNvSpPr>
          <p:nvPr>
            <p:ph idx="4294967295"/>
          </p:nvPr>
        </p:nvSpPr>
        <p:spPr>
          <a:xfrm>
            <a:off x="457200" y="1799399"/>
            <a:ext cx="8229600" cy="4437890"/>
          </a:xfrm>
          <a:solidFill>
            <a:srgbClr val="F2F2F2"/>
          </a:solidFill>
          <a:ln>
            <a:solidFill>
              <a:srgbClr val="FFFFFF"/>
            </a:solidFill>
          </a:ln>
        </p:spPr>
        <p:txBody>
          <a:bodyPr anchor="ctr">
            <a:normAutofit/>
          </a:bodyPr>
          <a:lstStyle/>
          <a:p>
            <a:pPr marL="265113" indent="-265113"/>
            <a:r>
              <a:rPr lang="it-IT" sz="2400" i="1" dirty="0" smtClean="0">
                <a:solidFill>
                  <a:srgbClr val="000000"/>
                </a:solidFill>
                <a:latin typeface="Arial Narrow"/>
                <a:cs typeface="Arial Narrow"/>
              </a:rPr>
              <a:t>La classificazione si basa su una struttura gerarchica in cui tutti disordini </a:t>
            </a:r>
            <a:r>
              <a:rPr lang="it-IT" sz="2400" i="1" dirty="0" err="1" smtClean="0">
                <a:solidFill>
                  <a:srgbClr val="000000"/>
                </a:solidFill>
                <a:latin typeface="Arial Narrow"/>
                <a:cs typeface="Arial Narrow"/>
              </a:rPr>
              <a:t>cefalalgici</a:t>
            </a:r>
            <a:r>
              <a:rPr lang="it-IT" sz="2400" i="1" dirty="0" smtClean="0">
                <a:solidFill>
                  <a:srgbClr val="000000"/>
                </a:solidFill>
                <a:latin typeface="Arial Narrow"/>
                <a:cs typeface="Arial Narrow"/>
              </a:rPr>
              <a:t> vengono distribuititi in gruppi principali (primo livello), che sono a loro volta suddivisi in livelli successivi in vari tipi, sottotipi e sottoforme di cefalea.</a:t>
            </a:r>
          </a:p>
          <a:p>
            <a:pPr marL="265113" indent="-265113">
              <a:buFontTx/>
              <a:buNone/>
            </a:pPr>
            <a:endParaRPr lang="it-IT" sz="2400" i="1" dirty="0" smtClean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265113" indent="-265113"/>
            <a:r>
              <a:rPr lang="it-IT" sz="2400" i="1" dirty="0" smtClean="0">
                <a:solidFill>
                  <a:srgbClr val="000000"/>
                </a:solidFill>
                <a:latin typeface="Arial Narrow"/>
                <a:cs typeface="Arial Narrow"/>
              </a:rPr>
              <a:t>Vengono riportati 14 gruppi di cefalea, di cui i primi 4 appartengono alle forme primarie.</a:t>
            </a:r>
          </a:p>
          <a:p>
            <a:pPr marL="265113" indent="-265113">
              <a:buNone/>
            </a:pPr>
            <a:endParaRPr lang="it-IT" sz="2400" i="1" dirty="0" smtClean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265113" indent="-265113"/>
            <a:r>
              <a:rPr lang="it-IT" sz="2400" i="1" dirty="0" smtClean="0">
                <a:solidFill>
                  <a:srgbClr val="000000"/>
                </a:solidFill>
                <a:latin typeface="Arial Narrow"/>
                <a:cs typeface="Arial Narrow"/>
              </a:rPr>
              <a:t>Al medico di base viene, in genere, richiesta una risoluzione diagnostica che si limiti al primo livello.</a:t>
            </a:r>
          </a:p>
        </p:txBody>
      </p:sp>
    </p:spTree>
    <p:extLst>
      <p:ext uri="{BB962C8B-B14F-4D97-AF65-F5344CB8AC3E}">
        <p14:creationId xmlns="" xmlns:p14="http://schemas.microsoft.com/office/powerpoint/2010/main" val="272188115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5800" y="228599"/>
            <a:ext cx="3810000" cy="6333911"/>
          </a:xfrm>
        </p:spPr>
        <p:txBody>
          <a:bodyPr>
            <a:normAutofit/>
          </a:bodyPr>
          <a:lstStyle/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rgbClr val="0070C0"/>
                </a:solidFill>
                <a:latin typeface="Arial Narrow"/>
                <a:cs typeface="Arial Narrow"/>
              </a:rPr>
              <a:t>1.   </a:t>
            </a:r>
            <a:r>
              <a:rPr lang="it-IT" sz="2400" dirty="0" err="1" smtClean="0">
                <a:solidFill>
                  <a:srgbClr val="0070C0"/>
                </a:solidFill>
                <a:latin typeface="Arial Narrow"/>
                <a:cs typeface="Arial Narrow"/>
              </a:rPr>
              <a:t>Migraine</a:t>
            </a:r>
            <a:endParaRPr lang="it-IT" sz="2400" dirty="0" smtClean="0">
              <a:solidFill>
                <a:srgbClr val="0070C0"/>
              </a:solidFill>
              <a:latin typeface="Arial Narrow"/>
              <a:cs typeface="Arial Narrow"/>
            </a:endParaRPr>
          </a:p>
          <a:p>
            <a:pPr marL="457200" indent="-457200" eaLnBrk="1" hangingPunct="1">
              <a:lnSpc>
                <a:spcPct val="90000"/>
              </a:lnSpc>
              <a:buFontTx/>
              <a:buAutoNum type="arabicPeriod" startAt="2"/>
            </a:pPr>
            <a:r>
              <a:rPr lang="it-IT" sz="2400" dirty="0" err="1" smtClean="0">
                <a:solidFill>
                  <a:srgbClr val="0070C0"/>
                </a:solidFill>
                <a:latin typeface="Arial Narrow"/>
                <a:cs typeface="Arial Narrow"/>
              </a:rPr>
              <a:t>Tension</a:t>
            </a:r>
            <a:r>
              <a:rPr lang="it-IT" sz="2400" dirty="0" smtClean="0">
                <a:solidFill>
                  <a:srgbClr val="0070C0"/>
                </a:solidFill>
                <a:latin typeface="Arial Narrow"/>
                <a:cs typeface="Arial Narrow"/>
              </a:rPr>
              <a:t> –</a:t>
            </a:r>
            <a:r>
              <a:rPr lang="it-IT" sz="2400" dirty="0" err="1" smtClean="0">
                <a:solidFill>
                  <a:srgbClr val="0070C0"/>
                </a:solidFill>
                <a:latin typeface="Arial Narrow"/>
                <a:cs typeface="Arial Narrow"/>
              </a:rPr>
              <a:t>type</a:t>
            </a:r>
            <a:r>
              <a:rPr lang="it-IT" sz="2400" dirty="0" smtClean="0">
                <a:solidFill>
                  <a:srgbClr val="0070C0"/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rgbClr val="0070C0"/>
                </a:solidFill>
                <a:latin typeface="Arial Narrow"/>
                <a:cs typeface="Arial Narrow"/>
              </a:rPr>
              <a:t>Headache</a:t>
            </a:r>
            <a:r>
              <a:rPr lang="it-IT" sz="2400" dirty="0" smtClean="0">
                <a:solidFill>
                  <a:srgbClr val="0070C0"/>
                </a:solidFill>
                <a:latin typeface="Arial Narrow"/>
                <a:cs typeface="Arial Narrow"/>
              </a:rPr>
              <a:t>         (TTH)</a:t>
            </a:r>
          </a:p>
          <a:p>
            <a:pPr marL="457200" indent="-457200" eaLnBrk="1" hangingPunct="1">
              <a:lnSpc>
                <a:spcPct val="90000"/>
              </a:lnSpc>
              <a:buFontTx/>
              <a:buAutoNum type="arabicPeriod" startAt="2"/>
            </a:pPr>
            <a:r>
              <a:rPr lang="it-IT" sz="2400" dirty="0" smtClean="0">
                <a:solidFill>
                  <a:srgbClr val="0070C0"/>
                </a:solidFill>
                <a:latin typeface="Arial Narrow"/>
                <a:cs typeface="Arial Narrow"/>
              </a:rPr>
              <a:t>Cluster </a:t>
            </a:r>
            <a:r>
              <a:rPr lang="it-IT" sz="2400" dirty="0" err="1" smtClean="0">
                <a:solidFill>
                  <a:srgbClr val="0070C0"/>
                </a:solidFill>
                <a:latin typeface="Arial Narrow"/>
                <a:cs typeface="Arial Narrow"/>
              </a:rPr>
              <a:t>headache</a:t>
            </a:r>
            <a:r>
              <a:rPr lang="it-IT" sz="2400" dirty="0" smtClean="0">
                <a:solidFill>
                  <a:srgbClr val="0070C0"/>
                </a:solidFill>
                <a:latin typeface="Arial Narrow"/>
                <a:cs typeface="Arial Narrow"/>
              </a:rPr>
              <a:t> and </a:t>
            </a:r>
            <a:r>
              <a:rPr lang="it-IT" sz="2400" dirty="0" err="1" smtClean="0">
                <a:solidFill>
                  <a:srgbClr val="0070C0"/>
                </a:solidFill>
                <a:latin typeface="Arial Narrow"/>
                <a:cs typeface="Arial Narrow"/>
              </a:rPr>
              <a:t>other</a:t>
            </a:r>
            <a:r>
              <a:rPr lang="it-IT" sz="2400" dirty="0" smtClean="0">
                <a:solidFill>
                  <a:srgbClr val="0070C0"/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rgbClr val="0070C0"/>
                </a:solidFill>
                <a:latin typeface="Arial Narrow"/>
                <a:cs typeface="Arial Narrow"/>
              </a:rPr>
              <a:t>trigeminal</a:t>
            </a:r>
            <a:r>
              <a:rPr lang="it-IT" sz="2400" dirty="0" smtClean="0">
                <a:solidFill>
                  <a:srgbClr val="0070C0"/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rgbClr val="0070C0"/>
                </a:solidFill>
                <a:latin typeface="Arial Narrow"/>
                <a:cs typeface="Arial Narrow"/>
              </a:rPr>
              <a:t>autonomic</a:t>
            </a:r>
            <a:r>
              <a:rPr lang="it-IT" sz="2400" dirty="0" smtClean="0">
                <a:solidFill>
                  <a:srgbClr val="0070C0"/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rgbClr val="0070C0"/>
                </a:solidFill>
                <a:latin typeface="Arial Narrow"/>
                <a:cs typeface="Arial Narrow"/>
              </a:rPr>
              <a:t>cephalalgias</a:t>
            </a:r>
            <a:endParaRPr lang="it-IT" sz="2400" dirty="0" smtClean="0">
              <a:solidFill>
                <a:srgbClr val="0070C0"/>
              </a:solidFill>
              <a:latin typeface="Arial Narrow"/>
              <a:cs typeface="Arial Narrow"/>
            </a:endParaRP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rgbClr val="0070C0"/>
                </a:solidFill>
                <a:latin typeface="Arial Narrow"/>
                <a:cs typeface="Arial Narrow"/>
              </a:rPr>
              <a:t>4.   </a:t>
            </a:r>
            <a:r>
              <a:rPr lang="it-IT" sz="2400" dirty="0" err="1" smtClean="0">
                <a:solidFill>
                  <a:srgbClr val="0070C0"/>
                </a:solidFill>
                <a:latin typeface="Arial Narrow"/>
                <a:cs typeface="Arial Narrow"/>
              </a:rPr>
              <a:t>Other</a:t>
            </a:r>
            <a:r>
              <a:rPr lang="it-IT" sz="2400" dirty="0" smtClean="0">
                <a:solidFill>
                  <a:srgbClr val="0070C0"/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rgbClr val="0070C0"/>
                </a:solidFill>
                <a:latin typeface="Arial Narrow"/>
                <a:cs typeface="Arial Narrow"/>
              </a:rPr>
              <a:t>primary</a:t>
            </a:r>
            <a:r>
              <a:rPr lang="it-IT" sz="2400" dirty="0" smtClean="0">
                <a:solidFill>
                  <a:srgbClr val="0070C0"/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rgbClr val="0070C0"/>
                </a:solidFill>
                <a:latin typeface="Arial Narrow"/>
                <a:cs typeface="Arial Narrow"/>
              </a:rPr>
              <a:t>Headaches</a:t>
            </a:r>
            <a:endParaRPr lang="it-IT" sz="2400" dirty="0" smtClean="0">
              <a:solidFill>
                <a:srgbClr val="0070C0"/>
              </a:solidFill>
              <a:latin typeface="Arial Narrow"/>
              <a:cs typeface="Arial Narrow"/>
            </a:endParaRP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rgbClr val="7F7F7F"/>
                </a:solidFill>
                <a:latin typeface="Arial Narrow"/>
                <a:cs typeface="Arial Narrow"/>
              </a:rPr>
              <a:t>5.   </a:t>
            </a:r>
            <a:r>
              <a:rPr lang="it-IT" sz="2400" dirty="0" err="1" smtClean="0">
                <a:solidFill>
                  <a:srgbClr val="7F7F7F"/>
                </a:solidFill>
                <a:latin typeface="Arial Narrow"/>
                <a:cs typeface="Arial Narrow"/>
              </a:rPr>
              <a:t>Headache</a:t>
            </a:r>
            <a:r>
              <a:rPr lang="it-IT" sz="2400" dirty="0" smtClean="0">
                <a:solidFill>
                  <a:srgbClr val="7F7F7F"/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rgbClr val="7F7F7F"/>
                </a:solidFill>
                <a:latin typeface="Arial Narrow"/>
                <a:cs typeface="Arial Narrow"/>
              </a:rPr>
              <a:t>attributed</a:t>
            </a:r>
            <a:r>
              <a:rPr lang="it-IT" sz="2400" dirty="0" smtClean="0">
                <a:solidFill>
                  <a:srgbClr val="7F7F7F"/>
                </a:solidFill>
                <a:latin typeface="Arial Narrow"/>
                <a:cs typeface="Arial Narrow"/>
              </a:rPr>
              <a:t> to head and/or </a:t>
            </a:r>
            <a:r>
              <a:rPr lang="it-IT" sz="2400" dirty="0" err="1" smtClean="0">
                <a:solidFill>
                  <a:srgbClr val="7F7F7F"/>
                </a:solidFill>
                <a:latin typeface="Arial Narrow"/>
                <a:cs typeface="Arial Narrow"/>
              </a:rPr>
              <a:t>neck</a:t>
            </a:r>
            <a:r>
              <a:rPr lang="it-IT" sz="2400" dirty="0" smtClean="0">
                <a:solidFill>
                  <a:srgbClr val="7F7F7F"/>
                </a:solidFill>
                <a:latin typeface="Arial Narrow"/>
                <a:cs typeface="Arial Narrow"/>
              </a:rPr>
              <a:t> trauma</a:t>
            </a: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rgbClr val="7F7F7F"/>
                </a:solidFill>
                <a:latin typeface="Arial Narrow"/>
                <a:cs typeface="Arial Narrow"/>
              </a:rPr>
              <a:t>6.   </a:t>
            </a:r>
            <a:r>
              <a:rPr lang="it-IT" sz="2400" dirty="0" err="1" smtClean="0">
                <a:solidFill>
                  <a:srgbClr val="7F7F7F"/>
                </a:solidFill>
                <a:latin typeface="Arial Narrow"/>
                <a:cs typeface="Arial Narrow"/>
              </a:rPr>
              <a:t>Headache</a:t>
            </a:r>
            <a:r>
              <a:rPr lang="it-IT" sz="2400" dirty="0" smtClean="0">
                <a:solidFill>
                  <a:srgbClr val="7F7F7F"/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rgbClr val="7F7F7F"/>
                </a:solidFill>
                <a:latin typeface="Arial Narrow"/>
                <a:cs typeface="Arial Narrow"/>
              </a:rPr>
              <a:t>attributed</a:t>
            </a:r>
            <a:r>
              <a:rPr lang="it-IT" sz="2400" dirty="0" smtClean="0">
                <a:solidFill>
                  <a:srgbClr val="7F7F7F"/>
                </a:solidFill>
                <a:latin typeface="Arial Narrow"/>
                <a:cs typeface="Arial Narrow"/>
              </a:rPr>
              <a:t> to </a:t>
            </a:r>
            <a:r>
              <a:rPr lang="it-IT" sz="2400" dirty="0" err="1" smtClean="0">
                <a:solidFill>
                  <a:srgbClr val="7F7F7F"/>
                </a:solidFill>
                <a:latin typeface="Arial Narrow"/>
                <a:cs typeface="Arial Narrow"/>
              </a:rPr>
              <a:t>cranial</a:t>
            </a:r>
            <a:r>
              <a:rPr lang="it-IT" sz="2400" dirty="0" smtClean="0">
                <a:solidFill>
                  <a:srgbClr val="7F7F7F"/>
                </a:solidFill>
                <a:latin typeface="Arial Narrow"/>
                <a:cs typeface="Arial Narrow"/>
              </a:rPr>
              <a:t> or </a:t>
            </a:r>
            <a:r>
              <a:rPr lang="it-IT" sz="2400" dirty="0" err="1" smtClean="0">
                <a:solidFill>
                  <a:srgbClr val="7F7F7F"/>
                </a:solidFill>
                <a:latin typeface="Arial Narrow"/>
                <a:cs typeface="Arial Narrow"/>
              </a:rPr>
              <a:t>cervical</a:t>
            </a:r>
            <a:r>
              <a:rPr lang="it-IT" sz="2400" dirty="0" smtClean="0">
                <a:solidFill>
                  <a:srgbClr val="7F7F7F"/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rgbClr val="7F7F7F"/>
                </a:solidFill>
                <a:latin typeface="Arial Narrow"/>
                <a:cs typeface="Arial Narrow"/>
              </a:rPr>
              <a:t>vascular</a:t>
            </a:r>
            <a:r>
              <a:rPr lang="it-IT" sz="2400" dirty="0" smtClean="0">
                <a:solidFill>
                  <a:srgbClr val="7F7F7F"/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rgbClr val="7F7F7F"/>
                </a:solidFill>
                <a:latin typeface="Arial Narrow"/>
                <a:cs typeface="Arial Narrow"/>
              </a:rPr>
              <a:t>disorder</a:t>
            </a:r>
            <a:endParaRPr lang="it-IT" sz="2400" dirty="0" smtClean="0">
              <a:solidFill>
                <a:srgbClr val="7F7F7F"/>
              </a:solidFill>
              <a:latin typeface="Arial Narrow"/>
              <a:cs typeface="Arial Narrow"/>
            </a:endParaRP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rgbClr val="7F7F7F"/>
                </a:solidFill>
                <a:latin typeface="Arial Narrow"/>
                <a:cs typeface="Arial Narrow"/>
              </a:rPr>
              <a:t>7.   </a:t>
            </a:r>
            <a:r>
              <a:rPr lang="it-IT" sz="2400" dirty="0" err="1" smtClean="0">
                <a:solidFill>
                  <a:srgbClr val="7F7F7F"/>
                </a:solidFill>
                <a:latin typeface="Arial Narrow"/>
                <a:cs typeface="Arial Narrow"/>
              </a:rPr>
              <a:t>Headache</a:t>
            </a:r>
            <a:r>
              <a:rPr lang="it-IT" sz="2400" dirty="0" smtClean="0">
                <a:solidFill>
                  <a:srgbClr val="7F7F7F"/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rgbClr val="7F7F7F"/>
                </a:solidFill>
                <a:latin typeface="Arial Narrow"/>
                <a:cs typeface="Arial Narrow"/>
              </a:rPr>
              <a:t>attributed</a:t>
            </a:r>
            <a:r>
              <a:rPr lang="it-IT" sz="2400" dirty="0" smtClean="0">
                <a:solidFill>
                  <a:srgbClr val="7F7F7F"/>
                </a:solidFill>
                <a:latin typeface="Arial Narrow"/>
                <a:cs typeface="Arial Narrow"/>
              </a:rPr>
              <a:t> to non- </a:t>
            </a:r>
            <a:r>
              <a:rPr lang="it-IT" sz="2400" dirty="0" err="1" smtClean="0">
                <a:solidFill>
                  <a:srgbClr val="7F7F7F"/>
                </a:solidFill>
                <a:latin typeface="Arial Narrow"/>
                <a:cs typeface="Arial Narrow"/>
              </a:rPr>
              <a:t>vascular</a:t>
            </a:r>
            <a:r>
              <a:rPr lang="it-IT" sz="2800" dirty="0" smtClean="0">
                <a:solidFill>
                  <a:srgbClr val="7F7F7F"/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rgbClr val="7F7F7F"/>
                </a:solidFill>
                <a:latin typeface="Arial Narrow"/>
                <a:cs typeface="Arial Narrow"/>
              </a:rPr>
              <a:t>intracranial</a:t>
            </a:r>
            <a:r>
              <a:rPr lang="it-IT" sz="2400" dirty="0" smtClean="0">
                <a:solidFill>
                  <a:srgbClr val="7F7F7F"/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rgbClr val="7F7F7F"/>
                </a:solidFill>
                <a:latin typeface="Arial Narrow"/>
                <a:cs typeface="Arial Narrow"/>
              </a:rPr>
              <a:t>disorder</a:t>
            </a:r>
            <a:endParaRPr lang="it-IT" sz="2400" dirty="0" smtClean="0">
              <a:solidFill>
                <a:srgbClr val="7F7F7F"/>
              </a:solidFill>
              <a:latin typeface="Arial Narrow"/>
              <a:cs typeface="Arial Narrow"/>
            </a:endParaRPr>
          </a:p>
        </p:txBody>
      </p:sp>
      <p:sp>
        <p:nvSpPr>
          <p:cNvPr id="111619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48200" y="304800"/>
            <a:ext cx="3810000" cy="6257710"/>
          </a:xfrm>
        </p:spPr>
        <p:txBody>
          <a:bodyPr>
            <a:normAutofit lnSpcReduction="10000"/>
          </a:bodyPr>
          <a:lstStyle/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8. 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Headache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attributed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to a </a:t>
            </a: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   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substance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or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its</a:t>
            </a:r>
            <a:endParaRPr lang="it-IT" sz="2400" dirty="0" smtClean="0">
              <a:solidFill>
                <a:schemeClr val="bg1">
                  <a:lumMod val="50000"/>
                </a:schemeClr>
              </a:solidFill>
              <a:latin typeface="Arial Narrow"/>
              <a:cs typeface="Arial Narrow"/>
            </a:endParaRP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   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withdrawal</a:t>
            </a:r>
            <a:endParaRPr lang="it-IT" sz="2400" dirty="0" smtClean="0">
              <a:solidFill>
                <a:schemeClr val="bg1">
                  <a:lumMod val="50000"/>
                </a:schemeClr>
              </a:solidFill>
              <a:latin typeface="Arial Narrow"/>
              <a:cs typeface="Arial Narrow"/>
            </a:endParaRP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9. 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Headache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attributed</a:t>
            </a:r>
            <a:endParaRPr lang="it-IT" sz="2400" dirty="0" smtClean="0">
              <a:solidFill>
                <a:schemeClr val="bg1">
                  <a:lumMod val="50000"/>
                </a:schemeClr>
              </a:solidFill>
              <a:latin typeface="Arial Narrow"/>
              <a:cs typeface="Arial Narrow"/>
            </a:endParaRP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    to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infection</a:t>
            </a:r>
            <a:endParaRPr lang="it-IT" sz="2400" dirty="0" smtClean="0">
              <a:solidFill>
                <a:schemeClr val="bg1">
                  <a:lumMod val="50000"/>
                </a:schemeClr>
              </a:solidFill>
              <a:latin typeface="Arial Narrow"/>
              <a:cs typeface="Arial Narrow"/>
            </a:endParaRP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10.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Headache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attributed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to </a:t>
            </a: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    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disorder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of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homeostasis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                        </a:t>
            </a: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11.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Headache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or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facial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pain</a:t>
            </a:r>
            <a:endParaRPr lang="it-IT" sz="2400" dirty="0" smtClean="0">
              <a:solidFill>
                <a:schemeClr val="bg1">
                  <a:lumMod val="50000"/>
                </a:schemeClr>
              </a:solidFill>
              <a:latin typeface="Arial Narrow"/>
              <a:cs typeface="Arial Narrow"/>
            </a:endParaRP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    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attributed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to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disorder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of</a:t>
            </a: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    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cranium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,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neck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,..                       </a:t>
            </a: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12.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Headache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attributed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to     </a:t>
            </a: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    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psychiatric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disorder</a:t>
            </a:r>
            <a:endParaRPr lang="it-IT" sz="2400" dirty="0" smtClean="0">
              <a:solidFill>
                <a:schemeClr val="bg1">
                  <a:lumMod val="50000"/>
                </a:schemeClr>
              </a:solidFill>
              <a:latin typeface="Arial Narrow"/>
              <a:cs typeface="Arial Narrow"/>
            </a:endParaRP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13.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Cranial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neuralgias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and  </a:t>
            </a: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    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central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causes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of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facial</a:t>
            </a:r>
            <a:endParaRPr lang="it-IT" sz="2400" dirty="0" smtClean="0">
              <a:solidFill>
                <a:schemeClr val="bg1">
                  <a:lumMod val="50000"/>
                </a:schemeClr>
              </a:solidFill>
              <a:latin typeface="Arial Narrow"/>
              <a:cs typeface="Arial Narrow"/>
            </a:endParaRP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    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pain</a:t>
            </a:r>
            <a:endParaRPr lang="it-IT" sz="2400" dirty="0" smtClean="0">
              <a:solidFill>
                <a:schemeClr val="bg1">
                  <a:lumMod val="50000"/>
                </a:schemeClr>
              </a:solidFill>
              <a:latin typeface="Arial Narrow"/>
              <a:cs typeface="Arial Narrow"/>
            </a:endParaRP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rgbClr val="7030A0"/>
                </a:solidFill>
                <a:latin typeface="Arial Narrow"/>
                <a:cs typeface="Arial Narrow"/>
              </a:rPr>
              <a:t>14. </a:t>
            </a:r>
            <a:r>
              <a:rPr lang="it-IT" sz="2400" dirty="0" err="1" smtClean="0">
                <a:solidFill>
                  <a:srgbClr val="7030A0"/>
                </a:solidFill>
                <a:latin typeface="Arial Narrow"/>
                <a:cs typeface="Arial Narrow"/>
              </a:rPr>
              <a:t>Other</a:t>
            </a:r>
            <a:r>
              <a:rPr lang="it-IT" sz="2400" dirty="0" smtClean="0">
                <a:solidFill>
                  <a:srgbClr val="7030A0"/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rgbClr val="7030A0"/>
                </a:solidFill>
                <a:latin typeface="Arial Narrow"/>
                <a:cs typeface="Arial Narrow"/>
              </a:rPr>
              <a:t>headache</a:t>
            </a:r>
            <a:r>
              <a:rPr lang="it-IT" sz="2400" dirty="0" smtClean="0">
                <a:solidFill>
                  <a:srgbClr val="7030A0"/>
                </a:solidFill>
                <a:latin typeface="Arial Narrow"/>
                <a:cs typeface="Arial Narrow"/>
              </a:rPr>
              <a:t>,..</a:t>
            </a:r>
          </a:p>
        </p:txBody>
      </p:sp>
    </p:spTree>
    <p:extLst>
      <p:ext uri="{BB962C8B-B14F-4D97-AF65-F5344CB8AC3E}">
        <p14:creationId xmlns="" xmlns:p14="http://schemas.microsoft.com/office/powerpoint/2010/main" val="22252591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Titolo 1"/>
          <p:cNvSpPr>
            <a:spLocks noGrp="1"/>
          </p:cNvSpPr>
          <p:nvPr>
            <p:ph type="title"/>
          </p:nvPr>
        </p:nvSpPr>
        <p:spPr>
          <a:ln>
            <a:solidFill>
              <a:srgbClr val="FFFFFF"/>
            </a:solidFill>
          </a:ln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rgbClr val="00CCFF"/>
                </a:solidFill>
                <a:latin typeface="Arial Narrow"/>
                <a:cs typeface="Arial Narrow"/>
              </a:rPr>
              <a:t>Anamnesi della Cefalea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199" y="1600200"/>
            <a:ext cx="8397949" cy="4972050"/>
          </a:xfrm>
          <a:solidFill>
            <a:srgbClr val="F2F2F2"/>
          </a:solidFill>
          <a:ln>
            <a:solidFill>
              <a:srgbClr val="FFFFFF"/>
            </a:solidFill>
          </a:ln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it-IT" dirty="0" smtClean="0">
                <a:latin typeface="Arial Narrow"/>
                <a:cs typeface="Arial Narrow"/>
              </a:rPr>
              <a:t>E’ la prima volta che soffre di cefalea?</a:t>
            </a:r>
          </a:p>
          <a:p>
            <a:pPr>
              <a:defRPr/>
            </a:pPr>
            <a:r>
              <a:rPr lang="it-IT" dirty="0" smtClean="0">
                <a:latin typeface="Arial Narrow"/>
                <a:cs typeface="Arial Narrow"/>
              </a:rPr>
              <a:t>E’ una cefalea inusuale, la più intensa di quelle di cui ha sofferto?</a:t>
            </a:r>
          </a:p>
          <a:p>
            <a:pPr>
              <a:defRPr/>
            </a:pPr>
            <a:r>
              <a:rPr lang="it-IT" dirty="0" smtClean="0">
                <a:latin typeface="Arial Narrow"/>
                <a:cs typeface="Arial Narrow"/>
              </a:rPr>
              <a:t>Come ha esordito la cefalea?</a:t>
            </a:r>
          </a:p>
          <a:p>
            <a:pPr>
              <a:defRPr/>
            </a:pPr>
            <a:r>
              <a:rPr lang="it-IT" dirty="0" smtClean="0">
                <a:latin typeface="Arial Narrow"/>
                <a:cs typeface="Arial Narrow"/>
              </a:rPr>
              <a:t>In che contesto è insorta?</a:t>
            </a:r>
          </a:p>
          <a:p>
            <a:pPr>
              <a:defRPr/>
            </a:pPr>
            <a:r>
              <a:rPr lang="it-IT" dirty="0" smtClean="0">
                <a:latin typeface="Arial Narrow"/>
                <a:cs typeface="Arial Narrow"/>
              </a:rPr>
              <a:t>Qual è la sede del dolore?</a:t>
            </a:r>
          </a:p>
          <a:p>
            <a:pPr>
              <a:defRPr/>
            </a:pPr>
            <a:r>
              <a:rPr lang="it-IT" dirty="0" smtClean="0">
                <a:latin typeface="Arial Narrow"/>
                <a:cs typeface="Arial Narrow"/>
              </a:rPr>
              <a:t>Qual è l’intensità?</a:t>
            </a:r>
          </a:p>
          <a:p>
            <a:pPr>
              <a:defRPr/>
            </a:pPr>
            <a:r>
              <a:rPr lang="it-IT" dirty="0" smtClean="0">
                <a:latin typeface="Arial Narrow"/>
                <a:cs typeface="Arial Narrow"/>
              </a:rPr>
              <a:t>Si associano altri sintomi?</a:t>
            </a:r>
          </a:p>
          <a:p>
            <a:pPr>
              <a:defRPr/>
            </a:pPr>
            <a:r>
              <a:rPr lang="it-IT" dirty="0" smtClean="0">
                <a:latin typeface="Arial Narrow"/>
                <a:cs typeface="Arial Narrow"/>
              </a:rPr>
              <a:t>Sono presenti altri problemi di salute?</a:t>
            </a:r>
            <a:endParaRPr lang="it-IT" dirty="0">
              <a:latin typeface="Arial Narrow"/>
              <a:cs typeface="Arial Narrow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6605328" y="5080522"/>
            <a:ext cx="2249820" cy="14917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958352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 smtClean="0">
                <a:solidFill>
                  <a:srgbClr val="00CCFF"/>
                </a:solidFill>
                <a:latin typeface="Arial Narrow"/>
                <a:cs typeface="Arial Narrow"/>
              </a:rPr>
              <a:t>Cause secondarie di cefalea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714500"/>
            <a:ext cx="8229600" cy="4429125"/>
          </a:xfrm>
          <a:solidFill>
            <a:srgbClr val="F2F2F2"/>
          </a:solidFill>
          <a:ln>
            <a:solidFill>
              <a:srgbClr val="FFFFFF"/>
            </a:solidFill>
          </a:ln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dirty="0" smtClean="0">
                <a:latin typeface="Arial Narrow"/>
                <a:cs typeface="Arial Narrow"/>
              </a:rPr>
              <a:t>Lesioni espansive</a:t>
            </a:r>
          </a:p>
          <a:p>
            <a:pPr>
              <a:lnSpc>
                <a:spcPct val="90000"/>
              </a:lnSpc>
            </a:pPr>
            <a:r>
              <a:rPr lang="it-IT" dirty="0" smtClean="0">
                <a:latin typeface="Arial Narrow"/>
                <a:cs typeface="Arial Narrow"/>
              </a:rPr>
              <a:t>Emorragia </a:t>
            </a:r>
            <a:r>
              <a:rPr lang="it-IT" dirty="0" err="1" smtClean="0">
                <a:latin typeface="Arial Narrow"/>
                <a:cs typeface="Arial Narrow"/>
              </a:rPr>
              <a:t>subaracnoidea</a:t>
            </a:r>
            <a:endParaRPr lang="it-IT" dirty="0" smtClean="0">
              <a:latin typeface="Arial Narrow"/>
              <a:cs typeface="Arial Narrow"/>
            </a:endParaRPr>
          </a:p>
          <a:p>
            <a:pPr>
              <a:lnSpc>
                <a:spcPct val="90000"/>
              </a:lnSpc>
            </a:pPr>
            <a:r>
              <a:rPr lang="it-IT" dirty="0" smtClean="0">
                <a:latin typeface="Arial Narrow"/>
                <a:cs typeface="Arial Narrow"/>
              </a:rPr>
              <a:t>Ascessi cerebrali</a:t>
            </a:r>
          </a:p>
          <a:p>
            <a:pPr>
              <a:lnSpc>
                <a:spcPct val="90000"/>
              </a:lnSpc>
            </a:pPr>
            <a:r>
              <a:rPr lang="it-IT" dirty="0" smtClean="0">
                <a:latin typeface="Arial Narrow"/>
                <a:cs typeface="Arial Narrow"/>
              </a:rPr>
              <a:t>Eventi vascolari</a:t>
            </a:r>
          </a:p>
          <a:p>
            <a:pPr>
              <a:lnSpc>
                <a:spcPct val="90000"/>
              </a:lnSpc>
            </a:pPr>
            <a:r>
              <a:rPr lang="it-IT" dirty="0" smtClean="0">
                <a:latin typeface="Arial Narrow"/>
                <a:cs typeface="Arial Narrow"/>
              </a:rPr>
              <a:t>Meningo-encefalite</a:t>
            </a:r>
          </a:p>
          <a:p>
            <a:pPr>
              <a:lnSpc>
                <a:spcPct val="90000"/>
              </a:lnSpc>
            </a:pPr>
            <a:r>
              <a:rPr lang="it-IT" dirty="0" smtClean="0">
                <a:latin typeface="Arial Narrow"/>
                <a:cs typeface="Arial Narrow"/>
              </a:rPr>
              <a:t>Arterite temporale di </a:t>
            </a:r>
            <a:r>
              <a:rPr lang="it-IT" dirty="0" err="1" smtClean="0">
                <a:latin typeface="Arial Narrow"/>
                <a:cs typeface="Arial Narrow"/>
              </a:rPr>
              <a:t>Horton</a:t>
            </a:r>
            <a:endParaRPr lang="it-IT" dirty="0" smtClean="0">
              <a:latin typeface="Arial Narrow"/>
              <a:cs typeface="Arial Narrow"/>
            </a:endParaRPr>
          </a:p>
          <a:p>
            <a:pPr>
              <a:lnSpc>
                <a:spcPct val="90000"/>
              </a:lnSpc>
            </a:pPr>
            <a:r>
              <a:rPr lang="it-IT" dirty="0" smtClean="0">
                <a:latin typeface="Arial Narrow"/>
                <a:cs typeface="Arial Narrow"/>
              </a:rPr>
              <a:t>Disordini di cranio, collo, orecchie, naso</a:t>
            </a:r>
          </a:p>
          <a:p>
            <a:pPr>
              <a:lnSpc>
                <a:spcPct val="90000"/>
              </a:lnSpc>
            </a:pPr>
            <a:r>
              <a:rPr lang="it-IT" dirty="0" smtClean="0">
                <a:latin typeface="Arial Narrow"/>
                <a:cs typeface="Arial Narrow"/>
              </a:rPr>
              <a:t>Ipotensione </a:t>
            </a:r>
            <a:r>
              <a:rPr lang="it-IT" dirty="0" err="1" smtClean="0">
                <a:latin typeface="Arial Narrow"/>
                <a:cs typeface="Arial Narrow"/>
              </a:rPr>
              <a:t>liquorale</a:t>
            </a:r>
            <a:endParaRPr lang="it-IT" dirty="0" smtClean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34769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995220"/>
          </a:xfr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it-IT" sz="54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I SESSIONE: TESTA</a:t>
            </a:r>
            <a:endParaRPr lang="it-IT" sz="5400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487802" y="1269858"/>
            <a:ext cx="8218220" cy="830997"/>
          </a:xfrm>
          <a:prstGeom prst="rect">
            <a:avLst/>
          </a:prstGeom>
          <a:solidFill>
            <a:srgbClr val="FFFFFF">
              <a:alpha val="51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8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2° MODULO: Cefalea</a:t>
            </a:r>
            <a:endParaRPr lang="it-IT" sz="4800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160" y="2666999"/>
            <a:ext cx="7881862" cy="248132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27982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114690" name="Rectangle 14"/>
          <p:cNvSpPr>
            <a:spLocks noChangeArrowheads="1"/>
          </p:cNvSpPr>
          <p:nvPr/>
        </p:nvSpPr>
        <p:spPr bwMode="auto">
          <a:xfrm>
            <a:off x="0" y="-1143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 b="1">
              <a:solidFill>
                <a:srgbClr val="000000"/>
              </a:solidFill>
            </a:endParaRPr>
          </a:p>
        </p:txBody>
      </p:sp>
      <p:grpSp>
        <p:nvGrpSpPr>
          <p:cNvPr id="2" name="Group 4"/>
          <p:cNvGrpSpPr>
            <a:grpSpLocks noChangeAspect="1"/>
          </p:cNvGrpSpPr>
          <p:nvPr/>
        </p:nvGrpSpPr>
        <p:grpSpPr bwMode="auto">
          <a:xfrm>
            <a:off x="250825" y="404813"/>
            <a:ext cx="8496300" cy="9720262"/>
            <a:chOff x="1134" y="1973"/>
            <a:chExt cx="10080" cy="14400"/>
          </a:xfrm>
        </p:grpSpPr>
        <p:sp>
          <p:nvSpPr>
            <p:cNvPr id="114694" name="AutoShape 13"/>
            <p:cNvSpPr>
              <a:spLocks noChangeAspect="1" noChangeArrowheads="1" noTextEdit="1"/>
            </p:cNvSpPr>
            <p:nvPr/>
          </p:nvSpPr>
          <p:spPr bwMode="auto">
            <a:xfrm>
              <a:off x="1134" y="1973"/>
              <a:ext cx="10080" cy="1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4695" name="Oval 12"/>
            <p:cNvSpPr>
              <a:spLocks noChangeArrowheads="1"/>
            </p:cNvSpPr>
            <p:nvPr/>
          </p:nvSpPr>
          <p:spPr bwMode="auto">
            <a:xfrm>
              <a:off x="4734" y="2153"/>
              <a:ext cx="2881" cy="108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it-IT" sz="1200" b="1" u="sng" dirty="0">
                  <a:solidFill>
                    <a:srgbClr val="000000"/>
                  </a:solidFill>
                  <a:cs typeface="Times New Roman" pitchFamily="18" charset="0"/>
                </a:rPr>
                <a:t>Segni d’allarme per secondarietà </a:t>
              </a:r>
              <a:endParaRPr lang="it-IT" sz="1200" b="1" u="sng" dirty="0">
                <a:solidFill>
                  <a:srgbClr val="000000"/>
                </a:solidFill>
              </a:endParaRPr>
            </a:p>
          </p:txBody>
        </p:sp>
        <p:sp>
          <p:nvSpPr>
            <p:cNvPr id="114696" name="Rectangle 11"/>
            <p:cNvSpPr>
              <a:spLocks noChangeArrowheads="1"/>
            </p:cNvSpPr>
            <p:nvPr/>
          </p:nvSpPr>
          <p:spPr bwMode="auto">
            <a:xfrm>
              <a:off x="1494" y="4853"/>
              <a:ext cx="3960" cy="4140"/>
            </a:xfrm>
            <a:prstGeom prst="rect">
              <a:avLst/>
            </a:prstGeom>
            <a:solidFill>
              <a:srgbClr val="99FF3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it-IT" sz="1200" b="1">
                  <a:solidFill>
                    <a:srgbClr val="000000"/>
                  </a:solidFill>
                  <a:cs typeface="Times New Roman" pitchFamily="18" charset="0"/>
                </a:rPr>
                <a:t>Anamnesi:</a:t>
              </a:r>
            </a:p>
            <a:p>
              <a:pPr algn="ctr"/>
              <a:endParaRPr lang="it-IT" sz="1100" b="1">
                <a:solidFill>
                  <a:srgbClr val="000000"/>
                </a:solidFill>
              </a:endParaRPr>
            </a:p>
            <a:p>
              <a:pPr eaLnBrk="0" hangingPunct="0"/>
              <a:r>
                <a:rPr lang="it-IT" sz="1200" b="1">
                  <a:solidFill>
                    <a:srgbClr val="000000"/>
                  </a:solidFill>
                  <a:cs typeface="Times New Roman" pitchFamily="18" charset="0"/>
                </a:rPr>
                <a:t>1 insorgenza improvvisa di una nuova cefalea d’intensità elevata</a:t>
              </a:r>
              <a:endParaRPr lang="it-IT" sz="1100" b="1">
                <a:solidFill>
                  <a:srgbClr val="000000"/>
                </a:solidFill>
              </a:endParaRPr>
            </a:p>
            <a:p>
              <a:pPr eaLnBrk="0" hangingPunct="0"/>
              <a:r>
                <a:rPr lang="it-IT" sz="1200" b="1">
                  <a:solidFill>
                    <a:srgbClr val="000000"/>
                  </a:solidFill>
                  <a:cs typeface="Times New Roman" pitchFamily="18" charset="0"/>
                </a:rPr>
                <a:t>2 progressivo peggioramento della cefalea</a:t>
              </a:r>
              <a:endParaRPr lang="it-IT" sz="1100" b="1">
                <a:solidFill>
                  <a:srgbClr val="000000"/>
                </a:solidFill>
              </a:endParaRPr>
            </a:p>
            <a:p>
              <a:pPr eaLnBrk="0" hangingPunct="0"/>
              <a:r>
                <a:rPr lang="it-IT" sz="1200" b="1">
                  <a:solidFill>
                    <a:srgbClr val="000000"/>
                  </a:solidFill>
                  <a:cs typeface="Times New Roman" pitchFamily="18" charset="0"/>
                </a:rPr>
                <a:t>3 insorgenza durante sforzi fisici, tosse, attività sessuale</a:t>
              </a:r>
              <a:endParaRPr lang="it-IT" sz="1100" b="1">
                <a:solidFill>
                  <a:srgbClr val="000000"/>
                </a:solidFill>
              </a:endParaRPr>
            </a:p>
            <a:p>
              <a:pPr eaLnBrk="0" hangingPunct="0"/>
              <a:r>
                <a:rPr lang="it-IT" sz="1200" b="1">
                  <a:solidFill>
                    <a:srgbClr val="000000"/>
                  </a:solidFill>
                  <a:cs typeface="Times New Roman" pitchFamily="18" charset="0"/>
                </a:rPr>
                <a:t>4 accompagnata da: torpore, confusione, amnesia, malessere, mialgia, artralgia, febbre, disturbi del visus, astenia, vertigini, perdita d’equilibrio</a:t>
              </a:r>
              <a:endParaRPr lang="it-IT" sz="1100" b="1">
                <a:solidFill>
                  <a:srgbClr val="000000"/>
                </a:solidFill>
              </a:endParaRPr>
            </a:p>
            <a:p>
              <a:pPr eaLnBrk="0" hangingPunct="0"/>
              <a:r>
                <a:rPr lang="it-IT" sz="1200" b="1">
                  <a:solidFill>
                    <a:srgbClr val="000000"/>
                  </a:solidFill>
                  <a:cs typeface="Times New Roman" pitchFamily="18" charset="0"/>
                </a:rPr>
                <a:t>5  insorgenza dopo 50° anno d’età</a:t>
              </a:r>
              <a:endParaRPr lang="it-IT" b="1">
                <a:solidFill>
                  <a:srgbClr val="000000"/>
                </a:solidFill>
              </a:endParaRPr>
            </a:p>
          </p:txBody>
        </p:sp>
        <p:sp>
          <p:nvSpPr>
            <p:cNvPr id="114697" name="Rectangle 10"/>
            <p:cNvSpPr>
              <a:spLocks noChangeArrowheads="1"/>
            </p:cNvSpPr>
            <p:nvPr/>
          </p:nvSpPr>
          <p:spPr bwMode="auto">
            <a:xfrm>
              <a:off x="7254" y="4853"/>
              <a:ext cx="3780" cy="414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it-IT" sz="1200" b="1">
                  <a:solidFill>
                    <a:srgbClr val="000000"/>
                  </a:solidFill>
                  <a:cs typeface="Times New Roman" pitchFamily="18" charset="0"/>
                </a:rPr>
                <a:t>Esame obiettivo:</a:t>
              </a:r>
            </a:p>
            <a:p>
              <a:endParaRPr lang="it-IT" sz="1100" b="1">
                <a:solidFill>
                  <a:srgbClr val="000000"/>
                </a:solidFill>
              </a:endParaRPr>
            </a:p>
            <a:p>
              <a:pPr eaLnBrk="0" hangingPunct="0"/>
              <a:r>
                <a:rPr lang="it-IT" sz="1200" b="1">
                  <a:solidFill>
                    <a:srgbClr val="000000"/>
                  </a:solidFill>
                  <a:cs typeface="Times New Roman" pitchFamily="18" charset="0"/>
                </a:rPr>
                <a:t>1 alterazione dei parametri vitali( es febbre, press arteriosa)</a:t>
              </a:r>
              <a:endParaRPr lang="it-IT" sz="1100" b="1">
                <a:solidFill>
                  <a:srgbClr val="000000"/>
                </a:solidFill>
              </a:endParaRPr>
            </a:p>
            <a:p>
              <a:pPr eaLnBrk="0" hangingPunct="0"/>
              <a:r>
                <a:rPr lang="it-IT" sz="1200" b="1">
                  <a:solidFill>
                    <a:srgbClr val="000000"/>
                  </a:solidFill>
                  <a:cs typeface="Times New Roman" pitchFamily="18" charset="0"/>
                </a:rPr>
                <a:t>2 alterazione stato di coscienza o capacità cognitive</a:t>
              </a:r>
              <a:endParaRPr lang="it-IT" sz="1100" b="1">
                <a:solidFill>
                  <a:srgbClr val="000000"/>
                </a:solidFill>
              </a:endParaRPr>
            </a:p>
            <a:p>
              <a:pPr eaLnBrk="0" hangingPunct="0"/>
              <a:r>
                <a:rPr lang="it-IT" sz="1200" b="1">
                  <a:solidFill>
                    <a:srgbClr val="000000"/>
                  </a:solidFill>
                  <a:cs typeface="Times New Roman" pitchFamily="18" charset="0"/>
                </a:rPr>
                <a:t>3 rigor nucalis( irritaz meningea)</a:t>
              </a:r>
              <a:endParaRPr lang="it-IT" sz="1100" b="1">
                <a:solidFill>
                  <a:srgbClr val="000000"/>
                </a:solidFill>
              </a:endParaRPr>
            </a:p>
            <a:p>
              <a:pPr eaLnBrk="0" hangingPunct="0"/>
              <a:r>
                <a:rPr lang="it-IT" sz="1200" b="1">
                  <a:solidFill>
                    <a:srgbClr val="000000"/>
                  </a:solidFill>
                  <a:cs typeface="Times New Roman" pitchFamily="18" charset="0"/>
                </a:rPr>
                <a:t>4 edema della papilla o emorragie retiniche</a:t>
              </a:r>
              <a:endParaRPr lang="it-IT" sz="1100" b="1">
                <a:solidFill>
                  <a:srgbClr val="000000"/>
                </a:solidFill>
              </a:endParaRPr>
            </a:p>
            <a:p>
              <a:pPr eaLnBrk="0" hangingPunct="0"/>
              <a:r>
                <a:rPr lang="it-IT" sz="1200" b="1">
                  <a:solidFill>
                    <a:srgbClr val="000000"/>
                  </a:solidFill>
                  <a:cs typeface="Times New Roman" pitchFamily="18" charset="0"/>
                </a:rPr>
                <a:t>5 anisocoria o iporeflessia papillare</a:t>
              </a:r>
              <a:endParaRPr lang="it-IT" sz="1100" b="1">
                <a:solidFill>
                  <a:srgbClr val="000000"/>
                </a:solidFill>
              </a:endParaRPr>
            </a:p>
            <a:p>
              <a:pPr eaLnBrk="0" hangingPunct="0"/>
              <a:r>
                <a:rPr lang="it-IT" sz="1200" b="1">
                  <a:solidFill>
                    <a:srgbClr val="000000"/>
                  </a:solidFill>
                  <a:cs typeface="Times New Roman" pitchFamily="18" charset="0"/>
                </a:rPr>
                <a:t>6 astenia o ipoestesia  volto o  arti</a:t>
              </a:r>
              <a:endParaRPr lang="it-IT" sz="1100" b="1">
                <a:solidFill>
                  <a:srgbClr val="000000"/>
                </a:solidFill>
              </a:endParaRPr>
            </a:p>
            <a:p>
              <a:pPr eaLnBrk="0" hangingPunct="0"/>
              <a:r>
                <a:rPr lang="it-IT" sz="1200" b="1">
                  <a:solidFill>
                    <a:srgbClr val="000000"/>
                  </a:solidFill>
                  <a:cs typeface="Times New Roman" pitchFamily="18" charset="0"/>
                </a:rPr>
                <a:t>7 ROT asimmetrici o Babinski +</a:t>
              </a:r>
              <a:endParaRPr lang="it-IT" sz="1100" b="1">
                <a:solidFill>
                  <a:srgbClr val="000000"/>
                </a:solidFill>
              </a:endParaRPr>
            </a:p>
            <a:p>
              <a:pPr eaLnBrk="0" hangingPunct="0"/>
              <a:r>
                <a:rPr lang="it-IT" sz="1200" b="1">
                  <a:solidFill>
                    <a:srgbClr val="000000"/>
                  </a:solidFill>
                  <a:cs typeface="Times New Roman" pitchFamily="18" charset="0"/>
                </a:rPr>
                <a:t>8 sbandamento alla deambulazione o difficoltà a mantenere ortostatismo</a:t>
              </a:r>
              <a:endParaRPr lang="it-IT" b="1">
                <a:solidFill>
                  <a:srgbClr val="000000"/>
                </a:solidFill>
              </a:endParaRPr>
            </a:p>
          </p:txBody>
        </p:sp>
        <p:cxnSp>
          <p:nvCxnSpPr>
            <p:cNvPr id="114698" name="AutoShape 9"/>
            <p:cNvCxnSpPr>
              <a:cxnSpLocks noChangeShapeType="1"/>
            </p:cNvCxnSpPr>
            <p:nvPr/>
          </p:nvCxnSpPr>
          <p:spPr bwMode="auto">
            <a:xfrm rot="16200000" flipH="1">
              <a:off x="6308" y="6159"/>
              <a:ext cx="1" cy="5670"/>
            </a:xfrm>
            <a:prstGeom prst="bentConnector3">
              <a:avLst>
                <a:gd name="adj1" fmla="val 36000014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</p:cxnSp>
        <p:cxnSp>
          <p:nvCxnSpPr>
            <p:cNvPr id="114699" name="AutoShape 8"/>
            <p:cNvCxnSpPr>
              <a:cxnSpLocks noChangeShapeType="1"/>
            </p:cNvCxnSpPr>
            <p:nvPr/>
          </p:nvCxnSpPr>
          <p:spPr bwMode="auto">
            <a:xfrm>
              <a:off x="6354" y="9353"/>
              <a:ext cx="1" cy="72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114700" name="AutoShape 7"/>
            <p:cNvCxnSpPr>
              <a:cxnSpLocks noChangeShapeType="1"/>
            </p:cNvCxnSpPr>
            <p:nvPr/>
          </p:nvCxnSpPr>
          <p:spPr bwMode="auto">
            <a:xfrm rot="5400000" flipV="1">
              <a:off x="6308" y="2019"/>
              <a:ext cx="1" cy="5670"/>
            </a:xfrm>
            <a:prstGeom prst="bentConnector3">
              <a:avLst>
                <a:gd name="adj1" fmla="val -36000014"/>
              </a:avLst>
            </a:prstGeom>
            <a:noFill/>
            <a:ln w="9525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</p:spPr>
        </p:cxnSp>
        <p:sp>
          <p:nvSpPr>
            <p:cNvPr id="114701" name="Line 6"/>
            <p:cNvSpPr>
              <a:spLocks noChangeShapeType="1"/>
            </p:cNvSpPr>
            <p:nvPr/>
          </p:nvSpPr>
          <p:spPr bwMode="auto">
            <a:xfrm>
              <a:off x="6174" y="3233"/>
              <a:ext cx="0" cy="12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4702" name="AutoShape 5"/>
            <p:cNvSpPr>
              <a:spLocks noChangeArrowheads="1"/>
            </p:cNvSpPr>
            <p:nvPr/>
          </p:nvSpPr>
          <p:spPr bwMode="auto">
            <a:xfrm>
              <a:off x="4914" y="10073"/>
              <a:ext cx="2700" cy="1080"/>
            </a:xfrm>
            <a:prstGeom prst="flowChartAlternateProcess">
              <a:avLst/>
            </a:prstGeom>
            <a:solidFill>
              <a:srgbClr val="0099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it-IT" sz="1400" b="1">
                  <a:solidFill>
                    <a:srgbClr val="000000"/>
                  </a:solidFill>
                  <a:cs typeface="Times New Roman" pitchFamily="18" charset="0"/>
                </a:rPr>
                <a:t>Indagini strumentali</a:t>
              </a:r>
              <a:endParaRPr lang="it-IT" sz="1100" b="1">
                <a:solidFill>
                  <a:srgbClr val="000000"/>
                </a:solidFill>
              </a:endParaRPr>
            </a:p>
            <a:p>
              <a:pPr eaLnBrk="0" hangingPunct="0"/>
              <a:endParaRPr lang="it-IT" b="1">
                <a:solidFill>
                  <a:srgbClr val="000000"/>
                </a:solidFill>
              </a:endParaRPr>
            </a:p>
          </p:txBody>
        </p:sp>
      </p:grp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468312" y="980728"/>
            <a:ext cx="8280152" cy="5688632"/>
          </a:xfrm>
          <a:prstGeom prst="rect">
            <a:avLst/>
          </a:prstGeom>
          <a:solidFill>
            <a:srgbClr val="F2F2F2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spcBef>
                <a:spcPct val="20000"/>
              </a:spcBef>
            </a:pPr>
            <a:r>
              <a:rPr lang="en-US" sz="2800" b="1" dirty="0" err="1">
                <a:solidFill>
                  <a:srgbClr val="00CCFF"/>
                </a:solidFill>
                <a:latin typeface="Arial Narrow"/>
                <a:cs typeface="Arial Narrow"/>
              </a:rPr>
              <a:t>Indicazioni</a:t>
            </a:r>
            <a:r>
              <a:rPr lang="en-US" sz="2800" b="1" dirty="0">
                <a:solidFill>
                  <a:srgbClr val="00CCFF"/>
                </a:solidFill>
                <a:latin typeface="Arial Narrow"/>
                <a:cs typeface="Arial Narrow"/>
              </a:rPr>
              <a:t> al </a:t>
            </a:r>
            <a:r>
              <a:rPr lang="en-US" sz="2800" b="1" dirty="0" err="1">
                <a:solidFill>
                  <a:srgbClr val="00CCFF"/>
                </a:solidFill>
                <a:latin typeface="Arial Narrow"/>
                <a:cs typeface="Arial Narrow"/>
              </a:rPr>
              <a:t>neuroimaging</a:t>
            </a:r>
            <a:endParaRPr lang="en-US" sz="2800" b="1" dirty="0">
              <a:solidFill>
                <a:srgbClr val="00CCFF"/>
              </a:solidFill>
              <a:latin typeface="Arial Narrow"/>
              <a:cs typeface="Arial Narrow"/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US" sz="2500" dirty="0">
                <a:latin typeface="Arial Narrow"/>
                <a:cs typeface="Arial Narrow"/>
              </a:rPr>
              <a:t>I </a:t>
            </a:r>
            <a:r>
              <a:rPr lang="en-US" sz="2500" dirty="0" err="1">
                <a:latin typeface="Arial Narrow"/>
                <a:cs typeface="Arial Narrow"/>
              </a:rPr>
              <a:t>attacco</a:t>
            </a:r>
            <a:r>
              <a:rPr lang="en-US" sz="2500" dirty="0">
                <a:latin typeface="Arial Narrow"/>
                <a:cs typeface="Arial Narrow"/>
              </a:rPr>
              <a:t> </a:t>
            </a:r>
            <a:r>
              <a:rPr lang="en-US" sz="2500" dirty="0" err="1">
                <a:latin typeface="Arial Narrow"/>
                <a:cs typeface="Arial Narrow"/>
              </a:rPr>
              <a:t>brutale</a:t>
            </a:r>
            <a:endParaRPr lang="en-US" sz="2500" dirty="0">
              <a:latin typeface="Arial Narrow"/>
              <a:cs typeface="Arial Narrow"/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US" sz="2500" dirty="0" err="1">
                <a:latin typeface="Arial Narrow"/>
                <a:cs typeface="Arial Narrow"/>
              </a:rPr>
              <a:t>Cambio</a:t>
            </a:r>
            <a:r>
              <a:rPr lang="en-US" sz="2500" dirty="0">
                <a:latin typeface="Arial Narrow"/>
                <a:cs typeface="Arial Narrow"/>
              </a:rPr>
              <a:t> </a:t>
            </a:r>
            <a:r>
              <a:rPr lang="en-US" sz="2500" dirty="0" err="1">
                <a:latin typeface="Arial Narrow"/>
                <a:cs typeface="Arial Narrow"/>
              </a:rPr>
              <a:t>frequenza</a:t>
            </a:r>
            <a:r>
              <a:rPr lang="en-US" sz="2500" dirty="0">
                <a:latin typeface="Arial Narrow"/>
                <a:cs typeface="Arial Narrow"/>
              </a:rPr>
              <a:t>, </a:t>
            </a:r>
            <a:r>
              <a:rPr lang="en-US" sz="2500" dirty="0" err="1">
                <a:latin typeface="Arial Narrow"/>
                <a:cs typeface="Arial Narrow"/>
              </a:rPr>
              <a:t>severità</a:t>
            </a:r>
            <a:r>
              <a:rPr lang="en-US" sz="2500" dirty="0">
                <a:latin typeface="Arial Narrow"/>
                <a:cs typeface="Arial Narrow"/>
              </a:rPr>
              <a:t> e </a:t>
            </a:r>
            <a:r>
              <a:rPr lang="en-US" sz="2500" dirty="0" err="1">
                <a:latin typeface="Arial Narrow"/>
                <a:cs typeface="Arial Narrow"/>
              </a:rPr>
              <a:t>fenomenologia</a:t>
            </a:r>
            <a:endParaRPr lang="en-US" sz="2500" dirty="0">
              <a:latin typeface="Arial Narrow"/>
              <a:cs typeface="Arial Narrow"/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US" sz="2500" dirty="0" err="1">
                <a:latin typeface="Arial Narrow"/>
                <a:cs typeface="Arial Narrow"/>
              </a:rPr>
              <a:t>Caratteri</a:t>
            </a:r>
            <a:r>
              <a:rPr lang="en-US" sz="2500" dirty="0">
                <a:latin typeface="Arial Narrow"/>
                <a:cs typeface="Arial Narrow"/>
              </a:rPr>
              <a:t> </a:t>
            </a:r>
            <a:r>
              <a:rPr lang="en-US" sz="2500" dirty="0" err="1">
                <a:latin typeface="Arial Narrow"/>
                <a:cs typeface="Arial Narrow"/>
              </a:rPr>
              <a:t>atipici</a:t>
            </a:r>
            <a:r>
              <a:rPr lang="en-US" sz="2500" dirty="0">
                <a:latin typeface="Arial Narrow"/>
                <a:cs typeface="Arial Narrow"/>
              </a:rPr>
              <a:t> </a:t>
            </a:r>
            <a:r>
              <a:rPr lang="en-US" sz="2500" dirty="0" err="1">
                <a:latin typeface="Arial Narrow"/>
                <a:cs typeface="Arial Narrow"/>
              </a:rPr>
              <a:t>dell’attacco</a:t>
            </a:r>
            <a:endParaRPr lang="en-US" sz="2500" dirty="0">
              <a:latin typeface="Arial Narrow"/>
              <a:cs typeface="Arial Narrow"/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US" sz="2500" dirty="0">
                <a:latin typeface="Arial Narrow"/>
                <a:cs typeface="Arial Narrow"/>
              </a:rPr>
              <a:t>Aura </a:t>
            </a:r>
            <a:r>
              <a:rPr lang="en-US" sz="2500" dirty="0" err="1">
                <a:latin typeface="Arial Narrow"/>
                <a:cs typeface="Arial Narrow"/>
              </a:rPr>
              <a:t>protratta</a:t>
            </a:r>
            <a:r>
              <a:rPr lang="en-US" sz="2500" dirty="0">
                <a:latin typeface="Arial Narrow"/>
                <a:cs typeface="Arial Narrow"/>
              </a:rPr>
              <a:t>, aura </a:t>
            </a:r>
            <a:r>
              <a:rPr lang="en-US" sz="2500" dirty="0" err="1" smtClean="0">
                <a:latin typeface="Arial Narrow"/>
                <a:cs typeface="Arial Narrow"/>
              </a:rPr>
              <a:t>atipica</a:t>
            </a:r>
            <a:r>
              <a:rPr lang="en-US" sz="2500" dirty="0" smtClean="0">
                <a:latin typeface="Arial Narrow"/>
                <a:cs typeface="Arial Narrow"/>
              </a:rPr>
              <a:t> (ICHD II)</a:t>
            </a:r>
            <a:endParaRPr lang="en-US" sz="2500" dirty="0">
              <a:latin typeface="Arial Narrow"/>
              <a:cs typeface="Arial Narrow"/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US" sz="2500" dirty="0" err="1">
                <a:latin typeface="Arial Narrow"/>
                <a:cs typeface="Arial Narrow"/>
              </a:rPr>
              <a:t>Insorgenza</a:t>
            </a:r>
            <a:r>
              <a:rPr lang="en-US" sz="2500" dirty="0">
                <a:latin typeface="Arial Narrow"/>
                <a:cs typeface="Arial Narrow"/>
              </a:rPr>
              <a:t> </a:t>
            </a:r>
            <a:r>
              <a:rPr lang="en-US" sz="2500" dirty="0" err="1">
                <a:latin typeface="Arial Narrow"/>
                <a:cs typeface="Arial Narrow"/>
              </a:rPr>
              <a:t>tardiva</a:t>
            </a:r>
            <a:r>
              <a:rPr lang="en-US" sz="2500" dirty="0">
                <a:latin typeface="Arial Narrow"/>
                <a:cs typeface="Arial Narrow"/>
              </a:rPr>
              <a:t> (&gt; 50 </a:t>
            </a:r>
            <a:r>
              <a:rPr lang="en-US" sz="2500" dirty="0" err="1">
                <a:latin typeface="Arial Narrow"/>
                <a:cs typeface="Arial Narrow"/>
              </a:rPr>
              <a:t>aa</a:t>
            </a:r>
            <a:r>
              <a:rPr lang="en-US" sz="2500" dirty="0" smtClean="0">
                <a:latin typeface="Arial Narrow"/>
                <a:cs typeface="Arial Narrow"/>
              </a:rPr>
              <a:t>)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US" sz="2500" dirty="0" err="1" smtClean="0">
                <a:latin typeface="Arial Narrow"/>
                <a:cs typeface="Arial Narrow"/>
              </a:rPr>
              <a:t>Cefalea</a:t>
            </a:r>
            <a:r>
              <a:rPr lang="en-US" sz="2500" dirty="0" smtClean="0">
                <a:latin typeface="Arial Narrow"/>
                <a:cs typeface="Arial Narrow"/>
              </a:rPr>
              <a:t> </a:t>
            </a:r>
            <a:r>
              <a:rPr lang="en-US" sz="2500" dirty="0" err="1" smtClean="0">
                <a:latin typeface="Arial Narrow"/>
                <a:cs typeface="Arial Narrow"/>
              </a:rPr>
              <a:t>ortostatica</a:t>
            </a:r>
            <a:r>
              <a:rPr lang="en-US" sz="2500" dirty="0" smtClean="0">
                <a:latin typeface="Arial Narrow"/>
                <a:cs typeface="Arial Narrow"/>
              </a:rPr>
              <a:t> o </a:t>
            </a:r>
            <a:r>
              <a:rPr lang="en-US" sz="2500" dirty="0" err="1" smtClean="0">
                <a:latin typeface="Arial Narrow"/>
                <a:cs typeface="Arial Narrow"/>
              </a:rPr>
              <a:t>favorita</a:t>
            </a:r>
            <a:r>
              <a:rPr lang="en-US" sz="2500" dirty="0" smtClean="0">
                <a:latin typeface="Arial Narrow"/>
                <a:cs typeface="Arial Narrow"/>
              </a:rPr>
              <a:t> </a:t>
            </a:r>
            <a:r>
              <a:rPr lang="en-US" sz="2500" dirty="0" err="1" smtClean="0">
                <a:latin typeface="Arial Narrow"/>
                <a:cs typeface="Arial Narrow"/>
              </a:rPr>
              <a:t>da</a:t>
            </a:r>
            <a:r>
              <a:rPr lang="en-US" sz="2500" dirty="0" smtClean="0">
                <a:latin typeface="Arial Narrow"/>
                <a:cs typeface="Arial Narrow"/>
              </a:rPr>
              <a:t> </a:t>
            </a:r>
            <a:r>
              <a:rPr lang="en-US" sz="2500" dirty="0" err="1" smtClean="0">
                <a:latin typeface="Arial Narrow"/>
                <a:cs typeface="Arial Narrow"/>
              </a:rPr>
              <a:t>manovra</a:t>
            </a:r>
            <a:r>
              <a:rPr lang="en-US" sz="2500" dirty="0" smtClean="0">
                <a:latin typeface="Arial Narrow"/>
                <a:cs typeface="Arial Narrow"/>
              </a:rPr>
              <a:t> </a:t>
            </a:r>
            <a:r>
              <a:rPr lang="en-US" sz="2500" dirty="0" err="1" smtClean="0">
                <a:latin typeface="Arial Narrow"/>
                <a:cs typeface="Arial Narrow"/>
              </a:rPr>
              <a:t>di</a:t>
            </a:r>
            <a:r>
              <a:rPr lang="en-US" sz="2500" dirty="0" smtClean="0">
                <a:latin typeface="Arial Narrow"/>
                <a:cs typeface="Arial Narrow"/>
              </a:rPr>
              <a:t> </a:t>
            </a:r>
            <a:r>
              <a:rPr lang="en-US" sz="2500" dirty="0" err="1" smtClean="0">
                <a:latin typeface="Arial Narrow"/>
                <a:cs typeface="Arial Narrow"/>
              </a:rPr>
              <a:t>Valsalva</a:t>
            </a:r>
            <a:endParaRPr lang="en-US" sz="2500" dirty="0">
              <a:latin typeface="Arial Narrow"/>
              <a:cs typeface="Arial Narrow"/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US" sz="2500" dirty="0" err="1" smtClean="0">
                <a:latin typeface="Arial Narrow"/>
                <a:cs typeface="Arial Narrow"/>
              </a:rPr>
              <a:t>Costanza</a:t>
            </a:r>
            <a:r>
              <a:rPr lang="en-US" sz="2500" dirty="0" smtClean="0">
                <a:latin typeface="Arial Narrow"/>
                <a:cs typeface="Arial Narrow"/>
              </a:rPr>
              <a:t> </a:t>
            </a:r>
            <a:r>
              <a:rPr lang="en-US" sz="2500" dirty="0" err="1" smtClean="0">
                <a:latin typeface="Arial Narrow"/>
                <a:cs typeface="Arial Narrow"/>
              </a:rPr>
              <a:t>di</a:t>
            </a:r>
            <a:r>
              <a:rPr lang="en-US" sz="2500" dirty="0" smtClean="0">
                <a:latin typeface="Arial Narrow"/>
                <a:cs typeface="Arial Narrow"/>
              </a:rPr>
              <a:t> </a:t>
            </a:r>
            <a:r>
              <a:rPr lang="en-US" sz="2500" dirty="0" err="1" smtClean="0">
                <a:latin typeface="Arial Narrow"/>
                <a:cs typeface="Arial Narrow"/>
              </a:rPr>
              <a:t>lato</a:t>
            </a:r>
            <a:r>
              <a:rPr lang="en-US" sz="2500" dirty="0" smtClean="0">
                <a:latin typeface="Arial Narrow"/>
                <a:cs typeface="Arial Narrow"/>
              </a:rPr>
              <a:t>  e </a:t>
            </a:r>
            <a:r>
              <a:rPr lang="en-US" sz="2500" dirty="0" err="1" smtClean="0">
                <a:latin typeface="Arial Narrow"/>
                <a:cs typeface="Arial Narrow"/>
              </a:rPr>
              <a:t>cefalee</a:t>
            </a:r>
            <a:r>
              <a:rPr lang="en-US" sz="2500" dirty="0" smtClean="0">
                <a:latin typeface="Arial Narrow"/>
                <a:cs typeface="Arial Narrow"/>
              </a:rPr>
              <a:t> </a:t>
            </a:r>
            <a:r>
              <a:rPr lang="en-US" sz="2500" dirty="0" err="1" smtClean="0">
                <a:latin typeface="Arial Narrow"/>
                <a:cs typeface="Arial Narrow"/>
              </a:rPr>
              <a:t>strettamente</a:t>
            </a:r>
            <a:r>
              <a:rPr lang="en-US" sz="2500" dirty="0" smtClean="0">
                <a:latin typeface="Arial Narrow"/>
                <a:cs typeface="Arial Narrow"/>
              </a:rPr>
              <a:t> </a:t>
            </a:r>
            <a:r>
              <a:rPr lang="en-US" sz="2500" dirty="0" err="1" smtClean="0">
                <a:latin typeface="Arial Narrow"/>
                <a:cs typeface="Arial Narrow"/>
              </a:rPr>
              <a:t>unilaterali</a:t>
            </a:r>
            <a:r>
              <a:rPr lang="en-US" sz="2500" dirty="0" smtClean="0">
                <a:latin typeface="Arial Narrow"/>
                <a:cs typeface="Arial Narrow"/>
              </a:rPr>
              <a:t> (TACs)</a:t>
            </a:r>
            <a:endParaRPr lang="en-US" sz="2500" dirty="0">
              <a:latin typeface="Arial Narrow"/>
              <a:cs typeface="Arial Narrow"/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US" sz="2500" dirty="0" err="1" smtClean="0">
                <a:latin typeface="Arial Narrow"/>
                <a:cs typeface="Arial Narrow"/>
              </a:rPr>
              <a:t>Farmacoresistenza</a:t>
            </a:r>
            <a:endParaRPr lang="en-US" sz="2500" dirty="0" smtClean="0">
              <a:latin typeface="Arial Narrow"/>
              <a:cs typeface="Arial Narrow"/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US" sz="2500" dirty="0" smtClean="0">
                <a:latin typeface="Arial Narrow"/>
                <a:cs typeface="Arial Narrow"/>
              </a:rPr>
              <a:t>EON: </a:t>
            </a:r>
            <a:r>
              <a:rPr lang="en-US" sz="2500" dirty="0" err="1" smtClean="0">
                <a:latin typeface="Arial Narrow"/>
                <a:cs typeface="Arial Narrow"/>
              </a:rPr>
              <a:t>segni</a:t>
            </a:r>
            <a:r>
              <a:rPr lang="en-US" sz="2500" dirty="0" smtClean="0">
                <a:latin typeface="Arial Narrow"/>
                <a:cs typeface="Arial Narrow"/>
              </a:rPr>
              <a:t> </a:t>
            </a:r>
            <a:r>
              <a:rPr lang="en-US" sz="2500" dirty="0" err="1" smtClean="0">
                <a:latin typeface="Arial Narrow"/>
                <a:cs typeface="Arial Narrow"/>
              </a:rPr>
              <a:t>focali</a:t>
            </a:r>
            <a:endParaRPr lang="en-US" sz="2500" dirty="0" smtClean="0">
              <a:latin typeface="Arial Narrow"/>
              <a:cs typeface="Arial Narrow"/>
            </a:endParaRPr>
          </a:p>
          <a:p>
            <a:pPr marL="342900" indent="-342900" eaLnBrk="0" hangingPunct="0">
              <a:spcBef>
                <a:spcPct val="20000"/>
              </a:spcBef>
            </a:pPr>
            <a:endParaRPr lang="en-US" sz="900" dirty="0" smtClean="0">
              <a:latin typeface="Arial Narrow"/>
              <a:cs typeface="Arial Narrow"/>
            </a:endParaRPr>
          </a:p>
          <a:p>
            <a:pPr marL="342900" indent="-342900" eaLnBrk="0" hangingPunct="0">
              <a:spcBef>
                <a:spcPct val="20000"/>
              </a:spcBef>
            </a:pPr>
            <a:r>
              <a:rPr lang="en-US" sz="900" i="1" dirty="0" smtClean="0">
                <a:latin typeface="Arial Narrow"/>
                <a:cs typeface="Arial Narrow"/>
              </a:rPr>
              <a:t>Eller M and </a:t>
            </a:r>
            <a:r>
              <a:rPr lang="en-US" sz="900" i="1" dirty="0" err="1" smtClean="0">
                <a:latin typeface="Arial Narrow"/>
                <a:cs typeface="Arial Narrow"/>
              </a:rPr>
              <a:t>Goadsby</a:t>
            </a:r>
            <a:r>
              <a:rPr lang="en-US" sz="900" i="1" dirty="0" smtClean="0">
                <a:latin typeface="Arial Narrow"/>
                <a:cs typeface="Arial Narrow"/>
              </a:rPr>
              <a:t> PJ Expert Reviews, </a:t>
            </a:r>
            <a:r>
              <a:rPr lang="en-US" sz="900" i="1" dirty="0" err="1" smtClean="0">
                <a:latin typeface="Arial Narrow"/>
                <a:cs typeface="Arial Narrow"/>
              </a:rPr>
              <a:t>vol</a:t>
            </a:r>
            <a:r>
              <a:rPr lang="en-US" sz="900" i="1" dirty="0" smtClean="0">
                <a:latin typeface="Arial Narrow"/>
                <a:cs typeface="Arial Narrow"/>
              </a:rPr>
              <a:t> .13 2013 (263-273) </a:t>
            </a:r>
          </a:p>
          <a:p>
            <a:pPr marL="342900" indent="-342900" eaLnBrk="0" hangingPunct="0">
              <a:spcBef>
                <a:spcPct val="20000"/>
              </a:spcBef>
            </a:pPr>
            <a:r>
              <a:rPr lang="en-US" sz="900" i="1" dirty="0" smtClean="0">
                <a:latin typeface="Arial Narrow"/>
                <a:cs typeface="Arial Narrow"/>
              </a:rPr>
              <a:t>Evans RW. Med </a:t>
            </a:r>
            <a:r>
              <a:rPr lang="en-US" sz="900" i="1" dirty="0" err="1" smtClean="0">
                <a:latin typeface="Arial Narrow"/>
                <a:cs typeface="Arial Narrow"/>
              </a:rPr>
              <a:t>Clin</a:t>
            </a:r>
            <a:r>
              <a:rPr lang="en-US" sz="900" i="1" dirty="0" smtClean="0">
                <a:latin typeface="Arial Narrow"/>
                <a:cs typeface="Arial Narrow"/>
              </a:rPr>
              <a:t> North Am. 2001  (85:865)</a:t>
            </a:r>
          </a:p>
          <a:p>
            <a:pPr marL="342900" indent="-342900" eaLnBrk="0" hangingPunct="0">
              <a:spcBef>
                <a:spcPct val="20000"/>
              </a:spcBef>
            </a:pPr>
            <a:r>
              <a:rPr lang="en-US" sz="900" i="1" dirty="0" err="1" smtClean="0">
                <a:latin typeface="Arial Narrow"/>
                <a:cs typeface="Arial Narrow"/>
              </a:rPr>
              <a:t>Sobri</a:t>
            </a:r>
            <a:r>
              <a:rPr lang="en-US" sz="900" i="1" dirty="0" smtClean="0">
                <a:latin typeface="Arial Narrow"/>
                <a:cs typeface="Arial Narrow"/>
              </a:rPr>
              <a:t> M et al. The British Journal of Radiology,76 2003 (532-535)</a:t>
            </a:r>
          </a:p>
          <a:p>
            <a:pPr marL="342900" indent="-342900" eaLnBrk="0" hangingPunct="0">
              <a:spcBef>
                <a:spcPct val="20000"/>
              </a:spcBef>
            </a:pPr>
            <a:endParaRPr lang="en-US" sz="900" dirty="0" smtClean="0">
              <a:latin typeface="Arial Narrow"/>
              <a:cs typeface="Arial Narrow"/>
            </a:endParaRPr>
          </a:p>
          <a:p>
            <a:pPr marL="342900" indent="-342900" eaLnBrk="0" hangingPunct="0">
              <a:spcBef>
                <a:spcPct val="20000"/>
              </a:spcBef>
            </a:pPr>
            <a:endParaRPr lang="en-US" sz="900" dirty="0" smtClean="0">
              <a:latin typeface="Arial Narrow"/>
              <a:cs typeface="Arial Narrow"/>
            </a:endParaRPr>
          </a:p>
          <a:p>
            <a:pPr marL="342900" indent="-342900" eaLnBrk="0" hangingPunct="0">
              <a:spcBef>
                <a:spcPct val="20000"/>
              </a:spcBef>
            </a:pPr>
            <a:endParaRPr lang="en-US" sz="2500" dirty="0">
              <a:latin typeface="Arial Narrow"/>
              <a:cs typeface="Arial Narrow"/>
            </a:endParaRPr>
          </a:p>
        </p:txBody>
      </p:sp>
      <p:sp>
        <p:nvSpPr>
          <p:cNvPr id="15" name="AutoShape 5"/>
          <p:cNvSpPr>
            <a:spLocks noChangeArrowheads="1"/>
          </p:cNvSpPr>
          <p:nvPr/>
        </p:nvSpPr>
        <p:spPr bwMode="auto">
          <a:xfrm>
            <a:off x="3448050" y="5868988"/>
            <a:ext cx="2276475" cy="728662"/>
          </a:xfrm>
          <a:prstGeom prst="flowChartAlternateProcess">
            <a:avLst/>
          </a:prstGeom>
          <a:solidFill>
            <a:srgbClr val="0099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sz="1400" b="1">
                <a:solidFill>
                  <a:srgbClr val="000000"/>
                </a:solidFill>
                <a:cs typeface="Times New Roman" pitchFamily="18" charset="0"/>
              </a:rPr>
              <a:t>Indagini strumentali</a:t>
            </a:r>
            <a:endParaRPr lang="it-IT" sz="1100" b="1">
              <a:solidFill>
                <a:srgbClr val="000000"/>
              </a:solidFill>
            </a:endParaRPr>
          </a:p>
          <a:p>
            <a:pPr eaLnBrk="0" hangingPunct="0"/>
            <a:endParaRPr lang="it-IT" b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10853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25 -0.0622 L -0.00156 -0.7963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0" y="-3670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1677" y="141130"/>
            <a:ext cx="8678751" cy="6643846"/>
          </a:xfrm>
          <a:solidFill>
            <a:srgbClr val="F2F2F2"/>
          </a:solidFill>
          <a:ln>
            <a:solidFill>
              <a:srgbClr val="FFFFFF"/>
            </a:solidFill>
          </a:ln>
        </p:spPr>
        <p:txBody>
          <a:bodyPr/>
          <a:lstStyle/>
          <a:p>
            <a:pPr marL="0" indent="0" eaLnBrk="1" hangingPunct="1">
              <a:buNone/>
            </a:pPr>
            <a:r>
              <a:rPr lang="it-IT" dirty="0" smtClean="0"/>
              <a:t>.</a:t>
            </a:r>
          </a:p>
        </p:txBody>
      </p:sp>
      <p:grpSp>
        <p:nvGrpSpPr>
          <p:cNvPr id="115715" name="Group 4"/>
          <p:cNvGrpSpPr>
            <a:grpSpLocks noChangeAspect="1"/>
          </p:cNvGrpSpPr>
          <p:nvPr/>
        </p:nvGrpSpPr>
        <p:grpSpPr bwMode="auto">
          <a:xfrm>
            <a:off x="1258888" y="765175"/>
            <a:ext cx="6400800" cy="7200900"/>
            <a:chOff x="1900" y="2475"/>
            <a:chExt cx="7608" cy="8505"/>
          </a:xfrm>
        </p:grpSpPr>
        <p:sp>
          <p:nvSpPr>
            <p:cNvPr id="115719" name="AutoShape 5"/>
            <p:cNvSpPr>
              <a:spLocks noChangeAspect="1" noChangeArrowheads="1"/>
            </p:cNvSpPr>
            <p:nvPr/>
          </p:nvSpPr>
          <p:spPr bwMode="auto">
            <a:xfrm>
              <a:off x="1900" y="2475"/>
              <a:ext cx="7608" cy="85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it-IT" b="1">
                <a:solidFill>
                  <a:srgbClr val="000000"/>
                </a:solidFill>
              </a:endParaRPr>
            </a:p>
          </p:txBody>
        </p:sp>
        <p:sp>
          <p:nvSpPr>
            <p:cNvPr id="115720" name="Oval 6"/>
            <p:cNvSpPr>
              <a:spLocks noChangeArrowheads="1"/>
            </p:cNvSpPr>
            <p:nvPr/>
          </p:nvSpPr>
          <p:spPr bwMode="auto">
            <a:xfrm>
              <a:off x="3394" y="4500"/>
              <a:ext cx="2173" cy="810"/>
            </a:xfrm>
            <a:prstGeom prst="ellipse">
              <a:avLst/>
            </a:prstGeom>
            <a:solidFill>
              <a:srgbClr val="33CC33"/>
            </a:solidFill>
            <a:ln w="9525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it-IT" sz="1200" b="1">
                  <a:solidFill>
                    <a:srgbClr val="000000"/>
                  </a:solidFill>
                </a:rPr>
                <a:t>Classe di rischio II</a:t>
              </a:r>
            </a:p>
            <a:p>
              <a:pPr algn="ctr"/>
              <a:r>
                <a:rPr lang="it-IT" sz="1200">
                  <a:solidFill>
                    <a:srgbClr val="000000"/>
                  </a:solidFill>
                </a:rPr>
                <a:t>(codice verde)</a:t>
              </a: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115721" name="Oval 7"/>
            <p:cNvSpPr>
              <a:spLocks noChangeArrowheads="1"/>
            </p:cNvSpPr>
            <p:nvPr/>
          </p:nvSpPr>
          <p:spPr bwMode="auto">
            <a:xfrm>
              <a:off x="5296" y="5175"/>
              <a:ext cx="2173" cy="810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rgbClr val="FFCC00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it-IT" sz="1100" b="1">
                  <a:solidFill>
                    <a:srgbClr val="000000"/>
                  </a:solidFill>
                </a:rPr>
                <a:t>Classe di rischio III</a:t>
              </a:r>
            </a:p>
            <a:p>
              <a:pPr algn="ctr"/>
              <a:r>
                <a:rPr lang="it-IT" sz="1100">
                  <a:solidFill>
                    <a:srgbClr val="000000"/>
                  </a:solidFill>
                </a:rPr>
                <a:t>(codice giallo)</a:t>
              </a: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115722" name="Oval 8"/>
            <p:cNvSpPr>
              <a:spLocks noChangeArrowheads="1"/>
            </p:cNvSpPr>
            <p:nvPr/>
          </p:nvSpPr>
          <p:spPr bwMode="auto">
            <a:xfrm>
              <a:off x="1900" y="3690"/>
              <a:ext cx="2174" cy="81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it-IT" sz="1200" b="1">
                  <a:solidFill>
                    <a:srgbClr val="000000"/>
                  </a:solidFill>
                </a:rPr>
                <a:t>Classe di rischio I</a:t>
              </a:r>
            </a:p>
            <a:p>
              <a:pPr algn="ctr"/>
              <a:r>
                <a:rPr lang="it-IT" sz="1200">
                  <a:solidFill>
                    <a:srgbClr val="000000"/>
                  </a:solidFill>
                </a:rPr>
                <a:t>(codice bianco)</a:t>
              </a: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115723" name="Oval 9"/>
            <p:cNvSpPr>
              <a:spLocks noChangeArrowheads="1"/>
            </p:cNvSpPr>
            <p:nvPr/>
          </p:nvSpPr>
          <p:spPr bwMode="auto">
            <a:xfrm>
              <a:off x="7198" y="5985"/>
              <a:ext cx="2175" cy="81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it-IT" sz="1100" b="1">
                  <a:solidFill>
                    <a:srgbClr val="000000"/>
                  </a:solidFill>
                </a:rPr>
                <a:t>Classe di rischio IV</a:t>
              </a:r>
            </a:p>
            <a:p>
              <a:pPr algn="ctr"/>
              <a:r>
                <a:rPr lang="it-IT" sz="1100">
                  <a:solidFill>
                    <a:srgbClr val="000000"/>
                  </a:solidFill>
                </a:rPr>
                <a:t>(codice rosso)</a:t>
              </a: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115724" name="AutoShape 10"/>
            <p:cNvSpPr>
              <a:spLocks noChangeArrowheads="1"/>
            </p:cNvSpPr>
            <p:nvPr/>
          </p:nvSpPr>
          <p:spPr bwMode="auto">
            <a:xfrm>
              <a:off x="6519" y="2508"/>
              <a:ext cx="2444" cy="1080"/>
            </a:xfrm>
            <a:prstGeom prst="diamond">
              <a:avLst/>
            </a:prstGeom>
            <a:solidFill>
              <a:srgbClr val="FFFFFF"/>
            </a:solidFill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it-IT" sz="1200">
                  <a:solidFill>
                    <a:srgbClr val="000000"/>
                  </a:solidFill>
                </a:rPr>
                <a:t>Quale classe di rischio?</a:t>
              </a:r>
              <a:endParaRPr lang="it-IT">
                <a:solidFill>
                  <a:srgbClr val="000000"/>
                </a:solidFill>
              </a:endParaRPr>
            </a:p>
          </p:txBody>
        </p:sp>
        <p:cxnSp>
          <p:nvCxnSpPr>
            <p:cNvPr id="115725" name="AutoShape 11"/>
            <p:cNvCxnSpPr>
              <a:cxnSpLocks noChangeShapeType="1"/>
              <a:endCxn id="115722" idx="6"/>
            </p:cNvCxnSpPr>
            <p:nvPr/>
          </p:nvCxnSpPr>
          <p:spPr bwMode="auto">
            <a:xfrm flipH="1">
              <a:off x="4074" y="3555"/>
              <a:ext cx="3715" cy="54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115726" name="AutoShape 12"/>
            <p:cNvCxnSpPr>
              <a:cxnSpLocks noChangeShapeType="1"/>
              <a:stCxn id="115724" idx="2"/>
              <a:endCxn id="115720" idx="7"/>
            </p:cNvCxnSpPr>
            <p:nvPr/>
          </p:nvCxnSpPr>
          <p:spPr bwMode="auto">
            <a:xfrm flipH="1">
              <a:off x="5248" y="3588"/>
              <a:ext cx="2493" cy="103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115727" name="AutoShape 13"/>
            <p:cNvCxnSpPr>
              <a:cxnSpLocks noChangeShapeType="1"/>
              <a:stCxn id="115724" idx="2"/>
              <a:endCxn id="115721" idx="7"/>
            </p:cNvCxnSpPr>
            <p:nvPr/>
          </p:nvCxnSpPr>
          <p:spPr bwMode="auto">
            <a:xfrm flipH="1">
              <a:off x="7150" y="3588"/>
              <a:ext cx="591" cy="170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115728" name="AutoShape 14"/>
            <p:cNvCxnSpPr>
              <a:cxnSpLocks noChangeShapeType="1"/>
              <a:stCxn id="115724" idx="2"/>
              <a:endCxn id="115723" idx="0"/>
            </p:cNvCxnSpPr>
            <p:nvPr/>
          </p:nvCxnSpPr>
          <p:spPr bwMode="auto">
            <a:xfrm>
              <a:off x="7741" y="3588"/>
              <a:ext cx="544" cy="2397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115729" name="Oval 15"/>
            <p:cNvSpPr>
              <a:spLocks noChangeArrowheads="1"/>
            </p:cNvSpPr>
            <p:nvPr/>
          </p:nvSpPr>
          <p:spPr bwMode="auto">
            <a:xfrm>
              <a:off x="2036" y="6525"/>
              <a:ext cx="2717" cy="81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it-IT" sz="1200" b="1">
                  <a:solidFill>
                    <a:srgbClr val="000000"/>
                  </a:solidFill>
                </a:rPr>
                <a:t>CLASSE di RISCHIO I (codice bianco)</a:t>
              </a:r>
              <a:endParaRPr lang="it-IT" b="1">
                <a:solidFill>
                  <a:srgbClr val="000000"/>
                </a:solidFill>
              </a:endParaRPr>
            </a:p>
          </p:txBody>
        </p:sp>
        <p:sp>
          <p:nvSpPr>
            <p:cNvPr id="115730" name="Rectangle 16"/>
            <p:cNvSpPr>
              <a:spLocks noChangeArrowheads="1"/>
            </p:cNvSpPr>
            <p:nvPr/>
          </p:nvSpPr>
          <p:spPr bwMode="auto">
            <a:xfrm>
              <a:off x="2036" y="7875"/>
              <a:ext cx="2717" cy="148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it-IT" sz="1200">
                  <a:solidFill>
                    <a:srgbClr val="000000"/>
                  </a:solidFill>
                </a:rPr>
                <a:t>Paziente con anamnesi + per cefalea con caratteristiche simili alle precedenti in: </a:t>
              </a:r>
            </a:p>
            <a:p>
              <a:r>
                <a:rPr lang="it-IT" sz="1200">
                  <a:solidFill>
                    <a:srgbClr val="000000"/>
                  </a:solidFill>
                </a:rPr>
                <a:t>● intensità</a:t>
              </a:r>
            </a:p>
            <a:p>
              <a:r>
                <a:rPr lang="it-IT" sz="1200">
                  <a:solidFill>
                    <a:srgbClr val="000000"/>
                  </a:solidFill>
                </a:rPr>
                <a:t>● durata</a:t>
              </a:r>
            </a:p>
            <a:p>
              <a:r>
                <a:rPr lang="it-IT" sz="1200">
                  <a:solidFill>
                    <a:srgbClr val="000000"/>
                  </a:solidFill>
                </a:rPr>
                <a:t>● sintomi associati</a:t>
              </a:r>
            </a:p>
            <a:p>
              <a:endParaRPr lang="it-IT">
                <a:solidFill>
                  <a:srgbClr val="000000"/>
                </a:solidFill>
              </a:endParaRPr>
            </a:p>
          </p:txBody>
        </p:sp>
        <p:cxnSp>
          <p:nvCxnSpPr>
            <p:cNvPr id="115731" name="AutoShape 17"/>
            <p:cNvCxnSpPr>
              <a:cxnSpLocks noChangeShapeType="1"/>
              <a:stCxn id="115729" idx="4"/>
              <a:endCxn id="115730" idx="0"/>
            </p:cNvCxnSpPr>
            <p:nvPr/>
          </p:nvCxnSpPr>
          <p:spPr bwMode="auto">
            <a:xfrm>
              <a:off x="3394" y="7335"/>
              <a:ext cx="1" cy="54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115732" name="AutoShape 18"/>
            <p:cNvCxnSpPr>
              <a:cxnSpLocks noChangeShapeType="1"/>
              <a:stCxn id="115730" idx="2"/>
            </p:cNvCxnSpPr>
            <p:nvPr/>
          </p:nvCxnSpPr>
          <p:spPr bwMode="auto">
            <a:xfrm flipH="1">
              <a:off x="3394" y="9360"/>
              <a:ext cx="1" cy="13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115733" name="AutoShape 19"/>
            <p:cNvSpPr>
              <a:spLocks noChangeArrowheads="1"/>
            </p:cNvSpPr>
            <p:nvPr/>
          </p:nvSpPr>
          <p:spPr bwMode="auto">
            <a:xfrm>
              <a:off x="6519" y="2475"/>
              <a:ext cx="2444" cy="1080"/>
            </a:xfrm>
            <a:prstGeom prst="diamond">
              <a:avLst/>
            </a:prstGeom>
            <a:solidFill>
              <a:srgbClr val="FFFFFF"/>
            </a:solidFill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it-IT" sz="1200">
                  <a:solidFill>
                    <a:srgbClr val="000000"/>
                  </a:solidFill>
                </a:rPr>
                <a:t>Quale classe di rischio?</a:t>
              </a:r>
              <a:endParaRPr lang="it-IT">
                <a:solidFill>
                  <a:srgbClr val="000000"/>
                </a:solidFill>
              </a:endParaRPr>
            </a:p>
          </p:txBody>
        </p:sp>
      </p:grpSp>
      <p:sp>
        <p:nvSpPr>
          <p:cNvPr id="115716" name="Rectangle 36"/>
          <p:cNvSpPr>
            <a:spLocks noChangeArrowheads="1"/>
          </p:cNvSpPr>
          <p:nvPr/>
        </p:nvSpPr>
        <p:spPr bwMode="auto">
          <a:xfrm>
            <a:off x="4302125" y="5229225"/>
            <a:ext cx="2286000" cy="15128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sz="1200">
                <a:solidFill>
                  <a:srgbClr val="000000"/>
                </a:solidFill>
              </a:rPr>
              <a:t>PROVVEDIMENTI:</a:t>
            </a:r>
          </a:p>
          <a:p>
            <a:r>
              <a:rPr lang="it-IT" sz="1200">
                <a:solidFill>
                  <a:srgbClr val="000000"/>
                </a:solidFill>
              </a:rPr>
              <a:t>● parametri vitali</a:t>
            </a:r>
          </a:p>
          <a:p>
            <a:r>
              <a:rPr lang="it-IT" sz="1200">
                <a:solidFill>
                  <a:srgbClr val="000000"/>
                </a:solidFill>
              </a:rPr>
              <a:t>● EON</a:t>
            </a:r>
          </a:p>
          <a:p>
            <a:r>
              <a:rPr lang="it-IT" sz="1200">
                <a:solidFill>
                  <a:srgbClr val="000000"/>
                </a:solidFill>
              </a:rPr>
              <a:t>● es. ematochimici</a:t>
            </a:r>
          </a:p>
          <a:p>
            <a:r>
              <a:rPr lang="it-IT" sz="1200">
                <a:solidFill>
                  <a:srgbClr val="000000"/>
                </a:solidFill>
              </a:rPr>
              <a:t>● trattamento sintomatico</a:t>
            </a:r>
          </a:p>
          <a:p>
            <a:r>
              <a:rPr lang="it-IT" sz="1200">
                <a:solidFill>
                  <a:srgbClr val="000000"/>
                </a:solidFill>
              </a:rPr>
              <a:t>● invio a MMG o neurologo o centro cefalee</a:t>
            </a:r>
            <a:endParaRPr lang="it-IT">
              <a:solidFill>
                <a:srgbClr val="000000"/>
              </a:solidFill>
            </a:endParaRPr>
          </a:p>
        </p:txBody>
      </p:sp>
      <p:sp>
        <p:nvSpPr>
          <p:cNvPr id="115717" name="Line 37"/>
          <p:cNvSpPr>
            <a:spLocks noChangeShapeType="1"/>
          </p:cNvSpPr>
          <p:nvPr/>
        </p:nvSpPr>
        <p:spPr bwMode="auto">
          <a:xfrm>
            <a:off x="3779838" y="587692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cxnSp>
        <p:nvCxnSpPr>
          <p:cNvPr id="115718" name="AutoShape 40"/>
          <p:cNvCxnSpPr>
            <a:cxnSpLocks noChangeShapeType="1"/>
          </p:cNvCxnSpPr>
          <p:nvPr/>
        </p:nvCxnSpPr>
        <p:spPr bwMode="auto">
          <a:xfrm>
            <a:off x="2555875" y="6669088"/>
            <a:ext cx="1584325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</p:spTree>
    <p:extLst>
      <p:ext uri="{BB962C8B-B14F-4D97-AF65-F5344CB8AC3E}">
        <p14:creationId xmlns="" xmlns:p14="http://schemas.microsoft.com/office/powerpoint/2010/main" val="420028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739" name="Group 4"/>
          <p:cNvGrpSpPr>
            <a:grpSpLocks noChangeAspect="1"/>
          </p:cNvGrpSpPr>
          <p:nvPr/>
        </p:nvGrpSpPr>
        <p:grpSpPr bwMode="auto">
          <a:xfrm>
            <a:off x="0" y="0"/>
            <a:ext cx="9144000" cy="6858000"/>
            <a:chOff x="2308" y="3105"/>
            <a:chExt cx="7200" cy="6885"/>
          </a:xfrm>
          <a:solidFill>
            <a:srgbClr val="66FF66"/>
          </a:solidFill>
        </p:grpSpPr>
        <p:sp>
          <p:nvSpPr>
            <p:cNvPr id="116745" name="AutoShape 5"/>
            <p:cNvSpPr>
              <a:spLocks noChangeAspect="1" noChangeArrowheads="1"/>
            </p:cNvSpPr>
            <p:nvPr/>
          </p:nvSpPr>
          <p:spPr bwMode="auto">
            <a:xfrm>
              <a:off x="2308" y="3105"/>
              <a:ext cx="7200" cy="6885"/>
            </a:xfrm>
            <a:prstGeom prst="rect">
              <a:avLst/>
            </a:prstGeom>
            <a:solidFill>
              <a:srgbClr val="008040">
                <a:alpha val="88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it-IT" b="1">
                <a:solidFill>
                  <a:srgbClr val="000000"/>
                </a:solidFill>
              </a:endParaRPr>
            </a:p>
          </p:txBody>
        </p:sp>
        <p:sp>
          <p:nvSpPr>
            <p:cNvPr id="116746" name="Line 6"/>
            <p:cNvSpPr>
              <a:spLocks noChangeShapeType="1"/>
            </p:cNvSpPr>
            <p:nvPr/>
          </p:nvSpPr>
          <p:spPr bwMode="auto">
            <a:xfrm>
              <a:off x="2987" y="4050"/>
              <a:ext cx="5842" cy="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6747" name="Line 7"/>
            <p:cNvSpPr>
              <a:spLocks noChangeShapeType="1"/>
            </p:cNvSpPr>
            <p:nvPr/>
          </p:nvSpPr>
          <p:spPr bwMode="auto">
            <a:xfrm>
              <a:off x="6112" y="4050"/>
              <a:ext cx="0" cy="405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6748" name="Line 8"/>
            <p:cNvSpPr>
              <a:spLocks noChangeShapeType="1"/>
            </p:cNvSpPr>
            <p:nvPr/>
          </p:nvSpPr>
          <p:spPr bwMode="auto">
            <a:xfrm>
              <a:off x="8829" y="4050"/>
              <a:ext cx="1" cy="405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6749" name="Line 9"/>
            <p:cNvSpPr>
              <a:spLocks noChangeShapeType="1"/>
            </p:cNvSpPr>
            <p:nvPr/>
          </p:nvSpPr>
          <p:spPr bwMode="auto">
            <a:xfrm>
              <a:off x="2987" y="4050"/>
              <a:ext cx="1" cy="405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6750" name="Line 10"/>
            <p:cNvSpPr>
              <a:spLocks noChangeShapeType="1"/>
            </p:cNvSpPr>
            <p:nvPr/>
          </p:nvSpPr>
          <p:spPr bwMode="auto">
            <a:xfrm>
              <a:off x="6112" y="3780"/>
              <a:ext cx="0" cy="27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6751" name="Line 11"/>
            <p:cNvSpPr>
              <a:spLocks noChangeShapeType="1"/>
            </p:cNvSpPr>
            <p:nvPr/>
          </p:nvSpPr>
          <p:spPr bwMode="auto">
            <a:xfrm>
              <a:off x="2987" y="5670"/>
              <a:ext cx="5842" cy="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6752" name="Line 12"/>
            <p:cNvSpPr>
              <a:spLocks noChangeShapeType="1"/>
            </p:cNvSpPr>
            <p:nvPr/>
          </p:nvSpPr>
          <p:spPr bwMode="auto">
            <a:xfrm>
              <a:off x="2987" y="5130"/>
              <a:ext cx="0" cy="540"/>
            </a:xfrm>
            <a:prstGeom prst="line">
              <a:avLst/>
            </a:prstGeom>
            <a:grpFill/>
            <a:ln w="9525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6753" name="Line 13"/>
            <p:cNvSpPr>
              <a:spLocks noChangeShapeType="1"/>
            </p:cNvSpPr>
            <p:nvPr/>
          </p:nvSpPr>
          <p:spPr bwMode="auto">
            <a:xfrm>
              <a:off x="6112" y="5130"/>
              <a:ext cx="1" cy="540"/>
            </a:xfrm>
            <a:prstGeom prst="line">
              <a:avLst/>
            </a:prstGeom>
            <a:grpFill/>
            <a:ln w="9525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6754" name="Line 14"/>
            <p:cNvSpPr>
              <a:spLocks noChangeShapeType="1"/>
            </p:cNvSpPr>
            <p:nvPr/>
          </p:nvSpPr>
          <p:spPr bwMode="auto">
            <a:xfrm>
              <a:off x="8829" y="5130"/>
              <a:ext cx="1" cy="540"/>
            </a:xfrm>
            <a:prstGeom prst="line">
              <a:avLst/>
            </a:prstGeom>
            <a:grpFill/>
            <a:ln w="9525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6755" name="Line 15"/>
            <p:cNvSpPr>
              <a:spLocks noChangeShapeType="1"/>
            </p:cNvSpPr>
            <p:nvPr/>
          </p:nvSpPr>
          <p:spPr bwMode="auto">
            <a:xfrm>
              <a:off x="6112" y="5670"/>
              <a:ext cx="1" cy="27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6756" name="Rectangle 16"/>
            <p:cNvSpPr>
              <a:spLocks noChangeArrowheads="1"/>
            </p:cNvSpPr>
            <p:nvPr/>
          </p:nvSpPr>
          <p:spPr bwMode="auto">
            <a:xfrm>
              <a:off x="4889" y="6075"/>
              <a:ext cx="2717" cy="121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3269" tIns="46634" rIns="93269" bIns="46634"/>
            <a:lstStyle/>
            <a:p>
              <a:r>
                <a:rPr lang="it-IT" sz="1200" b="1" dirty="0">
                  <a:solidFill>
                    <a:srgbClr val="000000"/>
                  </a:solidFill>
                </a:rPr>
                <a:t>PROVVEDIMENTI:</a:t>
              </a:r>
            </a:p>
            <a:p>
              <a:r>
                <a:rPr lang="it-IT" sz="1200" b="1" dirty="0">
                  <a:solidFill>
                    <a:srgbClr val="000000"/>
                  </a:solidFill>
                </a:rPr>
                <a:t>● EON</a:t>
              </a:r>
            </a:p>
            <a:p>
              <a:r>
                <a:rPr lang="it-IT" sz="1200" b="1" dirty="0">
                  <a:solidFill>
                    <a:srgbClr val="000000"/>
                  </a:solidFill>
                </a:rPr>
                <a:t>● es. ematochimici</a:t>
              </a:r>
            </a:p>
            <a:p>
              <a:r>
                <a:rPr lang="it-IT" sz="1200" b="1" dirty="0">
                  <a:solidFill>
                    <a:srgbClr val="000000"/>
                  </a:solidFill>
                </a:rPr>
                <a:t>● trattamento sintomatico</a:t>
              </a:r>
            </a:p>
            <a:p>
              <a:r>
                <a:rPr lang="it-IT" sz="1200" b="1" dirty="0">
                  <a:solidFill>
                    <a:srgbClr val="000000"/>
                  </a:solidFill>
                </a:rPr>
                <a:t>●TC</a:t>
              </a:r>
              <a:endParaRPr lang="it-IT" b="1" dirty="0">
                <a:solidFill>
                  <a:srgbClr val="000000"/>
                </a:solidFill>
              </a:endParaRPr>
            </a:p>
          </p:txBody>
        </p:sp>
        <p:sp>
          <p:nvSpPr>
            <p:cNvPr id="116757" name="Line 17"/>
            <p:cNvSpPr>
              <a:spLocks noChangeShapeType="1"/>
            </p:cNvSpPr>
            <p:nvPr/>
          </p:nvSpPr>
          <p:spPr bwMode="auto">
            <a:xfrm>
              <a:off x="6112" y="7290"/>
              <a:ext cx="0" cy="405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6758" name="AutoShape 18"/>
            <p:cNvSpPr>
              <a:spLocks noChangeArrowheads="1"/>
            </p:cNvSpPr>
            <p:nvPr/>
          </p:nvSpPr>
          <p:spPr bwMode="auto">
            <a:xfrm>
              <a:off x="5161" y="7758"/>
              <a:ext cx="1902" cy="945"/>
            </a:xfrm>
            <a:prstGeom prst="diamond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3269" tIns="46634" rIns="93269" bIns="46634"/>
            <a:lstStyle/>
            <a:p>
              <a:pPr algn="ctr"/>
              <a:r>
                <a:rPr lang="it-IT" sz="1200" b="1">
                  <a:solidFill>
                    <a:srgbClr val="000000"/>
                  </a:solidFill>
                </a:rPr>
                <a:t>TC positiva?</a:t>
              </a:r>
              <a:endParaRPr lang="it-IT" b="1">
                <a:solidFill>
                  <a:srgbClr val="000000"/>
                </a:solidFill>
              </a:endParaRPr>
            </a:p>
          </p:txBody>
        </p:sp>
        <p:sp>
          <p:nvSpPr>
            <p:cNvPr id="116759" name="Text Box 19"/>
            <p:cNvSpPr txBox="1">
              <a:spLocks noChangeArrowheads="1"/>
            </p:cNvSpPr>
            <p:nvPr/>
          </p:nvSpPr>
          <p:spPr bwMode="auto">
            <a:xfrm>
              <a:off x="7063" y="7830"/>
              <a:ext cx="407" cy="405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3269" tIns="46634" rIns="93269" bIns="46634"/>
            <a:lstStyle/>
            <a:p>
              <a:r>
                <a:rPr lang="it-IT" sz="1200" b="1">
                  <a:solidFill>
                    <a:srgbClr val="000000"/>
                  </a:solidFill>
                </a:rPr>
                <a:t>si</a:t>
              </a:r>
              <a:endParaRPr lang="it-IT" b="1">
                <a:solidFill>
                  <a:srgbClr val="000000"/>
                </a:solidFill>
              </a:endParaRPr>
            </a:p>
          </p:txBody>
        </p:sp>
        <p:sp>
          <p:nvSpPr>
            <p:cNvPr id="116760" name="Text Box 20"/>
            <p:cNvSpPr txBox="1">
              <a:spLocks noChangeArrowheads="1"/>
            </p:cNvSpPr>
            <p:nvPr/>
          </p:nvSpPr>
          <p:spPr bwMode="auto">
            <a:xfrm>
              <a:off x="5568" y="8775"/>
              <a:ext cx="452" cy="36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3269" tIns="46634" rIns="93269" bIns="46634"/>
            <a:lstStyle/>
            <a:p>
              <a:r>
                <a:rPr lang="it-IT" sz="1200" b="1" dirty="0">
                  <a:solidFill>
                    <a:srgbClr val="000000"/>
                  </a:solidFill>
                </a:rPr>
                <a:t>no</a:t>
              </a:r>
              <a:endParaRPr lang="it-IT" b="1" dirty="0">
                <a:solidFill>
                  <a:srgbClr val="000000"/>
                </a:solidFill>
              </a:endParaRPr>
            </a:p>
          </p:txBody>
        </p:sp>
        <p:sp>
          <p:nvSpPr>
            <p:cNvPr id="116761" name="Rectangle 21"/>
            <p:cNvSpPr>
              <a:spLocks noChangeArrowheads="1"/>
            </p:cNvSpPr>
            <p:nvPr/>
          </p:nvSpPr>
          <p:spPr bwMode="auto">
            <a:xfrm>
              <a:off x="5025" y="9315"/>
              <a:ext cx="231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3269" tIns="46634" rIns="93269" bIns="46634"/>
            <a:lstStyle/>
            <a:p>
              <a:pPr algn="just"/>
              <a:r>
                <a:rPr lang="it-IT" sz="1200" b="1" dirty="0">
                  <a:solidFill>
                    <a:srgbClr val="000000"/>
                  </a:solidFill>
                </a:rPr>
                <a:t>Invio a visita neurologica ambulatoriale</a:t>
              </a:r>
              <a:endParaRPr lang="it-IT" b="1" dirty="0">
                <a:solidFill>
                  <a:srgbClr val="000000"/>
                </a:solidFill>
              </a:endParaRPr>
            </a:p>
          </p:txBody>
        </p:sp>
        <p:sp>
          <p:nvSpPr>
            <p:cNvPr id="116762" name="Line 22"/>
            <p:cNvSpPr>
              <a:spLocks noChangeShapeType="1"/>
            </p:cNvSpPr>
            <p:nvPr/>
          </p:nvSpPr>
          <p:spPr bwMode="auto">
            <a:xfrm>
              <a:off x="6112" y="8775"/>
              <a:ext cx="0" cy="54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6763" name="Line 23"/>
            <p:cNvSpPr>
              <a:spLocks noChangeShapeType="1"/>
            </p:cNvSpPr>
            <p:nvPr/>
          </p:nvSpPr>
          <p:spPr bwMode="auto">
            <a:xfrm>
              <a:off x="7063" y="8235"/>
              <a:ext cx="679" cy="0"/>
            </a:xfrm>
            <a:prstGeom prst="lin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16740" name="Oval 24"/>
          <p:cNvSpPr>
            <a:spLocks noChangeArrowheads="1"/>
          </p:cNvSpPr>
          <p:nvPr/>
        </p:nvSpPr>
        <p:spPr bwMode="auto">
          <a:xfrm>
            <a:off x="3635375" y="57150"/>
            <a:ext cx="2286000" cy="8509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it-IT" sz="1200" b="1">
                <a:solidFill>
                  <a:srgbClr val="000000"/>
                </a:solidFill>
              </a:rPr>
              <a:t>CLASSE di RISCHIO         II(codice verde)</a:t>
            </a:r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16741" name="Rectangle 65"/>
          <p:cNvSpPr>
            <a:spLocks noChangeArrowheads="1"/>
          </p:cNvSpPr>
          <p:nvPr/>
        </p:nvSpPr>
        <p:spPr bwMode="auto">
          <a:xfrm>
            <a:off x="539750" y="2060575"/>
            <a:ext cx="2413000" cy="6477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sz="1200" b="1">
                <a:solidFill>
                  <a:srgbClr val="000000"/>
                </a:solidFill>
              </a:rPr>
              <a:t>Cefalea di recente esordio                      (giorni, settimane)</a:t>
            </a:r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16742" name="Rectangle 66"/>
          <p:cNvSpPr>
            <a:spLocks noChangeArrowheads="1"/>
          </p:cNvSpPr>
          <p:nvPr/>
        </p:nvSpPr>
        <p:spPr bwMode="auto">
          <a:xfrm>
            <a:off x="3492500" y="2060575"/>
            <a:ext cx="2400300" cy="6477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sz="1200" b="1">
                <a:solidFill>
                  <a:srgbClr val="000000"/>
                </a:solidFill>
              </a:rPr>
              <a:t>Cefalea progressivamente ingravescente</a:t>
            </a:r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16743" name="Rectangle 67"/>
          <p:cNvSpPr>
            <a:spLocks noChangeArrowheads="1"/>
          </p:cNvSpPr>
          <p:nvPr/>
        </p:nvSpPr>
        <p:spPr bwMode="auto">
          <a:xfrm>
            <a:off x="6589713" y="2133600"/>
            <a:ext cx="19431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sz="1200" b="1">
                <a:solidFill>
                  <a:srgbClr val="000000"/>
                </a:solidFill>
              </a:rPr>
              <a:t>Cefalea persistente da              24 ore</a:t>
            </a:r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16744" name="Rectangle 68"/>
          <p:cNvSpPr>
            <a:spLocks noChangeArrowheads="1"/>
          </p:cNvSpPr>
          <p:nvPr/>
        </p:nvSpPr>
        <p:spPr bwMode="auto">
          <a:xfrm>
            <a:off x="6948488" y="4941888"/>
            <a:ext cx="1584325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it-IT" sz="1200" b="1">
                <a:solidFill>
                  <a:srgbClr val="000000"/>
                </a:solidFill>
              </a:rPr>
              <a:t>Gestione del caso</a:t>
            </a:r>
            <a:endParaRPr lang="it-IT" b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39398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0" y="0"/>
            <a:ext cx="9144000" cy="7017307"/>
          </a:xfrm>
          <a:prstGeom prst="rect">
            <a:avLst/>
          </a:prstGeom>
          <a:solidFill>
            <a:srgbClr val="FFCC00">
              <a:alpha val="61000"/>
            </a:srgbClr>
          </a:solidFill>
        </p:spPr>
        <p:txBody>
          <a:bodyPr wrap="square" rtlCol="0">
            <a:spAutoFit/>
          </a:bodyPr>
          <a:lstStyle/>
          <a:p>
            <a:r>
              <a:rPr lang="it-IT" dirty="0" smtClean="0"/>
              <a:t>    </a:t>
            </a:r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/>
          </a:p>
        </p:txBody>
      </p:sp>
      <p:sp>
        <p:nvSpPr>
          <p:cNvPr id="117762" name="Oval 6"/>
          <p:cNvSpPr>
            <a:spLocks noGrp="1" noChangeArrowheads="1"/>
          </p:cNvSpPr>
          <p:nvPr>
            <p:ph type="body" idx="1"/>
          </p:nvPr>
        </p:nvSpPr>
        <p:spPr>
          <a:xfrm>
            <a:off x="3348038" y="620713"/>
            <a:ext cx="2303462" cy="936625"/>
          </a:xfrm>
          <a:prstGeom prst="ellipse">
            <a:avLst/>
          </a:prstGeom>
          <a:solidFill>
            <a:srgbClr val="FFFFFF"/>
          </a:solidFill>
          <a:ln>
            <a:solidFill>
              <a:schemeClr val="tx1"/>
            </a:solidFill>
            <a:round/>
          </a:ln>
        </p:spPr>
        <p:txBody>
          <a:bodyPr>
            <a:normAutofit lnSpcReduction="10000"/>
          </a:bodyPr>
          <a:lstStyle/>
          <a:p>
            <a:pPr algn="ctr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it-IT" sz="1200" b="1" smtClean="0"/>
              <a:t>CLASSE di RISCHIO</a:t>
            </a:r>
          </a:p>
          <a:p>
            <a:pPr algn="ctr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it-IT" sz="1200" b="1" smtClean="0"/>
          </a:p>
          <a:p>
            <a:pPr algn="ctr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it-IT" sz="1200" b="1" smtClean="0"/>
              <a:t>III(codice giallo) </a:t>
            </a:r>
          </a:p>
          <a:p>
            <a:pPr algn="ctr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it-IT" sz="1200" b="1" smtClean="0"/>
              <a:t>Cefalea con:</a:t>
            </a:r>
          </a:p>
        </p:txBody>
      </p:sp>
      <p:sp>
        <p:nvSpPr>
          <p:cNvPr id="117763" name="Line 25"/>
          <p:cNvSpPr>
            <a:spLocks noChangeShapeType="1"/>
          </p:cNvSpPr>
          <p:nvPr/>
        </p:nvSpPr>
        <p:spPr bwMode="auto">
          <a:xfrm>
            <a:off x="1331913" y="2276475"/>
            <a:ext cx="66246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17764" name="Line 26"/>
          <p:cNvSpPr>
            <a:spLocks noChangeShapeType="1"/>
          </p:cNvSpPr>
          <p:nvPr/>
        </p:nvSpPr>
        <p:spPr bwMode="auto">
          <a:xfrm>
            <a:off x="4500563" y="2276475"/>
            <a:ext cx="0" cy="414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17765" name="Line 27"/>
          <p:cNvSpPr>
            <a:spLocks noChangeShapeType="1"/>
          </p:cNvSpPr>
          <p:nvPr/>
        </p:nvSpPr>
        <p:spPr bwMode="auto">
          <a:xfrm>
            <a:off x="4500563" y="1773238"/>
            <a:ext cx="0" cy="517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17766" name="Rectangle 28"/>
          <p:cNvSpPr>
            <a:spLocks noChangeArrowheads="1"/>
          </p:cNvSpPr>
          <p:nvPr/>
        </p:nvSpPr>
        <p:spPr bwMode="auto">
          <a:xfrm>
            <a:off x="611188" y="2997200"/>
            <a:ext cx="1296987" cy="6477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sz="1200" b="1">
                <a:solidFill>
                  <a:srgbClr val="000000"/>
                </a:solidFill>
              </a:rPr>
              <a:t>Febbre</a:t>
            </a:r>
          </a:p>
          <a:p>
            <a:pPr algn="ctr"/>
            <a:r>
              <a:rPr lang="it-IT" sz="1200" b="1">
                <a:solidFill>
                  <a:srgbClr val="000000"/>
                </a:solidFill>
              </a:rPr>
              <a:t>e/o</a:t>
            </a:r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17767" name="Rectangle 45"/>
          <p:cNvSpPr>
            <a:spLocks noChangeArrowheads="1"/>
          </p:cNvSpPr>
          <p:nvPr/>
        </p:nvSpPr>
        <p:spPr bwMode="auto">
          <a:xfrm>
            <a:off x="3779838" y="2997200"/>
            <a:ext cx="1439862" cy="6477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sz="1200" b="1">
                <a:solidFill>
                  <a:srgbClr val="000000"/>
                </a:solidFill>
              </a:rPr>
              <a:t>Segni meningei e/o</a:t>
            </a:r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17768" name="Rectangle 46"/>
          <p:cNvSpPr>
            <a:spLocks noChangeArrowheads="1"/>
          </p:cNvSpPr>
          <p:nvPr/>
        </p:nvSpPr>
        <p:spPr bwMode="auto">
          <a:xfrm>
            <a:off x="7092950" y="2997200"/>
            <a:ext cx="1511300" cy="6477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sz="1200" b="1">
                <a:solidFill>
                  <a:srgbClr val="000000"/>
                </a:solidFill>
              </a:rPr>
              <a:t>Segni neurologici focali</a:t>
            </a:r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17769" name="Line 47"/>
          <p:cNvSpPr>
            <a:spLocks noChangeShapeType="1"/>
          </p:cNvSpPr>
          <p:nvPr/>
        </p:nvSpPr>
        <p:spPr bwMode="auto">
          <a:xfrm>
            <a:off x="1331913" y="2276475"/>
            <a:ext cx="0" cy="414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17770" name="Line 48"/>
          <p:cNvSpPr>
            <a:spLocks noChangeShapeType="1"/>
          </p:cNvSpPr>
          <p:nvPr/>
        </p:nvSpPr>
        <p:spPr bwMode="auto">
          <a:xfrm>
            <a:off x="7956550" y="2276475"/>
            <a:ext cx="0" cy="414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17771" name="Line 49"/>
          <p:cNvSpPr>
            <a:spLocks noChangeShapeType="1"/>
          </p:cNvSpPr>
          <p:nvPr/>
        </p:nvSpPr>
        <p:spPr bwMode="auto">
          <a:xfrm>
            <a:off x="1311275" y="3763963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17772" name="Line 66"/>
          <p:cNvSpPr>
            <a:spLocks noChangeShapeType="1"/>
          </p:cNvSpPr>
          <p:nvPr/>
        </p:nvSpPr>
        <p:spPr bwMode="auto">
          <a:xfrm>
            <a:off x="1311275" y="4221163"/>
            <a:ext cx="66262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17773" name="Line 67"/>
          <p:cNvSpPr>
            <a:spLocks noChangeShapeType="1"/>
          </p:cNvSpPr>
          <p:nvPr/>
        </p:nvSpPr>
        <p:spPr bwMode="auto">
          <a:xfrm>
            <a:off x="7956550" y="3763963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17774" name="Line 68"/>
          <p:cNvSpPr>
            <a:spLocks noChangeShapeType="1"/>
          </p:cNvSpPr>
          <p:nvPr/>
        </p:nvSpPr>
        <p:spPr bwMode="auto">
          <a:xfrm>
            <a:off x="4500563" y="4051300"/>
            <a:ext cx="0" cy="517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17775" name="Line 69"/>
          <p:cNvSpPr>
            <a:spLocks noChangeShapeType="1"/>
          </p:cNvSpPr>
          <p:nvPr/>
        </p:nvSpPr>
        <p:spPr bwMode="auto">
          <a:xfrm>
            <a:off x="4500563" y="45085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17776" name="Rectangle 70"/>
          <p:cNvSpPr>
            <a:spLocks noChangeArrowheads="1"/>
          </p:cNvSpPr>
          <p:nvPr/>
        </p:nvSpPr>
        <p:spPr bwMode="auto">
          <a:xfrm>
            <a:off x="2773363" y="4941888"/>
            <a:ext cx="3527425" cy="1800225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sz="1400" b="1">
                <a:solidFill>
                  <a:srgbClr val="000000"/>
                </a:solidFill>
              </a:rPr>
              <a:t>PROVVEDIMENTI:</a:t>
            </a:r>
          </a:p>
          <a:p>
            <a:endParaRPr lang="it-IT" sz="1400" b="1">
              <a:solidFill>
                <a:srgbClr val="000000"/>
              </a:solidFill>
            </a:endParaRPr>
          </a:p>
          <a:p>
            <a:r>
              <a:rPr lang="it-IT" sz="1400" b="1">
                <a:solidFill>
                  <a:srgbClr val="000000"/>
                </a:solidFill>
              </a:rPr>
              <a:t>● B.T.(indici flogosi)</a:t>
            </a:r>
          </a:p>
          <a:p>
            <a:r>
              <a:rPr lang="it-IT" sz="1400" b="1">
                <a:solidFill>
                  <a:srgbClr val="000000"/>
                </a:solidFill>
              </a:rPr>
              <a:t>● T.C.</a:t>
            </a:r>
          </a:p>
          <a:p>
            <a:r>
              <a:rPr lang="it-IT" sz="1400" b="1">
                <a:solidFill>
                  <a:srgbClr val="000000"/>
                </a:solidFill>
              </a:rPr>
              <a:t>● P.L. se febbre o segni meningei</a:t>
            </a:r>
          </a:p>
          <a:p>
            <a:r>
              <a:rPr lang="it-IT" sz="1400" b="1">
                <a:solidFill>
                  <a:srgbClr val="000000"/>
                </a:solidFill>
              </a:rPr>
              <a:t>● cons. neurologica o infettivologica</a:t>
            </a:r>
          </a:p>
        </p:txBody>
      </p:sp>
    </p:spTree>
    <p:extLst>
      <p:ext uri="{BB962C8B-B14F-4D97-AF65-F5344CB8AC3E}">
        <p14:creationId xmlns="" xmlns:p14="http://schemas.microsoft.com/office/powerpoint/2010/main" val="3644318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CasellaDiTesto 32"/>
          <p:cNvSpPr txBox="1"/>
          <p:nvPr/>
        </p:nvSpPr>
        <p:spPr>
          <a:xfrm>
            <a:off x="0" y="0"/>
            <a:ext cx="9144000" cy="7017307"/>
          </a:xfrm>
          <a:prstGeom prst="rect">
            <a:avLst/>
          </a:prstGeom>
          <a:solidFill>
            <a:srgbClr val="FF0000">
              <a:alpha val="61000"/>
            </a:srgbClr>
          </a:solidFill>
        </p:spPr>
        <p:txBody>
          <a:bodyPr wrap="square" rtlCol="0">
            <a:spAutoFit/>
          </a:bodyPr>
          <a:lstStyle/>
          <a:p>
            <a:r>
              <a:rPr lang="it-IT" dirty="0" smtClean="0"/>
              <a:t>    </a:t>
            </a:r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/>
          </a:p>
        </p:txBody>
      </p:sp>
      <p:sp>
        <p:nvSpPr>
          <p:cNvPr id="118786" name="Oval 4"/>
          <p:cNvSpPr>
            <a:spLocks noGrp="1" noChangeArrowheads="1"/>
          </p:cNvSpPr>
          <p:nvPr>
            <p:ph type="body" idx="1"/>
          </p:nvPr>
        </p:nvSpPr>
        <p:spPr>
          <a:xfrm>
            <a:off x="3205163" y="261938"/>
            <a:ext cx="3311525" cy="1079500"/>
          </a:xfrm>
          <a:prstGeom prst="ellipse">
            <a:avLst/>
          </a:prstGeom>
          <a:solidFill>
            <a:srgbClr val="FFFFFF"/>
          </a:solidFill>
          <a:ln>
            <a:solidFill>
              <a:schemeClr val="tx1"/>
            </a:solidFill>
            <a:round/>
          </a:ln>
        </p:spPr>
        <p:txBody>
          <a:bodyPr/>
          <a:lstStyle/>
          <a:p>
            <a:pPr algn="ctr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it-IT" sz="1200" b="1" smtClean="0"/>
              <a:t>CLASSE di RISCHIO         IV(codice rosso) cefalea ad esordio acuto d’elevata intensità con </a:t>
            </a:r>
            <a:r>
              <a:rPr lang="it-IT" sz="1200" smtClean="0"/>
              <a:t>:</a:t>
            </a:r>
          </a:p>
        </p:txBody>
      </p:sp>
      <p:sp>
        <p:nvSpPr>
          <p:cNvPr id="118787" name="Line 5"/>
          <p:cNvSpPr>
            <a:spLocks noChangeShapeType="1"/>
          </p:cNvSpPr>
          <p:nvPr/>
        </p:nvSpPr>
        <p:spPr bwMode="auto">
          <a:xfrm>
            <a:off x="4572000" y="1484313"/>
            <a:ext cx="0" cy="4460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grpSp>
        <p:nvGrpSpPr>
          <p:cNvPr id="118788" name="Group 6"/>
          <p:cNvGrpSpPr>
            <a:grpSpLocks noChangeAspect="1"/>
          </p:cNvGrpSpPr>
          <p:nvPr/>
        </p:nvGrpSpPr>
        <p:grpSpPr bwMode="auto">
          <a:xfrm>
            <a:off x="0" y="1096963"/>
            <a:ext cx="9144000" cy="5761037"/>
            <a:chOff x="2308" y="3105"/>
            <a:chExt cx="7200" cy="6885"/>
          </a:xfrm>
        </p:grpSpPr>
        <p:sp>
          <p:nvSpPr>
            <p:cNvPr id="118792" name="AutoShape 7"/>
            <p:cNvSpPr>
              <a:spLocks noChangeAspect="1" noChangeArrowheads="1"/>
            </p:cNvSpPr>
            <p:nvPr/>
          </p:nvSpPr>
          <p:spPr bwMode="auto">
            <a:xfrm>
              <a:off x="2308" y="3105"/>
              <a:ext cx="7200" cy="68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it-IT" b="1">
                <a:solidFill>
                  <a:srgbClr val="000000"/>
                </a:solidFill>
              </a:endParaRPr>
            </a:p>
          </p:txBody>
        </p:sp>
        <p:sp>
          <p:nvSpPr>
            <p:cNvPr id="118793" name="Line 8"/>
            <p:cNvSpPr>
              <a:spLocks noChangeShapeType="1"/>
            </p:cNvSpPr>
            <p:nvPr/>
          </p:nvSpPr>
          <p:spPr bwMode="auto">
            <a:xfrm>
              <a:off x="2987" y="4050"/>
              <a:ext cx="584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8794" name="Line 9"/>
            <p:cNvSpPr>
              <a:spLocks noChangeShapeType="1"/>
            </p:cNvSpPr>
            <p:nvPr/>
          </p:nvSpPr>
          <p:spPr bwMode="auto">
            <a:xfrm>
              <a:off x="6112" y="4050"/>
              <a:ext cx="0" cy="40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8795" name="Line 10"/>
            <p:cNvSpPr>
              <a:spLocks noChangeShapeType="1"/>
            </p:cNvSpPr>
            <p:nvPr/>
          </p:nvSpPr>
          <p:spPr bwMode="auto">
            <a:xfrm>
              <a:off x="8829" y="4050"/>
              <a:ext cx="1" cy="40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8796" name="Line 11"/>
            <p:cNvSpPr>
              <a:spLocks noChangeShapeType="1"/>
            </p:cNvSpPr>
            <p:nvPr/>
          </p:nvSpPr>
          <p:spPr bwMode="auto">
            <a:xfrm>
              <a:off x="2987" y="4050"/>
              <a:ext cx="1" cy="40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8797" name="Line 12"/>
            <p:cNvSpPr>
              <a:spLocks noChangeShapeType="1"/>
            </p:cNvSpPr>
            <p:nvPr/>
          </p:nvSpPr>
          <p:spPr bwMode="auto">
            <a:xfrm>
              <a:off x="6112" y="3780"/>
              <a:ext cx="0" cy="2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8798" name="Line 13"/>
            <p:cNvSpPr>
              <a:spLocks noChangeShapeType="1"/>
            </p:cNvSpPr>
            <p:nvPr/>
          </p:nvSpPr>
          <p:spPr bwMode="auto">
            <a:xfrm>
              <a:off x="2987" y="5670"/>
              <a:ext cx="584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8799" name="Line 14"/>
            <p:cNvSpPr>
              <a:spLocks noChangeShapeType="1"/>
            </p:cNvSpPr>
            <p:nvPr/>
          </p:nvSpPr>
          <p:spPr bwMode="auto">
            <a:xfrm>
              <a:off x="2987" y="5130"/>
              <a:ext cx="0" cy="5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8800" name="Line 15"/>
            <p:cNvSpPr>
              <a:spLocks noChangeShapeType="1"/>
            </p:cNvSpPr>
            <p:nvPr/>
          </p:nvSpPr>
          <p:spPr bwMode="auto">
            <a:xfrm>
              <a:off x="6112" y="5130"/>
              <a:ext cx="1" cy="5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8801" name="Line 16"/>
            <p:cNvSpPr>
              <a:spLocks noChangeShapeType="1"/>
            </p:cNvSpPr>
            <p:nvPr/>
          </p:nvSpPr>
          <p:spPr bwMode="auto">
            <a:xfrm>
              <a:off x="8829" y="5130"/>
              <a:ext cx="1" cy="5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8802" name="Line 17"/>
            <p:cNvSpPr>
              <a:spLocks noChangeShapeType="1"/>
            </p:cNvSpPr>
            <p:nvPr/>
          </p:nvSpPr>
          <p:spPr bwMode="auto">
            <a:xfrm>
              <a:off x="6112" y="5670"/>
              <a:ext cx="1" cy="2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8803" name="Rectangle 18"/>
            <p:cNvSpPr>
              <a:spLocks noChangeArrowheads="1"/>
            </p:cNvSpPr>
            <p:nvPr/>
          </p:nvSpPr>
          <p:spPr bwMode="auto">
            <a:xfrm>
              <a:off x="4482" y="6075"/>
              <a:ext cx="3395" cy="81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it-IT" sz="1200" b="1">
                  <a:solidFill>
                    <a:srgbClr val="000000"/>
                  </a:solidFill>
                </a:rPr>
                <a:t>● B.T.(indici flogosi)</a:t>
              </a:r>
            </a:p>
            <a:p>
              <a:r>
                <a:rPr lang="it-IT" sz="1200" b="1">
                  <a:solidFill>
                    <a:srgbClr val="000000"/>
                  </a:solidFill>
                </a:rPr>
                <a:t>● T.C. encefalo</a:t>
              </a:r>
            </a:p>
            <a:p>
              <a:r>
                <a:rPr lang="it-IT" sz="1200" b="1">
                  <a:solidFill>
                    <a:srgbClr val="000000"/>
                  </a:solidFill>
                </a:rPr>
                <a:t>● Valutazione neurologica e/o di altro specialista</a:t>
              </a:r>
            </a:p>
          </p:txBody>
        </p:sp>
        <p:sp>
          <p:nvSpPr>
            <p:cNvPr id="118804" name="Rectangle 19"/>
            <p:cNvSpPr>
              <a:spLocks noChangeArrowheads="1"/>
            </p:cNvSpPr>
            <p:nvPr/>
          </p:nvSpPr>
          <p:spPr bwMode="auto">
            <a:xfrm>
              <a:off x="2308" y="4455"/>
              <a:ext cx="1087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it-IT" sz="1200" b="1">
                  <a:solidFill>
                    <a:srgbClr val="000000"/>
                  </a:solidFill>
                </a:rPr>
                <a:t>Vomito</a:t>
              </a:r>
            </a:p>
            <a:p>
              <a:pPr algn="ctr"/>
              <a:r>
                <a:rPr lang="it-IT" sz="1200" b="1">
                  <a:solidFill>
                    <a:srgbClr val="000000"/>
                  </a:solidFill>
                </a:rPr>
                <a:t>e/o</a:t>
              </a:r>
              <a:endParaRPr lang="it-IT" b="1">
                <a:solidFill>
                  <a:srgbClr val="000000"/>
                </a:solidFill>
              </a:endParaRPr>
            </a:p>
          </p:txBody>
        </p:sp>
        <p:sp>
          <p:nvSpPr>
            <p:cNvPr id="118805" name="Rectangle 20"/>
            <p:cNvSpPr>
              <a:spLocks noChangeArrowheads="1"/>
            </p:cNvSpPr>
            <p:nvPr/>
          </p:nvSpPr>
          <p:spPr bwMode="auto">
            <a:xfrm>
              <a:off x="3938" y="4455"/>
              <a:ext cx="1359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it-IT" sz="1200" b="1">
                  <a:solidFill>
                    <a:srgbClr val="000000"/>
                  </a:solidFill>
                </a:rPr>
                <a:t>Segni focali e/o</a:t>
              </a:r>
              <a:endParaRPr lang="it-IT" b="1">
                <a:solidFill>
                  <a:srgbClr val="000000"/>
                </a:solidFill>
              </a:endParaRPr>
            </a:p>
          </p:txBody>
        </p:sp>
        <p:sp>
          <p:nvSpPr>
            <p:cNvPr id="118806" name="Rectangle 21"/>
            <p:cNvSpPr>
              <a:spLocks noChangeArrowheads="1"/>
            </p:cNvSpPr>
            <p:nvPr/>
          </p:nvSpPr>
          <p:spPr bwMode="auto">
            <a:xfrm>
              <a:off x="5976" y="4455"/>
              <a:ext cx="1494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it-IT" sz="1200" b="1">
                  <a:solidFill>
                    <a:srgbClr val="000000"/>
                  </a:solidFill>
                </a:rPr>
                <a:t>Sincope all’esordio e/o</a:t>
              </a:r>
              <a:endParaRPr lang="it-IT" b="1">
                <a:solidFill>
                  <a:srgbClr val="000000"/>
                </a:solidFill>
              </a:endParaRPr>
            </a:p>
          </p:txBody>
        </p:sp>
        <p:sp>
          <p:nvSpPr>
            <p:cNvPr id="118807" name="Rectangle 22"/>
            <p:cNvSpPr>
              <a:spLocks noChangeArrowheads="1"/>
            </p:cNvSpPr>
            <p:nvPr/>
          </p:nvSpPr>
          <p:spPr bwMode="auto">
            <a:xfrm>
              <a:off x="8014" y="4455"/>
              <a:ext cx="1493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it-IT" sz="1200" b="1">
                  <a:solidFill>
                    <a:srgbClr val="000000"/>
                  </a:solidFill>
                </a:rPr>
                <a:t>Disturbi del sensorio</a:t>
              </a:r>
              <a:endParaRPr lang="it-IT" b="1">
                <a:solidFill>
                  <a:srgbClr val="000000"/>
                </a:solidFill>
              </a:endParaRPr>
            </a:p>
          </p:txBody>
        </p:sp>
        <p:sp>
          <p:nvSpPr>
            <p:cNvPr id="118808" name="Line 23"/>
            <p:cNvSpPr>
              <a:spLocks noChangeShapeType="1"/>
            </p:cNvSpPr>
            <p:nvPr/>
          </p:nvSpPr>
          <p:spPr bwMode="auto">
            <a:xfrm>
              <a:off x="4617" y="4050"/>
              <a:ext cx="0" cy="40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8809" name="AutoShape 24"/>
            <p:cNvSpPr>
              <a:spLocks noChangeArrowheads="1"/>
            </p:cNvSpPr>
            <p:nvPr/>
          </p:nvSpPr>
          <p:spPr bwMode="auto">
            <a:xfrm>
              <a:off x="5433" y="7425"/>
              <a:ext cx="1630" cy="1080"/>
            </a:xfrm>
            <a:prstGeom prst="flowChartDecision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it-IT" sz="1200" b="1">
                  <a:solidFill>
                    <a:srgbClr val="000000"/>
                  </a:solidFill>
                </a:rPr>
                <a:t>T.C. encefalo</a:t>
              </a:r>
              <a:endParaRPr lang="it-IT" b="1">
                <a:solidFill>
                  <a:srgbClr val="000000"/>
                </a:solidFill>
              </a:endParaRPr>
            </a:p>
          </p:txBody>
        </p:sp>
        <p:sp>
          <p:nvSpPr>
            <p:cNvPr id="118810" name="Text Box 25"/>
            <p:cNvSpPr txBox="1">
              <a:spLocks noChangeArrowheads="1"/>
            </p:cNvSpPr>
            <p:nvPr/>
          </p:nvSpPr>
          <p:spPr bwMode="auto">
            <a:xfrm>
              <a:off x="7199" y="7425"/>
              <a:ext cx="407" cy="405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it-IT" sz="1200" b="1">
                  <a:solidFill>
                    <a:srgbClr val="000000"/>
                  </a:solidFill>
                </a:rPr>
                <a:t>Neg</a:t>
              </a:r>
              <a:endParaRPr lang="it-IT" b="1">
                <a:solidFill>
                  <a:srgbClr val="000000"/>
                </a:solidFill>
              </a:endParaRPr>
            </a:p>
          </p:txBody>
        </p:sp>
        <p:sp>
          <p:nvSpPr>
            <p:cNvPr id="118811" name="Rectangle 26"/>
            <p:cNvSpPr>
              <a:spLocks noChangeArrowheads="1"/>
            </p:cNvSpPr>
            <p:nvPr/>
          </p:nvSpPr>
          <p:spPr bwMode="auto">
            <a:xfrm>
              <a:off x="7878" y="7695"/>
              <a:ext cx="1222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it-IT" sz="1200" b="1">
                  <a:solidFill>
                    <a:srgbClr val="000000"/>
                  </a:solidFill>
                </a:rPr>
                <a:t>Puntura lombare</a:t>
              </a:r>
              <a:endParaRPr lang="it-IT" b="1">
                <a:solidFill>
                  <a:srgbClr val="000000"/>
                </a:solidFill>
              </a:endParaRPr>
            </a:p>
          </p:txBody>
        </p:sp>
        <p:sp>
          <p:nvSpPr>
            <p:cNvPr id="118812" name="Rectangle 27"/>
            <p:cNvSpPr>
              <a:spLocks noChangeArrowheads="1"/>
            </p:cNvSpPr>
            <p:nvPr/>
          </p:nvSpPr>
          <p:spPr bwMode="auto">
            <a:xfrm>
              <a:off x="5568" y="9180"/>
              <a:ext cx="1358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it-IT" sz="1200" b="1">
                  <a:solidFill>
                    <a:srgbClr val="000000"/>
                  </a:solidFill>
                </a:rPr>
                <a:t>Se ESA:</a:t>
              </a:r>
            </a:p>
            <a:p>
              <a:pPr algn="ctr"/>
              <a:r>
                <a:rPr lang="it-IT" sz="1200" b="1">
                  <a:solidFill>
                    <a:srgbClr val="000000"/>
                  </a:solidFill>
                </a:rPr>
                <a:t>neurochirurgia</a:t>
              </a:r>
              <a:endParaRPr lang="it-IT" b="1">
                <a:solidFill>
                  <a:srgbClr val="000000"/>
                </a:solidFill>
              </a:endParaRPr>
            </a:p>
          </p:txBody>
        </p:sp>
        <p:sp>
          <p:nvSpPr>
            <p:cNvPr id="118813" name="Line 28"/>
            <p:cNvSpPr>
              <a:spLocks noChangeShapeType="1"/>
            </p:cNvSpPr>
            <p:nvPr/>
          </p:nvSpPr>
          <p:spPr bwMode="auto">
            <a:xfrm>
              <a:off x="6248" y="6885"/>
              <a:ext cx="0" cy="5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cxnSp>
          <p:nvCxnSpPr>
            <p:cNvPr id="118814" name="AutoShape 29"/>
            <p:cNvCxnSpPr>
              <a:cxnSpLocks noChangeShapeType="1"/>
              <a:stCxn id="118809" idx="2"/>
              <a:endCxn id="118812" idx="0"/>
            </p:cNvCxnSpPr>
            <p:nvPr/>
          </p:nvCxnSpPr>
          <p:spPr bwMode="auto">
            <a:xfrm flipH="1">
              <a:off x="6248" y="8505"/>
              <a:ext cx="1" cy="675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18815" name="AutoShape 30"/>
            <p:cNvCxnSpPr>
              <a:cxnSpLocks noChangeShapeType="1"/>
              <a:stCxn id="118809" idx="3"/>
              <a:endCxn id="118811" idx="1"/>
            </p:cNvCxnSpPr>
            <p:nvPr/>
          </p:nvCxnSpPr>
          <p:spPr bwMode="auto">
            <a:xfrm>
              <a:off x="7063" y="7965"/>
              <a:ext cx="815" cy="1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118816" name="Text Box 31"/>
            <p:cNvSpPr txBox="1">
              <a:spLocks noChangeArrowheads="1"/>
            </p:cNvSpPr>
            <p:nvPr/>
          </p:nvSpPr>
          <p:spPr bwMode="auto">
            <a:xfrm>
              <a:off x="6383" y="8505"/>
              <a:ext cx="544" cy="405"/>
            </a:xfrm>
            <a:prstGeom prst="rect">
              <a:avLst/>
            </a:prstGeom>
            <a:solidFill>
              <a:srgbClr val="66FF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it-IT" b="1">
                  <a:solidFill>
                    <a:srgbClr val="000000"/>
                  </a:solidFill>
                </a:rPr>
                <a:t>POS</a:t>
              </a:r>
            </a:p>
          </p:txBody>
        </p:sp>
      </p:grpSp>
      <p:sp>
        <p:nvSpPr>
          <p:cNvPr id="118789" name="Rectangle 110"/>
          <p:cNvSpPr>
            <a:spLocks noChangeArrowheads="1"/>
          </p:cNvSpPr>
          <p:nvPr/>
        </p:nvSpPr>
        <p:spPr bwMode="auto">
          <a:xfrm>
            <a:off x="3059113" y="2827338"/>
            <a:ext cx="1584325" cy="4572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sz="1200" b="1">
                <a:solidFill>
                  <a:srgbClr val="000000"/>
                </a:solidFill>
              </a:rPr>
              <a:t>Farmacoresistenza</a:t>
            </a:r>
          </a:p>
        </p:txBody>
      </p:sp>
      <p:cxnSp>
        <p:nvCxnSpPr>
          <p:cNvPr id="118790" name="AutoShape 113"/>
          <p:cNvCxnSpPr>
            <a:cxnSpLocks noChangeShapeType="1"/>
            <a:stCxn id="118805" idx="3"/>
          </p:cNvCxnSpPr>
          <p:nvPr/>
        </p:nvCxnSpPr>
        <p:spPr bwMode="auto">
          <a:xfrm>
            <a:off x="3795713" y="2452688"/>
            <a:ext cx="415925" cy="32861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118791" name="AutoShape 114"/>
          <p:cNvCxnSpPr>
            <a:cxnSpLocks noChangeShapeType="1"/>
            <a:stCxn id="118789" idx="3"/>
          </p:cNvCxnSpPr>
          <p:nvPr/>
        </p:nvCxnSpPr>
        <p:spPr bwMode="auto">
          <a:xfrm>
            <a:off x="4643438" y="3055938"/>
            <a:ext cx="0" cy="4445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</p:spTree>
    <p:extLst>
      <p:ext uri="{BB962C8B-B14F-4D97-AF65-F5344CB8AC3E}">
        <p14:creationId xmlns="" xmlns:p14="http://schemas.microsoft.com/office/powerpoint/2010/main" val="2183916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Titolo 1"/>
          <p:cNvSpPr>
            <a:spLocks noGrp="1"/>
          </p:cNvSpPr>
          <p:nvPr>
            <p:ph type="title"/>
          </p:nvPr>
        </p:nvSpPr>
        <p:spPr>
          <a:noFill/>
          <a:ln>
            <a:solidFill>
              <a:srgbClr val="FFFFFF"/>
            </a:solidFill>
          </a:ln>
        </p:spPr>
        <p:txBody>
          <a:bodyPr>
            <a:noAutofit/>
          </a:bodyPr>
          <a:lstStyle/>
          <a:p>
            <a:r>
              <a:rPr lang="it-IT" sz="32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6.6 Cefalea attribuita a trombosi venosa cerebrale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199" y="1417638"/>
            <a:ext cx="8433229" cy="4225925"/>
          </a:xfrm>
          <a:solidFill>
            <a:schemeClr val="bg1">
              <a:lumMod val="95000"/>
            </a:schemeClr>
          </a:solidFill>
          <a:ln>
            <a:solidFill>
              <a:srgbClr val="FFFFFF"/>
            </a:solidFill>
          </a:ln>
        </p:spPr>
        <p:txBody>
          <a:bodyPr anchor="ctr"/>
          <a:lstStyle/>
          <a:p>
            <a:pPr>
              <a:defRPr/>
            </a:pPr>
            <a:r>
              <a:rPr lang="it-IT" sz="2400" dirty="0" smtClean="0">
                <a:latin typeface="Arial Narrow"/>
                <a:cs typeface="Arial Narrow"/>
              </a:rPr>
              <a:t>Spesso donne giovani in terapia </a:t>
            </a:r>
            <a:r>
              <a:rPr lang="it-IT" sz="2400" dirty="0" err="1" smtClean="0">
                <a:latin typeface="Arial Narrow"/>
                <a:cs typeface="Arial Narrow"/>
              </a:rPr>
              <a:t>estroprogestinica</a:t>
            </a:r>
            <a:endParaRPr lang="it-IT" sz="2400" dirty="0" smtClean="0">
              <a:latin typeface="Arial Narrow"/>
              <a:cs typeface="Arial Narrow"/>
            </a:endParaRPr>
          </a:p>
          <a:p>
            <a:pPr>
              <a:defRPr/>
            </a:pPr>
            <a:r>
              <a:rPr lang="it-IT" sz="2400" dirty="0" smtClean="0">
                <a:latin typeface="Arial Narrow"/>
                <a:cs typeface="Arial Narrow"/>
              </a:rPr>
              <a:t>Esordio acuto, subacuto o cronico</a:t>
            </a:r>
          </a:p>
          <a:p>
            <a:pPr>
              <a:defRPr/>
            </a:pPr>
            <a:r>
              <a:rPr lang="it-IT" sz="2400" dirty="0" smtClean="0">
                <a:latin typeface="Arial Narrow"/>
                <a:cs typeface="Arial Narrow"/>
              </a:rPr>
              <a:t>Presente nell’80-90% dei casi, spesso sintomo d’esordio</a:t>
            </a:r>
          </a:p>
          <a:p>
            <a:pPr>
              <a:defRPr/>
            </a:pPr>
            <a:r>
              <a:rPr lang="it-IT" sz="2400" i="1" u="sng" dirty="0" smtClean="0">
                <a:solidFill>
                  <a:srgbClr val="FF0000"/>
                </a:solidFill>
                <a:latin typeface="Arial Narrow"/>
                <a:cs typeface="Arial Narrow"/>
              </a:rPr>
              <a:t>Localizzazione aspecifica</a:t>
            </a:r>
            <a:r>
              <a:rPr lang="it-IT" sz="2400" dirty="0" smtClean="0">
                <a:latin typeface="Arial Narrow"/>
                <a:cs typeface="Arial Narrow"/>
              </a:rPr>
              <a:t>, spesso diffusa</a:t>
            </a:r>
          </a:p>
          <a:p>
            <a:pPr>
              <a:defRPr/>
            </a:pPr>
            <a:r>
              <a:rPr lang="it-IT" sz="2400" i="1" u="sng" dirty="0" smtClean="0">
                <a:solidFill>
                  <a:srgbClr val="FF0000"/>
                </a:solidFill>
                <a:latin typeface="Arial Narrow"/>
                <a:cs typeface="Arial Narrow"/>
              </a:rPr>
              <a:t>Intensità variabile </a:t>
            </a:r>
            <a:r>
              <a:rPr lang="it-IT" sz="2400" dirty="0" smtClean="0">
                <a:latin typeface="Arial Narrow"/>
                <a:cs typeface="Arial Narrow"/>
              </a:rPr>
              <a:t>(da lieve peso a dolore insopportabile)</a:t>
            </a:r>
          </a:p>
          <a:p>
            <a:pPr>
              <a:defRPr/>
            </a:pPr>
            <a:r>
              <a:rPr lang="it-IT" sz="2400" dirty="0" smtClean="0">
                <a:latin typeface="Arial Narrow"/>
                <a:cs typeface="Arial Narrow"/>
              </a:rPr>
              <a:t>Talvolta associata a segni focali neurologici</a:t>
            </a:r>
          </a:p>
          <a:p>
            <a:pPr>
              <a:defRPr/>
            </a:pPr>
            <a:r>
              <a:rPr lang="it-IT" sz="2400" dirty="0" err="1" smtClean="0">
                <a:latin typeface="Arial Narrow"/>
                <a:cs typeface="Arial Narrow"/>
              </a:rPr>
              <a:t>Neuroimaging</a:t>
            </a:r>
            <a:r>
              <a:rPr lang="it-IT" sz="2400" dirty="0" smtClean="0">
                <a:latin typeface="Arial Narrow"/>
                <a:cs typeface="Arial Narrow"/>
              </a:rPr>
              <a:t> (TC, </a:t>
            </a:r>
            <a:r>
              <a:rPr lang="it-IT" sz="2400" dirty="0" err="1" smtClean="0">
                <a:latin typeface="Arial Narrow"/>
                <a:cs typeface="Arial Narrow"/>
              </a:rPr>
              <a:t>Angio-TC</a:t>
            </a:r>
            <a:r>
              <a:rPr lang="it-IT" sz="2400" dirty="0" smtClean="0">
                <a:latin typeface="Arial Narrow"/>
                <a:cs typeface="Arial Narrow"/>
              </a:rPr>
              <a:t>, </a:t>
            </a:r>
            <a:r>
              <a:rPr lang="it-IT" sz="2400" dirty="0" err="1" smtClean="0">
                <a:latin typeface="Arial Narrow"/>
                <a:cs typeface="Arial Narrow"/>
              </a:rPr>
              <a:t>RMN+</a:t>
            </a:r>
            <a:r>
              <a:rPr lang="it-IT" sz="2400" dirty="0" smtClean="0"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latin typeface="Arial Narrow"/>
                <a:cs typeface="Arial Narrow"/>
              </a:rPr>
              <a:t>AngioRMN</a:t>
            </a:r>
            <a:r>
              <a:rPr lang="it-IT" sz="2400" dirty="0" smtClean="0">
                <a:latin typeface="Arial Narrow"/>
                <a:cs typeface="Arial Narrow"/>
              </a:rPr>
              <a:t> )</a:t>
            </a:r>
            <a:endParaRPr lang="it-IT" sz="24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86885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tx1"/>
          </a:solidFill>
        </p:spPr>
        <p:txBody>
          <a:bodyPr/>
          <a:lstStyle/>
          <a:p>
            <a:r>
              <a:rPr lang="it-IT" sz="2400" dirty="0">
                <a:solidFill>
                  <a:schemeClr val="bg1"/>
                </a:solidFill>
                <a:cs typeface="Times New Roman" pitchFamily="18" charset="0"/>
              </a:rPr>
              <a:t>♀, 41aa, ex-fumatrice, ipertesa, estroprogestinici; intensa cefalea pulsante </a:t>
            </a:r>
            <a:r>
              <a:rPr lang="it-IT" sz="2400" dirty="0" err="1">
                <a:solidFill>
                  <a:schemeClr val="bg1"/>
                </a:solidFill>
                <a:cs typeface="Times New Roman" pitchFamily="18" charset="0"/>
              </a:rPr>
              <a:t>occipito</a:t>
            </a:r>
            <a:r>
              <a:rPr lang="it-IT" sz="2400" dirty="0">
                <a:solidFill>
                  <a:schemeClr val="bg1"/>
                </a:solidFill>
                <a:cs typeface="Times New Roman" pitchFamily="18" charset="0"/>
              </a:rPr>
              <a:t>-nucale ad esordio acuto, con nausea e vomito, non responsiva a FANS</a:t>
            </a:r>
          </a:p>
          <a:p>
            <a:pPr marL="0" indent="0">
              <a:buNone/>
            </a:pP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120834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20835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pic>
        <p:nvPicPr>
          <p:cNvPr id="120837" name="Picture 8" descr="Pedrinelli_TC_10_6_2006_0032"/>
          <p:cNvPicPr>
            <a:picLocks noChangeAspect="1" noChangeArrowheads="1"/>
          </p:cNvPicPr>
          <p:nvPr/>
        </p:nvPicPr>
        <p:blipFill>
          <a:blip r:embed="rId3" cstate="print">
            <a:lum bright="6000"/>
          </a:blip>
          <a:srcRect/>
          <a:stretch>
            <a:fillRect/>
          </a:stretch>
        </p:blipFill>
        <p:spPr bwMode="auto">
          <a:xfrm>
            <a:off x="611188" y="1557338"/>
            <a:ext cx="3527425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0838" name="Picture 9" descr="Pedrinelli_TC_10_6_2006_004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3800" y="1557338"/>
            <a:ext cx="3402013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AutoShape 7"/>
          <p:cNvSpPr>
            <a:spLocks noChangeArrowheads="1"/>
          </p:cNvSpPr>
          <p:nvPr/>
        </p:nvSpPr>
        <p:spPr bwMode="auto">
          <a:xfrm rot="-2472312">
            <a:off x="2419350" y="5049838"/>
            <a:ext cx="503238" cy="287337"/>
          </a:xfrm>
          <a:prstGeom prst="leftArrow">
            <a:avLst>
              <a:gd name="adj1" fmla="val 50000"/>
              <a:gd name="adj2" fmla="val 43785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 rot="3500773">
            <a:off x="6875463" y="4608513"/>
            <a:ext cx="503237" cy="287337"/>
          </a:xfrm>
          <a:prstGeom prst="leftArrow">
            <a:avLst>
              <a:gd name="adj1" fmla="val 50000"/>
              <a:gd name="adj2" fmla="val 43785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 rot="3500773">
            <a:off x="7454900" y="4511675"/>
            <a:ext cx="503238" cy="287338"/>
          </a:xfrm>
          <a:prstGeom prst="leftArrow">
            <a:avLst>
              <a:gd name="adj1" fmla="val 50000"/>
              <a:gd name="adj2" fmla="val 43784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20842" name="CasellaDiTesto 11"/>
          <p:cNvSpPr txBox="1">
            <a:spLocks noChangeArrowheads="1"/>
          </p:cNvSpPr>
          <p:nvPr/>
        </p:nvSpPr>
        <p:spPr bwMode="auto">
          <a:xfrm>
            <a:off x="1619250" y="6021388"/>
            <a:ext cx="13684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b="1">
                <a:solidFill>
                  <a:srgbClr val="FFFFFF"/>
                </a:solidFill>
              </a:rPr>
              <a:t>TC</a:t>
            </a:r>
          </a:p>
        </p:txBody>
      </p:sp>
      <p:sp>
        <p:nvSpPr>
          <p:cNvPr id="120843" name="CasellaDiTesto 12"/>
          <p:cNvSpPr txBox="1">
            <a:spLocks noChangeArrowheads="1"/>
          </p:cNvSpPr>
          <p:nvPr/>
        </p:nvSpPr>
        <p:spPr bwMode="auto">
          <a:xfrm>
            <a:off x="6011863" y="6021388"/>
            <a:ext cx="13684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b="1">
                <a:solidFill>
                  <a:srgbClr val="FFFFFF"/>
                </a:solidFill>
              </a:rPr>
              <a:t>TC</a:t>
            </a:r>
          </a:p>
        </p:txBody>
      </p:sp>
    </p:spTree>
    <p:extLst>
      <p:ext uri="{BB962C8B-B14F-4D97-AF65-F5344CB8AC3E}">
        <p14:creationId xmlns="" xmlns:p14="http://schemas.microsoft.com/office/powerpoint/2010/main" val="11170710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egnaposto contenuto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tx1"/>
          </a:solidFill>
        </p:spPr>
        <p:txBody>
          <a:bodyPr/>
          <a:lstStyle/>
          <a:p>
            <a:pPr marL="0" indent="0">
              <a:buNone/>
            </a:pPr>
            <a:r>
              <a:rPr lang="it-IT" dirty="0" smtClean="0">
                <a:solidFill>
                  <a:schemeClr val="bg1"/>
                </a:solidFill>
              </a:rPr>
              <a:t>.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122882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22883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pic>
        <p:nvPicPr>
          <p:cNvPr id="122884" name="Picture 5" descr="Pedrinelli_RM_10_6_2006_FLAIR_ax_001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1304925"/>
            <a:ext cx="3398838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6071" name="Picture 7" descr="Pedrinelli_RM_10_6_2006_angio_2D_0019"/>
          <p:cNvPicPr>
            <a:picLocks noChangeAspect="1" noChangeArrowheads="1"/>
          </p:cNvPicPr>
          <p:nvPr/>
        </p:nvPicPr>
        <p:blipFill>
          <a:blip r:embed="rId4" cstate="print"/>
          <a:srcRect t="-3548"/>
          <a:stretch>
            <a:fillRect/>
          </a:stretch>
        </p:blipFill>
        <p:spPr bwMode="auto">
          <a:xfrm>
            <a:off x="4716463" y="1196975"/>
            <a:ext cx="4094162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6075" name="Text Box 11"/>
          <p:cNvSpPr txBox="1">
            <a:spLocks noChangeArrowheads="1"/>
          </p:cNvSpPr>
          <p:nvPr/>
        </p:nvSpPr>
        <p:spPr bwMode="auto">
          <a:xfrm>
            <a:off x="358775" y="6400800"/>
            <a:ext cx="84248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b="1">
                <a:solidFill>
                  <a:srgbClr val="FFFF00"/>
                </a:solidFill>
              </a:rPr>
              <a:t>ESA da trombosi dei seni (SSS)</a:t>
            </a:r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 rot="4402672">
            <a:off x="2774950" y="4302125"/>
            <a:ext cx="503238" cy="287338"/>
          </a:xfrm>
          <a:prstGeom prst="leftArrow">
            <a:avLst>
              <a:gd name="adj1" fmla="val 50000"/>
              <a:gd name="adj2" fmla="val 43784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2" name="AutoShape 7"/>
          <p:cNvSpPr>
            <a:spLocks noChangeArrowheads="1"/>
          </p:cNvSpPr>
          <p:nvPr/>
        </p:nvSpPr>
        <p:spPr bwMode="auto">
          <a:xfrm rot="10800000">
            <a:off x="1116013" y="2817813"/>
            <a:ext cx="503237" cy="287337"/>
          </a:xfrm>
          <a:prstGeom prst="leftArrow">
            <a:avLst>
              <a:gd name="adj1" fmla="val 50000"/>
              <a:gd name="adj2" fmla="val 43785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3" name="AutoShape 7"/>
          <p:cNvSpPr>
            <a:spLocks noChangeArrowheads="1"/>
          </p:cNvSpPr>
          <p:nvPr/>
        </p:nvSpPr>
        <p:spPr bwMode="auto">
          <a:xfrm rot="367109">
            <a:off x="3073400" y="2792413"/>
            <a:ext cx="503238" cy="287337"/>
          </a:xfrm>
          <a:prstGeom prst="leftArrow">
            <a:avLst>
              <a:gd name="adj1" fmla="val 50000"/>
              <a:gd name="adj2" fmla="val 43785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4" name="AutoShape 7"/>
          <p:cNvSpPr>
            <a:spLocks noChangeArrowheads="1"/>
          </p:cNvSpPr>
          <p:nvPr/>
        </p:nvSpPr>
        <p:spPr bwMode="auto">
          <a:xfrm rot="6504271">
            <a:off x="1439863" y="4541838"/>
            <a:ext cx="503237" cy="287337"/>
          </a:xfrm>
          <a:prstGeom prst="leftArrow">
            <a:avLst>
              <a:gd name="adj1" fmla="val 50000"/>
              <a:gd name="adj2" fmla="val 43785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5" name="AutoShape 7"/>
          <p:cNvSpPr>
            <a:spLocks noChangeArrowheads="1"/>
          </p:cNvSpPr>
          <p:nvPr/>
        </p:nvSpPr>
        <p:spPr bwMode="auto">
          <a:xfrm rot="3500773">
            <a:off x="5440363" y="2206625"/>
            <a:ext cx="503238" cy="287337"/>
          </a:xfrm>
          <a:prstGeom prst="leftArrow">
            <a:avLst>
              <a:gd name="adj1" fmla="val 50000"/>
              <a:gd name="adj2" fmla="val 43785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6" name="AutoShape 7"/>
          <p:cNvSpPr>
            <a:spLocks noChangeArrowheads="1"/>
          </p:cNvSpPr>
          <p:nvPr/>
        </p:nvSpPr>
        <p:spPr bwMode="auto">
          <a:xfrm rot="5400000">
            <a:off x="6265863" y="1808163"/>
            <a:ext cx="503237" cy="287337"/>
          </a:xfrm>
          <a:prstGeom prst="leftArrow">
            <a:avLst>
              <a:gd name="adj1" fmla="val 50000"/>
              <a:gd name="adj2" fmla="val 43785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7" name="AutoShape 7"/>
          <p:cNvSpPr>
            <a:spLocks noChangeArrowheads="1"/>
          </p:cNvSpPr>
          <p:nvPr/>
        </p:nvSpPr>
        <p:spPr bwMode="auto">
          <a:xfrm rot="7056354">
            <a:off x="7085013" y="1846263"/>
            <a:ext cx="503237" cy="287337"/>
          </a:xfrm>
          <a:prstGeom prst="leftArrow">
            <a:avLst>
              <a:gd name="adj1" fmla="val 50000"/>
              <a:gd name="adj2" fmla="val 43785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8" name="Rectangle 4"/>
          <p:cNvSpPr txBox="1">
            <a:spLocks noChangeArrowheads="1"/>
          </p:cNvSpPr>
          <p:nvPr/>
        </p:nvSpPr>
        <p:spPr bwMode="auto">
          <a:xfrm>
            <a:off x="250825" y="333375"/>
            <a:ext cx="8642350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FFFF66"/>
              </a:buClr>
              <a:buFont typeface="Wingdings" pitchFamily="2" charset="2"/>
              <a:buNone/>
              <a:defRPr/>
            </a:pPr>
            <a:r>
              <a:rPr lang="it-IT" b="1" kern="0" dirty="0">
                <a:solidFill>
                  <a:srgbClr val="FFFFFF"/>
                </a:solidFill>
                <a:latin typeface="+mn-lt"/>
                <a:cs typeface="Times New Roman" pitchFamily="18" charset="0"/>
              </a:rPr>
              <a:t>♀, 41aa, ex-fumatrice, ipertesa, </a:t>
            </a:r>
            <a:r>
              <a:rPr lang="it-IT" b="1" kern="0" dirty="0" err="1">
                <a:solidFill>
                  <a:srgbClr val="FFFFFF"/>
                </a:solidFill>
                <a:latin typeface="+mn-lt"/>
                <a:cs typeface="Times New Roman" pitchFamily="18" charset="0"/>
              </a:rPr>
              <a:t>estroprogestinici</a:t>
            </a:r>
            <a:r>
              <a:rPr lang="it-IT" b="1" kern="0" dirty="0">
                <a:solidFill>
                  <a:srgbClr val="FFFFFF"/>
                </a:solidFill>
                <a:latin typeface="+mn-lt"/>
                <a:cs typeface="Times New Roman" pitchFamily="18" charset="0"/>
              </a:rPr>
              <a:t>; intensa cefalea pulsante </a:t>
            </a:r>
            <a:r>
              <a:rPr lang="it-IT" b="1" kern="0" dirty="0" err="1">
                <a:solidFill>
                  <a:srgbClr val="FFFFFF"/>
                </a:solidFill>
                <a:latin typeface="+mn-lt"/>
                <a:cs typeface="Times New Roman" pitchFamily="18" charset="0"/>
              </a:rPr>
              <a:t>occipito-nucale</a:t>
            </a:r>
            <a:r>
              <a:rPr lang="it-IT" b="1" kern="0" dirty="0">
                <a:solidFill>
                  <a:srgbClr val="FFFFFF"/>
                </a:solidFill>
                <a:latin typeface="+mn-lt"/>
                <a:cs typeface="Times New Roman" pitchFamily="18" charset="0"/>
              </a:rPr>
              <a:t> ad esordio acuto, con nausea e vomito, non </a:t>
            </a:r>
            <a:r>
              <a:rPr lang="it-IT" b="1" kern="0" dirty="0" err="1">
                <a:solidFill>
                  <a:srgbClr val="FFFFFF"/>
                </a:solidFill>
                <a:latin typeface="+mn-lt"/>
                <a:cs typeface="Times New Roman" pitchFamily="18" charset="0"/>
              </a:rPr>
              <a:t>responsiva</a:t>
            </a:r>
            <a:r>
              <a:rPr lang="it-IT" b="1" kern="0" dirty="0">
                <a:solidFill>
                  <a:srgbClr val="FFFFFF"/>
                </a:solidFill>
                <a:latin typeface="+mn-lt"/>
                <a:cs typeface="Times New Roman" pitchFamily="18" charset="0"/>
              </a:rPr>
              <a:t> a FANS</a:t>
            </a:r>
          </a:p>
        </p:txBody>
      </p:sp>
      <p:sp>
        <p:nvSpPr>
          <p:cNvPr id="122895" name="CasellaDiTesto 19"/>
          <p:cNvSpPr txBox="1">
            <a:spLocks noChangeArrowheads="1"/>
          </p:cNvSpPr>
          <p:nvPr/>
        </p:nvSpPr>
        <p:spPr bwMode="auto">
          <a:xfrm>
            <a:off x="1619250" y="5732463"/>
            <a:ext cx="1368425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000" b="1">
                <a:solidFill>
                  <a:srgbClr val="FFFFFF"/>
                </a:solidFill>
              </a:rPr>
              <a:t>RM</a:t>
            </a:r>
          </a:p>
        </p:txBody>
      </p:sp>
      <p:sp>
        <p:nvSpPr>
          <p:cNvPr id="122896" name="CasellaDiTesto 20"/>
          <p:cNvSpPr txBox="1">
            <a:spLocks noChangeArrowheads="1"/>
          </p:cNvSpPr>
          <p:nvPr/>
        </p:nvSpPr>
        <p:spPr bwMode="auto">
          <a:xfrm>
            <a:off x="6084888" y="5661025"/>
            <a:ext cx="19431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000" b="1">
                <a:solidFill>
                  <a:srgbClr val="FFFFFF"/>
                </a:solidFill>
              </a:rPr>
              <a:t>angioRM</a:t>
            </a:r>
          </a:p>
        </p:txBody>
      </p:sp>
    </p:spTree>
    <p:extLst>
      <p:ext uri="{BB962C8B-B14F-4D97-AF65-F5344CB8AC3E}">
        <p14:creationId xmlns="" xmlns:p14="http://schemas.microsoft.com/office/powerpoint/2010/main" val="4223354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6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16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6075" grpId="0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contenuto 1"/>
          <p:cNvSpPr txBox="1">
            <a:spLocks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124930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24931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24932" name="Rectangle 4"/>
          <p:cNvSpPr>
            <a:spLocks noGrp="1" noChangeArrowheads="1"/>
          </p:cNvSpPr>
          <p:nvPr>
            <p:ph idx="1"/>
          </p:nvPr>
        </p:nvSpPr>
        <p:spPr>
          <a:xfrm>
            <a:off x="576263" y="333375"/>
            <a:ext cx="7991475" cy="72707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it-IT" sz="2800" smtClean="0">
                <a:solidFill>
                  <a:srgbClr val="FFFFFF"/>
                </a:solidFill>
                <a:cs typeface="Times New Roman" pitchFamily="18" charset="0"/>
              </a:rPr>
              <a:t>Follow-up (dopo 4 mesi di TAO)</a:t>
            </a:r>
          </a:p>
        </p:txBody>
      </p:sp>
      <p:pic>
        <p:nvPicPr>
          <p:cNvPr id="124933" name="Picture 8" descr="Pedrinelli_RM_13_10_2006_angio_2D_00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7900" y="1411288"/>
            <a:ext cx="4151313" cy="403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4934" name="Picture 12" descr="Pedrinelli_RM_13_10_2006_FLAIR_ax_0018"/>
          <p:cNvPicPr>
            <a:picLocks noChangeAspect="1" noChangeArrowheads="1"/>
          </p:cNvPicPr>
          <p:nvPr/>
        </p:nvPicPr>
        <p:blipFill>
          <a:blip r:embed="rId4" cstate="print">
            <a:lum bright="6000"/>
          </a:blip>
          <a:srcRect/>
          <a:stretch>
            <a:fillRect/>
          </a:stretch>
        </p:blipFill>
        <p:spPr bwMode="auto">
          <a:xfrm>
            <a:off x="755650" y="1628775"/>
            <a:ext cx="2895600" cy="388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4935" name="CasellaDiTesto 6"/>
          <p:cNvSpPr txBox="1">
            <a:spLocks noChangeArrowheads="1"/>
          </p:cNvSpPr>
          <p:nvPr/>
        </p:nvSpPr>
        <p:spPr bwMode="auto">
          <a:xfrm>
            <a:off x="1619250" y="5732463"/>
            <a:ext cx="1368425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000" b="1">
                <a:solidFill>
                  <a:srgbClr val="FFFFFF"/>
                </a:solidFill>
              </a:rPr>
              <a:t>RM</a:t>
            </a:r>
          </a:p>
        </p:txBody>
      </p:sp>
      <p:sp>
        <p:nvSpPr>
          <p:cNvPr id="124936" name="CasellaDiTesto 7"/>
          <p:cNvSpPr txBox="1">
            <a:spLocks noChangeArrowheads="1"/>
          </p:cNvSpPr>
          <p:nvPr/>
        </p:nvSpPr>
        <p:spPr bwMode="auto">
          <a:xfrm>
            <a:off x="6156325" y="5732463"/>
            <a:ext cx="1944688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000" b="1">
                <a:solidFill>
                  <a:srgbClr val="FFFFFF"/>
                </a:solidFill>
              </a:rPr>
              <a:t>angioRM</a:t>
            </a:r>
          </a:p>
        </p:txBody>
      </p:sp>
    </p:spTree>
    <p:extLst>
      <p:ext uri="{BB962C8B-B14F-4D97-AF65-F5344CB8AC3E}">
        <p14:creationId xmlns="" xmlns:p14="http://schemas.microsoft.com/office/powerpoint/2010/main" val="31803099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Text Box 2"/>
          <p:cNvSpPr txBox="1">
            <a:spLocks noChangeArrowheads="1"/>
          </p:cNvSpPr>
          <p:nvPr/>
        </p:nvSpPr>
        <p:spPr bwMode="auto">
          <a:xfrm>
            <a:off x="337314" y="304800"/>
            <a:ext cx="8432717" cy="584776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it-IT" sz="32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6.2.1 Cefalea attribuita ad emorragia </a:t>
            </a:r>
            <a:r>
              <a:rPr lang="it-IT" sz="3200" b="1" dirty="0" err="1">
                <a:solidFill>
                  <a:srgbClr val="00CCFF"/>
                </a:solidFill>
                <a:latin typeface="Arial Narrow"/>
                <a:cs typeface="Arial Narrow"/>
              </a:rPr>
              <a:t>subaracnoidea</a:t>
            </a:r>
            <a:endParaRPr lang="it-IT" sz="3200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357188" y="1000125"/>
            <a:ext cx="8358187" cy="5262979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2400" b="1" dirty="0">
                <a:latin typeface="Arial Narrow"/>
                <a:cs typeface="Arial Narrow"/>
              </a:rPr>
              <a:t>Presentazione tipica:</a:t>
            </a:r>
          </a:p>
          <a:p>
            <a:pPr eaLnBrk="0" hangingPunct="0">
              <a:lnSpc>
                <a:spcPct val="200000"/>
              </a:lnSpc>
              <a:buFontTx/>
              <a:buChar char="•"/>
            </a:pPr>
            <a:r>
              <a:rPr lang="it-IT" sz="2400" b="1" dirty="0">
                <a:latin typeface="Arial Narrow"/>
                <a:cs typeface="Arial Narrow"/>
              </a:rPr>
              <a:t> Esordio </a:t>
            </a:r>
            <a:r>
              <a:rPr lang="it-IT" sz="2400" b="1" i="1" u="sng" dirty="0">
                <a:latin typeface="Arial Narrow"/>
                <a:cs typeface="Arial Narrow"/>
              </a:rPr>
              <a:t>improvviso</a:t>
            </a:r>
            <a:r>
              <a:rPr lang="it-IT" sz="2400" b="1" dirty="0">
                <a:latin typeface="Arial Narrow"/>
                <a:cs typeface="Arial Narrow"/>
              </a:rPr>
              <a:t> (</a:t>
            </a:r>
            <a:r>
              <a:rPr lang="it-IT" sz="2400" b="1" dirty="0" err="1">
                <a:latin typeface="Arial Narrow"/>
                <a:cs typeface="Arial Narrow"/>
              </a:rPr>
              <a:t>thunderclap</a:t>
            </a:r>
            <a:r>
              <a:rPr lang="it-IT" sz="2400" b="1" dirty="0">
                <a:latin typeface="Arial Narrow"/>
                <a:cs typeface="Arial Narrow"/>
              </a:rPr>
              <a:t>), cefalea </a:t>
            </a:r>
            <a:r>
              <a:rPr lang="it-IT" sz="2400" b="1" dirty="0" smtClean="0">
                <a:latin typeface="Arial Narrow"/>
                <a:cs typeface="Arial Narrow"/>
              </a:rPr>
              <a:t>severa</a:t>
            </a:r>
            <a:endParaRPr lang="it-IT" sz="2400" b="1" dirty="0">
              <a:latin typeface="Arial Narrow"/>
              <a:cs typeface="Arial Narrow"/>
            </a:endParaRPr>
          </a:p>
          <a:p>
            <a:pPr eaLnBrk="0" hangingPunct="0">
              <a:buFontTx/>
              <a:buChar char="•"/>
            </a:pPr>
            <a:r>
              <a:rPr lang="it-IT" sz="2400" b="1" dirty="0">
                <a:latin typeface="Arial Narrow"/>
                <a:cs typeface="Arial Narrow"/>
              </a:rPr>
              <a:t> Inizia e si sviluppa </a:t>
            </a:r>
            <a:r>
              <a:rPr lang="it-IT" sz="2400" b="1" i="1" u="sng" dirty="0">
                <a:latin typeface="Arial Narrow"/>
                <a:cs typeface="Arial Narrow"/>
              </a:rPr>
              <a:t>sotto sforzo</a:t>
            </a:r>
          </a:p>
          <a:p>
            <a:pPr eaLnBrk="0" hangingPunct="0">
              <a:buFontTx/>
              <a:buChar char="•"/>
            </a:pPr>
            <a:r>
              <a:rPr lang="it-IT" sz="2400" b="1" dirty="0">
                <a:latin typeface="Arial Narrow"/>
                <a:cs typeface="Arial Narrow"/>
              </a:rPr>
              <a:t> Transitoria </a:t>
            </a:r>
            <a:r>
              <a:rPr lang="it-IT" sz="2400" b="1" i="1" u="sng" dirty="0">
                <a:latin typeface="Arial Narrow"/>
                <a:cs typeface="Arial Narrow"/>
              </a:rPr>
              <a:t>perdita di coscienza</a:t>
            </a:r>
          </a:p>
          <a:p>
            <a:pPr eaLnBrk="0" hangingPunct="0">
              <a:buFontTx/>
              <a:buChar char="•"/>
            </a:pPr>
            <a:r>
              <a:rPr lang="it-IT" sz="2400" b="1" dirty="0">
                <a:latin typeface="Arial Narrow"/>
                <a:cs typeface="Arial Narrow"/>
              </a:rPr>
              <a:t> Vomito</a:t>
            </a:r>
          </a:p>
          <a:p>
            <a:pPr eaLnBrk="0" hangingPunct="0">
              <a:buFontTx/>
              <a:buChar char="•"/>
            </a:pPr>
            <a:r>
              <a:rPr lang="it-IT" sz="2400" b="1" dirty="0">
                <a:latin typeface="Arial Narrow"/>
                <a:cs typeface="Arial Narrow"/>
              </a:rPr>
              <a:t> Emorragia retinica</a:t>
            </a:r>
          </a:p>
          <a:p>
            <a:pPr eaLnBrk="0" hangingPunct="0">
              <a:buFontTx/>
              <a:buChar char="•"/>
            </a:pPr>
            <a:r>
              <a:rPr lang="it-IT" sz="2400" b="1" dirty="0">
                <a:latin typeface="Arial Narrow"/>
                <a:cs typeface="Arial Narrow"/>
              </a:rPr>
              <a:t> </a:t>
            </a:r>
            <a:r>
              <a:rPr lang="it-IT" sz="2400" b="1" i="1" u="sng" dirty="0">
                <a:latin typeface="Arial Narrow"/>
                <a:cs typeface="Arial Narrow"/>
              </a:rPr>
              <a:t>Rigor </a:t>
            </a:r>
            <a:r>
              <a:rPr lang="it-IT" sz="2400" b="1" i="1" u="sng" dirty="0" err="1">
                <a:latin typeface="Arial Narrow"/>
                <a:cs typeface="Arial Narrow"/>
              </a:rPr>
              <a:t>nucalis</a:t>
            </a:r>
            <a:endParaRPr lang="it-IT" sz="2400" b="1" i="1" u="sng" dirty="0">
              <a:latin typeface="Arial Narrow"/>
              <a:cs typeface="Arial Narrow"/>
            </a:endParaRPr>
          </a:p>
          <a:p>
            <a:pPr eaLnBrk="0" hangingPunct="0">
              <a:buFontTx/>
              <a:buChar char="•"/>
            </a:pPr>
            <a:r>
              <a:rPr lang="it-IT" sz="2400" b="1" dirty="0">
                <a:latin typeface="Arial Narrow"/>
                <a:cs typeface="Arial Narrow"/>
              </a:rPr>
              <a:t> Agitazione</a:t>
            </a:r>
          </a:p>
          <a:p>
            <a:pPr eaLnBrk="0" hangingPunct="0">
              <a:buFontTx/>
              <a:buChar char="•"/>
            </a:pPr>
            <a:r>
              <a:rPr lang="it-IT" sz="2400" b="1" dirty="0">
                <a:latin typeface="Arial Narrow"/>
                <a:cs typeface="Arial Narrow"/>
              </a:rPr>
              <a:t> Riduzione livello di coscienza</a:t>
            </a:r>
          </a:p>
          <a:p>
            <a:pPr eaLnBrk="0" hangingPunct="0">
              <a:buFontTx/>
              <a:buChar char="•"/>
            </a:pPr>
            <a:r>
              <a:rPr lang="it-IT" sz="2400" b="1" dirty="0">
                <a:latin typeface="Arial Narrow"/>
                <a:cs typeface="Arial Narrow"/>
              </a:rPr>
              <a:t> Segni neurologici focali</a:t>
            </a:r>
          </a:p>
          <a:p>
            <a:pPr eaLnBrk="0" hangingPunct="0">
              <a:buFontTx/>
              <a:buChar char="•"/>
            </a:pPr>
            <a:r>
              <a:rPr lang="it-IT" sz="2400" b="1" dirty="0">
                <a:latin typeface="Arial Narrow"/>
                <a:cs typeface="Arial Narrow"/>
              </a:rPr>
              <a:t>TC sensibile nel 95% dei casi nelle prime 24 ore </a:t>
            </a:r>
            <a:endParaRPr lang="it-IT" sz="2400" b="1" dirty="0" smtClean="0">
              <a:latin typeface="Arial Narrow"/>
              <a:cs typeface="Arial Narrow"/>
            </a:endParaRPr>
          </a:p>
          <a:p>
            <a:pPr eaLnBrk="0" hangingPunct="0">
              <a:buFontTx/>
              <a:buChar char="•"/>
            </a:pPr>
            <a:r>
              <a:rPr lang="it-IT" sz="2400" b="1" dirty="0" smtClean="0">
                <a:latin typeface="Arial Narrow"/>
                <a:cs typeface="Arial Narrow"/>
              </a:rPr>
              <a:t>LCR </a:t>
            </a:r>
            <a:r>
              <a:rPr lang="it-IT" sz="2400" b="1" dirty="0">
                <a:latin typeface="Arial Narrow"/>
                <a:cs typeface="Arial Narrow"/>
              </a:rPr>
              <a:t>(xantocromia persiste dopo 12 ore e dura </a:t>
            </a:r>
            <a:r>
              <a:rPr lang="it-IT" sz="2400" b="1" dirty="0" smtClean="0">
                <a:latin typeface="Arial Narrow"/>
                <a:cs typeface="Arial Narrow"/>
              </a:rPr>
              <a:t>settimane)</a:t>
            </a:r>
          </a:p>
          <a:p>
            <a:pPr eaLnBrk="0" hangingPunct="0">
              <a:buFontTx/>
              <a:buChar char="•"/>
            </a:pPr>
            <a:r>
              <a:rPr lang="it-IT" sz="2400" b="1" dirty="0" smtClean="0">
                <a:latin typeface="Arial Narrow"/>
                <a:cs typeface="Arial Narrow"/>
              </a:rPr>
              <a:t>RMN +Angio-RMN </a:t>
            </a:r>
            <a:endParaRPr lang="it-IT" sz="2400" b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07684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4"/>
            <a:ext cx="5594932" cy="3599958"/>
          </a:xfrm>
          <a:prstGeom prst="rect">
            <a:avLst/>
          </a:prstGeom>
          <a:solidFill>
            <a:srgbClr val="D9D9D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0" y="1765468"/>
            <a:ext cx="559493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6000" b="1" dirty="0" smtClean="0">
                <a:latin typeface="Arial Narrow"/>
                <a:cs typeface="Arial Narrow"/>
              </a:rPr>
              <a:t>CASO  CLINICO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0" y="3132025"/>
            <a:ext cx="5594931" cy="127727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6600" b="1" dirty="0" smtClean="0">
                <a:latin typeface="Arial Narrow"/>
                <a:cs typeface="Arial Narrow"/>
              </a:rPr>
              <a:t>Cefalea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4994962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2433785" y="5150227"/>
            <a:ext cx="494454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i="1" dirty="0" smtClean="0">
                <a:latin typeface="Arial Narrow"/>
                <a:cs typeface="Arial Narrow"/>
              </a:rPr>
              <a:t>Dr. </a:t>
            </a:r>
            <a:r>
              <a:rPr lang="it-IT" sz="3200" i="1" dirty="0" err="1" smtClean="0">
                <a:latin typeface="Arial Narrow"/>
                <a:cs typeface="Arial Narrow"/>
              </a:rPr>
              <a:t>Muffolini</a:t>
            </a:r>
            <a:r>
              <a:rPr lang="it-IT" sz="3200" i="1" dirty="0" smtClean="0">
                <a:latin typeface="Arial Narrow"/>
                <a:cs typeface="Arial Narrow"/>
              </a:rPr>
              <a:t> – Dr.ssa Giacomini</a:t>
            </a:r>
            <a:endParaRPr lang="it-IT" sz="3200" i="1" dirty="0">
              <a:latin typeface="Arial Narrow"/>
              <a:cs typeface="Arial Narrow"/>
            </a:endParaRPr>
          </a:p>
        </p:txBody>
      </p:sp>
      <p:pic>
        <p:nvPicPr>
          <p:cNvPr id="9" name="Immagine 3" descr="ston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94931" y="-61761"/>
            <a:ext cx="3549068" cy="5056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22066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4"/>
          <p:cNvSpPr txBox="1">
            <a:spLocks noChangeArrowheads="1"/>
          </p:cNvSpPr>
          <p:nvPr/>
        </p:nvSpPr>
        <p:spPr bwMode="auto">
          <a:xfrm>
            <a:off x="0" y="1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FFFF66"/>
              </a:buClr>
              <a:buFont typeface="Wingdings" pitchFamily="2" charset="2"/>
              <a:buNone/>
              <a:defRPr/>
            </a:pPr>
            <a:r>
              <a:rPr lang="it-IT" b="1" kern="0" dirty="0">
                <a:solidFill>
                  <a:srgbClr val="FFFFFF"/>
                </a:solidFill>
                <a:latin typeface="+mn-lt"/>
                <a:cs typeface="Arial" pitchFamily="34" charset="0"/>
              </a:rPr>
              <a:t>♀, 16aa, cefalea “non-definita” da 3 giorni, esordita di notte (al rientro a casa da festa in casa di amici); non familiarità per emicrania; EON normale</a:t>
            </a:r>
          </a:p>
        </p:txBody>
      </p:sp>
      <p:pic>
        <p:nvPicPr>
          <p:cNvPr id="128002" name="Picture 9" descr="456590-2_Loda Valentina_I0412194"/>
          <p:cNvPicPr>
            <a:picLocks noChangeAspect="1" noChangeArrowheads="1"/>
          </p:cNvPicPr>
          <p:nvPr/>
        </p:nvPicPr>
        <p:blipFill>
          <a:blip r:embed="rId3" cstate="print"/>
          <a:srcRect l="10124" r="14551"/>
          <a:stretch>
            <a:fillRect/>
          </a:stretch>
        </p:blipFill>
        <p:spPr bwMode="auto">
          <a:xfrm>
            <a:off x="539750" y="1268413"/>
            <a:ext cx="3673475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8003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28004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209927" name="AutoShape 7"/>
          <p:cNvSpPr>
            <a:spLocks noChangeArrowheads="1"/>
          </p:cNvSpPr>
          <p:nvPr/>
        </p:nvSpPr>
        <p:spPr bwMode="auto">
          <a:xfrm>
            <a:off x="2522538" y="2873375"/>
            <a:ext cx="503237" cy="287338"/>
          </a:xfrm>
          <a:prstGeom prst="leftArrow">
            <a:avLst>
              <a:gd name="adj1" fmla="val 50000"/>
              <a:gd name="adj2" fmla="val 43784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28006" name="CasellaDiTesto 10"/>
          <p:cNvSpPr txBox="1">
            <a:spLocks noChangeArrowheads="1"/>
          </p:cNvSpPr>
          <p:nvPr/>
        </p:nvSpPr>
        <p:spPr bwMode="auto">
          <a:xfrm>
            <a:off x="1692275" y="6165850"/>
            <a:ext cx="13668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b="1">
                <a:solidFill>
                  <a:srgbClr val="FFFFFF"/>
                </a:solidFill>
              </a:rPr>
              <a:t>TC</a:t>
            </a:r>
          </a:p>
        </p:txBody>
      </p:sp>
      <p:grpSp>
        <p:nvGrpSpPr>
          <p:cNvPr id="2" name="Gruppo 12"/>
          <p:cNvGrpSpPr>
            <a:grpSpLocks/>
          </p:cNvGrpSpPr>
          <p:nvPr/>
        </p:nvGrpSpPr>
        <p:grpSpPr bwMode="auto">
          <a:xfrm>
            <a:off x="4910138" y="1103313"/>
            <a:ext cx="3654425" cy="5451475"/>
            <a:chOff x="4909344" y="1102833"/>
            <a:chExt cx="3654425" cy="5452128"/>
          </a:xfrm>
        </p:grpSpPr>
        <p:pic>
          <p:nvPicPr>
            <p:cNvPr id="128010" name="Picture 6" descr="456590-2_Loda Valentina_I041219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909344" y="1102833"/>
              <a:ext cx="3654425" cy="4887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8011" name="CasellaDiTesto 11"/>
            <p:cNvSpPr txBox="1">
              <a:spLocks noChangeArrowheads="1"/>
            </p:cNvSpPr>
            <p:nvPr/>
          </p:nvSpPr>
          <p:spPr bwMode="auto">
            <a:xfrm>
              <a:off x="6084168" y="6093296"/>
              <a:ext cx="1368152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it-IT" b="1">
                  <a:solidFill>
                    <a:srgbClr val="FFFFFF"/>
                  </a:solidFill>
                </a:rPr>
                <a:t>TC</a:t>
              </a:r>
            </a:p>
          </p:txBody>
        </p:sp>
      </p:grpSp>
      <p:sp>
        <p:nvSpPr>
          <p:cNvPr id="209928" name="AutoShape 8"/>
          <p:cNvSpPr>
            <a:spLocks noChangeArrowheads="1"/>
          </p:cNvSpPr>
          <p:nvPr/>
        </p:nvSpPr>
        <p:spPr bwMode="auto">
          <a:xfrm rot="1261254">
            <a:off x="7113588" y="2981325"/>
            <a:ext cx="503237" cy="287338"/>
          </a:xfrm>
          <a:prstGeom prst="leftArrow">
            <a:avLst>
              <a:gd name="adj1" fmla="val 50000"/>
              <a:gd name="adj2" fmla="val 43784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569861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09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7" dur="500"/>
                                        <p:tgtEl>
                                          <p:spTgt spid="209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27" grpId="0" animBg="1"/>
      <p:bldP spid="20992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0" y="1"/>
            <a:ext cx="9144000" cy="6858000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FFFF66"/>
              </a:buClr>
              <a:buFont typeface="Wingdings" pitchFamily="2" charset="2"/>
              <a:buNone/>
              <a:defRPr/>
            </a:pPr>
            <a:r>
              <a:rPr lang="it-IT" b="1" kern="0" dirty="0">
                <a:solidFill>
                  <a:srgbClr val="FFFFFF"/>
                </a:solidFill>
                <a:latin typeface="+mn-lt"/>
                <a:cs typeface="Arial" pitchFamily="34" charset="0"/>
              </a:rPr>
              <a:t>♀, 16aa, cefalea “non-definita” da 3 giorni, esordita di notte (al rientro a casa da festa in casa di amici); non familiarità per emicrania; EON normale</a:t>
            </a:r>
          </a:p>
        </p:txBody>
      </p:sp>
      <p:sp>
        <p:nvSpPr>
          <p:cNvPr id="130050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30051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pic>
        <p:nvPicPr>
          <p:cNvPr id="211973" name="Picture 5" descr="456590-2_Loda, Valentina_I0412289"/>
          <p:cNvPicPr>
            <a:picLocks noChangeAspect="1" noChangeArrowheads="1"/>
          </p:cNvPicPr>
          <p:nvPr/>
        </p:nvPicPr>
        <p:blipFill>
          <a:blip r:embed="rId3" cstate="print">
            <a:lum bright="12000" contrast="6000"/>
          </a:blip>
          <a:srcRect/>
          <a:stretch>
            <a:fillRect/>
          </a:stretch>
        </p:blipFill>
        <p:spPr bwMode="auto">
          <a:xfrm>
            <a:off x="4572000" y="1873250"/>
            <a:ext cx="4370388" cy="372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0053" name="Picture 6" descr="456590-2_Loda, Valentina_I0412273"/>
          <p:cNvPicPr>
            <a:picLocks noChangeAspect="1" noChangeArrowheads="1"/>
          </p:cNvPicPr>
          <p:nvPr/>
        </p:nvPicPr>
        <p:blipFill>
          <a:blip r:embed="rId4" cstate="print">
            <a:lum bright="12000" contrast="12000"/>
          </a:blip>
          <a:srcRect/>
          <a:stretch>
            <a:fillRect/>
          </a:stretch>
        </p:blipFill>
        <p:spPr bwMode="auto">
          <a:xfrm>
            <a:off x="250825" y="1341438"/>
            <a:ext cx="3865563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1975" name="Text Box 7"/>
          <p:cNvSpPr txBox="1">
            <a:spLocks noChangeArrowheads="1"/>
          </p:cNvSpPr>
          <p:nvPr/>
        </p:nvSpPr>
        <p:spPr bwMode="auto">
          <a:xfrm>
            <a:off x="358775" y="6237288"/>
            <a:ext cx="84248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b="1">
                <a:solidFill>
                  <a:srgbClr val="FFFF00"/>
                </a:solidFill>
              </a:rPr>
              <a:t>ESA da rottura di aneurisma apice sifone carotideo sin</a:t>
            </a:r>
          </a:p>
        </p:txBody>
      </p:sp>
      <p:sp>
        <p:nvSpPr>
          <p:cNvPr id="130055" name="CasellaDiTesto 9"/>
          <p:cNvSpPr txBox="1">
            <a:spLocks noChangeArrowheads="1"/>
          </p:cNvSpPr>
          <p:nvPr/>
        </p:nvSpPr>
        <p:spPr bwMode="auto">
          <a:xfrm>
            <a:off x="1258888" y="5300663"/>
            <a:ext cx="19446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000" b="1">
                <a:solidFill>
                  <a:srgbClr val="FFFFFF"/>
                </a:solidFill>
              </a:rPr>
              <a:t>angioRM</a:t>
            </a:r>
          </a:p>
        </p:txBody>
      </p:sp>
      <p:sp>
        <p:nvSpPr>
          <p:cNvPr id="11" name="AutoShape 8"/>
          <p:cNvSpPr>
            <a:spLocks noChangeArrowheads="1"/>
          </p:cNvSpPr>
          <p:nvPr/>
        </p:nvSpPr>
        <p:spPr bwMode="auto">
          <a:xfrm rot="2075434">
            <a:off x="2413000" y="3308350"/>
            <a:ext cx="503238" cy="287338"/>
          </a:xfrm>
          <a:prstGeom prst="leftArrow">
            <a:avLst>
              <a:gd name="adj1" fmla="val 50000"/>
              <a:gd name="adj2" fmla="val 43784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096317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1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1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975" grpId="0"/>
      <p:bldP spid="1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32099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1268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39750" y="1499499"/>
            <a:ext cx="8086083" cy="4520302"/>
          </a:xfrm>
          <a:solidFill>
            <a:schemeClr val="bg1">
              <a:lumMod val="95000"/>
            </a:schemeClr>
          </a:solidFill>
        </p:spPr>
        <p:txBody>
          <a:bodyPr lIns="92075" tIns="46038" rIns="92075" bIns="46038" anchor="ctr">
            <a:normAutofit/>
          </a:bodyPr>
          <a:lstStyle/>
          <a:p>
            <a:pPr eaLnBrk="1" hangingPunct="1">
              <a:lnSpc>
                <a:spcPct val="110000"/>
              </a:lnSpc>
              <a:spcBef>
                <a:spcPct val="65000"/>
              </a:spcBef>
              <a:spcAft>
                <a:spcPct val="65000"/>
              </a:spcAft>
              <a:defRPr/>
            </a:pPr>
            <a:r>
              <a:rPr lang="it-IT" sz="2400" dirty="0" smtClean="0">
                <a:latin typeface="Arial Narrow"/>
                <a:cs typeface="Arial Narrow"/>
              </a:rPr>
              <a:t>Entro 12 h </a:t>
            </a:r>
            <a:r>
              <a:rPr lang="it-IT" sz="2400" dirty="0" smtClean="0">
                <a:latin typeface="Arial Narrow"/>
                <a:cs typeface="Arial Narrow"/>
                <a:sym typeface="Wingdings" pitchFamily="2" charset="2"/>
              </a:rPr>
              <a:t> ~ </a:t>
            </a:r>
            <a:r>
              <a:rPr lang="it-IT" sz="2800" b="1" dirty="0" smtClean="0">
                <a:solidFill>
                  <a:srgbClr val="FF0000"/>
                </a:solidFill>
                <a:latin typeface="Arial Narrow"/>
                <a:cs typeface="Arial Narrow"/>
                <a:sym typeface="Wingdings" pitchFamily="2" charset="2"/>
              </a:rPr>
              <a:t>100%</a:t>
            </a:r>
            <a:r>
              <a:rPr lang="it-IT" sz="2400" dirty="0" smtClean="0">
                <a:latin typeface="Arial Narrow"/>
                <a:cs typeface="Arial Narrow"/>
                <a:sym typeface="Wingdings" pitchFamily="2" charset="2"/>
              </a:rPr>
              <a:t> </a:t>
            </a:r>
            <a:r>
              <a:rPr lang="it-IT" sz="2400" b="1" dirty="0" smtClean="0">
                <a:latin typeface="Arial Narrow"/>
                <a:cs typeface="Arial Narrow"/>
                <a:sym typeface="Wingdings" pitchFamily="2" charset="2"/>
              </a:rPr>
              <a:t>*  </a:t>
            </a:r>
            <a:r>
              <a:rPr lang="it-IT" sz="1800" b="1" dirty="0" smtClean="0">
                <a:latin typeface="Arial Narrow"/>
                <a:cs typeface="Arial Narrow"/>
                <a:sym typeface="Wingdings" pitchFamily="2" charset="2"/>
              </a:rPr>
              <a:t>(“</a:t>
            </a:r>
            <a:r>
              <a:rPr lang="en-US" sz="1800" dirty="0" smtClean="0">
                <a:latin typeface="Arial Narrow"/>
                <a:cs typeface="Arial Narrow"/>
              </a:rPr>
              <a:t>interpretation by highly trained </a:t>
            </a:r>
            <a:r>
              <a:rPr lang="en-US" sz="1800" u="sng" dirty="0" err="1" smtClean="0">
                <a:latin typeface="Arial Narrow"/>
                <a:cs typeface="Arial Narrow"/>
              </a:rPr>
              <a:t>neuroradiologists</a:t>
            </a:r>
            <a:r>
              <a:rPr lang="en-US" sz="1800" dirty="0" smtClean="0">
                <a:latin typeface="Arial Narrow"/>
                <a:cs typeface="Arial Narrow"/>
              </a:rPr>
              <a:t>” *)</a:t>
            </a:r>
            <a:endParaRPr lang="it-IT" sz="2400" b="1" dirty="0" smtClean="0">
              <a:latin typeface="Arial Narrow"/>
              <a:cs typeface="Arial Narrow"/>
              <a:sym typeface="Wingdings" pitchFamily="2" charset="2"/>
            </a:endParaRPr>
          </a:p>
          <a:p>
            <a:pPr eaLnBrk="1" hangingPunct="1">
              <a:lnSpc>
                <a:spcPct val="110000"/>
              </a:lnSpc>
              <a:spcBef>
                <a:spcPct val="65000"/>
              </a:spcBef>
              <a:spcAft>
                <a:spcPct val="65000"/>
              </a:spcAft>
              <a:defRPr/>
            </a:pPr>
            <a:r>
              <a:rPr lang="it-IT" sz="2400" dirty="0" smtClean="0">
                <a:latin typeface="Arial Narrow"/>
                <a:cs typeface="Arial Narrow"/>
              </a:rPr>
              <a:t>Dopo 1 </a:t>
            </a:r>
            <a:r>
              <a:rPr lang="it-IT" sz="2400" dirty="0" err="1" smtClean="0">
                <a:latin typeface="Arial Narrow"/>
                <a:cs typeface="Arial Narrow"/>
              </a:rPr>
              <a:t>gg</a:t>
            </a:r>
            <a:r>
              <a:rPr lang="it-IT" sz="2400" dirty="0" smtClean="0">
                <a:latin typeface="Arial Narrow"/>
                <a:cs typeface="Arial Narrow"/>
              </a:rPr>
              <a:t> </a:t>
            </a:r>
            <a:r>
              <a:rPr lang="it-IT" sz="2400" dirty="0" smtClean="0">
                <a:latin typeface="Arial Narrow"/>
                <a:cs typeface="Arial Narrow"/>
                <a:sym typeface="Wingdings" pitchFamily="2" charset="2"/>
              </a:rPr>
              <a:t> </a:t>
            </a:r>
            <a:r>
              <a:rPr lang="it-IT" sz="2400" b="1" dirty="0" smtClean="0">
                <a:solidFill>
                  <a:schemeClr val="accent2">
                    <a:lumMod val="50000"/>
                  </a:schemeClr>
                </a:solidFill>
                <a:latin typeface="Arial Narrow"/>
                <a:cs typeface="Arial Narrow"/>
                <a:sym typeface="Wingdings" pitchFamily="2" charset="2"/>
              </a:rPr>
              <a:t>86</a:t>
            </a:r>
            <a:r>
              <a:rPr lang="it-IT" sz="2400" dirty="0" smtClean="0">
                <a:latin typeface="Arial Narrow"/>
                <a:cs typeface="Arial Narrow"/>
                <a:sym typeface="Wingdings" pitchFamily="2" charset="2"/>
              </a:rPr>
              <a:t>%</a:t>
            </a:r>
          </a:p>
          <a:p>
            <a:pPr eaLnBrk="1" hangingPunct="1">
              <a:lnSpc>
                <a:spcPct val="110000"/>
              </a:lnSpc>
              <a:spcBef>
                <a:spcPct val="65000"/>
              </a:spcBef>
              <a:spcAft>
                <a:spcPct val="65000"/>
              </a:spcAft>
              <a:defRPr/>
            </a:pPr>
            <a:r>
              <a:rPr lang="it-IT" sz="2400" dirty="0" smtClean="0">
                <a:latin typeface="Arial Narrow"/>
                <a:cs typeface="Arial Narrow"/>
                <a:sym typeface="Wingdings" pitchFamily="2" charset="2"/>
              </a:rPr>
              <a:t>Dopo 2 </a:t>
            </a:r>
            <a:r>
              <a:rPr lang="it-IT" sz="2400" dirty="0" err="1" smtClean="0">
                <a:latin typeface="Arial Narrow"/>
                <a:cs typeface="Arial Narrow"/>
                <a:sym typeface="Wingdings" pitchFamily="2" charset="2"/>
              </a:rPr>
              <a:t>gg</a:t>
            </a:r>
            <a:r>
              <a:rPr lang="it-IT" sz="2400" dirty="0" smtClean="0">
                <a:latin typeface="Arial Narrow"/>
                <a:cs typeface="Arial Narrow"/>
                <a:sym typeface="Wingdings" pitchFamily="2" charset="2"/>
              </a:rPr>
              <a:t>  </a:t>
            </a:r>
            <a:r>
              <a:rPr lang="it-IT" sz="2400" b="1" dirty="0" smtClean="0">
                <a:solidFill>
                  <a:schemeClr val="accent6">
                    <a:lumMod val="75000"/>
                  </a:schemeClr>
                </a:solidFill>
                <a:latin typeface="Arial Narrow"/>
                <a:cs typeface="Arial Narrow"/>
                <a:sym typeface="Wingdings" pitchFamily="2" charset="2"/>
              </a:rPr>
              <a:t>76</a:t>
            </a:r>
            <a:r>
              <a:rPr lang="it-IT" sz="2400" dirty="0" smtClean="0">
                <a:latin typeface="Arial Narrow"/>
                <a:cs typeface="Arial Narrow"/>
                <a:sym typeface="Wingdings" pitchFamily="2" charset="2"/>
              </a:rPr>
              <a:t>%</a:t>
            </a:r>
          </a:p>
          <a:p>
            <a:pPr eaLnBrk="1" hangingPunct="1">
              <a:lnSpc>
                <a:spcPct val="110000"/>
              </a:lnSpc>
              <a:spcBef>
                <a:spcPct val="65000"/>
              </a:spcBef>
              <a:spcAft>
                <a:spcPct val="65000"/>
              </a:spcAft>
              <a:defRPr/>
            </a:pPr>
            <a:r>
              <a:rPr lang="it-IT" sz="2400" dirty="0" smtClean="0">
                <a:latin typeface="Arial Narrow"/>
                <a:cs typeface="Arial Narrow"/>
                <a:sym typeface="Wingdings" pitchFamily="2" charset="2"/>
              </a:rPr>
              <a:t>Dopo 5 </a:t>
            </a:r>
            <a:r>
              <a:rPr lang="it-IT" sz="2400" dirty="0" err="1" smtClean="0">
                <a:latin typeface="Arial Narrow"/>
                <a:cs typeface="Arial Narrow"/>
                <a:sym typeface="Wingdings" pitchFamily="2" charset="2"/>
              </a:rPr>
              <a:t>gg</a:t>
            </a:r>
            <a:r>
              <a:rPr lang="it-IT" sz="2400" dirty="0" smtClean="0">
                <a:latin typeface="Arial Narrow"/>
                <a:cs typeface="Arial Narrow"/>
                <a:sym typeface="Wingdings" pitchFamily="2" charset="2"/>
              </a:rPr>
              <a:t>  </a:t>
            </a:r>
            <a:r>
              <a:rPr lang="it-IT" sz="2400" b="1" dirty="0" smtClean="0">
                <a:solidFill>
                  <a:schemeClr val="accent5">
                    <a:lumMod val="50000"/>
                  </a:schemeClr>
                </a:solidFill>
                <a:latin typeface="Arial Narrow"/>
                <a:cs typeface="Arial Narrow"/>
                <a:sym typeface="Wingdings" pitchFamily="2" charset="2"/>
              </a:rPr>
              <a:t>58</a:t>
            </a:r>
            <a:r>
              <a:rPr lang="it-IT" sz="2400" dirty="0" smtClean="0">
                <a:latin typeface="Arial Narrow"/>
                <a:cs typeface="Arial Narrow"/>
                <a:sym typeface="Wingdings" pitchFamily="2" charset="2"/>
              </a:rPr>
              <a:t>%</a:t>
            </a:r>
            <a:endParaRPr lang="it-IT" sz="2400" dirty="0" smtClean="0">
              <a:latin typeface="Arial Narrow"/>
              <a:cs typeface="Arial Narrow"/>
            </a:endParaRPr>
          </a:p>
        </p:txBody>
      </p:sp>
      <p:sp>
        <p:nvSpPr>
          <p:cNvPr id="132101" name="Rectangle 6"/>
          <p:cNvSpPr>
            <a:spLocks noChangeArrowheads="1"/>
          </p:cNvSpPr>
          <p:nvPr/>
        </p:nvSpPr>
        <p:spPr bwMode="auto">
          <a:xfrm>
            <a:off x="685800" y="333375"/>
            <a:ext cx="7772400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3600" b="1" dirty="0">
                <a:solidFill>
                  <a:srgbClr val="00CCFF"/>
                </a:solidFill>
                <a:latin typeface="Arial Narrow"/>
                <a:cs typeface="Arial Narrow"/>
              </a:rPr>
              <a:t>ESA e sensibilità TC encefalo</a:t>
            </a:r>
          </a:p>
        </p:txBody>
      </p:sp>
      <p:sp>
        <p:nvSpPr>
          <p:cNvPr id="132102" name="Rettangolo 7"/>
          <p:cNvSpPr>
            <a:spLocks noChangeArrowheads="1"/>
          </p:cNvSpPr>
          <p:nvPr/>
        </p:nvSpPr>
        <p:spPr bwMode="auto">
          <a:xfrm>
            <a:off x="1476375" y="6453188"/>
            <a:ext cx="75231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b="1">
                <a:solidFill>
                  <a:srgbClr val="0070C0"/>
                </a:solidFill>
                <a:latin typeface="ScalaLancetPro"/>
              </a:rPr>
              <a:t>* Schwedt TJ et al. Lancet Neurology 2006; 5: 621-631</a:t>
            </a:r>
            <a:endParaRPr lang="en-US" sz="1400" b="1">
              <a:solidFill>
                <a:srgbClr val="0070C0"/>
              </a:solidFill>
              <a:latin typeface="ScalaLancetPro"/>
            </a:endParaRPr>
          </a:p>
          <a:p>
            <a:pPr algn="r"/>
            <a:r>
              <a:rPr lang="en-US" sz="1400" b="1">
                <a:solidFill>
                  <a:srgbClr val="0070C0"/>
                </a:solidFill>
                <a:latin typeface="ScalaLancetPro"/>
              </a:rPr>
              <a:t> </a:t>
            </a:r>
            <a:endParaRPr lang="it-IT" sz="4800" b="1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456345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5" name="Titolo 1"/>
          <p:cNvSpPr>
            <a:spLocks noGrp="1"/>
          </p:cNvSpPr>
          <p:nvPr>
            <p:ph type="title"/>
          </p:nvPr>
        </p:nvSpPr>
        <p:spPr>
          <a:ln>
            <a:solidFill>
              <a:srgbClr val="FFFFFF"/>
            </a:solidFill>
          </a:ln>
        </p:spPr>
        <p:txBody>
          <a:bodyPr>
            <a:noAutofit/>
          </a:bodyPr>
          <a:lstStyle/>
          <a:p>
            <a:r>
              <a:rPr lang="it-IT" sz="32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6.5.1 Cefalea attribuita a dissecazione arteriosa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831975"/>
            <a:ext cx="8229600" cy="4525963"/>
          </a:xfrm>
          <a:solidFill>
            <a:srgbClr val="F2F2F2"/>
          </a:solidFill>
          <a:ln>
            <a:noFill/>
          </a:ln>
        </p:spPr>
        <p:txBody>
          <a:bodyPr anchor="ctr">
            <a:normAutofit/>
          </a:bodyPr>
          <a:lstStyle/>
          <a:p>
            <a:pPr>
              <a:defRPr/>
            </a:pPr>
            <a:r>
              <a:rPr lang="it-IT" sz="2800" dirty="0" smtClean="0">
                <a:latin typeface="Arial Narrow"/>
                <a:cs typeface="Arial Narrow"/>
              </a:rPr>
              <a:t>Età spesso giovanile</a:t>
            </a:r>
          </a:p>
          <a:p>
            <a:pPr>
              <a:defRPr/>
            </a:pPr>
            <a:r>
              <a:rPr lang="it-IT" sz="2800" dirty="0" smtClean="0">
                <a:latin typeface="Arial Narrow"/>
                <a:cs typeface="Arial Narrow"/>
              </a:rPr>
              <a:t>Correlazione con traumi anche banali o spontanea</a:t>
            </a:r>
          </a:p>
          <a:p>
            <a:pPr>
              <a:defRPr/>
            </a:pPr>
            <a:r>
              <a:rPr lang="it-IT" sz="2800" dirty="0" smtClean="0">
                <a:latin typeface="Arial Narrow"/>
                <a:cs typeface="Arial Narrow"/>
              </a:rPr>
              <a:t>Improvvisa insorgenza di dolore cefalico, seguito a breve o medio termine da segni neurologici focali (</a:t>
            </a:r>
            <a:r>
              <a:rPr lang="it-IT" sz="2800" dirty="0" err="1" smtClean="0">
                <a:latin typeface="Arial Narrow"/>
                <a:cs typeface="Arial Narrow"/>
              </a:rPr>
              <a:t>S.di</a:t>
            </a:r>
            <a:r>
              <a:rPr lang="it-IT" sz="2800" dirty="0" smtClean="0">
                <a:latin typeface="Arial Narrow"/>
                <a:cs typeface="Arial Narrow"/>
              </a:rPr>
              <a:t> </a:t>
            </a:r>
            <a:r>
              <a:rPr lang="it-IT" sz="2800" dirty="0" err="1" smtClean="0">
                <a:latin typeface="Arial Narrow"/>
                <a:cs typeface="Arial Narrow"/>
              </a:rPr>
              <a:t>Horner</a:t>
            </a:r>
            <a:r>
              <a:rPr lang="it-IT" sz="2800" dirty="0" smtClean="0">
                <a:latin typeface="Arial Narrow"/>
                <a:cs typeface="Arial Narrow"/>
              </a:rPr>
              <a:t>)</a:t>
            </a:r>
          </a:p>
          <a:p>
            <a:pPr>
              <a:defRPr/>
            </a:pPr>
            <a:r>
              <a:rPr lang="it-IT" sz="2800" dirty="0" smtClean="0">
                <a:latin typeface="Arial Narrow"/>
                <a:cs typeface="Arial Narrow"/>
              </a:rPr>
              <a:t>Caratteristiche aspecifiche del dolore che è </a:t>
            </a:r>
            <a:r>
              <a:rPr lang="it-IT" sz="2800" i="1" u="sng" dirty="0" smtClean="0">
                <a:solidFill>
                  <a:srgbClr val="FF0000"/>
                </a:solidFill>
                <a:latin typeface="Arial Narrow"/>
                <a:cs typeface="Arial Narrow"/>
              </a:rPr>
              <a:t>solitamente unilaterale</a:t>
            </a:r>
            <a:r>
              <a:rPr lang="it-IT" sz="2800" dirty="0" smtClean="0">
                <a:latin typeface="Arial Narrow"/>
                <a:cs typeface="Arial Narrow"/>
              </a:rPr>
              <a:t>, severo, persistente, </a:t>
            </a:r>
            <a:r>
              <a:rPr lang="it-IT" sz="2800" i="1" u="sng" dirty="0" err="1" smtClean="0">
                <a:solidFill>
                  <a:srgbClr val="FF0000"/>
                </a:solidFill>
                <a:latin typeface="Arial Narrow"/>
                <a:cs typeface="Arial Narrow"/>
              </a:rPr>
              <a:t>omolaterale</a:t>
            </a:r>
            <a:r>
              <a:rPr lang="it-IT" sz="2800" i="1" u="sng" dirty="0" smtClean="0">
                <a:solidFill>
                  <a:srgbClr val="FF0000"/>
                </a:solidFill>
                <a:latin typeface="Arial Narrow"/>
                <a:cs typeface="Arial Narrow"/>
              </a:rPr>
              <a:t> alla dissecazione</a:t>
            </a:r>
            <a:r>
              <a:rPr lang="it-IT" sz="2800" i="1" u="sng" dirty="0" smtClean="0">
                <a:latin typeface="Arial Narrow"/>
                <a:cs typeface="Arial Narrow"/>
              </a:rPr>
              <a:t> </a:t>
            </a:r>
            <a:r>
              <a:rPr lang="it-IT" sz="2800" dirty="0" smtClean="0">
                <a:latin typeface="Arial Narrow"/>
                <a:cs typeface="Arial Narrow"/>
              </a:rPr>
              <a:t>(</a:t>
            </a:r>
            <a:r>
              <a:rPr lang="it-IT" sz="2800" dirty="0" err="1" smtClean="0">
                <a:latin typeface="Arial Narrow"/>
                <a:cs typeface="Arial Narrow"/>
              </a:rPr>
              <a:t>fronto-temporo-orbitario</a:t>
            </a:r>
            <a:r>
              <a:rPr lang="it-IT" sz="2800" dirty="0" smtClean="0">
                <a:latin typeface="Arial Narrow"/>
                <a:cs typeface="Arial Narrow"/>
              </a:rPr>
              <a:t> o laterocervicale; </a:t>
            </a:r>
            <a:r>
              <a:rPr lang="it-IT" sz="2800" dirty="0" smtClean="0">
                <a:solidFill>
                  <a:srgbClr val="660066"/>
                </a:solidFill>
                <a:latin typeface="Arial Narrow"/>
                <a:cs typeface="Arial Narrow"/>
              </a:rPr>
              <a:t>nella VA spesso occipitale</a:t>
            </a:r>
            <a:r>
              <a:rPr lang="it-IT" sz="2800" dirty="0" smtClean="0">
                <a:latin typeface="Arial Narrow"/>
                <a:cs typeface="Arial Narrow"/>
              </a:rPr>
              <a:t>)</a:t>
            </a:r>
          </a:p>
          <a:p>
            <a:pPr>
              <a:defRPr/>
            </a:pPr>
            <a:r>
              <a:rPr lang="it-IT" sz="2800" dirty="0" smtClean="0">
                <a:latin typeface="Arial Narrow"/>
                <a:cs typeface="Arial Narrow"/>
              </a:rPr>
              <a:t> RMN +Angio-RMN, </a:t>
            </a:r>
            <a:r>
              <a:rPr lang="it-IT" sz="2800" dirty="0" err="1" smtClean="0">
                <a:latin typeface="Arial Narrow"/>
                <a:cs typeface="Arial Narrow"/>
              </a:rPr>
              <a:t>Eco-TSA</a:t>
            </a:r>
            <a:r>
              <a:rPr lang="it-IT" sz="2800" dirty="0" smtClean="0">
                <a:latin typeface="Arial Narrow"/>
                <a:cs typeface="Arial Narrow"/>
              </a:rPr>
              <a:t>, AGF</a:t>
            </a:r>
            <a:endParaRPr lang="it-IT" sz="28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20467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3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3999" cy="6858000"/>
          </a:xfrm>
          <a:solidFill>
            <a:schemeClr val="tx1"/>
          </a:solidFill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sz="2400" smtClean="0">
                <a:cs typeface="Times New Roman" pitchFamily="18" charset="0"/>
              </a:rPr>
              <a:t>♀, 32aa, cefalea </a:t>
            </a:r>
            <a:r>
              <a:rPr lang="it-IT" sz="2000" smtClean="0">
                <a:cs typeface="Times New Roman" pitchFamily="18" charset="0"/>
              </a:rPr>
              <a:t>acuta, Bernard-Horner sin</a:t>
            </a:r>
            <a:endParaRPr lang="it-IT" sz="2400" smtClean="0">
              <a:cs typeface="Times New Roman" pitchFamily="18" charset="0"/>
            </a:endParaRPr>
          </a:p>
        </p:txBody>
      </p:sp>
      <p:grpSp>
        <p:nvGrpSpPr>
          <p:cNvPr id="2" name="Gruppo 16"/>
          <p:cNvGrpSpPr>
            <a:grpSpLocks/>
          </p:cNvGrpSpPr>
          <p:nvPr/>
        </p:nvGrpSpPr>
        <p:grpSpPr bwMode="auto">
          <a:xfrm>
            <a:off x="4716463" y="1149350"/>
            <a:ext cx="4103687" cy="5260975"/>
            <a:chOff x="4716016" y="1149528"/>
            <a:chExt cx="4104456" cy="5261417"/>
          </a:xfrm>
        </p:grpSpPr>
        <p:pic>
          <p:nvPicPr>
            <p:cNvPr id="135184" name="Picture 4" descr="F:\Immagini\Neuro\ISCHEMIA e DD\dissezione ACI sin T1 fat-sat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716016" y="1149528"/>
              <a:ext cx="4104456" cy="45589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5185" name="CasellaDiTesto 12"/>
            <p:cNvSpPr txBox="1">
              <a:spLocks noChangeArrowheads="1"/>
            </p:cNvSpPr>
            <p:nvPr/>
          </p:nvSpPr>
          <p:spPr bwMode="auto">
            <a:xfrm>
              <a:off x="6012160" y="5949280"/>
              <a:ext cx="1944216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it-IT" b="1">
                  <a:solidFill>
                    <a:srgbClr val="FFFFFF"/>
                  </a:solidFill>
                </a:rPr>
                <a:t>RM</a:t>
              </a:r>
            </a:p>
          </p:txBody>
        </p:sp>
      </p:grpSp>
      <p:sp>
        <p:nvSpPr>
          <p:cNvPr id="135171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35172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 rot="-2472312">
            <a:off x="7597775" y="3146425"/>
            <a:ext cx="503238" cy="287338"/>
          </a:xfrm>
          <a:prstGeom prst="leftArrow">
            <a:avLst>
              <a:gd name="adj1" fmla="val 50000"/>
              <a:gd name="adj2" fmla="val 43784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grpSp>
        <p:nvGrpSpPr>
          <p:cNvPr id="3" name="Gruppo 17"/>
          <p:cNvGrpSpPr>
            <a:grpSpLocks/>
          </p:cNvGrpSpPr>
          <p:nvPr/>
        </p:nvGrpSpPr>
        <p:grpSpPr bwMode="auto">
          <a:xfrm>
            <a:off x="468313" y="1125538"/>
            <a:ext cx="3816350" cy="5345112"/>
            <a:chOff x="-2124236" y="689429"/>
            <a:chExt cx="3816424" cy="5346469"/>
          </a:xfrm>
        </p:grpSpPr>
        <p:pic>
          <p:nvPicPr>
            <p:cNvPr id="135182" name="Picture 3" descr="F:\Immagini\Neuro\ISCHEMIA e DD\dissezione ACI sin TC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-2124236" y="689429"/>
              <a:ext cx="3816424" cy="47290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5183" name="CasellaDiTesto 11"/>
            <p:cNvSpPr txBox="1">
              <a:spLocks noChangeArrowheads="1"/>
            </p:cNvSpPr>
            <p:nvPr/>
          </p:nvSpPr>
          <p:spPr bwMode="auto">
            <a:xfrm>
              <a:off x="-1188132" y="5574233"/>
              <a:ext cx="1944216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it-IT" b="1">
                  <a:solidFill>
                    <a:srgbClr val="FFFFFF"/>
                  </a:solidFill>
                </a:rPr>
                <a:t>TC</a:t>
              </a:r>
            </a:p>
          </p:txBody>
        </p:sp>
      </p:grpSp>
      <p:grpSp>
        <p:nvGrpSpPr>
          <p:cNvPr id="4" name="Gruppo 15"/>
          <p:cNvGrpSpPr>
            <a:grpSpLocks/>
          </p:cNvGrpSpPr>
          <p:nvPr/>
        </p:nvGrpSpPr>
        <p:grpSpPr bwMode="auto">
          <a:xfrm>
            <a:off x="1833563" y="115888"/>
            <a:ext cx="5476875" cy="5707062"/>
            <a:chOff x="1833066" y="690066"/>
            <a:chExt cx="5477867" cy="5705872"/>
          </a:xfrm>
        </p:grpSpPr>
        <p:pic>
          <p:nvPicPr>
            <p:cNvPr id="135180" name="Picture 5" descr="F:\Immagini\Neuro\ISCHEMIA e DD\dissezione ACI sin angioRM MIP intracranico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833066" y="690066"/>
              <a:ext cx="5477867" cy="54778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5181" name="CasellaDiTesto 14"/>
            <p:cNvSpPr txBox="1">
              <a:spLocks noChangeArrowheads="1"/>
            </p:cNvSpPr>
            <p:nvPr/>
          </p:nvSpPr>
          <p:spPr bwMode="auto">
            <a:xfrm>
              <a:off x="3599892" y="5934273"/>
              <a:ext cx="1944216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it-IT" b="1">
                  <a:solidFill>
                    <a:srgbClr val="FFFFFF"/>
                  </a:solidFill>
                </a:rPr>
                <a:t>angioRM</a:t>
              </a:r>
            </a:p>
          </p:txBody>
        </p:sp>
      </p:grpSp>
      <p:sp>
        <p:nvSpPr>
          <p:cNvPr id="10" name="AutoShape 7"/>
          <p:cNvSpPr>
            <a:spLocks noChangeArrowheads="1"/>
          </p:cNvSpPr>
          <p:nvPr/>
        </p:nvSpPr>
        <p:spPr bwMode="auto">
          <a:xfrm rot="-2472312">
            <a:off x="3163888" y="3119438"/>
            <a:ext cx="503237" cy="287337"/>
          </a:xfrm>
          <a:prstGeom prst="leftArrow">
            <a:avLst>
              <a:gd name="adj1" fmla="val 50000"/>
              <a:gd name="adj2" fmla="val 43785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9" name="AutoShape 7"/>
          <p:cNvSpPr>
            <a:spLocks noChangeArrowheads="1"/>
          </p:cNvSpPr>
          <p:nvPr/>
        </p:nvSpPr>
        <p:spPr bwMode="auto">
          <a:xfrm rot="10800000">
            <a:off x="5003800" y="3933825"/>
            <a:ext cx="503238" cy="287338"/>
          </a:xfrm>
          <a:prstGeom prst="leftArrow">
            <a:avLst>
              <a:gd name="adj1" fmla="val 50000"/>
              <a:gd name="adj2" fmla="val 43784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20" name="Text Box 7"/>
          <p:cNvSpPr txBox="1">
            <a:spLocks noChangeArrowheads="1"/>
          </p:cNvSpPr>
          <p:nvPr/>
        </p:nvSpPr>
        <p:spPr bwMode="auto">
          <a:xfrm>
            <a:off x="358775" y="6237288"/>
            <a:ext cx="84248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b="1">
                <a:solidFill>
                  <a:srgbClr val="FFFF00"/>
                </a:solidFill>
              </a:rPr>
              <a:t>dissezione carotidea</a:t>
            </a:r>
          </a:p>
        </p:txBody>
      </p:sp>
    </p:spTree>
    <p:extLst>
      <p:ext uri="{BB962C8B-B14F-4D97-AF65-F5344CB8AC3E}">
        <p14:creationId xmlns="" xmlns:p14="http://schemas.microsoft.com/office/powerpoint/2010/main" val="35539805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0" grpId="0" animBg="1"/>
      <p:bldP spid="10" grpId="1" animBg="1"/>
      <p:bldP spid="19" grpId="0" animBg="1"/>
      <p:bldP spid="2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5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  <a:solidFill>
            <a:schemeClr val="bg1"/>
          </a:solidFill>
          <a:ln>
            <a:solidFill>
              <a:srgbClr val="FFFFFF"/>
            </a:solidFill>
          </a:ln>
        </p:spPr>
        <p:txBody>
          <a:bodyPr>
            <a:noAutofit/>
          </a:bodyPr>
          <a:lstStyle/>
          <a:p>
            <a:r>
              <a:rPr lang="it-IT" sz="32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7.2 Cefalea attribuita ad ipotensione </a:t>
            </a:r>
            <a:r>
              <a:rPr lang="it-IT" sz="3200" b="1" dirty="0" err="1" smtClean="0">
                <a:solidFill>
                  <a:srgbClr val="00CCFF"/>
                </a:solidFill>
                <a:latin typeface="Arial Narrow"/>
                <a:cs typeface="Arial Narrow"/>
              </a:rPr>
              <a:t>liquorale</a:t>
            </a:r>
            <a:r>
              <a:rPr lang="it-IT" sz="3200" b="1" dirty="0" smtClean="0">
                <a:solidFill>
                  <a:srgbClr val="00CCFF"/>
                </a:solidFill>
                <a:latin typeface="Arial Narrow"/>
                <a:cs typeface="Arial Narrow"/>
              </a:rPr>
              <a:t/>
            </a:r>
            <a:br>
              <a:rPr lang="it-IT" sz="3200" b="1" dirty="0" smtClean="0">
                <a:solidFill>
                  <a:srgbClr val="00CCFF"/>
                </a:solidFill>
                <a:latin typeface="Arial Narrow"/>
                <a:cs typeface="Arial Narrow"/>
              </a:rPr>
            </a:br>
            <a:r>
              <a:rPr lang="it-IT" sz="16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7.2.1 post-rachicentesi 7.2.2 da fistola </a:t>
            </a:r>
            <a:r>
              <a:rPr lang="it-IT" sz="1600" b="1" dirty="0" err="1" smtClean="0">
                <a:solidFill>
                  <a:srgbClr val="00CCFF"/>
                </a:solidFill>
                <a:latin typeface="Arial Narrow"/>
                <a:cs typeface="Arial Narrow"/>
              </a:rPr>
              <a:t>liquorale</a:t>
            </a:r>
            <a:r>
              <a:rPr lang="it-IT" sz="16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 7.2.3 attribuita ad ipotensione </a:t>
            </a:r>
            <a:r>
              <a:rPr lang="it-IT" sz="1600" b="1" dirty="0" err="1" smtClean="0">
                <a:solidFill>
                  <a:srgbClr val="00CCFF"/>
                </a:solidFill>
                <a:latin typeface="Arial Narrow"/>
                <a:cs typeface="Arial Narrow"/>
              </a:rPr>
              <a:t>liquorale</a:t>
            </a:r>
            <a:r>
              <a:rPr lang="it-IT" sz="16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 spontanea o idiopatica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94037" y="1580182"/>
            <a:ext cx="8714031" cy="5017170"/>
          </a:xfrm>
          <a:solidFill>
            <a:schemeClr val="bg1">
              <a:lumMod val="95000"/>
            </a:schemeClr>
          </a:solidFill>
          <a:ln>
            <a:solidFill>
              <a:srgbClr val="FFFFFF"/>
            </a:solidFill>
          </a:ln>
        </p:spPr>
        <p:txBody>
          <a:bodyPr anchor="ctr">
            <a:noAutofit/>
          </a:bodyPr>
          <a:lstStyle/>
          <a:p>
            <a:pPr>
              <a:defRPr/>
            </a:pPr>
            <a:r>
              <a:rPr lang="it-IT" sz="2600" dirty="0" smtClean="0">
                <a:solidFill>
                  <a:srgbClr val="000000"/>
                </a:solidFill>
                <a:latin typeface="Arial Narrow"/>
                <a:cs typeface="Arial Narrow"/>
              </a:rPr>
              <a:t>Correlazione con traumi, procedure chirurgiche, PL o spontanea (tossire, rapporti sessuali, traumi banali, debolezza focale sacco meningeo)</a:t>
            </a:r>
          </a:p>
          <a:p>
            <a:pPr>
              <a:defRPr/>
            </a:pPr>
            <a:r>
              <a:rPr lang="it-IT" sz="2600" dirty="0" smtClean="0">
                <a:solidFill>
                  <a:srgbClr val="000000"/>
                </a:solidFill>
                <a:latin typeface="Arial Narrow"/>
                <a:cs typeface="Arial Narrow"/>
              </a:rPr>
              <a:t>Cefalea ortostatica </a:t>
            </a:r>
            <a:r>
              <a:rPr lang="it-IT" sz="2600" b="1" dirty="0" smtClean="0">
                <a:solidFill>
                  <a:srgbClr val="00B050"/>
                </a:solidFill>
                <a:latin typeface="Arial Narrow"/>
                <a:cs typeface="Arial Narrow"/>
              </a:rPr>
              <a:t>&lt;15’ </a:t>
            </a:r>
            <a:r>
              <a:rPr lang="it-IT" sz="2600" dirty="0" smtClean="0">
                <a:solidFill>
                  <a:srgbClr val="000000"/>
                </a:solidFill>
                <a:latin typeface="Arial Narrow"/>
                <a:cs typeface="Arial Narrow"/>
              </a:rPr>
              <a:t>(regredisce o migliora </a:t>
            </a:r>
            <a:r>
              <a:rPr lang="it-IT" sz="2600" b="1" dirty="0" smtClean="0">
                <a:solidFill>
                  <a:srgbClr val="00B050"/>
                </a:solidFill>
                <a:latin typeface="Arial Narrow"/>
                <a:cs typeface="Arial Narrow"/>
              </a:rPr>
              <a:t>entro 15’</a:t>
            </a:r>
            <a:r>
              <a:rPr lang="it-IT" sz="26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lang="it-IT" sz="2600" dirty="0" smtClean="0">
                <a:solidFill>
                  <a:srgbClr val="000000"/>
                </a:solidFill>
                <a:latin typeface="Arial Narrow"/>
                <a:cs typeface="Arial Narrow"/>
              </a:rPr>
              <a:t>in clinostatismo), </a:t>
            </a:r>
            <a:r>
              <a:rPr lang="it-IT" sz="2600" i="1" u="sng" dirty="0" smtClean="0">
                <a:solidFill>
                  <a:srgbClr val="000000"/>
                </a:solidFill>
                <a:latin typeface="Arial Narrow"/>
                <a:cs typeface="Arial Narrow"/>
              </a:rPr>
              <a:t>spesso unico sintomo! </a:t>
            </a:r>
            <a:r>
              <a:rPr lang="it-IT" sz="2600" dirty="0" smtClean="0">
                <a:solidFill>
                  <a:srgbClr val="000000"/>
                </a:solidFill>
                <a:latin typeface="Arial Narrow"/>
                <a:cs typeface="Arial Narrow"/>
              </a:rPr>
              <a:t>Se </a:t>
            </a:r>
            <a:r>
              <a:rPr lang="it-IT" sz="2600" dirty="0" smtClean="0">
                <a:solidFill>
                  <a:srgbClr val="FF33CC"/>
                </a:solidFill>
                <a:latin typeface="Arial Narrow"/>
                <a:cs typeface="Arial Narrow"/>
              </a:rPr>
              <a:t>da PL compare entro 5 gg. e si risolve entro 7 gg. dall’esordio</a:t>
            </a:r>
          </a:p>
          <a:p>
            <a:pPr>
              <a:defRPr/>
            </a:pPr>
            <a:r>
              <a:rPr lang="it-IT" sz="2600" dirty="0" smtClean="0">
                <a:solidFill>
                  <a:srgbClr val="000000"/>
                </a:solidFill>
                <a:latin typeface="Arial Narrow"/>
                <a:cs typeface="Arial Narrow"/>
              </a:rPr>
              <a:t>Caratteristiche aspecifiche del dolore che è </a:t>
            </a:r>
            <a:r>
              <a:rPr lang="it-IT" sz="2600" i="1" u="sng" dirty="0" smtClean="0">
                <a:solidFill>
                  <a:srgbClr val="FF0000"/>
                </a:solidFill>
                <a:latin typeface="Arial Narrow"/>
                <a:cs typeface="Arial Narrow"/>
              </a:rPr>
              <a:t>solitamente  </a:t>
            </a:r>
            <a:r>
              <a:rPr lang="it-IT" sz="2600" i="1" u="sng" dirty="0" err="1" smtClean="0">
                <a:solidFill>
                  <a:srgbClr val="FF0000"/>
                </a:solidFill>
                <a:latin typeface="Arial Narrow"/>
                <a:cs typeface="Arial Narrow"/>
              </a:rPr>
              <a:t>gravativo</a:t>
            </a:r>
            <a:r>
              <a:rPr lang="it-IT" sz="2600" i="1" u="sng" dirty="0" smtClean="0">
                <a:solidFill>
                  <a:srgbClr val="FF0000"/>
                </a:solidFill>
                <a:latin typeface="Arial Narrow"/>
                <a:cs typeface="Arial Narrow"/>
              </a:rPr>
              <a:t>, severo,non risponde ai sintomatici </a:t>
            </a:r>
            <a:r>
              <a:rPr lang="it-IT" sz="2600" dirty="0" smtClean="0">
                <a:solidFill>
                  <a:srgbClr val="000000"/>
                </a:solidFill>
                <a:latin typeface="Arial Narrow"/>
                <a:cs typeface="Arial Narrow"/>
              </a:rPr>
              <a:t>(frontale-occipitale o diffuso)</a:t>
            </a:r>
          </a:p>
          <a:p>
            <a:pPr>
              <a:defRPr/>
            </a:pPr>
            <a:r>
              <a:rPr lang="it-IT" sz="2600" dirty="0" smtClean="0">
                <a:solidFill>
                  <a:srgbClr val="7030A0"/>
                </a:solidFill>
                <a:latin typeface="Arial Narrow"/>
                <a:cs typeface="Arial Narrow"/>
              </a:rPr>
              <a:t> Si possono associare nausea, vomito, </a:t>
            </a:r>
            <a:r>
              <a:rPr lang="it-IT" sz="2600" dirty="0" err="1" smtClean="0">
                <a:solidFill>
                  <a:srgbClr val="7030A0"/>
                </a:solidFill>
                <a:latin typeface="Arial Narrow"/>
                <a:cs typeface="Arial Narrow"/>
              </a:rPr>
              <a:t>acufeni</a:t>
            </a:r>
            <a:r>
              <a:rPr lang="it-IT" sz="2600" dirty="0" smtClean="0">
                <a:solidFill>
                  <a:srgbClr val="7030A0"/>
                </a:solidFill>
                <a:latin typeface="Arial Narrow"/>
                <a:cs typeface="Arial Narrow"/>
              </a:rPr>
              <a:t>, ipoacusia, </a:t>
            </a:r>
            <a:r>
              <a:rPr lang="it-IT" sz="2600" dirty="0" err="1" smtClean="0">
                <a:solidFill>
                  <a:srgbClr val="7030A0"/>
                </a:solidFill>
                <a:latin typeface="Arial Narrow"/>
                <a:cs typeface="Arial Narrow"/>
              </a:rPr>
              <a:t>cervicalgia</a:t>
            </a:r>
            <a:endParaRPr lang="it-IT" sz="2600" dirty="0" smtClean="0">
              <a:solidFill>
                <a:schemeClr val="bg1">
                  <a:lumMod val="50000"/>
                </a:schemeClr>
              </a:solidFill>
              <a:latin typeface="Arial Narrow"/>
              <a:cs typeface="Arial Narrow"/>
            </a:endParaRPr>
          </a:p>
          <a:p>
            <a:pPr>
              <a:defRPr/>
            </a:pPr>
            <a:r>
              <a:rPr lang="it-IT" sz="2600" dirty="0" smtClean="0">
                <a:latin typeface="Arial Narrow"/>
                <a:cs typeface="Arial Narrow"/>
              </a:rPr>
              <a:t> TC, RMN </a:t>
            </a:r>
            <a:endParaRPr lang="it-IT" sz="26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69096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0" y="0"/>
            <a:ext cx="9144000" cy="674030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138242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8243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38244" name="Picture 12" descr="Maggiori_TC_6_10_2006_0020"/>
          <p:cNvPicPr>
            <a:picLocks noChangeAspect="1" noChangeArrowheads="1"/>
          </p:cNvPicPr>
          <p:nvPr/>
        </p:nvPicPr>
        <p:blipFill>
          <a:blip r:embed="rId3" cstate="print">
            <a:lum bright="6000"/>
          </a:blip>
          <a:srcRect/>
          <a:stretch>
            <a:fillRect/>
          </a:stretch>
        </p:blipFill>
        <p:spPr bwMode="auto">
          <a:xfrm>
            <a:off x="395288" y="1341438"/>
            <a:ext cx="3854450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8245" name="CasellaDiTesto 8"/>
          <p:cNvSpPr txBox="1">
            <a:spLocks noChangeArrowheads="1"/>
          </p:cNvSpPr>
          <p:nvPr/>
        </p:nvSpPr>
        <p:spPr bwMode="auto">
          <a:xfrm>
            <a:off x="1619250" y="6021388"/>
            <a:ext cx="13684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 b="1">
                <a:solidFill>
                  <a:srgbClr val="FFFFFF"/>
                </a:solidFill>
              </a:rPr>
              <a:t>TC</a:t>
            </a:r>
          </a:p>
        </p:txBody>
      </p:sp>
      <p:grpSp>
        <p:nvGrpSpPr>
          <p:cNvPr id="2" name="Gruppo 10"/>
          <p:cNvGrpSpPr>
            <a:grpSpLocks/>
          </p:cNvGrpSpPr>
          <p:nvPr/>
        </p:nvGrpSpPr>
        <p:grpSpPr bwMode="auto">
          <a:xfrm>
            <a:off x="4787900" y="1196975"/>
            <a:ext cx="4094163" cy="5213350"/>
            <a:chOff x="4788024" y="1196752"/>
            <a:chExt cx="4094163" cy="5214193"/>
          </a:xfrm>
        </p:grpSpPr>
        <p:pic>
          <p:nvPicPr>
            <p:cNvPr id="138252" name="Picture 11" descr="Maggiori_T2_ax_0013"/>
            <p:cNvPicPr>
              <a:picLocks noChangeAspect="1" noChangeArrowheads="1"/>
            </p:cNvPicPr>
            <p:nvPr/>
          </p:nvPicPr>
          <p:blipFill>
            <a:blip r:embed="rId4" cstate="print">
              <a:lum bright="6000"/>
            </a:blip>
            <a:srcRect/>
            <a:stretch>
              <a:fillRect/>
            </a:stretch>
          </p:blipFill>
          <p:spPr bwMode="auto">
            <a:xfrm>
              <a:off x="4788024" y="1196752"/>
              <a:ext cx="4094163" cy="4679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8253" name="CasellaDiTesto 9"/>
            <p:cNvSpPr txBox="1">
              <a:spLocks noChangeArrowheads="1"/>
            </p:cNvSpPr>
            <p:nvPr/>
          </p:nvSpPr>
          <p:spPr bwMode="auto">
            <a:xfrm>
              <a:off x="6156176" y="5949280"/>
              <a:ext cx="1368152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it-IT" sz="2400" b="1">
                  <a:solidFill>
                    <a:srgbClr val="FFFFFF"/>
                  </a:solidFill>
                </a:rPr>
                <a:t>RM</a:t>
              </a:r>
            </a:p>
          </p:txBody>
        </p:sp>
      </p:grpSp>
      <p:sp>
        <p:nvSpPr>
          <p:cNvPr id="13" name="AutoShape 7"/>
          <p:cNvSpPr>
            <a:spLocks noChangeArrowheads="1"/>
          </p:cNvSpPr>
          <p:nvPr/>
        </p:nvSpPr>
        <p:spPr bwMode="auto">
          <a:xfrm>
            <a:off x="827088" y="3860800"/>
            <a:ext cx="503237" cy="287338"/>
          </a:xfrm>
          <a:prstGeom prst="leftArrow">
            <a:avLst>
              <a:gd name="adj1" fmla="val 50000"/>
              <a:gd name="adj2" fmla="val 43784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3" name="Gruppo 15"/>
          <p:cNvGrpSpPr>
            <a:grpSpLocks/>
          </p:cNvGrpSpPr>
          <p:nvPr/>
        </p:nvGrpSpPr>
        <p:grpSpPr bwMode="auto">
          <a:xfrm>
            <a:off x="2805113" y="3082925"/>
            <a:ext cx="785812" cy="2057400"/>
            <a:chOff x="2805125" y="3083598"/>
            <a:chExt cx="785770" cy="2057306"/>
          </a:xfrm>
        </p:grpSpPr>
        <p:sp>
          <p:nvSpPr>
            <p:cNvPr id="138250" name="AutoShape 7"/>
            <p:cNvSpPr>
              <a:spLocks noChangeArrowheads="1"/>
            </p:cNvSpPr>
            <p:nvPr/>
          </p:nvSpPr>
          <p:spPr bwMode="auto">
            <a:xfrm rot="9935956">
              <a:off x="3087657" y="3083598"/>
              <a:ext cx="503238" cy="287337"/>
            </a:xfrm>
            <a:prstGeom prst="leftArrow">
              <a:avLst>
                <a:gd name="adj1" fmla="val 50000"/>
                <a:gd name="adj2" fmla="val 43785"/>
              </a:avLst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8251" name="AutoShape 7"/>
            <p:cNvSpPr>
              <a:spLocks noChangeArrowheads="1"/>
            </p:cNvSpPr>
            <p:nvPr/>
          </p:nvSpPr>
          <p:spPr bwMode="auto">
            <a:xfrm rot="-8389776">
              <a:off x="2805125" y="4853567"/>
              <a:ext cx="503238" cy="287337"/>
            </a:xfrm>
            <a:prstGeom prst="leftArrow">
              <a:avLst>
                <a:gd name="adj1" fmla="val 50000"/>
                <a:gd name="adj2" fmla="val 43785"/>
              </a:avLst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7" name="Ovale 16"/>
          <p:cNvSpPr/>
          <p:nvPr/>
        </p:nvSpPr>
        <p:spPr>
          <a:xfrm>
            <a:off x="1619250" y="2492375"/>
            <a:ext cx="1368425" cy="2089150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770851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0291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029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1"/>
            <a:ext cx="9144000" cy="6858000"/>
          </a:xfrm>
          <a:solidFill>
            <a:srgbClr val="000000"/>
          </a:solidFill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sz="1800" dirty="0" smtClean="0">
              <a:latin typeface="Arial" charset="0"/>
              <a:cs typeface="Times New Roman" pitchFamily="18" charset="0"/>
            </a:endParaRPr>
          </a:p>
        </p:txBody>
      </p:sp>
      <p:pic>
        <p:nvPicPr>
          <p:cNvPr id="140293" name="Picture 8" descr="Maggiori_T1_Gd-DTPA_sag_0022"/>
          <p:cNvPicPr>
            <a:picLocks noChangeAspect="1" noChangeArrowheads="1"/>
          </p:cNvPicPr>
          <p:nvPr/>
        </p:nvPicPr>
        <p:blipFill>
          <a:blip r:embed="rId3" cstate="print">
            <a:lum bright="6000"/>
          </a:blip>
          <a:srcRect/>
          <a:stretch>
            <a:fillRect/>
          </a:stretch>
        </p:blipFill>
        <p:spPr bwMode="auto">
          <a:xfrm>
            <a:off x="138113" y="1635125"/>
            <a:ext cx="4310062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0294" name="Picture 9" descr="Maggiori_T1_Gd-DTPA_cor_002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9338" y="1557338"/>
            <a:ext cx="39211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4266" name="Text Box 10"/>
          <p:cNvSpPr txBox="1">
            <a:spLocks noChangeArrowheads="1"/>
          </p:cNvSpPr>
          <p:nvPr/>
        </p:nvSpPr>
        <p:spPr bwMode="auto">
          <a:xfrm>
            <a:off x="358775" y="6237288"/>
            <a:ext cx="84248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400">
                <a:solidFill>
                  <a:srgbClr val="FFFF00"/>
                </a:solidFill>
              </a:rPr>
              <a:t>sindrome da ipovolemia liquorale</a:t>
            </a:r>
          </a:p>
        </p:txBody>
      </p:sp>
      <p:grpSp>
        <p:nvGrpSpPr>
          <p:cNvPr id="2" name="Gruppo 16"/>
          <p:cNvGrpSpPr>
            <a:grpSpLocks/>
          </p:cNvGrpSpPr>
          <p:nvPr/>
        </p:nvGrpSpPr>
        <p:grpSpPr bwMode="auto">
          <a:xfrm>
            <a:off x="1225550" y="2243138"/>
            <a:ext cx="2546350" cy="1619250"/>
            <a:chOff x="1226219" y="2242965"/>
            <a:chExt cx="2545167" cy="1619250"/>
          </a:xfrm>
        </p:grpSpPr>
        <p:sp>
          <p:nvSpPr>
            <p:cNvPr id="140303" name="AutoShape 7"/>
            <p:cNvSpPr>
              <a:spLocks noChangeArrowheads="1"/>
            </p:cNvSpPr>
            <p:nvPr/>
          </p:nvSpPr>
          <p:spPr bwMode="auto">
            <a:xfrm rot="3500773">
              <a:off x="1118269" y="2711278"/>
              <a:ext cx="503237" cy="287337"/>
            </a:xfrm>
            <a:prstGeom prst="leftArrow">
              <a:avLst>
                <a:gd name="adj1" fmla="val 50000"/>
                <a:gd name="adj2" fmla="val 43785"/>
              </a:avLst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40304" name="AutoShape 7"/>
            <p:cNvSpPr>
              <a:spLocks noChangeArrowheads="1"/>
            </p:cNvSpPr>
            <p:nvPr/>
          </p:nvSpPr>
          <p:spPr bwMode="auto">
            <a:xfrm rot="7056354">
              <a:off x="2762919" y="2350915"/>
              <a:ext cx="503238" cy="287337"/>
            </a:xfrm>
            <a:prstGeom prst="leftArrow">
              <a:avLst>
                <a:gd name="adj1" fmla="val 50000"/>
                <a:gd name="adj2" fmla="val 43785"/>
              </a:avLst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40305" name="AutoShape 7"/>
            <p:cNvSpPr>
              <a:spLocks noChangeArrowheads="1"/>
            </p:cNvSpPr>
            <p:nvPr/>
          </p:nvSpPr>
          <p:spPr bwMode="auto">
            <a:xfrm rot="-1650318">
              <a:off x="3268148" y="3574878"/>
              <a:ext cx="503238" cy="287337"/>
            </a:xfrm>
            <a:prstGeom prst="leftArrow">
              <a:avLst>
                <a:gd name="adj1" fmla="val 50000"/>
                <a:gd name="adj2" fmla="val 43785"/>
              </a:avLst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3" name="Gruppo 17"/>
          <p:cNvGrpSpPr>
            <a:grpSpLocks/>
          </p:cNvGrpSpPr>
          <p:nvPr/>
        </p:nvGrpSpPr>
        <p:grpSpPr bwMode="auto">
          <a:xfrm>
            <a:off x="5614988" y="2520950"/>
            <a:ext cx="2332037" cy="2346325"/>
            <a:chOff x="5615608" y="2521093"/>
            <a:chExt cx="2331589" cy="2346709"/>
          </a:xfrm>
        </p:grpSpPr>
        <p:sp>
          <p:nvSpPr>
            <p:cNvPr id="140299" name="AutoShape 7"/>
            <p:cNvSpPr>
              <a:spLocks noChangeArrowheads="1"/>
            </p:cNvSpPr>
            <p:nvPr/>
          </p:nvSpPr>
          <p:spPr bwMode="auto">
            <a:xfrm rot="2399357">
              <a:off x="5615608" y="2748126"/>
              <a:ext cx="503237" cy="287337"/>
            </a:xfrm>
            <a:prstGeom prst="leftArrow">
              <a:avLst>
                <a:gd name="adj1" fmla="val 50000"/>
                <a:gd name="adj2" fmla="val 43785"/>
              </a:avLst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40300" name="AutoShape 7"/>
            <p:cNvSpPr>
              <a:spLocks noChangeArrowheads="1"/>
            </p:cNvSpPr>
            <p:nvPr/>
          </p:nvSpPr>
          <p:spPr bwMode="auto">
            <a:xfrm rot="3775479">
              <a:off x="6016435" y="4472514"/>
              <a:ext cx="503238" cy="287337"/>
            </a:xfrm>
            <a:prstGeom prst="leftArrow">
              <a:avLst>
                <a:gd name="adj1" fmla="val 50000"/>
                <a:gd name="adj2" fmla="val 43785"/>
              </a:avLst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40301" name="AutoShape 7"/>
            <p:cNvSpPr>
              <a:spLocks noChangeArrowheads="1"/>
            </p:cNvSpPr>
            <p:nvPr/>
          </p:nvSpPr>
          <p:spPr bwMode="auto">
            <a:xfrm rot="8064067">
              <a:off x="7047934" y="4465323"/>
              <a:ext cx="503238" cy="287337"/>
            </a:xfrm>
            <a:prstGeom prst="leftArrow">
              <a:avLst>
                <a:gd name="adj1" fmla="val 50000"/>
                <a:gd name="adj2" fmla="val 43785"/>
              </a:avLst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40302" name="AutoShape 7"/>
            <p:cNvSpPr>
              <a:spLocks noChangeArrowheads="1"/>
            </p:cNvSpPr>
            <p:nvPr/>
          </p:nvSpPr>
          <p:spPr bwMode="auto">
            <a:xfrm rot="8086197">
              <a:off x="7551910" y="2629043"/>
              <a:ext cx="503238" cy="287337"/>
            </a:xfrm>
            <a:prstGeom prst="leftArrow">
              <a:avLst>
                <a:gd name="adj1" fmla="val 50000"/>
                <a:gd name="adj2" fmla="val 43785"/>
              </a:avLst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9" name="Freccia a destra con strisce 18"/>
          <p:cNvSpPr/>
          <p:nvPr/>
        </p:nvSpPr>
        <p:spPr>
          <a:xfrm rot="5400000">
            <a:off x="1835944" y="4077494"/>
            <a:ext cx="1152525" cy="287337"/>
          </a:xfrm>
          <a:prstGeom prst="stripedRightArrow">
            <a:avLst>
              <a:gd name="adj1" fmla="val 38242"/>
              <a:gd name="adj2" fmla="val 99645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04390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24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26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608013"/>
          </a:xfrm>
        </p:spPr>
        <p:txBody>
          <a:bodyPr>
            <a:noAutofit/>
          </a:bodyPr>
          <a:lstStyle/>
          <a:p>
            <a:r>
              <a:rPr lang="it-IT" sz="3600" b="1" dirty="0" smtClean="0">
                <a:solidFill>
                  <a:srgbClr val="00CCFF"/>
                </a:solidFill>
                <a:latin typeface="Arial" charset="0"/>
                <a:cs typeface="Arial" charset="0"/>
              </a:rPr>
              <a:t>Sindrome da ipovolemia liquorale</a:t>
            </a:r>
          </a:p>
        </p:txBody>
      </p:sp>
      <p:sp>
        <p:nvSpPr>
          <p:cNvPr id="1423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341438"/>
            <a:ext cx="8305800" cy="505936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>
              <a:spcAft>
                <a:spcPts val="1800"/>
              </a:spcAft>
            </a:pPr>
            <a:r>
              <a:rPr lang="it-IT" sz="2000" dirty="0" smtClean="0">
                <a:latin typeface="Arial" charset="0"/>
                <a:cs typeface="Arial" charset="0"/>
              </a:rPr>
              <a:t>Sindrome dovuta a riduzione della pressione liquorale dovuta a riduzione del volume liquorale, si pensa dovuta a perdite liquorali “occulte” a livello spinale</a:t>
            </a:r>
          </a:p>
          <a:p>
            <a:pPr>
              <a:spcAft>
                <a:spcPts val="1800"/>
              </a:spcAft>
            </a:pPr>
            <a:r>
              <a:rPr lang="it-IT" sz="2000" dirty="0" smtClean="0">
                <a:latin typeface="Arial" charset="0"/>
                <a:cs typeface="Arial" charset="0"/>
              </a:rPr>
              <a:t>Sintomo tipico: cefalea </a:t>
            </a:r>
            <a:r>
              <a:rPr lang="it-IT" sz="2000" u="sng" dirty="0" smtClean="0">
                <a:latin typeface="Arial" charset="0"/>
                <a:cs typeface="Arial" charset="0"/>
              </a:rPr>
              <a:t>posturale</a:t>
            </a:r>
            <a:r>
              <a:rPr lang="it-IT" sz="2000" dirty="0" smtClean="0">
                <a:latin typeface="Arial" charset="0"/>
                <a:cs typeface="Arial" charset="0"/>
              </a:rPr>
              <a:t>.</a:t>
            </a:r>
          </a:p>
          <a:p>
            <a:pPr>
              <a:spcAft>
                <a:spcPts val="1800"/>
              </a:spcAft>
            </a:pPr>
            <a:r>
              <a:rPr lang="it-IT" sz="2000" dirty="0" smtClean="0">
                <a:latin typeface="Arial" charset="0"/>
                <a:cs typeface="Arial" charset="0"/>
              </a:rPr>
              <a:t>Reperti RM tipici:</a:t>
            </a:r>
          </a:p>
          <a:p>
            <a:pPr lvl="1">
              <a:spcAft>
                <a:spcPts val="1800"/>
              </a:spcAft>
            </a:pPr>
            <a:r>
              <a:rPr lang="it-IT" sz="1800" dirty="0" smtClean="0">
                <a:latin typeface="Arial" charset="0"/>
                <a:cs typeface="Arial" charset="0"/>
              </a:rPr>
              <a:t>Ventricoli piccoli</a:t>
            </a:r>
          </a:p>
          <a:p>
            <a:pPr lvl="1">
              <a:spcAft>
                <a:spcPts val="1800"/>
              </a:spcAft>
            </a:pPr>
            <a:r>
              <a:rPr lang="it-IT" sz="1800" dirty="0" smtClean="0">
                <a:latin typeface="Arial" charset="0"/>
                <a:cs typeface="Arial" charset="0"/>
              </a:rPr>
              <a:t>Raccolte subdurali (igromi o ematomi)</a:t>
            </a:r>
          </a:p>
          <a:p>
            <a:pPr lvl="1">
              <a:spcAft>
                <a:spcPts val="1800"/>
              </a:spcAft>
            </a:pPr>
            <a:r>
              <a:rPr lang="it-IT" sz="1800" dirty="0" smtClean="0">
                <a:latin typeface="Arial" charset="0"/>
                <a:cs typeface="Arial" charset="0"/>
              </a:rPr>
              <a:t>Impregnazione di mdc diffusa della pachimeninge</a:t>
            </a:r>
          </a:p>
          <a:p>
            <a:pPr lvl="1">
              <a:spcAft>
                <a:spcPts val="1800"/>
              </a:spcAft>
            </a:pPr>
            <a:r>
              <a:rPr lang="it-IT" sz="1800" dirty="0" smtClean="0">
                <a:latin typeface="Arial" charset="0"/>
                <a:cs typeface="Arial" charset="0"/>
              </a:rPr>
              <a:t>Dislocazione caudale dell’encefalo</a:t>
            </a:r>
          </a:p>
          <a:p>
            <a:pPr>
              <a:spcAft>
                <a:spcPts val="1800"/>
              </a:spcAft>
            </a:pPr>
            <a:r>
              <a:rPr lang="it-IT" sz="2000" dirty="0" smtClean="0">
                <a:latin typeface="Arial" charset="0"/>
                <a:cs typeface="Arial" charset="0"/>
              </a:rPr>
              <a:t>Terapia: riposo a letto, </a:t>
            </a:r>
            <a:r>
              <a:rPr lang="it-IT" sz="2000" dirty="0" err="1" smtClean="0">
                <a:latin typeface="Arial" charset="0"/>
                <a:cs typeface="Arial" charset="0"/>
              </a:rPr>
              <a:t>idratatzione</a:t>
            </a:r>
            <a:r>
              <a:rPr lang="it-IT" sz="2000" dirty="0" smtClean="0">
                <a:latin typeface="Arial" charset="0"/>
                <a:cs typeface="Arial" charset="0"/>
              </a:rPr>
              <a:t>, “</a:t>
            </a:r>
            <a:r>
              <a:rPr lang="it-IT" sz="2000" dirty="0" err="1" smtClean="0">
                <a:latin typeface="Arial" charset="0"/>
                <a:cs typeface="Arial" charset="0"/>
              </a:rPr>
              <a:t>blood</a:t>
            </a:r>
            <a:r>
              <a:rPr lang="it-IT" sz="2000" dirty="0" smtClean="0">
                <a:latin typeface="Arial" charset="0"/>
                <a:cs typeface="Arial" charset="0"/>
              </a:rPr>
              <a:t> patch” epidurale</a:t>
            </a:r>
          </a:p>
        </p:txBody>
      </p:sp>
    </p:spTree>
    <p:extLst>
      <p:ext uri="{BB962C8B-B14F-4D97-AF65-F5344CB8AC3E}">
        <p14:creationId xmlns="" xmlns:p14="http://schemas.microsoft.com/office/powerpoint/2010/main" val="35012238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4"/>
            <a:ext cx="9144000" cy="3599958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0" y="1395004"/>
            <a:ext cx="9143999" cy="3005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8000" b="1" dirty="0" smtClean="0">
                <a:latin typeface="Arial Narrow"/>
                <a:cs typeface="Arial Narrow"/>
              </a:rPr>
              <a:t>Ed ora al </a:t>
            </a:r>
            <a:r>
              <a:rPr lang="it-IT" sz="8000" b="1" dirty="0" err="1" smtClean="0">
                <a:latin typeface="Arial Narrow"/>
                <a:cs typeface="Arial Narrow"/>
              </a:rPr>
              <a:t>neuroradiologo</a:t>
            </a:r>
            <a:r>
              <a:rPr lang="it-IT" sz="8000" b="1" dirty="0" smtClean="0">
                <a:latin typeface="Arial Narrow"/>
                <a:cs typeface="Arial Narrow"/>
              </a:rPr>
              <a:t>...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4994962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3716307" y="5140162"/>
            <a:ext cx="168283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i="1" dirty="0" smtClean="0">
                <a:latin typeface="Arial Narrow"/>
                <a:cs typeface="Arial Narrow"/>
              </a:rPr>
              <a:t>Dr. Pinelli</a:t>
            </a:r>
            <a:endParaRPr lang="it-IT" sz="3200" i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6945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133508"/>
            <a:ext cx="9144000" cy="872038"/>
          </a:xfrm>
          <a:solidFill>
            <a:srgbClr val="00CCFF">
              <a:alpha val="51000"/>
            </a:srgbClr>
          </a:solidFill>
        </p:spPr>
        <p:txBody>
          <a:bodyPr/>
          <a:lstStyle/>
          <a:p>
            <a:r>
              <a:rPr lang="it-IT" b="1" dirty="0" smtClean="0">
                <a:latin typeface="Arial Narrow"/>
                <a:cs typeface="Arial Narrow"/>
              </a:rPr>
              <a:t>MARIA 41 aa</a:t>
            </a:r>
            <a:endParaRPr lang="it-IT" b="1" dirty="0"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67603" y="1745855"/>
            <a:ext cx="8722025" cy="2293969"/>
          </a:xfrm>
          <a:ln>
            <a:solidFill>
              <a:schemeClr val="tx2"/>
            </a:solidFill>
          </a:ln>
        </p:spPr>
        <p:txBody>
          <a:bodyPr anchor="ctr">
            <a:noAutofit/>
          </a:bodyPr>
          <a:lstStyle/>
          <a:p>
            <a:pPr marL="109728" indent="0">
              <a:lnSpc>
                <a:spcPct val="90000"/>
              </a:lnSpc>
              <a:buNone/>
              <a:defRPr/>
            </a:pPr>
            <a:r>
              <a:rPr lang="it-IT" sz="2600" dirty="0">
                <a:latin typeface="Arial Narrow"/>
                <a:cs typeface="Arial Narrow"/>
              </a:rPr>
              <a:t>BMI 24,5, ex fumatrice, ipertesa in terapia, utilizza contraccettivo orale</a:t>
            </a:r>
            <a:r>
              <a:rPr lang="it-IT" sz="2600" dirty="0" smtClean="0">
                <a:latin typeface="Arial Narrow"/>
                <a:cs typeface="Arial Narrow"/>
              </a:rPr>
              <a:t>.</a:t>
            </a:r>
          </a:p>
          <a:p>
            <a:pPr marL="109728" indent="0">
              <a:lnSpc>
                <a:spcPct val="90000"/>
              </a:lnSpc>
              <a:buNone/>
              <a:defRPr/>
            </a:pPr>
            <a:r>
              <a:rPr lang="it-IT" sz="2600" dirty="0">
                <a:latin typeface="Arial Narrow"/>
                <a:cs typeface="Arial Narrow"/>
              </a:rPr>
              <a:t>Da 15 anni episodi ricorrenti di cefalea bilaterale, più raramente unilaterale destra o sinistra. Il dolore è di solito pulsante, interferisce con le attività quotidiane, è accompagnato da fotofobia e nausea, solitamente regredisce in 3-6 ore dopo assunzione di FANS</a:t>
            </a:r>
            <a:r>
              <a:rPr lang="it-IT" sz="2600" dirty="0" smtClean="0">
                <a:latin typeface="Arial Narrow"/>
                <a:cs typeface="Arial Narrow"/>
              </a:rPr>
              <a:t>.</a:t>
            </a:r>
            <a:endParaRPr lang="it-IT" sz="2600" dirty="0">
              <a:latin typeface="Arial Narrow"/>
              <a:cs typeface="Arial Narrow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167603" y="1161079"/>
            <a:ext cx="8722025" cy="58477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wrap="square" rtlCol="0" anchor="ctr">
            <a:spAutoFit/>
          </a:bodyPr>
          <a:lstStyle/>
          <a:p>
            <a:pPr algn="ctr"/>
            <a:r>
              <a:rPr lang="it-IT" sz="3200" b="1" dirty="0" smtClean="0">
                <a:solidFill>
                  <a:schemeClr val="tx2"/>
                </a:solidFill>
                <a:latin typeface="Arial Narrow"/>
                <a:cs typeface="Arial Narrow"/>
              </a:rPr>
              <a:t>APR</a:t>
            </a:r>
            <a:endParaRPr lang="it-IT" sz="3200" b="1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  <p:sp>
        <p:nvSpPr>
          <p:cNvPr id="9" name="Segnaposto contenuto 2"/>
          <p:cNvSpPr txBox="1">
            <a:spLocks/>
          </p:cNvSpPr>
          <p:nvPr/>
        </p:nvSpPr>
        <p:spPr>
          <a:xfrm>
            <a:off x="167603" y="4851318"/>
            <a:ext cx="8722025" cy="1883252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lnSpc>
                <a:spcPct val="90000"/>
              </a:lnSpc>
              <a:buNone/>
              <a:defRPr/>
            </a:pPr>
            <a:r>
              <a:rPr lang="it-IT" sz="2600" dirty="0">
                <a:latin typeface="Arial Narrow"/>
                <a:cs typeface="Arial Narrow"/>
              </a:rPr>
              <a:t>Si presenta dal proprio MMG e racconta che questa mattina, primo giorno del ciclo mestruale, è stata svegliata da un forte dolore pulsante, descritto come VAS 8/10,  in sede </a:t>
            </a:r>
            <a:r>
              <a:rPr lang="it-IT" sz="2600" dirty="0" err="1">
                <a:latin typeface="Arial Narrow"/>
                <a:cs typeface="Arial Narrow"/>
              </a:rPr>
              <a:t>occipito</a:t>
            </a:r>
            <a:r>
              <a:rPr lang="it-IT" sz="2600" dirty="0">
                <a:latin typeface="Arial Narrow"/>
                <a:cs typeface="Arial Narrow"/>
              </a:rPr>
              <a:t>-nucale, accompagnato da nausea e vomito. La paziente non ricorda eventi scatenanti, ha assunto FANS ma senza beneficio.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167603" y="4233965"/>
            <a:ext cx="8722025" cy="58477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wrap="square" rtlCol="0" anchor="ctr">
            <a:spAutoFit/>
          </a:bodyPr>
          <a:lstStyle/>
          <a:p>
            <a:pPr algn="ctr"/>
            <a:r>
              <a:rPr lang="it-IT" sz="3200" b="1" dirty="0" smtClean="0">
                <a:solidFill>
                  <a:schemeClr val="tx2"/>
                </a:solidFill>
                <a:latin typeface="Arial Narrow"/>
                <a:cs typeface="Arial Narrow"/>
              </a:rPr>
              <a:t>APP</a:t>
            </a:r>
            <a:endParaRPr lang="it-IT" sz="3200" b="1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3793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1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3362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336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85800" y="3429000"/>
            <a:ext cx="7772400" cy="3176588"/>
          </a:xfrm>
        </p:spPr>
        <p:txBody>
          <a:bodyPr lIns="92075" tIns="46038" rIns="92075" bIns="46038"/>
          <a:lstStyle/>
          <a:p>
            <a:pPr algn="ctr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it-IT" sz="3600" smtClean="0">
                <a:solidFill>
                  <a:srgbClr val="FF9900"/>
                </a:solidFill>
                <a:latin typeface="Arial" charset="0"/>
              </a:rPr>
              <a:t>Quando ?</a:t>
            </a:r>
          </a:p>
          <a:p>
            <a:pPr algn="ctr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it-IT" sz="3600" smtClean="0">
                <a:latin typeface="Arial" charset="0"/>
              </a:rPr>
              <a:t>Quale ?   </a:t>
            </a:r>
            <a:r>
              <a:rPr lang="it-IT" sz="2400" smtClean="0">
                <a:latin typeface="Arial" charset="0"/>
              </a:rPr>
              <a:t>( TC / RM )</a:t>
            </a:r>
            <a:endParaRPr lang="it-IT" sz="3600" smtClean="0">
              <a:latin typeface="Arial" charset="0"/>
            </a:endParaRPr>
          </a:p>
          <a:p>
            <a:pPr algn="ctr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it-IT" sz="3600" smtClean="0">
                <a:latin typeface="Arial" charset="0"/>
              </a:rPr>
              <a:t>Come ?   </a:t>
            </a:r>
            <a:r>
              <a:rPr lang="it-IT" sz="2400" smtClean="0">
                <a:latin typeface="Arial" charset="0"/>
              </a:rPr>
              <a:t>( m.d.c. SI / NO )</a:t>
            </a:r>
          </a:p>
        </p:txBody>
      </p:sp>
      <p:sp>
        <p:nvSpPr>
          <p:cNvPr id="143364" name="Rectangle 7"/>
          <p:cNvSpPr>
            <a:spLocks noChangeArrowheads="1"/>
          </p:cNvSpPr>
          <p:nvPr/>
        </p:nvSpPr>
        <p:spPr bwMode="auto">
          <a:xfrm>
            <a:off x="685800" y="333375"/>
            <a:ext cx="7772400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3600" b="1" dirty="0">
                <a:solidFill>
                  <a:srgbClr val="00CCFF"/>
                </a:solidFill>
              </a:rPr>
              <a:t>CEFALEA </a:t>
            </a:r>
            <a:r>
              <a:rPr lang="it-IT" sz="3600" b="1" dirty="0">
                <a:solidFill>
                  <a:srgbClr val="FF0000"/>
                </a:solidFill>
              </a:rPr>
              <a:t>NON ACUTA</a:t>
            </a:r>
            <a:r>
              <a:rPr lang="it-IT" sz="3600" b="1" dirty="0">
                <a:solidFill>
                  <a:srgbClr val="00CCFF"/>
                </a:solidFill>
              </a:rPr>
              <a:t/>
            </a:r>
            <a:br>
              <a:rPr lang="it-IT" sz="3600" b="1" dirty="0">
                <a:solidFill>
                  <a:srgbClr val="00CCFF"/>
                </a:solidFill>
              </a:rPr>
            </a:br>
            <a:r>
              <a:rPr lang="it-IT" sz="3600" b="1" dirty="0">
                <a:solidFill>
                  <a:srgbClr val="00CCFF"/>
                </a:solidFill>
              </a:rPr>
              <a:t>e</a:t>
            </a:r>
            <a:br>
              <a:rPr lang="it-IT" sz="3600" b="1" dirty="0">
                <a:solidFill>
                  <a:srgbClr val="00CCFF"/>
                </a:solidFill>
              </a:rPr>
            </a:br>
            <a:r>
              <a:rPr lang="it-IT" sz="3600" b="1" dirty="0">
                <a:solidFill>
                  <a:srgbClr val="00CCFF"/>
                </a:solidFill>
              </a:rPr>
              <a:t>NEUROIMAGING</a:t>
            </a:r>
          </a:p>
        </p:txBody>
      </p:sp>
    </p:spTree>
    <p:extLst>
      <p:ext uri="{BB962C8B-B14F-4D97-AF65-F5344CB8AC3E}">
        <p14:creationId xmlns="" xmlns:p14="http://schemas.microsoft.com/office/powerpoint/2010/main" val="30743155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09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5410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45411" name="Picture 9" descr="cefalea_Guidlines_Neurology_2000_Titol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875" y="1412875"/>
            <a:ext cx="8604250" cy="393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5412" name="Oval 11"/>
          <p:cNvSpPr>
            <a:spLocks noChangeArrowheads="1"/>
          </p:cNvSpPr>
          <p:nvPr/>
        </p:nvSpPr>
        <p:spPr bwMode="auto">
          <a:xfrm>
            <a:off x="6516688" y="1484313"/>
            <a:ext cx="2087562" cy="431800"/>
          </a:xfrm>
          <a:prstGeom prst="ellipse">
            <a:avLst/>
          </a:prstGeom>
          <a:noFill/>
          <a:ln w="317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460159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7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7458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47459" name="Picture 4" descr="cefalea_EBM_Guidelines_US_Headache_Consortium_1999_titol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0113" y="188913"/>
            <a:ext cx="7343775" cy="115252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147460" name="Rectangle 5"/>
          <p:cNvSpPr>
            <a:spLocks noGrp="1" noChangeArrowheads="1"/>
          </p:cNvSpPr>
          <p:nvPr>
            <p:ph type="title"/>
          </p:nvPr>
        </p:nvSpPr>
        <p:spPr>
          <a:xfrm>
            <a:off x="685800" y="1557338"/>
            <a:ext cx="7772400" cy="495300"/>
          </a:xfrm>
        </p:spPr>
        <p:txBody>
          <a:bodyPr>
            <a:noAutofit/>
          </a:bodyPr>
          <a:lstStyle/>
          <a:p>
            <a:pPr eaLnBrk="1" hangingPunct="1"/>
            <a:r>
              <a:rPr lang="it-IT" sz="3600" b="1" dirty="0" smtClean="0">
                <a:solidFill>
                  <a:srgbClr val="00CCFF"/>
                </a:solidFill>
                <a:latin typeface="Arial" charset="0"/>
              </a:rPr>
              <a:t>Principi generali</a:t>
            </a:r>
          </a:p>
        </p:txBody>
      </p:sp>
      <p:sp>
        <p:nvSpPr>
          <p:cNvPr id="141318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504825" y="2420938"/>
            <a:ext cx="8134350" cy="3887787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110000"/>
              </a:lnSpc>
              <a:spcBef>
                <a:spcPct val="30000"/>
              </a:spcBef>
              <a:spcAft>
                <a:spcPct val="50000"/>
              </a:spcAft>
            </a:pPr>
            <a:r>
              <a:rPr lang="it-IT" sz="2400" smtClean="0">
                <a:latin typeface="Arial" charset="0"/>
              </a:rPr>
              <a:t>“Testing should be avoided if it will not lead to a change in management”.</a:t>
            </a:r>
          </a:p>
          <a:p>
            <a:pPr eaLnBrk="1" hangingPunct="1">
              <a:lnSpc>
                <a:spcPct val="110000"/>
              </a:lnSpc>
              <a:spcBef>
                <a:spcPct val="30000"/>
              </a:spcBef>
              <a:spcAft>
                <a:spcPct val="50000"/>
              </a:spcAft>
            </a:pPr>
            <a:r>
              <a:rPr lang="it-IT" sz="2400" smtClean="0">
                <a:latin typeface="Arial" charset="0"/>
              </a:rPr>
              <a:t>“Testing is not reccomended if the individual is not significantly more likely than anyone else in the general population to have a significant abnormality”.</a:t>
            </a:r>
          </a:p>
          <a:p>
            <a:pPr eaLnBrk="1" hangingPunct="1">
              <a:lnSpc>
                <a:spcPct val="110000"/>
              </a:lnSpc>
              <a:spcBef>
                <a:spcPct val="30000"/>
              </a:spcBef>
              <a:spcAft>
                <a:spcPct val="50000"/>
              </a:spcAft>
            </a:pPr>
            <a:r>
              <a:rPr lang="it-IT" sz="2400" smtClean="0">
                <a:latin typeface="Arial" charset="0"/>
              </a:rPr>
              <a:t>“Testing that normally may not be reccomended as a population policy may make sense at an individual level, resources notwithstanding”.</a:t>
            </a:r>
          </a:p>
        </p:txBody>
      </p:sp>
    </p:spTree>
    <p:extLst>
      <p:ext uri="{BB962C8B-B14F-4D97-AF65-F5344CB8AC3E}">
        <p14:creationId xmlns="" xmlns:p14="http://schemas.microsoft.com/office/powerpoint/2010/main" val="23913408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1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1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13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13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13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13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9506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9507" name="Rectangle 13"/>
          <p:cNvSpPr>
            <a:spLocks noGrp="1" noChangeArrowheads="1"/>
          </p:cNvSpPr>
          <p:nvPr>
            <p:ph type="body" idx="1"/>
          </p:nvPr>
        </p:nvSpPr>
        <p:spPr>
          <a:xfrm>
            <a:off x="377825" y="2349500"/>
            <a:ext cx="8388350" cy="41148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it-IT" sz="2400" dirty="0" smtClean="0">
                <a:latin typeface="Arial" charset="0"/>
                <a:cs typeface="Arial" charset="0"/>
              </a:rPr>
              <a:t>Esistono dati </a:t>
            </a:r>
            <a:r>
              <a:rPr lang="it-IT" sz="2400" u="sng" dirty="0" smtClean="0">
                <a:latin typeface="Arial" charset="0"/>
                <a:cs typeface="Arial" charset="0"/>
              </a:rPr>
              <a:t>clinici</a:t>
            </a:r>
            <a:r>
              <a:rPr lang="it-IT" sz="2400" dirty="0" smtClean="0">
                <a:latin typeface="Arial" charset="0"/>
                <a:cs typeface="Arial" charset="0"/>
              </a:rPr>
              <a:t> (storia, E.O.) in grado di predire quali pazienti hanno “anomalie cerebrali significative”  ?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endParaRPr lang="it-IT" sz="2400" dirty="0" smtClean="0">
              <a:latin typeface="Arial" charset="0"/>
              <a:cs typeface="Arial" charset="0"/>
            </a:endParaRP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it-IT" sz="2400" dirty="0" smtClean="0">
                <a:latin typeface="Arial" charset="0"/>
                <a:cs typeface="Arial" charset="0"/>
              </a:rPr>
              <a:t>Qual è la frequenza di reperti TC o RM patologici “significativi” in </a:t>
            </a:r>
            <a:r>
              <a:rPr lang="it-IT" sz="2400" dirty="0" err="1" smtClean="0">
                <a:latin typeface="Arial" charset="0"/>
                <a:cs typeface="Arial" charset="0"/>
              </a:rPr>
              <a:t>paz</a:t>
            </a:r>
            <a:r>
              <a:rPr lang="it-IT" sz="2400" dirty="0" smtClean="0">
                <a:latin typeface="Arial" charset="0"/>
                <a:cs typeface="Arial" charset="0"/>
              </a:rPr>
              <a:t>. con cefalea non-acuta e E.O.N. normale ?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endParaRPr lang="it-IT" sz="2400" dirty="0" smtClean="0">
              <a:latin typeface="Arial" charset="0"/>
              <a:cs typeface="Arial" charset="0"/>
            </a:endParaRP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it-IT" sz="2400" dirty="0" smtClean="0">
                <a:latin typeface="Arial" charset="0"/>
                <a:cs typeface="Arial" charset="0"/>
              </a:rPr>
              <a:t>Qual è la sensibilità relativa di TC vs RM nel rilevare anomalie cerebrali “significative” nei </a:t>
            </a:r>
            <a:r>
              <a:rPr lang="it-IT" sz="2400" dirty="0" err="1" smtClean="0">
                <a:latin typeface="Arial" charset="0"/>
                <a:cs typeface="Arial" charset="0"/>
              </a:rPr>
              <a:t>paz</a:t>
            </a:r>
            <a:r>
              <a:rPr lang="it-IT" sz="2400" dirty="0" smtClean="0">
                <a:latin typeface="Arial" charset="0"/>
                <a:cs typeface="Arial" charset="0"/>
              </a:rPr>
              <a:t>. con cefalea non-acuta ?</a:t>
            </a:r>
          </a:p>
        </p:txBody>
      </p:sp>
      <p:sp>
        <p:nvSpPr>
          <p:cNvPr id="149508" name="Rectangle 14"/>
          <p:cNvSpPr>
            <a:spLocks noGrp="1" noChangeArrowheads="1"/>
          </p:cNvSpPr>
          <p:nvPr>
            <p:ph type="title"/>
          </p:nvPr>
        </p:nvSpPr>
        <p:spPr>
          <a:xfrm>
            <a:off x="685800" y="1484313"/>
            <a:ext cx="7772400" cy="4953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sz="3600" b="1" dirty="0" smtClean="0">
                <a:solidFill>
                  <a:srgbClr val="00CCFF"/>
                </a:solidFill>
                <a:latin typeface="Arial" charset="0"/>
              </a:rPr>
              <a:t>QUESITI</a:t>
            </a:r>
          </a:p>
        </p:txBody>
      </p:sp>
      <p:pic>
        <p:nvPicPr>
          <p:cNvPr id="149509" name="Picture 15" descr="cefalea_EBM_Guidelines_US_Headache_Consortium_1999_titol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550" y="296863"/>
            <a:ext cx="7453313" cy="971550"/>
          </a:xfrm>
          <a:prstGeom prst="rect">
            <a:avLst/>
          </a:prstGeom>
          <a:noFill/>
          <a:ln w="9525">
            <a:solidFill>
              <a:srgbClr val="1F497D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0082719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3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1554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51555" name="Picture 9" descr="cefalea_EBM_Guidelines_US_Headache_Consortium_1999_metodology_tab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2750" y="1916113"/>
            <a:ext cx="8318500" cy="4398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9338" name="Oval 10"/>
          <p:cNvSpPr>
            <a:spLocks noChangeArrowheads="1"/>
          </p:cNvSpPr>
          <p:nvPr/>
        </p:nvSpPr>
        <p:spPr bwMode="auto">
          <a:xfrm>
            <a:off x="598488" y="3025775"/>
            <a:ext cx="2447925" cy="431800"/>
          </a:xfrm>
          <a:prstGeom prst="ellips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3841750" y="3544888"/>
            <a:ext cx="4162425" cy="676275"/>
            <a:chOff x="2420" y="2233"/>
            <a:chExt cx="2622" cy="426"/>
          </a:xfrm>
        </p:grpSpPr>
        <p:sp>
          <p:nvSpPr>
            <p:cNvPr id="151559" name="Line 11"/>
            <p:cNvSpPr>
              <a:spLocks noChangeShapeType="1"/>
            </p:cNvSpPr>
            <p:nvPr/>
          </p:nvSpPr>
          <p:spPr bwMode="auto">
            <a:xfrm>
              <a:off x="2466" y="2233"/>
              <a:ext cx="1028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1560" name="Line 12"/>
            <p:cNvSpPr>
              <a:spLocks noChangeShapeType="1"/>
            </p:cNvSpPr>
            <p:nvPr/>
          </p:nvSpPr>
          <p:spPr bwMode="auto">
            <a:xfrm flipV="1">
              <a:off x="2517" y="2376"/>
              <a:ext cx="546" cy="11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1561" name="Line 13"/>
            <p:cNvSpPr>
              <a:spLocks noChangeShapeType="1"/>
            </p:cNvSpPr>
            <p:nvPr/>
          </p:nvSpPr>
          <p:spPr bwMode="auto">
            <a:xfrm>
              <a:off x="2420" y="2523"/>
              <a:ext cx="460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1562" name="Line 14"/>
            <p:cNvSpPr>
              <a:spLocks noChangeShapeType="1"/>
            </p:cNvSpPr>
            <p:nvPr/>
          </p:nvSpPr>
          <p:spPr bwMode="auto">
            <a:xfrm>
              <a:off x="3342" y="2527"/>
              <a:ext cx="728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1563" name="Line 15"/>
            <p:cNvSpPr>
              <a:spLocks noChangeShapeType="1"/>
            </p:cNvSpPr>
            <p:nvPr/>
          </p:nvSpPr>
          <p:spPr bwMode="auto">
            <a:xfrm>
              <a:off x="3054" y="2653"/>
              <a:ext cx="1988" cy="6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</p:grpSp>
      <p:pic>
        <p:nvPicPr>
          <p:cNvPr id="151558" name="Picture 17" descr="cefalea_EBM_Guidelines_US_Headache_Consortium_1999_titol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4550" y="296863"/>
            <a:ext cx="7453313" cy="971550"/>
          </a:xfrm>
          <a:prstGeom prst="rect">
            <a:avLst/>
          </a:prstGeom>
          <a:noFill/>
          <a:ln w="9525">
            <a:solidFill>
              <a:srgbClr val="1F497D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8764143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99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8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1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3602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3603" name="Rectangle 8"/>
          <p:cNvSpPr>
            <a:spLocks noGrp="1" noChangeArrowheads="1"/>
          </p:cNvSpPr>
          <p:nvPr>
            <p:ph type="title"/>
          </p:nvPr>
        </p:nvSpPr>
        <p:spPr>
          <a:xfrm>
            <a:off x="685800" y="1557338"/>
            <a:ext cx="7772400" cy="495300"/>
          </a:xfrm>
        </p:spPr>
        <p:txBody>
          <a:bodyPr>
            <a:noAutofit/>
          </a:bodyPr>
          <a:lstStyle/>
          <a:p>
            <a:pPr eaLnBrk="1" hangingPunct="1"/>
            <a:r>
              <a:rPr lang="it-IT" sz="3600" b="1" smtClean="0">
                <a:solidFill>
                  <a:srgbClr val="00CCFF"/>
                </a:solidFill>
                <a:latin typeface="Arial" charset="0"/>
              </a:rPr>
              <a:t>EVIDENZE</a:t>
            </a:r>
          </a:p>
        </p:txBody>
      </p:sp>
      <p:sp>
        <p:nvSpPr>
          <p:cNvPr id="153604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685800" y="2349500"/>
            <a:ext cx="7772400" cy="41148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110000"/>
              </a:lnSpc>
              <a:spcAft>
                <a:spcPct val="20000"/>
              </a:spcAft>
            </a:pPr>
            <a:r>
              <a:rPr lang="it-IT" sz="2400" smtClean="0">
                <a:latin typeface="Arial" charset="0"/>
              </a:rPr>
              <a:t>28 studi (tutti di </a:t>
            </a:r>
            <a:r>
              <a:rPr lang="it-IT" sz="2400" u="sng" smtClean="0">
                <a:latin typeface="Arial" charset="0"/>
              </a:rPr>
              <a:t>livello IV</a:t>
            </a:r>
            <a:r>
              <a:rPr lang="it-IT" sz="2400" smtClean="0">
                <a:latin typeface="Arial" charset="0"/>
              </a:rPr>
              <a:t>)</a:t>
            </a:r>
          </a:p>
          <a:p>
            <a:pPr lvl="1" eaLnBrk="1" hangingPunct="1">
              <a:lnSpc>
                <a:spcPct val="110000"/>
              </a:lnSpc>
              <a:spcAft>
                <a:spcPct val="20000"/>
              </a:spcAft>
            </a:pPr>
            <a:r>
              <a:rPr lang="it-IT" sz="2000" smtClean="0">
                <a:latin typeface="Arial" charset="0"/>
              </a:rPr>
              <a:t>22 retrospettivi</a:t>
            </a:r>
          </a:p>
          <a:p>
            <a:pPr lvl="1" eaLnBrk="1" hangingPunct="1">
              <a:lnSpc>
                <a:spcPct val="110000"/>
              </a:lnSpc>
              <a:spcAft>
                <a:spcPct val="20000"/>
              </a:spcAft>
            </a:pPr>
            <a:r>
              <a:rPr lang="it-IT" sz="2000" smtClean="0">
                <a:latin typeface="Arial" charset="0"/>
              </a:rPr>
              <a:t>6 prospettici (ma non in cieco)</a:t>
            </a:r>
          </a:p>
          <a:p>
            <a:pPr eaLnBrk="1" hangingPunct="1">
              <a:lnSpc>
                <a:spcPct val="110000"/>
              </a:lnSpc>
              <a:spcAft>
                <a:spcPct val="20000"/>
              </a:spcAft>
            </a:pPr>
            <a:r>
              <a:rPr lang="it-IT" sz="2400" smtClean="0">
                <a:latin typeface="Arial" charset="0"/>
              </a:rPr>
              <a:t>BIAS:</a:t>
            </a:r>
          </a:p>
          <a:p>
            <a:pPr lvl="1" eaLnBrk="1" hangingPunct="1">
              <a:lnSpc>
                <a:spcPct val="110000"/>
              </a:lnSpc>
              <a:spcAft>
                <a:spcPct val="20000"/>
              </a:spcAft>
            </a:pPr>
            <a:r>
              <a:rPr lang="it-IT" sz="2000" smtClean="0">
                <a:latin typeface="Arial" charset="0"/>
              </a:rPr>
              <a:t>Molti studi condotti in centri di riferimento</a:t>
            </a: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</a:pPr>
            <a:r>
              <a:rPr lang="it-IT" sz="2000" smtClean="0">
                <a:latin typeface="Arial" charset="0"/>
              </a:rPr>
              <a:t>Molti studi senza specifica dei criteri utilizzati per selezionare i paz. da avviare a neuroimaging</a:t>
            </a: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</a:pPr>
            <a:endParaRPr lang="it-IT" sz="2000" smtClean="0">
              <a:latin typeface="Arial" charset="0"/>
            </a:endParaRP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</a:pPr>
            <a:r>
              <a:rPr lang="it-IT" sz="2000" smtClean="0">
                <a:latin typeface="Arial" charset="0"/>
              </a:rPr>
              <a:t>Probabile sovrastima della prevalenza di patologia cerebrale</a:t>
            </a:r>
          </a:p>
        </p:txBody>
      </p:sp>
      <p:pic>
        <p:nvPicPr>
          <p:cNvPr id="153605" name="Picture 10" descr="cefalea_EBM_Guidelines_US_Headache_Consortium_1999_metodology_tab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430169" y="115888"/>
            <a:ext cx="5832475" cy="5976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06" name="AutoShape 11"/>
          <p:cNvSpPr>
            <a:spLocks noChangeArrowheads="1"/>
          </p:cNvSpPr>
          <p:nvPr/>
        </p:nvSpPr>
        <p:spPr bwMode="auto">
          <a:xfrm>
            <a:off x="4319588" y="5589588"/>
            <a:ext cx="504825" cy="503237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53607" name="Picture 12" descr="cefalea_EBM_Guidelines_US_Headache_Consortium_1999_titol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4550" y="296863"/>
            <a:ext cx="7453313" cy="971550"/>
          </a:xfrm>
          <a:prstGeom prst="rect">
            <a:avLst/>
          </a:prstGeom>
          <a:noFill/>
          <a:ln w="9525">
            <a:solidFill>
              <a:srgbClr val="1F497D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0974578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49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5650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436" name="Rectangle 13"/>
          <p:cNvSpPr>
            <a:spLocks noGrp="1" noChangeArrowheads="1"/>
          </p:cNvSpPr>
          <p:nvPr>
            <p:ph type="body" idx="1"/>
          </p:nvPr>
        </p:nvSpPr>
        <p:spPr>
          <a:xfrm>
            <a:off x="377825" y="2349500"/>
            <a:ext cx="8388350" cy="41148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Esistono dati </a:t>
            </a:r>
            <a:r>
              <a:rPr lang="it-IT" sz="2400" u="sng" dirty="0" smtClean="0">
                <a:latin typeface="Arial" pitchFamily="34" charset="0"/>
                <a:cs typeface="Arial" pitchFamily="34" charset="0"/>
              </a:rPr>
              <a:t>clinici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(storia, E.O.) in grado di predire quali pazienti hanno “anomalie cerebrali significative”  ?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endParaRPr lang="it-IT" sz="2400" dirty="0" smtClean="0">
              <a:latin typeface="Arial" pitchFamily="34" charset="0"/>
              <a:cs typeface="Arial" pitchFamily="34" charset="0"/>
            </a:endParaRPr>
          </a:p>
          <a:p>
            <a:pPr marL="609600" indent="-609600" eaLnBrk="1" hangingPunct="1">
              <a:lnSpc>
                <a:spcPct val="90000"/>
              </a:lnSpc>
              <a:buClr>
                <a:schemeClr val="accent2">
                  <a:lumMod val="75000"/>
                </a:schemeClr>
              </a:buClr>
              <a:buFont typeface="Wingdings" pitchFamily="2" charset="2"/>
              <a:buAutoNum type="arabicPeriod"/>
              <a:defRPr/>
            </a:pPr>
            <a:r>
              <a:rPr lang="it-IT" sz="2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Qual è la frequenza di reperti TC o RM patologici “significativi” in </a:t>
            </a:r>
            <a:r>
              <a:rPr lang="it-IT" sz="2400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paz</a:t>
            </a:r>
            <a:r>
              <a:rPr lang="it-IT" sz="2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 con cefalea non-acuta e </a:t>
            </a:r>
            <a:r>
              <a:rPr lang="it-IT" sz="2400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E.O.N.</a:t>
            </a:r>
            <a:r>
              <a:rPr lang="it-IT" sz="2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normale ?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endParaRPr lang="it-IT" sz="2400" dirty="0" smtClean="0">
              <a:latin typeface="Arial" pitchFamily="34" charset="0"/>
              <a:cs typeface="Arial" pitchFamily="34" charset="0"/>
            </a:endParaRPr>
          </a:p>
          <a:p>
            <a:pPr marL="609600" indent="-609600" eaLnBrk="1" hangingPunct="1">
              <a:lnSpc>
                <a:spcPct val="90000"/>
              </a:lnSpc>
              <a:buClr>
                <a:schemeClr val="accent2">
                  <a:lumMod val="75000"/>
                </a:schemeClr>
              </a:buClr>
              <a:buFont typeface="Wingdings" pitchFamily="2" charset="2"/>
              <a:buAutoNum type="arabicPeriod"/>
              <a:defRPr/>
            </a:pPr>
            <a:r>
              <a:rPr lang="it-IT" sz="2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Qual è la sensibilità relativa di TC vs RM nel rilevare anomalie cerebrali “significative” nei </a:t>
            </a:r>
            <a:r>
              <a:rPr lang="it-IT" sz="2400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paz</a:t>
            </a:r>
            <a:r>
              <a:rPr lang="it-IT" sz="2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 con cefalea non-acuta ?</a:t>
            </a:r>
          </a:p>
        </p:txBody>
      </p:sp>
      <p:sp>
        <p:nvSpPr>
          <p:cNvPr id="155652" name="Rectangle 14"/>
          <p:cNvSpPr>
            <a:spLocks noGrp="1" noChangeArrowheads="1"/>
          </p:cNvSpPr>
          <p:nvPr>
            <p:ph type="title"/>
          </p:nvPr>
        </p:nvSpPr>
        <p:spPr>
          <a:xfrm>
            <a:off x="685800" y="1484313"/>
            <a:ext cx="7772400" cy="4953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sz="3600" b="1" dirty="0" smtClean="0">
                <a:solidFill>
                  <a:srgbClr val="00CCFF"/>
                </a:solidFill>
                <a:latin typeface="Arial" charset="0"/>
              </a:rPr>
              <a:t>QUESITI</a:t>
            </a:r>
          </a:p>
        </p:txBody>
      </p:sp>
      <p:pic>
        <p:nvPicPr>
          <p:cNvPr id="155653" name="Picture 15" descr="cefalea_EBM_Guidelines_US_Headache_Consortium_1999_titol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550" y="296863"/>
            <a:ext cx="7453313" cy="971550"/>
          </a:xfrm>
          <a:prstGeom prst="rect">
            <a:avLst/>
          </a:prstGeom>
          <a:noFill/>
          <a:ln w="9525">
            <a:solidFill>
              <a:srgbClr val="1F497D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930174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7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7698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7699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685800" y="2492375"/>
            <a:ext cx="7772400" cy="3457575"/>
          </a:xfrm>
        </p:spPr>
        <p:txBody>
          <a:bodyPr/>
          <a:lstStyle/>
          <a:p>
            <a:pPr eaLnBrk="1" hangingPunct="1">
              <a:lnSpc>
                <a:spcPct val="110000"/>
              </a:lnSpc>
              <a:spcAft>
                <a:spcPct val="150000"/>
              </a:spcAft>
            </a:pPr>
            <a:r>
              <a:rPr lang="it-IT" sz="2400" smtClean="0">
                <a:latin typeface="Arial" charset="0"/>
              </a:rPr>
              <a:t>Un E.O.N. patologico aumenta</a:t>
            </a:r>
            <a:r>
              <a:rPr lang="it-IT" sz="2800" smtClean="0">
                <a:solidFill>
                  <a:srgbClr val="CCFFFF"/>
                </a:solidFill>
                <a:latin typeface="Arial" charset="0"/>
              </a:rPr>
              <a:t>*</a:t>
            </a:r>
            <a:r>
              <a:rPr lang="it-IT" sz="2400" smtClean="0">
                <a:latin typeface="Arial" charset="0"/>
              </a:rPr>
              <a:t> la probabilità di riscontrare un’anomalia significativa al neuroimaging (LR=3.0)</a:t>
            </a:r>
          </a:p>
          <a:p>
            <a:pPr eaLnBrk="1" hangingPunct="1">
              <a:lnSpc>
                <a:spcPct val="110000"/>
              </a:lnSpc>
              <a:spcAft>
                <a:spcPct val="150000"/>
              </a:spcAft>
            </a:pPr>
            <a:r>
              <a:rPr lang="it-IT" sz="2400" smtClean="0">
                <a:latin typeface="Arial" charset="0"/>
              </a:rPr>
              <a:t>Un E.O.N. normale riduce la probabilità di riscontrare un’anomalia significativa al neuroimaging</a:t>
            </a:r>
            <a:br>
              <a:rPr lang="it-IT" sz="2400" smtClean="0">
                <a:latin typeface="Arial" charset="0"/>
              </a:rPr>
            </a:br>
            <a:r>
              <a:rPr lang="it-IT" sz="2400" smtClean="0">
                <a:latin typeface="Arial" charset="0"/>
              </a:rPr>
              <a:t>(LR=0.7)</a:t>
            </a:r>
          </a:p>
        </p:txBody>
      </p:sp>
      <p:sp>
        <p:nvSpPr>
          <p:cNvPr id="157700" name="Text Box 7"/>
          <p:cNvSpPr txBox="1">
            <a:spLocks noChangeArrowheads="1"/>
          </p:cNvSpPr>
          <p:nvPr/>
        </p:nvSpPr>
        <p:spPr bwMode="auto">
          <a:xfrm>
            <a:off x="0" y="6381750"/>
            <a:ext cx="914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000">
                <a:solidFill>
                  <a:srgbClr val="CCFFFF"/>
                </a:solidFill>
              </a:rPr>
              <a:t>* N.B.: se probabilità pre-test =1/100 </a:t>
            </a:r>
            <a:r>
              <a:rPr lang="it-IT" sz="2000">
                <a:solidFill>
                  <a:srgbClr val="CCFFFF"/>
                </a:solidFill>
                <a:sym typeface="Wingdings" pitchFamily="2" charset="2"/>
              </a:rPr>
              <a:t> 3/100 (ancora bassa !)</a:t>
            </a:r>
            <a:endParaRPr lang="it-IT" sz="2000">
              <a:solidFill>
                <a:srgbClr val="CCFFFF"/>
              </a:solidFill>
            </a:endParaRPr>
          </a:p>
        </p:txBody>
      </p:sp>
      <p:sp>
        <p:nvSpPr>
          <p:cNvPr id="157701" name="Rectangle 9"/>
          <p:cNvSpPr>
            <a:spLocks noChangeArrowheads="1"/>
          </p:cNvSpPr>
          <p:nvPr/>
        </p:nvSpPr>
        <p:spPr bwMode="auto">
          <a:xfrm>
            <a:off x="685800" y="1628775"/>
            <a:ext cx="7772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3600" b="1" dirty="0">
                <a:solidFill>
                  <a:srgbClr val="00CCFF"/>
                </a:solidFill>
              </a:rPr>
              <a:t>1a.  Esame Obiettivo Neurologico</a:t>
            </a:r>
          </a:p>
        </p:txBody>
      </p:sp>
      <p:pic>
        <p:nvPicPr>
          <p:cNvPr id="157702" name="Picture 10" descr="cefalea_EBM_Guidelines_US_Headache_Consortium_1999_titol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550" y="296863"/>
            <a:ext cx="7453313" cy="971550"/>
          </a:xfrm>
          <a:prstGeom prst="rect">
            <a:avLst/>
          </a:prstGeom>
          <a:noFill/>
          <a:ln w="9525">
            <a:solidFill>
              <a:srgbClr val="1F497D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0930643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5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9746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9747" name="Rectangle 5"/>
          <p:cNvSpPr>
            <a:spLocks noGrp="1" noChangeArrowheads="1"/>
          </p:cNvSpPr>
          <p:nvPr>
            <p:ph type="title"/>
          </p:nvPr>
        </p:nvSpPr>
        <p:spPr>
          <a:xfrm>
            <a:off x="685800" y="1557338"/>
            <a:ext cx="7772400" cy="4953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sz="3200" b="1" dirty="0" smtClean="0">
                <a:solidFill>
                  <a:srgbClr val="00CCFF"/>
                </a:solidFill>
                <a:latin typeface="Arial" charset="0"/>
              </a:rPr>
              <a:t>Raccomandazioni  #1</a:t>
            </a:r>
          </a:p>
        </p:txBody>
      </p:sp>
      <p:sp>
        <p:nvSpPr>
          <p:cNvPr id="159748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268413" y="2636838"/>
            <a:ext cx="6605587" cy="2663825"/>
          </a:xfrm>
          <a:ln>
            <a:solidFill>
              <a:schemeClr val="bg1"/>
            </a:solidFill>
          </a:ln>
        </p:spPr>
        <p:txBody>
          <a:bodyPr/>
          <a:lstStyle/>
          <a:p>
            <a:pPr eaLnBrk="1" hangingPunct="1">
              <a:lnSpc>
                <a:spcPct val="140000"/>
              </a:lnSpc>
              <a:spcBef>
                <a:spcPct val="50000"/>
              </a:spcBef>
              <a:spcAft>
                <a:spcPct val="90000"/>
              </a:spcAft>
              <a:buFont typeface="Wingdings" pitchFamily="2" charset="2"/>
              <a:buNone/>
            </a:pPr>
            <a:r>
              <a:rPr lang="it-IT" sz="2800" i="1" dirty="0" smtClean="0"/>
              <a:t>“</a:t>
            </a:r>
            <a:r>
              <a:rPr lang="it-IT" sz="2800" i="1" dirty="0" err="1" smtClean="0"/>
              <a:t>Neuroimaging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should</a:t>
            </a:r>
            <a:r>
              <a:rPr lang="it-IT" sz="2800" i="1" dirty="0" smtClean="0"/>
              <a:t> be </a:t>
            </a:r>
            <a:r>
              <a:rPr lang="it-IT" sz="2800" i="1" dirty="0" err="1" smtClean="0"/>
              <a:t>considered</a:t>
            </a:r>
            <a:r>
              <a:rPr lang="it-IT" sz="2800" i="1" dirty="0" smtClean="0"/>
              <a:t> in </a:t>
            </a:r>
            <a:r>
              <a:rPr lang="it-IT" sz="2800" i="1" dirty="0" err="1" smtClean="0"/>
              <a:t>patients</a:t>
            </a:r>
            <a:r>
              <a:rPr lang="it-IT" sz="2800" i="1" dirty="0" smtClean="0"/>
              <a:t> with </a:t>
            </a:r>
            <a:r>
              <a:rPr lang="it-IT" sz="2800" i="1" dirty="0" err="1" smtClean="0"/>
              <a:t>nonacute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headache</a:t>
            </a:r>
            <a:r>
              <a:rPr lang="it-IT" sz="2800" i="1" dirty="0" smtClean="0"/>
              <a:t> and an </a:t>
            </a:r>
            <a:r>
              <a:rPr lang="it-IT" sz="2800" i="1" dirty="0" err="1" smtClean="0"/>
              <a:t>unexplained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abnormal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finding</a:t>
            </a:r>
            <a:r>
              <a:rPr lang="it-IT" sz="2800" i="1" dirty="0" smtClean="0"/>
              <a:t> on the </a:t>
            </a:r>
            <a:r>
              <a:rPr lang="it-IT" sz="2800" i="1" dirty="0" err="1" smtClean="0">
                <a:solidFill>
                  <a:srgbClr val="00CCFF"/>
                </a:solidFill>
              </a:rPr>
              <a:t>neurological</a:t>
            </a:r>
            <a:r>
              <a:rPr lang="it-IT" sz="2800" i="1" dirty="0" smtClean="0">
                <a:solidFill>
                  <a:srgbClr val="00CCFF"/>
                </a:solidFill>
              </a:rPr>
              <a:t> </a:t>
            </a:r>
            <a:r>
              <a:rPr lang="it-IT" sz="2800" i="1" dirty="0" err="1" smtClean="0">
                <a:solidFill>
                  <a:srgbClr val="00CCFF"/>
                </a:solidFill>
              </a:rPr>
              <a:t>examination</a:t>
            </a:r>
            <a:r>
              <a:rPr lang="it-IT" sz="2800" i="1" dirty="0" smtClean="0">
                <a:solidFill>
                  <a:srgbClr val="00CCFF"/>
                </a:solidFill>
              </a:rPr>
              <a:t> </a:t>
            </a:r>
            <a:r>
              <a:rPr lang="it-IT" sz="2800" i="1" dirty="0" smtClean="0"/>
              <a:t>(Grade B)”</a:t>
            </a:r>
          </a:p>
        </p:txBody>
      </p:sp>
      <p:pic>
        <p:nvPicPr>
          <p:cNvPr id="159749" name="Picture 7" descr="cefalea_EBM_Guidelines_US_Headache_Consortium_1999_titol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550" y="296863"/>
            <a:ext cx="7453313" cy="971550"/>
          </a:xfrm>
          <a:prstGeom prst="rect">
            <a:avLst/>
          </a:prstGeom>
          <a:noFill/>
          <a:ln w="9525">
            <a:solidFill>
              <a:srgbClr val="1F497D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9947513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3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1794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1795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684213" y="2349500"/>
            <a:ext cx="8134350" cy="4175125"/>
          </a:xfrm>
        </p:spPr>
        <p:txBody>
          <a:bodyPr/>
          <a:lstStyle/>
          <a:p>
            <a:pPr eaLnBrk="1" hangingPunct="1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</a:pPr>
            <a:r>
              <a:rPr lang="it-IT" sz="2000" u="sng" smtClean="0">
                <a:latin typeface="Arial" charset="0"/>
              </a:rPr>
              <a:t>possibile</a:t>
            </a:r>
            <a:r>
              <a:rPr lang="it-IT" sz="2000" smtClean="0">
                <a:latin typeface="Arial" charset="0"/>
              </a:rPr>
              <a:t> maggior probabilità di neuroimaging positivo se:</a:t>
            </a: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</a:pPr>
            <a:r>
              <a:rPr lang="it-IT" sz="1600" smtClean="0">
                <a:latin typeface="Arial" charset="0"/>
              </a:rPr>
              <a:t>storia di cefalea che causa risveglio dal sonno (LR=98)</a:t>
            </a: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</a:pPr>
            <a:r>
              <a:rPr lang="it-IT" sz="1600" smtClean="0">
                <a:latin typeface="Arial" charset="0"/>
              </a:rPr>
              <a:t>storia di vertigini o incoordinazione; storia di intorpidimento o formicolio (LR=49)</a:t>
            </a: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</a:pPr>
            <a:r>
              <a:rPr lang="it-IT" sz="1600" smtClean="0">
                <a:latin typeface="Arial" charset="0"/>
              </a:rPr>
              <a:t>rapido aumento di frequenza delle crisi cefalalgiche (LR=12)</a:t>
            </a: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</a:pPr>
            <a:r>
              <a:rPr lang="it-IT" sz="1600" smtClean="0">
                <a:latin typeface="Arial" charset="0"/>
              </a:rPr>
              <a:t>qualsiasi segno o sintomo neurologico (LR=6)</a:t>
            </a: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</a:pPr>
            <a:r>
              <a:rPr lang="it-IT" sz="1600" smtClean="0">
                <a:latin typeface="Arial" charset="0"/>
              </a:rPr>
              <a:t>storia di cefalea da Valsalva (LR=2.3) </a:t>
            </a:r>
            <a:r>
              <a:rPr lang="it-IT" sz="1600" smtClean="0">
                <a:latin typeface="Arial" charset="0"/>
                <a:sym typeface="Wingdings" pitchFamily="2" charset="2"/>
              </a:rPr>
              <a:t> Chiari I</a:t>
            </a:r>
            <a:endParaRPr lang="it-IT" sz="1600" smtClean="0">
              <a:latin typeface="Arial" charset="0"/>
            </a:endParaRPr>
          </a:p>
          <a:p>
            <a:pPr eaLnBrk="1" hangingPunct="1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</a:pPr>
            <a:r>
              <a:rPr lang="it-IT" sz="2000" smtClean="0">
                <a:latin typeface="Arial" charset="0"/>
              </a:rPr>
              <a:t>NON aumentano la probabilità di neuroimaging positivo:</a:t>
            </a: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</a:pPr>
            <a:r>
              <a:rPr lang="it-IT" sz="1600" smtClean="0">
                <a:latin typeface="Arial" charset="0"/>
              </a:rPr>
              <a:t>storia di sincope</a:t>
            </a: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</a:pPr>
            <a:r>
              <a:rPr lang="it-IT" sz="1600" smtClean="0">
                <a:latin typeface="Arial" charset="0"/>
              </a:rPr>
              <a:t>storia di cefalea con nausea</a:t>
            </a:r>
          </a:p>
        </p:txBody>
      </p:sp>
      <p:sp>
        <p:nvSpPr>
          <p:cNvPr id="161796" name="Rectangle 10"/>
          <p:cNvSpPr>
            <a:spLocks noGrp="1" noChangeArrowheads="1"/>
          </p:cNvSpPr>
          <p:nvPr>
            <p:ph type="title"/>
          </p:nvPr>
        </p:nvSpPr>
        <p:spPr>
          <a:xfrm>
            <a:off x="685800" y="1557338"/>
            <a:ext cx="7772400" cy="4953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sz="3600" b="1" dirty="0" smtClean="0">
                <a:solidFill>
                  <a:srgbClr val="00CCFF"/>
                </a:solidFill>
                <a:latin typeface="Arial" charset="0"/>
              </a:rPr>
              <a:t>1b.  Sintomi neurologici</a:t>
            </a:r>
          </a:p>
        </p:txBody>
      </p:sp>
      <p:pic>
        <p:nvPicPr>
          <p:cNvPr id="161797" name="Picture 11" descr="cefalea_EBM_Guidelines_US_Headache_Consortium_1999_titol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550" y="296863"/>
            <a:ext cx="7453313" cy="971550"/>
          </a:xfrm>
          <a:prstGeom prst="rect">
            <a:avLst/>
          </a:prstGeom>
          <a:noFill/>
          <a:ln w="9525">
            <a:solidFill>
              <a:srgbClr val="1F497D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4200724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chemeClr val="tx2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solidFill>
                  <a:schemeClr val="tx2"/>
                </a:solidFill>
                <a:latin typeface="Arial Narrow"/>
                <a:cs typeface="Arial Narrow"/>
              </a:rPr>
              <a:t>S</a:t>
            </a:r>
            <a:r>
              <a:rPr lang="it-IT" sz="5400" dirty="0" smtClean="0">
                <a:solidFill>
                  <a:schemeClr val="tx2"/>
                </a:solidFill>
                <a:latin typeface="Arial Narrow"/>
                <a:cs typeface="Arial Narrow"/>
              </a:rPr>
              <a:t>oggettività </a:t>
            </a:r>
            <a:endParaRPr lang="it-IT" sz="5400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1437" y="1208661"/>
            <a:ext cx="8791435" cy="344860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457200" lvl="1" indent="0">
              <a:buNone/>
            </a:pPr>
            <a:r>
              <a:rPr lang="it-IT" sz="2400" b="1" dirty="0">
                <a:solidFill>
                  <a:schemeClr val="tx2"/>
                </a:solidFill>
                <a:latin typeface="Arial Narrow"/>
                <a:cs typeface="Arial Narrow"/>
              </a:rPr>
              <a:t>Modalità insorgenza </a:t>
            </a:r>
            <a:r>
              <a:rPr lang="it-IT" sz="2400" dirty="0">
                <a:latin typeface="Arial Narrow"/>
                <a:cs typeface="Arial Narrow"/>
              </a:rPr>
              <a:t>(acuta-subacuta-cronica) e </a:t>
            </a:r>
            <a:r>
              <a:rPr lang="it-IT" sz="2400" b="1" dirty="0">
                <a:solidFill>
                  <a:srgbClr val="1F497D"/>
                </a:solidFill>
                <a:latin typeface="Arial Narrow"/>
                <a:cs typeface="Arial Narrow"/>
              </a:rPr>
              <a:t>progressione</a:t>
            </a:r>
            <a:r>
              <a:rPr lang="it-IT" sz="2400" dirty="0">
                <a:latin typeface="Arial Narrow"/>
                <a:cs typeface="Arial Narrow"/>
              </a:rPr>
              <a:t> </a:t>
            </a:r>
          </a:p>
          <a:p>
            <a:pPr marL="457200" lvl="1" indent="0">
              <a:buNone/>
            </a:pPr>
            <a:r>
              <a:rPr lang="it-IT" sz="2400" b="1" dirty="0">
                <a:solidFill>
                  <a:srgbClr val="1F497D"/>
                </a:solidFill>
                <a:latin typeface="Arial Narrow"/>
                <a:cs typeface="Arial Narrow"/>
              </a:rPr>
              <a:t>Intensità dolore </a:t>
            </a:r>
            <a:r>
              <a:rPr lang="it-IT" sz="2400" dirty="0">
                <a:latin typeface="Arial Narrow"/>
                <a:cs typeface="Arial Narrow"/>
              </a:rPr>
              <a:t>(lieve-moderata-grave) - VAS </a:t>
            </a:r>
          </a:p>
          <a:p>
            <a:pPr marL="457200" lvl="1" indent="0">
              <a:buNone/>
            </a:pPr>
            <a:r>
              <a:rPr lang="it-IT" sz="2400" b="1" dirty="0">
                <a:solidFill>
                  <a:srgbClr val="1F497D"/>
                </a:solidFill>
                <a:latin typeface="Arial Narrow"/>
                <a:cs typeface="Arial Narrow"/>
              </a:rPr>
              <a:t>Qualità</a:t>
            </a:r>
            <a:r>
              <a:rPr lang="it-IT" sz="2400" dirty="0">
                <a:latin typeface="Arial Narrow"/>
                <a:cs typeface="Arial Narrow"/>
              </a:rPr>
              <a:t> (pulsante-trafittivo-costrittivo-sordo-gravativo-rombo di tuono) e </a:t>
            </a:r>
            <a:r>
              <a:rPr lang="it-IT" sz="2400" b="1" dirty="0">
                <a:solidFill>
                  <a:srgbClr val="1F497D"/>
                </a:solidFill>
                <a:latin typeface="Arial Narrow"/>
                <a:cs typeface="Arial Narrow"/>
              </a:rPr>
              <a:t>caratteristiche posturali</a:t>
            </a:r>
          </a:p>
          <a:p>
            <a:pPr marL="457200" lvl="1" indent="0">
              <a:buNone/>
            </a:pPr>
            <a:r>
              <a:rPr lang="it-IT" sz="2400" b="1" dirty="0">
                <a:solidFill>
                  <a:srgbClr val="1F497D"/>
                </a:solidFill>
                <a:latin typeface="Arial Narrow"/>
                <a:cs typeface="Arial Narrow"/>
              </a:rPr>
              <a:t>Sede</a:t>
            </a:r>
            <a:r>
              <a:rPr lang="it-IT" sz="2400" dirty="0">
                <a:latin typeface="Arial Narrow"/>
                <a:cs typeface="Arial Narrow"/>
              </a:rPr>
              <a:t> (uni o bilaterale, zone trigger)</a:t>
            </a:r>
          </a:p>
          <a:p>
            <a:pPr marL="457200" lvl="1" indent="0">
              <a:buNone/>
            </a:pPr>
            <a:r>
              <a:rPr lang="it-IT" sz="2400" b="1" dirty="0">
                <a:solidFill>
                  <a:srgbClr val="1F497D"/>
                </a:solidFill>
                <a:latin typeface="Arial Narrow"/>
                <a:cs typeface="Arial Narrow"/>
              </a:rPr>
              <a:t>Durata</a:t>
            </a:r>
          </a:p>
          <a:p>
            <a:pPr marL="457200" lvl="1" indent="0">
              <a:buNone/>
            </a:pPr>
            <a:r>
              <a:rPr lang="it-IT" sz="2400" b="1" dirty="0">
                <a:solidFill>
                  <a:srgbClr val="1F497D"/>
                </a:solidFill>
                <a:latin typeface="Arial Narrow"/>
                <a:cs typeface="Arial Narrow"/>
              </a:rPr>
              <a:t>Aura e/o sintomi associati </a:t>
            </a:r>
            <a:r>
              <a:rPr lang="it-IT" sz="2400" dirty="0">
                <a:latin typeface="Arial Narrow"/>
                <a:cs typeface="Arial Narrow"/>
              </a:rPr>
              <a:t>(febbre, foto o fonofobia, nausea o vomito)</a:t>
            </a:r>
          </a:p>
          <a:p>
            <a:pPr marL="457200" lvl="1" indent="0">
              <a:buNone/>
            </a:pPr>
            <a:r>
              <a:rPr lang="it-IT" sz="2400" b="1" dirty="0">
                <a:solidFill>
                  <a:srgbClr val="1F497D"/>
                </a:solidFill>
                <a:latin typeface="Arial Narrow"/>
                <a:cs typeface="Arial Narrow"/>
              </a:rPr>
              <a:t>Fattori scatenanti, allevianti e/o aggravanti</a:t>
            </a:r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0" y="4798395"/>
            <a:ext cx="9144000" cy="2059605"/>
          </a:xfrm>
          <a:prstGeom prst="rect">
            <a:avLst/>
          </a:prstGeom>
          <a:solidFill>
            <a:srgbClr val="F2F2F2"/>
          </a:solidFill>
          <a:ln w="38100" cmpd="sng">
            <a:solidFill>
              <a:schemeClr val="tx2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85800" indent="-685800" algn="l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it-IT" sz="2400" dirty="0">
                <a:latin typeface="Arial Narrow"/>
                <a:cs typeface="Arial Narrow"/>
              </a:rPr>
              <a:t>…Il sintomo è simile ai casi precedenti oppure in cosa differisce? </a:t>
            </a:r>
          </a:p>
          <a:p>
            <a:pPr marL="685800" indent="-685800" algn="l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it-IT" sz="2400" dirty="0">
                <a:latin typeface="Arial Narrow"/>
                <a:cs typeface="Arial Narrow"/>
              </a:rPr>
              <a:t>Il dolore l’ha svegliata durante il sonno? </a:t>
            </a:r>
          </a:p>
          <a:p>
            <a:pPr marL="685800" indent="-685800" algn="l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it-IT" sz="2400" dirty="0">
                <a:latin typeface="Arial Narrow"/>
                <a:cs typeface="Arial Narrow"/>
              </a:rPr>
              <a:t>Ha avuto traumi recenti? </a:t>
            </a:r>
          </a:p>
          <a:p>
            <a:pPr marL="685800" indent="-685800" algn="l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it-IT" sz="2400" dirty="0">
                <a:latin typeface="Arial Narrow"/>
                <a:cs typeface="Arial Narrow"/>
              </a:rPr>
              <a:t>Ha assunto recentemente farmaci? </a:t>
            </a:r>
          </a:p>
          <a:p>
            <a:pPr marL="685800" indent="-685800" algn="l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it-IT" sz="2400" dirty="0">
                <a:latin typeface="Arial Narrow"/>
                <a:cs typeface="Arial Narrow"/>
              </a:rPr>
              <a:t>Sono presenti altri sintomi (febbre, vertigini, turbe visus e/o </a:t>
            </a:r>
            <a:endParaRPr lang="it-IT" sz="2400" dirty="0" smtClean="0">
              <a:latin typeface="Arial Narrow"/>
              <a:cs typeface="Arial Narrow"/>
            </a:endParaRPr>
          </a:p>
          <a:p>
            <a:pPr algn="l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dirty="0">
                <a:latin typeface="Arial Narrow"/>
                <a:cs typeface="Arial Narrow"/>
              </a:rPr>
              <a:t>	</a:t>
            </a:r>
            <a:r>
              <a:rPr lang="it-IT" sz="2400" dirty="0" smtClean="0">
                <a:latin typeface="Arial Narrow"/>
                <a:cs typeface="Arial Narrow"/>
              </a:rPr>
              <a:t>	del </a:t>
            </a:r>
            <a:r>
              <a:rPr lang="it-IT" sz="2400" dirty="0">
                <a:latin typeface="Arial Narrow"/>
                <a:cs typeface="Arial Narrow"/>
              </a:rPr>
              <a:t>linguaggio, deficit di forza o sensibilità)? 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1493" b="99005" l="9562" r="89243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34780" y="4940380"/>
            <a:ext cx="2231922" cy="19176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8594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1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3842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3843" name="Rectangle 5"/>
          <p:cNvSpPr>
            <a:spLocks noGrp="1" noChangeArrowheads="1"/>
          </p:cNvSpPr>
          <p:nvPr>
            <p:ph type="title"/>
          </p:nvPr>
        </p:nvSpPr>
        <p:spPr>
          <a:xfrm>
            <a:off x="685800" y="1557338"/>
            <a:ext cx="7772400" cy="4953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sz="3200" b="1" smtClean="0">
                <a:solidFill>
                  <a:srgbClr val="00CCFF"/>
                </a:solidFill>
                <a:latin typeface="Arial" charset="0"/>
              </a:rPr>
              <a:t>Raccomandazioni  #1</a:t>
            </a:r>
          </a:p>
        </p:txBody>
      </p:sp>
      <p:sp>
        <p:nvSpPr>
          <p:cNvPr id="163844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630238" y="2781300"/>
            <a:ext cx="7883525" cy="2736850"/>
          </a:xfrm>
          <a:ln>
            <a:solidFill>
              <a:schemeClr val="bg1"/>
            </a:solidFill>
          </a:ln>
        </p:spPr>
        <p:txBody>
          <a:bodyPr/>
          <a:lstStyle/>
          <a:p>
            <a:pPr eaLnBrk="1" hangingPunct="1">
              <a:lnSpc>
                <a:spcPct val="140000"/>
              </a:lnSpc>
              <a:spcBef>
                <a:spcPct val="50000"/>
              </a:spcBef>
              <a:spcAft>
                <a:spcPct val="90000"/>
              </a:spcAft>
              <a:buFont typeface="Wingdings" pitchFamily="2" charset="2"/>
              <a:buNone/>
            </a:pPr>
            <a:r>
              <a:rPr lang="it-IT" sz="2800" i="1" dirty="0" smtClean="0"/>
              <a:t>“</a:t>
            </a:r>
            <a:r>
              <a:rPr lang="it-IT" sz="2800" i="1" dirty="0" err="1" smtClean="0"/>
              <a:t>Evidence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is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insufficient</a:t>
            </a:r>
            <a:r>
              <a:rPr lang="it-IT" sz="2800" i="1" dirty="0" smtClean="0"/>
              <a:t> to </a:t>
            </a:r>
            <a:r>
              <a:rPr lang="it-IT" sz="2800" i="1" dirty="0" err="1" smtClean="0"/>
              <a:t>make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specific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reccomendations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regarding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neuroimaging</a:t>
            </a:r>
            <a:r>
              <a:rPr lang="it-IT" sz="2800" i="1" dirty="0" smtClean="0"/>
              <a:t> in the </a:t>
            </a:r>
            <a:r>
              <a:rPr lang="it-IT" sz="2800" i="1" dirty="0" err="1" smtClean="0"/>
              <a:t>presence</a:t>
            </a:r>
            <a:r>
              <a:rPr lang="it-IT" sz="2800" i="1" dirty="0" smtClean="0"/>
              <a:t> or </a:t>
            </a:r>
            <a:r>
              <a:rPr lang="it-IT" sz="2800" i="1" dirty="0" err="1" smtClean="0"/>
              <a:t>absence</a:t>
            </a:r>
            <a:r>
              <a:rPr lang="it-IT" sz="2800" i="1" dirty="0" smtClean="0"/>
              <a:t> of </a:t>
            </a:r>
            <a:r>
              <a:rPr lang="it-IT" sz="2800" i="1" dirty="0" err="1" smtClean="0">
                <a:solidFill>
                  <a:srgbClr val="00CCFF"/>
                </a:solidFill>
              </a:rPr>
              <a:t>neurological</a:t>
            </a:r>
            <a:r>
              <a:rPr lang="it-IT" sz="2800" i="1" dirty="0" smtClean="0">
                <a:solidFill>
                  <a:srgbClr val="00CCFF"/>
                </a:solidFill>
              </a:rPr>
              <a:t> </a:t>
            </a:r>
            <a:r>
              <a:rPr lang="it-IT" sz="2800" i="1" dirty="0" err="1" smtClean="0">
                <a:solidFill>
                  <a:srgbClr val="00CCFF"/>
                </a:solidFill>
              </a:rPr>
              <a:t>symptoms</a:t>
            </a:r>
            <a:r>
              <a:rPr lang="it-IT" sz="2800" i="1" dirty="0" smtClean="0"/>
              <a:t> (Grade C)”</a:t>
            </a:r>
          </a:p>
        </p:txBody>
      </p:sp>
      <p:pic>
        <p:nvPicPr>
          <p:cNvPr id="163845" name="Picture 7" descr="cefalea_EBM_Guidelines_US_Headache_Consortium_1999_titol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550" y="296863"/>
            <a:ext cx="7453313" cy="971550"/>
          </a:xfrm>
          <a:prstGeom prst="rect">
            <a:avLst/>
          </a:prstGeom>
          <a:noFill/>
          <a:ln w="9525">
            <a:solidFill>
              <a:srgbClr val="1F497D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746644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89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5890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436" name="Rectangle 13"/>
          <p:cNvSpPr>
            <a:spLocks noGrp="1" noChangeArrowheads="1"/>
          </p:cNvSpPr>
          <p:nvPr>
            <p:ph type="body" idx="1"/>
          </p:nvPr>
        </p:nvSpPr>
        <p:spPr>
          <a:xfrm>
            <a:off x="377825" y="2349500"/>
            <a:ext cx="8388350" cy="41148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Clr>
                <a:schemeClr val="accent2">
                  <a:lumMod val="75000"/>
                </a:schemeClr>
              </a:buClr>
              <a:buFont typeface="Wingdings" pitchFamily="2" charset="2"/>
              <a:buAutoNum type="arabicPeriod"/>
              <a:defRPr/>
            </a:pPr>
            <a:r>
              <a:rPr lang="it-IT" sz="2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Esistono dati </a:t>
            </a:r>
            <a:r>
              <a:rPr lang="it-IT" sz="2400" u="sng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clinici</a:t>
            </a:r>
            <a:r>
              <a:rPr lang="it-IT" sz="2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(storia, E.O.) in grado di predire quali pazienti hanno “anomalie cerebrali significative”  ?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endParaRPr lang="it-IT" sz="2400" dirty="0" smtClean="0">
              <a:latin typeface="Arial" pitchFamily="34" charset="0"/>
              <a:cs typeface="Arial" pitchFamily="34" charset="0"/>
            </a:endParaRP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Qual è la frequenza di reperti TC o RM patologici “significativi” in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paz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. con cefalea non-acuta e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E.O.N.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normale ?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endParaRPr lang="it-IT" sz="2400" dirty="0" smtClean="0">
              <a:latin typeface="Arial" pitchFamily="34" charset="0"/>
              <a:cs typeface="Arial" pitchFamily="34" charset="0"/>
            </a:endParaRPr>
          </a:p>
          <a:p>
            <a:pPr marL="609600" indent="-609600" eaLnBrk="1" hangingPunct="1">
              <a:lnSpc>
                <a:spcPct val="90000"/>
              </a:lnSpc>
              <a:buClr>
                <a:schemeClr val="accent2">
                  <a:lumMod val="75000"/>
                </a:schemeClr>
              </a:buClr>
              <a:buFont typeface="Wingdings" pitchFamily="2" charset="2"/>
              <a:buAutoNum type="arabicPeriod"/>
              <a:defRPr/>
            </a:pPr>
            <a:r>
              <a:rPr lang="it-IT" sz="2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Qual è la sensibilità relativa di TC vs RM nel rilevare anomalie cerebrali “significative” nei </a:t>
            </a:r>
            <a:r>
              <a:rPr lang="it-IT" sz="2400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paz</a:t>
            </a:r>
            <a:r>
              <a:rPr lang="it-IT" sz="2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 con cefalea non-acuta ?</a:t>
            </a:r>
          </a:p>
        </p:txBody>
      </p:sp>
      <p:sp>
        <p:nvSpPr>
          <p:cNvPr id="165892" name="Rectangle 14"/>
          <p:cNvSpPr>
            <a:spLocks noGrp="1" noChangeArrowheads="1"/>
          </p:cNvSpPr>
          <p:nvPr>
            <p:ph type="title"/>
          </p:nvPr>
        </p:nvSpPr>
        <p:spPr>
          <a:xfrm>
            <a:off x="685800" y="1484313"/>
            <a:ext cx="7772400" cy="4953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sz="3600" b="1" dirty="0" smtClean="0">
                <a:solidFill>
                  <a:srgbClr val="00CCFF"/>
                </a:solidFill>
                <a:latin typeface="Arial" charset="0"/>
              </a:rPr>
              <a:t>QUESITI</a:t>
            </a:r>
          </a:p>
        </p:txBody>
      </p:sp>
      <p:pic>
        <p:nvPicPr>
          <p:cNvPr id="165893" name="Picture 15" descr="cefalea_EBM_Guidelines_US_Headache_Consortium_1999_titol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550" y="296863"/>
            <a:ext cx="7453313" cy="971550"/>
          </a:xfrm>
          <a:prstGeom prst="rect">
            <a:avLst/>
          </a:prstGeom>
          <a:noFill/>
          <a:ln w="9525">
            <a:solidFill>
              <a:srgbClr val="1F497D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6005563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7938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7939" name="Text Box 7"/>
          <p:cNvSpPr txBox="1">
            <a:spLocks noChangeArrowheads="1"/>
          </p:cNvSpPr>
          <p:nvPr/>
        </p:nvSpPr>
        <p:spPr bwMode="auto">
          <a:xfrm>
            <a:off x="0" y="6381750"/>
            <a:ext cx="914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>
                <a:solidFill>
                  <a:srgbClr val="FFFFFF"/>
                </a:solidFill>
              </a:rPr>
              <a:t>* Tasso non calcolato per le Guidlines per eccessiva disomogeneità dei singoli valori</a:t>
            </a:r>
          </a:p>
        </p:txBody>
      </p:sp>
      <p:graphicFrame>
        <p:nvGraphicFramePr>
          <p:cNvPr id="115196" name="Group 508"/>
          <p:cNvGraphicFramePr>
            <a:graphicFrameLocks noGrp="1"/>
          </p:cNvGraphicFramePr>
          <p:nvPr/>
        </p:nvGraphicFramePr>
        <p:xfrm>
          <a:off x="850900" y="2133600"/>
          <a:ext cx="7440613" cy="3990975"/>
        </p:xfrm>
        <a:graphic>
          <a:graphicData uri="http://schemas.openxmlformats.org/drawingml/2006/table">
            <a:tbl>
              <a:tblPr/>
              <a:tblGrid>
                <a:gridCol w="1860550"/>
                <a:gridCol w="1860550"/>
                <a:gridCol w="1858963"/>
                <a:gridCol w="1860550"/>
              </a:tblGrid>
              <a:tr h="942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TIPO DI CEFALEA</a:t>
                      </a:r>
                    </a:p>
                  </a:txBody>
                  <a:tcPr marL="36000" marR="36000" marT="54000" marB="54000" anchor="ctr" anchorCtr="1" horzOverflow="overflow">
                    <a:lnL cap="flat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PAZIENTI</a:t>
                      </a: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ANOMALIE NEUROIMAGING</a:t>
                      </a: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TASSO</a:t>
                      </a: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EMICRANIA</a:t>
                      </a:r>
                    </a:p>
                  </a:txBody>
                  <a:tcPr marL="36000" marR="36000" marT="54000" marB="54000" anchor="ctr" anchorCtr="1" horzOverflow="overflow">
                    <a:lnL cap="flat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1086</a:t>
                      </a: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0.2 %</a:t>
                      </a: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TENSIVA</a:t>
                      </a:r>
                    </a:p>
                  </a:txBody>
                  <a:tcPr marL="36000" marR="36000" marT="54000" marB="54000" anchor="ctr" anchorCtr="1" horzOverflow="overflow">
                    <a:lnL cap="flat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83</a:t>
                      </a: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0 %</a:t>
                      </a: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NON SPECIFICATA</a:t>
                      </a:r>
                    </a:p>
                  </a:txBody>
                  <a:tcPr marL="36000" marR="36000" marT="54000" marB="54000" anchor="ctr" anchorCtr="1" horzOverflow="overflow">
                    <a:lnL cap="flat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2788</a:t>
                      </a: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49</a:t>
                      </a: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1.7 % </a:t>
                      </a: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*</a:t>
                      </a: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</a:tbl>
          </a:graphicData>
        </a:graphic>
      </p:graphicFrame>
      <p:sp>
        <p:nvSpPr>
          <p:cNvPr id="167963" name="Rectangle 511"/>
          <p:cNvSpPr>
            <a:spLocks noGrp="1" noChangeArrowheads="1"/>
          </p:cNvSpPr>
          <p:nvPr>
            <p:ph type="title"/>
          </p:nvPr>
        </p:nvSpPr>
        <p:spPr>
          <a:xfrm>
            <a:off x="685800" y="1557338"/>
            <a:ext cx="7772400" cy="4953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sz="3200" b="1" dirty="0" smtClean="0">
                <a:solidFill>
                  <a:srgbClr val="00CCFF"/>
                </a:solidFill>
                <a:latin typeface="Arial" charset="0"/>
              </a:rPr>
              <a:t>2.  Prevalenza di </a:t>
            </a:r>
            <a:r>
              <a:rPr lang="it-IT" sz="3200" b="1" dirty="0" err="1" smtClean="0">
                <a:solidFill>
                  <a:srgbClr val="00CCFF"/>
                </a:solidFill>
                <a:latin typeface="Arial" charset="0"/>
              </a:rPr>
              <a:t>neuroimaging</a:t>
            </a:r>
            <a:r>
              <a:rPr lang="it-IT" sz="3200" b="1" dirty="0" smtClean="0">
                <a:solidFill>
                  <a:srgbClr val="00CCFF"/>
                </a:solidFill>
                <a:latin typeface="Arial" charset="0"/>
              </a:rPr>
              <a:t> positivo</a:t>
            </a:r>
          </a:p>
        </p:txBody>
      </p:sp>
      <p:pic>
        <p:nvPicPr>
          <p:cNvPr id="167964" name="Picture 512" descr="cefalea_EBM_Guidelines_US_Headache_Consortium_1999_titol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550" y="296863"/>
            <a:ext cx="7453313" cy="971550"/>
          </a:xfrm>
          <a:prstGeom prst="rect">
            <a:avLst/>
          </a:prstGeom>
          <a:noFill/>
          <a:ln w="9525">
            <a:solidFill>
              <a:srgbClr val="1F497D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1883191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5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9986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9987" name="Rectangle 5"/>
          <p:cNvSpPr>
            <a:spLocks noGrp="1" noChangeArrowheads="1"/>
          </p:cNvSpPr>
          <p:nvPr>
            <p:ph type="title"/>
          </p:nvPr>
        </p:nvSpPr>
        <p:spPr>
          <a:xfrm>
            <a:off x="685800" y="1412875"/>
            <a:ext cx="7772400" cy="4953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sz="3200" dirty="0" smtClean="0">
                <a:solidFill>
                  <a:srgbClr val="00CCFF"/>
                </a:solidFill>
                <a:latin typeface="Arial" charset="0"/>
              </a:rPr>
              <a:t>Raccomandazioni  #2</a:t>
            </a:r>
          </a:p>
        </p:txBody>
      </p:sp>
      <p:sp>
        <p:nvSpPr>
          <p:cNvPr id="169988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476250" y="2205038"/>
            <a:ext cx="8189913" cy="4392612"/>
          </a:xfrm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eaLnBrk="1" hangingPunct="1">
              <a:lnSpc>
                <a:spcPct val="125000"/>
              </a:lnSpc>
              <a:spcBef>
                <a:spcPct val="30000"/>
              </a:spcBef>
              <a:spcAft>
                <a:spcPct val="30000"/>
              </a:spcAft>
              <a:buFont typeface="Wingdings" pitchFamily="2" charset="2"/>
              <a:buNone/>
            </a:pPr>
            <a:r>
              <a:rPr lang="it-IT" sz="2400" i="1" dirty="0" smtClean="0"/>
              <a:t>“</a:t>
            </a:r>
            <a:r>
              <a:rPr lang="it-IT" sz="2400" i="1" dirty="0" err="1" smtClean="0"/>
              <a:t>Neuroimaging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is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not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usually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warranted</a:t>
            </a:r>
            <a:r>
              <a:rPr lang="it-IT" sz="2400" i="1" dirty="0" smtClean="0"/>
              <a:t> for </a:t>
            </a:r>
            <a:r>
              <a:rPr lang="it-IT" sz="2400" i="1" dirty="0" err="1" smtClean="0"/>
              <a:t>patients</a:t>
            </a:r>
            <a:r>
              <a:rPr lang="it-IT" sz="2400" i="1" dirty="0" smtClean="0"/>
              <a:t> with </a:t>
            </a:r>
            <a:r>
              <a:rPr lang="it-IT" sz="2400" i="1" dirty="0" err="1" smtClean="0">
                <a:solidFill>
                  <a:srgbClr val="00CCFF"/>
                </a:solidFill>
              </a:rPr>
              <a:t>migraine</a:t>
            </a:r>
            <a:r>
              <a:rPr lang="it-IT" sz="2400" i="1" dirty="0" smtClean="0"/>
              <a:t> and </a:t>
            </a:r>
            <a:r>
              <a:rPr lang="it-IT" sz="2400" i="1" dirty="0" err="1" smtClean="0"/>
              <a:t>normal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neurological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examination</a:t>
            </a:r>
            <a:r>
              <a:rPr lang="it-IT" sz="2400" i="1" dirty="0" smtClean="0"/>
              <a:t> (Grade B). For </a:t>
            </a:r>
            <a:r>
              <a:rPr lang="it-IT" sz="2400" i="1" dirty="0" err="1" smtClean="0"/>
              <a:t>patients</a:t>
            </a:r>
            <a:r>
              <a:rPr lang="it-IT" sz="2400" i="1" dirty="0" smtClean="0"/>
              <a:t> with </a:t>
            </a:r>
            <a:r>
              <a:rPr lang="it-IT" sz="2400" i="1" dirty="0" err="1" smtClean="0"/>
              <a:t>atypical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headache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features</a:t>
            </a:r>
            <a:r>
              <a:rPr lang="it-IT" sz="2400" i="1" dirty="0" smtClean="0"/>
              <a:t> or </a:t>
            </a:r>
            <a:r>
              <a:rPr lang="it-IT" sz="2400" i="1" dirty="0" err="1" smtClean="0"/>
              <a:t>patients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who</a:t>
            </a:r>
            <a:r>
              <a:rPr lang="it-IT" sz="2400" i="1" dirty="0" smtClean="0"/>
              <a:t> do </a:t>
            </a:r>
            <a:r>
              <a:rPr lang="it-IT" sz="2400" i="1" dirty="0" err="1" smtClean="0"/>
              <a:t>not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fulfill</a:t>
            </a:r>
            <a:r>
              <a:rPr lang="it-IT" sz="2400" i="1" dirty="0" smtClean="0"/>
              <a:t> the </a:t>
            </a:r>
            <a:r>
              <a:rPr lang="it-IT" sz="2400" i="1" dirty="0" err="1" smtClean="0"/>
              <a:t>strict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definition</a:t>
            </a:r>
            <a:r>
              <a:rPr lang="it-IT" sz="2400" i="1" dirty="0" smtClean="0"/>
              <a:t> of </a:t>
            </a:r>
            <a:r>
              <a:rPr lang="it-IT" sz="2400" i="1" dirty="0" err="1" smtClean="0"/>
              <a:t>migraine</a:t>
            </a:r>
            <a:r>
              <a:rPr lang="it-IT" sz="2400" i="1" dirty="0" smtClean="0"/>
              <a:t> (or </a:t>
            </a:r>
            <a:r>
              <a:rPr lang="it-IT" sz="2400" i="1" dirty="0" err="1" smtClean="0"/>
              <a:t>have</a:t>
            </a:r>
            <a:r>
              <a:rPr lang="it-IT" sz="2400" i="1" dirty="0" smtClean="0"/>
              <a:t> some </a:t>
            </a:r>
            <a:r>
              <a:rPr lang="it-IT" sz="2400" i="1" dirty="0" err="1" smtClean="0"/>
              <a:t>additional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risk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factor</a:t>
            </a:r>
            <a:r>
              <a:rPr lang="it-IT" sz="2400" i="1" dirty="0" smtClean="0"/>
              <a:t>), a </a:t>
            </a:r>
            <a:r>
              <a:rPr lang="it-IT" sz="2400" i="1" dirty="0" err="1" smtClean="0"/>
              <a:t>lower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treshold</a:t>
            </a:r>
            <a:r>
              <a:rPr lang="it-IT" sz="2400" i="1" dirty="0" smtClean="0"/>
              <a:t> for </a:t>
            </a:r>
            <a:r>
              <a:rPr lang="it-IT" sz="2400" i="1" dirty="0" err="1" smtClean="0"/>
              <a:t>neuroimaging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may</a:t>
            </a:r>
            <a:r>
              <a:rPr lang="it-IT" sz="2400" i="1" dirty="0" smtClean="0"/>
              <a:t> be </a:t>
            </a:r>
            <a:r>
              <a:rPr lang="it-IT" sz="2400" i="1" dirty="0" err="1" smtClean="0"/>
              <a:t>applied</a:t>
            </a:r>
            <a:r>
              <a:rPr lang="it-IT" sz="2400" i="1" dirty="0" smtClean="0"/>
              <a:t> (Grade C)”.</a:t>
            </a:r>
          </a:p>
          <a:p>
            <a:pPr eaLnBrk="1" hangingPunct="1">
              <a:lnSpc>
                <a:spcPct val="125000"/>
              </a:lnSpc>
              <a:spcBef>
                <a:spcPct val="30000"/>
              </a:spcBef>
              <a:spcAft>
                <a:spcPct val="30000"/>
              </a:spcAft>
              <a:buFont typeface="Wingdings" pitchFamily="2" charset="2"/>
              <a:buNone/>
            </a:pPr>
            <a:r>
              <a:rPr lang="it-IT" sz="2400" i="1" dirty="0" smtClean="0"/>
              <a:t>“Data </a:t>
            </a:r>
            <a:r>
              <a:rPr lang="it-IT" sz="2400" i="1" dirty="0" err="1" smtClean="0"/>
              <a:t>were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insufficient</a:t>
            </a:r>
            <a:r>
              <a:rPr lang="it-IT" sz="2400" i="1" dirty="0" smtClean="0"/>
              <a:t> to </a:t>
            </a:r>
            <a:r>
              <a:rPr lang="it-IT" sz="2400" i="1" dirty="0" err="1" smtClean="0"/>
              <a:t>make</a:t>
            </a:r>
            <a:r>
              <a:rPr lang="it-IT" sz="2400" i="1" dirty="0" smtClean="0"/>
              <a:t> an </a:t>
            </a:r>
            <a:r>
              <a:rPr lang="it-IT" sz="2400" i="1" dirty="0" err="1" smtClean="0"/>
              <a:t>evidence-based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reccomendation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regarding</a:t>
            </a:r>
            <a:r>
              <a:rPr lang="it-IT" sz="2400" i="1" dirty="0" smtClean="0"/>
              <a:t> the use of </a:t>
            </a:r>
            <a:r>
              <a:rPr lang="it-IT" sz="2400" i="1" dirty="0" err="1" smtClean="0"/>
              <a:t>neuroimaging</a:t>
            </a:r>
            <a:r>
              <a:rPr lang="it-IT" sz="2400" i="1" dirty="0" smtClean="0"/>
              <a:t> for </a:t>
            </a:r>
            <a:r>
              <a:rPr lang="it-IT" sz="2400" i="1" dirty="0" err="1" smtClean="0">
                <a:solidFill>
                  <a:srgbClr val="00CCFF"/>
                </a:solidFill>
              </a:rPr>
              <a:t>tension-type</a:t>
            </a:r>
            <a:r>
              <a:rPr lang="it-IT" sz="2400" i="1" dirty="0" smtClean="0">
                <a:solidFill>
                  <a:srgbClr val="00CCFF"/>
                </a:solidFill>
              </a:rPr>
              <a:t> </a:t>
            </a:r>
            <a:r>
              <a:rPr lang="it-IT" sz="2400" i="1" dirty="0" err="1" smtClean="0">
                <a:solidFill>
                  <a:srgbClr val="00CCFF"/>
                </a:solidFill>
              </a:rPr>
              <a:t>headache</a:t>
            </a:r>
            <a:r>
              <a:rPr lang="it-IT" sz="2400" i="1" dirty="0" smtClean="0">
                <a:solidFill>
                  <a:srgbClr val="00CCFF"/>
                </a:solidFill>
              </a:rPr>
              <a:t> </a:t>
            </a:r>
            <a:r>
              <a:rPr lang="it-IT" sz="2400" i="1" dirty="0" smtClean="0"/>
              <a:t>(Grade C)”</a:t>
            </a:r>
          </a:p>
        </p:txBody>
      </p:sp>
      <p:pic>
        <p:nvPicPr>
          <p:cNvPr id="169989" name="Picture 7" descr="cefalea_EBM_Guidelines_US_Headache_Consortium_1999_titol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550" y="296863"/>
            <a:ext cx="7453313" cy="971550"/>
          </a:xfrm>
          <a:prstGeom prst="rect">
            <a:avLst/>
          </a:prstGeom>
          <a:noFill/>
          <a:ln w="9525">
            <a:solidFill>
              <a:srgbClr val="1F497D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4924762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3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2034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436" name="Rectangle 13"/>
          <p:cNvSpPr>
            <a:spLocks noGrp="1" noChangeArrowheads="1"/>
          </p:cNvSpPr>
          <p:nvPr>
            <p:ph type="body" idx="1"/>
          </p:nvPr>
        </p:nvSpPr>
        <p:spPr>
          <a:xfrm>
            <a:off x="377825" y="2349500"/>
            <a:ext cx="8388350" cy="41148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Clr>
                <a:schemeClr val="accent2">
                  <a:lumMod val="75000"/>
                </a:schemeClr>
              </a:buClr>
              <a:buFont typeface="Wingdings" pitchFamily="2" charset="2"/>
              <a:buAutoNum type="arabicPeriod"/>
              <a:defRPr/>
            </a:pPr>
            <a:r>
              <a:rPr lang="it-IT" sz="2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Esistono dati </a:t>
            </a:r>
            <a:r>
              <a:rPr lang="it-IT" sz="2400" u="sng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clinici</a:t>
            </a:r>
            <a:r>
              <a:rPr lang="it-IT" sz="2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(storia, E.O.) in grado di predire quali pazienti hanno “anomalie cerebrali significative”  ?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endParaRPr lang="it-IT" sz="2400" dirty="0" smtClean="0">
              <a:latin typeface="Arial" pitchFamily="34" charset="0"/>
              <a:cs typeface="Arial" pitchFamily="34" charset="0"/>
            </a:endParaRPr>
          </a:p>
          <a:p>
            <a:pPr marL="609600" indent="-609600" eaLnBrk="1" hangingPunct="1">
              <a:lnSpc>
                <a:spcPct val="90000"/>
              </a:lnSpc>
              <a:buClr>
                <a:schemeClr val="accent2">
                  <a:lumMod val="75000"/>
                </a:schemeClr>
              </a:buClr>
              <a:buFont typeface="Wingdings" pitchFamily="2" charset="2"/>
              <a:buAutoNum type="arabicPeriod"/>
              <a:defRPr/>
            </a:pPr>
            <a:r>
              <a:rPr lang="it-IT" sz="2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Qual è la frequenza di reperti TC o RM patologici “significativi” in </a:t>
            </a:r>
            <a:r>
              <a:rPr lang="it-IT" sz="2400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paz</a:t>
            </a:r>
            <a:r>
              <a:rPr lang="it-IT" sz="2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 con cefalea non-acuta e </a:t>
            </a:r>
            <a:r>
              <a:rPr lang="it-IT" sz="2400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E.O.N.</a:t>
            </a:r>
            <a:r>
              <a:rPr lang="it-IT" sz="2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normale ?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endParaRPr lang="it-IT" sz="2400" dirty="0" smtClean="0">
              <a:latin typeface="Arial" pitchFamily="34" charset="0"/>
              <a:cs typeface="Arial" pitchFamily="34" charset="0"/>
            </a:endParaRP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Qual è la sensibilità relativa di TC vs RM nel rilevare anomalie cerebrali “significative” nei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paz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. con cefalea non-acuta ?</a:t>
            </a:r>
          </a:p>
        </p:txBody>
      </p:sp>
      <p:sp>
        <p:nvSpPr>
          <p:cNvPr id="172036" name="Rectangle 14"/>
          <p:cNvSpPr>
            <a:spLocks noGrp="1" noChangeArrowheads="1"/>
          </p:cNvSpPr>
          <p:nvPr>
            <p:ph type="title"/>
          </p:nvPr>
        </p:nvSpPr>
        <p:spPr>
          <a:xfrm>
            <a:off x="685800" y="1484313"/>
            <a:ext cx="7772400" cy="4953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sz="3600" b="1" dirty="0" smtClean="0">
                <a:solidFill>
                  <a:srgbClr val="00CCFF"/>
                </a:solidFill>
                <a:latin typeface="Arial" charset="0"/>
              </a:rPr>
              <a:t>QUESITI</a:t>
            </a:r>
          </a:p>
        </p:txBody>
      </p:sp>
      <p:pic>
        <p:nvPicPr>
          <p:cNvPr id="172037" name="Picture 15" descr="cefalea_EBM_Guidelines_US_Headache_Consortium_1999_titol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550" y="296863"/>
            <a:ext cx="7453313" cy="971550"/>
          </a:xfrm>
          <a:prstGeom prst="rect">
            <a:avLst/>
          </a:prstGeom>
          <a:noFill/>
          <a:ln w="9525">
            <a:solidFill>
              <a:srgbClr val="1F497D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0527580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1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4082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4083" name="Rectangle 5"/>
          <p:cNvSpPr>
            <a:spLocks noGrp="1" noChangeArrowheads="1"/>
          </p:cNvSpPr>
          <p:nvPr>
            <p:ph type="title"/>
          </p:nvPr>
        </p:nvSpPr>
        <p:spPr>
          <a:xfrm>
            <a:off x="685800" y="1557338"/>
            <a:ext cx="7772400" cy="4953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sz="3600" b="1" dirty="0" smtClean="0">
                <a:solidFill>
                  <a:srgbClr val="00CCFF"/>
                </a:solidFill>
                <a:latin typeface="Arial" charset="0"/>
              </a:rPr>
              <a:t>3.  TC </a:t>
            </a:r>
            <a:r>
              <a:rPr lang="it-IT" sz="2800" b="1" dirty="0" smtClean="0">
                <a:solidFill>
                  <a:srgbClr val="00CCFF"/>
                </a:solidFill>
                <a:latin typeface="Arial" charset="0"/>
              </a:rPr>
              <a:t>vs</a:t>
            </a:r>
            <a:r>
              <a:rPr lang="it-IT" sz="3600" b="1" dirty="0" smtClean="0">
                <a:solidFill>
                  <a:srgbClr val="00CCFF"/>
                </a:solidFill>
                <a:latin typeface="Arial" charset="0"/>
              </a:rPr>
              <a:t> RM</a:t>
            </a:r>
          </a:p>
        </p:txBody>
      </p:sp>
      <p:sp>
        <p:nvSpPr>
          <p:cNvPr id="174084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504825" y="2349500"/>
            <a:ext cx="8134350" cy="3887788"/>
          </a:xfrm>
        </p:spPr>
        <p:txBody>
          <a:bodyPr/>
          <a:lstStyle/>
          <a:p>
            <a:pPr eaLnBrk="1" hangingPunct="1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</a:pPr>
            <a:r>
              <a:rPr lang="it-IT" sz="2800" dirty="0" smtClean="0">
                <a:latin typeface="Arial" charset="0"/>
              </a:rPr>
              <a:t>3 studi (tutti &lt; 100 pazienti)</a:t>
            </a: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</a:pPr>
            <a:r>
              <a:rPr lang="it-IT" sz="2400" dirty="0" smtClean="0">
                <a:latin typeface="Arial" charset="0"/>
              </a:rPr>
              <a:t>Pochi pazienti sottoposti sia a TC che a RM</a:t>
            </a: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</a:pPr>
            <a:r>
              <a:rPr lang="it-IT" sz="2400" dirty="0" smtClean="0">
                <a:latin typeface="Arial" charset="0"/>
              </a:rPr>
              <a:t>RM superiore alla TC solo per:</a:t>
            </a:r>
          </a:p>
          <a:p>
            <a:pPr lvl="3" eaLnBrk="1" hangingPunct="1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</a:pPr>
            <a:r>
              <a:rPr lang="it-IT" sz="1800" dirty="0" smtClean="0">
                <a:latin typeface="Arial" charset="0"/>
              </a:rPr>
              <a:t>“anomalie” della sostanza bianca</a:t>
            </a:r>
          </a:p>
          <a:p>
            <a:pPr lvl="3" eaLnBrk="1" hangingPunct="1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</a:pPr>
            <a:r>
              <a:rPr lang="it-IT" sz="1800" dirty="0" smtClean="0">
                <a:latin typeface="Arial" charset="0"/>
              </a:rPr>
              <a:t>angiomi venosi</a:t>
            </a: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</a:pPr>
            <a:r>
              <a:rPr lang="it-IT" sz="2400" dirty="0" smtClean="0">
                <a:solidFill>
                  <a:srgbClr val="00CCFF"/>
                </a:solidFill>
                <a:latin typeface="Arial" charset="0"/>
              </a:rPr>
              <a:t>Nessuna anomalia “significativa” al </a:t>
            </a:r>
            <a:r>
              <a:rPr lang="it-IT" sz="2400" dirty="0" err="1" smtClean="0">
                <a:solidFill>
                  <a:srgbClr val="00CCFF"/>
                </a:solidFill>
                <a:latin typeface="Arial" charset="0"/>
              </a:rPr>
              <a:t>neuroimaging</a:t>
            </a:r>
            <a:endParaRPr lang="it-IT" sz="2400" dirty="0" smtClean="0">
              <a:solidFill>
                <a:srgbClr val="00CCFF"/>
              </a:solidFill>
              <a:latin typeface="Arial" charset="0"/>
            </a:endParaRP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</a:pPr>
            <a:r>
              <a:rPr lang="it-IT" sz="2400" dirty="0" smtClean="0">
                <a:latin typeface="Arial" charset="0"/>
              </a:rPr>
              <a:t>Efficacia relativa di TC vs RM non calcolabile</a:t>
            </a:r>
          </a:p>
        </p:txBody>
      </p:sp>
      <p:pic>
        <p:nvPicPr>
          <p:cNvPr id="174085" name="Picture 8" descr="cefalea_EBM_Guidelines_US_Headache_Consortium_1999_titol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550" y="296863"/>
            <a:ext cx="7453313" cy="971550"/>
          </a:xfrm>
          <a:prstGeom prst="rect">
            <a:avLst/>
          </a:prstGeom>
          <a:noFill/>
          <a:ln w="9525">
            <a:solidFill>
              <a:srgbClr val="1F497D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3354784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29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6130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6131" name="Rectangle 5"/>
          <p:cNvSpPr>
            <a:spLocks noGrp="1" noChangeArrowheads="1"/>
          </p:cNvSpPr>
          <p:nvPr>
            <p:ph type="title"/>
          </p:nvPr>
        </p:nvSpPr>
        <p:spPr>
          <a:xfrm>
            <a:off x="685800" y="1557338"/>
            <a:ext cx="7772400" cy="4953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sz="3200" dirty="0" smtClean="0">
                <a:solidFill>
                  <a:srgbClr val="00CCFF"/>
                </a:solidFill>
                <a:latin typeface="Arial" charset="0"/>
              </a:rPr>
              <a:t>Raccomandazioni  #3</a:t>
            </a:r>
          </a:p>
        </p:txBody>
      </p:sp>
      <p:sp>
        <p:nvSpPr>
          <p:cNvPr id="176132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476250" y="2636838"/>
            <a:ext cx="8189913" cy="2447925"/>
          </a:xfrm>
          <a:ln>
            <a:solidFill>
              <a:schemeClr val="bg1"/>
            </a:solidFill>
          </a:ln>
        </p:spPr>
        <p:txBody>
          <a:bodyPr/>
          <a:lstStyle/>
          <a:p>
            <a:pPr eaLnBrk="1" hangingPunct="1">
              <a:lnSpc>
                <a:spcPct val="130000"/>
              </a:lnSpc>
              <a:spcBef>
                <a:spcPct val="50000"/>
              </a:spcBef>
              <a:spcAft>
                <a:spcPct val="60000"/>
              </a:spcAft>
              <a:buFont typeface="Wingdings" pitchFamily="2" charset="2"/>
              <a:buNone/>
            </a:pPr>
            <a:r>
              <a:rPr lang="it-IT" sz="2800" i="1" dirty="0" smtClean="0"/>
              <a:t>“Data </a:t>
            </a:r>
            <a:r>
              <a:rPr lang="it-IT" sz="2800" i="1" dirty="0" err="1" smtClean="0"/>
              <a:t>were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insufficient</a:t>
            </a:r>
            <a:r>
              <a:rPr lang="it-IT" sz="2800" i="1" dirty="0" smtClean="0"/>
              <a:t> to </a:t>
            </a:r>
            <a:r>
              <a:rPr lang="it-IT" sz="2800" i="1" dirty="0" err="1" smtClean="0"/>
              <a:t>make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any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evidence-based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recommendations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regarding</a:t>
            </a:r>
            <a:r>
              <a:rPr lang="it-IT" sz="2800" i="1" dirty="0" smtClean="0"/>
              <a:t> the relative </a:t>
            </a:r>
            <a:r>
              <a:rPr lang="it-IT" sz="2800" i="1" dirty="0" err="1" smtClean="0"/>
              <a:t>sensitivity</a:t>
            </a:r>
            <a:r>
              <a:rPr lang="it-IT" sz="2800" i="1" dirty="0" smtClean="0"/>
              <a:t> of </a:t>
            </a:r>
            <a:r>
              <a:rPr lang="it-IT" sz="2800" i="1" dirty="0" smtClean="0">
                <a:solidFill>
                  <a:srgbClr val="00CCFF"/>
                </a:solidFill>
              </a:rPr>
              <a:t>MRI </a:t>
            </a:r>
            <a:r>
              <a:rPr lang="it-IT" sz="2800" i="1" dirty="0" err="1" smtClean="0">
                <a:solidFill>
                  <a:srgbClr val="00CCFF"/>
                </a:solidFill>
              </a:rPr>
              <a:t>compared</a:t>
            </a:r>
            <a:r>
              <a:rPr lang="it-IT" sz="2800" i="1" dirty="0" smtClean="0">
                <a:solidFill>
                  <a:srgbClr val="00CCFF"/>
                </a:solidFill>
              </a:rPr>
              <a:t> with CT </a:t>
            </a:r>
            <a:r>
              <a:rPr lang="it-IT" sz="2800" i="1" dirty="0" smtClean="0"/>
              <a:t>in the </a:t>
            </a:r>
            <a:r>
              <a:rPr lang="it-IT" sz="2800" i="1" dirty="0" err="1" smtClean="0"/>
              <a:t>evaluation</a:t>
            </a:r>
            <a:r>
              <a:rPr lang="it-IT" sz="2800" i="1" dirty="0" smtClean="0"/>
              <a:t> of </a:t>
            </a:r>
            <a:r>
              <a:rPr lang="it-IT" sz="2800" i="1" dirty="0" err="1" smtClean="0"/>
              <a:t>migraine</a:t>
            </a:r>
            <a:r>
              <a:rPr lang="it-IT" sz="2800" i="1" dirty="0" smtClean="0"/>
              <a:t> or </a:t>
            </a:r>
            <a:r>
              <a:rPr lang="it-IT" sz="2800" i="1" dirty="0" err="1" smtClean="0"/>
              <a:t>other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nonacute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headache</a:t>
            </a:r>
            <a:r>
              <a:rPr lang="it-IT" sz="2800" i="1" dirty="0" smtClean="0"/>
              <a:t>* (Grade C)”</a:t>
            </a:r>
          </a:p>
        </p:txBody>
      </p:sp>
      <p:sp>
        <p:nvSpPr>
          <p:cNvPr id="176133" name="Text Box 7"/>
          <p:cNvSpPr txBox="1">
            <a:spLocks noChangeArrowheads="1"/>
          </p:cNvSpPr>
          <p:nvPr/>
        </p:nvSpPr>
        <p:spPr bwMode="auto">
          <a:xfrm>
            <a:off x="161925" y="6092825"/>
            <a:ext cx="8820150" cy="41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  <a:spcAft>
                <a:spcPct val="60000"/>
              </a:spcAft>
              <a:buClr>
                <a:srgbClr val="FFFF66"/>
              </a:buClr>
              <a:buFont typeface="Wingdings" pitchFamily="2" charset="2"/>
              <a:buNone/>
            </a:pPr>
            <a:r>
              <a:rPr lang="it-IT" i="1">
                <a:solidFill>
                  <a:srgbClr val="FFFFFF"/>
                </a:solidFill>
                <a:latin typeface="Times New Roman" pitchFamily="18" charset="0"/>
              </a:rPr>
              <a:t>* MRI may be more sensitive than CT for identifying clinically insignificant abnormalities</a:t>
            </a:r>
            <a:endParaRPr lang="it-IT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76134" name="Picture 8" descr="cefalea_EBM_Guidelines_US_Headache_Consortium_1999_titol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550" y="296863"/>
            <a:ext cx="7453313" cy="971550"/>
          </a:xfrm>
          <a:prstGeom prst="rect">
            <a:avLst/>
          </a:prstGeom>
          <a:noFill/>
          <a:ln w="9525">
            <a:solidFill>
              <a:srgbClr val="1F497D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4089614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7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8178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78179" name="Picture 2"/>
          <p:cNvPicPr>
            <a:picLocks noChangeAspect="1" noChangeArrowheads="1"/>
          </p:cNvPicPr>
          <p:nvPr/>
        </p:nvPicPr>
        <p:blipFill>
          <a:blip r:embed="rId3" cstate="print"/>
          <a:srcRect t="4919"/>
          <a:stretch>
            <a:fillRect/>
          </a:stretch>
        </p:blipFill>
        <p:spPr bwMode="auto">
          <a:xfrm>
            <a:off x="98425" y="96838"/>
            <a:ext cx="8947150" cy="139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818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2263" y="2636838"/>
            <a:ext cx="8499475" cy="330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ttangolo arrotondato 10"/>
          <p:cNvSpPr/>
          <p:nvPr/>
        </p:nvSpPr>
        <p:spPr>
          <a:xfrm>
            <a:off x="5003800" y="3933825"/>
            <a:ext cx="3667125" cy="282575"/>
          </a:xfrm>
          <a:prstGeom prst="roundRect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400">
              <a:solidFill>
                <a:srgbClr val="FFFFFF"/>
              </a:solidFill>
            </a:endParaRPr>
          </a:p>
        </p:txBody>
      </p:sp>
      <p:sp>
        <p:nvSpPr>
          <p:cNvPr id="12" name="Rettangolo arrotondato 11"/>
          <p:cNvSpPr/>
          <p:nvPr/>
        </p:nvSpPr>
        <p:spPr>
          <a:xfrm>
            <a:off x="1755775" y="4181475"/>
            <a:ext cx="3225800" cy="284163"/>
          </a:xfrm>
          <a:prstGeom prst="roundRect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400">
              <a:solidFill>
                <a:srgbClr val="FFFFFF"/>
              </a:solidFill>
            </a:endParaRPr>
          </a:p>
        </p:txBody>
      </p:sp>
      <p:cxnSp>
        <p:nvCxnSpPr>
          <p:cNvPr id="14" name="Connettore 1 13"/>
          <p:cNvCxnSpPr/>
          <p:nvPr/>
        </p:nvCxnSpPr>
        <p:spPr>
          <a:xfrm>
            <a:off x="5867400" y="4724400"/>
            <a:ext cx="1512888" cy="0"/>
          </a:xfrm>
          <a:prstGeom prst="line">
            <a:avLst/>
          </a:prstGeom>
          <a:ln w="381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1 14"/>
          <p:cNvCxnSpPr/>
          <p:nvPr/>
        </p:nvCxnSpPr>
        <p:spPr>
          <a:xfrm>
            <a:off x="395288" y="5013325"/>
            <a:ext cx="1944687" cy="0"/>
          </a:xfrm>
          <a:prstGeom prst="line">
            <a:avLst/>
          </a:prstGeom>
          <a:ln w="38100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1 16"/>
          <p:cNvCxnSpPr/>
          <p:nvPr/>
        </p:nvCxnSpPr>
        <p:spPr>
          <a:xfrm>
            <a:off x="4106863" y="5010150"/>
            <a:ext cx="194468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e 12"/>
          <p:cNvSpPr/>
          <p:nvPr/>
        </p:nvSpPr>
        <p:spPr>
          <a:xfrm>
            <a:off x="161925" y="1079500"/>
            <a:ext cx="1169988" cy="404813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693105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0226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80227" name="Picture 2"/>
          <p:cNvPicPr>
            <a:picLocks noChangeAspect="1" noChangeArrowheads="1"/>
          </p:cNvPicPr>
          <p:nvPr/>
        </p:nvPicPr>
        <p:blipFill>
          <a:blip r:embed="rId3" cstate="print"/>
          <a:srcRect t="4919"/>
          <a:stretch>
            <a:fillRect/>
          </a:stretch>
        </p:blipFill>
        <p:spPr bwMode="auto">
          <a:xfrm>
            <a:off x="98425" y="96838"/>
            <a:ext cx="8947150" cy="139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022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363" y="1916113"/>
            <a:ext cx="8677275" cy="478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tangolo arrotondato 6"/>
          <p:cNvSpPr/>
          <p:nvPr/>
        </p:nvSpPr>
        <p:spPr>
          <a:xfrm>
            <a:off x="323850" y="2852738"/>
            <a:ext cx="8351838" cy="288925"/>
          </a:xfrm>
          <a:prstGeom prst="roundRect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400">
              <a:solidFill>
                <a:srgbClr val="FFFFFF"/>
              </a:solidFill>
            </a:endParaRPr>
          </a:p>
        </p:txBody>
      </p:sp>
      <p:cxnSp>
        <p:nvCxnSpPr>
          <p:cNvPr id="13" name="Connettore 1 12"/>
          <p:cNvCxnSpPr/>
          <p:nvPr/>
        </p:nvCxnSpPr>
        <p:spPr>
          <a:xfrm>
            <a:off x="5580063" y="2565400"/>
            <a:ext cx="309562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ttangolo arrotondato 14"/>
          <p:cNvSpPr/>
          <p:nvPr/>
        </p:nvSpPr>
        <p:spPr>
          <a:xfrm>
            <a:off x="300038" y="3135313"/>
            <a:ext cx="3048000" cy="287337"/>
          </a:xfrm>
          <a:prstGeom prst="roundRect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400">
              <a:solidFill>
                <a:srgbClr val="FFFFFF"/>
              </a:solidFill>
            </a:endParaRPr>
          </a:p>
        </p:txBody>
      </p:sp>
      <p:cxnSp>
        <p:nvCxnSpPr>
          <p:cNvPr id="16" name="Connettore 1 15"/>
          <p:cNvCxnSpPr/>
          <p:nvPr/>
        </p:nvCxnSpPr>
        <p:spPr>
          <a:xfrm flipV="1">
            <a:off x="3783013" y="3970338"/>
            <a:ext cx="2725737" cy="793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ttangolo arrotondato 18"/>
          <p:cNvSpPr/>
          <p:nvPr/>
        </p:nvSpPr>
        <p:spPr>
          <a:xfrm>
            <a:off x="2051050" y="5516563"/>
            <a:ext cx="6697663" cy="288925"/>
          </a:xfrm>
          <a:prstGeom prst="roundRect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400">
              <a:solidFill>
                <a:srgbClr val="FFFFFF"/>
              </a:solidFill>
            </a:endParaRPr>
          </a:p>
        </p:txBody>
      </p:sp>
      <p:sp>
        <p:nvSpPr>
          <p:cNvPr id="20" name="Rettangolo arrotondato 19"/>
          <p:cNvSpPr/>
          <p:nvPr/>
        </p:nvSpPr>
        <p:spPr>
          <a:xfrm>
            <a:off x="323850" y="5805488"/>
            <a:ext cx="7920038" cy="287337"/>
          </a:xfrm>
          <a:prstGeom prst="roundRect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578709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3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2274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2275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404813"/>
            <a:ext cx="7772400" cy="495300"/>
          </a:xfrm>
        </p:spPr>
        <p:txBody>
          <a:bodyPr>
            <a:noAutofit/>
          </a:bodyPr>
          <a:lstStyle/>
          <a:p>
            <a:pPr eaLnBrk="1" hangingPunct="1"/>
            <a:r>
              <a:rPr lang="it-IT" sz="3200" b="1" dirty="0" smtClean="0">
                <a:solidFill>
                  <a:srgbClr val="00CCFF"/>
                </a:solidFill>
                <a:latin typeface="Arial" charset="0"/>
              </a:rPr>
              <a:t>CEFALEA E NEUROIMAGING</a:t>
            </a:r>
          </a:p>
        </p:txBody>
      </p:sp>
      <p:sp>
        <p:nvSpPr>
          <p:cNvPr id="182276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76263" y="2708275"/>
            <a:ext cx="7989887" cy="1441450"/>
          </a:xfrm>
        </p:spPr>
        <p:txBody>
          <a:bodyPr/>
          <a:lstStyle/>
          <a:p>
            <a:pPr algn="ctr" eaLnBrk="1" hangingPunct="1">
              <a:lnSpc>
                <a:spcPct val="150000"/>
              </a:lnSpc>
              <a:spcBef>
                <a:spcPct val="30000"/>
              </a:spcBef>
              <a:spcAft>
                <a:spcPct val="40000"/>
              </a:spcAft>
              <a:buFont typeface="Wingdings" pitchFamily="2" charset="2"/>
              <a:buNone/>
            </a:pPr>
            <a:r>
              <a:rPr lang="it-IT" sz="4800" smtClean="0">
                <a:latin typeface="Arial" charset="0"/>
              </a:rPr>
              <a:t>TC con o senza m.d.c. ?</a:t>
            </a:r>
          </a:p>
        </p:txBody>
      </p:sp>
    </p:spTree>
    <p:extLst>
      <p:ext uri="{BB962C8B-B14F-4D97-AF65-F5344CB8AC3E}">
        <p14:creationId xmlns="" xmlns:p14="http://schemas.microsoft.com/office/powerpoint/2010/main" val="39896001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solidFill>
                  <a:schemeClr val="accent2"/>
                </a:solidFill>
                <a:latin typeface="Arial Narrow"/>
                <a:cs typeface="Arial Narrow"/>
              </a:rPr>
              <a:t>O</a:t>
            </a:r>
            <a:r>
              <a:rPr lang="it-IT" sz="5400" dirty="0" smtClean="0">
                <a:solidFill>
                  <a:schemeClr val="accent2"/>
                </a:solidFill>
                <a:latin typeface="Arial Narrow"/>
                <a:cs typeface="Arial Narrow"/>
              </a:rPr>
              <a:t>ggettività </a:t>
            </a:r>
            <a:endParaRPr lang="it-IT" sz="5400" dirty="0">
              <a:solidFill>
                <a:schemeClr val="accent2"/>
              </a:solidFill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1437" y="1208660"/>
            <a:ext cx="8791435" cy="5538419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400050" lvl="1" indent="0">
              <a:buNone/>
            </a:pPr>
            <a:r>
              <a:rPr lang="it-IT" sz="3400" b="1" dirty="0" smtClean="0">
                <a:solidFill>
                  <a:schemeClr val="accent2"/>
                </a:solidFill>
                <a:latin typeface="Arial Narrow"/>
                <a:cs typeface="Arial Narrow"/>
              </a:rPr>
              <a:t>Esame Obiettivo Generale:</a:t>
            </a:r>
          </a:p>
          <a:p>
            <a:pPr marL="400050" lvl="1" indent="0">
              <a:buNone/>
            </a:pPr>
            <a:endParaRPr lang="it-IT" sz="3400" b="1" dirty="0" smtClean="0">
              <a:solidFill>
                <a:schemeClr val="accent2"/>
              </a:solidFill>
              <a:latin typeface="Arial Narrow"/>
              <a:cs typeface="Arial Narrow"/>
            </a:endParaRPr>
          </a:p>
          <a:p>
            <a:pPr lvl="1">
              <a:spcBef>
                <a:spcPts val="0"/>
              </a:spcBef>
              <a:defRPr/>
            </a:pPr>
            <a:r>
              <a:rPr lang="it-IT" dirty="0" smtClean="0">
                <a:latin typeface="Arial Narrow"/>
                <a:cs typeface="Arial Narrow"/>
              </a:rPr>
              <a:t>Temperatura </a:t>
            </a:r>
            <a:r>
              <a:rPr lang="it-IT" dirty="0">
                <a:latin typeface="Arial Narrow"/>
                <a:cs typeface="Arial Narrow"/>
              </a:rPr>
              <a:t>corporea (febbre?)</a:t>
            </a:r>
          </a:p>
          <a:p>
            <a:pPr lvl="1">
              <a:spcBef>
                <a:spcPts val="0"/>
              </a:spcBef>
              <a:defRPr/>
            </a:pPr>
            <a:r>
              <a:rPr lang="it-IT" dirty="0" smtClean="0">
                <a:latin typeface="Arial Narrow"/>
                <a:cs typeface="Arial Narrow"/>
              </a:rPr>
              <a:t>Pressione </a:t>
            </a:r>
            <a:r>
              <a:rPr lang="it-IT" dirty="0">
                <a:latin typeface="Arial Narrow"/>
                <a:cs typeface="Arial Narrow"/>
              </a:rPr>
              <a:t>arteriosa (crisi ipertensiva?)</a:t>
            </a:r>
          </a:p>
          <a:p>
            <a:pPr lvl="1">
              <a:spcBef>
                <a:spcPts val="0"/>
              </a:spcBef>
              <a:defRPr/>
            </a:pPr>
            <a:r>
              <a:rPr lang="it-IT" dirty="0" smtClean="0">
                <a:latin typeface="Arial Narrow"/>
                <a:cs typeface="Arial Narrow"/>
              </a:rPr>
              <a:t>E.O</a:t>
            </a:r>
            <a:r>
              <a:rPr lang="it-IT" dirty="0">
                <a:latin typeface="Arial Narrow"/>
                <a:cs typeface="Arial Narrow"/>
              </a:rPr>
              <a:t>. Cardiaco (se bradicardia: ipertensione endocranica?)</a:t>
            </a:r>
          </a:p>
          <a:p>
            <a:pPr lvl="1">
              <a:spcBef>
                <a:spcPts val="0"/>
              </a:spcBef>
              <a:defRPr/>
            </a:pPr>
            <a:r>
              <a:rPr lang="it-IT" dirty="0" smtClean="0">
                <a:latin typeface="Arial Narrow"/>
                <a:cs typeface="Arial Narrow"/>
              </a:rPr>
              <a:t>Auscultazione </a:t>
            </a:r>
            <a:r>
              <a:rPr lang="it-IT" dirty="0">
                <a:latin typeface="Arial Narrow"/>
                <a:cs typeface="Arial Narrow"/>
              </a:rPr>
              <a:t>vasi carotidei (se soffi: TIA? ICTUS?)</a:t>
            </a:r>
          </a:p>
          <a:p>
            <a:pPr lvl="1">
              <a:spcBef>
                <a:spcPts val="0"/>
              </a:spcBef>
              <a:defRPr/>
            </a:pPr>
            <a:r>
              <a:rPr lang="it-IT" dirty="0" smtClean="0">
                <a:latin typeface="Arial Narrow"/>
                <a:cs typeface="Arial Narrow"/>
              </a:rPr>
              <a:t>Esame </a:t>
            </a:r>
            <a:r>
              <a:rPr lang="it-IT" dirty="0">
                <a:latin typeface="Arial Narrow"/>
                <a:cs typeface="Arial Narrow"/>
              </a:rPr>
              <a:t>rachide cervicale- muscoli paravertebrali cervicali (</a:t>
            </a:r>
            <a:r>
              <a:rPr lang="it-IT" dirty="0" err="1">
                <a:latin typeface="Arial Narrow"/>
                <a:cs typeface="Arial Narrow"/>
              </a:rPr>
              <a:t>cervicalgie</a:t>
            </a:r>
            <a:r>
              <a:rPr lang="it-IT" dirty="0">
                <a:latin typeface="Arial Narrow"/>
                <a:cs typeface="Arial Narrow"/>
              </a:rPr>
              <a:t> del rachide cervicale o muscolari?)</a:t>
            </a:r>
          </a:p>
          <a:p>
            <a:pPr lvl="1">
              <a:spcBef>
                <a:spcPts val="0"/>
              </a:spcBef>
              <a:defRPr/>
            </a:pPr>
            <a:r>
              <a:rPr lang="it-IT" dirty="0" smtClean="0">
                <a:latin typeface="Arial Narrow"/>
                <a:cs typeface="Arial Narrow"/>
              </a:rPr>
              <a:t>Esame </a:t>
            </a:r>
            <a:r>
              <a:rPr lang="it-IT" dirty="0">
                <a:latin typeface="Arial Narrow"/>
                <a:cs typeface="Arial Narrow"/>
              </a:rPr>
              <a:t>articolazione </a:t>
            </a:r>
            <a:r>
              <a:rPr lang="it-IT" dirty="0" err="1">
                <a:latin typeface="Arial Narrow"/>
                <a:cs typeface="Arial Narrow"/>
              </a:rPr>
              <a:t>temporomandibolare</a:t>
            </a:r>
            <a:r>
              <a:rPr lang="it-IT" dirty="0">
                <a:latin typeface="Arial Narrow"/>
                <a:cs typeface="Arial Narrow"/>
              </a:rPr>
              <a:t> (sindrome dell’ATM- </a:t>
            </a:r>
            <a:r>
              <a:rPr lang="it-IT" dirty="0" err="1">
                <a:latin typeface="Arial Narrow"/>
                <a:cs typeface="Arial Narrow"/>
              </a:rPr>
              <a:t>Costen’s</a:t>
            </a:r>
            <a:r>
              <a:rPr lang="it-IT" dirty="0">
                <a:latin typeface="Arial Narrow"/>
                <a:cs typeface="Arial Narrow"/>
              </a:rPr>
              <a:t> </a:t>
            </a:r>
            <a:r>
              <a:rPr lang="it-IT" dirty="0" err="1">
                <a:latin typeface="Arial Narrow"/>
                <a:cs typeface="Arial Narrow"/>
              </a:rPr>
              <a:t>Syndrome</a:t>
            </a:r>
            <a:r>
              <a:rPr lang="it-IT" dirty="0">
                <a:latin typeface="Arial Narrow"/>
                <a:cs typeface="Arial Narrow"/>
              </a:rPr>
              <a:t>?)</a:t>
            </a:r>
          </a:p>
          <a:p>
            <a:pPr lvl="1">
              <a:spcBef>
                <a:spcPts val="0"/>
              </a:spcBef>
              <a:defRPr/>
            </a:pPr>
            <a:r>
              <a:rPr lang="it-IT" dirty="0" smtClean="0">
                <a:latin typeface="Arial Narrow"/>
                <a:cs typeface="Arial Narrow"/>
              </a:rPr>
              <a:t>Esame </a:t>
            </a:r>
            <a:r>
              <a:rPr lang="it-IT" dirty="0">
                <a:latin typeface="Arial Narrow"/>
                <a:cs typeface="Arial Narrow"/>
              </a:rPr>
              <a:t>arterie temporali (arterite di </a:t>
            </a:r>
            <a:r>
              <a:rPr lang="it-IT" dirty="0" err="1">
                <a:latin typeface="Arial Narrow"/>
                <a:cs typeface="Arial Narrow"/>
              </a:rPr>
              <a:t>Horton</a:t>
            </a:r>
            <a:r>
              <a:rPr lang="it-IT" dirty="0">
                <a:latin typeface="Arial Narrow"/>
                <a:cs typeface="Arial Narrow"/>
              </a:rPr>
              <a:t>?</a:t>
            </a:r>
            <a:r>
              <a:rPr lang="it-IT" dirty="0" smtClean="0">
                <a:latin typeface="Arial Narrow"/>
                <a:cs typeface="Arial Narrow"/>
              </a:rPr>
              <a:t>)</a:t>
            </a:r>
            <a:endParaRPr lang="it-IT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59411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1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4322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4323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404813"/>
            <a:ext cx="7772400" cy="4953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sz="3200" b="1" smtClean="0">
                <a:latin typeface="Arial" charset="0"/>
              </a:rPr>
              <a:t>REAZIONI AVVERSE A M.D.C. IODATO</a:t>
            </a:r>
          </a:p>
        </p:txBody>
      </p:sp>
      <p:sp>
        <p:nvSpPr>
          <p:cNvPr id="184324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22288" y="1484313"/>
            <a:ext cx="8099425" cy="4465637"/>
          </a:xfrm>
        </p:spPr>
        <p:txBody>
          <a:bodyPr/>
          <a:lstStyle/>
          <a:p>
            <a:pPr eaLnBrk="1" hangingPunct="1">
              <a:lnSpc>
                <a:spcPct val="150000"/>
              </a:lnSpc>
              <a:spcAft>
                <a:spcPct val="20000"/>
              </a:spcAft>
            </a:pPr>
            <a:r>
              <a:rPr lang="it-IT" sz="2400" smtClean="0">
                <a:latin typeface="Arial" charset="0"/>
              </a:rPr>
              <a:t>reaz. MINORI </a:t>
            </a:r>
            <a:r>
              <a:rPr lang="it-IT" sz="2400" smtClean="0">
                <a:latin typeface="Arial" charset="0"/>
                <a:sym typeface="Wingdings" pitchFamily="2" charset="2"/>
              </a:rPr>
              <a:t> 2-20 %</a:t>
            </a:r>
          </a:p>
          <a:p>
            <a:pPr lvl="1" eaLnBrk="1" hangingPunct="1">
              <a:lnSpc>
                <a:spcPct val="150000"/>
              </a:lnSpc>
              <a:spcAft>
                <a:spcPct val="20000"/>
              </a:spcAft>
            </a:pPr>
            <a:r>
              <a:rPr lang="it-IT" sz="2000" smtClean="0">
                <a:latin typeface="Arial" charset="0"/>
                <a:sym typeface="Wingdings" pitchFamily="2" charset="2"/>
              </a:rPr>
              <a:t>nausea, vomito, orticaria</a:t>
            </a:r>
          </a:p>
          <a:p>
            <a:pPr eaLnBrk="1" hangingPunct="1">
              <a:lnSpc>
                <a:spcPct val="150000"/>
              </a:lnSpc>
              <a:spcAft>
                <a:spcPct val="20000"/>
              </a:spcAft>
            </a:pPr>
            <a:r>
              <a:rPr lang="it-IT" sz="2400" smtClean="0">
                <a:latin typeface="Arial" charset="0"/>
                <a:sym typeface="Wingdings" pitchFamily="2" charset="2"/>
              </a:rPr>
              <a:t>reaz. INTERMEDIE  0.5-2.5 %</a:t>
            </a:r>
          </a:p>
          <a:p>
            <a:pPr lvl="1" eaLnBrk="1" hangingPunct="1">
              <a:lnSpc>
                <a:spcPct val="150000"/>
              </a:lnSpc>
              <a:spcAft>
                <a:spcPct val="20000"/>
              </a:spcAft>
            </a:pPr>
            <a:r>
              <a:rPr lang="it-IT" sz="2000" smtClean="0">
                <a:latin typeface="Arial" charset="0"/>
                <a:sym typeface="Wingdings" pitchFamily="2" charset="2"/>
              </a:rPr>
              <a:t>vomito severo, ipotensione, broncospasmo</a:t>
            </a:r>
          </a:p>
          <a:p>
            <a:pPr eaLnBrk="1" hangingPunct="1">
              <a:lnSpc>
                <a:spcPct val="150000"/>
              </a:lnSpc>
              <a:spcAft>
                <a:spcPct val="20000"/>
              </a:spcAft>
            </a:pPr>
            <a:r>
              <a:rPr lang="it-IT" sz="2400" smtClean="0">
                <a:latin typeface="Arial" charset="0"/>
                <a:sym typeface="Wingdings" pitchFamily="2" charset="2"/>
              </a:rPr>
              <a:t>reaz. MAGGIORI  0.04-0.2 %</a:t>
            </a:r>
          </a:p>
          <a:p>
            <a:pPr lvl="1" eaLnBrk="1" hangingPunct="1">
              <a:lnSpc>
                <a:spcPct val="150000"/>
              </a:lnSpc>
              <a:spcAft>
                <a:spcPct val="20000"/>
              </a:spcAft>
            </a:pPr>
            <a:r>
              <a:rPr lang="it-IT" sz="2000" smtClean="0">
                <a:latin typeface="Arial" charset="0"/>
                <a:sym typeface="Wingdings" pitchFamily="2" charset="2"/>
              </a:rPr>
              <a:t>aritmia grave, shock, edema polmonare, crisi epilettiche</a:t>
            </a:r>
          </a:p>
          <a:p>
            <a:pPr eaLnBrk="1" hangingPunct="1">
              <a:lnSpc>
                <a:spcPct val="150000"/>
              </a:lnSpc>
              <a:spcAft>
                <a:spcPct val="20000"/>
              </a:spcAft>
            </a:pPr>
            <a:r>
              <a:rPr lang="it-IT" sz="2400" smtClean="0">
                <a:latin typeface="Arial" charset="0"/>
                <a:sym typeface="Wingdings" pitchFamily="2" charset="2"/>
              </a:rPr>
              <a:t>MORTE  0.001-0.0025 %</a:t>
            </a:r>
            <a:endParaRPr lang="it-IT" sz="2400" smtClean="0">
              <a:latin typeface="Arial" charset="0"/>
            </a:endParaRPr>
          </a:p>
        </p:txBody>
      </p:sp>
      <p:sp>
        <p:nvSpPr>
          <p:cNvPr id="184325" name="Text Box 6"/>
          <p:cNvSpPr txBox="1">
            <a:spLocks noChangeArrowheads="1"/>
          </p:cNvSpPr>
          <p:nvPr/>
        </p:nvSpPr>
        <p:spPr bwMode="auto">
          <a:xfrm>
            <a:off x="0" y="6340475"/>
            <a:ext cx="91440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1400">
                <a:solidFill>
                  <a:srgbClr val="CCFFFF"/>
                </a:solidFill>
              </a:rPr>
              <a:t>Graininger R. What adverse reactions can be expected afetr administration of contrast media.</a:t>
            </a:r>
            <a:br>
              <a:rPr lang="it-IT" sz="1400">
                <a:solidFill>
                  <a:srgbClr val="CCFFFF"/>
                </a:solidFill>
              </a:rPr>
            </a:br>
            <a:r>
              <a:rPr lang="it-IT" sz="1400">
                <a:solidFill>
                  <a:srgbClr val="CCFFFF"/>
                </a:solidFill>
              </a:rPr>
              <a:t>In: Dawson P, Claus W eds. Contrast media in practice. Springer Verlag, 1993</a:t>
            </a:r>
          </a:p>
        </p:txBody>
      </p:sp>
    </p:spTree>
    <p:extLst>
      <p:ext uri="{BB962C8B-B14F-4D97-AF65-F5344CB8AC3E}">
        <p14:creationId xmlns="" xmlns:p14="http://schemas.microsoft.com/office/powerpoint/2010/main" val="40791214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69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6370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6371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260350"/>
            <a:ext cx="7772400" cy="855663"/>
          </a:xfrm>
        </p:spPr>
        <p:txBody>
          <a:bodyPr/>
          <a:lstStyle/>
          <a:p>
            <a:pPr eaLnBrk="1" hangingPunct="1"/>
            <a:r>
              <a:rPr lang="it-IT" sz="3600" smtClean="0">
                <a:latin typeface="Arial" charset="0"/>
              </a:rPr>
              <a:t>TC con o senza m.d.c. ?</a:t>
            </a:r>
            <a:r>
              <a:rPr lang="it-IT" smtClean="0">
                <a:latin typeface="Arial" charset="0"/>
              </a:rPr>
              <a:t>               </a:t>
            </a:r>
          </a:p>
        </p:txBody>
      </p:sp>
      <p:sp>
        <p:nvSpPr>
          <p:cNvPr id="186372" name="Text Box 5"/>
          <p:cNvSpPr txBox="1">
            <a:spLocks noChangeArrowheads="1"/>
          </p:cNvSpPr>
          <p:nvPr/>
        </p:nvSpPr>
        <p:spPr bwMode="auto">
          <a:xfrm>
            <a:off x="2411413" y="6400800"/>
            <a:ext cx="67325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2000" i="1" dirty="0" err="1">
                <a:solidFill>
                  <a:schemeClr val="tx2"/>
                </a:solidFill>
              </a:rPr>
              <a:t>Demaerel</a:t>
            </a:r>
            <a:r>
              <a:rPr lang="it-IT" sz="2000" i="1" dirty="0">
                <a:solidFill>
                  <a:schemeClr val="tx2"/>
                </a:solidFill>
              </a:rPr>
              <a:t> </a:t>
            </a:r>
            <a:r>
              <a:rPr lang="it-IT" sz="2000" i="1" dirty="0" err="1">
                <a:solidFill>
                  <a:schemeClr val="tx2"/>
                </a:solidFill>
              </a:rPr>
              <a:t>P</a:t>
            </a:r>
            <a:r>
              <a:rPr lang="it-IT" sz="2000" i="1" dirty="0">
                <a:solidFill>
                  <a:schemeClr val="tx2"/>
                </a:solidFill>
              </a:rPr>
              <a:t> et al. The Lancet 1995</a:t>
            </a:r>
          </a:p>
        </p:txBody>
      </p:sp>
      <p:sp>
        <p:nvSpPr>
          <p:cNvPr id="186373" name="Rectangle 39"/>
          <p:cNvSpPr>
            <a:spLocks noGrp="1" noChangeArrowheads="1"/>
          </p:cNvSpPr>
          <p:nvPr>
            <p:ph type="body" idx="1"/>
          </p:nvPr>
        </p:nvSpPr>
        <p:spPr>
          <a:xfrm>
            <a:off x="685800" y="1773238"/>
            <a:ext cx="7772400" cy="4114800"/>
          </a:xfrm>
          <a:solidFill>
            <a:srgbClr val="F2F2F2"/>
          </a:solidFill>
        </p:spPr>
        <p:txBody>
          <a:bodyPr>
            <a:normAutofit lnSpcReduction="10000"/>
          </a:bodyPr>
          <a:lstStyle/>
          <a:p>
            <a:pPr eaLnBrk="1" hangingPunct="1">
              <a:spcAft>
                <a:spcPct val="20000"/>
              </a:spcAft>
            </a:pPr>
            <a:r>
              <a:rPr lang="it-IT" sz="2400" dirty="0" smtClean="0">
                <a:latin typeface="Arial" charset="0"/>
              </a:rPr>
              <a:t>studio prospettico</a:t>
            </a:r>
          </a:p>
          <a:p>
            <a:pPr eaLnBrk="1" hangingPunct="1">
              <a:spcAft>
                <a:spcPct val="20000"/>
              </a:spcAft>
            </a:pPr>
            <a:r>
              <a:rPr lang="it-IT" sz="2400" dirty="0" smtClean="0">
                <a:latin typeface="Arial" charset="0"/>
              </a:rPr>
              <a:t>2000 pazienti (1600 adulti, 400 bambini)</a:t>
            </a:r>
          </a:p>
          <a:p>
            <a:pPr eaLnBrk="1" hangingPunct="1">
              <a:spcAft>
                <a:spcPct val="20000"/>
              </a:spcAft>
            </a:pPr>
            <a:r>
              <a:rPr lang="it-IT" sz="2400" dirty="0" err="1" smtClean="0">
                <a:latin typeface="Arial" charset="0"/>
              </a:rPr>
              <a:t>m.d.c</a:t>
            </a:r>
            <a:r>
              <a:rPr lang="it-IT" sz="2400" dirty="0" smtClean="0">
                <a:latin typeface="Arial" charset="0"/>
              </a:rPr>
              <a:t>. utile alla diagnosi in 770 </a:t>
            </a:r>
            <a:r>
              <a:rPr lang="it-IT" sz="2400" dirty="0" err="1" smtClean="0">
                <a:latin typeface="Arial" charset="0"/>
              </a:rPr>
              <a:t>paz</a:t>
            </a:r>
            <a:r>
              <a:rPr lang="it-IT" sz="2400" dirty="0" smtClean="0">
                <a:latin typeface="Arial" charset="0"/>
              </a:rPr>
              <a:t> (38.5%) con:</a:t>
            </a:r>
          </a:p>
          <a:p>
            <a:pPr lvl="1" eaLnBrk="1" hangingPunct="1">
              <a:spcAft>
                <a:spcPct val="20000"/>
              </a:spcAft>
            </a:pPr>
            <a:r>
              <a:rPr lang="it-IT" sz="2000" u="sng" dirty="0" smtClean="0">
                <a:latin typeface="Arial" charset="0"/>
              </a:rPr>
              <a:t>sospetto di lesione alla TC senza </a:t>
            </a:r>
            <a:r>
              <a:rPr lang="it-IT" sz="2000" u="sng" dirty="0" err="1" smtClean="0">
                <a:latin typeface="Arial" charset="0"/>
              </a:rPr>
              <a:t>m.d.c</a:t>
            </a:r>
            <a:r>
              <a:rPr lang="it-IT" sz="2000" dirty="0" smtClean="0">
                <a:latin typeface="Arial" charset="0"/>
              </a:rPr>
              <a:t>. oppure:</a:t>
            </a:r>
          </a:p>
          <a:p>
            <a:pPr lvl="1" eaLnBrk="1" hangingPunct="1">
              <a:spcAft>
                <a:spcPct val="20000"/>
              </a:spcAft>
            </a:pPr>
            <a:r>
              <a:rPr lang="it-IT" sz="2000" dirty="0" smtClean="0">
                <a:latin typeface="Arial" charset="0"/>
              </a:rPr>
              <a:t>m. linfoproliferative</a:t>
            </a:r>
          </a:p>
          <a:p>
            <a:pPr lvl="1" eaLnBrk="1" hangingPunct="1">
              <a:spcAft>
                <a:spcPct val="20000"/>
              </a:spcAft>
            </a:pPr>
            <a:r>
              <a:rPr lang="it-IT" sz="2000" dirty="0" smtClean="0">
                <a:latin typeface="Arial" charset="0"/>
              </a:rPr>
              <a:t>segni di patologia infettiva</a:t>
            </a:r>
          </a:p>
          <a:p>
            <a:pPr lvl="1" eaLnBrk="1" hangingPunct="1">
              <a:spcAft>
                <a:spcPct val="20000"/>
              </a:spcAft>
            </a:pPr>
            <a:r>
              <a:rPr lang="it-IT" sz="2000" dirty="0" smtClean="0">
                <a:latin typeface="Arial" charset="0"/>
              </a:rPr>
              <a:t>follow-up post-PKT e/o RT</a:t>
            </a:r>
          </a:p>
          <a:p>
            <a:pPr lvl="1" eaLnBrk="1" hangingPunct="1">
              <a:spcAft>
                <a:spcPct val="20000"/>
              </a:spcAft>
            </a:pPr>
            <a:r>
              <a:rPr lang="it-IT" sz="2000" dirty="0" smtClean="0">
                <a:latin typeface="Arial" charset="0"/>
              </a:rPr>
              <a:t>follow-up procedure </a:t>
            </a:r>
            <a:r>
              <a:rPr lang="it-IT" sz="2000" dirty="0" err="1" smtClean="0">
                <a:latin typeface="Arial" charset="0"/>
              </a:rPr>
              <a:t>endovasc</a:t>
            </a:r>
            <a:r>
              <a:rPr lang="it-IT" sz="2000" dirty="0" smtClean="0">
                <a:latin typeface="Arial" charset="0"/>
              </a:rPr>
              <a:t>. neuroradiologiche</a:t>
            </a:r>
          </a:p>
          <a:p>
            <a:pPr eaLnBrk="1" hangingPunct="1">
              <a:spcAft>
                <a:spcPct val="20000"/>
              </a:spcAft>
            </a:pPr>
            <a:r>
              <a:rPr lang="it-IT" sz="2400" dirty="0" err="1" smtClean="0">
                <a:solidFill>
                  <a:srgbClr val="00CCFF"/>
                </a:solidFill>
                <a:latin typeface="Arial" charset="0"/>
              </a:rPr>
              <a:t>m.d.c</a:t>
            </a:r>
            <a:r>
              <a:rPr lang="it-IT" sz="2400" dirty="0" smtClean="0">
                <a:solidFill>
                  <a:srgbClr val="00CCFF"/>
                </a:solidFill>
                <a:latin typeface="Arial" charset="0"/>
              </a:rPr>
              <a:t>. inutile per la diagnosi in 1230 </a:t>
            </a:r>
            <a:r>
              <a:rPr lang="it-IT" sz="2400" dirty="0" err="1" smtClean="0">
                <a:solidFill>
                  <a:srgbClr val="00CCFF"/>
                </a:solidFill>
                <a:latin typeface="Arial" charset="0"/>
              </a:rPr>
              <a:t>paz</a:t>
            </a:r>
            <a:r>
              <a:rPr lang="it-IT" sz="2400" dirty="0" smtClean="0">
                <a:solidFill>
                  <a:srgbClr val="00CCFF"/>
                </a:solidFill>
                <a:latin typeface="Arial" charset="0"/>
              </a:rPr>
              <a:t>. (61.5%)</a:t>
            </a:r>
          </a:p>
        </p:txBody>
      </p:sp>
    </p:spTree>
    <p:extLst>
      <p:ext uri="{BB962C8B-B14F-4D97-AF65-F5344CB8AC3E}">
        <p14:creationId xmlns="" xmlns:p14="http://schemas.microsoft.com/office/powerpoint/2010/main" val="17399344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7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8418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8419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260350"/>
            <a:ext cx="7772400" cy="855663"/>
          </a:xfrm>
        </p:spPr>
        <p:txBody>
          <a:bodyPr/>
          <a:lstStyle/>
          <a:p>
            <a:pPr eaLnBrk="1" hangingPunct="1"/>
            <a:r>
              <a:rPr lang="it-IT" sz="3600" smtClean="0">
                <a:latin typeface="Arial" charset="0"/>
              </a:rPr>
              <a:t>TC con o senza m.d.c. ?</a:t>
            </a:r>
            <a:r>
              <a:rPr lang="it-IT" smtClean="0">
                <a:latin typeface="Arial" charset="0"/>
              </a:rPr>
              <a:t>               </a:t>
            </a:r>
          </a:p>
        </p:txBody>
      </p:sp>
      <p:sp>
        <p:nvSpPr>
          <p:cNvPr id="188420" name="Text Box 6"/>
          <p:cNvSpPr txBox="1">
            <a:spLocks noChangeArrowheads="1"/>
          </p:cNvSpPr>
          <p:nvPr/>
        </p:nvSpPr>
        <p:spPr bwMode="auto">
          <a:xfrm>
            <a:off x="2411413" y="6400800"/>
            <a:ext cx="67325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2000" i="1" dirty="0" err="1">
                <a:solidFill>
                  <a:schemeClr val="tx2"/>
                </a:solidFill>
              </a:rPr>
              <a:t>Cowan</a:t>
            </a:r>
            <a:r>
              <a:rPr lang="it-IT" sz="2000" i="1" dirty="0">
                <a:solidFill>
                  <a:schemeClr val="tx2"/>
                </a:solidFill>
              </a:rPr>
              <a:t> I. </a:t>
            </a:r>
            <a:r>
              <a:rPr lang="it-IT" sz="2000" i="1" dirty="0" err="1">
                <a:solidFill>
                  <a:schemeClr val="tx2"/>
                </a:solidFill>
              </a:rPr>
              <a:t>Australasian</a:t>
            </a:r>
            <a:r>
              <a:rPr lang="it-IT" sz="2000" i="1" dirty="0">
                <a:solidFill>
                  <a:schemeClr val="tx2"/>
                </a:solidFill>
              </a:rPr>
              <a:t> </a:t>
            </a:r>
            <a:r>
              <a:rPr lang="it-IT" sz="2000" i="1" dirty="0" err="1">
                <a:solidFill>
                  <a:schemeClr val="tx2"/>
                </a:solidFill>
              </a:rPr>
              <a:t>Radiol</a:t>
            </a:r>
            <a:r>
              <a:rPr lang="it-IT" sz="2000" i="1" dirty="0">
                <a:solidFill>
                  <a:schemeClr val="tx2"/>
                </a:solidFill>
              </a:rPr>
              <a:t> 1999</a:t>
            </a:r>
          </a:p>
        </p:txBody>
      </p:sp>
      <p:graphicFrame>
        <p:nvGraphicFramePr>
          <p:cNvPr id="189504" name="Group 6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780802080"/>
              </p:ext>
            </p:extLst>
          </p:nvPr>
        </p:nvGraphicFramePr>
        <p:xfrm>
          <a:off x="611188" y="1916113"/>
          <a:ext cx="7921625" cy="3873120"/>
        </p:xfrm>
        <a:graphic>
          <a:graphicData uri="http://schemas.openxmlformats.org/drawingml/2006/table">
            <a:tbl>
              <a:tblPr>
                <a:effectLst/>
                <a:tableStyleId>{3C2FFA5D-87B4-456A-9821-1D502468CF0F}</a:tableStyleId>
              </a:tblPr>
              <a:tblGrid>
                <a:gridCol w="2160587"/>
                <a:gridCol w="2232025"/>
                <a:gridCol w="1873250"/>
                <a:gridCol w="1655763"/>
              </a:tblGrid>
              <a:tr h="439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Diagnosi senza </a:t>
                      </a:r>
                      <a:r>
                        <a:rPr kumimoji="0" lang="it-IT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m.d.c</a:t>
                      </a:r>
                      <a:r>
                        <a:rPr kumimoji="0" lang="it-IT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.</a:t>
                      </a:r>
                      <a:endParaRPr kumimoji="0" 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Diagnosi immodificata</a:t>
                      </a:r>
                      <a:endParaRPr kumimoji="0" lang="it-IT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Diagnosi modificata</a:t>
                      </a:r>
                      <a:endParaRPr kumimoji="0" lang="it-IT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TOTALE</a:t>
                      </a:r>
                      <a:endParaRPr kumimoji="0" lang="it-IT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TC normale</a:t>
                      </a:r>
                      <a:endParaRPr kumimoji="0" lang="it-IT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183</a:t>
                      </a:r>
                      <a:endParaRPr kumimoji="0" 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 *</a:t>
                      </a:r>
                      <a:endParaRPr kumimoji="0" 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66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184</a:t>
                      </a:r>
                      <a:endParaRPr kumimoji="0" 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TC patologica</a:t>
                      </a:r>
                      <a:endParaRPr kumimoji="0" lang="it-IT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197</a:t>
                      </a:r>
                      <a:endParaRPr kumimoji="0" 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19</a:t>
                      </a:r>
                      <a:endParaRPr kumimoji="0" 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216</a:t>
                      </a:r>
                      <a:endParaRPr kumimoji="0" 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TOTALE</a:t>
                      </a:r>
                      <a:endParaRPr kumimoji="0" lang="it-IT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380</a:t>
                      </a:r>
                      <a:endParaRPr kumimoji="0" 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20</a:t>
                      </a:r>
                      <a:endParaRPr kumimoji="0" 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400</a:t>
                      </a:r>
                      <a:endParaRPr kumimoji="0" 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</a:tr>
            </a:tbl>
          </a:graphicData>
        </a:graphic>
      </p:graphicFrame>
      <p:sp>
        <p:nvSpPr>
          <p:cNvPr id="188450" name="Text Box 66"/>
          <p:cNvSpPr txBox="1">
            <a:spLocks noChangeArrowheads="1"/>
          </p:cNvSpPr>
          <p:nvPr/>
        </p:nvSpPr>
        <p:spPr bwMode="auto">
          <a:xfrm>
            <a:off x="611188" y="5949950"/>
            <a:ext cx="67325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000" i="1" dirty="0">
                <a:solidFill>
                  <a:srgbClr val="000090"/>
                </a:solidFill>
              </a:rPr>
              <a:t>*</a:t>
            </a:r>
            <a:r>
              <a:rPr lang="it-IT" i="1" dirty="0">
                <a:solidFill>
                  <a:srgbClr val="000090"/>
                </a:solidFill>
              </a:rPr>
              <a:t>  </a:t>
            </a:r>
            <a:r>
              <a:rPr lang="it-IT" i="1" dirty="0" err="1">
                <a:solidFill>
                  <a:srgbClr val="000090"/>
                </a:solidFill>
              </a:rPr>
              <a:t>meningioma</a:t>
            </a:r>
            <a:r>
              <a:rPr lang="it-IT" i="1" dirty="0">
                <a:solidFill>
                  <a:srgbClr val="000090"/>
                </a:solidFill>
              </a:rPr>
              <a:t> del tentorio, asintomatico</a:t>
            </a:r>
          </a:p>
        </p:txBody>
      </p:sp>
      <p:sp>
        <p:nvSpPr>
          <p:cNvPr id="188451" name="Text Box 67"/>
          <p:cNvSpPr txBox="1">
            <a:spLocks noChangeArrowheads="1"/>
          </p:cNvSpPr>
          <p:nvPr/>
        </p:nvSpPr>
        <p:spPr bwMode="auto">
          <a:xfrm>
            <a:off x="1204913" y="1268413"/>
            <a:ext cx="67325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400">
                <a:solidFill>
                  <a:srgbClr val="FFFFFF"/>
                </a:solidFill>
              </a:rPr>
              <a:t>400 TC encefalo, indicazioni varie</a:t>
            </a:r>
          </a:p>
        </p:txBody>
      </p:sp>
    </p:spTree>
    <p:extLst>
      <p:ext uri="{BB962C8B-B14F-4D97-AF65-F5344CB8AC3E}">
        <p14:creationId xmlns="" xmlns:p14="http://schemas.microsoft.com/office/powerpoint/2010/main" val="14175552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5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0466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0467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404813"/>
            <a:ext cx="7772400" cy="4953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sz="3200" b="1" dirty="0" smtClean="0">
                <a:solidFill>
                  <a:srgbClr val="00CCFF"/>
                </a:solidFill>
                <a:latin typeface="Arial" charset="0"/>
              </a:rPr>
              <a:t>CEFALEA E NEUROIMAGING</a:t>
            </a:r>
          </a:p>
        </p:txBody>
      </p:sp>
      <p:sp>
        <p:nvSpPr>
          <p:cNvPr id="190468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485775" y="1557338"/>
            <a:ext cx="8172450" cy="4465637"/>
          </a:xfrm>
          <a:solidFill>
            <a:srgbClr val="F2F2F2"/>
          </a:solidFill>
        </p:spPr>
        <p:txBody>
          <a:bodyPr/>
          <a:lstStyle/>
          <a:p>
            <a:pPr eaLnBrk="1" hangingPunct="1">
              <a:lnSpc>
                <a:spcPct val="150000"/>
              </a:lnSpc>
              <a:spcBef>
                <a:spcPct val="70000"/>
              </a:spcBef>
              <a:spcAft>
                <a:spcPct val="70000"/>
              </a:spcAft>
            </a:pPr>
            <a:r>
              <a:rPr lang="it-IT" sz="2400" dirty="0" smtClean="0">
                <a:latin typeface="Arial" charset="0"/>
              </a:rPr>
              <a:t>La somministrazione di </a:t>
            </a:r>
            <a:r>
              <a:rPr lang="it-IT" sz="2400" dirty="0" err="1" smtClean="0">
                <a:latin typeface="Arial" charset="0"/>
              </a:rPr>
              <a:t>m.d.c</a:t>
            </a:r>
            <a:r>
              <a:rPr lang="it-IT" sz="2400" dirty="0" smtClean="0">
                <a:latin typeface="Arial" charset="0"/>
              </a:rPr>
              <a:t>. non modifica la diagnosi nella maggior parte dei pazienti sottoposti a TC encefalo, eccetto che in alcuni specifici </a:t>
            </a:r>
            <a:r>
              <a:rPr lang="it-IT" sz="2400" dirty="0" err="1" smtClean="0">
                <a:latin typeface="Arial" charset="0"/>
              </a:rPr>
              <a:t>setting</a:t>
            </a:r>
            <a:r>
              <a:rPr lang="it-IT" sz="2400" dirty="0" smtClean="0">
                <a:latin typeface="Arial" charset="0"/>
              </a:rPr>
              <a:t> clinici.</a:t>
            </a:r>
          </a:p>
          <a:p>
            <a:pPr eaLnBrk="1" hangingPunct="1">
              <a:lnSpc>
                <a:spcPct val="150000"/>
              </a:lnSpc>
              <a:spcBef>
                <a:spcPct val="70000"/>
              </a:spcBef>
              <a:spcAft>
                <a:spcPct val="70000"/>
              </a:spcAft>
            </a:pPr>
            <a:endParaRPr lang="it-IT" sz="1100" dirty="0" smtClean="0">
              <a:latin typeface="Arial" charset="0"/>
            </a:endParaRPr>
          </a:p>
          <a:p>
            <a:pPr eaLnBrk="1" hangingPunct="1">
              <a:lnSpc>
                <a:spcPct val="150000"/>
              </a:lnSpc>
              <a:spcBef>
                <a:spcPct val="70000"/>
              </a:spcBef>
              <a:spcAft>
                <a:spcPct val="70000"/>
              </a:spcAft>
            </a:pPr>
            <a:r>
              <a:rPr lang="it-IT" sz="2400" dirty="0" smtClean="0">
                <a:latin typeface="Arial" charset="0"/>
              </a:rPr>
              <a:t>Nel paziente cefalalgico senza segni/sintomi focali e con TC senza </a:t>
            </a:r>
            <a:r>
              <a:rPr lang="it-IT" sz="2400" dirty="0" err="1" smtClean="0">
                <a:latin typeface="Arial" charset="0"/>
              </a:rPr>
              <a:t>m.d.c</a:t>
            </a:r>
            <a:r>
              <a:rPr lang="it-IT" sz="2400" dirty="0" smtClean="0">
                <a:latin typeface="Arial" charset="0"/>
              </a:rPr>
              <a:t>. normale, la somministrazione di </a:t>
            </a:r>
            <a:r>
              <a:rPr lang="it-IT" sz="2400" dirty="0" err="1" smtClean="0">
                <a:latin typeface="Arial" charset="0"/>
              </a:rPr>
              <a:t>m.d.c</a:t>
            </a:r>
            <a:r>
              <a:rPr lang="it-IT" sz="2400" dirty="0" smtClean="0">
                <a:latin typeface="Arial" charset="0"/>
              </a:rPr>
              <a:t>. è verosimilmente inutile e perciò non giustificata.</a:t>
            </a:r>
          </a:p>
        </p:txBody>
      </p:sp>
    </p:spTree>
    <p:extLst>
      <p:ext uri="{BB962C8B-B14F-4D97-AF65-F5344CB8AC3E}">
        <p14:creationId xmlns="" xmlns:p14="http://schemas.microsoft.com/office/powerpoint/2010/main" val="32561764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3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2514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2515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404813"/>
            <a:ext cx="7772400" cy="4953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sz="3200" b="1" dirty="0" smtClean="0">
                <a:solidFill>
                  <a:srgbClr val="00CCFF"/>
                </a:solidFill>
                <a:latin typeface="Arial" charset="0"/>
              </a:rPr>
              <a:t>CEFALEA E NEUROIMAGING</a:t>
            </a:r>
          </a:p>
        </p:txBody>
      </p:sp>
      <p:sp>
        <p:nvSpPr>
          <p:cNvPr id="192516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76263" y="1700213"/>
            <a:ext cx="7989887" cy="4465637"/>
          </a:xfrm>
        </p:spPr>
        <p:txBody>
          <a:bodyPr/>
          <a:lstStyle/>
          <a:p>
            <a:pPr algn="ctr" eaLnBrk="1" hangingPunct="1">
              <a:lnSpc>
                <a:spcPct val="150000"/>
              </a:lnSpc>
              <a:spcBef>
                <a:spcPct val="30000"/>
              </a:spcBef>
              <a:spcAft>
                <a:spcPct val="40000"/>
              </a:spcAft>
              <a:buFont typeface="Wingdings" pitchFamily="2" charset="2"/>
              <a:buNone/>
            </a:pPr>
            <a:r>
              <a:rPr lang="it-IT" sz="4800" smtClean="0">
                <a:latin typeface="Arial" charset="0"/>
              </a:rPr>
              <a:t>Cefalea e</a:t>
            </a:r>
            <a:br>
              <a:rPr lang="it-IT" sz="4800" smtClean="0">
                <a:latin typeface="Arial" charset="0"/>
              </a:rPr>
            </a:br>
            <a:r>
              <a:rPr lang="it-IT" sz="4800" smtClean="0">
                <a:latin typeface="Arial" charset="0"/>
              </a:rPr>
              <a:t> malformazioni vascolari:</a:t>
            </a:r>
            <a:br>
              <a:rPr lang="it-IT" sz="4800" smtClean="0">
                <a:latin typeface="Arial" charset="0"/>
              </a:rPr>
            </a:br>
            <a:r>
              <a:rPr lang="it-IT" sz="4800" smtClean="0">
                <a:latin typeface="Arial" charset="0"/>
              </a:rPr>
              <a:t>mito  o  realtà ?</a:t>
            </a:r>
          </a:p>
        </p:txBody>
      </p:sp>
    </p:spTree>
    <p:extLst>
      <p:ext uri="{BB962C8B-B14F-4D97-AF65-F5344CB8AC3E}">
        <p14:creationId xmlns="" xmlns:p14="http://schemas.microsoft.com/office/powerpoint/2010/main" val="24589351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1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4562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194563" name="Group 57"/>
          <p:cNvGrpSpPr>
            <a:grpSpLocks/>
          </p:cNvGrpSpPr>
          <p:nvPr/>
        </p:nvGrpSpPr>
        <p:grpSpPr bwMode="auto">
          <a:xfrm>
            <a:off x="141288" y="204788"/>
            <a:ext cx="8945562" cy="5484812"/>
            <a:chOff x="72" y="672"/>
            <a:chExt cx="6339" cy="3455"/>
          </a:xfrm>
        </p:grpSpPr>
        <p:grpSp>
          <p:nvGrpSpPr>
            <p:cNvPr id="194565" name="Group 58"/>
            <p:cNvGrpSpPr>
              <a:grpSpLocks/>
            </p:cNvGrpSpPr>
            <p:nvPr/>
          </p:nvGrpSpPr>
          <p:grpSpPr bwMode="auto">
            <a:xfrm>
              <a:off x="72" y="672"/>
              <a:ext cx="6336" cy="576"/>
              <a:chOff x="72" y="672"/>
              <a:chExt cx="6336" cy="576"/>
            </a:xfrm>
          </p:grpSpPr>
          <p:sp>
            <p:nvSpPr>
              <p:cNvPr id="67643" name="Rectangle 59"/>
              <p:cNvSpPr>
                <a:spLocks noChangeArrowheads="1"/>
              </p:cNvSpPr>
              <p:nvPr/>
            </p:nvSpPr>
            <p:spPr bwMode="auto">
              <a:xfrm>
                <a:off x="960" y="672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400" b="1">
                    <a:solidFill>
                      <a:srgbClr val="FF99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ANNO</a:t>
                </a:r>
              </a:p>
            </p:txBody>
          </p:sp>
          <p:sp>
            <p:nvSpPr>
              <p:cNvPr id="67644" name="Rectangle 60"/>
              <p:cNvSpPr>
                <a:spLocks noChangeArrowheads="1"/>
              </p:cNvSpPr>
              <p:nvPr/>
            </p:nvSpPr>
            <p:spPr bwMode="auto">
              <a:xfrm>
                <a:off x="72" y="672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400" b="1">
                    <a:solidFill>
                      <a:srgbClr val="FF99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AUTORE</a:t>
                </a:r>
              </a:p>
            </p:txBody>
          </p:sp>
          <p:sp>
            <p:nvSpPr>
              <p:cNvPr id="67645" name="Rectangle 61"/>
              <p:cNvSpPr>
                <a:spLocks noChangeArrowheads="1"/>
              </p:cNvSpPr>
              <p:nvPr/>
            </p:nvSpPr>
            <p:spPr bwMode="auto">
              <a:xfrm>
                <a:off x="1848" y="672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400" b="1">
                    <a:solidFill>
                      <a:srgbClr val="FF99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N°  TC</a:t>
                </a:r>
              </a:p>
            </p:txBody>
          </p:sp>
          <p:sp>
            <p:nvSpPr>
              <p:cNvPr id="67646" name="Rectangle 62"/>
              <p:cNvSpPr>
                <a:spLocks noChangeArrowheads="1"/>
              </p:cNvSpPr>
              <p:nvPr/>
            </p:nvSpPr>
            <p:spPr bwMode="auto">
              <a:xfrm>
                <a:off x="4584" y="672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400" b="1">
                    <a:solidFill>
                      <a:srgbClr val="FF99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ALTRO</a:t>
                </a:r>
              </a:p>
            </p:txBody>
          </p:sp>
          <p:sp>
            <p:nvSpPr>
              <p:cNvPr id="67647" name="Rectangle 63"/>
              <p:cNvSpPr>
                <a:spLocks noChangeArrowheads="1"/>
              </p:cNvSpPr>
              <p:nvPr/>
            </p:nvSpPr>
            <p:spPr bwMode="auto">
              <a:xfrm>
                <a:off x="3672" y="672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400" b="1">
                    <a:solidFill>
                      <a:srgbClr val="00FF99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MAV</a:t>
                </a:r>
              </a:p>
            </p:txBody>
          </p:sp>
          <p:sp>
            <p:nvSpPr>
              <p:cNvPr id="67648" name="Rectangle 64"/>
              <p:cNvSpPr>
                <a:spLocks noChangeArrowheads="1"/>
              </p:cNvSpPr>
              <p:nvPr/>
            </p:nvSpPr>
            <p:spPr bwMode="auto">
              <a:xfrm>
                <a:off x="2758" y="672"/>
                <a:ext cx="909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400" b="1">
                    <a:solidFill>
                      <a:srgbClr val="FF9933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TUMORI</a:t>
                </a:r>
              </a:p>
            </p:txBody>
          </p:sp>
          <p:sp>
            <p:nvSpPr>
              <p:cNvPr id="67649" name="Rectangle 65"/>
              <p:cNvSpPr>
                <a:spLocks noChangeArrowheads="1"/>
              </p:cNvSpPr>
              <p:nvPr/>
            </p:nvSpPr>
            <p:spPr bwMode="auto">
              <a:xfrm>
                <a:off x="5494" y="672"/>
                <a:ext cx="909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400" b="1">
                    <a:solidFill>
                      <a:srgbClr val="FF99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INDICAZ.</a:t>
                </a:r>
              </a:p>
            </p:txBody>
          </p:sp>
        </p:grpSp>
        <p:grpSp>
          <p:nvGrpSpPr>
            <p:cNvPr id="194566" name="Group 66"/>
            <p:cNvGrpSpPr>
              <a:grpSpLocks/>
            </p:cNvGrpSpPr>
            <p:nvPr/>
          </p:nvGrpSpPr>
          <p:grpSpPr bwMode="auto">
            <a:xfrm>
              <a:off x="73" y="1248"/>
              <a:ext cx="6336" cy="576"/>
              <a:chOff x="73" y="1248"/>
              <a:chExt cx="6336" cy="576"/>
            </a:xfrm>
          </p:grpSpPr>
          <p:sp>
            <p:nvSpPr>
              <p:cNvPr id="67651" name="Rectangle 67"/>
              <p:cNvSpPr>
                <a:spLocks noChangeArrowheads="1"/>
              </p:cNvSpPr>
              <p:nvPr/>
            </p:nvSpPr>
            <p:spPr bwMode="auto">
              <a:xfrm>
                <a:off x="961" y="1248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1978</a:t>
                </a:r>
              </a:p>
            </p:txBody>
          </p:sp>
          <p:sp>
            <p:nvSpPr>
              <p:cNvPr id="67652" name="Rectangle 68"/>
              <p:cNvSpPr>
                <a:spLocks noChangeArrowheads="1"/>
              </p:cNvSpPr>
              <p:nvPr/>
            </p:nvSpPr>
            <p:spPr bwMode="auto">
              <a:xfrm>
                <a:off x="73" y="1248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Lafey </a:t>
                </a:r>
              </a:p>
            </p:txBody>
          </p:sp>
          <p:sp>
            <p:nvSpPr>
              <p:cNvPr id="67653" name="Rectangle 69"/>
              <p:cNvSpPr>
                <a:spLocks noChangeArrowheads="1"/>
              </p:cNvSpPr>
              <p:nvPr/>
            </p:nvSpPr>
            <p:spPr bwMode="auto">
              <a:xfrm>
                <a:off x="1849" y="1248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595</a:t>
                </a:r>
              </a:p>
            </p:txBody>
          </p:sp>
          <p:sp>
            <p:nvSpPr>
              <p:cNvPr id="67654" name="Rectangle 70"/>
              <p:cNvSpPr>
                <a:spLocks noChangeArrowheads="1"/>
              </p:cNvSpPr>
              <p:nvPr/>
            </p:nvSpPr>
            <p:spPr bwMode="auto">
              <a:xfrm>
                <a:off x="4585" y="1248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5 (0.8 %)</a:t>
                </a:r>
              </a:p>
            </p:txBody>
          </p:sp>
          <p:sp>
            <p:nvSpPr>
              <p:cNvPr id="67655" name="Rectangle 71"/>
              <p:cNvSpPr>
                <a:spLocks noChangeArrowheads="1"/>
              </p:cNvSpPr>
              <p:nvPr/>
            </p:nvSpPr>
            <p:spPr bwMode="auto">
              <a:xfrm>
                <a:off x="3673" y="1248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00FF99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3 (0.5 %)*</a:t>
                </a:r>
              </a:p>
            </p:txBody>
          </p:sp>
          <p:sp>
            <p:nvSpPr>
              <p:cNvPr id="67656" name="Rectangle 72"/>
              <p:cNvSpPr>
                <a:spLocks noChangeArrowheads="1"/>
              </p:cNvSpPr>
              <p:nvPr/>
            </p:nvSpPr>
            <p:spPr bwMode="auto">
              <a:xfrm>
                <a:off x="2761" y="1248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7 (1 %)</a:t>
                </a:r>
              </a:p>
            </p:txBody>
          </p:sp>
          <p:sp>
            <p:nvSpPr>
              <p:cNvPr id="67657" name="Rectangle 73"/>
              <p:cNvSpPr>
                <a:spLocks noChangeArrowheads="1"/>
              </p:cNvSpPr>
              <p:nvPr/>
            </p:nvSpPr>
            <p:spPr bwMode="auto">
              <a:xfrm>
                <a:off x="5495" y="1248"/>
                <a:ext cx="909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qualsiasi</a:t>
                </a:r>
                <a:b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</a:br>
                <a: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cefalea</a:t>
                </a:r>
              </a:p>
            </p:txBody>
          </p:sp>
        </p:grpSp>
        <p:grpSp>
          <p:nvGrpSpPr>
            <p:cNvPr id="194567" name="Group 74"/>
            <p:cNvGrpSpPr>
              <a:grpSpLocks/>
            </p:cNvGrpSpPr>
            <p:nvPr/>
          </p:nvGrpSpPr>
          <p:grpSpPr bwMode="auto">
            <a:xfrm>
              <a:off x="73" y="1824"/>
              <a:ext cx="6336" cy="576"/>
              <a:chOff x="73" y="1824"/>
              <a:chExt cx="6336" cy="576"/>
            </a:xfrm>
          </p:grpSpPr>
          <p:sp>
            <p:nvSpPr>
              <p:cNvPr id="67659" name="Rectangle 75"/>
              <p:cNvSpPr>
                <a:spLocks noChangeArrowheads="1"/>
              </p:cNvSpPr>
              <p:nvPr/>
            </p:nvSpPr>
            <p:spPr bwMode="auto">
              <a:xfrm>
                <a:off x="961" y="1824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1983</a:t>
                </a:r>
              </a:p>
            </p:txBody>
          </p:sp>
          <p:sp>
            <p:nvSpPr>
              <p:cNvPr id="67660" name="Rectangle 76"/>
              <p:cNvSpPr>
                <a:spLocks noChangeArrowheads="1"/>
              </p:cNvSpPr>
              <p:nvPr/>
            </p:nvSpPr>
            <p:spPr bwMode="auto">
              <a:xfrm>
                <a:off x="73" y="1824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Baker </a:t>
                </a:r>
              </a:p>
            </p:txBody>
          </p:sp>
          <p:sp>
            <p:nvSpPr>
              <p:cNvPr id="67661" name="Rectangle 77"/>
              <p:cNvSpPr>
                <a:spLocks noChangeArrowheads="1"/>
              </p:cNvSpPr>
              <p:nvPr/>
            </p:nvSpPr>
            <p:spPr bwMode="auto">
              <a:xfrm>
                <a:off x="1849" y="1824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505</a:t>
                </a:r>
              </a:p>
            </p:txBody>
          </p:sp>
          <p:sp>
            <p:nvSpPr>
              <p:cNvPr id="67662" name="Rectangle 78"/>
              <p:cNvSpPr>
                <a:spLocks noChangeArrowheads="1"/>
              </p:cNvSpPr>
              <p:nvPr/>
            </p:nvSpPr>
            <p:spPr bwMode="auto">
              <a:xfrm>
                <a:off x="4585" y="1824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9 (1.7 %)</a:t>
                </a:r>
                <a:b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</a:br>
                <a:r>
                  <a:rPr lang="it-IT" sz="16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(</a:t>
                </a:r>
                <a:r>
                  <a:rPr lang="it-IT" sz="1600" b="1">
                    <a:solidFill>
                      <a:srgbClr val="FFFF66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3 aneurismi</a:t>
                </a:r>
                <a:r>
                  <a:rPr lang="it-IT" sz="16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)</a:t>
                </a:r>
                <a:r>
                  <a:rPr lang="it-IT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*</a:t>
                </a:r>
              </a:p>
            </p:txBody>
          </p:sp>
          <p:sp>
            <p:nvSpPr>
              <p:cNvPr id="67663" name="Rectangle 79"/>
              <p:cNvSpPr>
                <a:spLocks noChangeArrowheads="1"/>
              </p:cNvSpPr>
              <p:nvPr/>
            </p:nvSpPr>
            <p:spPr bwMode="auto">
              <a:xfrm>
                <a:off x="3673" y="1824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00FF99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0</a:t>
                </a:r>
              </a:p>
            </p:txBody>
          </p:sp>
          <p:sp>
            <p:nvSpPr>
              <p:cNvPr id="67664" name="Rectangle 80"/>
              <p:cNvSpPr>
                <a:spLocks noChangeArrowheads="1"/>
              </p:cNvSpPr>
              <p:nvPr/>
            </p:nvSpPr>
            <p:spPr bwMode="auto">
              <a:xfrm>
                <a:off x="2761" y="1824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13 (3 %)</a:t>
                </a:r>
              </a:p>
            </p:txBody>
          </p:sp>
          <p:sp>
            <p:nvSpPr>
              <p:cNvPr id="67665" name="Rectangle 81"/>
              <p:cNvSpPr>
                <a:spLocks noChangeArrowheads="1"/>
              </p:cNvSpPr>
              <p:nvPr/>
            </p:nvSpPr>
            <p:spPr bwMode="auto">
              <a:xfrm>
                <a:off x="5495" y="1824"/>
                <a:ext cx="909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qualsiasi</a:t>
                </a:r>
                <a:b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</a:br>
                <a: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cefalea</a:t>
                </a:r>
              </a:p>
            </p:txBody>
          </p:sp>
        </p:grpSp>
        <p:grpSp>
          <p:nvGrpSpPr>
            <p:cNvPr id="194568" name="Group 82"/>
            <p:cNvGrpSpPr>
              <a:grpSpLocks/>
            </p:cNvGrpSpPr>
            <p:nvPr/>
          </p:nvGrpSpPr>
          <p:grpSpPr bwMode="auto">
            <a:xfrm>
              <a:off x="74" y="2400"/>
              <a:ext cx="6336" cy="576"/>
              <a:chOff x="74" y="2400"/>
              <a:chExt cx="6336" cy="576"/>
            </a:xfrm>
          </p:grpSpPr>
          <p:sp>
            <p:nvSpPr>
              <p:cNvPr id="67667" name="Rectangle 83"/>
              <p:cNvSpPr>
                <a:spLocks noChangeArrowheads="1"/>
              </p:cNvSpPr>
              <p:nvPr/>
            </p:nvSpPr>
            <p:spPr bwMode="auto">
              <a:xfrm>
                <a:off x="962" y="2400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1983</a:t>
                </a:r>
              </a:p>
            </p:txBody>
          </p:sp>
          <p:sp>
            <p:nvSpPr>
              <p:cNvPr id="67668" name="Rectangle 84"/>
              <p:cNvSpPr>
                <a:spLocks noChangeArrowheads="1"/>
              </p:cNvSpPr>
              <p:nvPr/>
            </p:nvSpPr>
            <p:spPr bwMode="auto">
              <a:xfrm>
                <a:off x="74" y="2400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Cuetter </a:t>
                </a:r>
              </a:p>
            </p:txBody>
          </p:sp>
          <p:sp>
            <p:nvSpPr>
              <p:cNvPr id="67669" name="Rectangle 85"/>
              <p:cNvSpPr>
                <a:spLocks noChangeArrowheads="1"/>
              </p:cNvSpPr>
              <p:nvPr/>
            </p:nvSpPr>
            <p:spPr bwMode="auto">
              <a:xfrm>
                <a:off x="1852" y="2400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435</a:t>
                </a:r>
              </a:p>
            </p:txBody>
          </p:sp>
          <p:sp>
            <p:nvSpPr>
              <p:cNvPr id="67670" name="Rectangle 86"/>
              <p:cNvSpPr>
                <a:spLocks noChangeArrowheads="1"/>
              </p:cNvSpPr>
              <p:nvPr/>
            </p:nvSpPr>
            <p:spPr bwMode="auto">
              <a:xfrm>
                <a:off x="4586" y="2400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0</a:t>
                </a:r>
              </a:p>
            </p:txBody>
          </p:sp>
          <p:sp>
            <p:nvSpPr>
              <p:cNvPr id="67671" name="Rectangle 87"/>
              <p:cNvSpPr>
                <a:spLocks noChangeArrowheads="1"/>
              </p:cNvSpPr>
              <p:nvPr/>
            </p:nvSpPr>
            <p:spPr bwMode="auto">
              <a:xfrm>
                <a:off x="3674" y="2400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00FF99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0</a:t>
                </a:r>
              </a:p>
            </p:txBody>
          </p:sp>
          <p:sp>
            <p:nvSpPr>
              <p:cNvPr id="67672" name="Rectangle 88"/>
              <p:cNvSpPr>
                <a:spLocks noChangeArrowheads="1"/>
              </p:cNvSpPr>
              <p:nvPr/>
            </p:nvSpPr>
            <p:spPr bwMode="auto">
              <a:xfrm>
                <a:off x="2762" y="2400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 (0.25 %)</a:t>
                </a:r>
              </a:p>
            </p:txBody>
          </p:sp>
          <p:sp>
            <p:nvSpPr>
              <p:cNvPr id="67673" name="Rectangle 89"/>
              <p:cNvSpPr>
                <a:spLocks noChangeArrowheads="1"/>
              </p:cNvSpPr>
              <p:nvPr/>
            </p:nvSpPr>
            <p:spPr bwMode="auto">
              <a:xfrm>
                <a:off x="5498" y="2400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emicrania</a:t>
                </a:r>
                <a:b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</a:br>
                <a: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classica</a:t>
                </a:r>
              </a:p>
            </p:txBody>
          </p:sp>
        </p:grpSp>
        <p:grpSp>
          <p:nvGrpSpPr>
            <p:cNvPr id="194569" name="Group 90"/>
            <p:cNvGrpSpPr>
              <a:grpSpLocks/>
            </p:cNvGrpSpPr>
            <p:nvPr/>
          </p:nvGrpSpPr>
          <p:grpSpPr bwMode="auto">
            <a:xfrm>
              <a:off x="74" y="2975"/>
              <a:ext cx="6336" cy="576"/>
              <a:chOff x="74" y="2975"/>
              <a:chExt cx="6336" cy="576"/>
            </a:xfrm>
          </p:grpSpPr>
          <p:sp>
            <p:nvSpPr>
              <p:cNvPr id="67675" name="Rectangle 91"/>
              <p:cNvSpPr>
                <a:spLocks noChangeArrowheads="1"/>
              </p:cNvSpPr>
              <p:nvPr/>
            </p:nvSpPr>
            <p:spPr bwMode="auto">
              <a:xfrm>
                <a:off x="962" y="2975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1993</a:t>
                </a:r>
              </a:p>
            </p:txBody>
          </p:sp>
          <p:sp>
            <p:nvSpPr>
              <p:cNvPr id="67676" name="Rectangle 92"/>
              <p:cNvSpPr>
                <a:spLocks noChangeArrowheads="1"/>
              </p:cNvSpPr>
              <p:nvPr/>
            </p:nvSpPr>
            <p:spPr bwMode="auto">
              <a:xfrm>
                <a:off x="74" y="2975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Mitchell</a:t>
                </a:r>
              </a:p>
            </p:txBody>
          </p:sp>
          <p:sp>
            <p:nvSpPr>
              <p:cNvPr id="67677" name="Rectangle 93"/>
              <p:cNvSpPr>
                <a:spLocks noChangeArrowheads="1"/>
              </p:cNvSpPr>
              <p:nvPr/>
            </p:nvSpPr>
            <p:spPr bwMode="auto">
              <a:xfrm>
                <a:off x="1852" y="2975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347</a:t>
                </a:r>
              </a:p>
            </p:txBody>
          </p:sp>
          <p:sp>
            <p:nvSpPr>
              <p:cNvPr id="67678" name="Rectangle 94"/>
              <p:cNvSpPr>
                <a:spLocks noChangeArrowheads="1"/>
              </p:cNvSpPr>
              <p:nvPr/>
            </p:nvSpPr>
            <p:spPr bwMode="auto">
              <a:xfrm>
                <a:off x="4586" y="2975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2 (0.6 %)</a:t>
                </a:r>
              </a:p>
            </p:txBody>
          </p:sp>
          <p:sp>
            <p:nvSpPr>
              <p:cNvPr id="67679" name="Rectangle 95"/>
              <p:cNvSpPr>
                <a:spLocks noChangeArrowheads="1"/>
              </p:cNvSpPr>
              <p:nvPr/>
            </p:nvSpPr>
            <p:spPr bwMode="auto">
              <a:xfrm>
                <a:off x="3674" y="2975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00FF99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0</a:t>
                </a:r>
              </a:p>
            </p:txBody>
          </p:sp>
          <p:sp>
            <p:nvSpPr>
              <p:cNvPr id="67680" name="Rectangle 96"/>
              <p:cNvSpPr>
                <a:spLocks noChangeArrowheads="1"/>
              </p:cNvSpPr>
              <p:nvPr/>
            </p:nvSpPr>
            <p:spPr bwMode="auto">
              <a:xfrm>
                <a:off x="2762" y="2975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 (0.3 %)</a:t>
                </a:r>
              </a:p>
            </p:txBody>
          </p:sp>
          <p:sp>
            <p:nvSpPr>
              <p:cNvPr id="67681" name="Rectangle 97"/>
              <p:cNvSpPr>
                <a:spLocks noChangeArrowheads="1"/>
              </p:cNvSpPr>
              <p:nvPr/>
            </p:nvSpPr>
            <p:spPr bwMode="auto">
              <a:xfrm>
                <a:off x="5498" y="2975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qualsiasi</a:t>
                </a:r>
                <a:b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</a:br>
                <a: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cefalea</a:t>
                </a:r>
              </a:p>
            </p:txBody>
          </p:sp>
        </p:grpSp>
        <p:grpSp>
          <p:nvGrpSpPr>
            <p:cNvPr id="194570" name="Group 98"/>
            <p:cNvGrpSpPr>
              <a:grpSpLocks/>
            </p:cNvGrpSpPr>
            <p:nvPr/>
          </p:nvGrpSpPr>
          <p:grpSpPr bwMode="auto">
            <a:xfrm>
              <a:off x="75" y="3551"/>
              <a:ext cx="6336" cy="576"/>
              <a:chOff x="75" y="3551"/>
              <a:chExt cx="6336" cy="576"/>
            </a:xfrm>
          </p:grpSpPr>
          <p:sp>
            <p:nvSpPr>
              <p:cNvPr id="67683" name="Rectangle 99"/>
              <p:cNvSpPr>
                <a:spLocks noChangeArrowheads="1"/>
              </p:cNvSpPr>
              <p:nvPr/>
            </p:nvSpPr>
            <p:spPr bwMode="auto">
              <a:xfrm>
                <a:off x="963" y="3551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1979</a:t>
                </a:r>
              </a:p>
            </p:txBody>
          </p:sp>
          <p:sp>
            <p:nvSpPr>
              <p:cNvPr id="67684" name="Rectangle 100"/>
              <p:cNvSpPr>
                <a:spLocks noChangeArrowheads="1"/>
              </p:cNvSpPr>
              <p:nvPr/>
            </p:nvSpPr>
            <p:spPr bwMode="auto">
              <a:xfrm>
                <a:off x="75" y="3551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Sargent</a:t>
                </a:r>
              </a:p>
            </p:txBody>
          </p:sp>
          <p:sp>
            <p:nvSpPr>
              <p:cNvPr id="67685" name="Rectangle 101"/>
              <p:cNvSpPr>
                <a:spLocks noChangeArrowheads="1"/>
              </p:cNvSpPr>
              <p:nvPr/>
            </p:nvSpPr>
            <p:spPr bwMode="auto">
              <a:xfrm>
                <a:off x="1853" y="3551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177</a:t>
                </a:r>
              </a:p>
            </p:txBody>
          </p:sp>
          <p:sp>
            <p:nvSpPr>
              <p:cNvPr id="67686" name="Rectangle 102"/>
              <p:cNvSpPr>
                <a:spLocks noChangeArrowheads="1"/>
              </p:cNvSpPr>
              <p:nvPr/>
            </p:nvSpPr>
            <p:spPr bwMode="auto">
              <a:xfrm>
                <a:off x="4587" y="3551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0</a:t>
                </a:r>
              </a:p>
            </p:txBody>
          </p:sp>
          <p:sp>
            <p:nvSpPr>
              <p:cNvPr id="67687" name="Rectangle 103"/>
              <p:cNvSpPr>
                <a:spLocks noChangeArrowheads="1"/>
              </p:cNvSpPr>
              <p:nvPr/>
            </p:nvSpPr>
            <p:spPr bwMode="auto">
              <a:xfrm>
                <a:off x="3675" y="3551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00FF99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0</a:t>
                </a:r>
              </a:p>
            </p:txBody>
          </p:sp>
          <p:sp>
            <p:nvSpPr>
              <p:cNvPr id="67688" name="Rectangle 104"/>
              <p:cNvSpPr>
                <a:spLocks noChangeArrowheads="1"/>
              </p:cNvSpPr>
              <p:nvPr/>
            </p:nvSpPr>
            <p:spPr bwMode="auto">
              <a:xfrm>
                <a:off x="2763" y="3551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0</a:t>
                </a:r>
              </a:p>
            </p:txBody>
          </p:sp>
          <p:sp>
            <p:nvSpPr>
              <p:cNvPr id="67689" name="Rectangle 105"/>
              <p:cNvSpPr>
                <a:spLocks noChangeArrowheads="1"/>
              </p:cNvSpPr>
              <p:nvPr/>
            </p:nvSpPr>
            <p:spPr bwMode="auto">
              <a:xfrm>
                <a:off x="5499" y="3551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emicr. o</a:t>
                </a:r>
                <a:b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</a:br>
                <a: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cef. tens.</a:t>
                </a:r>
              </a:p>
            </p:txBody>
          </p:sp>
        </p:grpSp>
      </p:grpSp>
      <p:sp>
        <p:nvSpPr>
          <p:cNvPr id="194564" name="Text Box 106"/>
          <p:cNvSpPr txBox="1">
            <a:spLocks noChangeArrowheads="1"/>
          </p:cNvSpPr>
          <p:nvPr/>
        </p:nvSpPr>
        <p:spPr bwMode="auto">
          <a:xfrm>
            <a:off x="468313" y="6165850"/>
            <a:ext cx="8424862" cy="457200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400" dirty="0">
                <a:solidFill>
                  <a:srgbClr val="00FF99"/>
                </a:solidFill>
              </a:rPr>
              <a:t>*</a:t>
            </a:r>
            <a:r>
              <a:rPr lang="it-IT" sz="2000" dirty="0">
                <a:solidFill>
                  <a:srgbClr val="00FF99"/>
                </a:solidFill>
              </a:rPr>
              <a:t> </a:t>
            </a:r>
            <a:r>
              <a:rPr lang="it-IT" sz="2400" dirty="0">
                <a:solidFill>
                  <a:srgbClr val="FFFF66"/>
                </a:solidFill>
              </a:rPr>
              <a:t>*</a:t>
            </a:r>
            <a:r>
              <a:rPr lang="it-IT" sz="2000" dirty="0">
                <a:solidFill>
                  <a:srgbClr val="00FF99"/>
                </a:solidFill>
              </a:rPr>
              <a:t> </a:t>
            </a:r>
            <a:r>
              <a:rPr lang="it-IT" sz="2000" dirty="0">
                <a:solidFill>
                  <a:srgbClr val="CCFFFF"/>
                </a:solidFill>
              </a:rPr>
              <a:t>cefalea isolata ? cefalea con emorragia ?</a:t>
            </a:r>
          </a:p>
        </p:txBody>
      </p:sp>
    </p:spTree>
    <p:extLst>
      <p:ext uri="{BB962C8B-B14F-4D97-AF65-F5344CB8AC3E}">
        <p14:creationId xmlns="" xmlns:p14="http://schemas.microsoft.com/office/powerpoint/2010/main" val="6249335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09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6610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196611" name="Group 5"/>
          <p:cNvGrpSpPr>
            <a:grpSpLocks/>
          </p:cNvGrpSpPr>
          <p:nvPr/>
        </p:nvGrpSpPr>
        <p:grpSpPr bwMode="auto">
          <a:xfrm>
            <a:off x="98425" y="188913"/>
            <a:ext cx="8945563" cy="5484812"/>
            <a:chOff x="72" y="672"/>
            <a:chExt cx="6339" cy="3455"/>
          </a:xfrm>
        </p:grpSpPr>
        <p:grpSp>
          <p:nvGrpSpPr>
            <p:cNvPr id="196613" name="Group 6"/>
            <p:cNvGrpSpPr>
              <a:grpSpLocks/>
            </p:cNvGrpSpPr>
            <p:nvPr/>
          </p:nvGrpSpPr>
          <p:grpSpPr bwMode="auto">
            <a:xfrm>
              <a:off x="72" y="672"/>
              <a:ext cx="6336" cy="576"/>
              <a:chOff x="72" y="672"/>
              <a:chExt cx="6336" cy="576"/>
            </a:xfrm>
          </p:grpSpPr>
          <p:sp>
            <p:nvSpPr>
              <p:cNvPr id="69639" name="Rectangle 7"/>
              <p:cNvSpPr>
                <a:spLocks noChangeArrowheads="1"/>
              </p:cNvSpPr>
              <p:nvPr/>
            </p:nvSpPr>
            <p:spPr bwMode="auto">
              <a:xfrm>
                <a:off x="960" y="672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400" b="1">
                    <a:solidFill>
                      <a:srgbClr val="FF99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ANNO</a:t>
                </a:r>
              </a:p>
            </p:txBody>
          </p:sp>
          <p:sp>
            <p:nvSpPr>
              <p:cNvPr id="69640" name="Rectangle 8"/>
              <p:cNvSpPr>
                <a:spLocks noChangeArrowheads="1"/>
              </p:cNvSpPr>
              <p:nvPr/>
            </p:nvSpPr>
            <p:spPr bwMode="auto">
              <a:xfrm>
                <a:off x="72" y="672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400" b="1">
                    <a:solidFill>
                      <a:srgbClr val="FF99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AUTORE</a:t>
                </a:r>
              </a:p>
            </p:txBody>
          </p:sp>
          <p:sp>
            <p:nvSpPr>
              <p:cNvPr id="69641" name="Rectangle 9"/>
              <p:cNvSpPr>
                <a:spLocks noChangeArrowheads="1"/>
              </p:cNvSpPr>
              <p:nvPr/>
            </p:nvSpPr>
            <p:spPr bwMode="auto">
              <a:xfrm>
                <a:off x="1848" y="672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400" b="1">
                    <a:solidFill>
                      <a:srgbClr val="FF99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N°  TC</a:t>
                </a:r>
              </a:p>
            </p:txBody>
          </p:sp>
          <p:sp>
            <p:nvSpPr>
              <p:cNvPr id="69642" name="Rectangle 10"/>
              <p:cNvSpPr>
                <a:spLocks noChangeArrowheads="1"/>
              </p:cNvSpPr>
              <p:nvPr/>
            </p:nvSpPr>
            <p:spPr bwMode="auto">
              <a:xfrm>
                <a:off x="4584" y="672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400" b="1">
                    <a:solidFill>
                      <a:srgbClr val="FF99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ALTRO</a:t>
                </a:r>
              </a:p>
            </p:txBody>
          </p:sp>
          <p:sp>
            <p:nvSpPr>
              <p:cNvPr id="69643" name="Rectangle 11"/>
              <p:cNvSpPr>
                <a:spLocks noChangeArrowheads="1"/>
              </p:cNvSpPr>
              <p:nvPr/>
            </p:nvSpPr>
            <p:spPr bwMode="auto">
              <a:xfrm>
                <a:off x="3672" y="672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400" b="1">
                    <a:solidFill>
                      <a:srgbClr val="00FF99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MAV</a:t>
                </a:r>
              </a:p>
            </p:txBody>
          </p:sp>
          <p:sp>
            <p:nvSpPr>
              <p:cNvPr id="69644" name="Rectangle 12"/>
              <p:cNvSpPr>
                <a:spLocks noChangeArrowheads="1"/>
              </p:cNvSpPr>
              <p:nvPr/>
            </p:nvSpPr>
            <p:spPr bwMode="auto">
              <a:xfrm>
                <a:off x="2758" y="672"/>
                <a:ext cx="909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400" b="1">
                    <a:solidFill>
                      <a:srgbClr val="FF9933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TUMORI</a:t>
                </a:r>
              </a:p>
            </p:txBody>
          </p:sp>
          <p:sp>
            <p:nvSpPr>
              <p:cNvPr id="69645" name="Rectangle 13"/>
              <p:cNvSpPr>
                <a:spLocks noChangeArrowheads="1"/>
              </p:cNvSpPr>
              <p:nvPr/>
            </p:nvSpPr>
            <p:spPr bwMode="auto">
              <a:xfrm>
                <a:off x="5494" y="672"/>
                <a:ext cx="909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400" b="1">
                    <a:solidFill>
                      <a:srgbClr val="FF99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INDICAZ.</a:t>
                </a:r>
              </a:p>
            </p:txBody>
          </p:sp>
        </p:grpSp>
        <p:grpSp>
          <p:nvGrpSpPr>
            <p:cNvPr id="196614" name="Group 14"/>
            <p:cNvGrpSpPr>
              <a:grpSpLocks/>
            </p:cNvGrpSpPr>
            <p:nvPr/>
          </p:nvGrpSpPr>
          <p:grpSpPr bwMode="auto">
            <a:xfrm>
              <a:off x="73" y="1248"/>
              <a:ext cx="6336" cy="576"/>
              <a:chOff x="73" y="1248"/>
              <a:chExt cx="6336" cy="576"/>
            </a:xfrm>
          </p:grpSpPr>
          <p:sp>
            <p:nvSpPr>
              <p:cNvPr id="69647" name="Rectangle 15"/>
              <p:cNvSpPr>
                <a:spLocks noChangeArrowheads="1"/>
              </p:cNvSpPr>
              <p:nvPr/>
            </p:nvSpPr>
            <p:spPr bwMode="auto">
              <a:xfrm>
                <a:off x="961" y="1248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1978</a:t>
                </a:r>
              </a:p>
            </p:txBody>
          </p:sp>
          <p:sp>
            <p:nvSpPr>
              <p:cNvPr id="69648" name="Rectangle 16"/>
              <p:cNvSpPr>
                <a:spLocks noChangeArrowheads="1"/>
              </p:cNvSpPr>
              <p:nvPr/>
            </p:nvSpPr>
            <p:spPr bwMode="auto">
              <a:xfrm>
                <a:off x="73" y="1248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Masland </a:t>
                </a:r>
              </a:p>
            </p:txBody>
          </p:sp>
          <p:sp>
            <p:nvSpPr>
              <p:cNvPr id="69649" name="Rectangle 17"/>
              <p:cNvSpPr>
                <a:spLocks noChangeArrowheads="1"/>
              </p:cNvSpPr>
              <p:nvPr/>
            </p:nvSpPr>
            <p:spPr bwMode="auto">
              <a:xfrm>
                <a:off x="1849" y="1248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136</a:t>
                </a:r>
              </a:p>
            </p:txBody>
          </p:sp>
          <p:sp>
            <p:nvSpPr>
              <p:cNvPr id="69650" name="Rectangle 18"/>
              <p:cNvSpPr>
                <a:spLocks noChangeArrowheads="1"/>
              </p:cNvSpPr>
              <p:nvPr/>
            </p:nvSpPr>
            <p:spPr bwMode="auto">
              <a:xfrm>
                <a:off x="4585" y="1248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0</a:t>
                </a:r>
              </a:p>
            </p:txBody>
          </p:sp>
          <p:sp>
            <p:nvSpPr>
              <p:cNvPr id="69651" name="Rectangle 19"/>
              <p:cNvSpPr>
                <a:spLocks noChangeArrowheads="1"/>
              </p:cNvSpPr>
              <p:nvPr/>
            </p:nvSpPr>
            <p:spPr bwMode="auto">
              <a:xfrm>
                <a:off x="3673" y="1248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00FF99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 (0.7 %)</a:t>
                </a:r>
                <a:r>
                  <a:rPr lang="it-IT" sz="2400" b="1">
                    <a:solidFill>
                      <a:srgbClr val="00FF99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*</a:t>
                </a:r>
              </a:p>
            </p:txBody>
          </p:sp>
          <p:sp>
            <p:nvSpPr>
              <p:cNvPr id="69652" name="Rectangle 20"/>
              <p:cNvSpPr>
                <a:spLocks noChangeArrowheads="1"/>
              </p:cNvSpPr>
              <p:nvPr/>
            </p:nvSpPr>
            <p:spPr bwMode="auto">
              <a:xfrm>
                <a:off x="2761" y="1248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 (0.7 %)</a:t>
                </a:r>
              </a:p>
            </p:txBody>
          </p:sp>
          <p:sp>
            <p:nvSpPr>
              <p:cNvPr id="69653" name="Rectangle 21"/>
              <p:cNvSpPr>
                <a:spLocks noChangeArrowheads="1"/>
              </p:cNvSpPr>
              <p:nvPr/>
            </p:nvSpPr>
            <p:spPr bwMode="auto">
              <a:xfrm>
                <a:off x="5495" y="1248"/>
                <a:ext cx="909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emicrania</a:t>
                </a:r>
              </a:p>
            </p:txBody>
          </p:sp>
        </p:grpSp>
        <p:grpSp>
          <p:nvGrpSpPr>
            <p:cNvPr id="196615" name="Group 22"/>
            <p:cNvGrpSpPr>
              <a:grpSpLocks/>
            </p:cNvGrpSpPr>
            <p:nvPr/>
          </p:nvGrpSpPr>
          <p:grpSpPr bwMode="auto">
            <a:xfrm>
              <a:off x="73" y="1824"/>
              <a:ext cx="6336" cy="576"/>
              <a:chOff x="73" y="1824"/>
              <a:chExt cx="6336" cy="576"/>
            </a:xfrm>
          </p:grpSpPr>
          <p:sp>
            <p:nvSpPr>
              <p:cNvPr id="69655" name="Rectangle 23"/>
              <p:cNvSpPr>
                <a:spLocks noChangeArrowheads="1"/>
              </p:cNvSpPr>
              <p:nvPr/>
            </p:nvSpPr>
            <p:spPr bwMode="auto">
              <a:xfrm>
                <a:off x="961" y="1824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1978</a:t>
                </a:r>
              </a:p>
            </p:txBody>
          </p:sp>
          <p:sp>
            <p:nvSpPr>
              <p:cNvPr id="69656" name="Rectangle 24"/>
              <p:cNvSpPr>
                <a:spLocks noChangeArrowheads="1"/>
              </p:cNvSpPr>
              <p:nvPr/>
            </p:nvSpPr>
            <p:spPr bwMode="auto">
              <a:xfrm>
                <a:off x="73" y="1824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Cala </a:t>
                </a:r>
              </a:p>
            </p:txBody>
          </p:sp>
          <p:sp>
            <p:nvSpPr>
              <p:cNvPr id="69657" name="Rectangle 25"/>
              <p:cNvSpPr>
                <a:spLocks noChangeArrowheads="1"/>
              </p:cNvSpPr>
              <p:nvPr/>
            </p:nvSpPr>
            <p:spPr bwMode="auto">
              <a:xfrm>
                <a:off x="1849" y="1824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32</a:t>
                </a:r>
              </a:p>
            </p:txBody>
          </p:sp>
          <p:sp>
            <p:nvSpPr>
              <p:cNvPr id="196643" name="Rectangle 26"/>
              <p:cNvSpPr>
                <a:spLocks noChangeArrowheads="1"/>
              </p:cNvSpPr>
              <p:nvPr/>
            </p:nvSpPr>
            <p:spPr bwMode="auto">
              <a:xfrm>
                <a:off x="4585" y="1824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3D"/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lIns="92075" tIns="46038" rIns="92075" bIns="46038" anchor="ctr"/>
              <a:lstStyle/>
              <a:p>
                <a:pPr algn="ctr" eaLnBrk="0" hangingPunct="0"/>
                <a:r>
                  <a:rPr lang="it-IT" sz="2000" b="1">
                    <a:solidFill>
                      <a:srgbClr val="FFFFFF"/>
                    </a:solidFill>
                  </a:rPr>
                  <a:t>0</a:t>
                </a:r>
              </a:p>
            </p:txBody>
          </p:sp>
          <p:sp>
            <p:nvSpPr>
              <p:cNvPr id="69659" name="Rectangle 27"/>
              <p:cNvSpPr>
                <a:spLocks noChangeArrowheads="1"/>
              </p:cNvSpPr>
              <p:nvPr/>
            </p:nvSpPr>
            <p:spPr bwMode="auto">
              <a:xfrm>
                <a:off x="3673" y="1824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00FF99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0</a:t>
                </a:r>
              </a:p>
            </p:txBody>
          </p:sp>
          <p:sp>
            <p:nvSpPr>
              <p:cNvPr id="69660" name="Rectangle 28"/>
              <p:cNvSpPr>
                <a:spLocks noChangeArrowheads="1"/>
              </p:cNvSpPr>
              <p:nvPr/>
            </p:nvSpPr>
            <p:spPr bwMode="auto">
              <a:xfrm>
                <a:off x="2761" y="1824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 (8 %)</a:t>
                </a:r>
              </a:p>
            </p:txBody>
          </p:sp>
          <p:sp>
            <p:nvSpPr>
              <p:cNvPr id="69661" name="Rectangle 29"/>
              <p:cNvSpPr>
                <a:spLocks noChangeArrowheads="1"/>
              </p:cNvSpPr>
              <p:nvPr/>
            </p:nvSpPr>
            <p:spPr bwMode="auto">
              <a:xfrm>
                <a:off x="5495" y="1824"/>
                <a:ext cx="909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emicrania</a:t>
                </a:r>
                <a:b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</a:br>
                <a: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“atipica”</a:t>
                </a:r>
              </a:p>
            </p:txBody>
          </p:sp>
        </p:grpSp>
        <p:grpSp>
          <p:nvGrpSpPr>
            <p:cNvPr id="196616" name="Group 30"/>
            <p:cNvGrpSpPr>
              <a:grpSpLocks/>
            </p:cNvGrpSpPr>
            <p:nvPr/>
          </p:nvGrpSpPr>
          <p:grpSpPr bwMode="auto">
            <a:xfrm>
              <a:off x="74" y="2400"/>
              <a:ext cx="6336" cy="576"/>
              <a:chOff x="74" y="2400"/>
              <a:chExt cx="6336" cy="576"/>
            </a:xfrm>
          </p:grpSpPr>
          <p:sp>
            <p:nvSpPr>
              <p:cNvPr id="69663" name="Rectangle 31"/>
              <p:cNvSpPr>
                <a:spLocks noChangeArrowheads="1"/>
              </p:cNvSpPr>
              <p:nvPr/>
            </p:nvSpPr>
            <p:spPr bwMode="auto">
              <a:xfrm>
                <a:off x="962" y="2400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1992</a:t>
                </a:r>
              </a:p>
            </p:txBody>
          </p:sp>
          <p:sp>
            <p:nvSpPr>
              <p:cNvPr id="69664" name="Rectangle 32"/>
              <p:cNvSpPr>
                <a:spLocks noChangeArrowheads="1"/>
              </p:cNvSpPr>
              <p:nvPr/>
            </p:nvSpPr>
            <p:spPr bwMode="auto">
              <a:xfrm>
                <a:off x="74" y="2400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Weingarten </a:t>
                </a:r>
              </a:p>
            </p:txBody>
          </p:sp>
          <p:sp>
            <p:nvSpPr>
              <p:cNvPr id="69665" name="Rectangle 33"/>
              <p:cNvSpPr>
                <a:spLocks noChangeArrowheads="1"/>
              </p:cNvSpPr>
              <p:nvPr/>
            </p:nvSpPr>
            <p:spPr bwMode="auto">
              <a:xfrm>
                <a:off x="1852" y="2400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89</a:t>
                </a:r>
              </a:p>
            </p:txBody>
          </p:sp>
          <p:sp>
            <p:nvSpPr>
              <p:cNvPr id="69666" name="Rectangle 34"/>
              <p:cNvSpPr>
                <a:spLocks noChangeArrowheads="1"/>
              </p:cNvSpPr>
              <p:nvPr/>
            </p:nvSpPr>
            <p:spPr bwMode="auto">
              <a:xfrm>
                <a:off x="4586" y="2400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0</a:t>
                </a:r>
              </a:p>
            </p:txBody>
          </p:sp>
          <p:sp>
            <p:nvSpPr>
              <p:cNvPr id="69667" name="Rectangle 35"/>
              <p:cNvSpPr>
                <a:spLocks noChangeArrowheads="1"/>
              </p:cNvSpPr>
              <p:nvPr/>
            </p:nvSpPr>
            <p:spPr bwMode="auto">
              <a:xfrm>
                <a:off x="3674" y="2400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00FF99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0</a:t>
                </a:r>
              </a:p>
            </p:txBody>
          </p:sp>
          <p:sp>
            <p:nvSpPr>
              <p:cNvPr id="69668" name="Rectangle 36"/>
              <p:cNvSpPr>
                <a:spLocks noChangeArrowheads="1"/>
              </p:cNvSpPr>
              <p:nvPr/>
            </p:nvSpPr>
            <p:spPr bwMode="auto">
              <a:xfrm>
                <a:off x="2762" y="2400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0</a:t>
                </a:r>
              </a:p>
            </p:txBody>
          </p:sp>
          <p:sp>
            <p:nvSpPr>
              <p:cNvPr id="69669" name="Rectangle 37"/>
              <p:cNvSpPr>
                <a:spLocks noChangeArrowheads="1"/>
              </p:cNvSpPr>
              <p:nvPr/>
            </p:nvSpPr>
            <p:spPr bwMode="auto">
              <a:xfrm>
                <a:off x="5498" y="2400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cefalea</a:t>
                </a:r>
                <a:b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</a:br>
                <a: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cronica</a:t>
                </a:r>
              </a:p>
            </p:txBody>
          </p:sp>
        </p:grpSp>
        <p:grpSp>
          <p:nvGrpSpPr>
            <p:cNvPr id="196617" name="Group 38"/>
            <p:cNvGrpSpPr>
              <a:grpSpLocks/>
            </p:cNvGrpSpPr>
            <p:nvPr/>
          </p:nvGrpSpPr>
          <p:grpSpPr bwMode="auto">
            <a:xfrm>
              <a:off x="74" y="2975"/>
              <a:ext cx="6336" cy="576"/>
              <a:chOff x="74" y="2975"/>
              <a:chExt cx="6336" cy="576"/>
            </a:xfrm>
          </p:grpSpPr>
          <p:sp>
            <p:nvSpPr>
              <p:cNvPr id="69671" name="Rectangle 39"/>
              <p:cNvSpPr>
                <a:spLocks noChangeArrowheads="1"/>
              </p:cNvSpPr>
              <p:nvPr/>
            </p:nvSpPr>
            <p:spPr bwMode="auto">
              <a:xfrm>
                <a:off x="962" y="2975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1994</a:t>
                </a:r>
              </a:p>
            </p:txBody>
          </p:sp>
          <p:sp>
            <p:nvSpPr>
              <p:cNvPr id="69672" name="Rectangle 40"/>
              <p:cNvSpPr>
                <a:spLocks noChangeArrowheads="1"/>
              </p:cNvSpPr>
              <p:nvPr/>
            </p:nvSpPr>
            <p:spPr bwMode="auto">
              <a:xfrm>
                <a:off x="74" y="2975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Dumas</a:t>
                </a:r>
              </a:p>
            </p:txBody>
          </p:sp>
          <p:sp>
            <p:nvSpPr>
              <p:cNvPr id="69673" name="Rectangle 41"/>
              <p:cNvSpPr>
                <a:spLocks noChangeArrowheads="1"/>
              </p:cNvSpPr>
              <p:nvPr/>
            </p:nvSpPr>
            <p:spPr bwMode="auto">
              <a:xfrm>
                <a:off x="1852" y="2975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402</a:t>
                </a:r>
              </a:p>
            </p:txBody>
          </p:sp>
          <p:sp>
            <p:nvSpPr>
              <p:cNvPr id="69674" name="Rectangle 42"/>
              <p:cNvSpPr>
                <a:spLocks noChangeArrowheads="1"/>
              </p:cNvSpPr>
              <p:nvPr/>
            </p:nvSpPr>
            <p:spPr bwMode="auto">
              <a:xfrm>
                <a:off x="4586" y="2975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3 (0.7 %)</a:t>
                </a:r>
                <a:b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</a:br>
                <a:r>
                  <a:rPr lang="it-IT" sz="14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(</a:t>
                </a:r>
                <a:r>
                  <a:rPr lang="it-IT" sz="1400" b="1">
                    <a:solidFill>
                      <a:srgbClr val="FFFF66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 aneurisma</a:t>
                </a:r>
                <a:r>
                  <a:rPr lang="it-IT" sz="14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)</a:t>
                </a:r>
              </a:p>
            </p:txBody>
          </p:sp>
          <p:sp>
            <p:nvSpPr>
              <p:cNvPr id="69675" name="Rectangle 43"/>
              <p:cNvSpPr>
                <a:spLocks noChangeArrowheads="1"/>
              </p:cNvSpPr>
              <p:nvPr/>
            </p:nvSpPr>
            <p:spPr bwMode="auto">
              <a:xfrm>
                <a:off x="3674" y="2975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00FF99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0</a:t>
                </a:r>
              </a:p>
            </p:txBody>
          </p:sp>
          <p:sp>
            <p:nvSpPr>
              <p:cNvPr id="69676" name="Rectangle 44"/>
              <p:cNvSpPr>
                <a:spLocks noChangeArrowheads="1"/>
              </p:cNvSpPr>
              <p:nvPr/>
            </p:nvSpPr>
            <p:spPr bwMode="auto">
              <a:xfrm>
                <a:off x="2762" y="2975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 (0.2 %)</a:t>
                </a:r>
              </a:p>
            </p:txBody>
          </p:sp>
          <p:sp>
            <p:nvSpPr>
              <p:cNvPr id="69677" name="Rectangle 45"/>
              <p:cNvSpPr>
                <a:spLocks noChangeArrowheads="1"/>
              </p:cNvSpPr>
              <p:nvPr/>
            </p:nvSpPr>
            <p:spPr bwMode="auto">
              <a:xfrm>
                <a:off x="5498" y="2975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cefalea</a:t>
                </a:r>
                <a:b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</a:br>
                <a: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“atipica”</a:t>
                </a:r>
              </a:p>
            </p:txBody>
          </p:sp>
        </p:grpSp>
        <p:grpSp>
          <p:nvGrpSpPr>
            <p:cNvPr id="196618" name="Group 46"/>
            <p:cNvGrpSpPr>
              <a:grpSpLocks/>
            </p:cNvGrpSpPr>
            <p:nvPr/>
          </p:nvGrpSpPr>
          <p:grpSpPr bwMode="auto">
            <a:xfrm>
              <a:off x="75" y="3551"/>
              <a:ext cx="6336" cy="576"/>
              <a:chOff x="75" y="3551"/>
              <a:chExt cx="6336" cy="576"/>
            </a:xfrm>
          </p:grpSpPr>
          <p:sp>
            <p:nvSpPr>
              <p:cNvPr id="69679" name="Rectangle 47"/>
              <p:cNvSpPr>
                <a:spLocks noChangeArrowheads="1"/>
              </p:cNvSpPr>
              <p:nvPr/>
            </p:nvSpPr>
            <p:spPr bwMode="auto">
              <a:xfrm>
                <a:off x="963" y="3551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1995</a:t>
                </a:r>
              </a:p>
            </p:txBody>
          </p:sp>
          <p:sp>
            <p:nvSpPr>
              <p:cNvPr id="69680" name="Rectangle 48"/>
              <p:cNvSpPr>
                <a:spLocks noChangeArrowheads="1"/>
              </p:cNvSpPr>
              <p:nvPr/>
            </p:nvSpPr>
            <p:spPr bwMode="auto">
              <a:xfrm>
                <a:off x="75" y="3551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Akpek</a:t>
                </a:r>
              </a:p>
            </p:txBody>
          </p:sp>
          <p:sp>
            <p:nvSpPr>
              <p:cNvPr id="69681" name="Rectangle 49"/>
              <p:cNvSpPr>
                <a:spLocks noChangeArrowheads="1"/>
              </p:cNvSpPr>
              <p:nvPr/>
            </p:nvSpPr>
            <p:spPr bwMode="auto">
              <a:xfrm>
                <a:off x="1853" y="3551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592</a:t>
                </a:r>
              </a:p>
            </p:txBody>
          </p:sp>
          <p:sp>
            <p:nvSpPr>
              <p:cNvPr id="69682" name="Rectangle 50"/>
              <p:cNvSpPr>
                <a:spLocks noChangeArrowheads="1"/>
              </p:cNvSpPr>
              <p:nvPr/>
            </p:nvSpPr>
            <p:spPr bwMode="auto">
              <a:xfrm>
                <a:off x="4587" y="3551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0</a:t>
                </a:r>
              </a:p>
            </p:txBody>
          </p:sp>
          <p:sp>
            <p:nvSpPr>
              <p:cNvPr id="69683" name="Rectangle 51"/>
              <p:cNvSpPr>
                <a:spLocks noChangeArrowheads="1"/>
              </p:cNvSpPr>
              <p:nvPr/>
            </p:nvSpPr>
            <p:spPr bwMode="auto">
              <a:xfrm>
                <a:off x="3675" y="3551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00FF99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0</a:t>
                </a:r>
              </a:p>
            </p:txBody>
          </p:sp>
          <p:sp>
            <p:nvSpPr>
              <p:cNvPr id="69684" name="Rectangle 52"/>
              <p:cNvSpPr>
                <a:spLocks noChangeArrowheads="1"/>
              </p:cNvSpPr>
              <p:nvPr/>
            </p:nvSpPr>
            <p:spPr bwMode="auto">
              <a:xfrm>
                <a:off x="2763" y="3551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0</a:t>
                </a:r>
              </a:p>
            </p:txBody>
          </p:sp>
          <p:sp>
            <p:nvSpPr>
              <p:cNvPr id="69685" name="Rectangle 53"/>
              <p:cNvSpPr>
                <a:spLocks noChangeArrowheads="1"/>
              </p:cNvSpPr>
              <p:nvPr/>
            </p:nvSpPr>
            <p:spPr bwMode="auto">
              <a:xfrm>
                <a:off x="5499" y="3551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qualsiasi</a:t>
                </a:r>
                <a:b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</a:br>
                <a: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cefalea</a:t>
                </a:r>
              </a:p>
            </p:txBody>
          </p:sp>
        </p:grpSp>
      </p:grpSp>
      <p:sp>
        <p:nvSpPr>
          <p:cNvPr id="196612" name="Text Box 54"/>
          <p:cNvSpPr txBox="1">
            <a:spLocks noChangeArrowheads="1"/>
          </p:cNvSpPr>
          <p:nvPr/>
        </p:nvSpPr>
        <p:spPr bwMode="auto">
          <a:xfrm>
            <a:off x="358775" y="6165850"/>
            <a:ext cx="8424863" cy="457200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400">
                <a:solidFill>
                  <a:srgbClr val="00FF99"/>
                </a:solidFill>
              </a:rPr>
              <a:t>*</a:t>
            </a:r>
            <a:r>
              <a:rPr lang="it-IT" sz="2000">
                <a:solidFill>
                  <a:srgbClr val="00FF99"/>
                </a:solidFill>
              </a:rPr>
              <a:t> cefalea associata a crisi epilettiche !</a:t>
            </a:r>
          </a:p>
        </p:txBody>
      </p:sp>
    </p:spTree>
    <p:extLst>
      <p:ext uri="{BB962C8B-B14F-4D97-AF65-F5344CB8AC3E}">
        <p14:creationId xmlns="" xmlns:p14="http://schemas.microsoft.com/office/powerpoint/2010/main" val="27423141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7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8658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865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38138" y="277813"/>
            <a:ext cx="8466137" cy="990600"/>
          </a:xfrm>
        </p:spPr>
        <p:txBody>
          <a:bodyPr lIns="92075" tIns="46038" rIns="92075" bIns="46038"/>
          <a:lstStyle/>
          <a:p>
            <a:pPr algn="ctr" eaLnBrk="1" hangingPunct="1">
              <a:lnSpc>
                <a:spcPct val="130000"/>
              </a:lnSpc>
              <a:spcBef>
                <a:spcPct val="40000"/>
              </a:spcBef>
              <a:buFont typeface="Wingdings" pitchFamily="2" charset="2"/>
              <a:buNone/>
            </a:pPr>
            <a:r>
              <a:rPr lang="it-IT" sz="3600" smtClean="0">
                <a:latin typeface="Arial" charset="0"/>
              </a:rPr>
              <a:t>TOTALE: 3766 esami TC o RM</a:t>
            </a:r>
            <a:r>
              <a:rPr lang="it-IT" smtClean="0">
                <a:latin typeface="Arial" charset="0"/>
              </a:rPr>
              <a:t>               </a:t>
            </a:r>
            <a:endParaRPr lang="it-IT" sz="3600" smtClean="0">
              <a:solidFill>
                <a:srgbClr val="FFB23F"/>
              </a:solidFill>
              <a:latin typeface="Arial" charset="0"/>
            </a:endParaRPr>
          </a:p>
        </p:txBody>
      </p:sp>
      <p:graphicFrame>
        <p:nvGraphicFramePr>
          <p:cNvPr id="6" name="Group 37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99225477"/>
              </p:ext>
            </p:extLst>
          </p:nvPr>
        </p:nvGraphicFramePr>
        <p:xfrm>
          <a:off x="1079500" y="1916113"/>
          <a:ext cx="6985000" cy="406400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860550"/>
                <a:gridCol w="1163638"/>
                <a:gridCol w="1944687"/>
                <a:gridCol w="2016125"/>
              </a:tblGrid>
              <a:tr h="101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N°</a:t>
                      </a:r>
                      <a:endParaRPr kumimoji="0" lang="it-IT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TUTTE LE CEFALEE</a:t>
                      </a:r>
                      <a:endParaRPr kumimoji="0" lang="it-IT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EMICRANIA</a:t>
                      </a:r>
                      <a:endParaRPr kumimoji="0" lang="it-IT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TUMORI</a:t>
                      </a:r>
                      <a:endParaRPr kumimoji="0" lang="it-IT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25</a:t>
                      </a:r>
                      <a:endParaRPr kumimoji="0" 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0.6 %</a:t>
                      </a:r>
                      <a:endParaRPr kumimoji="0" 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0.2 %</a:t>
                      </a:r>
                      <a:endParaRPr kumimoji="0" 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</a:rPr>
                        <a:t>MAV</a:t>
                      </a:r>
                      <a:endParaRPr kumimoji="0" lang="it-IT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</a:rPr>
                        <a:t>4</a:t>
                      </a:r>
                      <a:endParaRPr kumimoji="0" 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</a:rPr>
                        <a:t>0.1 %</a:t>
                      </a:r>
                      <a:endParaRPr kumimoji="0" 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</a:rPr>
                        <a:t>0.03 %</a:t>
                      </a:r>
                      <a:endParaRPr kumimoji="0" 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</a:rPr>
                        <a:t>ANEURISMI</a:t>
                      </a:r>
                      <a:endParaRPr kumimoji="0" lang="it-IT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</a:rPr>
                        <a:t>4</a:t>
                      </a:r>
                      <a:endParaRPr kumimoji="0" 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</a:rPr>
                        <a:t>0.1 %</a:t>
                      </a:r>
                      <a:endParaRPr kumimoji="0" 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</a:rPr>
                        <a:t>0.03 %</a:t>
                      </a:r>
                      <a:endParaRPr kumimoji="0" 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0433877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5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0706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0707" name="Rectangle 36"/>
          <p:cNvSpPr>
            <a:spLocks noGrp="1" noChangeArrowheads="1"/>
          </p:cNvSpPr>
          <p:nvPr>
            <p:ph type="title"/>
          </p:nvPr>
        </p:nvSpPr>
        <p:spPr>
          <a:xfrm>
            <a:off x="685800" y="188913"/>
            <a:ext cx="7772400" cy="1143000"/>
          </a:xfrm>
        </p:spPr>
        <p:txBody>
          <a:bodyPr/>
          <a:lstStyle/>
          <a:p>
            <a:pPr eaLnBrk="1" hangingPunct="1"/>
            <a:r>
              <a:rPr lang="it-IT" sz="3600" b="1" dirty="0" err="1" smtClean="0">
                <a:solidFill>
                  <a:srgbClr val="00CCFF"/>
                </a:solidFill>
                <a:latin typeface="Arial" charset="0"/>
              </a:rPr>
              <a:t>angioRM</a:t>
            </a:r>
            <a:r>
              <a:rPr lang="it-IT" sz="3600" b="1" dirty="0" smtClean="0">
                <a:solidFill>
                  <a:srgbClr val="00CCFF"/>
                </a:solidFill>
                <a:latin typeface="Arial" charset="0"/>
              </a:rPr>
              <a:t> e emicrania</a:t>
            </a:r>
            <a:r>
              <a:rPr lang="it-IT" b="1" dirty="0" smtClean="0">
                <a:solidFill>
                  <a:srgbClr val="00CCFF"/>
                </a:solidFill>
                <a:latin typeface="Arial" charset="0"/>
              </a:rPr>
              <a:t>               </a:t>
            </a:r>
          </a:p>
        </p:txBody>
      </p:sp>
      <p:sp>
        <p:nvSpPr>
          <p:cNvPr id="20070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719138" y="2133600"/>
            <a:ext cx="7705725" cy="3600450"/>
          </a:xfrm>
          <a:solidFill>
            <a:srgbClr val="F2F2F2"/>
          </a:solidFill>
        </p:spPr>
        <p:txBody>
          <a:bodyPr lIns="92075" tIns="46038" rIns="92075" bIns="46038"/>
          <a:lstStyle/>
          <a:p>
            <a:pPr eaLnBrk="1" hangingPunct="1">
              <a:lnSpc>
                <a:spcPct val="130000"/>
              </a:lnSpc>
              <a:spcBef>
                <a:spcPct val="40000"/>
              </a:spcBef>
            </a:pPr>
            <a:r>
              <a:rPr lang="it-IT" sz="2400" dirty="0" smtClean="0">
                <a:latin typeface="Arial" charset="0"/>
              </a:rPr>
              <a:t>244 pazienti ambulatoriali cefalalgici; età 38</a:t>
            </a:r>
            <a:r>
              <a:rPr lang="en-US" sz="2400" dirty="0" smtClean="0">
                <a:latin typeface="Arial" charset="0"/>
                <a:cs typeface="Times New Roman" pitchFamily="18" charset="0"/>
              </a:rPr>
              <a:t>±14 </a:t>
            </a:r>
            <a:r>
              <a:rPr lang="en-US" sz="2400" dirty="0" err="1" smtClean="0">
                <a:latin typeface="Arial" charset="0"/>
                <a:cs typeface="Times New Roman" pitchFamily="18" charset="0"/>
              </a:rPr>
              <a:t>aa</a:t>
            </a:r>
            <a:endParaRPr lang="en-US" sz="2400" dirty="0" smtClean="0">
              <a:latin typeface="Arial" charset="0"/>
              <a:cs typeface="Times New Roman" pitchFamily="18" charset="0"/>
            </a:endParaRPr>
          </a:p>
          <a:p>
            <a:pPr lvl="1" eaLnBrk="1" hangingPunct="1">
              <a:lnSpc>
                <a:spcPct val="130000"/>
              </a:lnSpc>
              <a:spcBef>
                <a:spcPct val="40000"/>
              </a:spcBef>
            </a:pPr>
            <a:r>
              <a:rPr lang="en-US" sz="2000" dirty="0" smtClean="0">
                <a:latin typeface="Arial" charset="0"/>
                <a:cs typeface="Times New Roman" pitchFamily="18" charset="0"/>
              </a:rPr>
              <a:t>80 (33%) con </a:t>
            </a:r>
            <a:r>
              <a:rPr lang="en-US" sz="2000" dirty="0" err="1" smtClean="0">
                <a:latin typeface="Arial" charset="0"/>
                <a:cs typeface="Times New Roman" pitchFamily="18" charset="0"/>
              </a:rPr>
              <a:t>emicrania</a:t>
            </a:r>
            <a:r>
              <a:rPr lang="en-US" sz="2000" dirty="0" smtClean="0">
                <a:latin typeface="Arial" charset="0"/>
                <a:cs typeface="Times New Roman" pitchFamily="18" charset="0"/>
              </a:rPr>
              <a:t>, con e </a:t>
            </a:r>
            <a:r>
              <a:rPr lang="en-US" sz="2000" dirty="0" err="1" smtClean="0">
                <a:latin typeface="Arial" charset="0"/>
                <a:cs typeface="Times New Roman" pitchFamily="18" charset="0"/>
              </a:rPr>
              <a:t>senza</a:t>
            </a:r>
            <a:r>
              <a:rPr lang="en-US" sz="2000" dirty="0" smtClean="0">
                <a:latin typeface="Arial" charset="0"/>
                <a:cs typeface="Times New Roman" pitchFamily="18" charset="0"/>
              </a:rPr>
              <a:t> aura</a:t>
            </a:r>
          </a:p>
          <a:p>
            <a:pPr lvl="1" eaLnBrk="1" hangingPunct="1">
              <a:lnSpc>
                <a:spcPct val="130000"/>
              </a:lnSpc>
              <a:spcBef>
                <a:spcPct val="40000"/>
              </a:spcBef>
            </a:pPr>
            <a:r>
              <a:rPr lang="en-US" sz="2000" dirty="0" smtClean="0">
                <a:latin typeface="Arial" charset="0"/>
                <a:cs typeface="Times New Roman" pitchFamily="18" charset="0"/>
              </a:rPr>
              <a:t>45 (18%) con </a:t>
            </a:r>
            <a:r>
              <a:rPr lang="en-US" sz="2000" dirty="0" err="1" smtClean="0">
                <a:latin typeface="Arial" charset="0"/>
                <a:cs typeface="Times New Roman" pitchFamily="18" charset="0"/>
              </a:rPr>
              <a:t>cefalea</a:t>
            </a:r>
            <a:r>
              <a:rPr lang="en-US" sz="2000" dirty="0" smtClean="0">
                <a:latin typeface="Arial" charset="0"/>
                <a:cs typeface="Times New Roman" pitchFamily="18" charset="0"/>
              </a:rPr>
              <a:t> e/o aura </a:t>
            </a:r>
            <a:r>
              <a:rPr lang="en-US" sz="2000" dirty="0" err="1" smtClean="0">
                <a:latin typeface="Arial" charset="0"/>
                <a:cs typeface="Times New Roman" pitchFamily="18" charset="0"/>
              </a:rPr>
              <a:t>unilaterale</a:t>
            </a:r>
            <a:r>
              <a:rPr lang="en-US" sz="2000" dirty="0" smtClean="0">
                <a:latin typeface="Arial" charset="0"/>
                <a:cs typeface="Times New Roman" pitchFamily="18" charset="0"/>
              </a:rPr>
              <a:t> “</a:t>
            </a:r>
            <a:r>
              <a:rPr lang="en-US" sz="2000" dirty="0" err="1" smtClean="0">
                <a:latin typeface="Arial" charset="0"/>
                <a:cs typeface="Times New Roman" pitchFamily="18" charset="0"/>
              </a:rPr>
              <a:t>fissa</a:t>
            </a:r>
            <a:r>
              <a:rPr lang="en-US" sz="2000" dirty="0" smtClean="0">
                <a:latin typeface="Arial" charset="0"/>
                <a:cs typeface="Times New Roman" pitchFamily="18" charset="0"/>
              </a:rPr>
              <a:t>” (dx o sin)</a:t>
            </a:r>
          </a:p>
          <a:p>
            <a:pPr eaLnBrk="1" hangingPunct="1">
              <a:lnSpc>
                <a:spcPct val="130000"/>
              </a:lnSpc>
              <a:spcBef>
                <a:spcPct val="40000"/>
              </a:spcBef>
            </a:pPr>
            <a:r>
              <a:rPr lang="it-IT" sz="2400" dirty="0" smtClean="0">
                <a:latin typeface="Arial" charset="0"/>
              </a:rPr>
              <a:t>E.O.N. negativo</a:t>
            </a:r>
          </a:p>
          <a:p>
            <a:pPr eaLnBrk="1" hangingPunct="1">
              <a:lnSpc>
                <a:spcPct val="130000"/>
              </a:lnSpc>
              <a:spcBef>
                <a:spcPct val="40000"/>
              </a:spcBef>
            </a:pPr>
            <a:r>
              <a:rPr lang="it-IT" sz="2400" dirty="0" err="1" smtClean="0">
                <a:latin typeface="Arial" charset="0"/>
              </a:rPr>
              <a:t>angioRM</a:t>
            </a:r>
            <a:r>
              <a:rPr lang="it-IT" sz="2400" dirty="0" smtClean="0">
                <a:latin typeface="Arial" charset="0"/>
              </a:rPr>
              <a:t> normale in TUTTI i pazienti</a:t>
            </a:r>
          </a:p>
          <a:p>
            <a:pPr eaLnBrk="1" hangingPunct="1">
              <a:lnSpc>
                <a:spcPct val="130000"/>
              </a:lnSpc>
              <a:spcBef>
                <a:spcPct val="40000"/>
              </a:spcBef>
            </a:pPr>
            <a:endParaRPr lang="it-IT" sz="2400" dirty="0" smtClean="0">
              <a:latin typeface="Arial" charset="0"/>
            </a:endParaRPr>
          </a:p>
        </p:txBody>
      </p:sp>
      <p:sp>
        <p:nvSpPr>
          <p:cNvPr id="200709" name="Text Box 37"/>
          <p:cNvSpPr txBox="1">
            <a:spLocks noChangeArrowheads="1"/>
          </p:cNvSpPr>
          <p:nvPr/>
        </p:nvSpPr>
        <p:spPr bwMode="auto">
          <a:xfrm>
            <a:off x="2411413" y="6400800"/>
            <a:ext cx="67325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2000" i="1">
                <a:solidFill>
                  <a:srgbClr val="CCFFFF"/>
                </a:solidFill>
              </a:rPr>
              <a:t>Paemeleire K et al. Clin Neurol Neurosurg 2005</a:t>
            </a:r>
          </a:p>
        </p:txBody>
      </p:sp>
    </p:spTree>
    <p:extLst>
      <p:ext uri="{BB962C8B-B14F-4D97-AF65-F5344CB8AC3E}">
        <p14:creationId xmlns="" xmlns:p14="http://schemas.microsoft.com/office/powerpoint/2010/main" val="23156415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3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2754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2755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404813"/>
            <a:ext cx="8207375" cy="4953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sz="3200" b="1" dirty="0" smtClean="0">
                <a:solidFill>
                  <a:srgbClr val="00CCFF"/>
                </a:solidFill>
                <a:latin typeface="Arial" charset="0"/>
              </a:rPr>
              <a:t>CEFALEA E MALFORMAZ. VASCOLARI</a:t>
            </a:r>
          </a:p>
        </p:txBody>
      </p:sp>
      <p:sp>
        <p:nvSpPr>
          <p:cNvPr id="202756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76263" y="1700213"/>
            <a:ext cx="8172450" cy="4465637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eaLnBrk="1" hangingPunct="1">
              <a:lnSpc>
                <a:spcPct val="150000"/>
              </a:lnSpc>
              <a:spcBef>
                <a:spcPct val="70000"/>
              </a:spcBef>
              <a:spcAft>
                <a:spcPct val="70000"/>
              </a:spcAft>
            </a:pPr>
            <a:r>
              <a:rPr lang="it-IT" sz="2400" dirty="0" smtClean="0">
                <a:latin typeface="Arial" charset="0"/>
              </a:rPr>
              <a:t>L’opinione che vi sia una maggior incidenza di malformazioni vascolari (&gt; MAV) nei pazienti cefalalgici (&gt;emicranici) deriva da segnalazioni aneddotiche della letteratura e non è supportata da dati scientifici.</a:t>
            </a:r>
          </a:p>
          <a:p>
            <a:pPr eaLnBrk="1" hangingPunct="1">
              <a:lnSpc>
                <a:spcPct val="150000"/>
              </a:lnSpc>
              <a:spcBef>
                <a:spcPct val="70000"/>
              </a:spcBef>
              <a:spcAft>
                <a:spcPct val="70000"/>
              </a:spcAft>
            </a:pPr>
            <a:r>
              <a:rPr lang="it-IT" sz="2400" dirty="0" smtClean="0">
                <a:latin typeface="Arial" charset="0"/>
              </a:rPr>
              <a:t>Lo screening (con </a:t>
            </a:r>
            <a:r>
              <a:rPr lang="it-IT" sz="2400" dirty="0" err="1" smtClean="0">
                <a:latin typeface="Arial" charset="0"/>
              </a:rPr>
              <a:t>angioRM</a:t>
            </a:r>
            <a:r>
              <a:rPr lang="it-IT" sz="2400" dirty="0" smtClean="0">
                <a:latin typeface="Arial" charset="0"/>
              </a:rPr>
              <a:t> o </a:t>
            </a:r>
            <a:r>
              <a:rPr lang="it-IT" sz="2400" dirty="0" err="1" smtClean="0">
                <a:latin typeface="Arial" charset="0"/>
              </a:rPr>
              <a:t>angioTC</a:t>
            </a:r>
            <a:r>
              <a:rPr lang="it-IT" sz="2400" dirty="0" smtClean="0">
                <a:latin typeface="Arial" charset="0"/>
              </a:rPr>
              <a:t>) dei pazienti cefalalgici per la ricerca di malformazioni vascolari non è giustificato.</a:t>
            </a:r>
          </a:p>
        </p:txBody>
      </p:sp>
    </p:spTree>
    <p:extLst>
      <p:ext uri="{BB962C8B-B14F-4D97-AF65-F5344CB8AC3E}">
        <p14:creationId xmlns="" xmlns:p14="http://schemas.microsoft.com/office/powerpoint/2010/main" val="6964258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solidFill>
                  <a:schemeClr val="accent2"/>
                </a:solidFill>
                <a:latin typeface="Arial Narrow"/>
                <a:cs typeface="Arial Narrow"/>
              </a:rPr>
              <a:t>O</a:t>
            </a:r>
            <a:r>
              <a:rPr lang="it-IT" sz="5400" dirty="0" smtClean="0">
                <a:solidFill>
                  <a:schemeClr val="accent2"/>
                </a:solidFill>
                <a:latin typeface="Arial Narrow"/>
                <a:cs typeface="Arial Narrow"/>
              </a:rPr>
              <a:t>ggettività </a:t>
            </a:r>
            <a:endParaRPr lang="it-IT" sz="5400" dirty="0">
              <a:solidFill>
                <a:schemeClr val="accent2"/>
              </a:solidFill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1437" y="1208660"/>
            <a:ext cx="8791435" cy="5538419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62500" lnSpcReduction="20000"/>
          </a:bodyPr>
          <a:lstStyle/>
          <a:p>
            <a:pPr marL="400050" lvl="1" indent="0">
              <a:buNone/>
            </a:pPr>
            <a:r>
              <a:rPr lang="it-IT" sz="3400" b="1" dirty="0" smtClean="0">
                <a:solidFill>
                  <a:schemeClr val="accent2"/>
                </a:solidFill>
                <a:latin typeface="Arial Narrow"/>
                <a:cs typeface="Arial Narrow"/>
              </a:rPr>
              <a:t>Esame Obiettivo Neurologico:</a:t>
            </a:r>
          </a:p>
          <a:p>
            <a:pPr marL="400050" lvl="1" indent="0">
              <a:buNone/>
            </a:pPr>
            <a:endParaRPr lang="it-IT" sz="3400" b="1" dirty="0" smtClean="0">
              <a:solidFill>
                <a:schemeClr val="accent2"/>
              </a:solidFill>
              <a:latin typeface="Arial Narrow"/>
              <a:cs typeface="Arial Narrow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lang="it-IT" sz="1800" dirty="0">
              <a:solidFill>
                <a:prstClr val="black"/>
              </a:solidFill>
              <a:latin typeface="Arial Narrow"/>
              <a:cs typeface="Arial Narrow"/>
            </a:endParaRPr>
          </a:p>
          <a:p>
            <a:pPr marL="0" indent="0">
              <a:spcBef>
                <a:spcPts val="0"/>
              </a:spcBef>
              <a:buFontTx/>
              <a:buChar char="-"/>
              <a:defRPr/>
            </a:pPr>
            <a:r>
              <a:rPr lang="it-IT" sz="2600" dirty="0">
                <a:latin typeface="Arial Narrow"/>
                <a:cs typeface="Arial Narrow"/>
              </a:rPr>
              <a:t> </a:t>
            </a:r>
            <a:r>
              <a:rPr lang="it-IT" sz="2600" b="1" dirty="0">
                <a:latin typeface="Arial Narrow"/>
                <a:cs typeface="Arial Narrow"/>
              </a:rPr>
              <a:t>Stato di coscienza</a:t>
            </a:r>
            <a:endParaRPr lang="it-IT" sz="2600" dirty="0">
              <a:latin typeface="Arial Narrow"/>
              <a:cs typeface="Arial Narrow"/>
            </a:endParaRPr>
          </a:p>
          <a:p>
            <a:pPr marL="0" indent="0">
              <a:spcBef>
                <a:spcPts val="0"/>
              </a:spcBef>
              <a:buFontTx/>
              <a:buChar char="-"/>
              <a:defRPr/>
            </a:pPr>
            <a:r>
              <a:rPr lang="it-IT" sz="2600" dirty="0">
                <a:latin typeface="Arial Narrow"/>
                <a:cs typeface="Arial Narrow"/>
              </a:rPr>
              <a:t> </a:t>
            </a:r>
            <a:r>
              <a:rPr lang="it-IT" sz="2600" b="1" dirty="0">
                <a:latin typeface="Arial Narrow"/>
                <a:cs typeface="Arial Narrow"/>
              </a:rPr>
              <a:t>Alterazioni neuropsicologiche</a:t>
            </a:r>
            <a:r>
              <a:rPr lang="it-IT" sz="2600" dirty="0">
                <a:latin typeface="Arial Narrow"/>
                <a:cs typeface="Arial Narrow"/>
              </a:rPr>
              <a:t>: disturbi dell’eloquio? (afasia – disartria?)</a:t>
            </a:r>
          </a:p>
          <a:p>
            <a:pPr marL="0" indent="0">
              <a:spcBef>
                <a:spcPts val="0"/>
              </a:spcBef>
              <a:buNone/>
              <a:defRPr/>
            </a:pPr>
            <a:endParaRPr lang="it-IT" sz="2600" dirty="0">
              <a:latin typeface="Arial Narrow"/>
              <a:cs typeface="Arial Narrow"/>
            </a:endParaRPr>
          </a:p>
          <a:p>
            <a:pPr marL="0" indent="0">
              <a:spcBef>
                <a:spcPts val="0"/>
              </a:spcBef>
              <a:buFontTx/>
              <a:buChar char="-"/>
              <a:defRPr/>
            </a:pPr>
            <a:r>
              <a:rPr lang="it-IT" sz="2600" b="1" dirty="0">
                <a:latin typeface="Arial Narrow"/>
                <a:cs typeface="Arial Narrow"/>
              </a:rPr>
              <a:t> Deambulazione e Test di </a:t>
            </a:r>
            <a:r>
              <a:rPr lang="it-IT" sz="2600" b="1" dirty="0" err="1">
                <a:latin typeface="Arial Narrow"/>
                <a:cs typeface="Arial Narrow"/>
              </a:rPr>
              <a:t>Romberg</a:t>
            </a:r>
            <a:r>
              <a:rPr lang="it-IT" sz="2600" dirty="0">
                <a:latin typeface="Arial Narrow"/>
                <a:cs typeface="Arial Narrow"/>
              </a:rPr>
              <a:t>: atassia?</a:t>
            </a:r>
          </a:p>
          <a:p>
            <a:pPr marL="0" indent="0">
              <a:spcBef>
                <a:spcPts val="0"/>
              </a:spcBef>
              <a:buFontTx/>
              <a:buChar char="-"/>
              <a:defRPr/>
            </a:pPr>
            <a:endParaRPr lang="it-IT" sz="2600" dirty="0">
              <a:latin typeface="Arial Narrow"/>
              <a:cs typeface="Arial Narrow"/>
            </a:endParaRPr>
          </a:p>
          <a:p>
            <a:pPr marL="0" indent="0">
              <a:spcBef>
                <a:spcPts val="0"/>
              </a:spcBef>
              <a:buFontTx/>
              <a:buChar char="-"/>
              <a:defRPr/>
            </a:pPr>
            <a:r>
              <a:rPr lang="it-IT" sz="2600" dirty="0">
                <a:latin typeface="Arial Narrow"/>
                <a:cs typeface="Arial Narrow"/>
              </a:rPr>
              <a:t> </a:t>
            </a:r>
            <a:r>
              <a:rPr lang="it-IT" sz="2600" b="1" dirty="0">
                <a:latin typeface="Arial Narrow"/>
                <a:cs typeface="Arial Narrow"/>
              </a:rPr>
              <a:t>Segni meningei </a:t>
            </a:r>
            <a:r>
              <a:rPr lang="it-IT" sz="2600" dirty="0">
                <a:latin typeface="Arial Narrow"/>
                <a:cs typeface="Arial Narrow"/>
              </a:rPr>
              <a:t>(</a:t>
            </a:r>
            <a:r>
              <a:rPr lang="it-IT" sz="2600" dirty="0" err="1">
                <a:latin typeface="Arial Narrow"/>
                <a:cs typeface="Arial Narrow"/>
              </a:rPr>
              <a:t>Kernig</a:t>
            </a:r>
            <a:r>
              <a:rPr lang="it-IT" sz="2600" dirty="0">
                <a:latin typeface="Arial Narrow"/>
                <a:cs typeface="Arial Narrow"/>
              </a:rPr>
              <a:t> e </a:t>
            </a:r>
            <a:r>
              <a:rPr lang="it-IT" sz="2600" dirty="0" err="1">
                <a:latin typeface="Arial Narrow"/>
                <a:cs typeface="Arial Narrow"/>
              </a:rPr>
              <a:t>Brudzinski</a:t>
            </a:r>
            <a:r>
              <a:rPr lang="it-IT" sz="2600" dirty="0">
                <a:latin typeface="Arial Narrow"/>
                <a:cs typeface="Arial Narrow"/>
              </a:rPr>
              <a:t>)</a:t>
            </a:r>
          </a:p>
          <a:p>
            <a:pPr marL="0" indent="0">
              <a:spcBef>
                <a:spcPts val="0"/>
              </a:spcBef>
              <a:buFontTx/>
              <a:buChar char="-"/>
              <a:defRPr/>
            </a:pPr>
            <a:endParaRPr lang="it-IT" sz="2600" dirty="0">
              <a:latin typeface="Arial Narrow"/>
              <a:cs typeface="Arial Narrow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it-IT" sz="2600" dirty="0">
                <a:latin typeface="Arial Narrow"/>
                <a:cs typeface="Arial Narrow"/>
              </a:rPr>
              <a:t>- </a:t>
            </a:r>
            <a:r>
              <a:rPr lang="it-IT" sz="2600" b="1" dirty="0">
                <a:latin typeface="Arial Narrow"/>
                <a:cs typeface="Arial Narrow"/>
              </a:rPr>
              <a:t>Nervi cranici</a:t>
            </a:r>
            <a:r>
              <a:rPr lang="it-IT" sz="2600" dirty="0">
                <a:latin typeface="Arial Narrow"/>
                <a:cs typeface="Arial Narrow"/>
              </a:rPr>
              <a:t>: 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it-IT" sz="2600" dirty="0">
                <a:latin typeface="Arial Narrow"/>
                <a:cs typeface="Arial Narrow"/>
              </a:rPr>
              <a:t>	- Acuità visiva e campo visivo (II </a:t>
            </a:r>
            <a:r>
              <a:rPr lang="it-IT" sz="2600" dirty="0" err="1">
                <a:latin typeface="Arial Narrow"/>
                <a:cs typeface="Arial Narrow"/>
              </a:rPr>
              <a:t>n.c</a:t>
            </a:r>
            <a:r>
              <a:rPr lang="it-IT" sz="2600" dirty="0">
                <a:latin typeface="Arial Narrow"/>
                <a:cs typeface="Arial Narrow"/>
              </a:rPr>
              <a:t>.): </a:t>
            </a:r>
            <a:r>
              <a:rPr lang="it-IT" sz="2600" dirty="0" err="1">
                <a:latin typeface="Arial Narrow"/>
                <a:cs typeface="Arial Narrow"/>
              </a:rPr>
              <a:t>amaurosi?scotomi?emianopsie</a:t>
            </a:r>
            <a:r>
              <a:rPr lang="it-IT" sz="2600" dirty="0">
                <a:latin typeface="Arial Narrow"/>
                <a:cs typeface="Arial Narrow"/>
              </a:rPr>
              <a:t>?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it-IT" sz="2600" dirty="0">
                <a:latin typeface="Arial Narrow"/>
                <a:cs typeface="Arial Narrow"/>
              </a:rPr>
              <a:t>	- Riflesso fotomotore (pupille isocoriche isocicliche)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it-IT" sz="2600" dirty="0">
                <a:latin typeface="Arial Narrow"/>
                <a:cs typeface="Arial Narrow"/>
              </a:rPr>
              <a:t>	- Alterazioni </a:t>
            </a:r>
            <a:r>
              <a:rPr lang="it-IT" sz="2600" dirty="0" err="1">
                <a:latin typeface="Arial Narrow"/>
                <a:cs typeface="Arial Narrow"/>
              </a:rPr>
              <a:t>fundus</a:t>
            </a:r>
            <a:r>
              <a:rPr lang="it-IT" sz="2600" dirty="0">
                <a:latin typeface="Arial Narrow"/>
                <a:cs typeface="Arial Narrow"/>
              </a:rPr>
              <a:t> oculi (</a:t>
            </a:r>
            <a:r>
              <a:rPr lang="it-IT" sz="2600" dirty="0" err="1">
                <a:latin typeface="Arial Narrow"/>
                <a:cs typeface="Arial Narrow"/>
              </a:rPr>
              <a:t>papilledema</a:t>
            </a:r>
            <a:r>
              <a:rPr lang="it-IT" sz="2600" dirty="0">
                <a:latin typeface="Arial Narrow"/>
                <a:cs typeface="Arial Narrow"/>
              </a:rPr>
              <a:t> da ipertensione endocranica?)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it-IT" sz="2600" dirty="0">
                <a:latin typeface="Arial Narrow"/>
                <a:cs typeface="Arial Narrow"/>
              </a:rPr>
              <a:t>	- Motilità palpebrale (III </a:t>
            </a:r>
            <a:r>
              <a:rPr lang="it-IT" sz="2600" dirty="0" err="1">
                <a:latin typeface="Arial Narrow"/>
                <a:cs typeface="Arial Narrow"/>
              </a:rPr>
              <a:t>n.c</a:t>
            </a:r>
            <a:r>
              <a:rPr lang="it-IT" sz="2600" dirty="0">
                <a:latin typeface="Arial Narrow"/>
                <a:cs typeface="Arial Narrow"/>
              </a:rPr>
              <a:t>.): ptosi palpebrale?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it-IT" sz="2600" dirty="0">
                <a:latin typeface="Arial Narrow"/>
                <a:cs typeface="Arial Narrow"/>
              </a:rPr>
              <a:t> 	- Motilità Oculare Estrinseca (III -IV -VI </a:t>
            </a:r>
            <a:r>
              <a:rPr lang="it-IT" sz="2600" dirty="0" err="1">
                <a:latin typeface="Arial Narrow"/>
                <a:cs typeface="Arial Narrow"/>
              </a:rPr>
              <a:t>n.c</a:t>
            </a:r>
            <a:r>
              <a:rPr lang="it-IT" sz="2600" dirty="0">
                <a:latin typeface="Arial Narrow"/>
                <a:cs typeface="Arial Narrow"/>
              </a:rPr>
              <a:t>.)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it-IT" sz="2600" dirty="0">
                <a:latin typeface="Arial Narrow"/>
                <a:cs typeface="Arial Narrow"/>
              </a:rPr>
              <a:t>	- Chiusura mandibola contro resistenza, alterazioni sensitive V1-V2-V3 (V </a:t>
            </a:r>
            <a:r>
              <a:rPr lang="it-IT" sz="2600" dirty="0" err="1">
                <a:latin typeface="Arial Narrow"/>
                <a:cs typeface="Arial Narrow"/>
              </a:rPr>
              <a:t>n.c</a:t>
            </a:r>
            <a:r>
              <a:rPr lang="it-IT" sz="2600" dirty="0">
                <a:latin typeface="Arial Narrow"/>
                <a:cs typeface="Arial Narrow"/>
              </a:rPr>
              <a:t>.)	</a:t>
            </a:r>
            <a:endParaRPr lang="it-IT" sz="2600" dirty="0" smtClean="0">
              <a:latin typeface="Arial Narrow"/>
              <a:cs typeface="Arial Narrow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it-IT" sz="2600" dirty="0">
                <a:latin typeface="Arial Narrow"/>
                <a:cs typeface="Arial Narrow"/>
              </a:rPr>
              <a:t>	</a:t>
            </a:r>
            <a:r>
              <a:rPr lang="it-IT" sz="2600" dirty="0" smtClean="0">
                <a:latin typeface="Arial Narrow"/>
                <a:cs typeface="Arial Narrow"/>
              </a:rPr>
              <a:t>- </a:t>
            </a:r>
            <a:r>
              <a:rPr lang="it-IT" sz="2600" dirty="0">
                <a:latin typeface="Arial Narrow"/>
                <a:cs typeface="Arial Narrow"/>
              </a:rPr>
              <a:t>Spianamento solco </a:t>
            </a:r>
            <a:r>
              <a:rPr lang="it-IT" sz="2600" dirty="0" smtClean="0">
                <a:latin typeface="Arial Narrow"/>
                <a:cs typeface="Arial Narrow"/>
              </a:rPr>
              <a:t>nasogenieno</a:t>
            </a:r>
            <a:r>
              <a:rPr lang="it-IT" sz="2600" dirty="0">
                <a:latin typeface="Arial Narrow"/>
                <a:cs typeface="Arial Narrow"/>
              </a:rPr>
              <a:t>? (VII </a:t>
            </a:r>
            <a:r>
              <a:rPr lang="it-IT" sz="2600" dirty="0" err="1">
                <a:latin typeface="Arial Narrow"/>
                <a:cs typeface="Arial Narrow"/>
              </a:rPr>
              <a:t>n.c</a:t>
            </a:r>
            <a:r>
              <a:rPr lang="it-IT" sz="2600" dirty="0">
                <a:latin typeface="Arial Narrow"/>
                <a:cs typeface="Arial Narrow"/>
              </a:rPr>
              <a:t>.) statica e dinamica 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it-IT" sz="2600" dirty="0">
                <a:latin typeface="Arial Narrow"/>
                <a:cs typeface="Arial Narrow"/>
              </a:rPr>
              <a:t>	- Motilità velo pendulo (IX-X </a:t>
            </a:r>
            <a:r>
              <a:rPr lang="it-IT" sz="2600" dirty="0" err="1">
                <a:latin typeface="Arial Narrow"/>
                <a:cs typeface="Arial Narrow"/>
              </a:rPr>
              <a:t>n.c</a:t>
            </a:r>
            <a:r>
              <a:rPr lang="it-IT" sz="2600" dirty="0">
                <a:latin typeface="Arial Narrow"/>
                <a:cs typeface="Arial Narrow"/>
              </a:rPr>
              <a:t>.)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it-IT" sz="2600" dirty="0">
                <a:latin typeface="Arial Narrow"/>
                <a:cs typeface="Arial Narrow"/>
              </a:rPr>
              <a:t>	- Protrusione lingua (XII </a:t>
            </a:r>
            <a:r>
              <a:rPr lang="it-IT" sz="2600" dirty="0" err="1">
                <a:latin typeface="Arial Narrow"/>
                <a:cs typeface="Arial Narrow"/>
              </a:rPr>
              <a:t>n.c</a:t>
            </a:r>
            <a:r>
              <a:rPr lang="it-IT" sz="2600" dirty="0">
                <a:latin typeface="Arial Narrow"/>
                <a:cs typeface="Arial Narrow"/>
              </a:rPr>
              <a:t>.)</a:t>
            </a:r>
          </a:p>
          <a:p>
            <a:pPr marL="0" indent="0">
              <a:spcBef>
                <a:spcPts val="0"/>
              </a:spcBef>
              <a:buNone/>
              <a:defRPr/>
            </a:pPr>
            <a:endParaRPr lang="it-IT" sz="2600" dirty="0">
              <a:latin typeface="Arial Narrow"/>
              <a:cs typeface="Arial Narrow"/>
            </a:endParaRPr>
          </a:p>
          <a:p>
            <a:pPr marL="0" indent="0">
              <a:spcBef>
                <a:spcPts val="0"/>
              </a:spcBef>
              <a:buFontTx/>
              <a:buChar char="-"/>
              <a:defRPr/>
            </a:pPr>
            <a:r>
              <a:rPr lang="it-IT" sz="2600" dirty="0">
                <a:latin typeface="Arial Narrow"/>
                <a:cs typeface="Arial Narrow"/>
              </a:rPr>
              <a:t> </a:t>
            </a:r>
            <a:r>
              <a:rPr lang="it-IT" sz="2600" b="1" dirty="0">
                <a:latin typeface="Arial Narrow"/>
                <a:cs typeface="Arial Narrow"/>
              </a:rPr>
              <a:t>Motilità e riflessi</a:t>
            </a:r>
            <a:r>
              <a:rPr lang="it-IT" sz="2600" dirty="0">
                <a:latin typeface="Arial Narrow"/>
                <a:cs typeface="Arial Narrow"/>
              </a:rPr>
              <a:t>: Prove di forza globali (</a:t>
            </a:r>
            <a:r>
              <a:rPr lang="it-IT" sz="2600" dirty="0" err="1">
                <a:latin typeface="Arial Narrow"/>
                <a:cs typeface="Arial Narrow"/>
              </a:rPr>
              <a:t>Mingazzini</a:t>
            </a:r>
            <a:r>
              <a:rPr lang="it-IT" sz="2600" dirty="0">
                <a:latin typeface="Arial Narrow"/>
                <a:cs typeface="Arial Narrow"/>
              </a:rPr>
              <a:t> I e II) e segmentarie, movimenti fini, tono, movimenti involontari; riflessi </a:t>
            </a:r>
            <a:r>
              <a:rPr lang="it-IT" sz="2600" dirty="0" err="1">
                <a:latin typeface="Arial Narrow"/>
                <a:cs typeface="Arial Narrow"/>
              </a:rPr>
              <a:t>osteotendinei</a:t>
            </a:r>
            <a:r>
              <a:rPr lang="it-IT" sz="2600" dirty="0">
                <a:latin typeface="Arial Narrow"/>
                <a:cs typeface="Arial Narrow"/>
              </a:rPr>
              <a:t> , riflessi patologici (Hoffman e </a:t>
            </a:r>
            <a:r>
              <a:rPr lang="it-IT" sz="2600" dirty="0" err="1">
                <a:latin typeface="Arial Narrow"/>
                <a:cs typeface="Arial Narrow"/>
              </a:rPr>
              <a:t>Babinski</a:t>
            </a:r>
            <a:r>
              <a:rPr lang="it-IT" sz="2600" dirty="0">
                <a:latin typeface="Arial Narrow"/>
                <a:cs typeface="Arial Narrow"/>
              </a:rPr>
              <a:t>)</a:t>
            </a:r>
          </a:p>
          <a:p>
            <a:pPr marL="0" indent="0">
              <a:spcBef>
                <a:spcPts val="0"/>
              </a:spcBef>
              <a:buFontTx/>
              <a:buChar char="-"/>
              <a:defRPr/>
            </a:pPr>
            <a:endParaRPr lang="it-IT" sz="2600" dirty="0">
              <a:latin typeface="Arial Narrow"/>
              <a:cs typeface="Arial Narrow"/>
            </a:endParaRPr>
          </a:p>
          <a:p>
            <a:pPr marL="0" indent="0">
              <a:spcBef>
                <a:spcPts val="0"/>
              </a:spcBef>
              <a:buFontTx/>
              <a:buChar char="-"/>
              <a:defRPr/>
            </a:pPr>
            <a:r>
              <a:rPr lang="it-IT" sz="2600" b="1" dirty="0">
                <a:latin typeface="Arial Narrow"/>
                <a:cs typeface="Arial Narrow"/>
              </a:rPr>
              <a:t> Sensibilità</a:t>
            </a:r>
          </a:p>
          <a:p>
            <a:pPr marL="0" indent="0">
              <a:spcBef>
                <a:spcPts val="0"/>
              </a:spcBef>
              <a:buFontTx/>
              <a:buChar char="-"/>
              <a:defRPr/>
            </a:pPr>
            <a:endParaRPr lang="it-IT" sz="2600" b="1" dirty="0">
              <a:latin typeface="Arial Narrow"/>
              <a:cs typeface="Arial Narrow"/>
            </a:endParaRPr>
          </a:p>
          <a:p>
            <a:pPr marL="0" indent="0">
              <a:spcBef>
                <a:spcPts val="0"/>
              </a:spcBef>
              <a:buFontTx/>
              <a:buChar char="-"/>
              <a:defRPr/>
            </a:pPr>
            <a:r>
              <a:rPr lang="it-IT" sz="2600" dirty="0">
                <a:latin typeface="Arial Narrow"/>
                <a:cs typeface="Arial Narrow"/>
              </a:rPr>
              <a:t> </a:t>
            </a:r>
            <a:r>
              <a:rPr lang="it-IT" sz="2600" b="1" dirty="0">
                <a:latin typeface="Arial Narrow"/>
                <a:cs typeface="Arial Narrow"/>
              </a:rPr>
              <a:t>Prove cerebellari</a:t>
            </a:r>
            <a:r>
              <a:rPr lang="it-IT" sz="2600" dirty="0">
                <a:latin typeface="Arial Narrow"/>
                <a:cs typeface="Arial Narrow"/>
              </a:rPr>
              <a:t>: prova indice naso e tallone ginocchio, </a:t>
            </a:r>
            <a:r>
              <a:rPr lang="it-IT" sz="2600" dirty="0" err="1">
                <a:latin typeface="Arial Narrow"/>
                <a:cs typeface="Arial Narrow"/>
              </a:rPr>
              <a:t>disdiadococinesia</a:t>
            </a:r>
            <a:endParaRPr lang="it-IT" sz="26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74267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Line 1"/>
          <p:cNvSpPr/>
          <p:nvPr/>
        </p:nvSpPr>
        <p:spPr>
          <a:xfrm>
            <a:off x="0" y="1438200"/>
            <a:ext cx="9144000" cy="1800"/>
          </a:xfrm>
          <a:prstGeom prst="line">
            <a:avLst/>
          </a:prstGeom>
          <a:ln w="76320">
            <a:solidFill>
              <a:srgbClr val="00CCFF"/>
            </a:solidFill>
            <a:round/>
          </a:ln>
        </p:spPr>
      </p:sp>
      <p:sp>
        <p:nvSpPr>
          <p:cNvPr id="104" name="Line 2"/>
          <p:cNvSpPr/>
          <p:nvPr/>
        </p:nvSpPr>
        <p:spPr>
          <a:xfrm>
            <a:off x="0" y="4994280"/>
            <a:ext cx="9144000" cy="1440"/>
          </a:xfrm>
          <a:prstGeom prst="line">
            <a:avLst/>
          </a:prstGeom>
          <a:ln w="76320">
            <a:solidFill>
              <a:srgbClr val="00CCFF"/>
            </a:solidFill>
            <a:round/>
          </a:ln>
        </p:spPr>
      </p:sp>
      <p:pic>
        <p:nvPicPr>
          <p:cNvPr id="105" name="Immagine 104"/>
          <p:cNvPicPr/>
          <p:nvPr/>
        </p:nvPicPr>
        <p:blipFill>
          <a:blip r:embed="rId2"/>
          <a:stretch>
            <a:fillRect/>
          </a:stretch>
        </p:blipFill>
        <p:spPr>
          <a:xfrm>
            <a:off x="144360" y="1655640"/>
            <a:ext cx="2808000" cy="2744640"/>
          </a:xfrm>
          <a:prstGeom prst="rect">
            <a:avLst/>
          </a:prstGeom>
        </p:spPr>
      </p:pic>
      <p:graphicFrame>
        <p:nvGraphicFramePr>
          <p:cNvPr id="106" name="Table 3"/>
          <p:cNvGraphicFramePr/>
          <p:nvPr>
            <p:extLst>
              <p:ext uri="{D42A27DB-BD31-4B8C-83A1-F6EECF244321}">
                <p14:modId xmlns:p14="http://schemas.microsoft.com/office/powerpoint/2010/main" xmlns="" val="1297977869"/>
              </p:ext>
            </p:extLst>
          </p:nvPr>
        </p:nvGraphicFramePr>
        <p:xfrm>
          <a:off x="2879640" y="1689120"/>
          <a:ext cx="6119640" cy="3134880"/>
        </p:xfrm>
        <a:graphic>
          <a:graphicData uri="http://schemas.openxmlformats.org/drawingml/2006/table">
            <a:tbl>
              <a:tblPr/>
              <a:tblGrid>
                <a:gridCol w="6119640"/>
              </a:tblGrid>
              <a:tr h="3134880">
                <a:tc>
                  <a:txBody>
                    <a:bodyPr/>
                    <a:lstStyle/>
                    <a:p>
                      <a:pPr algn="ctr">
                        <a:lnSpc>
                          <a:spcPct val="93000"/>
                        </a:lnSpc>
                        <a:buFont typeface="Times New Roman"/>
                        <a:buChar char="•"/>
                      </a:pPr>
                      <a:r>
                        <a:rPr lang="it-IT" b="1" dirty="0" smtClean="0">
                          <a:solidFill>
                            <a:srgbClr val="33CC66"/>
                          </a:solidFill>
                        </a:rPr>
                        <a:t>Dott.</a:t>
                      </a:r>
                      <a:r>
                        <a:rPr lang="it-IT" b="1" baseline="0" dirty="0" smtClean="0">
                          <a:solidFill>
                            <a:srgbClr val="33CC66"/>
                          </a:solidFill>
                        </a:rPr>
                        <a:t> </a:t>
                      </a:r>
                      <a:r>
                        <a:rPr lang="it-IT" b="1" baseline="0" dirty="0" err="1" smtClean="0">
                          <a:solidFill>
                            <a:srgbClr val="33CC66"/>
                          </a:solidFill>
                        </a:rPr>
                        <a:t>Balducci</a:t>
                      </a:r>
                      <a:r>
                        <a:rPr lang="it-IT" b="1" dirty="0" smtClean="0">
                          <a:solidFill>
                            <a:srgbClr val="33CC66"/>
                          </a:solidFill>
                        </a:rPr>
                        <a:t> (Neurologia </a:t>
                      </a:r>
                      <a:r>
                        <a:rPr lang="it-IT" b="1" dirty="0">
                          <a:solidFill>
                            <a:srgbClr val="33CC66"/>
                          </a:solidFill>
                        </a:rPr>
                        <a:t>– M. </a:t>
                      </a:r>
                      <a:r>
                        <a:rPr lang="it-IT" b="1" dirty="0" err="1">
                          <a:solidFill>
                            <a:srgbClr val="33CC66"/>
                          </a:solidFill>
                        </a:rPr>
                        <a:t>Mellini</a:t>
                      </a:r>
                      <a:r>
                        <a:rPr lang="it-IT" b="1" dirty="0">
                          <a:solidFill>
                            <a:srgbClr val="33CC66"/>
                          </a:solidFill>
                        </a:rPr>
                        <a:t> Chiari)</a:t>
                      </a:r>
                      <a:endParaRPr dirty="0"/>
                    </a:p>
                    <a:p>
                      <a:pPr algn="ctr">
                        <a:lnSpc>
                          <a:spcPct val="93000"/>
                        </a:lnSpc>
                        <a:buFont typeface="Times New Roman"/>
                        <a:buChar char="•"/>
                      </a:pPr>
                      <a:r>
                        <a:rPr lang="it-IT" b="1" dirty="0">
                          <a:solidFill>
                            <a:srgbClr val="33CC66"/>
                          </a:solidFill>
                        </a:rPr>
                        <a:t>Tel: </a:t>
                      </a:r>
                      <a:r>
                        <a:rPr lang="it-IT" b="1" dirty="0" smtClean="0">
                          <a:solidFill>
                            <a:srgbClr val="33CC66"/>
                          </a:solidFill>
                        </a:rPr>
                        <a:t>030.7102631</a:t>
                      </a:r>
                      <a:endParaRPr lang="it-IT" b="1" dirty="0" smtClean="0">
                        <a:solidFill>
                          <a:srgbClr val="33CC66"/>
                        </a:solidFill>
                      </a:endParaRPr>
                    </a:p>
                    <a:p>
                      <a:pPr algn="ctr">
                        <a:lnSpc>
                          <a:spcPct val="93000"/>
                        </a:lnSpc>
                        <a:buFont typeface="Times New Roman"/>
                        <a:buChar char="•"/>
                      </a:pPr>
                      <a:endParaRPr lang="it-IT" b="1" dirty="0" smtClean="0">
                        <a:solidFill>
                          <a:srgbClr val="33CC66"/>
                        </a:solidFill>
                      </a:endParaRPr>
                    </a:p>
                    <a:p>
                      <a:pPr algn="ctr">
                        <a:lnSpc>
                          <a:spcPct val="93000"/>
                        </a:lnSpc>
                        <a:buFont typeface="Times New Roman"/>
                        <a:buChar char="•"/>
                      </a:pPr>
                      <a:r>
                        <a:rPr lang="it-IT" b="1" dirty="0" smtClean="0">
                          <a:solidFill>
                            <a:srgbClr val="33CC66"/>
                          </a:solidFill>
                        </a:rPr>
                        <a:t>Dott. </a:t>
                      </a:r>
                      <a:r>
                        <a:rPr lang="it-IT" b="1" dirty="0" err="1" smtClean="0">
                          <a:solidFill>
                            <a:srgbClr val="33CC66"/>
                          </a:solidFill>
                        </a:rPr>
                        <a:t>Pinelli</a:t>
                      </a:r>
                      <a:r>
                        <a:rPr lang="it-IT" b="1" dirty="0" smtClean="0">
                          <a:solidFill>
                            <a:srgbClr val="33CC66"/>
                          </a:solidFill>
                        </a:rPr>
                        <a:t> (Neuroradiologia – </a:t>
                      </a:r>
                      <a:r>
                        <a:rPr lang="it-IT" b="1" dirty="0" err="1" smtClean="0">
                          <a:solidFill>
                            <a:srgbClr val="33CC66"/>
                          </a:solidFill>
                        </a:rPr>
                        <a:t>S.Civili</a:t>
                      </a:r>
                      <a:r>
                        <a:rPr lang="it-IT" b="1" dirty="0" smtClean="0">
                          <a:solidFill>
                            <a:srgbClr val="33CC66"/>
                          </a:solidFill>
                        </a:rPr>
                        <a:t> BS</a:t>
                      </a:r>
                      <a:r>
                        <a:rPr lang="it-IT" b="1" dirty="0">
                          <a:solidFill>
                            <a:srgbClr val="33CC66"/>
                          </a:solidFill>
                        </a:rPr>
                        <a:t>)</a:t>
                      </a:r>
                      <a:endParaRPr dirty="0"/>
                    </a:p>
                    <a:p>
                      <a:pPr algn="ctr">
                        <a:lnSpc>
                          <a:spcPct val="93000"/>
                        </a:lnSpc>
                        <a:buFont typeface="Times New Roman"/>
                        <a:buChar char="•"/>
                      </a:pPr>
                      <a:r>
                        <a:rPr lang="it-IT" b="1" dirty="0">
                          <a:solidFill>
                            <a:srgbClr val="33CC66"/>
                          </a:solidFill>
                        </a:rPr>
                        <a:t>Tel: 030. </a:t>
                      </a:r>
                      <a:endParaRPr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7" name="Table 4"/>
          <p:cNvGraphicFramePr/>
          <p:nvPr/>
        </p:nvGraphicFramePr>
        <p:xfrm>
          <a:off x="582480" y="177840"/>
          <a:ext cx="7846920" cy="998474"/>
        </p:xfrm>
        <a:graphic>
          <a:graphicData uri="http://schemas.openxmlformats.org/drawingml/2006/table">
            <a:tbl>
              <a:tblPr/>
              <a:tblGrid>
                <a:gridCol w="7846920"/>
              </a:tblGrid>
              <a:tr h="971280">
                <a:tc>
                  <a:txBody>
                    <a:bodyPr/>
                    <a:lstStyle/>
                    <a:p>
                      <a:pPr algn="ctr">
                        <a:lnSpc>
                          <a:spcPct val="93000"/>
                        </a:lnSpc>
                        <a:buFont typeface="Times New Roman"/>
                        <a:buChar char="•"/>
                      </a:pPr>
                      <a:r>
                        <a:rPr lang="it-IT" sz="3200" b="1" dirty="0">
                          <a:solidFill>
                            <a:srgbClr val="33CC66"/>
                          </a:solidFill>
                        </a:rPr>
                        <a:t>BOLLINO VERDE...</a:t>
                      </a:r>
                      <a:endParaRPr dirty="0"/>
                    </a:p>
                    <a:p>
                      <a:pPr algn="ctr">
                        <a:lnSpc>
                          <a:spcPct val="93000"/>
                        </a:lnSpc>
                        <a:buFont typeface="Times New Roman"/>
                        <a:buNone/>
                      </a:pPr>
                      <a:r>
                        <a:rPr lang="it-IT" sz="3200" b="1" dirty="0">
                          <a:solidFill>
                            <a:srgbClr val="33CC66"/>
                          </a:solidFill>
                        </a:rPr>
                        <a:t>...NUOVO MODELLO</a:t>
                      </a:r>
                      <a:endParaRPr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8" name="Immagine 107"/>
          <p:cNvPicPr/>
          <p:nvPr/>
        </p:nvPicPr>
        <p:blipFill>
          <a:blip r:embed="rId3"/>
          <a:stretch>
            <a:fillRect/>
          </a:stretch>
        </p:blipFill>
        <p:spPr>
          <a:xfrm>
            <a:off x="863640" y="71280"/>
            <a:ext cx="1368000" cy="129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476676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7905"/>
          </a:xfrm>
        </p:spPr>
        <p:txBody>
          <a:bodyPr>
            <a:normAutofit/>
          </a:bodyPr>
          <a:lstStyle/>
          <a:p>
            <a:r>
              <a:rPr lang="it-IT" b="1" u="sng" dirty="0" smtClean="0">
                <a:latin typeface="Arial Narrow"/>
                <a:cs typeface="Arial Narrow"/>
              </a:rPr>
              <a:t>TAKE HOME MESSAGES:</a:t>
            </a:r>
            <a:endParaRPr lang="it-IT" b="1" u="sng" dirty="0">
              <a:latin typeface="Arial Narrow"/>
              <a:cs typeface="Arial Narrow"/>
            </a:endParaRPr>
          </a:p>
        </p:txBody>
      </p:sp>
      <p:graphicFrame>
        <p:nvGraphicFramePr>
          <p:cNvPr id="9" name="Diagramma 8"/>
          <p:cNvGraphicFramePr/>
          <p:nvPr>
            <p:extLst>
              <p:ext uri="{D42A27DB-BD31-4B8C-83A1-F6EECF244321}">
                <p14:modId xmlns="" xmlns:p14="http://schemas.microsoft.com/office/powerpoint/2010/main" val="2217880008"/>
              </p:ext>
            </p:extLst>
          </p:nvPr>
        </p:nvGraphicFramePr>
        <p:xfrm>
          <a:off x="0" y="987904"/>
          <a:ext cx="9144000" cy="58700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177327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76698"/>
            <a:ext cx="9144000" cy="973169"/>
          </a:xfrm>
          <a:solidFill>
            <a:srgbClr val="00CCFF">
              <a:alpha val="51000"/>
            </a:srgbClr>
          </a:solidFill>
        </p:spPr>
        <p:txBody>
          <a:bodyPr/>
          <a:lstStyle/>
          <a:p>
            <a:r>
              <a:rPr lang="it-IT" b="1" dirty="0" smtClean="0">
                <a:latin typeface="Arial Narrow"/>
                <a:cs typeface="Arial Narrow"/>
              </a:rPr>
              <a:t>MARIA</a:t>
            </a:r>
            <a:endParaRPr lang="it-IT" b="1" dirty="0">
              <a:latin typeface="Arial Narrow"/>
              <a:cs typeface="Arial Narrow"/>
            </a:endParaRPr>
          </a:p>
        </p:txBody>
      </p:sp>
      <p:pic>
        <p:nvPicPr>
          <p:cNvPr id="7" name="Immagine 6" descr="sovp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1878" b="39510"/>
          <a:stretch/>
        </p:blipFill>
        <p:spPr>
          <a:xfrm>
            <a:off x="0" y="1134535"/>
            <a:ext cx="9144000" cy="5638800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1439334" y="1384051"/>
            <a:ext cx="6722534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dirty="0">
                <a:latin typeface="Arial Narrow"/>
                <a:cs typeface="Arial Narrow"/>
              </a:rPr>
              <a:t>Donna, 41 aa, emicranica, ex fumatrice, ipertesa in trattamento, in terapia con contraccettivi orali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400" dirty="0">
              <a:latin typeface="Arial Narrow"/>
              <a:cs typeface="Arial Narrow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dirty="0" smtClean="0">
                <a:latin typeface="Arial Narrow"/>
                <a:cs typeface="Arial Narrow"/>
              </a:rPr>
              <a:t>Esordio </a:t>
            </a:r>
            <a:r>
              <a:rPr lang="it-IT" sz="2400" dirty="0">
                <a:latin typeface="Arial Narrow"/>
                <a:cs typeface="Arial Narrow"/>
              </a:rPr>
              <a:t>acuto, il primo giorno del ciclo mestruale, di  cefalea dalle caratteristiche non sovrapponibili alla cefalea abituale 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1439334" y="4118735"/>
            <a:ext cx="6722534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dirty="0">
                <a:latin typeface="Arial Narrow"/>
                <a:cs typeface="Arial Narrow"/>
              </a:rPr>
              <a:t> Obiettività  generale negativa (P.A. 130/80 </a:t>
            </a:r>
            <a:r>
              <a:rPr lang="it-IT" sz="2400" dirty="0" err="1">
                <a:latin typeface="Arial Narrow"/>
                <a:cs typeface="Arial Narrow"/>
              </a:rPr>
              <a:t>mmHg</a:t>
            </a:r>
            <a:r>
              <a:rPr lang="it-IT" sz="2400" dirty="0">
                <a:latin typeface="Arial Narrow"/>
                <a:cs typeface="Arial Narrow"/>
              </a:rPr>
              <a:t>, </a:t>
            </a:r>
            <a:endParaRPr lang="it-IT" sz="2400" dirty="0" smtClean="0">
              <a:latin typeface="Arial Narrow"/>
              <a:cs typeface="Arial Narrow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dirty="0" smtClean="0">
                <a:latin typeface="Arial Narrow"/>
                <a:cs typeface="Arial Narrow"/>
              </a:rPr>
              <a:t>F.C</a:t>
            </a:r>
            <a:r>
              <a:rPr lang="it-IT" sz="2400" dirty="0">
                <a:latin typeface="Arial Narrow"/>
                <a:cs typeface="Arial Narrow"/>
              </a:rPr>
              <a:t>. 70 </a:t>
            </a:r>
            <a:r>
              <a:rPr lang="it-IT" sz="2400" dirty="0" err="1">
                <a:latin typeface="Arial Narrow"/>
                <a:cs typeface="Arial Narrow"/>
              </a:rPr>
              <a:t>r</a:t>
            </a:r>
            <a:r>
              <a:rPr lang="it-IT" sz="2400" dirty="0">
                <a:latin typeface="Arial Narrow"/>
                <a:cs typeface="Arial Narrow"/>
              </a:rPr>
              <a:t>, Spo2 98% in AA)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400" dirty="0">
              <a:latin typeface="Arial Narrow"/>
              <a:cs typeface="Arial Narrow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dirty="0" smtClean="0">
                <a:latin typeface="Arial Narrow"/>
                <a:cs typeface="Arial Narrow"/>
              </a:rPr>
              <a:t>Obiettività </a:t>
            </a:r>
            <a:r>
              <a:rPr lang="it-IT" sz="2400" dirty="0">
                <a:latin typeface="Arial Narrow"/>
                <a:cs typeface="Arial Narrow"/>
              </a:rPr>
              <a:t>neurologica </a:t>
            </a:r>
            <a:r>
              <a:rPr lang="it-IT" sz="2400" dirty="0" smtClean="0">
                <a:latin typeface="Arial Narrow"/>
                <a:cs typeface="Arial Narrow"/>
              </a:rPr>
              <a:t>negativa</a:t>
            </a:r>
            <a:endParaRPr lang="it-IT" sz="24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06742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latin typeface="Arial Narrow"/>
                <a:cs typeface="Arial Narrow"/>
              </a:rPr>
              <a:t>V</a:t>
            </a:r>
            <a:r>
              <a:rPr lang="it-IT" sz="5400" dirty="0" smtClean="0">
                <a:latin typeface="Arial Narrow"/>
                <a:cs typeface="Arial Narrow"/>
              </a:rPr>
              <a:t>alutazione</a:t>
            </a:r>
            <a:endParaRPr lang="it-IT" sz="5400" dirty="0">
              <a:latin typeface="Arial Narrow"/>
              <a:cs typeface="Arial Narrow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263908" y="1243806"/>
            <a:ext cx="8692470" cy="31700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109728" algn="ctr">
              <a:buClr>
                <a:srgbClr val="2DA2BF"/>
              </a:buClr>
              <a:defRPr/>
            </a:pPr>
            <a:endParaRPr lang="it-IT" sz="4000" b="1" dirty="0" smtClean="0">
              <a:solidFill>
                <a:prstClr val="black"/>
              </a:solidFill>
              <a:latin typeface="Arial Narrow"/>
              <a:cs typeface="Arial Narrow"/>
            </a:endParaRPr>
          </a:p>
          <a:p>
            <a:pPr marL="109728" algn="ctr">
              <a:buClr>
                <a:srgbClr val="2DA2BF"/>
              </a:buClr>
              <a:defRPr/>
            </a:pPr>
            <a:r>
              <a:rPr lang="it-IT" sz="4000" b="1" dirty="0" smtClean="0">
                <a:solidFill>
                  <a:prstClr val="black"/>
                </a:solidFill>
                <a:latin typeface="Arial Narrow"/>
                <a:cs typeface="Arial Narrow"/>
              </a:rPr>
              <a:t>Cefalea </a:t>
            </a:r>
            <a:r>
              <a:rPr lang="it-IT" sz="4000" b="1" dirty="0">
                <a:solidFill>
                  <a:prstClr val="black"/>
                </a:solidFill>
                <a:latin typeface="Arial Narrow"/>
                <a:cs typeface="Arial Narrow"/>
              </a:rPr>
              <a:t>primaria</a:t>
            </a:r>
            <a:r>
              <a:rPr lang="it-IT" sz="4000" b="1" dirty="0" smtClean="0">
                <a:solidFill>
                  <a:prstClr val="black"/>
                </a:solidFill>
                <a:latin typeface="Arial Narrow"/>
                <a:cs typeface="Arial Narrow"/>
              </a:rPr>
              <a:t>?</a:t>
            </a:r>
            <a:endParaRPr lang="it-IT" sz="4000" b="1" dirty="0">
              <a:solidFill>
                <a:prstClr val="black"/>
              </a:solidFill>
              <a:latin typeface="Arial Narrow"/>
              <a:cs typeface="Arial Narrow"/>
            </a:endParaRPr>
          </a:p>
          <a:p>
            <a:pPr marL="109728" algn="ctr">
              <a:buClr>
                <a:srgbClr val="2DA2BF"/>
              </a:buClr>
              <a:defRPr/>
            </a:pPr>
            <a:endParaRPr lang="it-IT" sz="4000" b="1" dirty="0">
              <a:solidFill>
                <a:prstClr val="black"/>
              </a:solidFill>
              <a:latin typeface="Arial Narrow"/>
              <a:cs typeface="Arial Narrow"/>
            </a:endParaRPr>
          </a:p>
          <a:p>
            <a:pPr marL="109728" algn="ctr">
              <a:buClr>
                <a:srgbClr val="2DA2BF"/>
              </a:buClr>
              <a:defRPr/>
            </a:pPr>
            <a:r>
              <a:rPr lang="it-IT" sz="4000" b="1" dirty="0">
                <a:solidFill>
                  <a:prstClr val="black"/>
                </a:solidFill>
                <a:latin typeface="Arial Narrow"/>
                <a:cs typeface="Arial Narrow"/>
              </a:rPr>
              <a:t>Cefalea secondaria</a:t>
            </a:r>
            <a:r>
              <a:rPr lang="it-IT" sz="4000" b="1" dirty="0" smtClean="0">
                <a:solidFill>
                  <a:prstClr val="black"/>
                </a:solidFill>
                <a:latin typeface="Arial Narrow"/>
                <a:cs typeface="Arial Narrow"/>
              </a:rPr>
              <a:t>?</a:t>
            </a:r>
          </a:p>
          <a:p>
            <a:pPr marL="109728" algn="ctr">
              <a:buClr>
                <a:srgbClr val="2DA2BF"/>
              </a:buClr>
              <a:defRPr/>
            </a:pPr>
            <a:endParaRPr lang="it-IT" sz="4000" b="1" dirty="0">
              <a:solidFill>
                <a:prstClr val="black"/>
              </a:solidFill>
              <a:latin typeface="Arial Narrow"/>
              <a:cs typeface="Arial Narrow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alphaModFix amt="64000"/>
          </a:blip>
          <a:stretch>
            <a:fillRect/>
          </a:stretch>
        </p:blipFill>
        <p:spPr>
          <a:xfrm>
            <a:off x="263908" y="4533900"/>
            <a:ext cx="8692470" cy="23241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42324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</TotalTime>
  <Words>3550</Words>
  <Application>Microsoft Office PowerPoint</Application>
  <PresentationFormat>Presentazione su schermo (4:3)</PresentationFormat>
  <Paragraphs>719</Paragraphs>
  <Slides>71</Slides>
  <Notes>39</Notes>
  <HiddenSlides>3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71</vt:i4>
      </vt:variant>
    </vt:vector>
  </HeadingPairs>
  <TitlesOfParts>
    <vt:vector size="72" baseType="lpstr">
      <vt:lpstr>Tema di Office</vt:lpstr>
      <vt:lpstr>Diapositiva 1</vt:lpstr>
      <vt:lpstr>I SESSIONE: TESTA</vt:lpstr>
      <vt:lpstr>Diapositiva 3</vt:lpstr>
      <vt:lpstr>MARIA 41 aa</vt:lpstr>
      <vt:lpstr>Soggettività </vt:lpstr>
      <vt:lpstr>Oggettività </vt:lpstr>
      <vt:lpstr>Oggettività </vt:lpstr>
      <vt:lpstr>MARIA</vt:lpstr>
      <vt:lpstr>Valutazione</vt:lpstr>
      <vt:lpstr>Valutazione</vt:lpstr>
      <vt:lpstr>Piano </vt:lpstr>
      <vt:lpstr>Diapositiva 12</vt:lpstr>
      <vt:lpstr>Diapositiva 13</vt:lpstr>
      <vt:lpstr>Diapositiva 14</vt:lpstr>
      <vt:lpstr>Come distinguere tra cefalee primarie e secondarie ?</vt:lpstr>
      <vt:lpstr>The International Classification of Headache disorders 2nd Edition (ICHD-II)  </vt:lpstr>
      <vt:lpstr>Diapositiva 17</vt:lpstr>
      <vt:lpstr>Anamnesi della Cefalea </vt:lpstr>
      <vt:lpstr>Cause secondarie di cefalea</vt:lpstr>
      <vt:lpstr>Diapositiva 20</vt:lpstr>
      <vt:lpstr>Diapositiva 21</vt:lpstr>
      <vt:lpstr>Diapositiva 22</vt:lpstr>
      <vt:lpstr>Diapositiva 23</vt:lpstr>
      <vt:lpstr>Diapositiva 24</vt:lpstr>
      <vt:lpstr>6.6 Cefalea attribuita a trombosi venosa cerebrale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6.5.1 Cefalea attribuita a dissecazione arteriosa</vt:lpstr>
      <vt:lpstr>Diapositiva 34</vt:lpstr>
      <vt:lpstr>7.2 Cefalea attribuita ad ipotensione liquorale 7.2.1 post-rachicentesi 7.2.2 da fistola liquorale 7.2.3 attribuita ad ipotensione liquorale spontanea o idiopatica </vt:lpstr>
      <vt:lpstr>Diapositiva 36</vt:lpstr>
      <vt:lpstr>Diapositiva 37</vt:lpstr>
      <vt:lpstr>Sindrome da ipovolemia liquorale</vt:lpstr>
      <vt:lpstr>Diapositiva 39</vt:lpstr>
      <vt:lpstr>Diapositiva 40</vt:lpstr>
      <vt:lpstr>Diapositiva 41</vt:lpstr>
      <vt:lpstr>Principi generali</vt:lpstr>
      <vt:lpstr>QUESITI</vt:lpstr>
      <vt:lpstr>Diapositiva 44</vt:lpstr>
      <vt:lpstr>EVIDENZE</vt:lpstr>
      <vt:lpstr>QUESITI</vt:lpstr>
      <vt:lpstr>Diapositiva 47</vt:lpstr>
      <vt:lpstr>Raccomandazioni  #1</vt:lpstr>
      <vt:lpstr>1b.  Sintomi neurologici</vt:lpstr>
      <vt:lpstr>Raccomandazioni  #1</vt:lpstr>
      <vt:lpstr>QUESITI</vt:lpstr>
      <vt:lpstr>2.  Prevalenza di neuroimaging positivo</vt:lpstr>
      <vt:lpstr>Raccomandazioni  #2</vt:lpstr>
      <vt:lpstr>QUESITI</vt:lpstr>
      <vt:lpstr>3.  TC vs RM</vt:lpstr>
      <vt:lpstr>Raccomandazioni  #3</vt:lpstr>
      <vt:lpstr>Diapositiva 57</vt:lpstr>
      <vt:lpstr>Diapositiva 58</vt:lpstr>
      <vt:lpstr>CEFALEA E NEUROIMAGING</vt:lpstr>
      <vt:lpstr>REAZIONI AVVERSE A M.D.C. IODATO</vt:lpstr>
      <vt:lpstr>TC con o senza m.d.c. ?               </vt:lpstr>
      <vt:lpstr>TC con o senza m.d.c. ?               </vt:lpstr>
      <vt:lpstr>CEFALEA E NEUROIMAGING</vt:lpstr>
      <vt:lpstr>CEFALEA E NEUROIMAGING</vt:lpstr>
      <vt:lpstr>Diapositiva 65</vt:lpstr>
      <vt:lpstr>Diapositiva 66</vt:lpstr>
      <vt:lpstr>Diapositiva 67</vt:lpstr>
      <vt:lpstr>angioRM e emicrania               </vt:lpstr>
      <vt:lpstr>CEFALEA E MALFORMAZ. VASCOLARI</vt:lpstr>
      <vt:lpstr>Diapositiva 70</vt:lpstr>
      <vt:lpstr>TAKE HOME MESSAGES: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Francesca Caselani</dc:creator>
  <cp:lastModifiedBy>lorenzo zanini</cp:lastModifiedBy>
  <cp:revision>59</cp:revision>
  <dcterms:created xsi:type="dcterms:W3CDTF">2013-03-17T12:58:42Z</dcterms:created>
  <dcterms:modified xsi:type="dcterms:W3CDTF">2013-05-10T12:48:18Z</dcterms:modified>
</cp:coreProperties>
</file>