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67" r:id="rId4"/>
    <p:sldId id="258" r:id="rId5"/>
    <p:sldId id="259" r:id="rId6"/>
    <p:sldId id="260" r:id="rId7"/>
    <p:sldId id="291" r:id="rId8"/>
    <p:sldId id="261" r:id="rId9"/>
    <p:sldId id="262" r:id="rId10"/>
    <p:sldId id="292" r:id="rId11"/>
    <p:sldId id="263" r:id="rId12"/>
    <p:sldId id="264" r:id="rId13"/>
    <p:sldId id="266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274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50" r:id="rId71"/>
    <p:sldId id="290" r:id="rId7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008040"/>
    <a:srgbClr val="66FF66"/>
    <a:srgbClr val="003300"/>
    <a:srgbClr val="00CCFF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Le </a:t>
          </a:r>
          <a:r>
            <a:rPr lang="en-US" sz="1800" dirty="0" err="1" smtClean="0">
              <a:latin typeface="Arial Narrow"/>
              <a:cs typeface="Arial Narrow"/>
            </a:rPr>
            <a:t>cefalee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sono</a:t>
          </a:r>
          <a:r>
            <a:rPr lang="en-US" sz="1800" dirty="0" smtClean="0">
              <a:latin typeface="Arial Narrow"/>
              <a:cs typeface="Arial Narrow"/>
            </a:rPr>
            <a:t> un </a:t>
          </a:r>
          <a:r>
            <a:rPr lang="en-US" sz="1800" dirty="0" err="1" smtClean="0">
              <a:latin typeface="Arial Narrow"/>
              <a:cs typeface="Arial Narrow"/>
            </a:rPr>
            <a:t>evento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patologico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molto </a:t>
          </a:r>
          <a:r>
            <a:rPr lang="en-US" sz="1800" dirty="0" err="1" smtClean="0">
              <a:latin typeface="Arial Narrow"/>
              <a:cs typeface="Arial Narrow"/>
            </a:rPr>
            <a:t>frequente</a:t>
          </a:r>
          <a:r>
            <a:rPr lang="en-US" sz="1800" dirty="0" smtClean="0">
              <a:latin typeface="Arial Narrow"/>
              <a:cs typeface="Arial Narrow"/>
            </a:rPr>
            <a:t>, per lo </a:t>
          </a:r>
          <a:r>
            <a:rPr lang="en-US" sz="1800" dirty="0" err="1" smtClean="0">
              <a:latin typeface="Arial Narrow"/>
              <a:cs typeface="Arial Narrow"/>
            </a:rPr>
            <a:t>più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natura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benigna</a:t>
          </a:r>
          <a:r>
            <a:rPr lang="en-US" sz="1800" dirty="0" smtClean="0">
              <a:latin typeface="Arial Narrow"/>
              <a:cs typeface="Arial Narrow"/>
            </a:rPr>
            <a:t>; </a:t>
          </a:r>
          <a:r>
            <a:rPr lang="en-US" sz="1800" dirty="0" err="1" smtClean="0">
              <a:latin typeface="Arial Narrow"/>
              <a:cs typeface="Arial Narrow"/>
            </a:rPr>
            <a:t>bisogna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saper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individuare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precisione</a:t>
          </a:r>
          <a:r>
            <a:rPr lang="en-US" sz="1800" dirty="0" smtClean="0">
              <a:latin typeface="Arial Narrow"/>
              <a:cs typeface="Arial Narrow"/>
            </a:rPr>
            <a:t> e </a:t>
          </a:r>
          <a:r>
            <a:rPr lang="en-US" sz="1800" dirty="0" err="1" smtClean="0">
              <a:latin typeface="Arial Narrow"/>
              <a:cs typeface="Arial Narrow"/>
            </a:rPr>
            <a:t>rapidità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quelle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che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invece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possono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rappresentare</a:t>
          </a:r>
          <a:r>
            <a:rPr lang="en-US" sz="1800" dirty="0" smtClean="0">
              <a:latin typeface="Arial Narrow"/>
              <a:cs typeface="Arial Narrow"/>
            </a:rPr>
            <a:t> un </a:t>
          </a:r>
          <a:r>
            <a:rPr lang="en-US" sz="1800" dirty="0" err="1" smtClean="0">
              <a:latin typeface="Arial Narrow"/>
              <a:cs typeface="Arial Narrow"/>
            </a:rPr>
            <a:t>evento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drammatico</a:t>
          </a:r>
          <a:r>
            <a:rPr lang="en-US" sz="1800" dirty="0" smtClean="0">
              <a:latin typeface="Arial Narrow"/>
              <a:cs typeface="Arial Narrow"/>
            </a:rPr>
            <a:t>  per la vita</a:t>
          </a:r>
          <a:endParaRPr lang="it-IT" sz="1800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en-US" sz="1800" dirty="0" smtClean="0">
              <a:latin typeface="Arial Narrow"/>
              <a:cs typeface="Arial Narrow"/>
            </a:rPr>
            <a:t>Secondo </a:t>
          </a:r>
          <a:r>
            <a:rPr lang="en-US" sz="1800" dirty="0" err="1" smtClean="0">
              <a:latin typeface="Arial Narrow"/>
              <a:cs typeface="Arial Narrow"/>
            </a:rPr>
            <a:t>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criteri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dell’evidence</a:t>
          </a:r>
          <a:r>
            <a:rPr lang="en-US" sz="1800" dirty="0" smtClean="0">
              <a:latin typeface="Arial Narrow"/>
              <a:cs typeface="Arial Narrow"/>
            </a:rPr>
            <a:t>-based medicine, in un </a:t>
          </a:r>
          <a:r>
            <a:rPr lang="en-US" sz="1800" dirty="0" err="1" smtClean="0">
              <a:latin typeface="Arial Narrow"/>
              <a:cs typeface="Arial Narrow"/>
            </a:rPr>
            <a:t>paziente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err="1" smtClean="0">
              <a:latin typeface="Arial Narrow"/>
              <a:cs typeface="Arial Narrow"/>
            </a:rPr>
            <a:t>cronica</a:t>
          </a:r>
          <a:r>
            <a:rPr lang="en-US" sz="1800" u="sng" dirty="0" smtClean="0">
              <a:latin typeface="Arial Narrow"/>
              <a:cs typeface="Arial Narrow"/>
            </a:rPr>
            <a:t> </a:t>
          </a:r>
          <a:r>
            <a:rPr lang="en-US" sz="1800" u="sng" dirty="0" err="1" smtClean="0">
              <a:latin typeface="Arial Narrow"/>
              <a:cs typeface="Arial Narrow"/>
            </a:rPr>
            <a:t>emicranica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ed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smtClean="0">
              <a:latin typeface="Arial Narrow"/>
              <a:cs typeface="Arial Narrow"/>
            </a:rPr>
            <a:t>E.O.N. </a:t>
          </a:r>
          <a:r>
            <a:rPr lang="en-US" sz="1800" u="sng" dirty="0" err="1" smtClean="0">
              <a:latin typeface="Arial Narrow"/>
              <a:cs typeface="Arial Narrow"/>
            </a:rPr>
            <a:t>normale</a:t>
          </a:r>
          <a:r>
            <a:rPr lang="en-US" sz="1800" dirty="0" smtClean="0">
              <a:latin typeface="Arial Narrow"/>
              <a:cs typeface="Arial Narrow"/>
            </a:rPr>
            <a:t> non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usualmente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giustificata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alcun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tipo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d’indagine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neuroradiologica</a:t>
          </a:r>
          <a:r>
            <a:rPr lang="en-US" sz="1800" dirty="0" smtClean="0">
              <a:latin typeface="Arial Narrow"/>
              <a:cs typeface="Arial Narrow"/>
            </a:rPr>
            <a:t>.</a:t>
          </a:r>
          <a:endParaRPr lang="it-IT" sz="1800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Nei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pazienti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emicrania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u="sng" dirty="0" smtClean="0">
              <a:latin typeface="Arial Narrow"/>
              <a:cs typeface="Arial Narrow"/>
            </a:rPr>
            <a:t>NON</a:t>
          </a:r>
          <a:r>
            <a:rPr lang="en-US" sz="1800" dirty="0" smtClean="0">
              <a:latin typeface="Arial Narrow"/>
              <a:cs typeface="Arial Narrow"/>
            </a:rPr>
            <a:t> vi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maggiore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prevalenza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malformazioni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vascolari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rispetto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alla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popolazione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normale</a:t>
          </a:r>
          <a:endParaRPr lang="it-IT" sz="1800" b="0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Soffrire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primaria</a:t>
          </a:r>
          <a:r>
            <a:rPr lang="en-US" sz="1800" dirty="0" smtClean="0">
              <a:latin typeface="Arial Narrow"/>
              <a:cs typeface="Arial Narrow"/>
            </a:rPr>
            <a:t> non </a:t>
          </a:r>
          <a:r>
            <a:rPr lang="en-US" sz="1800" dirty="0" err="1" smtClean="0">
              <a:latin typeface="Arial Narrow"/>
              <a:cs typeface="Arial Narrow"/>
            </a:rPr>
            <a:t>esclude</a:t>
          </a:r>
          <a:r>
            <a:rPr lang="en-US" sz="1800" dirty="0" smtClean="0">
              <a:latin typeface="Arial Narrow"/>
              <a:cs typeface="Arial Narrow"/>
            </a:rPr>
            <a:t> la </a:t>
          </a:r>
          <a:r>
            <a:rPr lang="en-US" sz="1800" dirty="0" err="1" smtClean="0">
              <a:latin typeface="Arial Narrow"/>
              <a:cs typeface="Arial Narrow"/>
            </a:rPr>
            <a:t>possibilità</a:t>
          </a:r>
          <a:r>
            <a:rPr lang="en-US" sz="1800" dirty="0" smtClean="0">
              <a:latin typeface="Arial Narrow"/>
              <a:cs typeface="Arial Narrow"/>
            </a:rPr>
            <a:t> di </a:t>
          </a:r>
          <a:r>
            <a:rPr lang="en-US" sz="1800" dirty="0" err="1" smtClean="0">
              <a:latin typeface="Arial Narrow"/>
              <a:cs typeface="Arial Narrow"/>
            </a:rPr>
            <a:t>sviluppare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una</a:t>
          </a:r>
          <a:r>
            <a:rPr lang="en-US" sz="1800" dirty="0" smtClean="0">
              <a:latin typeface="Arial Narrow"/>
              <a:cs typeface="Arial Narrow"/>
            </a:rPr>
            <a:t> forma </a:t>
          </a:r>
          <a:r>
            <a:rPr lang="en-US" sz="1800" dirty="0" err="1" smtClean="0">
              <a:latin typeface="Arial Narrow"/>
              <a:cs typeface="Arial Narrow"/>
            </a:rPr>
            <a:t>secondaria</a:t>
          </a:r>
          <a:endParaRPr lang="it-IT" sz="1800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9209886-AABB-7149-9FF2-C68C8601691B}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NO a “screening”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degli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emicranici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con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angioTC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o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angioRM</a:t>
          </a:r>
          <a:endParaRPr lang="en-US" sz="1800" dirty="0" smtClean="0">
            <a:solidFill>
              <a:srgbClr val="FF0000"/>
            </a:solidFill>
            <a:latin typeface="Arial Narrow"/>
            <a:cs typeface="Arial Narrow"/>
          </a:endParaRPr>
        </a:p>
      </dgm:t>
    </dgm:pt>
    <dgm:pt modelId="{415817C3-DB45-D540-A893-61362DA1E850}" type="parTrans" cxnId="{EB9CBE6F-AAD9-1E4D-AAA7-F0B29C953205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48664330-F660-764C-AEAD-587AA2A79F21}" type="sibTrans" cxnId="{EB9CBE6F-AAD9-1E4D-AAA7-F0B29C953205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70E1F2E5-922B-C249-A9A4-C995C27A968C}">
      <dgm:prSet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5</a:t>
          </a:r>
          <a:endParaRPr lang="it-IT" sz="4000" b="1" dirty="0">
            <a:latin typeface="Arial Narrow"/>
            <a:cs typeface="Arial Narrow"/>
          </a:endParaRPr>
        </a:p>
      </dgm:t>
    </dgm:pt>
    <dgm:pt modelId="{0DE36C16-400A-1446-BE29-965B7FA0B56D}" type="parTrans" cxnId="{52F69856-0934-AE45-8148-6942FB48512E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355FB198-8B4F-0048-A0F9-55BF7620AC18}" type="sibTrans" cxnId="{52F69856-0934-AE45-8148-6942FB48512E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632B2561-ACC3-1640-846E-554E26411365}">
      <dgm:prSet custT="1"/>
      <dgm:spPr/>
      <dgm:t>
        <a:bodyPr/>
        <a:lstStyle/>
        <a:p>
          <a:r>
            <a:rPr lang="en-US" sz="1800" dirty="0" err="1" smtClean="0">
              <a:latin typeface="Arial Narrow"/>
              <a:cs typeface="Arial Narrow"/>
            </a:rPr>
            <a:t>L’indagine</a:t>
          </a:r>
          <a:r>
            <a:rPr lang="en-US" sz="1800" dirty="0" smtClean="0">
              <a:latin typeface="Arial Narrow"/>
              <a:cs typeface="Arial Narrow"/>
            </a:rPr>
            <a:t> di prima </a:t>
          </a:r>
          <a:r>
            <a:rPr lang="en-US" sz="1800" dirty="0" err="1" smtClean="0">
              <a:latin typeface="Arial Narrow"/>
              <a:cs typeface="Arial Narrow"/>
            </a:rPr>
            <a:t>scelta</a:t>
          </a:r>
          <a:r>
            <a:rPr lang="en-US" sz="1800" dirty="0" smtClean="0">
              <a:latin typeface="Arial Narrow"/>
              <a:cs typeface="Arial Narrow"/>
            </a:rPr>
            <a:t> in un </a:t>
          </a:r>
          <a:r>
            <a:rPr lang="en-US" sz="1800" dirty="0" err="1" smtClean="0">
              <a:latin typeface="Arial Narrow"/>
              <a:cs typeface="Arial Narrow"/>
            </a:rPr>
            <a:t>paziente</a:t>
          </a:r>
          <a:r>
            <a:rPr lang="en-US" sz="1800" dirty="0" smtClean="0">
              <a:latin typeface="Arial Narrow"/>
              <a:cs typeface="Arial Narrow"/>
            </a:rPr>
            <a:t> con </a:t>
          </a:r>
          <a:r>
            <a:rPr lang="en-US" sz="1800" dirty="0" err="1" smtClean="0">
              <a:latin typeface="Arial Narrow"/>
              <a:cs typeface="Arial Narrow"/>
            </a:rPr>
            <a:t>cefalea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acuta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che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necessiti</a:t>
          </a:r>
          <a:r>
            <a:rPr lang="en-US" sz="1800" dirty="0" smtClean="0">
              <a:latin typeface="Arial Narrow"/>
              <a:cs typeface="Arial Narrow"/>
            </a:rPr>
            <a:t> di neuroimaging </a:t>
          </a:r>
          <a:r>
            <a:rPr lang="en-US" sz="1800" dirty="0" err="1" smtClean="0">
              <a:latin typeface="Arial Narrow"/>
              <a:cs typeface="Arial Narrow"/>
            </a:rPr>
            <a:t>è</a:t>
          </a:r>
          <a:r>
            <a:rPr lang="en-US" sz="1800" dirty="0" smtClean="0">
              <a:latin typeface="Arial Narrow"/>
              <a:cs typeface="Arial Narrow"/>
            </a:rPr>
            <a:t> la TC </a:t>
          </a:r>
          <a:r>
            <a:rPr lang="en-US" sz="1800" dirty="0" err="1" smtClean="0">
              <a:latin typeface="Arial Narrow"/>
              <a:cs typeface="Arial Narrow"/>
            </a:rPr>
            <a:t>encefalo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senza</a:t>
          </a:r>
          <a:r>
            <a:rPr lang="en-US" sz="1800" dirty="0" smtClean="0">
              <a:latin typeface="Arial Narrow"/>
              <a:cs typeface="Arial Narrow"/>
            </a:rPr>
            <a:t> </a:t>
          </a:r>
          <a:r>
            <a:rPr lang="en-US" sz="1800" dirty="0" err="1" smtClean="0">
              <a:latin typeface="Arial Narrow"/>
              <a:cs typeface="Arial Narrow"/>
            </a:rPr>
            <a:t>m.d.c</a:t>
          </a:r>
          <a:r>
            <a:rPr lang="en-US" sz="1800" dirty="0" smtClean="0">
              <a:latin typeface="Arial Narrow"/>
              <a:cs typeface="Arial Narrow"/>
            </a:rPr>
            <a:t>.</a:t>
          </a:r>
          <a:endParaRPr lang="it-IT" sz="1800" dirty="0">
            <a:latin typeface="Arial Narrow"/>
            <a:cs typeface="Arial Narrow"/>
          </a:endParaRPr>
        </a:p>
      </dgm:t>
    </dgm:pt>
    <dgm:pt modelId="{6EE4911C-A53B-E941-81EF-7691C2D9522D}" type="parTrans" cxnId="{A8184F6F-1916-324A-855D-842F36048386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8201790E-00B7-4E4A-BA41-43E5AD63F2BA}" type="sibTrans" cxnId="{A8184F6F-1916-324A-855D-842F36048386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A7497A83-3B8B-FD45-B378-AFF1D39338D3}">
      <dgm:prSet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Il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successivo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iter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neuroradiologico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varia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a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seconda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dei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reperti</a:t>
          </a:r>
          <a:r>
            <a:rPr lang="en-US" sz="1800" dirty="0" smtClean="0">
              <a:solidFill>
                <a:srgbClr val="FF0000"/>
              </a:solidFill>
              <a:latin typeface="Arial Narrow"/>
              <a:cs typeface="Arial Narrow"/>
            </a:rPr>
            <a:t> TC e </a:t>
          </a:r>
          <a:r>
            <a:rPr lang="en-US" sz="1800" dirty="0" err="1" smtClean="0">
              <a:solidFill>
                <a:srgbClr val="FF0000"/>
              </a:solidFill>
              <a:latin typeface="Arial Narrow"/>
              <a:cs typeface="Arial Narrow"/>
            </a:rPr>
            <a:t>clinici</a:t>
          </a:r>
          <a:endParaRPr lang="en-US" sz="1800" dirty="0" smtClean="0">
            <a:solidFill>
              <a:srgbClr val="FF0000"/>
            </a:solidFill>
            <a:latin typeface="Arial Narrow"/>
            <a:cs typeface="Arial Narrow"/>
          </a:endParaRPr>
        </a:p>
      </dgm:t>
    </dgm:pt>
    <dgm:pt modelId="{3FB38625-0F39-4444-AFE2-D44D56C2F2F9}" type="parTrans" cxnId="{3C2193F3-3AE3-E941-A2BF-0A7EE08F53E8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BB3A45B0-AD0F-4241-8EF3-7B29FD09F0BD}" type="sibTrans" cxnId="{3C2193F3-3AE3-E941-A2BF-0A7EE08F53E8}">
      <dgm:prSet/>
      <dgm:spPr/>
      <dgm:t>
        <a:bodyPr/>
        <a:lstStyle/>
        <a:p>
          <a:endParaRPr lang="it-IT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1D46B8-FA4C-0048-8987-C2A6882E2325}" type="pres">
      <dgm:prSet presAssocID="{B5FBAB14-709E-6046-8227-C5EBEFE144DF}" presName="sp" presStyleCnt="0"/>
      <dgm:spPr/>
    </dgm:pt>
    <dgm:pt modelId="{890F905B-9826-754E-9811-9E725562E180}" type="pres">
      <dgm:prSet presAssocID="{70E1F2E5-922B-C249-A9A4-C995C27A968C}" presName="composite" presStyleCnt="0"/>
      <dgm:spPr/>
    </dgm:pt>
    <dgm:pt modelId="{4AD5BACA-BBC2-BE4D-9576-BA89ECDBD169}" type="pres">
      <dgm:prSet presAssocID="{70E1F2E5-922B-C249-A9A4-C995C27A968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75E353-F81A-2747-8DC4-6D86ACF1FC31}" type="pres">
      <dgm:prSet presAssocID="{70E1F2E5-922B-C249-A9A4-C995C27A968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A4AECC9F-FA9F-8A4B-8379-68FE276DE1D4}" type="presOf" srcId="{082C3A4E-F1E0-BD46-9F2B-FE77532B948D}" destId="{66BEDA6B-ED39-584D-AFF9-E78CD244A2D8}" srcOrd="0" destOrd="0" presId="urn:microsoft.com/office/officeart/2005/8/layout/chevron2"/>
    <dgm:cxn modelId="{22FD9280-242F-9E43-BF3A-EE505E2831EA}" type="presOf" srcId="{E2B49345-971D-8E42-A04A-C70453476C74}" destId="{40E24A69-73F7-6B42-B21F-2F80040FE5B1}" srcOrd="0" destOrd="0" presId="urn:microsoft.com/office/officeart/2005/8/layout/chevron2"/>
    <dgm:cxn modelId="{A8184F6F-1916-324A-855D-842F36048386}" srcId="{70E1F2E5-922B-C249-A9A4-C995C27A968C}" destId="{632B2561-ACC3-1640-846E-554E26411365}" srcOrd="0" destOrd="0" parTransId="{6EE4911C-A53B-E941-81EF-7691C2D9522D}" sibTransId="{8201790E-00B7-4E4A-BA41-43E5AD63F2BA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52F69856-0934-AE45-8148-6942FB48512E}" srcId="{FE7C479A-06AC-4B44-BD18-E837F19107A3}" destId="{70E1F2E5-922B-C249-A9A4-C995C27A968C}" srcOrd="4" destOrd="0" parTransId="{0DE36C16-400A-1446-BE29-965B7FA0B56D}" sibTransId="{355FB198-8B4F-0048-A0F9-55BF7620AC18}"/>
    <dgm:cxn modelId="{EB9CBE6F-AAD9-1E4D-AAA7-F0B29C953205}" srcId="{54635D34-9A8F-3040-A6D1-AC1310742952}" destId="{59209886-AABB-7149-9FF2-C68C8601691B}" srcOrd="0" destOrd="0" parTransId="{415817C3-DB45-D540-A893-61362DA1E850}" sibTransId="{48664330-F660-764C-AEAD-587AA2A79F21}"/>
    <dgm:cxn modelId="{263FA0C3-F693-6446-B4EB-263AB115BEBF}" type="presOf" srcId="{CC0C5F87-9E09-F44A-9FE4-783D1ECA91D7}" destId="{A33AEACA-D2B7-DD4F-BC66-D0A9C74BB356}" srcOrd="0" destOrd="0" presId="urn:microsoft.com/office/officeart/2005/8/layout/chevron2"/>
    <dgm:cxn modelId="{F4BC079E-8D7C-414E-9FA2-A150C8CFE726}" type="presOf" srcId="{70E1F2E5-922B-C249-A9A4-C995C27A968C}" destId="{4AD5BACA-BBC2-BE4D-9576-BA89ECDBD169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17543E8A-752D-6A46-9733-8FDCAD91C50A}" type="presOf" srcId="{632B2561-ACC3-1640-846E-554E26411365}" destId="{0075E353-F81A-2747-8DC4-6D86ACF1FC31}" srcOrd="0" destOrd="0" presId="urn:microsoft.com/office/officeart/2005/8/layout/chevron2"/>
    <dgm:cxn modelId="{30F95CCA-4D52-3B49-8A0A-70C5319604A9}" type="presOf" srcId="{FE7C479A-06AC-4B44-BD18-E837F19107A3}" destId="{8CC556F1-3902-064D-9B1D-7826AE877ED2}" srcOrd="0" destOrd="0" presId="urn:microsoft.com/office/officeart/2005/8/layout/chevron2"/>
    <dgm:cxn modelId="{9B958105-5B88-EC4E-9B2C-4DF323F98E78}" type="presOf" srcId="{1A482E81-4384-F043-99B0-3556F969F1C4}" destId="{49A8466E-1FE7-744E-93DB-7BDD5B0612CC}" srcOrd="0" destOrd="0" presId="urn:microsoft.com/office/officeart/2005/8/layout/chevron2"/>
    <dgm:cxn modelId="{118CA31B-EE6D-AD4C-B359-E10BC32B79DE}" type="presOf" srcId="{54635D34-9A8F-3040-A6D1-AC1310742952}" destId="{927D0E4D-3F6D-644B-A84D-6BDF82C790D4}" srcOrd="0" destOrd="0" presId="urn:microsoft.com/office/officeart/2005/8/layout/chevron2"/>
    <dgm:cxn modelId="{A5E230D7-46C8-7148-9004-10685F80A6E8}" type="presOf" srcId="{E1BFDECB-B5AA-5B42-B0D9-5495E9F87448}" destId="{F5DAF114-CBF2-6C42-A815-A4131FDC3DFB}" srcOrd="0" destOrd="0" presId="urn:microsoft.com/office/officeart/2005/8/layout/chevron2"/>
    <dgm:cxn modelId="{DAC06541-37FF-B244-9FE7-98AA1E8E6A7A}" type="presOf" srcId="{922FFC4C-6A2D-9A44-804C-E2E5705726AC}" destId="{350713BD-B27B-E948-80D9-169A97BCC1EF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1AC539A9-7CFE-B44C-A019-2EE40B624833}" type="presOf" srcId="{59209886-AABB-7149-9FF2-C68C8601691B}" destId="{927D0E4D-3F6D-644B-A84D-6BDF82C790D4}" srcOrd="0" destOrd="1" presId="urn:microsoft.com/office/officeart/2005/8/layout/chevron2"/>
    <dgm:cxn modelId="{3C2193F3-3AE3-E941-A2BF-0A7EE08F53E8}" srcId="{632B2561-ACC3-1640-846E-554E26411365}" destId="{A7497A83-3B8B-FD45-B378-AFF1D39338D3}" srcOrd="0" destOrd="0" parTransId="{3FB38625-0F39-4444-AFE2-D44D56C2F2F9}" sibTransId="{BB3A45B0-AD0F-4241-8EF3-7B29FD09F0BD}"/>
    <dgm:cxn modelId="{4A3E006A-7C76-5640-A62E-6E27848188B5}" type="presOf" srcId="{A7497A83-3B8B-FD45-B378-AFF1D39338D3}" destId="{0075E353-F81A-2747-8DC4-6D86ACF1FC31}" srcOrd="0" destOrd="1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33527963-55FA-CC42-9093-A5EC638975B0}" type="presOf" srcId="{3800E0CD-D18A-6B4E-B56D-EC77A674B61F}" destId="{AB14E9ED-0B59-3C41-BFB6-02715B144645}" srcOrd="0" destOrd="0" presId="urn:microsoft.com/office/officeart/2005/8/layout/chevron2"/>
    <dgm:cxn modelId="{498816DB-11C6-DF46-AB4F-6319A094CB53}" type="presParOf" srcId="{8CC556F1-3902-064D-9B1D-7826AE877ED2}" destId="{E3E038D3-8E18-EA42-AF72-11DD7CD67EA8}" srcOrd="0" destOrd="0" presId="urn:microsoft.com/office/officeart/2005/8/layout/chevron2"/>
    <dgm:cxn modelId="{37EB5456-74CB-1449-AD65-A05EB9930BEB}" type="presParOf" srcId="{E3E038D3-8E18-EA42-AF72-11DD7CD67EA8}" destId="{A33AEACA-D2B7-DD4F-BC66-D0A9C74BB356}" srcOrd="0" destOrd="0" presId="urn:microsoft.com/office/officeart/2005/8/layout/chevron2"/>
    <dgm:cxn modelId="{639659BB-705B-DF4E-A738-4361FC219C51}" type="presParOf" srcId="{E3E038D3-8E18-EA42-AF72-11DD7CD67EA8}" destId="{350713BD-B27B-E948-80D9-169A97BCC1EF}" srcOrd="1" destOrd="0" presId="urn:microsoft.com/office/officeart/2005/8/layout/chevron2"/>
    <dgm:cxn modelId="{AE0315F5-A4CF-0D4D-9B80-5BFB124C9A5E}" type="presParOf" srcId="{8CC556F1-3902-064D-9B1D-7826AE877ED2}" destId="{915AC809-38F8-0E4E-BD3E-2767400BDDE8}" srcOrd="1" destOrd="0" presId="urn:microsoft.com/office/officeart/2005/8/layout/chevron2"/>
    <dgm:cxn modelId="{4DB1D02E-CBDF-0549-9D89-440F7BD65303}" type="presParOf" srcId="{8CC556F1-3902-064D-9B1D-7826AE877ED2}" destId="{ABB89070-6C57-554C-B131-4B74B9AD69F3}" srcOrd="2" destOrd="0" presId="urn:microsoft.com/office/officeart/2005/8/layout/chevron2"/>
    <dgm:cxn modelId="{F521855D-770D-4E4D-ADC8-8B786C5C77FE}" type="presParOf" srcId="{ABB89070-6C57-554C-B131-4B74B9AD69F3}" destId="{40E24A69-73F7-6B42-B21F-2F80040FE5B1}" srcOrd="0" destOrd="0" presId="urn:microsoft.com/office/officeart/2005/8/layout/chevron2"/>
    <dgm:cxn modelId="{A2595A7B-F47F-4D48-BCA5-1E1D864C6F22}" type="presParOf" srcId="{ABB89070-6C57-554C-B131-4B74B9AD69F3}" destId="{AB14E9ED-0B59-3C41-BFB6-02715B144645}" srcOrd="1" destOrd="0" presId="urn:microsoft.com/office/officeart/2005/8/layout/chevron2"/>
    <dgm:cxn modelId="{D28F05AF-73A5-064D-86E0-BD1B2BC73ADF}" type="presParOf" srcId="{8CC556F1-3902-064D-9B1D-7826AE877ED2}" destId="{E2A5A025-D2BF-FD4B-9D0E-069330075690}" srcOrd="3" destOrd="0" presId="urn:microsoft.com/office/officeart/2005/8/layout/chevron2"/>
    <dgm:cxn modelId="{7B9CE91E-5659-AD4C-BCD7-9B3C7440EC4C}" type="presParOf" srcId="{8CC556F1-3902-064D-9B1D-7826AE877ED2}" destId="{80146EE5-1473-194F-B1B6-CD064E2E7C73}" srcOrd="4" destOrd="0" presId="urn:microsoft.com/office/officeart/2005/8/layout/chevron2"/>
    <dgm:cxn modelId="{39B500A7-45B0-1A44-BB8D-528AC64CFF4B}" type="presParOf" srcId="{80146EE5-1473-194F-B1B6-CD064E2E7C73}" destId="{66BEDA6B-ED39-584D-AFF9-E78CD244A2D8}" srcOrd="0" destOrd="0" presId="urn:microsoft.com/office/officeart/2005/8/layout/chevron2"/>
    <dgm:cxn modelId="{7CF2999D-95C7-EE40-B827-44611AEE9187}" type="presParOf" srcId="{80146EE5-1473-194F-B1B6-CD064E2E7C73}" destId="{49A8466E-1FE7-744E-93DB-7BDD5B0612CC}" srcOrd="1" destOrd="0" presId="urn:microsoft.com/office/officeart/2005/8/layout/chevron2"/>
    <dgm:cxn modelId="{2863E623-1D8C-7349-AC54-71F2A523DCB7}" type="presParOf" srcId="{8CC556F1-3902-064D-9B1D-7826AE877ED2}" destId="{1052B3D2-7971-7943-9E06-86B513B37BA9}" srcOrd="5" destOrd="0" presId="urn:microsoft.com/office/officeart/2005/8/layout/chevron2"/>
    <dgm:cxn modelId="{CD07F438-1F23-2F49-A020-08175BB5D1ED}" type="presParOf" srcId="{8CC556F1-3902-064D-9B1D-7826AE877ED2}" destId="{1979A3C7-6B83-AE48-AD16-A7BE9B28A234}" srcOrd="6" destOrd="0" presId="urn:microsoft.com/office/officeart/2005/8/layout/chevron2"/>
    <dgm:cxn modelId="{B292861B-01A1-0F41-89D6-E2DF6EF5F523}" type="presParOf" srcId="{1979A3C7-6B83-AE48-AD16-A7BE9B28A234}" destId="{F5DAF114-CBF2-6C42-A815-A4131FDC3DFB}" srcOrd="0" destOrd="0" presId="urn:microsoft.com/office/officeart/2005/8/layout/chevron2"/>
    <dgm:cxn modelId="{45DD429C-B51B-5C43-9087-F4A5067C7F4A}" type="presParOf" srcId="{1979A3C7-6B83-AE48-AD16-A7BE9B28A234}" destId="{927D0E4D-3F6D-644B-A84D-6BDF82C790D4}" srcOrd="1" destOrd="0" presId="urn:microsoft.com/office/officeart/2005/8/layout/chevron2"/>
    <dgm:cxn modelId="{454ABB64-AB60-C842-85AC-A55F2B68402A}" type="presParOf" srcId="{8CC556F1-3902-064D-9B1D-7826AE877ED2}" destId="{FF1D46B8-FA4C-0048-8987-C2A6882E2325}" srcOrd="7" destOrd="0" presId="urn:microsoft.com/office/officeart/2005/8/layout/chevron2"/>
    <dgm:cxn modelId="{7354B442-426C-AC4C-B159-78629C0C0859}" type="presParOf" srcId="{8CC556F1-3902-064D-9B1D-7826AE877ED2}" destId="{890F905B-9826-754E-9811-9E725562E180}" srcOrd="8" destOrd="0" presId="urn:microsoft.com/office/officeart/2005/8/layout/chevron2"/>
    <dgm:cxn modelId="{5044C178-ADA9-F242-90FC-37F7374ADAC5}" type="presParOf" srcId="{890F905B-9826-754E-9811-9E725562E180}" destId="{4AD5BACA-BBC2-BE4D-9576-BA89ECDBD169}" srcOrd="0" destOrd="0" presId="urn:microsoft.com/office/officeart/2005/8/layout/chevron2"/>
    <dgm:cxn modelId="{ED917B59-7C8C-A341-8744-E07B7F1613C4}" type="presParOf" srcId="{890F905B-9826-754E-9811-9E725562E180}" destId="{0075E353-F81A-2747-8DC4-6D86ACF1FC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89632" y="194872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194872"/>
        <a:ext cx="1264216" cy="884951"/>
      </dsp:txXfrm>
    </dsp:sp>
    <dsp:sp modelId="{350713BD-B27B-E948-80D9-169A97BCC1EF}">
      <dsp:nvSpPr>
        <dsp:cNvPr id="0" name=""/>
        <dsp:cNvSpPr/>
      </dsp:nvSpPr>
      <dsp:spPr>
        <a:xfrm rot="5400000">
          <a:off x="4603389" y="-3713197"/>
          <a:ext cx="822173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Narrow"/>
              <a:cs typeface="Arial Narrow"/>
            </a:rPr>
            <a:t>Le </a:t>
          </a:r>
          <a:r>
            <a:rPr lang="en-US" sz="1800" kern="1200" dirty="0" err="1" smtClean="0">
              <a:latin typeface="Arial Narrow"/>
              <a:cs typeface="Arial Narrow"/>
            </a:rPr>
            <a:t>cefalee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sono</a:t>
          </a:r>
          <a:r>
            <a:rPr lang="en-US" sz="1800" kern="1200" dirty="0" smtClean="0">
              <a:latin typeface="Arial Narrow"/>
              <a:cs typeface="Arial Narrow"/>
            </a:rPr>
            <a:t> un </a:t>
          </a:r>
          <a:r>
            <a:rPr lang="en-US" sz="1800" kern="1200" dirty="0" err="1" smtClean="0">
              <a:latin typeface="Arial Narrow"/>
              <a:cs typeface="Arial Narrow"/>
            </a:rPr>
            <a:t>evento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patologico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molto </a:t>
          </a:r>
          <a:r>
            <a:rPr lang="en-US" sz="1800" kern="1200" dirty="0" err="1" smtClean="0">
              <a:latin typeface="Arial Narrow"/>
              <a:cs typeface="Arial Narrow"/>
            </a:rPr>
            <a:t>frequente</a:t>
          </a:r>
          <a:r>
            <a:rPr lang="en-US" sz="1800" kern="1200" dirty="0" smtClean="0">
              <a:latin typeface="Arial Narrow"/>
              <a:cs typeface="Arial Narrow"/>
            </a:rPr>
            <a:t>, per lo </a:t>
          </a:r>
          <a:r>
            <a:rPr lang="en-US" sz="1800" kern="1200" dirty="0" err="1" smtClean="0">
              <a:latin typeface="Arial Narrow"/>
              <a:cs typeface="Arial Narrow"/>
            </a:rPr>
            <a:t>più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natura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benigna</a:t>
          </a:r>
          <a:r>
            <a:rPr lang="en-US" sz="1800" kern="1200" dirty="0" smtClean="0">
              <a:latin typeface="Arial Narrow"/>
              <a:cs typeface="Arial Narrow"/>
            </a:rPr>
            <a:t>; </a:t>
          </a:r>
          <a:r>
            <a:rPr lang="en-US" sz="1800" kern="1200" dirty="0" err="1" smtClean="0">
              <a:latin typeface="Arial Narrow"/>
              <a:cs typeface="Arial Narrow"/>
            </a:rPr>
            <a:t>bisogna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saper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individuare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precisione</a:t>
          </a:r>
          <a:r>
            <a:rPr lang="en-US" sz="1800" kern="1200" dirty="0" smtClean="0">
              <a:latin typeface="Arial Narrow"/>
              <a:cs typeface="Arial Narrow"/>
            </a:rPr>
            <a:t> e </a:t>
          </a:r>
          <a:r>
            <a:rPr lang="en-US" sz="1800" kern="1200" dirty="0" err="1" smtClean="0">
              <a:latin typeface="Arial Narrow"/>
              <a:cs typeface="Arial Narrow"/>
            </a:rPr>
            <a:t>rapidità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quelle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che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invece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possono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rappresentare</a:t>
          </a:r>
          <a:r>
            <a:rPr lang="en-US" sz="1800" kern="1200" dirty="0" smtClean="0">
              <a:latin typeface="Arial Narrow"/>
              <a:cs typeface="Arial Narrow"/>
            </a:rPr>
            <a:t> un </a:t>
          </a:r>
          <a:r>
            <a:rPr lang="en-US" sz="1800" kern="1200" dirty="0" err="1" smtClean="0">
              <a:latin typeface="Arial Narrow"/>
              <a:cs typeface="Arial Narrow"/>
            </a:rPr>
            <a:t>evento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drammatico</a:t>
          </a:r>
          <a:r>
            <a:rPr lang="en-US" sz="1800" kern="1200" dirty="0" smtClean="0">
              <a:latin typeface="Arial Narrow"/>
              <a:cs typeface="Arial Narrow"/>
            </a:rPr>
            <a:t>  per la vita</a:t>
          </a:r>
          <a:endParaRPr lang="it-IT" sz="1800" b="0" kern="1200" dirty="0">
            <a:latin typeface="Arial Narrow"/>
            <a:cs typeface="Arial Narrow"/>
          </a:endParaRPr>
        </a:p>
      </dsp:txBody>
      <dsp:txXfrm rot="5400000">
        <a:off x="4603389" y="-3713197"/>
        <a:ext cx="822173" cy="8259048"/>
      </dsp:txXfrm>
    </dsp:sp>
    <dsp:sp modelId="{40E24A69-73F7-6B42-B21F-2F80040FE5B1}">
      <dsp:nvSpPr>
        <dsp:cNvPr id="0" name=""/>
        <dsp:cNvSpPr/>
      </dsp:nvSpPr>
      <dsp:spPr>
        <a:xfrm rot="5400000">
          <a:off x="-189632" y="134372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1343721"/>
        <a:ext cx="1264216" cy="884951"/>
      </dsp:txXfrm>
    </dsp:sp>
    <dsp:sp modelId="{AB14E9ED-0B59-3C41-BFB6-02715B144645}">
      <dsp:nvSpPr>
        <dsp:cNvPr id="0" name=""/>
        <dsp:cNvSpPr/>
      </dsp:nvSpPr>
      <dsp:spPr>
        <a:xfrm rot="5400000">
          <a:off x="4603605" y="-256456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 Narrow"/>
              <a:cs typeface="Arial Narrow"/>
            </a:rPr>
            <a:t>Soffrire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una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cefalea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primaria</a:t>
          </a:r>
          <a:r>
            <a:rPr lang="en-US" sz="1800" kern="1200" dirty="0" smtClean="0">
              <a:latin typeface="Arial Narrow"/>
              <a:cs typeface="Arial Narrow"/>
            </a:rPr>
            <a:t> non </a:t>
          </a:r>
          <a:r>
            <a:rPr lang="en-US" sz="1800" kern="1200" dirty="0" err="1" smtClean="0">
              <a:latin typeface="Arial Narrow"/>
              <a:cs typeface="Arial Narrow"/>
            </a:rPr>
            <a:t>esclude</a:t>
          </a:r>
          <a:r>
            <a:rPr lang="en-US" sz="1800" kern="1200" dirty="0" smtClean="0">
              <a:latin typeface="Arial Narrow"/>
              <a:cs typeface="Arial Narrow"/>
            </a:rPr>
            <a:t> la </a:t>
          </a:r>
          <a:r>
            <a:rPr lang="en-US" sz="1800" kern="1200" dirty="0" err="1" smtClean="0">
              <a:latin typeface="Arial Narrow"/>
              <a:cs typeface="Arial Narrow"/>
            </a:rPr>
            <a:t>possibilità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sviluppare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una</a:t>
          </a:r>
          <a:r>
            <a:rPr lang="en-US" sz="1800" kern="1200" dirty="0" smtClean="0">
              <a:latin typeface="Arial Narrow"/>
              <a:cs typeface="Arial Narrow"/>
            </a:rPr>
            <a:t> forma </a:t>
          </a:r>
          <a:r>
            <a:rPr lang="en-US" sz="1800" kern="1200" dirty="0" err="1" smtClean="0">
              <a:latin typeface="Arial Narrow"/>
              <a:cs typeface="Arial Narrow"/>
            </a:rPr>
            <a:t>secondaria</a:t>
          </a:r>
          <a:endParaRPr lang="it-IT" sz="1800" b="0" kern="1200" dirty="0">
            <a:latin typeface="Arial Narrow"/>
            <a:cs typeface="Arial Narrow"/>
          </a:endParaRPr>
        </a:p>
      </dsp:txBody>
      <dsp:txXfrm rot="5400000">
        <a:off x="4603605" y="-2564564"/>
        <a:ext cx="821740" cy="8259048"/>
      </dsp:txXfrm>
    </dsp:sp>
    <dsp:sp modelId="{66BEDA6B-ED39-584D-AFF9-E78CD244A2D8}">
      <dsp:nvSpPr>
        <dsp:cNvPr id="0" name=""/>
        <dsp:cNvSpPr/>
      </dsp:nvSpPr>
      <dsp:spPr>
        <a:xfrm rot="5400000">
          <a:off x="-189632" y="249257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2492571"/>
        <a:ext cx="1264216" cy="884951"/>
      </dsp:txXfrm>
    </dsp:sp>
    <dsp:sp modelId="{49A8466E-1FE7-744E-93DB-7BDD5B0612CC}">
      <dsp:nvSpPr>
        <dsp:cNvPr id="0" name=""/>
        <dsp:cNvSpPr/>
      </dsp:nvSpPr>
      <dsp:spPr>
        <a:xfrm rot="5400000">
          <a:off x="4603605" y="-141571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Narrow"/>
              <a:cs typeface="Arial Narrow"/>
            </a:rPr>
            <a:t>Secondo </a:t>
          </a:r>
          <a:r>
            <a:rPr lang="en-US" sz="1800" kern="1200" dirty="0" err="1" smtClean="0">
              <a:latin typeface="Arial Narrow"/>
              <a:cs typeface="Arial Narrow"/>
            </a:rPr>
            <a:t>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criteri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dell’evidence</a:t>
          </a:r>
          <a:r>
            <a:rPr lang="en-US" sz="1800" kern="1200" dirty="0" smtClean="0">
              <a:latin typeface="Arial Narrow"/>
              <a:cs typeface="Arial Narrow"/>
            </a:rPr>
            <a:t>-based medicine, in un </a:t>
          </a:r>
          <a:r>
            <a:rPr lang="en-US" sz="1800" kern="1200" dirty="0" err="1" smtClean="0">
              <a:latin typeface="Arial Narrow"/>
              <a:cs typeface="Arial Narrow"/>
            </a:rPr>
            <a:t>paziente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cefalea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err="1" smtClean="0">
              <a:latin typeface="Arial Narrow"/>
              <a:cs typeface="Arial Narrow"/>
            </a:rPr>
            <a:t>cronica</a:t>
          </a:r>
          <a:r>
            <a:rPr lang="en-US" sz="1800" u="sng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err="1" smtClean="0">
              <a:latin typeface="Arial Narrow"/>
              <a:cs typeface="Arial Narrow"/>
            </a:rPr>
            <a:t>emicranica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ed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smtClean="0">
              <a:latin typeface="Arial Narrow"/>
              <a:cs typeface="Arial Narrow"/>
            </a:rPr>
            <a:t>E.O.N. </a:t>
          </a:r>
          <a:r>
            <a:rPr lang="en-US" sz="1800" u="sng" kern="1200" dirty="0" err="1" smtClean="0">
              <a:latin typeface="Arial Narrow"/>
              <a:cs typeface="Arial Narrow"/>
            </a:rPr>
            <a:t>normale</a:t>
          </a:r>
          <a:r>
            <a:rPr lang="en-US" sz="1800" kern="1200" dirty="0" smtClean="0">
              <a:latin typeface="Arial Narrow"/>
              <a:cs typeface="Arial Narrow"/>
            </a:rPr>
            <a:t> non </a:t>
          </a:r>
          <a:r>
            <a:rPr lang="en-US" sz="1800" kern="1200" dirty="0" err="1" smtClean="0">
              <a:latin typeface="Arial Narrow"/>
              <a:cs typeface="Arial Narrow"/>
            </a:rPr>
            <a:t>è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usualmente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giustificata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alcun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tipo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d’indagine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neuroradiologica</a:t>
          </a:r>
          <a:r>
            <a:rPr lang="en-US" sz="1800" kern="1200" dirty="0" smtClean="0">
              <a:latin typeface="Arial Narrow"/>
              <a:cs typeface="Arial Narrow"/>
            </a:rPr>
            <a:t>.</a:t>
          </a:r>
          <a:endParaRPr lang="it-IT" sz="1800" b="0" kern="1200" dirty="0">
            <a:latin typeface="Arial Narrow"/>
            <a:cs typeface="Arial Narrow"/>
          </a:endParaRPr>
        </a:p>
      </dsp:txBody>
      <dsp:txXfrm rot="5400000">
        <a:off x="4603605" y="-1415714"/>
        <a:ext cx="821740" cy="8259048"/>
      </dsp:txXfrm>
    </dsp:sp>
    <dsp:sp modelId="{F5DAF114-CBF2-6C42-A815-A4131FDC3DFB}">
      <dsp:nvSpPr>
        <dsp:cNvPr id="0" name=""/>
        <dsp:cNvSpPr/>
      </dsp:nvSpPr>
      <dsp:spPr>
        <a:xfrm rot="5400000">
          <a:off x="-189632" y="364142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3641421"/>
        <a:ext cx="1264216" cy="884951"/>
      </dsp:txXfrm>
    </dsp:sp>
    <dsp:sp modelId="{927D0E4D-3F6D-644B-A84D-6BDF82C790D4}">
      <dsp:nvSpPr>
        <dsp:cNvPr id="0" name=""/>
        <dsp:cNvSpPr/>
      </dsp:nvSpPr>
      <dsp:spPr>
        <a:xfrm rot="5400000">
          <a:off x="4603605" y="-26686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 Narrow"/>
              <a:cs typeface="Arial Narrow"/>
            </a:rPr>
            <a:t>Nei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pazienti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emicrania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u="sng" kern="1200" dirty="0" smtClean="0">
              <a:latin typeface="Arial Narrow"/>
              <a:cs typeface="Arial Narrow"/>
            </a:rPr>
            <a:t>NON</a:t>
          </a:r>
          <a:r>
            <a:rPr lang="en-US" sz="1800" kern="1200" dirty="0" smtClean="0">
              <a:latin typeface="Arial Narrow"/>
              <a:cs typeface="Arial Narrow"/>
            </a:rPr>
            <a:t> vi </a:t>
          </a:r>
          <a:r>
            <a:rPr lang="en-US" sz="1800" kern="1200" dirty="0" err="1" smtClean="0">
              <a:latin typeface="Arial Narrow"/>
              <a:cs typeface="Arial Narrow"/>
            </a:rPr>
            <a:t>è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una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maggiore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prevalenza</a:t>
          </a:r>
          <a:r>
            <a:rPr lang="en-US" sz="1800" kern="1200" dirty="0" smtClean="0">
              <a:latin typeface="Arial Narrow"/>
              <a:cs typeface="Arial Narrow"/>
            </a:rPr>
            <a:t> di </a:t>
          </a:r>
          <a:r>
            <a:rPr lang="en-US" sz="1800" kern="1200" dirty="0" err="1" smtClean="0">
              <a:latin typeface="Arial Narrow"/>
              <a:cs typeface="Arial Narrow"/>
            </a:rPr>
            <a:t>malformazioni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vascolari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rispetto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alla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popolazione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normale</a:t>
          </a:r>
          <a:endParaRPr lang="it-IT" sz="1800" b="0" kern="1200" dirty="0">
            <a:latin typeface="Arial Narrow"/>
            <a:cs typeface="Arial Narrow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NO a “screening”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degli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emicranici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angioTC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o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angioRM</a:t>
          </a:r>
          <a:endParaRPr lang="en-US" sz="1800" kern="1200" dirty="0" smtClean="0">
            <a:solidFill>
              <a:srgbClr val="FF0000"/>
            </a:solidFill>
            <a:latin typeface="Arial Narrow"/>
            <a:cs typeface="Arial Narrow"/>
          </a:endParaRPr>
        </a:p>
      </dsp:txBody>
      <dsp:txXfrm rot="5400000">
        <a:off x="4603605" y="-266864"/>
        <a:ext cx="821740" cy="8259048"/>
      </dsp:txXfrm>
    </dsp:sp>
    <dsp:sp modelId="{4AD5BACA-BBC2-BE4D-9576-BA89ECDBD169}">
      <dsp:nvSpPr>
        <dsp:cNvPr id="0" name=""/>
        <dsp:cNvSpPr/>
      </dsp:nvSpPr>
      <dsp:spPr>
        <a:xfrm rot="5400000">
          <a:off x="-189632" y="4790271"/>
          <a:ext cx="1264216" cy="88495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5</a:t>
          </a:r>
          <a:endParaRPr lang="it-IT" sz="4000" b="1" kern="1200" dirty="0">
            <a:latin typeface="Arial Narrow"/>
            <a:cs typeface="Arial Narrow"/>
          </a:endParaRPr>
        </a:p>
      </dsp:txBody>
      <dsp:txXfrm rot="5400000">
        <a:off x="-189632" y="4790271"/>
        <a:ext cx="1264216" cy="884951"/>
      </dsp:txXfrm>
    </dsp:sp>
    <dsp:sp modelId="{0075E353-F81A-2747-8DC4-6D86ACF1FC31}">
      <dsp:nvSpPr>
        <dsp:cNvPr id="0" name=""/>
        <dsp:cNvSpPr/>
      </dsp:nvSpPr>
      <dsp:spPr>
        <a:xfrm rot="5400000">
          <a:off x="4603605" y="881984"/>
          <a:ext cx="821740" cy="82590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 Narrow"/>
              <a:cs typeface="Arial Narrow"/>
            </a:rPr>
            <a:t>L’indagine</a:t>
          </a:r>
          <a:r>
            <a:rPr lang="en-US" sz="1800" kern="1200" dirty="0" smtClean="0">
              <a:latin typeface="Arial Narrow"/>
              <a:cs typeface="Arial Narrow"/>
            </a:rPr>
            <a:t> di prima </a:t>
          </a:r>
          <a:r>
            <a:rPr lang="en-US" sz="1800" kern="1200" dirty="0" err="1" smtClean="0">
              <a:latin typeface="Arial Narrow"/>
              <a:cs typeface="Arial Narrow"/>
            </a:rPr>
            <a:t>scelta</a:t>
          </a:r>
          <a:r>
            <a:rPr lang="en-US" sz="1800" kern="1200" dirty="0" smtClean="0">
              <a:latin typeface="Arial Narrow"/>
              <a:cs typeface="Arial Narrow"/>
            </a:rPr>
            <a:t> in un </a:t>
          </a:r>
          <a:r>
            <a:rPr lang="en-US" sz="1800" kern="1200" dirty="0" err="1" smtClean="0">
              <a:latin typeface="Arial Narrow"/>
              <a:cs typeface="Arial Narrow"/>
            </a:rPr>
            <a:t>paziente</a:t>
          </a:r>
          <a:r>
            <a:rPr lang="en-US" sz="1800" kern="1200" dirty="0" smtClean="0">
              <a:latin typeface="Arial Narrow"/>
              <a:cs typeface="Arial Narrow"/>
            </a:rPr>
            <a:t> con </a:t>
          </a:r>
          <a:r>
            <a:rPr lang="en-US" sz="1800" kern="1200" dirty="0" err="1" smtClean="0">
              <a:latin typeface="Arial Narrow"/>
              <a:cs typeface="Arial Narrow"/>
            </a:rPr>
            <a:t>cefalea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acuta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che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necessiti</a:t>
          </a:r>
          <a:r>
            <a:rPr lang="en-US" sz="1800" kern="1200" dirty="0" smtClean="0">
              <a:latin typeface="Arial Narrow"/>
              <a:cs typeface="Arial Narrow"/>
            </a:rPr>
            <a:t> di neuroimaging </a:t>
          </a:r>
          <a:r>
            <a:rPr lang="en-US" sz="1800" kern="1200" dirty="0" err="1" smtClean="0">
              <a:latin typeface="Arial Narrow"/>
              <a:cs typeface="Arial Narrow"/>
            </a:rPr>
            <a:t>è</a:t>
          </a:r>
          <a:r>
            <a:rPr lang="en-US" sz="1800" kern="1200" dirty="0" smtClean="0">
              <a:latin typeface="Arial Narrow"/>
              <a:cs typeface="Arial Narrow"/>
            </a:rPr>
            <a:t> la TC </a:t>
          </a:r>
          <a:r>
            <a:rPr lang="en-US" sz="1800" kern="1200" dirty="0" err="1" smtClean="0">
              <a:latin typeface="Arial Narrow"/>
              <a:cs typeface="Arial Narrow"/>
            </a:rPr>
            <a:t>encefalo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senza</a:t>
          </a:r>
          <a:r>
            <a:rPr lang="en-US" sz="1800" kern="1200" dirty="0" smtClean="0">
              <a:latin typeface="Arial Narrow"/>
              <a:cs typeface="Arial Narrow"/>
            </a:rPr>
            <a:t> </a:t>
          </a:r>
          <a:r>
            <a:rPr lang="en-US" sz="1800" kern="1200" dirty="0" err="1" smtClean="0">
              <a:latin typeface="Arial Narrow"/>
              <a:cs typeface="Arial Narrow"/>
            </a:rPr>
            <a:t>m.d.c</a:t>
          </a:r>
          <a:r>
            <a:rPr lang="en-US" sz="1800" kern="1200" dirty="0" smtClean="0">
              <a:latin typeface="Arial Narrow"/>
              <a:cs typeface="Arial Narrow"/>
            </a:rPr>
            <a:t>.</a:t>
          </a:r>
          <a:endParaRPr lang="it-IT" sz="1800" kern="1200" dirty="0">
            <a:latin typeface="Arial Narrow"/>
            <a:cs typeface="Arial Narrow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Il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successivo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iter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neuroradiologico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varia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a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seconda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dei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reperti</a:t>
          </a:r>
          <a:r>
            <a:rPr lang="en-US" sz="1800" kern="1200" dirty="0" smtClean="0">
              <a:solidFill>
                <a:srgbClr val="FF0000"/>
              </a:solidFill>
              <a:latin typeface="Arial Narrow"/>
              <a:cs typeface="Arial Narrow"/>
            </a:rPr>
            <a:t> TC e </a:t>
          </a:r>
          <a:r>
            <a:rPr lang="en-US" sz="1800" kern="1200" dirty="0" err="1" smtClean="0">
              <a:solidFill>
                <a:srgbClr val="FF0000"/>
              </a:solidFill>
              <a:latin typeface="Arial Narrow"/>
              <a:cs typeface="Arial Narrow"/>
            </a:rPr>
            <a:t>clinici</a:t>
          </a:r>
          <a:endParaRPr lang="en-US" sz="1800" kern="1200" dirty="0" smtClean="0">
            <a:solidFill>
              <a:srgbClr val="FF0000"/>
            </a:solidFill>
            <a:latin typeface="Arial Narrow"/>
            <a:cs typeface="Arial Narrow"/>
          </a:endParaRPr>
        </a:p>
      </dsp:txBody>
      <dsp:txXfrm rot="5400000">
        <a:off x="4603605" y="881984"/>
        <a:ext cx="821740" cy="8259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8EAB-FFC0-944B-9574-6949A0582047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3C59B-F9B5-8A4B-B23A-C2426451E0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581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851D7-922C-4490-BBD7-A1A4E7A39A1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18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A9E68-567C-4D22-9E0C-D03306A90E0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4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DD2C-DABB-4AD3-BE6A-8F57AA12866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6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F0F6D-AFC6-4E74-8F4C-A36566D1FD9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8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5CBFF-4819-4C77-812F-94E13367F26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0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08426-6983-4A76-A031-2675409270D3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2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D13B6-2C64-4148-B7C8-68059DC1B02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4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68A6-F982-404A-99C8-3BE9A918EA6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6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E9718-7259-42E5-9F75-3EA7A71C6B6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8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0A297-F13F-4606-857F-FD4ECA771075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0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EE647-8B1A-4EA2-B267-7DEEE3517C5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2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4A7D2-BDF7-46E5-856A-BA426653D11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3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A2B58-D654-404F-83D8-D25088AFD24D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4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7F61-3497-444D-A315-643319975A8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6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F47F0-B5A3-48C3-A35E-6D32A2DE06D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8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21186-3646-49DB-B41E-22992341EC3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1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2A472-08A8-4075-B07E-FAB405B1DAF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3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09CD5-F550-45C2-9A99-26B4E1CC0FD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5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53BAA-0D5F-4CB8-9803-ABC2226A97C8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7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E6013-3577-4BE5-853A-EF6A0E9C6EC2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9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70857-22DF-4266-9951-B1F58495B5DC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1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962F1-2FF4-4764-8084-7C9BB5DBA2CA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3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EB28C-BABB-4B3C-B642-C75BA13F6414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5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8A0C9-9FEC-4EEB-A9DD-5D28C50F1CC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5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850C0-F7DB-43BA-B192-9A5384B3A0D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7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0952C-FDBD-46E4-BA37-27DA7D254056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0195C-1A4F-4419-A056-7D67D36012D8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1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5F0BA-6A9C-47E9-86A4-2D5BC392751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3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863A9-C328-436F-BF56-9FFE9FF9FBE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5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80F23-5081-4E6C-B6B8-2F882297E07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7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3C2DB-481B-41ED-98A9-0C5885FBACB1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9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4952C-2117-4466-BD43-BE6D09B85927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1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88CB18-EF55-4A87-9026-676F63478BC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B9D3D-EEB9-4043-AC05-44064EE398B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9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0B328-1355-4015-A92A-283EE75246E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DC6B2-A0C6-4A52-BC36-4063B95EE0F0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DCC9E-EA50-472F-86D1-4BB04ED7DE4B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6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B868A-FF12-468D-B15E-F4AFBB08688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9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9C6EC-0492-4882-994F-069C231C88EE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7975"/>
          </a:xfrm>
          <a:noFill/>
        </p:spPr>
        <p:txBody>
          <a:bodyPr wrap="square" lIns="89230" tIns="44615" rIns="89230" bIns="446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1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337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15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7686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5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4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6366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566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2673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49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93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950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FD91-1117-9943-8868-A2F042F645B0}" type="datetimeFigureOut">
              <a:rPr lang="it-IT" smtClean="0"/>
              <a:pPr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2D3-414F-E44D-A73A-1AB13CBB2D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328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204"/>
            <a:ext cx="9144000" cy="4590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7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3806"/>
            <a:ext cx="8692470" cy="44012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 Narrow"/>
                <a:cs typeface="Arial Narrow"/>
              </a:rPr>
              <a:t>Non posso escludere con ragionevole certezza una cefalea secondaria poiché sono in presenza di SINTOMI D’ALLARME</a:t>
            </a:r>
            <a:r>
              <a:rPr lang="it-IT" sz="2800" b="1" dirty="0" smtClean="0">
                <a:latin typeface="Arial Narrow"/>
                <a:cs typeface="Arial Narrow"/>
              </a:rPr>
              <a:t>:</a:t>
            </a:r>
          </a:p>
          <a:p>
            <a:endParaRPr lang="it-IT" sz="2800" dirty="0" smtClean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Risveglio dal sonno notturno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800" b="1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Improvviso cambiamento delle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	caratteristiche </a:t>
            </a:r>
            <a:r>
              <a:rPr lang="it-IT" sz="2800" b="1" i="1" dirty="0">
                <a:solidFill>
                  <a:srgbClr val="FF0000"/>
                </a:solidFill>
                <a:latin typeface="Arial Narrow"/>
                <a:cs typeface="Arial Narrow"/>
              </a:rPr>
              <a:t>della cefalea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800" b="1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8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Vomito</a:t>
            </a:r>
            <a:endParaRPr lang="it-IT" sz="28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4038" y="5873534"/>
            <a:ext cx="8832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tx1"/>
                </a:solidFill>
                <a:latin typeface="Arial Narrow"/>
                <a:cs typeface="Arial Narrow"/>
              </a:rPr>
              <a:t>… quindi è necessario un iter diagnostico sollecito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6444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3574">
            <a:off x="5394785" y="2677767"/>
            <a:ext cx="3195767" cy="3195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4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Cosa faccio?</a:t>
            </a:r>
          </a:p>
          <a:p>
            <a:pPr marL="109728" indent="0">
              <a:buNone/>
              <a:defRPr/>
            </a:pPr>
            <a:r>
              <a:rPr lang="it-IT" sz="2800" dirty="0">
                <a:latin typeface="Arial Narrow"/>
                <a:cs typeface="Arial Narrow"/>
              </a:rPr>
              <a:t>Il dubbio non è risolvibile senza un approccio diagnostico strumentale</a:t>
            </a:r>
            <a:r>
              <a:rPr lang="it-IT" sz="2800" dirty="0" smtClean="0">
                <a:latin typeface="Arial Narrow"/>
                <a:cs typeface="Arial Narrow"/>
              </a:rPr>
              <a:t>?</a:t>
            </a:r>
          </a:p>
          <a:p>
            <a:pPr marL="109728" indent="0">
              <a:buNone/>
              <a:defRPr/>
            </a:pPr>
            <a:endParaRPr lang="it-IT" sz="600" dirty="0">
              <a:latin typeface="Arial Narrow"/>
              <a:cs typeface="Arial Narrow"/>
            </a:endParaRP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Chiamo il 118?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E’ giustificato il ricovero?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E’ corretto riferirla al Pronto Soccorso?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La tratto? Le prescrivo un antidolorifico più forte e sto a </a:t>
            </a:r>
            <a:r>
              <a:rPr lang="it-IT" sz="2600" dirty="0" smtClean="0">
                <a:latin typeface="Arial Narrow"/>
                <a:cs typeface="Arial Narrow"/>
              </a:rPr>
              <a:t>vedere?</a:t>
            </a:r>
          </a:p>
          <a:p>
            <a:pPr marL="109728" indent="0">
              <a:lnSpc>
                <a:spcPct val="80000"/>
              </a:lnSpc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dirty="0" smtClean="0">
                <a:latin typeface="Arial Narrow"/>
                <a:cs typeface="Arial Narrow"/>
              </a:rPr>
              <a:t>Esami </a:t>
            </a:r>
            <a:r>
              <a:rPr lang="it-IT" sz="2600" dirty="0">
                <a:latin typeface="Arial Narrow"/>
                <a:cs typeface="Arial Narrow"/>
              </a:rPr>
              <a:t>di laboratorio? 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800" dirty="0" smtClean="0">
                <a:latin typeface="Arial Narrow"/>
                <a:cs typeface="Arial Narrow"/>
              </a:rPr>
              <a:t>	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smtClean="0">
                <a:latin typeface="Arial Narrow"/>
                <a:cs typeface="Arial Narrow"/>
              </a:rPr>
              <a:t>Visita </a:t>
            </a:r>
            <a:r>
              <a:rPr lang="it-IT" sz="2400" dirty="0">
                <a:latin typeface="Arial Narrow"/>
                <a:cs typeface="Arial Narrow"/>
              </a:rPr>
              <a:t>neurologica?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smtClean="0">
                <a:latin typeface="Arial Narrow"/>
                <a:cs typeface="Arial Narrow"/>
              </a:rPr>
              <a:t>Doppler </a:t>
            </a:r>
            <a:r>
              <a:rPr lang="it-IT" sz="2400" dirty="0">
                <a:latin typeface="Arial Narrow"/>
                <a:cs typeface="Arial Narrow"/>
              </a:rPr>
              <a:t>TSA (dissezione?)</a:t>
            </a:r>
          </a:p>
          <a:p>
            <a:pPr>
              <a:spcBef>
                <a:spcPts val="0"/>
              </a:spcBef>
              <a:defRPr/>
            </a:pPr>
            <a:r>
              <a:rPr lang="it-IT" sz="2400" dirty="0" err="1" smtClean="0">
                <a:latin typeface="Arial Narrow"/>
                <a:cs typeface="Arial Narrow"/>
              </a:rPr>
              <a:t>Neuroimaging</a:t>
            </a:r>
            <a:r>
              <a:rPr lang="it-IT" sz="2400" dirty="0">
                <a:latin typeface="Arial Narrow"/>
                <a:cs typeface="Arial Narrow"/>
              </a:rPr>
              <a:t>? Quale? Tac Encefalo? Con o senza </a:t>
            </a:r>
            <a:r>
              <a:rPr lang="it-IT" sz="2400" dirty="0" err="1">
                <a:latin typeface="Arial Narrow"/>
                <a:cs typeface="Arial Narrow"/>
              </a:rPr>
              <a:t>m.d.c</a:t>
            </a:r>
            <a:r>
              <a:rPr lang="it-IT" sz="2400" dirty="0">
                <a:latin typeface="Arial Narrow"/>
                <a:cs typeface="Arial Narrow"/>
              </a:rPr>
              <a:t>? RMN Encefalo? </a:t>
            </a:r>
            <a:r>
              <a:rPr lang="it-IT" sz="2400" dirty="0" err="1">
                <a:latin typeface="Arial Narrow"/>
                <a:cs typeface="Arial Narrow"/>
              </a:rPr>
              <a:t>Angio</a:t>
            </a:r>
            <a:r>
              <a:rPr lang="it-IT" sz="2400" dirty="0">
                <a:latin typeface="Arial Narrow"/>
                <a:cs typeface="Arial Narrow"/>
              </a:rPr>
              <a:t> TC cerebrale? </a:t>
            </a:r>
            <a:r>
              <a:rPr lang="it-IT" sz="2400" dirty="0" err="1">
                <a:latin typeface="Arial Narrow"/>
                <a:cs typeface="Arial Narrow"/>
              </a:rPr>
              <a:t>Angio</a:t>
            </a:r>
            <a:r>
              <a:rPr lang="it-IT" sz="2400" dirty="0">
                <a:latin typeface="Arial Narrow"/>
                <a:cs typeface="Arial Narrow"/>
              </a:rPr>
              <a:t> RM?</a:t>
            </a: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Con o senza bollino verde?</a:t>
            </a:r>
            <a:endParaRPr lang="it-IT" sz="2800" b="1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956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5345" y="2190685"/>
            <a:ext cx="4883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Invio in PS per sospetta cefalea </a:t>
            </a:r>
          </a:p>
          <a:p>
            <a:r>
              <a:rPr lang="it-IT" sz="2800" b="1" dirty="0" smtClean="0"/>
              <a:t>sentinella </a:t>
            </a:r>
            <a:r>
              <a:rPr lang="it-IT" sz="2800" b="1" dirty="0" smtClean="0">
                <a:sym typeface="Wingdings"/>
              </a:rPr>
              <a:t>Cefalea secondaria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8032" y="-16496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MARIA</a:t>
            </a:r>
            <a:endParaRPr lang="it-IT" sz="3200" b="1" dirty="0"/>
          </a:p>
        </p:txBody>
      </p:sp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10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380139" y="5167619"/>
            <a:ext cx="20571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Balducci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625" y="1125538"/>
            <a:ext cx="8215313" cy="4319587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l">
              <a:defRPr/>
            </a:pPr>
            <a:r>
              <a:rPr lang="it-IT" b="1" dirty="0" smtClean="0">
                <a:solidFill>
                  <a:schemeClr val="tx1"/>
                </a:solidFill>
                <a:latin typeface="Arial Narrow"/>
                <a:cs typeface="Arial Narrow"/>
              </a:rPr>
              <a:t>La cefalea rappresenta il sintomo neurologico più frequentemente associato a qualsiasi patologia. </a:t>
            </a:r>
          </a:p>
          <a:p>
            <a:pPr algn="l">
              <a:defRPr/>
            </a:pPr>
            <a:endParaRPr lang="it-IT" b="1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25-55%</a:t>
            </a:r>
            <a:r>
              <a:rPr lang="it-IT" dirty="0" smtClean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primaria</a:t>
            </a:r>
            <a:endParaRPr lang="it-IT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33-39%</a:t>
            </a:r>
            <a:r>
              <a:rPr lang="it-IT" dirty="0" smtClean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associata a malattie sistemiche</a:t>
            </a:r>
          </a:p>
          <a:p>
            <a:pPr algn="l">
              <a:defRPr/>
            </a:pPr>
            <a:r>
              <a:rPr lang="it-IT" dirty="0" smtClean="0">
                <a:solidFill>
                  <a:srgbClr val="0070C0"/>
                </a:solidFill>
                <a:latin typeface="Arial Narrow"/>
                <a:cs typeface="Arial Narrow"/>
              </a:rPr>
              <a:t>1-19%   </a:t>
            </a:r>
            <a:r>
              <a:rPr lang="it-IT" dirty="0" smtClean="0">
                <a:solidFill>
                  <a:srgbClr val="000000"/>
                </a:solidFill>
                <a:latin typeface="Arial Narrow"/>
                <a:cs typeface="Arial Narrow"/>
              </a:rPr>
              <a:t>cefalea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dirty="0" smtClean="0">
                <a:solidFill>
                  <a:srgbClr val="FF3300"/>
                </a:solidFill>
                <a:latin typeface="Arial Narrow"/>
                <a:cs typeface="Arial Narrow"/>
              </a:rPr>
              <a:t>secondaria a gravi condizioni neurologiche!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54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it-IT" sz="4000" b="1" smtClean="0">
                <a:solidFill>
                  <a:srgbClr val="00CCFF"/>
                </a:solidFill>
                <a:latin typeface="Arial Narrow"/>
                <a:cs typeface="Arial Narrow"/>
              </a:rPr>
              <a:t>Come distinguere tra cefalee primarie e secondarie ?</a:t>
            </a:r>
          </a:p>
        </p:txBody>
      </p:sp>
      <p:sp>
        <p:nvSpPr>
          <p:cNvPr id="109570" name="Segnaposto contenuto 2"/>
          <p:cNvSpPr>
            <a:spLocks noGrp="1"/>
          </p:cNvSpPr>
          <p:nvPr>
            <p:ph idx="1"/>
          </p:nvPr>
        </p:nvSpPr>
        <p:spPr>
          <a:xfrm>
            <a:off x="457200" y="1728833"/>
            <a:ext cx="8229600" cy="45084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endParaRPr lang="it-IT" sz="3600" smtClean="0">
              <a:latin typeface="Arial Narrow"/>
              <a:cs typeface="Arial Narrow"/>
            </a:endParaRP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Anamnesi </a:t>
            </a: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Esame obiettivo neurologico</a:t>
            </a: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Esame obiettivo generale</a:t>
            </a:r>
          </a:p>
          <a:p>
            <a:pPr algn="ctr"/>
            <a:r>
              <a:rPr lang="it-IT" sz="3600" smtClean="0">
                <a:latin typeface="Arial Narrow"/>
                <a:cs typeface="Arial Narrow"/>
              </a:rPr>
              <a:t>Esami strumentali</a:t>
            </a:r>
          </a:p>
        </p:txBody>
      </p:sp>
    </p:spTree>
    <p:extLst>
      <p:ext uri="{BB962C8B-B14F-4D97-AF65-F5344CB8AC3E}">
        <p14:creationId xmlns="" xmlns:p14="http://schemas.microsoft.com/office/powerpoint/2010/main" val="235623361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 idx="4294967295"/>
          </p:nvPr>
        </p:nvSpPr>
        <p:spPr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600" b="1" smtClean="0">
                <a:solidFill>
                  <a:srgbClr val="00CCFF"/>
                </a:solidFill>
                <a:latin typeface="Arial Narrow"/>
                <a:cs typeface="Arial Narrow"/>
              </a:rPr>
              <a:t>The International Classification of Headache disorders </a:t>
            </a:r>
            <a:r>
              <a:rPr lang="it-IT" sz="3600" b="1" i="1" smtClean="0">
                <a:solidFill>
                  <a:srgbClr val="00CCFF"/>
                </a:solidFill>
                <a:latin typeface="Arial Narrow"/>
                <a:cs typeface="Arial Narrow"/>
              </a:rPr>
              <a:t>2nd Edition </a:t>
            </a:r>
            <a:r>
              <a:rPr lang="it-IT" sz="3600" b="1" smtClean="0">
                <a:solidFill>
                  <a:srgbClr val="00CCFF"/>
                </a:solidFill>
                <a:latin typeface="Arial Narrow"/>
                <a:cs typeface="Arial Narrow"/>
              </a:rPr>
              <a:t>(ICHD-II)</a:t>
            </a:r>
            <a:r>
              <a:rPr lang="it-IT" sz="4000" b="1" smtClean="0">
                <a:solidFill>
                  <a:srgbClr val="00CCFF"/>
                </a:solidFill>
                <a:latin typeface="Arial Narrow"/>
                <a:cs typeface="Arial Narrow"/>
              </a:rPr>
              <a:t>  </a:t>
            </a:r>
          </a:p>
        </p:txBody>
      </p:sp>
      <p:sp>
        <p:nvSpPr>
          <p:cNvPr id="110594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799399"/>
            <a:ext cx="8229600" cy="4437890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 anchor="ctr">
            <a:normAutofit/>
          </a:bodyPr>
          <a:lstStyle/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La classificazione si basa su una struttura gerarchica in cui tutti disordini </a:t>
            </a:r>
            <a:r>
              <a:rPr lang="it-IT" sz="24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cefalalgici</a:t>
            </a:r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vengono distribuititi in gruppi principali (primo livello), che sono a loro volta suddivisi in livelli successivi in vari tipi, sottotipi e sottoforme di cefalea.</a:t>
            </a:r>
          </a:p>
          <a:p>
            <a:pPr marL="265113" indent="-265113">
              <a:buFontTx/>
              <a:buNone/>
            </a:pPr>
            <a:endParaRPr lang="it-IT" sz="2400" i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Vengono riportati 14 gruppi di cefalea, di cui i primi 4 appartengono alle forme primarie.</a:t>
            </a:r>
          </a:p>
          <a:p>
            <a:pPr marL="265113" indent="-265113">
              <a:buNone/>
            </a:pPr>
            <a:endParaRPr lang="it-IT" sz="2400" i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265113" indent="-265113"/>
            <a:r>
              <a:rPr lang="it-IT" sz="24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Al medico di base viene, in genere, richiesta una risoluzione diagnostica che si limiti al primo livello.</a:t>
            </a:r>
          </a:p>
        </p:txBody>
      </p:sp>
    </p:spTree>
    <p:extLst>
      <p:ext uri="{BB962C8B-B14F-4D97-AF65-F5344CB8AC3E}">
        <p14:creationId xmlns="" xmlns:p14="http://schemas.microsoft.com/office/powerpoint/2010/main" val="2721881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228599"/>
            <a:ext cx="3810000" cy="6333911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1.  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Migraine</a:t>
            </a:r>
            <a:endParaRPr lang="it-IT" sz="2400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Tension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–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type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        (TTH)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Cluster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and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trigeminal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autonomic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cephalalgias</a:t>
            </a:r>
            <a:endParaRPr lang="it-IT" sz="2400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4.  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primary</a:t>
            </a:r>
            <a:r>
              <a:rPr lang="it-IT" sz="2400" dirty="0" smtClean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Headaches</a:t>
            </a:r>
            <a:endParaRPr lang="it-IT" sz="2400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5.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head and/or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neck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trauma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6.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cranial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cervical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vascular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rgbClr val="7F7F7F"/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7.  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to non-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vascular</a:t>
            </a:r>
            <a:r>
              <a:rPr lang="it-IT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intracranial</a:t>
            </a:r>
            <a:r>
              <a:rPr lang="it-IT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rgbClr val="7F7F7F"/>
              </a:solidFill>
              <a:latin typeface="Arial Narrow"/>
              <a:cs typeface="Arial Narrow"/>
            </a:endParaRPr>
          </a:p>
        </p:txBody>
      </p:sp>
      <p:sp>
        <p:nvSpPr>
          <p:cNvPr id="1116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304800"/>
            <a:ext cx="3810000" cy="625771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8.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a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substance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its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withdrawal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9.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to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infection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10.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homeostasis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              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11.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or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facial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pain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cranium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,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neck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,..                  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12.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attributed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to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psychiatric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disorder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13.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Cranial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neuralgias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and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central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causes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of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facial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     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pain</a:t>
            </a:r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14. </a:t>
            </a:r>
            <a:r>
              <a:rPr lang="it-IT" sz="24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Other</a:t>
            </a: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headache</a:t>
            </a:r>
            <a:r>
              <a:rPr lang="it-IT" sz="2400" dirty="0" smtClean="0">
                <a:solidFill>
                  <a:srgbClr val="7030A0"/>
                </a:solidFill>
                <a:latin typeface="Arial Narrow"/>
                <a:cs typeface="Arial Narrow"/>
              </a:rPr>
              <a:t>,..</a:t>
            </a:r>
          </a:p>
        </p:txBody>
      </p:sp>
    </p:spTree>
    <p:extLst>
      <p:ext uri="{BB962C8B-B14F-4D97-AF65-F5344CB8AC3E}">
        <p14:creationId xmlns="" xmlns:p14="http://schemas.microsoft.com/office/powerpoint/2010/main" val="222525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Anamnesi della Cefalea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8397949" cy="4972050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E’ la prima volta che soffre di cefalea?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E’ una cefalea inusuale, la più intensa di quelle di cui ha sofferto?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Come ha esordito la cefalea?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In che contesto è insorta?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Qual è la sede del dolore?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Qual è l’intensità?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Si associano altri sintomi?</a:t>
            </a:r>
          </a:p>
          <a:p>
            <a:pPr>
              <a:defRPr/>
            </a:pPr>
            <a:r>
              <a:rPr lang="it-IT" dirty="0" smtClean="0">
                <a:latin typeface="Arial Narrow"/>
                <a:cs typeface="Arial Narrow"/>
              </a:rPr>
              <a:t>Sono presenti altri problemi di salute?</a:t>
            </a:r>
            <a:endParaRPr lang="it-IT" dirty="0">
              <a:latin typeface="Arial Narrow"/>
              <a:cs typeface="Arial Narrow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05328" y="5080522"/>
            <a:ext cx="2249820" cy="149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583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Cause secondarie di cefalea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29125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Lesioni espansive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Emorragia </a:t>
            </a:r>
            <a:r>
              <a:rPr lang="it-IT" dirty="0" err="1" smtClean="0">
                <a:latin typeface="Arial Narrow"/>
                <a:cs typeface="Arial Narrow"/>
              </a:rPr>
              <a:t>subaracnoidea</a:t>
            </a:r>
            <a:endParaRPr lang="it-IT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Ascessi cerebrali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Eventi vascolari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Meningo-encefalite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Arterite temporale di </a:t>
            </a:r>
            <a:r>
              <a:rPr lang="it-IT" dirty="0" err="1" smtClean="0">
                <a:latin typeface="Arial Narrow"/>
                <a:cs typeface="Arial Narrow"/>
              </a:rPr>
              <a:t>Horton</a:t>
            </a:r>
            <a:endParaRPr lang="it-IT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Disordini di cranio, collo, orecchie, naso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latin typeface="Arial Narrow"/>
                <a:cs typeface="Arial Narrow"/>
              </a:rPr>
              <a:t>Ipotensione </a:t>
            </a:r>
            <a:r>
              <a:rPr lang="it-IT" dirty="0" err="1" smtClean="0">
                <a:latin typeface="Arial Narrow"/>
                <a:cs typeface="Arial Narrow"/>
              </a:rPr>
              <a:t>liquorale</a:t>
            </a:r>
            <a:endParaRPr lang="it-IT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7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 SESSIONE: TESTA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2° MODULO: Cefalea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0" y="2666999"/>
            <a:ext cx="7881862" cy="2481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9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4690" name="Rectangle 14"/>
          <p:cNvSpPr>
            <a:spLocks noChangeArrowheads="1"/>
          </p:cNvSpPr>
          <p:nvPr/>
        </p:nvSpPr>
        <p:spPr bwMode="auto">
          <a:xfrm>
            <a:off x="0" y="-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b="1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50825" y="404813"/>
            <a:ext cx="8496300" cy="9720262"/>
            <a:chOff x="1134" y="1973"/>
            <a:chExt cx="10080" cy="14400"/>
          </a:xfrm>
        </p:grpSpPr>
        <p:sp>
          <p:nvSpPr>
            <p:cNvPr id="114694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134" y="1973"/>
              <a:ext cx="10080" cy="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4695" name="Oval 12"/>
            <p:cNvSpPr>
              <a:spLocks noChangeArrowheads="1"/>
            </p:cNvSpPr>
            <p:nvPr/>
          </p:nvSpPr>
          <p:spPr bwMode="auto">
            <a:xfrm>
              <a:off x="4734" y="2153"/>
              <a:ext cx="2881" cy="108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 u="sng" dirty="0">
                  <a:solidFill>
                    <a:srgbClr val="000000"/>
                  </a:solidFill>
                  <a:cs typeface="Times New Roman" pitchFamily="18" charset="0"/>
                </a:rPr>
                <a:t>Segni d’allarme per secondarietà </a:t>
              </a:r>
              <a:endParaRPr lang="it-IT" sz="12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14696" name="Rectangle 11"/>
            <p:cNvSpPr>
              <a:spLocks noChangeArrowheads="1"/>
            </p:cNvSpPr>
            <p:nvPr/>
          </p:nvSpPr>
          <p:spPr bwMode="auto">
            <a:xfrm>
              <a:off x="1494" y="4853"/>
              <a:ext cx="3960" cy="414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Anamnesi:</a:t>
              </a:r>
            </a:p>
            <a:p>
              <a:pPr algn="ctr"/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1 insorgenza improvvisa di una nuova cefalea d’intensità elevata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2 progressivo peggioramento della cefalea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3 insorgenza durante sforzi fisici, tosse, attività sessuale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4 accompagnata da: torpore, confusione, amnesia, malessere, mialgia, artralgia, febbre, disturbi del visus, astenia, vertigini, perdita d’equilibrio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5  insorgenza dopo 50° anno d’età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4697" name="Rectangle 10"/>
            <p:cNvSpPr>
              <a:spLocks noChangeArrowheads="1"/>
            </p:cNvSpPr>
            <p:nvPr/>
          </p:nvSpPr>
          <p:spPr bwMode="auto">
            <a:xfrm>
              <a:off x="7254" y="4853"/>
              <a:ext cx="3780" cy="41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Esame obiettivo:</a:t>
              </a:r>
            </a:p>
            <a:p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1 alterazione dei parametri vitali( es febbre, press arteriosa)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2 alterazione stato di coscienza o capacità cognitive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3 rigor nucalis( irritaz meningea)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4 edema della papilla o emorragie retiniche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5 anisocoria o iporeflessia papillare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6 astenia o ipoestesia  volto o  arti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7 ROT asimmetrici o Babinski +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it-IT" sz="1200" b="1">
                  <a:solidFill>
                    <a:srgbClr val="000000"/>
                  </a:solidFill>
                  <a:cs typeface="Times New Roman" pitchFamily="18" charset="0"/>
                </a:rPr>
                <a:t>8 sbandamento alla deambulazione o difficoltà a mantenere ortostatismo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cxnSp>
          <p:nvCxnSpPr>
            <p:cNvPr id="114698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6308" y="6159"/>
              <a:ext cx="1" cy="5670"/>
            </a:xfrm>
            <a:prstGeom prst="bentConnector3">
              <a:avLst>
                <a:gd name="adj1" fmla="val 3600001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14699" name="AutoShape 8"/>
            <p:cNvCxnSpPr>
              <a:cxnSpLocks noChangeShapeType="1"/>
            </p:cNvCxnSpPr>
            <p:nvPr/>
          </p:nvCxnSpPr>
          <p:spPr bwMode="auto">
            <a:xfrm>
              <a:off x="6354" y="9353"/>
              <a:ext cx="1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700" name="AutoShape 7"/>
            <p:cNvCxnSpPr>
              <a:cxnSpLocks noChangeShapeType="1"/>
            </p:cNvCxnSpPr>
            <p:nvPr/>
          </p:nvCxnSpPr>
          <p:spPr bwMode="auto">
            <a:xfrm rot="5400000" flipV="1">
              <a:off x="6308" y="2019"/>
              <a:ext cx="1" cy="5670"/>
            </a:xfrm>
            <a:prstGeom prst="bentConnector3">
              <a:avLst>
                <a:gd name="adj1" fmla="val -36000014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14701" name="Line 6"/>
            <p:cNvSpPr>
              <a:spLocks noChangeShapeType="1"/>
            </p:cNvSpPr>
            <p:nvPr/>
          </p:nvSpPr>
          <p:spPr bwMode="auto">
            <a:xfrm>
              <a:off x="6174" y="3233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4702" name="AutoShape 5"/>
            <p:cNvSpPr>
              <a:spLocks noChangeArrowheads="1"/>
            </p:cNvSpPr>
            <p:nvPr/>
          </p:nvSpPr>
          <p:spPr bwMode="auto">
            <a:xfrm>
              <a:off x="4914" y="10073"/>
              <a:ext cx="2700" cy="1080"/>
            </a:xfrm>
            <a:prstGeom prst="flowChartAlternateProcess">
              <a:avLst/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400" b="1">
                  <a:solidFill>
                    <a:srgbClr val="000000"/>
                  </a:solidFill>
                  <a:cs typeface="Times New Roman" pitchFamily="18" charset="0"/>
                </a:rPr>
                <a:t>Indagini strumentali</a:t>
              </a:r>
              <a:endParaRPr lang="it-IT" sz="1100" b="1">
                <a:solidFill>
                  <a:srgbClr val="000000"/>
                </a:solidFill>
              </a:endParaRPr>
            </a:p>
            <a:p>
              <a:pPr eaLnBrk="0" hangingPunct="0"/>
              <a:endParaRPr lang="it-IT" b="1">
                <a:solidFill>
                  <a:srgbClr val="000000"/>
                </a:solidFill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8312" y="980728"/>
            <a:ext cx="8280152" cy="5688632"/>
          </a:xfrm>
          <a:prstGeom prst="rect">
            <a:avLst/>
          </a:prstGeom>
          <a:solidFill>
            <a:srgbClr val="F2F2F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800" b="1" dirty="0" err="1">
                <a:solidFill>
                  <a:srgbClr val="00CCFF"/>
                </a:solidFill>
                <a:latin typeface="Arial Narrow"/>
                <a:cs typeface="Arial Narrow"/>
              </a:rPr>
              <a:t>Indicazioni</a:t>
            </a:r>
            <a:r>
              <a:rPr lang="en-US" sz="2800" b="1" dirty="0">
                <a:solidFill>
                  <a:srgbClr val="00CCFF"/>
                </a:solidFill>
                <a:latin typeface="Arial Narrow"/>
                <a:cs typeface="Arial Narrow"/>
              </a:rPr>
              <a:t> al </a:t>
            </a:r>
            <a:r>
              <a:rPr lang="en-US" sz="2800" b="1" dirty="0" err="1">
                <a:solidFill>
                  <a:srgbClr val="00CCFF"/>
                </a:solidFill>
                <a:latin typeface="Arial Narrow"/>
                <a:cs typeface="Arial Narrow"/>
              </a:rPr>
              <a:t>neuroimaging</a:t>
            </a:r>
            <a:endParaRPr lang="en-US" sz="2800" b="1" dirty="0">
              <a:solidFill>
                <a:srgbClr val="00CCFF"/>
              </a:solidFill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Arial Narrow"/>
                <a:cs typeface="Arial Narrow"/>
              </a:rPr>
              <a:t>I </a:t>
            </a:r>
            <a:r>
              <a:rPr lang="en-US" sz="2500" dirty="0" err="1">
                <a:latin typeface="Arial Narrow"/>
                <a:cs typeface="Arial Narrow"/>
              </a:rPr>
              <a:t>attacco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brutale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Cambio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frequenza</a:t>
            </a:r>
            <a:r>
              <a:rPr lang="en-US" sz="2500" dirty="0">
                <a:latin typeface="Arial Narrow"/>
                <a:cs typeface="Arial Narrow"/>
              </a:rPr>
              <a:t>, </a:t>
            </a:r>
            <a:r>
              <a:rPr lang="en-US" sz="2500" dirty="0" err="1">
                <a:latin typeface="Arial Narrow"/>
                <a:cs typeface="Arial Narrow"/>
              </a:rPr>
              <a:t>severità</a:t>
            </a:r>
            <a:r>
              <a:rPr lang="en-US" sz="2500" dirty="0">
                <a:latin typeface="Arial Narrow"/>
                <a:cs typeface="Arial Narrow"/>
              </a:rPr>
              <a:t> e </a:t>
            </a:r>
            <a:r>
              <a:rPr lang="en-US" sz="2500" dirty="0" err="1">
                <a:latin typeface="Arial Narrow"/>
                <a:cs typeface="Arial Narrow"/>
              </a:rPr>
              <a:t>fenomenologia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Caratteri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atipici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dell’attacco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Arial Narrow"/>
                <a:cs typeface="Arial Narrow"/>
              </a:rPr>
              <a:t>Aura </a:t>
            </a:r>
            <a:r>
              <a:rPr lang="en-US" sz="2500" dirty="0" err="1">
                <a:latin typeface="Arial Narrow"/>
                <a:cs typeface="Arial Narrow"/>
              </a:rPr>
              <a:t>protratta</a:t>
            </a:r>
            <a:r>
              <a:rPr lang="en-US" sz="2500" dirty="0">
                <a:latin typeface="Arial Narrow"/>
                <a:cs typeface="Arial Narrow"/>
              </a:rPr>
              <a:t>, aura </a:t>
            </a:r>
            <a:r>
              <a:rPr lang="en-US" sz="2500" dirty="0" err="1" smtClean="0">
                <a:latin typeface="Arial Narrow"/>
                <a:cs typeface="Arial Narrow"/>
              </a:rPr>
              <a:t>atipica</a:t>
            </a:r>
            <a:r>
              <a:rPr lang="en-US" sz="2500" dirty="0" smtClean="0">
                <a:latin typeface="Arial Narrow"/>
                <a:cs typeface="Arial Narrow"/>
              </a:rPr>
              <a:t> (ICHD II)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>
                <a:latin typeface="Arial Narrow"/>
                <a:cs typeface="Arial Narrow"/>
              </a:rPr>
              <a:t>Insorgenza</a:t>
            </a:r>
            <a:r>
              <a:rPr lang="en-US" sz="2500" dirty="0">
                <a:latin typeface="Arial Narrow"/>
                <a:cs typeface="Arial Narrow"/>
              </a:rPr>
              <a:t> </a:t>
            </a:r>
            <a:r>
              <a:rPr lang="en-US" sz="2500" dirty="0" err="1">
                <a:latin typeface="Arial Narrow"/>
                <a:cs typeface="Arial Narrow"/>
              </a:rPr>
              <a:t>tardiva</a:t>
            </a:r>
            <a:r>
              <a:rPr lang="en-US" sz="2500" dirty="0">
                <a:latin typeface="Arial Narrow"/>
                <a:cs typeface="Arial Narrow"/>
              </a:rPr>
              <a:t> (&gt; 50 </a:t>
            </a:r>
            <a:r>
              <a:rPr lang="en-US" sz="2500" dirty="0" err="1">
                <a:latin typeface="Arial Narrow"/>
                <a:cs typeface="Arial Narrow"/>
              </a:rPr>
              <a:t>aa</a:t>
            </a:r>
            <a:r>
              <a:rPr lang="en-US" sz="2500" dirty="0" smtClean="0">
                <a:latin typeface="Arial Narrow"/>
                <a:cs typeface="Arial Narrow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Cefalea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ortostatica</a:t>
            </a:r>
            <a:r>
              <a:rPr lang="en-US" sz="2500" dirty="0" smtClean="0">
                <a:latin typeface="Arial Narrow"/>
                <a:cs typeface="Arial Narrow"/>
              </a:rPr>
              <a:t> o </a:t>
            </a:r>
            <a:r>
              <a:rPr lang="en-US" sz="2500" dirty="0" err="1" smtClean="0">
                <a:latin typeface="Arial Narrow"/>
                <a:cs typeface="Arial Narrow"/>
              </a:rPr>
              <a:t>favorita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manovra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Valsalva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Costanza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di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lato</a:t>
            </a:r>
            <a:r>
              <a:rPr lang="en-US" sz="2500" dirty="0" smtClean="0">
                <a:latin typeface="Arial Narrow"/>
                <a:cs typeface="Arial Narrow"/>
              </a:rPr>
              <a:t>  e </a:t>
            </a:r>
            <a:r>
              <a:rPr lang="en-US" sz="2500" dirty="0" err="1" smtClean="0">
                <a:latin typeface="Arial Narrow"/>
                <a:cs typeface="Arial Narrow"/>
              </a:rPr>
              <a:t>cefalee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strettamente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unilaterali</a:t>
            </a:r>
            <a:r>
              <a:rPr lang="en-US" sz="2500" dirty="0" smtClean="0">
                <a:latin typeface="Arial Narrow"/>
                <a:cs typeface="Arial Narrow"/>
              </a:rPr>
              <a:t> (TACs)</a:t>
            </a:r>
            <a:endParaRPr lang="en-US" sz="2500" dirty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err="1" smtClean="0">
                <a:latin typeface="Arial Narrow"/>
                <a:cs typeface="Arial Narrow"/>
              </a:rPr>
              <a:t>Farmacoresistenza</a:t>
            </a:r>
            <a:endParaRPr lang="en-US" sz="25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latin typeface="Arial Narrow"/>
                <a:cs typeface="Arial Narrow"/>
              </a:rPr>
              <a:t>EON: </a:t>
            </a:r>
            <a:r>
              <a:rPr lang="en-US" sz="2500" dirty="0" err="1" smtClean="0">
                <a:latin typeface="Arial Narrow"/>
                <a:cs typeface="Arial Narrow"/>
              </a:rPr>
              <a:t>segni</a:t>
            </a:r>
            <a:r>
              <a:rPr lang="en-US" sz="2500" dirty="0" smtClean="0">
                <a:latin typeface="Arial Narrow"/>
                <a:cs typeface="Arial Narrow"/>
              </a:rPr>
              <a:t> </a:t>
            </a:r>
            <a:r>
              <a:rPr lang="en-US" sz="2500" dirty="0" err="1" smtClean="0">
                <a:latin typeface="Arial Narrow"/>
                <a:cs typeface="Arial Narrow"/>
              </a:rPr>
              <a:t>focali</a:t>
            </a:r>
            <a:endParaRPr lang="en-US" sz="25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smtClean="0">
                <a:latin typeface="Arial Narrow"/>
                <a:cs typeface="Arial Narrow"/>
              </a:rPr>
              <a:t>Eller M and </a:t>
            </a:r>
            <a:r>
              <a:rPr lang="en-US" sz="900" i="1" dirty="0" err="1" smtClean="0">
                <a:latin typeface="Arial Narrow"/>
                <a:cs typeface="Arial Narrow"/>
              </a:rPr>
              <a:t>Goadsby</a:t>
            </a:r>
            <a:r>
              <a:rPr lang="en-US" sz="900" i="1" dirty="0" smtClean="0">
                <a:latin typeface="Arial Narrow"/>
                <a:cs typeface="Arial Narrow"/>
              </a:rPr>
              <a:t> PJ Expert Reviews, </a:t>
            </a:r>
            <a:r>
              <a:rPr lang="en-US" sz="900" i="1" dirty="0" err="1" smtClean="0">
                <a:latin typeface="Arial Narrow"/>
                <a:cs typeface="Arial Narrow"/>
              </a:rPr>
              <a:t>vol</a:t>
            </a:r>
            <a:r>
              <a:rPr lang="en-US" sz="900" i="1" dirty="0" smtClean="0">
                <a:latin typeface="Arial Narrow"/>
                <a:cs typeface="Arial Narrow"/>
              </a:rPr>
              <a:t> .13 2013 (263-273)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smtClean="0">
                <a:latin typeface="Arial Narrow"/>
                <a:cs typeface="Arial Narrow"/>
              </a:rPr>
              <a:t>Evans RW. Med </a:t>
            </a:r>
            <a:r>
              <a:rPr lang="en-US" sz="900" i="1" dirty="0" err="1" smtClean="0">
                <a:latin typeface="Arial Narrow"/>
                <a:cs typeface="Arial Narrow"/>
              </a:rPr>
              <a:t>Clin</a:t>
            </a:r>
            <a:r>
              <a:rPr lang="en-US" sz="900" i="1" dirty="0" smtClean="0">
                <a:latin typeface="Arial Narrow"/>
                <a:cs typeface="Arial Narrow"/>
              </a:rPr>
              <a:t> North Am. 2001  (85:865)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900" i="1" dirty="0" err="1" smtClean="0">
                <a:latin typeface="Arial Narrow"/>
                <a:cs typeface="Arial Narrow"/>
              </a:rPr>
              <a:t>Sobri</a:t>
            </a:r>
            <a:r>
              <a:rPr lang="en-US" sz="900" i="1" dirty="0" smtClean="0">
                <a:latin typeface="Arial Narrow"/>
                <a:cs typeface="Arial Narrow"/>
              </a:rPr>
              <a:t> M et al. The British Journal of Radiology,76 2003 (532-535)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900" dirty="0" smtClean="0">
              <a:latin typeface="Arial Narrow"/>
              <a:cs typeface="Arial Narrow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500" dirty="0">
              <a:latin typeface="Arial Narrow"/>
              <a:cs typeface="Arial Narrow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448050" y="5868988"/>
            <a:ext cx="2276475" cy="728662"/>
          </a:xfrm>
          <a:prstGeom prst="flowChartAlternateProcess">
            <a:avLst/>
          </a:prstGeom>
          <a:solidFill>
            <a:srgbClr val="00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 b="1">
                <a:solidFill>
                  <a:srgbClr val="000000"/>
                </a:solidFill>
                <a:cs typeface="Times New Roman" pitchFamily="18" charset="0"/>
              </a:rPr>
              <a:t>Indagini strumentali</a:t>
            </a:r>
            <a:endParaRPr lang="it-IT" sz="1100" b="1">
              <a:solidFill>
                <a:srgbClr val="000000"/>
              </a:solidFill>
            </a:endParaRPr>
          </a:p>
          <a:p>
            <a:pPr eaLnBrk="0" hangingPunct="0"/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8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622 L -0.00156 -0.79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6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677" y="141130"/>
            <a:ext cx="8678751" cy="6643846"/>
          </a:xfrm>
          <a:solidFill>
            <a:srgbClr val="F2F2F2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it-IT" dirty="0" smtClean="0"/>
              <a:t>.</a:t>
            </a:r>
          </a:p>
        </p:txBody>
      </p:sp>
      <p:grpSp>
        <p:nvGrpSpPr>
          <p:cNvPr id="115715" name="Group 4"/>
          <p:cNvGrpSpPr>
            <a:grpSpLocks noChangeAspect="1"/>
          </p:cNvGrpSpPr>
          <p:nvPr/>
        </p:nvGrpSpPr>
        <p:grpSpPr bwMode="auto">
          <a:xfrm>
            <a:off x="1258888" y="765175"/>
            <a:ext cx="6400800" cy="7200900"/>
            <a:chOff x="1900" y="2475"/>
            <a:chExt cx="7608" cy="8505"/>
          </a:xfrm>
        </p:grpSpPr>
        <p:sp>
          <p:nvSpPr>
            <p:cNvPr id="115719" name="AutoShape 5"/>
            <p:cNvSpPr>
              <a:spLocks noChangeAspect="1" noChangeArrowheads="1"/>
            </p:cNvSpPr>
            <p:nvPr/>
          </p:nvSpPr>
          <p:spPr bwMode="auto">
            <a:xfrm>
              <a:off x="1900" y="2475"/>
              <a:ext cx="7608" cy="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5720" name="Oval 6"/>
            <p:cNvSpPr>
              <a:spLocks noChangeArrowheads="1"/>
            </p:cNvSpPr>
            <p:nvPr/>
          </p:nvSpPr>
          <p:spPr bwMode="auto">
            <a:xfrm>
              <a:off x="3394" y="4500"/>
              <a:ext cx="2173" cy="81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II</a:t>
              </a:r>
            </a:p>
            <a:p>
              <a:pPr algn="ctr"/>
              <a:r>
                <a:rPr lang="it-IT" sz="1200">
                  <a:solidFill>
                    <a:srgbClr val="000000"/>
                  </a:solidFill>
                </a:rPr>
                <a:t>(codice verde)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1" name="Oval 7"/>
            <p:cNvSpPr>
              <a:spLocks noChangeArrowheads="1"/>
            </p:cNvSpPr>
            <p:nvPr/>
          </p:nvSpPr>
          <p:spPr bwMode="auto">
            <a:xfrm>
              <a:off x="5296" y="5175"/>
              <a:ext cx="2173" cy="81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100" b="1">
                  <a:solidFill>
                    <a:srgbClr val="000000"/>
                  </a:solidFill>
                </a:rPr>
                <a:t>Classe di rischio III</a:t>
              </a:r>
            </a:p>
            <a:p>
              <a:pPr algn="ctr"/>
              <a:r>
                <a:rPr lang="it-IT" sz="1100">
                  <a:solidFill>
                    <a:srgbClr val="000000"/>
                  </a:solidFill>
                </a:rPr>
                <a:t>(codice giallo)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2" name="Oval 8"/>
            <p:cNvSpPr>
              <a:spLocks noChangeArrowheads="1"/>
            </p:cNvSpPr>
            <p:nvPr/>
          </p:nvSpPr>
          <p:spPr bwMode="auto">
            <a:xfrm>
              <a:off x="1900" y="3690"/>
              <a:ext cx="2174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</a:t>
              </a:r>
            </a:p>
            <a:p>
              <a:pPr algn="ctr"/>
              <a:r>
                <a:rPr lang="it-IT" sz="1200">
                  <a:solidFill>
                    <a:srgbClr val="000000"/>
                  </a:solidFill>
                </a:rPr>
                <a:t>(codice bianco)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3" name="Oval 9"/>
            <p:cNvSpPr>
              <a:spLocks noChangeArrowheads="1"/>
            </p:cNvSpPr>
            <p:nvPr/>
          </p:nvSpPr>
          <p:spPr bwMode="auto">
            <a:xfrm>
              <a:off x="7198" y="5985"/>
              <a:ext cx="2175" cy="81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100" b="1">
                  <a:solidFill>
                    <a:srgbClr val="000000"/>
                  </a:solidFill>
                </a:rPr>
                <a:t>Classe di rischio IV</a:t>
              </a:r>
            </a:p>
            <a:p>
              <a:pPr algn="ctr"/>
              <a:r>
                <a:rPr lang="it-IT" sz="1100">
                  <a:solidFill>
                    <a:srgbClr val="000000"/>
                  </a:solidFill>
                </a:rPr>
                <a:t>(codice rosso)</a:t>
              </a:r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15724" name="AutoShape 10"/>
            <p:cNvSpPr>
              <a:spLocks noChangeArrowheads="1"/>
            </p:cNvSpPr>
            <p:nvPr/>
          </p:nvSpPr>
          <p:spPr bwMode="auto">
            <a:xfrm>
              <a:off x="6519" y="2508"/>
              <a:ext cx="2444" cy="10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>
                  <a:solidFill>
                    <a:srgbClr val="000000"/>
                  </a:solidFill>
                </a:rPr>
                <a:t>Quale classe di rischio?</a:t>
              </a:r>
              <a:endParaRPr lang="it-IT">
                <a:solidFill>
                  <a:srgbClr val="000000"/>
                </a:solidFill>
              </a:endParaRPr>
            </a:p>
          </p:txBody>
        </p:sp>
        <p:cxnSp>
          <p:nvCxnSpPr>
            <p:cNvPr id="115725" name="AutoShape 11"/>
            <p:cNvCxnSpPr>
              <a:cxnSpLocks noChangeShapeType="1"/>
              <a:endCxn id="115722" idx="6"/>
            </p:cNvCxnSpPr>
            <p:nvPr/>
          </p:nvCxnSpPr>
          <p:spPr bwMode="auto">
            <a:xfrm flipH="1">
              <a:off x="4074" y="3555"/>
              <a:ext cx="3715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6" name="AutoShape 12"/>
            <p:cNvCxnSpPr>
              <a:cxnSpLocks noChangeShapeType="1"/>
              <a:stCxn id="115724" idx="2"/>
              <a:endCxn id="115720" idx="7"/>
            </p:cNvCxnSpPr>
            <p:nvPr/>
          </p:nvCxnSpPr>
          <p:spPr bwMode="auto">
            <a:xfrm flipH="1">
              <a:off x="5248" y="3588"/>
              <a:ext cx="2493" cy="10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7" name="AutoShape 13"/>
            <p:cNvCxnSpPr>
              <a:cxnSpLocks noChangeShapeType="1"/>
              <a:stCxn id="115724" idx="2"/>
              <a:endCxn id="115721" idx="7"/>
            </p:cNvCxnSpPr>
            <p:nvPr/>
          </p:nvCxnSpPr>
          <p:spPr bwMode="auto">
            <a:xfrm flipH="1">
              <a:off x="7150" y="3588"/>
              <a:ext cx="591" cy="17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28" name="AutoShape 14"/>
            <p:cNvCxnSpPr>
              <a:cxnSpLocks noChangeShapeType="1"/>
              <a:stCxn id="115724" idx="2"/>
              <a:endCxn id="115723" idx="0"/>
            </p:cNvCxnSpPr>
            <p:nvPr/>
          </p:nvCxnSpPr>
          <p:spPr bwMode="auto">
            <a:xfrm>
              <a:off x="7741" y="3588"/>
              <a:ext cx="544" cy="2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29" name="Oval 15"/>
            <p:cNvSpPr>
              <a:spLocks noChangeArrowheads="1"/>
            </p:cNvSpPr>
            <p:nvPr/>
          </p:nvSpPr>
          <p:spPr bwMode="auto">
            <a:xfrm>
              <a:off x="2036" y="6525"/>
              <a:ext cx="2717" cy="8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CLASSE di RISCHIO I (codice bianco)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5730" name="Rectangle 16"/>
            <p:cNvSpPr>
              <a:spLocks noChangeArrowheads="1"/>
            </p:cNvSpPr>
            <p:nvPr/>
          </p:nvSpPr>
          <p:spPr bwMode="auto">
            <a:xfrm>
              <a:off x="2036" y="7875"/>
              <a:ext cx="2717" cy="14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>
                  <a:solidFill>
                    <a:srgbClr val="000000"/>
                  </a:solidFill>
                </a:rPr>
                <a:t>Paziente con anamnesi + per cefalea con caratteristiche simili alle precedenti in: 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intensità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durata</a:t>
              </a:r>
            </a:p>
            <a:p>
              <a:r>
                <a:rPr lang="it-IT" sz="1200">
                  <a:solidFill>
                    <a:srgbClr val="000000"/>
                  </a:solidFill>
                </a:rPr>
                <a:t>● sintomi associati</a:t>
              </a:r>
            </a:p>
            <a:p>
              <a:endParaRPr lang="it-IT">
                <a:solidFill>
                  <a:srgbClr val="000000"/>
                </a:solidFill>
              </a:endParaRPr>
            </a:p>
          </p:txBody>
        </p:sp>
        <p:cxnSp>
          <p:nvCxnSpPr>
            <p:cNvPr id="115731" name="AutoShape 17"/>
            <p:cNvCxnSpPr>
              <a:cxnSpLocks noChangeShapeType="1"/>
              <a:stCxn id="115729" idx="4"/>
              <a:endCxn id="115730" idx="0"/>
            </p:cNvCxnSpPr>
            <p:nvPr/>
          </p:nvCxnSpPr>
          <p:spPr bwMode="auto">
            <a:xfrm>
              <a:off x="3394" y="7335"/>
              <a:ext cx="1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5732" name="AutoShape 18"/>
            <p:cNvCxnSpPr>
              <a:cxnSpLocks noChangeShapeType="1"/>
              <a:stCxn id="115730" idx="2"/>
            </p:cNvCxnSpPr>
            <p:nvPr/>
          </p:nvCxnSpPr>
          <p:spPr bwMode="auto">
            <a:xfrm flipH="1">
              <a:off x="3394" y="9360"/>
              <a:ext cx="1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5733" name="AutoShape 19"/>
            <p:cNvSpPr>
              <a:spLocks noChangeArrowheads="1"/>
            </p:cNvSpPr>
            <p:nvPr/>
          </p:nvSpPr>
          <p:spPr bwMode="auto">
            <a:xfrm>
              <a:off x="6519" y="2475"/>
              <a:ext cx="2444" cy="1080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>
                  <a:solidFill>
                    <a:srgbClr val="000000"/>
                  </a:solidFill>
                </a:rPr>
                <a:t>Quale classe di rischio?</a:t>
              </a:r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115716" name="Rectangle 36"/>
          <p:cNvSpPr>
            <a:spLocks noChangeArrowheads="1"/>
          </p:cNvSpPr>
          <p:nvPr/>
        </p:nvSpPr>
        <p:spPr bwMode="auto">
          <a:xfrm>
            <a:off x="4302125" y="5229225"/>
            <a:ext cx="2286000" cy="15128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>
                <a:solidFill>
                  <a:srgbClr val="000000"/>
                </a:solidFill>
              </a:rPr>
              <a:t>PROVVEDIMENTI:</a:t>
            </a:r>
          </a:p>
          <a:p>
            <a:r>
              <a:rPr lang="it-IT" sz="1200">
                <a:solidFill>
                  <a:srgbClr val="000000"/>
                </a:solidFill>
              </a:rPr>
              <a:t>● parametri vitali</a:t>
            </a:r>
          </a:p>
          <a:p>
            <a:r>
              <a:rPr lang="it-IT" sz="1200">
                <a:solidFill>
                  <a:srgbClr val="000000"/>
                </a:solidFill>
              </a:rPr>
              <a:t>● EON</a:t>
            </a:r>
          </a:p>
          <a:p>
            <a:r>
              <a:rPr lang="it-IT" sz="1200">
                <a:solidFill>
                  <a:srgbClr val="000000"/>
                </a:solidFill>
              </a:rPr>
              <a:t>● es. ematochimici</a:t>
            </a:r>
          </a:p>
          <a:p>
            <a:r>
              <a:rPr lang="it-IT" sz="1200">
                <a:solidFill>
                  <a:srgbClr val="000000"/>
                </a:solidFill>
              </a:rPr>
              <a:t>● trattamento sintomatico</a:t>
            </a:r>
          </a:p>
          <a:p>
            <a:r>
              <a:rPr lang="it-IT" sz="1200">
                <a:solidFill>
                  <a:srgbClr val="000000"/>
                </a:solidFill>
              </a:rPr>
              <a:t>● invio a MMG o neurologo o centro cefalee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115717" name="Line 37"/>
          <p:cNvSpPr>
            <a:spLocks noChangeShapeType="1"/>
          </p:cNvSpPr>
          <p:nvPr/>
        </p:nvSpPr>
        <p:spPr bwMode="auto">
          <a:xfrm>
            <a:off x="3779838" y="58769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115718" name="AutoShape 40"/>
          <p:cNvCxnSpPr>
            <a:cxnSpLocks noChangeShapeType="1"/>
          </p:cNvCxnSpPr>
          <p:nvPr/>
        </p:nvCxnSpPr>
        <p:spPr bwMode="auto">
          <a:xfrm>
            <a:off x="2555875" y="6669088"/>
            <a:ext cx="158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="" xmlns:p14="http://schemas.microsoft.com/office/powerpoint/2010/main" val="42002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9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308" y="3105"/>
            <a:chExt cx="7200" cy="6885"/>
          </a:xfrm>
          <a:solidFill>
            <a:srgbClr val="66FF66"/>
          </a:solidFill>
        </p:grpSpPr>
        <p:sp>
          <p:nvSpPr>
            <p:cNvPr id="116745" name="AutoShape 5"/>
            <p:cNvSpPr>
              <a:spLocks noChangeAspect="1" noChangeArrowheads="1"/>
            </p:cNvSpPr>
            <p:nvPr/>
          </p:nvSpPr>
          <p:spPr bwMode="auto">
            <a:xfrm>
              <a:off x="2308" y="3105"/>
              <a:ext cx="7200" cy="6885"/>
            </a:xfrm>
            <a:prstGeom prst="rect">
              <a:avLst/>
            </a:prstGeom>
            <a:solidFill>
              <a:srgbClr val="008040">
                <a:alpha val="8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46" name="Line 6"/>
            <p:cNvSpPr>
              <a:spLocks noChangeShapeType="1"/>
            </p:cNvSpPr>
            <p:nvPr/>
          </p:nvSpPr>
          <p:spPr bwMode="auto">
            <a:xfrm>
              <a:off x="2987" y="4050"/>
              <a:ext cx="58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7" name="Line 7"/>
            <p:cNvSpPr>
              <a:spLocks noChangeShapeType="1"/>
            </p:cNvSpPr>
            <p:nvPr/>
          </p:nvSpPr>
          <p:spPr bwMode="auto">
            <a:xfrm>
              <a:off x="6112" y="4050"/>
              <a:ext cx="0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8" name="Line 8"/>
            <p:cNvSpPr>
              <a:spLocks noChangeShapeType="1"/>
            </p:cNvSpPr>
            <p:nvPr/>
          </p:nvSpPr>
          <p:spPr bwMode="auto">
            <a:xfrm>
              <a:off x="8829" y="4050"/>
              <a:ext cx="1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49" name="Line 9"/>
            <p:cNvSpPr>
              <a:spLocks noChangeShapeType="1"/>
            </p:cNvSpPr>
            <p:nvPr/>
          </p:nvSpPr>
          <p:spPr bwMode="auto">
            <a:xfrm>
              <a:off x="2987" y="4050"/>
              <a:ext cx="1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0" name="Line 10"/>
            <p:cNvSpPr>
              <a:spLocks noChangeShapeType="1"/>
            </p:cNvSpPr>
            <p:nvPr/>
          </p:nvSpPr>
          <p:spPr bwMode="auto">
            <a:xfrm>
              <a:off x="6112" y="3780"/>
              <a:ext cx="0" cy="2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1" name="Line 11"/>
            <p:cNvSpPr>
              <a:spLocks noChangeShapeType="1"/>
            </p:cNvSpPr>
            <p:nvPr/>
          </p:nvSpPr>
          <p:spPr bwMode="auto">
            <a:xfrm>
              <a:off x="2987" y="5670"/>
              <a:ext cx="584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2" name="Line 12"/>
            <p:cNvSpPr>
              <a:spLocks noChangeShapeType="1"/>
            </p:cNvSpPr>
            <p:nvPr/>
          </p:nvSpPr>
          <p:spPr bwMode="auto">
            <a:xfrm>
              <a:off x="2987" y="5130"/>
              <a:ext cx="0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3" name="Line 13"/>
            <p:cNvSpPr>
              <a:spLocks noChangeShapeType="1"/>
            </p:cNvSpPr>
            <p:nvPr/>
          </p:nvSpPr>
          <p:spPr bwMode="auto">
            <a:xfrm>
              <a:off x="6112" y="5130"/>
              <a:ext cx="1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4" name="Line 14"/>
            <p:cNvSpPr>
              <a:spLocks noChangeShapeType="1"/>
            </p:cNvSpPr>
            <p:nvPr/>
          </p:nvSpPr>
          <p:spPr bwMode="auto">
            <a:xfrm>
              <a:off x="8829" y="5130"/>
              <a:ext cx="1" cy="540"/>
            </a:xfrm>
            <a:prstGeom prst="line">
              <a:avLst/>
            </a:prstGeom>
            <a:grp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5" name="Line 15"/>
            <p:cNvSpPr>
              <a:spLocks noChangeShapeType="1"/>
            </p:cNvSpPr>
            <p:nvPr/>
          </p:nvSpPr>
          <p:spPr bwMode="auto">
            <a:xfrm>
              <a:off x="6112" y="5670"/>
              <a:ext cx="1" cy="2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6" name="Rectangle 16"/>
            <p:cNvSpPr>
              <a:spLocks noChangeArrowheads="1"/>
            </p:cNvSpPr>
            <p:nvPr/>
          </p:nvSpPr>
          <p:spPr bwMode="auto">
            <a:xfrm>
              <a:off x="4889" y="6075"/>
              <a:ext cx="2717" cy="12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 dirty="0">
                  <a:solidFill>
                    <a:srgbClr val="000000"/>
                  </a:solidFill>
                </a:rPr>
                <a:t>PROVVEDIMENTI: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EON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es. ematochimici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 trattamento sintomatico</a:t>
              </a:r>
            </a:p>
            <a:p>
              <a:r>
                <a:rPr lang="it-IT" sz="1200" b="1" dirty="0">
                  <a:solidFill>
                    <a:srgbClr val="000000"/>
                  </a:solidFill>
                </a:rPr>
                <a:t>●TC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57" name="Line 17"/>
            <p:cNvSpPr>
              <a:spLocks noChangeShapeType="1"/>
            </p:cNvSpPr>
            <p:nvPr/>
          </p:nvSpPr>
          <p:spPr bwMode="auto">
            <a:xfrm>
              <a:off x="6112" y="7290"/>
              <a:ext cx="0" cy="40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58" name="AutoShape 18"/>
            <p:cNvSpPr>
              <a:spLocks noChangeArrowheads="1"/>
            </p:cNvSpPr>
            <p:nvPr/>
          </p:nvSpPr>
          <p:spPr bwMode="auto">
            <a:xfrm>
              <a:off x="5161" y="7758"/>
              <a:ext cx="1902" cy="945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TC positiva?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59" name="Text Box 19"/>
            <p:cNvSpPr txBox="1">
              <a:spLocks noChangeArrowheads="1"/>
            </p:cNvSpPr>
            <p:nvPr/>
          </p:nvSpPr>
          <p:spPr bwMode="auto">
            <a:xfrm>
              <a:off x="7063" y="7830"/>
              <a:ext cx="407" cy="4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>
                  <a:solidFill>
                    <a:srgbClr val="000000"/>
                  </a:solidFill>
                </a:rPr>
                <a:t>si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6760" name="Text Box 20"/>
            <p:cNvSpPr txBox="1">
              <a:spLocks noChangeArrowheads="1"/>
            </p:cNvSpPr>
            <p:nvPr/>
          </p:nvSpPr>
          <p:spPr bwMode="auto">
            <a:xfrm>
              <a:off x="5568" y="8775"/>
              <a:ext cx="452" cy="3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r>
                <a:rPr lang="it-IT" sz="1200" b="1" dirty="0">
                  <a:solidFill>
                    <a:srgbClr val="000000"/>
                  </a:solidFill>
                </a:rPr>
                <a:t>no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61" name="Rectangle 21"/>
            <p:cNvSpPr>
              <a:spLocks noChangeArrowheads="1"/>
            </p:cNvSpPr>
            <p:nvPr/>
          </p:nvSpPr>
          <p:spPr bwMode="auto">
            <a:xfrm>
              <a:off x="5025" y="9315"/>
              <a:ext cx="231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3269" tIns="46634" rIns="93269" bIns="46634"/>
            <a:lstStyle/>
            <a:p>
              <a:pPr algn="just"/>
              <a:r>
                <a:rPr lang="it-IT" sz="1200" b="1" dirty="0">
                  <a:solidFill>
                    <a:srgbClr val="000000"/>
                  </a:solidFill>
                </a:rPr>
                <a:t>Invio a visita neurologica ambulatoriale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116762" name="Line 22"/>
            <p:cNvSpPr>
              <a:spLocks noChangeShapeType="1"/>
            </p:cNvSpPr>
            <p:nvPr/>
          </p:nvSpPr>
          <p:spPr bwMode="auto">
            <a:xfrm>
              <a:off x="6112" y="8775"/>
              <a:ext cx="0" cy="54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6763" name="Line 23"/>
            <p:cNvSpPr>
              <a:spLocks noChangeShapeType="1"/>
            </p:cNvSpPr>
            <p:nvPr/>
          </p:nvSpPr>
          <p:spPr bwMode="auto">
            <a:xfrm>
              <a:off x="7063" y="8235"/>
              <a:ext cx="67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6740" name="Oval 24"/>
          <p:cNvSpPr>
            <a:spLocks noChangeArrowheads="1"/>
          </p:cNvSpPr>
          <p:nvPr/>
        </p:nvSpPr>
        <p:spPr bwMode="auto">
          <a:xfrm>
            <a:off x="3635375" y="57150"/>
            <a:ext cx="2286000" cy="850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CLASSE di RISCHIO         II(codice verde)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1" name="Rectangle 65"/>
          <p:cNvSpPr>
            <a:spLocks noChangeArrowheads="1"/>
          </p:cNvSpPr>
          <p:nvPr/>
        </p:nvSpPr>
        <p:spPr bwMode="auto">
          <a:xfrm>
            <a:off x="539750" y="2060575"/>
            <a:ext cx="24130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Cefalea di recente esordio                      (giorni, settimane)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2" name="Rectangle 66"/>
          <p:cNvSpPr>
            <a:spLocks noChangeArrowheads="1"/>
          </p:cNvSpPr>
          <p:nvPr/>
        </p:nvSpPr>
        <p:spPr bwMode="auto">
          <a:xfrm>
            <a:off x="3492500" y="2060575"/>
            <a:ext cx="24003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Cefalea progressivamente ingravescente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3" name="Rectangle 67"/>
          <p:cNvSpPr>
            <a:spLocks noChangeArrowheads="1"/>
          </p:cNvSpPr>
          <p:nvPr/>
        </p:nvSpPr>
        <p:spPr bwMode="auto">
          <a:xfrm>
            <a:off x="6589713" y="2133600"/>
            <a:ext cx="19431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Cefalea persistente da              24 ore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6744" name="Rectangle 68"/>
          <p:cNvSpPr>
            <a:spLocks noChangeArrowheads="1"/>
          </p:cNvSpPr>
          <p:nvPr/>
        </p:nvSpPr>
        <p:spPr bwMode="auto">
          <a:xfrm>
            <a:off x="6948488" y="4941888"/>
            <a:ext cx="1584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it-IT" sz="1200" b="1">
                <a:solidFill>
                  <a:srgbClr val="000000"/>
                </a:solidFill>
              </a:rPr>
              <a:t>Gestione del caso</a:t>
            </a:r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3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7017307"/>
          </a:xfrm>
          <a:prstGeom prst="rect">
            <a:avLst/>
          </a:prstGeom>
          <a:solidFill>
            <a:srgbClr val="FFCC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7762" name="Oval 6"/>
          <p:cNvSpPr>
            <a:spLocks noGrp="1" noChangeArrowheads="1"/>
          </p:cNvSpPr>
          <p:nvPr>
            <p:ph type="body" idx="1"/>
          </p:nvPr>
        </p:nvSpPr>
        <p:spPr>
          <a:xfrm>
            <a:off x="3348038" y="620713"/>
            <a:ext cx="2303462" cy="936625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rou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CLASSE di RISCHIO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sz="1200" b="1" smtClean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III(codice giallo)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Cefalea con:</a:t>
            </a:r>
          </a:p>
        </p:txBody>
      </p:sp>
      <p:sp>
        <p:nvSpPr>
          <p:cNvPr id="117763" name="Line 25"/>
          <p:cNvSpPr>
            <a:spLocks noChangeShapeType="1"/>
          </p:cNvSpPr>
          <p:nvPr/>
        </p:nvSpPr>
        <p:spPr bwMode="auto">
          <a:xfrm>
            <a:off x="1331913" y="2276475"/>
            <a:ext cx="6624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64" name="Line 26"/>
          <p:cNvSpPr>
            <a:spLocks noChangeShapeType="1"/>
          </p:cNvSpPr>
          <p:nvPr/>
        </p:nvSpPr>
        <p:spPr bwMode="auto">
          <a:xfrm>
            <a:off x="4500563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65" name="Line 27"/>
          <p:cNvSpPr>
            <a:spLocks noChangeShapeType="1"/>
          </p:cNvSpPr>
          <p:nvPr/>
        </p:nvSpPr>
        <p:spPr bwMode="auto">
          <a:xfrm>
            <a:off x="4500563" y="1773238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66" name="Rectangle 28"/>
          <p:cNvSpPr>
            <a:spLocks noChangeArrowheads="1"/>
          </p:cNvSpPr>
          <p:nvPr/>
        </p:nvSpPr>
        <p:spPr bwMode="auto">
          <a:xfrm>
            <a:off x="611188" y="2997200"/>
            <a:ext cx="12969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Febbre</a:t>
            </a:r>
          </a:p>
          <a:p>
            <a:pPr algn="ctr"/>
            <a:r>
              <a:rPr lang="it-IT" sz="1200" b="1">
                <a:solidFill>
                  <a:srgbClr val="000000"/>
                </a:solidFill>
              </a:rPr>
              <a:t>e/o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7" name="Rectangle 45"/>
          <p:cNvSpPr>
            <a:spLocks noChangeArrowheads="1"/>
          </p:cNvSpPr>
          <p:nvPr/>
        </p:nvSpPr>
        <p:spPr bwMode="auto">
          <a:xfrm>
            <a:off x="3779838" y="2997200"/>
            <a:ext cx="1439862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200" b="1">
                <a:solidFill>
                  <a:srgbClr val="000000"/>
                </a:solidFill>
              </a:rPr>
              <a:t>Segni meningei e/o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8" name="Rectangle 46"/>
          <p:cNvSpPr>
            <a:spLocks noChangeArrowheads="1"/>
          </p:cNvSpPr>
          <p:nvPr/>
        </p:nvSpPr>
        <p:spPr bwMode="auto">
          <a:xfrm>
            <a:off x="7092950" y="2997200"/>
            <a:ext cx="1511300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Segni neurologici focali</a:t>
            </a:r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7769" name="Line 47"/>
          <p:cNvSpPr>
            <a:spLocks noChangeShapeType="1"/>
          </p:cNvSpPr>
          <p:nvPr/>
        </p:nvSpPr>
        <p:spPr bwMode="auto">
          <a:xfrm>
            <a:off x="1331913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0" name="Line 48"/>
          <p:cNvSpPr>
            <a:spLocks noChangeShapeType="1"/>
          </p:cNvSpPr>
          <p:nvPr/>
        </p:nvSpPr>
        <p:spPr bwMode="auto">
          <a:xfrm>
            <a:off x="7956550" y="2276475"/>
            <a:ext cx="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1" name="Line 49"/>
          <p:cNvSpPr>
            <a:spLocks noChangeShapeType="1"/>
          </p:cNvSpPr>
          <p:nvPr/>
        </p:nvSpPr>
        <p:spPr bwMode="auto">
          <a:xfrm>
            <a:off x="1311275" y="37639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2" name="Line 66"/>
          <p:cNvSpPr>
            <a:spLocks noChangeShapeType="1"/>
          </p:cNvSpPr>
          <p:nvPr/>
        </p:nvSpPr>
        <p:spPr bwMode="auto">
          <a:xfrm>
            <a:off x="1311275" y="4221163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3" name="Line 67"/>
          <p:cNvSpPr>
            <a:spLocks noChangeShapeType="1"/>
          </p:cNvSpPr>
          <p:nvPr/>
        </p:nvSpPr>
        <p:spPr bwMode="auto">
          <a:xfrm>
            <a:off x="7956550" y="37639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4" name="Line 68"/>
          <p:cNvSpPr>
            <a:spLocks noChangeShapeType="1"/>
          </p:cNvSpPr>
          <p:nvPr/>
        </p:nvSpPr>
        <p:spPr bwMode="auto">
          <a:xfrm>
            <a:off x="4500563" y="4051300"/>
            <a:ext cx="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7775" name="Line 69"/>
          <p:cNvSpPr>
            <a:spLocks noChangeShapeType="1"/>
          </p:cNvSpPr>
          <p:nvPr/>
        </p:nvSpPr>
        <p:spPr bwMode="auto">
          <a:xfrm>
            <a:off x="4500563" y="4508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7776" name="Rectangle 70"/>
          <p:cNvSpPr>
            <a:spLocks noChangeArrowheads="1"/>
          </p:cNvSpPr>
          <p:nvPr/>
        </p:nvSpPr>
        <p:spPr bwMode="auto">
          <a:xfrm>
            <a:off x="2773363" y="4941888"/>
            <a:ext cx="3527425" cy="1800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400" b="1">
                <a:solidFill>
                  <a:srgbClr val="000000"/>
                </a:solidFill>
              </a:rPr>
              <a:t>PROVVEDIMENTI:</a:t>
            </a:r>
          </a:p>
          <a:p>
            <a:endParaRPr lang="it-IT" sz="1400" b="1">
              <a:solidFill>
                <a:srgbClr val="000000"/>
              </a:solidFill>
            </a:endParaRPr>
          </a:p>
          <a:p>
            <a:r>
              <a:rPr lang="it-IT" sz="1400" b="1">
                <a:solidFill>
                  <a:srgbClr val="000000"/>
                </a:solidFill>
              </a:rPr>
              <a:t>● B.T.(indici flogosi)</a:t>
            </a:r>
          </a:p>
          <a:p>
            <a:r>
              <a:rPr lang="it-IT" sz="1400" b="1">
                <a:solidFill>
                  <a:srgbClr val="000000"/>
                </a:solidFill>
              </a:rPr>
              <a:t>● T.C.</a:t>
            </a:r>
          </a:p>
          <a:p>
            <a:r>
              <a:rPr lang="it-IT" sz="1400" b="1">
                <a:solidFill>
                  <a:srgbClr val="000000"/>
                </a:solidFill>
              </a:rPr>
              <a:t>● P.L. se febbre o segni meningei</a:t>
            </a:r>
          </a:p>
          <a:p>
            <a:r>
              <a:rPr lang="it-IT" sz="1400" b="1">
                <a:solidFill>
                  <a:srgbClr val="000000"/>
                </a:solidFill>
              </a:rPr>
              <a:t>● cons. neurologica o infettivologica</a:t>
            </a:r>
          </a:p>
        </p:txBody>
      </p:sp>
    </p:spTree>
    <p:extLst>
      <p:ext uri="{BB962C8B-B14F-4D97-AF65-F5344CB8AC3E}">
        <p14:creationId xmlns="" xmlns:p14="http://schemas.microsoft.com/office/powerpoint/2010/main" val="36443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0" y="0"/>
            <a:ext cx="9144000" cy="701730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8786" name="Oval 4"/>
          <p:cNvSpPr>
            <a:spLocks noGrp="1" noChangeArrowheads="1"/>
          </p:cNvSpPr>
          <p:nvPr>
            <p:ph type="body" idx="1"/>
          </p:nvPr>
        </p:nvSpPr>
        <p:spPr>
          <a:xfrm>
            <a:off x="3205163" y="261938"/>
            <a:ext cx="3311525" cy="1079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1200" b="1" smtClean="0"/>
              <a:t>CLASSE di RISCHIO         IV(codice rosso) cefalea ad esordio acuto d’elevata intensità con </a:t>
            </a:r>
            <a:r>
              <a:rPr lang="it-IT" sz="1200" smtClean="0"/>
              <a:t>:</a:t>
            </a:r>
          </a:p>
        </p:txBody>
      </p:sp>
      <p:sp>
        <p:nvSpPr>
          <p:cNvPr id="118787" name="Line 5"/>
          <p:cNvSpPr>
            <a:spLocks noChangeShapeType="1"/>
          </p:cNvSpPr>
          <p:nvPr/>
        </p:nvSpPr>
        <p:spPr bwMode="auto">
          <a:xfrm>
            <a:off x="4572000" y="1484313"/>
            <a:ext cx="0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18788" name="Group 6"/>
          <p:cNvGrpSpPr>
            <a:grpSpLocks noChangeAspect="1"/>
          </p:cNvGrpSpPr>
          <p:nvPr/>
        </p:nvGrpSpPr>
        <p:grpSpPr bwMode="auto">
          <a:xfrm>
            <a:off x="0" y="1096963"/>
            <a:ext cx="9144000" cy="5761037"/>
            <a:chOff x="2308" y="3105"/>
            <a:chExt cx="7200" cy="6885"/>
          </a:xfrm>
        </p:grpSpPr>
        <p:sp>
          <p:nvSpPr>
            <p:cNvPr id="118792" name="AutoShape 7"/>
            <p:cNvSpPr>
              <a:spLocks noChangeAspect="1" noChangeArrowheads="1"/>
            </p:cNvSpPr>
            <p:nvPr/>
          </p:nvSpPr>
          <p:spPr bwMode="auto">
            <a:xfrm>
              <a:off x="2308" y="3105"/>
              <a:ext cx="7200" cy="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793" name="Line 8"/>
            <p:cNvSpPr>
              <a:spLocks noChangeShapeType="1"/>
            </p:cNvSpPr>
            <p:nvPr/>
          </p:nvSpPr>
          <p:spPr bwMode="auto">
            <a:xfrm>
              <a:off x="2987" y="4050"/>
              <a:ext cx="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4" name="Line 9"/>
            <p:cNvSpPr>
              <a:spLocks noChangeShapeType="1"/>
            </p:cNvSpPr>
            <p:nvPr/>
          </p:nvSpPr>
          <p:spPr bwMode="auto">
            <a:xfrm>
              <a:off x="6112" y="4050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5" name="Line 10"/>
            <p:cNvSpPr>
              <a:spLocks noChangeShapeType="1"/>
            </p:cNvSpPr>
            <p:nvPr/>
          </p:nvSpPr>
          <p:spPr bwMode="auto">
            <a:xfrm>
              <a:off x="8829" y="4050"/>
              <a:ext cx="1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6" name="Line 11"/>
            <p:cNvSpPr>
              <a:spLocks noChangeShapeType="1"/>
            </p:cNvSpPr>
            <p:nvPr/>
          </p:nvSpPr>
          <p:spPr bwMode="auto">
            <a:xfrm>
              <a:off x="2987" y="4050"/>
              <a:ext cx="1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7" name="Line 12"/>
            <p:cNvSpPr>
              <a:spLocks noChangeShapeType="1"/>
            </p:cNvSpPr>
            <p:nvPr/>
          </p:nvSpPr>
          <p:spPr bwMode="auto">
            <a:xfrm>
              <a:off x="6112" y="378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8" name="Line 13"/>
            <p:cNvSpPr>
              <a:spLocks noChangeShapeType="1"/>
            </p:cNvSpPr>
            <p:nvPr/>
          </p:nvSpPr>
          <p:spPr bwMode="auto">
            <a:xfrm>
              <a:off x="2987" y="5670"/>
              <a:ext cx="58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799" name="Line 14"/>
            <p:cNvSpPr>
              <a:spLocks noChangeShapeType="1"/>
            </p:cNvSpPr>
            <p:nvPr/>
          </p:nvSpPr>
          <p:spPr bwMode="auto">
            <a:xfrm>
              <a:off x="2987" y="5130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0" name="Line 15"/>
            <p:cNvSpPr>
              <a:spLocks noChangeShapeType="1"/>
            </p:cNvSpPr>
            <p:nvPr/>
          </p:nvSpPr>
          <p:spPr bwMode="auto">
            <a:xfrm>
              <a:off x="6112" y="5130"/>
              <a:ext cx="1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1" name="Line 16"/>
            <p:cNvSpPr>
              <a:spLocks noChangeShapeType="1"/>
            </p:cNvSpPr>
            <p:nvPr/>
          </p:nvSpPr>
          <p:spPr bwMode="auto">
            <a:xfrm>
              <a:off x="8829" y="5130"/>
              <a:ext cx="1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2" name="Line 17"/>
            <p:cNvSpPr>
              <a:spLocks noChangeShapeType="1"/>
            </p:cNvSpPr>
            <p:nvPr/>
          </p:nvSpPr>
          <p:spPr bwMode="auto">
            <a:xfrm>
              <a:off x="6112" y="5670"/>
              <a:ext cx="1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3" name="Rectangle 18"/>
            <p:cNvSpPr>
              <a:spLocks noChangeArrowheads="1"/>
            </p:cNvSpPr>
            <p:nvPr/>
          </p:nvSpPr>
          <p:spPr bwMode="auto">
            <a:xfrm>
              <a:off x="4482" y="6075"/>
              <a:ext cx="339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● B.T.(indici flogosi)</a:t>
              </a:r>
            </a:p>
            <a:p>
              <a:r>
                <a:rPr lang="it-IT" sz="1200" b="1">
                  <a:solidFill>
                    <a:srgbClr val="000000"/>
                  </a:solidFill>
                </a:rPr>
                <a:t>● T.C. encefalo</a:t>
              </a:r>
            </a:p>
            <a:p>
              <a:r>
                <a:rPr lang="it-IT" sz="1200" b="1">
                  <a:solidFill>
                    <a:srgbClr val="000000"/>
                  </a:solidFill>
                </a:rPr>
                <a:t>● Valutazione neurologica e/o di altro specialista</a:t>
              </a:r>
            </a:p>
          </p:txBody>
        </p:sp>
        <p:sp>
          <p:nvSpPr>
            <p:cNvPr id="118804" name="Rectangle 19"/>
            <p:cNvSpPr>
              <a:spLocks noChangeArrowheads="1"/>
            </p:cNvSpPr>
            <p:nvPr/>
          </p:nvSpPr>
          <p:spPr bwMode="auto">
            <a:xfrm>
              <a:off x="2308" y="4455"/>
              <a:ext cx="1087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Vomito</a:t>
              </a:r>
            </a:p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5" name="Rectangle 20"/>
            <p:cNvSpPr>
              <a:spLocks noChangeArrowheads="1"/>
            </p:cNvSpPr>
            <p:nvPr/>
          </p:nvSpPr>
          <p:spPr bwMode="auto">
            <a:xfrm>
              <a:off x="3938" y="4455"/>
              <a:ext cx="13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Segni focali 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6" name="Rectangle 21"/>
            <p:cNvSpPr>
              <a:spLocks noChangeArrowheads="1"/>
            </p:cNvSpPr>
            <p:nvPr/>
          </p:nvSpPr>
          <p:spPr bwMode="auto">
            <a:xfrm>
              <a:off x="5976" y="4455"/>
              <a:ext cx="149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Sincope all’esordio e/o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7" name="Rectangle 22"/>
            <p:cNvSpPr>
              <a:spLocks noChangeArrowheads="1"/>
            </p:cNvSpPr>
            <p:nvPr/>
          </p:nvSpPr>
          <p:spPr bwMode="auto">
            <a:xfrm>
              <a:off x="8014" y="4455"/>
              <a:ext cx="1493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Disturbi del sensorio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08" name="Line 23"/>
            <p:cNvSpPr>
              <a:spLocks noChangeShapeType="1"/>
            </p:cNvSpPr>
            <p:nvPr/>
          </p:nvSpPr>
          <p:spPr bwMode="auto">
            <a:xfrm>
              <a:off x="4617" y="4050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8809" name="AutoShape 24"/>
            <p:cNvSpPr>
              <a:spLocks noChangeArrowheads="1"/>
            </p:cNvSpPr>
            <p:nvPr/>
          </p:nvSpPr>
          <p:spPr bwMode="auto">
            <a:xfrm>
              <a:off x="5433" y="7425"/>
              <a:ext cx="1630" cy="108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T.C. encefalo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0" name="Text Box 25"/>
            <p:cNvSpPr txBox="1">
              <a:spLocks noChangeArrowheads="1"/>
            </p:cNvSpPr>
            <p:nvPr/>
          </p:nvSpPr>
          <p:spPr bwMode="auto">
            <a:xfrm>
              <a:off x="7199" y="7425"/>
              <a:ext cx="407" cy="4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sz="1200" b="1">
                  <a:solidFill>
                    <a:srgbClr val="000000"/>
                  </a:solidFill>
                </a:rPr>
                <a:t>Neg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1" name="Rectangle 26"/>
            <p:cNvSpPr>
              <a:spLocks noChangeArrowheads="1"/>
            </p:cNvSpPr>
            <p:nvPr/>
          </p:nvSpPr>
          <p:spPr bwMode="auto">
            <a:xfrm>
              <a:off x="7878" y="7695"/>
              <a:ext cx="122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Puntura lombare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2" name="Rectangle 27"/>
            <p:cNvSpPr>
              <a:spLocks noChangeArrowheads="1"/>
            </p:cNvSpPr>
            <p:nvPr/>
          </p:nvSpPr>
          <p:spPr bwMode="auto">
            <a:xfrm>
              <a:off x="5568" y="9180"/>
              <a:ext cx="135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Se ESA:</a:t>
              </a:r>
            </a:p>
            <a:p>
              <a:pPr algn="ctr"/>
              <a:r>
                <a:rPr lang="it-IT" sz="1200" b="1">
                  <a:solidFill>
                    <a:srgbClr val="000000"/>
                  </a:solidFill>
                </a:rPr>
                <a:t>neurochirurgia</a:t>
              </a:r>
              <a:endParaRPr lang="it-IT" b="1">
                <a:solidFill>
                  <a:srgbClr val="000000"/>
                </a:solidFill>
              </a:endParaRPr>
            </a:p>
          </p:txBody>
        </p:sp>
        <p:sp>
          <p:nvSpPr>
            <p:cNvPr id="118813" name="Line 28"/>
            <p:cNvSpPr>
              <a:spLocks noChangeShapeType="1"/>
            </p:cNvSpPr>
            <p:nvPr/>
          </p:nvSpPr>
          <p:spPr bwMode="auto">
            <a:xfrm>
              <a:off x="6248" y="6885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118814" name="AutoShape 29"/>
            <p:cNvCxnSpPr>
              <a:cxnSpLocks noChangeShapeType="1"/>
              <a:stCxn id="118809" idx="2"/>
              <a:endCxn id="118812" idx="0"/>
            </p:cNvCxnSpPr>
            <p:nvPr/>
          </p:nvCxnSpPr>
          <p:spPr bwMode="auto">
            <a:xfrm flipH="1">
              <a:off x="6248" y="8505"/>
              <a:ext cx="1" cy="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8815" name="AutoShape 30"/>
            <p:cNvCxnSpPr>
              <a:cxnSpLocks noChangeShapeType="1"/>
              <a:stCxn id="118809" idx="3"/>
              <a:endCxn id="118811" idx="1"/>
            </p:cNvCxnSpPr>
            <p:nvPr/>
          </p:nvCxnSpPr>
          <p:spPr bwMode="auto">
            <a:xfrm>
              <a:off x="7063" y="7965"/>
              <a:ext cx="81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8816" name="Text Box 31"/>
            <p:cNvSpPr txBox="1">
              <a:spLocks noChangeArrowheads="1"/>
            </p:cNvSpPr>
            <p:nvPr/>
          </p:nvSpPr>
          <p:spPr bwMode="auto">
            <a:xfrm>
              <a:off x="6383" y="8505"/>
              <a:ext cx="544" cy="405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it-IT" b="1">
                  <a:solidFill>
                    <a:srgbClr val="000000"/>
                  </a:solidFill>
                </a:rPr>
                <a:t>POS</a:t>
              </a:r>
            </a:p>
          </p:txBody>
        </p:sp>
      </p:grpSp>
      <p:sp>
        <p:nvSpPr>
          <p:cNvPr id="118789" name="Rectangle 110"/>
          <p:cNvSpPr>
            <a:spLocks noChangeArrowheads="1"/>
          </p:cNvSpPr>
          <p:nvPr/>
        </p:nvSpPr>
        <p:spPr bwMode="auto">
          <a:xfrm>
            <a:off x="3059113" y="2827338"/>
            <a:ext cx="1584325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rgbClr val="000000"/>
                </a:solidFill>
              </a:rPr>
              <a:t>Farmacoresistenza</a:t>
            </a:r>
          </a:p>
        </p:txBody>
      </p:sp>
      <p:cxnSp>
        <p:nvCxnSpPr>
          <p:cNvPr id="118790" name="AutoShape 113"/>
          <p:cNvCxnSpPr>
            <a:cxnSpLocks noChangeShapeType="1"/>
            <a:stCxn id="118805" idx="3"/>
          </p:cNvCxnSpPr>
          <p:nvPr/>
        </p:nvCxnSpPr>
        <p:spPr bwMode="auto">
          <a:xfrm>
            <a:off x="3795713" y="2452688"/>
            <a:ext cx="415925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791" name="AutoShape 114"/>
          <p:cNvCxnSpPr>
            <a:cxnSpLocks noChangeShapeType="1"/>
            <a:stCxn id="118789" idx="3"/>
          </p:cNvCxnSpPr>
          <p:nvPr/>
        </p:nvCxnSpPr>
        <p:spPr bwMode="auto">
          <a:xfrm>
            <a:off x="4643438" y="3055938"/>
            <a:ext cx="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="" xmlns:p14="http://schemas.microsoft.com/office/powerpoint/2010/main" val="21839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olo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6.6 Cefalea attribuita a trombosi venosa cerebrale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417638"/>
            <a:ext cx="8433229" cy="4225925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anchor="ctr"/>
          <a:lstStyle/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Spesso donne giovani in terapia </a:t>
            </a:r>
            <a:r>
              <a:rPr lang="it-IT" sz="2400" dirty="0" err="1" smtClean="0">
                <a:latin typeface="Arial Narrow"/>
                <a:cs typeface="Arial Narrow"/>
              </a:rPr>
              <a:t>estroprogestinica</a:t>
            </a:r>
            <a:endParaRPr lang="it-IT" sz="2400" dirty="0" smtClean="0">
              <a:latin typeface="Arial Narrow"/>
              <a:cs typeface="Arial Narrow"/>
            </a:endParaRP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Esordio acuto, subacuto o cronico</a:t>
            </a: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Presente nell’80-90% dei casi, spesso sintomo d’esordio</a:t>
            </a:r>
          </a:p>
          <a:p>
            <a:pPr>
              <a:defRPr/>
            </a:pPr>
            <a:r>
              <a:rPr lang="it-IT" sz="24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Localizzazione aspecifica</a:t>
            </a:r>
            <a:r>
              <a:rPr lang="it-IT" sz="2400" dirty="0" smtClean="0">
                <a:latin typeface="Arial Narrow"/>
                <a:cs typeface="Arial Narrow"/>
              </a:rPr>
              <a:t>, spesso diffusa</a:t>
            </a:r>
          </a:p>
          <a:p>
            <a:pPr>
              <a:defRPr/>
            </a:pPr>
            <a:r>
              <a:rPr lang="it-IT" sz="24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Intensità variabile </a:t>
            </a:r>
            <a:r>
              <a:rPr lang="it-IT" sz="2400" dirty="0" smtClean="0">
                <a:latin typeface="Arial Narrow"/>
                <a:cs typeface="Arial Narrow"/>
              </a:rPr>
              <a:t>(da lieve peso a dolore insopportabile)</a:t>
            </a:r>
          </a:p>
          <a:p>
            <a:pPr>
              <a:defRPr/>
            </a:pPr>
            <a:r>
              <a:rPr lang="it-IT" sz="2400" dirty="0" smtClean="0">
                <a:latin typeface="Arial Narrow"/>
                <a:cs typeface="Arial Narrow"/>
              </a:rPr>
              <a:t>Talvolta associata a segni focali neurologici</a:t>
            </a:r>
          </a:p>
          <a:p>
            <a:pPr>
              <a:defRPr/>
            </a:pPr>
            <a:r>
              <a:rPr lang="it-IT" sz="2400" dirty="0" err="1" smtClean="0">
                <a:latin typeface="Arial Narrow"/>
                <a:cs typeface="Arial Narrow"/>
              </a:rPr>
              <a:t>Neuroimaging</a:t>
            </a:r>
            <a:r>
              <a:rPr lang="it-IT" sz="2400" dirty="0" smtClean="0">
                <a:latin typeface="Arial Narrow"/>
                <a:cs typeface="Arial Narrow"/>
              </a:rPr>
              <a:t> (TC, </a:t>
            </a:r>
            <a:r>
              <a:rPr lang="it-IT" sz="2400" dirty="0" err="1" smtClean="0">
                <a:latin typeface="Arial Narrow"/>
                <a:cs typeface="Arial Narrow"/>
              </a:rPr>
              <a:t>Angio-TC</a:t>
            </a:r>
            <a:r>
              <a:rPr lang="it-IT" sz="2400" dirty="0" smtClean="0">
                <a:latin typeface="Arial Narrow"/>
                <a:cs typeface="Arial Narrow"/>
              </a:rPr>
              <a:t>, </a:t>
            </a:r>
            <a:r>
              <a:rPr lang="it-IT" sz="2400" dirty="0" err="1" smtClean="0">
                <a:latin typeface="Arial Narrow"/>
                <a:cs typeface="Arial Narrow"/>
              </a:rPr>
              <a:t>RMN+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  <a:r>
              <a:rPr lang="it-IT" sz="2400" dirty="0" err="1" smtClean="0">
                <a:latin typeface="Arial Narrow"/>
                <a:cs typeface="Arial Narrow"/>
              </a:rPr>
              <a:t>AngioRMN</a:t>
            </a:r>
            <a:r>
              <a:rPr lang="it-IT" sz="2400" dirty="0" smtClean="0">
                <a:latin typeface="Arial Narrow"/>
                <a:cs typeface="Arial Narrow"/>
              </a:rPr>
              <a:t> )</a:t>
            </a: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8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cs typeface="Times New Roman" pitchFamily="18" charset="0"/>
              </a:rPr>
              <a:t>♀, 41aa, ex-fumatrice, ipertesa, estroprogestinici; intensa cefalea pulsante </a:t>
            </a:r>
            <a:r>
              <a:rPr lang="it-IT" sz="2400" dirty="0" err="1">
                <a:solidFill>
                  <a:schemeClr val="bg1"/>
                </a:solidFill>
                <a:cs typeface="Times New Roman" pitchFamily="18" charset="0"/>
              </a:rPr>
              <a:t>occipito</a:t>
            </a:r>
            <a:r>
              <a:rPr lang="it-IT" sz="2400" dirty="0">
                <a:solidFill>
                  <a:schemeClr val="bg1"/>
                </a:solidFill>
                <a:cs typeface="Times New Roman" pitchFamily="18" charset="0"/>
              </a:rPr>
              <a:t>-nucale ad esordio acuto, con nausea e vomito, non responsiva a FANS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120837" name="Picture 8" descr="Pedrinelli_TC_10_6_2006_003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611188" y="1557338"/>
            <a:ext cx="35274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9" descr="Pedrinelli_TC_10_6_2006_0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557338"/>
            <a:ext cx="34020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-2472312">
            <a:off x="2419350" y="5049838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3500773">
            <a:off x="6875463" y="460851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3500773">
            <a:off x="7454900" y="451167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0842" name="CasellaDiTesto 11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sp>
        <p:nvSpPr>
          <p:cNvPr id="120843" name="CasellaDiTesto 12"/>
          <p:cNvSpPr txBox="1">
            <a:spLocks noChangeArrowheads="1"/>
          </p:cNvSpPr>
          <p:nvPr/>
        </p:nvSpPr>
        <p:spPr bwMode="auto">
          <a:xfrm>
            <a:off x="6011863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</p:spTree>
    <p:extLst>
      <p:ext uri="{BB962C8B-B14F-4D97-AF65-F5344CB8AC3E}">
        <p14:creationId xmlns="" xmlns:p14="http://schemas.microsoft.com/office/powerpoint/2010/main" val="1117071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contenut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122884" name="Picture 5" descr="Pedrinelli_RM_10_6_2006_FLAIR_ax_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04925"/>
            <a:ext cx="3398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1" name="Picture 7" descr="Pedrinelli_RM_10_6_2006_angio_2D_0019"/>
          <p:cNvPicPr>
            <a:picLocks noChangeAspect="1" noChangeArrowheads="1"/>
          </p:cNvPicPr>
          <p:nvPr/>
        </p:nvPicPr>
        <p:blipFill>
          <a:blip r:embed="rId4" cstate="print"/>
          <a:srcRect t="-3548"/>
          <a:stretch>
            <a:fillRect/>
          </a:stretch>
        </p:blipFill>
        <p:spPr bwMode="auto">
          <a:xfrm>
            <a:off x="4716463" y="1196975"/>
            <a:ext cx="40941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358775" y="64008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ESA da trombosi dei seni (SSS)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4402672">
            <a:off x="2774950" y="43021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0800000">
            <a:off x="1116013" y="281781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367109">
            <a:off x="3073400" y="2792413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6504271">
            <a:off x="1439863" y="4541838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3500773">
            <a:off x="5440363" y="2206625"/>
            <a:ext cx="503238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5400000">
            <a:off x="6265863" y="180816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7056354">
            <a:off x="7085013" y="184626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50825" y="333375"/>
            <a:ext cx="8642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♀, 41aa, ex-fumatrice, ipertesa,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estroprogestinici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; intensa cefalea pulsante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occipito-nucale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ad esordio acuto, con nausea e vomito, non </a:t>
            </a:r>
            <a:r>
              <a:rPr lang="it-IT" b="1" kern="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responsiva</a:t>
            </a:r>
            <a:r>
              <a:rPr lang="it-IT" b="1" kern="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a FANS</a:t>
            </a:r>
          </a:p>
        </p:txBody>
      </p:sp>
      <p:sp>
        <p:nvSpPr>
          <p:cNvPr id="122895" name="CasellaDiTesto 19"/>
          <p:cNvSpPr txBox="1">
            <a:spLocks noChangeArrowheads="1"/>
          </p:cNvSpPr>
          <p:nvPr/>
        </p:nvSpPr>
        <p:spPr bwMode="auto">
          <a:xfrm>
            <a:off x="1619250" y="5732463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RM</a:t>
            </a:r>
          </a:p>
        </p:txBody>
      </p:sp>
      <p:sp>
        <p:nvSpPr>
          <p:cNvPr id="122896" name="CasellaDiTesto 20"/>
          <p:cNvSpPr txBox="1">
            <a:spLocks noChangeArrowheads="1"/>
          </p:cNvSpPr>
          <p:nvPr/>
        </p:nvSpPr>
        <p:spPr bwMode="auto">
          <a:xfrm>
            <a:off x="6084888" y="5661025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</p:spTree>
    <p:extLst>
      <p:ext uri="{BB962C8B-B14F-4D97-AF65-F5344CB8AC3E}">
        <p14:creationId xmlns="" xmlns:p14="http://schemas.microsoft.com/office/powerpoint/2010/main" val="422335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5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4932" name="Rectangle 4"/>
          <p:cNvSpPr>
            <a:spLocks noGrp="1" noChangeArrowheads="1"/>
          </p:cNvSpPr>
          <p:nvPr>
            <p:ph idx="1"/>
          </p:nvPr>
        </p:nvSpPr>
        <p:spPr>
          <a:xfrm>
            <a:off x="576263" y="333375"/>
            <a:ext cx="7991475" cy="72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2800" smtClean="0">
                <a:solidFill>
                  <a:srgbClr val="FFFFFF"/>
                </a:solidFill>
                <a:cs typeface="Times New Roman" pitchFamily="18" charset="0"/>
              </a:rPr>
              <a:t>Follow-up (dopo 4 mesi di TAO)</a:t>
            </a:r>
          </a:p>
        </p:txBody>
      </p:sp>
      <p:pic>
        <p:nvPicPr>
          <p:cNvPr id="124933" name="Picture 8" descr="Pedrinelli_RM_13_10_2006_angio_2D_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1288"/>
            <a:ext cx="41513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12" descr="Pedrinelli_RM_13_10_2006_FLAIR_ax_0018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755650" y="1628775"/>
            <a:ext cx="2895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CasellaDiTesto 6"/>
          <p:cNvSpPr txBox="1">
            <a:spLocks noChangeArrowheads="1"/>
          </p:cNvSpPr>
          <p:nvPr/>
        </p:nvSpPr>
        <p:spPr bwMode="auto">
          <a:xfrm>
            <a:off x="1619250" y="5732463"/>
            <a:ext cx="1368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RM</a:t>
            </a:r>
          </a:p>
        </p:txBody>
      </p:sp>
      <p:sp>
        <p:nvSpPr>
          <p:cNvPr id="124936" name="CasellaDiTesto 7"/>
          <p:cNvSpPr txBox="1">
            <a:spLocks noChangeArrowheads="1"/>
          </p:cNvSpPr>
          <p:nvPr/>
        </p:nvSpPr>
        <p:spPr bwMode="auto">
          <a:xfrm>
            <a:off x="6156325" y="5732463"/>
            <a:ext cx="19446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</p:spTree>
    <p:extLst>
      <p:ext uri="{BB962C8B-B14F-4D97-AF65-F5344CB8AC3E}">
        <p14:creationId xmlns="" xmlns:p14="http://schemas.microsoft.com/office/powerpoint/2010/main" val="318030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337314" y="304800"/>
            <a:ext cx="8432717" cy="58477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6.2.1 Cefalea attribuita ad emorragia </a:t>
            </a:r>
            <a:r>
              <a:rPr lang="it-IT" sz="3200" b="1" dirty="0" err="1">
                <a:solidFill>
                  <a:srgbClr val="00CCFF"/>
                </a:solidFill>
                <a:latin typeface="Arial Narrow"/>
                <a:cs typeface="Arial Narrow"/>
              </a:rPr>
              <a:t>subaracnoidea</a:t>
            </a:r>
            <a:endParaRPr lang="it-IT" sz="32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57188" y="1000125"/>
            <a:ext cx="8358187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>
                <a:latin typeface="Arial Narrow"/>
                <a:cs typeface="Arial Narrow"/>
              </a:rPr>
              <a:t>Presentazione tipica: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Esordio </a:t>
            </a:r>
            <a:r>
              <a:rPr lang="it-IT" sz="2400" b="1" i="1" u="sng" dirty="0">
                <a:latin typeface="Arial Narrow"/>
                <a:cs typeface="Arial Narrow"/>
              </a:rPr>
              <a:t>improvviso</a:t>
            </a:r>
            <a:r>
              <a:rPr lang="it-IT" sz="2400" b="1" dirty="0">
                <a:latin typeface="Arial Narrow"/>
                <a:cs typeface="Arial Narrow"/>
              </a:rPr>
              <a:t> (</a:t>
            </a:r>
            <a:r>
              <a:rPr lang="it-IT" sz="2400" b="1" dirty="0" err="1">
                <a:latin typeface="Arial Narrow"/>
                <a:cs typeface="Arial Narrow"/>
              </a:rPr>
              <a:t>thunderclap</a:t>
            </a:r>
            <a:r>
              <a:rPr lang="it-IT" sz="2400" b="1" dirty="0">
                <a:latin typeface="Arial Narrow"/>
                <a:cs typeface="Arial Narrow"/>
              </a:rPr>
              <a:t>), cefalea </a:t>
            </a:r>
            <a:r>
              <a:rPr lang="it-IT" sz="2400" b="1" dirty="0" smtClean="0">
                <a:latin typeface="Arial Narrow"/>
                <a:cs typeface="Arial Narrow"/>
              </a:rPr>
              <a:t>severa</a:t>
            </a:r>
            <a:endParaRPr lang="it-IT" sz="2400" b="1" dirty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Inizia e si sviluppa </a:t>
            </a:r>
            <a:r>
              <a:rPr lang="it-IT" sz="2400" b="1" i="1" u="sng" dirty="0">
                <a:latin typeface="Arial Narrow"/>
                <a:cs typeface="Arial Narrow"/>
              </a:rPr>
              <a:t>sotto sforzo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Transitoria </a:t>
            </a:r>
            <a:r>
              <a:rPr lang="it-IT" sz="2400" b="1" i="1" u="sng" dirty="0">
                <a:latin typeface="Arial Narrow"/>
                <a:cs typeface="Arial Narrow"/>
              </a:rPr>
              <a:t>perdita di coscienza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Vomito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Emorragia retinica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</a:t>
            </a:r>
            <a:r>
              <a:rPr lang="it-IT" sz="2400" b="1" i="1" u="sng" dirty="0">
                <a:latin typeface="Arial Narrow"/>
                <a:cs typeface="Arial Narrow"/>
              </a:rPr>
              <a:t>Rigor </a:t>
            </a:r>
            <a:r>
              <a:rPr lang="it-IT" sz="2400" b="1" i="1" u="sng" dirty="0" err="1">
                <a:latin typeface="Arial Narrow"/>
                <a:cs typeface="Arial Narrow"/>
              </a:rPr>
              <a:t>nucalis</a:t>
            </a:r>
            <a:endParaRPr lang="it-IT" sz="2400" b="1" i="1" u="sng" dirty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Agitazione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Riduzione livello di coscienza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 Segni neurologici focali</a:t>
            </a:r>
          </a:p>
          <a:p>
            <a:pPr eaLnBrk="0" hangingPunct="0">
              <a:buFontTx/>
              <a:buChar char="•"/>
            </a:pPr>
            <a:r>
              <a:rPr lang="it-IT" sz="2400" b="1" dirty="0">
                <a:latin typeface="Arial Narrow"/>
                <a:cs typeface="Arial Narrow"/>
              </a:rPr>
              <a:t>TC sensibile nel 95% dei casi nelle prime 24 ore </a:t>
            </a:r>
            <a:endParaRPr lang="it-IT" sz="2400" b="1" dirty="0" smtClean="0">
              <a:latin typeface="Arial Narrow"/>
              <a:cs typeface="Arial Narrow"/>
            </a:endParaRPr>
          </a:p>
          <a:p>
            <a:pPr eaLnBrk="0" hangingPunct="0">
              <a:buFontTx/>
              <a:buChar char="•"/>
            </a:pPr>
            <a:r>
              <a:rPr lang="it-IT" sz="2400" b="1" dirty="0" smtClean="0">
                <a:latin typeface="Arial Narrow"/>
                <a:cs typeface="Arial Narrow"/>
              </a:rPr>
              <a:t>LCR </a:t>
            </a:r>
            <a:r>
              <a:rPr lang="it-IT" sz="2400" b="1" dirty="0">
                <a:latin typeface="Arial Narrow"/>
                <a:cs typeface="Arial Narrow"/>
              </a:rPr>
              <a:t>(xantocromia persiste dopo 12 ore e dura </a:t>
            </a:r>
            <a:r>
              <a:rPr lang="it-IT" sz="2400" b="1" dirty="0" smtClean="0">
                <a:latin typeface="Arial Narrow"/>
                <a:cs typeface="Arial Narrow"/>
              </a:rPr>
              <a:t>settimane)</a:t>
            </a:r>
          </a:p>
          <a:p>
            <a:pPr eaLnBrk="0" hangingPunct="0">
              <a:buFontTx/>
              <a:buChar char="•"/>
            </a:pPr>
            <a:r>
              <a:rPr lang="it-IT" sz="2400" b="1" dirty="0" smtClean="0">
                <a:latin typeface="Arial Narrow"/>
                <a:cs typeface="Arial Narrow"/>
              </a:rPr>
              <a:t>RMN +Angio-RMN </a:t>
            </a:r>
            <a:endParaRPr lang="it-IT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6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5594932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765468"/>
            <a:ext cx="5594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000" b="1" dirty="0" smtClean="0">
                <a:latin typeface="Arial Narrow"/>
                <a:cs typeface="Arial Narrow"/>
              </a:rPr>
              <a:t>CASO 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132025"/>
            <a:ext cx="5594931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Cefalea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433785" y="5150227"/>
            <a:ext cx="4944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Muffolini</a:t>
            </a:r>
            <a:r>
              <a:rPr lang="it-IT" sz="3200" i="1" dirty="0" smtClean="0">
                <a:latin typeface="Arial Narrow"/>
                <a:cs typeface="Arial Narrow"/>
              </a:rPr>
              <a:t> – Dr.ssa Giacomini</a:t>
            </a:r>
            <a:endParaRPr lang="it-IT" sz="3200" i="1" dirty="0">
              <a:latin typeface="Arial Narrow"/>
              <a:cs typeface="Arial Narrow"/>
            </a:endParaRPr>
          </a:p>
        </p:txBody>
      </p:sp>
      <p:pic>
        <p:nvPicPr>
          <p:cNvPr id="9" name="Immagine 3" descr="st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931" y="-61761"/>
            <a:ext cx="3549068" cy="50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0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♀, 16aa, cefalea “non-definita” da 3 giorni, esordita di notte (al rientro a casa da festa in casa di amici); non familiarità per emicrania; EON normale</a:t>
            </a:r>
          </a:p>
        </p:txBody>
      </p:sp>
      <p:pic>
        <p:nvPicPr>
          <p:cNvPr id="128002" name="Picture 9" descr="456590-2_Loda Valentina_I0412194"/>
          <p:cNvPicPr>
            <a:picLocks noChangeAspect="1" noChangeArrowheads="1"/>
          </p:cNvPicPr>
          <p:nvPr/>
        </p:nvPicPr>
        <p:blipFill>
          <a:blip r:embed="rId3" cstate="print"/>
          <a:srcRect l="10124" r="14551"/>
          <a:stretch>
            <a:fillRect/>
          </a:stretch>
        </p:blipFill>
        <p:spPr bwMode="auto">
          <a:xfrm>
            <a:off x="539750" y="1268413"/>
            <a:ext cx="3673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800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2522538" y="2873375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28006" name="CasellaDiTesto 10"/>
          <p:cNvSpPr txBox="1">
            <a:spLocks noChangeArrowheads="1"/>
          </p:cNvSpPr>
          <p:nvPr/>
        </p:nvSpPr>
        <p:spPr bwMode="auto">
          <a:xfrm>
            <a:off x="1692275" y="6165850"/>
            <a:ext cx="1366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FF"/>
                </a:solidFill>
              </a:rPr>
              <a:t>TC</a:t>
            </a:r>
          </a:p>
        </p:txBody>
      </p:sp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4910138" y="1103313"/>
            <a:ext cx="3654425" cy="5451475"/>
            <a:chOff x="4909344" y="1102833"/>
            <a:chExt cx="3654425" cy="5452128"/>
          </a:xfrm>
        </p:grpSpPr>
        <p:pic>
          <p:nvPicPr>
            <p:cNvPr id="128010" name="Picture 6" descr="456590-2_Loda Valentina_I04121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9344" y="1102833"/>
              <a:ext cx="3654425" cy="488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11" name="CasellaDiTesto 11"/>
            <p:cNvSpPr txBox="1">
              <a:spLocks noChangeArrowheads="1"/>
            </p:cNvSpPr>
            <p:nvPr/>
          </p:nvSpPr>
          <p:spPr bwMode="auto">
            <a:xfrm>
              <a:off x="6084168" y="6093296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TC</a:t>
              </a:r>
            </a:p>
          </p:txBody>
        </p:sp>
      </p:grpSp>
      <p:sp>
        <p:nvSpPr>
          <p:cNvPr id="209928" name="AutoShape 8"/>
          <p:cNvSpPr>
            <a:spLocks noChangeArrowheads="1"/>
          </p:cNvSpPr>
          <p:nvPr/>
        </p:nvSpPr>
        <p:spPr bwMode="auto">
          <a:xfrm rot="1261254">
            <a:off x="7113588" y="2981325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98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 animBg="1"/>
      <p:bldP spid="2099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it-IT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♀, 16aa, cefalea “non-definita” da 3 giorni, esordita di notte (al rientro a casa da festa in casa di amici); non familiarità per emicrania; EON normale</a:t>
            </a: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pic>
        <p:nvPicPr>
          <p:cNvPr id="211973" name="Picture 5" descr="456590-2_Loda, Valentina_I0412289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4572000" y="1873250"/>
            <a:ext cx="4370388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6" descr="456590-2_Loda, Valentina_I0412273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50825" y="1341438"/>
            <a:ext cx="38655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ESA da rottura di aneurisma apice sifone carotideo sin</a:t>
            </a:r>
          </a:p>
        </p:txBody>
      </p:sp>
      <p:sp>
        <p:nvSpPr>
          <p:cNvPr id="130055" name="CasellaDiTesto 9"/>
          <p:cNvSpPr txBox="1">
            <a:spLocks noChangeArrowheads="1"/>
          </p:cNvSpPr>
          <p:nvPr/>
        </p:nvSpPr>
        <p:spPr bwMode="auto">
          <a:xfrm>
            <a:off x="1258888" y="5300663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FF"/>
                </a:solidFill>
              </a:rPr>
              <a:t>angioRM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2075434">
            <a:off x="2413000" y="3308350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631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5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499499"/>
            <a:ext cx="8086083" cy="4520302"/>
          </a:xfrm>
          <a:solidFill>
            <a:schemeClr val="bg1">
              <a:lumMod val="95000"/>
            </a:schemeClr>
          </a:solidFill>
        </p:spPr>
        <p:txBody>
          <a:bodyPr lIns="92075" tIns="46038" rIns="92075" bIns="46038" anchor="ctr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Entro 12 h 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 ~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  <a:sym typeface="Wingdings" pitchFamily="2" charset="2"/>
              </a:rPr>
              <a:t>100%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</a:t>
            </a:r>
            <a:r>
              <a:rPr lang="it-IT" sz="2400" b="1" dirty="0" smtClean="0">
                <a:latin typeface="Arial Narrow"/>
                <a:cs typeface="Arial Narrow"/>
                <a:sym typeface="Wingdings" pitchFamily="2" charset="2"/>
              </a:rPr>
              <a:t>*  </a:t>
            </a:r>
            <a:r>
              <a:rPr lang="it-IT" sz="1800" b="1" dirty="0" smtClean="0">
                <a:latin typeface="Arial Narrow"/>
                <a:cs typeface="Arial Narrow"/>
                <a:sym typeface="Wingdings" pitchFamily="2" charset="2"/>
              </a:rPr>
              <a:t>(“</a:t>
            </a:r>
            <a:r>
              <a:rPr lang="en-US" sz="1800" dirty="0" smtClean="0">
                <a:latin typeface="Arial Narrow"/>
                <a:cs typeface="Arial Narrow"/>
              </a:rPr>
              <a:t>interpretation by highly trained </a:t>
            </a:r>
            <a:r>
              <a:rPr lang="en-US" sz="1800" u="sng" dirty="0" err="1" smtClean="0">
                <a:latin typeface="Arial Narrow"/>
                <a:cs typeface="Arial Narrow"/>
              </a:rPr>
              <a:t>neuroradiologists</a:t>
            </a:r>
            <a:r>
              <a:rPr lang="en-US" sz="1800" dirty="0" smtClean="0">
                <a:latin typeface="Arial Narrow"/>
                <a:cs typeface="Arial Narrow"/>
              </a:rPr>
              <a:t>” *)</a:t>
            </a:r>
            <a:endParaRPr lang="it-IT" sz="2400" b="1" dirty="0" smtClean="0">
              <a:latin typeface="Arial Narrow"/>
              <a:cs typeface="Arial Narrow"/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Dopo 1 </a:t>
            </a:r>
            <a:r>
              <a:rPr lang="it-IT" sz="2400" dirty="0" err="1" smtClean="0">
                <a:latin typeface="Arial Narrow"/>
                <a:cs typeface="Arial Narrow"/>
              </a:rPr>
              <a:t>gg</a:t>
            </a:r>
            <a:r>
              <a:rPr lang="it-IT" sz="2400" dirty="0" smtClean="0">
                <a:latin typeface="Arial Narrow"/>
                <a:cs typeface="Arial Narrow"/>
              </a:rPr>
              <a:t> 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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86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Dopo 2 </a:t>
            </a:r>
            <a:r>
              <a:rPr lang="it-IT" sz="2400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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76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</a:p>
          <a:p>
            <a:pPr eaLnBrk="1" hangingPunct="1">
              <a:lnSpc>
                <a:spcPct val="110000"/>
              </a:lnSpc>
              <a:spcBef>
                <a:spcPct val="65000"/>
              </a:spcBef>
              <a:spcAft>
                <a:spcPct val="65000"/>
              </a:spcAft>
              <a:defRPr/>
            </a:pP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Dopo 5 </a:t>
            </a:r>
            <a:r>
              <a:rPr lang="it-IT" sz="2400" dirty="0" err="1" smtClean="0">
                <a:latin typeface="Arial Narrow"/>
                <a:cs typeface="Arial Narrow"/>
                <a:sym typeface="Wingdings" pitchFamily="2" charset="2"/>
              </a:rPr>
              <a:t>gg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 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  <a:sym typeface="Wingdings" pitchFamily="2" charset="2"/>
              </a:rPr>
              <a:t>58</a:t>
            </a:r>
            <a:r>
              <a:rPr lang="it-IT" sz="2400" dirty="0" smtClean="0">
                <a:latin typeface="Arial Narrow"/>
                <a:cs typeface="Arial Narrow"/>
                <a:sym typeface="Wingdings" pitchFamily="2" charset="2"/>
              </a:rPr>
              <a:t>%</a:t>
            </a:r>
            <a:endParaRPr lang="it-IT" sz="2400" dirty="0" smtClean="0">
              <a:latin typeface="Arial Narrow"/>
              <a:cs typeface="Arial Narrow"/>
            </a:endParaRPr>
          </a:p>
        </p:txBody>
      </p:sp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685800" y="333375"/>
            <a:ext cx="7772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  <a:latin typeface="Arial Narrow"/>
                <a:cs typeface="Arial Narrow"/>
              </a:rPr>
              <a:t>ESA e sensibilità TC encefalo</a:t>
            </a:r>
          </a:p>
        </p:txBody>
      </p:sp>
      <p:sp>
        <p:nvSpPr>
          <p:cNvPr id="132102" name="Rettangolo 7"/>
          <p:cNvSpPr>
            <a:spLocks noChangeArrowheads="1"/>
          </p:cNvSpPr>
          <p:nvPr/>
        </p:nvSpPr>
        <p:spPr bwMode="auto">
          <a:xfrm>
            <a:off x="1476375" y="6453188"/>
            <a:ext cx="7523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70C0"/>
                </a:solidFill>
                <a:latin typeface="ScalaLancetPro"/>
              </a:rPr>
              <a:t>* Schwedt TJ et al. Lancet Neurology 2006; 5: 621-631</a:t>
            </a:r>
            <a:endParaRPr lang="en-US" sz="1400" b="1">
              <a:solidFill>
                <a:srgbClr val="0070C0"/>
              </a:solidFill>
              <a:latin typeface="ScalaLancetPro"/>
            </a:endParaRPr>
          </a:p>
          <a:p>
            <a:pPr algn="r"/>
            <a:r>
              <a:rPr lang="en-US" sz="1400" b="1">
                <a:solidFill>
                  <a:srgbClr val="0070C0"/>
                </a:solidFill>
                <a:latin typeface="ScalaLancetPro"/>
              </a:rPr>
              <a:t> </a:t>
            </a:r>
            <a:endParaRPr lang="it-IT" sz="4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63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6.5.1 Cefalea attribuita a dissecazione arteriosa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  <a:solidFill>
            <a:srgbClr val="F2F2F2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Età spesso giovanile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Correlazione con traumi anche banali o spontanea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Improvvisa insorgenza di dolore cefalico, seguito a breve o medio termine da segni neurologici focali (</a:t>
            </a:r>
            <a:r>
              <a:rPr lang="it-IT" sz="2800" dirty="0" err="1" smtClean="0">
                <a:latin typeface="Arial Narrow"/>
                <a:cs typeface="Arial Narrow"/>
              </a:rPr>
              <a:t>S.di</a:t>
            </a:r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2800" dirty="0" err="1" smtClean="0">
                <a:latin typeface="Arial Narrow"/>
                <a:cs typeface="Arial Narrow"/>
              </a:rPr>
              <a:t>Horner</a:t>
            </a:r>
            <a:r>
              <a:rPr lang="it-IT" sz="2800" dirty="0" smtClean="0">
                <a:latin typeface="Arial Narrow"/>
                <a:cs typeface="Arial Narrow"/>
              </a:rPr>
              <a:t>)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Caratteristiche aspecifiche del dolore che è </a:t>
            </a:r>
            <a:r>
              <a:rPr lang="it-IT" sz="28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solitamente unilaterale</a:t>
            </a:r>
            <a:r>
              <a:rPr lang="it-IT" sz="2800" dirty="0" smtClean="0">
                <a:latin typeface="Arial Narrow"/>
                <a:cs typeface="Arial Narrow"/>
              </a:rPr>
              <a:t>, severo, persistente, </a:t>
            </a:r>
            <a:r>
              <a:rPr lang="it-IT" sz="2800" i="1" u="sng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omolaterale</a:t>
            </a:r>
            <a:r>
              <a:rPr lang="it-IT" sz="28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 alla dissecazione</a:t>
            </a:r>
            <a:r>
              <a:rPr lang="it-IT" sz="2800" i="1" u="sng" dirty="0" smtClean="0">
                <a:latin typeface="Arial Narrow"/>
                <a:cs typeface="Arial Narrow"/>
              </a:rPr>
              <a:t> </a:t>
            </a:r>
            <a:r>
              <a:rPr lang="it-IT" sz="2800" dirty="0" smtClean="0">
                <a:latin typeface="Arial Narrow"/>
                <a:cs typeface="Arial Narrow"/>
              </a:rPr>
              <a:t>(</a:t>
            </a:r>
            <a:r>
              <a:rPr lang="it-IT" sz="2800" dirty="0" err="1" smtClean="0">
                <a:latin typeface="Arial Narrow"/>
                <a:cs typeface="Arial Narrow"/>
              </a:rPr>
              <a:t>fronto-temporo-orbitario</a:t>
            </a:r>
            <a:r>
              <a:rPr lang="it-IT" sz="2800" dirty="0" smtClean="0">
                <a:latin typeface="Arial Narrow"/>
                <a:cs typeface="Arial Narrow"/>
              </a:rPr>
              <a:t> o laterocervicale; </a:t>
            </a:r>
            <a:r>
              <a:rPr lang="it-IT" sz="2800" dirty="0" smtClean="0">
                <a:solidFill>
                  <a:srgbClr val="660066"/>
                </a:solidFill>
                <a:latin typeface="Arial Narrow"/>
                <a:cs typeface="Arial Narrow"/>
              </a:rPr>
              <a:t>nella VA spesso occipitale</a:t>
            </a:r>
            <a:r>
              <a:rPr lang="it-IT" sz="2800" dirty="0" smtClean="0">
                <a:latin typeface="Arial Narrow"/>
                <a:cs typeface="Arial Narrow"/>
              </a:rPr>
              <a:t>)</a:t>
            </a:r>
          </a:p>
          <a:p>
            <a:pPr>
              <a:defRPr/>
            </a:pPr>
            <a:r>
              <a:rPr lang="it-IT" sz="2800" dirty="0" smtClean="0">
                <a:latin typeface="Arial Narrow"/>
                <a:cs typeface="Arial Narrow"/>
              </a:rPr>
              <a:t> RMN +Angio-RMN, </a:t>
            </a:r>
            <a:r>
              <a:rPr lang="it-IT" sz="2800" dirty="0" err="1" smtClean="0">
                <a:latin typeface="Arial Narrow"/>
                <a:cs typeface="Arial Narrow"/>
              </a:rPr>
              <a:t>Eco-TSA</a:t>
            </a:r>
            <a:r>
              <a:rPr lang="it-IT" sz="2800" dirty="0" smtClean="0">
                <a:latin typeface="Arial Narrow"/>
                <a:cs typeface="Arial Narrow"/>
              </a:rPr>
              <a:t>, AGF</a:t>
            </a:r>
            <a:endParaRPr lang="it-IT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4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858000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>
                <a:cs typeface="Times New Roman" pitchFamily="18" charset="0"/>
              </a:rPr>
              <a:t>♀, 32aa, cefalea </a:t>
            </a:r>
            <a:r>
              <a:rPr lang="it-IT" sz="2000" smtClean="0">
                <a:cs typeface="Times New Roman" pitchFamily="18" charset="0"/>
              </a:rPr>
              <a:t>acuta, Bernard-Horner sin</a:t>
            </a:r>
            <a:endParaRPr lang="it-IT" sz="2400" smtClean="0">
              <a:cs typeface="Times New Roman" pitchFamily="18" charset="0"/>
            </a:endParaRP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4716463" y="1149350"/>
            <a:ext cx="4103687" cy="5260975"/>
            <a:chOff x="4716016" y="1149528"/>
            <a:chExt cx="4104456" cy="5261417"/>
          </a:xfrm>
        </p:grpSpPr>
        <p:pic>
          <p:nvPicPr>
            <p:cNvPr id="135184" name="Picture 4" descr="F:\Immagini\Neuro\ISCHEMIA e DD\dissezione ACI sin T1 fat-sa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149528"/>
              <a:ext cx="4104456" cy="455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5" name="CasellaDiTesto 12"/>
            <p:cNvSpPr txBox="1">
              <a:spLocks noChangeArrowheads="1"/>
            </p:cNvSpPr>
            <p:nvPr/>
          </p:nvSpPr>
          <p:spPr bwMode="auto">
            <a:xfrm>
              <a:off x="6012160" y="5949280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RM</a:t>
              </a:r>
            </a:p>
          </p:txBody>
        </p:sp>
      </p:grp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-2472312">
            <a:off x="7597775" y="31464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468313" y="1125538"/>
            <a:ext cx="3816350" cy="5345112"/>
            <a:chOff x="-2124236" y="689429"/>
            <a:chExt cx="3816424" cy="5346469"/>
          </a:xfrm>
        </p:grpSpPr>
        <p:pic>
          <p:nvPicPr>
            <p:cNvPr id="135182" name="Picture 3" descr="F:\Immagini\Neuro\ISCHEMIA e DD\dissezione ACI sin T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124236" y="689429"/>
              <a:ext cx="3816424" cy="4729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3" name="CasellaDiTesto 11"/>
            <p:cNvSpPr txBox="1">
              <a:spLocks noChangeArrowheads="1"/>
            </p:cNvSpPr>
            <p:nvPr/>
          </p:nvSpPr>
          <p:spPr bwMode="auto">
            <a:xfrm>
              <a:off x="-1188132" y="5574233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TC</a:t>
              </a:r>
            </a:p>
          </p:txBody>
        </p:sp>
      </p:grpSp>
      <p:grpSp>
        <p:nvGrpSpPr>
          <p:cNvPr id="4" name="Gruppo 15"/>
          <p:cNvGrpSpPr>
            <a:grpSpLocks/>
          </p:cNvGrpSpPr>
          <p:nvPr/>
        </p:nvGrpSpPr>
        <p:grpSpPr bwMode="auto">
          <a:xfrm>
            <a:off x="1833563" y="115888"/>
            <a:ext cx="5476875" cy="5707062"/>
            <a:chOff x="1833066" y="690066"/>
            <a:chExt cx="5477867" cy="5705872"/>
          </a:xfrm>
        </p:grpSpPr>
        <p:pic>
          <p:nvPicPr>
            <p:cNvPr id="135180" name="Picture 5" descr="F:\Immagini\Neuro\ISCHEMIA e DD\dissezione ACI sin angioRM MIP intracranic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3066" y="690066"/>
              <a:ext cx="5477867" cy="547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1" name="CasellaDiTesto 14"/>
            <p:cNvSpPr txBox="1">
              <a:spLocks noChangeArrowheads="1"/>
            </p:cNvSpPr>
            <p:nvPr/>
          </p:nvSpPr>
          <p:spPr bwMode="auto">
            <a:xfrm>
              <a:off x="3599892" y="5934273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FFFF"/>
                  </a:solidFill>
                </a:rPr>
                <a:t>angioRM</a:t>
              </a:r>
            </a:p>
          </p:txBody>
        </p:sp>
      </p:grpSp>
      <p:sp>
        <p:nvSpPr>
          <p:cNvPr id="10" name="AutoShape 7"/>
          <p:cNvSpPr>
            <a:spLocks noChangeArrowheads="1"/>
          </p:cNvSpPr>
          <p:nvPr/>
        </p:nvSpPr>
        <p:spPr bwMode="auto">
          <a:xfrm rot="-2472312">
            <a:off x="3163888" y="3119438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10800000">
            <a:off x="5003800" y="3933825"/>
            <a:ext cx="503238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b="1">
              <a:solidFill>
                <a:srgbClr val="000000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dissezione carotidea</a:t>
            </a:r>
          </a:p>
        </p:txBody>
      </p:sp>
    </p:spTree>
    <p:extLst>
      <p:ext uri="{BB962C8B-B14F-4D97-AF65-F5344CB8AC3E}">
        <p14:creationId xmlns="" xmlns:p14="http://schemas.microsoft.com/office/powerpoint/2010/main" val="3553980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bg1"/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7.2 Cefalea attribuita ad ipotensione </a:t>
            </a:r>
            <a:r>
              <a:rPr lang="it-IT" sz="32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liquorale</a:t>
            </a:r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/>
            </a:r>
            <a:b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</a:br>
            <a:r>
              <a:rPr lang="it-IT" sz="1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7.2.1 post-rachicentesi 7.2.2 da fistola </a:t>
            </a:r>
            <a:r>
              <a:rPr lang="it-IT" sz="16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liquorale</a:t>
            </a:r>
            <a:r>
              <a:rPr lang="it-IT" sz="1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7.2.3 attribuita ad ipotensione </a:t>
            </a:r>
            <a:r>
              <a:rPr lang="it-IT" sz="16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liquorale</a:t>
            </a:r>
            <a:r>
              <a:rPr lang="it-IT" sz="16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 spontanea o idiopatica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037" y="1580182"/>
            <a:ext cx="8714031" cy="5017170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anchor="ctr">
            <a:noAutofit/>
          </a:bodyPr>
          <a:lstStyle/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Correlazione con traumi, procedure chirurgiche, PL o spontanea (tossire, rapporti sessuali, traumi banali, debolezza focale sacco meningeo)</a:t>
            </a:r>
          </a:p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Cefalea ortostatica </a:t>
            </a:r>
            <a:r>
              <a:rPr lang="it-IT" sz="2600" b="1" dirty="0" smtClean="0">
                <a:solidFill>
                  <a:srgbClr val="00B050"/>
                </a:solidFill>
                <a:latin typeface="Arial Narrow"/>
                <a:cs typeface="Arial Narrow"/>
              </a:rPr>
              <a:t>&lt;15’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(regredisce o migliora </a:t>
            </a:r>
            <a:r>
              <a:rPr lang="it-IT" sz="2600" b="1" dirty="0" smtClean="0">
                <a:solidFill>
                  <a:srgbClr val="00B050"/>
                </a:solidFill>
                <a:latin typeface="Arial Narrow"/>
                <a:cs typeface="Arial Narrow"/>
              </a:rPr>
              <a:t>entro 15’</a:t>
            </a:r>
            <a:r>
              <a:rPr lang="it-IT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in clinostatismo), </a:t>
            </a:r>
            <a:r>
              <a:rPr lang="it-IT" sz="2600" i="1" u="sng" dirty="0" smtClean="0">
                <a:solidFill>
                  <a:srgbClr val="000000"/>
                </a:solidFill>
                <a:latin typeface="Arial Narrow"/>
                <a:cs typeface="Arial Narrow"/>
              </a:rPr>
              <a:t>spesso unico sintomo!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Se </a:t>
            </a:r>
            <a:r>
              <a:rPr lang="it-IT" sz="2600" dirty="0" smtClean="0">
                <a:solidFill>
                  <a:srgbClr val="FF33CC"/>
                </a:solidFill>
                <a:latin typeface="Arial Narrow"/>
                <a:cs typeface="Arial Narrow"/>
              </a:rPr>
              <a:t>da PL compare entro 5 gg. e si risolve entro 7 gg. dall’esordio</a:t>
            </a:r>
          </a:p>
          <a:p>
            <a:pPr>
              <a:defRPr/>
            </a:pP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Caratteristiche aspecifiche del dolore che è </a:t>
            </a:r>
            <a:r>
              <a:rPr lang="it-IT" sz="26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solitamente  </a:t>
            </a:r>
            <a:r>
              <a:rPr lang="it-IT" sz="2600" i="1" u="sng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gravativo</a:t>
            </a:r>
            <a:r>
              <a:rPr lang="it-IT" sz="2600" i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, severo,non risponde ai sintomatici </a:t>
            </a:r>
            <a:r>
              <a:rPr lang="it-IT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(frontale-occipitale o diffuso)</a:t>
            </a:r>
          </a:p>
          <a:p>
            <a:pPr>
              <a:defRPr/>
            </a:pPr>
            <a:r>
              <a:rPr lang="it-IT" sz="2600" dirty="0" smtClean="0">
                <a:solidFill>
                  <a:srgbClr val="7030A0"/>
                </a:solidFill>
                <a:latin typeface="Arial Narrow"/>
                <a:cs typeface="Arial Narrow"/>
              </a:rPr>
              <a:t> Si possono associare nausea, vomito, </a:t>
            </a:r>
            <a:r>
              <a:rPr lang="it-IT" sz="26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acufeni</a:t>
            </a:r>
            <a:r>
              <a:rPr lang="it-IT" sz="2600" dirty="0" smtClean="0">
                <a:solidFill>
                  <a:srgbClr val="7030A0"/>
                </a:solidFill>
                <a:latin typeface="Arial Narrow"/>
                <a:cs typeface="Arial Narrow"/>
              </a:rPr>
              <a:t>, ipoacusia, </a:t>
            </a:r>
            <a:r>
              <a:rPr lang="it-IT" sz="2600" dirty="0" err="1" smtClean="0">
                <a:solidFill>
                  <a:srgbClr val="7030A0"/>
                </a:solidFill>
                <a:latin typeface="Arial Narrow"/>
                <a:cs typeface="Arial Narrow"/>
              </a:rPr>
              <a:t>cervicalgia</a:t>
            </a:r>
            <a:endParaRPr lang="it-IT" sz="2600" dirty="0" smtClean="0">
              <a:solidFill>
                <a:schemeClr val="bg1">
                  <a:lumMod val="50000"/>
                </a:schemeClr>
              </a:solidFill>
              <a:latin typeface="Arial Narrow"/>
              <a:cs typeface="Arial Narrow"/>
            </a:endParaRPr>
          </a:p>
          <a:p>
            <a:pPr>
              <a:defRPr/>
            </a:pPr>
            <a:r>
              <a:rPr lang="it-IT" sz="2600" dirty="0" smtClean="0">
                <a:latin typeface="Arial Narrow"/>
                <a:cs typeface="Arial Narrow"/>
              </a:rPr>
              <a:t> TC, RMN </a:t>
            </a:r>
            <a:endParaRPr lang="it-IT" sz="2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0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7403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8244" name="Picture 12" descr="Maggiori_TC_6_10_2006_002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395288" y="1341438"/>
            <a:ext cx="38544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CasellaDiTesto 8"/>
          <p:cNvSpPr txBox="1">
            <a:spLocks noChangeArrowheads="1"/>
          </p:cNvSpPr>
          <p:nvPr/>
        </p:nvSpPr>
        <p:spPr bwMode="auto">
          <a:xfrm>
            <a:off x="1619250" y="602138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FF"/>
                </a:solidFill>
              </a:rPr>
              <a:t>TC</a:t>
            </a:r>
          </a:p>
        </p:txBody>
      </p:sp>
      <p:grpSp>
        <p:nvGrpSpPr>
          <p:cNvPr id="2" name="Gruppo 10"/>
          <p:cNvGrpSpPr>
            <a:grpSpLocks/>
          </p:cNvGrpSpPr>
          <p:nvPr/>
        </p:nvGrpSpPr>
        <p:grpSpPr bwMode="auto">
          <a:xfrm>
            <a:off x="4787900" y="1196975"/>
            <a:ext cx="4094163" cy="5213350"/>
            <a:chOff x="4788024" y="1196752"/>
            <a:chExt cx="4094163" cy="5214193"/>
          </a:xfrm>
        </p:grpSpPr>
        <p:pic>
          <p:nvPicPr>
            <p:cNvPr id="138252" name="Picture 11" descr="Maggiori_T2_ax_0013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4788024" y="1196752"/>
              <a:ext cx="4094163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53" name="CasellaDiTesto 9"/>
            <p:cNvSpPr txBox="1">
              <a:spLocks noChangeArrowheads="1"/>
            </p:cNvSpPr>
            <p:nvPr/>
          </p:nvSpPr>
          <p:spPr bwMode="auto">
            <a:xfrm>
              <a:off x="6156176" y="594928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400" b="1">
                  <a:solidFill>
                    <a:srgbClr val="FFFFFF"/>
                  </a:solidFill>
                </a:rPr>
                <a:t>RM</a:t>
              </a:r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27088" y="3860800"/>
            <a:ext cx="503237" cy="287338"/>
          </a:xfrm>
          <a:prstGeom prst="leftArrow">
            <a:avLst>
              <a:gd name="adj1" fmla="val 50000"/>
              <a:gd name="adj2" fmla="val 4378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2805113" y="3082925"/>
            <a:ext cx="785812" cy="2057400"/>
            <a:chOff x="2805125" y="3083598"/>
            <a:chExt cx="785770" cy="2057306"/>
          </a:xfrm>
        </p:grpSpPr>
        <p:sp>
          <p:nvSpPr>
            <p:cNvPr id="138250" name="AutoShape 7"/>
            <p:cNvSpPr>
              <a:spLocks noChangeArrowheads="1"/>
            </p:cNvSpPr>
            <p:nvPr/>
          </p:nvSpPr>
          <p:spPr bwMode="auto">
            <a:xfrm rot="9935956">
              <a:off x="3087657" y="3083598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1" name="AutoShape 7"/>
            <p:cNvSpPr>
              <a:spLocks noChangeArrowheads="1"/>
            </p:cNvSpPr>
            <p:nvPr/>
          </p:nvSpPr>
          <p:spPr bwMode="auto">
            <a:xfrm rot="-8389776">
              <a:off x="2805125" y="4853567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Ovale 16"/>
          <p:cNvSpPr/>
          <p:nvPr/>
        </p:nvSpPr>
        <p:spPr>
          <a:xfrm>
            <a:off x="1619250" y="2492375"/>
            <a:ext cx="1368425" cy="20891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085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8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140293" name="Picture 8" descr="Maggiori_T1_Gd-DTPA_sag_002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38113" y="1635125"/>
            <a:ext cx="43100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9" descr="Maggiori_T1_Gd-DTPA_cor_0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557338"/>
            <a:ext cx="39211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358775" y="6237288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</a:rPr>
              <a:t>sindrome da ipovolemia liquorale</a:t>
            </a:r>
          </a:p>
        </p:txBody>
      </p:sp>
      <p:grpSp>
        <p:nvGrpSpPr>
          <p:cNvPr id="2" name="Gruppo 16"/>
          <p:cNvGrpSpPr>
            <a:grpSpLocks/>
          </p:cNvGrpSpPr>
          <p:nvPr/>
        </p:nvGrpSpPr>
        <p:grpSpPr bwMode="auto">
          <a:xfrm>
            <a:off x="1225550" y="2243138"/>
            <a:ext cx="2546350" cy="1619250"/>
            <a:chOff x="1226219" y="2242965"/>
            <a:chExt cx="2545167" cy="1619250"/>
          </a:xfrm>
        </p:grpSpPr>
        <p:sp>
          <p:nvSpPr>
            <p:cNvPr id="140303" name="AutoShape 7"/>
            <p:cNvSpPr>
              <a:spLocks noChangeArrowheads="1"/>
            </p:cNvSpPr>
            <p:nvPr/>
          </p:nvSpPr>
          <p:spPr bwMode="auto">
            <a:xfrm rot="3500773">
              <a:off x="1118269" y="2711278"/>
              <a:ext cx="503237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4" name="AutoShape 7"/>
            <p:cNvSpPr>
              <a:spLocks noChangeArrowheads="1"/>
            </p:cNvSpPr>
            <p:nvPr/>
          </p:nvSpPr>
          <p:spPr bwMode="auto">
            <a:xfrm rot="7056354">
              <a:off x="2762919" y="2350915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5" name="AutoShape 7"/>
            <p:cNvSpPr>
              <a:spLocks noChangeArrowheads="1"/>
            </p:cNvSpPr>
            <p:nvPr/>
          </p:nvSpPr>
          <p:spPr bwMode="auto">
            <a:xfrm rot="-1650318">
              <a:off x="3268148" y="3574878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uppo 17"/>
          <p:cNvGrpSpPr>
            <a:grpSpLocks/>
          </p:cNvGrpSpPr>
          <p:nvPr/>
        </p:nvGrpSpPr>
        <p:grpSpPr bwMode="auto">
          <a:xfrm>
            <a:off x="5614988" y="2520950"/>
            <a:ext cx="2332037" cy="2346325"/>
            <a:chOff x="5615608" y="2521093"/>
            <a:chExt cx="2331589" cy="2346709"/>
          </a:xfrm>
        </p:grpSpPr>
        <p:sp>
          <p:nvSpPr>
            <p:cNvPr id="140299" name="AutoShape 7"/>
            <p:cNvSpPr>
              <a:spLocks noChangeArrowheads="1"/>
            </p:cNvSpPr>
            <p:nvPr/>
          </p:nvSpPr>
          <p:spPr bwMode="auto">
            <a:xfrm rot="2399357">
              <a:off x="5615608" y="2748126"/>
              <a:ext cx="503237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0" name="AutoShape 7"/>
            <p:cNvSpPr>
              <a:spLocks noChangeArrowheads="1"/>
            </p:cNvSpPr>
            <p:nvPr/>
          </p:nvSpPr>
          <p:spPr bwMode="auto">
            <a:xfrm rot="3775479">
              <a:off x="6016435" y="4472514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1" name="AutoShape 7"/>
            <p:cNvSpPr>
              <a:spLocks noChangeArrowheads="1"/>
            </p:cNvSpPr>
            <p:nvPr/>
          </p:nvSpPr>
          <p:spPr bwMode="auto">
            <a:xfrm rot="8064067">
              <a:off x="7047934" y="4465323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2" name="AutoShape 7"/>
            <p:cNvSpPr>
              <a:spLocks noChangeArrowheads="1"/>
            </p:cNvSpPr>
            <p:nvPr/>
          </p:nvSpPr>
          <p:spPr bwMode="auto">
            <a:xfrm rot="8086197">
              <a:off x="7551910" y="2629043"/>
              <a:ext cx="503238" cy="287337"/>
            </a:xfrm>
            <a:prstGeom prst="leftArrow">
              <a:avLst>
                <a:gd name="adj1" fmla="val 50000"/>
                <a:gd name="adj2" fmla="val 4378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Freccia a destra con strisce 18"/>
          <p:cNvSpPr/>
          <p:nvPr/>
        </p:nvSpPr>
        <p:spPr>
          <a:xfrm rot="5400000">
            <a:off x="1835944" y="4077494"/>
            <a:ext cx="1152525" cy="287337"/>
          </a:xfrm>
          <a:prstGeom prst="stripedRightArrow">
            <a:avLst>
              <a:gd name="adj1" fmla="val 38242"/>
              <a:gd name="adj2" fmla="val 996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439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CCFF"/>
                </a:solidFill>
                <a:latin typeface="Arial" charset="0"/>
                <a:cs typeface="Arial" charset="0"/>
              </a:rPr>
              <a:t>Sindrome da ipovolemia liquorale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1438"/>
            <a:ext cx="8305800" cy="50593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Sindrome dovuta a riduzione della pressione liquorale dovuta a riduzione del volume liquorale, si pensa dovuta a perdite liquorali “occulte” a livello spinale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Sintomo tipico: cefalea </a:t>
            </a:r>
            <a:r>
              <a:rPr lang="it-IT" sz="2000" u="sng" dirty="0" smtClean="0">
                <a:latin typeface="Arial" charset="0"/>
                <a:cs typeface="Arial" charset="0"/>
              </a:rPr>
              <a:t>posturale</a:t>
            </a:r>
            <a:r>
              <a:rPr lang="it-IT" sz="2000" dirty="0" smtClean="0">
                <a:latin typeface="Arial" charset="0"/>
                <a:cs typeface="Arial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Reperti RM tipici: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Ventricoli piccoli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Raccolte subdurali (igromi o ematomi)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Impregnazione di mdc diffusa della pachimeninge</a:t>
            </a:r>
          </a:p>
          <a:p>
            <a:pPr lvl="1">
              <a:spcAft>
                <a:spcPts val="1800"/>
              </a:spcAft>
            </a:pPr>
            <a:r>
              <a:rPr lang="it-IT" sz="1800" dirty="0" smtClean="0">
                <a:latin typeface="Arial" charset="0"/>
                <a:cs typeface="Arial" charset="0"/>
              </a:rPr>
              <a:t>Dislocazione caudale dell’encefalo</a:t>
            </a:r>
          </a:p>
          <a:p>
            <a:pPr>
              <a:spcAft>
                <a:spcPts val="1800"/>
              </a:spcAft>
            </a:pPr>
            <a:r>
              <a:rPr lang="it-IT" sz="2000" dirty="0" smtClean="0">
                <a:latin typeface="Arial" charset="0"/>
                <a:cs typeface="Arial" charset="0"/>
              </a:rPr>
              <a:t>Terapia: riposo a letto, </a:t>
            </a:r>
            <a:r>
              <a:rPr lang="it-IT" sz="2000" dirty="0" err="1" smtClean="0">
                <a:latin typeface="Arial" charset="0"/>
                <a:cs typeface="Arial" charset="0"/>
              </a:rPr>
              <a:t>idratatzione</a:t>
            </a:r>
            <a:r>
              <a:rPr lang="it-IT" sz="2000" dirty="0" smtClean="0">
                <a:latin typeface="Arial" charset="0"/>
                <a:cs typeface="Arial" charset="0"/>
              </a:rPr>
              <a:t>, “</a:t>
            </a:r>
            <a:r>
              <a:rPr lang="it-IT" sz="2000" dirty="0" err="1" smtClean="0">
                <a:latin typeface="Arial" charset="0"/>
                <a:cs typeface="Arial" charset="0"/>
              </a:rPr>
              <a:t>blood</a:t>
            </a:r>
            <a:r>
              <a:rPr lang="it-IT" sz="2000" dirty="0" smtClean="0">
                <a:latin typeface="Arial" charset="0"/>
                <a:cs typeface="Arial" charset="0"/>
              </a:rPr>
              <a:t> patch” epidurale</a:t>
            </a:r>
          </a:p>
        </p:txBody>
      </p:sp>
    </p:spTree>
    <p:extLst>
      <p:ext uri="{BB962C8B-B14F-4D97-AF65-F5344CB8AC3E}">
        <p14:creationId xmlns="" xmlns:p14="http://schemas.microsoft.com/office/powerpoint/2010/main" val="350122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</a:t>
            </a:r>
            <a:r>
              <a:rPr lang="it-IT" sz="8000" b="1" dirty="0" err="1" smtClean="0">
                <a:latin typeface="Arial Narrow"/>
                <a:cs typeface="Arial Narrow"/>
              </a:rPr>
              <a:t>neuroradiologo</a:t>
            </a:r>
            <a:r>
              <a:rPr lang="it-IT" sz="8000" b="1" dirty="0" smtClean="0">
                <a:latin typeface="Arial Narrow"/>
                <a:cs typeface="Arial Narrow"/>
              </a:rPr>
              <a:t>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716307" y="5140162"/>
            <a:ext cx="16828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Pinelli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4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3508"/>
            <a:ext cx="9144000" cy="872038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 41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3" y="1745855"/>
            <a:ext cx="8722025" cy="2293969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BMI 24,5, ex fumatrice, ipertesa in terapia, utilizza contraccettivo orale</a:t>
            </a:r>
            <a:r>
              <a:rPr lang="it-IT" sz="2600" dirty="0" smtClean="0">
                <a:latin typeface="Arial Narrow"/>
                <a:cs typeface="Arial Narrow"/>
              </a:rPr>
              <a:t>.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Da 15 anni episodi ricorrenti di cefalea bilaterale, più raramente unilaterale destra o sinistra. Il dolore è di solito pulsante, interferisce con le attività quotidiane, è accompagnato da fotofobia e nausea, solitamente regredisce in 3-6 ore dopo assunzione di FANS</a:t>
            </a:r>
            <a:r>
              <a:rPr lang="it-IT" sz="2600" dirty="0" smtClean="0">
                <a:latin typeface="Arial Narrow"/>
                <a:cs typeface="Arial Narrow"/>
              </a:rPr>
              <a:t>.</a:t>
            </a:r>
            <a:endParaRPr lang="it-IT" sz="2600" dirty="0"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7603" y="1161079"/>
            <a:ext cx="8722025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32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67603" y="4851318"/>
            <a:ext cx="8722025" cy="18832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90000"/>
              </a:lnSpc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Si presenta dal proprio MMG e racconta che questa mattina, primo giorno del ciclo mestruale, è stata svegliata da un forte dolore pulsante, descritto come VAS 8/10,  in sede </a:t>
            </a:r>
            <a:r>
              <a:rPr lang="it-IT" sz="2600" dirty="0" err="1">
                <a:latin typeface="Arial Narrow"/>
                <a:cs typeface="Arial Narrow"/>
              </a:rPr>
              <a:t>occipito</a:t>
            </a:r>
            <a:r>
              <a:rPr lang="it-IT" sz="2600" dirty="0">
                <a:latin typeface="Arial Narrow"/>
                <a:cs typeface="Arial Narrow"/>
              </a:rPr>
              <a:t>-nucale, accompagnato da nausea e vomito. La paziente non ricorda eventi scatenanti, ha assunto FANS ma senza beneficio.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7603" y="4233965"/>
            <a:ext cx="8722025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  <a:endParaRPr lang="it-IT" sz="32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3176588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smtClean="0">
                <a:solidFill>
                  <a:srgbClr val="FF9900"/>
                </a:solidFill>
                <a:latin typeface="Arial" charset="0"/>
              </a:rPr>
              <a:t>Quando ?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smtClean="0">
                <a:latin typeface="Arial" charset="0"/>
              </a:rPr>
              <a:t>Quale ?   </a:t>
            </a:r>
            <a:r>
              <a:rPr lang="it-IT" sz="2400" smtClean="0">
                <a:latin typeface="Arial" charset="0"/>
              </a:rPr>
              <a:t>( TC / RM )</a:t>
            </a:r>
            <a:endParaRPr lang="it-IT" sz="3600" smtClean="0">
              <a:latin typeface="Arial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it-IT" sz="3600" smtClean="0">
                <a:latin typeface="Arial" charset="0"/>
              </a:rPr>
              <a:t>Come ?   </a:t>
            </a:r>
            <a:r>
              <a:rPr lang="it-IT" sz="2400" smtClean="0">
                <a:latin typeface="Arial" charset="0"/>
              </a:rPr>
              <a:t>( m.d.c. SI / NO )</a:t>
            </a:r>
          </a:p>
        </p:txBody>
      </p:sp>
      <p:sp>
        <p:nvSpPr>
          <p:cNvPr id="143364" name="Rectangle 7"/>
          <p:cNvSpPr>
            <a:spLocks noChangeArrowheads="1"/>
          </p:cNvSpPr>
          <p:nvPr/>
        </p:nvSpPr>
        <p:spPr bwMode="auto">
          <a:xfrm>
            <a:off x="685800" y="333375"/>
            <a:ext cx="7772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</a:rPr>
              <a:t>CEFALEA </a:t>
            </a:r>
            <a:r>
              <a:rPr lang="it-IT" sz="3600" b="1" dirty="0">
                <a:solidFill>
                  <a:srgbClr val="FF0000"/>
                </a:solidFill>
              </a:rPr>
              <a:t>NON ACUTA</a:t>
            </a:r>
            <a:r>
              <a:rPr lang="it-IT" sz="3600" b="1" dirty="0">
                <a:solidFill>
                  <a:srgbClr val="00CCFF"/>
                </a:solidFill>
              </a:rPr>
              <a:t/>
            </a:r>
            <a:br>
              <a:rPr lang="it-IT" sz="3600" b="1" dirty="0">
                <a:solidFill>
                  <a:srgbClr val="00CCFF"/>
                </a:solidFill>
              </a:rPr>
            </a:br>
            <a:r>
              <a:rPr lang="it-IT" sz="3600" b="1" dirty="0">
                <a:solidFill>
                  <a:srgbClr val="00CCFF"/>
                </a:solidFill>
              </a:rPr>
              <a:t>e</a:t>
            </a:r>
            <a:br>
              <a:rPr lang="it-IT" sz="3600" b="1" dirty="0">
                <a:solidFill>
                  <a:srgbClr val="00CCFF"/>
                </a:solidFill>
              </a:rPr>
            </a:br>
            <a:r>
              <a:rPr lang="it-IT" sz="3600" b="1" dirty="0">
                <a:solidFill>
                  <a:srgbClr val="00CCFF"/>
                </a:solidFill>
              </a:rPr>
              <a:t>NEUROIMAGING</a:t>
            </a:r>
          </a:p>
        </p:txBody>
      </p:sp>
    </p:spTree>
    <p:extLst>
      <p:ext uri="{BB962C8B-B14F-4D97-AF65-F5344CB8AC3E}">
        <p14:creationId xmlns="" xmlns:p14="http://schemas.microsoft.com/office/powerpoint/2010/main" val="307431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5411" name="Picture 9" descr="cefalea_Guidlines_Neurology_2000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1412875"/>
            <a:ext cx="86042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Oval 11"/>
          <p:cNvSpPr>
            <a:spLocks noChangeArrowheads="1"/>
          </p:cNvSpPr>
          <p:nvPr/>
        </p:nvSpPr>
        <p:spPr bwMode="auto">
          <a:xfrm>
            <a:off x="6516688" y="1484313"/>
            <a:ext cx="2087562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01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7459" name="Picture 4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8913"/>
            <a:ext cx="7343775" cy="1152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746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Principi generali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4825" y="2420938"/>
            <a:ext cx="8134350" cy="38877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smtClean="0">
                <a:latin typeface="Arial" charset="0"/>
              </a:rPr>
              <a:t>“Testing should be avoided if it will not lead to a change in management”.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smtClean="0">
                <a:latin typeface="Arial" charset="0"/>
              </a:rPr>
              <a:t>“Testing is not reccomended if the individual is not significantly more likely than anyone else in the general population to have a significant abnormality”.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it-IT" sz="2400" smtClean="0">
                <a:latin typeface="Arial" charset="0"/>
              </a:rPr>
              <a:t>“Testing that normally may not be reccomended as a population policy may make sense at an individual level, resources notwithstanding”.</a:t>
            </a:r>
          </a:p>
        </p:txBody>
      </p:sp>
    </p:spTree>
    <p:extLst>
      <p:ext uri="{BB962C8B-B14F-4D97-AF65-F5344CB8AC3E}">
        <p14:creationId xmlns="" xmlns:p14="http://schemas.microsoft.com/office/powerpoint/2010/main" val="2391340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Esistono dati </a:t>
            </a:r>
            <a:r>
              <a:rPr lang="it-IT" sz="2400" u="sng" dirty="0" smtClean="0">
                <a:latin typeface="Arial" charset="0"/>
                <a:cs typeface="Arial" charset="0"/>
              </a:rPr>
              <a:t>clinici</a:t>
            </a:r>
            <a:r>
              <a:rPr lang="it-IT" sz="2400" dirty="0" smtClean="0">
                <a:latin typeface="Arial" charset="0"/>
                <a:cs typeface="Arial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Qual è la frequenza di reperti TC o RM patologici “significativi” in </a:t>
            </a:r>
            <a:r>
              <a:rPr lang="it-IT" sz="2400" dirty="0" err="1" smtClean="0">
                <a:latin typeface="Arial" charset="0"/>
                <a:cs typeface="Arial" charset="0"/>
              </a:rPr>
              <a:t>paz</a:t>
            </a:r>
            <a:r>
              <a:rPr lang="it-IT" sz="2400" dirty="0" smtClean="0">
                <a:latin typeface="Arial" charset="0"/>
                <a:cs typeface="Arial" charset="0"/>
              </a:rPr>
              <a:t>. con cefalea non-acuta e E.O.N.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sz="2400" dirty="0" smtClean="0">
                <a:latin typeface="Arial" charset="0"/>
                <a:cs typeface="Arial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latin typeface="Arial" charset="0"/>
                <a:cs typeface="Arial" charset="0"/>
              </a:rPr>
              <a:t>paz</a:t>
            </a:r>
            <a:r>
              <a:rPr lang="it-IT" sz="2400" dirty="0" smtClean="0">
                <a:latin typeface="Arial" charset="0"/>
                <a:cs typeface="Arial" charset="0"/>
              </a:rPr>
              <a:t>. con cefalea non-acuta ?</a:t>
            </a:r>
          </a:p>
        </p:txBody>
      </p:sp>
      <p:sp>
        <p:nvSpPr>
          <p:cNvPr id="149508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49509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8271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15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555" name="Picture 9" descr="cefalea_EBM_Guidelines_US_Headache_Consortium_1999_metodology_tab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1916113"/>
            <a:ext cx="83185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598488" y="3025775"/>
            <a:ext cx="2447925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41750" y="3544888"/>
            <a:ext cx="4162425" cy="676275"/>
            <a:chOff x="2420" y="2233"/>
            <a:chExt cx="2622" cy="426"/>
          </a:xfrm>
        </p:grpSpPr>
        <p:sp>
          <p:nvSpPr>
            <p:cNvPr id="151559" name="Line 11"/>
            <p:cNvSpPr>
              <a:spLocks noChangeShapeType="1"/>
            </p:cNvSpPr>
            <p:nvPr/>
          </p:nvSpPr>
          <p:spPr bwMode="auto">
            <a:xfrm>
              <a:off x="2466" y="2233"/>
              <a:ext cx="10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0" name="Line 12"/>
            <p:cNvSpPr>
              <a:spLocks noChangeShapeType="1"/>
            </p:cNvSpPr>
            <p:nvPr/>
          </p:nvSpPr>
          <p:spPr bwMode="auto">
            <a:xfrm flipV="1">
              <a:off x="2517" y="2376"/>
              <a:ext cx="546" cy="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1" name="Line 13"/>
            <p:cNvSpPr>
              <a:spLocks noChangeShapeType="1"/>
            </p:cNvSpPr>
            <p:nvPr/>
          </p:nvSpPr>
          <p:spPr bwMode="auto">
            <a:xfrm>
              <a:off x="2420" y="2523"/>
              <a:ext cx="46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2" name="Line 14"/>
            <p:cNvSpPr>
              <a:spLocks noChangeShapeType="1"/>
            </p:cNvSpPr>
            <p:nvPr/>
          </p:nvSpPr>
          <p:spPr bwMode="auto">
            <a:xfrm>
              <a:off x="3342" y="2527"/>
              <a:ext cx="7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1563" name="Line 15"/>
            <p:cNvSpPr>
              <a:spLocks noChangeShapeType="1"/>
            </p:cNvSpPr>
            <p:nvPr/>
          </p:nvSpPr>
          <p:spPr bwMode="auto">
            <a:xfrm>
              <a:off x="3054" y="2653"/>
              <a:ext cx="1988" cy="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51558" name="Picture 17" descr="cefalea_EBM_Guidelines_US_Headache_Consortium_1999_tit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7641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smtClean="0">
                <a:solidFill>
                  <a:srgbClr val="00CCFF"/>
                </a:solidFill>
                <a:latin typeface="Arial" charset="0"/>
              </a:rPr>
              <a:t>EVIDENZE</a:t>
            </a:r>
          </a:p>
        </p:txBody>
      </p:sp>
      <p:sp>
        <p:nvSpPr>
          <p:cNvPr id="1536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400" smtClean="0">
                <a:latin typeface="Arial" charset="0"/>
              </a:rPr>
              <a:t>28 studi (tutti di </a:t>
            </a:r>
            <a:r>
              <a:rPr lang="it-IT" sz="2400" u="sng" smtClean="0">
                <a:latin typeface="Arial" charset="0"/>
              </a:rPr>
              <a:t>livello IV</a:t>
            </a:r>
            <a:r>
              <a:rPr lang="it-IT" sz="240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22 retrospettivi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6 prospettici (ma non in cieco)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400" smtClean="0">
                <a:latin typeface="Arial" charset="0"/>
              </a:rPr>
              <a:t>BIAS:</a:t>
            </a:r>
          </a:p>
          <a:p>
            <a:pPr lvl="1" eaLnBrk="1" hangingPunct="1">
              <a:lnSpc>
                <a:spcPct val="110000"/>
              </a:lnSpc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Molti studi condotti in centri di riferimento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Molti studi senza specifica dei criteri utilizzati per selezionare i paz. da avviare a neuroimaging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endParaRPr lang="it-IT" sz="2000" smtClean="0"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Probabile sovrastima della prevalenza di patologia cerebrale</a:t>
            </a:r>
          </a:p>
        </p:txBody>
      </p:sp>
      <p:pic>
        <p:nvPicPr>
          <p:cNvPr id="153605" name="Picture 10" descr="cefalea_EBM_Guidelines_US_Headache_Consortium_1999_metodology_tab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0169" y="115888"/>
            <a:ext cx="583247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AutoShape 11"/>
          <p:cNvSpPr>
            <a:spLocks noChangeArrowheads="1"/>
          </p:cNvSpPr>
          <p:nvPr/>
        </p:nvSpPr>
        <p:spPr bwMode="auto">
          <a:xfrm>
            <a:off x="4319588" y="5589588"/>
            <a:ext cx="50482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3607" name="Picture 12" descr="cefalea_EBM_Guidelines_US_Headache_Consortium_1999_tito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9745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565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5565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55653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93017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7772400" cy="34575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150000"/>
              </a:spcAft>
            </a:pPr>
            <a:r>
              <a:rPr lang="it-IT" sz="2400" smtClean="0">
                <a:latin typeface="Arial" charset="0"/>
              </a:rPr>
              <a:t>Un E.O.N. patologico aumenta</a:t>
            </a:r>
            <a:r>
              <a:rPr lang="it-IT" sz="2800" smtClean="0">
                <a:solidFill>
                  <a:srgbClr val="CCFFFF"/>
                </a:solidFill>
                <a:latin typeface="Arial" charset="0"/>
              </a:rPr>
              <a:t>*</a:t>
            </a:r>
            <a:r>
              <a:rPr lang="it-IT" sz="2400" smtClean="0">
                <a:latin typeface="Arial" charset="0"/>
              </a:rPr>
              <a:t> la probabilità di riscontrare un’anomalia significativa al neuroimaging (LR=3.0)</a:t>
            </a:r>
          </a:p>
          <a:p>
            <a:pPr eaLnBrk="1" hangingPunct="1">
              <a:lnSpc>
                <a:spcPct val="110000"/>
              </a:lnSpc>
              <a:spcAft>
                <a:spcPct val="150000"/>
              </a:spcAft>
            </a:pPr>
            <a:r>
              <a:rPr lang="it-IT" sz="2400" smtClean="0">
                <a:latin typeface="Arial" charset="0"/>
              </a:rPr>
              <a:t>Un E.O.N. normale riduce la probabilità di riscontrare un’anomalia significativa al neuroimaging</a:t>
            </a:r>
            <a:br>
              <a:rPr lang="it-IT" sz="2400" smtClean="0">
                <a:latin typeface="Arial" charset="0"/>
              </a:rPr>
            </a:br>
            <a:r>
              <a:rPr lang="it-IT" sz="2400" smtClean="0">
                <a:latin typeface="Arial" charset="0"/>
              </a:rPr>
              <a:t>(LR=0.7)</a:t>
            </a: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rgbClr val="CCFFFF"/>
                </a:solidFill>
              </a:rPr>
              <a:t>* N.B.: se probabilità pre-test =1/100 </a:t>
            </a:r>
            <a:r>
              <a:rPr lang="it-IT" sz="2000">
                <a:solidFill>
                  <a:srgbClr val="CCFFFF"/>
                </a:solidFill>
                <a:sym typeface="Wingdings" pitchFamily="2" charset="2"/>
              </a:rPr>
              <a:t> 3/100 (ancora bassa !)</a:t>
            </a:r>
            <a:endParaRPr lang="it-IT" sz="2000">
              <a:solidFill>
                <a:srgbClr val="CCFFFF"/>
              </a:solidFill>
            </a:endParaRPr>
          </a:p>
        </p:txBody>
      </p:sp>
      <p:sp>
        <p:nvSpPr>
          <p:cNvPr id="157701" name="Rectangle 9"/>
          <p:cNvSpPr>
            <a:spLocks noChangeArrowheads="1"/>
          </p:cNvSpPr>
          <p:nvPr/>
        </p:nvSpPr>
        <p:spPr bwMode="auto">
          <a:xfrm>
            <a:off x="685800" y="1628775"/>
            <a:ext cx="7772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 b="1" dirty="0">
                <a:solidFill>
                  <a:srgbClr val="00CCFF"/>
                </a:solidFill>
              </a:rPr>
              <a:t>1a.  Esame Obiettivo Neurologico</a:t>
            </a:r>
          </a:p>
        </p:txBody>
      </p:sp>
      <p:pic>
        <p:nvPicPr>
          <p:cNvPr id="157702" name="Picture 10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306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Raccomandazioni  #1</a:t>
            </a: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68413" y="2636838"/>
            <a:ext cx="6605587" cy="26638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spcAft>
                <a:spcPct val="90000"/>
              </a:spcAft>
              <a:buFont typeface="Wingdings" pitchFamily="2" charset="2"/>
              <a:buNone/>
            </a:pPr>
            <a:r>
              <a:rPr lang="it-IT" sz="2800" i="1" dirty="0" smtClean="0"/>
              <a:t>“</a:t>
            </a:r>
            <a:r>
              <a:rPr lang="it-IT" sz="2800" i="1" dirty="0" err="1" smtClean="0"/>
              <a:t>Neuroimaging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should</a:t>
            </a:r>
            <a:r>
              <a:rPr lang="it-IT" sz="2800" i="1" dirty="0" smtClean="0"/>
              <a:t> be </a:t>
            </a:r>
            <a:r>
              <a:rPr lang="it-IT" sz="2800" i="1" dirty="0" err="1" smtClean="0"/>
              <a:t>considered</a:t>
            </a:r>
            <a:r>
              <a:rPr lang="it-IT" sz="2800" i="1" dirty="0" smtClean="0"/>
              <a:t> in </a:t>
            </a:r>
            <a:r>
              <a:rPr lang="it-IT" sz="2800" i="1" dirty="0" err="1" smtClean="0"/>
              <a:t>patients</a:t>
            </a:r>
            <a:r>
              <a:rPr lang="it-IT" sz="2800" i="1" dirty="0" smtClean="0"/>
              <a:t> with </a:t>
            </a:r>
            <a:r>
              <a:rPr lang="it-IT" sz="2800" i="1" dirty="0" err="1" smtClean="0"/>
              <a:t>nonacute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headache</a:t>
            </a:r>
            <a:r>
              <a:rPr lang="it-IT" sz="2800" i="1" dirty="0" smtClean="0"/>
              <a:t> and an </a:t>
            </a:r>
            <a:r>
              <a:rPr lang="it-IT" sz="2800" i="1" dirty="0" err="1" smtClean="0"/>
              <a:t>unexplained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abnormal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finding</a:t>
            </a:r>
            <a:r>
              <a:rPr lang="it-IT" sz="2800" i="1" dirty="0" smtClean="0"/>
              <a:t> on the </a:t>
            </a:r>
            <a:r>
              <a:rPr lang="it-IT" sz="2800" i="1" dirty="0" err="1" smtClean="0">
                <a:solidFill>
                  <a:srgbClr val="00CCFF"/>
                </a:solidFill>
              </a:rPr>
              <a:t>neurological</a:t>
            </a:r>
            <a:r>
              <a:rPr lang="it-IT" sz="2800" i="1" dirty="0" smtClean="0">
                <a:solidFill>
                  <a:srgbClr val="00CCFF"/>
                </a:solidFill>
              </a:rPr>
              <a:t> </a:t>
            </a:r>
            <a:r>
              <a:rPr lang="it-IT" sz="2800" i="1" dirty="0" err="1" smtClean="0">
                <a:solidFill>
                  <a:srgbClr val="00CCFF"/>
                </a:solidFill>
              </a:rPr>
              <a:t>examination</a:t>
            </a:r>
            <a:r>
              <a:rPr lang="it-IT" sz="2800" i="1" dirty="0" smtClean="0">
                <a:solidFill>
                  <a:srgbClr val="00CCFF"/>
                </a:solidFill>
              </a:rPr>
              <a:t> </a:t>
            </a:r>
            <a:r>
              <a:rPr lang="it-IT" sz="2800" i="1" dirty="0" smtClean="0"/>
              <a:t>(Grade B)”</a:t>
            </a:r>
          </a:p>
        </p:txBody>
      </p:sp>
      <p:pic>
        <p:nvPicPr>
          <p:cNvPr id="159749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475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134350" cy="41751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u="sng" smtClean="0">
                <a:latin typeface="Arial" charset="0"/>
              </a:rPr>
              <a:t>possibile</a:t>
            </a:r>
            <a:r>
              <a:rPr lang="it-IT" sz="2000" smtClean="0">
                <a:latin typeface="Arial" charset="0"/>
              </a:rPr>
              <a:t> maggior probabilità di neuroimaging positivo se: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che causa risveglio dal sonno (LR=98)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vertigini o incoordinazione; storia di intorpidimento o formicolio (LR=49)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rapido aumento di frequenza delle crisi cefalalgiche (LR=12)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qualsiasi segno o sintomo neurologico (LR=6)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da Valsalva (LR=2.3) </a:t>
            </a:r>
            <a:r>
              <a:rPr lang="it-IT" sz="1600" smtClean="0">
                <a:latin typeface="Arial" charset="0"/>
                <a:sym typeface="Wingdings" pitchFamily="2" charset="2"/>
              </a:rPr>
              <a:t> Chiari I</a:t>
            </a:r>
            <a:endParaRPr lang="it-IT" sz="160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000" smtClean="0">
                <a:latin typeface="Arial" charset="0"/>
              </a:rPr>
              <a:t>NON aumentano la probabilità di neuroimaging positivo: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sincope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600" smtClean="0">
                <a:latin typeface="Arial" charset="0"/>
              </a:rPr>
              <a:t>storia di cefalea con nausea</a:t>
            </a:r>
          </a:p>
        </p:txBody>
      </p:sp>
      <p:sp>
        <p:nvSpPr>
          <p:cNvPr id="16179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1b.  Sintomi neurologici</a:t>
            </a:r>
          </a:p>
        </p:txBody>
      </p:sp>
      <p:pic>
        <p:nvPicPr>
          <p:cNvPr id="161797" name="Picture 11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007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1"/>
            <a:ext cx="8791435" cy="34486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it-IT" sz="2400" b="1" dirty="0">
                <a:solidFill>
                  <a:schemeClr val="tx2"/>
                </a:solidFill>
                <a:latin typeface="Arial Narrow"/>
                <a:cs typeface="Arial Narrow"/>
              </a:rPr>
              <a:t>Modalità insorgenza </a:t>
            </a:r>
            <a:r>
              <a:rPr lang="it-IT" sz="2400" dirty="0">
                <a:latin typeface="Arial Narrow"/>
                <a:cs typeface="Arial Narrow"/>
              </a:rPr>
              <a:t>(acuta-subacuta-cronica) e </a:t>
            </a: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progressione</a:t>
            </a:r>
            <a:r>
              <a:rPr lang="it-IT" sz="2400" dirty="0">
                <a:latin typeface="Arial Narrow"/>
                <a:cs typeface="Arial Narrow"/>
              </a:rPr>
              <a:t> 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Intensità dolore </a:t>
            </a:r>
            <a:r>
              <a:rPr lang="it-IT" sz="2400" dirty="0">
                <a:latin typeface="Arial Narrow"/>
                <a:cs typeface="Arial Narrow"/>
              </a:rPr>
              <a:t>(lieve-moderata-grave) - VAS 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Qualità</a:t>
            </a:r>
            <a:r>
              <a:rPr lang="it-IT" sz="2400" dirty="0">
                <a:latin typeface="Arial Narrow"/>
                <a:cs typeface="Arial Narrow"/>
              </a:rPr>
              <a:t> (pulsante-trafittivo-costrittivo-sordo-gravativo-rombo di tuono) e </a:t>
            </a: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caratteristiche posturali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Sede</a:t>
            </a:r>
            <a:r>
              <a:rPr lang="it-IT" sz="2400" dirty="0">
                <a:latin typeface="Arial Narrow"/>
                <a:cs typeface="Arial Narrow"/>
              </a:rPr>
              <a:t> (uni o bilaterale, zone trigger)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Durata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Aura e/o sintomi associati </a:t>
            </a:r>
            <a:r>
              <a:rPr lang="it-IT" sz="2400" dirty="0">
                <a:latin typeface="Arial Narrow"/>
                <a:cs typeface="Arial Narrow"/>
              </a:rPr>
              <a:t>(febbre, foto o fonofobia, nausea o vomito)</a:t>
            </a:r>
          </a:p>
          <a:p>
            <a:pPr marL="457200" lvl="1" indent="0">
              <a:buNone/>
            </a:pPr>
            <a:r>
              <a:rPr lang="it-IT" sz="2400" b="1" dirty="0">
                <a:solidFill>
                  <a:srgbClr val="1F497D"/>
                </a:solidFill>
                <a:latin typeface="Arial Narrow"/>
                <a:cs typeface="Arial Narrow"/>
              </a:rPr>
              <a:t>Fattori scatenanti, allevianti e/o aggravanti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4798395"/>
            <a:ext cx="9144000" cy="2059605"/>
          </a:xfrm>
          <a:prstGeom prst="rect">
            <a:avLst/>
          </a:prstGeo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…Il sintomo è simile ai casi precedenti oppure in cosa differisce?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Il dolore l’ha svegliata durante il sonno?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Ha avuto traumi recenti?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Ha assunto recentemente farmaci? </a:t>
            </a:r>
          </a:p>
          <a:p>
            <a:pPr marL="685800" indent="-685800"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>
                <a:latin typeface="Arial Narrow"/>
                <a:cs typeface="Arial Narrow"/>
              </a:rPr>
              <a:t>Sono presenti altri sintomi (febbre, vertigini, turbe visus e/o </a:t>
            </a:r>
            <a:endParaRPr lang="it-IT" sz="2400" dirty="0" smtClean="0">
              <a:latin typeface="Arial Narrow"/>
              <a:cs typeface="Arial Narrow"/>
            </a:endParaRPr>
          </a:p>
          <a:p>
            <a:pPr algn="l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	</a:t>
            </a:r>
            <a:r>
              <a:rPr lang="it-IT" sz="2400" dirty="0" smtClean="0">
                <a:latin typeface="Arial Narrow"/>
                <a:cs typeface="Arial Narrow"/>
              </a:rPr>
              <a:t>	del </a:t>
            </a:r>
            <a:r>
              <a:rPr lang="it-IT" sz="2400" dirty="0">
                <a:latin typeface="Arial Narrow"/>
                <a:cs typeface="Arial Narrow"/>
              </a:rPr>
              <a:t>linguaggio, deficit di forza o sensibilità)?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493" b="99005" l="9562" r="892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780" y="4940380"/>
            <a:ext cx="2231922" cy="1917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9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smtClean="0">
                <a:solidFill>
                  <a:srgbClr val="00CCFF"/>
                </a:solidFill>
                <a:latin typeface="Arial" charset="0"/>
              </a:rPr>
              <a:t>Raccomandazioni  #1</a:t>
            </a: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30238" y="2781300"/>
            <a:ext cx="7883525" cy="27368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  <a:spcAft>
                <a:spcPct val="90000"/>
              </a:spcAft>
              <a:buFont typeface="Wingdings" pitchFamily="2" charset="2"/>
              <a:buNone/>
            </a:pPr>
            <a:r>
              <a:rPr lang="it-IT" sz="2800" i="1" dirty="0" smtClean="0"/>
              <a:t>“</a:t>
            </a:r>
            <a:r>
              <a:rPr lang="it-IT" sz="2800" i="1" dirty="0" err="1" smtClean="0"/>
              <a:t>Evidence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insufficient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make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specific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reccomendations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regarding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neuroimaging</a:t>
            </a:r>
            <a:r>
              <a:rPr lang="it-IT" sz="2800" i="1" dirty="0" smtClean="0"/>
              <a:t> in the </a:t>
            </a:r>
            <a:r>
              <a:rPr lang="it-IT" sz="2800" i="1" dirty="0" err="1" smtClean="0"/>
              <a:t>presence</a:t>
            </a:r>
            <a:r>
              <a:rPr lang="it-IT" sz="2800" i="1" dirty="0" smtClean="0"/>
              <a:t> or </a:t>
            </a:r>
            <a:r>
              <a:rPr lang="it-IT" sz="2800" i="1" dirty="0" err="1" smtClean="0"/>
              <a:t>absence</a:t>
            </a:r>
            <a:r>
              <a:rPr lang="it-IT" sz="2800" i="1" dirty="0" smtClean="0"/>
              <a:t> of </a:t>
            </a:r>
            <a:r>
              <a:rPr lang="it-IT" sz="2800" i="1" dirty="0" err="1" smtClean="0">
                <a:solidFill>
                  <a:srgbClr val="00CCFF"/>
                </a:solidFill>
              </a:rPr>
              <a:t>neurological</a:t>
            </a:r>
            <a:r>
              <a:rPr lang="it-IT" sz="2800" i="1" dirty="0" smtClean="0">
                <a:solidFill>
                  <a:srgbClr val="00CCFF"/>
                </a:solidFill>
              </a:rPr>
              <a:t> </a:t>
            </a:r>
            <a:r>
              <a:rPr lang="it-IT" sz="2800" i="1" dirty="0" err="1" smtClean="0">
                <a:solidFill>
                  <a:srgbClr val="00CCFF"/>
                </a:solidFill>
              </a:rPr>
              <a:t>symptoms</a:t>
            </a:r>
            <a:r>
              <a:rPr lang="it-IT" sz="2800" i="1" dirty="0" smtClean="0"/>
              <a:t> (Grade C)”</a:t>
            </a:r>
          </a:p>
        </p:txBody>
      </p:sp>
      <p:pic>
        <p:nvPicPr>
          <p:cNvPr id="163845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466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589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658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65893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055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>
                <a:solidFill>
                  <a:srgbClr val="FFFFFF"/>
                </a:solidFill>
              </a:rPr>
              <a:t>* Tasso non calcolato per le Guidlines per eccessiva disomogeneità dei singoli valori</a:t>
            </a:r>
          </a:p>
        </p:txBody>
      </p:sp>
      <p:graphicFrame>
        <p:nvGraphicFramePr>
          <p:cNvPr id="115196" name="Group 508"/>
          <p:cNvGraphicFramePr>
            <a:graphicFrameLocks noGrp="1"/>
          </p:cNvGraphicFramePr>
          <p:nvPr/>
        </p:nvGraphicFramePr>
        <p:xfrm>
          <a:off x="850900" y="2133600"/>
          <a:ext cx="7440613" cy="3990975"/>
        </p:xfrm>
        <a:graphic>
          <a:graphicData uri="http://schemas.openxmlformats.org/drawingml/2006/table">
            <a:tbl>
              <a:tblPr/>
              <a:tblGrid>
                <a:gridCol w="1860550"/>
                <a:gridCol w="1860550"/>
                <a:gridCol w="1858963"/>
                <a:gridCol w="186055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DI CEFALEA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PAZIENTI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ANOMALIE NEUROIMAGING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TASSO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EMICRANIA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1086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0.2 %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TENSIVA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0 %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NON SPECIFICATA</a:t>
                      </a:r>
                    </a:p>
                  </a:txBody>
                  <a:tcPr marL="36000" marR="36000" marT="54000" marB="54000" anchor="ctr" anchorCtr="1"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2788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1.7 % </a:t>
                      </a: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L="36000" marR="36000" marT="54000" marB="54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67963" name="Rectangle 511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2.  Prevalenza di </a:t>
            </a:r>
            <a:r>
              <a:rPr lang="it-IT" sz="3200" b="1" dirty="0" err="1" smtClean="0">
                <a:solidFill>
                  <a:srgbClr val="00CCFF"/>
                </a:solidFill>
                <a:latin typeface="Arial" charset="0"/>
              </a:rPr>
              <a:t>neuroimaging</a:t>
            </a:r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 positivo</a:t>
            </a:r>
          </a:p>
        </p:txBody>
      </p:sp>
      <p:pic>
        <p:nvPicPr>
          <p:cNvPr id="167964" name="Picture 512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831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998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412875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rgbClr val="00CCFF"/>
                </a:solidFill>
                <a:latin typeface="Arial" charset="0"/>
              </a:rPr>
              <a:t>Raccomandazioni  #2</a:t>
            </a: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2205038"/>
            <a:ext cx="8189913" cy="439261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2400" i="1" dirty="0" smtClean="0"/>
              <a:t>“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not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usually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warranted</a:t>
            </a:r>
            <a:r>
              <a:rPr lang="it-IT" sz="2400" i="1" dirty="0" smtClean="0"/>
              <a:t> for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>
                <a:solidFill>
                  <a:srgbClr val="00CCFF"/>
                </a:solidFill>
              </a:rPr>
              <a:t>migraine</a:t>
            </a:r>
            <a:r>
              <a:rPr lang="it-IT" sz="2400" i="1" dirty="0" smtClean="0"/>
              <a:t> and </a:t>
            </a:r>
            <a:r>
              <a:rPr lang="it-IT" sz="2400" i="1" dirty="0" err="1" smtClean="0"/>
              <a:t>normal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neurological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examination</a:t>
            </a:r>
            <a:r>
              <a:rPr lang="it-IT" sz="2400" i="1" dirty="0" smtClean="0"/>
              <a:t> (Grade B). For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with </a:t>
            </a:r>
            <a:r>
              <a:rPr lang="it-IT" sz="2400" i="1" dirty="0" err="1" smtClean="0"/>
              <a:t>atypical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headache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features</a:t>
            </a:r>
            <a:r>
              <a:rPr lang="it-IT" sz="2400" i="1" dirty="0" smtClean="0"/>
              <a:t> or </a:t>
            </a:r>
            <a:r>
              <a:rPr lang="it-IT" sz="2400" i="1" dirty="0" err="1" smtClean="0"/>
              <a:t>patients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who</a:t>
            </a:r>
            <a:r>
              <a:rPr lang="it-IT" sz="2400" i="1" dirty="0" smtClean="0"/>
              <a:t> do </a:t>
            </a:r>
            <a:r>
              <a:rPr lang="it-IT" sz="2400" i="1" dirty="0" err="1" smtClean="0"/>
              <a:t>not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fulfill</a:t>
            </a:r>
            <a:r>
              <a:rPr lang="it-IT" sz="2400" i="1" dirty="0" smtClean="0"/>
              <a:t> the </a:t>
            </a:r>
            <a:r>
              <a:rPr lang="it-IT" sz="2400" i="1" dirty="0" err="1" smtClean="0"/>
              <a:t>strict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definition</a:t>
            </a:r>
            <a:r>
              <a:rPr lang="it-IT" sz="2400" i="1" dirty="0" smtClean="0"/>
              <a:t> of </a:t>
            </a:r>
            <a:r>
              <a:rPr lang="it-IT" sz="2400" i="1" dirty="0" err="1" smtClean="0"/>
              <a:t>migraine</a:t>
            </a:r>
            <a:r>
              <a:rPr lang="it-IT" sz="2400" i="1" dirty="0" smtClean="0"/>
              <a:t> (or </a:t>
            </a:r>
            <a:r>
              <a:rPr lang="it-IT" sz="2400" i="1" dirty="0" err="1" smtClean="0"/>
              <a:t>have</a:t>
            </a:r>
            <a:r>
              <a:rPr lang="it-IT" sz="2400" i="1" dirty="0" smtClean="0"/>
              <a:t> some </a:t>
            </a:r>
            <a:r>
              <a:rPr lang="it-IT" sz="2400" i="1" dirty="0" err="1" smtClean="0"/>
              <a:t>additional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risk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factor</a:t>
            </a:r>
            <a:r>
              <a:rPr lang="it-IT" sz="2400" i="1" dirty="0" smtClean="0"/>
              <a:t>), a </a:t>
            </a:r>
            <a:r>
              <a:rPr lang="it-IT" sz="2400" i="1" dirty="0" err="1" smtClean="0"/>
              <a:t>lower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treshold</a:t>
            </a:r>
            <a:r>
              <a:rPr lang="it-IT" sz="2400" i="1" dirty="0" smtClean="0"/>
              <a:t> for 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may</a:t>
            </a:r>
            <a:r>
              <a:rPr lang="it-IT" sz="2400" i="1" dirty="0" smtClean="0"/>
              <a:t> be </a:t>
            </a:r>
            <a:r>
              <a:rPr lang="it-IT" sz="2400" i="1" dirty="0" err="1" smtClean="0"/>
              <a:t>applied</a:t>
            </a:r>
            <a:r>
              <a:rPr lang="it-IT" sz="2400" i="1" dirty="0" smtClean="0"/>
              <a:t> (Grade C)”.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2400" i="1" dirty="0" smtClean="0"/>
              <a:t>“Data </a:t>
            </a:r>
            <a:r>
              <a:rPr lang="it-IT" sz="2400" i="1" dirty="0" err="1" smtClean="0"/>
              <a:t>were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insufficient</a:t>
            </a:r>
            <a:r>
              <a:rPr lang="it-IT" sz="2400" i="1" dirty="0" smtClean="0"/>
              <a:t> to </a:t>
            </a:r>
            <a:r>
              <a:rPr lang="it-IT" sz="2400" i="1" dirty="0" err="1" smtClean="0"/>
              <a:t>make</a:t>
            </a:r>
            <a:r>
              <a:rPr lang="it-IT" sz="2400" i="1" dirty="0" smtClean="0"/>
              <a:t> an </a:t>
            </a:r>
            <a:r>
              <a:rPr lang="it-IT" sz="2400" i="1" dirty="0" err="1" smtClean="0"/>
              <a:t>evidence-based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reccomendation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regarding</a:t>
            </a:r>
            <a:r>
              <a:rPr lang="it-IT" sz="2400" i="1" dirty="0" smtClean="0"/>
              <a:t> the use of </a:t>
            </a:r>
            <a:r>
              <a:rPr lang="it-IT" sz="2400" i="1" dirty="0" err="1" smtClean="0"/>
              <a:t>neuroimaging</a:t>
            </a:r>
            <a:r>
              <a:rPr lang="it-IT" sz="2400" i="1" dirty="0" smtClean="0"/>
              <a:t> for </a:t>
            </a:r>
            <a:r>
              <a:rPr lang="it-IT" sz="2400" i="1" dirty="0" err="1" smtClean="0">
                <a:solidFill>
                  <a:srgbClr val="00CCFF"/>
                </a:solidFill>
              </a:rPr>
              <a:t>tension-type</a:t>
            </a:r>
            <a:r>
              <a:rPr lang="it-IT" sz="2400" i="1" dirty="0" smtClean="0">
                <a:solidFill>
                  <a:srgbClr val="00CCFF"/>
                </a:solidFill>
              </a:rPr>
              <a:t> </a:t>
            </a:r>
            <a:r>
              <a:rPr lang="it-IT" sz="2400" i="1" dirty="0" err="1" smtClean="0">
                <a:solidFill>
                  <a:srgbClr val="00CCFF"/>
                </a:solidFill>
              </a:rPr>
              <a:t>headache</a:t>
            </a:r>
            <a:r>
              <a:rPr lang="it-IT" sz="2400" i="1" dirty="0" smtClean="0">
                <a:solidFill>
                  <a:srgbClr val="00CCFF"/>
                </a:solidFill>
              </a:rPr>
              <a:t> </a:t>
            </a:r>
            <a:r>
              <a:rPr lang="it-IT" sz="2400" i="1" dirty="0" smtClean="0"/>
              <a:t>(Grade C)”</a:t>
            </a:r>
          </a:p>
        </p:txBody>
      </p:sp>
      <p:pic>
        <p:nvPicPr>
          <p:cNvPr id="169989" name="Picture 7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247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2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77825" y="2349500"/>
            <a:ext cx="838835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Esistono dati </a:t>
            </a:r>
            <a:r>
              <a:rPr lang="it-IT" sz="24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clinici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(storia, E.O.) in grado di predire quali pazienti hanno “anomalie cerebrali significative” 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Qual è la frequenza di reperti TC o RM patologici “significativi” in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con cefalea non-acuta e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E.O.N.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normale 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Qual è la sensibilità relativa di TC vs RM nel rilevare anomalie cerebrali “significative” nei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paz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 con cefalea non-acuta ?</a:t>
            </a:r>
          </a:p>
        </p:txBody>
      </p:sp>
      <p:sp>
        <p:nvSpPr>
          <p:cNvPr id="17203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14843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QUESITI</a:t>
            </a:r>
          </a:p>
        </p:txBody>
      </p:sp>
      <p:pic>
        <p:nvPicPr>
          <p:cNvPr id="172037" name="Picture 15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275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3.  TC </a:t>
            </a:r>
            <a:r>
              <a:rPr lang="it-IT" sz="2800" b="1" dirty="0" smtClean="0">
                <a:solidFill>
                  <a:srgbClr val="00CCFF"/>
                </a:solidFill>
                <a:latin typeface="Arial" charset="0"/>
              </a:rPr>
              <a:t>vs</a:t>
            </a:r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 RM</a:t>
            </a: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4825" y="2349500"/>
            <a:ext cx="8134350" cy="38877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800" dirty="0" smtClean="0">
                <a:latin typeface="Arial" charset="0"/>
              </a:rPr>
              <a:t>3 studi (tutti &lt; 100 pazienti)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Pochi pazienti sottoposti sia a TC che a RM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RM superiore alla TC solo per:</a:t>
            </a:r>
          </a:p>
          <a:p>
            <a:pPr lvl="3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800" dirty="0" smtClean="0">
                <a:latin typeface="Arial" charset="0"/>
              </a:rPr>
              <a:t>“anomalie” della sostanza bianca</a:t>
            </a:r>
          </a:p>
          <a:p>
            <a:pPr lvl="3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1800" dirty="0" smtClean="0">
                <a:latin typeface="Arial" charset="0"/>
              </a:rPr>
              <a:t>angiomi venosi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solidFill>
                  <a:srgbClr val="00CCFF"/>
                </a:solidFill>
                <a:latin typeface="Arial" charset="0"/>
              </a:rPr>
              <a:t>Nessuna anomalia “significativa” al </a:t>
            </a:r>
            <a:r>
              <a:rPr lang="it-IT" sz="2400" dirty="0" err="1" smtClean="0">
                <a:solidFill>
                  <a:srgbClr val="00CCFF"/>
                </a:solidFill>
                <a:latin typeface="Arial" charset="0"/>
              </a:rPr>
              <a:t>neuroimaging</a:t>
            </a:r>
            <a:endParaRPr lang="it-IT" sz="2400" dirty="0" smtClean="0">
              <a:solidFill>
                <a:srgbClr val="00CCFF"/>
              </a:solidFill>
              <a:latin typeface="Arial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Efficacia relativa di TC vs RM non calcolabile</a:t>
            </a:r>
          </a:p>
        </p:txBody>
      </p:sp>
      <p:pic>
        <p:nvPicPr>
          <p:cNvPr id="174085" name="Picture 8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547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57338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rgbClr val="00CCFF"/>
                </a:solidFill>
                <a:latin typeface="Arial" charset="0"/>
              </a:rPr>
              <a:t>Raccomandazioni  #3</a:t>
            </a: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6250" y="2636838"/>
            <a:ext cx="8189913" cy="24479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spcAft>
                <a:spcPct val="60000"/>
              </a:spcAft>
              <a:buFont typeface="Wingdings" pitchFamily="2" charset="2"/>
              <a:buNone/>
            </a:pPr>
            <a:r>
              <a:rPr lang="it-IT" sz="2800" i="1" dirty="0" smtClean="0"/>
              <a:t>“Data </a:t>
            </a:r>
            <a:r>
              <a:rPr lang="it-IT" sz="2800" i="1" dirty="0" err="1" smtClean="0"/>
              <a:t>were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insufficient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make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any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evidence-based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recommendations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regarding</a:t>
            </a:r>
            <a:r>
              <a:rPr lang="it-IT" sz="2800" i="1" dirty="0" smtClean="0"/>
              <a:t> the relative </a:t>
            </a:r>
            <a:r>
              <a:rPr lang="it-IT" sz="2800" i="1" dirty="0" err="1" smtClean="0"/>
              <a:t>sensitivity</a:t>
            </a:r>
            <a:r>
              <a:rPr lang="it-IT" sz="2800" i="1" dirty="0" smtClean="0"/>
              <a:t> of </a:t>
            </a:r>
            <a:r>
              <a:rPr lang="it-IT" sz="2800" i="1" dirty="0" smtClean="0">
                <a:solidFill>
                  <a:srgbClr val="00CCFF"/>
                </a:solidFill>
              </a:rPr>
              <a:t>MRI </a:t>
            </a:r>
            <a:r>
              <a:rPr lang="it-IT" sz="2800" i="1" dirty="0" err="1" smtClean="0">
                <a:solidFill>
                  <a:srgbClr val="00CCFF"/>
                </a:solidFill>
              </a:rPr>
              <a:t>compared</a:t>
            </a:r>
            <a:r>
              <a:rPr lang="it-IT" sz="2800" i="1" dirty="0" smtClean="0">
                <a:solidFill>
                  <a:srgbClr val="00CCFF"/>
                </a:solidFill>
              </a:rPr>
              <a:t> with CT </a:t>
            </a:r>
            <a:r>
              <a:rPr lang="it-IT" sz="2800" i="1" dirty="0" smtClean="0"/>
              <a:t>in the </a:t>
            </a:r>
            <a:r>
              <a:rPr lang="it-IT" sz="2800" i="1" dirty="0" err="1" smtClean="0"/>
              <a:t>evaluation</a:t>
            </a:r>
            <a:r>
              <a:rPr lang="it-IT" sz="2800" i="1" dirty="0" smtClean="0"/>
              <a:t> of </a:t>
            </a:r>
            <a:r>
              <a:rPr lang="it-IT" sz="2800" i="1" dirty="0" err="1" smtClean="0"/>
              <a:t>migraine</a:t>
            </a:r>
            <a:r>
              <a:rPr lang="it-IT" sz="2800" i="1" dirty="0" smtClean="0"/>
              <a:t> or </a:t>
            </a:r>
            <a:r>
              <a:rPr lang="it-IT" sz="2800" i="1" dirty="0" err="1" smtClean="0"/>
              <a:t>other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nonacute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headache</a:t>
            </a:r>
            <a:r>
              <a:rPr lang="it-IT" sz="2800" i="1" dirty="0" smtClean="0"/>
              <a:t>* (Grade C)”</a:t>
            </a:r>
          </a:p>
        </p:txBody>
      </p:sp>
      <p:sp>
        <p:nvSpPr>
          <p:cNvPr id="176133" name="Text Box 7"/>
          <p:cNvSpPr txBox="1">
            <a:spLocks noChangeArrowheads="1"/>
          </p:cNvSpPr>
          <p:nvPr/>
        </p:nvSpPr>
        <p:spPr bwMode="auto">
          <a:xfrm>
            <a:off x="161925" y="6092825"/>
            <a:ext cx="88201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spcAft>
                <a:spcPct val="600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it-IT" i="1">
                <a:solidFill>
                  <a:srgbClr val="FFFFFF"/>
                </a:solidFill>
                <a:latin typeface="Times New Roman" pitchFamily="18" charset="0"/>
              </a:rPr>
              <a:t>* MRI may be more sensitive than CT for identifying clinically insignificant abnormalities</a:t>
            </a:r>
            <a:endParaRPr lang="it-IT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6134" name="Picture 8" descr="cefalea_EBM_Guidelines_US_Headache_Consortium_1999_tit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50" y="296863"/>
            <a:ext cx="7453313" cy="97155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0896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817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3" cstate="print"/>
          <a:srcRect t="4919"/>
          <a:stretch>
            <a:fillRect/>
          </a:stretch>
        </p:blipFill>
        <p:spPr bwMode="auto">
          <a:xfrm>
            <a:off x="98425" y="96838"/>
            <a:ext cx="8947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2636838"/>
            <a:ext cx="8499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arrotondato 10"/>
          <p:cNvSpPr/>
          <p:nvPr/>
        </p:nvSpPr>
        <p:spPr>
          <a:xfrm>
            <a:off x="5003800" y="3933825"/>
            <a:ext cx="3667125" cy="282575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755775" y="4181475"/>
            <a:ext cx="3225800" cy="28416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5867400" y="4724400"/>
            <a:ext cx="1512888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95288" y="5013325"/>
            <a:ext cx="1944687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106863" y="5010150"/>
            <a:ext cx="1944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161925" y="1079500"/>
            <a:ext cx="1169988" cy="40481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31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22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0227" name="Picture 2"/>
          <p:cNvPicPr>
            <a:picLocks noChangeAspect="1" noChangeArrowheads="1"/>
          </p:cNvPicPr>
          <p:nvPr/>
        </p:nvPicPr>
        <p:blipFill>
          <a:blip r:embed="rId3" cstate="print"/>
          <a:srcRect t="4919"/>
          <a:stretch>
            <a:fillRect/>
          </a:stretch>
        </p:blipFill>
        <p:spPr bwMode="auto">
          <a:xfrm>
            <a:off x="98425" y="96838"/>
            <a:ext cx="894715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63" y="1916113"/>
            <a:ext cx="86772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arrotondato 6"/>
          <p:cNvSpPr/>
          <p:nvPr/>
        </p:nvSpPr>
        <p:spPr>
          <a:xfrm>
            <a:off x="323850" y="2852738"/>
            <a:ext cx="8351838" cy="288925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5580063" y="2565400"/>
            <a:ext cx="3095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arrotondato 14"/>
          <p:cNvSpPr/>
          <p:nvPr/>
        </p:nvSpPr>
        <p:spPr>
          <a:xfrm>
            <a:off x="300038" y="3135313"/>
            <a:ext cx="3048000" cy="287337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 flipV="1">
            <a:off x="3783013" y="3970338"/>
            <a:ext cx="2725737" cy="7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2051050" y="5516563"/>
            <a:ext cx="6697663" cy="288925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23850" y="5805488"/>
            <a:ext cx="7920038" cy="287337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87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227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22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822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2708275"/>
            <a:ext cx="7989887" cy="14414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it-IT" sz="4800" smtClean="0">
                <a:latin typeface="Arial" charset="0"/>
              </a:rPr>
              <a:t>TC con o senza m.d.c. ?</a:t>
            </a:r>
          </a:p>
        </p:txBody>
      </p:sp>
    </p:spTree>
    <p:extLst>
      <p:ext uri="{BB962C8B-B14F-4D97-AF65-F5344CB8AC3E}">
        <p14:creationId xmlns="" xmlns:p14="http://schemas.microsoft.com/office/powerpoint/2010/main" val="3989600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Generale:</a:t>
            </a:r>
          </a:p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Temperatura </a:t>
            </a:r>
            <a:r>
              <a:rPr lang="it-IT" dirty="0">
                <a:latin typeface="Arial Narrow"/>
                <a:cs typeface="Arial Narrow"/>
              </a:rPr>
              <a:t>corporea (febbre?)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Pressione </a:t>
            </a:r>
            <a:r>
              <a:rPr lang="it-IT" dirty="0">
                <a:latin typeface="Arial Narrow"/>
                <a:cs typeface="Arial Narrow"/>
              </a:rPr>
              <a:t>arteriosa (crisi ipertensiva?)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E.O</a:t>
            </a:r>
            <a:r>
              <a:rPr lang="it-IT" dirty="0">
                <a:latin typeface="Arial Narrow"/>
                <a:cs typeface="Arial Narrow"/>
              </a:rPr>
              <a:t>. Cardiaco (se bradicardia: ipertensione endocranica?)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Auscultazione </a:t>
            </a:r>
            <a:r>
              <a:rPr lang="it-IT" dirty="0">
                <a:latin typeface="Arial Narrow"/>
                <a:cs typeface="Arial Narrow"/>
              </a:rPr>
              <a:t>vasi carotidei (se soffi: TIA? ICTUS?)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rachide cervicale- muscoli paravertebrali cervicali (</a:t>
            </a:r>
            <a:r>
              <a:rPr lang="it-IT" dirty="0" err="1">
                <a:latin typeface="Arial Narrow"/>
                <a:cs typeface="Arial Narrow"/>
              </a:rPr>
              <a:t>cervicalgie</a:t>
            </a:r>
            <a:r>
              <a:rPr lang="it-IT" dirty="0">
                <a:latin typeface="Arial Narrow"/>
                <a:cs typeface="Arial Narrow"/>
              </a:rPr>
              <a:t> del rachide cervicale o muscolari?)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articolazione </a:t>
            </a:r>
            <a:r>
              <a:rPr lang="it-IT" dirty="0" err="1">
                <a:latin typeface="Arial Narrow"/>
                <a:cs typeface="Arial Narrow"/>
              </a:rPr>
              <a:t>temporomandibolare</a:t>
            </a:r>
            <a:r>
              <a:rPr lang="it-IT" dirty="0">
                <a:latin typeface="Arial Narrow"/>
                <a:cs typeface="Arial Narrow"/>
              </a:rPr>
              <a:t> (sindrome dell’ATM- </a:t>
            </a:r>
            <a:r>
              <a:rPr lang="it-IT" dirty="0" err="1">
                <a:latin typeface="Arial Narrow"/>
                <a:cs typeface="Arial Narrow"/>
              </a:rPr>
              <a:t>Costen’s</a:t>
            </a:r>
            <a:r>
              <a:rPr lang="it-IT" dirty="0">
                <a:latin typeface="Arial Narrow"/>
                <a:cs typeface="Arial Narrow"/>
              </a:rPr>
              <a:t> </a:t>
            </a:r>
            <a:r>
              <a:rPr lang="it-IT" dirty="0" err="1">
                <a:latin typeface="Arial Narrow"/>
                <a:cs typeface="Arial Narrow"/>
              </a:rPr>
              <a:t>Syndrome</a:t>
            </a:r>
            <a:r>
              <a:rPr lang="it-IT" dirty="0">
                <a:latin typeface="Arial Narrow"/>
                <a:cs typeface="Arial Narrow"/>
              </a:rPr>
              <a:t>?)</a:t>
            </a:r>
          </a:p>
          <a:p>
            <a:pPr lvl="1">
              <a:spcBef>
                <a:spcPts val="0"/>
              </a:spcBef>
              <a:defRPr/>
            </a:pPr>
            <a:r>
              <a:rPr lang="it-IT" dirty="0" smtClean="0">
                <a:latin typeface="Arial Narrow"/>
                <a:cs typeface="Arial Narrow"/>
              </a:rPr>
              <a:t>Esame </a:t>
            </a:r>
            <a:r>
              <a:rPr lang="it-IT" dirty="0">
                <a:latin typeface="Arial Narrow"/>
                <a:cs typeface="Arial Narrow"/>
              </a:rPr>
              <a:t>arterie temporali (arterite di </a:t>
            </a:r>
            <a:r>
              <a:rPr lang="it-IT" dirty="0" err="1">
                <a:latin typeface="Arial Narrow"/>
                <a:cs typeface="Arial Narrow"/>
              </a:rPr>
              <a:t>Horton</a:t>
            </a:r>
            <a:r>
              <a:rPr lang="it-IT" dirty="0">
                <a:latin typeface="Arial Narrow"/>
                <a:cs typeface="Arial Narrow"/>
              </a:rPr>
              <a:t>?</a:t>
            </a:r>
            <a:r>
              <a:rPr lang="it-IT" dirty="0" smtClean="0">
                <a:latin typeface="Arial Narrow"/>
                <a:cs typeface="Arial Narrow"/>
              </a:rPr>
              <a:t>)</a:t>
            </a:r>
            <a:endParaRPr lang="it-IT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4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2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smtClean="0">
                <a:latin typeface="Arial" charset="0"/>
              </a:rPr>
              <a:t>REAZIONI AVVERSE A M.D.C. IODATO</a:t>
            </a:r>
          </a:p>
        </p:txBody>
      </p:sp>
      <p:sp>
        <p:nvSpPr>
          <p:cNvPr id="184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2288" y="1484313"/>
            <a:ext cx="8099425" cy="44656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smtClean="0">
                <a:latin typeface="Arial" charset="0"/>
              </a:rPr>
              <a:t>reaz. MINORI </a:t>
            </a:r>
            <a:r>
              <a:rPr lang="it-IT" sz="2400" smtClean="0">
                <a:latin typeface="Arial" charset="0"/>
                <a:sym typeface="Wingdings" pitchFamily="2" charset="2"/>
              </a:rPr>
              <a:t> 2-20 %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smtClean="0">
                <a:latin typeface="Arial" charset="0"/>
                <a:sym typeface="Wingdings" pitchFamily="2" charset="2"/>
              </a:rPr>
              <a:t>nausea, vomito, orticaria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smtClean="0">
                <a:latin typeface="Arial" charset="0"/>
                <a:sym typeface="Wingdings" pitchFamily="2" charset="2"/>
              </a:rPr>
              <a:t>reaz. INTERMEDIE  0.5-2.5 %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smtClean="0">
                <a:latin typeface="Arial" charset="0"/>
                <a:sym typeface="Wingdings" pitchFamily="2" charset="2"/>
              </a:rPr>
              <a:t>vomito severo, ipotensione, broncospasmo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smtClean="0">
                <a:latin typeface="Arial" charset="0"/>
                <a:sym typeface="Wingdings" pitchFamily="2" charset="2"/>
              </a:rPr>
              <a:t>reaz. MAGGIORI  0.04-0.2 %</a:t>
            </a:r>
          </a:p>
          <a:p>
            <a:pPr lvl="1"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000" smtClean="0">
                <a:latin typeface="Arial" charset="0"/>
                <a:sym typeface="Wingdings" pitchFamily="2" charset="2"/>
              </a:rPr>
              <a:t>aritmia grave, shock, edema polmonare, crisi epilettiche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it-IT" sz="2400" smtClean="0">
                <a:latin typeface="Arial" charset="0"/>
                <a:sym typeface="Wingdings" pitchFamily="2" charset="2"/>
              </a:rPr>
              <a:t>MORTE  0.001-0.0025 %</a:t>
            </a:r>
            <a:endParaRPr lang="it-IT" sz="2400" smtClean="0">
              <a:latin typeface="Arial" charset="0"/>
            </a:endParaRPr>
          </a:p>
        </p:txBody>
      </p:sp>
      <p:sp>
        <p:nvSpPr>
          <p:cNvPr id="184325" name="Text Box 6"/>
          <p:cNvSpPr txBox="1">
            <a:spLocks noChangeArrowheads="1"/>
          </p:cNvSpPr>
          <p:nvPr/>
        </p:nvSpPr>
        <p:spPr bwMode="auto">
          <a:xfrm>
            <a:off x="0" y="6340475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400">
                <a:solidFill>
                  <a:srgbClr val="CCFFFF"/>
                </a:solidFill>
              </a:rPr>
              <a:t>Graininger R. What adverse reactions can be expected afetr administration of contrast media.</a:t>
            </a:r>
            <a:br>
              <a:rPr lang="it-IT" sz="1400">
                <a:solidFill>
                  <a:srgbClr val="CCFFFF"/>
                </a:solidFill>
              </a:rPr>
            </a:br>
            <a:r>
              <a:rPr lang="it-IT" sz="1400">
                <a:solidFill>
                  <a:srgbClr val="CCFFFF"/>
                </a:solidFill>
              </a:rPr>
              <a:t>In: Dawson P, Claus W eds. Contrast media in practice. Springer Verlag, 1993</a:t>
            </a:r>
          </a:p>
        </p:txBody>
      </p:sp>
    </p:spTree>
    <p:extLst>
      <p:ext uri="{BB962C8B-B14F-4D97-AF65-F5344CB8AC3E}">
        <p14:creationId xmlns="" xmlns:p14="http://schemas.microsoft.com/office/powerpoint/2010/main" val="407912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63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63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5663"/>
          </a:xfrm>
        </p:spPr>
        <p:txBody>
          <a:bodyPr/>
          <a:lstStyle/>
          <a:p>
            <a:pPr eaLnBrk="1" hangingPunct="1"/>
            <a:r>
              <a:rPr lang="it-IT" sz="3600" smtClean="0">
                <a:latin typeface="Arial" charset="0"/>
              </a:rPr>
              <a:t>TC con o senza m.d.c. ?</a:t>
            </a:r>
            <a:r>
              <a:rPr lang="it-IT" smtClean="0">
                <a:latin typeface="Arial" charset="0"/>
              </a:rPr>
              <a:t>               </a:t>
            </a:r>
          </a:p>
        </p:txBody>
      </p:sp>
      <p:sp>
        <p:nvSpPr>
          <p:cNvPr id="186372" name="Text Box 5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>
                <a:solidFill>
                  <a:schemeClr val="tx2"/>
                </a:solidFill>
              </a:rPr>
              <a:t>Demaerel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P</a:t>
            </a:r>
            <a:r>
              <a:rPr lang="it-IT" sz="2000" i="1" dirty="0">
                <a:solidFill>
                  <a:schemeClr val="tx2"/>
                </a:solidFill>
              </a:rPr>
              <a:t> et al. The Lancet 1995</a:t>
            </a:r>
          </a:p>
        </p:txBody>
      </p:sp>
      <p:sp>
        <p:nvSpPr>
          <p:cNvPr id="186373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114800"/>
          </a:xfrm>
          <a:solidFill>
            <a:srgbClr val="F2F2F2"/>
          </a:solidFill>
        </p:spPr>
        <p:txBody>
          <a:bodyPr>
            <a:normAutofit lnSpcReduction="10000"/>
          </a:bodyPr>
          <a:lstStyle/>
          <a:p>
            <a:pPr eaLnBrk="1" hangingPunct="1"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studio prospettico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 smtClean="0">
                <a:latin typeface="Arial" charset="0"/>
              </a:rPr>
              <a:t>2000 pazienti (1600 adulti, 400 bambini)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utile alla diagnosi in 770 </a:t>
            </a:r>
            <a:r>
              <a:rPr lang="it-IT" sz="2400" dirty="0" err="1" smtClean="0">
                <a:latin typeface="Arial" charset="0"/>
              </a:rPr>
              <a:t>paz</a:t>
            </a:r>
            <a:r>
              <a:rPr lang="it-IT" sz="2400" dirty="0" smtClean="0">
                <a:latin typeface="Arial" charset="0"/>
              </a:rPr>
              <a:t> (38.5%) con: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u="sng" dirty="0" smtClean="0">
                <a:latin typeface="Arial" charset="0"/>
              </a:rPr>
              <a:t>sospetto di lesione alla TC senza </a:t>
            </a:r>
            <a:r>
              <a:rPr lang="it-IT" sz="2000" u="sng" dirty="0" err="1" smtClean="0">
                <a:latin typeface="Arial" charset="0"/>
              </a:rPr>
              <a:t>m.d.c</a:t>
            </a:r>
            <a:r>
              <a:rPr lang="it-IT" sz="2000" dirty="0" smtClean="0">
                <a:latin typeface="Arial" charset="0"/>
              </a:rPr>
              <a:t>. oppure: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m. linfoproliferative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segni di patologia infettiva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follow-up post-PKT e/o RT</a:t>
            </a:r>
          </a:p>
          <a:p>
            <a:pPr lvl="1" eaLnBrk="1" hangingPunct="1">
              <a:spcAft>
                <a:spcPct val="20000"/>
              </a:spcAft>
            </a:pPr>
            <a:r>
              <a:rPr lang="it-IT" sz="2000" dirty="0" smtClean="0">
                <a:latin typeface="Arial" charset="0"/>
              </a:rPr>
              <a:t>follow-up procedure </a:t>
            </a:r>
            <a:r>
              <a:rPr lang="it-IT" sz="2000" dirty="0" err="1" smtClean="0">
                <a:latin typeface="Arial" charset="0"/>
              </a:rPr>
              <a:t>endovasc</a:t>
            </a:r>
            <a:r>
              <a:rPr lang="it-IT" sz="2000" dirty="0" smtClean="0">
                <a:latin typeface="Arial" charset="0"/>
              </a:rPr>
              <a:t>. neuroradiologiche</a:t>
            </a:r>
          </a:p>
          <a:p>
            <a:pPr eaLnBrk="1" hangingPunct="1">
              <a:spcAft>
                <a:spcPct val="20000"/>
              </a:spcAft>
            </a:pPr>
            <a:r>
              <a:rPr lang="it-IT" sz="2400" dirty="0" err="1" smtClean="0">
                <a:solidFill>
                  <a:srgbClr val="00CCFF"/>
                </a:solidFill>
                <a:latin typeface="Arial" charset="0"/>
              </a:rPr>
              <a:t>m.d.c</a:t>
            </a:r>
            <a:r>
              <a:rPr lang="it-IT" sz="2400" dirty="0" smtClean="0">
                <a:solidFill>
                  <a:srgbClr val="00CCFF"/>
                </a:solidFill>
                <a:latin typeface="Arial" charset="0"/>
              </a:rPr>
              <a:t>. inutile per la diagnosi in 1230 </a:t>
            </a:r>
            <a:r>
              <a:rPr lang="it-IT" sz="2400" dirty="0" err="1" smtClean="0">
                <a:solidFill>
                  <a:srgbClr val="00CCFF"/>
                </a:solidFill>
                <a:latin typeface="Arial" charset="0"/>
              </a:rPr>
              <a:t>paz</a:t>
            </a:r>
            <a:r>
              <a:rPr lang="it-IT" sz="2400" dirty="0" smtClean="0">
                <a:solidFill>
                  <a:srgbClr val="00CCFF"/>
                </a:solidFill>
                <a:latin typeface="Arial" charset="0"/>
              </a:rPr>
              <a:t>. (61.5%)</a:t>
            </a:r>
          </a:p>
        </p:txBody>
      </p:sp>
    </p:spTree>
    <p:extLst>
      <p:ext uri="{BB962C8B-B14F-4D97-AF65-F5344CB8AC3E}">
        <p14:creationId xmlns="" xmlns:p14="http://schemas.microsoft.com/office/powerpoint/2010/main" val="173993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841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84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5663"/>
          </a:xfrm>
        </p:spPr>
        <p:txBody>
          <a:bodyPr/>
          <a:lstStyle/>
          <a:p>
            <a:pPr eaLnBrk="1" hangingPunct="1"/>
            <a:r>
              <a:rPr lang="it-IT" sz="3600" smtClean="0">
                <a:latin typeface="Arial" charset="0"/>
              </a:rPr>
              <a:t>TC con o senza m.d.c. ?</a:t>
            </a:r>
            <a:r>
              <a:rPr lang="it-IT" smtClean="0">
                <a:latin typeface="Arial" charset="0"/>
              </a:rPr>
              <a:t>               </a:t>
            </a:r>
          </a:p>
        </p:txBody>
      </p:sp>
      <p:sp>
        <p:nvSpPr>
          <p:cNvPr id="188420" name="Text Box 6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 dirty="0" err="1">
                <a:solidFill>
                  <a:schemeClr val="tx2"/>
                </a:solidFill>
              </a:rPr>
              <a:t>Cowan</a:t>
            </a:r>
            <a:r>
              <a:rPr lang="it-IT" sz="2000" i="1" dirty="0">
                <a:solidFill>
                  <a:schemeClr val="tx2"/>
                </a:solidFill>
              </a:rPr>
              <a:t> I. </a:t>
            </a:r>
            <a:r>
              <a:rPr lang="it-IT" sz="2000" i="1" dirty="0" err="1">
                <a:solidFill>
                  <a:schemeClr val="tx2"/>
                </a:solidFill>
              </a:rPr>
              <a:t>Australasian</a:t>
            </a:r>
            <a:r>
              <a:rPr lang="it-IT" sz="2000" i="1" dirty="0">
                <a:solidFill>
                  <a:schemeClr val="tx2"/>
                </a:solidFill>
              </a:rPr>
              <a:t> </a:t>
            </a:r>
            <a:r>
              <a:rPr lang="it-IT" sz="2000" i="1" dirty="0" err="1">
                <a:solidFill>
                  <a:schemeClr val="tx2"/>
                </a:solidFill>
              </a:rPr>
              <a:t>Radiol</a:t>
            </a:r>
            <a:r>
              <a:rPr lang="it-IT" sz="2000" i="1" dirty="0">
                <a:solidFill>
                  <a:schemeClr val="tx2"/>
                </a:solidFill>
              </a:rPr>
              <a:t> 1999</a:t>
            </a:r>
          </a:p>
        </p:txBody>
      </p:sp>
      <p:graphicFrame>
        <p:nvGraphicFramePr>
          <p:cNvPr id="189504" name="Group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0802080"/>
              </p:ext>
            </p:extLst>
          </p:nvPr>
        </p:nvGraphicFramePr>
        <p:xfrm>
          <a:off x="611188" y="1916113"/>
          <a:ext cx="7921625" cy="387312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160587"/>
                <a:gridCol w="2232025"/>
                <a:gridCol w="1873250"/>
                <a:gridCol w="1655763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Diagnosi senza </a:t>
                      </a:r>
                      <a:r>
                        <a:rPr kumimoji="0" lang="it-IT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m.d.c</a:t>
                      </a: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Diagnosi immodificata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Diagnosi modificata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TC normale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183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*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TC patologica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197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216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188450" name="Text Box 66"/>
          <p:cNvSpPr txBox="1">
            <a:spLocks noChangeArrowheads="1"/>
          </p:cNvSpPr>
          <p:nvPr/>
        </p:nvSpPr>
        <p:spPr bwMode="auto">
          <a:xfrm>
            <a:off x="611188" y="594995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 dirty="0">
                <a:solidFill>
                  <a:srgbClr val="000090"/>
                </a:solidFill>
              </a:rPr>
              <a:t>*</a:t>
            </a:r>
            <a:r>
              <a:rPr lang="it-IT" i="1" dirty="0">
                <a:solidFill>
                  <a:srgbClr val="000090"/>
                </a:solidFill>
              </a:rPr>
              <a:t>  </a:t>
            </a:r>
            <a:r>
              <a:rPr lang="it-IT" i="1" dirty="0" err="1">
                <a:solidFill>
                  <a:srgbClr val="000090"/>
                </a:solidFill>
              </a:rPr>
              <a:t>meningioma</a:t>
            </a:r>
            <a:r>
              <a:rPr lang="it-IT" i="1" dirty="0">
                <a:solidFill>
                  <a:srgbClr val="000090"/>
                </a:solidFill>
              </a:rPr>
              <a:t> del tentorio, asintomatico</a:t>
            </a:r>
          </a:p>
        </p:txBody>
      </p:sp>
      <p:sp>
        <p:nvSpPr>
          <p:cNvPr id="188451" name="Text Box 67"/>
          <p:cNvSpPr txBox="1">
            <a:spLocks noChangeArrowheads="1"/>
          </p:cNvSpPr>
          <p:nvPr/>
        </p:nvSpPr>
        <p:spPr bwMode="auto">
          <a:xfrm>
            <a:off x="1204913" y="1268413"/>
            <a:ext cx="673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FFFFFF"/>
                </a:solidFill>
              </a:rPr>
              <a:t>400 TC encefalo, indicazioni varie</a:t>
            </a:r>
          </a:p>
        </p:txBody>
      </p:sp>
    </p:spTree>
    <p:extLst>
      <p:ext uri="{BB962C8B-B14F-4D97-AF65-F5344CB8AC3E}">
        <p14:creationId xmlns="" xmlns:p14="http://schemas.microsoft.com/office/powerpoint/2010/main" val="141755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046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904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" y="1557338"/>
            <a:ext cx="8172450" cy="4465637"/>
          </a:xfrm>
          <a:solidFill>
            <a:srgbClr val="F2F2F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La somministrazione di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non modifica la diagnosi nella maggior parte dei pazienti sottoposti a TC encefalo, eccetto che in alcuni specifici </a:t>
            </a:r>
            <a:r>
              <a:rPr lang="it-IT" sz="2400" dirty="0" err="1" smtClean="0">
                <a:latin typeface="Arial" charset="0"/>
              </a:rPr>
              <a:t>setting</a:t>
            </a:r>
            <a:r>
              <a:rPr lang="it-IT" sz="2400" dirty="0" smtClean="0">
                <a:latin typeface="Arial" charset="0"/>
              </a:rPr>
              <a:t> clinici.</a:t>
            </a: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endParaRPr lang="it-IT" sz="1100" dirty="0" smtClean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Nel paziente cefalalgico senza segni/sintomi focali e con TC senza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normale, la somministrazione di </a:t>
            </a:r>
            <a:r>
              <a:rPr lang="it-IT" sz="2400" dirty="0" err="1" smtClean="0">
                <a:latin typeface="Arial" charset="0"/>
              </a:rPr>
              <a:t>m.d.c</a:t>
            </a:r>
            <a:r>
              <a:rPr lang="it-IT" sz="2400" dirty="0" smtClean="0">
                <a:latin typeface="Arial" charset="0"/>
              </a:rPr>
              <a:t>. è verosimilmente inutile e perciò non giustificata.</a:t>
            </a:r>
          </a:p>
        </p:txBody>
      </p:sp>
    </p:spTree>
    <p:extLst>
      <p:ext uri="{BB962C8B-B14F-4D97-AF65-F5344CB8AC3E}">
        <p14:creationId xmlns="" xmlns:p14="http://schemas.microsoft.com/office/powerpoint/2010/main" val="325617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25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NEUROIMAGING</a:t>
            </a:r>
          </a:p>
        </p:txBody>
      </p:sp>
      <p:sp>
        <p:nvSpPr>
          <p:cNvPr id="192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700213"/>
            <a:ext cx="7989887" cy="44656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3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it-IT" sz="4800" smtClean="0">
                <a:latin typeface="Arial" charset="0"/>
              </a:rPr>
              <a:t>Cefalea e</a:t>
            </a:r>
            <a:br>
              <a:rPr lang="it-IT" sz="4800" smtClean="0">
                <a:latin typeface="Arial" charset="0"/>
              </a:rPr>
            </a:br>
            <a:r>
              <a:rPr lang="it-IT" sz="4800" smtClean="0">
                <a:latin typeface="Arial" charset="0"/>
              </a:rPr>
              <a:t> malformazioni vascolari:</a:t>
            </a:r>
            <a:br>
              <a:rPr lang="it-IT" sz="4800" smtClean="0">
                <a:latin typeface="Arial" charset="0"/>
              </a:rPr>
            </a:br>
            <a:r>
              <a:rPr lang="it-IT" sz="4800" smtClean="0">
                <a:latin typeface="Arial" charset="0"/>
              </a:rPr>
              <a:t>mito  o  realtà ?</a:t>
            </a:r>
          </a:p>
        </p:txBody>
      </p:sp>
    </p:spTree>
    <p:extLst>
      <p:ext uri="{BB962C8B-B14F-4D97-AF65-F5344CB8AC3E}">
        <p14:creationId xmlns="" xmlns:p14="http://schemas.microsoft.com/office/powerpoint/2010/main" val="245893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4563" name="Group 57"/>
          <p:cNvGrpSpPr>
            <a:grpSpLocks/>
          </p:cNvGrpSpPr>
          <p:nvPr/>
        </p:nvGrpSpPr>
        <p:grpSpPr bwMode="auto">
          <a:xfrm>
            <a:off x="141288" y="204788"/>
            <a:ext cx="8945562" cy="5484812"/>
            <a:chOff x="72" y="672"/>
            <a:chExt cx="6339" cy="3455"/>
          </a:xfrm>
        </p:grpSpPr>
        <p:grpSp>
          <p:nvGrpSpPr>
            <p:cNvPr id="194565" name="Group 58"/>
            <p:cNvGrpSpPr>
              <a:grpSpLocks/>
            </p:cNvGrpSpPr>
            <p:nvPr/>
          </p:nvGrpSpPr>
          <p:grpSpPr bwMode="auto">
            <a:xfrm>
              <a:off x="72" y="672"/>
              <a:ext cx="6336" cy="576"/>
              <a:chOff x="72" y="672"/>
              <a:chExt cx="6336" cy="576"/>
            </a:xfrm>
          </p:grpSpPr>
          <p:sp>
            <p:nvSpPr>
              <p:cNvPr id="67643" name="Rectangle 59"/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ANNO</a:t>
                </a:r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/>
            </p:nvSpPr>
            <p:spPr bwMode="auto">
              <a:xfrm>
                <a:off x="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AUTORE</a:t>
                </a:r>
              </a:p>
            </p:txBody>
          </p:sp>
          <p:sp>
            <p:nvSpPr>
              <p:cNvPr id="67645" name="Rectangle 61"/>
              <p:cNvSpPr>
                <a:spLocks noChangeArrowheads="1"/>
              </p:cNvSpPr>
              <p:nvPr/>
            </p:nvSpPr>
            <p:spPr bwMode="auto">
              <a:xfrm>
                <a:off x="1848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N°  TC</a:t>
                </a:r>
              </a:p>
            </p:txBody>
          </p:sp>
          <p:sp>
            <p:nvSpPr>
              <p:cNvPr id="67646" name="Rectangle 62"/>
              <p:cNvSpPr>
                <a:spLocks noChangeArrowheads="1"/>
              </p:cNvSpPr>
              <p:nvPr/>
            </p:nvSpPr>
            <p:spPr bwMode="auto">
              <a:xfrm>
                <a:off x="4584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ALTRO</a:t>
                </a:r>
              </a:p>
            </p:txBody>
          </p:sp>
          <p:sp>
            <p:nvSpPr>
              <p:cNvPr id="67647" name="Rectangle 63"/>
              <p:cNvSpPr>
                <a:spLocks noChangeArrowheads="1"/>
              </p:cNvSpPr>
              <p:nvPr/>
            </p:nvSpPr>
            <p:spPr bwMode="auto">
              <a:xfrm>
                <a:off x="36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MAV</a:t>
                </a:r>
              </a:p>
            </p:txBody>
          </p:sp>
          <p:sp>
            <p:nvSpPr>
              <p:cNvPr id="67648" name="Rectangle 64"/>
              <p:cNvSpPr>
                <a:spLocks noChangeArrowheads="1"/>
              </p:cNvSpPr>
              <p:nvPr/>
            </p:nvSpPr>
            <p:spPr bwMode="auto">
              <a:xfrm>
                <a:off x="2758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TUMORI</a:t>
                </a:r>
              </a:p>
            </p:txBody>
          </p:sp>
          <p:sp>
            <p:nvSpPr>
              <p:cNvPr id="67649" name="Rectangle 65"/>
              <p:cNvSpPr>
                <a:spLocks noChangeArrowheads="1"/>
              </p:cNvSpPr>
              <p:nvPr/>
            </p:nvSpPr>
            <p:spPr bwMode="auto">
              <a:xfrm>
                <a:off x="5494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INDICAZ.</a:t>
                </a:r>
              </a:p>
            </p:txBody>
          </p:sp>
        </p:grpSp>
        <p:grpSp>
          <p:nvGrpSpPr>
            <p:cNvPr id="194566" name="Group 66"/>
            <p:cNvGrpSpPr>
              <a:grpSpLocks/>
            </p:cNvGrpSpPr>
            <p:nvPr/>
          </p:nvGrpSpPr>
          <p:grpSpPr bwMode="auto">
            <a:xfrm>
              <a:off x="73" y="1248"/>
              <a:ext cx="6336" cy="576"/>
              <a:chOff x="73" y="1248"/>
              <a:chExt cx="6336" cy="576"/>
            </a:xfrm>
          </p:grpSpPr>
          <p:sp>
            <p:nvSpPr>
              <p:cNvPr id="67651" name="Rectangle 67"/>
              <p:cNvSpPr>
                <a:spLocks noChangeArrowheads="1"/>
              </p:cNvSpPr>
              <p:nvPr/>
            </p:nvSpPr>
            <p:spPr bwMode="auto">
              <a:xfrm>
                <a:off x="9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7652" name="Rectangle 68"/>
              <p:cNvSpPr>
                <a:spLocks noChangeArrowheads="1"/>
              </p:cNvSpPr>
              <p:nvPr/>
            </p:nvSpPr>
            <p:spPr bwMode="auto">
              <a:xfrm>
                <a:off x="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Lafey </a:t>
                </a:r>
              </a:p>
            </p:txBody>
          </p:sp>
          <p:sp>
            <p:nvSpPr>
              <p:cNvPr id="67653" name="Rectangle 69"/>
              <p:cNvSpPr>
                <a:spLocks noChangeArrowheads="1"/>
              </p:cNvSpPr>
              <p:nvPr/>
            </p:nvSpPr>
            <p:spPr bwMode="auto">
              <a:xfrm>
                <a:off x="1849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595</a:t>
                </a:r>
              </a:p>
            </p:txBody>
          </p:sp>
          <p:sp>
            <p:nvSpPr>
              <p:cNvPr id="67654" name="Rectangle 70"/>
              <p:cNvSpPr>
                <a:spLocks noChangeArrowheads="1"/>
              </p:cNvSpPr>
              <p:nvPr/>
            </p:nvSpPr>
            <p:spPr bwMode="auto">
              <a:xfrm>
                <a:off x="4585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 (0.8 %)</a:t>
                </a:r>
              </a:p>
            </p:txBody>
          </p:sp>
          <p:sp>
            <p:nvSpPr>
              <p:cNvPr id="67655" name="Rectangle 71"/>
              <p:cNvSpPr>
                <a:spLocks noChangeArrowheads="1"/>
              </p:cNvSpPr>
              <p:nvPr/>
            </p:nvSpPr>
            <p:spPr bwMode="auto">
              <a:xfrm>
                <a:off x="36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(0.5 %)*</a:t>
                </a:r>
              </a:p>
            </p:txBody>
          </p:sp>
          <p:sp>
            <p:nvSpPr>
              <p:cNvPr id="67656" name="Rectangle 72"/>
              <p:cNvSpPr>
                <a:spLocks noChangeArrowheads="1"/>
              </p:cNvSpPr>
              <p:nvPr/>
            </p:nvSpPr>
            <p:spPr bwMode="auto">
              <a:xfrm>
                <a:off x="27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7 (1 %)</a:t>
                </a:r>
              </a:p>
            </p:txBody>
          </p:sp>
          <p:sp>
            <p:nvSpPr>
              <p:cNvPr id="67657" name="Rectangle 73"/>
              <p:cNvSpPr>
                <a:spLocks noChangeArrowheads="1"/>
              </p:cNvSpPr>
              <p:nvPr/>
            </p:nvSpPr>
            <p:spPr bwMode="auto">
              <a:xfrm>
                <a:off x="5495" y="1248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67" name="Group 74"/>
            <p:cNvGrpSpPr>
              <a:grpSpLocks/>
            </p:cNvGrpSpPr>
            <p:nvPr/>
          </p:nvGrpSpPr>
          <p:grpSpPr bwMode="auto">
            <a:xfrm>
              <a:off x="73" y="1824"/>
              <a:ext cx="6336" cy="576"/>
              <a:chOff x="73" y="1824"/>
              <a:chExt cx="6336" cy="576"/>
            </a:xfrm>
          </p:grpSpPr>
          <p:sp>
            <p:nvSpPr>
              <p:cNvPr id="67659" name="Rectangle 75"/>
              <p:cNvSpPr>
                <a:spLocks noChangeArrowheads="1"/>
              </p:cNvSpPr>
              <p:nvPr/>
            </p:nvSpPr>
            <p:spPr bwMode="auto">
              <a:xfrm>
                <a:off x="9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1983</a:t>
                </a:r>
              </a:p>
            </p:txBody>
          </p:sp>
          <p:sp>
            <p:nvSpPr>
              <p:cNvPr id="67660" name="Rectangle 76"/>
              <p:cNvSpPr>
                <a:spLocks noChangeArrowheads="1"/>
              </p:cNvSpPr>
              <p:nvPr/>
            </p:nvSpPr>
            <p:spPr bwMode="auto">
              <a:xfrm>
                <a:off x="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Baker </a:t>
                </a:r>
              </a:p>
            </p:txBody>
          </p:sp>
          <p:sp>
            <p:nvSpPr>
              <p:cNvPr id="67661" name="Rectangle 77"/>
              <p:cNvSpPr>
                <a:spLocks noChangeArrowheads="1"/>
              </p:cNvSpPr>
              <p:nvPr/>
            </p:nvSpPr>
            <p:spPr bwMode="auto">
              <a:xfrm>
                <a:off x="1849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505</a:t>
                </a:r>
              </a:p>
            </p:txBody>
          </p:sp>
          <p:sp>
            <p:nvSpPr>
              <p:cNvPr id="67662" name="Rectangle 78"/>
              <p:cNvSpPr>
                <a:spLocks noChangeArrowheads="1"/>
              </p:cNvSpPr>
              <p:nvPr/>
            </p:nvSpPr>
            <p:spPr bwMode="auto">
              <a:xfrm>
                <a:off x="4585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9 (1.7 %)</a:t>
                </a:r>
                <a:b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(</a:t>
                </a:r>
                <a:r>
                  <a:rPr lang="it-IT" sz="16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aneurismi</a:t>
                </a:r>
                <a:r>
                  <a:rPr lang="it-IT" sz="1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)</a:t>
                </a:r>
                <a:r>
                  <a:rPr lang="it-IT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*</a:t>
                </a:r>
              </a:p>
            </p:txBody>
          </p:sp>
          <p:sp>
            <p:nvSpPr>
              <p:cNvPr id="67663" name="Rectangle 79"/>
              <p:cNvSpPr>
                <a:spLocks noChangeArrowheads="1"/>
              </p:cNvSpPr>
              <p:nvPr/>
            </p:nvSpPr>
            <p:spPr bwMode="auto">
              <a:xfrm>
                <a:off x="36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64" name="Rectangle 80"/>
              <p:cNvSpPr>
                <a:spLocks noChangeArrowheads="1"/>
              </p:cNvSpPr>
              <p:nvPr/>
            </p:nvSpPr>
            <p:spPr bwMode="auto">
              <a:xfrm>
                <a:off x="27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13 (3 %)</a:t>
                </a:r>
              </a:p>
            </p:txBody>
          </p:sp>
          <p:sp>
            <p:nvSpPr>
              <p:cNvPr id="67665" name="Rectangle 81"/>
              <p:cNvSpPr>
                <a:spLocks noChangeArrowheads="1"/>
              </p:cNvSpPr>
              <p:nvPr/>
            </p:nvSpPr>
            <p:spPr bwMode="auto">
              <a:xfrm>
                <a:off x="5495" y="1824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68" name="Group 82"/>
            <p:cNvGrpSpPr>
              <a:grpSpLocks/>
            </p:cNvGrpSpPr>
            <p:nvPr/>
          </p:nvGrpSpPr>
          <p:grpSpPr bwMode="auto">
            <a:xfrm>
              <a:off x="74" y="2400"/>
              <a:ext cx="6336" cy="576"/>
              <a:chOff x="74" y="2400"/>
              <a:chExt cx="6336" cy="576"/>
            </a:xfrm>
          </p:grpSpPr>
          <p:sp>
            <p:nvSpPr>
              <p:cNvPr id="67667" name="Rectangle 83"/>
              <p:cNvSpPr>
                <a:spLocks noChangeArrowheads="1"/>
              </p:cNvSpPr>
              <p:nvPr/>
            </p:nvSpPr>
            <p:spPr bwMode="auto">
              <a:xfrm>
                <a:off x="9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1983</a:t>
                </a:r>
              </a:p>
            </p:txBody>
          </p:sp>
          <p:sp>
            <p:nvSpPr>
              <p:cNvPr id="67668" name="Rectangle 84"/>
              <p:cNvSpPr>
                <a:spLocks noChangeArrowheads="1"/>
              </p:cNvSpPr>
              <p:nvPr/>
            </p:nvSpPr>
            <p:spPr bwMode="auto">
              <a:xfrm>
                <a:off x="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Cuetter </a:t>
                </a:r>
              </a:p>
            </p:txBody>
          </p:sp>
          <p:sp>
            <p:nvSpPr>
              <p:cNvPr id="67669" name="Rectangle 85"/>
              <p:cNvSpPr>
                <a:spLocks noChangeArrowheads="1"/>
              </p:cNvSpPr>
              <p:nvPr/>
            </p:nvSpPr>
            <p:spPr bwMode="auto">
              <a:xfrm>
                <a:off x="1852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435</a:t>
                </a:r>
              </a:p>
            </p:txBody>
          </p:sp>
          <p:sp>
            <p:nvSpPr>
              <p:cNvPr id="67670" name="Rectangle 86"/>
              <p:cNvSpPr>
                <a:spLocks noChangeArrowheads="1"/>
              </p:cNvSpPr>
              <p:nvPr/>
            </p:nvSpPr>
            <p:spPr bwMode="auto">
              <a:xfrm>
                <a:off x="4586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71" name="Rectangle 87"/>
              <p:cNvSpPr>
                <a:spLocks noChangeArrowheads="1"/>
              </p:cNvSpPr>
              <p:nvPr/>
            </p:nvSpPr>
            <p:spPr bwMode="auto">
              <a:xfrm>
                <a:off x="36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72" name="Rectangle 88"/>
              <p:cNvSpPr>
                <a:spLocks noChangeArrowheads="1"/>
              </p:cNvSpPr>
              <p:nvPr/>
            </p:nvSpPr>
            <p:spPr bwMode="auto">
              <a:xfrm>
                <a:off x="27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(0.25 %)</a:t>
                </a:r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/>
            </p:nvSpPr>
            <p:spPr bwMode="auto">
              <a:xfrm>
                <a:off x="5498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classica</a:t>
                </a:r>
              </a:p>
            </p:txBody>
          </p:sp>
        </p:grpSp>
        <p:grpSp>
          <p:nvGrpSpPr>
            <p:cNvPr id="194569" name="Group 90"/>
            <p:cNvGrpSpPr>
              <a:grpSpLocks/>
            </p:cNvGrpSpPr>
            <p:nvPr/>
          </p:nvGrpSpPr>
          <p:grpSpPr bwMode="auto">
            <a:xfrm>
              <a:off x="74" y="2975"/>
              <a:ext cx="6336" cy="576"/>
              <a:chOff x="74" y="2975"/>
              <a:chExt cx="6336" cy="576"/>
            </a:xfrm>
          </p:grpSpPr>
          <p:sp>
            <p:nvSpPr>
              <p:cNvPr id="67675" name="Rectangle 91"/>
              <p:cNvSpPr>
                <a:spLocks noChangeArrowheads="1"/>
              </p:cNvSpPr>
              <p:nvPr/>
            </p:nvSpPr>
            <p:spPr bwMode="auto">
              <a:xfrm>
                <a:off x="9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1993</a:t>
                </a:r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/>
            </p:nvSpPr>
            <p:spPr bwMode="auto">
              <a:xfrm>
                <a:off x="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Mitchell</a:t>
                </a:r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/>
            </p:nvSpPr>
            <p:spPr bwMode="auto">
              <a:xfrm>
                <a:off x="1852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347</a:t>
                </a:r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4586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2 (0.6 %)</a:t>
                </a:r>
              </a:p>
            </p:txBody>
          </p:sp>
          <p:sp>
            <p:nvSpPr>
              <p:cNvPr id="67679" name="Rectangle 95"/>
              <p:cNvSpPr>
                <a:spLocks noChangeArrowheads="1"/>
              </p:cNvSpPr>
              <p:nvPr/>
            </p:nvSpPr>
            <p:spPr bwMode="auto">
              <a:xfrm>
                <a:off x="36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/>
            </p:nvSpPr>
            <p:spPr bwMode="auto">
              <a:xfrm>
                <a:off x="27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(0.3 %)</a:t>
                </a:r>
              </a:p>
            </p:txBody>
          </p:sp>
          <p:sp>
            <p:nvSpPr>
              <p:cNvPr id="67681" name="Rectangle 97"/>
              <p:cNvSpPr>
                <a:spLocks noChangeArrowheads="1"/>
              </p:cNvSpPr>
              <p:nvPr/>
            </p:nvSpPr>
            <p:spPr bwMode="auto">
              <a:xfrm>
                <a:off x="5498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  <p:grpSp>
          <p:nvGrpSpPr>
            <p:cNvPr id="194570" name="Group 98"/>
            <p:cNvGrpSpPr>
              <a:grpSpLocks/>
            </p:cNvGrpSpPr>
            <p:nvPr/>
          </p:nvGrpSpPr>
          <p:grpSpPr bwMode="auto">
            <a:xfrm>
              <a:off x="75" y="3551"/>
              <a:ext cx="6336" cy="576"/>
              <a:chOff x="75" y="3551"/>
              <a:chExt cx="6336" cy="576"/>
            </a:xfrm>
          </p:grpSpPr>
          <p:sp>
            <p:nvSpPr>
              <p:cNvPr id="67683" name="Rectangle 99"/>
              <p:cNvSpPr>
                <a:spLocks noChangeArrowheads="1"/>
              </p:cNvSpPr>
              <p:nvPr/>
            </p:nvSpPr>
            <p:spPr bwMode="auto">
              <a:xfrm>
                <a:off x="9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1979</a:t>
                </a:r>
              </a:p>
            </p:txBody>
          </p:sp>
          <p:sp>
            <p:nvSpPr>
              <p:cNvPr id="67684" name="Rectangle 100"/>
              <p:cNvSpPr>
                <a:spLocks noChangeArrowheads="1"/>
              </p:cNvSpPr>
              <p:nvPr/>
            </p:nvSpPr>
            <p:spPr bwMode="auto">
              <a:xfrm>
                <a:off x="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Sargent</a:t>
                </a:r>
              </a:p>
            </p:txBody>
          </p:sp>
          <p:sp>
            <p:nvSpPr>
              <p:cNvPr id="67685" name="Rectangle 101"/>
              <p:cNvSpPr>
                <a:spLocks noChangeArrowheads="1"/>
              </p:cNvSpPr>
              <p:nvPr/>
            </p:nvSpPr>
            <p:spPr bwMode="auto">
              <a:xfrm>
                <a:off x="1853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177</a:t>
                </a:r>
              </a:p>
            </p:txBody>
          </p:sp>
          <p:sp>
            <p:nvSpPr>
              <p:cNvPr id="67686" name="Rectangle 102"/>
              <p:cNvSpPr>
                <a:spLocks noChangeArrowheads="1"/>
              </p:cNvSpPr>
              <p:nvPr/>
            </p:nvSpPr>
            <p:spPr bwMode="auto">
              <a:xfrm>
                <a:off x="4587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7" name="Rectangle 103"/>
              <p:cNvSpPr>
                <a:spLocks noChangeArrowheads="1"/>
              </p:cNvSpPr>
              <p:nvPr/>
            </p:nvSpPr>
            <p:spPr bwMode="auto">
              <a:xfrm>
                <a:off x="36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/>
            </p:nvSpPr>
            <p:spPr bwMode="auto">
              <a:xfrm>
                <a:off x="27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/>
            </p:nvSpPr>
            <p:spPr bwMode="auto">
              <a:xfrm>
                <a:off x="5499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emicr. o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cef. tens.</a:t>
                </a:r>
              </a:p>
            </p:txBody>
          </p:sp>
        </p:grpSp>
      </p:grpSp>
      <p:sp>
        <p:nvSpPr>
          <p:cNvPr id="194564" name="Text Box 106"/>
          <p:cNvSpPr txBox="1">
            <a:spLocks noChangeArrowheads="1"/>
          </p:cNvSpPr>
          <p:nvPr/>
        </p:nvSpPr>
        <p:spPr bwMode="auto">
          <a:xfrm>
            <a:off x="468313" y="6165850"/>
            <a:ext cx="8424862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solidFill>
                  <a:srgbClr val="00FF99"/>
                </a:solidFill>
              </a:rPr>
              <a:t>*</a:t>
            </a:r>
            <a:r>
              <a:rPr lang="it-IT" sz="2000" dirty="0">
                <a:solidFill>
                  <a:srgbClr val="00FF99"/>
                </a:solidFill>
              </a:rPr>
              <a:t> </a:t>
            </a:r>
            <a:r>
              <a:rPr lang="it-IT" sz="2400" dirty="0">
                <a:solidFill>
                  <a:srgbClr val="FFFF66"/>
                </a:solidFill>
              </a:rPr>
              <a:t>*</a:t>
            </a:r>
            <a:r>
              <a:rPr lang="it-IT" sz="2000" dirty="0">
                <a:solidFill>
                  <a:srgbClr val="00FF99"/>
                </a:solidFill>
              </a:rPr>
              <a:t> </a:t>
            </a:r>
            <a:r>
              <a:rPr lang="it-IT" sz="2000" dirty="0">
                <a:solidFill>
                  <a:srgbClr val="CCFFFF"/>
                </a:solidFill>
              </a:rPr>
              <a:t>cefalea isolata ? cefalea con emorragia ?</a:t>
            </a:r>
          </a:p>
        </p:txBody>
      </p:sp>
    </p:spTree>
    <p:extLst>
      <p:ext uri="{BB962C8B-B14F-4D97-AF65-F5344CB8AC3E}">
        <p14:creationId xmlns="" xmlns:p14="http://schemas.microsoft.com/office/powerpoint/2010/main" val="62493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66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6611" name="Group 5"/>
          <p:cNvGrpSpPr>
            <a:grpSpLocks/>
          </p:cNvGrpSpPr>
          <p:nvPr/>
        </p:nvGrpSpPr>
        <p:grpSpPr bwMode="auto">
          <a:xfrm>
            <a:off x="98425" y="188913"/>
            <a:ext cx="8945563" cy="5484812"/>
            <a:chOff x="72" y="672"/>
            <a:chExt cx="6339" cy="3455"/>
          </a:xfrm>
        </p:grpSpPr>
        <p:grpSp>
          <p:nvGrpSpPr>
            <p:cNvPr id="196613" name="Group 6"/>
            <p:cNvGrpSpPr>
              <a:grpSpLocks/>
            </p:cNvGrpSpPr>
            <p:nvPr/>
          </p:nvGrpSpPr>
          <p:grpSpPr bwMode="auto">
            <a:xfrm>
              <a:off x="72" y="672"/>
              <a:ext cx="6336" cy="576"/>
              <a:chOff x="72" y="672"/>
              <a:chExt cx="6336" cy="576"/>
            </a:xfrm>
          </p:grpSpPr>
          <p:sp>
            <p:nvSpPr>
              <p:cNvPr id="69639" name="Rectangle 7"/>
              <p:cNvSpPr>
                <a:spLocks noChangeArrowheads="1"/>
              </p:cNvSpPr>
              <p:nvPr/>
            </p:nvSpPr>
            <p:spPr bwMode="auto">
              <a:xfrm>
                <a:off x="960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ANNO</a:t>
                </a:r>
              </a:p>
            </p:txBody>
          </p:sp>
          <p:sp>
            <p:nvSpPr>
              <p:cNvPr id="69640" name="Rectangle 8"/>
              <p:cNvSpPr>
                <a:spLocks noChangeArrowheads="1"/>
              </p:cNvSpPr>
              <p:nvPr/>
            </p:nvSpPr>
            <p:spPr bwMode="auto">
              <a:xfrm>
                <a:off x="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AUTORE</a:t>
                </a:r>
              </a:p>
            </p:txBody>
          </p:sp>
          <p:sp>
            <p:nvSpPr>
              <p:cNvPr id="69641" name="Rectangle 9"/>
              <p:cNvSpPr>
                <a:spLocks noChangeArrowheads="1"/>
              </p:cNvSpPr>
              <p:nvPr/>
            </p:nvSpPr>
            <p:spPr bwMode="auto">
              <a:xfrm>
                <a:off x="1848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N°  TC</a:t>
                </a:r>
              </a:p>
            </p:txBody>
          </p:sp>
          <p:sp>
            <p:nvSpPr>
              <p:cNvPr id="69642" name="Rectangle 10"/>
              <p:cNvSpPr>
                <a:spLocks noChangeArrowheads="1"/>
              </p:cNvSpPr>
              <p:nvPr/>
            </p:nvSpPr>
            <p:spPr bwMode="auto">
              <a:xfrm>
                <a:off x="4584" y="672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ALTRO</a:t>
                </a:r>
              </a:p>
            </p:txBody>
          </p:sp>
          <p:sp>
            <p:nvSpPr>
              <p:cNvPr id="69643" name="Rectangle 11"/>
              <p:cNvSpPr>
                <a:spLocks noChangeArrowheads="1"/>
              </p:cNvSpPr>
              <p:nvPr/>
            </p:nvSpPr>
            <p:spPr bwMode="auto">
              <a:xfrm>
                <a:off x="3672" y="672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MAV</a:t>
                </a:r>
              </a:p>
            </p:txBody>
          </p:sp>
          <p:sp>
            <p:nvSpPr>
              <p:cNvPr id="69644" name="Rectangle 12"/>
              <p:cNvSpPr>
                <a:spLocks noChangeArrowheads="1"/>
              </p:cNvSpPr>
              <p:nvPr/>
            </p:nvSpPr>
            <p:spPr bwMode="auto">
              <a:xfrm>
                <a:off x="2758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TUMORI</a:t>
                </a:r>
              </a:p>
            </p:txBody>
          </p:sp>
          <p:sp>
            <p:nvSpPr>
              <p:cNvPr id="69645" name="Rectangle 13"/>
              <p:cNvSpPr>
                <a:spLocks noChangeArrowheads="1"/>
              </p:cNvSpPr>
              <p:nvPr/>
            </p:nvSpPr>
            <p:spPr bwMode="auto">
              <a:xfrm>
                <a:off x="5494" y="672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4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INDICAZ.</a:t>
                </a:r>
              </a:p>
            </p:txBody>
          </p:sp>
        </p:grpSp>
        <p:grpSp>
          <p:nvGrpSpPr>
            <p:cNvPr id="196614" name="Group 14"/>
            <p:cNvGrpSpPr>
              <a:grpSpLocks/>
            </p:cNvGrpSpPr>
            <p:nvPr/>
          </p:nvGrpSpPr>
          <p:grpSpPr bwMode="auto">
            <a:xfrm>
              <a:off x="73" y="1248"/>
              <a:ext cx="6336" cy="576"/>
              <a:chOff x="73" y="1248"/>
              <a:chExt cx="6336" cy="576"/>
            </a:xfrm>
          </p:grpSpPr>
          <p:sp>
            <p:nvSpPr>
              <p:cNvPr id="69647" name="Rectangle 15"/>
              <p:cNvSpPr>
                <a:spLocks noChangeArrowheads="1"/>
              </p:cNvSpPr>
              <p:nvPr/>
            </p:nvSpPr>
            <p:spPr bwMode="auto">
              <a:xfrm>
                <a:off x="9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9648" name="Rectangle 16"/>
              <p:cNvSpPr>
                <a:spLocks noChangeArrowheads="1"/>
              </p:cNvSpPr>
              <p:nvPr/>
            </p:nvSpPr>
            <p:spPr bwMode="auto">
              <a:xfrm>
                <a:off x="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Masland </a:t>
                </a:r>
              </a:p>
            </p:txBody>
          </p:sp>
          <p:sp>
            <p:nvSpPr>
              <p:cNvPr id="69649" name="Rectangle 17"/>
              <p:cNvSpPr>
                <a:spLocks noChangeArrowheads="1"/>
              </p:cNvSpPr>
              <p:nvPr/>
            </p:nvSpPr>
            <p:spPr bwMode="auto">
              <a:xfrm>
                <a:off x="1849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136</a:t>
                </a:r>
              </a:p>
            </p:txBody>
          </p:sp>
          <p:sp>
            <p:nvSpPr>
              <p:cNvPr id="69650" name="Rectangle 18"/>
              <p:cNvSpPr>
                <a:spLocks noChangeArrowheads="1"/>
              </p:cNvSpPr>
              <p:nvPr/>
            </p:nvSpPr>
            <p:spPr bwMode="auto">
              <a:xfrm>
                <a:off x="4585" y="1248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3673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(0.7 %)</a:t>
                </a:r>
                <a:r>
                  <a:rPr lang="it-IT" sz="24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*</a:t>
                </a: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2761" y="1248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(0.7 %)</a:t>
                </a:r>
              </a:p>
            </p:txBody>
          </p:sp>
          <p:sp>
            <p:nvSpPr>
              <p:cNvPr id="69653" name="Rectangle 21"/>
              <p:cNvSpPr>
                <a:spLocks noChangeArrowheads="1"/>
              </p:cNvSpPr>
              <p:nvPr/>
            </p:nvSpPr>
            <p:spPr bwMode="auto">
              <a:xfrm>
                <a:off x="5495" y="1248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</a:p>
            </p:txBody>
          </p:sp>
        </p:grpSp>
        <p:grpSp>
          <p:nvGrpSpPr>
            <p:cNvPr id="196615" name="Group 22"/>
            <p:cNvGrpSpPr>
              <a:grpSpLocks/>
            </p:cNvGrpSpPr>
            <p:nvPr/>
          </p:nvGrpSpPr>
          <p:grpSpPr bwMode="auto">
            <a:xfrm>
              <a:off x="73" y="1824"/>
              <a:ext cx="6336" cy="576"/>
              <a:chOff x="73" y="1824"/>
              <a:chExt cx="6336" cy="576"/>
            </a:xfrm>
          </p:grpSpPr>
          <p:sp>
            <p:nvSpPr>
              <p:cNvPr id="69655" name="Rectangle 23"/>
              <p:cNvSpPr>
                <a:spLocks noChangeArrowheads="1"/>
              </p:cNvSpPr>
              <p:nvPr/>
            </p:nvSpPr>
            <p:spPr bwMode="auto">
              <a:xfrm>
                <a:off x="9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1978</a:t>
                </a:r>
              </a:p>
            </p:txBody>
          </p:sp>
          <p:sp>
            <p:nvSpPr>
              <p:cNvPr id="69656" name="Rectangle 24"/>
              <p:cNvSpPr>
                <a:spLocks noChangeArrowheads="1"/>
              </p:cNvSpPr>
              <p:nvPr/>
            </p:nvSpPr>
            <p:spPr bwMode="auto">
              <a:xfrm>
                <a:off x="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Cala </a:t>
                </a:r>
              </a:p>
            </p:txBody>
          </p:sp>
          <p:sp>
            <p:nvSpPr>
              <p:cNvPr id="69657" name="Rectangle 25"/>
              <p:cNvSpPr>
                <a:spLocks noChangeArrowheads="1"/>
              </p:cNvSpPr>
              <p:nvPr/>
            </p:nvSpPr>
            <p:spPr bwMode="auto">
              <a:xfrm>
                <a:off x="1849" y="1824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32</a:t>
                </a:r>
              </a:p>
            </p:txBody>
          </p:sp>
          <p:sp>
            <p:nvSpPr>
              <p:cNvPr id="196643" name="Rectangle 26"/>
              <p:cNvSpPr>
                <a:spLocks noChangeArrowheads="1"/>
              </p:cNvSpPr>
              <p:nvPr/>
            </p:nvSpPr>
            <p:spPr bwMode="auto">
              <a:xfrm>
                <a:off x="4585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3D"/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 eaLnBrk="0" hangingPunct="0"/>
                <a:r>
                  <a:rPr lang="it-IT" sz="2000" b="1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9659" name="Rectangle 27"/>
              <p:cNvSpPr>
                <a:spLocks noChangeArrowheads="1"/>
              </p:cNvSpPr>
              <p:nvPr/>
            </p:nvSpPr>
            <p:spPr bwMode="auto">
              <a:xfrm>
                <a:off x="3673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0" name="Rectangle 28"/>
              <p:cNvSpPr>
                <a:spLocks noChangeArrowheads="1"/>
              </p:cNvSpPr>
              <p:nvPr/>
            </p:nvSpPr>
            <p:spPr bwMode="auto">
              <a:xfrm>
                <a:off x="2761" y="1824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(8 %)</a:t>
                </a:r>
              </a:p>
            </p:txBody>
          </p:sp>
          <p:sp>
            <p:nvSpPr>
              <p:cNvPr id="69661" name="Rectangle 29"/>
              <p:cNvSpPr>
                <a:spLocks noChangeArrowheads="1"/>
              </p:cNvSpPr>
              <p:nvPr/>
            </p:nvSpPr>
            <p:spPr bwMode="auto">
              <a:xfrm>
                <a:off x="5495" y="1824"/>
                <a:ext cx="909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emicrania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“atipica”</a:t>
                </a:r>
              </a:p>
            </p:txBody>
          </p:sp>
        </p:grpSp>
        <p:grpSp>
          <p:nvGrpSpPr>
            <p:cNvPr id="196616" name="Group 30"/>
            <p:cNvGrpSpPr>
              <a:grpSpLocks/>
            </p:cNvGrpSpPr>
            <p:nvPr/>
          </p:nvGrpSpPr>
          <p:grpSpPr bwMode="auto">
            <a:xfrm>
              <a:off x="74" y="2400"/>
              <a:ext cx="6336" cy="576"/>
              <a:chOff x="74" y="2400"/>
              <a:chExt cx="6336" cy="576"/>
            </a:xfrm>
          </p:grpSpPr>
          <p:sp>
            <p:nvSpPr>
              <p:cNvPr id="69663" name="Rectangle 31"/>
              <p:cNvSpPr>
                <a:spLocks noChangeArrowheads="1"/>
              </p:cNvSpPr>
              <p:nvPr/>
            </p:nvSpPr>
            <p:spPr bwMode="auto">
              <a:xfrm>
                <a:off x="9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1992</a:t>
                </a:r>
              </a:p>
            </p:txBody>
          </p:sp>
          <p:sp>
            <p:nvSpPr>
              <p:cNvPr id="69664" name="Rectangle 32"/>
              <p:cNvSpPr>
                <a:spLocks noChangeArrowheads="1"/>
              </p:cNvSpPr>
              <p:nvPr/>
            </p:nvSpPr>
            <p:spPr bwMode="auto">
              <a:xfrm>
                <a:off x="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Weingarten </a:t>
                </a:r>
              </a:p>
            </p:txBody>
          </p:sp>
          <p:sp>
            <p:nvSpPr>
              <p:cNvPr id="69665" name="Rectangle 33"/>
              <p:cNvSpPr>
                <a:spLocks noChangeArrowheads="1"/>
              </p:cNvSpPr>
              <p:nvPr/>
            </p:nvSpPr>
            <p:spPr bwMode="auto">
              <a:xfrm>
                <a:off x="1852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89</a:t>
                </a:r>
              </a:p>
            </p:txBody>
          </p:sp>
          <p:sp>
            <p:nvSpPr>
              <p:cNvPr id="69666" name="Rectangle 34"/>
              <p:cNvSpPr>
                <a:spLocks noChangeArrowheads="1"/>
              </p:cNvSpPr>
              <p:nvPr/>
            </p:nvSpPr>
            <p:spPr bwMode="auto">
              <a:xfrm>
                <a:off x="4586" y="2400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7" name="Rectangle 35"/>
              <p:cNvSpPr>
                <a:spLocks noChangeArrowheads="1"/>
              </p:cNvSpPr>
              <p:nvPr/>
            </p:nvSpPr>
            <p:spPr bwMode="auto">
              <a:xfrm>
                <a:off x="3674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8" name="Rectangle 36"/>
              <p:cNvSpPr>
                <a:spLocks noChangeArrowheads="1"/>
              </p:cNvSpPr>
              <p:nvPr/>
            </p:nvSpPr>
            <p:spPr bwMode="auto">
              <a:xfrm>
                <a:off x="2762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69" name="Rectangle 37"/>
              <p:cNvSpPr>
                <a:spLocks noChangeArrowheads="1"/>
              </p:cNvSpPr>
              <p:nvPr/>
            </p:nvSpPr>
            <p:spPr bwMode="auto">
              <a:xfrm>
                <a:off x="5498" y="2400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cronica</a:t>
                </a:r>
              </a:p>
            </p:txBody>
          </p:sp>
        </p:grpSp>
        <p:grpSp>
          <p:nvGrpSpPr>
            <p:cNvPr id="196617" name="Group 38"/>
            <p:cNvGrpSpPr>
              <a:grpSpLocks/>
            </p:cNvGrpSpPr>
            <p:nvPr/>
          </p:nvGrpSpPr>
          <p:grpSpPr bwMode="auto">
            <a:xfrm>
              <a:off x="74" y="2975"/>
              <a:ext cx="6336" cy="576"/>
              <a:chOff x="74" y="2975"/>
              <a:chExt cx="6336" cy="576"/>
            </a:xfrm>
          </p:grpSpPr>
          <p:sp>
            <p:nvSpPr>
              <p:cNvPr id="69671" name="Rectangle 39"/>
              <p:cNvSpPr>
                <a:spLocks noChangeArrowheads="1"/>
              </p:cNvSpPr>
              <p:nvPr/>
            </p:nvSpPr>
            <p:spPr bwMode="auto">
              <a:xfrm>
                <a:off x="9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1994</a:t>
                </a:r>
              </a:p>
            </p:txBody>
          </p:sp>
          <p:sp>
            <p:nvSpPr>
              <p:cNvPr id="69672" name="Rectangle 40"/>
              <p:cNvSpPr>
                <a:spLocks noChangeArrowheads="1"/>
              </p:cNvSpPr>
              <p:nvPr/>
            </p:nvSpPr>
            <p:spPr bwMode="auto">
              <a:xfrm>
                <a:off x="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Dumas</a:t>
                </a:r>
              </a:p>
            </p:txBody>
          </p:sp>
          <p:sp>
            <p:nvSpPr>
              <p:cNvPr id="69673" name="Rectangle 41"/>
              <p:cNvSpPr>
                <a:spLocks noChangeArrowheads="1"/>
              </p:cNvSpPr>
              <p:nvPr/>
            </p:nvSpPr>
            <p:spPr bwMode="auto">
              <a:xfrm>
                <a:off x="1852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402</a:t>
                </a:r>
              </a:p>
            </p:txBody>
          </p:sp>
          <p:sp>
            <p:nvSpPr>
              <p:cNvPr id="69674" name="Rectangle 42"/>
              <p:cNvSpPr>
                <a:spLocks noChangeArrowheads="1"/>
              </p:cNvSpPr>
              <p:nvPr/>
            </p:nvSpPr>
            <p:spPr bwMode="auto">
              <a:xfrm>
                <a:off x="4586" y="2975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3 (0.7 %)</a:t>
                </a:r>
                <a:b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(</a:t>
                </a:r>
                <a:r>
                  <a:rPr lang="it-IT" sz="14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aneurisma</a:t>
                </a:r>
                <a:r>
                  <a:rPr lang="it-IT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)</a:t>
                </a:r>
              </a:p>
            </p:txBody>
          </p:sp>
          <p:sp>
            <p:nvSpPr>
              <p:cNvPr id="69675" name="Rectangle 43"/>
              <p:cNvSpPr>
                <a:spLocks noChangeArrowheads="1"/>
              </p:cNvSpPr>
              <p:nvPr/>
            </p:nvSpPr>
            <p:spPr bwMode="auto">
              <a:xfrm>
                <a:off x="3674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76" name="Rectangle 44"/>
              <p:cNvSpPr>
                <a:spLocks noChangeArrowheads="1"/>
              </p:cNvSpPr>
              <p:nvPr/>
            </p:nvSpPr>
            <p:spPr bwMode="auto">
              <a:xfrm>
                <a:off x="2762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 (0.2 %)</a:t>
                </a:r>
              </a:p>
            </p:txBody>
          </p:sp>
          <p:sp>
            <p:nvSpPr>
              <p:cNvPr id="69677" name="Rectangle 45"/>
              <p:cNvSpPr>
                <a:spLocks noChangeArrowheads="1"/>
              </p:cNvSpPr>
              <p:nvPr/>
            </p:nvSpPr>
            <p:spPr bwMode="auto">
              <a:xfrm>
                <a:off x="5498" y="2975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“atipica”</a:t>
                </a:r>
              </a:p>
            </p:txBody>
          </p:sp>
        </p:grpSp>
        <p:grpSp>
          <p:nvGrpSpPr>
            <p:cNvPr id="196618" name="Group 46"/>
            <p:cNvGrpSpPr>
              <a:grpSpLocks/>
            </p:cNvGrpSpPr>
            <p:nvPr/>
          </p:nvGrpSpPr>
          <p:grpSpPr bwMode="auto">
            <a:xfrm>
              <a:off x="75" y="3551"/>
              <a:ext cx="6336" cy="576"/>
              <a:chOff x="75" y="3551"/>
              <a:chExt cx="6336" cy="576"/>
            </a:xfrm>
          </p:grpSpPr>
          <p:sp>
            <p:nvSpPr>
              <p:cNvPr id="69679" name="Rectangle 47"/>
              <p:cNvSpPr>
                <a:spLocks noChangeArrowheads="1"/>
              </p:cNvSpPr>
              <p:nvPr/>
            </p:nvSpPr>
            <p:spPr bwMode="auto">
              <a:xfrm>
                <a:off x="9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1995</a:t>
                </a:r>
              </a:p>
            </p:txBody>
          </p:sp>
          <p:sp>
            <p:nvSpPr>
              <p:cNvPr id="69680" name="Rectangle 48"/>
              <p:cNvSpPr>
                <a:spLocks noChangeArrowheads="1"/>
              </p:cNvSpPr>
              <p:nvPr/>
            </p:nvSpPr>
            <p:spPr bwMode="auto">
              <a:xfrm>
                <a:off x="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Akpek</a:t>
                </a:r>
              </a:p>
            </p:txBody>
          </p:sp>
          <p:sp>
            <p:nvSpPr>
              <p:cNvPr id="69681" name="Rectangle 49"/>
              <p:cNvSpPr>
                <a:spLocks noChangeArrowheads="1"/>
              </p:cNvSpPr>
              <p:nvPr/>
            </p:nvSpPr>
            <p:spPr bwMode="auto">
              <a:xfrm>
                <a:off x="1853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592</a:t>
                </a:r>
              </a:p>
            </p:txBody>
          </p:sp>
          <p:sp>
            <p:nvSpPr>
              <p:cNvPr id="69682" name="Rectangle 50"/>
              <p:cNvSpPr>
                <a:spLocks noChangeArrowheads="1"/>
              </p:cNvSpPr>
              <p:nvPr/>
            </p:nvSpPr>
            <p:spPr bwMode="auto">
              <a:xfrm>
                <a:off x="4587" y="3551"/>
                <a:ext cx="910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3" name="Rectangle 51"/>
              <p:cNvSpPr>
                <a:spLocks noChangeArrowheads="1"/>
              </p:cNvSpPr>
              <p:nvPr/>
            </p:nvSpPr>
            <p:spPr bwMode="auto">
              <a:xfrm>
                <a:off x="3675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00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4" name="Rectangle 52"/>
              <p:cNvSpPr>
                <a:spLocks noChangeArrowheads="1"/>
              </p:cNvSpPr>
              <p:nvPr/>
            </p:nvSpPr>
            <p:spPr bwMode="auto">
              <a:xfrm>
                <a:off x="2763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0</a:t>
                </a:r>
              </a:p>
            </p:txBody>
          </p:sp>
          <p:sp>
            <p:nvSpPr>
              <p:cNvPr id="69685" name="Rectangle 53"/>
              <p:cNvSpPr>
                <a:spLocks noChangeArrowheads="1"/>
              </p:cNvSpPr>
              <p:nvPr/>
            </p:nvSpPr>
            <p:spPr bwMode="auto">
              <a:xfrm>
                <a:off x="5499" y="3551"/>
                <a:ext cx="912" cy="576"/>
              </a:xfrm>
              <a:prstGeom prst="rect">
                <a:avLst/>
              </a:prstGeom>
              <a:gradFill rotWithShape="0">
                <a:gsLst>
                  <a:gs pos="0">
                    <a:srgbClr val="000099">
                      <a:gamma/>
                      <a:shade val="40000"/>
                      <a:invGamma/>
                    </a:srgbClr>
                  </a:gs>
                  <a:gs pos="100000">
                    <a:srgbClr val="00009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defRPr/>
                </a:pP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qualsiasi</a:t>
                </a:r>
                <a:b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</a:br>
                <a:r>
                  <a:rPr lang="it-IT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cefalea</a:t>
                </a:r>
              </a:p>
            </p:txBody>
          </p:sp>
        </p:grpSp>
      </p:grpSp>
      <p:sp>
        <p:nvSpPr>
          <p:cNvPr id="196612" name="Text Box 54"/>
          <p:cNvSpPr txBox="1">
            <a:spLocks noChangeArrowheads="1"/>
          </p:cNvSpPr>
          <p:nvPr/>
        </p:nvSpPr>
        <p:spPr bwMode="auto">
          <a:xfrm>
            <a:off x="358775" y="6165850"/>
            <a:ext cx="8424863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solidFill>
                  <a:srgbClr val="00FF99"/>
                </a:solidFill>
              </a:rPr>
              <a:t>*</a:t>
            </a:r>
            <a:r>
              <a:rPr lang="it-IT" sz="2000">
                <a:solidFill>
                  <a:srgbClr val="00FF99"/>
                </a:solidFill>
              </a:rPr>
              <a:t> cefalea associata a crisi epilettiche !</a:t>
            </a:r>
          </a:p>
        </p:txBody>
      </p:sp>
    </p:spTree>
    <p:extLst>
      <p:ext uri="{BB962C8B-B14F-4D97-AF65-F5344CB8AC3E}">
        <p14:creationId xmlns="" xmlns:p14="http://schemas.microsoft.com/office/powerpoint/2010/main" val="274231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5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8138" y="277813"/>
            <a:ext cx="8466137" cy="99060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3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it-IT" sz="3600" smtClean="0">
                <a:latin typeface="Arial" charset="0"/>
              </a:rPr>
              <a:t>TOTALE: 3766 esami TC o RM</a:t>
            </a:r>
            <a:r>
              <a:rPr lang="it-IT" smtClean="0">
                <a:latin typeface="Arial" charset="0"/>
              </a:rPr>
              <a:t>               </a:t>
            </a:r>
            <a:endParaRPr lang="it-IT" sz="3600" smtClean="0">
              <a:solidFill>
                <a:srgbClr val="FFB23F"/>
              </a:solidFill>
              <a:latin typeface="Arial" charset="0"/>
            </a:endParaRPr>
          </a:p>
        </p:txBody>
      </p:sp>
      <p:graphicFrame>
        <p:nvGraphicFramePr>
          <p:cNvPr id="6" name="Group 3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9225477"/>
              </p:ext>
            </p:extLst>
          </p:nvPr>
        </p:nvGraphicFramePr>
        <p:xfrm>
          <a:off x="1079500" y="1916113"/>
          <a:ext cx="6985000" cy="406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60550"/>
                <a:gridCol w="1163638"/>
                <a:gridCol w="1944687"/>
                <a:gridCol w="20161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N°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TUTTE LE CEFALEE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EMICRANIA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TUMORI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0.6 %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0.2 %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MAV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0.1 %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</a:rPr>
                        <a:t>0.03 %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ANEURISMI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0.1 %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0.03 %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3387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07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dirty="0" err="1" smtClean="0">
                <a:solidFill>
                  <a:srgbClr val="00CCFF"/>
                </a:solidFill>
                <a:latin typeface="Arial" charset="0"/>
              </a:rPr>
              <a:t>angioRM</a:t>
            </a:r>
            <a:r>
              <a:rPr lang="it-IT" sz="3600" b="1" dirty="0" smtClean="0">
                <a:solidFill>
                  <a:srgbClr val="00CCFF"/>
                </a:solidFill>
                <a:latin typeface="Arial" charset="0"/>
              </a:rPr>
              <a:t> e emicrania</a:t>
            </a:r>
            <a:r>
              <a:rPr lang="it-IT" b="1" dirty="0" smtClean="0">
                <a:solidFill>
                  <a:srgbClr val="00CCFF"/>
                </a:solidFill>
                <a:latin typeface="Arial" charset="0"/>
              </a:rPr>
              <a:t>               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9138" y="2133600"/>
            <a:ext cx="7705725" cy="3600450"/>
          </a:xfrm>
          <a:solidFill>
            <a:srgbClr val="F2F2F2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smtClean="0">
                <a:latin typeface="Arial" charset="0"/>
              </a:rPr>
              <a:t>244 pazienti ambulatoriali cefalalgici; età 38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±14 </a:t>
            </a:r>
            <a:r>
              <a:rPr lang="en-US" sz="2400" dirty="0" err="1" smtClean="0">
                <a:latin typeface="Arial" charset="0"/>
                <a:cs typeface="Times New Roman" pitchFamily="18" charset="0"/>
              </a:rPr>
              <a:t>aa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80 (33%) con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emicrania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, con e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senza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aura</a:t>
            </a:r>
          </a:p>
          <a:p>
            <a:pPr lvl="1" eaLnBrk="1" hangingPunct="1">
              <a:lnSpc>
                <a:spcPct val="130000"/>
              </a:lnSpc>
              <a:spcBef>
                <a:spcPct val="40000"/>
              </a:spcBef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45 (18%) con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cefalea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e/o aura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unilaterale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fissa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” (dx o sin)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smtClean="0">
                <a:latin typeface="Arial" charset="0"/>
              </a:rPr>
              <a:t>E.O.N. negativo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r>
              <a:rPr lang="it-IT" sz="2400" dirty="0" err="1" smtClean="0">
                <a:latin typeface="Arial" charset="0"/>
              </a:rPr>
              <a:t>angioRM</a:t>
            </a:r>
            <a:r>
              <a:rPr lang="it-IT" sz="2400" dirty="0" smtClean="0">
                <a:latin typeface="Arial" charset="0"/>
              </a:rPr>
              <a:t> normale in TUTTI i pazienti</a:t>
            </a:r>
          </a:p>
          <a:p>
            <a:pPr eaLnBrk="1" hangingPunct="1">
              <a:lnSpc>
                <a:spcPct val="130000"/>
              </a:lnSpc>
              <a:spcBef>
                <a:spcPct val="40000"/>
              </a:spcBef>
            </a:pPr>
            <a:endParaRPr lang="it-IT" sz="2400" dirty="0" smtClean="0">
              <a:latin typeface="Arial" charset="0"/>
            </a:endParaRPr>
          </a:p>
        </p:txBody>
      </p:sp>
      <p:sp>
        <p:nvSpPr>
          <p:cNvPr id="200709" name="Text Box 37"/>
          <p:cNvSpPr txBox="1">
            <a:spLocks noChangeArrowheads="1"/>
          </p:cNvSpPr>
          <p:nvPr/>
        </p:nvSpPr>
        <p:spPr bwMode="auto">
          <a:xfrm>
            <a:off x="2411413" y="6400800"/>
            <a:ext cx="673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i="1">
                <a:solidFill>
                  <a:srgbClr val="CCFFFF"/>
                </a:solidFill>
              </a:rPr>
              <a:t>Paemeleire K et al. Clin Neurol Neurosurg 2005</a:t>
            </a:r>
          </a:p>
        </p:txBody>
      </p:sp>
    </p:spTree>
    <p:extLst>
      <p:ext uri="{BB962C8B-B14F-4D97-AF65-F5344CB8AC3E}">
        <p14:creationId xmlns="" xmlns:p14="http://schemas.microsoft.com/office/powerpoint/2010/main" val="23156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8207375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b="1" dirty="0" smtClean="0">
                <a:solidFill>
                  <a:srgbClr val="00CCFF"/>
                </a:solidFill>
                <a:latin typeface="Arial" charset="0"/>
              </a:rPr>
              <a:t>CEFALEA E MALFORMAZ. VASCOLARI</a:t>
            </a:r>
          </a:p>
        </p:txBody>
      </p:sp>
      <p:sp>
        <p:nvSpPr>
          <p:cNvPr id="2027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6263" y="1700213"/>
            <a:ext cx="8172450" cy="44656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L’opinione che vi sia una maggior incidenza di malformazioni vascolari (&gt; MAV) nei pazienti cefalalgici (&gt;emicranici) deriva da segnalazioni aneddotiche della letteratura e non è supportata da dati scientifici.</a:t>
            </a:r>
          </a:p>
          <a:p>
            <a:pPr eaLnBrk="1" hangingPunct="1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it-IT" sz="2400" dirty="0" smtClean="0">
                <a:latin typeface="Arial" charset="0"/>
              </a:rPr>
              <a:t>Lo screening (con </a:t>
            </a:r>
            <a:r>
              <a:rPr lang="it-IT" sz="2400" dirty="0" err="1" smtClean="0">
                <a:latin typeface="Arial" charset="0"/>
              </a:rPr>
              <a:t>angioRM</a:t>
            </a:r>
            <a:r>
              <a:rPr lang="it-IT" sz="2400" dirty="0" smtClean="0">
                <a:latin typeface="Arial" charset="0"/>
              </a:rPr>
              <a:t> o </a:t>
            </a:r>
            <a:r>
              <a:rPr lang="it-IT" sz="2400" dirty="0" err="1" smtClean="0">
                <a:latin typeface="Arial" charset="0"/>
              </a:rPr>
              <a:t>angioTC</a:t>
            </a:r>
            <a:r>
              <a:rPr lang="it-IT" sz="2400" dirty="0" smtClean="0">
                <a:latin typeface="Arial" charset="0"/>
              </a:rPr>
              <a:t>) dei pazienti cefalalgici per la ricerca di malformazioni vascolari non è giustificato.</a:t>
            </a:r>
          </a:p>
        </p:txBody>
      </p:sp>
    </p:spTree>
    <p:extLst>
      <p:ext uri="{BB962C8B-B14F-4D97-AF65-F5344CB8AC3E}">
        <p14:creationId xmlns="" xmlns:p14="http://schemas.microsoft.com/office/powerpoint/2010/main" val="696425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400050" lvl="1" indent="0">
              <a:buNone/>
            </a:pPr>
            <a:r>
              <a:rPr lang="it-IT" sz="34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 Neurologico:</a:t>
            </a:r>
          </a:p>
          <a:p>
            <a:pPr marL="400050" lvl="1" indent="0">
              <a:buNone/>
            </a:pPr>
            <a:endParaRPr lang="it-IT" sz="3400" b="1" dirty="0" smtClean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it-IT" sz="1800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Stato di coscienza</a:t>
            </a: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Alterazioni neuropsicologiche</a:t>
            </a:r>
            <a:r>
              <a:rPr lang="it-IT" sz="2600" dirty="0">
                <a:latin typeface="Arial Narrow"/>
                <a:cs typeface="Arial Narrow"/>
              </a:rPr>
              <a:t>: disturbi dell’eloquio? (afasia – disartria?)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b="1" dirty="0">
                <a:latin typeface="Arial Narrow"/>
                <a:cs typeface="Arial Narrow"/>
              </a:rPr>
              <a:t> Deambulazione e Test di </a:t>
            </a:r>
            <a:r>
              <a:rPr lang="it-IT" sz="2600" b="1" dirty="0" err="1">
                <a:latin typeface="Arial Narrow"/>
                <a:cs typeface="Arial Narrow"/>
              </a:rPr>
              <a:t>Romberg</a:t>
            </a:r>
            <a:r>
              <a:rPr lang="it-IT" sz="2600" dirty="0">
                <a:latin typeface="Arial Narrow"/>
                <a:cs typeface="Arial Narrow"/>
              </a:rPr>
              <a:t>: atassia?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Segni meningei </a:t>
            </a:r>
            <a:r>
              <a:rPr lang="it-IT" sz="2600" dirty="0">
                <a:latin typeface="Arial Narrow"/>
                <a:cs typeface="Arial Narrow"/>
              </a:rPr>
              <a:t>(</a:t>
            </a:r>
            <a:r>
              <a:rPr lang="it-IT" sz="2600" dirty="0" err="1">
                <a:latin typeface="Arial Narrow"/>
                <a:cs typeface="Arial Narrow"/>
              </a:rPr>
              <a:t>Kernig</a:t>
            </a:r>
            <a:r>
              <a:rPr lang="it-IT" sz="2600" dirty="0">
                <a:latin typeface="Arial Narrow"/>
                <a:cs typeface="Arial Narrow"/>
              </a:rPr>
              <a:t> e </a:t>
            </a:r>
            <a:r>
              <a:rPr lang="it-IT" sz="2600" dirty="0" err="1">
                <a:latin typeface="Arial Narrow"/>
                <a:cs typeface="Arial Narrow"/>
              </a:rPr>
              <a:t>Brudzinski</a:t>
            </a:r>
            <a:r>
              <a:rPr lang="it-IT" sz="2600" dirty="0">
                <a:latin typeface="Arial Narrow"/>
                <a:cs typeface="Arial Narrow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- </a:t>
            </a:r>
            <a:r>
              <a:rPr lang="it-IT" sz="2600" b="1" dirty="0">
                <a:latin typeface="Arial Narrow"/>
                <a:cs typeface="Arial Narrow"/>
              </a:rPr>
              <a:t>Nervi cranici</a:t>
            </a:r>
            <a:r>
              <a:rPr lang="it-IT" sz="2600" dirty="0">
                <a:latin typeface="Arial Narrow"/>
                <a:cs typeface="Arial Narrow"/>
              </a:rPr>
              <a:t>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Acuità visiva e campo visivo (II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.): </a:t>
            </a:r>
            <a:r>
              <a:rPr lang="it-IT" sz="2600" dirty="0" err="1">
                <a:latin typeface="Arial Narrow"/>
                <a:cs typeface="Arial Narrow"/>
              </a:rPr>
              <a:t>amaurosi?scotomi?emianopsie</a:t>
            </a:r>
            <a:r>
              <a:rPr lang="it-IT" sz="2600" dirty="0">
                <a:latin typeface="Arial Narrow"/>
                <a:cs typeface="Arial Narrow"/>
              </a:rPr>
              <a:t>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Riflesso fotomotore (pupille isocoriche isocicliche)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Alterazioni </a:t>
            </a:r>
            <a:r>
              <a:rPr lang="it-IT" sz="2600" dirty="0" err="1">
                <a:latin typeface="Arial Narrow"/>
                <a:cs typeface="Arial Narrow"/>
              </a:rPr>
              <a:t>fundus</a:t>
            </a:r>
            <a:r>
              <a:rPr lang="it-IT" sz="2600" dirty="0">
                <a:latin typeface="Arial Narrow"/>
                <a:cs typeface="Arial Narrow"/>
              </a:rPr>
              <a:t> oculi (</a:t>
            </a:r>
            <a:r>
              <a:rPr lang="it-IT" sz="2600" dirty="0" err="1">
                <a:latin typeface="Arial Narrow"/>
                <a:cs typeface="Arial Narrow"/>
              </a:rPr>
              <a:t>papilledema</a:t>
            </a:r>
            <a:r>
              <a:rPr lang="it-IT" sz="2600" dirty="0">
                <a:latin typeface="Arial Narrow"/>
                <a:cs typeface="Arial Narrow"/>
              </a:rPr>
              <a:t> da ipertensione endocranica?)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Motilità palpebrale (III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.): ptosi palpebrale?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 	- Motilità Oculare Estrinseca (III -IV -VI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Chiusura mandibola contro resistenza, alterazioni sensitive V1-V2-V3 (V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	</a:t>
            </a:r>
            <a:endParaRPr lang="it-IT" sz="2600" dirty="0" smtClean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</a:t>
            </a:r>
            <a:r>
              <a:rPr lang="it-IT" sz="2600" dirty="0" smtClean="0">
                <a:latin typeface="Arial Narrow"/>
                <a:cs typeface="Arial Narrow"/>
              </a:rPr>
              <a:t>- </a:t>
            </a:r>
            <a:r>
              <a:rPr lang="it-IT" sz="2600" dirty="0">
                <a:latin typeface="Arial Narrow"/>
                <a:cs typeface="Arial Narrow"/>
              </a:rPr>
              <a:t>Spianamento solco </a:t>
            </a:r>
            <a:r>
              <a:rPr lang="it-IT" sz="2600" dirty="0" smtClean="0">
                <a:latin typeface="Arial Narrow"/>
                <a:cs typeface="Arial Narrow"/>
              </a:rPr>
              <a:t>nasogenieno</a:t>
            </a:r>
            <a:r>
              <a:rPr lang="it-IT" sz="2600" dirty="0">
                <a:latin typeface="Arial Narrow"/>
                <a:cs typeface="Arial Narrow"/>
              </a:rPr>
              <a:t>? (VII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 statica e dinamica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Motilità velo pendulo (IX-X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600" dirty="0">
                <a:latin typeface="Arial Narrow"/>
                <a:cs typeface="Arial Narrow"/>
              </a:rPr>
              <a:t>	- Protrusione lingua (XII </a:t>
            </a:r>
            <a:r>
              <a:rPr lang="it-IT" sz="2600" dirty="0" err="1">
                <a:latin typeface="Arial Narrow"/>
                <a:cs typeface="Arial Narrow"/>
              </a:rPr>
              <a:t>n.c</a:t>
            </a:r>
            <a:r>
              <a:rPr lang="it-IT" sz="2600" dirty="0">
                <a:latin typeface="Arial Narrow"/>
                <a:cs typeface="Arial Narrow"/>
              </a:rPr>
              <a:t>.)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Motilità e riflessi</a:t>
            </a:r>
            <a:r>
              <a:rPr lang="it-IT" sz="2600" dirty="0">
                <a:latin typeface="Arial Narrow"/>
                <a:cs typeface="Arial Narrow"/>
              </a:rPr>
              <a:t>: Prove di forza globali (</a:t>
            </a:r>
            <a:r>
              <a:rPr lang="it-IT" sz="2600" dirty="0" err="1">
                <a:latin typeface="Arial Narrow"/>
                <a:cs typeface="Arial Narrow"/>
              </a:rPr>
              <a:t>Mingazzini</a:t>
            </a:r>
            <a:r>
              <a:rPr lang="it-IT" sz="2600" dirty="0">
                <a:latin typeface="Arial Narrow"/>
                <a:cs typeface="Arial Narrow"/>
              </a:rPr>
              <a:t> I e II) e segmentarie, movimenti fini, tono, movimenti involontari; riflessi </a:t>
            </a:r>
            <a:r>
              <a:rPr lang="it-IT" sz="2600" dirty="0" err="1">
                <a:latin typeface="Arial Narrow"/>
                <a:cs typeface="Arial Narrow"/>
              </a:rPr>
              <a:t>osteotendinei</a:t>
            </a:r>
            <a:r>
              <a:rPr lang="it-IT" sz="2600" dirty="0">
                <a:latin typeface="Arial Narrow"/>
                <a:cs typeface="Arial Narrow"/>
              </a:rPr>
              <a:t> , riflessi patologici (Hoffman e </a:t>
            </a:r>
            <a:r>
              <a:rPr lang="it-IT" sz="2600" dirty="0" err="1">
                <a:latin typeface="Arial Narrow"/>
                <a:cs typeface="Arial Narrow"/>
              </a:rPr>
              <a:t>Babinski</a:t>
            </a:r>
            <a:r>
              <a:rPr lang="it-IT" sz="2600" dirty="0">
                <a:latin typeface="Arial Narrow"/>
                <a:cs typeface="Arial Narrow"/>
              </a:rPr>
              <a:t>)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b="1" dirty="0">
                <a:latin typeface="Arial Narrow"/>
                <a:cs typeface="Arial Narrow"/>
              </a:rPr>
              <a:t> Sensibilità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endParaRPr lang="it-IT" sz="2600" b="1" dirty="0">
              <a:latin typeface="Arial Narrow"/>
              <a:cs typeface="Arial Narrow"/>
            </a:endParaRP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it-IT" sz="2600" dirty="0">
                <a:latin typeface="Arial Narrow"/>
                <a:cs typeface="Arial Narrow"/>
              </a:rPr>
              <a:t> </a:t>
            </a:r>
            <a:r>
              <a:rPr lang="it-IT" sz="2600" b="1" dirty="0">
                <a:latin typeface="Arial Narrow"/>
                <a:cs typeface="Arial Narrow"/>
              </a:rPr>
              <a:t>Prove cerebellari</a:t>
            </a:r>
            <a:r>
              <a:rPr lang="it-IT" sz="2600" dirty="0">
                <a:latin typeface="Arial Narrow"/>
                <a:cs typeface="Arial Narrow"/>
              </a:rPr>
              <a:t>: prova indice naso e tallone ginocchio, </a:t>
            </a:r>
            <a:r>
              <a:rPr lang="it-IT" sz="2600" dirty="0" err="1">
                <a:latin typeface="Arial Narrow"/>
                <a:cs typeface="Arial Narrow"/>
              </a:rPr>
              <a:t>disdiadococinesia</a:t>
            </a:r>
            <a:endParaRPr lang="it-IT" sz="2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2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"/>
          <p:cNvSpPr/>
          <p:nvPr/>
        </p:nvSpPr>
        <p:spPr>
          <a:xfrm>
            <a:off x="0" y="1438200"/>
            <a:ext cx="9144000" cy="180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4" name="Line 2"/>
          <p:cNvSpPr/>
          <p:nvPr/>
        </p:nvSpPr>
        <p:spPr>
          <a:xfrm>
            <a:off x="0" y="4994280"/>
            <a:ext cx="9144000" cy="144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pic>
        <p:nvPicPr>
          <p:cNvPr id="105" name="Immagin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60" y="1655640"/>
            <a:ext cx="2808000" cy="2744640"/>
          </a:xfrm>
          <a:prstGeom prst="rect">
            <a:avLst/>
          </a:prstGeom>
        </p:spPr>
      </p:pic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xmlns="" val="1297977869"/>
              </p:ext>
            </p:extLst>
          </p:nvPr>
        </p:nvGraphicFramePr>
        <p:xfrm>
          <a:off x="2879640" y="1689120"/>
          <a:ext cx="6119640" cy="3134880"/>
        </p:xfrm>
        <a:graphic>
          <a:graphicData uri="http://schemas.openxmlformats.org/drawingml/2006/table">
            <a:tbl>
              <a:tblPr/>
              <a:tblGrid>
                <a:gridCol w="6119640"/>
              </a:tblGrid>
              <a:tr h="31348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Dott.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Balducci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(Neurologia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030.7102631</a:t>
                      </a:r>
                      <a:endParaRPr lang="it-IT" b="1" dirty="0" smtClean="0">
                        <a:solidFill>
                          <a:srgbClr val="33CC66"/>
                        </a:solidFill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endParaRPr lang="it-IT" b="1" dirty="0" smtClean="0">
                        <a:solidFill>
                          <a:srgbClr val="33CC66"/>
                        </a:solidFill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Dott.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Pinelli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(Neuroradiologia – 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S.Civili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BS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030. 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4"/>
          <p:cNvGraphicFramePr/>
          <p:nvPr/>
        </p:nvGraphicFramePr>
        <p:xfrm>
          <a:off x="582480" y="177840"/>
          <a:ext cx="7846920" cy="998474"/>
        </p:xfrm>
        <a:graphic>
          <a:graphicData uri="http://schemas.openxmlformats.org/drawingml/2006/table">
            <a:tbl>
              <a:tblPr/>
              <a:tblGrid>
                <a:gridCol w="7846920"/>
              </a:tblGrid>
              <a:tr h="9712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 dirty="0">
                          <a:solidFill>
                            <a:srgbClr val="33CC66"/>
                          </a:solidFill>
                        </a:rPr>
                        <a:t>BOLLINO VERDE...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None/>
                      </a:pPr>
                      <a:r>
                        <a:rPr lang="it-IT" sz="3200" b="1" dirty="0">
                          <a:solidFill>
                            <a:srgbClr val="33CC66"/>
                          </a:solidFill>
                        </a:rPr>
                        <a:t>...NUOVO MODELLO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" name="Immagin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863640" y="71280"/>
            <a:ext cx="1368000" cy="12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66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905"/>
          </a:xfrm>
        </p:spPr>
        <p:txBody>
          <a:bodyPr>
            <a:normAutofit/>
          </a:bodyPr>
          <a:lstStyle/>
          <a:p>
            <a:r>
              <a:rPr lang="it-IT" b="1" u="sng" dirty="0" smtClean="0">
                <a:latin typeface="Arial Narrow"/>
                <a:cs typeface="Arial Narrow"/>
              </a:rPr>
              <a:t>TAKE HOME MESSAGES:</a:t>
            </a:r>
            <a:endParaRPr lang="it-IT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="" xmlns:p14="http://schemas.microsoft.com/office/powerpoint/2010/main" val="2217880008"/>
              </p:ext>
            </p:extLst>
          </p:nvPr>
        </p:nvGraphicFramePr>
        <p:xfrm>
          <a:off x="0" y="987904"/>
          <a:ext cx="9144000" cy="587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73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MARIA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134535"/>
            <a:ext cx="9144000" cy="5638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Donna, 41 aa, emicranica, ex fumatrice, ipertesa in trattamento, in terapia con contraccettivi orali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Esordio </a:t>
            </a:r>
            <a:r>
              <a:rPr lang="it-IT" sz="2400" dirty="0">
                <a:latin typeface="Arial Narrow"/>
                <a:cs typeface="Arial Narrow"/>
              </a:rPr>
              <a:t>acuto, il primo giorno del ciclo mestruale, di  cefalea dalle caratteristiche non sovrapponibili alla cefalea abituale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118735"/>
            <a:ext cx="67225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Arial Narrow"/>
                <a:cs typeface="Arial Narrow"/>
              </a:rPr>
              <a:t> Obiettività  generale negativa (P.A. 130/80 </a:t>
            </a:r>
            <a:r>
              <a:rPr lang="it-IT" sz="2400" dirty="0" err="1">
                <a:latin typeface="Arial Narrow"/>
                <a:cs typeface="Arial Narrow"/>
              </a:rPr>
              <a:t>mmHg</a:t>
            </a:r>
            <a:r>
              <a:rPr lang="it-IT" sz="2400" dirty="0">
                <a:latin typeface="Arial Narrow"/>
                <a:cs typeface="Arial Narrow"/>
              </a:rPr>
              <a:t>, </a:t>
            </a:r>
            <a:endParaRPr lang="it-IT" sz="2400" dirty="0" smtClean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F.C</a:t>
            </a:r>
            <a:r>
              <a:rPr lang="it-IT" sz="2400" dirty="0">
                <a:latin typeface="Arial Narrow"/>
                <a:cs typeface="Arial Narrow"/>
              </a:rPr>
              <a:t>. 70 </a:t>
            </a:r>
            <a:r>
              <a:rPr lang="it-IT" sz="2400" dirty="0" err="1">
                <a:latin typeface="Arial Narrow"/>
                <a:cs typeface="Arial Narrow"/>
              </a:rPr>
              <a:t>r</a:t>
            </a:r>
            <a:r>
              <a:rPr lang="it-IT" sz="2400" dirty="0">
                <a:latin typeface="Arial Narrow"/>
                <a:cs typeface="Arial Narrow"/>
              </a:rPr>
              <a:t>, Spo2 98% in AA)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>
                <a:latin typeface="Arial Narrow"/>
                <a:cs typeface="Arial Narrow"/>
              </a:rPr>
              <a:t>Obiettività </a:t>
            </a:r>
            <a:r>
              <a:rPr lang="it-IT" sz="2400" dirty="0">
                <a:latin typeface="Arial Narrow"/>
                <a:cs typeface="Arial Narrow"/>
              </a:rPr>
              <a:t>neurologica </a:t>
            </a:r>
            <a:r>
              <a:rPr lang="it-IT" sz="2400" dirty="0" smtClean="0">
                <a:latin typeface="Arial Narrow"/>
                <a:cs typeface="Arial Narrow"/>
              </a:rPr>
              <a:t>negativa</a:t>
            </a:r>
            <a:endParaRPr lang="it-IT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7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3806"/>
            <a:ext cx="8692470" cy="3170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buClr>
                <a:srgbClr val="2DA2BF"/>
              </a:buClr>
              <a:defRPr/>
            </a:pPr>
            <a:endParaRPr lang="it-IT" sz="4000" b="1" dirty="0" smtClean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9728" algn="ctr">
              <a:buClr>
                <a:srgbClr val="2DA2BF"/>
              </a:buClr>
              <a:defRPr/>
            </a:pPr>
            <a:r>
              <a:rPr lang="it-IT" sz="4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Cefalea </a:t>
            </a:r>
            <a:r>
              <a:rPr lang="it-IT" sz="4000" b="1" dirty="0">
                <a:solidFill>
                  <a:prstClr val="black"/>
                </a:solidFill>
                <a:latin typeface="Arial Narrow"/>
                <a:cs typeface="Arial Narrow"/>
              </a:rPr>
              <a:t>primaria</a:t>
            </a:r>
            <a:r>
              <a:rPr lang="it-IT" sz="4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?</a:t>
            </a:r>
            <a:endParaRPr lang="it-IT" sz="4000" b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9728" algn="ctr">
              <a:buClr>
                <a:srgbClr val="2DA2BF"/>
              </a:buClr>
              <a:defRPr/>
            </a:pPr>
            <a:endParaRPr lang="it-IT" sz="4000" b="1" dirty="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09728" algn="ctr">
              <a:buClr>
                <a:srgbClr val="2DA2BF"/>
              </a:buClr>
              <a:defRPr/>
            </a:pPr>
            <a:r>
              <a:rPr lang="it-IT" sz="4000" b="1" dirty="0">
                <a:solidFill>
                  <a:prstClr val="black"/>
                </a:solidFill>
                <a:latin typeface="Arial Narrow"/>
                <a:cs typeface="Arial Narrow"/>
              </a:rPr>
              <a:t>Cefalea secondaria</a:t>
            </a:r>
            <a:r>
              <a:rPr lang="it-IT" sz="4000" b="1" dirty="0" smtClean="0">
                <a:solidFill>
                  <a:prstClr val="black"/>
                </a:solidFill>
                <a:latin typeface="Arial Narrow"/>
                <a:cs typeface="Arial Narrow"/>
              </a:rPr>
              <a:t>?</a:t>
            </a:r>
          </a:p>
          <a:p>
            <a:pPr marL="109728" algn="ctr">
              <a:buClr>
                <a:srgbClr val="2DA2BF"/>
              </a:buClr>
              <a:defRPr/>
            </a:pPr>
            <a:endParaRPr lang="it-IT" sz="40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263908" y="4533900"/>
            <a:ext cx="8692470" cy="232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3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3550</Words>
  <Application>Microsoft Office PowerPoint</Application>
  <PresentationFormat>Presentazione su schermo (4:3)</PresentationFormat>
  <Paragraphs>719</Paragraphs>
  <Slides>71</Slides>
  <Notes>39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2" baseType="lpstr">
      <vt:lpstr>Tema di Office</vt:lpstr>
      <vt:lpstr>Diapositiva 1</vt:lpstr>
      <vt:lpstr>I SESSIONE: TESTA</vt:lpstr>
      <vt:lpstr>Diapositiva 3</vt:lpstr>
      <vt:lpstr>MARIA 41 aa</vt:lpstr>
      <vt:lpstr>Soggettività </vt:lpstr>
      <vt:lpstr>Oggettività </vt:lpstr>
      <vt:lpstr>Oggettività </vt:lpstr>
      <vt:lpstr>MARIA</vt:lpstr>
      <vt:lpstr>Valutazione</vt:lpstr>
      <vt:lpstr>Valutazione</vt:lpstr>
      <vt:lpstr>Piano </vt:lpstr>
      <vt:lpstr>Diapositiva 12</vt:lpstr>
      <vt:lpstr>Diapositiva 13</vt:lpstr>
      <vt:lpstr>Diapositiva 14</vt:lpstr>
      <vt:lpstr>Come distinguere tra cefalee primarie e secondarie ?</vt:lpstr>
      <vt:lpstr>The International Classification of Headache disorders 2nd Edition (ICHD-II)  </vt:lpstr>
      <vt:lpstr>Diapositiva 17</vt:lpstr>
      <vt:lpstr>Anamnesi della Cefalea </vt:lpstr>
      <vt:lpstr>Cause secondarie di cefalea</vt:lpstr>
      <vt:lpstr>Diapositiva 20</vt:lpstr>
      <vt:lpstr>Diapositiva 21</vt:lpstr>
      <vt:lpstr>Diapositiva 22</vt:lpstr>
      <vt:lpstr>Diapositiva 23</vt:lpstr>
      <vt:lpstr>Diapositiva 24</vt:lpstr>
      <vt:lpstr>6.6 Cefalea attribuita a trombosi venosa cerebrale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6.5.1 Cefalea attribuita a dissecazione arteriosa</vt:lpstr>
      <vt:lpstr>Diapositiva 34</vt:lpstr>
      <vt:lpstr>7.2 Cefalea attribuita ad ipotensione liquorale 7.2.1 post-rachicentesi 7.2.2 da fistola liquorale 7.2.3 attribuita ad ipotensione liquorale spontanea o idiopatica </vt:lpstr>
      <vt:lpstr>Diapositiva 36</vt:lpstr>
      <vt:lpstr>Diapositiva 37</vt:lpstr>
      <vt:lpstr>Sindrome da ipovolemia liquorale</vt:lpstr>
      <vt:lpstr>Diapositiva 39</vt:lpstr>
      <vt:lpstr>Diapositiva 40</vt:lpstr>
      <vt:lpstr>Diapositiva 41</vt:lpstr>
      <vt:lpstr>Principi generali</vt:lpstr>
      <vt:lpstr>QUESITI</vt:lpstr>
      <vt:lpstr>Diapositiva 44</vt:lpstr>
      <vt:lpstr>EVIDENZE</vt:lpstr>
      <vt:lpstr>QUESITI</vt:lpstr>
      <vt:lpstr>Diapositiva 47</vt:lpstr>
      <vt:lpstr>Raccomandazioni  #1</vt:lpstr>
      <vt:lpstr>1b.  Sintomi neurologici</vt:lpstr>
      <vt:lpstr>Raccomandazioni  #1</vt:lpstr>
      <vt:lpstr>QUESITI</vt:lpstr>
      <vt:lpstr>2.  Prevalenza di neuroimaging positivo</vt:lpstr>
      <vt:lpstr>Raccomandazioni  #2</vt:lpstr>
      <vt:lpstr>QUESITI</vt:lpstr>
      <vt:lpstr>3.  TC vs RM</vt:lpstr>
      <vt:lpstr>Raccomandazioni  #3</vt:lpstr>
      <vt:lpstr>Diapositiva 57</vt:lpstr>
      <vt:lpstr>Diapositiva 58</vt:lpstr>
      <vt:lpstr>CEFALEA E NEUROIMAGING</vt:lpstr>
      <vt:lpstr>REAZIONI AVVERSE A M.D.C. IODATO</vt:lpstr>
      <vt:lpstr>TC con o senza m.d.c. ?               </vt:lpstr>
      <vt:lpstr>TC con o senza m.d.c. ?               </vt:lpstr>
      <vt:lpstr>CEFALEA E NEUROIMAGING</vt:lpstr>
      <vt:lpstr>CEFALEA E NEUROIMAGING</vt:lpstr>
      <vt:lpstr>Diapositiva 65</vt:lpstr>
      <vt:lpstr>Diapositiva 66</vt:lpstr>
      <vt:lpstr>Diapositiva 67</vt:lpstr>
      <vt:lpstr>angioRM e emicrania               </vt:lpstr>
      <vt:lpstr>CEFALEA E MALFORMAZ. VASCOLARI</vt:lpstr>
      <vt:lpstr>Diapositiva 70</vt:lpstr>
      <vt:lpstr>TAKE HOME MESSAGES: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Francesca Caselani</dc:creator>
  <cp:lastModifiedBy>lorenzo zanini</cp:lastModifiedBy>
  <cp:revision>59</cp:revision>
  <dcterms:created xsi:type="dcterms:W3CDTF">2013-03-17T12:58:42Z</dcterms:created>
  <dcterms:modified xsi:type="dcterms:W3CDTF">2013-05-10T12:48:18Z</dcterms:modified>
</cp:coreProperties>
</file>