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26"/>
  </p:notesMasterIdLst>
  <p:sldIdLst>
    <p:sldId id="292" r:id="rId5"/>
    <p:sldId id="307" r:id="rId6"/>
    <p:sldId id="300" r:id="rId7"/>
    <p:sldId id="301" r:id="rId8"/>
    <p:sldId id="263" r:id="rId9"/>
    <p:sldId id="267" r:id="rId10"/>
    <p:sldId id="268" r:id="rId11"/>
    <p:sldId id="294" r:id="rId12"/>
    <p:sldId id="302" r:id="rId13"/>
    <p:sldId id="288" r:id="rId14"/>
    <p:sldId id="282" r:id="rId15"/>
    <p:sldId id="280" r:id="rId16"/>
    <p:sldId id="270" r:id="rId17"/>
    <p:sldId id="271" r:id="rId18"/>
    <p:sldId id="272" r:id="rId19"/>
    <p:sldId id="273" r:id="rId20"/>
    <p:sldId id="275" r:id="rId21"/>
    <p:sldId id="276" r:id="rId22"/>
    <p:sldId id="279" r:id="rId23"/>
    <p:sldId id="287" r:id="rId24"/>
    <p:sldId id="308" r:id="rId25"/>
  </p:sldIdLst>
  <p:sldSz cx="12192000" cy="6858000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9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4E70BC8-5F75-40BC-B81F-645A3D6A2A22}" type="datetimeFigureOut">
              <a:rPr lang="it-IT"/>
              <a:pPr>
                <a:defRPr/>
              </a:pPr>
              <a:t>01/10/2016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Modifica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615BFEC-7241-4820-9695-C9DEE040C4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17488" y="812800"/>
            <a:ext cx="7123112" cy="4008438"/>
          </a:xfrm>
          <a:solidFill>
            <a:srgbClr val="FFFFFF"/>
          </a:solidFill>
          <a:ln w="255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Text Box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1996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16B65011-DE5D-435A-A91F-B02F79A0F1EB}" type="slidenum">
              <a:rPr lang="it-IT" altLang="it-IT" sz="1800" kern="0">
                <a:solidFill>
                  <a:sysClr val="windowText" lastClr="000000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3</a:t>
            </a:fld>
            <a:endParaRPr lang="it-IT" altLang="it-IT" sz="1800" kern="0">
              <a:solidFill>
                <a:sysClr val="windowText" lastClr="000000"/>
              </a:solidFill>
            </a:endParaRPr>
          </a:p>
        </p:txBody>
      </p:sp>
      <p:sp>
        <p:nvSpPr>
          <p:cNvPr id="102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024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E218C5FB-692F-4732-A7FE-76B289CA23B9}" type="slidenum">
              <a:rPr lang="it-IT" altLang="it-IT" sz="1800" kern="0">
                <a:solidFill>
                  <a:sysClr val="windowText" lastClr="000000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4</a:t>
            </a:fld>
            <a:endParaRPr lang="it-IT" altLang="it-IT" sz="1800" kern="0">
              <a:solidFill>
                <a:sysClr val="windowText" lastClr="000000"/>
              </a:solidFill>
            </a:endParaRPr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1237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4813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26020-956E-496A-9B87-0380C8A6D695}" type="datetimeFigureOut">
              <a:rPr lang="it-IT"/>
              <a:pPr>
                <a:defRPr/>
              </a:pPr>
              <a:t>01/10/2016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3D087B-D3A8-4977-8CF1-08DA34DC699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90192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CFDA6-46E3-4FF7-9C8A-F10162CBBA3C}" type="datetimeFigureOut">
              <a:rPr lang="it-IT"/>
              <a:pPr>
                <a:defRPr/>
              </a:pPr>
              <a:t>01/10/2016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5869F-6BF7-46C9-BE17-148A92E42BC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724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C033F-7768-491D-89AD-9397323C6472}" type="datetimeFigureOut">
              <a:rPr lang="it-IT"/>
              <a:pPr>
                <a:defRPr/>
              </a:pPr>
              <a:t>01/10/2016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541A7-18D2-428B-BC88-5112FDAB4EA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31344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16A42-2DA6-4C82-8782-488EB5327E5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227947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ADF1A9-C00E-4C60-B08A-F3EEC04A861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322495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FAB39-20BB-469B-8CC7-A7E3CC3286A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85512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82684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5484" y="1600201"/>
            <a:ext cx="53848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A3977-B73D-4D52-966D-E247F465BE5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24768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D21AF-7D79-4C68-B6E3-0D4FB192F42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626612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24F4E-B068-479E-AEBA-E5B682ED6B7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87022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044BD-ABC8-41C1-8D28-AE625B6B48C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20904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F9AC0-FC36-490A-B80E-6856958ED36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548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109CB-1EC4-4117-A655-2BC5F37E70B1}" type="datetimeFigureOut">
              <a:rPr lang="it-IT"/>
              <a:pPr>
                <a:defRPr/>
              </a:pPr>
              <a:t>01/10/2016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0A00A-AECC-43F6-B88A-A103B074E95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358173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4983F-8123-432F-8D4A-3CCB0BFDE00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34129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0BE5A-803A-4EA1-8C67-C267E1A9231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52733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1" y="274639"/>
            <a:ext cx="2741084" cy="5849937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4993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62E1A-FB40-4033-9435-7BF8568E258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42790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ABDBB-76F4-4F38-A32B-39CF630A53A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321570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F6B7B-0DD3-49BE-A0BE-270D55669E8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983728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5A76A-60CD-4F82-8BE8-065F3A57371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83538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1" y="1604964"/>
            <a:ext cx="5382684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5484" y="1604964"/>
            <a:ext cx="53848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124DF-2E89-4067-B675-80D4F3BF58F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895980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AF37A-A1BA-4261-A03C-8A903481182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16072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D2177-F64E-4C20-BE5E-25207743577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09175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482EE-4E18-4487-A124-246390898B8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1389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3E03C-6184-49E4-94F1-BD609808A704}" type="datetimeFigureOut">
              <a:rPr lang="it-IT"/>
              <a:pPr>
                <a:defRPr/>
              </a:pPr>
              <a:t>01/10/2016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A2ED8-382F-4AF0-9FCE-FB3DC21566A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83656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5F932-CA3C-43C6-B823-F283C31D7B4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400790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26F79-568A-4EEC-94A2-85BEA6FFC4F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59065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18096-6064-4F58-8918-20FCF7FE7CB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529046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1" y="273050"/>
            <a:ext cx="2741084" cy="585628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3050"/>
            <a:ext cx="8026400" cy="585628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04514-0173-45B2-8E7F-8998889801D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403422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olo, contenuto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10970684" cy="1143000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1" y="1604964"/>
            <a:ext cx="5382684" cy="452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195484" y="1604964"/>
            <a:ext cx="5384800" cy="452437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B20C1-DBD0-4F5A-9C2A-9071746B133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649245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52B89-2041-43AB-A2E0-C7D34E4AA69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783148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E34DF-F40C-4682-A1B0-DA998DA0595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685573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90AF31-1CBE-40D7-9EA3-0426CC7292B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02303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1" y="1600201"/>
            <a:ext cx="5374217" cy="4511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87018" y="1600201"/>
            <a:ext cx="5376333" cy="451167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71F3A-1CAF-4750-AAB5-952DBF510E0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035307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EF476-5790-46F4-BCA4-388F58073F5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33953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E95D92-00FB-42E4-8528-E89507BC1186}" type="datetimeFigureOut">
              <a:rPr lang="it-IT"/>
              <a:pPr>
                <a:defRPr/>
              </a:pPr>
              <a:t>01/10/2016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812C9-E889-42E2-9C56-FDC2C1DA37A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122336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9078F-C35E-4AC1-A0E4-88AFCBE8211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182785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E4D3C-62DA-4212-BD74-3F2283C4569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41429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73B4C-E274-4F23-8B1F-17E2BF5AD52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886174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11F9E-15B1-4DC7-8E3A-4677CC782B9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598993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768942-4D25-49AD-A7BC-F27A761D742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92446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26500" y="123825"/>
            <a:ext cx="2736851" cy="598805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1" y="123825"/>
            <a:ext cx="8013700" cy="59880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C6430-34CC-4AD4-B0CF-11F927BF723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6265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21EFF-DA0A-4056-B4E1-BBEF593DAFC9}" type="datetimeFigureOut">
              <a:rPr lang="it-IT"/>
              <a:pPr>
                <a:defRPr/>
              </a:pPr>
              <a:t>01/10/2016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C5197A-8D18-41E1-8E12-C09D7248192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12066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1EC19-85F3-4A68-9D11-466F840BD54A}" type="datetimeFigureOut">
              <a:rPr lang="it-IT"/>
              <a:pPr>
                <a:defRPr/>
              </a:pPr>
              <a:t>01/10/2016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164E7-92B9-4949-B662-7C9FEFD58B5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5300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0D86C-A596-4F45-9ABC-DD48808526DD}" type="datetimeFigureOut">
              <a:rPr lang="it-IT"/>
              <a:pPr>
                <a:defRPr/>
              </a:pPr>
              <a:t>01/10/2016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7163C-7E4C-4D2C-8255-E038FB38D85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38819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97855-644E-40B0-82E9-26F1FA462082}" type="datetimeFigureOut">
              <a:rPr lang="it-IT"/>
              <a:pPr>
                <a:defRPr/>
              </a:pPr>
              <a:t>01/10/2016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B115D-EE74-4438-B3E8-BA66DE16E76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15924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DCBCF-59F0-4076-BD5E-7B2E3450F377}" type="datetimeFigureOut">
              <a:rPr lang="it-IT"/>
              <a:pPr>
                <a:defRPr/>
              </a:pPr>
              <a:t>01/10/2016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5E57C-AE2B-4B25-8B8E-5EF1A62CCC6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59850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title style</a:t>
            </a:r>
            <a:endParaRPr lang="it-IT" altLang="it-IT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  <a:endParaRPr lang="it-IT" alt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64872A-82A4-46C1-B7A2-FE270C09D76A}" type="datetimeFigureOut">
              <a:rPr lang="it-IT"/>
              <a:pPr>
                <a:defRPr/>
              </a:pPr>
              <a:t>01/10/2016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AB8284B-0AC8-4D66-9D2F-08BBA60BF13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1213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 titoloFare clic per modificare lo stile del titolo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12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0"/>
            <a:r>
              <a:rPr lang="en-GB" altLang="it-IT"/>
              <a:t>Nono livello strutturaFare clic per modificare stili del testo dello schema</a:t>
            </a:r>
          </a:p>
          <a:p>
            <a:pPr lvl="1"/>
            <a:r>
              <a:rPr lang="en-GB" altLang="it-IT"/>
              <a:t>Secondo livello</a:t>
            </a:r>
          </a:p>
          <a:p>
            <a:pPr lvl="2"/>
            <a:r>
              <a:rPr lang="en-GB" altLang="it-IT"/>
              <a:t>Terzo livello</a:t>
            </a:r>
          </a:p>
          <a:p>
            <a:pPr lvl="3"/>
            <a:r>
              <a:rPr lang="en-GB" altLang="it-IT"/>
              <a:t>Quarto livello</a:t>
            </a:r>
          </a:p>
          <a:p>
            <a:pPr lvl="4"/>
            <a:r>
              <a:rPr lang="en-GB" altLang="it-IT"/>
              <a:t>Quinto livello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3213" cy="3635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Font typeface="Times New Roman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it-IT" altLang="it-IT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356350"/>
            <a:ext cx="2843213" cy="3635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0AC53EE-697C-40CA-A235-E2246451817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000000"/>
          </a:solidFill>
          <a:latin typeface="Calibri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dt"/>
          </p:nvPr>
        </p:nvSpPr>
        <p:spPr bwMode="auto">
          <a:xfrm>
            <a:off x="609600" y="6356350"/>
            <a:ext cx="2843213" cy="3635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Font typeface="Times New Roman" charset="0"/>
              <a:buNone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Calibri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it-IT"/>
              <a:t>09/04/16</a:t>
            </a:r>
          </a:p>
        </p:txBody>
      </p:sp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it-IT" altLang="it-IT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356350"/>
            <a:ext cx="2843213" cy="363538"/>
          </a:xfrm>
          <a:prstGeom prst="rect">
            <a:avLst/>
          </a:prstGeom>
          <a:noFill/>
          <a:ln w="25560">
            <a:noFill/>
            <a:round/>
            <a:headEnd/>
            <a:tailEnd/>
          </a:ln>
          <a:effectLst/>
        </p:spPr>
        <p:txBody>
          <a:bodyPr vert="horz" wrap="square" lIns="91440" tIns="91440" rIns="91440" bIns="45720" numCol="1" anchor="t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defRPr>
                <a:solidFill>
                  <a:srgbClr val="00000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6FB118A-7756-47F4-9E5F-20C5A1F3CB7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307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712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 titolo</a:t>
            </a:r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4963"/>
            <a:ext cx="1097121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Cliccate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</p:sldLayoutIdLst>
  <p:hf sldNum="0" hdr="0" ftr="0"/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Lucida Sans Unicode" charset="0"/>
          <a:cs typeface="Lucida Sans Unicode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23825"/>
            <a:ext cx="10953750" cy="143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53750" cy="451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it-IT" altLang="it-IT"/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245225"/>
            <a:ext cx="28257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4942DCF-5694-4BA1-A2E7-2A29A14395A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228600"/>
            <a:ext cx="813593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828800" y="1752599"/>
            <a:ext cx="8666922" cy="3535017"/>
          </a:xfrm>
          <a:ln w="38100">
            <a:solidFill>
              <a:schemeClr val="accent6"/>
            </a:solidFill>
          </a:ln>
        </p:spPr>
        <p:txBody>
          <a:bodyPr anchorCtr="1"/>
          <a:lstStyle/>
          <a:p>
            <a:pPr algn="ctr" eaLnBrk="1" hangingPunct="1">
              <a:lnSpc>
                <a:spcPts val="3425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br>
              <a:rPr lang="it-IT" sz="2600" b="1" dirty="0">
                <a:solidFill>
                  <a:srgbClr val="12ACFF"/>
                </a:solidFill>
                <a:latin typeface="Times New Roman" charset="0"/>
              </a:rPr>
            </a:br>
            <a:r>
              <a:rPr lang="it-IT" sz="2600" b="1" dirty="0">
                <a:solidFill>
                  <a:srgbClr val="FF0000"/>
                </a:solidFill>
                <a:latin typeface="Times New Roman" charset="0"/>
              </a:rPr>
              <a:t>IL SIGNOR GIOVANNI</a:t>
            </a:r>
            <a:br>
              <a:rPr lang="it-IT" sz="2600" b="1" dirty="0">
                <a:solidFill>
                  <a:srgbClr val="FF0000"/>
                </a:solidFill>
                <a:latin typeface="Times New Roman" charset="0"/>
              </a:rPr>
            </a:br>
            <a:r>
              <a:rPr lang="it-IT" sz="2600" b="1" dirty="0">
                <a:solidFill>
                  <a:srgbClr val="FF0000"/>
                </a:solidFill>
                <a:latin typeface="Times New Roman" charset="0"/>
              </a:rPr>
              <a:t>CON CIRROSI, PIASTRINOPENIA, PREGRESSA EMORRAGIA DA VARICI ESOFAGEE, VIRUS E…</a:t>
            </a:r>
            <a:br>
              <a:rPr lang="it-IT" sz="2600" b="1" dirty="0">
                <a:solidFill>
                  <a:srgbClr val="12ACFF"/>
                </a:solidFill>
                <a:latin typeface="Times New Roman" charset="0"/>
              </a:rPr>
            </a:br>
            <a:br>
              <a:rPr lang="it-IT" sz="2600" b="1" dirty="0">
                <a:solidFill>
                  <a:srgbClr val="12ACFF"/>
                </a:solidFill>
                <a:latin typeface="Times New Roman" charset="0"/>
              </a:rPr>
            </a:br>
            <a:r>
              <a:rPr lang="it-IT" sz="2800" b="1" i="1" dirty="0"/>
              <a:t>Il caso e le criticità della gestione a domicilio</a:t>
            </a:r>
            <a:endParaRPr lang="it-IT" sz="2600" b="1" dirty="0">
              <a:solidFill>
                <a:srgbClr val="12ACFF"/>
              </a:solidFill>
              <a:latin typeface="Times New Roman" charset="0"/>
            </a:endParaRPr>
          </a:p>
        </p:txBody>
      </p:sp>
      <p:cxnSp>
        <p:nvCxnSpPr>
          <p:cNvPr id="7172" name="Connettore 1 6"/>
          <p:cNvCxnSpPr>
            <a:cxnSpLocks noChangeShapeType="1"/>
          </p:cNvCxnSpPr>
          <p:nvPr/>
        </p:nvCxnSpPr>
        <p:spPr bwMode="auto">
          <a:xfrm>
            <a:off x="1524000" y="1522413"/>
            <a:ext cx="91440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173" name="Rettangolo 2"/>
          <p:cNvSpPr>
            <a:spLocks noChangeArrowheads="1"/>
          </p:cNvSpPr>
          <p:nvPr/>
        </p:nvSpPr>
        <p:spPr bwMode="auto">
          <a:xfrm>
            <a:off x="1311965" y="4906964"/>
            <a:ext cx="9700591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br>
              <a:rPr lang="it-IT" altLang="it-IT" dirty="0"/>
            </a:br>
            <a:br>
              <a:rPr lang="it-IT" altLang="it-IT" sz="2400" dirty="0">
                <a:latin typeface="Comic Sans MS" panose="030F0702030302020204" pitchFamily="66" charset="0"/>
              </a:rPr>
            </a:br>
            <a:r>
              <a:rPr lang="it-IT" altLang="it-IT" sz="2400" dirty="0">
                <a:latin typeface="Calibri "/>
              </a:rPr>
              <a:t>Dott. EFREM GABRIELI – Medico di Medicina Generale</a:t>
            </a:r>
            <a:br>
              <a:rPr lang="it-IT" altLang="it-IT" sz="2400" dirty="0">
                <a:latin typeface="Calibri "/>
              </a:rPr>
            </a:br>
            <a:r>
              <a:rPr lang="it-IT" altLang="it-IT" sz="2400" dirty="0">
                <a:latin typeface="Calibri "/>
              </a:rPr>
              <a:t>Dott.ssa MARIANNA ARICI – Medico di Medicina Generale Junior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http://www.senigallianotizie.it/articoli/2013/10/ricetta-rossa.jpg?badd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0"/>
            <a:ext cx="8988425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1638" y="2247900"/>
            <a:ext cx="5989637" cy="158273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000" dirty="0"/>
              <a:t>    SI RICHIEDE ATTIVAZIONE SERVIZI ADI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it-IT" sz="20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000" dirty="0"/>
              <a:t>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000" dirty="0"/>
              <a:t>    Cirrosi epatica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000" dirty="0"/>
              <a:t>    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it-IT" sz="2000" dirty="0"/>
          </a:p>
        </p:txBody>
      </p:sp>
      <p:sp>
        <p:nvSpPr>
          <p:cNvPr id="29700" name="CasellaDiTesto 4"/>
          <p:cNvSpPr txBox="1">
            <a:spLocks noChangeArrowheads="1"/>
          </p:cNvSpPr>
          <p:nvPr/>
        </p:nvSpPr>
        <p:spPr bwMode="auto">
          <a:xfrm>
            <a:off x="1695450" y="0"/>
            <a:ext cx="3600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/>
              <a:t>GIOVANNI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http://www.senigallianotizie.it/articoli/2013/10/ricetta-rossa.jpg?badd6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0"/>
            <a:ext cx="8988425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1638" y="2144713"/>
            <a:ext cx="5989637" cy="168592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000"/>
              <a:t>    Emocromo, creatinina, ast, alt, gammaGT, Na, K, fosfatasi alcalina…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000"/>
              <a:t>    Cirrosi epatica  – follow up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000"/>
              <a:t>     PRELIEVO DOMICILIARE PER PAZIENTE NON TRASPORTABILE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it-IT" sz="2000"/>
          </a:p>
        </p:txBody>
      </p:sp>
      <p:sp>
        <p:nvSpPr>
          <p:cNvPr id="30724" name="CasellaDiTesto 4"/>
          <p:cNvSpPr txBox="1">
            <a:spLocks noChangeArrowheads="1"/>
          </p:cNvSpPr>
          <p:nvPr/>
        </p:nvSpPr>
        <p:spPr bwMode="auto">
          <a:xfrm>
            <a:off x="1695450" y="0"/>
            <a:ext cx="3600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it-IT"/>
              <a:t>GIOVANNI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9720" y="1023730"/>
            <a:ext cx="11178209" cy="54068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sz="3200" b="1" dirty="0"/>
              <a:t>Periodicità: quale frequenza degli accessi del medico curante?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it-IT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Una volta</a:t>
            </a:r>
            <a:br>
              <a:rPr lang="it-IT" dirty="0"/>
            </a:br>
            <a:r>
              <a:rPr lang="it-IT" dirty="0"/>
              <a:t>		- ogni settimana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/>
              <a:t>		- ogni 15 giorni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dirty="0"/>
              <a:t>		- ogni mese</a:t>
            </a:r>
            <a:br>
              <a:rPr lang="it-IT" dirty="0"/>
            </a:br>
            <a:endParaRPr lang="it-IT" dirty="0"/>
          </a:p>
        </p:txBody>
      </p:sp>
      <p:sp>
        <p:nvSpPr>
          <p:cNvPr id="4" name="Rectangle 3"/>
          <p:cNvSpPr/>
          <p:nvPr/>
        </p:nvSpPr>
        <p:spPr>
          <a:xfrm>
            <a:off x="2358818" y="3337441"/>
            <a:ext cx="3194050" cy="779463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291548" y="295551"/>
            <a:ext cx="10515600" cy="1325563"/>
          </a:xfrm>
        </p:spPr>
        <p:txBody>
          <a:bodyPr/>
          <a:lstStyle/>
          <a:p>
            <a:pPr eaLnBrk="1" hangingPunct="1"/>
            <a:r>
              <a:rPr lang="it-IT" altLang="it-IT" dirty="0"/>
              <a:t>Tornando al paziente…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211138" y="1843088"/>
            <a:ext cx="8780462" cy="469106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600" dirty="0"/>
              <a:t>Due settimane dopo la dimissione…</a:t>
            </a:r>
          </a:p>
          <a:p>
            <a:pPr eaLnBrk="1" hangingPunct="1"/>
            <a:endParaRPr lang="it-IT" altLang="it-IT" sz="2600" dirty="0"/>
          </a:p>
          <a:p>
            <a:pPr eaLnBrk="1" hangingPunct="1"/>
            <a:r>
              <a:rPr lang="it-IT" altLang="it-IT" sz="2600" dirty="0"/>
              <a:t>Il Sig. Giovanni presenta sonnolenza, stato confusionale, disorientamento spazio temporale, eloquio rallentato; non sono presenti segni e sintomi di infezione e di sanguinamento; disidratazione; ultima evacuazione due giorni fa; non impiego di benzodiazepine.</a:t>
            </a:r>
          </a:p>
          <a:p>
            <a:pPr eaLnBrk="1" hangingPunct="1"/>
            <a:endParaRPr lang="it-IT" altLang="it-IT" sz="2600" dirty="0"/>
          </a:p>
          <a:p>
            <a:pPr eaLnBrk="1" hangingPunct="1"/>
            <a:r>
              <a:rPr lang="it-IT" altLang="it-IT" sz="2600" dirty="0"/>
              <a:t>Il paziente ha difficoltà nelle funzioni esecutive con ulteriore riduzione dell’autonomia funzionale (paziente totalmente dipendente)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4712" y="295551"/>
            <a:ext cx="3318789" cy="285240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317500" y="669925"/>
            <a:ext cx="10515600" cy="1325563"/>
          </a:xfrm>
        </p:spPr>
        <p:txBody>
          <a:bodyPr/>
          <a:lstStyle/>
          <a:p>
            <a:pPr eaLnBrk="1" hangingPunct="1"/>
            <a:r>
              <a:rPr lang="it-IT" altLang="it-IT" dirty="0"/>
              <a:t>Quali Strategie?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25" y="2597150"/>
            <a:ext cx="11049000" cy="3606800"/>
          </a:xfrm>
        </p:spPr>
        <p:txBody>
          <a:bodyPr/>
          <a:lstStyle/>
          <a:p>
            <a:pPr eaLnBrk="1" hangingPunct="1"/>
            <a:r>
              <a:rPr lang="it-IT" altLang="it-IT" dirty="0"/>
              <a:t>Pronto Soccorso</a:t>
            </a:r>
          </a:p>
          <a:p>
            <a:pPr eaLnBrk="1" hangingPunct="1"/>
            <a:endParaRPr lang="it-IT" altLang="it-IT" dirty="0"/>
          </a:p>
          <a:p>
            <a:pPr eaLnBrk="1" hangingPunct="1"/>
            <a:r>
              <a:rPr lang="it-IT" altLang="it-IT" dirty="0"/>
              <a:t>Richiesta Visita specialistica a domicilio</a:t>
            </a:r>
          </a:p>
          <a:p>
            <a:pPr eaLnBrk="1" hangingPunct="1"/>
            <a:endParaRPr lang="it-IT" altLang="it-IT" dirty="0"/>
          </a:p>
          <a:p>
            <a:pPr eaLnBrk="1" hangingPunct="1"/>
            <a:r>
              <a:rPr lang="it-IT" altLang="it-IT" dirty="0"/>
              <a:t>Gestione Domiciliare  </a:t>
            </a:r>
            <a:br>
              <a:rPr lang="it-IT" altLang="it-IT" dirty="0"/>
            </a:br>
            <a:endParaRPr lang="it-IT" altLang="it-IT" dirty="0"/>
          </a:p>
          <a:p>
            <a:pPr eaLnBrk="1" hangingPunct="1"/>
            <a:endParaRPr lang="it-IT" altLang="it-IT" u="sng" dirty="0"/>
          </a:p>
          <a:p>
            <a:pPr eaLnBrk="1" hangingPunct="1"/>
            <a:endParaRPr lang="it-IT" altLang="it-IT" dirty="0"/>
          </a:p>
          <a:p>
            <a:pPr eaLnBrk="1" hangingPunct="1"/>
            <a:endParaRPr lang="it-IT" altLang="it-IT" dirty="0"/>
          </a:p>
          <a:p>
            <a:pPr eaLnBrk="1" hangingPunct="1"/>
            <a:endParaRPr lang="it-IT" altLang="it-IT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3902075"/>
            <a:ext cx="3438525" cy="192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08038" y="4475163"/>
            <a:ext cx="3859212" cy="777875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65138" y="382588"/>
            <a:ext cx="10515600" cy="1325562"/>
          </a:xfrm>
        </p:spPr>
        <p:txBody>
          <a:bodyPr/>
          <a:lstStyle/>
          <a:p>
            <a:pPr eaLnBrk="1" hangingPunct="1"/>
            <a:r>
              <a:rPr lang="it-IT" altLang="it-IT"/>
              <a:t>Gestione Domiciliare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5888" y="2767013"/>
            <a:ext cx="5602287" cy="4198937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it-IT" sz="2400"/>
              <a:t>	prelievi venosi ravvicinati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it-IT" sz="2400"/>
              <a:t>	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it-IT" sz="2400"/>
              <a:t>	infusioni</a:t>
            </a:r>
            <a:br>
              <a:rPr lang="it-IT" altLang="it-IT" sz="2400"/>
            </a:br>
            <a:r>
              <a:rPr lang="it-IT" altLang="it-IT" sz="2400"/>
              <a:t>	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it-IT" altLang="it-IT" sz="2400"/>
              <a:t>	enteroclismi</a:t>
            </a:r>
          </a:p>
        </p:txBody>
      </p:sp>
      <p:sp>
        <p:nvSpPr>
          <p:cNvPr id="34820" name="Content Placeholder 2"/>
          <p:cNvSpPr txBox="1">
            <a:spLocks/>
          </p:cNvSpPr>
          <p:nvPr/>
        </p:nvSpPr>
        <p:spPr bwMode="auto">
          <a:xfrm>
            <a:off x="0" y="2401888"/>
            <a:ext cx="6130925" cy="333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400"/>
              <a:t>	- Monitoraggio parametri di laboratorio 	  (es. ammonio, creatinina, elettroliti…)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400"/>
              <a:t>	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400"/>
              <a:t>	- Idratazione	</a:t>
            </a:r>
            <a:br>
              <a:rPr lang="it-IT" altLang="it-IT" sz="2400"/>
            </a:br>
            <a:endParaRPr lang="it-IT" altLang="it-IT" sz="24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400"/>
              <a:t>	- Gestione dell’alvo</a:t>
            </a:r>
          </a:p>
        </p:txBody>
      </p:sp>
      <p:sp>
        <p:nvSpPr>
          <p:cNvPr id="6" name="Rectangle 5"/>
          <p:cNvSpPr/>
          <p:nvPr/>
        </p:nvSpPr>
        <p:spPr>
          <a:xfrm>
            <a:off x="7239000" y="1428750"/>
            <a:ext cx="3689350" cy="5238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800" u="sng" dirty="0"/>
              <a:t>Infermiera ADI</a:t>
            </a:r>
            <a:endParaRPr lang="it-IT" sz="28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272213" y="2986088"/>
            <a:ext cx="8239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987675" y="3863975"/>
            <a:ext cx="41084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35388" y="4664075"/>
            <a:ext cx="33607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984250" y="5024438"/>
            <a:ext cx="3225800" cy="14001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2400" dirty="0">
                <a:solidFill>
                  <a:schemeClr val="tx1"/>
                </a:solidFill>
              </a:rPr>
              <a:t>- Riduzione diuretici</a:t>
            </a:r>
          </a:p>
          <a:p>
            <a:pPr>
              <a:defRPr/>
            </a:pPr>
            <a:endParaRPr lang="it-IT" sz="2400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it-IT" sz="2400" dirty="0">
                <a:solidFill>
                  <a:schemeClr val="tx1"/>
                </a:solidFill>
              </a:rPr>
              <a:t>- Rifaximina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/>
              <a:t>Tornando al paziente…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211138" y="1843088"/>
            <a:ext cx="10904537" cy="4748212"/>
          </a:xfrm>
        </p:spPr>
        <p:txBody>
          <a:bodyPr/>
          <a:lstStyle/>
          <a:p>
            <a:pPr eaLnBrk="1" hangingPunct="1"/>
            <a:r>
              <a:rPr lang="it-IT" altLang="it-IT" sz="2600"/>
              <a:t>Miglioramento/stabilizzazione quadro clinico</a:t>
            </a:r>
          </a:p>
          <a:p>
            <a:pPr eaLnBrk="1" hangingPunct="1"/>
            <a:endParaRPr lang="it-IT" altLang="it-IT" sz="2600"/>
          </a:p>
          <a:p>
            <a:pPr eaLnBrk="1" hangingPunct="1"/>
            <a:r>
              <a:rPr lang="it-IT" altLang="it-IT" sz="2600"/>
              <a:t>Regolare follow up speciliastico epatologico</a:t>
            </a:r>
          </a:p>
          <a:p>
            <a:pPr eaLnBrk="1" hangingPunct="1"/>
            <a:endParaRPr lang="it-IT" altLang="it-IT" sz="2600"/>
          </a:p>
          <a:p>
            <a:pPr eaLnBrk="1" hangingPunct="1"/>
            <a:r>
              <a:rPr lang="it-IT" altLang="it-IT" sz="2600"/>
              <a:t>Dopo circa 3 settimane dalla valutazione specialistica</a:t>
            </a:r>
            <a:br>
              <a:rPr lang="it-IT" altLang="it-IT" sz="2600"/>
            </a:br>
            <a:r>
              <a:rPr lang="it-IT" altLang="it-IT" sz="2600"/>
              <a:t>la figlia riferisce:</a:t>
            </a:r>
            <a:br>
              <a:rPr lang="it-IT" altLang="it-IT" sz="2600"/>
            </a:br>
            <a:r>
              <a:rPr lang="it-IT" altLang="it-IT" sz="2600"/>
              <a:t>	- mancafiato</a:t>
            </a:r>
            <a:br>
              <a:rPr lang="it-IT" altLang="it-IT" sz="2600"/>
            </a:br>
            <a:r>
              <a:rPr lang="it-IT" altLang="it-IT" sz="2600"/>
              <a:t>	- gonfiore alle gambe</a:t>
            </a:r>
            <a:br>
              <a:rPr lang="it-IT" altLang="it-IT" sz="2600"/>
            </a:br>
            <a:r>
              <a:rPr lang="it-IT" altLang="it-IT" sz="2600"/>
              <a:t>	- pancia più gonfia nonostante alvo regolare</a:t>
            </a:r>
            <a:br>
              <a:rPr lang="it-IT" altLang="it-IT" sz="2600"/>
            </a:br>
            <a:r>
              <a:rPr lang="it-IT" altLang="it-IT" sz="2600"/>
              <a:t>	- diuresi ridotta</a:t>
            </a:r>
            <a:br>
              <a:rPr lang="it-IT" altLang="it-IT" sz="2600"/>
            </a:br>
            <a:r>
              <a:rPr lang="it-IT" altLang="it-IT" sz="2600"/>
              <a:t>	- aumento del peso corporeo (4 kg negli ultimi 3 giorni)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sz="2600"/>
              <a:t>             </a:t>
            </a:r>
          </a:p>
          <a:p>
            <a:pPr eaLnBrk="1" hangingPunct="1"/>
            <a:endParaRPr lang="it-IT" altLang="it-IT" sz="2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3138"/>
            <a:ext cx="5878513" cy="5203825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it-IT" u="sng" dirty="0"/>
              <a:t>Valutazione domiciliare</a:t>
            </a:r>
            <a:r>
              <a:rPr lang="it-IT" dirty="0"/>
              <a:t>: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L’addome appare uniformemente disteso con aree ottuse che cambiano sede in relazione al decubito del paziente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Segno del fiotto positivo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Edemi declivi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738" y="787400"/>
            <a:ext cx="4494212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317500" y="669925"/>
            <a:ext cx="10515600" cy="1325563"/>
          </a:xfrm>
        </p:spPr>
        <p:txBody>
          <a:bodyPr/>
          <a:lstStyle/>
          <a:p>
            <a:pPr eaLnBrk="1" hangingPunct="1"/>
            <a:r>
              <a:rPr lang="it-IT" altLang="it-IT"/>
              <a:t>Quali Strategie?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0125" y="2597150"/>
            <a:ext cx="11049000" cy="36068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Pronto Soccorso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Programmazione paracentesi ospedaliera concordata con specialista di riferimento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it-IT" dirty="0"/>
              <a:t>Gestione Domiciliare MMG</a:t>
            </a:r>
            <a:br>
              <a:rPr lang="it-IT" dirty="0"/>
            </a:br>
            <a:br>
              <a:rPr lang="it-IT" dirty="0"/>
            </a:br>
            <a:endParaRPr lang="it-IT" dirty="0"/>
          </a:p>
          <a:p>
            <a:pPr eaLnBrk="1" fontAlgn="auto" hangingPunct="1">
              <a:spcAft>
                <a:spcPts val="0"/>
              </a:spcAft>
              <a:defRPr/>
            </a:pPr>
            <a:endParaRPr lang="it-IT" u="sng" dirty="0"/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5" name="Rectangle 4"/>
          <p:cNvSpPr/>
          <p:nvPr/>
        </p:nvSpPr>
        <p:spPr>
          <a:xfrm>
            <a:off x="8080375" y="4714875"/>
            <a:ext cx="3859213" cy="209391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600" dirty="0"/>
              <a:t>Aumento della terapia diuretica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it-IT" sz="2600" dirty="0"/>
              <a:t>Paracentesi domiciliare</a:t>
            </a:r>
            <a:br>
              <a:rPr lang="it-IT" sz="2600" dirty="0"/>
            </a:br>
            <a:r>
              <a:rPr lang="it-IT" sz="2600" dirty="0"/>
              <a:t>	- MMG?</a:t>
            </a:r>
            <a:br>
              <a:rPr lang="it-IT" sz="2600" dirty="0"/>
            </a:br>
            <a:r>
              <a:rPr lang="it-IT" sz="2600" dirty="0"/>
              <a:t>	- Specialista?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394325" y="4943475"/>
            <a:ext cx="2344738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808038" y="3441700"/>
            <a:ext cx="11131550" cy="896938"/>
          </a:xfrm>
          <a:prstGeom prst="rect">
            <a:avLst/>
          </a:prstGeom>
          <a:solidFill>
            <a:srgbClr val="FF0000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073" y="294410"/>
            <a:ext cx="1926503" cy="1926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dirty="0"/>
              <a:t>Tornando al paziente…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228600" y="2247900"/>
            <a:ext cx="10572750" cy="3448050"/>
          </a:xfrm>
        </p:spPr>
        <p:txBody>
          <a:bodyPr/>
          <a:lstStyle/>
          <a:p>
            <a:pPr eaLnBrk="1" hangingPunct="1"/>
            <a:r>
              <a:rPr lang="it-IT" altLang="it-IT" sz="2200" dirty="0"/>
              <a:t>Gestione terapia domiciliare più difficoltosa (infusioni  ALBUMINA EV)</a:t>
            </a:r>
          </a:p>
          <a:p>
            <a:pPr eaLnBrk="1" hangingPunct="1"/>
            <a:endParaRPr lang="it-IT" altLang="it-IT" sz="2200" dirty="0"/>
          </a:p>
          <a:p>
            <a:pPr eaLnBrk="1" hangingPunct="1"/>
            <a:r>
              <a:rPr lang="it-IT" altLang="it-IT" sz="2200" dirty="0"/>
              <a:t>Peggiora lo stato di salute della moglie a cui la figlia deve </a:t>
            </a:r>
            <a:br>
              <a:rPr lang="it-IT" altLang="it-IT" sz="2200" dirty="0"/>
            </a:br>
            <a:r>
              <a:rPr lang="it-IT" altLang="it-IT" sz="2200" dirty="0"/>
              <a:t>dedicare più sforzi</a:t>
            </a:r>
          </a:p>
          <a:p>
            <a:pPr eaLnBrk="1" hangingPunct="1"/>
            <a:endParaRPr lang="it-IT" altLang="it-IT" sz="2200" dirty="0"/>
          </a:p>
          <a:p>
            <a:pPr eaLnBrk="1" hangingPunct="1"/>
            <a:r>
              <a:rPr lang="it-IT" altLang="it-IT" sz="2200" dirty="0"/>
              <a:t>La figlia chiede di attivare la procedura per inserimento in RSA</a:t>
            </a:r>
          </a:p>
          <a:p>
            <a:pPr eaLnBrk="1" hangingPunct="1"/>
            <a:endParaRPr lang="it-IT" altLang="it-IT" sz="22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443" y="182570"/>
            <a:ext cx="2213775" cy="3934870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6643" y="3756991"/>
            <a:ext cx="4167480" cy="277614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 bwMode="auto">
          <a:xfrm>
            <a:off x="792077" y="2046899"/>
            <a:ext cx="7106478" cy="349555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331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0" y="596370"/>
            <a:ext cx="9144000" cy="900112"/>
          </a:xfrm>
          <a:noFill/>
        </p:spPr>
        <p:txBody>
          <a:bodyPr lIns="91440" tIns="91440" rIns="91440" bIns="45720" anchor="t" anchorCtr="1"/>
          <a:lstStyle/>
          <a:p>
            <a:pPr eaLnBrk="1" hangingPunct="1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it-IT" altLang="it-IT" sz="3600" b="1" dirty="0">
                <a:latin typeface="Calibri "/>
              </a:rPr>
              <a:t>CHI E’ IL SIGNOR GIOVANNI ?</a:t>
            </a:r>
          </a:p>
        </p:txBody>
      </p:sp>
      <p:sp>
        <p:nvSpPr>
          <p:cNvPr id="40964" name="AutoShape 2"/>
          <p:cNvSpPr>
            <a:spLocks noChangeAspect="1" noChangeArrowheads="1"/>
          </p:cNvSpPr>
          <p:nvPr/>
        </p:nvSpPr>
        <p:spPr bwMode="auto">
          <a:xfrm>
            <a:off x="8723313" y="3779838"/>
            <a:ext cx="1763712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5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0965" name="CasellaDiTesto 7"/>
          <p:cNvSpPr txBox="1">
            <a:spLocks noChangeArrowheads="1"/>
          </p:cNvSpPr>
          <p:nvPr/>
        </p:nvSpPr>
        <p:spPr bwMode="auto">
          <a:xfrm>
            <a:off x="1290638" y="2441919"/>
            <a:ext cx="7184197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"/>
              </a:rPr>
              <a:t>Cirrosi epatica HBV correlata e da alcool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"/>
              </a:rPr>
              <a:t>Ipertensione arteriosa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"/>
              </a:rPr>
              <a:t>Iperuricemia con episodi acuti di gotta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"/>
              </a:rPr>
              <a:t>Scompenso cardiaco lieve (FE 68%)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 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40967" name="CasellaDiTesto 10"/>
          <p:cNvSpPr txBox="1">
            <a:spLocks noChangeArrowheads="1"/>
          </p:cNvSpPr>
          <p:nvPr/>
        </p:nvSpPr>
        <p:spPr bwMode="auto">
          <a:xfrm>
            <a:off x="5897528" y="3526038"/>
            <a:ext cx="5513388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altLang="it-IT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40968" name="CasellaDiTesto 11"/>
          <p:cNvSpPr txBox="1">
            <a:spLocks noChangeArrowheads="1"/>
          </p:cNvSpPr>
          <p:nvPr/>
        </p:nvSpPr>
        <p:spPr bwMode="auto">
          <a:xfrm>
            <a:off x="8096250" y="3255963"/>
            <a:ext cx="30925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altLang="it-IT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</a:t>
            </a:r>
            <a:r>
              <a:rPr kumimoji="0" lang="it-IT" altLang="it-IT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 "/>
              </a:rPr>
              <a:t>Giovanni, 71 anni</a:t>
            </a:r>
          </a:p>
        </p:txBody>
      </p:sp>
    </p:spTree>
    <p:extLst>
      <p:ext uri="{BB962C8B-B14F-4D97-AF65-F5344CB8AC3E}">
        <p14:creationId xmlns:p14="http://schemas.microsoft.com/office/powerpoint/2010/main" val="2335802154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83" y="55353"/>
            <a:ext cx="4818027" cy="675450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523" y="156298"/>
            <a:ext cx="4565870" cy="655261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1192" y="5135908"/>
            <a:ext cx="10515600" cy="1325563"/>
          </a:xfrm>
        </p:spPr>
        <p:txBody>
          <a:bodyPr/>
          <a:lstStyle/>
          <a:p>
            <a:pPr algn="ctr"/>
            <a:r>
              <a:rPr lang="it-IT" b="1" dirty="0">
                <a:latin typeface="Bradley Hand ITC" panose="03070402050302030203" pitchFamily="66" charset="0"/>
              </a:rPr>
              <a:t>GRAZIE PER L’ATTENZIONE!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388" y="394494"/>
            <a:ext cx="6987208" cy="4658139"/>
          </a:xfrm>
        </p:spPr>
      </p:pic>
    </p:spTree>
    <p:extLst>
      <p:ext uri="{BB962C8B-B14F-4D97-AF65-F5344CB8AC3E}">
        <p14:creationId xmlns:p14="http://schemas.microsoft.com/office/powerpoint/2010/main" val="2423958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1"/>
          <p:cNvSpPr txBox="1">
            <a:spLocks noChangeArrowheads="1"/>
          </p:cNvSpPr>
          <p:nvPr/>
        </p:nvSpPr>
        <p:spPr bwMode="auto">
          <a:xfrm>
            <a:off x="1823831" y="505721"/>
            <a:ext cx="8148638" cy="131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it-IT" sz="4000" b="1" kern="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Quale approccio alla persona fragile</a:t>
            </a:r>
          </a:p>
        </p:txBody>
      </p:sp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1292087" y="1669775"/>
            <a:ext cx="9213574" cy="3985590"/>
          </a:xfrm>
          <a:prstGeom prst="rect">
            <a:avLst/>
          </a:prstGeom>
          <a:noFill/>
          <a:ln w="76320" cap="sq">
            <a:solidFill>
              <a:srgbClr val="66FF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28613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700"/>
              </a:spcBef>
              <a:spcAft>
                <a:spcPts val="0"/>
              </a:spcAft>
              <a:buSzPct val="65000"/>
              <a:defRPr/>
            </a:pPr>
            <a:r>
              <a:rPr lang="it-IT" altLang="it-IT" sz="3200" b="1" kern="0" dirty="0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</a:rPr>
              <a:t> </a:t>
            </a:r>
            <a:endParaRPr lang="it-IT" altLang="it-IT" sz="3200" b="1" kern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 "/>
              <a:cs typeface="Arial" panose="020B0604020202020204" pitchFamily="34" charset="0"/>
            </a:endParaRPr>
          </a:p>
          <a:p>
            <a:pPr marL="0" algn="ctr" eaLnBrk="1" fontAlgn="auto" hangingPunct="1">
              <a:spcBef>
                <a:spcPts val="0"/>
              </a:spcBef>
              <a:spcAft>
                <a:spcPts val="0"/>
              </a:spcAft>
              <a:buSzPct val="65000"/>
              <a:defRPr/>
            </a:pPr>
            <a:r>
              <a:rPr lang="it-IT" altLang="it-IT" sz="32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  <a:t>Superamento della valutazione dello stato di salute basato sul solo parametro della diagnosi medica, per considerare soprattutto lo stato funzionale, ovvero l’impatto che la malattia ha su di esso</a:t>
            </a:r>
            <a:r>
              <a:rPr lang="it-IT" altLang="it-IT" sz="32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ext Box 1"/>
          <p:cNvSpPr txBox="1">
            <a:spLocks noChangeArrowheads="1"/>
          </p:cNvSpPr>
          <p:nvPr/>
        </p:nvSpPr>
        <p:spPr bwMode="auto">
          <a:xfrm>
            <a:off x="1981200" y="-1766888"/>
            <a:ext cx="8229600" cy="10391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marL="823913" indent="-823913">
              <a:tabLst>
                <a:tab pos="823913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  <a:tab pos="9807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823913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  <a:tab pos="9807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823913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  <a:tab pos="9807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823913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  <a:tab pos="9807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823913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  <a:tab pos="9807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23913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  <a:tab pos="9807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23913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  <a:tab pos="9807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23913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  <a:tab pos="9807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823913" algn="l"/>
                <a:tab pos="1271588" algn="l"/>
                <a:tab pos="1720850" algn="l"/>
                <a:tab pos="2170113" algn="l"/>
                <a:tab pos="2619375" algn="l"/>
                <a:tab pos="3068638" algn="l"/>
                <a:tab pos="3517900" algn="l"/>
                <a:tab pos="3967163" algn="l"/>
                <a:tab pos="4416425" algn="l"/>
                <a:tab pos="4865688" algn="l"/>
                <a:tab pos="5314950" algn="l"/>
                <a:tab pos="5764213" algn="l"/>
                <a:tab pos="6213475" algn="l"/>
                <a:tab pos="6662738" algn="l"/>
                <a:tab pos="7112000" algn="l"/>
                <a:tab pos="7561263" algn="l"/>
                <a:tab pos="8010525" algn="l"/>
                <a:tab pos="8459788" algn="l"/>
                <a:tab pos="8909050" algn="l"/>
                <a:tab pos="9358313" algn="l"/>
                <a:tab pos="980757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E5FFFF"/>
              </a:buClr>
              <a:buFont typeface="Tahoma" panose="020B0604030504040204" pitchFamily="34" charset="0"/>
              <a:buChar char="•"/>
              <a:defRPr/>
            </a:pPr>
            <a:br>
              <a:rPr lang="it-IT" altLang="it-IT" kern="0" dirty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it-IT" altLang="it-IT" kern="0" dirty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it-IT" altLang="it-IT" kern="0" dirty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it-IT" altLang="it-IT" kern="0" dirty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it-IT" altLang="it-IT" kern="0" dirty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it-IT" altLang="it-IT" kern="0" dirty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altLang="it-IT" kern="0" dirty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</a:t>
            </a:r>
            <a:r>
              <a:rPr lang="it-IT" altLang="it-IT" sz="3200" b="1" kern="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  <a:cs typeface="Arial" panose="020B0604020202020204" pitchFamily="34" charset="0"/>
              </a:rPr>
              <a:t>Approccio tradizionale:</a:t>
            </a:r>
            <a:br>
              <a:rPr lang="it-IT" altLang="it-IT" sz="2800" b="1" kern="0" dirty="0">
                <a:solidFill>
                  <a:srgbClr val="ED3E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</a:br>
            <a:r>
              <a:rPr lang="it-IT" altLang="it-IT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  <a:t>ricerca eziologica della malattia,</a:t>
            </a:r>
            <a:br>
              <a:rPr lang="it-IT" altLang="it-IT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</a:br>
            <a:r>
              <a:rPr lang="it-IT" altLang="it-IT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  <a:t>eliminazione della causa, guarigione</a:t>
            </a:r>
            <a:br>
              <a:rPr lang="it-IT" altLang="it-IT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</a:br>
            <a:br>
              <a:rPr lang="it-IT" altLang="it-IT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  <a:cs typeface="Arial" panose="020B0604020202020204" pitchFamily="34" charset="0"/>
              </a:rPr>
            </a:br>
            <a:r>
              <a:rPr lang="it-IT" altLang="it-IT" sz="2800" b="1" kern="0" dirty="0">
                <a:solidFill>
                  <a:srgbClr val="E5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</a:rPr>
              <a:t>    </a:t>
            </a:r>
            <a:r>
              <a:rPr lang="it-IT" altLang="it-IT" sz="3200" b="1" kern="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  <a:cs typeface="Arial" panose="020B0604020202020204" pitchFamily="34" charset="0"/>
              </a:rPr>
              <a:t>Approccio persona fragile:</a:t>
            </a:r>
            <a:br>
              <a:rPr lang="it-IT" altLang="it-IT" sz="2800" b="1" kern="0" dirty="0">
                <a:solidFill>
                  <a:srgbClr val="ED3E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</a:br>
            <a:r>
              <a:rPr lang="it-IT" altLang="it-IT" sz="2800" b="1" kern="0" dirty="0">
                <a:solidFill>
                  <a:srgbClr val="ED3E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it-IT" altLang="it-IT" sz="2800" b="1" kern="0" dirty="0">
                <a:solidFill>
                  <a:srgbClr val="ED3E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  <a:t>valutazione multidimensionale</a:t>
            </a:r>
            <a:br>
              <a:rPr lang="it-IT" altLang="it-IT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it-IT" altLang="it-IT" sz="2800" b="1" kern="0" dirty="0">
                <a:solidFill>
                  <a:srgbClr val="ED3E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it-IT" altLang="it-IT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  <a:t>salute fisica</a:t>
            </a:r>
            <a:br>
              <a:rPr lang="it-IT" altLang="it-IT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</a:br>
            <a:r>
              <a:rPr lang="it-IT" altLang="it-IT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  <a:t> attività della vita quotidiana</a:t>
            </a:r>
            <a:br>
              <a:rPr lang="it-IT" altLang="it-IT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</a:br>
            <a:r>
              <a:rPr lang="it-IT" altLang="it-IT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  <a:t> stato funzionale</a:t>
            </a:r>
            <a:br>
              <a:rPr lang="it-IT" altLang="it-IT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</a:br>
            <a:r>
              <a:rPr lang="it-IT" altLang="it-IT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  <a:t> salute mentale, stato dell’umore</a:t>
            </a:r>
            <a:br>
              <a:rPr lang="it-IT" altLang="it-IT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</a:br>
            <a:r>
              <a:rPr lang="it-IT" altLang="it-IT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  <a:t> risorse sociali</a:t>
            </a:r>
            <a:br>
              <a:rPr lang="it-IT" altLang="it-IT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</a:br>
            <a:r>
              <a:rPr lang="it-IT" altLang="it-IT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  <a:t> risorse economiche</a:t>
            </a:r>
            <a:br>
              <a:rPr lang="it-IT" altLang="it-IT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</a:br>
            <a:r>
              <a:rPr lang="it-IT" altLang="it-IT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  <a:t> situazione ambientale</a:t>
            </a:r>
            <a:br>
              <a:rPr lang="it-IT" altLang="it-IT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</a:br>
            <a:r>
              <a:rPr lang="it-IT" altLang="it-IT" sz="2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 "/>
                <a:cs typeface="Arial" panose="020B0604020202020204" pitchFamily="34" charset="0"/>
              </a:rPr>
              <a:t> grado di carico assistenziale</a:t>
            </a:r>
            <a:br>
              <a:rPr lang="it-IT" altLang="it-IT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  <a:cs typeface="Arial" panose="020B0604020202020204" pitchFamily="34" charset="0"/>
              </a:rPr>
            </a:br>
            <a:br>
              <a:rPr lang="it-IT" altLang="it-IT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  <a:cs typeface="Arial" panose="020B0604020202020204" pitchFamily="34" charset="0"/>
              </a:rPr>
            </a:br>
            <a:br>
              <a:rPr lang="it-IT" altLang="it-IT" sz="40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radley Hand ITC" panose="03070402050302030203" pitchFamily="66" charset="0"/>
                <a:cs typeface="Arial" panose="020B0604020202020204" pitchFamily="34" charset="0"/>
              </a:rPr>
            </a:br>
            <a:endParaRPr lang="it-IT" altLang="it-IT" sz="4000" b="1" kern="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radley Hand ITC" panose="03070402050302030203" pitchFamily="66" charset="0"/>
              <a:cs typeface="Arial" panose="020B0604020202020204" pitchFamily="34" charset="0"/>
            </a:endParaRPr>
          </a:p>
        </p:txBody>
      </p:sp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1666875" y="411163"/>
            <a:ext cx="14287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1666875" y="411163"/>
            <a:ext cx="14287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1666875" y="411163"/>
            <a:ext cx="14287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5381625" y="3005138"/>
            <a:ext cx="14287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68614" name="Rectangle 6"/>
          <p:cNvSpPr>
            <a:spLocks noChangeArrowheads="1"/>
          </p:cNvSpPr>
          <p:nvPr/>
        </p:nvSpPr>
        <p:spPr bwMode="auto">
          <a:xfrm>
            <a:off x="5381625" y="3005138"/>
            <a:ext cx="14287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1666875" y="411163"/>
            <a:ext cx="14287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1679575" y="46038"/>
            <a:ext cx="15335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ysClr val="windowText" lastClr="000000"/>
              </a:solidFill>
            </a:endParaRPr>
          </a:p>
        </p:txBody>
      </p:sp>
      <p:sp>
        <p:nvSpPr>
          <p:cNvPr id="68617" name="Rectangle 9"/>
          <p:cNvSpPr>
            <a:spLocks noChangeArrowheads="1"/>
          </p:cNvSpPr>
          <p:nvPr/>
        </p:nvSpPr>
        <p:spPr bwMode="auto">
          <a:xfrm>
            <a:off x="1679575" y="46038"/>
            <a:ext cx="15335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t-IT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 b="1" dirty="0">
                <a:latin typeface="+mn-lt"/>
              </a:rPr>
              <a:t>Rientro a domicilio: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506605"/>
            <a:ext cx="11982450" cy="4813300"/>
          </a:xfrm>
        </p:spPr>
        <p:txBody>
          <a:bodyPr/>
          <a:lstStyle/>
          <a:p>
            <a:pPr marL="0" indent="0" eaLnBrk="1" hangingPunct="1">
              <a:buNone/>
            </a:pPr>
            <a:endParaRPr lang="it-IT" altLang="it-IT" dirty="0"/>
          </a:p>
          <a:p>
            <a:pPr eaLnBrk="1" hangingPunct="1">
              <a:buNone/>
            </a:pPr>
            <a:r>
              <a:rPr lang="it-IT" altLang="it-IT" dirty="0"/>
              <a:t>- Vive con la moglie, affetta da M. di Parkinson</a:t>
            </a:r>
          </a:p>
          <a:p>
            <a:pPr eaLnBrk="1" hangingPunct="1">
              <a:buNone/>
            </a:pPr>
            <a:endParaRPr lang="it-IT" altLang="it-IT" dirty="0"/>
          </a:p>
          <a:p>
            <a:pPr eaLnBrk="1" hangingPunct="1">
              <a:buNone/>
            </a:pPr>
            <a:r>
              <a:rPr lang="it-IT" altLang="it-IT" dirty="0"/>
              <a:t>- Parzialmente autonomo nella gestione delle attività domestiche</a:t>
            </a:r>
          </a:p>
          <a:p>
            <a:pPr eaLnBrk="1" hangingPunct="1">
              <a:buNone/>
            </a:pPr>
            <a:endParaRPr lang="it-IT" altLang="it-IT" dirty="0"/>
          </a:p>
          <a:p>
            <a:pPr eaLnBrk="1" hangingPunct="1">
              <a:buNone/>
            </a:pPr>
            <a:r>
              <a:rPr lang="it-IT" altLang="it-IT" dirty="0"/>
              <a:t>- Difficoltà nella deambulazione, non trasportabile</a:t>
            </a:r>
          </a:p>
          <a:p>
            <a:pPr eaLnBrk="1" hangingPunct="1">
              <a:buNone/>
            </a:pPr>
            <a:endParaRPr lang="it-IT" altLang="it-IT" dirty="0"/>
          </a:p>
          <a:p>
            <a:pPr eaLnBrk="1" hangingPunct="1">
              <a:buNone/>
            </a:pPr>
            <a:r>
              <a:rPr lang="it-IT" altLang="it-IT" dirty="0"/>
              <a:t>- La figlia (lavoratrice) assente per gran parte della giornata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it-IT" altLang="it-IT" dirty="0">
                <a:latin typeface="Comic Sans MS" panose="030F0702030302020204" pitchFamily="66" charset="0"/>
              </a:rPr>
              <a:t>                                             </a:t>
            </a:r>
          </a:p>
        </p:txBody>
      </p:sp>
      <p:pic>
        <p:nvPicPr>
          <p:cNvPr id="24580" name="Picture 2" descr="Risultati immagini per h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3782" y="365125"/>
            <a:ext cx="2612087" cy="2498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838200" y="247650"/>
            <a:ext cx="10515600" cy="990600"/>
          </a:xfrm>
        </p:spPr>
        <p:txBody>
          <a:bodyPr/>
          <a:lstStyle/>
          <a:p>
            <a:pPr eaLnBrk="1" hangingPunct="1"/>
            <a:r>
              <a:rPr lang="it-IT" altLang="it-IT" b="1" dirty="0"/>
              <a:t>Problemi aperti a domicilio?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263" y="1238250"/>
            <a:ext cx="10515600" cy="5172075"/>
          </a:xfrm>
        </p:spPr>
        <p:txBody>
          <a:bodyPr/>
          <a:lstStyle/>
          <a:p>
            <a:pPr eaLnBrk="1" hangingPunct="1"/>
            <a:r>
              <a:rPr lang="it-IT" altLang="it-IT" b="1" dirty="0"/>
              <a:t>Prelievi ematici per </a:t>
            </a:r>
            <a:r>
              <a:rPr lang="it-IT" altLang="it-IT" b="1" dirty="0" err="1"/>
              <a:t>follow</a:t>
            </a:r>
            <a:r>
              <a:rPr lang="it-IT" altLang="it-IT" b="1" dirty="0"/>
              <a:t> up a domicilio</a:t>
            </a:r>
          </a:p>
          <a:p>
            <a:pPr eaLnBrk="1" hangingPunct="1"/>
            <a:endParaRPr lang="it-IT" altLang="it-IT" b="1" dirty="0"/>
          </a:p>
          <a:p>
            <a:pPr eaLnBrk="1" hangingPunct="1"/>
            <a:r>
              <a:rPr lang="it-IT" altLang="it-IT" b="1" dirty="0"/>
              <a:t>Visita a domicilio costante MMG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it-IT" b="1" dirty="0"/>
          </a:p>
          <a:p>
            <a:pPr eaLnBrk="1" hangingPunct="1"/>
            <a:r>
              <a:rPr lang="it-IT" altLang="it-IT" b="1" dirty="0"/>
              <a:t> Intervento educativo: </a:t>
            </a:r>
          </a:p>
          <a:p>
            <a:pPr eaLnBrk="1" hangingPunct="1">
              <a:buFont typeface="Calibri" panose="020F0502020204030204" pitchFamily="34" charset="0"/>
              <a:buChar char="₋"/>
            </a:pPr>
            <a:r>
              <a:rPr lang="it-IT" altLang="it-IT" sz="2400" dirty="0"/>
              <a:t>alcool</a:t>
            </a:r>
          </a:p>
          <a:p>
            <a:pPr eaLnBrk="1" hangingPunct="1">
              <a:buFont typeface="Calibri" panose="020F0502020204030204" pitchFamily="34" charset="0"/>
              <a:buChar char="₋"/>
            </a:pPr>
            <a:r>
              <a:rPr lang="it-IT" altLang="it-IT" sz="2400" dirty="0"/>
              <a:t>dieta e idratazione</a:t>
            </a:r>
          </a:p>
          <a:p>
            <a:pPr eaLnBrk="1" hangingPunct="1">
              <a:buFont typeface="Calibri" panose="020F0502020204030204" pitchFamily="34" charset="0"/>
              <a:buChar char="₋"/>
            </a:pPr>
            <a:r>
              <a:rPr lang="it-IT" altLang="it-IT" sz="2400" dirty="0"/>
              <a:t>monitoraggio peso corporeo - alvo - diuresi  (diario giornaliero)</a:t>
            </a:r>
          </a:p>
          <a:p>
            <a:pPr eaLnBrk="1" hangingPunct="1">
              <a:buFont typeface="Calibri" panose="020F0502020204030204" pitchFamily="34" charset="0"/>
              <a:buChar char="₋"/>
            </a:pPr>
            <a:r>
              <a:rPr lang="it-IT" altLang="it-IT" sz="2400" dirty="0"/>
              <a:t>esecuzione di enteroclismi</a:t>
            </a:r>
          </a:p>
          <a:p>
            <a:pPr eaLnBrk="1" hangingPunct="1"/>
            <a:endParaRPr lang="it-IT" altLang="it-IT" dirty="0"/>
          </a:p>
          <a:p>
            <a:pPr eaLnBrk="1" hangingPunct="1"/>
            <a:r>
              <a:rPr lang="it-IT" altLang="it-IT" dirty="0"/>
              <a:t> </a:t>
            </a:r>
            <a:r>
              <a:rPr lang="it-IT" altLang="it-IT" b="1" dirty="0"/>
              <a:t>Ritiro farmaco ospedaliero </a:t>
            </a:r>
            <a:r>
              <a:rPr lang="it-IT" altLang="it-IT" dirty="0"/>
              <a:t>-&gt; Figlia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it-IT" dirty="0"/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it-IT" dirty="0"/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it-IT" dirty="0"/>
          </a:p>
          <a:p>
            <a:pPr eaLnBrk="1" hangingPunct="1">
              <a:buFont typeface="Arial" panose="020B0604020202020204" pitchFamily="34" charset="0"/>
              <a:buNone/>
            </a:pPr>
            <a:endParaRPr lang="it-IT" alt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4713" y="247650"/>
            <a:ext cx="3486150" cy="3486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3404010" y="1112837"/>
            <a:ext cx="10515600" cy="1325563"/>
          </a:xfrm>
        </p:spPr>
        <p:txBody>
          <a:bodyPr/>
          <a:lstStyle/>
          <a:p>
            <a:pPr eaLnBrk="1" hangingPunct="1"/>
            <a:r>
              <a:rPr lang="it-IT" altLang="it-IT" b="1" dirty="0"/>
              <a:t>Quali Strategie?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6716" y="2438400"/>
            <a:ext cx="11469892" cy="44196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it-IT" altLang="it-IT" u="sng" dirty="0"/>
          </a:p>
          <a:p>
            <a:pPr eaLnBrk="1" hangingPunct="1">
              <a:defRPr/>
            </a:pPr>
            <a:endParaRPr lang="it-IT" altLang="it-IT" dirty="0"/>
          </a:p>
          <a:p>
            <a:pPr eaLnBrk="1" hangingPunct="1">
              <a:defRPr/>
            </a:pPr>
            <a:r>
              <a:rPr lang="it-IT" altLang="it-IT" sz="5400" dirty="0">
                <a:solidFill>
                  <a:srgbClr val="C00000"/>
                </a:solidFill>
              </a:rPr>
              <a:t>ADI: Assistenza Domiciliare </a:t>
            </a:r>
            <a:r>
              <a:rPr lang="it-IT" altLang="it-IT" sz="5400" u="sng" dirty="0">
                <a:solidFill>
                  <a:srgbClr val="C00000"/>
                </a:solidFill>
              </a:rPr>
              <a:t>Integrata </a:t>
            </a:r>
          </a:p>
          <a:p>
            <a:pPr eaLnBrk="1" hangingPunct="1">
              <a:defRPr/>
            </a:pPr>
            <a:endParaRPr lang="it-IT" altLang="it-IT" u="sng" dirty="0"/>
          </a:p>
          <a:p>
            <a:pPr eaLnBrk="1" hangingPunct="1">
              <a:buFont typeface="Arial" panose="020B0604020202020204" pitchFamily="34" charset="0"/>
              <a:buNone/>
              <a:defRPr/>
            </a:pPr>
            <a:endParaRPr lang="it-IT" altLang="it-IT" u="sng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it-IT" altLang="it-IT" dirty="0"/>
          </a:p>
          <a:p>
            <a:pPr eaLnBrk="1" hangingPunct="1">
              <a:defRPr/>
            </a:pPr>
            <a:endParaRPr lang="it-IT" altLang="it-IT" dirty="0"/>
          </a:p>
          <a:p>
            <a:pPr eaLnBrk="1" hangingPunct="1">
              <a:defRPr/>
            </a:pPr>
            <a:endParaRPr lang="it-IT" alt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716" y="491888"/>
            <a:ext cx="2414370" cy="24143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Segnaposto contenuto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431" y="-10077"/>
            <a:ext cx="4800670" cy="6605064"/>
          </a:xfrm>
        </p:spPr>
      </p:pic>
      <p:pic>
        <p:nvPicPr>
          <p:cNvPr id="27651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1" y="114009"/>
            <a:ext cx="4741448" cy="649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593905" y="4405042"/>
            <a:ext cx="825155" cy="206715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27655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90" y="4409008"/>
            <a:ext cx="1947862" cy="69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697" y="5318814"/>
            <a:ext cx="2007704" cy="64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Segnaposto contenut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7213" y="-29817"/>
            <a:ext cx="10942637" cy="6961188"/>
          </a:xfrm>
        </p:spPr>
      </p:pic>
      <p:pic>
        <p:nvPicPr>
          <p:cNvPr id="28675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5500688"/>
            <a:ext cx="2878138" cy="146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725" y="1437654"/>
            <a:ext cx="2878138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549" y="4890640"/>
            <a:ext cx="3121025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Immagin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238" y="3568909"/>
            <a:ext cx="2798625" cy="1450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850" y="2906713"/>
            <a:ext cx="2892425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1850" y="2293972"/>
            <a:ext cx="2822438" cy="143268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9725" y="4251500"/>
            <a:ext cx="2878138" cy="14326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7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Lucida Sans Unicode"/>
        <a:cs typeface="Lucida Sans Unicode"/>
      </a:majorFont>
      <a:minorFont>
        <a:latin typeface="Calibri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9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Lucida Sans Unicode"/>
        <a:cs typeface="Lucida Sans Unicode"/>
      </a:majorFont>
      <a:minorFont>
        <a:latin typeface="Arial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412</Words>
  <Application>Microsoft Office PowerPoint</Application>
  <PresentationFormat>Widescreen</PresentationFormat>
  <Paragraphs>128</Paragraphs>
  <Slides>21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21</vt:i4>
      </vt:variant>
    </vt:vector>
  </HeadingPairs>
  <TitlesOfParts>
    <vt:vector size="36" baseType="lpstr">
      <vt:lpstr>Microsoft YaHei</vt:lpstr>
      <vt:lpstr>ＭＳ Ｐゴシック</vt:lpstr>
      <vt:lpstr>Arial</vt:lpstr>
      <vt:lpstr>Bradley Hand ITC</vt:lpstr>
      <vt:lpstr>Calibri</vt:lpstr>
      <vt:lpstr>Calibri </vt:lpstr>
      <vt:lpstr>Calibri Light</vt:lpstr>
      <vt:lpstr>Comic Sans MS</vt:lpstr>
      <vt:lpstr>Lucida Sans Unicode</vt:lpstr>
      <vt:lpstr>Tahoma</vt:lpstr>
      <vt:lpstr>Times New Roman</vt:lpstr>
      <vt:lpstr>Office Theme</vt:lpstr>
      <vt:lpstr>37_Tema di Office</vt:lpstr>
      <vt:lpstr>19_Tema di Office</vt:lpstr>
      <vt:lpstr>Tema di Office</vt:lpstr>
      <vt:lpstr> IL SIGNOR GIOVANNI CON CIRROSI, PIASTRINOPENIA, PREGRESSA EMORRAGIA DA VARICI ESOFAGEE, VIRUS E…  Il caso e le criticità della gestione a domicilio</vt:lpstr>
      <vt:lpstr>CHI E’ IL SIGNOR GIOVANNI ?</vt:lpstr>
      <vt:lpstr>Presentazione standard di PowerPoint</vt:lpstr>
      <vt:lpstr>Presentazione standard di PowerPoint</vt:lpstr>
      <vt:lpstr>Rientro a domicilio:</vt:lpstr>
      <vt:lpstr>Problemi aperti a domicilio?</vt:lpstr>
      <vt:lpstr>Quali Strategie?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Tornando al paziente…</vt:lpstr>
      <vt:lpstr>Quali Strategie?</vt:lpstr>
      <vt:lpstr>Gestione Domiciliare</vt:lpstr>
      <vt:lpstr>Tornando al paziente…</vt:lpstr>
      <vt:lpstr>Presentazione standard di PowerPoint</vt:lpstr>
      <vt:lpstr>Quali Strategie?</vt:lpstr>
      <vt:lpstr>Tornando al paziente…</vt:lpstr>
      <vt:lpstr>Presentazione standard di PowerPoint</vt:lpstr>
      <vt:lpstr>GRAZIE PER L’ATTENZIONE!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paolo costa</dc:creator>
  <cp:lastModifiedBy>Marianna Arici</cp:lastModifiedBy>
  <cp:revision>136</cp:revision>
  <dcterms:created xsi:type="dcterms:W3CDTF">2016-04-09T08:13:44Z</dcterms:created>
  <dcterms:modified xsi:type="dcterms:W3CDTF">2016-10-01T04:46:21Z</dcterms:modified>
</cp:coreProperties>
</file>