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37"/>
  </p:notesMasterIdLst>
  <p:sldIdLst>
    <p:sldId id="292" r:id="rId5"/>
    <p:sldId id="307" r:id="rId6"/>
    <p:sldId id="309" r:id="rId7"/>
    <p:sldId id="300" r:id="rId8"/>
    <p:sldId id="301" r:id="rId9"/>
    <p:sldId id="313" r:id="rId10"/>
    <p:sldId id="314" r:id="rId11"/>
    <p:sldId id="315" r:id="rId12"/>
    <p:sldId id="316" r:id="rId13"/>
    <p:sldId id="263" r:id="rId14"/>
    <p:sldId id="312" r:id="rId15"/>
    <p:sldId id="267" r:id="rId16"/>
    <p:sldId id="268" r:id="rId17"/>
    <p:sldId id="317" r:id="rId18"/>
    <p:sldId id="288" r:id="rId19"/>
    <p:sldId id="282" r:id="rId20"/>
    <p:sldId id="280" r:id="rId21"/>
    <p:sldId id="270" r:id="rId22"/>
    <p:sldId id="271" r:id="rId23"/>
    <p:sldId id="318" r:id="rId24"/>
    <p:sldId id="272" r:id="rId25"/>
    <p:sldId id="273" r:id="rId26"/>
    <p:sldId id="275" r:id="rId27"/>
    <p:sldId id="276" r:id="rId28"/>
    <p:sldId id="279" r:id="rId29"/>
    <p:sldId id="287" r:id="rId30"/>
    <p:sldId id="320" r:id="rId31"/>
    <p:sldId id="321" r:id="rId32"/>
    <p:sldId id="319" r:id="rId33"/>
    <p:sldId id="322" r:id="rId34"/>
    <p:sldId id="323" r:id="rId35"/>
    <p:sldId id="308" r:id="rId36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5" autoAdjust="0"/>
    <p:restoredTop sz="94660"/>
  </p:normalViewPr>
  <p:slideViewPr>
    <p:cSldViewPr snapToGrid="0">
      <p:cViewPr>
        <p:scale>
          <a:sx n="80" d="100"/>
          <a:sy n="80" d="100"/>
        </p:scale>
        <p:origin x="-378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E70BC8-5F75-40BC-B81F-645A3D6A2A22}" type="datetimeFigureOut">
              <a:rPr lang="it-IT"/>
              <a:pPr>
                <a:defRPr/>
              </a:pPr>
              <a:t>02/11/16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15BFEC-7241-4820-9695-C9DEE040C4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620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1996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6B65011-DE5D-435A-A91F-B02F79A0F1EB}" type="slidenum">
              <a:rPr lang="it-IT" altLang="it-IT" sz="1800" kern="0">
                <a:solidFill>
                  <a:sysClr val="windowText" lastClr="000000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it-IT" altLang="it-IT" sz="1800" kern="0">
              <a:solidFill>
                <a:sysClr val="windowText" lastClr="000000"/>
              </a:solidFill>
            </a:endParaRPr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218C5FB-692F-4732-A7FE-76B289CA23B9}" type="slidenum">
              <a:rPr lang="it-IT" altLang="it-IT" sz="1800" kern="0">
                <a:solidFill>
                  <a:sysClr val="windowText" lastClr="000000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it-IT" altLang="it-IT" sz="1800" kern="0">
              <a:solidFill>
                <a:sysClr val="windowText" lastClr="000000"/>
              </a:solidFill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26020-956E-496A-9B87-0380C8A6D695}" type="datetimeFigureOut">
              <a:rPr lang="it-IT"/>
              <a:pPr>
                <a:defRPr/>
              </a:pPr>
              <a:t>02/11/16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D087B-D3A8-4977-8CF1-08DA34DC699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019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CFDA6-46E3-4FF7-9C8A-F10162CBBA3C}" type="datetimeFigureOut">
              <a:rPr lang="it-IT"/>
              <a:pPr>
                <a:defRPr/>
              </a:pPr>
              <a:t>02/11/16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5869F-6BF7-46C9-BE17-148A92E42BC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724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033F-7768-491D-89AD-9397323C6472}" type="datetimeFigureOut">
              <a:rPr lang="it-IT"/>
              <a:pPr>
                <a:defRPr/>
              </a:pPr>
              <a:t>02/11/16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541A7-18D2-428B-BC88-5112FDAB4E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1344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16A42-2DA6-4C82-8782-488EB5327E5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2794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DF1A9-C00E-4C60-B08A-F3EEC04A86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2249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FAB39-20BB-469B-8CC7-A7E3CC3286A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5512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A3977-B73D-4D52-966D-E247F465BE5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2476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D21AF-7D79-4C68-B6E3-0D4FB192F42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2661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24F4E-B068-479E-AEBA-E5B682ED6B7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702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044BD-ABC8-41C1-8D28-AE625B6B48C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20904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F9AC0-FC36-490A-B80E-6856958ED3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548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09CB-1EC4-4117-A655-2BC5F37E70B1}" type="datetimeFigureOut">
              <a:rPr lang="it-IT"/>
              <a:pPr>
                <a:defRPr/>
              </a:pPr>
              <a:t>02/11/16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0A00A-AECC-43F6-B88A-A103B074E95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5817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4983F-8123-432F-8D4A-3CCB0BFDE00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4129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0BE5A-803A-4EA1-8C67-C267E1A923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2733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62E1A-FB40-4033-9435-7BF8568E258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2790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ABDBB-76F4-4F38-A32B-39CF630A53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2157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F6B7B-0DD3-49BE-A0BE-270D55669E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98372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5A76A-60CD-4F82-8BE8-065F3A57371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3538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1" y="1604964"/>
            <a:ext cx="5382684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5484" y="1604964"/>
            <a:ext cx="53848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24DF-2E89-4067-B675-80D4F3BF58F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9598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AF37A-A1BA-4261-A03C-8A903481182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607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D2177-F64E-4C20-BE5E-2520774357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9175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482EE-4E18-4487-A124-246390898B8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389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E03C-6184-49E4-94F1-BD609808A704}" type="datetimeFigureOut">
              <a:rPr lang="it-IT"/>
              <a:pPr>
                <a:defRPr/>
              </a:pPr>
              <a:t>02/11/16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A2ED8-382F-4AF0-9FCE-FB3DC21566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3656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5F932-CA3C-43C6-B823-F283C31D7B4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0079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26F79-568A-4EEC-94A2-85BEA6FFC4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906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18096-6064-4F58-8918-20FCF7FE7CB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2904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1" y="273050"/>
            <a:ext cx="2741084" cy="585628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26400" cy="585628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04514-0173-45B2-8E7F-8998889801D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0342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10970684" cy="114300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1" y="1604964"/>
            <a:ext cx="5382684" cy="452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195484" y="1604964"/>
            <a:ext cx="5384800" cy="452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20C1-DBD0-4F5A-9C2A-9071746B13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64924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52B89-2041-43AB-A2E0-C7D34E4AA6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8314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E34DF-F40C-4682-A1B0-DA998DA0595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8557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0AF31-1CBE-40D7-9EA3-0426CC7292B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0230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74217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7018" y="1600201"/>
            <a:ext cx="5376333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1F3A-1CAF-4750-AAB5-952DBF510E0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03530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EF476-5790-46F4-BCA4-388F58073F5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395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95D92-00FB-42E4-8528-E89507BC1186}" type="datetimeFigureOut">
              <a:rPr lang="it-IT"/>
              <a:pPr>
                <a:defRPr/>
              </a:pPr>
              <a:t>02/11/16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12C9-E889-42E2-9C56-FDC2C1DA37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22336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9078F-C35E-4AC1-A0E4-88AFCBE8211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8278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E4D3C-62DA-4212-BD74-3F2283C4569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1429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73B4C-E274-4F23-8B1F-17E2BF5AD52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886174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11F9E-15B1-4DC7-8E3A-4677CC782B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598993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68942-4D25-49AD-A7BC-F27A761D742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2446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26500" y="123825"/>
            <a:ext cx="2736851" cy="59880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1" y="123825"/>
            <a:ext cx="8013700" cy="59880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C6430-34CC-4AD4-B0CF-11F927BF72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6265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21EFF-DA0A-4056-B4E1-BBEF593DAFC9}" type="datetimeFigureOut">
              <a:rPr lang="it-IT"/>
              <a:pPr>
                <a:defRPr/>
              </a:pPr>
              <a:t>02/11/16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5197A-8D18-41E1-8E12-C09D7248192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206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1EC19-85F3-4A68-9D11-466F840BD54A}" type="datetimeFigureOut">
              <a:rPr lang="it-IT"/>
              <a:pPr>
                <a:defRPr/>
              </a:pPr>
              <a:t>02/11/16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64E7-92B9-4949-B662-7C9FEFD58B5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53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0D86C-A596-4F45-9ABC-DD48808526DD}" type="datetimeFigureOut">
              <a:rPr lang="it-IT"/>
              <a:pPr>
                <a:defRPr/>
              </a:pPr>
              <a:t>02/11/16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163C-7E4C-4D2C-8255-E038FB38D8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881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97855-644E-40B0-82E9-26F1FA462082}" type="datetimeFigureOut">
              <a:rPr lang="it-IT"/>
              <a:pPr>
                <a:defRPr/>
              </a:pPr>
              <a:t>02/11/16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B115D-EE74-4438-B3E8-BA66DE16E7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592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DCBCF-59F0-4076-BD5E-7B2E3450F377}" type="datetimeFigureOut">
              <a:rPr lang="it-IT"/>
              <a:pPr>
                <a:defRPr/>
              </a:pPr>
              <a:t>02/11/16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5E57C-AE2B-4B25-8B8E-5EF1A62CCC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985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  <a:endParaRPr lang="it-IT" altLang="it-I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  <a:endParaRPr lang="it-IT" alt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64872A-82A4-46C1-B7A2-FE270C09D76A}" type="datetimeFigureOut">
              <a:rPr lang="it-IT"/>
              <a:pPr>
                <a:defRPr/>
              </a:pPr>
              <a:t>02/11/16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B8284B-0AC8-4D66-9D2F-08BBA60BF1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12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 titoloFare clic per modificare lo stile del titolo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12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0"/>
            <a:r>
              <a:rPr lang="en-GB" altLang="it-IT"/>
              <a:t>Nono livello strutturaFare clic per modificare stili del testo dello schema</a:t>
            </a:r>
          </a:p>
          <a:p>
            <a:pPr lvl="1"/>
            <a:r>
              <a:rPr lang="en-GB" altLang="it-IT"/>
              <a:t>Secondo livello</a:t>
            </a:r>
          </a:p>
          <a:p>
            <a:pPr lvl="2"/>
            <a:r>
              <a:rPr lang="en-GB" altLang="it-IT"/>
              <a:t>Terzo livello</a:t>
            </a:r>
          </a:p>
          <a:p>
            <a:pPr lvl="3"/>
            <a:r>
              <a:rPr lang="en-GB" altLang="it-IT"/>
              <a:t>Quarto livello</a:t>
            </a:r>
          </a:p>
          <a:p>
            <a:pPr lvl="4"/>
            <a:r>
              <a:rPr lang="en-GB" altLang="it-IT"/>
              <a:t>Quinto livello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3213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it-IT" altLang="it-IT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0"/>
            <a:ext cx="2843213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0AC53EE-697C-40CA-A235-E224645181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3213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it-IT" altLang="it-IT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0"/>
            <a:ext cx="2843213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FB118A-7756-47F4-9E5F-20C5A1F3CB7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 titolo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hf sldNum="0" hdr="0" ftr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3825"/>
            <a:ext cx="10953750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53750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it-IT" altLang="it-IT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245225"/>
            <a:ext cx="28257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4942DCF-5694-4BA1-A2E7-2A29A14395A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28600"/>
            <a:ext cx="8135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752599"/>
            <a:ext cx="8666922" cy="3535017"/>
          </a:xfrm>
          <a:ln w="38100">
            <a:solidFill>
              <a:schemeClr val="accent6"/>
            </a:solidFill>
          </a:ln>
        </p:spPr>
        <p:txBody>
          <a:bodyPr anchorCtr="1"/>
          <a:lstStyle/>
          <a:p>
            <a:pPr algn="ctr" eaLnBrk="1" hangingPunct="1">
              <a:lnSpc>
                <a:spcPts val="3425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600" b="1" dirty="0">
                <a:solidFill>
                  <a:srgbClr val="12ACFF"/>
                </a:solidFill>
                <a:latin typeface="Times New Roman" charset="0"/>
              </a:rPr>
              <a:t/>
            </a:r>
            <a:br>
              <a:rPr lang="it-IT" sz="2600" b="1" dirty="0">
                <a:solidFill>
                  <a:srgbClr val="12ACFF"/>
                </a:solidFill>
                <a:latin typeface="Times New Roman" charset="0"/>
              </a:rPr>
            </a:br>
            <a:r>
              <a:rPr lang="it-IT" sz="1050" b="1" dirty="0" smtClean="0">
                <a:solidFill>
                  <a:srgbClr val="12ACFF"/>
                </a:solidFill>
                <a:latin typeface="Times New Roman" charset="0"/>
              </a:rPr>
              <a:t>1</a:t>
            </a:r>
            <a:r>
              <a:rPr lang="it-IT" sz="2600" b="1" dirty="0" smtClean="0">
                <a:solidFill>
                  <a:srgbClr val="FF0000"/>
                </a:solidFill>
                <a:latin typeface="Times New Roman" charset="0"/>
              </a:rPr>
              <a:t>IL </a:t>
            </a:r>
            <a:r>
              <a:rPr lang="it-IT" sz="2600" b="1" dirty="0">
                <a:solidFill>
                  <a:srgbClr val="FF0000"/>
                </a:solidFill>
                <a:latin typeface="Times New Roman" charset="0"/>
              </a:rPr>
              <a:t>SIGNOR GIOVANNI</a:t>
            </a:r>
            <a:br>
              <a:rPr lang="it-IT" sz="2600" b="1" dirty="0">
                <a:solidFill>
                  <a:srgbClr val="FF0000"/>
                </a:solidFill>
                <a:latin typeface="Times New Roman" charset="0"/>
              </a:rPr>
            </a:br>
            <a:r>
              <a:rPr lang="it-IT" sz="2600" b="1" dirty="0">
                <a:solidFill>
                  <a:srgbClr val="FF0000"/>
                </a:solidFill>
                <a:latin typeface="Times New Roman" charset="0"/>
              </a:rPr>
              <a:t>CON CIRROSI, PIASTRINOPENIA, PREGRESSA EMORRAGIA DA VARICI ESOFAGEE, VIRUS E…</a:t>
            </a:r>
            <a:r>
              <a:rPr lang="it-IT" sz="2600" b="1" dirty="0">
                <a:solidFill>
                  <a:srgbClr val="12ACFF"/>
                </a:solidFill>
                <a:latin typeface="Times New Roman" charset="0"/>
              </a:rPr>
              <a:t/>
            </a:r>
            <a:br>
              <a:rPr lang="it-IT" sz="2600" b="1" dirty="0">
                <a:solidFill>
                  <a:srgbClr val="12ACFF"/>
                </a:solidFill>
                <a:latin typeface="Times New Roman" charset="0"/>
              </a:rPr>
            </a:br>
            <a:r>
              <a:rPr lang="it-IT" sz="2600" b="1" dirty="0">
                <a:solidFill>
                  <a:srgbClr val="12ACFF"/>
                </a:solidFill>
                <a:latin typeface="Times New Roman" charset="0"/>
              </a:rPr>
              <a:t/>
            </a:r>
            <a:br>
              <a:rPr lang="it-IT" sz="2600" b="1" dirty="0">
                <a:solidFill>
                  <a:srgbClr val="12ACFF"/>
                </a:solidFill>
                <a:latin typeface="Times New Roman" charset="0"/>
              </a:rPr>
            </a:br>
            <a:r>
              <a:rPr lang="it-IT" sz="2600" b="1" dirty="0" smtClean="0">
                <a:solidFill>
                  <a:schemeClr val="tx1"/>
                </a:solidFill>
                <a:latin typeface="Times New Roman" charset="0"/>
              </a:rPr>
              <a:t>ricoverato in Medicina di Iseo, viene dimesso.</a:t>
            </a:r>
            <a:br>
              <a:rPr lang="it-IT" sz="2600" b="1" dirty="0" smtClean="0">
                <a:solidFill>
                  <a:schemeClr val="tx1"/>
                </a:solidFill>
                <a:latin typeface="Times New Roman" charset="0"/>
              </a:rPr>
            </a:br>
            <a:r>
              <a:rPr lang="it-IT" sz="2600" b="1" dirty="0">
                <a:solidFill>
                  <a:schemeClr val="tx1"/>
                </a:solidFill>
                <a:latin typeface="Times New Roman" charset="0"/>
              </a:rPr>
              <a:t/>
            </a:r>
            <a:br>
              <a:rPr lang="it-IT" sz="2600" b="1" dirty="0">
                <a:solidFill>
                  <a:schemeClr val="tx1"/>
                </a:solidFill>
                <a:latin typeface="Times New Roman" charset="0"/>
              </a:rPr>
            </a:br>
            <a:r>
              <a:rPr lang="it-IT" b="1" dirty="0" smtClean="0">
                <a:solidFill>
                  <a:srgbClr val="0070C0"/>
                </a:solidFill>
                <a:latin typeface="Times New Roman" charset="0"/>
              </a:rPr>
              <a:t>                                                                                                      Dr </a:t>
            </a:r>
            <a:r>
              <a:rPr lang="it-IT" b="1" dirty="0" err="1" smtClean="0">
                <a:solidFill>
                  <a:srgbClr val="0070C0"/>
                </a:solidFill>
                <a:latin typeface="Times New Roman" charset="0"/>
              </a:rPr>
              <a:t>Bonizzardi</a:t>
            </a:r>
            <a:r>
              <a:rPr lang="it-IT" b="1" dirty="0" smtClean="0">
                <a:solidFill>
                  <a:srgbClr val="0070C0"/>
                </a:solidFill>
                <a:latin typeface="Times New Roman" charset="0"/>
              </a:rPr>
              <a:t> Massimo     </a:t>
            </a:r>
            <a:endParaRPr lang="it-IT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7172" name="Connettore 1 6"/>
          <p:cNvCxnSpPr>
            <a:cxnSpLocks noChangeShapeType="1"/>
          </p:cNvCxnSpPr>
          <p:nvPr/>
        </p:nvCxnSpPr>
        <p:spPr bwMode="auto">
          <a:xfrm>
            <a:off x="1524000" y="1522413"/>
            <a:ext cx="9144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3" name="Rettangolo 2"/>
          <p:cNvSpPr>
            <a:spLocks noChangeArrowheads="1"/>
          </p:cNvSpPr>
          <p:nvPr/>
        </p:nvSpPr>
        <p:spPr bwMode="auto">
          <a:xfrm>
            <a:off x="1311965" y="4906964"/>
            <a:ext cx="970059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it-IT" dirty="0"/>
              <a:t/>
            </a:r>
            <a:br>
              <a:rPr lang="it-IT" altLang="it-IT" dirty="0"/>
            </a:br>
            <a:r>
              <a:rPr lang="it-IT" altLang="it-IT" sz="2400" dirty="0">
                <a:latin typeface="Comic Sans MS" panose="030F0702030302020204" pitchFamily="66" charset="0"/>
              </a:rPr>
              <a:t/>
            </a:r>
            <a:br>
              <a:rPr lang="it-IT" altLang="it-IT" sz="2400" dirty="0">
                <a:latin typeface="Comic Sans MS" panose="030F0702030302020204" pitchFamily="66" charset="0"/>
              </a:rPr>
            </a:br>
            <a:endParaRPr lang="it-IT" altLang="it-IT" sz="2400" dirty="0">
              <a:latin typeface="Calibri 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3183" y="365125"/>
            <a:ext cx="11160617" cy="1325563"/>
          </a:xfrm>
        </p:spPr>
        <p:txBody>
          <a:bodyPr/>
          <a:lstStyle/>
          <a:p>
            <a:pPr eaLnBrk="1" hangingPunct="1"/>
            <a:r>
              <a:rPr lang="it-IT" altLang="it-IT" sz="1050" b="1" dirty="0" smtClean="0">
                <a:solidFill>
                  <a:srgbClr val="00B0F0"/>
                </a:solidFill>
                <a:latin typeface="+mn-lt"/>
              </a:rPr>
              <a:t>10</a:t>
            </a:r>
            <a:r>
              <a:rPr lang="it-IT" altLang="it-IT" sz="4000" b="1" dirty="0" smtClean="0">
                <a:solidFill>
                  <a:srgbClr val="FF0000"/>
                </a:solidFill>
                <a:latin typeface="+mn-lt"/>
              </a:rPr>
              <a:t>Valutazione al rientro </a:t>
            </a:r>
            <a:r>
              <a:rPr lang="it-IT" altLang="it-IT" sz="4000" b="1" dirty="0">
                <a:solidFill>
                  <a:srgbClr val="FF0000"/>
                </a:solidFill>
                <a:latin typeface="+mn-lt"/>
              </a:rPr>
              <a:t>a domicilio: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506605"/>
            <a:ext cx="11982450" cy="4813300"/>
          </a:xfrm>
        </p:spPr>
        <p:txBody>
          <a:bodyPr/>
          <a:lstStyle/>
          <a:p>
            <a:pPr marL="0" indent="0" eaLnBrk="1" hangingPunct="1">
              <a:buNone/>
            </a:pPr>
            <a:endParaRPr lang="it-IT" altLang="it-IT" dirty="0"/>
          </a:p>
          <a:p>
            <a:pPr eaLnBrk="1" hangingPunct="1">
              <a:buNone/>
            </a:pPr>
            <a:r>
              <a:rPr lang="it-IT" altLang="it-IT" dirty="0"/>
              <a:t>- Vive con la moglie, affetta da M. di Parkinson</a:t>
            </a:r>
          </a:p>
          <a:p>
            <a:pPr eaLnBrk="1" hangingPunct="1">
              <a:buNone/>
            </a:pPr>
            <a:endParaRPr lang="it-IT" altLang="it-IT" dirty="0"/>
          </a:p>
          <a:p>
            <a:pPr eaLnBrk="1" hangingPunct="1">
              <a:buNone/>
            </a:pPr>
            <a:r>
              <a:rPr lang="it-IT" altLang="it-IT" dirty="0"/>
              <a:t>- Parzialmente autonomo nella gestione delle attività domestiche</a:t>
            </a:r>
          </a:p>
          <a:p>
            <a:pPr eaLnBrk="1" hangingPunct="1">
              <a:buNone/>
            </a:pPr>
            <a:endParaRPr lang="it-IT" altLang="it-IT" dirty="0"/>
          </a:p>
          <a:p>
            <a:pPr eaLnBrk="1" hangingPunct="1">
              <a:buNone/>
            </a:pPr>
            <a:r>
              <a:rPr lang="it-IT" altLang="it-IT" dirty="0"/>
              <a:t>- Difficoltà nella deambulazione, non trasportabile</a:t>
            </a:r>
          </a:p>
          <a:p>
            <a:pPr eaLnBrk="1" hangingPunct="1">
              <a:buNone/>
            </a:pPr>
            <a:endParaRPr lang="it-IT" altLang="it-IT" dirty="0"/>
          </a:p>
          <a:p>
            <a:pPr eaLnBrk="1" hangingPunct="1">
              <a:buNone/>
            </a:pPr>
            <a:r>
              <a:rPr lang="it-IT" altLang="it-IT" dirty="0"/>
              <a:t>- La figlia (lavoratrice) assente per gran parte della giornata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dirty="0">
                <a:latin typeface="Comic Sans MS" panose="030F0702030302020204" pitchFamily="66" charset="0"/>
              </a:rPr>
              <a:t>                                             </a:t>
            </a:r>
          </a:p>
        </p:txBody>
      </p:sp>
      <p:pic>
        <p:nvPicPr>
          <p:cNvPr id="24580" name="Picture 2" descr="Risultati immagini per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782" y="365125"/>
            <a:ext cx="2612087" cy="249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rgbClr val="00B0F0"/>
                </a:solidFill>
              </a:rPr>
              <a:t>11</a:t>
            </a:r>
            <a:r>
              <a:rPr lang="it-IT" b="1" dirty="0" smtClean="0">
                <a:solidFill>
                  <a:srgbClr val="FF0000"/>
                </a:solidFill>
              </a:rPr>
              <a:t>Giovanni </a:t>
            </a:r>
            <a:r>
              <a:rPr lang="it-IT" b="1" dirty="0">
                <a:solidFill>
                  <a:srgbClr val="FF0000"/>
                </a:solidFill>
              </a:rPr>
              <a:t>è una persona </a:t>
            </a:r>
            <a:r>
              <a:rPr lang="it-IT" b="1" i="1" dirty="0" smtClean="0">
                <a:solidFill>
                  <a:srgbClr val="FF0000"/>
                </a:solidFill>
              </a:rPr>
              <a:t>fragile 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Indubbiamente si.</a:t>
            </a:r>
          </a:p>
          <a:p>
            <a:pPr marL="0" indent="0">
              <a:buNone/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 </a:t>
            </a:r>
            <a:r>
              <a:rPr lang="it-IT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necessita’</a:t>
            </a:r>
            <a:r>
              <a:rPr lang="it-IT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it-IT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38200" y="247650"/>
            <a:ext cx="10515600" cy="990600"/>
          </a:xfrm>
        </p:spPr>
        <p:txBody>
          <a:bodyPr/>
          <a:lstStyle/>
          <a:p>
            <a:pPr eaLnBrk="1" hangingPunct="1"/>
            <a:r>
              <a:rPr lang="it-IT" altLang="it-IT" sz="1050" b="1" dirty="0" smtClean="0">
                <a:solidFill>
                  <a:srgbClr val="00B0F0"/>
                </a:solidFill>
              </a:rPr>
              <a:t>12</a:t>
            </a:r>
            <a:r>
              <a:rPr lang="it-IT" altLang="it-IT" b="1" dirty="0" smtClean="0">
                <a:solidFill>
                  <a:srgbClr val="FF0000"/>
                </a:solidFill>
              </a:rPr>
              <a:t> Problemi </a:t>
            </a:r>
            <a:r>
              <a:rPr lang="it-IT" altLang="it-IT" b="1" dirty="0">
                <a:solidFill>
                  <a:srgbClr val="FF0000"/>
                </a:solidFill>
              </a:rPr>
              <a:t>aperti a </a:t>
            </a:r>
            <a:r>
              <a:rPr lang="it-IT" altLang="it-IT" b="1" dirty="0" smtClean="0">
                <a:solidFill>
                  <a:srgbClr val="FF0000"/>
                </a:solidFill>
              </a:rPr>
              <a:t>domicilio</a:t>
            </a:r>
            <a:endParaRPr lang="it-IT" altLang="it-I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263" y="1238250"/>
            <a:ext cx="10515600" cy="5172075"/>
          </a:xfrm>
        </p:spPr>
        <p:txBody>
          <a:bodyPr/>
          <a:lstStyle/>
          <a:p>
            <a:pPr eaLnBrk="1" hangingPunct="1"/>
            <a:r>
              <a:rPr lang="it-IT" altLang="it-IT" b="1" dirty="0"/>
              <a:t>Prelievi ematici per </a:t>
            </a:r>
            <a:r>
              <a:rPr lang="it-IT" altLang="it-IT" b="1" dirty="0" err="1"/>
              <a:t>follow</a:t>
            </a:r>
            <a:r>
              <a:rPr lang="it-IT" altLang="it-IT" b="1" dirty="0"/>
              <a:t> up a domicilio</a:t>
            </a:r>
          </a:p>
          <a:p>
            <a:pPr eaLnBrk="1" hangingPunct="1"/>
            <a:endParaRPr lang="it-IT" altLang="it-IT" b="1" dirty="0"/>
          </a:p>
          <a:p>
            <a:pPr eaLnBrk="1" hangingPunct="1"/>
            <a:r>
              <a:rPr lang="it-IT" altLang="it-IT" b="1" dirty="0" smtClean="0"/>
              <a:t>Visite </a:t>
            </a:r>
            <a:r>
              <a:rPr lang="it-IT" altLang="it-IT" b="1" dirty="0"/>
              <a:t>a domicilio </a:t>
            </a:r>
            <a:r>
              <a:rPr lang="it-IT" altLang="it-IT" b="1" dirty="0" smtClean="0"/>
              <a:t>programmate del </a:t>
            </a:r>
            <a:r>
              <a:rPr lang="it-IT" altLang="it-IT" b="1" dirty="0"/>
              <a:t>MMG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b="1" dirty="0"/>
          </a:p>
          <a:p>
            <a:pPr eaLnBrk="1" hangingPunct="1"/>
            <a:r>
              <a:rPr lang="it-IT" altLang="it-IT" b="1" dirty="0"/>
              <a:t> Intervento educativo: </a:t>
            </a:r>
          </a:p>
          <a:p>
            <a:pPr eaLnBrk="1" hangingPunct="1">
              <a:buFont typeface="Calibri" panose="020F0502020204030204" pitchFamily="34" charset="0"/>
              <a:buChar char="₋"/>
            </a:pPr>
            <a:r>
              <a:rPr lang="it-IT" altLang="it-IT" sz="2400" dirty="0"/>
              <a:t>alcool</a:t>
            </a:r>
          </a:p>
          <a:p>
            <a:pPr eaLnBrk="1" hangingPunct="1">
              <a:buFont typeface="Calibri" panose="020F0502020204030204" pitchFamily="34" charset="0"/>
              <a:buChar char="₋"/>
            </a:pPr>
            <a:r>
              <a:rPr lang="it-IT" altLang="it-IT" sz="2400" dirty="0"/>
              <a:t>dieta e idratazione</a:t>
            </a:r>
          </a:p>
          <a:p>
            <a:pPr eaLnBrk="1" hangingPunct="1">
              <a:buFont typeface="Calibri" panose="020F0502020204030204" pitchFamily="34" charset="0"/>
              <a:buChar char="₋"/>
            </a:pPr>
            <a:r>
              <a:rPr lang="it-IT" altLang="it-IT" sz="2400" dirty="0"/>
              <a:t>monitoraggio peso corporeo - alvo - diuresi  (diario giornaliero)</a:t>
            </a:r>
          </a:p>
          <a:p>
            <a:pPr eaLnBrk="1" hangingPunct="1">
              <a:buFont typeface="Calibri" panose="020F0502020204030204" pitchFamily="34" charset="0"/>
              <a:buChar char="₋"/>
            </a:pPr>
            <a:r>
              <a:rPr lang="it-IT" altLang="it-IT" sz="2400" dirty="0"/>
              <a:t>esecuzione di enteroclismi</a:t>
            </a:r>
          </a:p>
          <a:p>
            <a:pPr eaLnBrk="1" hangingPunct="1"/>
            <a:endParaRPr lang="it-IT" altLang="it-IT" dirty="0"/>
          </a:p>
          <a:p>
            <a:pPr eaLnBrk="1" hangingPunct="1"/>
            <a:r>
              <a:rPr lang="it-IT" altLang="it-IT" dirty="0"/>
              <a:t> </a:t>
            </a:r>
            <a:r>
              <a:rPr lang="it-IT" altLang="it-IT" b="1" dirty="0"/>
              <a:t>Ritiro </a:t>
            </a:r>
            <a:r>
              <a:rPr lang="it-IT" altLang="it-IT" b="1" dirty="0" smtClean="0"/>
              <a:t>farmaci  </a:t>
            </a:r>
            <a:r>
              <a:rPr lang="it-IT" altLang="it-IT" dirty="0"/>
              <a:t>-&gt; Figlia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dirty="0"/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dirty="0"/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dirty="0"/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713" y="247650"/>
            <a:ext cx="348615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404010" y="1112837"/>
            <a:ext cx="10515600" cy="1325563"/>
          </a:xfrm>
        </p:spPr>
        <p:txBody>
          <a:bodyPr/>
          <a:lstStyle/>
          <a:p>
            <a:pPr eaLnBrk="1" hangingPunct="1"/>
            <a:r>
              <a:rPr lang="it-IT" altLang="it-IT" sz="1050" b="1" dirty="0" smtClean="0">
                <a:solidFill>
                  <a:srgbClr val="00B0F0"/>
                </a:solidFill>
              </a:rPr>
              <a:t>13</a:t>
            </a:r>
            <a:r>
              <a:rPr lang="it-IT" altLang="it-IT" b="1" dirty="0" smtClean="0">
                <a:solidFill>
                  <a:srgbClr val="FF0000"/>
                </a:solidFill>
              </a:rPr>
              <a:t>Quali </a:t>
            </a:r>
            <a:r>
              <a:rPr lang="it-IT" altLang="it-IT" b="1" dirty="0">
                <a:solidFill>
                  <a:srgbClr val="FF0000"/>
                </a:solidFill>
              </a:rPr>
              <a:t>Strategie?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716" y="2438400"/>
            <a:ext cx="11469892" cy="4419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it-IT" altLang="it-IT" u="sng" dirty="0"/>
          </a:p>
          <a:p>
            <a:pPr eaLnBrk="1" hangingPunct="1">
              <a:defRPr/>
            </a:pPr>
            <a:endParaRPr lang="it-IT" altLang="it-IT" dirty="0"/>
          </a:p>
          <a:p>
            <a:pPr eaLnBrk="1" hangingPunct="1">
              <a:defRPr/>
            </a:pPr>
            <a:r>
              <a:rPr lang="it-IT" altLang="it-IT" sz="5400" dirty="0">
                <a:solidFill>
                  <a:srgbClr val="002060"/>
                </a:solidFill>
              </a:rPr>
              <a:t>ADI: Assistenza Domiciliare </a:t>
            </a:r>
            <a:r>
              <a:rPr lang="it-IT" altLang="it-IT" sz="5400" u="sng" dirty="0">
                <a:solidFill>
                  <a:srgbClr val="002060"/>
                </a:solidFill>
              </a:rPr>
              <a:t>Integrata   </a:t>
            </a:r>
            <a:r>
              <a:rPr lang="it-IT" altLang="it-IT" sz="5400" u="sng" dirty="0" smtClean="0">
                <a:solidFill>
                  <a:srgbClr val="002060"/>
                </a:solidFill>
              </a:rPr>
              <a:t> </a:t>
            </a:r>
            <a:r>
              <a:rPr lang="it-IT" altLang="it-IT" sz="5400" dirty="0" smtClean="0">
                <a:solidFill>
                  <a:srgbClr val="002060"/>
                </a:solidFill>
              </a:rPr>
              <a:t>e quindi,  MMG, infermiere, </a:t>
            </a:r>
            <a:r>
              <a:rPr lang="it-IT" altLang="it-IT" sz="5400" dirty="0" err="1" smtClean="0">
                <a:solidFill>
                  <a:srgbClr val="002060"/>
                </a:solidFill>
              </a:rPr>
              <a:t>ass.sociale</a:t>
            </a:r>
            <a:r>
              <a:rPr lang="it-IT" altLang="it-IT" sz="5400" dirty="0" smtClean="0">
                <a:solidFill>
                  <a:srgbClr val="002060"/>
                </a:solidFill>
              </a:rPr>
              <a:t>, care </a:t>
            </a:r>
            <a:r>
              <a:rPr lang="it-IT" altLang="it-IT" sz="5400" dirty="0" err="1" smtClean="0">
                <a:solidFill>
                  <a:srgbClr val="002060"/>
                </a:solidFill>
              </a:rPr>
              <a:t>giver</a:t>
            </a:r>
            <a:r>
              <a:rPr lang="it-IT" altLang="it-IT" sz="5400" dirty="0" smtClean="0">
                <a:solidFill>
                  <a:srgbClr val="002060"/>
                </a:solidFill>
              </a:rPr>
              <a:t> (figlia).</a:t>
            </a:r>
            <a:endParaRPr lang="it-IT" altLang="it-IT" sz="5400" dirty="0" smtClean="0">
              <a:solidFill>
                <a:srgbClr val="002060"/>
              </a:solidFill>
            </a:endParaRPr>
          </a:p>
          <a:p>
            <a:pPr marL="0" indent="0" eaLnBrk="1" hangingPunct="1">
              <a:buNone/>
              <a:defRPr/>
            </a:pPr>
            <a:endParaRPr lang="it-IT" altLang="it-IT" sz="5400" u="sng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it-IT" altLang="it-IT" u="sng" dirty="0"/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it-IT" altLang="it-IT" u="sng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it-IT" altLang="it-IT" dirty="0"/>
          </a:p>
          <a:p>
            <a:pPr eaLnBrk="1" hangingPunct="1">
              <a:defRPr/>
            </a:pPr>
            <a:endParaRPr lang="it-IT" altLang="it-IT" dirty="0"/>
          </a:p>
          <a:p>
            <a:pPr eaLnBrk="1" hangingPunct="1">
              <a:defRPr/>
            </a:pPr>
            <a:endParaRPr lang="it-IT" alt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16" y="491888"/>
            <a:ext cx="2414370" cy="2414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3944" y="365125"/>
            <a:ext cx="10709856" cy="1325563"/>
          </a:xfrm>
        </p:spPr>
        <p:txBody>
          <a:bodyPr/>
          <a:lstStyle/>
          <a:p>
            <a:pPr lvl="0" defTabSz="449263">
              <a:lnSpc>
                <a:spcPct val="100000"/>
              </a:lnSpc>
              <a:defRPr/>
            </a:pPr>
            <a:r>
              <a:rPr lang="it-IT" altLang="it-IT" sz="105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14</a:t>
            </a:r>
            <a:r>
              <a:rPr lang="it-IT" altLang="it-IT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 ASSISTENZA </a:t>
            </a:r>
            <a:r>
              <a:rPr lang="it-IT" altLang="it-IT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DOMICILIARE INTEGRATA (A.D.I.)</a:t>
            </a:r>
            <a:r>
              <a:rPr lang="it-IT" altLang="it-IT" sz="3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/>
            </a:r>
            <a:br>
              <a:rPr lang="it-IT" altLang="it-IT" sz="3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97735"/>
            <a:ext cx="10515600" cy="4979228"/>
          </a:xfrm>
        </p:spPr>
        <p:txBody>
          <a:bodyPr/>
          <a:lstStyle/>
          <a:p>
            <a:pPr marL="0" lvl="0" indent="0" defTabSz="449263">
              <a:lnSpc>
                <a:spcPct val="100000"/>
              </a:lnSpc>
              <a:spcBef>
                <a:spcPts val="800"/>
              </a:spcBef>
              <a:buSzPct val="100000"/>
              <a:buNone/>
              <a:defRPr/>
            </a:pPr>
            <a:r>
              <a:rPr lang="it-IT" altLang="it-IT" sz="18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L’ </a:t>
            </a:r>
            <a:r>
              <a:rPr lang="it-IT" altLang="it-IT" sz="1800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ADI, istituita con il DGR </a:t>
            </a:r>
            <a:r>
              <a:rPr lang="it-IT" altLang="it-IT" sz="18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n. </a:t>
            </a:r>
            <a:r>
              <a:rPr lang="it-IT" altLang="it-IT" sz="1800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1746/2011, </a:t>
            </a:r>
            <a:r>
              <a:rPr lang="it-IT" altLang="it-IT" sz="18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è rivolta a tutte le persone, senza limitazioni di età o di reddito, in situazioni di </a:t>
            </a:r>
            <a:r>
              <a:rPr lang="it-IT" altLang="it-IT" sz="1800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fragilità, affette quindi della  </a:t>
            </a:r>
            <a:r>
              <a:rPr lang="it-IT" altLang="it-IT" sz="18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perdita parziale o totale di </a:t>
            </a:r>
            <a:r>
              <a:rPr lang="it-IT" altLang="it-IT" sz="1800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autonomia, sia transitoria che definitiva.</a:t>
            </a:r>
            <a:r>
              <a:rPr lang="it-IT" altLang="it-IT" sz="18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/>
            </a:r>
            <a:br>
              <a:rPr lang="it-IT" altLang="it-IT" sz="18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</a:br>
            <a:r>
              <a:rPr lang="it-IT" altLang="it-IT" sz="18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Dei </a:t>
            </a:r>
            <a:r>
              <a:rPr lang="it-IT" altLang="it-IT" sz="1800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servizi ADI, che sono gratuiti per il paziente, possono </a:t>
            </a:r>
            <a:r>
              <a:rPr lang="it-IT" altLang="it-IT" sz="18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beneficiare tutti i cittadini residenti in Regione Lombardia.</a:t>
            </a:r>
            <a:r>
              <a:rPr lang="it-IT" altLang="it-IT" sz="1800" b="1" dirty="0">
                <a:solidFill>
                  <a:srgbClr val="000000"/>
                </a:solidFill>
                <a:latin typeface="Comic Sans MS" pitchFamily="64" charset="0"/>
                <a:ea typeface="MS PGothic" pitchFamily="32" charset="-128"/>
              </a:rPr>
              <a:t/>
            </a:r>
            <a:br>
              <a:rPr lang="it-IT" altLang="it-IT" sz="1800" b="1" dirty="0">
                <a:solidFill>
                  <a:srgbClr val="000000"/>
                </a:solidFill>
                <a:latin typeface="Comic Sans MS" pitchFamily="64" charset="0"/>
                <a:ea typeface="MS PGothic" pitchFamily="32" charset="-128"/>
              </a:rPr>
            </a:br>
            <a:r>
              <a:rPr lang="it-IT" altLang="it-IT" sz="18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L’ADI prevede diverse tipologie di profili assistenziali erogati tramite l'assegnazione di VOUCHER diversificati per livello di intensità assistenziale e corrispondenti a diversi valori economici con cui vengono retribuiti gli Enti Accreditati per </a:t>
            </a:r>
            <a:r>
              <a:rPr lang="it-IT" altLang="it-IT" sz="1800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questa attività ( pattanti).</a:t>
            </a:r>
            <a:endParaRPr lang="it-IT" altLang="it-IT" sz="1800" b="1" dirty="0">
              <a:solidFill>
                <a:srgbClr val="22228B"/>
              </a:solidFill>
              <a:latin typeface="Comic Sans MS" pitchFamily="64" charset="0"/>
              <a:ea typeface="MS PGothic" pitchFamily="32" charset="-128"/>
            </a:endParaRPr>
          </a:p>
          <a:p>
            <a:pPr marL="742950" lvl="1" indent="-285750" defTabSz="449263">
              <a:lnSpc>
                <a:spcPct val="100000"/>
              </a:lnSpc>
              <a:spcBef>
                <a:spcPts val="700"/>
              </a:spcBef>
              <a:buSzPct val="100000"/>
              <a:buNone/>
              <a:defRPr/>
            </a:pPr>
            <a:r>
              <a:rPr lang="it-IT" altLang="it-IT" sz="18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PROFILO PRESTAZIONALE € 12 (prelievo ematico) € 24 (per prestazione infermieristica)</a:t>
            </a:r>
          </a:p>
          <a:p>
            <a:pPr marL="739775" lvl="1" indent="-280988" defTabSz="449263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it-IT" altLang="it-IT" sz="18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1°PROFILO	    €360 </a:t>
            </a:r>
          </a:p>
          <a:p>
            <a:pPr marL="739775" lvl="1" indent="-280988" defTabSz="449263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it-IT" altLang="it-IT" sz="18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2°PROFILO	    €610</a:t>
            </a:r>
          </a:p>
          <a:p>
            <a:pPr marL="739775" lvl="1" indent="-280988" defTabSz="449263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it-IT" altLang="it-IT" sz="18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3°PROFILO	    €770 </a:t>
            </a:r>
          </a:p>
          <a:p>
            <a:pPr marL="739775" lvl="1" indent="-280988" defTabSz="449263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it-IT" altLang="it-IT" sz="18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4°PROFILO	   €1120  </a:t>
            </a:r>
          </a:p>
          <a:p>
            <a:pPr marL="739775" lvl="1" indent="-280988" defTabSz="449263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it-IT" altLang="it-IT" sz="18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CURE PALLIATIVE  €1500</a:t>
            </a:r>
          </a:p>
          <a:p>
            <a:pPr marL="742950" lvl="1" indent="-285750" defTabSz="449263">
              <a:lnSpc>
                <a:spcPct val="100000"/>
              </a:lnSpc>
              <a:spcBef>
                <a:spcPts val="700"/>
              </a:spcBef>
              <a:buSzPct val="100000"/>
              <a:buNone/>
              <a:defRPr/>
            </a:pPr>
            <a:r>
              <a:rPr lang="it-IT" altLang="it-IT" sz="18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L'UCAM assegna il profilo assistenziale  dopo la valutazione multidimensionale.</a:t>
            </a:r>
          </a:p>
          <a:p>
            <a:pPr marL="0" lvl="0" indent="0" defTabSz="449263">
              <a:lnSpc>
                <a:spcPct val="100000"/>
              </a:lnSpc>
              <a:spcBef>
                <a:spcPts val="800"/>
              </a:spcBef>
              <a:buSzPct val="100000"/>
              <a:buNone/>
              <a:defRPr/>
            </a:pPr>
            <a:endParaRPr lang="it-IT" altLang="it-IT" sz="1800" dirty="0">
              <a:solidFill>
                <a:srgbClr val="000000"/>
              </a:solidFill>
              <a:latin typeface="Symbol" charset="2"/>
              <a:ea typeface="Microsoft YaHei" charset="-122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47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ttp://www.senigallianotizie.it/articoli/2013/10/ricetta-rossa.jpg?badd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0"/>
            <a:ext cx="898842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638" y="2247900"/>
            <a:ext cx="5989637" cy="15827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000" dirty="0"/>
              <a:t>    SI RICHIEDE ATTIVAZIONE SERVIZI ADI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sz="20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000" dirty="0"/>
              <a:t>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000" dirty="0"/>
              <a:t>    Cirrosi epatica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000" dirty="0"/>
              <a:t>   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sz="2000" dirty="0"/>
          </a:p>
        </p:txBody>
      </p:sp>
      <p:sp>
        <p:nvSpPr>
          <p:cNvPr id="29700" name="CasellaDiTesto 4"/>
          <p:cNvSpPr txBox="1">
            <a:spLocks noChangeArrowheads="1"/>
          </p:cNvSpPr>
          <p:nvPr/>
        </p:nvSpPr>
        <p:spPr bwMode="auto">
          <a:xfrm>
            <a:off x="1695450" y="0"/>
            <a:ext cx="3600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050" dirty="0" smtClean="0">
                <a:solidFill>
                  <a:srgbClr val="00B0F0"/>
                </a:solidFill>
              </a:rPr>
              <a:t>15</a:t>
            </a:r>
            <a:r>
              <a:rPr lang="en-US" altLang="it-IT" dirty="0" smtClean="0"/>
              <a:t> GIOVANNI</a:t>
            </a:r>
            <a:endParaRPr lang="en-US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www.senigallianotizie.it/articoli/2013/10/ricetta-rossa.jpg?badd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0"/>
            <a:ext cx="898842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638" y="2144713"/>
            <a:ext cx="5989637" cy="16859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000"/>
              <a:t>    Emocromo, creatinina, ast, alt, gammaGT, Na, K, fosfatasi alcalina…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000"/>
              <a:t>    Cirrosi epatica  – follow up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000"/>
              <a:t>     PRELIEVO DOMICILIARE PER PAZIENTE NON TRASPORTABILE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sz="2000"/>
          </a:p>
        </p:txBody>
      </p:sp>
      <p:sp>
        <p:nvSpPr>
          <p:cNvPr id="30724" name="CasellaDiTesto 4"/>
          <p:cNvSpPr txBox="1">
            <a:spLocks noChangeArrowheads="1"/>
          </p:cNvSpPr>
          <p:nvPr/>
        </p:nvSpPr>
        <p:spPr bwMode="auto">
          <a:xfrm>
            <a:off x="1695450" y="0"/>
            <a:ext cx="3600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050" dirty="0" smtClean="0">
                <a:solidFill>
                  <a:srgbClr val="00B0F0"/>
                </a:solidFill>
              </a:rPr>
              <a:t>16</a:t>
            </a:r>
            <a:r>
              <a:rPr lang="en-US" altLang="it-IT" dirty="0" smtClean="0"/>
              <a:t> GIOVANNI</a:t>
            </a:r>
            <a:endParaRPr lang="en-US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720" y="1023730"/>
            <a:ext cx="11178209" cy="54068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050" b="1" dirty="0" smtClean="0">
                <a:solidFill>
                  <a:srgbClr val="00B0F0"/>
                </a:solidFill>
              </a:rPr>
              <a:t>17 </a:t>
            </a:r>
            <a:r>
              <a:rPr lang="it-IT" sz="3200" b="1" dirty="0" smtClean="0">
                <a:solidFill>
                  <a:srgbClr val="FF0000"/>
                </a:solidFill>
              </a:rPr>
              <a:t>Periodicità</a:t>
            </a:r>
            <a:r>
              <a:rPr lang="it-IT" sz="3200" b="1" dirty="0">
                <a:solidFill>
                  <a:srgbClr val="FF0000"/>
                </a:solidFill>
              </a:rPr>
              <a:t>: quale frequenza degli accessi del medico curante?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Una volta</a:t>
            </a:r>
            <a:br>
              <a:rPr lang="it-IT" dirty="0"/>
            </a:br>
            <a:r>
              <a:rPr lang="it-IT" dirty="0"/>
              <a:t>		- ogni settimana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/>
              <a:t>		- ogni 15 giorni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/>
              <a:t>		- ogni mese</a:t>
            </a:r>
            <a:br>
              <a:rPr lang="it-IT" dirty="0"/>
            </a:b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2358818" y="3337441"/>
            <a:ext cx="3194050" cy="779463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91548" y="295551"/>
            <a:ext cx="10515600" cy="1325563"/>
          </a:xfrm>
        </p:spPr>
        <p:txBody>
          <a:bodyPr/>
          <a:lstStyle/>
          <a:p>
            <a:pPr eaLnBrk="1" hangingPunct="1"/>
            <a:r>
              <a:rPr lang="it-IT" altLang="it-IT" sz="1050" dirty="0" smtClean="0">
                <a:solidFill>
                  <a:srgbClr val="00B0F0"/>
                </a:solidFill>
              </a:rPr>
              <a:t>18</a:t>
            </a:r>
            <a:r>
              <a:rPr lang="it-IT" altLang="it-IT" dirty="0" smtClean="0">
                <a:solidFill>
                  <a:srgbClr val="FF0000"/>
                </a:solidFill>
              </a:rPr>
              <a:t>Tornando </a:t>
            </a:r>
            <a:r>
              <a:rPr lang="it-IT" altLang="it-IT" dirty="0">
                <a:solidFill>
                  <a:srgbClr val="FF0000"/>
                </a:solidFill>
              </a:rPr>
              <a:t>al paziente…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11138" y="1843088"/>
            <a:ext cx="8780462" cy="46910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600" dirty="0"/>
              <a:t>Due settimane dopo la dimissione…</a:t>
            </a:r>
          </a:p>
          <a:p>
            <a:pPr eaLnBrk="1" hangingPunct="1"/>
            <a:endParaRPr lang="it-IT" altLang="it-IT" sz="2600" dirty="0"/>
          </a:p>
          <a:p>
            <a:pPr eaLnBrk="1" hangingPunct="1"/>
            <a:r>
              <a:rPr lang="it-IT" altLang="it-IT" sz="2600" dirty="0"/>
              <a:t>Il Sig. Giovanni presenta sonnolenza, stato confusionale, disorientamento spazio temporale, eloquio rallentato; non sono presenti segni e sintomi di infezione e di sanguinamento; disidratazione; ultima evacuazione due giorni fa; non impiego di benzodiazepine.</a:t>
            </a:r>
          </a:p>
          <a:p>
            <a:pPr eaLnBrk="1" hangingPunct="1"/>
            <a:endParaRPr lang="it-IT" altLang="it-IT" sz="2600" dirty="0"/>
          </a:p>
          <a:p>
            <a:pPr eaLnBrk="1" hangingPunct="1"/>
            <a:r>
              <a:rPr lang="it-IT" altLang="it-IT" sz="2600" dirty="0"/>
              <a:t>Il paziente ha difficoltà nelle funzioni esecutive con ulteriore riduzione dell’autonomia funzionale (paziente totalmente dipendente)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712" y="295551"/>
            <a:ext cx="3318789" cy="2852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17500" y="669925"/>
            <a:ext cx="10515600" cy="1325563"/>
          </a:xfrm>
        </p:spPr>
        <p:txBody>
          <a:bodyPr/>
          <a:lstStyle/>
          <a:p>
            <a:pPr eaLnBrk="1" hangingPunct="1"/>
            <a:r>
              <a:rPr lang="it-IT" altLang="it-IT" sz="1050" dirty="0" smtClean="0">
                <a:solidFill>
                  <a:srgbClr val="00B0F0"/>
                </a:solidFill>
              </a:rPr>
              <a:t>19</a:t>
            </a:r>
            <a:r>
              <a:rPr lang="it-IT" altLang="it-IT" dirty="0" smtClean="0">
                <a:solidFill>
                  <a:srgbClr val="FF0000"/>
                </a:solidFill>
              </a:rPr>
              <a:t> Quali </a:t>
            </a:r>
            <a:r>
              <a:rPr lang="it-IT" altLang="it-IT" dirty="0">
                <a:solidFill>
                  <a:srgbClr val="FF0000"/>
                </a:solidFill>
              </a:rPr>
              <a:t>Strategie?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25" y="2597150"/>
            <a:ext cx="11049000" cy="3606800"/>
          </a:xfrm>
        </p:spPr>
        <p:txBody>
          <a:bodyPr/>
          <a:lstStyle/>
          <a:p>
            <a:pPr eaLnBrk="1" hangingPunct="1"/>
            <a:r>
              <a:rPr lang="it-IT" altLang="it-IT" dirty="0"/>
              <a:t>Pronto Soccorso</a:t>
            </a:r>
          </a:p>
          <a:p>
            <a:pPr eaLnBrk="1" hangingPunct="1"/>
            <a:endParaRPr lang="it-IT" altLang="it-IT" dirty="0"/>
          </a:p>
          <a:p>
            <a:pPr eaLnBrk="1" hangingPunct="1"/>
            <a:r>
              <a:rPr lang="it-IT" altLang="it-IT" dirty="0"/>
              <a:t>Richiesta Visita specialistica a domicilio</a:t>
            </a:r>
          </a:p>
          <a:p>
            <a:pPr eaLnBrk="1" hangingPunct="1"/>
            <a:endParaRPr lang="it-IT" altLang="it-IT" dirty="0"/>
          </a:p>
          <a:p>
            <a:pPr eaLnBrk="1" hangingPunct="1"/>
            <a:r>
              <a:rPr lang="it-IT" altLang="it-IT" dirty="0"/>
              <a:t>Gestione Domiciliare  </a:t>
            </a:r>
            <a:br>
              <a:rPr lang="it-IT" altLang="it-IT" dirty="0"/>
            </a:br>
            <a:endParaRPr lang="it-IT" altLang="it-IT" dirty="0"/>
          </a:p>
          <a:p>
            <a:pPr eaLnBrk="1" hangingPunct="1"/>
            <a:r>
              <a:rPr lang="it-IT" altLang="it-IT" dirty="0" smtClean="0"/>
              <a:t>Ricovero PTS</a:t>
            </a:r>
            <a:endParaRPr lang="it-IT" altLang="it-IT" dirty="0"/>
          </a:p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3902075"/>
            <a:ext cx="34385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8038" y="4475163"/>
            <a:ext cx="3859212" cy="777875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 bwMode="auto">
          <a:xfrm>
            <a:off x="792077" y="1275008"/>
            <a:ext cx="7106478" cy="32841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31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596370"/>
            <a:ext cx="9144000" cy="900112"/>
          </a:xfrm>
          <a:noFill/>
        </p:spPr>
        <p:txBody>
          <a:bodyPr lIns="91440" tIns="91440" rIns="91440" bIns="45720" anchor="t" anchorCtr="1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1050" b="1" dirty="0" smtClean="0">
                <a:solidFill>
                  <a:srgbClr val="00B0F0"/>
                </a:solidFill>
                <a:latin typeface="Calibri "/>
              </a:rPr>
              <a:t>2</a:t>
            </a:r>
            <a:r>
              <a:rPr lang="it-IT" altLang="it-IT" sz="3600" b="1" dirty="0" smtClean="0">
                <a:solidFill>
                  <a:srgbClr val="00B0F0"/>
                </a:solidFill>
                <a:latin typeface="Calibri "/>
              </a:rPr>
              <a:t> </a:t>
            </a:r>
            <a:r>
              <a:rPr lang="it-IT" altLang="it-IT" sz="3600" b="1" dirty="0" smtClean="0">
                <a:solidFill>
                  <a:srgbClr val="FF0000"/>
                </a:solidFill>
                <a:latin typeface="Calibri "/>
              </a:rPr>
              <a:t>GIOVANNI, 71 anni</a:t>
            </a:r>
            <a:endParaRPr lang="it-IT" altLang="it-IT" sz="3600" b="1" dirty="0">
              <a:solidFill>
                <a:srgbClr val="FF0000"/>
              </a:solidFill>
              <a:latin typeface="Calibri "/>
            </a:endParaRPr>
          </a:p>
        </p:txBody>
      </p:sp>
      <p:sp>
        <p:nvSpPr>
          <p:cNvPr id="40964" name="AutoShape 2"/>
          <p:cNvSpPr>
            <a:spLocks noChangeAspect="1" noChangeArrowheads="1"/>
          </p:cNvSpPr>
          <p:nvPr/>
        </p:nvSpPr>
        <p:spPr bwMode="auto">
          <a:xfrm>
            <a:off x="8723313" y="3779838"/>
            <a:ext cx="1763712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965" name="CasellaDiTesto 7"/>
          <p:cNvSpPr txBox="1">
            <a:spLocks noChangeArrowheads="1"/>
          </p:cNvSpPr>
          <p:nvPr/>
        </p:nvSpPr>
        <p:spPr bwMode="auto">
          <a:xfrm>
            <a:off x="792077" y="1463124"/>
            <a:ext cx="7184197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"/>
              </a:rPr>
              <a:t>Cirrosi epatica HBV correlata e da alcool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"/>
              </a:rPr>
              <a:t>Ipertensione arteriosa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"/>
              </a:rPr>
              <a:t>Iperuricemia con episodi acuti di gotta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"/>
              </a:rPr>
              <a:t>Scompenso cardiaco lieve (FE </a:t>
            </a:r>
            <a:r>
              <a:rPr kumimoji="0" lang="it-IT" alt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"/>
              </a:rPr>
              <a:t>48</a:t>
            </a: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"/>
              </a:rPr>
              <a:t>%)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0967" name="CasellaDiTesto 10"/>
          <p:cNvSpPr txBox="1">
            <a:spLocks noChangeArrowheads="1"/>
          </p:cNvSpPr>
          <p:nvPr/>
        </p:nvSpPr>
        <p:spPr bwMode="auto">
          <a:xfrm>
            <a:off x="792077" y="4694778"/>
            <a:ext cx="5513388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800" kern="0" dirty="0" smtClean="0">
                <a:solidFill>
                  <a:srgbClr val="0070C0"/>
                </a:solidFill>
                <a:latin typeface="+mj-lt"/>
              </a:rPr>
              <a:t>È una persona </a:t>
            </a:r>
            <a:r>
              <a:rPr lang="it-IT" altLang="it-IT" sz="2800" i="1" kern="0" dirty="0" smtClean="0">
                <a:solidFill>
                  <a:srgbClr val="0070C0"/>
                </a:solidFill>
                <a:latin typeface="+mj-lt"/>
              </a:rPr>
              <a:t>fragile ?</a:t>
            </a:r>
            <a:endParaRPr kumimoji="0" lang="it-IT" altLang="it-IT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0968" name="CasellaDiTesto 11"/>
          <p:cNvSpPr txBox="1">
            <a:spLocks noChangeArrowheads="1"/>
          </p:cNvSpPr>
          <p:nvPr/>
        </p:nvSpPr>
        <p:spPr bwMode="auto">
          <a:xfrm>
            <a:off x="8096250" y="3255963"/>
            <a:ext cx="292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endParaRPr kumimoji="0" lang="it-IT" altLang="it-IT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3358021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49263">
              <a:lnSpc>
                <a:spcPct val="100000"/>
              </a:lnSpc>
              <a:defRPr/>
            </a:pPr>
            <a:r>
              <a:rPr lang="it-IT" altLang="it-IT" sz="105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20</a:t>
            </a:r>
            <a:r>
              <a:rPr lang="it-IT" alt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 Gestione  DOMICILIARE</a:t>
            </a:r>
            <a:r>
              <a:rPr lang="it-IT" altLang="it-IT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/>
            </a:r>
            <a:br>
              <a:rPr lang="it-IT" altLang="it-IT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030310"/>
            <a:ext cx="10515600" cy="5146653"/>
          </a:xfrm>
        </p:spPr>
        <p:txBody>
          <a:bodyPr/>
          <a:lstStyle/>
          <a:p>
            <a:pPr marL="0" lvl="0" indent="0" defTabSz="449263" eaLnBrk="1" hangingPunct="1">
              <a:spcBef>
                <a:spcPts val="2300"/>
              </a:spcBef>
              <a:buClr>
                <a:srgbClr val="000000"/>
              </a:buClr>
              <a:buSzPct val="100000"/>
              <a:buFont typeface="Comic Sans MS" pitchFamily="64" charset="0"/>
              <a:buChar char="•"/>
              <a:defRPr/>
            </a:pP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Visite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 </a:t>
            </a: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domiciliari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 </a:t>
            </a: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programmate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 del </a:t>
            </a:r>
            <a:r>
              <a:rPr lang="en-GB" altLang="it-IT" sz="2300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MMG </a:t>
            </a:r>
            <a:r>
              <a:rPr lang="en-GB" altLang="it-IT" sz="2300" b="1" dirty="0" err="1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aumentate</a:t>
            </a:r>
            <a:r>
              <a:rPr lang="en-GB" altLang="it-IT" sz="2300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 </a:t>
            </a:r>
            <a:r>
              <a:rPr lang="en-GB" altLang="it-IT" sz="2300" b="1" i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(</a:t>
            </a:r>
            <a:r>
              <a:rPr lang="en-GB" altLang="it-IT" sz="2300" b="1" i="1" dirty="0" err="1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giornaliere</a:t>
            </a:r>
            <a:r>
              <a:rPr lang="en-GB" altLang="it-IT" sz="2300" b="1" i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?).</a:t>
            </a:r>
            <a:endParaRPr lang="en-GB" altLang="it-IT" sz="2300" b="1" i="1" dirty="0">
              <a:solidFill>
                <a:srgbClr val="22228B"/>
              </a:solidFill>
              <a:latin typeface="Comic Sans MS" pitchFamily="64" charset="0"/>
              <a:ea typeface="MS PGothic" pitchFamily="32" charset="-128"/>
            </a:endParaRPr>
          </a:p>
          <a:p>
            <a:pPr marL="0" lvl="0" indent="0" defTabSz="449263" eaLnBrk="1" hangingPunct="1">
              <a:spcBef>
                <a:spcPts val="2300"/>
              </a:spcBef>
              <a:buClr>
                <a:srgbClr val="000000"/>
              </a:buClr>
              <a:buSzPct val="100000"/>
              <a:buFont typeface="Comic Sans MS" pitchFamily="64" charset="0"/>
              <a:buChar char="•"/>
              <a:defRPr/>
            </a:pP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Assistenza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 </a:t>
            </a: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domiciliare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 </a:t>
            </a: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integrata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 (ADI) con </a:t>
            </a: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interventi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 </a:t>
            </a: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dell’infermiere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, del </a:t>
            </a: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fisioterapista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, di </a:t>
            </a:r>
            <a:r>
              <a:rPr lang="en-GB" altLang="it-IT" sz="2300" b="1" dirty="0" err="1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specialisti</a:t>
            </a:r>
            <a:r>
              <a:rPr lang="en-GB" altLang="it-IT" sz="2300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 (</a:t>
            </a: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psicologo,fisiatra,pneumologo,geriatra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, </a:t>
            </a: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neurologo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 </a:t>
            </a: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ecc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.)</a:t>
            </a:r>
          </a:p>
          <a:p>
            <a:pPr marL="0" lvl="0" indent="0" defTabSz="449263" eaLnBrk="1" hangingPunct="1">
              <a:spcBef>
                <a:spcPts val="2300"/>
              </a:spcBef>
              <a:buClr>
                <a:srgbClr val="000000"/>
              </a:buClr>
              <a:buSzPct val="100000"/>
              <a:buFont typeface="Comic Sans MS" pitchFamily="64" charset="0"/>
              <a:buChar char="•"/>
              <a:defRPr/>
            </a:pP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Interventi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 di </a:t>
            </a: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assistenza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 </a:t>
            </a: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tutelare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,</a:t>
            </a:r>
          </a:p>
          <a:p>
            <a:pPr marL="0" lvl="0" indent="0" defTabSz="449263" eaLnBrk="1" hangingPunct="1">
              <a:spcBef>
                <a:spcPts val="2300"/>
              </a:spcBef>
              <a:buClr>
                <a:srgbClr val="000000"/>
              </a:buClr>
              <a:buSzPct val="100000"/>
              <a:buFont typeface="Comic Sans MS" pitchFamily="64" charset="0"/>
              <a:buChar char="•"/>
              <a:defRPr/>
            </a:pP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Esecuzione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 </a:t>
            </a: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prelievi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 a </a:t>
            </a: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domicilio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 e/o </a:t>
            </a: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prestazioni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 </a:t>
            </a: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occasionali</a:t>
            </a:r>
            <a:endParaRPr lang="en-GB" altLang="it-IT" sz="2300" b="1" dirty="0">
              <a:solidFill>
                <a:srgbClr val="22228B"/>
              </a:solidFill>
              <a:latin typeface="Comic Sans MS" pitchFamily="64" charset="0"/>
              <a:ea typeface="MS PGothic" pitchFamily="32" charset="-128"/>
            </a:endParaRPr>
          </a:p>
          <a:p>
            <a:pPr marL="0" lvl="0" indent="0" defTabSz="449263" eaLnBrk="1" hangingPunct="1">
              <a:spcBef>
                <a:spcPts val="2300"/>
              </a:spcBef>
              <a:buClr>
                <a:srgbClr val="000000"/>
              </a:buClr>
              <a:buSzPct val="100000"/>
              <a:buFont typeface="Comic Sans MS" pitchFamily="64" charset="0"/>
              <a:buChar char="•"/>
              <a:defRPr/>
            </a:pP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Fornitura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 di </a:t>
            </a: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ausili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 e </a:t>
            </a: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attrezzature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 </a:t>
            </a: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varie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 (</a:t>
            </a: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alimentazione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, </a:t>
            </a: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ossigenoterapia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, </a:t>
            </a: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letti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, </a:t>
            </a: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Carrozzine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, </a:t>
            </a:r>
            <a:r>
              <a:rPr lang="en-GB" altLang="it-IT" sz="23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ecc</a:t>
            </a:r>
            <a:r>
              <a:rPr lang="en-GB" altLang="it-IT" sz="23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) </a:t>
            </a:r>
            <a:endParaRPr lang="en-GB" altLang="it-IT" sz="2300" b="1" dirty="0" smtClean="0">
              <a:solidFill>
                <a:srgbClr val="22228B"/>
              </a:solidFill>
              <a:latin typeface="Comic Sans MS" pitchFamily="64" charset="0"/>
              <a:ea typeface="MS PGothic" pitchFamily="32" charset="-128"/>
            </a:endParaRPr>
          </a:p>
          <a:p>
            <a:pPr marL="0" lvl="0" indent="0" defTabSz="449263" eaLnBrk="1" hangingPunct="1">
              <a:spcBef>
                <a:spcPts val="2300"/>
              </a:spcBef>
              <a:buClr>
                <a:srgbClr val="000000"/>
              </a:buClr>
              <a:buSzPct val="100000"/>
              <a:buFont typeface="Comic Sans MS" pitchFamily="64" charset="0"/>
              <a:buChar char="•"/>
              <a:defRPr/>
            </a:pPr>
            <a:r>
              <a:rPr lang="en-GB" altLang="it-IT" sz="2300" b="1" dirty="0" err="1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Sostegno</a:t>
            </a:r>
            <a:r>
              <a:rPr lang="en-GB" altLang="it-IT" sz="2300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 </a:t>
            </a:r>
            <a:r>
              <a:rPr lang="en-GB" altLang="it-IT" sz="2300" b="1" dirty="0" err="1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psicologico</a:t>
            </a:r>
            <a:r>
              <a:rPr lang="en-GB" altLang="it-IT" sz="2300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 </a:t>
            </a:r>
            <a:r>
              <a:rPr lang="en-GB" altLang="it-IT" sz="2300" b="1" dirty="0" err="1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ai</a:t>
            </a:r>
            <a:r>
              <a:rPr lang="en-GB" altLang="it-IT" sz="2300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 care-givers      </a:t>
            </a:r>
            <a:endParaRPr lang="en-GB" altLang="it-IT" sz="2300" b="1" dirty="0">
              <a:solidFill>
                <a:srgbClr val="22228B"/>
              </a:solidFill>
              <a:latin typeface="Comic Sans MS" pitchFamily="64" charset="0"/>
              <a:ea typeface="MS PGothic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40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65138" y="382588"/>
            <a:ext cx="10515600" cy="1325562"/>
          </a:xfrm>
        </p:spPr>
        <p:txBody>
          <a:bodyPr/>
          <a:lstStyle/>
          <a:p>
            <a:pPr eaLnBrk="1" hangingPunct="1"/>
            <a:r>
              <a:rPr lang="it-IT" altLang="it-IT" sz="1050" b="1" dirty="0" smtClean="0">
                <a:solidFill>
                  <a:srgbClr val="00B0F0"/>
                </a:solidFill>
              </a:rPr>
              <a:t>21</a:t>
            </a:r>
            <a:r>
              <a:rPr lang="it-IT" altLang="it-IT" b="1" dirty="0" smtClean="0">
                <a:solidFill>
                  <a:srgbClr val="FF0000"/>
                </a:solidFill>
              </a:rPr>
              <a:t> Gestione </a:t>
            </a:r>
            <a:r>
              <a:rPr lang="it-IT" altLang="it-IT" b="1" dirty="0">
                <a:solidFill>
                  <a:srgbClr val="FF0000"/>
                </a:solidFill>
              </a:rPr>
              <a:t>Domiciliare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888" y="2767013"/>
            <a:ext cx="5602287" cy="41989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2400"/>
              <a:t>	prelievi venosi ravvicinati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2400"/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2400"/>
              <a:t>	infusioni</a:t>
            </a:r>
            <a:br>
              <a:rPr lang="it-IT" altLang="it-IT" sz="2400"/>
            </a:br>
            <a:r>
              <a:rPr lang="it-IT" altLang="it-IT" sz="2400"/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2400"/>
              <a:t>	enteroclismi</a:t>
            </a:r>
          </a:p>
        </p:txBody>
      </p:sp>
      <p:sp>
        <p:nvSpPr>
          <p:cNvPr id="34820" name="Content Placeholder 2"/>
          <p:cNvSpPr txBox="1">
            <a:spLocks/>
          </p:cNvSpPr>
          <p:nvPr/>
        </p:nvSpPr>
        <p:spPr bwMode="auto">
          <a:xfrm>
            <a:off x="0" y="2401888"/>
            <a:ext cx="613092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400"/>
              <a:t>	- Monitoraggio parametri di laboratorio 	  (es. ammonio, creatinina, elettroliti…)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400"/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400"/>
              <a:t>	- Idratazione	</a:t>
            </a:r>
            <a:br>
              <a:rPr lang="it-IT" altLang="it-IT" sz="2400"/>
            </a:br>
            <a:endParaRPr lang="it-IT" altLang="it-IT" sz="24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400"/>
              <a:t>	- Gestione dell’alvo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9000" y="1428750"/>
            <a:ext cx="3689350" cy="5238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u="sng" dirty="0"/>
              <a:t>Infermiera ADI</a:t>
            </a:r>
            <a:endParaRPr lang="it-IT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272213" y="2986088"/>
            <a:ext cx="8239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987675" y="3863975"/>
            <a:ext cx="4108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35388" y="4664075"/>
            <a:ext cx="33607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84250" y="4778062"/>
            <a:ext cx="7747626" cy="16465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400" b="1" u="sng" dirty="0" smtClean="0">
                <a:solidFill>
                  <a:schemeClr val="tx1"/>
                </a:solidFill>
              </a:rPr>
              <a:t>MMG</a:t>
            </a:r>
          </a:p>
          <a:p>
            <a:pPr>
              <a:defRPr/>
            </a:pPr>
            <a:r>
              <a:rPr lang="it-IT" sz="2400" dirty="0" smtClean="0">
                <a:solidFill>
                  <a:schemeClr val="tx1"/>
                </a:solidFill>
              </a:rPr>
              <a:t>- </a:t>
            </a:r>
            <a:r>
              <a:rPr lang="it-IT" sz="2400" dirty="0">
                <a:solidFill>
                  <a:schemeClr val="tx1"/>
                </a:solidFill>
              </a:rPr>
              <a:t>Riduzione diuretici</a:t>
            </a:r>
          </a:p>
          <a:p>
            <a:pPr>
              <a:defRPr/>
            </a:pPr>
            <a:endParaRPr lang="it-IT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2400" dirty="0">
                <a:solidFill>
                  <a:schemeClr val="tx1"/>
                </a:solidFill>
              </a:rPr>
              <a:t>- Rifaximina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1050" dirty="0" smtClean="0">
                <a:solidFill>
                  <a:srgbClr val="00B0F0"/>
                </a:solidFill>
              </a:rPr>
              <a:t>22</a:t>
            </a:r>
            <a:r>
              <a:rPr lang="it-IT" altLang="it-IT" dirty="0" smtClean="0">
                <a:solidFill>
                  <a:srgbClr val="FF0000"/>
                </a:solidFill>
              </a:rPr>
              <a:t>Tornando </a:t>
            </a:r>
            <a:r>
              <a:rPr lang="it-IT" altLang="it-IT" dirty="0">
                <a:solidFill>
                  <a:srgbClr val="FF0000"/>
                </a:solidFill>
              </a:rPr>
              <a:t>al paziente…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11138" y="1843088"/>
            <a:ext cx="10904537" cy="4748212"/>
          </a:xfrm>
        </p:spPr>
        <p:txBody>
          <a:bodyPr/>
          <a:lstStyle/>
          <a:p>
            <a:pPr eaLnBrk="1" hangingPunct="1"/>
            <a:r>
              <a:rPr lang="it-IT" altLang="it-IT" sz="2600" dirty="0"/>
              <a:t>Miglioramento/stabilizzazione quadro clinico</a:t>
            </a:r>
          </a:p>
          <a:p>
            <a:pPr eaLnBrk="1" hangingPunct="1"/>
            <a:endParaRPr lang="it-IT" altLang="it-IT" sz="2600" dirty="0"/>
          </a:p>
          <a:p>
            <a:pPr eaLnBrk="1" hangingPunct="1"/>
            <a:r>
              <a:rPr lang="it-IT" altLang="it-IT" sz="2600" dirty="0"/>
              <a:t>Regolare </a:t>
            </a:r>
            <a:r>
              <a:rPr lang="it-IT" altLang="it-IT" sz="2600" dirty="0" err="1"/>
              <a:t>follow</a:t>
            </a:r>
            <a:r>
              <a:rPr lang="it-IT" altLang="it-IT" sz="2600" dirty="0"/>
              <a:t> up </a:t>
            </a:r>
            <a:r>
              <a:rPr lang="it-IT" altLang="it-IT" sz="2600" dirty="0" err="1"/>
              <a:t>speciliastico</a:t>
            </a:r>
            <a:r>
              <a:rPr lang="it-IT" altLang="it-IT" sz="2600" dirty="0"/>
              <a:t> epatologico</a:t>
            </a:r>
          </a:p>
          <a:p>
            <a:pPr eaLnBrk="1" hangingPunct="1"/>
            <a:endParaRPr lang="it-IT" altLang="it-IT" sz="2600" dirty="0"/>
          </a:p>
          <a:p>
            <a:pPr eaLnBrk="1" hangingPunct="1"/>
            <a:r>
              <a:rPr lang="it-IT" altLang="it-IT" sz="2600" dirty="0"/>
              <a:t>Dopo circa 3 settimane dalla valutazione specialistica</a:t>
            </a:r>
            <a:br>
              <a:rPr lang="it-IT" altLang="it-IT" sz="2600" dirty="0"/>
            </a:br>
            <a:r>
              <a:rPr lang="it-IT" altLang="it-IT" sz="2600" dirty="0"/>
              <a:t>la figlia riferisce:</a:t>
            </a:r>
            <a:br>
              <a:rPr lang="it-IT" altLang="it-IT" sz="2600" dirty="0"/>
            </a:br>
            <a:r>
              <a:rPr lang="it-IT" altLang="it-IT" sz="2600" dirty="0"/>
              <a:t>	- </a:t>
            </a:r>
            <a:r>
              <a:rPr lang="it-IT" altLang="it-IT" sz="2600" dirty="0" smtClean="0"/>
              <a:t>dispnea</a:t>
            </a:r>
            <a:r>
              <a:rPr lang="it-IT" altLang="it-IT" sz="2600" dirty="0"/>
              <a:t/>
            </a:r>
            <a:br>
              <a:rPr lang="it-IT" altLang="it-IT" sz="2600" dirty="0"/>
            </a:br>
            <a:r>
              <a:rPr lang="it-IT" altLang="it-IT" sz="2600" dirty="0"/>
              <a:t>	</a:t>
            </a:r>
            <a:r>
              <a:rPr lang="it-IT" altLang="it-IT" sz="2600" dirty="0" smtClean="0"/>
              <a:t>- edemi arti inferiori</a:t>
            </a:r>
            <a:r>
              <a:rPr lang="it-IT" altLang="it-IT" sz="2600" dirty="0"/>
              <a:t/>
            </a:r>
            <a:br>
              <a:rPr lang="it-IT" altLang="it-IT" sz="2600" dirty="0"/>
            </a:br>
            <a:r>
              <a:rPr lang="it-IT" altLang="it-IT" sz="2600" dirty="0"/>
              <a:t>	- pancia più gonfia nonostante alvo regolare</a:t>
            </a:r>
            <a:br>
              <a:rPr lang="it-IT" altLang="it-IT" sz="2600" dirty="0"/>
            </a:br>
            <a:r>
              <a:rPr lang="it-IT" altLang="it-IT" sz="2600" dirty="0"/>
              <a:t>	- diuresi ridotta</a:t>
            </a:r>
            <a:br>
              <a:rPr lang="it-IT" altLang="it-IT" sz="2600" dirty="0"/>
            </a:br>
            <a:r>
              <a:rPr lang="it-IT" altLang="it-IT" sz="2600" dirty="0"/>
              <a:t>	- aumento del peso corporeo (4 kg negli ultimi 3 giorni)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600" dirty="0"/>
              <a:t>             </a:t>
            </a:r>
          </a:p>
          <a:p>
            <a:pPr eaLnBrk="1" hangingPunct="1"/>
            <a:endParaRPr lang="it-IT" altLang="it-IT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3138"/>
            <a:ext cx="5878513" cy="520382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1050" u="sng" dirty="0" smtClean="0">
                <a:solidFill>
                  <a:srgbClr val="00B0F0"/>
                </a:solidFill>
              </a:rPr>
              <a:t>23</a:t>
            </a:r>
            <a:r>
              <a:rPr lang="it-IT" sz="4400" u="sng" dirty="0" smtClean="0">
                <a:solidFill>
                  <a:srgbClr val="FF0000"/>
                </a:solidFill>
              </a:rPr>
              <a:t> Valutazione </a:t>
            </a:r>
            <a:r>
              <a:rPr lang="it-IT" sz="4400" u="sng" dirty="0">
                <a:solidFill>
                  <a:srgbClr val="FF0000"/>
                </a:solidFill>
              </a:rPr>
              <a:t>domiciliare</a:t>
            </a:r>
            <a:r>
              <a:rPr lang="it-IT" sz="4400" dirty="0">
                <a:solidFill>
                  <a:srgbClr val="FF000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L’addome appare uniformemente disteso con aree ottuse che cambiano sede in relazione al decubito del paziente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Segno del fiotto positivo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Edemi declivi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787400"/>
            <a:ext cx="4494212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17500" y="669925"/>
            <a:ext cx="10515600" cy="1325563"/>
          </a:xfrm>
        </p:spPr>
        <p:txBody>
          <a:bodyPr/>
          <a:lstStyle/>
          <a:p>
            <a:pPr eaLnBrk="1" hangingPunct="1"/>
            <a:r>
              <a:rPr lang="it-IT" altLang="it-IT" sz="1050" dirty="0" smtClean="0">
                <a:solidFill>
                  <a:srgbClr val="00B0F0"/>
                </a:solidFill>
              </a:rPr>
              <a:t>25 </a:t>
            </a:r>
            <a:r>
              <a:rPr lang="it-IT" altLang="it-IT" dirty="0" smtClean="0">
                <a:solidFill>
                  <a:srgbClr val="FF0000"/>
                </a:solidFill>
              </a:rPr>
              <a:t>Quali </a:t>
            </a:r>
            <a:r>
              <a:rPr lang="it-IT" altLang="it-IT" dirty="0">
                <a:solidFill>
                  <a:srgbClr val="FF0000"/>
                </a:solidFill>
              </a:rPr>
              <a:t>Strategie?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25" y="2597150"/>
            <a:ext cx="11049000" cy="3606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Pronto Soccorso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Programmazione paracentesi ospedaliera concordata con specialista di riferimento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Gestione Domiciliare MMG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pPr eaLnBrk="1" fontAlgn="auto" hangingPunct="1">
              <a:spcAft>
                <a:spcPts val="0"/>
              </a:spcAft>
              <a:defRPr/>
            </a:pPr>
            <a:endParaRPr lang="it-IT" u="sng" dirty="0"/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5" name="Rectangle 4"/>
          <p:cNvSpPr/>
          <p:nvPr/>
        </p:nvSpPr>
        <p:spPr>
          <a:xfrm>
            <a:off x="8080375" y="4714875"/>
            <a:ext cx="3859213" cy="20939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600" dirty="0"/>
              <a:t>Aumento della terapia diuretica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600" dirty="0"/>
              <a:t>Paracentesi domiciliare</a:t>
            </a:r>
            <a:br>
              <a:rPr lang="it-IT" sz="2600" dirty="0"/>
            </a:br>
            <a:r>
              <a:rPr lang="it-IT" sz="2600" dirty="0"/>
              <a:t>	- MMG?</a:t>
            </a:r>
            <a:br>
              <a:rPr lang="it-IT" sz="2600" dirty="0"/>
            </a:br>
            <a:r>
              <a:rPr lang="it-IT" sz="2600" dirty="0"/>
              <a:t>	- Specialista?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94325" y="4943475"/>
            <a:ext cx="234473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08038" y="3441700"/>
            <a:ext cx="11131550" cy="896938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073" y="294410"/>
            <a:ext cx="1926503" cy="192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1050" dirty="0" smtClean="0">
                <a:solidFill>
                  <a:srgbClr val="00B0F0"/>
                </a:solidFill>
              </a:rPr>
              <a:t>25</a:t>
            </a:r>
            <a:r>
              <a:rPr lang="it-IT" altLang="it-IT" dirty="0" smtClean="0">
                <a:solidFill>
                  <a:srgbClr val="FF0000"/>
                </a:solidFill>
              </a:rPr>
              <a:t> Tornando </a:t>
            </a:r>
            <a:r>
              <a:rPr lang="it-IT" altLang="it-IT" dirty="0">
                <a:solidFill>
                  <a:srgbClr val="FF0000"/>
                </a:solidFill>
              </a:rPr>
              <a:t>al paziente…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28600" y="2247900"/>
            <a:ext cx="10572750" cy="3448050"/>
          </a:xfrm>
        </p:spPr>
        <p:txBody>
          <a:bodyPr/>
          <a:lstStyle/>
          <a:p>
            <a:pPr eaLnBrk="1" hangingPunct="1"/>
            <a:r>
              <a:rPr lang="it-IT" altLang="it-IT" sz="2200" dirty="0"/>
              <a:t>Gestione terapia domiciliare più difficoltosa (infusioni  ALBUMINA EV)</a:t>
            </a:r>
          </a:p>
          <a:p>
            <a:pPr eaLnBrk="1" hangingPunct="1"/>
            <a:endParaRPr lang="it-IT" altLang="it-IT" sz="2200" dirty="0"/>
          </a:p>
          <a:p>
            <a:pPr eaLnBrk="1" hangingPunct="1"/>
            <a:r>
              <a:rPr lang="it-IT" altLang="it-IT" sz="2200" dirty="0"/>
              <a:t>Peggiora lo stato di salute della moglie a cui la figlia deve </a:t>
            </a:r>
            <a:br>
              <a:rPr lang="it-IT" altLang="it-IT" sz="2200" dirty="0"/>
            </a:br>
            <a:r>
              <a:rPr lang="it-IT" altLang="it-IT" sz="2200" dirty="0"/>
              <a:t>dedicare più sforzi</a:t>
            </a:r>
          </a:p>
          <a:p>
            <a:pPr eaLnBrk="1" hangingPunct="1"/>
            <a:endParaRPr lang="it-IT" altLang="it-IT" sz="2200" dirty="0"/>
          </a:p>
          <a:p>
            <a:pPr eaLnBrk="1" hangingPunct="1"/>
            <a:r>
              <a:rPr lang="it-IT" altLang="it-IT" sz="2200" dirty="0"/>
              <a:t>La figlia chiede di attivare la procedura per inserimento in RSA</a:t>
            </a:r>
          </a:p>
          <a:p>
            <a:pPr eaLnBrk="1" hangingPunct="1"/>
            <a:endParaRPr lang="it-IT" altLang="it-IT" sz="2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443" y="182570"/>
            <a:ext cx="2213775" cy="393487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643" y="3756991"/>
            <a:ext cx="4167480" cy="2776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3" y="55353"/>
            <a:ext cx="4818027" cy="675450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23" y="156298"/>
            <a:ext cx="4565870" cy="6552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050" dirty="0" smtClean="0">
                <a:solidFill>
                  <a:srgbClr val="00B0F0"/>
                </a:solidFill>
              </a:rPr>
              <a:t>27</a:t>
            </a:r>
            <a:r>
              <a:rPr lang="it-IT" sz="3200" dirty="0" smtClean="0">
                <a:solidFill>
                  <a:srgbClr val="FF0000"/>
                </a:solidFill>
              </a:rPr>
              <a:t>Perché è diventato necessario tutta questa organizzazione ?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68192"/>
            <a:ext cx="10515600" cy="4708771"/>
          </a:xfrm>
        </p:spPr>
        <p:txBody>
          <a:bodyPr/>
          <a:lstStyle/>
          <a:p>
            <a:pPr marL="0" lvl="0" indent="0" defTabSz="449263" eaLnBrk="1" hangingPunct="1">
              <a:lnSpc>
                <a:spcPct val="100000"/>
              </a:lnSpc>
              <a:spcBef>
                <a:spcPct val="0"/>
              </a:spcBef>
              <a:buSzPct val="100000"/>
              <a:buNone/>
              <a:defRPr/>
            </a:pPr>
            <a:r>
              <a:rPr lang="it-IT" altLang="it-IT" sz="20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Le malattie croniche ad elevata </a:t>
            </a:r>
            <a:r>
              <a:rPr lang="it-IT" altLang="it-IT" sz="2000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prevalenza sono sempre più numerose:</a:t>
            </a:r>
            <a:endParaRPr lang="it-IT" altLang="it-IT" sz="2000" b="1" dirty="0">
              <a:solidFill>
                <a:srgbClr val="22228B"/>
              </a:solidFill>
              <a:latin typeface="Comic Sans MS" pitchFamily="64" charset="0"/>
              <a:ea typeface="MS PGothic" pitchFamily="32" charset="-128"/>
            </a:endParaRPr>
          </a:p>
          <a:p>
            <a:pPr marL="0" lvl="0" indent="0" defTabSz="449263" eaLnBrk="1" hangingPunct="1">
              <a:lnSpc>
                <a:spcPct val="100000"/>
              </a:lnSpc>
              <a:spcBef>
                <a:spcPct val="0"/>
              </a:spcBef>
              <a:buSzPct val="100000"/>
              <a:buNone/>
              <a:defRPr/>
            </a:pPr>
            <a:endParaRPr lang="it-IT" altLang="it-IT" sz="2000" b="1" dirty="0">
              <a:solidFill>
                <a:srgbClr val="22228B"/>
              </a:solidFill>
              <a:latin typeface="Comic Sans MS" pitchFamily="64" charset="0"/>
              <a:ea typeface="MS PGothic" pitchFamily="32" charset="-128"/>
            </a:endParaRPr>
          </a:p>
          <a:p>
            <a:pPr marL="742950" lvl="1" indent="-285750" defTabSz="449263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it-IT" altLang="it-IT" sz="20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più di 300.000 malati cronici per milione di assistiti</a:t>
            </a:r>
          </a:p>
          <a:p>
            <a:pPr marL="742950" lvl="1" indent="-285750" defTabSz="449263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it-IT" altLang="it-IT" sz="20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in progressiva crescita</a:t>
            </a:r>
          </a:p>
          <a:p>
            <a:pPr marL="742950" lvl="1" indent="-285750" defTabSz="449263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it-IT" altLang="it-IT" sz="20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necessità di continuità di cura nel tempo e nei passaggi tra livelli di cura</a:t>
            </a:r>
          </a:p>
          <a:p>
            <a:pPr marL="742950" lvl="1" indent="-285750" defTabSz="449263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defRPr/>
            </a:pPr>
            <a:endParaRPr lang="it-IT" altLang="it-IT" sz="2000" b="1" dirty="0">
              <a:solidFill>
                <a:srgbClr val="22228B"/>
              </a:solidFill>
              <a:latin typeface="Comic Sans MS" pitchFamily="64" charset="0"/>
              <a:ea typeface="MS PGothic" pitchFamily="32" charset="-128"/>
            </a:endParaRPr>
          </a:p>
          <a:p>
            <a:pPr marL="0" lvl="0" indent="0" defTabSz="449263" eaLnBrk="1" hangingPunct="1">
              <a:lnSpc>
                <a:spcPct val="100000"/>
              </a:lnSpc>
              <a:spcBef>
                <a:spcPct val="0"/>
              </a:spcBef>
              <a:buSzPct val="100000"/>
              <a:buNone/>
              <a:defRPr/>
            </a:pPr>
            <a:endParaRPr lang="it-IT" altLang="it-IT" sz="2000" b="1" dirty="0">
              <a:solidFill>
                <a:srgbClr val="22228B"/>
              </a:solidFill>
              <a:latin typeface="Comic Sans MS" pitchFamily="64" charset="0"/>
              <a:ea typeface="MS PGothic" pitchFamily="32" charset="-128"/>
            </a:endParaRPr>
          </a:p>
          <a:p>
            <a:pPr marL="0" lvl="0" indent="0" defTabSz="449263" eaLnBrk="1" hangingPunct="1">
              <a:lnSpc>
                <a:spcPct val="100000"/>
              </a:lnSpc>
              <a:spcBef>
                <a:spcPct val="0"/>
              </a:spcBef>
              <a:buSzPct val="100000"/>
              <a:buNone/>
              <a:defRPr/>
            </a:pPr>
            <a:r>
              <a:rPr lang="it-IT" altLang="it-IT" sz="2000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Obbligatorietà </a:t>
            </a:r>
            <a:r>
              <a:rPr lang="it-IT" altLang="it-IT" sz="20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di accogliere e prendere opportunamente in carico ogni richiesta, offrendo informazioni coerenti e/o valutando il problema posto, selezionando la soluzione verso:</a:t>
            </a:r>
          </a:p>
          <a:p>
            <a:pPr lvl="2" defTabSz="449263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it-IT" altLang="it-IT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gestione diretta, per problemi di base, da parte delle Cure Primarie</a:t>
            </a:r>
          </a:p>
          <a:p>
            <a:pPr lvl="2" defTabSz="449263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it-IT" altLang="it-IT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servizi </a:t>
            </a:r>
            <a:r>
              <a:rPr lang="it-IT" altLang="it-IT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specialistici anche e preferibilmente a casa.</a:t>
            </a:r>
            <a:endParaRPr lang="it-IT" altLang="it-IT" b="1" dirty="0" smtClean="0">
              <a:solidFill>
                <a:srgbClr val="22228B"/>
              </a:solidFill>
              <a:latin typeface="Comic Sans MS" pitchFamily="64" charset="0"/>
              <a:ea typeface="MS PGothic" pitchFamily="32" charset="-128"/>
            </a:endParaRPr>
          </a:p>
          <a:p>
            <a:pPr lvl="2" defTabSz="449263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it-IT" altLang="it-IT" b="1" dirty="0" smtClean="0">
              <a:solidFill>
                <a:srgbClr val="22228B"/>
              </a:solidFill>
              <a:latin typeface="Comic Sans MS" pitchFamily="64" charset="0"/>
              <a:ea typeface="MS PGothic" pitchFamily="32" charset="-128"/>
            </a:endParaRPr>
          </a:p>
          <a:p>
            <a:pPr lvl="2" defTabSz="449263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it-IT" altLang="it-IT" b="1" dirty="0" smtClean="0">
                <a:solidFill>
                  <a:srgbClr val="C00000"/>
                </a:solidFill>
                <a:latin typeface="Comic Sans MS" pitchFamily="64" charset="0"/>
                <a:ea typeface="MS PGothic" pitchFamily="32" charset="-128"/>
              </a:rPr>
              <a:t>La cronicità si porta via circa tre quarti dei fondi sanitari</a:t>
            </a:r>
            <a:endParaRPr lang="it-IT" altLang="it-IT" b="1" dirty="0">
              <a:solidFill>
                <a:srgbClr val="C00000"/>
              </a:solidFill>
              <a:latin typeface="Comic Sans MS" pitchFamily="64" charset="0"/>
              <a:ea typeface="MS PGothic" pitchFamily="32" charset="-128"/>
            </a:endParaRPr>
          </a:p>
          <a:p>
            <a:pPr lvl="2" defTabSz="449263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it-IT" altLang="it-IT" b="1" dirty="0">
              <a:solidFill>
                <a:srgbClr val="22228B"/>
              </a:solidFill>
              <a:latin typeface="Comic Sans MS" pitchFamily="64" charset="0"/>
              <a:ea typeface="MS PGothic" pitchFamily="32" charset="-128"/>
            </a:endParaRPr>
          </a:p>
          <a:p>
            <a:pPr marL="971550" lvl="2" defTabSz="449263" eaLnBrk="1" hangingPunct="1">
              <a:lnSpc>
                <a:spcPct val="100000"/>
              </a:lnSpc>
              <a:spcBef>
                <a:spcPct val="0"/>
              </a:spcBef>
              <a:buSzPct val="100000"/>
              <a:buNone/>
              <a:defRPr/>
            </a:pPr>
            <a:endParaRPr lang="it-IT" altLang="it-IT" b="1" dirty="0">
              <a:solidFill>
                <a:srgbClr val="6B6BCF"/>
              </a:solidFill>
              <a:latin typeface="Comic Sans MS" pitchFamily="64" charset="0"/>
              <a:ea typeface="MS PGothic" pitchFamily="32" charset="-128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43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8824"/>
          </a:xfrm>
        </p:spPr>
        <p:txBody>
          <a:bodyPr/>
          <a:lstStyle/>
          <a:p>
            <a:r>
              <a:rPr lang="it-IT" sz="1050" dirty="0" smtClean="0">
                <a:solidFill>
                  <a:srgbClr val="00B0F0"/>
                </a:solidFill>
              </a:rPr>
              <a:t>28</a:t>
            </a:r>
            <a:r>
              <a:rPr lang="it-IT" dirty="0" smtClean="0"/>
              <a:t> </a:t>
            </a:r>
            <a:r>
              <a:rPr lang="it-IT" sz="2800" i="1" dirty="0" smtClean="0">
                <a:solidFill>
                  <a:srgbClr val="FF0000"/>
                </a:solidFill>
              </a:rPr>
              <a:t>mie osservazioni…</a:t>
            </a:r>
            <a:endParaRPr lang="it-IT" sz="2800" i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dirty="0">
                <a:solidFill>
                  <a:srgbClr val="000000"/>
                </a:solidFill>
                <a:latin typeface="Arial Unicode MS"/>
              </a:rPr>
              <a:t>Tutto questo, va  inteso come un </a:t>
            </a:r>
            <a:r>
              <a:rPr lang="it-IT" sz="1800" b="1" dirty="0">
                <a:solidFill>
                  <a:srgbClr val="000000"/>
                </a:solidFill>
                <a:latin typeface="Arial Unicode MS"/>
              </a:rPr>
              <a:t>sistema adattativo complesso</a:t>
            </a:r>
            <a:r>
              <a:rPr lang="it-IT" sz="1800" dirty="0">
                <a:solidFill>
                  <a:srgbClr val="000000"/>
                </a:solidFill>
                <a:latin typeface="Arial Unicode MS"/>
              </a:rPr>
              <a:t>, è </a:t>
            </a:r>
            <a:r>
              <a:rPr lang="it-IT" sz="1800" dirty="0" smtClean="0">
                <a:solidFill>
                  <a:srgbClr val="000000"/>
                </a:solidFill>
                <a:latin typeface="Arial Unicode MS"/>
              </a:rPr>
              <a:t>cioè un </a:t>
            </a:r>
            <a:r>
              <a:rPr lang="it-IT" sz="1800" dirty="0">
                <a:solidFill>
                  <a:srgbClr val="000000"/>
                </a:solidFill>
                <a:latin typeface="Arial Unicode MS"/>
              </a:rPr>
              <a:t>insieme  di attori </a:t>
            </a:r>
            <a:r>
              <a:rPr lang="it-IT" sz="1800" dirty="0">
                <a:solidFill>
                  <a:srgbClr val="FF0000"/>
                </a:solidFill>
                <a:latin typeface="Arial Unicode MS"/>
              </a:rPr>
              <a:t>autonomi </a:t>
            </a:r>
            <a:r>
              <a:rPr lang="it-IT" sz="1800" dirty="0">
                <a:solidFill>
                  <a:srgbClr val="000000"/>
                </a:solidFill>
                <a:latin typeface="Arial Unicode MS"/>
              </a:rPr>
              <a:t>nella loro attività, tali da </a:t>
            </a:r>
            <a:r>
              <a:rPr lang="it-IT" sz="1800" dirty="0">
                <a:solidFill>
                  <a:srgbClr val="FF0000"/>
                </a:solidFill>
                <a:latin typeface="Arial Unicode MS"/>
              </a:rPr>
              <a:t>non </a:t>
            </a:r>
            <a:r>
              <a:rPr lang="it-IT" sz="1800" dirty="0">
                <a:solidFill>
                  <a:srgbClr val="000000"/>
                </a:solidFill>
                <a:latin typeface="Arial Unicode MS"/>
              </a:rPr>
              <a:t>essere </a:t>
            </a:r>
            <a:r>
              <a:rPr lang="it-IT" sz="1800" dirty="0">
                <a:solidFill>
                  <a:srgbClr val="FF0000"/>
                </a:solidFill>
                <a:latin typeface="Arial Unicode MS"/>
              </a:rPr>
              <a:t>sempre </a:t>
            </a:r>
            <a:r>
              <a:rPr lang="it-IT" sz="1800" dirty="0">
                <a:solidFill>
                  <a:srgbClr val="000000"/>
                </a:solidFill>
                <a:latin typeface="Arial Unicode MS"/>
              </a:rPr>
              <a:t>totalmente </a:t>
            </a:r>
            <a:r>
              <a:rPr lang="it-IT" sz="1800" dirty="0">
                <a:solidFill>
                  <a:srgbClr val="FF0000"/>
                </a:solidFill>
                <a:latin typeface="Arial Unicode MS"/>
              </a:rPr>
              <a:t>prevedibili, ma </a:t>
            </a:r>
            <a:r>
              <a:rPr lang="it-IT" sz="180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it-IT" sz="1800" dirty="0">
                <a:solidFill>
                  <a:srgbClr val="000000"/>
                </a:solidFill>
                <a:latin typeface="Arial Unicode MS"/>
              </a:rPr>
              <a:t>le cui </a:t>
            </a:r>
            <a:r>
              <a:rPr lang="it-IT" sz="1800" dirty="0">
                <a:solidFill>
                  <a:srgbClr val="FF0000"/>
                </a:solidFill>
                <a:latin typeface="Arial Unicode MS"/>
              </a:rPr>
              <a:t>azioni sono interconnesse </a:t>
            </a:r>
            <a:r>
              <a:rPr lang="it-IT" sz="1800" dirty="0">
                <a:solidFill>
                  <a:srgbClr val="000000"/>
                </a:solidFill>
                <a:latin typeface="Arial Unicode MS"/>
              </a:rPr>
              <a:t>e tali da influenzarsi a </a:t>
            </a:r>
            <a:r>
              <a:rPr lang="it-IT" sz="1800" dirty="0" smtClean="0">
                <a:solidFill>
                  <a:srgbClr val="000000"/>
                </a:solidFill>
                <a:latin typeface="Arial Unicode MS"/>
              </a:rPr>
              <a:t>vicenda.</a:t>
            </a:r>
          </a:p>
          <a:p>
            <a:pPr marL="571500" marR="227330" indent="-342900" algn="just">
              <a:spcAft>
                <a:spcPts val="3765"/>
              </a:spcAft>
            </a:pPr>
            <a:r>
              <a:rPr lang="it-IT" sz="180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it-IT" sz="1800" dirty="0">
                <a:solidFill>
                  <a:srgbClr val="000000"/>
                </a:solidFill>
                <a:latin typeface="Arial Unicode MS"/>
                <a:ea typeface="Calibri"/>
              </a:rPr>
              <a:t>Le </a:t>
            </a:r>
            <a:r>
              <a:rPr lang="it-IT" sz="1800" dirty="0">
                <a:solidFill>
                  <a:srgbClr val="FF0000"/>
                </a:solidFill>
                <a:latin typeface="Arial Unicode MS"/>
                <a:ea typeface="Calibri"/>
              </a:rPr>
              <a:t>prove di efficacia a sostegno della medicina del territorio </a:t>
            </a:r>
            <a:r>
              <a:rPr lang="it-IT" sz="1800" dirty="0">
                <a:solidFill>
                  <a:srgbClr val="000000"/>
                </a:solidFill>
                <a:latin typeface="Arial Unicode MS"/>
                <a:ea typeface="Calibri"/>
              </a:rPr>
              <a:t>e delle forme di integrazione per rispondere a bisogni sanitari crescenti </a:t>
            </a:r>
            <a:r>
              <a:rPr lang="it-IT" sz="1800" dirty="0" smtClean="0">
                <a:solidFill>
                  <a:srgbClr val="000000"/>
                </a:solidFill>
                <a:latin typeface="Arial Unicode MS"/>
                <a:ea typeface="Calibri"/>
              </a:rPr>
              <a:t>sono anche </a:t>
            </a:r>
            <a:r>
              <a:rPr lang="it-IT" sz="1800" dirty="0">
                <a:solidFill>
                  <a:srgbClr val="FF0000"/>
                </a:solidFill>
                <a:latin typeface="Arial Unicode MS"/>
                <a:ea typeface="Calibri"/>
              </a:rPr>
              <a:t>indicazioni utili </a:t>
            </a:r>
            <a:r>
              <a:rPr lang="it-IT" sz="1800" dirty="0" smtClean="0">
                <a:solidFill>
                  <a:srgbClr val="FF0000"/>
                </a:solidFill>
                <a:latin typeface="Arial Unicode MS"/>
                <a:ea typeface="Calibri"/>
              </a:rPr>
              <a:t>e di </a:t>
            </a:r>
            <a:r>
              <a:rPr lang="it-IT" sz="1800" dirty="0">
                <a:solidFill>
                  <a:srgbClr val="FF0000"/>
                </a:solidFill>
                <a:latin typeface="Arial Unicode MS"/>
                <a:ea typeface="Calibri"/>
              </a:rPr>
              <a:t>supporto a policy maker, manager e </a:t>
            </a:r>
            <a:r>
              <a:rPr lang="it-IT" sz="1800" dirty="0" smtClean="0">
                <a:solidFill>
                  <a:srgbClr val="FF0000"/>
                </a:solidFill>
                <a:latin typeface="Arial Unicode MS"/>
                <a:ea typeface="Calibri"/>
              </a:rPr>
              <a:t>professionisti</a:t>
            </a:r>
            <a:r>
              <a:rPr lang="it-IT" sz="1800" dirty="0" smtClean="0">
                <a:solidFill>
                  <a:srgbClr val="000000"/>
                </a:solidFill>
                <a:latin typeface="Arial Unicode MS"/>
                <a:ea typeface="Calibri"/>
              </a:rPr>
              <a:t>.</a:t>
            </a:r>
          </a:p>
          <a:p>
            <a:pPr marL="571500" marR="227330" indent="-342900" algn="just">
              <a:spcAft>
                <a:spcPts val="3765"/>
              </a:spcAft>
            </a:pPr>
            <a:r>
              <a:rPr lang="it-IT" sz="1800" dirty="0" smtClean="0">
                <a:solidFill>
                  <a:srgbClr val="000000"/>
                </a:solidFill>
                <a:latin typeface="Arial Unicode MS"/>
                <a:ea typeface="Calibri"/>
              </a:rPr>
              <a:t>Rappresenta il passaggio </a:t>
            </a:r>
            <a:r>
              <a:rPr lang="it-IT" sz="1800" dirty="0">
                <a:solidFill>
                  <a:srgbClr val="000000"/>
                </a:solidFill>
                <a:latin typeface="Arial Unicode MS"/>
                <a:ea typeface="Calibri"/>
              </a:rPr>
              <a:t>da un sistema centrato sull’offerta di </a:t>
            </a:r>
            <a:r>
              <a:rPr lang="it-IT" sz="1800" b="1" dirty="0">
                <a:solidFill>
                  <a:srgbClr val="FF0000"/>
                </a:solidFill>
                <a:latin typeface="Arial Unicode MS"/>
                <a:ea typeface="Calibri"/>
              </a:rPr>
              <a:t>prestazioni </a:t>
            </a:r>
            <a:r>
              <a:rPr lang="it-IT" sz="1800" b="1" dirty="0" smtClean="0">
                <a:solidFill>
                  <a:srgbClr val="FF0000"/>
                </a:solidFill>
                <a:latin typeface="Arial Unicode MS"/>
                <a:ea typeface="Calibri"/>
              </a:rPr>
              <a:t>frammentarie , </a:t>
            </a:r>
            <a:r>
              <a:rPr lang="it-IT" sz="1800" dirty="0">
                <a:solidFill>
                  <a:srgbClr val="000000"/>
                </a:solidFill>
                <a:latin typeface="Arial Unicode MS"/>
                <a:ea typeface="Calibri"/>
              </a:rPr>
              <a:t>ad uno in cui l’assistito </a:t>
            </a:r>
            <a:r>
              <a:rPr lang="it-IT" sz="1800" dirty="0" smtClean="0">
                <a:solidFill>
                  <a:srgbClr val="000000"/>
                </a:solidFill>
                <a:latin typeface="Arial Unicode MS"/>
                <a:ea typeface="Calibri"/>
              </a:rPr>
              <a:t>può e deve </a:t>
            </a:r>
            <a:r>
              <a:rPr lang="it-IT" sz="1800" dirty="0">
                <a:solidFill>
                  <a:srgbClr val="000000"/>
                </a:solidFill>
                <a:latin typeface="Arial Unicode MS"/>
                <a:ea typeface="Calibri"/>
              </a:rPr>
              <a:t>trovare risposta ai suoi bisogni in maniera sussidiaria attraverso attivazione di </a:t>
            </a:r>
            <a:r>
              <a:rPr lang="it-IT" sz="1800" b="1" dirty="0">
                <a:solidFill>
                  <a:srgbClr val="FF0000"/>
                </a:solidFill>
                <a:latin typeface="Arial Unicode MS"/>
                <a:ea typeface="Calibri"/>
              </a:rPr>
              <a:t>reti e percorsi programmati </a:t>
            </a:r>
            <a:r>
              <a:rPr lang="it-IT" sz="1800" dirty="0">
                <a:solidFill>
                  <a:srgbClr val="000000"/>
                </a:solidFill>
                <a:latin typeface="Arial Unicode MS"/>
                <a:ea typeface="Calibri"/>
              </a:rPr>
              <a:t>che, alimentati da risorse e competenze integrate a livello locale, rispondano </a:t>
            </a:r>
            <a:r>
              <a:rPr lang="it-IT" sz="1800" dirty="0" smtClean="0">
                <a:solidFill>
                  <a:srgbClr val="000000"/>
                </a:solidFill>
                <a:latin typeface="Arial Unicode MS"/>
                <a:ea typeface="Calibri"/>
              </a:rPr>
              <a:t>ai </a:t>
            </a:r>
            <a:r>
              <a:rPr lang="it-IT" sz="1800" dirty="0">
                <a:solidFill>
                  <a:srgbClr val="000000"/>
                </a:solidFill>
                <a:latin typeface="Arial Unicode MS"/>
                <a:ea typeface="Calibri"/>
              </a:rPr>
              <a:t>principi universali di presa in carico istituzionale e continuità assistenziale </a:t>
            </a:r>
            <a:r>
              <a:rPr lang="it-IT" sz="1800" dirty="0" smtClean="0">
                <a:solidFill>
                  <a:srgbClr val="000000"/>
                </a:solidFill>
                <a:latin typeface="Arial Unicode MS"/>
                <a:ea typeface="Calibri"/>
              </a:rPr>
              <a:t>gestita  (qualcuno di noi ricorda il decalogo della d</a:t>
            </a:r>
            <a:r>
              <a:rPr lang="it-IT" sz="1800" dirty="0" smtClean="0">
                <a:solidFill>
                  <a:srgbClr val="000000"/>
                </a:solidFill>
                <a:latin typeface="Arial Unicode MS"/>
              </a:rPr>
              <a:t>ichiarazione </a:t>
            </a:r>
            <a:r>
              <a:rPr lang="it-IT" sz="1800" dirty="0">
                <a:solidFill>
                  <a:srgbClr val="000000"/>
                </a:solidFill>
                <a:latin typeface="Arial Unicode MS"/>
              </a:rPr>
              <a:t>Universale di </a:t>
            </a:r>
            <a:r>
              <a:rPr lang="it-IT" sz="1800" dirty="0" smtClean="0">
                <a:solidFill>
                  <a:srgbClr val="000000"/>
                </a:solidFill>
                <a:latin typeface="Arial Unicode MS"/>
              </a:rPr>
              <a:t>Alma-Ata del 1978?)</a:t>
            </a:r>
            <a:endParaRPr lang="it-IT" sz="1800" dirty="0">
              <a:solidFill>
                <a:srgbClr val="000000"/>
              </a:solidFill>
              <a:ea typeface="Calibri"/>
            </a:endParaRPr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9024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/>
          <a:p>
            <a:r>
              <a:rPr lang="it-IT" sz="1050" dirty="0" smtClean="0">
                <a:solidFill>
                  <a:srgbClr val="00B0F0"/>
                </a:solidFill>
              </a:rPr>
              <a:t>29</a:t>
            </a:r>
            <a:r>
              <a:rPr lang="it-IT" sz="3200" dirty="0" smtClean="0">
                <a:solidFill>
                  <a:srgbClr val="FF0000"/>
                </a:solidFill>
              </a:rPr>
              <a:t> Il tutto si può riassumere con</a:t>
            </a:r>
            <a:endParaRPr lang="it-IT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20" y="1159098"/>
            <a:ext cx="9362941" cy="558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2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sz="1050" dirty="0" smtClean="0">
                <a:solidFill>
                  <a:srgbClr val="00B0F0"/>
                </a:solidFill>
              </a:rPr>
              <a:t>3  </a:t>
            </a:r>
            <a:r>
              <a:rPr lang="it-IT" b="1" dirty="0" smtClean="0">
                <a:solidFill>
                  <a:srgbClr val="FF0000"/>
                </a:solidFill>
              </a:rPr>
              <a:t>FRAGILITA’</a:t>
            </a:r>
            <a:r>
              <a:rPr lang="it-IT" dirty="0" smtClean="0">
                <a:solidFill>
                  <a:srgbClr val="FF0000"/>
                </a:solidFill>
              </a:rPr>
              <a:t>: cos’è 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685800">
              <a:buFontTx/>
              <a:buChar char="-"/>
            </a:pPr>
            <a:r>
              <a:rPr lang="it-IT" altLang="it-IT" sz="4800" b="1" kern="1200" dirty="0" smtClean="0">
                <a:solidFill>
                  <a:srgbClr val="073E87"/>
                </a:solidFill>
                <a:latin typeface="Candara"/>
              </a:rPr>
              <a:t>una </a:t>
            </a:r>
            <a:r>
              <a:rPr lang="it-IT" altLang="it-IT" sz="4800" b="1" kern="1200" dirty="0">
                <a:solidFill>
                  <a:srgbClr val="073E87"/>
                </a:solidFill>
                <a:latin typeface="Candara"/>
              </a:rPr>
              <a:t>situazione di non autosufficienza parziale o totale, di carattere temporaneo o </a:t>
            </a:r>
            <a:r>
              <a:rPr lang="it-IT" altLang="it-IT" sz="4800" b="1" kern="1200" dirty="0" smtClean="0">
                <a:solidFill>
                  <a:srgbClr val="073E87"/>
                </a:solidFill>
                <a:latin typeface="Candara"/>
              </a:rPr>
              <a:t>definitivo, dovuta a cause cliniche, sociali, economiche, logistiche.</a:t>
            </a:r>
          </a:p>
          <a:p>
            <a:pPr marL="685800" indent="-685800">
              <a:buFontTx/>
              <a:buChar char="-"/>
            </a:pPr>
            <a:endParaRPr lang="it-IT" sz="4000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09/04/16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>
                <a:solidFill>
                  <a:srgbClr val="FF0000"/>
                </a:solidFill>
              </a:rPr>
              <a:t>Va tutto bene? </a:t>
            </a:r>
            <a:r>
              <a:rPr lang="it-IT" sz="3200" i="1" dirty="0" smtClean="0">
                <a:solidFill>
                  <a:srgbClr val="002060"/>
                </a:solidFill>
              </a:rPr>
              <a:t>Le criticità a mio parere…</a:t>
            </a:r>
            <a:endParaRPr lang="it-IT" sz="3200" i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0" y="1648496"/>
            <a:ext cx="11178863" cy="453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 flipH="1">
            <a:off x="450760" y="906541"/>
            <a:ext cx="61818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B0F0"/>
                </a:solidFill>
                <a:latin typeface="Calibri Light"/>
                <a:ea typeface="+mj-ea"/>
                <a:cs typeface="+mj-cs"/>
              </a:rPr>
              <a:t>30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25227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Per concludere, le (mie)speranze…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002060"/>
                </a:solidFill>
              </a:rPr>
              <a:t>Nuova visione</a:t>
            </a:r>
            <a:r>
              <a:rPr lang="it-IT" b="1" dirty="0"/>
              <a:t>….</a:t>
            </a:r>
            <a:endParaRPr lang="it-IT" sz="2400" dirty="0"/>
          </a:p>
          <a:p>
            <a:r>
              <a:rPr lang="it-IT" b="1" dirty="0"/>
              <a:t>               </a:t>
            </a:r>
            <a:r>
              <a:rPr lang="it-IT" b="1" dirty="0">
                <a:solidFill>
                  <a:srgbClr val="00B0F0"/>
                </a:solidFill>
              </a:rPr>
              <a:t>ASST come “facilitatore dell’integrazione” </a:t>
            </a:r>
            <a:r>
              <a:rPr lang="it-IT" dirty="0">
                <a:solidFill>
                  <a:srgbClr val="00B0F0"/>
                </a:solidFill>
              </a:rPr>
              <a:t>tra diversi professionisti, </a:t>
            </a:r>
            <a:r>
              <a:rPr lang="it-IT" b="1" dirty="0">
                <a:solidFill>
                  <a:srgbClr val="00B0F0"/>
                </a:solidFill>
              </a:rPr>
              <a:t>  </a:t>
            </a:r>
            <a:r>
              <a:rPr lang="it-IT" dirty="0" smtClean="0">
                <a:solidFill>
                  <a:srgbClr val="00B0F0"/>
                </a:solidFill>
              </a:rPr>
              <a:t>(</a:t>
            </a:r>
            <a:r>
              <a:rPr lang="it-IT" dirty="0">
                <a:solidFill>
                  <a:srgbClr val="00B0F0"/>
                </a:solidFill>
              </a:rPr>
              <a:t>medici e non),organizzazioni e </a:t>
            </a:r>
            <a:r>
              <a:rPr lang="it-IT" dirty="0" smtClean="0">
                <a:solidFill>
                  <a:srgbClr val="00B0F0"/>
                </a:solidFill>
              </a:rPr>
              <a:t>assistiti per: </a:t>
            </a:r>
          </a:p>
          <a:p>
            <a:endParaRPr lang="it-IT" sz="2400" dirty="0">
              <a:solidFill>
                <a:srgbClr val="00B0F0"/>
              </a:solidFill>
            </a:endParaRPr>
          </a:p>
          <a:p>
            <a:pPr lvl="1"/>
            <a:r>
              <a:rPr lang="it-IT" dirty="0">
                <a:solidFill>
                  <a:srgbClr val="00B050"/>
                </a:solidFill>
              </a:rPr>
              <a:t>Gestione tecnica del processo organizzativo di presa in carico istituzionale </a:t>
            </a:r>
            <a:r>
              <a:rPr lang="it-IT" dirty="0" smtClean="0">
                <a:solidFill>
                  <a:srgbClr val="00B050"/>
                </a:solidFill>
              </a:rPr>
              <a:t>dell’ </a:t>
            </a:r>
            <a:r>
              <a:rPr lang="it-IT" dirty="0">
                <a:solidFill>
                  <a:srgbClr val="00B050"/>
                </a:solidFill>
              </a:rPr>
              <a:t>assistito con patologia cronica o </a:t>
            </a:r>
            <a:r>
              <a:rPr lang="it-IT" dirty="0" smtClean="0">
                <a:solidFill>
                  <a:srgbClr val="00B050"/>
                </a:solidFill>
              </a:rPr>
              <a:t>con bisogno </a:t>
            </a:r>
            <a:r>
              <a:rPr lang="it-IT" dirty="0">
                <a:solidFill>
                  <a:srgbClr val="00B050"/>
                </a:solidFill>
              </a:rPr>
              <a:t>di salute complesso;</a:t>
            </a:r>
            <a:endParaRPr lang="it-IT" sz="2000" dirty="0">
              <a:solidFill>
                <a:srgbClr val="00B050"/>
              </a:solidFill>
            </a:endParaRPr>
          </a:p>
          <a:p>
            <a:pPr lvl="1"/>
            <a:r>
              <a:rPr lang="it-IT" dirty="0">
                <a:solidFill>
                  <a:srgbClr val="00B050"/>
                </a:solidFill>
              </a:rPr>
              <a:t>Facilitazione dell’attuazione della continuità assistenziale in termini di sicurezza, efficacia, appropriatezza, sostenibilità, ricomponendo le conoscenze specialistiche e tecniche delle diverse autonomie professionali;</a:t>
            </a:r>
            <a:endParaRPr lang="it-IT" sz="2000" dirty="0">
              <a:solidFill>
                <a:srgbClr val="00B050"/>
              </a:solidFill>
            </a:endParaRPr>
          </a:p>
          <a:p>
            <a:pPr lvl="1"/>
            <a:r>
              <a:rPr lang="it-IT" dirty="0">
                <a:solidFill>
                  <a:srgbClr val="00B050"/>
                </a:solidFill>
              </a:rPr>
              <a:t>Rendicontazione e comunicazione di azioni svolte nell’intero </a:t>
            </a:r>
            <a:r>
              <a:rPr lang="it-IT" dirty="0" smtClean="0">
                <a:solidFill>
                  <a:srgbClr val="00B050"/>
                </a:solidFill>
              </a:rPr>
              <a:t>sistema; </a:t>
            </a:r>
            <a:endParaRPr lang="it-IT" sz="2000" dirty="0">
              <a:solidFill>
                <a:srgbClr val="00B050"/>
              </a:solidFill>
            </a:endParaRPr>
          </a:p>
          <a:p>
            <a:pPr lvl="1"/>
            <a:r>
              <a:rPr lang="it-IT" dirty="0">
                <a:solidFill>
                  <a:srgbClr val="00B050"/>
                </a:solidFill>
              </a:rPr>
              <a:t>Azione di </a:t>
            </a:r>
            <a:r>
              <a:rPr lang="it-IT" dirty="0" err="1">
                <a:solidFill>
                  <a:srgbClr val="00B050"/>
                </a:solidFill>
              </a:rPr>
              <a:t>advocacy</a:t>
            </a:r>
            <a:r>
              <a:rPr lang="it-IT" dirty="0">
                <a:solidFill>
                  <a:srgbClr val="00B050"/>
                </a:solidFill>
              </a:rPr>
              <a:t> (patrocinio) verso i cittadini</a:t>
            </a:r>
            <a:r>
              <a:rPr lang="it-IT" dirty="0"/>
              <a:t>.</a:t>
            </a:r>
            <a:endParaRPr lang="it-IT" sz="2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60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1192" y="5135908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latin typeface="Bradley Hand ITC" panose="03070402050302030203" pitchFamily="66" charset="0"/>
              </a:rPr>
              <a:t>GRAZIE PER L’ATTENZIONE!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88" y="394494"/>
            <a:ext cx="6987208" cy="4658139"/>
          </a:xfrm>
        </p:spPr>
      </p:pic>
    </p:spTree>
    <p:extLst>
      <p:ext uri="{BB962C8B-B14F-4D97-AF65-F5344CB8AC3E}">
        <p14:creationId xmlns:p14="http://schemas.microsoft.com/office/powerpoint/2010/main" val="24239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481070" y="193183"/>
            <a:ext cx="10086090" cy="147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050" b="1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4     </a:t>
            </a:r>
            <a:r>
              <a:rPr lang="it-IT" altLang="it-IT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Quando e come definire una  </a:t>
            </a:r>
            <a:r>
              <a:rPr lang="it-IT" altLang="it-IT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persona </a:t>
            </a:r>
            <a:r>
              <a:rPr lang="it-IT" altLang="it-IT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fragile ?</a:t>
            </a:r>
            <a:endParaRPr lang="it-IT" altLang="it-IT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292087" y="1669775"/>
            <a:ext cx="9213574" cy="3985590"/>
          </a:xfrm>
          <a:prstGeom prst="rect">
            <a:avLst/>
          </a:prstGeom>
          <a:noFill/>
          <a:ln w="76320" cap="sq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861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700"/>
              </a:spcBef>
              <a:spcAft>
                <a:spcPts val="0"/>
              </a:spcAft>
              <a:buSzPct val="65000"/>
              <a:defRPr/>
            </a:pPr>
            <a:r>
              <a:rPr lang="it-IT" altLang="it-IT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</a:rPr>
              <a:t> </a:t>
            </a:r>
            <a:endParaRPr lang="it-IT" altLang="it-IT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"/>
              <a:cs typeface="Arial" panose="020B0604020202020204" pitchFamily="34" charset="0"/>
            </a:endParaRPr>
          </a:p>
          <a:p>
            <a:pPr marL="0" algn="ctr" eaLnBrk="1" fontAlgn="auto" hangingPunct="1">
              <a:spcBef>
                <a:spcPts val="0"/>
              </a:spcBef>
              <a:spcAft>
                <a:spcPts val="0"/>
              </a:spcAft>
              <a:buSzPct val="65000"/>
              <a:defRPr/>
            </a:pPr>
            <a:r>
              <a:rPr lang="it-IT" altLang="it-IT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Fondamentale superare la </a:t>
            </a:r>
            <a:r>
              <a:rPr lang="it-IT" altLang="it-IT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valutazione dello stato di salute basato </a:t>
            </a:r>
            <a:r>
              <a:rPr lang="it-IT" altLang="it-IT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solo sul </a:t>
            </a:r>
            <a:r>
              <a:rPr lang="it-IT" altLang="it-IT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parametro della diagnosi </a:t>
            </a:r>
            <a:r>
              <a:rPr lang="it-IT" altLang="it-IT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medica</a:t>
            </a:r>
            <a:r>
              <a:rPr lang="it-IT" altLang="it-IT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 </a:t>
            </a:r>
            <a:r>
              <a:rPr lang="it-IT" altLang="it-IT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a favore di una valutazione complessiva, ovvero, </a:t>
            </a:r>
            <a:r>
              <a:rPr lang="it-IT" altLang="it-IT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l’impatto che la malattia ha </a:t>
            </a:r>
            <a:r>
              <a:rPr lang="it-IT" altLang="it-IT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sulla persona e su tutta la sua famiglia, sotto tutti i punti di vista </a:t>
            </a:r>
            <a:r>
              <a:rPr lang="it-IT" altLang="it-IT" sz="2000" kern="0" dirty="0" smtClean="0">
                <a:solidFill>
                  <a:srgbClr val="002060"/>
                </a:solidFill>
                <a:latin typeface="Calibri "/>
                <a:cs typeface="Arial" panose="020B0604020202020204" pitchFamily="34" charset="0"/>
              </a:rPr>
              <a:t>( sanitario, sociale, logistico </a:t>
            </a:r>
            <a:r>
              <a:rPr lang="it-IT" altLang="it-IT" sz="2000" kern="0" dirty="0" err="1" smtClean="0">
                <a:solidFill>
                  <a:srgbClr val="002060"/>
                </a:solidFill>
                <a:latin typeface="Calibri "/>
                <a:cs typeface="Arial" panose="020B0604020202020204" pitchFamily="34" charset="0"/>
              </a:rPr>
              <a:t>etc</a:t>
            </a:r>
            <a:r>
              <a:rPr lang="it-IT" altLang="it-IT" sz="2000" kern="0" dirty="0" smtClean="0">
                <a:solidFill>
                  <a:srgbClr val="002060"/>
                </a:solidFill>
                <a:latin typeface="Calibri "/>
                <a:cs typeface="Arial" panose="020B0604020202020204" pitchFamily="34" charset="0"/>
              </a:rPr>
              <a:t>)</a:t>
            </a:r>
            <a:r>
              <a:rPr lang="it-IT" altLang="it-IT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. </a:t>
            </a:r>
            <a:endParaRPr lang="it-IT" altLang="it-IT" sz="32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0" y="-1766888"/>
            <a:ext cx="12192000" cy="1039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823913" indent="-823913">
              <a:tabLst>
                <a:tab pos="823913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  <a:tab pos="9807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823913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  <a:tab pos="9807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823913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  <a:tab pos="9807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823913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  <a:tab pos="9807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823913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  <a:tab pos="9807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23913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  <a:tab pos="9807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23913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  <a:tab pos="9807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23913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  <a:tab pos="9807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23913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  <a:tab pos="9807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Font typeface="Tahoma" panose="020B0604030504040204" pitchFamily="34" charset="0"/>
              <a:buChar char="•"/>
              <a:defRPr/>
            </a:pPr>
            <a:r>
              <a:rPr lang="it-IT" altLang="it-IT" kern="0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altLang="it-IT" kern="0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altLang="it-IT" kern="0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altLang="it-IT" kern="0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altLang="it-IT" kern="0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altLang="it-IT" kern="0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altLang="it-IT" kern="0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altLang="it-IT" kern="0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altLang="it-IT" kern="0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altLang="it-IT" kern="0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altLang="it-IT" kern="0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altLang="it-IT" kern="0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altLang="it-IT" sz="1050" kern="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      </a:t>
            </a:r>
            <a:r>
              <a:rPr lang="it-IT" altLang="it-IT" sz="1050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5 </a:t>
            </a:r>
            <a:r>
              <a:rPr lang="it-IT" altLang="it-IT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Approccio tradizionale:</a:t>
            </a:r>
            <a:r>
              <a:rPr lang="it-IT" altLang="it-IT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/>
            </a:r>
            <a:br>
              <a:rPr lang="it-IT" altLang="it-IT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ricerca eziologica della </a:t>
            </a:r>
            <a:r>
              <a:rPr lang="it-IT" altLang="it-IT" sz="2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malattia , eliminazione </a:t>
            </a:r>
            <a: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della causa, guarigione</a:t>
            </a:r>
            <a: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/>
            </a:r>
            <a:b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  <a:t/>
            </a:r>
            <a:b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</a:br>
            <a:r>
              <a:rPr lang="it-IT" altLang="it-IT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   </a:t>
            </a:r>
            <a:r>
              <a:rPr lang="it-IT" altLang="it-IT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Approccio </a:t>
            </a:r>
            <a:r>
              <a:rPr lang="it-IT" altLang="it-IT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persone fragili:</a:t>
            </a:r>
            <a:r>
              <a:rPr lang="it-IT" altLang="it-IT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/>
            </a:r>
            <a:br>
              <a:rPr lang="it-IT" altLang="it-IT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r>
              <a:rPr lang="it-IT" altLang="it-IT" sz="2800" b="1" kern="0" dirty="0">
                <a:solidFill>
                  <a:srgbClr val="ED3E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800" b="1" kern="0" dirty="0">
                <a:solidFill>
                  <a:srgbClr val="ED3E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valutazione </a:t>
            </a:r>
            <a:r>
              <a:rPr lang="it-IT" altLang="it-IT" sz="2800" b="1" kern="0" dirty="0" smtClean="0">
                <a:solidFill>
                  <a:srgbClr val="ED3E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multidimensionale di:</a:t>
            </a:r>
            <a:r>
              <a:rPr lang="it-IT" altLang="it-IT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it-IT" altLang="it-IT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it-IT" altLang="it-IT" sz="2800" b="1" kern="0" dirty="0">
                <a:solidFill>
                  <a:srgbClr val="ED3E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salute fisica</a:t>
            </a:r>
            <a:b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</a:br>
            <a: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 attività della vita quotidiana</a:t>
            </a:r>
            <a:b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</a:br>
            <a:r>
              <a:rPr lang="it-IT" altLang="it-IT" sz="2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 </a:t>
            </a:r>
            <a: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salute mentale, stato dell’umore</a:t>
            </a:r>
            <a:b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</a:br>
            <a: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 risorse sociali</a:t>
            </a:r>
            <a:b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</a:br>
            <a: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 risorse economiche</a:t>
            </a:r>
            <a:b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</a:br>
            <a: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 situazione ambientale</a:t>
            </a:r>
            <a:b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</a:br>
            <a: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 grado di carico </a:t>
            </a:r>
            <a:r>
              <a:rPr lang="it-IT" altLang="it-IT" sz="2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assistenziale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Font typeface="Tahoma" panose="020B0604030504040204" pitchFamily="34" charset="0"/>
              <a:buChar char="•"/>
              <a:defRPr/>
            </a:pPr>
            <a:r>
              <a:rPr lang="it-IT" altLang="it-IT" sz="2800" b="1" i="1" u="sng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Arial" panose="020B0604020202020204" pitchFamily="34" charset="0"/>
              </a:rPr>
              <a:t>Chi può fare una valutazione secondo tali criteri 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Font typeface="Tahoma" panose="020B0604030504040204" pitchFamily="34" charset="0"/>
              <a:buChar char="•"/>
              <a:defRPr/>
            </a:pPr>
            <a:r>
              <a:rPr lang="it-IT" altLang="it-IT" sz="2800" b="1" i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  <a:t/>
            </a:r>
            <a:br>
              <a:rPr lang="it-IT" altLang="it-IT" sz="2800" b="1" i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</a:br>
            <a:r>
              <a:rPr lang="it-IT" altLang="it-IT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  <a:t/>
            </a:r>
            <a:br>
              <a:rPr lang="it-IT" altLang="it-IT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</a:br>
            <a:r>
              <a:rPr lang="it-IT" altLang="it-IT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  <a:t/>
            </a:r>
            <a:br>
              <a:rPr lang="it-IT" altLang="it-IT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</a:br>
            <a:endParaRPr lang="it-IT" altLang="it-IT" sz="4000" b="1" kern="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adley Hand ITC" panose="03070402050302030203" pitchFamily="66" charset="0"/>
              <a:cs typeface="Arial" panose="020B0604020202020204" pitchFamily="34" charset="0"/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666875" y="411163"/>
            <a:ext cx="14287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1666875" y="411163"/>
            <a:ext cx="14287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666875" y="411163"/>
            <a:ext cx="14287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381625" y="3005138"/>
            <a:ext cx="14287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5381625" y="3005138"/>
            <a:ext cx="14287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1666875" y="411163"/>
            <a:ext cx="14287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679575" y="46038"/>
            <a:ext cx="15335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1679575" y="46038"/>
            <a:ext cx="15335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050" dirty="0" smtClean="0">
                <a:solidFill>
                  <a:srgbClr val="00B0F0"/>
                </a:solidFill>
              </a:rPr>
              <a:t>6</a:t>
            </a:r>
            <a:r>
              <a:rPr lang="it-IT" dirty="0" smtClean="0">
                <a:solidFill>
                  <a:srgbClr val="FF0000"/>
                </a:solidFill>
              </a:rPr>
              <a:t> Valutazione multidimensionale: </a:t>
            </a:r>
            <a:r>
              <a:rPr lang="it-IT" i="1" dirty="0" err="1" smtClean="0">
                <a:solidFill>
                  <a:srgbClr val="002060"/>
                </a:solidFill>
              </a:rPr>
              <a:t>ucam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986" y="1600200"/>
            <a:ext cx="6242978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15" y="5068888"/>
            <a:ext cx="611981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8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altLang="it-IT" sz="105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7</a:t>
            </a:r>
            <a:r>
              <a:rPr lang="en-GB" altLang="it-IT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 L’ U.C.A.M</a:t>
            </a:r>
            <a:r>
              <a:rPr lang="en-GB" altLang="it-IT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.(</a:t>
            </a:r>
            <a:r>
              <a:rPr lang="en-GB" altLang="it-IT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Unità</a:t>
            </a:r>
            <a:r>
              <a:rPr lang="en-GB" altLang="it-IT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 di </a:t>
            </a:r>
            <a:r>
              <a:rPr lang="en-GB" altLang="it-IT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Continuità</a:t>
            </a:r>
            <a:r>
              <a:rPr lang="en-GB" altLang="it-IT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 </a:t>
            </a:r>
            <a:r>
              <a:rPr lang="en-GB" altLang="it-IT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Assistenziale</a:t>
            </a:r>
            <a:r>
              <a:rPr lang="en-GB" altLang="it-IT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 </a:t>
            </a:r>
            <a:r>
              <a:rPr lang="en-GB" altLang="it-IT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Multidimensionale</a:t>
            </a:r>
            <a:r>
              <a:rPr lang="en-GB" altLang="it-IT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) </a:t>
            </a:r>
            <a:r>
              <a:rPr lang="en-GB" alt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si</a:t>
            </a:r>
            <a:r>
              <a:rPr lang="en-GB" alt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 </a:t>
            </a:r>
            <a:r>
              <a:rPr lang="en-GB" alt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occupa</a:t>
            </a:r>
            <a:r>
              <a:rPr lang="en-GB" alt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 di</a:t>
            </a:r>
            <a:r>
              <a:rPr lang="en-GB" altLang="it-IT" sz="2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/>
            </a:r>
            <a:br>
              <a:rPr lang="en-GB" altLang="it-IT" sz="2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</a:br>
            <a:endParaRPr lang="it-IT" sz="24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043190"/>
            <a:ext cx="10953750" cy="5068686"/>
          </a:xfrm>
        </p:spPr>
        <p:txBody>
          <a:bodyPr/>
          <a:lstStyle/>
          <a:p>
            <a:pPr marL="0" lvl="0" indent="0" eaLnBrk="1" hangingPunct="1">
              <a:lnSpc>
                <a:spcPct val="90000"/>
              </a:lnSpc>
              <a:spcBef>
                <a:spcPts val="1500"/>
              </a:spcBef>
              <a:buFont typeface="Arial" charset="0"/>
              <a:buChar char="•"/>
            </a:pPr>
            <a:r>
              <a:rPr lang="it-IT" altLang="it-IT" sz="15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Assistenza Domiciliare Programmata (</a:t>
            </a:r>
            <a:r>
              <a:rPr lang="it-IT" altLang="it-IT" sz="1500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ADP)</a:t>
            </a:r>
          </a:p>
          <a:p>
            <a:pPr marL="0" lvl="0" indent="0" eaLnBrk="1" hangingPunct="1">
              <a:lnSpc>
                <a:spcPct val="90000"/>
              </a:lnSpc>
              <a:spcBef>
                <a:spcPts val="1500"/>
              </a:spcBef>
              <a:buFont typeface="Arial" charset="0"/>
              <a:buChar char="•"/>
            </a:pPr>
            <a:r>
              <a:rPr lang="it-IT" altLang="it-IT" sz="1500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ADI </a:t>
            </a:r>
            <a:r>
              <a:rPr lang="it-IT" altLang="it-IT" sz="15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(Assistenza Domiciliare Integrata e prestazioni occasionali</a:t>
            </a:r>
            <a:r>
              <a:rPr lang="it-IT" altLang="it-IT" sz="1500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)</a:t>
            </a:r>
          </a:p>
          <a:p>
            <a:pPr marL="0" lvl="0" indent="0" eaLnBrk="1" hangingPunct="1">
              <a:lnSpc>
                <a:spcPct val="90000"/>
              </a:lnSpc>
              <a:spcBef>
                <a:spcPts val="1500"/>
              </a:spcBef>
              <a:buFont typeface="Arial" charset="0"/>
              <a:buChar char="•"/>
            </a:pPr>
            <a:r>
              <a:rPr lang="it-IT" altLang="it-IT" sz="1500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CDI </a:t>
            </a:r>
            <a:r>
              <a:rPr lang="it-IT" altLang="it-IT" sz="15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(Centri Diurni Integrati)</a:t>
            </a:r>
          </a:p>
          <a:p>
            <a:pPr marL="0" lvl="0" indent="0" eaLnBrk="1" hangingPunct="1">
              <a:lnSpc>
                <a:spcPct val="90000"/>
              </a:lnSpc>
              <a:spcBef>
                <a:spcPts val="1500"/>
              </a:spcBef>
              <a:buFont typeface="Arial" charset="0"/>
              <a:buChar char="•"/>
            </a:pPr>
            <a:r>
              <a:rPr lang="it-IT" altLang="it-IT" sz="15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Presidi protesici e integrativi</a:t>
            </a:r>
          </a:p>
          <a:p>
            <a:pPr marL="0" lvl="0" indent="0" eaLnBrk="1" hangingPunct="1">
              <a:lnSpc>
                <a:spcPct val="90000"/>
              </a:lnSpc>
              <a:spcBef>
                <a:spcPts val="1500"/>
              </a:spcBef>
              <a:buFont typeface="Arial" charset="0"/>
              <a:buChar char="•"/>
            </a:pPr>
            <a:r>
              <a:rPr lang="it-IT" altLang="it-IT" sz="15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NAD (Nutrizione Artificiale Domiciliare)</a:t>
            </a:r>
          </a:p>
          <a:p>
            <a:pPr marL="0" lvl="0" indent="0" eaLnBrk="1" hangingPunct="1">
              <a:lnSpc>
                <a:spcPct val="90000"/>
              </a:lnSpc>
              <a:spcBef>
                <a:spcPts val="1500"/>
              </a:spcBef>
              <a:buFont typeface="Arial" charset="0"/>
              <a:buChar char="•"/>
            </a:pPr>
            <a:r>
              <a:rPr lang="it-IT" altLang="it-IT" sz="15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O2 terapia - Ventilazione Meccanica Domiciliare</a:t>
            </a:r>
          </a:p>
          <a:p>
            <a:pPr marL="0" lvl="0" indent="0" eaLnBrk="1" hangingPunct="1">
              <a:lnSpc>
                <a:spcPct val="90000"/>
              </a:lnSpc>
              <a:spcBef>
                <a:spcPts val="1500"/>
              </a:spcBef>
              <a:buFont typeface="Arial" charset="0"/>
              <a:buChar char="•"/>
            </a:pPr>
            <a:r>
              <a:rPr lang="it-IT" altLang="it-IT" sz="15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Supporti specialistici mirati: Psicologo, </a:t>
            </a:r>
            <a:r>
              <a:rPr lang="it-IT" altLang="it-IT" sz="15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Palliatore</a:t>
            </a:r>
            <a:r>
              <a:rPr lang="it-IT" altLang="it-IT" sz="15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, Fisiatra, Geriatra, altri specialisti</a:t>
            </a:r>
          </a:p>
          <a:p>
            <a:pPr marL="0" lvl="0" indent="0" eaLnBrk="1" hangingPunct="1">
              <a:lnSpc>
                <a:spcPct val="90000"/>
              </a:lnSpc>
              <a:spcBef>
                <a:spcPts val="1500"/>
              </a:spcBef>
              <a:buFont typeface="Arial" charset="0"/>
              <a:buChar char="•"/>
            </a:pPr>
            <a:r>
              <a:rPr lang="it-IT" altLang="it-IT" sz="15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SAD (Servizi Assistenza Domiciliare comunale)</a:t>
            </a:r>
          </a:p>
          <a:p>
            <a:pPr marL="0" lvl="0" indent="0" eaLnBrk="1" hangingPunct="1">
              <a:lnSpc>
                <a:spcPct val="90000"/>
              </a:lnSpc>
              <a:spcBef>
                <a:spcPts val="1500"/>
              </a:spcBef>
              <a:buFont typeface="Arial" charset="0"/>
              <a:buChar char="•"/>
            </a:pPr>
            <a:r>
              <a:rPr lang="it-IT" altLang="it-IT" sz="15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accesso a benefici economici (</a:t>
            </a:r>
            <a:r>
              <a:rPr lang="it-IT" altLang="it-IT" sz="1500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SLA)</a:t>
            </a:r>
            <a:endParaRPr lang="it-IT" altLang="it-IT" sz="1500" b="1" dirty="0">
              <a:solidFill>
                <a:srgbClr val="22228B"/>
              </a:solidFill>
              <a:latin typeface="Comic Sans MS" pitchFamily="64" charset="0"/>
              <a:ea typeface="MS PGothic" pitchFamily="32" charset="-128"/>
            </a:endParaRPr>
          </a:p>
          <a:p>
            <a:pPr marL="0" lvl="0" indent="0" eaLnBrk="1" hangingPunct="1">
              <a:lnSpc>
                <a:spcPct val="90000"/>
              </a:lnSpc>
              <a:spcBef>
                <a:spcPts val="1500"/>
              </a:spcBef>
              <a:buFont typeface="Arial" charset="0"/>
              <a:buChar char="•"/>
            </a:pPr>
            <a:r>
              <a:rPr lang="it-IT" altLang="it-IT" sz="15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dimissioni e ammissioni protette</a:t>
            </a:r>
          </a:p>
          <a:p>
            <a:pPr marL="0" lvl="0" indent="0" eaLnBrk="1" hangingPunct="1">
              <a:lnSpc>
                <a:spcPct val="90000"/>
              </a:lnSpc>
              <a:spcBef>
                <a:spcPts val="1500"/>
              </a:spcBef>
              <a:buFont typeface="Arial" charset="0"/>
              <a:buChar char="•"/>
            </a:pPr>
            <a:r>
              <a:rPr lang="it-IT" altLang="it-IT" sz="15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raccordo </a:t>
            </a:r>
            <a:r>
              <a:rPr lang="it-IT" altLang="it-IT" sz="1500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con PTS,  </a:t>
            </a:r>
            <a:r>
              <a:rPr lang="it-IT" altLang="it-IT" sz="1500" b="1" dirty="0" err="1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hospice</a:t>
            </a:r>
            <a:r>
              <a:rPr lang="it-IT" altLang="it-IT" sz="15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, Strutture riabilitative, Strutture per le demenze</a:t>
            </a:r>
          </a:p>
          <a:p>
            <a:pPr marL="0" lvl="0" indent="0" eaLnBrk="1" hangingPunct="1">
              <a:lnSpc>
                <a:spcPct val="90000"/>
              </a:lnSpc>
              <a:spcBef>
                <a:spcPts val="1500"/>
              </a:spcBef>
              <a:buFont typeface="Arial" charset="0"/>
              <a:buChar char="•"/>
            </a:pPr>
            <a:r>
              <a:rPr lang="it-IT" altLang="it-IT" sz="15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RSA (Residenze Sanitario-Assistenziali) e lista accesso</a:t>
            </a:r>
          </a:p>
          <a:p>
            <a:pPr marL="282575" lvl="0" indent="0">
              <a:spcBef>
                <a:spcPts val="350"/>
              </a:spcBef>
              <a:buClrTx/>
            </a:pPr>
            <a:endParaRPr lang="it-IT" altLang="it-IT" sz="1500" b="1" dirty="0">
              <a:solidFill>
                <a:srgbClr val="22228B"/>
              </a:solidFill>
              <a:latin typeface="Comic Sans MS" pitchFamily="64" charset="0"/>
              <a:ea typeface="MS PGothic" pitchFamily="32" charset="-128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95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23825"/>
            <a:ext cx="10788203" cy="1447398"/>
          </a:xfrm>
        </p:spPr>
        <p:txBody>
          <a:bodyPr/>
          <a:lstStyle/>
          <a:p>
            <a:pPr lvl="0"/>
            <a:r>
              <a:rPr lang="en-GB" altLang="it-IT" sz="105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8</a:t>
            </a:r>
            <a:r>
              <a:rPr lang="en-GB" alt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 U.C.A.M</a:t>
            </a:r>
            <a:r>
              <a:rPr lang="en-GB" alt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.(</a:t>
            </a:r>
            <a:r>
              <a:rPr lang="en-GB" altLang="it-IT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Unità</a:t>
            </a:r>
            <a:r>
              <a:rPr lang="en-GB" alt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 di </a:t>
            </a:r>
            <a:r>
              <a:rPr lang="en-GB" altLang="it-IT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Continuità</a:t>
            </a:r>
            <a:r>
              <a:rPr lang="en-GB" alt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 </a:t>
            </a:r>
            <a:r>
              <a:rPr lang="en-GB" altLang="it-IT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Assistenziale</a:t>
            </a:r>
            <a:r>
              <a:rPr lang="en-GB" alt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 </a:t>
            </a:r>
            <a:r>
              <a:rPr lang="en-GB" altLang="it-IT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Multidimensionale</a:t>
            </a:r>
            <a:r>
              <a:rPr lang="en-GB" alt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) </a:t>
            </a:r>
            <a:r>
              <a:rPr lang="en-GB" alt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composta</a:t>
            </a:r>
            <a:r>
              <a:rPr lang="en-GB" alt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> da:</a:t>
            </a:r>
            <a:r>
              <a:rPr lang="en-GB" alt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  <a:t/>
            </a:r>
            <a:br>
              <a:rPr lang="en-GB" alt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2" charset="-128"/>
                <a:cs typeface="+mn-cs"/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107584"/>
            <a:ext cx="10953750" cy="5004292"/>
          </a:xfrm>
        </p:spPr>
        <p:txBody>
          <a:bodyPr/>
          <a:lstStyle/>
          <a:p>
            <a:pPr marL="0" lvl="0" indent="0" eaLnBrk="1" hangingPunct="1">
              <a:lnSpc>
                <a:spcPct val="90000"/>
              </a:lnSpc>
              <a:spcBef>
                <a:spcPts val="2400"/>
              </a:spcBef>
              <a:buClrTx/>
            </a:pPr>
            <a:r>
              <a:rPr lang="it-IT" altLang="it-IT" sz="2400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MMG della persona presa in carico ( se accetta)</a:t>
            </a:r>
            <a:endParaRPr lang="it-IT" altLang="it-IT" sz="2400" b="1" dirty="0">
              <a:solidFill>
                <a:srgbClr val="22228B"/>
              </a:solidFill>
              <a:latin typeface="Comic Sans MS" pitchFamily="64" charset="0"/>
              <a:ea typeface="MS PGothic" pitchFamily="32" charset="-128"/>
            </a:endParaRPr>
          </a:p>
          <a:p>
            <a:pPr marL="0" lvl="0" indent="0" eaLnBrk="1" hangingPunct="1">
              <a:lnSpc>
                <a:spcPct val="90000"/>
              </a:lnSpc>
              <a:spcBef>
                <a:spcPts val="2400"/>
              </a:spcBef>
              <a:buClrTx/>
            </a:pPr>
            <a:r>
              <a:rPr lang="it-IT" altLang="it-IT" sz="2400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INFERMIERE </a:t>
            </a:r>
            <a:r>
              <a:rPr lang="it-IT" altLang="it-IT" sz="24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ESPERTO</a:t>
            </a:r>
          </a:p>
          <a:p>
            <a:pPr marL="0" lvl="0" indent="0" eaLnBrk="1" hangingPunct="1">
              <a:lnSpc>
                <a:spcPct val="90000"/>
              </a:lnSpc>
              <a:spcBef>
                <a:spcPts val="2400"/>
              </a:spcBef>
              <a:buClrTx/>
            </a:pPr>
            <a:r>
              <a:rPr lang="it-IT" altLang="it-IT" sz="24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ASSISTENTE SOCIALE</a:t>
            </a:r>
          </a:p>
          <a:p>
            <a:pPr marL="0" lvl="0" indent="0" eaLnBrk="1" hangingPunct="1">
              <a:lnSpc>
                <a:spcPct val="90000"/>
              </a:lnSpc>
              <a:spcBef>
                <a:spcPts val="2400"/>
              </a:spcBef>
              <a:buClrTx/>
            </a:pPr>
            <a:r>
              <a:rPr lang="it-IT" altLang="it-IT" sz="2400" b="1" dirty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MEDICO DI DISTRETTO</a:t>
            </a:r>
          </a:p>
          <a:p>
            <a:pPr marL="0" lvl="0" indent="0" eaLnBrk="1" hangingPunct="1">
              <a:lnSpc>
                <a:spcPct val="90000"/>
              </a:lnSpc>
              <a:spcBef>
                <a:spcPts val="2400"/>
              </a:spcBef>
              <a:buClrTx/>
            </a:pPr>
            <a:r>
              <a:rPr lang="it-IT" altLang="it-IT" sz="2400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PSICOLOGO ed eventuali altre professionalità necessarie ( fisiatra, geriatra, internista,  pediatra </a:t>
            </a:r>
            <a:r>
              <a:rPr lang="it-IT" altLang="it-IT" sz="2400" b="1" dirty="0" err="1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etc</a:t>
            </a:r>
            <a:r>
              <a:rPr lang="it-IT" altLang="it-IT" sz="2400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 </a:t>
            </a:r>
            <a:r>
              <a:rPr lang="it-IT" altLang="it-IT" sz="2400" b="1" dirty="0" err="1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etc</a:t>
            </a:r>
            <a:r>
              <a:rPr lang="it-IT" altLang="it-IT" sz="2400" b="1" dirty="0" smtClean="0">
                <a:solidFill>
                  <a:srgbClr val="22228B"/>
                </a:solidFill>
                <a:latin typeface="Comic Sans MS" pitchFamily="64" charset="0"/>
                <a:ea typeface="MS PGothic" pitchFamily="32" charset="-128"/>
              </a:rPr>
              <a:t>)</a:t>
            </a:r>
          </a:p>
          <a:p>
            <a:pPr marL="0" lvl="0" indent="0" eaLnBrk="1" hangingPunct="1">
              <a:lnSpc>
                <a:spcPct val="90000"/>
              </a:lnSpc>
              <a:spcBef>
                <a:spcPts val="2400"/>
              </a:spcBef>
              <a:buClrTx/>
            </a:pPr>
            <a:r>
              <a:rPr lang="it-IT" altLang="it-IT" sz="3600" b="1" dirty="0" smtClean="0">
                <a:solidFill>
                  <a:srgbClr val="00B050"/>
                </a:solidFill>
                <a:latin typeface="Comic Sans MS" pitchFamily="64" charset="0"/>
                <a:ea typeface="MS PGothic" pitchFamily="32" charset="-128"/>
              </a:rPr>
              <a:t>Ha quindi compito di integrazione dei vari attori per la presa in carico del paziente.</a:t>
            </a:r>
            <a:endParaRPr lang="it-IT" altLang="it-IT" sz="3600" b="1" dirty="0">
              <a:solidFill>
                <a:srgbClr val="00B050"/>
              </a:solidFill>
              <a:latin typeface="Comic Sans MS" pitchFamily="64" charset="0"/>
              <a:ea typeface="MS PGothic" pitchFamily="32" charset="-128"/>
            </a:endParaRPr>
          </a:p>
          <a:p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050" dirty="0" smtClean="0">
                <a:solidFill>
                  <a:srgbClr val="00B0F0"/>
                </a:solidFill>
              </a:rPr>
              <a:t>9</a:t>
            </a:r>
            <a:r>
              <a:rPr lang="it-IT" dirty="0" smtClean="0">
                <a:solidFill>
                  <a:srgbClr val="FF0000"/>
                </a:solidFill>
              </a:rPr>
              <a:t> Integrazione e presa in carico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9" y="1885169"/>
            <a:ext cx="9942490" cy="390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6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7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9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1182</Words>
  <Application>Microsoft Office PowerPoint</Application>
  <PresentationFormat>Personalizzato</PresentationFormat>
  <Paragraphs>207</Paragraphs>
  <Slides>32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32</vt:i4>
      </vt:variant>
    </vt:vector>
  </HeadingPairs>
  <TitlesOfParts>
    <vt:vector size="36" baseType="lpstr">
      <vt:lpstr>Office Theme</vt:lpstr>
      <vt:lpstr>37_Tema di Office</vt:lpstr>
      <vt:lpstr>19_Tema di Office</vt:lpstr>
      <vt:lpstr>Tema di Office</vt:lpstr>
      <vt:lpstr> 1IL SIGNOR GIOVANNI CON CIRROSI, PIASTRINOPENIA, PREGRESSA EMORRAGIA DA VARICI ESOFAGEE, VIRUS E…  ricoverato in Medicina di Iseo, viene dimesso.                                                                                                        Dr Bonizzardi Massimo     </vt:lpstr>
      <vt:lpstr>2 GIOVANNI, 71 anni</vt:lpstr>
      <vt:lpstr> 3  FRAGILITA’: cos’è ?</vt:lpstr>
      <vt:lpstr>Presentazione standard di PowerPoint</vt:lpstr>
      <vt:lpstr>Presentazione standard di PowerPoint</vt:lpstr>
      <vt:lpstr>6 Valutazione multidimensionale: ucam </vt:lpstr>
      <vt:lpstr>7 L’ U.C.A.M.(Unità di Continuità Assistenziale Multidimensionale) si occupa di </vt:lpstr>
      <vt:lpstr>8 U.C.A.M.(Unità di Continuità Assistenziale Multidimensionale) composta da: </vt:lpstr>
      <vt:lpstr>9 Integrazione e presa in carico</vt:lpstr>
      <vt:lpstr>10Valutazione al rientro a domicilio:</vt:lpstr>
      <vt:lpstr>11Giovanni è una persona fragile ?</vt:lpstr>
      <vt:lpstr>12 Problemi aperti a domicilio</vt:lpstr>
      <vt:lpstr>13Quali Strategie?</vt:lpstr>
      <vt:lpstr>14 ASSISTENZA DOMICILIARE INTEGRATA (A.D.I.) </vt:lpstr>
      <vt:lpstr>Presentazione standard di PowerPoint</vt:lpstr>
      <vt:lpstr>Presentazione standard di PowerPoint</vt:lpstr>
      <vt:lpstr>Presentazione standard di PowerPoint</vt:lpstr>
      <vt:lpstr>18Tornando al paziente…</vt:lpstr>
      <vt:lpstr>19 Quali Strategie?</vt:lpstr>
      <vt:lpstr>20 Gestione  DOMICILIARE </vt:lpstr>
      <vt:lpstr>21 Gestione Domiciliare</vt:lpstr>
      <vt:lpstr>22Tornando al paziente…</vt:lpstr>
      <vt:lpstr>Presentazione standard di PowerPoint</vt:lpstr>
      <vt:lpstr>25 Quali Strategie?</vt:lpstr>
      <vt:lpstr>25 Tornando al paziente…</vt:lpstr>
      <vt:lpstr>Presentazione standard di PowerPoint</vt:lpstr>
      <vt:lpstr>27Perché è diventato necessario tutta questa organizzazione ?</vt:lpstr>
      <vt:lpstr>28 mie osservazioni…</vt:lpstr>
      <vt:lpstr>29 Il tutto si può riassumere con</vt:lpstr>
      <vt:lpstr>Va tutto bene? Le criticità a mio parere…</vt:lpstr>
      <vt:lpstr>Per concludere, le (mie)speranze…</vt:lpstr>
      <vt:lpstr>GRAZIE PER L’ATTENZIONE!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 costa</dc:creator>
  <cp:lastModifiedBy>Utente</cp:lastModifiedBy>
  <cp:revision>175</cp:revision>
  <dcterms:created xsi:type="dcterms:W3CDTF">2016-04-09T08:13:44Z</dcterms:created>
  <dcterms:modified xsi:type="dcterms:W3CDTF">2016-11-02T21:41:49Z</dcterms:modified>
</cp:coreProperties>
</file>