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74" r:id="rId2"/>
  </p:sldMasterIdLst>
  <p:notesMasterIdLst>
    <p:notesMasterId r:id="rId73"/>
  </p:notesMasterIdLst>
  <p:handoutMasterIdLst>
    <p:handoutMasterId r:id="rId74"/>
  </p:handoutMasterIdLst>
  <p:sldIdLst>
    <p:sldId id="267" r:id="rId3"/>
    <p:sldId id="489" r:id="rId4"/>
    <p:sldId id="483" r:id="rId5"/>
    <p:sldId id="486" r:id="rId6"/>
    <p:sldId id="487" r:id="rId7"/>
    <p:sldId id="295" r:id="rId8"/>
    <p:sldId id="303" r:id="rId9"/>
    <p:sldId id="305" r:id="rId10"/>
    <p:sldId id="293" r:id="rId11"/>
    <p:sldId id="299" r:id="rId12"/>
    <p:sldId id="268" r:id="rId13"/>
    <p:sldId id="490" r:id="rId14"/>
    <p:sldId id="294" r:id="rId15"/>
    <p:sldId id="492" r:id="rId16"/>
    <p:sldId id="493" r:id="rId17"/>
    <p:sldId id="494" r:id="rId18"/>
    <p:sldId id="429" r:id="rId19"/>
    <p:sldId id="451" r:id="rId20"/>
    <p:sldId id="421" r:id="rId21"/>
    <p:sldId id="365" r:id="rId22"/>
    <p:sldId id="347" r:id="rId23"/>
    <p:sldId id="271" r:id="rId24"/>
    <p:sldId id="272" r:id="rId25"/>
    <p:sldId id="274" r:id="rId26"/>
    <p:sldId id="437" r:id="rId27"/>
    <p:sldId id="438" r:id="rId28"/>
    <p:sldId id="386" r:id="rId29"/>
    <p:sldId id="388" r:id="rId30"/>
    <p:sldId id="405" r:id="rId31"/>
    <p:sldId id="491" r:id="rId32"/>
    <p:sldId id="416" r:id="rId33"/>
    <p:sldId id="442" r:id="rId34"/>
    <p:sldId id="406" r:id="rId35"/>
    <p:sldId id="407" r:id="rId36"/>
    <p:sldId id="415" r:id="rId37"/>
    <p:sldId id="496" r:id="rId38"/>
    <p:sldId id="497" r:id="rId39"/>
    <p:sldId id="498" r:id="rId40"/>
    <p:sldId id="499" r:id="rId41"/>
    <p:sldId id="500" r:id="rId42"/>
    <p:sldId id="501" r:id="rId43"/>
    <p:sldId id="502" r:id="rId44"/>
    <p:sldId id="503" r:id="rId45"/>
    <p:sldId id="504" r:id="rId46"/>
    <p:sldId id="505" r:id="rId47"/>
    <p:sldId id="506" r:id="rId48"/>
    <p:sldId id="507" r:id="rId49"/>
    <p:sldId id="508" r:id="rId50"/>
    <p:sldId id="509" r:id="rId51"/>
    <p:sldId id="510" r:id="rId52"/>
    <p:sldId id="511" r:id="rId53"/>
    <p:sldId id="512" r:id="rId54"/>
    <p:sldId id="513" r:id="rId55"/>
    <p:sldId id="514" r:id="rId56"/>
    <p:sldId id="515" r:id="rId57"/>
    <p:sldId id="516" r:id="rId58"/>
    <p:sldId id="517" r:id="rId59"/>
    <p:sldId id="518" r:id="rId60"/>
    <p:sldId id="519" r:id="rId61"/>
    <p:sldId id="520" r:id="rId62"/>
    <p:sldId id="521" r:id="rId63"/>
    <p:sldId id="522" r:id="rId64"/>
    <p:sldId id="523" r:id="rId65"/>
    <p:sldId id="524" r:id="rId66"/>
    <p:sldId id="525" r:id="rId67"/>
    <p:sldId id="526" r:id="rId68"/>
    <p:sldId id="527" r:id="rId69"/>
    <p:sldId id="528" r:id="rId70"/>
    <p:sldId id="529" r:id="rId71"/>
    <p:sldId id="530" r:id="rId72"/>
  </p:sldIdLst>
  <p:sldSz cx="9144000" cy="6858000" type="screen4x3"/>
  <p:notesSz cx="6805613" cy="99441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002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M-B</c:v>
                </c:pt>
              </c:strCache>
            </c:strRef>
          </c:tx>
          <c:cat>
            <c:numRef>
              <c:f>Foglio1!$A$2:$A$8</c:f>
              <c:numCache>
                <c:formatCode>General</c:formatCode>
                <c:ptCount val="7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2007</c:v>
                </c:pt>
              </c:numCache>
            </c:numRef>
          </c:cat>
          <c:val>
            <c:numRef>
              <c:f>Foglio1!$B$2:$B$8</c:f>
              <c:numCache>
                <c:formatCode>General</c:formatCode>
                <c:ptCount val="7"/>
                <c:pt idx="0">
                  <c:v>12.1</c:v>
                </c:pt>
                <c:pt idx="1">
                  <c:v>10.4</c:v>
                </c:pt>
                <c:pt idx="2">
                  <c:v>8.5</c:v>
                </c:pt>
                <c:pt idx="3">
                  <c:v>7</c:v>
                </c:pt>
                <c:pt idx="4">
                  <c:v>6.3</c:v>
                </c:pt>
                <c:pt idx="5">
                  <c:v>6.4</c:v>
                </c:pt>
                <c:pt idx="6">
                  <c:v>6.2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M-N</c:v>
                </c:pt>
              </c:strCache>
            </c:strRef>
          </c:tx>
          <c:cat>
            <c:numRef>
              <c:f>Foglio1!$A$2:$A$8</c:f>
              <c:numCache>
                <c:formatCode>General</c:formatCode>
                <c:ptCount val="7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2007</c:v>
                </c:pt>
              </c:numCache>
            </c:numRef>
          </c:cat>
          <c:val>
            <c:numRef>
              <c:f>Foglio1!$C$2:$C$8</c:f>
              <c:numCache>
                <c:formatCode>General</c:formatCode>
                <c:ptCount val="7"/>
                <c:pt idx="0">
                  <c:v>24.2</c:v>
                </c:pt>
                <c:pt idx="1">
                  <c:v>20.8</c:v>
                </c:pt>
                <c:pt idx="2">
                  <c:v>19.600000000000001</c:v>
                </c:pt>
                <c:pt idx="3">
                  <c:v>15.9</c:v>
                </c:pt>
                <c:pt idx="4">
                  <c:v>14.9</c:v>
                </c:pt>
                <c:pt idx="5">
                  <c:v>15.1</c:v>
                </c:pt>
                <c:pt idx="6">
                  <c:v>14.5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F-B</c:v>
                </c:pt>
              </c:strCache>
            </c:strRef>
          </c:tx>
          <c:cat>
            <c:numRef>
              <c:f>Foglio1!$A$2:$A$8</c:f>
              <c:numCache>
                <c:formatCode>General</c:formatCode>
                <c:ptCount val="7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2007</c:v>
                </c:pt>
              </c:numCache>
            </c:numRef>
          </c:cat>
          <c:val>
            <c:numRef>
              <c:f>Foglio1!$D$2:$D$8</c:f>
              <c:numCache>
                <c:formatCode>General</c:formatCode>
                <c:ptCount val="7"/>
                <c:pt idx="0">
                  <c:v>9.5</c:v>
                </c:pt>
                <c:pt idx="1">
                  <c:v>7.9</c:v>
                </c:pt>
                <c:pt idx="2">
                  <c:v>6.6</c:v>
                </c:pt>
                <c:pt idx="3">
                  <c:v>5.5</c:v>
                </c:pt>
                <c:pt idx="4">
                  <c:v>5.0999999999999996</c:v>
                </c:pt>
                <c:pt idx="5">
                  <c:v>5.0999999999999996</c:v>
                </c:pt>
                <c:pt idx="6">
                  <c:v>5.0999999999999996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F-N</c:v>
                </c:pt>
              </c:strCache>
            </c:strRef>
          </c:tx>
          <c:cat>
            <c:numRef>
              <c:f>Foglio1!$A$2:$A$8</c:f>
              <c:numCache>
                <c:formatCode>General</c:formatCode>
                <c:ptCount val="7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2007</c:v>
                </c:pt>
              </c:numCache>
            </c:numRef>
          </c:cat>
          <c:val>
            <c:numRef>
              <c:f>Foglio1!$E$2:$E$8</c:f>
              <c:numCache>
                <c:formatCode>General</c:formatCode>
                <c:ptCount val="7"/>
                <c:pt idx="0">
                  <c:v>20.2</c:v>
                </c:pt>
                <c:pt idx="1">
                  <c:v>17.2</c:v>
                </c:pt>
                <c:pt idx="2">
                  <c:v>16.3</c:v>
                </c:pt>
                <c:pt idx="3">
                  <c:v>13.4</c:v>
                </c:pt>
                <c:pt idx="4">
                  <c:v>15.3</c:v>
                </c:pt>
                <c:pt idx="5">
                  <c:v>12.2</c:v>
                </c:pt>
                <c:pt idx="6">
                  <c:v>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995712"/>
        <c:axId val="79286784"/>
      </c:lineChart>
      <c:catAx>
        <c:axId val="909957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95" b="1" i="0" u="none" strike="noStrike" baseline="0">
                    <a:solidFill>
                      <a:srgbClr val="FF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it-IT"/>
                  <a:t>Anno</a:t>
                </a:r>
              </a:p>
            </c:rich>
          </c:tx>
          <c:layout>
            <c:manualLayout>
              <c:xMode val="edge"/>
              <c:yMode val="edge"/>
              <c:x val="0.82610870728537567"/>
              <c:y val="0.7393444659997210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FFFF00"/>
                </a:solidFill>
              </a:defRPr>
            </a:pPr>
            <a:endParaRPr lang="it-IT"/>
          </a:p>
        </c:txPr>
        <c:crossAx val="79286784"/>
        <c:crosses val="autoZero"/>
        <c:auto val="1"/>
        <c:lblAlgn val="ctr"/>
        <c:lblOffset val="100"/>
        <c:noMultiLvlLbl val="0"/>
      </c:catAx>
      <c:valAx>
        <c:axId val="7928678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195" b="1" i="0" u="none" strike="noStrike" baseline="0">
                    <a:solidFill>
                      <a:srgbClr val="FF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it-IT"/>
                  <a:t>Tasso</a:t>
                </a:r>
              </a:p>
            </c:rich>
          </c:tx>
          <c:layout>
            <c:manualLayout>
              <c:xMode val="edge"/>
              <c:yMode val="edge"/>
              <c:x val="2.853033662054379E-2"/>
              <c:y val="0.3742386549507398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FFFF00"/>
                </a:solidFill>
              </a:defRPr>
            </a:pPr>
            <a:endParaRPr lang="it-IT"/>
          </a:p>
        </c:txPr>
        <c:crossAx val="90995712"/>
        <c:crosses val="autoZero"/>
        <c:crossBetween val="between"/>
      </c:valAx>
      <c:spPr>
        <a:noFill/>
        <a:ln w="25391">
          <a:noFill/>
        </a:ln>
      </c:spPr>
    </c:plotArea>
    <c:legend>
      <c:legendPos val="r"/>
      <c:layout>
        <c:manualLayout>
          <c:xMode val="edge"/>
          <c:yMode val="edge"/>
          <c:x val="0.84079117294804173"/>
          <c:y val="0.11764261351389048"/>
          <c:w val="0.14623876869760211"/>
          <c:h val="0.55438599160612168"/>
        </c:manualLayout>
      </c:layout>
      <c:overlay val="0"/>
      <c:txPr>
        <a:bodyPr/>
        <a:lstStyle/>
        <a:p>
          <a:pPr>
            <a:defRPr sz="1397">
              <a:solidFill>
                <a:srgbClr val="FFFF00"/>
              </a:solidFill>
            </a:defRPr>
          </a:pPr>
          <a:endParaRPr lang="it-IT"/>
        </a:p>
      </c:txPr>
    </c:legend>
    <c:plotVisOnly val="1"/>
    <c:dispBlanksAs val="zero"/>
    <c:showDLblsOverMax val="0"/>
  </c:chart>
  <c:txPr>
    <a:bodyPr/>
    <a:lstStyle/>
    <a:p>
      <a:pPr>
        <a:defRPr sz="1796"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Foglio1!$A$2:$A$8</c:f>
              <c:strCache>
                <c:ptCount val="7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</c:strCache>
            </c:strRef>
          </c:cat>
          <c:val>
            <c:numRef>
              <c:f>Foglio1!$B$2:$B$8</c:f>
              <c:numCache>
                <c:formatCode>General</c:formatCode>
                <c:ptCount val="7"/>
                <c:pt idx="0">
                  <c:v>80.400000000000006</c:v>
                </c:pt>
                <c:pt idx="1">
                  <c:v>79.599999999999994</c:v>
                </c:pt>
                <c:pt idx="2">
                  <c:v>78.5</c:v>
                </c:pt>
                <c:pt idx="3">
                  <c:v>77.8</c:v>
                </c:pt>
                <c:pt idx="4">
                  <c:v>76.8</c:v>
                </c:pt>
                <c:pt idx="5">
                  <c:v>75.099999999999994</c:v>
                </c:pt>
                <c:pt idx="6">
                  <c:v>74.599999999999994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F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Foglio1!$A$2:$A$8</c:f>
              <c:strCache>
                <c:ptCount val="7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</c:strCache>
            </c:strRef>
          </c:cat>
          <c:val>
            <c:numRef>
              <c:f>Foglio1!$C$2:$C$8</c:f>
              <c:numCache>
                <c:formatCode>General</c:formatCode>
                <c:ptCount val="7"/>
                <c:pt idx="0">
                  <c:v>83.9</c:v>
                </c:pt>
                <c:pt idx="1">
                  <c:v>83.4</c:v>
                </c:pt>
                <c:pt idx="2">
                  <c:v>82.7</c:v>
                </c:pt>
                <c:pt idx="3">
                  <c:v>82.6</c:v>
                </c:pt>
                <c:pt idx="4">
                  <c:v>80.400000000000006</c:v>
                </c:pt>
                <c:pt idx="5">
                  <c:v>80.599999999999994</c:v>
                </c:pt>
                <c:pt idx="6">
                  <c:v>79.7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675968"/>
        <c:axId val="79541888"/>
      </c:barChart>
      <c:catAx>
        <c:axId val="102675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FFFF00"/>
                </a:solidFill>
              </a:defRPr>
            </a:pPr>
            <a:endParaRPr lang="it-IT"/>
          </a:p>
        </c:txPr>
        <c:crossAx val="79541888"/>
        <c:crosses val="autoZero"/>
        <c:auto val="1"/>
        <c:lblAlgn val="ctr"/>
        <c:lblOffset val="100"/>
        <c:noMultiLvlLbl val="0"/>
      </c:catAx>
      <c:valAx>
        <c:axId val="795418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FFFF00"/>
                </a:solidFill>
              </a:defRPr>
            </a:pPr>
            <a:endParaRPr lang="it-IT"/>
          </a:p>
        </c:txPr>
        <c:crossAx val="102675968"/>
        <c:crosses val="autoZero"/>
        <c:crossBetween val="between"/>
      </c:valAx>
      <c:spPr>
        <a:noFill/>
        <a:ln w="25392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799"/>
      </a:pPr>
      <a:endParaRPr lang="it-IT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16271-6731-4175-8DBC-4B4400700AF5}" type="datetimeFigureOut">
              <a:rPr lang="it-IT" smtClean="0"/>
              <a:pPr/>
              <a:t>28/02/2013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7C7F1-DEEC-4606-95BB-776EEA4489B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65213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6E6F7D-9E71-4C48-9A9C-ACB8EBDD070D}" type="datetimeFigureOut">
              <a:rPr lang="it-IT" smtClean="0"/>
              <a:pPr/>
              <a:t>28/02/2013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FA87B-DFB0-40FE-A5DB-0F12B0025C6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1858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smtClean="0"/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724AE50-148D-45B2-B0AB-CE5FFF2E549C}" type="slidenum">
              <a:rPr lang="it-IT" smtClean="0"/>
              <a:pPr eaLnBrk="1" hangingPunct="1"/>
              <a:t>31</a:t>
            </a:fld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30° ANNIVERSARIO EULO - CATTEDRE DI IGIENE - UNIVERSITA’ DEGLI STUDI DI BRESCIA</a:t>
            </a:r>
            <a:r>
              <a:rPr lang="en-US" sz="1400" dirty="0">
                <a:effectLst/>
              </a:rPr>
              <a:t> </a:t>
            </a:r>
            <a:endParaRPr lang="en-US" sz="140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73648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30° ANNIVERSARIO EULO - CATTEDRE DI IGIENE - UNIVERSITA’ DEGLI STUDI DI BRESCIA</a:t>
            </a:r>
            <a:r>
              <a:rPr lang="en-US" sz="1400" dirty="0">
                <a:effectLst/>
              </a:rPr>
              <a:t> </a:t>
            </a:r>
            <a:endParaRPr lang="en-US" sz="140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66689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30° ANNIVERSARIO EULO - CATTEDRE DI IGIENE - UNIVERSITA’ DEGLI STUDI DI BRESCIA</a:t>
            </a:r>
            <a:r>
              <a:rPr lang="en-US" sz="1400" dirty="0">
                <a:effectLst/>
              </a:rPr>
              <a:t> </a:t>
            </a:r>
            <a:endParaRPr lang="en-US" sz="140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23998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>
          <a:xfrm>
            <a:off x="685800" y="6324600"/>
            <a:ext cx="7620000" cy="5334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30° ANNIVERSARIO EULO - CATTEDRE DI IGIENE - UNIVERSITA’ DEGLI STUDI DI BRESCIA</a:t>
            </a:r>
            <a:r>
              <a:rPr lang="en-US" sz="1400" dirty="0">
                <a:effectLst/>
              </a:rPr>
              <a:t> </a:t>
            </a:r>
            <a:endParaRPr lang="en-US" sz="140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52623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>
          <a:xfrm>
            <a:off x="685800" y="6324600"/>
            <a:ext cx="7620000" cy="5334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30° ANNIVERSARIO EULO - CATTEDRE DI IGIENE - UNIVERSITA’ DEGLI STUDI DI BRESCIA</a:t>
            </a:r>
            <a:r>
              <a:rPr lang="en-US" sz="1400" dirty="0">
                <a:effectLst/>
              </a:rPr>
              <a:t> </a:t>
            </a:r>
            <a:endParaRPr lang="en-US" sz="140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889392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>
                <a:solidFill>
                  <a:srgbClr val="FFFF00"/>
                </a:solidFill>
              </a:rPr>
              <a:t>Cattedra di Igiene - Università degli Studi di Brescia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027E4-1FA8-4902-9433-6B8C2980A021}" type="slidenum">
              <a:rPr lang="it-IT">
                <a:solidFill>
                  <a:srgbClr val="FFFF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632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>
                <a:solidFill>
                  <a:srgbClr val="FFFF00"/>
                </a:solidFill>
              </a:rPr>
              <a:t>Cattedra di Igiene - Università degli Studi di Brescia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4B6A4-22FF-47CF-A135-C81A59A6EBF0}" type="slidenum">
              <a:rPr lang="it-IT">
                <a:solidFill>
                  <a:srgbClr val="FFFF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151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>
                <a:solidFill>
                  <a:srgbClr val="FFFF00"/>
                </a:solidFill>
              </a:rPr>
              <a:t>Cattedra di Igiene - Università degli Studi di Brescia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9B3A2-DC02-4B81-A5E2-4A4B2A0A1417}" type="slidenum">
              <a:rPr lang="it-IT">
                <a:solidFill>
                  <a:srgbClr val="FFFF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305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>
                <a:solidFill>
                  <a:srgbClr val="FFFF00"/>
                </a:solidFill>
              </a:rPr>
              <a:t>Cattedra di Igiene - Università degli Studi di Brescia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64B78-19B9-48F1-8BF1-85CE27083F42}" type="slidenum">
              <a:rPr lang="it-IT">
                <a:solidFill>
                  <a:srgbClr val="FFFF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7079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>
                <a:solidFill>
                  <a:srgbClr val="FFFF00"/>
                </a:solidFill>
              </a:rPr>
              <a:t>Cattedra di Igiene - Università degli Studi di Brescia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60408-2011-4483-B76A-29CCED1922B6}" type="slidenum">
              <a:rPr lang="it-IT">
                <a:solidFill>
                  <a:srgbClr val="FFFF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63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>
                <a:solidFill>
                  <a:srgbClr val="FFFF00"/>
                </a:solidFill>
              </a:rPr>
              <a:t>Cattedra di Igiene - Università degli Studi di Brescia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BCC5A-B821-4318-8C36-B53933BFD74C}" type="slidenum">
              <a:rPr lang="it-IT">
                <a:solidFill>
                  <a:srgbClr val="FFFF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61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30° ANNIVERSARIO EULO - CATTEDRE DI IGIENE - UNIVERSITA’ DEGLI STUDI DI BRESCIA</a:t>
            </a:r>
            <a:r>
              <a:rPr lang="en-US" sz="1400" dirty="0">
                <a:effectLst/>
              </a:rPr>
              <a:t> </a:t>
            </a:r>
            <a:endParaRPr lang="en-US" sz="140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468138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>
                <a:solidFill>
                  <a:srgbClr val="FFFF00"/>
                </a:solidFill>
              </a:rPr>
              <a:t>Cattedra di Igiene - Università degli Studi di Brescia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36757-E6F3-4943-8310-1CFC78FB0CC6}" type="slidenum">
              <a:rPr lang="it-IT">
                <a:solidFill>
                  <a:srgbClr val="FFFF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182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>
                <a:solidFill>
                  <a:srgbClr val="FFFF00"/>
                </a:solidFill>
              </a:rPr>
              <a:t>Cattedra di Igiene - Università degli Studi di Brescia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42A03-65F6-4641-9E40-F461F8DCDC07}" type="slidenum">
              <a:rPr lang="it-IT">
                <a:solidFill>
                  <a:srgbClr val="FFFF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1253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>
                <a:solidFill>
                  <a:srgbClr val="FFFF00"/>
                </a:solidFill>
              </a:rPr>
              <a:t>Cattedra di Igiene - Università degli Studi di Brescia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1D3-3E48-49E9-B11A-8EE4DBDCB25D}" type="slidenum">
              <a:rPr lang="it-IT">
                <a:solidFill>
                  <a:srgbClr val="FFFF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77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>
                <a:solidFill>
                  <a:srgbClr val="FFFF00"/>
                </a:solidFill>
              </a:rPr>
              <a:t>Cattedra di Igiene - Università degli Studi di Brescia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AA09B7-387E-49E6-9E45-40603249B56F}" type="slidenum">
              <a:rPr lang="it-IT">
                <a:solidFill>
                  <a:srgbClr val="FFFF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5623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>
                <a:solidFill>
                  <a:srgbClr val="FFFF00"/>
                </a:solidFill>
              </a:rPr>
              <a:t>Cattedra di Igiene - Università degli Studi di Brescia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ADCE4-4B80-4C20-915D-F3204E86A7AD}" type="slidenum">
              <a:rPr lang="it-IT">
                <a:solidFill>
                  <a:srgbClr val="FFFF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86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>
                <a:solidFill>
                  <a:srgbClr val="FFFF00"/>
                </a:solidFill>
              </a:rPr>
              <a:t>Cattedra di Igiene - Università degli Studi di Brescia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EA1ED-8106-4C92-B2A6-0FA6262E8BD8}" type="slidenum">
              <a:rPr lang="it-IT">
                <a:solidFill>
                  <a:srgbClr val="FFFF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7426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>
                <a:solidFill>
                  <a:srgbClr val="FFFF00"/>
                </a:solidFill>
              </a:rPr>
              <a:t>Cattedra di Igiene - Università degli Studi di Brescia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37C60-147B-453E-B7E3-35A96880018A}" type="slidenum">
              <a:rPr lang="it-IT">
                <a:solidFill>
                  <a:srgbClr val="FFFF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4566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85800" y="304800"/>
            <a:ext cx="7772400" cy="5715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FFFF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A5723-FE18-4269-B9E9-76BAA4223E3F}" type="slidenum">
              <a:rPr lang="en-GB">
                <a:solidFill>
                  <a:srgbClr val="FFFF00"/>
                </a:solidFill>
              </a:rPr>
              <a:pPr>
                <a:defRPr/>
              </a:pPr>
              <a:t>‹N›</a:t>
            </a:fld>
            <a:endParaRPr lang="en-GB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788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30° ANNIVERSARIO EULO - CATTEDRE DI IGIENE - UNIVERSITA’ DEGLI STUDI DI BRESCIA</a:t>
            </a:r>
            <a:r>
              <a:rPr lang="en-US" sz="1400" dirty="0">
                <a:effectLst/>
              </a:rPr>
              <a:t> </a:t>
            </a:r>
            <a:endParaRPr lang="en-US" sz="140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97765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30° ANNIVERSARIO EULO - CATTEDRE DI IGIENE - UNIVERSITA’ DEGLI STUDI DI BRESCIA</a:t>
            </a:r>
            <a:r>
              <a:rPr lang="en-US" sz="1400" dirty="0">
                <a:effectLst/>
              </a:rPr>
              <a:t> </a:t>
            </a:r>
            <a:endParaRPr lang="en-US" sz="140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24716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30° ANNIVERSARIO EULO - CATTEDRE DI IGIENE - UNIVERSITA’ DEGLI STUDI DI BRESCIA</a:t>
            </a:r>
            <a:r>
              <a:rPr lang="en-US" sz="1400" dirty="0">
                <a:effectLst/>
              </a:rPr>
              <a:t> </a:t>
            </a:r>
            <a:endParaRPr lang="en-US" sz="140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5236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30° ANNIVERSARIO EULO - CATTEDRE DI IGIENE - UNIVERSITA’ DEGLI STUDI DI BRESCIA</a:t>
            </a:r>
            <a:r>
              <a:rPr lang="en-US" sz="1400" dirty="0">
                <a:effectLst/>
              </a:rPr>
              <a:t> </a:t>
            </a:r>
            <a:endParaRPr lang="en-US" sz="140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34600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30° ANNIVERSARIO EULO - CATTEDRE DI IGIENE - UNIVERSITA’ DEGLI STUDI DI BRESCIA</a:t>
            </a:r>
            <a:r>
              <a:rPr lang="en-US" sz="1400" dirty="0">
                <a:effectLst/>
              </a:rPr>
              <a:t> </a:t>
            </a:r>
            <a:endParaRPr lang="en-US" sz="140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01565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30° ANNIVERSARIO EULO - CATTEDRE DI IGIENE - UNIVERSITA’ DEGLI STUDI DI BRESCIA</a:t>
            </a:r>
            <a:r>
              <a:rPr lang="en-US" sz="1400" dirty="0">
                <a:effectLst/>
              </a:rPr>
              <a:t> </a:t>
            </a:r>
            <a:endParaRPr lang="en-US" sz="140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98603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30° ANNIVERSARIO EULO - CATTEDRE DI IGIENE - UNIVERSITA’ DEGLI STUDI DI BRESCIA</a:t>
            </a:r>
            <a:r>
              <a:rPr lang="en-US" sz="1400" dirty="0">
                <a:effectLst/>
              </a:rPr>
              <a:t> </a:t>
            </a:r>
            <a:endParaRPr lang="en-US" sz="140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13333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>
                <a:gamma/>
                <a:shade val="26275"/>
                <a:invGamma/>
              </a:schemeClr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5800" y="6324600"/>
            <a:ext cx="7620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200" b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i="1" dirty="0"/>
              <a:t>30° ANNIVERSARIO EULO - CATTEDRE DI IGIENE - UNIVERSITA’ DEGLI STUDI DI BRESCIA</a:t>
            </a:r>
            <a:r>
              <a:rPr lang="en-US" sz="1400" dirty="0">
                <a:effectLst/>
              </a:rPr>
              <a:t> </a:t>
            </a:r>
            <a:endParaRPr lang="en-US" sz="140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4307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47"/>
            </a:gs>
            <a:gs pos="50000">
              <a:srgbClr val="000099"/>
            </a:gs>
            <a:gs pos="100000">
              <a:srgbClr val="000047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srgbClr val="FFFF00"/>
                </a:solidFill>
              </a:rPr>
              <a:t>Cattedra di Igiene - Università degli Studi di Brescia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4FA715-A3B5-452E-B433-C4980A1F8631}" type="slidenum">
              <a:rPr lang="it-IT">
                <a:solidFill>
                  <a:srgbClr val="FFFF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387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Foglio_di_lavoro_di_Microsoft_Excel_97-20032.xls"/><Relationship Id="rId3" Type="http://schemas.openxmlformats.org/officeDocument/2006/relationships/chart" Target="../charts/chart1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oleObject" Target="../embeddings/Foglio_di_lavoro_di_Microsoft_Excel_97-20031.xls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20.xml"/><Relationship Id="rId4" Type="http://schemas.openxmlformats.org/officeDocument/2006/relationships/hyperlink" Target="http://www.cuore.iss.it/indicatori/registro.asp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1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8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8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0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0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0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0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0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0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2999" y="1700808"/>
            <a:ext cx="8856984" cy="1940957"/>
          </a:xfrm>
          <a:prstGeom prst="round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2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 b="1">
                <a:solidFill>
                  <a:schemeClr val="tx2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 b="1">
                <a:solidFill>
                  <a:schemeClr val="tx2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 b="1">
                <a:solidFill>
                  <a:schemeClr val="tx2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 b="1">
                <a:solidFill>
                  <a:schemeClr val="tx2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it-IT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I FATTORI DEMOGRAFICI E SOCIO-ECONOMICI NELL’UTILIZZO DEI FARMACI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228184" y="481637"/>
            <a:ext cx="2000264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rgbClr val="FFFF00"/>
                </a:solidFill>
              </a:rPr>
              <a:t>28 febbraio 2013</a:t>
            </a:r>
            <a:endParaRPr lang="it-IT" sz="2000" dirty="0">
              <a:solidFill>
                <a:srgbClr val="FFFF00"/>
              </a:solidFill>
            </a:endParaRPr>
          </a:p>
        </p:txBody>
      </p:sp>
      <p:pic>
        <p:nvPicPr>
          <p:cNvPr id="7" name="Picture 19" descr="logobresc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935" y="301625"/>
            <a:ext cx="1171593" cy="118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ottotitolo 2"/>
          <p:cNvSpPr txBox="1">
            <a:spLocks/>
          </p:cNvSpPr>
          <p:nvPr/>
        </p:nvSpPr>
        <p:spPr bwMode="auto">
          <a:xfrm>
            <a:off x="34347" y="3789040"/>
            <a:ext cx="8856663" cy="3042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it-IT" sz="2400" kern="0" dirty="0">
              <a:solidFill>
                <a:srgbClr val="66FF33"/>
              </a:solidFill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it-IT" sz="2800" kern="0" dirty="0">
                <a:solidFill>
                  <a:schemeClr val="bg1"/>
                </a:solidFill>
              </a:rPr>
              <a:t>Francesco </a:t>
            </a:r>
            <a:r>
              <a:rPr lang="it-IT" sz="2800" kern="0" dirty="0" smtClean="0">
                <a:solidFill>
                  <a:schemeClr val="bg1"/>
                </a:solidFill>
              </a:rPr>
              <a:t>Donato</a:t>
            </a:r>
            <a:r>
              <a:rPr lang="it-IT" sz="2800" kern="0" baseline="30000" dirty="0" smtClean="0">
                <a:solidFill>
                  <a:schemeClr val="bg1"/>
                </a:solidFill>
              </a:rPr>
              <a:t>1</a:t>
            </a:r>
            <a:r>
              <a:rPr lang="it-IT" sz="2800" kern="0" dirty="0" smtClean="0">
                <a:solidFill>
                  <a:schemeClr val="bg1"/>
                </a:solidFill>
              </a:rPr>
              <a:t>, </a:t>
            </a:r>
            <a:r>
              <a:rPr lang="it-IT" sz="2800" dirty="0" smtClean="0">
                <a:solidFill>
                  <a:schemeClr val="bg1"/>
                </a:solidFill>
              </a:rPr>
              <a:t>B</a:t>
            </a:r>
            <a:r>
              <a:rPr lang="it-IT" sz="2800" dirty="0" smtClean="0">
                <a:solidFill>
                  <a:srgbClr val="FFFFFF"/>
                </a:solidFill>
              </a:rPr>
              <a:t>arbara Filisetti</a:t>
            </a:r>
            <a:r>
              <a:rPr lang="it-IT" sz="2800" kern="0" baseline="30000" dirty="0" smtClean="0">
                <a:solidFill>
                  <a:schemeClr val="bg1"/>
                </a:solidFill>
              </a:rPr>
              <a:t>1</a:t>
            </a:r>
            <a:r>
              <a:rPr lang="it-IT" sz="2800" dirty="0" smtClean="0">
                <a:solidFill>
                  <a:srgbClr val="FFFFFF"/>
                </a:solidFill>
              </a:rPr>
              <a:t>, Enrico Lirangi</a:t>
            </a:r>
            <a:r>
              <a:rPr lang="it-IT" sz="2800" kern="0" baseline="30000" dirty="0" smtClean="0">
                <a:solidFill>
                  <a:schemeClr val="bg1"/>
                </a:solidFill>
              </a:rPr>
              <a:t>1</a:t>
            </a:r>
            <a:r>
              <a:rPr lang="it-IT" sz="2800" dirty="0" smtClean="0">
                <a:solidFill>
                  <a:srgbClr val="FFFFFF"/>
                </a:solidFill>
              </a:rPr>
              <a:t>, Arrigo Paciello</a:t>
            </a:r>
            <a:r>
              <a:rPr lang="it-IT" sz="2800" kern="0" baseline="30000" dirty="0" smtClean="0">
                <a:solidFill>
                  <a:schemeClr val="bg1"/>
                </a:solidFill>
              </a:rPr>
              <a:t>2 </a:t>
            </a:r>
            <a:r>
              <a:rPr lang="it-IT" sz="2800" kern="0" dirty="0" smtClean="0">
                <a:solidFill>
                  <a:schemeClr val="bg1"/>
                </a:solidFill>
              </a:rPr>
              <a:t>e</a:t>
            </a:r>
            <a:r>
              <a:rPr lang="it-IT" sz="2800" kern="0" baseline="30000" dirty="0" smtClean="0">
                <a:solidFill>
                  <a:schemeClr val="bg1"/>
                </a:solidFill>
              </a:rPr>
              <a:t> </a:t>
            </a:r>
            <a:r>
              <a:rPr lang="it-IT" sz="2800" dirty="0" smtClean="0">
                <a:solidFill>
                  <a:srgbClr val="FFFFFF"/>
                </a:solidFill>
              </a:rPr>
              <a:t>Fulvio Lonati</a:t>
            </a:r>
            <a:r>
              <a:rPr lang="it-IT" sz="2800" kern="0" baseline="30000" dirty="0" smtClean="0">
                <a:solidFill>
                  <a:schemeClr val="bg1"/>
                </a:solidFill>
              </a:rPr>
              <a:t>2</a:t>
            </a:r>
            <a:endParaRPr lang="it-IT" sz="2800" dirty="0">
              <a:solidFill>
                <a:srgbClr val="FFFFFF"/>
              </a:solidFill>
            </a:endParaRP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endParaRPr lang="it-IT" sz="2800" b="1" i="1" dirty="0" smtClean="0">
              <a:solidFill>
                <a:srgbClr val="FFFF00"/>
              </a:solidFill>
            </a:endParaRPr>
          </a:p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2000" kern="0" baseline="30000" dirty="0">
                <a:solidFill>
                  <a:schemeClr val="bg1"/>
                </a:solidFill>
              </a:rPr>
              <a:t>1</a:t>
            </a:r>
            <a:r>
              <a:rPr lang="it-IT" sz="2000" kern="0" dirty="0" smtClean="0">
                <a:solidFill>
                  <a:srgbClr val="FFFFCC"/>
                </a:solidFill>
              </a:rPr>
              <a:t>Dipartimento </a:t>
            </a:r>
            <a:r>
              <a:rPr lang="it-IT" sz="2000" kern="0" dirty="0">
                <a:solidFill>
                  <a:srgbClr val="FFFFCC"/>
                </a:solidFill>
              </a:rPr>
              <a:t>di Specialità Medico-Chirurgiche,  Scienze Radiologiche e Sanità </a:t>
            </a:r>
            <a:r>
              <a:rPr lang="it-IT" sz="2000" kern="0" dirty="0" smtClean="0">
                <a:solidFill>
                  <a:srgbClr val="FFFFCC"/>
                </a:solidFill>
              </a:rPr>
              <a:t>Pubblica, Igiene</a:t>
            </a:r>
            <a:r>
              <a:rPr lang="it-IT" sz="2000" kern="0" dirty="0">
                <a:solidFill>
                  <a:srgbClr val="FFFFCC"/>
                </a:solidFill>
              </a:rPr>
              <a:t>, Epidemiologia e Sanità </a:t>
            </a:r>
            <a:r>
              <a:rPr lang="it-IT" sz="2000" kern="0" dirty="0" smtClean="0">
                <a:solidFill>
                  <a:srgbClr val="FFFFCC"/>
                </a:solidFill>
              </a:rPr>
              <a:t>Pubblica, Università </a:t>
            </a:r>
            <a:r>
              <a:rPr lang="it-IT" sz="2000" kern="0" dirty="0">
                <a:solidFill>
                  <a:srgbClr val="FFFFCC"/>
                </a:solidFill>
              </a:rPr>
              <a:t>degli Studi di </a:t>
            </a:r>
            <a:r>
              <a:rPr lang="it-IT" sz="2000" kern="0" dirty="0" smtClean="0">
                <a:solidFill>
                  <a:srgbClr val="FFFFCC"/>
                </a:solidFill>
              </a:rPr>
              <a:t>Brescia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2000" kern="0" baseline="30000" dirty="0" smtClean="0">
                <a:solidFill>
                  <a:schemeClr val="bg1"/>
                </a:solidFill>
              </a:rPr>
              <a:t>2</a:t>
            </a:r>
            <a:r>
              <a:rPr lang="it-IT" sz="2000" dirty="0" smtClean="0">
                <a:solidFill>
                  <a:srgbClr val="FFFFFF"/>
                </a:solidFill>
              </a:rPr>
              <a:t>Dipartimento </a:t>
            </a:r>
            <a:r>
              <a:rPr lang="it-IT" sz="2000" dirty="0">
                <a:solidFill>
                  <a:srgbClr val="FFFFFF"/>
                </a:solidFill>
              </a:rPr>
              <a:t>Cure Primarie dell’ASL di Brescia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it-IT" sz="2000" kern="0" dirty="0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97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92163"/>
          </a:xfrm>
        </p:spPr>
        <p:txBody>
          <a:bodyPr/>
          <a:lstStyle/>
          <a:p>
            <a:r>
              <a:rPr lang="it-IT" sz="3200" b="1" smtClean="0">
                <a:solidFill>
                  <a:srgbClr val="FFFF00"/>
                </a:solidFill>
              </a:rPr>
              <a:t>Incidenza dei tumori per etnia negli USA, 2003-07</a:t>
            </a:r>
          </a:p>
        </p:txBody>
      </p:sp>
      <p:pic>
        <p:nvPicPr>
          <p:cNvPr id="35843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052513"/>
            <a:ext cx="7704138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609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036050" cy="1143000"/>
          </a:xfrm>
        </p:spPr>
        <p:txBody>
          <a:bodyPr/>
          <a:lstStyle/>
          <a:p>
            <a:r>
              <a:rPr lang="it-IT" sz="2800" b="1" dirty="0" smtClean="0"/>
              <a:t>L’influenza del gruppo etnico («razza») sulla frequenza dei tumori. Dati SEER USA. Incidenza.</a:t>
            </a:r>
          </a:p>
        </p:txBody>
      </p:sp>
      <p:pic>
        <p:nvPicPr>
          <p:cNvPr id="6553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54" y="1669211"/>
            <a:ext cx="8715375" cy="478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635896" y="2636912"/>
            <a:ext cx="504056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2339752" y="3068960"/>
            <a:ext cx="504056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5076056" y="4509120"/>
            <a:ext cx="504056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3628391" y="5013176"/>
            <a:ext cx="504056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3617505" y="5445224"/>
            <a:ext cx="504056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8028384" y="6165304"/>
            <a:ext cx="504056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Ovale 2"/>
          <p:cNvSpPr/>
          <p:nvPr/>
        </p:nvSpPr>
        <p:spPr>
          <a:xfrm>
            <a:off x="5004048" y="2636912"/>
            <a:ext cx="576064" cy="396044"/>
          </a:xfrm>
          <a:prstGeom prst="ellipse">
            <a:avLst/>
          </a:prstGeom>
          <a:noFill/>
          <a:ln w="28575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5004048" y="2996952"/>
            <a:ext cx="576064" cy="288032"/>
          </a:xfrm>
          <a:prstGeom prst="ellipse">
            <a:avLst/>
          </a:prstGeom>
          <a:noFill/>
          <a:ln w="28575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2339752" y="4473116"/>
            <a:ext cx="576064" cy="288032"/>
          </a:xfrm>
          <a:prstGeom prst="ellipse">
            <a:avLst/>
          </a:prstGeom>
          <a:noFill/>
          <a:ln w="28575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5004048" y="4962128"/>
            <a:ext cx="576064" cy="288032"/>
          </a:xfrm>
          <a:prstGeom prst="ellipse">
            <a:avLst/>
          </a:prstGeom>
          <a:noFill/>
          <a:ln w="28575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5004048" y="5409220"/>
            <a:ext cx="576064" cy="288032"/>
          </a:xfrm>
          <a:prstGeom prst="ellipse">
            <a:avLst/>
          </a:prstGeom>
          <a:noFill/>
          <a:ln w="28575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5004048" y="6129300"/>
            <a:ext cx="576064" cy="288032"/>
          </a:xfrm>
          <a:prstGeom prst="ellipse">
            <a:avLst/>
          </a:prstGeom>
          <a:noFill/>
          <a:ln w="28575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2375756" y="2816932"/>
            <a:ext cx="504056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/>
          <p:cNvSpPr/>
          <p:nvPr/>
        </p:nvSpPr>
        <p:spPr>
          <a:xfrm>
            <a:off x="7992380" y="5021656"/>
            <a:ext cx="576064" cy="288032"/>
          </a:xfrm>
          <a:prstGeom prst="ellipse">
            <a:avLst/>
          </a:prstGeom>
          <a:noFill/>
          <a:ln w="28575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777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>
          <a:xfrm>
            <a:off x="468313" y="1484313"/>
            <a:ext cx="2890837" cy="936625"/>
          </a:xfrm>
          <a:prstGeom prst="roundRect">
            <a:avLst/>
          </a:prstGeom>
          <a:solidFill>
            <a:srgbClr val="FFFF99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it-IT" sz="2400" dirty="0" err="1" smtClean="0">
                <a:solidFill>
                  <a:srgbClr val="FF0000"/>
                </a:solidFill>
              </a:rPr>
              <a:t>Mortalita’</a:t>
            </a:r>
            <a:r>
              <a:rPr lang="it-IT" sz="2400" dirty="0" smtClean="0">
                <a:solidFill>
                  <a:srgbClr val="FF0000"/>
                </a:solidFill>
              </a:rPr>
              <a:t> </a:t>
            </a:r>
            <a:br>
              <a:rPr lang="it-IT" sz="2400" dirty="0" smtClean="0">
                <a:solidFill>
                  <a:srgbClr val="FF0000"/>
                </a:solidFill>
              </a:rPr>
            </a:br>
            <a:r>
              <a:rPr lang="it-IT" sz="2400" dirty="0" smtClean="0">
                <a:solidFill>
                  <a:srgbClr val="FF0000"/>
                </a:solidFill>
              </a:rPr>
              <a:t>Infantile</a:t>
            </a:r>
            <a:br>
              <a:rPr lang="it-IT" sz="2400" dirty="0" smtClean="0">
                <a:solidFill>
                  <a:srgbClr val="FF0000"/>
                </a:solidFill>
              </a:rPr>
            </a:br>
            <a:r>
              <a:rPr lang="it-IT" sz="1400" b="1" dirty="0" smtClean="0">
                <a:solidFill>
                  <a:srgbClr val="FF0000"/>
                </a:solidFill>
              </a:rPr>
              <a:t>( x 1000 nati vivi)</a:t>
            </a:r>
          </a:p>
        </p:txBody>
      </p:sp>
      <p:sp>
        <p:nvSpPr>
          <p:cNvPr id="6" name="Titolo 1"/>
          <p:cNvSpPr txBox="1">
            <a:spLocks/>
          </p:cNvSpPr>
          <p:nvPr/>
        </p:nvSpPr>
        <p:spPr bwMode="auto">
          <a:xfrm>
            <a:off x="468313" y="3284538"/>
            <a:ext cx="2879725" cy="936625"/>
          </a:xfrm>
          <a:prstGeom prst="roundRect">
            <a:avLst/>
          </a:prstGeom>
          <a:solidFill>
            <a:srgbClr val="FFFF99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2400" kern="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Mortalita’</a:t>
            </a:r>
            <a:r>
              <a:rPr lang="it-IT" sz="2400" kern="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per tutte le cause</a:t>
            </a:r>
          </a:p>
          <a:p>
            <a:pPr algn="ctr" eaLnBrk="0" hangingPunct="0">
              <a:defRPr/>
            </a:pPr>
            <a:r>
              <a:rPr lang="it-IT" sz="1400" b="1" kern="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( morti x 100.000)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 bwMode="auto">
          <a:xfrm>
            <a:off x="539750" y="4941888"/>
            <a:ext cx="2736850" cy="1006475"/>
          </a:xfrm>
          <a:prstGeom prst="roundRect">
            <a:avLst/>
          </a:prstGeom>
          <a:solidFill>
            <a:srgbClr val="FFFF99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2400" kern="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Aspettativa di vita alla nascita</a:t>
            </a:r>
          </a:p>
        </p:txBody>
      </p:sp>
      <p:graphicFrame>
        <p:nvGraphicFramePr>
          <p:cNvPr id="2" name="Grafico 7"/>
          <p:cNvGraphicFramePr>
            <a:graphicFrameLocks/>
          </p:cNvGraphicFramePr>
          <p:nvPr/>
        </p:nvGraphicFramePr>
        <p:xfrm>
          <a:off x="3686175" y="1031875"/>
          <a:ext cx="4895850" cy="1965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itolo 1"/>
          <p:cNvSpPr txBox="1">
            <a:spLocks/>
          </p:cNvSpPr>
          <p:nvPr/>
        </p:nvSpPr>
        <p:spPr bwMode="auto">
          <a:xfrm>
            <a:off x="107504" y="115987"/>
            <a:ext cx="8892480" cy="7207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2400" b="1" kern="0" dirty="0" smtClean="0">
                <a:solidFill>
                  <a:srgbClr val="00FFFF"/>
                </a:solidFill>
                <a:latin typeface="+mj-lt"/>
                <a:ea typeface="+mj-ea"/>
                <a:cs typeface="+mj-cs"/>
              </a:rPr>
              <a:t>Andamenti temporali della mortalità infantile e totale e aspettativa  di vita negli USA  per gruppo etnico - 1980-2007  </a:t>
            </a:r>
            <a:endParaRPr lang="it-IT" sz="2400" b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051" name="Grafico 10"/>
          <p:cNvGraphicFramePr>
            <a:graphicFrameLocks/>
          </p:cNvGraphicFramePr>
          <p:nvPr/>
        </p:nvGraphicFramePr>
        <p:xfrm>
          <a:off x="3800475" y="2730500"/>
          <a:ext cx="4783138" cy="218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6" r:id="rId5" imgW="4779678" imgH="2188654" progId="Excel.Chart.8">
                  <p:embed/>
                </p:oleObj>
              </mc:Choice>
              <mc:Fallback>
                <p:oleObj r:id="rId5" imgW="4779678" imgH="2188654" progId="Excel.Chart.8">
                  <p:embed/>
                  <p:pic>
                    <p:nvPicPr>
                      <p:cNvPr id="0" name="Picture 3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0475" y="2730500"/>
                        <a:ext cx="4783138" cy="2189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Grafico 12"/>
          <p:cNvGraphicFramePr>
            <a:graphicFrameLocks/>
          </p:cNvGraphicFramePr>
          <p:nvPr/>
        </p:nvGraphicFramePr>
        <p:xfrm>
          <a:off x="3657600" y="4530725"/>
          <a:ext cx="5141913" cy="204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7" r:id="rId8" imgW="5139373" imgH="2048434" progId="Excel.Chart.8">
                  <p:embed/>
                </p:oleObj>
              </mc:Choice>
              <mc:Fallback>
                <p:oleObj r:id="rId8" imgW="5139373" imgH="2048434" progId="Excel.Chart.8">
                  <p:embed/>
                  <p:pic>
                    <p:nvPicPr>
                      <p:cNvPr id="0" name="Picture 4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530725"/>
                        <a:ext cx="5141913" cy="204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Rectangle 10"/>
          <p:cNvSpPr>
            <a:spLocks noChangeArrowheads="1"/>
          </p:cNvSpPr>
          <p:nvPr/>
        </p:nvSpPr>
        <p:spPr bwMode="auto">
          <a:xfrm>
            <a:off x="179388" y="6238875"/>
            <a:ext cx="36718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en-US" sz="1100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en-US" sz="110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Bleich  et al. </a:t>
            </a:r>
            <a:r>
              <a:rPr lang="en-US" sz="1100" b="1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it-IT" sz="110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Health inequalities: trends, progress, and policy.</a:t>
            </a:r>
            <a:endParaRPr lang="it-IT"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41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>
                <a:solidFill>
                  <a:srgbClr val="FFFF00"/>
                </a:solidFill>
              </a:rPr>
              <a:t>I determinanti della </a:t>
            </a:r>
            <a:r>
              <a:rPr lang="it-IT" dirty="0" smtClean="0">
                <a:solidFill>
                  <a:srgbClr val="FFFF00"/>
                </a:solidFill>
              </a:rPr>
              <a:t>salute.</a:t>
            </a:r>
            <a:r>
              <a:rPr lang="it-IT" dirty="0">
                <a:solidFill>
                  <a:srgbClr val="FFFF00"/>
                </a:solidFill>
              </a:rPr>
              <a:t/>
            </a:r>
            <a:br>
              <a:rPr lang="it-IT" dirty="0">
                <a:solidFill>
                  <a:srgbClr val="FFFF00"/>
                </a:solidFill>
              </a:rPr>
            </a:br>
            <a:r>
              <a:rPr lang="it-IT" dirty="0">
                <a:solidFill>
                  <a:srgbClr val="FFFF00"/>
                </a:solidFill>
              </a:rPr>
              <a:t>F</a:t>
            </a:r>
            <a:r>
              <a:rPr lang="it-IT" dirty="0" smtClean="0">
                <a:solidFill>
                  <a:srgbClr val="FFFF00"/>
                </a:solidFill>
              </a:rPr>
              <a:t>attori socio-economici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47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918648" cy="2378695"/>
          </a:xfrm>
        </p:spPr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I fattori socio-economici quali «cause» di malattia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58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836712"/>
            <a:ext cx="8229600" cy="5226050"/>
          </a:xfrm>
          <a:noFill/>
        </p:spPr>
      </p:pic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2771775" y="6194983"/>
            <a:ext cx="5588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Braveman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 P,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Egerter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  S, Williams DR. </a:t>
            </a: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The social determinants of health: coming of age.</a:t>
            </a:r>
            <a:endParaRPr lang="it-IT" sz="800" dirty="0"/>
          </a:p>
          <a:p>
            <a:pPr eaLnBrk="0" hangingPunct="0"/>
            <a:r>
              <a:rPr lang="en-US" sz="1200" dirty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Annu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 Rev Public Health. 2011;32:381-98.</a:t>
            </a:r>
            <a:endParaRPr lang="en-US" dirty="0"/>
          </a:p>
        </p:txBody>
      </p:sp>
      <p:cxnSp>
        <p:nvCxnSpPr>
          <p:cNvPr id="3" name="Connettore 1 2"/>
          <p:cNvCxnSpPr/>
          <p:nvPr/>
        </p:nvCxnSpPr>
        <p:spPr>
          <a:xfrm>
            <a:off x="4644008" y="2852936"/>
            <a:ext cx="2736304" cy="432048"/>
          </a:xfrm>
          <a:prstGeom prst="line">
            <a:avLst/>
          </a:prstGeom>
          <a:ln w="381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4644008" y="2852936"/>
            <a:ext cx="0" cy="144016"/>
          </a:xfrm>
          <a:prstGeom prst="line">
            <a:avLst/>
          </a:prstGeom>
          <a:ln w="254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>
            <a:off x="7367214" y="3284984"/>
            <a:ext cx="0" cy="144016"/>
          </a:xfrm>
          <a:prstGeom prst="line">
            <a:avLst/>
          </a:prstGeom>
          <a:ln w="254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6008958" y="3077344"/>
            <a:ext cx="0" cy="144016"/>
          </a:xfrm>
          <a:prstGeom prst="line">
            <a:avLst/>
          </a:prstGeom>
          <a:ln w="254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1 3"/>
          <p:cNvCxnSpPr/>
          <p:nvPr/>
        </p:nvCxnSpPr>
        <p:spPr>
          <a:xfrm flipV="1">
            <a:off x="1763688" y="2636912"/>
            <a:ext cx="0" cy="5844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98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2204864"/>
            <a:ext cx="8820472" cy="4382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6632"/>
            <a:ext cx="3885859" cy="1570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66279"/>
            <a:ext cx="4033548" cy="266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ttore 1 4"/>
          <p:cNvCxnSpPr/>
          <p:nvPr/>
        </p:nvCxnSpPr>
        <p:spPr>
          <a:xfrm>
            <a:off x="2915816" y="4468236"/>
            <a:ext cx="5544616" cy="544940"/>
          </a:xfrm>
          <a:prstGeom prst="line">
            <a:avLst/>
          </a:prstGeom>
          <a:ln w="381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>
            <a:off x="2915816" y="4468236"/>
            <a:ext cx="0" cy="144016"/>
          </a:xfrm>
          <a:prstGeom prst="line">
            <a:avLst/>
          </a:prstGeom>
          <a:ln w="254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>
            <a:off x="8460432" y="5013176"/>
            <a:ext cx="0" cy="144016"/>
          </a:xfrm>
          <a:prstGeom prst="line">
            <a:avLst/>
          </a:prstGeom>
          <a:ln w="254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>
            <a:off x="467544" y="4740706"/>
            <a:ext cx="0" cy="48849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750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52936"/>
            <a:ext cx="6552728" cy="3836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992256"/>
            <a:ext cx="1207729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884" y="5517232"/>
            <a:ext cx="1840205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631" y="116632"/>
            <a:ext cx="4692998" cy="2651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529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6413985"/>
              </p:ext>
            </p:extLst>
          </p:nvPr>
        </p:nvGraphicFramePr>
        <p:xfrm>
          <a:off x="519113" y="1415526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28" name="Rectangle 10"/>
          <p:cNvSpPr>
            <a:spLocks noChangeArrowheads="1"/>
          </p:cNvSpPr>
          <p:nvPr/>
        </p:nvSpPr>
        <p:spPr bwMode="auto">
          <a:xfrm>
            <a:off x="395288" y="6464300"/>
            <a:ext cx="85693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sz="110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Bleich SN, Jarlenski  MP, Bell CN, LaVeist TA </a:t>
            </a:r>
            <a:r>
              <a:rPr lang="en-US" sz="1100" b="1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it-IT" sz="110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Health  inequalities:  trends, progress, and policy.</a:t>
            </a:r>
            <a:r>
              <a:rPr lang="it-IT" sz="80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Annu Rev Public Health.2012 Apr;33:7-40.</a:t>
            </a:r>
            <a:endParaRPr lang="it-IT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29" name="CasellaDiTesto 6"/>
          <p:cNvSpPr txBox="1">
            <a:spLocks noChangeArrowheads="1"/>
          </p:cNvSpPr>
          <p:nvPr/>
        </p:nvSpPr>
        <p:spPr bwMode="auto">
          <a:xfrm>
            <a:off x="8027988" y="5516563"/>
            <a:ext cx="720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000">
                <a:solidFill>
                  <a:srgbClr val="FFFF00"/>
                </a:solidFill>
              </a:rPr>
              <a:t>CLASSI SOCIALI</a:t>
            </a:r>
          </a:p>
        </p:txBody>
      </p:sp>
      <p:sp>
        <p:nvSpPr>
          <p:cNvPr id="8" name="Connettore 2 7"/>
          <p:cNvSpPr/>
          <p:nvPr/>
        </p:nvSpPr>
        <p:spPr>
          <a:xfrm>
            <a:off x="7885113" y="5445125"/>
            <a:ext cx="431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it-IT" sz="1400" b="1" dirty="0"/>
          </a:p>
        </p:txBody>
      </p:sp>
      <p:sp>
        <p:nvSpPr>
          <p:cNvPr id="12" name="Titolo 1"/>
          <p:cNvSpPr>
            <a:spLocks noGrp="1"/>
          </p:cNvSpPr>
          <p:nvPr>
            <p:ph type="title"/>
          </p:nvPr>
        </p:nvSpPr>
        <p:spPr>
          <a:xfrm>
            <a:off x="507323" y="150812"/>
            <a:ext cx="8218487" cy="1157288"/>
          </a:xfrm>
        </p:spPr>
        <p:txBody>
          <a:bodyPr/>
          <a:lstStyle/>
          <a:p>
            <a:r>
              <a:rPr lang="it-IT" sz="2400" dirty="0">
                <a:solidFill>
                  <a:schemeClr val="tx1"/>
                </a:solidFill>
              </a:rPr>
              <a:t>Aspettativa di vita alla nascita per sesso e status socio-economico in Inghilterra e Galles, </a:t>
            </a:r>
            <a:r>
              <a:rPr lang="it-IT" sz="2400" dirty="0" smtClean="0">
                <a:solidFill>
                  <a:schemeClr val="tx1"/>
                </a:solidFill>
              </a:rPr>
              <a:t>2002-06.</a:t>
            </a:r>
            <a:endParaRPr lang="it-IT" sz="2400" dirty="0" smtClean="0">
              <a:solidFill>
                <a:srgbClr val="00B0F0"/>
              </a:solidFill>
            </a:endParaRPr>
          </a:p>
        </p:txBody>
      </p:sp>
      <p:sp>
        <p:nvSpPr>
          <p:cNvPr id="13" name="CasellaDiTesto 13"/>
          <p:cNvSpPr txBox="1">
            <a:spLocks noChangeArrowheads="1"/>
          </p:cNvSpPr>
          <p:nvPr/>
        </p:nvSpPr>
        <p:spPr bwMode="auto">
          <a:xfrm>
            <a:off x="56734" y="2852936"/>
            <a:ext cx="400110" cy="1620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400" b="1" dirty="0" smtClean="0">
                <a:solidFill>
                  <a:srgbClr val="FFFF00"/>
                </a:solidFill>
              </a:rPr>
              <a:t>Tasso per 100.000</a:t>
            </a:r>
            <a:endParaRPr lang="it-IT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01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6632"/>
            <a:ext cx="7848872" cy="295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177702"/>
            <a:ext cx="4845918" cy="3662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893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65175"/>
            <a:ext cx="8429625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7"/>
          <p:cNvSpPr>
            <a:spLocks noChangeArrowheads="1"/>
          </p:cNvSpPr>
          <p:nvPr/>
        </p:nvSpPr>
        <p:spPr bwMode="auto">
          <a:xfrm>
            <a:off x="2916238" y="6021388"/>
            <a:ext cx="5626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20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Braveman P, Egerter  S, Williams DR. </a:t>
            </a:r>
            <a:r>
              <a:rPr lang="en-US" sz="1200" b="1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The social determinants of health: coming of age.</a:t>
            </a:r>
            <a:endParaRPr lang="it-IT" sz="800"/>
          </a:p>
          <a:p>
            <a:pPr eaLnBrk="0" hangingPunct="0"/>
            <a:r>
              <a:rPr lang="en-US" sz="120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 Annu Rev Public Health. 2011;32:381-98.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7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8957"/>
            <a:ext cx="6480720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e 1"/>
          <p:cNvSpPr/>
          <p:nvPr/>
        </p:nvSpPr>
        <p:spPr>
          <a:xfrm>
            <a:off x="6516216" y="548680"/>
            <a:ext cx="936104" cy="216024"/>
          </a:xfrm>
          <a:prstGeom prst="ellips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/>
          <p:cNvSpPr/>
          <p:nvPr/>
        </p:nvSpPr>
        <p:spPr>
          <a:xfrm>
            <a:off x="3851920" y="1412776"/>
            <a:ext cx="2592288" cy="1224136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3871577" y="4653136"/>
            <a:ext cx="2592288" cy="1224136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6516216" y="3861048"/>
            <a:ext cx="936104" cy="216024"/>
          </a:xfrm>
          <a:prstGeom prst="ellips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14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7" y="332654"/>
            <a:ext cx="9017253" cy="532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157913"/>
            <a:ext cx="1207729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335143"/>
            <a:ext cx="21907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e 4"/>
          <p:cNvSpPr/>
          <p:nvPr/>
        </p:nvSpPr>
        <p:spPr>
          <a:xfrm>
            <a:off x="4139952" y="1769120"/>
            <a:ext cx="4536504" cy="1224136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4292352" y="3145656"/>
            <a:ext cx="4536504" cy="1224136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1619672" y="4725144"/>
            <a:ext cx="2016224" cy="360040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184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olo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it-IT" sz="3200" smtClean="0"/>
              <a:t>Il ruolo dei fattori socio-economici nell’incidenza dei tumori. Lo studio di coorte di Torino</a:t>
            </a:r>
          </a:p>
        </p:txBody>
      </p:sp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382713"/>
            <a:ext cx="3529013" cy="138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61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892425"/>
            <a:ext cx="8643938" cy="358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148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665" y="404515"/>
            <a:ext cx="6161088" cy="619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3851920" y="1772816"/>
            <a:ext cx="288032" cy="2611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3851920" y="4437112"/>
            <a:ext cx="288032" cy="2611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3851920" y="5877272"/>
            <a:ext cx="288032" cy="2611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3851920" y="3222971"/>
            <a:ext cx="288032" cy="2611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1715664" y="620688"/>
            <a:ext cx="624087" cy="2611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191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32" y="115887"/>
            <a:ext cx="6711950" cy="640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3827935" y="302741"/>
            <a:ext cx="624087" cy="2611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6156176" y="302741"/>
            <a:ext cx="624087" cy="2611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3827935" y="1727718"/>
            <a:ext cx="384025" cy="2611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6276206" y="1749557"/>
            <a:ext cx="384025" cy="2611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795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918648" cy="2378695"/>
          </a:xfrm>
        </p:spPr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I fattori socio-economici quali determinanti dell’accesso alle prestazioni sanitarie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96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8345959" cy="112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044" y="1412776"/>
            <a:ext cx="44672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3"/>
            <a:ext cx="6912767" cy="4866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331639" y="4581128"/>
            <a:ext cx="6768753" cy="12241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307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1" y="1124744"/>
            <a:ext cx="8496293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851920" y="3429000"/>
            <a:ext cx="1296144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5508104" y="3401380"/>
            <a:ext cx="1296144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348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2504568"/>
            <a:ext cx="7416824" cy="426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6172"/>
            <a:ext cx="7416824" cy="241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7020272" y="1556792"/>
            <a:ext cx="504056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3347864" y="4869160"/>
            <a:ext cx="504056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5796136" y="4859454"/>
            <a:ext cx="504056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" name="Connettore 1 3"/>
          <p:cNvCxnSpPr/>
          <p:nvPr/>
        </p:nvCxnSpPr>
        <p:spPr>
          <a:xfrm>
            <a:off x="1619672" y="1844824"/>
            <a:ext cx="11521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>
            <a:off x="1043608" y="5085184"/>
            <a:ext cx="9997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17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4632" cy="2808311"/>
          </a:xfrm>
        </p:spPr>
        <p:txBody>
          <a:bodyPr/>
          <a:lstStyle/>
          <a:p>
            <a:r>
              <a:rPr lang="it-IT" dirty="0">
                <a:solidFill>
                  <a:srgbClr val="FFFF00"/>
                </a:solidFill>
              </a:rPr>
              <a:t>Perché i </a:t>
            </a:r>
            <a:r>
              <a:rPr lang="it-IT" dirty="0" smtClean="0">
                <a:solidFill>
                  <a:srgbClr val="FFFF00"/>
                </a:solidFill>
              </a:rPr>
              <a:t>fattori socio-economici sono determinanti di salute</a:t>
            </a:r>
            <a:r>
              <a:rPr lang="it-IT" dirty="0">
                <a:solidFill>
                  <a:srgbClr val="FFFF00"/>
                </a:solidFill>
              </a:rPr>
              <a:t/>
            </a:r>
            <a:br>
              <a:rPr lang="it-IT" dirty="0">
                <a:solidFill>
                  <a:srgbClr val="FFFF00"/>
                </a:solidFill>
              </a:rPr>
            </a:b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40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>
          <a:xfrm>
            <a:off x="179512" y="333375"/>
            <a:ext cx="8964487" cy="1084263"/>
          </a:xfrm>
        </p:spPr>
        <p:txBody>
          <a:bodyPr/>
          <a:lstStyle/>
          <a:p>
            <a:r>
              <a:rPr lang="it-IT" sz="3600" b="1" dirty="0" smtClean="0">
                <a:solidFill>
                  <a:srgbClr val="FFFF00"/>
                </a:solidFill>
              </a:rPr>
              <a:t>Che cosa intendiamo per «fattori sociali»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95536" y="2178149"/>
            <a:ext cx="8208912" cy="3539430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it-IT" sz="2800" dirty="0" smtClean="0">
                <a:solidFill>
                  <a:schemeClr val="bg1"/>
                </a:solidFill>
              </a:rPr>
              <a:t>Popolazione autoctona/migrante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it-IT" sz="2800" dirty="0" smtClean="0">
                <a:solidFill>
                  <a:schemeClr val="bg1"/>
                </a:solidFill>
              </a:rPr>
              <a:t>Gruppo etnico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it-IT" sz="2800" dirty="0" smtClean="0">
                <a:solidFill>
                  <a:schemeClr val="bg1"/>
                </a:solidFill>
              </a:rPr>
              <a:t>Livello di istruzione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it-IT" sz="2800" dirty="0" smtClean="0">
                <a:solidFill>
                  <a:schemeClr val="bg1"/>
                </a:solidFill>
              </a:rPr>
              <a:t>Reddito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it-IT" sz="2800" dirty="0" smtClean="0">
                <a:solidFill>
                  <a:schemeClr val="bg1"/>
                </a:solidFill>
              </a:rPr>
              <a:t>Occupazione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it-IT" sz="2800" dirty="0" smtClean="0">
                <a:solidFill>
                  <a:schemeClr val="bg1"/>
                </a:solidFill>
              </a:rPr>
              <a:t>Abitazione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it-IT" sz="2800" dirty="0" smtClean="0">
                <a:solidFill>
                  <a:schemeClr val="bg1"/>
                </a:solidFill>
              </a:rPr>
              <a:t>Altre (area di residenza, disabilità, orientamento sessuale, ecc.)</a:t>
            </a:r>
            <a:endParaRPr lang="it-IT" sz="2800" dirty="0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184429" y="3965723"/>
            <a:ext cx="3915963" cy="461665"/>
          </a:xfrm>
          <a:prstGeom prst="rect">
            <a:avLst/>
          </a:prstGeom>
          <a:solidFill>
            <a:schemeClr val="accent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bg1"/>
                </a:solidFill>
              </a:rPr>
              <a:t>Classe/stato socio-economico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Parentesi graffa chiusa 4"/>
          <p:cNvSpPr/>
          <p:nvPr/>
        </p:nvSpPr>
        <p:spPr bwMode="auto">
          <a:xfrm>
            <a:off x="3203848" y="3717032"/>
            <a:ext cx="648072" cy="971785"/>
          </a:xfrm>
          <a:prstGeom prst="rightBrace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it-IT" sz="2400" b="1" i="1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Parentesi graffa chiusa 7"/>
          <p:cNvSpPr/>
          <p:nvPr/>
        </p:nvSpPr>
        <p:spPr bwMode="auto">
          <a:xfrm>
            <a:off x="3203848" y="3717032"/>
            <a:ext cx="432048" cy="479524"/>
          </a:xfrm>
          <a:prstGeom prst="rightBrace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it-IT" sz="2400" b="1" i="1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Parentesi graffa chiusa 10"/>
          <p:cNvSpPr/>
          <p:nvPr/>
        </p:nvSpPr>
        <p:spPr bwMode="auto">
          <a:xfrm>
            <a:off x="3527884" y="3710662"/>
            <a:ext cx="382278" cy="971785"/>
          </a:xfrm>
          <a:prstGeom prst="rightBrac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it-IT" sz="2400" b="1" i="1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3" name="Connettore 1 12"/>
          <p:cNvCxnSpPr/>
          <p:nvPr/>
        </p:nvCxnSpPr>
        <p:spPr bwMode="auto">
          <a:xfrm>
            <a:off x="251520" y="1196752"/>
            <a:ext cx="8784976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487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ChangeArrowheads="1"/>
          </p:cNvSpPr>
          <p:nvPr/>
        </p:nvSpPr>
        <p:spPr bwMode="auto">
          <a:xfrm>
            <a:off x="2843213" y="6165850"/>
            <a:ext cx="56610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sz="120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Braveman P, Egerter  S, Williams DR. </a:t>
            </a:r>
            <a:r>
              <a:rPr lang="en-US" sz="1200" b="1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The social determinants of health: coming of age.</a:t>
            </a:r>
            <a:endParaRPr lang="it-IT" sz="800"/>
          </a:p>
          <a:p>
            <a:pPr eaLnBrk="0" hangingPunct="0"/>
            <a:r>
              <a:rPr lang="en-US" sz="120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 Annu Rev Public Health. 2011;32:381-98.</a:t>
            </a:r>
            <a:endParaRPr lang="en-US"/>
          </a:p>
        </p:txBody>
      </p:sp>
      <p:pic>
        <p:nvPicPr>
          <p:cNvPr id="614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404813"/>
            <a:ext cx="7848600" cy="5721350"/>
          </a:xfrm>
          <a:noFill/>
        </p:spPr>
      </p:pic>
    </p:spTree>
    <p:extLst>
      <p:ext uri="{BB962C8B-B14F-4D97-AF65-F5344CB8AC3E}">
        <p14:creationId xmlns:p14="http://schemas.microsoft.com/office/powerpoint/2010/main" val="386179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10"/>
          <p:cNvSpPr>
            <a:spLocks noChangeArrowheads="1"/>
          </p:cNvSpPr>
          <p:nvPr/>
        </p:nvSpPr>
        <p:spPr bwMode="auto">
          <a:xfrm>
            <a:off x="179512" y="1275018"/>
            <a:ext cx="1441597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en-US" sz="1100" dirty="0" err="1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Bleich</a:t>
            </a:r>
            <a:r>
              <a:rPr lang="en-US" sz="1100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SN, </a:t>
            </a:r>
            <a:r>
              <a:rPr lang="en-US" sz="110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et  al , </a:t>
            </a:r>
            <a:endParaRPr lang="it-IT" sz="800" dirty="0">
              <a:solidFill>
                <a:schemeClr val="bg1"/>
              </a:solidFill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en-US" sz="1200" dirty="0" err="1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Annu</a:t>
            </a:r>
            <a:r>
              <a:rPr lang="en-US" sz="1200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Rev Public Health.2012 Apr;33:7-40.</a:t>
            </a:r>
            <a:endParaRPr lang="it-IT" dirty="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6631"/>
            <a:ext cx="6563089" cy="3132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nettore 2 6"/>
          <p:cNvCxnSpPr/>
          <p:nvPr/>
        </p:nvCxnSpPr>
        <p:spPr>
          <a:xfrm>
            <a:off x="8271099" y="2636912"/>
            <a:ext cx="7619" cy="61210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34115"/>
            <a:ext cx="6515834" cy="33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Connettore 2 11"/>
          <p:cNvCxnSpPr/>
          <p:nvPr/>
        </p:nvCxnSpPr>
        <p:spPr>
          <a:xfrm>
            <a:off x="8244408" y="5436979"/>
            <a:ext cx="0" cy="122413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258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epiprev.it/sites/default/files/immagini_in_linea/EP6_371_im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437016"/>
            <a:ext cx="9036496" cy="551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7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066" y="81965"/>
            <a:ext cx="4761198" cy="1186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79" y="1340767"/>
            <a:ext cx="7549278" cy="5328593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" name="Rettangolo 1"/>
          <p:cNvSpPr/>
          <p:nvPr/>
        </p:nvSpPr>
        <p:spPr>
          <a:xfrm>
            <a:off x="2987824" y="2276872"/>
            <a:ext cx="333800" cy="6480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5796136" y="2276872"/>
            <a:ext cx="333800" cy="6480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718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6632"/>
            <a:ext cx="7470093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29000"/>
            <a:ext cx="7542101" cy="2282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74" y="5821262"/>
            <a:ext cx="83248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e 5"/>
          <p:cNvSpPr/>
          <p:nvPr/>
        </p:nvSpPr>
        <p:spPr>
          <a:xfrm>
            <a:off x="4067944" y="2060848"/>
            <a:ext cx="360040" cy="2160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3995936" y="5373216"/>
            <a:ext cx="360040" cy="2160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3995936" y="4462363"/>
            <a:ext cx="360040" cy="2160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5292080" y="5373216"/>
            <a:ext cx="360040" cy="2160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5316793" y="2060848"/>
            <a:ext cx="360040" cy="2160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4040324" y="1124744"/>
            <a:ext cx="360040" cy="2160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in giù 13"/>
          <p:cNvSpPr/>
          <p:nvPr/>
        </p:nvSpPr>
        <p:spPr>
          <a:xfrm>
            <a:off x="4220344" y="1340768"/>
            <a:ext cx="45719" cy="720080"/>
          </a:xfrm>
          <a:prstGeom prst="downArrow">
            <a:avLst/>
          </a:prstGeom>
          <a:solidFill>
            <a:srgbClr val="00206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in giù 16"/>
          <p:cNvSpPr/>
          <p:nvPr/>
        </p:nvSpPr>
        <p:spPr>
          <a:xfrm>
            <a:off x="4153096" y="4696679"/>
            <a:ext cx="45719" cy="720080"/>
          </a:xfrm>
          <a:prstGeom prst="downArrow">
            <a:avLst/>
          </a:prstGeom>
          <a:solidFill>
            <a:srgbClr val="00206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785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179512" y="116632"/>
            <a:ext cx="8784976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tabLst>
                <a:tab pos="381000" algn="l"/>
              </a:tabLst>
            </a:pPr>
            <a:r>
              <a:rPr lang="it-IT" sz="3600" b="0" dirty="0">
                <a:solidFill>
                  <a:schemeClr val="bg1"/>
                </a:solidFill>
              </a:rPr>
              <a:t>	</a:t>
            </a:r>
            <a:r>
              <a:rPr lang="it-IT" sz="3600" dirty="0" smtClean="0">
                <a:solidFill>
                  <a:srgbClr val="FFFF00"/>
                </a:solidFill>
              </a:rPr>
              <a:t>CONCLUSIONI </a:t>
            </a:r>
          </a:p>
          <a:p>
            <a:pPr marL="342900" indent="-342900">
              <a:spcBef>
                <a:spcPct val="20000"/>
              </a:spcBef>
              <a:tabLst>
                <a:tab pos="381000" algn="l"/>
              </a:tabLst>
            </a:pPr>
            <a:endParaRPr lang="it-IT" sz="2600" b="0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tabLst>
                <a:tab pos="381000" algn="l"/>
              </a:tabLst>
            </a:pPr>
            <a:r>
              <a:rPr lang="it-IT" sz="2000" b="0" dirty="0" smtClean="0">
                <a:solidFill>
                  <a:schemeClr val="bg1"/>
                </a:solidFill>
              </a:rPr>
              <a:t>	</a:t>
            </a:r>
          </a:p>
          <a:p>
            <a:pPr marL="342900" indent="-342900">
              <a:spcBef>
                <a:spcPct val="20000"/>
              </a:spcBef>
              <a:tabLst>
                <a:tab pos="381000" algn="l"/>
              </a:tabLst>
            </a:pPr>
            <a:endParaRPr lang="it-IT" sz="2000" dirty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tabLst>
                <a:tab pos="381000" algn="l"/>
              </a:tabLst>
            </a:pPr>
            <a:endParaRPr lang="it-IT" sz="2200" b="0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tabLst>
                <a:tab pos="381000" algn="l"/>
              </a:tabLst>
            </a:pPr>
            <a:endParaRPr lang="it-IT" sz="2200" dirty="0">
              <a:solidFill>
                <a:schemeClr val="bg1"/>
              </a:solidFill>
            </a:endParaRP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tabLst>
                <a:tab pos="381000" algn="l"/>
              </a:tabLst>
            </a:pPr>
            <a:r>
              <a:rPr lang="it-IT" sz="2200" b="0" dirty="0" smtClean="0">
                <a:solidFill>
                  <a:schemeClr val="bg1"/>
                </a:solidFill>
              </a:rPr>
              <a:t>	In </a:t>
            </a:r>
            <a:r>
              <a:rPr lang="it-IT" sz="2200" b="0" dirty="0">
                <a:solidFill>
                  <a:schemeClr val="bg1"/>
                </a:solidFill>
              </a:rPr>
              <a:t>tutto il mondo le persone vulnerabili e socialmente </a:t>
            </a:r>
            <a:r>
              <a:rPr lang="it-IT" sz="2200" b="0" dirty="0" smtClean="0">
                <a:solidFill>
                  <a:schemeClr val="bg1"/>
                </a:solidFill>
              </a:rPr>
              <a:t>svantaggiate hanno </a:t>
            </a:r>
            <a:r>
              <a:rPr lang="it-IT" sz="2200" b="0" dirty="0">
                <a:solidFill>
                  <a:schemeClr val="bg1"/>
                </a:solidFill>
              </a:rPr>
              <a:t>un </a:t>
            </a:r>
            <a:r>
              <a:rPr lang="it-IT" sz="2200" b="0" dirty="0">
                <a:solidFill>
                  <a:srgbClr val="FFFF00"/>
                </a:solidFill>
              </a:rPr>
              <a:t>minore accesso all’assistenza sanitaria</a:t>
            </a:r>
            <a:r>
              <a:rPr lang="it-IT" sz="2200" b="0" dirty="0">
                <a:solidFill>
                  <a:schemeClr val="bg1"/>
                </a:solidFill>
              </a:rPr>
              <a:t>, </a:t>
            </a:r>
            <a:r>
              <a:rPr lang="it-IT" sz="2200" b="0" dirty="0" smtClean="0">
                <a:solidFill>
                  <a:srgbClr val="FFFF00"/>
                </a:solidFill>
              </a:rPr>
              <a:t>si</a:t>
            </a:r>
            <a:r>
              <a:rPr lang="it-IT" sz="2200" b="0" dirty="0" smtClean="0">
                <a:solidFill>
                  <a:schemeClr val="bg1"/>
                </a:solidFill>
              </a:rPr>
              <a:t> </a:t>
            </a:r>
            <a:r>
              <a:rPr lang="it-IT" sz="2200" b="0" dirty="0">
                <a:solidFill>
                  <a:srgbClr val="FFFF00"/>
                </a:solidFill>
              </a:rPr>
              <a:t>ammalano di più</a:t>
            </a:r>
            <a:r>
              <a:rPr lang="it-IT" sz="2200" b="0" dirty="0">
                <a:solidFill>
                  <a:schemeClr val="bg1"/>
                </a:solidFill>
              </a:rPr>
              <a:t> e </a:t>
            </a:r>
            <a:r>
              <a:rPr lang="it-IT" sz="2200" b="0" dirty="0">
                <a:solidFill>
                  <a:srgbClr val="FFFF00"/>
                </a:solidFill>
              </a:rPr>
              <a:t>muoiono prima</a:t>
            </a:r>
            <a:r>
              <a:rPr lang="it-IT" sz="2200" b="0" dirty="0">
                <a:solidFill>
                  <a:schemeClr val="bg1"/>
                </a:solidFill>
              </a:rPr>
              <a:t> rispetto a chi ha una posizione sociale più privilegiata. </a:t>
            </a:r>
            <a:endParaRPr lang="it-IT" sz="2200" b="0" dirty="0" smtClean="0">
              <a:solidFill>
                <a:schemeClr val="bg1"/>
              </a:solidFill>
            </a:endParaRP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tabLst>
                <a:tab pos="381000" algn="l"/>
              </a:tabLst>
            </a:pPr>
            <a:r>
              <a:rPr lang="it-IT" sz="2200" dirty="0">
                <a:solidFill>
                  <a:schemeClr val="bg1"/>
                </a:solidFill>
              </a:rPr>
              <a:t>	</a:t>
            </a:r>
            <a:r>
              <a:rPr lang="it-IT" sz="2200" dirty="0" smtClean="0">
                <a:solidFill>
                  <a:schemeClr val="bg1"/>
                </a:solidFill>
              </a:rPr>
              <a:t>Non c’è nessuna ragione biologica </a:t>
            </a:r>
            <a:r>
              <a:rPr lang="it-IT" sz="2200" dirty="0" err="1" smtClean="0">
                <a:solidFill>
                  <a:schemeClr val="bg1"/>
                </a:solidFill>
              </a:rPr>
              <a:t>perchè</a:t>
            </a:r>
            <a:r>
              <a:rPr lang="it-IT" sz="2200" dirty="0" smtClean="0">
                <a:solidFill>
                  <a:schemeClr val="bg1"/>
                </a:solidFill>
              </a:rPr>
              <a:t> la speranza di vita debba essere 43 anni più lunga in Giappone rispetto alla Sierra Leone o 20 anni più breve tra gli aborigeni australiani rispetto ai bianchi.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tabLst>
                <a:tab pos="381000" algn="l"/>
              </a:tabLst>
            </a:pPr>
            <a:r>
              <a:rPr lang="it-IT" sz="2200" dirty="0" smtClean="0">
                <a:solidFill>
                  <a:schemeClr val="bg1"/>
                </a:solidFill>
              </a:rPr>
              <a:t>	I fattori sociali sono la causa principale delle disuguaglianze di salute, sia per le malattie trasmissibili che per le non trasmissibili. </a:t>
            </a:r>
          </a:p>
          <a:p>
            <a:pPr algn="just">
              <a:spcBef>
                <a:spcPct val="20000"/>
              </a:spcBef>
              <a:tabLst>
                <a:tab pos="381000" algn="l"/>
              </a:tabLst>
            </a:pPr>
            <a:r>
              <a:rPr lang="it-IT" sz="2200" dirty="0" smtClean="0">
                <a:solidFill>
                  <a:schemeClr val="bg1"/>
                </a:solidFill>
              </a:rPr>
              <a:t>					M. </a:t>
            </a:r>
            <a:r>
              <a:rPr lang="it-IT" sz="2200" dirty="0" err="1" smtClean="0">
                <a:solidFill>
                  <a:schemeClr val="bg1"/>
                </a:solidFill>
              </a:rPr>
              <a:t>Marmot</a:t>
            </a:r>
            <a:r>
              <a:rPr lang="it-IT" sz="2200" dirty="0" smtClean="0">
                <a:solidFill>
                  <a:schemeClr val="bg1"/>
                </a:solidFill>
              </a:rPr>
              <a:t>, 2005 </a:t>
            </a:r>
          </a:p>
          <a:p>
            <a:pPr marL="342900" indent="-342900">
              <a:spcBef>
                <a:spcPct val="20000"/>
              </a:spcBef>
              <a:tabLst>
                <a:tab pos="381000" algn="l"/>
              </a:tabLst>
            </a:pPr>
            <a:r>
              <a:rPr lang="it-IT" sz="2200" dirty="0">
                <a:solidFill>
                  <a:schemeClr val="bg1"/>
                </a:solidFill>
              </a:rPr>
              <a:t>	</a:t>
            </a:r>
          </a:p>
          <a:p>
            <a:pPr marL="342900" indent="-342900">
              <a:spcBef>
                <a:spcPct val="20000"/>
              </a:spcBef>
              <a:tabLst>
                <a:tab pos="381000" algn="l"/>
              </a:tabLst>
            </a:pPr>
            <a:r>
              <a:rPr lang="it-IT" sz="2400" dirty="0" smtClean="0">
                <a:solidFill>
                  <a:schemeClr val="bg1"/>
                </a:solidFill>
              </a:rPr>
              <a:t>				</a:t>
            </a:r>
            <a:endParaRPr lang="en-GB" sz="2400" b="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9" y="1124744"/>
            <a:ext cx="5328591" cy="1454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1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8280920" cy="3168352"/>
          </a:xfrm>
        </p:spPr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Il consumo di farmaci in Italia in relazione a fattori demografici e geografici.</a:t>
            </a:r>
            <a:br>
              <a:rPr lang="it-IT" dirty="0" smtClean="0">
                <a:solidFill>
                  <a:srgbClr val="FFFF00"/>
                </a:solidFill>
              </a:rPr>
            </a:br>
            <a:r>
              <a:rPr lang="it-IT" dirty="0" smtClean="0">
                <a:solidFill>
                  <a:srgbClr val="FFFF00"/>
                </a:solidFill>
              </a:rPr>
              <a:t>Il rapporto OSMED 2011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9" y="3468240"/>
            <a:ext cx="2160240" cy="3104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531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37" y="332656"/>
            <a:ext cx="8087907" cy="601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Connettore 1 4"/>
          <p:cNvCxnSpPr/>
          <p:nvPr/>
        </p:nvCxnSpPr>
        <p:spPr>
          <a:xfrm>
            <a:off x="4283968" y="4797152"/>
            <a:ext cx="14401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3851920" y="5085184"/>
            <a:ext cx="45365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755576" y="5301208"/>
            <a:ext cx="5040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ttangolo 1"/>
          <p:cNvSpPr/>
          <p:nvPr/>
        </p:nvSpPr>
        <p:spPr>
          <a:xfrm>
            <a:off x="1763688" y="2852936"/>
            <a:ext cx="504056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1 6"/>
          <p:cNvCxnSpPr/>
          <p:nvPr/>
        </p:nvCxnSpPr>
        <p:spPr>
          <a:xfrm>
            <a:off x="755576" y="3429000"/>
            <a:ext cx="65527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417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05980"/>
            <a:ext cx="641985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578" y="4500633"/>
            <a:ext cx="6488385" cy="55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941168"/>
            <a:ext cx="6488385" cy="104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722454" y="1475492"/>
            <a:ext cx="568863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DDD = </a:t>
            </a:r>
            <a:r>
              <a:rPr lang="it-IT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Defined</a:t>
            </a:r>
            <a:r>
              <a:rPr lang="it-IT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it-IT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Daily</a:t>
            </a:r>
            <a:r>
              <a:rPr lang="it-IT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it-IT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Dose (dose giornaliera definita)</a:t>
            </a:r>
            <a:endParaRPr lang="it-IT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95536" y="260648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/>
              <a:t>Indicatori di consumo dei farmaci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66578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"/>
            <a:ext cx="5413197" cy="3305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87663"/>
            <a:ext cx="5413197" cy="3416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071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egnaposto contenuto 2"/>
          <p:cNvSpPr>
            <a:spLocks noGrp="1"/>
          </p:cNvSpPr>
          <p:nvPr>
            <p:ph idx="1"/>
          </p:nvPr>
        </p:nvSpPr>
        <p:spPr>
          <a:xfrm>
            <a:off x="323850" y="1989138"/>
            <a:ext cx="8496300" cy="4464050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marL="571500" indent="-571500">
              <a:buFontTx/>
              <a:buAutoNum type="romanUcPeriod"/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= MANAGER E PROFESSIONISTI più alto</a:t>
            </a:r>
          </a:p>
          <a:p>
            <a:pPr marL="571500" indent="-571500">
              <a:buFontTx/>
              <a:buAutoNum type="romanUcPeriod"/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= MANAGER E PROFESSIONISTI più basso</a:t>
            </a:r>
          </a:p>
          <a:p>
            <a:pPr marL="571500" indent="-571500">
              <a:buFontTx/>
              <a:buAutoNum type="romanUcPeriod"/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= INTERMEDI</a:t>
            </a:r>
          </a:p>
          <a:p>
            <a:pPr marL="571500" indent="-571500">
              <a:buFontTx/>
              <a:buAutoNum type="romanUcPeriod"/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= IMPIEGATI E LAVORATORI AUTONOMI</a:t>
            </a:r>
          </a:p>
          <a:p>
            <a:pPr marL="571500" indent="-571500">
              <a:buFontTx/>
              <a:buAutoNum type="romanUcPeriod"/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= TECNICI</a:t>
            </a:r>
          </a:p>
          <a:p>
            <a:pPr marL="571500" indent="-571500">
              <a:buFontTx/>
              <a:buAutoNum type="romanUcPeriod"/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= SEMI-ROUTINE</a:t>
            </a:r>
          </a:p>
          <a:p>
            <a:pPr marL="571500" indent="-571500">
              <a:buFontTx/>
              <a:buAutoNum type="romanUcPeriod"/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= ROUTINE</a:t>
            </a:r>
          </a:p>
          <a:p>
            <a:pPr marL="571500" indent="-571500">
              <a:buFontTx/>
              <a:buAutoNum type="romanUcPeriod"/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 = DISOCCUPATI DA LUNGO TEMPO</a:t>
            </a:r>
          </a:p>
        </p:txBody>
      </p:sp>
      <p:sp>
        <p:nvSpPr>
          <p:cNvPr id="9219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it-IT" sz="2400" b="1" smtClean="0">
                <a:solidFill>
                  <a:srgbClr val="00FFFF"/>
                </a:solidFill>
              </a:rPr>
              <a:t>GLI INDICATORI DI CLASSE SOCIALE -1 </a:t>
            </a:r>
          </a:p>
        </p:txBody>
      </p:sp>
      <p:sp>
        <p:nvSpPr>
          <p:cNvPr id="6" name="Titolo 1"/>
          <p:cNvSpPr txBox="1">
            <a:spLocks/>
          </p:cNvSpPr>
          <p:nvPr/>
        </p:nvSpPr>
        <p:spPr bwMode="auto">
          <a:xfrm>
            <a:off x="611188" y="836613"/>
            <a:ext cx="82296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it-IT" sz="2400" kern="0" dirty="0">
                <a:solidFill>
                  <a:srgbClr val="00FFFF"/>
                </a:solidFill>
                <a:latin typeface="+mj-lt"/>
                <a:ea typeface="+mj-ea"/>
                <a:cs typeface="+mj-cs"/>
              </a:rPr>
              <a:t>1. LA PROFESSIONE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 bwMode="auto">
          <a:xfrm>
            <a:off x="684213" y="1196975"/>
            <a:ext cx="82296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it-IT" sz="2000" kern="0" dirty="0">
                <a:solidFill>
                  <a:srgbClr val="00FFFF"/>
                </a:solidFill>
                <a:latin typeface="+mj-lt"/>
                <a:ea typeface="+mj-ea"/>
                <a:cs typeface="+mj-cs"/>
              </a:rPr>
              <a:t>- La classificazione inglese in 7 classi </a:t>
            </a:r>
            <a:r>
              <a:rPr lang="it-IT" sz="2000" kern="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-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03544"/>
            <a:ext cx="5890348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203" y="4373882"/>
            <a:ext cx="5049366" cy="243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449569" y="1556792"/>
            <a:ext cx="648072" cy="338554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dirty="0" smtClean="0">
                <a:solidFill>
                  <a:schemeClr val="accent6"/>
                </a:solidFill>
              </a:rPr>
              <a:t>Im-F</a:t>
            </a:r>
            <a:endParaRPr lang="it-IT" sz="1600" dirty="0">
              <a:solidFill>
                <a:schemeClr val="accent6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355976" y="1556792"/>
            <a:ext cx="504056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it-IT" sz="1600" dirty="0" err="1" smtClean="0">
                <a:solidFill>
                  <a:schemeClr val="bg1"/>
                </a:solidFill>
              </a:rPr>
              <a:t>It</a:t>
            </a:r>
            <a:r>
              <a:rPr lang="it-IT" sz="1600" dirty="0" smtClean="0">
                <a:solidFill>
                  <a:schemeClr val="bg1"/>
                </a:solidFill>
              </a:rPr>
              <a:t>-F</a:t>
            </a:r>
            <a:endParaRPr lang="it-IT" sz="1600" dirty="0">
              <a:solidFill>
                <a:schemeClr val="bg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355976" y="2852936"/>
            <a:ext cx="648072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Im-M</a:t>
            </a:r>
            <a:endParaRPr lang="it-IT" sz="16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380312" y="1054204"/>
            <a:ext cx="635343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dirty="0" err="1" smtClean="0">
                <a:solidFill>
                  <a:schemeClr val="accent6"/>
                </a:solidFill>
              </a:rPr>
              <a:t>It</a:t>
            </a:r>
            <a:r>
              <a:rPr lang="it-IT" sz="1600" dirty="0" smtClean="0">
                <a:solidFill>
                  <a:schemeClr val="accent6"/>
                </a:solidFill>
              </a:rPr>
              <a:t>-M</a:t>
            </a:r>
            <a:endParaRPr lang="it-IT" sz="1600" dirty="0">
              <a:solidFill>
                <a:schemeClr val="accent6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4788024" y="6021288"/>
            <a:ext cx="2016224" cy="1846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788024" y="6227303"/>
            <a:ext cx="2016224" cy="184666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483768" y="6042721"/>
            <a:ext cx="720080" cy="1846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483768" y="6227387"/>
            <a:ext cx="576064" cy="184666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504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3562"/>
            <a:ext cx="5542875" cy="582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691" y="6135651"/>
            <a:ext cx="64389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1907704" y="404664"/>
            <a:ext cx="3096344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cxnSp>
        <p:nvCxnSpPr>
          <p:cNvPr id="3" name="Connettore 2 2"/>
          <p:cNvCxnSpPr/>
          <p:nvPr/>
        </p:nvCxnSpPr>
        <p:spPr>
          <a:xfrm flipV="1">
            <a:off x="2915816" y="2420888"/>
            <a:ext cx="3888432" cy="5040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687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0"/>
            <a:ext cx="4573885" cy="335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266" y="3499568"/>
            <a:ext cx="4561347" cy="3358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e 1"/>
          <p:cNvSpPr/>
          <p:nvPr/>
        </p:nvSpPr>
        <p:spPr>
          <a:xfrm>
            <a:off x="2339752" y="4941168"/>
            <a:ext cx="2736304" cy="1728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468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09550"/>
            <a:ext cx="5327598" cy="5523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095" y="5877271"/>
            <a:ext cx="64008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907704" y="404664"/>
            <a:ext cx="1872208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cxnSp>
        <p:nvCxnSpPr>
          <p:cNvPr id="5" name="Connettore 2 4"/>
          <p:cNvCxnSpPr/>
          <p:nvPr/>
        </p:nvCxnSpPr>
        <p:spPr>
          <a:xfrm flipV="1">
            <a:off x="2843808" y="2420888"/>
            <a:ext cx="2736304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83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583" y="188640"/>
            <a:ext cx="4655615" cy="3140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356992"/>
            <a:ext cx="4649462" cy="347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e 3"/>
          <p:cNvSpPr/>
          <p:nvPr/>
        </p:nvSpPr>
        <p:spPr>
          <a:xfrm>
            <a:off x="2339752" y="4725144"/>
            <a:ext cx="2736304" cy="19442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555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Grafi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070699"/>
            <a:ext cx="4762500" cy="29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4" name="Picture 4" descr="Grafi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895724"/>
            <a:ext cx="4762500" cy="29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0" y="4307714"/>
            <a:ext cx="33478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Tasso di attacco (per 10.000) per eventi coronarici per area geografica.</a:t>
            </a:r>
            <a:endParaRPr lang="it-IT" dirty="0"/>
          </a:p>
          <a:p>
            <a:r>
              <a:rPr lang="it-IT" b="1" dirty="0"/>
              <a:t>Donne, 35-74 anni</a:t>
            </a:r>
            <a:endParaRPr lang="it-IT" dirty="0"/>
          </a:p>
          <a:p>
            <a:r>
              <a:rPr lang="it-IT" dirty="0"/>
              <a:t> </a:t>
            </a:r>
          </a:p>
        </p:txBody>
      </p:sp>
      <p:sp>
        <p:nvSpPr>
          <p:cNvPr id="3" name="Rettangolo 2"/>
          <p:cNvSpPr/>
          <p:nvPr/>
        </p:nvSpPr>
        <p:spPr>
          <a:xfrm>
            <a:off x="53752" y="1579186"/>
            <a:ext cx="32941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Tasso di attacco (per 10.000) per eventi coronarici per area geografica.</a:t>
            </a:r>
            <a:endParaRPr lang="it-IT" dirty="0"/>
          </a:p>
          <a:p>
            <a:r>
              <a:rPr lang="it-IT" b="1" dirty="0"/>
              <a:t>Uomini, 35-74 anni</a:t>
            </a:r>
            <a:endParaRPr lang="it-IT" dirty="0"/>
          </a:p>
          <a:p>
            <a:r>
              <a:rPr lang="it-IT" dirty="0"/>
              <a:t> </a:t>
            </a:r>
          </a:p>
        </p:txBody>
      </p:sp>
      <p:sp>
        <p:nvSpPr>
          <p:cNvPr id="4" name="Rettangolo 3"/>
          <p:cNvSpPr/>
          <p:nvPr/>
        </p:nvSpPr>
        <p:spPr>
          <a:xfrm>
            <a:off x="323528" y="23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 dati sono stati raccolti nell’ambito del </a:t>
            </a:r>
            <a:r>
              <a:rPr lang="it-IT" b="1" dirty="0">
                <a:hlinkClick r:id="rId4"/>
              </a:rPr>
              <a:t>Registro nazionale degli eventi coronarici e coronarici</a:t>
            </a:r>
            <a:r>
              <a:rPr lang="it-IT" dirty="0"/>
              <a:t> e si riferiscono al biennio 1998-1999. I dati sulle donne di Caltanissetta non sono ancora completi, pertanto non sono stati riportati.</a:t>
            </a:r>
          </a:p>
        </p:txBody>
      </p:sp>
      <p:sp>
        <p:nvSpPr>
          <p:cNvPr id="7" name="Ovale 6"/>
          <p:cNvSpPr/>
          <p:nvPr/>
        </p:nvSpPr>
        <p:spPr>
          <a:xfrm>
            <a:off x="4211960" y="1340768"/>
            <a:ext cx="720080" cy="23762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7822332" y="2204863"/>
            <a:ext cx="720080" cy="16743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6660232" y="1579187"/>
            <a:ext cx="720080" cy="21378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966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864104"/>
            <a:ext cx="2376264" cy="66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22" y="164164"/>
            <a:ext cx="60102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734" y="844845"/>
            <a:ext cx="5143806" cy="600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130793" y="2852936"/>
            <a:ext cx="866189" cy="1440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3360773" y="2494455"/>
            <a:ext cx="419139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5,7</a:t>
            </a:r>
            <a:endParaRPr lang="it-IT" sz="1400" dirty="0"/>
          </a:p>
        </p:txBody>
      </p:sp>
      <p:sp>
        <p:nvSpPr>
          <p:cNvPr id="7" name="Rettangolo 6"/>
          <p:cNvSpPr/>
          <p:nvPr/>
        </p:nvSpPr>
        <p:spPr>
          <a:xfrm>
            <a:off x="3130793" y="3501008"/>
            <a:ext cx="866189" cy="1440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3130792" y="4509120"/>
            <a:ext cx="866189" cy="14401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3411748" y="3203734"/>
            <a:ext cx="419139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5,2</a:t>
            </a:r>
            <a:endParaRPr lang="it-IT" sz="14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385791" y="4211846"/>
            <a:ext cx="419139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5,3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07059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209550"/>
            <a:ext cx="6143625" cy="643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619672" y="404664"/>
            <a:ext cx="3384376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246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57444"/>
            <a:ext cx="4713295" cy="3182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329200"/>
            <a:ext cx="4717108" cy="340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e 3"/>
          <p:cNvSpPr/>
          <p:nvPr/>
        </p:nvSpPr>
        <p:spPr>
          <a:xfrm>
            <a:off x="2555776" y="5085184"/>
            <a:ext cx="2520280" cy="15841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44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147638"/>
            <a:ext cx="6419850" cy="656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e 2"/>
          <p:cNvSpPr/>
          <p:nvPr/>
        </p:nvSpPr>
        <p:spPr>
          <a:xfrm>
            <a:off x="1362075" y="4653136"/>
            <a:ext cx="833662" cy="15841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/>
          <p:cNvSpPr/>
          <p:nvPr/>
        </p:nvSpPr>
        <p:spPr>
          <a:xfrm>
            <a:off x="1434084" y="3861048"/>
            <a:ext cx="545628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5868144" y="4797152"/>
            <a:ext cx="576064" cy="10801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5868144" y="3869432"/>
            <a:ext cx="576064" cy="2796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5868144" y="3463719"/>
            <a:ext cx="576064" cy="2533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1423345" y="3410355"/>
            <a:ext cx="545628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1434084" y="1700808"/>
            <a:ext cx="761653" cy="28803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5868144" y="1700808"/>
            <a:ext cx="576064" cy="28803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1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927100"/>
          </a:xfrm>
        </p:spPr>
        <p:txBody>
          <a:bodyPr/>
          <a:lstStyle/>
          <a:p>
            <a:r>
              <a:rPr lang="it-IT" sz="2400" b="1" smtClean="0">
                <a:solidFill>
                  <a:schemeClr val="bg1"/>
                </a:solidFill>
              </a:rPr>
              <a:t>GLI INDICATORI DI CLASSE SOCIALE -2 </a:t>
            </a:r>
          </a:p>
        </p:txBody>
      </p:sp>
      <p:sp>
        <p:nvSpPr>
          <p:cNvPr id="6" name="Titolo 1"/>
          <p:cNvSpPr txBox="1">
            <a:spLocks/>
          </p:cNvSpPr>
          <p:nvPr/>
        </p:nvSpPr>
        <p:spPr bwMode="auto">
          <a:xfrm>
            <a:off x="611188" y="836613"/>
            <a:ext cx="82296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it-IT" sz="2400" kern="0" dirty="0">
                <a:solidFill>
                  <a:srgbClr val="00FFFF"/>
                </a:solidFill>
                <a:latin typeface="+mj-lt"/>
                <a:ea typeface="+mj-ea"/>
                <a:cs typeface="+mj-cs"/>
              </a:rPr>
              <a:t>2. Il TITOLO </a:t>
            </a:r>
            <a:r>
              <a:rPr lang="it-IT" sz="2400" kern="0" dirty="0" err="1">
                <a:solidFill>
                  <a:srgbClr val="00FFFF"/>
                </a:solidFill>
                <a:latin typeface="+mj-lt"/>
                <a:ea typeface="+mj-ea"/>
                <a:cs typeface="+mj-cs"/>
              </a:rPr>
              <a:t>DI</a:t>
            </a:r>
            <a:r>
              <a:rPr lang="it-IT" sz="2400" kern="0" dirty="0">
                <a:solidFill>
                  <a:srgbClr val="00FFFF"/>
                </a:solidFill>
                <a:latin typeface="+mj-lt"/>
                <a:ea typeface="+mj-ea"/>
                <a:cs typeface="+mj-cs"/>
              </a:rPr>
              <a:t> STUDIO </a:t>
            </a:r>
          </a:p>
        </p:txBody>
      </p:sp>
      <p:sp>
        <p:nvSpPr>
          <p:cNvPr id="7" name="Titolo 1"/>
          <p:cNvSpPr txBox="1">
            <a:spLocks noGrp="1"/>
          </p:cNvSpPr>
          <p:nvPr>
            <p:ph idx="1"/>
          </p:nvPr>
        </p:nvSpPr>
        <p:spPr>
          <a:xfrm>
            <a:off x="2339975" y="1412875"/>
            <a:ext cx="5040313" cy="792163"/>
          </a:xfrm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it-IT" sz="2400" dirty="0">
                <a:solidFill>
                  <a:srgbClr val="00FFFF"/>
                </a:solidFill>
                <a:latin typeface="+mj-lt"/>
                <a:ea typeface="+mj-ea"/>
                <a:cs typeface="+mj-cs"/>
              </a:rPr>
              <a:t>- La classificazione </a:t>
            </a:r>
            <a:r>
              <a:rPr lang="it-IT" sz="2400" dirty="0" smtClean="0">
                <a:solidFill>
                  <a:srgbClr val="00FFFF"/>
                </a:solidFill>
                <a:latin typeface="+mj-lt"/>
                <a:ea typeface="+mj-ea"/>
                <a:cs typeface="+mj-cs"/>
              </a:rPr>
              <a:t>italiana  </a:t>
            </a:r>
            <a:r>
              <a:rPr lang="it-IT" sz="2400" dirty="0">
                <a:solidFill>
                  <a:srgbClr val="00FFFF"/>
                </a:solidFill>
                <a:latin typeface="+mj-lt"/>
                <a:ea typeface="+mj-ea"/>
                <a:cs typeface="+mj-cs"/>
              </a:rPr>
              <a:t>-</a:t>
            </a:r>
            <a:r>
              <a:rPr lang="it-IT" sz="24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8197" name="CasellaDiTesto 7"/>
          <p:cNvSpPr txBox="1">
            <a:spLocks noChangeArrowheads="1"/>
          </p:cNvSpPr>
          <p:nvPr/>
        </p:nvSpPr>
        <p:spPr bwMode="auto">
          <a:xfrm>
            <a:off x="1116013" y="2205038"/>
            <a:ext cx="7129462" cy="255428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  <a:defRPr/>
            </a:pPr>
            <a:r>
              <a:rPr lang="it-IT" sz="3200" dirty="0">
                <a:solidFill>
                  <a:srgbClr val="FFFF00"/>
                </a:solidFill>
              </a:rPr>
              <a:t>LAUREA</a:t>
            </a:r>
          </a:p>
          <a:p>
            <a:pPr>
              <a:buFont typeface="Arial" charset="0"/>
              <a:buChar char="•"/>
              <a:defRPr/>
            </a:pPr>
            <a:r>
              <a:rPr lang="it-IT" sz="3200" dirty="0">
                <a:solidFill>
                  <a:srgbClr val="FFFF00"/>
                </a:solidFill>
              </a:rPr>
              <a:t>DIPLOMA</a:t>
            </a:r>
          </a:p>
          <a:p>
            <a:pPr>
              <a:buFont typeface="Arial" charset="0"/>
              <a:buChar char="•"/>
              <a:defRPr/>
            </a:pPr>
            <a:r>
              <a:rPr lang="it-IT" sz="3200" dirty="0">
                <a:solidFill>
                  <a:srgbClr val="FFFF00"/>
                </a:solidFill>
              </a:rPr>
              <a:t>LICENZA MEDIA </a:t>
            </a:r>
          </a:p>
          <a:p>
            <a:pPr>
              <a:buFont typeface="Arial" charset="0"/>
              <a:buChar char="•"/>
              <a:defRPr/>
            </a:pPr>
            <a:r>
              <a:rPr lang="it-IT" sz="3200" dirty="0">
                <a:solidFill>
                  <a:srgbClr val="FFFF00"/>
                </a:solidFill>
              </a:rPr>
              <a:t>LICENZA ELEMENTARE</a:t>
            </a:r>
          </a:p>
          <a:p>
            <a:pPr>
              <a:buFont typeface="Arial" charset="0"/>
              <a:buChar char="•"/>
              <a:defRPr/>
            </a:pPr>
            <a:r>
              <a:rPr lang="it-IT" sz="3200" dirty="0">
                <a:solidFill>
                  <a:srgbClr val="FFFF00"/>
                </a:solidFill>
              </a:rPr>
              <a:t>ANALFABETA</a:t>
            </a: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611188" y="4652963"/>
            <a:ext cx="7921625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it-IT" sz="2400" kern="0" dirty="0">
                <a:solidFill>
                  <a:srgbClr val="00FFFF"/>
                </a:solidFill>
                <a:latin typeface="+mj-lt"/>
                <a:ea typeface="+mj-ea"/>
                <a:cs typeface="+mj-cs"/>
              </a:rPr>
              <a:t>3</a:t>
            </a:r>
            <a:r>
              <a:rPr lang="it-IT" sz="2400" kern="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. </a:t>
            </a:r>
            <a:r>
              <a:rPr lang="it-IT" sz="2400" kern="0" dirty="0">
                <a:solidFill>
                  <a:srgbClr val="00FFFF"/>
                </a:solidFill>
                <a:latin typeface="+mj-lt"/>
                <a:ea typeface="+mj-ea"/>
                <a:cs typeface="+mj-cs"/>
              </a:rPr>
              <a:t>Il REDDITO DEL SOGGETTO O DELLA FAMIGLIA </a:t>
            </a:r>
          </a:p>
        </p:txBody>
      </p:sp>
      <p:sp>
        <p:nvSpPr>
          <p:cNvPr id="10" name="Titolo 1"/>
          <p:cNvSpPr txBox="1">
            <a:spLocks/>
          </p:cNvSpPr>
          <p:nvPr/>
        </p:nvSpPr>
        <p:spPr bwMode="auto">
          <a:xfrm>
            <a:off x="539750" y="5516563"/>
            <a:ext cx="79930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it-IT" sz="2400" kern="0" dirty="0">
                <a:solidFill>
                  <a:srgbClr val="00FFFF"/>
                </a:solidFill>
                <a:latin typeface="+mj-lt"/>
                <a:ea typeface="+mj-ea"/>
                <a:cs typeface="+mj-cs"/>
              </a:rPr>
              <a:t> 4. INDICATORI COMPOSITI: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it-IT" sz="2400" kern="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                                      </a:t>
            </a:r>
            <a:r>
              <a:rPr lang="it-IT" sz="24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-A LIVELLO INDIVIDUALE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it-IT" sz="24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                                      -SU SEZIONE </a:t>
            </a:r>
            <a:r>
              <a:rPr lang="it-IT" sz="2400" kern="0" dirty="0" err="1">
                <a:solidFill>
                  <a:srgbClr val="FFFF00"/>
                </a:solidFill>
                <a:latin typeface="+mj-lt"/>
                <a:ea typeface="+mj-ea"/>
                <a:cs typeface="+mj-cs"/>
              </a:rPr>
              <a:t>DI</a:t>
            </a:r>
            <a:r>
              <a:rPr lang="it-IT" sz="24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 CENSIMENTO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383" y="116632"/>
            <a:ext cx="720090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69" y="1986990"/>
            <a:ext cx="720090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69" y="3645024"/>
            <a:ext cx="723900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937383" y="6165304"/>
            <a:ext cx="7200900" cy="646331"/>
          </a:xfrm>
          <a:prstGeom prst="rect">
            <a:avLst/>
          </a:prstGeom>
          <a:noFill/>
          <a:ln>
            <a:solidFill>
              <a:schemeClr val="accent1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La considerevole variabilità di consumi a livello regionale è difficilmente  spiegabile su basi epidemiologiche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327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95536" y="116633"/>
            <a:ext cx="8568952" cy="1944215"/>
          </a:xfrm>
        </p:spPr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Il consumo di farmaci nell’ASL Brescia in relazione a fattori demografici e geografici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348880"/>
            <a:ext cx="4040098" cy="4368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886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1071563"/>
            <a:ext cx="8582025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652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istretti socio sanita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7776864" cy="591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83568" y="129325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Distretti </a:t>
            </a:r>
            <a:r>
              <a:rPr lang="it-IT" sz="2400" b="1" dirty="0" smtClean="0"/>
              <a:t>socio-sanitari dell’ASL Brescia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241861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352425"/>
            <a:ext cx="8963025" cy="615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355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20" y="188640"/>
            <a:ext cx="8109150" cy="4796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089930"/>
            <a:ext cx="6840760" cy="166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808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8811"/>
            <a:ext cx="7200800" cy="6551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4211960" y="1340768"/>
            <a:ext cx="648072" cy="3008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190695" y="5517232"/>
            <a:ext cx="741345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827584" y="1281583"/>
            <a:ext cx="1584176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827584" y="5445224"/>
            <a:ext cx="208823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464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58529"/>
            <a:ext cx="5184576" cy="2563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41" y="2708920"/>
            <a:ext cx="4623048" cy="2164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4900312"/>
            <a:ext cx="4608512" cy="1933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Connettore 2 4"/>
          <p:cNvCxnSpPr/>
          <p:nvPr/>
        </p:nvCxnSpPr>
        <p:spPr>
          <a:xfrm flipV="1">
            <a:off x="2987824" y="836712"/>
            <a:ext cx="3960440" cy="1725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 flipV="1">
            <a:off x="2956365" y="1268760"/>
            <a:ext cx="3960440" cy="1725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308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1014413"/>
            <a:ext cx="8401050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670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91" y="260648"/>
            <a:ext cx="8122074" cy="6443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39552" y="1825442"/>
            <a:ext cx="1584176" cy="3167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211960" y="1878733"/>
            <a:ext cx="648072" cy="29732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868143" y="1844824"/>
            <a:ext cx="576065" cy="3435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915817" y="1878733"/>
            <a:ext cx="643966" cy="2902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559782" y="1848562"/>
            <a:ext cx="648072" cy="29732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7668345" y="3284984"/>
            <a:ext cx="432048" cy="2715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7668344" y="4365104"/>
            <a:ext cx="504058" cy="8640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544028" y="3284984"/>
            <a:ext cx="1651708" cy="29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544028" y="4360458"/>
            <a:ext cx="1867732" cy="8687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929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>
                <a:solidFill>
                  <a:srgbClr val="FFFF00"/>
                </a:solidFill>
              </a:rPr>
              <a:t>I determinanti della </a:t>
            </a:r>
            <a:r>
              <a:rPr lang="it-IT" dirty="0" smtClean="0">
                <a:solidFill>
                  <a:srgbClr val="FFFF00"/>
                </a:solidFill>
              </a:rPr>
              <a:t>salute.</a:t>
            </a:r>
            <a:r>
              <a:rPr lang="it-IT" dirty="0">
                <a:solidFill>
                  <a:srgbClr val="FFFF00"/>
                </a:solidFill>
              </a:rPr>
              <a:t/>
            </a:r>
            <a:br>
              <a:rPr lang="it-IT" dirty="0">
                <a:solidFill>
                  <a:srgbClr val="FFFF00"/>
                </a:solidFill>
              </a:rPr>
            </a:br>
            <a:r>
              <a:rPr lang="it-IT" dirty="0" smtClean="0">
                <a:solidFill>
                  <a:srgbClr val="FFFF00"/>
                </a:solidFill>
              </a:rPr>
              <a:t>La migrazione. 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73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90550"/>
            <a:ext cx="8553450" cy="567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e 1"/>
          <p:cNvSpPr/>
          <p:nvPr/>
        </p:nvSpPr>
        <p:spPr>
          <a:xfrm>
            <a:off x="5076056" y="1772816"/>
            <a:ext cx="1584176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111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52463"/>
            <a:ext cx="8553450" cy="555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e 2"/>
          <p:cNvSpPr/>
          <p:nvPr/>
        </p:nvSpPr>
        <p:spPr>
          <a:xfrm>
            <a:off x="5436096" y="1626932"/>
            <a:ext cx="2088232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/>
          <p:cNvSpPr/>
          <p:nvPr/>
        </p:nvSpPr>
        <p:spPr>
          <a:xfrm>
            <a:off x="2339752" y="2176891"/>
            <a:ext cx="2520280" cy="288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360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81013"/>
            <a:ext cx="8496300" cy="589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Connettore 2 2"/>
          <p:cNvCxnSpPr/>
          <p:nvPr/>
        </p:nvCxnSpPr>
        <p:spPr>
          <a:xfrm flipV="1">
            <a:off x="855081" y="1988840"/>
            <a:ext cx="6624736" cy="115212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e 3"/>
          <p:cNvSpPr/>
          <p:nvPr/>
        </p:nvSpPr>
        <p:spPr>
          <a:xfrm>
            <a:off x="6948264" y="2924944"/>
            <a:ext cx="504056" cy="13681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755576" y="3609019"/>
            <a:ext cx="504056" cy="9721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656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7671751" cy="650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96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istretti socio sanita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7776864" cy="591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83568" y="129325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Distretti </a:t>
            </a:r>
            <a:r>
              <a:rPr lang="it-IT" sz="2400" b="1" dirty="0" smtClean="0"/>
              <a:t>socio-sanitari dell’ASL Brescia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308916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676275"/>
            <a:ext cx="8658225" cy="550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e 1"/>
          <p:cNvSpPr/>
          <p:nvPr/>
        </p:nvSpPr>
        <p:spPr>
          <a:xfrm>
            <a:off x="1259632" y="1772816"/>
            <a:ext cx="720080" cy="7920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/>
          <p:cNvSpPr/>
          <p:nvPr/>
        </p:nvSpPr>
        <p:spPr>
          <a:xfrm>
            <a:off x="2411760" y="2168860"/>
            <a:ext cx="720080" cy="7920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5796136" y="2168860"/>
            <a:ext cx="504056" cy="9001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5364088" y="2327262"/>
            <a:ext cx="504056" cy="117374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6156176" y="5713471"/>
            <a:ext cx="936104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Valle Sabbia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148064" y="5720060"/>
            <a:ext cx="936104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Garda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136435" y="5689417"/>
            <a:ext cx="792088" cy="83099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Bassa </a:t>
            </a:r>
            <a:r>
              <a:rPr lang="it-IT" sz="1600" dirty="0" err="1" smtClean="0"/>
              <a:t>Bresc</a:t>
            </a:r>
            <a:r>
              <a:rPr lang="it-IT" sz="1600" dirty="0" smtClean="0"/>
              <a:t>. Or.</a:t>
            </a:r>
            <a:endParaRPr lang="it-IT" dirty="0"/>
          </a:p>
        </p:txBody>
      </p:sp>
      <p:sp>
        <p:nvSpPr>
          <p:cNvPr id="10" name="Ovale 9"/>
          <p:cNvSpPr/>
          <p:nvPr/>
        </p:nvSpPr>
        <p:spPr>
          <a:xfrm>
            <a:off x="5012432" y="3573016"/>
            <a:ext cx="351656" cy="86409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467544" y="1503630"/>
            <a:ext cx="936104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Brescia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3200331" y="2272516"/>
            <a:ext cx="936104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Valle Trompia</a:t>
            </a:r>
            <a:endParaRPr lang="it-IT" dirty="0"/>
          </a:p>
        </p:txBody>
      </p:sp>
      <p:cxnSp>
        <p:nvCxnSpPr>
          <p:cNvPr id="14" name="Connettore 1 13"/>
          <p:cNvCxnSpPr>
            <a:endCxn id="9" idx="0"/>
          </p:cNvCxnSpPr>
          <p:nvPr/>
        </p:nvCxnSpPr>
        <p:spPr>
          <a:xfrm flipH="1">
            <a:off x="4532479" y="5157192"/>
            <a:ext cx="655781" cy="532225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 flipH="1">
            <a:off x="5523378" y="5157192"/>
            <a:ext cx="124208" cy="55627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>
            <a:off x="6049832" y="5157192"/>
            <a:ext cx="574396" cy="55627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11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15" y="342900"/>
            <a:ext cx="88773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51520" y="2708920"/>
            <a:ext cx="1512168" cy="29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51520" y="3573016"/>
            <a:ext cx="1872208" cy="29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51520" y="5805264"/>
            <a:ext cx="1800200" cy="29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8316416" y="2712658"/>
            <a:ext cx="468052" cy="29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8316416" y="3573016"/>
            <a:ext cx="468052" cy="29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8318391" y="5809776"/>
            <a:ext cx="468052" cy="29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275856" y="3580492"/>
            <a:ext cx="468052" cy="29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275856" y="5841763"/>
            <a:ext cx="468052" cy="29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3245206" y="2708920"/>
            <a:ext cx="468052" cy="29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04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13" y="360547"/>
            <a:ext cx="7776864" cy="6138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862812" y="5661248"/>
            <a:ext cx="468052" cy="29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841986" y="3580492"/>
            <a:ext cx="468052" cy="29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572000" y="2772090"/>
            <a:ext cx="468052" cy="29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826562" y="2852936"/>
            <a:ext cx="468052" cy="29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572000" y="3069414"/>
            <a:ext cx="468052" cy="29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572000" y="5157192"/>
            <a:ext cx="468052" cy="2253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338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666750"/>
            <a:ext cx="8610600" cy="552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170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404664"/>
            <a:ext cx="8820472" cy="5904656"/>
          </a:xfrm>
        </p:spPr>
        <p:txBody>
          <a:bodyPr/>
          <a:lstStyle/>
          <a:p>
            <a:pPr marL="0" indent="0" algn="ctr">
              <a:buNone/>
            </a:pPr>
            <a:r>
              <a:rPr lang="it-IT" sz="3600" dirty="0" smtClean="0"/>
              <a:t>CONCLUSIONI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sz="2800" dirty="0" smtClean="0">
                <a:solidFill>
                  <a:schemeClr val="bg1"/>
                </a:solidFill>
              </a:rPr>
              <a:t>Nella popolazione dell’ASL Brescia:</a:t>
            </a:r>
            <a:endParaRPr lang="it-IT" sz="2800" dirty="0">
              <a:solidFill>
                <a:schemeClr val="bg1"/>
              </a:solidFill>
            </a:endParaRPr>
          </a:p>
          <a:p>
            <a:r>
              <a:rPr lang="it-IT" sz="2400" dirty="0">
                <a:solidFill>
                  <a:schemeClr val="bg1"/>
                </a:solidFill>
              </a:rPr>
              <a:t>l</a:t>
            </a:r>
            <a:r>
              <a:rPr lang="it-IT" sz="2400" dirty="0" smtClean="0">
                <a:solidFill>
                  <a:schemeClr val="bg1"/>
                </a:solidFill>
              </a:rPr>
              <a:t>a prevalenza delle patologie croniche è in aumento dall’inizio degli anni 2000 a oggi, anche standardizzando per età  </a:t>
            </a:r>
          </a:p>
          <a:p>
            <a:r>
              <a:rPr lang="it-IT" sz="2400" dirty="0" smtClean="0">
                <a:solidFill>
                  <a:schemeClr val="bg1"/>
                </a:solidFill>
              </a:rPr>
              <a:t>anche il consumo di risorse sanitarie è in aumento, soprattutto per quanto riguarda l’uso di farmaci</a:t>
            </a:r>
          </a:p>
          <a:p>
            <a:r>
              <a:rPr lang="it-IT" sz="2400" dirty="0">
                <a:solidFill>
                  <a:schemeClr val="bg1"/>
                </a:solidFill>
              </a:rPr>
              <a:t>l</a:t>
            </a:r>
            <a:r>
              <a:rPr lang="it-IT" sz="2400" dirty="0" smtClean="0">
                <a:solidFill>
                  <a:schemeClr val="bg1"/>
                </a:solidFill>
              </a:rPr>
              <a:t>a prevalenza di patologie croniche e l’uso di farmaci </a:t>
            </a:r>
            <a:r>
              <a:rPr lang="it-IT" sz="2400" dirty="0">
                <a:solidFill>
                  <a:schemeClr val="bg1"/>
                </a:solidFill>
              </a:rPr>
              <a:t>aumenta con l’età </a:t>
            </a:r>
            <a:r>
              <a:rPr lang="it-IT" sz="2400" dirty="0" smtClean="0">
                <a:solidFill>
                  <a:schemeClr val="bg1"/>
                </a:solidFill>
              </a:rPr>
              <a:t>ed è maggiore nei maschi rispetto alle femmine a parità di età</a:t>
            </a:r>
          </a:p>
          <a:p>
            <a:r>
              <a:rPr lang="it-IT" sz="2400" dirty="0" smtClean="0">
                <a:solidFill>
                  <a:schemeClr val="bg1"/>
                </a:solidFill>
              </a:rPr>
              <a:t>L’analisi per Distretto dell’ASL mostra significative differenze che non sono spiegabili solo con il quadro epidemiologico</a:t>
            </a:r>
          </a:p>
        </p:txBody>
      </p:sp>
    </p:spTree>
    <p:extLst>
      <p:ext uri="{BB962C8B-B14F-4D97-AF65-F5344CB8AC3E}">
        <p14:creationId xmlns:p14="http://schemas.microsoft.com/office/powerpoint/2010/main" val="300690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8458" y="0"/>
            <a:ext cx="8686800" cy="1143000"/>
          </a:xfrm>
        </p:spPr>
        <p:txBody>
          <a:bodyPr/>
          <a:lstStyle/>
          <a:p>
            <a:pPr eaLnBrk="1" hangingPunct="1"/>
            <a:r>
              <a:rPr lang="it-IT" sz="2800" b="1" dirty="0" smtClean="0">
                <a:solidFill>
                  <a:srgbClr val="FFFF00"/>
                </a:solidFill>
              </a:rPr>
              <a:t>Il rischio di cancro nei migranti: lo studio sui Giapponesi nelle Hawaii</a:t>
            </a:r>
            <a:r>
              <a:rPr lang="it-IT" sz="3600" b="1" dirty="0" smtClean="0">
                <a:solidFill>
                  <a:srgbClr val="FFFF00"/>
                </a:solidFill>
              </a:rPr>
              <a:t> </a:t>
            </a:r>
            <a:r>
              <a:rPr lang="it-IT" sz="2400" b="1" dirty="0" smtClean="0">
                <a:solidFill>
                  <a:srgbClr val="FFFF00"/>
                </a:solidFill>
              </a:rPr>
              <a:t>(</a:t>
            </a:r>
            <a:r>
              <a:rPr lang="it-IT" sz="2400" b="1" dirty="0" err="1" smtClean="0">
                <a:solidFill>
                  <a:srgbClr val="FFFF00"/>
                </a:solidFill>
              </a:rPr>
              <a:t>Kolonel</a:t>
            </a:r>
            <a:r>
              <a:rPr lang="it-IT" sz="2400" b="1" dirty="0" smtClean="0">
                <a:solidFill>
                  <a:srgbClr val="FFFF00"/>
                </a:solidFill>
              </a:rPr>
              <a:t>, 2004)</a:t>
            </a:r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50897"/>
            <a:ext cx="5832648" cy="518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381000" y="1340768"/>
            <a:ext cx="8534400" cy="0"/>
          </a:xfrm>
          <a:prstGeom prst="line">
            <a:avLst/>
          </a:prstGeom>
          <a:noFill/>
          <a:ln w="9525">
            <a:solidFill>
              <a:srgbClr val="00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692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95536" y="2695476"/>
            <a:ext cx="8496944" cy="919401"/>
          </a:xfrm>
          <a:prstGeom prst="round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2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800" b="1">
                <a:solidFill>
                  <a:schemeClr val="tx2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800" b="1">
                <a:solidFill>
                  <a:schemeClr val="tx2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800" b="1">
                <a:solidFill>
                  <a:schemeClr val="tx2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800" b="1">
                <a:solidFill>
                  <a:schemeClr val="tx2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it-IT" sz="4800" dirty="0" smtClean="0">
                <a:solidFill>
                  <a:schemeClr val="bg1"/>
                </a:solidFill>
                <a:latin typeface="Times New Roman" pitchFamily="18" charset="0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1815703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935089"/>
              </p:ext>
            </p:extLst>
          </p:nvPr>
        </p:nvGraphicFramePr>
        <p:xfrm>
          <a:off x="251521" y="1340767"/>
          <a:ext cx="8568953" cy="47525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83389"/>
                <a:gridCol w="781104"/>
                <a:gridCol w="687836"/>
                <a:gridCol w="1008112"/>
                <a:gridCol w="1800200"/>
                <a:gridCol w="1656184"/>
                <a:gridCol w="1152128"/>
              </a:tblGrid>
              <a:tr h="254430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INFECTIOUS</a:t>
                      </a:r>
                      <a:endParaRPr lang="it-IT" sz="1600" b="1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DISEASES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effectLst/>
                        </a:rPr>
                        <a:t>No. CASES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IR per 10,000</a:t>
                      </a:r>
                      <a:endParaRPr lang="it-IT" sz="16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(95% CI)</a:t>
                      </a:r>
                      <a:endParaRPr lang="it-IT" sz="1600" b="1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 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SRR</a:t>
                      </a:r>
                      <a:endParaRPr lang="it-IT" sz="1600" b="1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(95% CI)</a:t>
                      </a:r>
                      <a:endParaRPr lang="it-IT" sz="1600" b="1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(foreign-born vs native-born)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p-value </a:t>
                      </a:r>
                      <a:r>
                        <a:rPr lang="en-GB" sz="1400" b="1" baseline="30000">
                          <a:effectLst/>
                        </a:rPr>
                        <a:t>b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</a:tr>
              <a:tr h="75616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effectLst/>
                        </a:rPr>
                        <a:t>M</a:t>
                      </a:r>
                      <a:endParaRPr lang="it-IT" sz="1600" b="1" dirty="0">
                        <a:effectLst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F </a:t>
                      </a:r>
                      <a:endParaRPr lang="en-GB" sz="1400" b="1" dirty="0" smtClean="0">
                        <a:effectLst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Total </a:t>
                      </a:r>
                      <a:r>
                        <a:rPr lang="en-GB" sz="1400" b="1" baseline="30000" dirty="0">
                          <a:effectLst/>
                        </a:rPr>
                        <a:t>a</a:t>
                      </a:r>
                      <a:endParaRPr lang="it-IT" sz="16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effectLst/>
                        </a:rPr>
                        <a:t>(%)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526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</a:rPr>
                        <a:t>AIDS</a:t>
                      </a:r>
                      <a:endParaRPr lang="it-IT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 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</a:tr>
              <a:tr h="2526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</a:rPr>
                        <a:t>- Native-born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116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31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147  (71.0)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0.30 (0.25-0.35)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</a:tr>
              <a:tr h="4893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</a:rPr>
                        <a:t>- Foreign-born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 40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19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 59  (28.5)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0.89 (0.68-1.15)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2.49 (1.83-3.39)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p&lt;0.0001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</a:tr>
              <a:tr h="50529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</a:rPr>
                        <a:t>Hepatitis B</a:t>
                      </a:r>
                      <a:endParaRPr lang="it-IT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- Native-born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 </a:t>
                      </a:r>
                      <a:endParaRPr lang="it-IT" sz="1600" b="1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 48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14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62  (66.7)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0.12 (0.10-0.16)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</a:tr>
              <a:tr h="4893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- Foreign-born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 17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14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31 (33.3)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0.47 (0.32-0.67)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3.31 (2.11-5.19)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p&lt;0.0001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</a:tr>
              <a:tr h="2526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</a:rPr>
                        <a:t>Malaria</a:t>
                      </a:r>
                      <a:endParaRPr lang="it-IT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  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  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</a:tr>
              <a:tr h="2526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- Native-born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26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17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43  (22.3)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0.09  (0.06-0.12)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</a:tr>
              <a:tr h="4893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- Foreign-born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114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36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150  (77.7)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2.27  (1.92-2.67)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21.08 (14.63-30.36)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p&lt;0.0001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</a:tr>
              <a:tr h="2526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</a:rPr>
                        <a:t>Tuberculosis</a:t>
                      </a:r>
                      <a:endParaRPr lang="it-IT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  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 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</a:tr>
              <a:tr h="2526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- Native-born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95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  83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178  (28.7)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0.36 (0.31-0.41)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1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</a:rPr>
                        <a:t> </a:t>
                      </a:r>
                      <a:endParaRPr lang="it-IT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</a:tr>
              <a:tr h="2526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- Foreign-born</a:t>
                      </a:r>
                      <a:endParaRPr lang="it-IT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819" marR="6081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288</a:t>
                      </a:r>
                      <a:endParaRPr lang="it-IT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819" marR="60819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152</a:t>
                      </a:r>
                      <a:endParaRPr lang="it-IT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819" marR="60819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440 (71.0)</a:t>
                      </a:r>
                      <a:endParaRPr lang="it-IT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819" marR="60819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6.67 (6.06-7.32)</a:t>
                      </a:r>
                      <a:endParaRPr lang="it-IT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819" marR="60819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27.07(21.34–34.34)</a:t>
                      </a:r>
                      <a:endParaRPr lang="it-IT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819" marR="60819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p&lt;0.0001</a:t>
                      </a:r>
                      <a:endParaRPr lang="it-IT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819" marR="60819" marT="0" marB="0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7504" y="30777"/>
            <a:ext cx="9036496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Number of cases, incidence rates and age-standardized rate ratios 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for infectious diseases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in foreign-  and native-born people in Brescia 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Local Health District (LHD). </a:t>
            </a: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en-GB" sz="1400" b="0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Limina</a:t>
            </a: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et al, submitted)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07504" y="6237312"/>
            <a:ext cx="90364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200" dirty="0">
                <a:solidFill>
                  <a:srgbClr val="FFFF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M=male; F=female; IR= incidence rate; CI=confidence interval; SRR=standardized rate ratio in subjects aged </a:t>
            </a:r>
            <a:r>
              <a:rPr lang="en-GB" sz="1200" dirty="0">
                <a:solidFill>
                  <a:srgbClr val="FFFF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0-54 years; </a:t>
            </a:r>
            <a:r>
              <a:rPr lang="en-GB" sz="1200" baseline="30000" dirty="0" smtClean="0">
                <a:solidFill>
                  <a:srgbClr val="FFFF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 </a:t>
            </a:r>
            <a:r>
              <a:rPr lang="en-GB" sz="1200" dirty="0">
                <a:solidFill>
                  <a:srgbClr val="FFFF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Total cases, including people without reported gender. </a:t>
            </a:r>
            <a:r>
              <a:rPr lang="en-GB" sz="1200" baseline="30000" dirty="0">
                <a:solidFill>
                  <a:srgbClr val="FFFF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</a:t>
            </a:r>
            <a:r>
              <a:rPr lang="en-GB" sz="1200" dirty="0">
                <a:solidFill>
                  <a:srgbClr val="FFFF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Statistical tests for comparing IRs in </a:t>
            </a:r>
            <a:r>
              <a:rPr lang="en-GB" sz="1200" dirty="0">
                <a:solidFill>
                  <a:srgbClr val="FFFF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foreign- and native-born</a:t>
            </a:r>
            <a:r>
              <a:rPr lang="en-GB" sz="1400" dirty="0">
                <a:solidFill>
                  <a:srgbClr val="FFFF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GB" sz="1200" dirty="0" smtClean="0">
                <a:solidFill>
                  <a:srgbClr val="FFFF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subjects</a:t>
            </a:r>
            <a:endParaRPr lang="it-IT" sz="9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35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>
                <a:solidFill>
                  <a:srgbClr val="FFFF00"/>
                </a:solidFill>
              </a:rPr>
              <a:t>I determinanti della </a:t>
            </a:r>
            <a:r>
              <a:rPr lang="it-IT" dirty="0" smtClean="0">
                <a:solidFill>
                  <a:srgbClr val="FFFF00"/>
                </a:solidFill>
              </a:rPr>
              <a:t>salute:</a:t>
            </a:r>
            <a:r>
              <a:rPr lang="it-IT" dirty="0">
                <a:solidFill>
                  <a:srgbClr val="FFFF00"/>
                </a:solidFill>
              </a:rPr>
              <a:t/>
            </a:r>
            <a:br>
              <a:rPr lang="it-IT" dirty="0">
                <a:solidFill>
                  <a:srgbClr val="FFFF00"/>
                </a:solidFill>
              </a:rPr>
            </a:br>
            <a:r>
              <a:rPr lang="it-IT" dirty="0" smtClean="0">
                <a:solidFill>
                  <a:srgbClr val="FFFF00"/>
                </a:solidFill>
              </a:rPr>
              <a:t>il gruppo etnico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48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resentazione vuota">
  <a:themeElements>
    <a:clrScheme name="Presentazione vuo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zione vuo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35921" dir="2700000" algn="ctr" rotWithShape="0">
            <a:schemeClr val="bg2"/>
          </a:outerShdw>
        </a:effectLst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35921" dir="2700000" algn="ctr" rotWithShape="0">
            <a:schemeClr val="bg2"/>
          </a:outerShdw>
        </a:effectLst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truttura predefinita">
  <a:themeElements>
    <a:clrScheme name="1_Struttura predefinita 13">
      <a:dk1>
        <a:srgbClr val="FFFF00"/>
      </a:dk1>
      <a:lt1>
        <a:srgbClr val="FFFFFF"/>
      </a:lt1>
      <a:dk2>
        <a:srgbClr val="FFFF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DADA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3">
        <a:dk1>
          <a:srgbClr val="FFFF00"/>
        </a:dk1>
        <a:lt1>
          <a:srgbClr val="FFFFFF"/>
        </a:lt1>
        <a:dk2>
          <a:srgbClr val="FFFF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DADA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3407</TotalTime>
  <Words>919</Words>
  <Application>Microsoft Office PowerPoint</Application>
  <PresentationFormat>Presentazione su schermo (4:3)</PresentationFormat>
  <Paragraphs>216</Paragraphs>
  <Slides>70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70</vt:i4>
      </vt:variant>
    </vt:vector>
  </HeadingPairs>
  <TitlesOfParts>
    <vt:vector size="73" baseType="lpstr">
      <vt:lpstr>1_Presentazione vuota</vt:lpstr>
      <vt:lpstr>1_Struttura predefinita</vt:lpstr>
      <vt:lpstr>Grafico di Microsoft Excel</vt:lpstr>
      <vt:lpstr>Presentazione standard di PowerPoint</vt:lpstr>
      <vt:lpstr>Presentazione standard di PowerPoint</vt:lpstr>
      <vt:lpstr>Che cosa intendiamo per «fattori sociali»</vt:lpstr>
      <vt:lpstr>GLI INDICATORI DI CLASSE SOCIALE -1 </vt:lpstr>
      <vt:lpstr>GLI INDICATORI DI CLASSE SOCIALE -2 </vt:lpstr>
      <vt:lpstr>I determinanti della salute. La migrazione. </vt:lpstr>
      <vt:lpstr>Il rischio di cancro nei migranti: lo studio sui Giapponesi nelle Hawaii (Kolonel, 2004)</vt:lpstr>
      <vt:lpstr>Presentazione standard di PowerPoint</vt:lpstr>
      <vt:lpstr>I determinanti della salute: il gruppo etnico</vt:lpstr>
      <vt:lpstr>Incidenza dei tumori per etnia negli USA, 2003-07</vt:lpstr>
      <vt:lpstr>L’influenza del gruppo etnico («razza») sulla frequenza dei tumori. Dati SEER USA. Incidenza.</vt:lpstr>
      <vt:lpstr>Mortalita’  Infantile ( x 1000 nati vivi)</vt:lpstr>
      <vt:lpstr>I determinanti della salute. Fattori socio-economici</vt:lpstr>
      <vt:lpstr>I fattori socio-economici quali «cause» di malattia</vt:lpstr>
      <vt:lpstr>Presentazione standard di PowerPoint</vt:lpstr>
      <vt:lpstr>Presentazione standard di PowerPoint</vt:lpstr>
      <vt:lpstr>Presentazione standard di PowerPoint</vt:lpstr>
      <vt:lpstr>Aspettativa di vita alla nascita per sesso e status socio-economico in Inghilterra e Galles, 2002-06.</vt:lpstr>
      <vt:lpstr>Presentazione standard di PowerPoint</vt:lpstr>
      <vt:lpstr>Presentazione standard di PowerPoint</vt:lpstr>
      <vt:lpstr>Presentazione standard di PowerPoint</vt:lpstr>
      <vt:lpstr>Il ruolo dei fattori socio-economici nell’incidenza dei tumori. Lo studio di coorte di Torino</vt:lpstr>
      <vt:lpstr>Presentazione standard di PowerPoint</vt:lpstr>
      <vt:lpstr>Presentazione standard di PowerPoint</vt:lpstr>
      <vt:lpstr>I fattori socio-economici quali determinanti dell’accesso alle prestazioni sanitarie</vt:lpstr>
      <vt:lpstr>Presentazione standard di PowerPoint</vt:lpstr>
      <vt:lpstr>Presentazione standard di PowerPoint</vt:lpstr>
      <vt:lpstr>Presentazione standard di PowerPoint</vt:lpstr>
      <vt:lpstr>Perché i fattori socio-economici sono determinanti di salute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consumo di farmaci in Italia in relazione a fattori demografici e geografici. Il rapporto OSMED 2011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consumo di farmaci nell’ASL Brescia in relazione a fattori demografici e geografici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determinanti sociali di salute</dc:title>
  <dc:creator>Francesco Donato</dc:creator>
  <cp:lastModifiedBy>Francesco Donato</cp:lastModifiedBy>
  <cp:revision>154</cp:revision>
  <cp:lastPrinted>2013-02-28T10:20:50Z</cp:lastPrinted>
  <dcterms:created xsi:type="dcterms:W3CDTF">2013-02-08T17:38:13Z</dcterms:created>
  <dcterms:modified xsi:type="dcterms:W3CDTF">2013-02-28T17:27:07Z</dcterms:modified>
</cp:coreProperties>
</file>