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4" r:id="rId2"/>
  </p:sldMasterIdLst>
  <p:notesMasterIdLst>
    <p:notesMasterId r:id="rId73"/>
  </p:notesMasterIdLst>
  <p:handoutMasterIdLst>
    <p:handoutMasterId r:id="rId74"/>
  </p:handoutMasterIdLst>
  <p:sldIdLst>
    <p:sldId id="267" r:id="rId3"/>
    <p:sldId id="489" r:id="rId4"/>
    <p:sldId id="483" r:id="rId5"/>
    <p:sldId id="486" r:id="rId6"/>
    <p:sldId id="487" r:id="rId7"/>
    <p:sldId id="295" r:id="rId8"/>
    <p:sldId id="303" r:id="rId9"/>
    <p:sldId id="305" r:id="rId10"/>
    <p:sldId id="293" r:id="rId11"/>
    <p:sldId id="299" r:id="rId12"/>
    <p:sldId id="268" r:id="rId13"/>
    <p:sldId id="490" r:id="rId14"/>
    <p:sldId id="294" r:id="rId15"/>
    <p:sldId id="492" r:id="rId16"/>
    <p:sldId id="493" r:id="rId17"/>
    <p:sldId id="494" r:id="rId18"/>
    <p:sldId id="429" r:id="rId19"/>
    <p:sldId id="451" r:id="rId20"/>
    <p:sldId id="421" r:id="rId21"/>
    <p:sldId id="365" r:id="rId22"/>
    <p:sldId id="347" r:id="rId23"/>
    <p:sldId id="271" r:id="rId24"/>
    <p:sldId id="272" r:id="rId25"/>
    <p:sldId id="274" r:id="rId26"/>
    <p:sldId id="437" r:id="rId27"/>
    <p:sldId id="438" r:id="rId28"/>
    <p:sldId id="386" r:id="rId29"/>
    <p:sldId id="388" r:id="rId30"/>
    <p:sldId id="405" r:id="rId31"/>
    <p:sldId id="491" r:id="rId32"/>
    <p:sldId id="416" r:id="rId33"/>
    <p:sldId id="442" r:id="rId34"/>
    <p:sldId id="406" r:id="rId35"/>
    <p:sldId id="407" r:id="rId36"/>
    <p:sldId id="415" r:id="rId37"/>
    <p:sldId id="496" r:id="rId38"/>
    <p:sldId id="497" r:id="rId39"/>
    <p:sldId id="498" r:id="rId40"/>
    <p:sldId id="499" r:id="rId41"/>
    <p:sldId id="500" r:id="rId42"/>
    <p:sldId id="501" r:id="rId43"/>
    <p:sldId id="502" r:id="rId44"/>
    <p:sldId id="503" r:id="rId45"/>
    <p:sldId id="504" r:id="rId46"/>
    <p:sldId id="505" r:id="rId47"/>
    <p:sldId id="506" r:id="rId48"/>
    <p:sldId id="507" r:id="rId49"/>
    <p:sldId id="508" r:id="rId50"/>
    <p:sldId id="509" r:id="rId51"/>
    <p:sldId id="510" r:id="rId52"/>
    <p:sldId id="511" r:id="rId53"/>
    <p:sldId id="512" r:id="rId54"/>
    <p:sldId id="513" r:id="rId55"/>
    <p:sldId id="514" r:id="rId56"/>
    <p:sldId id="515" r:id="rId57"/>
    <p:sldId id="516" r:id="rId58"/>
    <p:sldId id="517" r:id="rId59"/>
    <p:sldId id="518" r:id="rId60"/>
    <p:sldId id="519" r:id="rId61"/>
    <p:sldId id="520" r:id="rId62"/>
    <p:sldId id="521" r:id="rId63"/>
    <p:sldId id="522" r:id="rId64"/>
    <p:sldId id="523" r:id="rId65"/>
    <p:sldId id="524" r:id="rId66"/>
    <p:sldId id="525" r:id="rId67"/>
    <p:sldId id="526" r:id="rId68"/>
    <p:sldId id="527" r:id="rId69"/>
    <p:sldId id="528" r:id="rId70"/>
    <p:sldId id="529" r:id="rId71"/>
    <p:sldId id="530" r:id="rId72"/>
  </p:sldIdLst>
  <p:sldSz cx="9144000" cy="6858000" type="screen4x3"/>
  <p:notesSz cx="6805613" cy="99441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M-B</c:v>
                </c:pt>
              </c:strCache>
            </c:strRef>
          </c:tx>
          <c:cat>
            <c:numRef>
              <c:f>Foglio1!$A$2:$A$8</c:f>
              <c:numCache>
                <c:formatCode>General</c:formatCode>
                <c:ptCount val="7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2007</c:v>
                </c:pt>
              </c:numCache>
            </c:numRef>
          </c:cat>
          <c:val>
            <c:numRef>
              <c:f>Foglio1!$B$2:$B$8</c:f>
              <c:numCache>
                <c:formatCode>General</c:formatCode>
                <c:ptCount val="7"/>
                <c:pt idx="0">
                  <c:v>12.1</c:v>
                </c:pt>
                <c:pt idx="1">
                  <c:v>10.4</c:v>
                </c:pt>
                <c:pt idx="2">
                  <c:v>8.5</c:v>
                </c:pt>
                <c:pt idx="3">
                  <c:v>7</c:v>
                </c:pt>
                <c:pt idx="4">
                  <c:v>6.3</c:v>
                </c:pt>
                <c:pt idx="5">
                  <c:v>6.4</c:v>
                </c:pt>
                <c:pt idx="6">
                  <c:v>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M-N</c:v>
                </c:pt>
              </c:strCache>
            </c:strRef>
          </c:tx>
          <c:cat>
            <c:numRef>
              <c:f>Foglio1!$A$2:$A$8</c:f>
              <c:numCache>
                <c:formatCode>General</c:formatCode>
                <c:ptCount val="7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2007</c:v>
                </c:pt>
              </c:numCache>
            </c:numRef>
          </c:cat>
          <c:val>
            <c:numRef>
              <c:f>Foglio1!$C$2:$C$8</c:f>
              <c:numCache>
                <c:formatCode>General</c:formatCode>
                <c:ptCount val="7"/>
                <c:pt idx="0">
                  <c:v>24.2</c:v>
                </c:pt>
                <c:pt idx="1">
                  <c:v>20.8</c:v>
                </c:pt>
                <c:pt idx="2">
                  <c:v>19.600000000000001</c:v>
                </c:pt>
                <c:pt idx="3">
                  <c:v>15.9</c:v>
                </c:pt>
                <c:pt idx="4">
                  <c:v>14.9</c:v>
                </c:pt>
                <c:pt idx="5">
                  <c:v>15.1</c:v>
                </c:pt>
                <c:pt idx="6">
                  <c:v>14.5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F-B</c:v>
                </c:pt>
              </c:strCache>
            </c:strRef>
          </c:tx>
          <c:cat>
            <c:numRef>
              <c:f>Foglio1!$A$2:$A$8</c:f>
              <c:numCache>
                <c:formatCode>General</c:formatCode>
                <c:ptCount val="7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2007</c:v>
                </c:pt>
              </c:numCache>
            </c:numRef>
          </c:cat>
          <c:val>
            <c:numRef>
              <c:f>Foglio1!$D$2:$D$8</c:f>
              <c:numCache>
                <c:formatCode>General</c:formatCode>
                <c:ptCount val="7"/>
                <c:pt idx="0">
                  <c:v>9.5</c:v>
                </c:pt>
                <c:pt idx="1">
                  <c:v>7.9</c:v>
                </c:pt>
                <c:pt idx="2">
                  <c:v>6.6</c:v>
                </c:pt>
                <c:pt idx="3">
                  <c:v>5.5</c:v>
                </c:pt>
                <c:pt idx="4">
                  <c:v>5.0999999999999996</c:v>
                </c:pt>
                <c:pt idx="5">
                  <c:v>5.0999999999999996</c:v>
                </c:pt>
                <c:pt idx="6">
                  <c:v>5.0999999999999996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F-N</c:v>
                </c:pt>
              </c:strCache>
            </c:strRef>
          </c:tx>
          <c:cat>
            <c:numRef>
              <c:f>Foglio1!$A$2:$A$8</c:f>
              <c:numCache>
                <c:formatCode>General</c:formatCode>
                <c:ptCount val="7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2007</c:v>
                </c:pt>
              </c:numCache>
            </c:numRef>
          </c:cat>
          <c:val>
            <c:numRef>
              <c:f>Foglio1!$E$2:$E$8</c:f>
              <c:numCache>
                <c:formatCode>General</c:formatCode>
                <c:ptCount val="7"/>
                <c:pt idx="0">
                  <c:v>20.2</c:v>
                </c:pt>
                <c:pt idx="1">
                  <c:v>17.2</c:v>
                </c:pt>
                <c:pt idx="2">
                  <c:v>16.3</c:v>
                </c:pt>
                <c:pt idx="3">
                  <c:v>13.4</c:v>
                </c:pt>
                <c:pt idx="4">
                  <c:v>15.3</c:v>
                </c:pt>
                <c:pt idx="5">
                  <c:v>12.2</c:v>
                </c:pt>
                <c:pt idx="6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95712"/>
        <c:axId val="79286784"/>
      </c:lineChart>
      <c:catAx>
        <c:axId val="90995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95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/>
                  <a:t>Anno</a:t>
                </a:r>
              </a:p>
            </c:rich>
          </c:tx>
          <c:layout>
            <c:manualLayout>
              <c:xMode val="edge"/>
              <c:yMode val="edge"/>
              <c:x val="0.82610870728537567"/>
              <c:y val="0.739344465999721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FF00"/>
                </a:solidFill>
              </a:defRPr>
            </a:pPr>
            <a:endParaRPr lang="it-IT"/>
          </a:p>
        </c:txPr>
        <c:crossAx val="79286784"/>
        <c:crosses val="autoZero"/>
        <c:auto val="1"/>
        <c:lblAlgn val="ctr"/>
        <c:lblOffset val="100"/>
        <c:noMultiLvlLbl val="0"/>
      </c:catAx>
      <c:valAx>
        <c:axId val="79286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95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/>
                  <a:t>Tasso</a:t>
                </a:r>
              </a:p>
            </c:rich>
          </c:tx>
          <c:layout>
            <c:manualLayout>
              <c:xMode val="edge"/>
              <c:yMode val="edge"/>
              <c:x val="2.853033662054379E-2"/>
              <c:y val="0.374238654950739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FF00"/>
                </a:solidFill>
              </a:defRPr>
            </a:pPr>
            <a:endParaRPr lang="it-IT"/>
          </a:p>
        </c:txPr>
        <c:crossAx val="90995712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84079117294804173"/>
          <c:y val="0.11764261351389048"/>
          <c:w val="0.14623876869760211"/>
          <c:h val="0.55438599160612168"/>
        </c:manualLayout>
      </c:layout>
      <c:overlay val="0"/>
      <c:txPr>
        <a:bodyPr/>
        <a:lstStyle/>
        <a:p>
          <a:pPr>
            <a:defRPr sz="1397">
              <a:solidFill>
                <a:srgbClr val="FFFF00"/>
              </a:solidFill>
            </a:defRPr>
          </a:pPr>
          <a:endParaRPr lang="it-IT"/>
        </a:p>
      </c:txPr>
    </c:legend>
    <c:plotVisOnly val="1"/>
    <c:dispBlanksAs val="zero"/>
    <c:showDLblsOverMax val="0"/>
  </c:chart>
  <c:txPr>
    <a:bodyPr/>
    <a:lstStyle/>
    <a:p>
      <a:pPr>
        <a:defRPr sz="1796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Foglio1!$A$2:$A$8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80.400000000000006</c:v>
                </c:pt>
                <c:pt idx="1">
                  <c:v>79.599999999999994</c:v>
                </c:pt>
                <c:pt idx="2">
                  <c:v>78.5</c:v>
                </c:pt>
                <c:pt idx="3">
                  <c:v>77.8</c:v>
                </c:pt>
                <c:pt idx="4">
                  <c:v>76.8</c:v>
                </c:pt>
                <c:pt idx="5">
                  <c:v>75.099999999999994</c:v>
                </c:pt>
                <c:pt idx="6">
                  <c:v>74.599999999999994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Foglio1!$A$2:$A$8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Foglio1!$C$2:$C$8</c:f>
              <c:numCache>
                <c:formatCode>General</c:formatCode>
                <c:ptCount val="7"/>
                <c:pt idx="0">
                  <c:v>83.9</c:v>
                </c:pt>
                <c:pt idx="1">
                  <c:v>83.4</c:v>
                </c:pt>
                <c:pt idx="2">
                  <c:v>82.7</c:v>
                </c:pt>
                <c:pt idx="3">
                  <c:v>82.6</c:v>
                </c:pt>
                <c:pt idx="4">
                  <c:v>80.400000000000006</c:v>
                </c:pt>
                <c:pt idx="5">
                  <c:v>80.599999999999994</c:v>
                </c:pt>
                <c:pt idx="6">
                  <c:v>79.7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75968"/>
        <c:axId val="79541888"/>
      </c:barChart>
      <c:catAx>
        <c:axId val="10267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it-IT"/>
          </a:p>
        </c:txPr>
        <c:crossAx val="79541888"/>
        <c:crosses val="autoZero"/>
        <c:auto val="1"/>
        <c:lblAlgn val="ctr"/>
        <c:lblOffset val="100"/>
        <c:noMultiLvlLbl val="0"/>
      </c:catAx>
      <c:valAx>
        <c:axId val="79541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it-IT"/>
          </a:p>
        </c:txPr>
        <c:crossAx val="102675968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16271-6731-4175-8DBC-4B4400700AF5}" type="datetimeFigureOut">
              <a:rPr lang="it-IT" smtClean="0"/>
              <a:pPr/>
              <a:t>28/02/2013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7C7F1-DEEC-4606-95BB-776EEA4489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521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E6F7D-9E71-4C48-9A9C-ACB8EBDD070D}" type="datetimeFigureOut">
              <a:rPr lang="it-IT" smtClean="0"/>
              <a:pPr/>
              <a:t>28/02/2013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A87B-DFB0-40FE-A5DB-0F12B0025C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85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24AE50-148D-45B2-B0AB-CE5FFF2E549C}" type="slidenum">
              <a:rPr lang="it-IT" smtClean="0"/>
              <a:pPr eaLnBrk="1" hangingPunct="1"/>
              <a:t>31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30° ANNIVERSARIO EULO - CATTEDRE DI IGIENE - UNIVERSITA’ DEGLI STUDI DI BRESCIA</a:t>
            </a:r>
            <a:r>
              <a:rPr lang="en-US" sz="1400" dirty="0">
                <a:effectLst/>
              </a:rPr>
              <a:t>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364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30° ANNIVERSARIO EULO - CATTEDRE DI IGIENE - UNIVERSITA’ DEGLI STUDI DI BRESCIA</a:t>
            </a:r>
            <a:r>
              <a:rPr lang="en-US" sz="1400" dirty="0">
                <a:effectLst/>
              </a:rPr>
              <a:t>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668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30° ANNIVERSARIO EULO - CATTEDRE DI IGIENE - UNIVERSITA’ DEGLI STUDI DI BRESCIA</a:t>
            </a:r>
            <a:r>
              <a:rPr lang="en-US" sz="1400" dirty="0">
                <a:effectLst/>
              </a:rPr>
              <a:t>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399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76200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30° ANNIVERSARIO EULO - CATTEDRE DI IGIENE - UNIVERSITA’ DEGLI STUDI DI BRESCIA</a:t>
            </a:r>
            <a:r>
              <a:rPr lang="en-US" sz="1400" dirty="0">
                <a:effectLst/>
              </a:rPr>
              <a:t>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262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76200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30° ANNIVERSARIO EULO - CATTEDRE DI IGIENE - UNIVERSITA’ DEGLI STUDI DI BRESCIA</a:t>
            </a:r>
            <a:r>
              <a:rPr lang="en-US" sz="1400" dirty="0">
                <a:effectLst/>
              </a:rPr>
              <a:t>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8939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00"/>
                </a:solidFill>
              </a:rPr>
              <a:t>Cattedra di Igiene - Università degli Studi di Brescia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027E4-1FA8-4902-9433-6B8C2980A021}" type="slidenum">
              <a:rPr lang="it-IT">
                <a:solidFill>
                  <a:srgbClr val="FFFF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32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00"/>
                </a:solidFill>
              </a:rPr>
              <a:t>Cattedra di Igiene - Università degli Studi di Brescia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4B6A4-22FF-47CF-A135-C81A59A6EBF0}" type="slidenum">
              <a:rPr lang="it-IT">
                <a:solidFill>
                  <a:srgbClr val="FFFF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51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00"/>
                </a:solidFill>
              </a:rPr>
              <a:t>Cattedra di Igiene - Università degli Studi di Brescia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9B3A2-DC02-4B81-A5E2-4A4B2A0A1417}" type="slidenum">
              <a:rPr lang="it-IT">
                <a:solidFill>
                  <a:srgbClr val="FFFF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05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00"/>
                </a:solidFill>
              </a:rPr>
              <a:t>Cattedra di Igiene - Università degli Studi di Brescia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4B78-19B9-48F1-8BF1-85CE27083F42}" type="slidenum">
              <a:rPr lang="it-IT">
                <a:solidFill>
                  <a:srgbClr val="FFFF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07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00"/>
                </a:solidFill>
              </a:rPr>
              <a:t>Cattedra di Igiene - Università degli Studi di Brescia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60408-2011-4483-B76A-29CCED1922B6}" type="slidenum">
              <a:rPr lang="it-IT">
                <a:solidFill>
                  <a:srgbClr val="FFFF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3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00"/>
                </a:solidFill>
              </a:rPr>
              <a:t>Cattedra di Igiene - Università degli Studi di Brescia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BCC5A-B821-4318-8C36-B53933BFD74C}" type="slidenum">
              <a:rPr lang="it-IT">
                <a:solidFill>
                  <a:srgbClr val="FFFF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30° ANNIVERSARIO EULO - CATTEDRE DI IGIENE - UNIVERSITA’ DEGLI STUDI DI BRESCIA</a:t>
            </a:r>
            <a:r>
              <a:rPr lang="en-US" sz="1400" dirty="0">
                <a:effectLst/>
              </a:rPr>
              <a:t>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6813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00"/>
                </a:solidFill>
              </a:rPr>
              <a:t>Cattedra di Igiene - Università degli Studi di Brescia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6757-E6F3-4943-8310-1CFC78FB0CC6}" type="slidenum">
              <a:rPr lang="it-IT">
                <a:solidFill>
                  <a:srgbClr val="FFFF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82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00"/>
                </a:solidFill>
              </a:rPr>
              <a:t>Cattedra di Igiene - Università degli Studi di Brescia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42A03-65F6-4641-9E40-F461F8DCDC07}" type="slidenum">
              <a:rPr lang="it-IT">
                <a:solidFill>
                  <a:srgbClr val="FFFF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00"/>
                </a:solidFill>
              </a:rPr>
              <a:t>Cattedra di Igiene - Università degli Studi di Brescia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1D3-3E48-49E9-B11A-8EE4DBDCB25D}" type="slidenum">
              <a:rPr lang="it-IT">
                <a:solidFill>
                  <a:srgbClr val="FFFF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7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00"/>
                </a:solidFill>
              </a:rPr>
              <a:t>Cattedra di Igiene - Università degli Studi di Brescia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09B7-387E-49E6-9E45-40603249B56F}" type="slidenum">
              <a:rPr lang="it-IT">
                <a:solidFill>
                  <a:srgbClr val="FFFF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62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00"/>
                </a:solidFill>
              </a:rPr>
              <a:t>Cattedra di Igiene - Università degli Studi di Brescia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ADCE4-4B80-4C20-915D-F3204E86A7AD}" type="slidenum">
              <a:rPr lang="it-IT">
                <a:solidFill>
                  <a:srgbClr val="FFFF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6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00"/>
                </a:solidFill>
              </a:rPr>
              <a:t>Cattedra di Igiene - Università degli Studi di Brescia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A1ED-8106-4C92-B2A6-0FA6262E8BD8}" type="slidenum">
              <a:rPr lang="it-IT">
                <a:solidFill>
                  <a:srgbClr val="FFFF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42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00"/>
                </a:solidFill>
              </a:rPr>
              <a:t>Cattedra di Igiene - Università degli Studi di Brescia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7C60-147B-453E-B7E3-35A96880018A}" type="slidenum">
              <a:rPr lang="it-IT">
                <a:solidFill>
                  <a:srgbClr val="FFFF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56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A5723-FE18-4269-B9E9-76BAA4223E3F}" type="slidenum">
              <a:rPr lang="en-GB">
                <a:solidFill>
                  <a:srgbClr val="FFFF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8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30° ANNIVERSARIO EULO - CATTEDRE DI IGIENE - UNIVERSITA’ DEGLI STUDI DI BRESCIA</a:t>
            </a:r>
            <a:r>
              <a:rPr lang="en-US" sz="1400" dirty="0">
                <a:effectLst/>
              </a:rPr>
              <a:t>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776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30° ANNIVERSARIO EULO - CATTEDRE DI IGIENE - UNIVERSITA’ DEGLI STUDI DI BRESCIA</a:t>
            </a:r>
            <a:r>
              <a:rPr lang="en-US" sz="1400" dirty="0">
                <a:effectLst/>
              </a:rPr>
              <a:t>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471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30° ANNIVERSARIO EULO - CATTEDRE DI IGIENE - UNIVERSITA’ DEGLI STUDI DI BRESCIA</a:t>
            </a:r>
            <a:r>
              <a:rPr lang="en-US" sz="1400" dirty="0">
                <a:effectLst/>
              </a:rPr>
              <a:t>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23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30° ANNIVERSARIO EULO - CATTEDRE DI IGIENE - UNIVERSITA’ DEGLI STUDI DI BRESCIA</a:t>
            </a:r>
            <a:r>
              <a:rPr lang="en-US" sz="1400" dirty="0">
                <a:effectLst/>
              </a:rPr>
              <a:t>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460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30° ANNIVERSARIO EULO - CATTEDRE DI IGIENE - UNIVERSITA’ DEGLI STUDI DI BRESCIA</a:t>
            </a:r>
            <a:r>
              <a:rPr lang="en-US" sz="1400" dirty="0">
                <a:effectLst/>
              </a:rPr>
              <a:t>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156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30° ANNIVERSARIO EULO - CATTEDRE DI IGIENE - UNIVERSITA’ DEGLI STUDI DI BRESCIA</a:t>
            </a:r>
            <a:r>
              <a:rPr lang="en-US" sz="1400" dirty="0">
                <a:effectLst/>
              </a:rPr>
              <a:t>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86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30° ANNIVERSARIO EULO - CATTEDRE DI IGIENE - UNIVERSITA’ DEGLI STUDI DI BRESCIA</a:t>
            </a:r>
            <a:r>
              <a:rPr lang="en-US" sz="1400" dirty="0">
                <a:effectLst/>
              </a:rPr>
              <a:t>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333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2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i="1" dirty="0"/>
              <a:t>30° ANNIVERSARIO EULO - CATTEDRE DI IGIENE - UNIVERSITA’ DEGLI STUDI DI BRESCIA</a:t>
            </a:r>
            <a:r>
              <a:rPr lang="en-US" sz="1400" dirty="0">
                <a:effectLst/>
              </a:rPr>
              <a:t>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307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00"/>
                </a:solidFill>
              </a:rPr>
              <a:t>Cattedra di Igiene - Università degli Studi di Brescia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FA715-A3B5-452E-B433-C4980A1F8631}" type="slidenum">
              <a:rPr lang="it-IT">
                <a:solidFill>
                  <a:srgbClr val="FFFF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8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Foglio_di_lavoro_di_Microsoft_Excel_97-20032.xls"/><Relationship Id="rId3" Type="http://schemas.openxmlformats.org/officeDocument/2006/relationships/chart" Target="../charts/chart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Foglio_di_lavoro_di_Microsoft_Excel_97-2003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cuore.iss.it/indicatori/registro.asp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999" y="1700808"/>
            <a:ext cx="8856984" cy="1940957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I FATTORI DEMOGRAFICI E SOCIO-ECONOMICI NELL’UTILIZZO DEI FARMACI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228184" y="481637"/>
            <a:ext cx="200026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FF00"/>
                </a:solidFill>
              </a:rPr>
              <a:t>28 febbraio 2013</a:t>
            </a:r>
            <a:endParaRPr lang="it-IT" sz="2000" dirty="0">
              <a:solidFill>
                <a:srgbClr val="FFFF00"/>
              </a:solidFill>
            </a:endParaRPr>
          </a:p>
        </p:txBody>
      </p:sp>
      <p:pic>
        <p:nvPicPr>
          <p:cNvPr id="7" name="Picture 19" descr="logobresc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35" y="301625"/>
            <a:ext cx="1171593" cy="118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ottotitolo 2"/>
          <p:cNvSpPr txBox="1">
            <a:spLocks/>
          </p:cNvSpPr>
          <p:nvPr/>
        </p:nvSpPr>
        <p:spPr bwMode="auto">
          <a:xfrm>
            <a:off x="34347" y="3789040"/>
            <a:ext cx="8856663" cy="304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it-IT" sz="2400" kern="0" dirty="0">
              <a:solidFill>
                <a:srgbClr val="66FF33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800" kern="0" dirty="0">
                <a:solidFill>
                  <a:schemeClr val="bg1"/>
                </a:solidFill>
              </a:rPr>
              <a:t>Francesco </a:t>
            </a:r>
            <a:r>
              <a:rPr lang="it-IT" sz="2800" kern="0" dirty="0" smtClean="0">
                <a:solidFill>
                  <a:schemeClr val="bg1"/>
                </a:solidFill>
              </a:rPr>
              <a:t>Donato</a:t>
            </a:r>
            <a:r>
              <a:rPr lang="it-IT" sz="2800" kern="0" baseline="30000" dirty="0" smtClean="0">
                <a:solidFill>
                  <a:schemeClr val="bg1"/>
                </a:solidFill>
              </a:rPr>
              <a:t>1</a:t>
            </a:r>
            <a:r>
              <a:rPr lang="it-IT" sz="2800" kern="0" dirty="0" smtClean="0">
                <a:solidFill>
                  <a:schemeClr val="bg1"/>
                </a:solidFill>
              </a:rPr>
              <a:t>, </a:t>
            </a:r>
            <a:r>
              <a:rPr lang="it-IT" sz="2800" dirty="0" smtClean="0">
                <a:solidFill>
                  <a:schemeClr val="bg1"/>
                </a:solidFill>
              </a:rPr>
              <a:t>B</a:t>
            </a:r>
            <a:r>
              <a:rPr lang="it-IT" sz="2800" dirty="0" smtClean="0">
                <a:solidFill>
                  <a:srgbClr val="FFFFFF"/>
                </a:solidFill>
              </a:rPr>
              <a:t>arbara Filisetti</a:t>
            </a:r>
            <a:r>
              <a:rPr lang="it-IT" sz="2800" kern="0" baseline="30000" dirty="0" smtClean="0">
                <a:solidFill>
                  <a:schemeClr val="bg1"/>
                </a:solidFill>
              </a:rPr>
              <a:t>1</a:t>
            </a:r>
            <a:r>
              <a:rPr lang="it-IT" sz="2800" dirty="0" smtClean="0">
                <a:solidFill>
                  <a:srgbClr val="FFFFFF"/>
                </a:solidFill>
              </a:rPr>
              <a:t>, Enrico Lirangi</a:t>
            </a:r>
            <a:r>
              <a:rPr lang="it-IT" sz="2800" kern="0" baseline="30000" dirty="0" smtClean="0">
                <a:solidFill>
                  <a:schemeClr val="bg1"/>
                </a:solidFill>
              </a:rPr>
              <a:t>1</a:t>
            </a:r>
            <a:r>
              <a:rPr lang="it-IT" sz="2800" dirty="0" smtClean="0">
                <a:solidFill>
                  <a:srgbClr val="FFFFFF"/>
                </a:solidFill>
              </a:rPr>
              <a:t>, Arrigo Paciello</a:t>
            </a:r>
            <a:r>
              <a:rPr lang="it-IT" sz="2800" kern="0" baseline="30000" dirty="0" smtClean="0">
                <a:solidFill>
                  <a:schemeClr val="bg1"/>
                </a:solidFill>
              </a:rPr>
              <a:t>2 </a:t>
            </a:r>
            <a:r>
              <a:rPr lang="it-IT" sz="2800" kern="0" dirty="0" smtClean="0">
                <a:solidFill>
                  <a:schemeClr val="bg1"/>
                </a:solidFill>
              </a:rPr>
              <a:t>e</a:t>
            </a:r>
            <a:r>
              <a:rPr lang="it-IT" sz="2800" kern="0" baseline="30000" dirty="0" smtClean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rgbClr val="FFFFFF"/>
                </a:solidFill>
              </a:rPr>
              <a:t>Fulvio Lonati</a:t>
            </a:r>
            <a:r>
              <a:rPr lang="it-IT" sz="2800" kern="0" baseline="30000" dirty="0" smtClean="0">
                <a:solidFill>
                  <a:schemeClr val="bg1"/>
                </a:solidFill>
              </a:rPr>
              <a:t>2</a:t>
            </a:r>
            <a:endParaRPr lang="it-IT" sz="2800" dirty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endParaRPr lang="it-IT" sz="2800" b="1" i="1" dirty="0" smtClean="0">
              <a:solidFill>
                <a:srgbClr val="FFFF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000" kern="0" baseline="30000" dirty="0">
                <a:solidFill>
                  <a:schemeClr val="bg1"/>
                </a:solidFill>
              </a:rPr>
              <a:t>1</a:t>
            </a:r>
            <a:r>
              <a:rPr lang="it-IT" sz="2000" kern="0" dirty="0" smtClean="0">
                <a:solidFill>
                  <a:srgbClr val="FFFFCC"/>
                </a:solidFill>
              </a:rPr>
              <a:t>Dipartimento </a:t>
            </a:r>
            <a:r>
              <a:rPr lang="it-IT" sz="2000" kern="0" dirty="0">
                <a:solidFill>
                  <a:srgbClr val="FFFFCC"/>
                </a:solidFill>
              </a:rPr>
              <a:t>di Specialità Medico-Chirurgiche,  Scienze Radiologiche e Sanità </a:t>
            </a:r>
            <a:r>
              <a:rPr lang="it-IT" sz="2000" kern="0" dirty="0" smtClean="0">
                <a:solidFill>
                  <a:srgbClr val="FFFFCC"/>
                </a:solidFill>
              </a:rPr>
              <a:t>Pubblica, Igiene</a:t>
            </a:r>
            <a:r>
              <a:rPr lang="it-IT" sz="2000" kern="0" dirty="0">
                <a:solidFill>
                  <a:srgbClr val="FFFFCC"/>
                </a:solidFill>
              </a:rPr>
              <a:t>, Epidemiologia e Sanità </a:t>
            </a:r>
            <a:r>
              <a:rPr lang="it-IT" sz="2000" kern="0" dirty="0" smtClean="0">
                <a:solidFill>
                  <a:srgbClr val="FFFFCC"/>
                </a:solidFill>
              </a:rPr>
              <a:t>Pubblica, Università </a:t>
            </a:r>
            <a:r>
              <a:rPr lang="it-IT" sz="2000" kern="0" dirty="0">
                <a:solidFill>
                  <a:srgbClr val="FFFFCC"/>
                </a:solidFill>
              </a:rPr>
              <a:t>degli Studi di </a:t>
            </a:r>
            <a:r>
              <a:rPr lang="it-IT" sz="2000" kern="0" dirty="0" smtClean="0">
                <a:solidFill>
                  <a:srgbClr val="FFFFCC"/>
                </a:solidFill>
              </a:rPr>
              <a:t>Brescia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000" kern="0" baseline="30000" dirty="0" smtClean="0">
                <a:solidFill>
                  <a:schemeClr val="bg1"/>
                </a:solidFill>
              </a:rPr>
              <a:t>2</a:t>
            </a:r>
            <a:r>
              <a:rPr lang="it-IT" sz="2000" dirty="0" smtClean="0">
                <a:solidFill>
                  <a:srgbClr val="FFFFFF"/>
                </a:solidFill>
              </a:rPr>
              <a:t>Dipartimento </a:t>
            </a:r>
            <a:r>
              <a:rPr lang="it-IT" sz="2000" dirty="0">
                <a:solidFill>
                  <a:srgbClr val="FFFFFF"/>
                </a:solidFill>
              </a:rPr>
              <a:t>Cure Primarie dell’ASL di Brescia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it-IT" sz="2000" kern="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r>
              <a:rPr lang="it-IT" sz="3200" b="1" smtClean="0">
                <a:solidFill>
                  <a:srgbClr val="FFFF00"/>
                </a:solidFill>
              </a:rPr>
              <a:t>Incidenza dei tumori per etnia negli USA, 2003-07</a:t>
            </a:r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052513"/>
            <a:ext cx="7704138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0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036050" cy="1143000"/>
          </a:xfrm>
        </p:spPr>
        <p:txBody>
          <a:bodyPr/>
          <a:lstStyle/>
          <a:p>
            <a:r>
              <a:rPr lang="it-IT" sz="2800" b="1" dirty="0" smtClean="0"/>
              <a:t>L’influenza del gruppo etnico («razza») sulla frequenza dei tumori. Dati SEER USA. Incidenza.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4" y="1669211"/>
            <a:ext cx="87153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635896" y="2636912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339752" y="3068960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076056" y="4509120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28391" y="5013176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617505" y="5445224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028384" y="6165304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5004048" y="2636912"/>
            <a:ext cx="576064" cy="396044"/>
          </a:xfrm>
          <a:prstGeom prst="ellipse">
            <a:avLst/>
          </a:prstGeom>
          <a:noFill/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5004048" y="2996952"/>
            <a:ext cx="576064" cy="288032"/>
          </a:xfrm>
          <a:prstGeom prst="ellipse">
            <a:avLst/>
          </a:prstGeom>
          <a:noFill/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339752" y="4473116"/>
            <a:ext cx="576064" cy="288032"/>
          </a:xfrm>
          <a:prstGeom prst="ellipse">
            <a:avLst/>
          </a:prstGeom>
          <a:noFill/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5004048" y="4962128"/>
            <a:ext cx="576064" cy="288032"/>
          </a:xfrm>
          <a:prstGeom prst="ellipse">
            <a:avLst/>
          </a:prstGeom>
          <a:noFill/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5004048" y="5409220"/>
            <a:ext cx="576064" cy="288032"/>
          </a:xfrm>
          <a:prstGeom prst="ellipse">
            <a:avLst/>
          </a:prstGeom>
          <a:noFill/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5004048" y="6129300"/>
            <a:ext cx="576064" cy="288032"/>
          </a:xfrm>
          <a:prstGeom prst="ellipse">
            <a:avLst/>
          </a:prstGeom>
          <a:noFill/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2375756" y="2816932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7992380" y="5021656"/>
            <a:ext cx="576064" cy="288032"/>
          </a:xfrm>
          <a:prstGeom prst="ellipse">
            <a:avLst/>
          </a:prstGeom>
          <a:noFill/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7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468313" y="1484313"/>
            <a:ext cx="2890837" cy="936625"/>
          </a:xfrm>
          <a:prstGeom prst="roundRect">
            <a:avLst/>
          </a:prstGeom>
          <a:solidFill>
            <a:srgbClr val="FFFF99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it-IT" sz="2400" dirty="0" err="1" smtClean="0">
                <a:solidFill>
                  <a:srgbClr val="FF0000"/>
                </a:solidFill>
              </a:rPr>
              <a:t>Mortalita’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br>
              <a:rPr lang="it-IT" sz="2400" dirty="0" smtClean="0">
                <a:solidFill>
                  <a:srgbClr val="FF0000"/>
                </a:solidFill>
              </a:rPr>
            </a:br>
            <a:r>
              <a:rPr lang="it-IT" sz="2400" dirty="0" smtClean="0">
                <a:solidFill>
                  <a:srgbClr val="FF0000"/>
                </a:solidFill>
              </a:rPr>
              <a:t>Infantile</a:t>
            </a:r>
            <a:br>
              <a:rPr lang="it-IT" sz="2400" dirty="0" smtClean="0">
                <a:solidFill>
                  <a:srgbClr val="FF0000"/>
                </a:solidFill>
              </a:rPr>
            </a:br>
            <a:r>
              <a:rPr lang="it-IT" sz="1400" b="1" dirty="0" smtClean="0">
                <a:solidFill>
                  <a:srgbClr val="FF0000"/>
                </a:solidFill>
              </a:rPr>
              <a:t>( x 1000 nati vivi)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468313" y="3284538"/>
            <a:ext cx="2879725" cy="936625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2400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Mortalita’</a:t>
            </a:r>
            <a:r>
              <a:rPr lang="it-IT" sz="2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per tutte le cause</a:t>
            </a:r>
          </a:p>
          <a:p>
            <a:pPr algn="ctr" eaLnBrk="0" hangingPunct="0">
              <a:defRPr/>
            </a:pPr>
            <a:r>
              <a:rPr lang="it-IT" sz="1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 morti x 100.000)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539750" y="4941888"/>
            <a:ext cx="2736850" cy="1006475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2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Aspettativa di vita alla nascita</a:t>
            </a:r>
          </a:p>
        </p:txBody>
      </p:sp>
      <p:graphicFrame>
        <p:nvGraphicFramePr>
          <p:cNvPr id="2" name="Grafico 7"/>
          <p:cNvGraphicFramePr>
            <a:graphicFrameLocks/>
          </p:cNvGraphicFramePr>
          <p:nvPr/>
        </p:nvGraphicFramePr>
        <p:xfrm>
          <a:off x="3686175" y="1031875"/>
          <a:ext cx="489585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olo 1"/>
          <p:cNvSpPr txBox="1">
            <a:spLocks/>
          </p:cNvSpPr>
          <p:nvPr/>
        </p:nvSpPr>
        <p:spPr bwMode="auto">
          <a:xfrm>
            <a:off x="107504" y="115987"/>
            <a:ext cx="8892480" cy="720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2400" b="1" kern="0" dirty="0" smtClean="0">
                <a:solidFill>
                  <a:srgbClr val="00FFFF"/>
                </a:solidFill>
                <a:latin typeface="+mj-lt"/>
                <a:ea typeface="+mj-ea"/>
                <a:cs typeface="+mj-cs"/>
              </a:rPr>
              <a:t>Andamenti temporali della mortalità infantile e totale e aspettativa  di vita negli USA  per gruppo etnico - 1980-2007  </a:t>
            </a:r>
            <a:endParaRPr lang="it-IT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1" name="Grafico 10"/>
          <p:cNvGraphicFramePr>
            <a:graphicFrameLocks/>
          </p:cNvGraphicFramePr>
          <p:nvPr/>
        </p:nvGraphicFramePr>
        <p:xfrm>
          <a:off x="3800475" y="2730500"/>
          <a:ext cx="4783138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r:id="rId5" imgW="4779678" imgH="2188654" progId="Excel.Chart.8">
                  <p:embed/>
                </p:oleObj>
              </mc:Choice>
              <mc:Fallback>
                <p:oleObj r:id="rId5" imgW="4779678" imgH="2188654" progId="Excel.Char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2730500"/>
                        <a:ext cx="4783138" cy="218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Grafico 12"/>
          <p:cNvGraphicFramePr>
            <a:graphicFrameLocks/>
          </p:cNvGraphicFramePr>
          <p:nvPr/>
        </p:nvGraphicFramePr>
        <p:xfrm>
          <a:off x="3657600" y="4530725"/>
          <a:ext cx="5141913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r:id="rId8" imgW="5139373" imgH="2048434" progId="Excel.Chart.8">
                  <p:embed/>
                </p:oleObj>
              </mc:Choice>
              <mc:Fallback>
                <p:oleObj r:id="rId8" imgW="5139373" imgH="2048434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530725"/>
                        <a:ext cx="5141913" cy="204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179388" y="6238875"/>
            <a:ext cx="36718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1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1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Bleich  et al. </a:t>
            </a:r>
            <a:r>
              <a:rPr lang="en-US" sz="11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1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Health inequalities: trends, progress, and policy.</a:t>
            </a:r>
            <a:endParaRPr lang="it-IT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I determinanti della </a:t>
            </a:r>
            <a:r>
              <a:rPr lang="it-IT" dirty="0" smtClean="0">
                <a:solidFill>
                  <a:srgbClr val="FFFF00"/>
                </a:solidFill>
              </a:rPr>
              <a:t>salute.</a:t>
            </a:r>
            <a:r>
              <a:rPr lang="it-IT" dirty="0">
                <a:solidFill>
                  <a:srgbClr val="FFFF00"/>
                </a:solidFill>
              </a:rPr>
              <a:t/>
            </a:r>
            <a:br>
              <a:rPr lang="it-IT" dirty="0">
                <a:solidFill>
                  <a:srgbClr val="FFFF00"/>
                </a:solidFill>
              </a:rPr>
            </a:br>
            <a:r>
              <a:rPr lang="it-IT" dirty="0">
                <a:solidFill>
                  <a:srgbClr val="FFFF00"/>
                </a:solidFill>
              </a:rPr>
              <a:t>F</a:t>
            </a:r>
            <a:r>
              <a:rPr lang="it-IT" dirty="0" smtClean="0">
                <a:solidFill>
                  <a:srgbClr val="FFFF00"/>
                </a:solidFill>
              </a:rPr>
              <a:t>attori socio-economici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2378695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I fattori socio-economici quali «cause» di malattia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836712"/>
            <a:ext cx="8229600" cy="5226050"/>
          </a:xfrm>
          <a:noFill/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2771775" y="6194983"/>
            <a:ext cx="558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Braveman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P, 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Egerter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 S, Williams DR. </a:t>
            </a: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The social determinants of health: coming of age.</a:t>
            </a:r>
            <a:endParaRPr lang="it-IT" sz="800" dirty="0"/>
          </a:p>
          <a:p>
            <a:pPr eaLnBrk="0" hangingPunct="0"/>
            <a:r>
              <a:rPr lang="en-US" sz="1200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Annu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Rev Public Health. 2011;32:381-98.</a:t>
            </a:r>
            <a:endParaRPr lang="en-US" dirty="0"/>
          </a:p>
        </p:txBody>
      </p:sp>
      <p:cxnSp>
        <p:nvCxnSpPr>
          <p:cNvPr id="3" name="Connettore 1 2"/>
          <p:cNvCxnSpPr/>
          <p:nvPr/>
        </p:nvCxnSpPr>
        <p:spPr>
          <a:xfrm>
            <a:off x="4644008" y="2852936"/>
            <a:ext cx="2736304" cy="432048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4644008" y="2852936"/>
            <a:ext cx="0" cy="144016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7367214" y="3284984"/>
            <a:ext cx="0" cy="144016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008958" y="3077344"/>
            <a:ext cx="0" cy="144016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flipV="1">
            <a:off x="1763688" y="2636912"/>
            <a:ext cx="0" cy="5844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9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204864"/>
            <a:ext cx="8820472" cy="438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3885859" cy="15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66279"/>
            <a:ext cx="4033548" cy="26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2915816" y="4468236"/>
            <a:ext cx="5544616" cy="54494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2915816" y="4468236"/>
            <a:ext cx="0" cy="144016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8460432" y="5013176"/>
            <a:ext cx="0" cy="144016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467544" y="4740706"/>
            <a:ext cx="0" cy="488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5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6552728" cy="383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992256"/>
            <a:ext cx="120772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84" y="5517232"/>
            <a:ext cx="1840205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31" y="116632"/>
            <a:ext cx="4692998" cy="26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413985"/>
              </p:ext>
            </p:extLst>
          </p:nvPr>
        </p:nvGraphicFramePr>
        <p:xfrm>
          <a:off x="519113" y="1415526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395288" y="6464300"/>
            <a:ext cx="8569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1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Bleich SN, Jarlenski  MP, Bell CN, LaVeist TA </a:t>
            </a:r>
            <a:r>
              <a:rPr lang="en-US" sz="11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1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Health  inequalities:  trends, progress, and policy.</a:t>
            </a:r>
            <a:r>
              <a:rPr lang="it-IT" sz="8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Annu Rev Public Health.2012 Apr;33:7-40.</a:t>
            </a:r>
            <a:endParaRPr lang="it-IT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9" name="CasellaDiTesto 6"/>
          <p:cNvSpPr txBox="1">
            <a:spLocks noChangeArrowheads="1"/>
          </p:cNvSpPr>
          <p:nvPr/>
        </p:nvSpPr>
        <p:spPr bwMode="auto">
          <a:xfrm>
            <a:off x="8027988" y="5516563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FFFF00"/>
                </a:solidFill>
              </a:rPr>
              <a:t>CLASSI SOCIALI</a:t>
            </a:r>
          </a:p>
        </p:txBody>
      </p:sp>
      <p:sp>
        <p:nvSpPr>
          <p:cNvPr id="8" name="Connettore 2 7"/>
          <p:cNvSpPr/>
          <p:nvPr/>
        </p:nvSpPr>
        <p:spPr>
          <a:xfrm>
            <a:off x="7885113" y="5445125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sz="1400" b="1" dirty="0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507323" y="150812"/>
            <a:ext cx="8218487" cy="1157288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</a:rPr>
              <a:t>Aspettativa di vita alla nascita per sesso e status socio-economico in Inghilterra e Galles, </a:t>
            </a:r>
            <a:r>
              <a:rPr lang="it-IT" sz="2400" dirty="0" smtClean="0">
                <a:solidFill>
                  <a:schemeClr val="tx1"/>
                </a:solidFill>
              </a:rPr>
              <a:t>2002-06.</a:t>
            </a:r>
            <a:endParaRPr lang="it-IT" sz="2400" dirty="0" smtClean="0">
              <a:solidFill>
                <a:srgbClr val="00B0F0"/>
              </a:solidFill>
            </a:endParaRPr>
          </a:p>
        </p:txBody>
      </p:sp>
      <p:sp>
        <p:nvSpPr>
          <p:cNvPr id="13" name="CasellaDiTesto 13"/>
          <p:cNvSpPr txBox="1">
            <a:spLocks noChangeArrowheads="1"/>
          </p:cNvSpPr>
          <p:nvPr/>
        </p:nvSpPr>
        <p:spPr bwMode="auto">
          <a:xfrm>
            <a:off x="56734" y="2852936"/>
            <a:ext cx="400110" cy="162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 b="1" dirty="0" smtClean="0">
                <a:solidFill>
                  <a:srgbClr val="FFFF00"/>
                </a:solidFill>
              </a:rPr>
              <a:t>Tasso per 100.000</a:t>
            </a:r>
            <a:endParaRPr lang="it-IT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848872" cy="295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77702"/>
            <a:ext cx="4845918" cy="366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9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4296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916238" y="6021388"/>
            <a:ext cx="562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Braveman P, Egerter  S, Williams DR. </a:t>
            </a:r>
            <a:r>
              <a:rPr lang="en-US" sz="12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The social determinants of health: coming of age.</a:t>
            </a:r>
            <a:endParaRPr lang="it-IT" sz="800"/>
          </a:p>
          <a:p>
            <a:pPr eaLnBrk="0" hangingPunct="0"/>
            <a:r>
              <a:rPr lang="en-US" sz="12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Annu Rev Public Health. 2011;32:381-98.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8957"/>
            <a:ext cx="648072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6516216" y="548680"/>
            <a:ext cx="936104" cy="21602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3851920" y="1412776"/>
            <a:ext cx="2592288" cy="122413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871577" y="4653136"/>
            <a:ext cx="2592288" cy="122413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6516216" y="3861048"/>
            <a:ext cx="936104" cy="21602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4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" y="332654"/>
            <a:ext cx="9017253" cy="532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57913"/>
            <a:ext cx="120772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35143"/>
            <a:ext cx="2190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/>
          <p:cNvSpPr/>
          <p:nvPr/>
        </p:nvSpPr>
        <p:spPr>
          <a:xfrm>
            <a:off x="4139952" y="1769120"/>
            <a:ext cx="4536504" cy="122413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92352" y="3145656"/>
            <a:ext cx="4536504" cy="122413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619672" y="4725144"/>
            <a:ext cx="2016224" cy="36004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8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o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t-IT" sz="3200" smtClean="0"/>
              <a:t>Il ruolo dei fattori socio-economici nell’incidenza dei tumori. Lo studio di coorte di Torino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82713"/>
            <a:ext cx="3529013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92425"/>
            <a:ext cx="8643938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4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65" y="404515"/>
            <a:ext cx="6161088" cy="619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851920" y="1772816"/>
            <a:ext cx="288032" cy="2611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851920" y="4437112"/>
            <a:ext cx="288032" cy="2611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851920" y="5877272"/>
            <a:ext cx="288032" cy="2611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851920" y="3222971"/>
            <a:ext cx="288032" cy="2611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715664" y="620688"/>
            <a:ext cx="624087" cy="2611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9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32" y="115887"/>
            <a:ext cx="6711950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827935" y="302741"/>
            <a:ext cx="624087" cy="2611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156176" y="302741"/>
            <a:ext cx="624087" cy="2611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827935" y="1727718"/>
            <a:ext cx="384025" cy="2611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276206" y="1749557"/>
            <a:ext cx="384025" cy="2611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9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2378695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I fattori socio-economici quali determinanti dell’accesso alle prestazioni sanitarie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345959" cy="112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44" y="1412776"/>
            <a:ext cx="44672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3"/>
            <a:ext cx="6912767" cy="486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331639" y="4581128"/>
            <a:ext cx="6768753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0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1" y="1124744"/>
            <a:ext cx="849629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851920" y="3429000"/>
            <a:ext cx="129614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508104" y="3401380"/>
            <a:ext cx="129614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4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504568"/>
            <a:ext cx="7416824" cy="426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6172"/>
            <a:ext cx="7416824" cy="24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020272" y="1556792"/>
            <a:ext cx="50405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347864" y="4869160"/>
            <a:ext cx="50405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796136" y="4859454"/>
            <a:ext cx="50405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1619672" y="1844824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043608" y="5085184"/>
            <a:ext cx="999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1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4632" cy="2808311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Perché i </a:t>
            </a:r>
            <a:r>
              <a:rPr lang="it-IT" dirty="0" smtClean="0">
                <a:solidFill>
                  <a:srgbClr val="FFFF00"/>
                </a:solidFill>
              </a:rPr>
              <a:t>fattori socio-economici sono determinanti di salute</a:t>
            </a:r>
            <a:r>
              <a:rPr lang="it-IT" dirty="0">
                <a:solidFill>
                  <a:srgbClr val="FFFF00"/>
                </a:solidFill>
              </a:rPr>
              <a:t/>
            </a:r>
            <a:br>
              <a:rPr lang="it-IT" dirty="0">
                <a:solidFill>
                  <a:srgbClr val="FFFF00"/>
                </a:solidFill>
              </a:rPr>
            </a:b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179512" y="333375"/>
            <a:ext cx="8964487" cy="1084263"/>
          </a:xfrm>
        </p:spPr>
        <p:txBody>
          <a:bodyPr/>
          <a:lstStyle/>
          <a:p>
            <a:r>
              <a:rPr lang="it-IT" sz="3600" b="1" dirty="0" smtClean="0">
                <a:solidFill>
                  <a:srgbClr val="FFFF00"/>
                </a:solidFill>
              </a:rPr>
              <a:t>Che cosa intendiamo per «fattori sociali»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2178149"/>
            <a:ext cx="8208912" cy="353943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Popolazione autoctona/migrante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Gruppo etnico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Livello di istruzione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Reddito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Occupazione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Abitazione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Altre (area di residenza, disabilità, orientamento sessuale, ecc.)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84429" y="3965723"/>
            <a:ext cx="3915963" cy="46166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Classe/stato socio-economico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Parentesi graffa chiusa 4"/>
          <p:cNvSpPr/>
          <p:nvPr/>
        </p:nvSpPr>
        <p:spPr bwMode="auto">
          <a:xfrm>
            <a:off x="3203848" y="3717032"/>
            <a:ext cx="648072" cy="971785"/>
          </a:xfrm>
          <a:prstGeom prst="rightBrace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400" b="1" i="1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Parentesi graffa chiusa 7"/>
          <p:cNvSpPr/>
          <p:nvPr/>
        </p:nvSpPr>
        <p:spPr bwMode="auto">
          <a:xfrm>
            <a:off x="3203848" y="3717032"/>
            <a:ext cx="432048" cy="479524"/>
          </a:xfrm>
          <a:prstGeom prst="rightBrace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400" b="1" i="1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Parentesi graffa chiusa 10"/>
          <p:cNvSpPr/>
          <p:nvPr/>
        </p:nvSpPr>
        <p:spPr bwMode="auto">
          <a:xfrm>
            <a:off x="3527884" y="3710662"/>
            <a:ext cx="382278" cy="971785"/>
          </a:xfrm>
          <a:prstGeom prst="rightBrac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400" b="1" i="1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Connettore 1 12"/>
          <p:cNvCxnSpPr/>
          <p:nvPr/>
        </p:nvCxnSpPr>
        <p:spPr bwMode="auto">
          <a:xfrm>
            <a:off x="251520" y="1196752"/>
            <a:ext cx="878497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8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2843213" y="6165850"/>
            <a:ext cx="5661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2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Braveman P, Egerter  S, Williams DR. </a:t>
            </a:r>
            <a:r>
              <a:rPr lang="en-US" sz="12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The social determinants of health: coming of age.</a:t>
            </a:r>
            <a:endParaRPr lang="it-IT" sz="800"/>
          </a:p>
          <a:p>
            <a:pPr eaLnBrk="0" hangingPunct="0"/>
            <a:r>
              <a:rPr lang="en-US" sz="12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Annu Rev Public Health. 2011;32:381-98.</a:t>
            </a:r>
            <a:endParaRPr lang="en-US"/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04813"/>
            <a:ext cx="7848600" cy="5721350"/>
          </a:xfrm>
          <a:noFill/>
        </p:spPr>
      </p:pic>
    </p:spTree>
    <p:extLst>
      <p:ext uri="{BB962C8B-B14F-4D97-AF65-F5344CB8AC3E}">
        <p14:creationId xmlns:p14="http://schemas.microsoft.com/office/powerpoint/2010/main" val="38617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179512" y="1275018"/>
            <a:ext cx="1441597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Bleich</a:t>
            </a:r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SN, </a:t>
            </a: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et  al , </a:t>
            </a:r>
            <a:endParaRPr lang="it-IT" sz="8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Annu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Rev Public Health.2012 Apr;33:7-40.</a:t>
            </a:r>
            <a:endParaRPr lang="it-IT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1"/>
            <a:ext cx="6563089" cy="31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/>
          <p:cNvCxnSpPr/>
          <p:nvPr/>
        </p:nvCxnSpPr>
        <p:spPr>
          <a:xfrm>
            <a:off x="8271099" y="2636912"/>
            <a:ext cx="7619" cy="6121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34115"/>
            <a:ext cx="6515834" cy="33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ttore 2 11"/>
          <p:cNvCxnSpPr/>
          <p:nvPr/>
        </p:nvCxnSpPr>
        <p:spPr>
          <a:xfrm>
            <a:off x="8244408" y="5436979"/>
            <a:ext cx="0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5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epiprev.it/sites/default/files/immagini_in_linea/EP6_371_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37016"/>
            <a:ext cx="9036496" cy="55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66" y="81965"/>
            <a:ext cx="4761198" cy="118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79" y="1340767"/>
            <a:ext cx="7549278" cy="532859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Rettangolo 1"/>
          <p:cNvSpPr/>
          <p:nvPr/>
        </p:nvSpPr>
        <p:spPr>
          <a:xfrm>
            <a:off x="2987824" y="2276872"/>
            <a:ext cx="333800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796136" y="2276872"/>
            <a:ext cx="333800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1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47009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7542101" cy="228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4" y="5821262"/>
            <a:ext cx="83248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5"/>
          <p:cNvSpPr/>
          <p:nvPr/>
        </p:nvSpPr>
        <p:spPr>
          <a:xfrm>
            <a:off x="4067944" y="2060848"/>
            <a:ext cx="36004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995936" y="5373216"/>
            <a:ext cx="36004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995936" y="4462363"/>
            <a:ext cx="36004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292080" y="5373216"/>
            <a:ext cx="36004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5316793" y="2060848"/>
            <a:ext cx="36004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4040324" y="1124744"/>
            <a:ext cx="36004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4220344" y="1340768"/>
            <a:ext cx="45719" cy="720080"/>
          </a:xfrm>
          <a:prstGeom prst="downArrow">
            <a:avLst/>
          </a:prstGeom>
          <a:solidFill>
            <a:srgbClr val="00206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>
            <a:off x="4153096" y="4696679"/>
            <a:ext cx="45719" cy="720080"/>
          </a:xfrm>
          <a:prstGeom prst="downArrow">
            <a:avLst/>
          </a:prstGeom>
          <a:solidFill>
            <a:srgbClr val="00206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8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tabLst>
                <a:tab pos="381000" algn="l"/>
              </a:tabLst>
            </a:pPr>
            <a:r>
              <a:rPr lang="it-IT" sz="3600" b="0" dirty="0">
                <a:solidFill>
                  <a:schemeClr val="bg1"/>
                </a:solidFill>
              </a:rPr>
              <a:t>	</a:t>
            </a:r>
            <a:r>
              <a:rPr lang="it-IT" sz="3600" dirty="0" smtClean="0">
                <a:solidFill>
                  <a:srgbClr val="FFFF00"/>
                </a:solidFill>
              </a:rPr>
              <a:t>CONCLUSIONI </a:t>
            </a:r>
          </a:p>
          <a:p>
            <a:pPr marL="342900" indent="-342900">
              <a:spcBef>
                <a:spcPct val="20000"/>
              </a:spcBef>
              <a:tabLst>
                <a:tab pos="381000" algn="l"/>
              </a:tabLst>
            </a:pPr>
            <a:endParaRPr lang="it-IT" sz="2600" b="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tabLst>
                <a:tab pos="381000" algn="l"/>
              </a:tabLst>
            </a:pPr>
            <a:r>
              <a:rPr lang="it-IT" sz="2000" b="0" dirty="0" smtClean="0">
                <a:solidFill>
                  <a:schemeClr val="bg1"/>
                </a:solidFill>
              </a:rPr>
              <a:t>	</a:t>
            </a:r>
          </a:p>
          <a:p>
            <a:pPr marL="342900" indent="-342900">
              <a:spcBef>
                <a:spcPct val="20000"/>
              </a:spcBef>
              <a:tabLst>
                <a:tab pos="381000" algn="l"/>
              </a:tabLst>
            </a:pPr>
            <a:endParaRPr lang="it-IT" sz="20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tabLst>
                <a:tab pos="381000" algn="l"/>
              </a:tabLst>
            </a:pPr>
            <a:endParaRPr lang="it-IT" sz="2200" b="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tabLst>
                <a:tab pos="381000" algn="l"/>
              </a:tabLst>
            </a:pPr>
            <a:endParaRPr lang="it-IT" sz="2200" dirty="0">
              <a:solidFill>
                <a:schemeClr val="bg1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tabLst>
                <a:tab pos="381000" algn="l"/>
              </a:tabLst>
            </a:pPr>
            <a:r>
              <a:rPr lang="it-IT" sz="2200" b="0" dirty="0" smtClean="0">
                <a:solidFill>
                  <a:schemeClr val="bg1"/>
                </a:solidFill>
              </a:rPr>
              <a:t>	In </a:t>
            </a:r>
            <a:r>
              <a:rPr lang="it-IT" sz="2200" b="0" dirty="0">
                <a:solidFill>
                  <a:schemeClr val="bg1"/>
                </a:solidFill>
              </a:rPr>
              <a:t>tutto il mondo le persone vulnerabili e socialmente </a:t>
            </a:r>
            <a:r>
              <a:rPr lang="it-IT" sz="2200" b="0" dirty="0" smtClean="0">
                <a:solidFill>
                  <a:schemeClr val="bg1"/>
                </a:solidFill>
              </a:rPr>
              <a:t>svantaggiate hanno </a:t>
            </a:r>
            <a:r>
              <a:rPr lang="it-IT" sz="2200" b="0" dirty="0">
                <a:solidFill>
                  <a:schemeClr val="bg1"/>
                </a:solidFill>
              </a:rPr>
              <a:t>un </a:t>
            </a:r>
            <a:r>
              <a:rPr lang="it-IT" sz="2200" b="0" dirty="0">
                <a:solidFill>
                  <a:srgbClr val="FFFF00"/>
                </a:solidFill>
              </a:rPr>
              <a:t>minore accesso all’assistenza sanitaria</a:t>
            </a:r>
            <a:r>
              <a:rPr lang="it-IT" sz="2200" b="0" dirty="0">
                <a:solidFill>
                  <a:schemeClr val="bg1"/>
                </a:solidFill>
              </a:rPr>
              <a:t>, </a:t>
            </a:r>
            <a:r>
              <a:rPr lang="it-IT" sz="2200" b="0" dirty="0" smtClean="0">
                <a:solidFill>
                  <a:srgbClr val="FFFF00"/>
                </a:solidFill>
              </a:rPr>
              <a:t>si</a:t>
            </a:r>
            <a:r>
              <a:rPr lang="it-IT" sz="2200" b="0" dirty="0" smtClean="0">
                <a:solidFill>
                  <a:schemeClr val="bg1"/>
                </a:solidFill>
              </a:rPr>
              <a:t> </a:t>
            </a:r>
            <a:r>
              <a:rPr lang="it-IT" sz="2200" b="0" dirty="0">
                <a:solidFill>
                  <a:srgbClr val="FFFF00"/>
                </a:solidFill>
              </a:rPr>
              <a:t>ammalano di più</a:t>
            </a:r>
            <a:r>
              <a:rPr lang="it-IT" sz="2200" b="0" dirty="0">
                <a:solidFill>
                  <a:schemeClr val="bg1"/>
                </a:solidFill>
              </a:rPr>
              <a:t> e </a:t>
            </a:r>
            <a:r>
              <a:rPr lang="it-IT" sz="2200" b="0" dirty="0">
                <a:solidFill>
                  <a:srgbClr val="FFFF00"/>
                </a:solidFill>
              </a:rPr>
              <a:t>muoiono prima</a:t>
            </a:r>
            <a:r>
              <a:rPr lang="it-IT" sz="2200" b="0" dirty="0">
                <a:solidFill>
                  <a:schemeClr val="bg1"/>
                </a:solidFill>
              </a:rPr>
              <a:t> rispetto a chi ha una posizione sociale più privilegiata. </a:t>
            </a:r>
            <a:endParaRPr lang="it-IT" sz="2200" b="0" dirty="0" smtClean="0">
              <a:solidFill>
                <a:schemeClr val="bg1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tabLst>
                <a:tab pos="381000" algn="l"/>
              </a:tabLst>
            </a:pPr>
            <a:r>
              <a:rPr lang="it-IT" sz="2200" dirty="0">
                <a:solidFill>
                  <a:schemeClr val="bg1"/>
                </a:solidFill>
              </a:rPr>
              <a:t>	</a:t>
            </a:r>
            <a:r>
              <a:rPr lang="it-IT" sz="2200" dirty="0" smtClean="0">
                <a:solidFill>
                  <a:schemeClr val="bg1"/>
                </a:solidFill>
              </a:rPr>
              <a:t>Non c’è nessuna ragione biologica </a:t>
            </a:r>
            <a:r>
              <a:rPr lang="it-IT" sz="2200" dirty="0" err="1" smtClean="0">
                <a:solidFill>
                  <a:schemeClr val="bg1"/>
                </a:solidFill>
              </a:rPr>
              <a:t>perchè</a:t>
            </a:r>
            <a:r>
              <a:rPr lang="it-IT" sz="2200" dirty="0" smtClean="0">
                <a:solidFill>
                  <a:schemeClr val="bg1"/>
                </a:solidFill>
              </a:rPr>
              <a:t> la speranza di vita debba essere 43 anni più lunga in Giappone rispetto alla Sierra Leone o 20 anni più breve tra gli aborigeni australiani rispetto ai bianchi.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tabLst>
                <a:tab pos="381000" algn="l"/>
              </a:tabLst>
            </a:pPr>
            <a:r>
              <a:rPr lang="it-IT" sz="2200" dirty="0" smtClean="0">
                <a:solidFill>
                  <a:schemeClr val="bg1"/>
                </a:solidFill>
              </a:rPr>
              <a:t>	I fattori sociali sono la causa principale delle disuguaglianze di salute, sia per le malattie trasmissibili che per le non trasmissibili. </a:t>
            </a:r>
          </a:p>
          <a:p>
            <a:pPr algn="just">
              <a:spcBef>
                <a:spcPct val="20000"/>
              </a:spcBef>
              <a:tabLst>
                <a:tab pos="381000" algn="l"/>
              </a:tabLst>
            </a:pPr>
            <a:r>
              <a:rPr lang="it-IT" sz="2200" dirty="0" smtClean="0">
                <a:solidFill>
                  <a:schemeClr val="bg1"/>
                </a:solidFill>
              </a:rPr>
              <a:t>					M. </a:t>
            </a:r>
            <a:r>
              <a:rPr lang="it-IT" sz="2200" dirty="0" err="1" smtClean="0">
                <a:solidFill>
                  <a:schemeClr val="bg1"/>
                </a:solidFill>
              </a:rPr>
              <a:t>Marmot</a:t>
            </a:r>
            <a:r>
              <a:rPr lang="it-IT" sz="2200" dirty="0" smtClean="0">
                <a:solidFill>
                  <a:schemeClr val="bg1"/>
                </a:solidFill>
              </a:rPr>
              <a:t>, 2005 </a:t>
            </a:r>
          </a:p>
          <a:p>
            <a:pPr marL="342900" indent="-342900">
              <a:spcBef>
                <a:spcPct val="20000"/>
              </a:spcBef>
              <a:tabLst>
                <a:tab pos="381000" algn="l"/>
              </a:tabLst>
            </a:pPr>
            <a:r>
              <a:rPr lang="it-IT" sz="2200" dirty="0">
                <a:solidFill>
                  <a:schemeClr val="bg1"/>
                </a:solidFill>
              </a:rPr>
              <a:t>	</a:t>
            </a:r>
          </a:p>
          <a:p>
            <a:pPr marL="342900" indent="-342900">
              <a:spcBef>
                <a:spcPct val="20000"/>
              </a:spcBef>
              <a:tabLst>
                <a:tab pos="381000" algn="l"/>
              </a:tabLst>
            </a:pPr>
            <a:r>
              <a:rPr lang="it-IT" sz="2400" dirty="0" smtClean="0">
                <a:solidFill>
                  <a:schemeClr val="bg1"/>
                </a:solidFill>
              </a:rPr>
              <a:t>				</a:t>
            </a:r>
            <a:endParaRPr lang="en-GB" sz="2400" b="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124744"/>
            <a:ext cx="5328591" cy="145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80920" cy="3168352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Il consumo di farmaci in Italia in relazione a fattori demografici e geografici.</a:t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dirty="0" smtClean="0">
                <a:solidFill>
                  <a:srgbClr val="FFFF00"/>
                </a:solidFill>
              </a:rPr>
              <a:t>Il rapporto OSMED 2011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3468240"/>
            <a:ext cx="2160240" cy="31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3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7" y="332656"/>
            <a:ext cx="8087907" cy="601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4283968" y="4797152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3851920" y="5085184"/>
            <a:ext cx="4536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755576" y="5301208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1763688" y="2852936"/>
            <a:ext cx="50405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/>
          <p:nvPr/>
        </p:nvCxnSpPr>
        <p:spPr>
          <a:xfrm>
            <a:off x="755576" y="3429000"/>
            <a:ext cx="6552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1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5980"/>
            <a:ext cx="64198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78" y="4500633"/>
            <a:ext cx="6488385" cy="55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6488385" cy="104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22454" y="1475492"/>
            <a:ext cx="56886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DDD = </a:t>
            </a:r>
            <a:r>
              <a:rPr lang="it-IT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Defined</a:t>
            </a:r>
            <a:r>
              <a:rPr lang="it-IT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Daily</a:t>
            </a:r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Dose (dose giornaliera definita)</a:t>
            </a:r>
            <a:endParaRPr lang="it-IT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2606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Indicatori di consumo dei farmaci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6657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"/>
            <a:ext cx="5413197" cy="330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87663"/>
            <a:ext cx="5413197" cy="341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7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contenuto 2"/>
          <p:cNvSpPr>
            <a:spLocks noGrp="1"/>
          </p:cNvSpPr>
          <p:nvPr>
            <p:ph idx="1"/>
          </p:nvPr>
        </p:nvSpPr>
        <p:spPr>
          <a:xfrm>
            <a:off x="323850" y="1989138"/>
            <a:ext cx="8496300" cy="446405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571500" indent="-571500">
              <a:buFontTx/>
              <a:buAutoNum type="romanUcPeriod"/>
              <a:defRPr/>
            </a:pPr>
            <a:r>
              <a:rPr lang="it-IT" sz="2800" dirty="0" smtClean="0">
                <a:solidFill>
                  <a:srgbClr val="FFFF00"/>
                </a:solidFill>
              </a:rPr>
              <a:t>= MANAGER E PROFESSIONISTI più alto</a:t>
            </a:r>
          </a:p>
          <a:p>
            <a:pPr marL="571500" indent="-571500">
              <a:buFontTx/>
              <a:buAutoNum type="romanUcPeriod"/>
              <a:defRPr/>
            </a:pPr>
            <a:r>
              <a:rPr lang="it-IT" sz="2800" dirty="0" smtClean="0">
                <a:solidFill>
                  <a:srgbClr val="FFFF00"/>
                </a:solidFill>
              </a:rPr>
              <a:t>= MANAGER E PROFESSIONISTI più basso</a:t>
            </a:r>
          </a:p>
          <a:p>
            <a:pPr marL="571500" indent="-571500">
              <a:buFontTx/>
              <a:buAutoNum type="romanUcPeriod"/>
              <a:defRPr/>
            </a:pPr>
            <a:r>
              <a:rPr lang="it-IT" sz="2800" dirty="0" smtClean="0">
                <a:solidFill>
                  <a:srgbClr val="FFFF00"/>
                </a:solidFill>
              </a:rPr>
              <a:t>= INTERMEDI</a:t>
            </a:r>
          </a:p>
          <a:p>
            <a:pPr marL="571500" indent="-571500">
              <a:buFontTx/>
              <a:buAutoNum type="romanUcPeriod"/>
              <a:defRPr/>
            </a:pPr>
            <a:r>
              <a:rPr lang="it-IT" sz="2800" dirty="0" smtClean="0">
                <a:solidFill>
                  <a:srgbClr val="FFFF00"/>
                </a:solidFill>
              </a:rPr>
              <a:t>= IMPIEGATI E LAVORATORI AUTONOMI</a:t>
            </a:r>
          </a:p>
          <a:p>
            <a:pPr marL="571500" indent="-571500">
              <a:buFontTx/>
              <a:buAutoNum type="romanUcPeriod"/>
              <a:defRPr/>
            </a:pPr>
            <a:r>
              <a:rPr lang="it-IT" sz="2800" dirty="0" smtClean="0">
                <a:solidFill>
                  <a:srgbClr val="FFFF00"/>
                </a:solidFill>
              </a:rPr>
              <a:t>= TECNICI</a:t>
            </a:r>
          </a:p>
          <a:p>
            <a:pPr marL="571500" indent="-571500">
              <a:buFontTx/>
              <a:buAutoNum type="romanUcPeriod"/>
              <a:defRPr/>
            </a:pPr>
            <a:r>
              <a:rPr lang="it-IT" sz="2800" dirty="0" smtClean="0">
                <a:solidFill>
                  <a:srgbClr val="FFFF00"/>
                </a:solidFill>
              </a:rPr>
              <a:t>= SEMI-ROUTINE</a:t>
            </a:r>
          </a:p>
          <a:p>
            <a:pPr marL="571500" indent="-571500">
              <a:buFontTx/>
              <a:buAutoNum type="romanUcPeriod"/>
              <a:defRPr/>
            </a:pPr>
            <a:r>
              <a:rPr lang="it-IT" sz="2800" dirty="0" smtClean="0">
                <a:solidFill>
                  <a:srgbClr val="FFFF00"/>
                </a:solidFill>
              </a:rPr>
              <a:t>= ROUTINE</a:t>
            </a:r>
          </a:p>
          <a:p>
            <a:pPr marL="571500" indent="-571500">
              <a:buFontTx/>
              <a:buAutoNum type="romanUcPeriod"/>
              <a:defRPr/>
            </a:pPr>
            <a:r>
              <a:rPr lang="it-IT" sz="2800" dirty="0" smtClean="0">
                <a:solidFill>
                  <a:srgbClr val="FFFF00"/>
                </a:solidFill>
              </a:rPr>
              <a:t> = DISOCCUPATI DA LUNGO TEMPO</a:t>
            </a:r>
          </a:p>
        </p:txBody>
      </p:sp>
      <p:sp>
        <p:nvSpPr>
          <p:cNvPr id="921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it-IT" sz="2400" b="1" smtClean="0">
                <a:solidFill>
                  <a:srgbClr val="00FFFF"/>
                </a:solidFill>
              </a:rPr>
              <a:t>GLI INDICATORI DI CLASSE SOCIALE -1 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611188" y="836613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it-IT" sz="2400" kern="0" dirty="0">
                <a:solidFill>
                  <a:srgbClr val="00FFFF"/>
                </a:solidFill>
                <a:latin typeface="+mj-lt"/>
                <a:ea typeface="+mj-ea"/>
                <a:cs typeface="+mj-cs"/>
              </a:rPr>
              <a:t>1. LA PROFESSIONE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684213" y="1196975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2000" kern="0" dirty="0">
                <a:solidFill>
                  <a:srgbClr val="00FFFF"/>
                </a:solidFill>
                <a:latin typeface="+mj-lt"/>
                <a:ea typeface="+mj-ea"/>
                <a:cs typeface="+mj-cs"/>
              </a:rPr>
              <a:t>- La classificazione inglese in 7 classi </a:t>
            </a:r>
            <a:r>
              <a:rPr lang="it-IT" sz="2000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3544"/>
            <a:ext cx="589034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03" y="4373882"/>
            <a:ext cx="5049366" cy="243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449569" y="1556792"/>
            <a:ext cx="648072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6"/>
                </a:solidFill>
              </a:rPr>
              <a:t>Im-F</a:t>
            </a:r>
            <a:endParaRPr lang="it-IT" sz="1600" dirty="0">
              <a:solidFill>
                <a:schemeClr val="accent6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355976" y="1556792"/>
            <a:ext cx="504056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It</a:t>
            </a:r>
            <a:r>
              <a:rPr lang="it-IT" sz="1600" dirty="0" smtClean="0">
                <a:solidFill>
                  <a:schemeClr val="bg1"/>
                </a:solidFill>
              </a:rPr>
              <a:t>-F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55976" y="2852936"/>
            <a:ext cx="64807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Im-M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380312" y="1054204"/>
            <a:ext cx="635343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accent6"/>
                </a:solidFill>
              </a:rPr>
              <a:t>It</a:t>
            </a:r>
            <a:r>
              <a:rPr lang="it-IT" sz="1600" dirty="0" smtClean="0">
                <a:solidFill>
                  <a:schemeClr val="accent6"/>
                </a:solidFill>
              </a:rPr>
              <a:t>-M</a:t>
            </a:r>
            <a:endParaRPr lang="it-IT" sz="1600" dirty="0">
              <a:solidFill>
                <a:schemeClr val="accent6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88024" y="6021288"/>
            <a:ext cx="2016224" cy="1846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88024" y="6227303"/>
            <a:ext cx="2016224" cy="18466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483768" y="6042721"/>
            <a:ext cx="720080" cy="1846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483768" y="6227387"/>
            <a:ext cx="576064" cy="18466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50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3562"/>
            <a:ext cx="5542875" cy="58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91" y="6135651"/>
            <a:ext cx="64389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907704" y="404664"/>
            <a:ext cx="309634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cxnSp>
        <p:nvCxnSpPr>
          <p:cNvPr id="3" name="Connettore 2 2"/>
          <p:cNvCxnSpPr/>
          <p:nvPr/>
        </p:nvCxnSpPr>
        <p:spPr>
          <a:xfrm flipV="1">
            <a:off x="2915816" y="2420888"/>
            <a:ext cx="388843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8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573885" cy="335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66" y="3499568"/>
            <a:ext cx="4561347" cy="335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2339752" y="4941168"/>
            <a:ext cx="2736304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6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9550"/>
            <a:ext cx="5327598" cy="552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95" y="5877271"/>
            <a:ext cx="6400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907704" y="404664"/>
            <a:ext cx="187220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2843808" y="2420888"/>
            <a:ext cx="273630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8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83" y="188640"/>
            <a:ext cx="4655615" cy="314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649462" cy="347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e 3"/>
          <p:cNvSpPr/>
          <p:nvPr/>
        </p:nvSpPr>
        <p:spPr>
          <a:xfrm>
            <a:off x="2339752" y="4725144"/>
            <a:ext cx="2736304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5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Graf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70699"/>
            <a:ext cx="4762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Graf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95724"/>
            <a:ext cx="4762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4307714"/>
            <a:ext cx="3347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Tasso di attacco (per 10.000) per eventi coronarici per area geografica.</a:t>
            </a:r>
            <a:endParaRPr lang="it-IT" dirty="0"/>
          </a:p>
          <a:p>
            <a:r>
              <a:rPr lang="it-IT" b="1" dirty="0"/>
              <a:t>Donne, 35-74 anni</a:t>
            </a:r>
            <a:endParaRPr lang="it-IT" dirty="0"/>
          </a:p>
          <a:p>
            <a:r>
              <a:rPr lang="it-IT" dirty="0"/>
              <a:t> </a:t>
            </a:r>
          </a:p>
        </p:txBody>
      </p:sp>
      <p:sp>
        <p:nvSpPr>
          <p:cNvPr id="3" name="Rettangolo 2"/>
          <p:cNvSpPr/>
          <p:nvPr/>
        </p:nvSpPr>
        <p:spPr>
          <a:xfrm>
            <a:off x="53752" y="1579186"/>
            <a:ext cx="32941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Tasso di attacco (per 10.000) per eventi coronarici per area geografica.</a:t>
            </a:r>
            <a:endParaRPr lang="it-IT" dirty="0"/>
          </a:p>
          <a:p>
            <a:r>
              <a:rPr lang="it-IT" b="1" dirty="0"/>
              <a:t>Uomini, 35-74 anni</a:t>
            </a:r>
            <a:endParaRPr lang="it-IT" dirty="0"/>
          </a:p>
          <a:p>
            <a:r>
              <a:rPr lang="it-IT" dirty="0"/>
              <a:t> </a:t>
            </a:r>
          </a:p>
        </p:txBody>
      </p:sp>
      <p:sp>
        <p:nvSpPr>
          <p:cNvPr id="4" name="Rettangolo 3"/>
          <p:cNvSpPr/>
          <p:nvPr/>
        </p:nvSpPr>
        <p:spPr>
          <a:xfrm>
            <a:off x="323528" y="23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 dati sono stati raccolti nell’ambito del </a:t>
            </a:r>
            <a:r>
              <a:rPr lang="it-IT" b="1" dirty="0">
                <a:hlinkClick r:id="rId4"/>
              </a:rPr>
              <a:t>Registro nazionale degli eventi coronarici e coronarici</a:t>
            </a:r>
            <a:r>
              <a:rPr lang="it-IT" dirty="0"/>
              <a:t> e si riferiscono al biennio 1998-1999. I dati sulle donne di Caltanissetta non sono ancora completi, pertanto non sono stati riportati.</a:t>
            </a:r>
          </a:p>
        </p:txBody>
      </p:sp>
      <p:sp>
        <p:nvSpPr>
          <p:cNvPr id="7" name="Ovale 6"/>
          <p:cNvSpPr/>
          <p:nvPr/>
        </p:nvSpPr>
        <p:spPr>
          <a:xfrm>
            <a:off x="4211960" y="1340768"/>
            <a:ext cx="720080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7822332" y="2204863"/>
            <a:ext cx="720080" cy="1674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660232" y="1579187"/>
            <a:ext cx="720080" cy="2137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6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64104"/>
            <a:ext cx="2376264" cy="66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22" y="164164"/>
            <a:ext cx="6010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34" y="844845"/>
            <a:ext cx="5143806" cy="60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130793" y="2852936"/>
            <a:ext cx="866189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360773" y="2494455"/>
            <a:ext cx="419139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5,7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3130793" y="3501008"/>
            <a:ext cx="866189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130792" y="4509120"/>
            <a:ext cx="866189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411748" y="3203734"/>
            <a:ext cx="419139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5,2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385791" y="4211846"/>
            <a:ext cx="419139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5,3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0705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09550"/>
            <a:ext cx="6143625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619672" y="404664"/>
            <a:ext cx="338437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24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57444"/>
            <a:ext cx="4713295" cy="318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9200"/>
            <a:ext cx="4717108" cy="340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e 3"/>
          <p:cNvSpPr/>
          <p:nvPr/>
        </p:nvSpPr>
        <p:spPr>
          <a:xfrm>
            <a:off x="2555776" y="5085184"/>
            <a:ext cx="2520280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4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47638"/>
            <a:ext cx="6419850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1362075" y="4653136"/>
            <a:ext cx="833662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1434084" y="3861048"/>
            <a:ext cx="5456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5868144" y="4797152"/>
            <a:ext cx="576064" cy="1080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68144" y="3869432"/>
            <a:ext cx="576064" cy="279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868144" y="3463719"/>
            <a:ext cx="576064" cy="253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423345" y="3410355"/>
            <a:ext cx="5456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434084" y="1700808"/>
            <a:ext cx="761653" cy="2880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868144" y="1700808"/>
            <a:ext cx="576064" cy="2880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927100"/>
          </a:xfrm>
        </p:spPr>
        <p:txBody>
          <a:bodyPr/>
          <a:lstStyle/>
          <a:p>
            <a:r>
              <a:rPr lang="it-IT" sz="2400" b="1" smtClean="0">
                <a:solidFill>
                  <a:schemeClr val="bg1"/>
                </a:solidFill>
              </a:rPr>
              <a:t>GLI INDICATORI DI CLASSE SOCIALE -2 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611188" y="836613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it-IT" sz="2400" kern="0" dirty="0">
                <a:solidFill>
                  <a:srgbClr val="00FFFF"/>
                </a:solidFill>
                <a:latin typeface="+mj-lt"/>
                <a:ea typeface="+mj-ea"/>
                <a:cs typeface="+mj-cs"/>
              </a:rPr>
              <a:t>2. Il TITOLO </a:t>
            </a:r>
            <a:r>
              <a:rPr lang="it-IT" sz="2400" kern="0" dirty="0" err="1">
                <a:solidFill>
                  <a:srgbClr val="00FFFF"/>
                </a:solidFill>
                <a:latin typeface="+mj-lt"/>
                <a:ea typeface="+mj-ea"/>
                <a:cs typeface="+mj-cs"/>
              </a:rPr>
              <a:t>DI</a:t>
            </a:r>
            <a:r>
              <a:rPr lang="it-IT" sz="2400" kern="0" dirty="0">
                <a:solidFill>
                  <a:srgbClr val="00FFFF"/>
                </a:solidFill>
                <a:latin typeface="+mj-lt"/>
                <a:ea typeface="+mj-ea"/>
                <a:cs typeface="+mj-cs"/>
              </a:rPr>
              <a:t> STUDIO </a:t>
            </a:r>
          </a:p>
        </p:txBody>
      </p:sp>
      <p:sp>
        <p:nvSpPr>
          <p:cNvPr id="7" name="Titolo 1"/>
          <p:cNvSpPr txBox="1">
            <a:spLocks noGrp="1"/>
          </p:cNvSpPr>
          <p:nvPr>
            <p:ph idx="1"/>
          </p:nvPr>
        </p:nvSpPr>
        <p:spPr>
          <a:xfrm>
            <a:off x="2339975" y="1412875"/>
            <a:ext cx="5040313" cy="792163"/>
          </a:xfrm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it-IT" sz="2400" dirty="0">
                <a:solidFill>
                  <a:srgbClr val="00FFFF"/>
                </a:solidFill>
                <a:latin typeface="+mj-lt"/>
                <a:ea typeface="+mj-ea"/>
                <a:cs typeface="+mj-cs"/>
              </a:rPr>
              <a:t>- La classificazione </a:t>
            </a:r>
            <a:r>
              <a:rPr lang="it-IT" sz="2400" dirty="0" smtClean="0">
                <a:solidFill>
                  <a:srgbClr val="00FFFF"/>
                </a:solidFill>
                <a:latin typeface="+mj-lt"/>
                <a:ea typeface="+mj-ea"/>
                <a:cs typeface="+mj-cs"/>
              </a:rPr>
              <a:t>italiana  </a:t>
            </a:r>
            <a:r>
              <a:rPr lang="it-IT" sz="2400" dirty="0">
                <a:solidFill>
                  <a:srgbClr val="00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it-IT" sz="24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197" name="CasellaDiTesto 7"/>
          <p:cNvSpPr txBox="1">
            <a:spLocks noChangeArrowheads="1"/>
          </p:cNvSpPr>
          <p:nvPr/>
        </p:nvSpPr>
        <p:spPr bwMode="auto">
          <a:xfrm>
            <a:off x="1116013" y="2205038"/>
            <a:ext cx="7129462" cy="25542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it-IT" sz="3200" dirty="0">
                <a:solidFill>
                  <a:srgbClr val="FFFF00"/>
                </a:solidFill>
              </a:rPr>
              <a:t>LAUREA</a:t>
            </a:r>
          </a:p>
          <a:p>
            <a:pPr>
              <a:buFont typeface="Arial" charset="0"/>
              <a:buChar char="•"/>
              <a:defRPr/>
            </a:pPr>
            <a:r>
              <a:rPr lang="it-IT" sz="3200" dirty="0">
                <a:solidFill>
                  <a:srgbClr val="FFFF00"/>
                </a:solidFill>
              </a:rPr>
              <a:t>DIPLOMA</a:t>
            </a:r>
          </a:p>
          <a:p>
            <a:pPr>
              <a:buFont typeface="Arial" charset="0"/>
              <a:buChar char="•"/>
              <a:defRPr/>
            </a:pPr>
            <a:r>
              <a:rPr lang="it-IT" sz="3200" dirty="0">
                <a:solidFill>
                  <a:srgbClr val="FFFF00"/>
                </a:solidFill>
              </a:rPr>
              <a:t>LICENZA MEDIA </a:t>
            </a:r>
          </a:p>
          <a:p>
            <a:pPr>
              <a:buFont typeface="Arial" charset="0"/>
              <a:buChar char="•"/>
              <a:defRPr/>
            </a:pPr>
            <a:r>
              <a:rPr lang="it-IT" sz="3200" dirty="0">
                <a:solidFill>
                  <a:srgbClr val="FFFF00"/>
                </a:solidFill>
              </a:rPr>
              <a:t>LICENZA ELEMENTARE</a:t>
            </a:r>
          </a:p>
          <a:p>
            <a:pPr>
              <a:buFont typeface="Arial" charset="0"/>
              <a:buChar char="•"/>
              <a:defRPr/>
            </a:pPr>
            <a:r>
              <a:rPr lang="it-IT" sz="3200" dirty="0">
                <a:solidFill>
                  <a:srgbClr val="FFFF00"/>
                </a:solidFill>
              </a:rPr>
              <a:t>ANALFABETA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611188" y="4652963"/>
            <a:ext cx="79216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2400" kern="0" dirty="0">
                <a:solidFill>
                  <a:srgbClr val="00FFFF"/>
                </a:solidFill>
                <a:latin typeface="+mj-lt"/>
                <a:ea typeface="+mj-ea"/>
                <a:cs typeface="+mj-cs"/>
              </a:rPr>
              <a:t>3</a:t>
            </a:r>
            <a:r>
              <a:rPr lang="it-IT" sz="2400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it-IT" sz="2400" kern="0" dirty="0">
                <a:solidFill>
                  <a:srgbClr val="00FFFF"/>
                </a:solidFill>
                <a:latin typeface="+mj-lt"/>
                <a:ea typeface="+mj-ea"/>
                <a:cs typeface="+mj-cs"/>
              </a:rPr>
              <a:t>Il REDDITO DEL SOGGETTO O DELLA FAMIGLIA 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539750" y="5516563"/>
            <a:ext cx="79930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2400" kern="0" dirty="0">
                <a:solidFill>
                  <a:srgbClr val="00FFFF"/>
                </a:solidFill>
                <a:latin typeface="+mj-lt"/>
                <a:ea typeface="+mj-ea"/>
                <a:cs typeface="+mj-cs"/>
              </a:rPr>
              <a:t> 4. INDICATORI COMPOSITI: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2400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                                     </a:t>
            </a:r>
            <a:r>
              <a:rPr lang="it-IT" sz="2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-A LIVELLO INDIVIDUALE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2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                                    -SU SEZIONE </a:t>
            </a:r>
            <a:r>
              <a:rPr lang="it-IT" sz="2400" kern="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DI</a:t>
            </a:r>
            <a:r>
              <a:rPr lang="it-IT" sz="2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CENSIMENTO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83" y="116632"/>
            <a:ext cx="72009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69" y="1986990"/>
            <a:ext cx="7200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69" y="3645024"/>
            <a:ext cx="7239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37383" y="6165304"/>
            <a:ext cx="7200900" cy="646331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considerevole variabilità di consumi a livello regionale è difficilmente  spiegabile su basi epidemiologiche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32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568952" cy="1944215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Il consumo di farmaci nell’ASL Brescia in relazione a fattori demografici e geografici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4040098" cy="436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8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071563"/>
            <a:ext cx="85820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5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istretti socio sanit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76864" cy="59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3568" y="12932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Distretti </a:t>
            </a:r>
            <a:r>
              <a:rPr lang="it-IT" sz="2400" b="1" dirty="0" smtClean="0"/>
              <a:t>socio-sanitari dell’ASL Brescia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4186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52425"/>
            <a:ext cx="896302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5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0" y="188640"/>
            <a:ext cx="8109150" cy="479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89930"/>
            <a:ext cx="6840760" cy="166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0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8811"/>
            <a:ext cx="7200800" cy="655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211960" y="1340768"/>
            <a:ext cx="648072" cy="300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190695" y="5517232"/>
            <a:ext cx="741345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27584" y="1281583"/>
            <a:ext cx="158417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5445224"/>
            <a:ext cx="208823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46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58529"/>
            <a:ext cx="5184576" cy="256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1" y="2708920"/>
            <a:ext cx="4623048" cy="216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4900312"/>
            <a:ext cx="4608512" cy="193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2987824" y="836712"/>
            <a:ext cx="3960440" cy="172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2956365" y="1268760"/>
            <a:ext cx="3960440" cy="172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0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014413"/>
            <a:ext cx="84010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7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91" y="260648"/>
            <a:ext cx="8122074" cy="644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9552" y="1825442"/>
            <a:ext cx="1584176" cy="316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11960" y="1878733"/>
            <a:ext cx="648072" cy="2973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868143" y="1844824"/>
            <a:ext cx="576065" cy="343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15817" y="1878733"/>
            <a:ext cx="643966" cy="2902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59782" y="1848562"/>
            <a:ext cx="648072" cy="2973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668345" y="3284984"/>
            <a:ext cx="432048" cy="271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668344" y="4365104"/>
            <a:ext cx="504058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4028" y="3284984"/>
            <a:ext cx="1651708" cy="29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44028" y="4360458"/>
            <a:ext cx="1867732" cy="868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92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I determinanti della </a:t>
            </a:r>
            <a:r>
              <a:rPr lang="it-IT" dirty="0" smtClean="0">
                <a:solidFill>
                  <a:srgbClr val="FFFF00"/>
                </a:solidFill>
              </a:rPr>
              <a:t>salute.</a:t>
            </a:r>
            <a:r>
              <a:rPr lang="it-IT" dirty="0">
                <a:solidFill>
                  <a:srgbClr val="FFFF00"/>
                </a:solidFill>
              </a:rPr>
              <a:t/>
            </a:r>
            <a:br>
              <a:rPr lang="it-IT" dirty="0">
                <a:solidFill>
                  <a:srgbClr val="FFFF00"/>
                </a:solidFill>
              </a:rPr>
            </a:br>
            <a:r>
              <a:rPr lang="it-IT" dirty="0" smtClean="0">
                <a:solidFill>
                  <a:srgbClr val="FFFF00"/>
                </a:solidFill>
              </a:rPr>
              <a:t>La migrazione. 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90550"/>
            <a:ext cx="855345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5076056" y="1772816"/>
            <a:ext cx="158417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1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52463"/>
            <a:ext cx="85534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5436096" y="1626932"/>
            <a:ext cx="208823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2339752" y="2176891"/>
            <a:ext cx="252028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6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1013"/>
            <a:ext cx="849630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2 2"/>
          <p:cNvCxnSpPr/>
          <p:nvPr/>
        </p:nvCxnSpPr>
        <p:spPr>
          <a:xfrm flipV="1">
            <a:off x="855081" y="1988840"/>
            <a:ext cx="6624736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e 3"/>
          <p:cNvSpPr/>
          <p:nvPr/>
        </p:nvSpPr>
        <p:spPr>
          <a:xfrm>
            <a:off x="6948264" y="2924944"/>
            <a:ext cx="504056" cy="13681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755576" y="3609019"/>
            <a:ext cx="504056" cy="9721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5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671751" cy="65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9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istretti socio sanit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76864" cy="59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3568" y="12932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Distretti </a:t>
            </a:r>
            <a:r>
              <a:rPr lang="it-IT" sz="2400" b="1" dirty="0" smtClean="0"/>
              <a:t>socio-sanitari dell’ASL Brescia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0891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676275"/>
            <a:ext cx="865822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1259632" y="1772816"/>
            <a:ext cx="720080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2411760" y="2168860"/>
            <a:ext cx="720080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5796136" y="2168860"/>
            <a:ext cx="504056" cy="900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364088" y="2327262"/>
            <a:ext cx="504056" cy="11737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56176" y="5713471"/>
            <a:ext cx="93610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Valle Sabbia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148064" y="5720060"/>
            <a:ext cx="93610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Garda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136435" y="5689417"/>
            <a:ext cx="792088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Bassa </a:t>
            </a:r>
            <a:r>
              <a:rPr lang="it-IT" sz="1600" dirty="0" err="1" smtClean="0"/>
              <a:t>Bresc</a:t>
            </a:r>
            <a:r>
              <a:rPr lang="it-IT" sz="1600" dirty="0" smtClean="0"/>
              <a:t>. Or.</a:t>
            </a:r>
            <a:endParaRPr lang="it-IT" dirty="0"/>
          </a:p>
        </p:txBody>
      </p:sp>
      <p:sp>
        <p:nvSpPr>
          <p:cNvPr id="10" name="Ovale 9"/>
          <p:cNvSpPr/>
          <p:nvPr/>
        </p:nvSpPr>
        <p:spPr>
          <a:xfrm>
            <a:off x="5012432" y="3573016"/>
            <a:ext cx="351656" cy="86409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1503630"/>
            <a:ext cx="93610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Brescia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200331" y="2272516"/>
            <a:ext cx="93610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Valle Trompia</a:t>
            </a:r>
            <a:endParaRPr lang="it-IT" dirty="0"/>
          </a:p>
        </p:txBody>
      </p:sp>
      <p:cxnSp>
        <p:nvCxnSpPr>
          <p:cNvPr id="14" name="Connettore 1 13"/>
          <p:cNvCxnSpPr>
            <a:endCxn id="9" idx="0"/>
          </p:cNvCxnSpPr>
          <p:nvPr/>
        </p:nvCxnSpPr>
        <p:spPr>
          <a:xfrm flipH="1">
            <a:off x="4532479" y="5157192"/>
            <a:ext cx="655781" cy="5322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>
            <a:off x="5523378" y="5157192"/>
            <a:ext cx="124208" cy="55627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049832" y="5157192"/>
            <a:ext cx="574396" cy="55627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1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5" y="342900"/>
            <a:ext cx="88773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2708920"/>
            <a:ext cx="1512168" cy="29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3573016"/>
            <a:ext cx="1872208" cy="29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5805264"/>
            <a:ext cx="1800200" cy="29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316416" y="2712658"/>
            <a:ext cx="468052" cy="29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316416" y="3573016"/>
            <a:ext cx="468052" cy="29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318391" y="5809776"/>
            <a:ext cx="468052" cy="29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275856" y="3580492"/>
            <a:ext cx="468052" cy="29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75856" y="5841763"/>
            <a:ext cx="468052" cy="29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245206" y="2708920"/>
            <a:ext cx="468052" cy="29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0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3" y="360547"/>
            <a:ext cx="7776864" cy="613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862812" y="5661248"/>
            <a:ext cx="468052" cy="29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841986" y="3580492"/>
            <a:ext cx="468052" cy="29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2772090"/>
            <a:ext cx="468052" cy="29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26562" y="2852936"/>
            <a:ext cx="468052" cy="29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0" y="3069414"/>
            <a:ext cx="468052" cy="29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2000" y="5157192"/>
            <a:ext cx="468052" cy="225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33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666750"/>
            <a:ext cx="86106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7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404664"/>
            <a:ext cx="8820472" cy="5904656"/>
          </a:xfrm>
        </p:spPr>
        <p:txBody>
          <a:bodyPr/>
          <a:lstStyle/>
          <a:p>
            <a:pPr marL="0" indent="0" algn="ctr">
              <a:buNone/>
            </a:pPr>
            <a:r>
              <a:rPr lang="it-IT" sz="3600" dirty="0" smtClean="0"/>
              <a:t>CONCLUSIONI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Nella popolazione dell’ASL Brescia:</a:t>
            </a:r>
            <a:endParaRPr lang="it-IT" sz="28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l</a:t>
            </a:r>
            <a:r>
              <a:rPr lang="it-IT" sz="2400" dirty="0" smtClean="0">
                <a:solidFill>
                  <a:schemeClr val="bg1"/>
                </a:solidFill>
              </a:rPr>
              <a:t>a prevalenza delle patologie croniche è in aumento dall’inizio degli anni 2000 a oggi, anche standardizzando per età 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anche il consumo di risorse sanitarie è in aumento, soprattutto per quanto riguarda l’uso di farmaci</a:t>
            </a:r>
          </a:p>
          <a:p>
            <a:r>
              <a:rPr lang="it-IT" sz="2400" dirty="0">
                <a:solidFill>
                  <a:schemeClr val="bg1"/>
                </a:solidFill>
              </a:rPr>
              <a:t>l</a:t>
            </a:r>
            <a:r>
              <a:rPr lang="it-IT" sz="2400" dirty="0" smtClean="0">
                <a:solidFill>
                  <a:schemeClr val="bg1"/>
                </a:solidFill>
              </a:rPr>
              <a:t>a prevalenza di patologie croniche e l’uso di farmaci </a:t>
            </a:r>
            <a:r>
              <a:rPr lang="it-IT" sz="2400" dirty="0">
                <a:solidFill>
                  <a:schemeClr val="bg1"/>
                </a:solidFill>
              </a:rPr>
              <a:t>aumenta con l’età </a:t>
            </a:r>
            <a:r>
              <a:rPr lang="it-IT" sz="2400" dirty="0" smtClean="0">
                <a:solidFill>
                  <a:schemeClr val="bg1"/>
                </a:solidFill>
              </a:rPr>
              <a:t>ed è maggiore nei maschi rispetto alle femmine a parità di età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L’analisi per Distretto dell’ASL mostra significative differenze che non sono spiegabili solo con il quadro epidemiologico</a:t>
            </a:r>
          </a:p>
        </p:txBody>
      </p:sp>
    </p:spTree>
    <p:extLst>
      <p:ext uri="{BB962C8B-B14F-4D97-AF65-F5344CB8AC3E}">
        <p14:creationId xmlns:p14="http://schemas.microsoft.com/office/powerpoint/2010/main" val="30069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8458" y="0"/>
            <a:ext cx="8686800" cy="1143000"/>
          </a:xfrm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rgbClr val="FFFF00"/>
                </a:solidFill>
              </a:rPr>
              <a:t>Il rischio di cancro nei migranti: lo studio sui Giapponesi nelle Hawaii</a:t>
            </a:r>
            <a:r>
              <a:rPr lang="it-IT" sz="36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</a:rPr>
              <a:t>(</a:t>
            </a:r>
            <a:r>
              <a:rPr lang="it-IT" sz="2400" b="1" dirty="0" err="1" smtClean="0">
                <a:solidFill>
                  <a:srgbClr val="FFFF00"/>
                </a:solidFill>
              </a:rPr>
              <a:t>Kolonel</a:t>
            </a:r>
            <a:r>
              <a:rPr lang="it-IT" sz="2400" b="1" dirty="0" smtClean="0">
                <a:solidFill>
                  <a:srgbClr val="FFFF00"/>
                </a:solidFill>
              </a:rPr>
              <a:t>, 2004)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50897"/>
            <a:ext cx="5832648" cy="518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81000" y="1340768"/>
            <a:ext cx="853440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9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536" y="2695476"/>
            <a:ext cx="8496944" cy="919401"/>
          </a:xfrm>
          <a:prstGeom prst="round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81570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35089"/>
              </p:ext>
            </p:extLst>
          </p:nvPr>
        </p:nvGraphicFramePr>
        <p:xfrm>
          <a:off x="251521" y="1340767"/>
          <a:ext cx="8568953" cy="47525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83389"/>
                <a:gridCol w="781104"/>
                <a:gridCol w="687836"/>
                <a:gridCol w="1008112"/>
                <a:gridCol w="1800200"/>
                <a:gridCol w="1656184"/>
                <a:gridCol w="1152128"/>
              </a:tblGrid>
              <a:tr h="25443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INFECTIOUS</a:t>
                      </a:r>
                      <a:endParaRPr lang="it-IT" sz="16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DISEASES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No. CASES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IR per 10,000</a:t>
                      </a:r>
                      <a:endParaRPr lang="it-IT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(95% CI)</a:t>
                      </a:r>
                      <a:endParaRPr lang="it-IT" sz="16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SRR</a:t>
                      </a:r>
                      <a:endParaRPr lang="it-IT" sz="16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(95% CI)</a:t>
                      </a:r>
                      <a:endParaRPr lang="it-IT" sz="16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(foreign-born vs native-born)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p-value </a:t>
                      </a:r>
                      <a:r>
                        <a:rPr lang="en-GB" sz="1400" b="1" baseline="30000">
                          <a:effectLst/>
                        </a:rPr>
                        <a:t>b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</a:tr>
              <a:tr h="75616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M</a:t>
                      </a:r>
                      <a:endParaRPr lang="it-IT" sz="1600" b="1" dirty="0">
                        <a:effectLst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F </a:t>
                      </a:r>
                      <a:endParaRPr lang="en-GB" sz="1400" b="1" dirty="0" smtClean="0">
                        <a:effectLst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Total </a:t>
                      </a:r>
                      <a:r>
                        <a:rPr lang="en-GB" sz="1400" b="1" baseline="30000" dirty="0">
                          <a:effectLst/>
                        </a:rPr>
                        <a:t>a</a:t>
                      </a:r>
                      <a:endParaRPr lang="it-IT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(%)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2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AIDS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</a:tr>
              <a:tr h="252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- Native-born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116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31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147  (71.0)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0.30 (0.25-0.35)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1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</a:tr>
              <a:tr h="489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- Foreign-born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 40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19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 59  (28.5)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0.89 (0.68-1.15)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2.49 (1.83-3.39)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p&lt;0.0001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</a:tr>
              <a:tr h="505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Hepatitis B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- Native-born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 48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14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62  (66.7)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0.12 (0.10-0.16)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1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</a:tr>
              <a:tr h="489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- Foreign-born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 17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14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31 (33.3)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0.47 (0.32-0.67)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3.31 (2.11-5.19)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p&lt;0.0001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</a:tr>
              <a:tr h="252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Malaria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  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  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</a:tr>
              <a:tr h="252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- Native-born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26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17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43  (22.3)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0.09  (0.06-0.12)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1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</a:tr>
              <a:tr h="489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- Foreign-born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114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36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150  (77.7)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2.27  (1.92-2.67)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21.08 (14.63-30.36)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p&lt;0.0001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</a:tr>
              <a:tr h="252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Tuberculosis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  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</a:tr>
              <a:tr h="252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- Native-born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95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  83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178  (28.7)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0.36 (0.31-0.41)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1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</a:tr>
              <a:tr h="252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- Foreign-born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9" marR="60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288</a:t>
                      </a:r>
                      <a:endParaRPr lang="it-IT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19" marR="6081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endParaRPr lang="it-IT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19" marR="6081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 (71.0)</a:t>
                      </a:r>
                      <a:endParaRPr lang="it-IT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19" marR="6081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6.67 (6.06-7.32)</a:t>
                      </a:r>
                      <a:endParaRPr lang="it-IT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19" marR="6081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27.07(21.34–34.34)</a:t>
                      </a:r>
                      <a:endParaRPr lang="it-IT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19" marR="6081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p&lt;0.0001</a:t>
                      </a:r>
                      <a:endParaRPr lang="it-I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19" marR="60819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30777"/>
            <a:ext cx="903649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Number of cases, incidence rates and age-standardized rate ratios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 infectious diseases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 foreign-  and native-born people in Brescia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Local Health District (LHD).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Limina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et al, submitted)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6237312"/>
            <a:ext cx="9036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M=male; F=female; IR= incidence rate; CI=confidence interval; SRR=standardized rate ratio in subjects aged </a:t>
            </a:r>
            <a:r>
              <a:rPr lang="en-GB" sz="1200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0-54 years; </a:t>
            </a:r>
            <a:r>
              <a:rPr lang="en-GB" sz="1200" baseline="300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</a:t>
            </a:r>
            <a:r>
              <a:rPr lang="en-GB" sz="1200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Total cases, including people without reported gender. </a:t>
            </a:r>
            <a:r>
              <a:rPr lang="en-GB" sz="1200" baseline="30000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</a:t>
            </a:r>
            <a:r>
              <a:rPr lang="en-GB" sz="1200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Statistical tests for comparing IRs in </a:t>
            </a:r>
            <a:r>
              <a:rPr lang="en-GB" sz="1200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foreign- and native-born</a:t>
            </a:r>
            <a:r>
              <a:rPr lang="en-GB" sz="1400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12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subjects</a:t>
            </a:r>
            <a:endParaRPr lang="it-IT" sz="9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I determinanti della </a:t>
            </a:r>
            <a:r>
              <a:rPr lang="it-IT" dirty="0" smtClean="0">
                <a:solidFill>
                  <a:srgbClr val="FFFF00"/>
                </a:solidFill>
              </a:rPr>
              <a:t>salute:</a:t>
            </a:r>
            <a:r>
              <a:rPr lang="it-IT" dirty="0">
                <a:solidFill>
                  <a:srgbClr val="FFFF00"/>
                </a:solidFill>
              </a:rPr>
              <a:t/>
            </a:r>
            <a:br>
              <a:rPr lang="it-IT" dirty="0">
                <a:solidFill>
                  <a:srgbClr val="FFFF00"/>
                </a:solidFill>
              </a:rPr>
            </a:br>
            <a:r>
              <a:rPr lang="it-IT" dirty="0" smtClean="0">
                <a:solidFill>
                  <a:srgbClr val="FFFF00"/>
                </a:solidFill>
              </a:rPr>
              <a:t>il gruppo etnico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1_Struttura predefinita 13">
      <a:dk1>
        <a:srgbClr val="FFFF00"/>
      </a:dk1>
      <a:lt1>
        <a:srgbClr val="FFFFFF"/>
      </a:lt1>
      <a:dk2>
        <a:srgbClr val="FFFF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3">
        <a:dk1>
          <a:srgbClr val="FFFF00"/>
        </a:dk1>
        <a:lt1>
          <a:srgbClr val="FFFFFF"/>
        </a:lt1>
        <a:dk2>
          <a:srgbClr val="FFFF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919</Words>
  <Application>Microsoft Office PowerPoint</Application>
  <PresentationFormat>Presentazione su schermo (4:3)</PresentationFormat>
  <Paragraphs>216</Paragraphs>
  <Slides>70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70</vt:i4>
      </vt:variant>
    </vt:vector>
  </HeadingPairs>
  <TitlesOfParts>
    <vt:vector size="73" baseType="lpstr">
      <vt:lpstr>1_Presentazione vuota</vt:lpstr>
      <vt:lpstr>1_Struttura predefinita</vt:lpstr>
      <vt:lpstr>Grafico di Microsoft Excel</vt:lpstr>
      <vt:lpstr>Presentazione standard di PowerPoint</vt:lpstr>
      <vt:lpstr>Presentazione standard di PowerPoint</vt:lpstr>
      <vt:lpstr>Che cosa intendiamo per «fattori sociali»</vt:lpstr>
      <vt:lpstr>GLI INDICATORI DI CLASSE SOCIALE -1 </vt:lpstr>
      <vt:lpstr>GLI INDICATORI DI CLASSE SOCIALE -2 </vt:lpstr>
      <vt:lpstr>I determinanti della salute. La migrazione. </vt:lpstr>
      <vt:lpstr>Il rischio di cancro nei migranti: lo studio sui Giapponesi nelle Hawaii (Kolonel, 2004)</vt:lpstr>
      <vt:lpstr>Presentazione standard di PowerPoint</vt:lpstr>
      <vt:lpstr>I determinanti della salute: il gruppo etnico</vt:lpstr>
      <vt:lpstr>Incidenza dei tumori per etnia negli USA, 2003-07</vt:lpstr>
      <vt:lpstr>L’influenza del gruppo etnico («razza») sulla frequenza dei tumori. Dati SEER USA. Incidenza.</vt:lpstr>
      <vt:lpstr>Mortalita’  Infantile ( x 1000 nati vivi)</vt:lpstr>
      <vt:lpstr>I determinanti della salute. Fattori socio-economici</vt:lpstr>
      <vt:lpstr>I fattori socio-economici quali «cause» di malattia</vt:lpstr>
      <vt:lpstr>Presentazione standard di PowerPoint</vt:lpstr>
      <vt:lpstr>Presentazione standard di PowerPoint</vt:lpstr>
      <vt:lpstr>Presentazione standard di PowerPoint</vt:lpstr>
      <vt:lpstr>Aspettativa di vita alla nascita per sesso e status socio-economico in Inghilterra e Galles, 2002-06.</vt:lpstr>
      <vt:lpstr>Presentazione standard di PowerPoint</vt:lpstr>
      <vt:lpstr>Presentazione standard di PowerPoint</vt:lpstr>
      <vt:lpstr>Presentazione standard di PowerPoint</vt:lpstr>
      <vt:lpstr>Il ruolo dei fattori socio-economici nell’incidenza dei tumori. Lo studio di coorte di Torino</vt:lpstr>
      <vt:lpstr>Presentazione standard di PowerPoint</vt:lpstr>
      <vt:lpstr>Presentazione standard di PowerPoint</vt:lpstr>
      <vt:lpstr>I fattori socio-economici quali determinanti dell’accesso alle prestazioni sanitarie</vt:lpstr>
      <vt:lpstr>Presentazione standard di PowerPoint</vt:lpstr>
      <vt:lpstr>Presentazione standard di PowerPoint</vt:lpstr>
      <vt:lpstr>Presentazione standard di PowerPoint</vt:lpstr>
      <vt:lpstr>Perché i fattori socio-economici sono determinanti di salute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consumo di farmaci in Italia in relazione a fattori demografici e geografici. Il rapporto OSMED 2011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consumo di farmaci nell’ASL Brescia in relazione a fattori demografici e geografici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determinanti sociali di salute</dc:title>
  <dc:creator>Francesco Donato</dc:creator>
  <cp:lastModifiedBy>Francesco Donato</cp:lastModifiedBy>
  <cp:revision>154</cp:revision>
  <cp:lastPrinted>2013-02-28T10:20:50Z</cp:lastPrinted>
  <dcterms:created xsi:type="dcterms:W3CDTF">2013-02-08T17:38:13Z</dcterms:created>
  <dcterms:modified xsi:type="dcterms:W3CDTF">2013-02-28T17:27:07Z</dcterms:modified>
</cp:coreProperties>
</file>