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150375939849933E-2"/>
          <c:y val="0.34295415959253206"/>
          <c:w val="0.58646616541353358"/>
          <c:h val="0.585738539898133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12681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9900"/>
              </a:solidFill>
              <a:ln w="1268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explosion val="31"/>
            <c:spPr>
              <a:solidFill>
                <a:srgbClr val="FFFF99"/>
              </a:solidFill>
              <a:ln w="1268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99CC"/>
              </a:solidFill>
              <a:ln w="1268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explosion val="12"/>
            <c:spPr>
              <a:solidFill>
                <a:srgbClr val="00FF00"/>
              </a:solidFill>
              <a:ln w="1268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4278854374504025E-2"/>
                  <c:y val="5.8425181391917803E-2"/>
                </c:manualLayout>
              </c:layout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it-IT">
                        <a:solidFill>
                          <a:schemeClr val="tx1"/>
                        </a:solidFill>
                      </a:rPr>
                      <a:t>29%</a:t>
                    </a:r>
                    <a:endParaRPr lang="it-IT"/>
                  </a:p>
                </c:rich>
              </c:tx>
              <c:spPr>
                <a:noFill/>
                <a:ln w="2536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958566005909201E-2"/>
                  <c:y val="-0.17685948887108377"/>
                </c:manualLayout>
              </c:layout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it-IT">
                        <a:solidFill>
                          <a:schemeClr val="tx1"/>
                        </a:solidFill>
                      </a:rPr>
                      <a:t>50%</a:t>
                    </a:r>
                    <a:endParaRPr lang="it-IT"/>
                  </a:p>
                </c:rich>
              </c:tx>
              <c:spPr>
                <a:noFill/>
                <a:ln w="2536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037873811762727E-2"/>
                  <c:y val="-9.0727788449716865E-2"/>
                </c:manualLayout>
              </c:layout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it-IT">
                        <a:solidFill>
                          <a:schemeClr val="tx1"/>
                        </a:solidFill>
                      </a:rPr>
                      <a:t>29%</a:t>
                    </a:r>
                    <a:endParaRPr lang="it-IT"/>
                  </a:p>
                </c:rich>
              </c:tx>
              <c:spPr>
                <a:noFill/>
                <a:ln w="2536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384459963853932E-2"/>
                  <c:y val="6.9270549611072221E-2"/>
                </c:manualLayout>
              </c:layout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it-IT">
                        <a:solidFill>
                          <a:schemeClr val="tx1"/>
                        </a:solidFill>
                      </a:rPr>
                      <a:t>17%</a:t>
                    </a:r>
                    <a:endParaRPr lang="it-IT"/>
                  </a:p>
                </c:rich>
              </c:tx>
              <c:spPr>
                <a:noFill/>
                <a:ln w="2536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sz="1098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palpable lymph nodes</c:v>
                </c:pt>
                <c:pt idx="1">
                  <c:v>hard nodules</c:v>
                </c:pt>
                <c:pt idx="2">
                  <c:v>nodule fixation</c:v>
                </c:pt>
                <c:pt idx="3">
                  <c:v>vocal cord paralysis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0.29000000000000031</c:v>
                </c:pt>
                <c:pt idx="1">
                  <c:v>0.5</c:v>
                </c:pt>
                <c:pt idx="2">
                  <c:v>0.29000000000000031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63815789473684204"/>
          <c:y val="0.22580645161290591"/>
          <c:w val="0.34116541353383706"/>
          <c:h val="0.26825127334465665"/>
        </c:manualLayout>
      </c:layout>
      <c:overlay val="0"/>
      <c:spPr>
        <a:noFill/>
        <a:ln w="25362">
          <a:noFill/>
        </a:ln>
      </c:spPr>
      <c:txPr>
        <a:bodyPr/>
        <a:lstStyle/>
        <a:p>
          <a:pPr>
            <a:defRPr sz="1837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4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75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42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7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19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80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38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1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39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44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4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5669-A025-4EC8-BEC6-D7BB6843B7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F4C75-AFBF-4D36-9296-F38B5BF8DE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44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t/url?sa=i&amp;rct=j&amp;q=dispnea&amp;source=images&amp;cd=&amp;cad=rja&amp;docid=qP6lCOfMCqDhmM&amp;tbnid=1BAecFFmf63lqM:&amp;ved=0CAUQjRw&amp;url=http://www.sportinforma.it/public/?page_id=1181&amp;ei=66BEUcmhO4n8OeyRgZAL&amp;bvm=bv.43828540,d.Yms&amp;psig=AFQjCNEeI6tJV62UrzA6qcCH9oOXRxA0lQ&amp;ust=13635384943108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it/url?sa=i&amp;rct=j&amp;q=dispnea&amp;source=images&amp;cd=&amp;cad=rja&amp;docid=qP6lCOfMCqDhmM&amp;tbnid=1BAecFFmf63lqM:&amp;ved=0CAUQjRw&amp;url=http://www.pillole.org/public/aspnuke/news.asp?id=4377&amp;ei=OqFEUavqKszMPcftgNgE&amp;bvm=bv.43828540,d.Yms&amp;psig=AFQjCNEeI6tJV62UrzA6qcCH9oOXRxA0lQ&amp;ust=136353849431087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online.liebertpub.com/doi/full/10.1089/thy.2011.039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2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9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264"/>
            <a:ext cx="9144000" cy="60082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5345" y="2984387"/>
            <a:ext cx="6201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b="1" dirty="0" smtClean="0"/>
              <a:t>TSH Reflex </a:t>
            </a:r>
            <a:r>
              <a:rPr lang="it-IT" sz="2400" dirty="0" smtClean="0"/>
              <a:t>(indagare la </a:t>
            </a:r>
            <a:r>
              <a:rPr lang="it-IT" sz="2400" dirty="0" err="1" smtClean="0"/>
              <a:t>fx</a:t>
            </a:r>
            <a:r>
              <a:rPr lang="it-IT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it-IT" sz="2400" b="1" dirty="0" smtClean="0"/>
              <a:t>Ecografia del collo </a:t>
            </a:r>
            <a:r>
              <a:rPr lang="it-IT" sz="2400" dirty="0" smtClean="0"/>
              <a:t>(conferma diagnostica, altri noduli? Linfadenopatia concomitante?)</a:t>
            </a:r>
          </a:p>
          <a:p>
            <a:pPr>
              <a:lnSpc>
                <a:spcPct val="80000"/>
              </a:lnSpc>
            </a:pPr>
            <a:r>
              <a:rPr lang="it-IT" sz="2400" b="1" dirty="0" smtClean="0"/>
              <a:t>Valutazione specialistica </a:t>
            </a:r>
            <a:r>
              <a:rPr lang="it-IT" sz="2400" dirty="0" smtClean="0"/>
              <a:t>(in seconda battuta per eventuale indicazione ad ago aspirato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8032" y="1291077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GIULIANA</a:t>
            </a:r>
            <a:endParaRPr lang="it-IT" sz="3200" b="1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d’azione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742401" y="4953000"/>
            <a:ext cx="367440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/>
                <a:cs typeface="Arial Narrow"/>
              </a:rPr>
              <a:t>SENZA BOLLINO VERDE</a:t>
            </a:r>
            <a:endParaRPr lang="it-IT" sz="28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872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7206"/>
            <a:ext cx="9144000" cy="973169"/>
          </a:xfrm>
          <a:noFill/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Domande al clinico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9254" y="1240375"/>
            <a:ext cx="8362585" cy="41549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 smtClean="0">
                <a:latin typeface="Arial Narrow"/>
                <a:cs typeface="Arial Narrow"/>
              </a:rPr>
              <a:t>Il </a:t>
            </a:r>
            <a:r>
              <a:rPr lang="it-IT" sz="2400" dirty="0">
                <a:latin typeface="Arial Narrow"/>
                <a:cs typeface="Arial Narrow"/>
              </a:rPr>
              <a:t>comportamento del MMG appare corretto?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endParaRPr lang="it-IT" sz="2400" dirty="0">
              <a:latin typeface="Arial Narrow"/>
              <a:cs typeface="Arial Narrow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>
                <a:latin typeface="Arial Narrow"/>
                <a:cs typeface="Arial Narrow"/>
              </a:rPr>
              <a:t>Quali sintomi, elementi clinici e semeiologici rendono necessaria l’esecuzione di una valutazione specialistica e/o  accertamenti diagnostici in regime d’urgenza  o “bollino verde”?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endParaRPr lang="it-IT" sz="2400" dirty="0">
              <a:latin typeface="Arial Narrow"/>
              <a:cs typeface="Arial Narrow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>
                <a:latin typeface="Arial Narrow"/>
                <a:cs typeface="Arial Narrow"/>
              </a:rPr>
              <a:t>Era opportuno richiedere altri esami: Calcitonina?  Autoanticorpi? </a:t>
            </a:r>
            <a:r>
              <a:rPr lang="it-IT" sz="2400" dirty="0" err="1">
                <a:latin typeface="Arial Narrow"/>
                <a:cs typeface="Arial Narrow"/>
              </a:rPr>
              <a:t>Tireoglobulina</a:t>
            </a:r>
            <a:r>
              <a:rPr lang="it-IT" sz="2400" dirty="0">
                <a:latin typeface="Arial Narrow"/>
                <a:cs typeface="Arial Narrow"/>
              </a:rPr>
              <a:t>?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endParaRPr lang="it-IT" sz="2400" dirty="0">
              <a:latin typeface="Arial Narrow"/>
              <a:cs typeface="Arial Narrow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>
                <a:latin typeface="Arial Narrow"/>
                <a:cs typeface="Arial Narrow"/>
              </a:rPr>
              <a:t>Era opportuno richiedere anche la Scintigrafia tiroidea in prima battuta?</a:t>
            </a:r>
            <a:endParaRPr lang="it-IT" sz="2800" dirty="0"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rot="10800000" flipV="1">
            <a:off x="489254" y="5443052"/>
            <a:ext cx="8362585" cy="12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42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762354" y="5140162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 </a:t>
            </a:r>
            <a:r>
              <a:rPr lang="it-IT" sz="3200" i="1" dirty="0" err="1" smtClean="0">
                <a:latin typeface="Arial Narrow"/>
                <a:cs typeface="Arial Narrow"/>
              </a:rPr>
              <a:t>Miclini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706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Domande al Clinico</a:t>
            </a:r>
            <a:endParaRPr lang="it-IT" sz="40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600" dirty="0" smtClean="0">
              <a:latin typeface="Arial Narrow"/>
              <a:cs typeface="Arial Narrow"/>
            </a:endParaRPr>
          </a:p>
          <a:p>
            <a:pPr marL="514350" indent="-514350">
              <a:buClr>
                <a:schemeClr val="tx2">
                  <a:lumMod val="75000"/>
                </a:schemeClr>
              </a:buClr>
              <a:buFont typeface="+mj-lt"/>
              <a:buAutoNum type="arabicParenR"/>
            </a:pPr>
            <a:r>
              <a:rPr lang="it-IT" sz="2800" b="1" dirty="0" smtClean="0">
                <a:latin typeface="Arial Narrow"/>
                <a:cs typeface="Arial Narrow"/>
              </a:rPr>
              <a:t>Comportamento </a:t>
            </a:r>
            <a:r>
              <a:rPr lang="it-IT" sz="2800" b="1" dirty="0">
                <a:latin typeface="Arial Narrow"/>
                <a:cs typeface="Arial Narrow"/>
              </a:rPr>
              <a:t>corretto? </a:t>
            </a:r>
            <a:endParaRPr lang="it-IT" sz="2800" b="1" dirty="0" smtClean="0">
              <a:latin typeface="Arial Narrow"/>
              <a:cs typeface="Arial Narrow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550672" y="2708921"/>
            <a:ext cx="8191448" cy="3866366"/>
            <a:chOff x="619505" y="2708920"/>
            <a:chExt cx="9215379" cy="386636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878" y="2708920"/>
              <a:ext cx="4967006" cy="295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uppo 13"/>
            <p:cNvGrpSpPr/>
            <p:nvPr/>
          </p:nvGrpSpPr>
          <p:grpSpPr>
            <a:xfrm>
              <a:off x="619505" y="2808312"/>
              <a:ext cx="9200571" cy="3766974"/>
              <a:chOff x="619505" y="2808312"/>
              <a:chExt cx="9200571" cy="3766974"/>
            </a:xfrm>
          </p:grpSpPr>
          <p:pic>
            <p:nvPicPr>
              <p:cNvPr id="10" name="Picture 2" descr="tsh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505" y="2808312"/>
                <a:ext cx="3803915" cy="2852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CasellaDiTesto 10"/>
              <p:cNvSpPr txBox="1"/>
              <p:nvPr/>
            </p:nvSpPr>
            <p:spPr>
              <a:xfrm>
                <a:off x="4779516" y="6021288"/>
                <a:ext cx="50405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1200" dirty="0" err="1" smtClean="0">
                    <a:latin typeface="Times New Roman" pitchFamily="18" charset="0"/>
                    <a:cs typeface="Times New Roman" pitchFamily="18" charset="0"/>
                  </a:rPr>
                  <a:t>Pacini</a:t>
                </a:r>
                <a:r>
                  <a:rPr lang="it-IT" sz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F et al. </a:t>
                </a:r>
                <a:r>
                  <a:rPr lang="it-IT" sz="1200" dirty="0" err="1">
                    <a:latin typeface="Times New Roman" pitchFamily="18" charset="0"/>
                    <a:cs typeface="Times New Roman" pitchFamily="18" charset="0"/>
                  </a:rPr>
                  <a:t>Eur</a:t>
                </a:r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 J </a:t>
                </a:r>
                <a:r>
                  <a:rPr lang="it-IT" sz="1200" dirty="0" err="1">
                    <a:latin typeface="Times New Roman" pitchFamily="18" charset="0"/>
                    <a:cs typeface="Times New Roman" pitchFamily="18" charset="0"/>
                  </a:rPr>
                  <a:t>Endocrinol</a:t>
                </a:r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, 2006</a:t>
                </a:r>
              </a:p>
              <a:p>
                <a:endParaRPr lang="it-IT" dirty="0"/>
              </a:p>
            </p:txBody>
          </p:sp>
          <p:sp>
            <p:nvSpPr>
              <p:cNvPr id="12" name="Rettangolo 11"/>
              <p:cNvSpPr/>
              <p:nvPr/>
            </p:nvSpPr>
            <p:spPr bwMode="auto">
              <a:xfrm>
                <a:off x="5287516" y="4726949"/>
                <a:ext cx="360040" cy="50405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4880868" y="5157192"/>
                <a:ext cx="599658" cy="43024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70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Domande al Clinico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600" dirty="0" smtClean="0">
              <a:latin typeface="Arial Narrow"/>
              <a:cs typeface="Arial Narrow"/>
            </a:endParaRPr>
          </a:p>
          <a:p>
            <a:pPr marL="514350" indent="-514350">
              <a:buClr>
                <a:schemeClr val="tx2">
                  <a:lumMod val="75000"/>
                </a:schemeClr>
              </a:buClr>
              <a:buFont typeface="+mj-lt"/>
              <a:buAutoNum type="arabicParenR"/>
            </a:pPr>
            <a:r>
              <a:rPr lang="it-IT" sz="2800" b="1" dirty="0" smtClean="0">
                <a:latin typeface="Arial Narrow"/>
                <a:cs typeface="Arial Narrow"/>
              </a:rPr>
              <a:t>Comportamento corretto?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it-IT" sz="2800" dirty="0" smtClean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it-IT" dirty="0" smtClean="0">
                <a:latin typeface="Arial Narrow"/>
                <a:cs typeface="Arial Narrow"/>
              </a:rPr>
              <a:t>IL PROBLEMA DELL’ESAME OBIETTIVO</a:t>
            </a:r>
            <a:endParaRPr lang="it-IT" dirty="0">
              <a:latin typeface="Arial Narrow"/>
              <a:cs typeface="Arial Narrow"/>
            </a:endParaRPr>
          </a:p>
          <a:p>
            <a:endParaRPr lang="it-IT" dirty="0" smtClean="0">
              <a:latin typeface="Arial Narrow"/>
              <a:cs typeface="Arial Narro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22610" y="6404818"/>
            <a:ext cx="66378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Hamming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et al.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Arch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Intern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Med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150:113-116, 1999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76059"/>
              </p:ext>
            </p:extLst>
          </p:nvPr>
        </p:nvGraphicFramePr>
        <p:xfrm>
          <a:off x="2011715" y="2255608"/>
          <a:ext cx="6622882" cy="411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148" y="3356992"/>
            <a:ext cx="308570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it-IT" sz="1600" dirty="0">
                <a:solidFill>
                  <a:srgbClr val="FF0000"/>
                </a:solidFill>
                <a:latin typeface="+mj-lt"/>
              </a:rPr>
              <a:t>SOSPETTO CLINICO DI MALIGNITA’ NON CONFERMATO ALL’ESAME ISTOLOGICO</a:t>
            </a:r>
          </a:p>
        </p:txBody>
      </p:sp>
    </p:spTree>
    <p:extLst>
      <p:ext uri="{BB962C8B-B14F-4D97-AF65-F5344CB8AC3E}">
        <p14:creationId xmlns:p14="http://schemas.microsoft.com/office/powerpoint/2010/main" val="40626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b="1" dirty="0" smtClean="0">
                <a:latin typeface="Arial Narrow"/>
                <a:cs typeface="Arial Narrow"/>
              </a:rPr>
              <a:t>Comportamento corretto? </a:t>
            </a:r>
          </a:p>
          <a:p>
            <a:endParaRPr lang="it-IT" dirty="0" smtClean="0"/>
          </a:p>
          <a:p>
            <a:r>
              <a:rPr lang="it-IT" dirty="0" smtClean="0"/>
              <a:t>Le richieste fatte dal MMG in questo caso sono adeguate.</a:t>
            </a:r>
          </a:p>
          <a:p>
            <a:r>
              <a:rPr lang="it-IT" dirty="0" smtClean="0"/>
              <a:t>In particolare in questo modo si indaga l’aspetto funzionale (TSH riflesso)e quello morfologico (ecografia mirata) per poi sottoporre il paziente ed eventuale valutazione specialistica, il tutto senza urgenza salvo casi </a:t>
            </a:r>
            <a:r>
              <a:rPr lang="it-IT" dirty="0" err="1" smtClean="0"/>
              <a:t>particolari…</a:t>
            </a:r>
            <a:r>
              <a:rPr lang="it-IT" dirty="0" smtClean="0"/>
              <a:t>..  (vedi domanda 2)</a:t>
            </a:r>
          </a:p>
          <a:p>
            <a:r>
              <a:rPr lang="it-IT" dirty="0" smtClean="0"/>
              <a:t>Le richieste fatte sono corrette ma </a:t>
            </a:r>
            <a:r>
              <a:rPr lang="it-IT" dirty="0" err="1" smtClean="0"/>
              <a:t>poptrebbe</a:t>
            </a:r>
            <a:r>
              <a:rPr lang="it-IT" dirty="0" smtClean="0"/>
              <a:t> mancare </a:t>
            </a:r>
            <a:r>
              <a:rPr lang="it-IT" dirty="0" err="1" smtClean="0"/>
              <a:t>qualcosa…</a:t>
            </a:r>
            <a:r>
              <a:rPr lang="it-IT" dirty="0" smtClean="0"/>
              <a:t>.  (vedi domanda 3)</a:t>
            </a:r>
            <a:endParaRPr lang="it-IT" dirty="0"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Domande al Clinico</a:t>
            </a:r>
            <a:endParaRPr lang="it-IT" sz="40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0134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Domande al Clinico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32"/>
          </a:xfrm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2) </a:t>
            </a:r>
            <a:r>
              <a:rPr lang="it-IT" sz="2800" b="1" dirty="0" smtClean="0">
                <a:latin typeface="Arial Narrow"/>
                <a:cs typeface="Arial Narrow"/>
              </a:rPr>
              <a:t>Quali sintomi, elementi clinici e semeiologici rendono necessaria l’esecuzione di valutazione specialistica ed accertamenti diagnostici in regime d’urgenza o “bollino verde”?</a:t>
            </a:r>
            <a:endParaRPr lang="it-IT" b="1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it-IT" b="1" dirty="0" smtClean="0">
              <a:latin typeface="Arial Narrow"/>
              <a:cs typeface="Arial Narrow"/>
            </a:endParaRPr>
          </a:p>
        </p:txBody>
      </p:sp>
      <p:pic>
        <p:nvPicPr>
          <p:cNvPr id="2050" name="Picture 2" descr="http://www.sportinforma.it/public/wp-content/uploads/2011/10/dispne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30" y="3180556"/>
            <a:ext cx="2609867" cy="26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illole.org/public/aspnuke/downloads/immagini/cuorescompensa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04" y="3206700"/>
            <a:ext cx="2693359" cy="26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19516" y="113784"/>
            <a:ext cx="8924484" cy="4572032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tx2">
                  <a:lumMod val="75000"/>
                </a:schemeClr>
              </a:buClr>
              <a:buNone/>
            </a:pP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2)    </a:t>
            </a:r>
            <a:r>
              <a:rPr lang="it-IT" sz="2000" b="1" dirty="0" smtClean="0">
                <a:latin typeface="Arial Narrow"/>
                <a:cs typeface="Arial Narrow"/>
              </a:rPr>
              <a:t>Quali sintomi, elementi clinici e semeiologici rendono necessaria l’esecuzione di valutazione specialistica ed accertamenti diagnostici in regime d’urgenza o  “bollino verde”?</a:t>
            </a:r>
          </a:p>
          <a:p>
            <a:pPr>
              <a:buNone/>
            </a:pPr>
            <a:endParaRPr lang="it-IT" b="1" dirty="0" smtClean="0">
              <a:latin typeface="Arial Narrow"/>
              <a:cs typeface="Arial Narrow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73" y="1052736"/>
            <a:ext cx="544060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14816"/>
            <a:ext cx="8229600" cy="302822"/>
          </a:xfrm>
        </p:spPr>
        <p:txBody>
          <a:bodyPr>
            <a:normAutofit fontScale="90000"/>
          </a:bodyPr>
          <a:lstStyle/>
          <a:p>
            <a:r>
              <a:rPr lang="it-IT" sz="2700" b="1" dirty="0" smtClean="0">
                <a:solidFill>
                  <a:schemeClr val="tx2"/>
                </a:solidFill>
                <a:latin typeface="Arial Narrow"/>
                <a:cs typeface="Arial Narrow"/>
              </a:rPr>
              <a:t>2)    </a:t>
            </a:r>
            <a:r>
              <a:rPr lang="it-IT" sz="2700" b="1" dirty="0" smtClean="0">
                <a:latin typeface="Arial Narrow"/>
                <a:cs typeface="Arial Narrow"/>
              </a:rPr>
              <a:t>Quali sintomi, elementi clinici e semeiologici rendono necessaria l’esecuzione di valutazione specialistica ed accertamenti diagnostici in regime d’urgenza o  “bollino verde”?</a:t>
            </a:r>
            <a:r>
              <a:rPr lang="it-IT" b="1" dirty="0" smtClean="0">
                <a:latin typeface="Arial Narrow"/>
                <a:cs typeface="Arial Narrow"/>
              </a:rPr>
              <a:t/>
            </a:r>
            <a:br>
              <a:rPr lang="it-IT" b="1" dirty="0" smtClean="0">
                <a:latin typeface="Arial Narrow"/>
                <a:cs typeface="Arial Narrow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9184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La cosa che desta più preoccupazione di solito è il dolore: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66CCFF"/>
                </a:solidFill>
              </a:rPr>
              <a:t>Tiroidite subacuta</a:t>
            </a:r>
            <a:r>
              <a:rPr lang="it-IT" dirty="0" smtClean="0"/>
              <a:t>: possono esserci edema acuto, arrossamento e dolore oltre che sintomi da tireotossicosi.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66CCFF"/>
                </a:solidFill>
              </a:rPr>
              <a:t>Cisti emorragica</a:t>
            </a:r>
            <a:r>
              <a:rPr lang="it-IT" dirty="0" smtClean="0"/>
              <a:t>: nuovamente dolore e rapido incremento delle dimensioni</a:t>
            </a:r>
          </a:p>
          <a:p>
            <a:r>
              <a:rPr lang="it-IT" dirty="0" smtClean="0"/>
              <a:t>Non sono casi da pronto soccorso ma un’ecografia in tempi brevi può dirimere il dubbio tra le due forme e consentire di avviare la terapia corretta (steroide nel primo caso e FANS nel secondo; valida è l’alternativa di una terapia antinfiammatoria avviata subito per poi adeguarla in base ai reperti ecografici)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582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Domande al Clinico</a:t>
            </a:r>
            <a:endParaRPr lang="it-IT" sz="40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32"/>
          </a:xfrm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it-IT" sz="2800" b="1" dirty="0" smtClean="0">
              <a:latin typeface="Arial Narrow"/>
              <a:cs typeface="Arial Narrow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3) </a:t>
            </a:r>
            <a:r>
              <a:rPr lang="it-IT" sz="2800" b="1" dirty="0">
                <a:latin typeface="Arial Narrow"/>
                <a:cs typeface="Arial Narrow"/>
              </a:rPr>
              <a:t>Era opportuno richiedere </a:t>
            </a:r>
            <a:r>
              <a:rPr lang="it-IT" sz="2800" b="1" dirty="0" smtClean="0">
                <a:latin typeface="Arial Narrow"/>
                <a:cs typeface="Arial Narrow"/>
              </a:rPr>
              <a:t>altri esami: Calcitonina?  Autoanticorpi? </a:t>
            </a:r>
            <a:r>
              <a:rPr lang="it-IT" sz="2800" b="1" dirty="0" err="1" smtClean="0">
                <a:latin typeface="Arial Narrow"/>
                <a:cs typeface="Arial Narrow"/>
              </a:rPr>
              <a:t>Tireoglobulina</a:t>
            </a:r>
            <a:r>
              <a:rPr lang="it-IT" sz="2800" b="1" dirty="0" smtClean="0">
                <a:latin typeface="Arial Narrow"/>
                <a:cs typeface="Arial Narrow"/>
              </a:rPr>
              <a:t>?</a:t>
            </a:r>
          </a:p>
          <a:p>
            <a:endParaRPr lang="it-IT" b="1" dirty="0" smtClean="0">
              <a:latin typeface="Arial Narrow"/>
              <a:cs typeface="Arial Narrow"/>
            </a:endParaRPr>
          </a:p>
          <a:p>
            <a:endParaRPr lang="it-IT" b="1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it-IT" b="1" dirty="0" smtClean="0">
              <a:latin typeface="Arial Narrow"/>
              <a:cs typeface="Arial Narrow"/>
            </a:endParaRPr>
          </a:p>
        </p:txBody>
      </p:sp>
      <p:sp>
        <p:nvSpPr>
          <p:cNvPr id="4" name="AutoShape 2" descr="data:image/jpeg;base64,/9j/4AAQSkZJRgABAQAAAQABAAD/2wCEAAkGBhMSERUUExQVFRQWFhkYExcUFhYcGBYfFxsYGRgWIBYYGyYfGR8kGRsYIC8iIycpLDEtHCAxNzMqNSYrLCoBCQoKDgwOGg8PGi8lHyUsLCwyLC8sLSosNTUvLCwuLTAvMi8tKi0uLywtNDQ0LywvLCkuLCwsNCosNCkpLDQ0NP/AABEIASMArQMBIgACEQEDEQH/xAAcAAEAAwEAAwEAAAAAAAAAAAAABQYHBAIDCAH/xAA2EAACAgEDAwMDAwMEAQQDAAABAgMRAAQSIQUTMQYiQTJRYQcjQhRxgTNTkaFiJFKCsUPB4f/EABoBAQACAwEAAAAAAAAAAAAAAAAEBQECAwb/xAAyEQABAwMCAwYGAQUBAAAAAAABAAIDBBEhEjEFQVETImFxgfAUkaGxwdEyBiNi4fFC/9oADAMBAAIRAxEAPwDccYxhExjGETGMYRMYxhExjIn1D18aVUqNpXkYqiKVBO1S7G2IHCKSB8mhmCQMlALqWxnD0nrUOpQvC24A7WBBDIflWVgCpH2Od2ZWSLYKYxjCwmMYwiYxjCJjGMImMYwiYxjCJjGMImMYwiYxjCJld9aaO445wCTp3Lmr+hlZJTtH1UjE1+MsWeueFXVkYAqwIYHwQeCP+Dmr2hzS081s12kghZ/peqNBMkqn2kxpOD8xtSK9f+5WIIPii4rxWiZmfqDoTaaMwu2+F42SCZ69rURHFIxb6h7Nr8WU5o0TfPT+qaTSwSN9Twxs3nyyKT558n5yDQh7A6J/L8qbWFj9MjOakMYxlgoCYxjCJjGMImMYwiYxjCJjGMImMYwiYxjCJkb1r1FptIobUSrHd7QeWavO1BbNX4Bzs1eqWKN5G+lFLNQvhRZ4HnjPn/X+qJNVqHna1L/QAf8ATjBtUsAmgOTXBJJ+wznI/QMKy4fQOrHkDAG5Wo9Y/U2EIRpLml8AujrEn5Z2C7qFnatk/jzlB1aGS2mlknawWdpGr2gMKCMFQWbAA8Ec3zkQura9xY7gARYJs8kDmrux/wBH+PPknUPsa44A8f4/J/I8/wDBgPke9eqp+ExQbC58V3SQk7v3JaIAcCaUq4JPBDMQQGDcff8Avknoeo6kjadZqaXypkUEeBW5U3fA+SOT9zlbl6geTfzf96/xyORV/bOjQdSUEXX/AJeOBQ55vnj4/BzW7wN1IfQxkXLB8grQesanTm4tVNwV9moIljav4ksodAeRYa+R5y/ek/VSa6MsF2SIQJUu6vwwYfUpo0eP+sxzW9Q3pRIvnkA/cVyPyQbvPZ6b9SPotQJkUSKV2SIGClgSpsEjaaJNDj+/36wyuae8VV1vCWvhLoxZw6c1vmMrXQf1B0erbYjskn+3KpRj/a+G+PByy5ODgdl5OSJ8Zs8WTGMZsuaYxjCJjGMImMYwiYxjCJjGMIuTq3TxPBJCxIEiMhIJBG4EXYz5+6x0SbRy7J0ZeTtava/3Kt4Jq+BRGfRmVr9QPTr6zRmOKu4rrIgJoMVsbSfjgn/rOcjNQVpwyvNJL/ibX/fosODAA+R8G+K/wPHN/e6yD6n6h2NSDcfB5O0eB/n4+cldZpZVDB45oyqWweKRWXddXYFWbr/rKNotR25kdlVwjhikgJRtpvay2CQfBHHnOEUYJN16Hi/E3Qta2Ajvcxn5KbM+pIVmDoHG5G7QCsD4pivPH2J/+88Y+pyqC2/cOa3jnjgmxQoGvmuTln6x+q/9VDqIv6YqdSsSN/6jdFGIqsxwmIbCRfJYkcfYDKp09SaWvc4paAJBJAHx7bFCxzY48ZLDGkbLyhr6kG/au+ZUnB1sH66q/I+nm6JW7W6Px/xkkH+/9/8ArKtq1Cram6Jo+4EEmr8kAgVXPzkh0TqIddh+pV+1Dg1XnmhX2+f8x5YgMhen4Pxd0zuxnOeR/B/Cnnf2ki9ygsh4tSAa8j8C/wC1Z9E9Dn36aF/G+JGrn+Sg/PPznzp0/RtLKkaruLuqBbI3biON3xxdn4FnPpDpmlMUMcZq0RVNePaoHF/HGYgFiSo/9Rlocxo3yftZdOMYySvLJjGMImMYwiYxjCJjGQ/XPVen0lCVmLsCVjiR5HbbQPtQGhZAs0OcIpjGZ9r/ANWggcrpidt13ZO34BPuuM7eK4G43+OcmofVGpZQ39KlMFYKZ6cWAdrDt7Q3NUCRYPPjOc8rKcAynTfrhZYNf8cqz54tKBdkCuTfxlJ6p6zlKPEYVjZ1aNWj1UZeNzEW3MKXt7SHO4kfSPlguc/p+TQkQpJoxC8q+15RHIjvIu50WcuzPdmieP4jk1mWva6xB3yEtgnor1q4N8bIGZCyldyGmWwRuB+CPIz511n6N6ieaXsyxBUmkjZpXl3MUolqCNfnkki23fFZt6dHk04/9LJtQbf2JLaKhwVU2XisD4JUEXt85XujdWU6yZCNpnCz9s2WifaFlhc+AWCdxRQtd5+2azFzG3at4g1xsVlGt/Q3WoaSSCQVzyykeT4Zargc3888ZB+nkXabADivJJNUfcBwPJ5HHjn5Ob7pdUdP+3KkxG5is215FYSSFqZhbIRvrkVQ44ytdZ/TzvSjUaXYO7TOk2+MC/pathdTXm/tVA+7OUFT3rSbdV1mg7vc3WZ6Xq40vU1kKdxFALIxjr3xKhYMQVDA0wJH24GdkXc6pr4hpIHMiQkTNJNHvmC+0yuwCru9yjiyQF+15ZOv/pA+oetPIsmoRY/6nfSL7kNFSAa4UDYRuoqxJJvNC/TP9Nl6ZGzOVfUSUGZQdqKP4KTyQTyTxfA/iMkktfkLjG58LgRuLFPQP6ejSDvagK+p/iQSVhUgDaCaBbzbUPNDjzd8YwAALBbSzPmeXyG5KYxnH1jqS6fTyzN9MSM5/O0E1/nxmVyUT1/1pHppO0FMkm0E0VCpuvbuJN8kfA//AFnL0H9QI9RKsTRtGW4ViV2s22yoF3RIcA/O0+LAzNZFkJZpeZXJaU1RLuVBIBsMvwCo5AFeazp6REW1OnVb3NOgr3EFa7kn44Rbq+ODx4EAVLnSWGy9G7hMcdMZHE6gL+HkttxjGT15xMYyoevfU8cIXTtvJmVu52jTrGARwQbUs1KCPA3n4zBNhdbsjdI7S0XPgvd1Tq8s/EDbIvhuQZ/kBXHMaE8bwCxBtaoE5u+kSbcxQe5mkAUsNrSHwCoU3Q2ggi6+b4sI9SSOFKRxBHUFbLupDA1RBjoEV8cV8ZWumdPbUCOJe5JJJGpEYplCUNzOlhVisuAS1+KJIyvbw/iLryVDmtBOADt6j9qtlqYahwZBc23xb7qBnUSM+137W4kN3Htx9O43fBKjbtA4PuJsVY9D62k7Do4lk2uLmWXbIQo3NEFAPcIAo+5fqC3efh/TfWRozf00wCgUiTwyNa/YPzVi6DWbHA5GR+i6dJ2tsI7hDNGxKMmxye4e4stMh8Ek3YsLzYyaKSMvDqlwcG7Xzn1V7NVwvpBT00RDjuSM/ME7k+g5KzSa5Yoy0aMwpGShUbb2XaplNq3ue/LE0RV+YvoWqSPVrqNSiHkPKHCgopYFJQC3iNrO1Q3Ft8HLdpemxrpVjreqwhB9TE7VrizZNjj5HAGZQqkkBF5Hha+T4483+TeQ6Tj/AMWJGNZa2Byx75YW1B/TbHnUZLAb3AOfpa3qvoHpXqfS6mRo4JN7Ku6wrhSL2kq5G16bg7SaJ5yJ9X9KkDpPGsj7UdDsCs0BatupSI/Wyi1KiyVoD5uhfp/1d9KJJBGZr3IoLKG2d2R1cSEmgWZ/aQL4N5pvprr0k8crTIqbG4Kb9pBRZDW4W23dtLDgkEgDwLFzCY9R2KrRKwSuja4EtJ+hsq303rc/7e+PuBgQssNAPsO0kwOUljbcVBUK6gt5rOvR9Tk1LGKNo9O/t3CYsZ1DI25hAyKN3cCqDuZeGPNAGxaD1Fpp4nlSQdtOXZwUCjaG3HuAUpWiG8Ef2zknXTaqNWV45Ea+06Ou5SvBeN79jKSOVyMynjJupDp37KS6T0hNOmxLJJ3SO5t5GNW7N8saH48AAAAZ25EdE1slmCcXJGiESAMFmU2N/IAVrU7kBO2155GS+SFyJumMYwsJlN/UnX1HBpxdTS7pK89uGnP+C/bU/hjlyzNPXGr365gCCIYAnPgPKTIwP2pVhJ/DD488Z3aWEqZQx9pO0evyVf2bmoCgWP1fJO7cfng+3j8m8sH6e6EPrGfioIvjwXnYgn7Co4vFDiTxRGQdDkcceSbsbQbJr5oH/j/OX79NtJt0KyEUZ3eYj8Oaj8cf6SxjIVK2779Ff8Wm0w6RzVpxjGWa8omYP6n6mJNfO+5m3v8AtEB6dU/aVUFHd7rHFg77Fhs3WW9p21dcX4v4/wC8yf0l6ZqJZJhGZFUJE8fLIFBV6bjhn3e03+TzQr+I1MdPCXSenn+lOoJ3wS62NvghcHT+iaiFCzduPcOIiCzI5YDhwwX3PVijW0bSc1P016cj0cW1drSOd88oRVMrmyWIUAAWSAvwKGVLXaIoivI8W3vRDl9hZu8jBV38X8ij4B4GaJmOG1NRPBeY3F+75e+qgyMaZnS6bOdv5/b9qM9QdX/p4tw2l2YJEGNKWIJ5PwoAZj+FOUjSwSFCxdSxeRncoQZW3kFiL9lKu0AX7QvPHPf6n6ykmpCAtt05YGlcqZWQNyVB+mO14s7pKqxldn9Wwws8f7ktOaMW0qWY7pEvcBSsSQ3AN0OQc48Y7R1OOwN3asjF7f8AfotqTtZKgsjBwOXVceq9Uz95494RY3ZCIk4O2iCRbMFKkVzZonj6RztJvfc1kuAbNM6j3K+5l5vcv4P0ni+PdoOhvrmnmoRI8gEe6y4CIo8Kfbfk8m7/AAM9Wv6WI5ijhXIWOVgqkqxcsrMVHJH7agK1+P8AyJESg7GST4dlg8i5xz57CytuNsjdRMbs8EXx4G906NPvnYxsJCY33KWoMUohRIQVay22xe0MxNAZIeqojBFp9PIVJihAmZSU/wBZmaVO4KKxe0L55LJeePplv/VLvYLHDDJJOeLCxiOgRVLbkEeDSGuLuu+q9Y8mpLmxu3PTMW22aZN/BIHtHjwQPAz0Tu0pzp/k1tj8+qqOFUEFQ8R69L33za97cht4q3v2ZIUDSTKJUUyJEbEo2oBuUBl+hEBIK1Rqubrnq8xtqDwuztl5RIpOzcXLMACO2/t3Wtgmj8Zzem5iJioaw8ZoEgUYwCG9zUKRmFj/AMbyZPRoXLTFRQSht3AOI6IZlHEihrI+SFNcZCFPFTQCoa91ybAE3sOYGFu95oq91PUN1taN8i+AQTn6K0/ptqn1DGWWSRpliS9/a90cvuSwijaQ6yf8j+wv+UD9L9Su/UR+G2xOBVbhTKzef9wNY+Cfzl/ywe0McWhcGPL26nbnomMYzRbr8JzFm1plaSYnmWR5fPwxCxCq/wBpUA/JP240n1/1Y6fp87qakZe3FXnfJ7FoX5s3/jMr05CqtEnYmwcrdABa55JpeOfg38ZCq3YDVf8ABorl0novbJoTPKmmWx/UuEJHBVFppWrxQjFf3YD5vNtghCKqqKVQAB9gBQH/ABmf/pR0snv6tju3MYYDQ+iNiXIPzukJH9o1zQ8608ehueah8SqO1lLRsMJjGMkKsTKVpNQAWjkEqFHZbKBtwslGG1ieVIvj71l1yl+uPT8zAzwW9bRPCoAaaNd1hWHuDiyRX1cL9srq+j+La1tgc87/ADwQVs2V0dy1U/1V1NdRKootAIyNMdrASh1uVzyOSaUDyFF+Hy3+i/WhkVotU6B4gtTFlVZQd3nwBIAvuC8GwRVkCqaV4tT+1Ci6rgEKu0JH4Ks7niLbZAQHd9h85ZujejYoYqdUaQssjMQzUVIaNFLNexCAALFgc+ctqjsKaNsbOVgPJQqJ81QS6QWVW0GoUo1FwTvflJFJWWSV0cF153AE7uTwcqvqDprJqZFWOS5G3wxrGwDBgAzDcAFXuhgT9+aoi5gda1PTdTLHIZJIwVfUByS0u4FTqVYk0DW7zR5TgrQluraiGZ11cTo8e0QO17TE2/cm8OVKggOtEA+Pg559gLavQWnS6/e8d7HH5VxSudROM0Zza23X30Xh6Q6n2dLtKkTNKzBXraU2x+8OpIPHx5BPPA3F1CHvSI8pHLKgUEooDyAKu9HVmG8j+XkXVHaeEyozoEfuSo6tsQ7iQAQQQtmzHfJuzxYHj39M18mqkWCGIq0hFOxQbADuaQiMmtlkgE/VtX5rLqOi4fFqeLdoQc3JORb3sqmpl4hV1HatuWAgnYDxvsp4QxxdPJVBF339qKAP2YpAXYjb9LAFiCOTKF8nI1elxuV7iK4LgOWZifeW3Vb/ALfPNLXgDnjJvrBEskiiNOyinTxrZB2iu5VClBYAcf7S/GRcsojDSM7iKM9w0qhmCtuAI28lgFIC7fqAsk5TBklYXwwO/iLHNvX3sV0q52wyslF73xbl5Lr6t0KDsNEkKAyceyNS1KNzsLBsiNW82CSBzuo1/oemWQw3v2SKu4Mz7dsiE7Nm/YpBqgAAKFDmjpPpjoDKqz6n3al0IYfwhViD2kX44Chm5LFeTVAUyTpTaHUslLtHcOk3W7FDRLEcE9vf2/rvlSeCbkcNoHQUr4XHVI4E5z3rYsd+mV1rphI8Sv2G/ku2SOLRvDO0sw2OBYG/2bD3FYBb2BFLE+ePnNGjkDAEEEEWCOQQfBvMd9V9VkAh4iaQSPVFlBTaVcFbayDQJUkc0QQTnX6L/UIwRpp2ikcAOYwZAzqq1UKswFqqkHdIQasC6XOtIJoYdNW+7x9uWefqu7YHSRmeJn9vr91rOMhNH600cm0CdFZl3bJCFYVYIIbwQQbH4z96x1g3FDp2Uyz2Vf6ljReXmoeasKL4LML+2TNQtdcBnZUz9W+tAyQaQE0oOomA54U7YhQBPku1cfSPvlKeVuFQBpGbZHSkbnb2jkefd81/E8cZ49Z6w8uskaWRZGHaTcNoWokrcAGoW7M9c13Pjbli/TLpf9RrhLdppFJNLQMsqsqr/wDFC5/+S/bIL29pLbkvSQSilo9Q3OfU7fRan0HpQ02mhgBsRRJHf32qAT/k8/5zvxjJ682mMYwiZ4SyhQSxAA8k+BnnlS9eRSS9qBGA7izMgI4eWJA8KE2K5DN5/hfwcJ5L09J6vHNJqHXeqPLE0Zk2AN3Y1RSoBumMfG6jZP2z39T15MeoTTuv9RGm7b7bXwbAfgmgwBNgNwcp0+rjji/p5C0UhaN+6VcCJUV24ZaZds5nUkDxvvgjPR1TrFXqYZUSaOSJiiyoxDFGTVIUB98TOsbXZBNsPvkGRgMh05AP7VhBHI5rA8aS4CwPpjxXv6jr4+oERywsuoitopkCNwpG5GAN7W3VQJG6iDeU6FZLViGikJtRVspQfS0fhm3gKQRXuByxdBdxq9zpIXKTbv2nB95idWPtoA1XH3XJbrnSYyrTtC1oLZllMbMpZVIJWxQFMdy+F++VprC2pbTPb/KwHqbZudveV0q2sheQ3LbXNs+ef2vS/X5f9EBZWkjcEwEROhVG3OUdqVFtDuLCi1fg+np840uknAVo55iqmUpuggjpdy92Iuq7FZnYHbbNVmgc5ul6R21Ug7AnWSBgIlliEkQjkVmdS6IroX2jyDfB+489Ro2ii/qY3aJWIUdyN0aVivCLHF3VlUkVR45ck1d2DKMUsh0tAvbrnyyoglD4i1pwcrs0fVliSuDECDE4tjZHMdckmwW8hKYDcDwI6HryyOiugEcb6aWbadzbYiN5ZFB2qWVHPBsBgaq8h9T0+OeSVloK0r7AyTWFY32aVfeQA37d8DaPN3+6z0bJC5i2RcxhnWJmJMbMdyUI6LgAstkAtQAs1msTY6aV72d0u3+f7WTFA+Iam3Ize/42+d+i+gYpAyhlNggEEfIPIORvqLoQ1UW0NskQ7oZAL2NRXkfyUqSrD5BPg0R09I6hFPCkkDK8bD2lKrjgih4IIII+CCPjOzLIG2QohAIsVifrHpGsRot8RHG21kTZuDttIkfbQJkAAPvPNj5MV0XRzDVqOxKQvdViApQ2hWu4rBCLogkjkLxzY3rXaJJo2jkUMjghgfkH+3j+48ZTIfSUmi3GJZNUjuTw6CVAaAX3kLLVfUWVvvuORaxj3xvdGLvO2bDop8Fa+KAUuOzsR48z481XNdo52T6ONw9sjIGf2sbC8rxx81x8UcmfTMSaXRNMY9pTvFytM22OVwkQPHtHwthVoH7k+zU9Qik2he4jo2+WLUKYW2AMN9OKYbiKIJF0fjOHVTgdMG76RMG1LPHKsK3I2pZm7i/uxkUoCWCzqAech0bZmwdlOAHar2HSw8SokUbWPJbfTbc9Vzy+kjNGx1ehkeVyHebTaiPvWxsLsBChEB2Ae4UP85aP020Aigm7aFIGnYxK7BpBtCxybyCfd3EbyT4+1DKwZYJEXsRaCUsyon9LqZa3k7q7MSE2PdJZFKqtfjNG6B0pdNpooFCgRoqnYAASB7moAeWs/wCcnRA3uV0kOLLvxjGSFwTGMYRM4usdME8RTcUYENG61ujZTauL4NH4PBFg8HO3GEWberunNqo1h1ajT6pv2oZ190E5baNtr7lJJJCOBRJonk5BJo9Sk8AeMo3djYvuUqy7TuKSKacFCVryRfGaD64NJpyTSjVRlrYAfTJQ5HPu28Dn7ZXdPH2kEARJdP8AR2JXG1eSAY3olKZq5vjwRWdoQ+Nrnst4rhUzNdpikJ2x68l+f1cYXcZVKx8sxe9oB3Fto+k7ebrnjznHP6jeZhFFD7XJj97kSNYYMVWOypCgtyd34U+OrUxQTB4ZNVPpHKnuxak9xALJDLM42kErfDkECiK4zvh6bpunK2qllMzE9uEqBfuO0RRxqa3seGb7AeFWhV1FPDVu7eoZ3gLCxNrb3O2yzTsfTt0Ndg7rg1+ji6fAIi26bUmp2AG9kjS2hjAoqp/0wRZuQmyxzi6vou3oNABtOnVXkmZAa7hjZlYgfwBMx58FUusr3VOsNqJtzbmnumDI6+0M20Iq89v+PBJvk+4nLxp9TIOn6WWQN+3M/e3ckczRlmY/FtZaxXk+M3ike5+oZPjtz+/VW1TTMjpWPa6+q+2fl73Ve7+qTTSyQsyQntyKVYM4B3iYCxQG4RklfywJs3D6HqTQyCT3N/ue5tzqzHj3MdzAqStkkkAeDmiJrY3U1ukUgg9qN5A38SloCt/BFjKzP6d0ulPc1ckkcbMezplKGaQD3UzIT7TXgFfHuc83U07aisc/4iPSXG3Tw8z5qfS1NJT0zo5M436/q26nPT2tlg1K0D/Sal0VdxJAkdZXZ49tgBio3DxZBB5YZf8AMq9Kes49Rr4YpI1igSxoEX2rGyoYwH59ztEzBRwo+LJvNVy9jp3U7BE6+Oq8817XjU0pjGM6LZcPU+hafU134Y5du4L3EVtu8U1WOLHnM8/WXrQHY0gHFieXmgFSxGviuWtvx2x981HKj6u/T5NYTIkhimsEEqGjYgKPcvDUVVR7WH0g/e9HglpAUimexkrXSbBUz9HekltZLOf/AMUITmPaXMzsT+KUR/n6yb85sOQvpL0wmg04iVt7WWkcgAux8mrND7C+MmsywaW2WKiQSyueNimMYzZcExjGETGMYRVr166iCIuCR/UwCxtpN0gRmbd/HYzKfn3Dx5Fd0kSrqBGGUBV39q1BBpQpC3u20X/HA+Dlq9b9MefRSpHt3jbIm7wTG6uR+CVUgE8AkZkMmraSczi1eR961yV8iNfJ5C+V8G2F1WUnEoJHuux1gWlp8fAqz4fQMq3d7/zlXT1To0kjXeyrTV7lLBgbJSgCfI3D7UTxZynJpTE/uVVlVAXAUKBzt2hlH0L43Lx7fnJKP1UuokXcQjFNsa2dp3bg7BuCC4C7QeCLF889S6QSNGKU0S4JTdso8sN/HPC0bHu8GuJdPw+SHhV6qQjTc23AHIdfLxNgvK19RqrjFG3na4O5HPpb/q/fSnRI5G7kg3iFwI1I/mo5Zj87d1UKFjm6yen6lLoom7YWWHcx2yWDHuYnZuQHcvNAkcfNjkeGj6e+of8ApUkaBEXuGSEKkiruAijS7Ue5ZLO36Qo4snPfry8Alj1KiX2koVGxZ1elKlR9BUt7qv2+77gVVM2rJZMyzmOcBp8L2v57+SuWMiigLQbEAm6idF6g1eoZy0wSMCu3p1ChSwoL3HBkJpg3t2814qjz6/06ko+pwQxJLOHL7tu7c8m5m+niiK545OO41fUQQWqja+42RsJIr7LdjwK850lZZIm7e0spXhGYXZXlCbri/kngmr4yZxiGupZxMx4ay9hY2t5g7+eVX8PnZWf2Tlx6+8LP9N054pBulWNwzdtt3u3qBtYOQBRZwb8mqFc59A9G6muogjmUFQ63TCip8FT/AGII/wAZhut6YYn7c0eywQO4pAezbN9nXm/t/wDWX39KerLtk06/xZ3AAA27WCuL/mbKkkeCSOOLt/jHVFg5uRzHv8q+qODMoGCRkmoG2Mb5yFoWMYzZV6YxjCJjGMImMYwiYxjCJjGMIvGWMMCCLBFEH5B8jMC1iODqUWriaaNieATE3aVgVqiyhWPH1A15Nb/mI+sen9jXzozbt8n9SD4FSWqJQo2GV+eeDfk1mrywMJeL9FO4eJnVLGxOte9/K3T7eKqSxDil+VCggeQVCgD5ACj7f8cZpfpHpjnTK8zHuvuKs25vY3Kht3Itiz+2vr8cCqz0voivN7G2x79xTax4CkMVCni2/i3FFqIzR43WuCAqj8Uu0DivihlR/UXFu0hZFCN8u/A9TzxsokHCjTTubNy2/a8/TWn26osVZWaEr5G2kcEeD53O1X8X98m+udGXUxFCdrDmN9oJRh80eCD4KnhlJB4OUT0x6jkk6nHzcMiTIi0BQASSNyPJLduQ2fhgPtmmZYUkDoIGRvFiAMLQua4kt2WW7CgJYlWVmSVCDcbUWChgGLgg71B8j5OTegghWxEytdWwILP5olvLEc8fHI4z3/qJ00dtNSPMTASc8GNiV5HghWYNZ8ANyMzvrElKDakgMqcEKD4L7lNqVNNYo2ByLvN+J0Q4lAO0eW6b+R8x9lwo4vh59MLLl3vC0HqEile2yK4NErIoZAPG7aQeeOK5/wAZC9Ohj0mphmXakYYI67eF7xKMQ+7gF+2xAB8E3ycr/ROpTxP2iqsOB72kuz7b3AtZZ6WgK44GTvW9NqTEtqY1KMJVR98ke4FOVUUaBJ4sj7Acjy1FHU09UyNsgDL2uSALHO3U8vGytuJwSwM1Si9sgDPvx8FqGMjvT/UDNp0ZuJANky3eySM7ZEv5pwefB4IsEHJHPXqAmMYwiYxjCJjGMImMYwiYxjCJlP8AX3SlkbTs26izRNtHu5UuhBqwQ6D8USD5y4ZC+r0P9K7qGLRESqFJBPbO4jgcgrYIznK0vYWjddYZOzeH9FRenPFpQV3FuT+9XDVsG0jcdlWefp8ni86PUHVWgQFCRJK3bQgKfbw7k2D7doA/z9rOc8MGwLtoAA7TQIN8XwOL5P8A/OM4tT0aWRjIimSONe3sDMXBLFmZFYEDyAQPO0ECgBlZxLgsNNK2rbJbOQTz8D9x0XHhPEXV1XoqBub329CuPo6FNVpGIARZoyXD159vu3D57nwRZoULzbRmHazuFtm0hpA6yFlYFOCCOat7YUL483VXsPp7qPf0sMv+5EjHknkgXyeTzeWsbpXxh8nkD5KbXMp4qgxQHOCR0v72/C7ZoVdSrAMrAhgRYIPBBH9syXV+lgZGCgRvCextO5kIWu25BexujaM+QBQFVWa7lK9c6R4T/VRbQH2RzWq8HdUU3PB2k7SGNEEfajErmTSRWgNjcKPHMYHdo3cXVe6FrI4GbcWY2VUxxsyqBwz7gAbJJ8LQHgnzlkh6lEU7gdSosE2eCDRXaaO67FEX+MpellBNp7q59rAkHwQ1EGyTfNfFn5zt08ETKTIoYSF7bmmCNSpQ9x9/uvnwAPBuki4Z8fPpJIPP08OpXCXjUuZJbG/orH6J9Rd7USqU2rIgkQ8DcUqNiRuJ3FO0b/uPjLtmT9OD6bURzb/2om/cH8gjEoyt8MF3obBukvbzmsZ6t8YiOjoFrDL2rdYTGMZouqYxjCJjGMImMYwiYxjCJn4Rn7jCLM54OwZeVQQM4l7hYpsGxkfi9twsfag5Ygcc51dD1CjTGQmz7nkuhRCglSfHAAF+PnOH9XEKSRED2Tgdwm6Lae2RKB+Q7n89tftlF0+vdVMaScSMqhONrbCH3MDQb7f5A8HIldw19ZSEuktpNwOVunn0XNj2tqmthZ3nC3qforHq4zIO7KzFz7g25mMJYhlRdwO0BTt28L9xfOX39PJa0xhIP7bOVPxteSQhbH8gQbH5U+CMzTTdTZy0ciMXO7iEbw5uqVfO6rtaIAN+BYn/ANL9YTrJGfaskqtaEsHssZeEI4AthzXj5zjw9kvevfSPlckBcuxkp5tMrSCevz9Vq2cvVNAJ4ZIm8SIyn8WKu/gjzedWMsVJWL+kuhb9SxlAKxo6yJ7trPuKi0J+kAEA/jx5y2dU0cSIXLCJI0IPsBUBqAAUfnaAo+OAM6eqqYtW4G4CQLMp5q+I5V54PiJq/wDMn75TPVk2p1J2x9vtR/w3splZSdzeNoocKC3webIytlkrpq8vhNgAL26eI2JP2XWCiomRNbUuADjvz8hbP+16NR6nhlYArIqFNjG1Ngqw3bVugCd23k385rnp3X97SwS8HfGhO0ki6F0Tz5vzzmCJoZdxQRSbqtQQxO0sFDbhakWwX8Fh4zYv02kI0faJUtDK6Er9J3ESrXA42yAf3BztE49q7Ue8clXnFKamip4zTW0jGDfxVqxjGTF55MYxhExjGETGMYRMYxhExjGEUP6r6QNTpXTapdffFuFgOnK/8/Tx8E5h0ioYu6pdodgsooKRszDd3BfNUt0tryDn0TmX9R0ZTVamKiP3A8Zo7Qs/u44r6xIDV+PzWcKqd0cBaNiRdZjlNPOyduS2+PP3hRfoXShp2ce4RowDAggGQCvz/pl/uOW/By5zuEaOQ0NkkZZuLCklW91XW1yazPdJ6imWxGzqgJ7S+V2g7VtCKNgeTZAJrkC5iL1cohKTMzmRZFGxE7gBQfuGMbRQZhVX/wBc1M/Cqtk0dW13dxcbEA7jx+forGTibeISlgYbnA57e+i1vGc3TNR3IY3sHcisStUbAJIokV/nOnL1VqgPV/SGli3xC5YtxUDy6MKliBvgsnAPwwU5nmj6jHKBQAAo0SFFHmhIfaEoiiDfJObFmKa3Sx6OaSB6SpmaHcl33CdrCQLQADoNtjbX5zqyqFMxzrXPLzUCtpXT6S2+Pturt0hUCftusvhXdCtWP4jb9Kj4B58E8+JfoUq9+VRt3FEY0w3EguvK1xS7Ob+fA+c7a4jvJYSA+3aQDZ5CC/ubsN8VdVkt6PmaPXQh5A/dXULuIpi4EUoTdfuITcfFEJd/GedooKiapdVOOobE9L8h72UyKrhDBARpPIb363WmYxjL1bpjGMImMYwiYxjCJjGMImMYwiZUvXnStwiljFShjEXC37ZAeCAyk+4LXPBP5OW3ObqOhWaJo2sBhVqaIPkMD9wQD/jOcrNbC3qFltri6yfWeiGRFWI9zbtA+hTxQJINIRQ/Byta6FlnKy7VddsaiyQwQkhrPknddgkEEX+dC1PWuwXi1NCZP5IKVlYnbMse4tt28mrohh8Z7P61Fh7qFZEVSU2Mp3c1tDc+5vFfc8+c82/ilfE34epbqzgjF/pbywFaUojoZfiWtwQfL31U1+nOp3aCJf8A2AqODW2zsokmxtoefj48CzZRvRjMusdGay2mRmAvapSWQUB4CjftWgPoP4q856cNc0AO3sqrtWzEyNFgSTb1TM2/Vf0+zNHqI4mkG0xzBFZiLI7bbF5I5ZSQDwwsEDNJxmHNDhYrvTzvgkEjNwsK9Pgqy7F1M1bjSRSSdlqNRAPwr7BbA/DUCCKNx9HdIlfWltUDGdKkb6eFdtDvpIrSOQDbfUm0MQCD54Od/WPUWn0Ou1DzzBFeCAqgILM6NKDUYO5nKmMeKoAE+Mz7rH6lzy6lpNKDA5RYR7Vd9gYuN24mPfvtdoU7Qx93PGWExx6dWPRaOibU1GtrAHHpf7bKyet/1RkSbs6MgLE4E0rA+4qxDotiti17n/wPzYNP+ocOn0UEuucRzypu7KjdKbsqe2nIta5NAXXnMJ1Op2su3g0JGIKsxLnci3t+NyFh8lhfBzwhlty5YuzMe6xYFmqjy7E3/aybI5PgaMuclSapsUemNm43Pj/paR1L9btRvLRQQLEhJZJWdpnUH4MZ2RsVBoHd/nNe02oEiK6/SyhlsEcEWODyMxD0F6Hm1kgklQLpkcCXuXul7R/0wqheLAs3QoCjRzdM6KGmMYwsJjGMImMYwiYxjCJkL6n9WQ6GMPLuJY0qoLY/n7KPHJIHI+SMmspXr70TLrWSSOZVCLtMcijb53Fwfv44bjgHg85q69sLtA1jpAJDZvM+7rj6wNN1hFOmmEWrRW2pLauUO3eGjB3FDY9wsckfJyD0fovVR6gwiSEydrun6+yoZigLRkEu9i1Zdh9htsz7q8LwSGIh1lio/turUy8Usgf20p5JO6+D4rJrovrrWRjfHLvYhd0jxLI7hb9sjsQ/HPt4oC/kk8Q4XDnDKtXUz3g09O8OYc2JHv7fVan6Z0Y0+vmVrLzwRPvIUBuyWjcBdxZQA0R5Jvdd5ccwHXfqhrBPFOEQOisCFUGN1JiEi+4b1d3VBwxCgKPlidz6T1NdRCkqBgriwGFMOSCCASPIPgkfYkZI1B2QqZ0TojocLELrxjGFqsQ/WD0+0GqOpBDJqiAPa1xuiBTzdNaBgt8jc1Di8o5ICVsVWtiSSzdwgjwqqANoO02aJUgbeVP0P649L/1+lMSsqyK6yRMwJCsp/wDEggEWOPv85mPR/wBG9XI37/bhQEX+6XcheeAgCi9x9xsgj6TwcwQDuuscr4zdhVT6L6V1msIaHTyushYrKw7cRs0W3mwKUbQF3fPnxmm+mf0YSMBtY6zNtZSihtihrUAOTZAjpeVBFCiPnSoYQihVAAUAAD4A4A/4zzzK0c4uOo7r1wQKiqqilUAKB8AcAZ7MYwtUxjGETGMYRMYxhExjGEXB1zqo02nkmIvYpIW63H+K/wByaGfPPVvUmp1jPJPIdsnHbUusRBDbFKF6AFrwfJ82c+jtboI5l2SxpIv/ALXUMPBHgivBI/zlUb9I+mli3Zfk8KJ5gqc2VVVcBRyeB4+Kwi+f+4EHjYPAsADjn+RAA3VfF2f+Zjo3pbWaok6WJnUIbc8eaZSHdgC3PG22HzV5v3RvRGi0o/Z06A8je4LvR8je5LV+Lrk/c5NJGAKAAH2A4wtmuLTdpsV85dD9K66diItLOG47hkBiFMSSrPKRYsnhAx8nxxm8ekejNpNFBp3Ks0UYViv0kjzXHjJfGFgknJTGMYWExjGETGMYRMYxhExjGETGMYRMYxhExjGETGMYRMYxhExjGETGMYRMYxhExjGETGMYRMYxhExjGEX/2Q=="/>
          <p:cNvSpPr>
            <a:spLocks noChangeAspect="1" noChangeArrowheads="1"/>
          </p:cNvSpPr>
          <p:nvPr/>
        </p:nvSpPr>
        <p:spPr bwMode="auto">
          <a:xfrm>
            <a:off x="56445" y="-144463"/>
            <a:ext cx="2709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098045" y="3842797"/>
            <a:ext cx="4854345" cy="1890460"/>
            <a:chOff x="4290874" y="3842796"/>
            <a:chExt cx="5461138" cy="1890460"/>
          </a:xfrm>
        </p:grpSpPr>
        <p:pic>
          <p:nvPicPr>
            <p:cNvPr id="6" name="Picture 2" descr="tir iper C fisiol arbosti PAS 0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874" y="3842796"/>
              <a:ext cx="2364794" cy="18904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tir col IV e ca midol 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7219" y="3865711"/>
              <a:ext cx="2364793" cy="186754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8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 SESSIONE: TESTA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CCFF"/>
                </a:solidFill>
                <a:latin typeface="Arial Narrow"/>
                <a:cs typeface="Arial Narrow"/>
              </a:rPr>
              <a:t>4</a:t>
            </a:r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Nodulo tiroideo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428" y="2656114"/>
            <a:ext cx="6589485" cy="27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3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ree first p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26" y="116632"/>
            <a:ext cx="626340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1499659" y="2420888"/>
            <a:ext cx="7040782" cy="1512168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4" name="Picture 3" descr="Free first p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904" b="52046"/>
          <a:stretch/>
        </p:blipFill>
        <p:spPr bwMode="auto">
          <a:xfrm>
            <a:off x="1563666" y="2527691"/>
            <a:ext cx="6855846" cy="12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5729"/>
            <a:ext cx="9144000" cy="9144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Calcitonina aumentata: Falsi Positivi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7501" y="1714489"/>
            <a:ext cx="8318500" cy="33701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341DD"/>
              </a:buClr>
              <a:buFont typeface="Arial"/>
              <a:buChar char="•"/>
            </a:pPr>
            <a:r>
              <a:rPr lang="it-IT" sz="2800" dirty="0" err="1" smtClean="0">
                <a:latin typeface="Arial Narrow"/>
                <a:cs typeface="Arial Narrow"/>
              </a:rPr>
              <a:t>Ipercalcemia</a:t>
            </a:r>
            <a:endParaRPr lang="it-IT" sz="2800" dirty="0" smtClean="0">
              <a:latin typeface="Arial Narrow"/>
              <a:cs typeface="Arial Narrow"/>
            </a:endParaRPr>
          </a:p>
          <a:p>
            <a:pPr marL="171450" indent="-171450">
              <a:buClr>
                <a:srgbClr val="0341DD"/>
              </a:buClr>
              <a:buFont typeface="Arial"/>
              <a:buChar char="•"/>
            </a:pPr>
            <a:endParaRPr lang="it-IT" sz="900" dirty="0" smtClean="0">
              <a:latin typeface="Arial Narrow"/>
              <a:cs typeface="Arial Narrow"/>
            </a:endParaRPr>
          </a:p>
          <a:p>
            <a:pPr marL="457200" indent="-457200">
              <a:buClr>
                <a:srgbClr val="0341DD"/>
              </a:buClr>
              <a:buFont typeface="Arial"/>
              <a:buChar char="•"/>
            </a:pPr>
            <a:r>
              <a:rPr lang="it-IT" sz="2800" dirty="0" err="1" smtClean="0">
                <a:latin typeface="Arial Narrow"/>
                <a:cs typeface="Arial Narrow"/>
              </a:rPr>
              <a:t>Ipergastrinemia</a:t>
            </a:r>
            <a:endParaRPr lang="it-IT" sz="2800" dirty="0" smtClean="0">
              <a:latin typeface="Arial Narrow"/>
              <a:cs typeface="Arial Narrow"/>
            </a:endParaRPr>
          </a:p>
          <a:p>
            <a:pPr marL="171450" indent="-171450">
              <a:buClr>
                <a:srgbClr val="0341DD"/>
              </a:buClr>
              <a:buFont typeface="Arial"/>
              <a:buChar char="•"/>
            </a:pPr>
            <a:endParaRPr lang="it-IT" sz="900" dirty="0" smtClean="0">
              <a:latin typeface="Arial Narrow"/>
              <a:cs typeface="Arial Narrow"/>
            </a:endParaRPr>
          </a:p>
          <a:p>
            <a:pPr marL="457200" indent="-457200">
              <a:buClr>
                <a:srgbClr val="0341DD"/>
              </a:buClr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IRC</a:t>
            </a:r>
          </a:p>
          <a:p>
            <a:pPr marL="171450" indent="-171450">
              <a:buClr>
                <a:srgbClr val="0341DD"/>
              </a:buClr>
              <a:buFont typeface="Arial"/>
              <a:buChar char="•"/>
            </a:pPr>
            <a:endParaRPr lang="it-IT" sz="900" dirty="0" smtClean="0">
              <a:latin typeface="Arial Narrow"/>
              <a:cs typeface="Arial Narrow"/>
            </a:endParaRPr>
          </a:p>
          <a:p>
            <a:pPr marL="457200" indent="-457200">
              <a:buClr>
                <a:srgbClr val="0341DD"/>
              </a:buClr>
              <a:buFont typeface="Arial"/>
              <a:buChar char="•"/>
            </a:pPr>
            <a:r>
              <a:rPr lang="it-IT" sz="2800" dirty="0" err="1" smtClean="0">
                <a:latin typeface="Arial Narrow"/>
                <a:cs typeface="Arial Narrow"/>
              </a:rPr>
              <a:t>Omeprazolo</a:t>
            </a:r>
            <a:endParaRPr lang="it-IT" sz="2800" dirty="0" smtClean="0">
              <a:latin typeface="Arial Narrow"/>
              <a:cs typeface="Arial Narrow"/>
            </a:endParaRPr>
          </a:p>
          <a:p>
            <a:pPr marL="171450" indent="-171450">
              <a:buClr>
                <a:srgbClr val="0341DD"/>
              </a:buClr>
              <a:buFont typeface="Arial"/>
              <a:buChar char="•"/>
            </a:pPr>
            <a:endParaRPr lang="it-IT" sz="900" dirty="0" smtClean="0">
              <a:latin typeface="Arial Narrow"/>
              <a:cs typeface="Arial Narrow"/>
            </a:endParaRPr>
          </a:p>
          <a:p>
            <a:pPr marL="457200" indent="-457200">
              <a:buClr>
                <a:srgbClr val="0341DD"/>
              </a:buClr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Beta-bloccanti</a:t>
            </a:r>
          </a:p>
          <a:p>
            <a:pPr marL="171450" indent="-171450">
              <a:buClr>
                <a:srgbClr val="0341DD"/>
              </a:buClr>
              <a:buFont typeface="Arial"/>
              <a:buChar char="•"/>
            </a:pPr>
            <a:endParaRPr lang="it-IT" sz="900" dirty="0" smtClean="0">
              <a:latin typeface="Arial Narrow"/>
              <a:cs typeface="Arial Narrow"/>
            </a:endParaRPr>
          </a:p>
          <a:p>
            <a:pPr marL="457200" indent="-457200">
              <a:buClr>
                <a:srgbClr val="0341DD"/>
              </a:buClr>
              <a:buFont typeface="Arial"/>
              <a:buChar char="•"/>
            </a:pPr>
            <a:r>
              <a:rPr lang="it-IT" sz="2800" dirty="0" err="1" smtClean="0">
                <a:latin typeface="Arial Narrow"/>
                <a:cs typeface="Arial Narrow"/>
              </a:rPr>
              <a:t>Glucocorticoidi</a:t>
            </a:r>
            <a:endParaRPr lang="it-IT" sz="2800" dirty="0">
              <a:latin typeface="Arial Narrow"/>
              <a:cs typeface="Arial Narrow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7501" y="5703640"/>
            <a:ext cx="8542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Castro </a:t>
            </a:r>
            <a:r>
              <a:rPr lang="en-US" sz="1400" dirty="0" smtClean="0">
                <a:solidFill>
                  <a:srgbClr val="FF0000"/>
                </a:solidFill>
              </a:rPr>
              <a:t>MR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et al. Ann </a:t>
            </a:r>
            <a:r>
              <a:rPr lang="en-US" sz="1400" dirty="0">
                <a:solidFill>
                  <a:srgbClr val="FF0000"/>
                </a:solidFill>
              </a:rPr>
              <a:t>Intern Med. 2005;142(11):</a:t>
            </a:r>
            <a:r>
              <a:rPr lang="en-US" sz="1400" dirty="0" smtClean="0">
                <a:solidFill>
                  <a:srgbClr val="FF0000"/>
                </a:solidFill>
              </a:rPr>
              <a:t>926; </a:t>
            </a:r>
            <a:r>
              <a:rPr lang="it-IT" sz="1400" dirty="0" err="1" smtClean="0">
                <a:solidFill>
                  <a:srgbClr val="FF0000"/>
                </a:solidFill>
              </a:rPr>
              <a:t>Erdogan</a:t>
            </a:r>
            <a:r>
              <a:rPr lang="it-IT" sz="1400" dirty="0" smtClean="0">
                <a:solidFill>
                  <a:srgbClr val="FF0000"/>
                </a:solidFill>
              </a:rPr>
              <a:t> MF et al. J </a:t>
            </a:r>
            <a:r>
              <a:rPr lang="it-IT" sz="1400" dirty="0" err="1">
                <a:solidFill>
                  <a:srgbClr val="FF0000"/>
                </a:solidFill>
              </a:rPr>
              <a:t>Endocrinol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Invest</a:t>
            </a:r>
            <a:r>
              <a:rPr lang="it-IT" sz="1400" dirty="0">
                <a:solidFill>
                  <a:srgbClr val="FF0000"/>
                </a:solidFill>
              </a:rPr>
              <a:t>. 2006 Oct;29(9):771-5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73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8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tx2"/>
                </a:solidFill>
                <a:latin typeface="Arial Narrow"/>
                <a:cs typeface="Arial Narrow"/>
              </a:rPr>
              <a:t>3) </a:t>
            </a:r>
            <a:r>
              <a:rPr lang="it-IT" sz="3600" b="1" dirty="0" smtClean="0">
                <a:latin typeface="Arial Narrow"/>
                <a:cs typeface="Arial Narrow"/>
              </a:rPr>
              <a:t>Era opportuno richiedere altri esami: Calcitonina?  Autoanticorpi? </a:t>
            </a:r>
            <a:r>
              <a:rPr lang="it-IT" sz="3600" b="1" dirty="0" err="1" smtClean="0">
                <a:latin typeface="Arial Narrow"/>
                <a:cs typeface="Arial Narrow"/>
              </a:rPr>
              <a:t>Tireoglobulina</a:t>
            </a:r>
            <a:r>
              <a:rPr lang="it-IT" sz="3600" b="1" dirty="0" smtClean="0">
                <a:latin typeface="Arial Narrow"/>
                <a:cs typeface="Arial Narrow"/>
              </a:rPr>
              <a:t>?</a:t>
            </a:r>
            <a:r>
              <a:rPr lang="it-IT" b="1" dirty="0" smtClean="0">
                <a:latin typeface="Arial Narrow"/>
                <a:cs typeface="Arial Narrow"/>
              </a:rPr>
              <a:t/>
            </a:r>
            <a:br>
              <a:rPr lang="it-IT" b="1" dirty="0" smtClean="0">
                <a:latin typeface="Arial Narrow"/>
                <a:cs typeface="Arial Narrow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 smtClean="0"/>
              <a:t>Tireoglobulina</a:t>
            </a:r>
            <a:r>
              <a:rPr lang="it-IT" dirty="0" smtClean="0"/>
              <a:t>: di per sé ha il suo maggior significato nel </a:t>
            </a:r>
            <a:r>
              <a:rPr lang="it-IT" dirty="0" err="1" smtClean="0"/>
              <a:t>follow</a:t>
            </a:r>
            <a:r>
              <a:rPr lang="it-IT" dirty="0" smtClean="0"/>
              <a:t> up dei tumori della tiroide operati; in rari casi e di solito a discrezione dello specialista viene impiegata per lo studio di alcuni noduli (Tir3? )</a:t>
            </a:r>
          </a:p>
          <a:p>
            <a:r>
              <a:rPr lang="it-IT" dirty="0" err="1" smtClean="0"/>
              <a:t>Ab</a:t>
            </a:r>
            <a:r>
              <a:rPr lang="it-IT" dirty="0" smtClean="0"/>
              <a:t> Tg: vengono usati nella malattia nodulare solo per verificare se vi sia una sottostante tiroidite o per verificare un’interferenza nel dosaggio della </a:t>
            </a:r>
            <a:r>
              <a:rPr lang="it-IT" dirty="0" err="1" smtClean="0"/>
              <a:t>tireoglobulina</a:t>
            </a:r>
            <a:endParaRPr lang="it-IT" dirty="0" smtClean="0"/>
          </a:p>
          <a:p>
            <a:r>
              <a:rPr lang="it-IT" dirty="0" err="1" smtClean="0"/>
              <a:t>AbTPO</a:t>
            </a:r>
            <a:r>
              <a:rPr lang="it-IT" dirty="0" smtClean="0"/>
              <a:t>: nella malattia nodulare solo per verificare la presenza di una sottostante tiroidite</a:t>
            </a:r>
          </a:p>
          <a:p>
            <a:endParaRPr lang="it-IT" dirty="0" smtClean="0"/>
          </a:p>
          <a:p>
            <a:pPr>
              <a:buNone/>
            </a:pPr>
            <a:r>
              <a:rPr lang="it-IT" sz="3800" dirty="0" smtClean="0"/>
              <a:t>In tutti i casi non si tratta di indagini di primo livello!</a:t>
            </a:r>
            <a:endParaRPr lang="it-IT" sz="3800" dirty="0"/>
          </a:p>
        </p:txBody>
      </p:sp>
    </p:spTree>
    <p:extLst>
      <p:ext uri="{BB962C8B-B14F-4D97-AF65-F5344CB8AC3E}">
        <p14:creationId xmlns:p14="http://schemas.microsoft.com/office/powerpoint/2010/main" val="70926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Nodulo Tiroideo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797086" y="5150227"/>
            <a:ext cx="55689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Dr.ssa </a:t>
            </a:r>
            <a:r>
              <a:rPr lang="it-IT" sz="3200" i="1" dirty="0" err="1" smtClean="0">
                <a:latin typeface="Arial Narrow"/>
                <a:cs typeface="Arial Narrow"/>
              </a:rPr>
              <a:t>Rinaldis</a:t>
            </a:r>
            <a:r>
              <a:rPr lang="it-IT" sz="3200" i="1" dirty="0" smtClean="0">
                <a:latin typeface="Arial Narrow"/>
                <a:cs typeface="Arial Narrow"/>
              </a:rPr>
              <a:t> – Dr.ssa De Martino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071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GIULIANA 65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3" y="1799087"/>
            <a:ext cx="8833522" cy="2391913"/>
          </a:xfrm>
          <a:ln>
            <a:solidFill>
              <a:schemeClr val="tx2"/>
            </a:solidFill>
          </a:ln>
        </p:spPr>
        <p:txBody>
          <a:bodyPr anchor="ctr">
            <a:noAutofit/>
          </a:bodyPr>
          <a:lstStyle/>
          <a:p>
            <a:pPr marL="0">
              <a:lnSpc>
                <a:spcPct val="120000"/>
              </a:lnSpc>
              <a:buNone/>
            </a:pPr>
            <a:r>
              <a:rPr lang="it-IT" sz="2400" dirty="0">
                <a:latin typeface="Arial Narrow"/>
                <a:cs typeface="Arial Narrow"/>
              </a:rPr>
              <a:t>I</a:t>
            </a:r>
            <a:r>
              <a:rPr lang="it-IT" sz="2400" dirty="0" smtClean="0">
                <a:latin typeface="Arial Narrow"/>
                <a:cs typeface="Arial Narrow"/>
              </a:rPr>
              <a:t>pertensione </a:t>
            </a:r>
            <a:r>
              <a:rPr lang="it-IT" sz="2400" dirty="0">
                <a:latin typeface="Arial Narrow"/>
                <a:cs typeface="Arial Narrow"/>
              </a:rPr>
              <a:t>arteriosa da 12 anni in trattamento con buon controllo dei valori pressori; </a:t>
            </a:r>
            <a:endParaRPr lang="it-IT" sz="2400" dirty="0" smtClean="0">
              <a:latin typeface="Arial Narrow"/>
              <a:cs typeface="Arial Narrow"/>
            </a:endParaRPr>
          </a:p>
          <a:p>
            <a:pPr marL="0">
              <a:lnSpc>
                <a:spcPct val="120000"/>
              </a:lnSpc>
              <a:buNone/>
            </a:pPr>
            <a:r>
              <a:rPr lang="it-IT" sz="2400" dirty="0" smtClean="0">
                <a:latin typeface="Arial Narrow"/>
                <a:cs typeface="Arial Narrow"/>
              </a:rPr>
              <a:t>nel </a:t>
            </a:r>
            <a:r>
              <a:rPr lang="it-IT" sz="2400" dirty="0">
                <a:latin typeface="Arial Narrow"/>
                <a:cs typeface="Arial Narrow"/>
              </a:rPr>
              <a:t>corso di </a:t>
            </a:r>
            <a:r>
              <a:rPr lang="it-IT" sz="2400" dirty="0" err="1">
                <a:latin typeface="Arial Narrow"/>
                <a:cs typeface="Arial Narrow"/>
              </a:rPr>
              <a:t>EcoColorDoppler</a:t>
            </a:r>
            <a:r>
              <a:rPr lang="it-IT" sz="2400" dirty="0">
                <a:latin typeface="Arial Narrow"/>
                <a:cs typeface="Arial Narrow"/>
              </a:rPr>
              <a:t> TSA viene segnalata la presenza di un nodulo </a:t>
            </a:r>
            <a:r>
              <a:rPr lang="it-IT" sz="2400" dirty="0" err="1">
                <a:latin typeface="Arial Narrow"/>
                <a:cs typeface="Arial Narrow"/>
              </a:rPr>
              <a:t>intratiroideo</a:t>
            </a:r>
            <a:r>
              <a:rPr lang="it-IT" sz="2400" dirty="0">
                <a:latin typeface="Arial Narrow"/>
                <a:cs typeface="Arial Narrow"/>
              </a:rPr>
              <a:t>. </a:t>
            </a:r>
          </a:p>
          <a:p>
            <a:pPr marL="0">
              <a:lnSpc>
                <a:spcPct val="120000"/>
              </a:lnSpc>
              <a:buNone/>
            </a:pPr>
            <a:r>
              <a:rPr lang="it-IT" sz="2400" dirty="0">
                <a:latin typeface="Arial Narrow"/>
                <a:cs typeface="Arial Narrow"/>
              </a:rPr>
              <a:t>Riferisce familiarità per gozzo (madre e sorella)</a:t>
            </a:r>
            <a:endParaRPr lang="it-IT" sz="2400" dirty="0" smtClean="0">
              <a:latin typeface="Arial Narrow"/>
              <a:cs typeface="Arial Narrow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4968" y="4311493"/>
            <a:ext cx="1470187" cy="2419507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1968500" y="4310062"/>
            <a:ext cx="5080000" cy="777875"/>
          </a:xfrm>
          <a:prstGeom prst="wedgeRoundRectCallout">
            <a:avLst>
              <a:gd name="adj1" fmla="val -46316"/>
              <a:gd name="adj2" fmla="val 70278"/>
              <a:gd name="adj3" fmla="val 16667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chemeClr val="tx1"/>
                </a:solidFill>
                <a:latin typeface="Arial Narrow"/>
                <a:cs typeface="Arial Narrow"/>
              </a:rPr>
              <a:t>Dottore mi faccia fare una TAC con bollino verde…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50316" t="8025" r="18256" b="14327"/>
          <a:stretch/>
        </p:blipFill>
        <p:spPr>
          <a:xfrm>
            <a:off x="889000" y="4191000"/>
            <a:ext cx="107950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9090"/>
            <a:ext cx="9144000" cy="973169"/>
          </a:xfrm>
          <a:noFill/>
        </p:spPr>
        <p:txBody>
          <a:bodyPr/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Dimensione del problema: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384051"/>
            <a:ext cx="8511871" cy="3554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it-IT" sz="3200" dirty="0">
                <a:latin typeface="Arial Narrow"/>
                <a:cs typeface="Arial Narrow"/>
              </a:rPr>
              <a:t>4-7%  	prevalenza clinica della patologia nodulare 	    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3200" dirty="0" smtClean="0">
                <a:latin typeface="Arial Narrow"/>
                <a:cs typeface="Arial Narrow"/>
              </a:rPr>
              <a:t>	              </a:t>
            </a:r>
            <a:r>
              <a:rPr lang="it-IT" sz="3200" dirty="0">
                <a:latin typeface="Arial Narrow"/>
                <a:cs typeface="Arial Narrow"/>
              </a:rPr>
              <a:t>	...i noduli che riusciamo a palpare…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endParaRPr lang="it-IT" sz="1100" dirty="0">
              <a:latin typeface="Arial Narrow"/>
              <a:cs typeface="Arial Narrow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it-IT" sz="3200" dirty="0">
                <a:latin typeface="Arial Narrow"/>
                <a:cs typeface="Arial Narrow"/>
              </a:rPr>
              <a:t>19-60%  	prevalenza ecografica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3200" dirty="0" smtClean="0">
                <a:latin typeface="Arial Narrow"/>
                <a:cs typeface="Arial Narrow"/>
              </a:rPr>
              <a:t>		         </a:t>
            </a:r>
            <a:r>
              <a:rPr lang="it-IT" sz="3200" dirty="0">
                <a:latin typeface="Arial Narrow"/>
                <a:cs typeface="Arial Narrow"/>
              </a:rPr>
              <a:t>	comprende gli “</a:t>
            </a:r>
            <a:r>
              <a:rPr lang="it-IT" sz="3200" dirty="0" err="1">
                <a:latin typeface="Arial Narrow"/>
                <a:cs typeface="Arial Narrow"/>
              </a:rPr>
              <a:t>incidentalomi</a:t>
            </a:r>
            <a:r>
              <a:rPr lang="it-IT" sz="3200" dirty="0">
                <a:latin typeface="Arial Narrow"/>
                <a:cs typeface="Arial Narrow"/>
              </a:rPr>
              <a:t>” </a:t>
            </a:r>
            <a:r>
              <a:rPr lang="it-IT" sz="2400" dirty="0">
                <a:latin typeface="Arial Narrow"/>
                <a:cs typeface="Arial Narrow"/>
              </a:rPr>
              <a:t>(spesso &lt; 1 cm)</a:t>
            </a:r>
            <a:endParaRPr lang="it-IT" sz="3200" dirty="0">
              <a:latin typeface="Arial Narrow"/>
              <a:cs typeface="Arial Narrow"/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endParaRPr lang="it-IT" sz="1100" dirty="0">
              <a:latin typeface="Arial Narrow"/>
              <a:cs typeface="Arial Narrow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it-IT" sz="3200" dirty="0">
                <a:latin typeface="Arial Narrow"/>
                <a:cs typeface="Arial Narrow"/>
              </a:rPr>
              <a:t>95%   	noduli benigni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endParaRPr lang="it-IT" sz="1100" dirty="0">
              <a:latin typeface="Arial Narrow"/>
              <a:cs typeface="Arial Narrow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it-IT" sz="3200" dirty="0">
                <a:latin typeface="Arial Narrow"/>
                <a:cs typeface="Arial Narrow"/>
              </a:rPr>
              <a:t>5%     	noduli maligni</a:t>
            </a:r>
          </a:p>
        </p:txBody>
      </p:sp>
    </p:spTree>
    <p:extLst>
      <p:ext uri="{BB962C8B-B14F-4D97-AF65-F5344CB8AC3E}">
        <p14:creationId xmlns:p14="http://schemas.microsoft.com/office/powerpoint/2010/main" val="38287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Soggettività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it-IT" b="1" dirty="0">
                <a:solidFill>
                  <a:schemeClr val="tx2"/>
                </a:solidFill>
                <a:latin typeface="Arial Narrow"/>
                <a:cs typeface="Arial Narrow"/>
              </a:rPr>
              <a:t>Sintomi di disfunzione tiroidea associati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it-IT" sz="2600" b="1" i="1" dirty="0">
                <a:latin typeface="Arial Narrow"/>
                <a:cs typeface="Arial Narrow"/>
              </a:rPr>
              <a:t>I</a:t>
            </a:r>
            <a:r>
              <a:rPr lang="it-IT" sz="2600" b="1" i="1" dirty="0" smtClean="0">
                <a:latin typeface="Arial Narrow"/>
                <a:cs typeface="Arial Narrow"/>
              </a:rPr>
              <a:t>pertiroidismo</a:t>
            </a:r>
            <a:r>
              <a:rPr lang="it-IT" sz="2600" dirty="0" smtClean="0">
                <a:latin typeface="Arial Narrow"/>
                <a:cs typeface="Arial Narrow"/>
              </a:rPr>
              <a:t> </a:t>
            </a:r>
            <a:r>
              <a:rPr lang="it-IT" sz="2600" dirty="0">
                <a:latin typeface="Arial Narrow"/>
                <a:cs typeface="Arial Narrow"/>
              </a:rPr>
              <a:t>(calo ponderale, irrequietezza, insonnia, intolleranza al caldo, tremori fini, cardiopalmo, ipertensione arteriosa sistolica )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it-IT" sz="2600" b="1" i="1" dirty="0">
                <a:latin typeface="Arial Narrow"/>
                <a:cs typeface="Arial Narrow"/>
              </a:rPr>
              <a:t>I</a:t>
            </a:r>
            <a:r>
              <a:rPr lang="it-IT" sz="2600" b="1" i="1" dirty="0" smtClean="0">
                <a:latin typeface="Arial Narrow"/>
                <a:cs typeface="Arial Narrow"/>
              </a:rPr>
              <a:t>potiroidismo</a:t>
            </a:r>
            <a:r>
              <a:rPr lang="it-IT" sz="2600" dirty="0" smtClean="0">
                <a:latin typeface="Arial Narrow"/>
                <a:cs typeface="Arial Narrow"/>
              </a:rPr>
              <a:t> </a:t>
            </a:r>
            <a:r>
              <a:rPr lang="it-IT" sz="2600" dirty="0">
                <a:latin typeface="Arial Narrow"/>
                <a:cs typeface="Arial Narrow"/>
              </a:rPr>
              <a:t>(astenia, ipersonnia, incremento ponderale e stipsi progressivi, intolleranza al freddo, bradicardia, ipertensione arteriosa)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9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9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9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b="1" dirty="0">
                <a:solidFill>
                  <a:srgbClr val="1F497D"/>
                </a:solidFill>
                <a:latin typeface="Arial Narrow"/>
                <a:cs typeface="Arial Narrow"/>
              </a:rPr>
              <a:t>Eventuale sintomatologia dolorosa a carico della regione cervicale anteriore </a:t>
            </a:r>
            <a:r>
              <a:rPr lang="it-IT" sz="3000" dirty="0">
                <a:latin typeface="Arial Narrow"/>
                <a:cs typeface="Arial Narrow"/>
              </a:rPr>
              <a:t>(tiroidite subacuta; comparsa improvvisa di nodulo teso dolente: cisti emorragica)</a:t>
            </a:r>
            <a:endParaRPr lang="it-IT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9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9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9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b="1" dirty="0">
                <a:solidFill>
                  <a:srgbClr val="1F497D"/>
                </a:solidFill>
                <a:latin typeface="Arial Narrow"/>
                <a:cs typeface="Arial Narrow"/>
              </a:rPr>
              <a:t>Sintomi da compressione/infiltrazione </a:t>
            </a:r>
            <a:r>
              <a:rPr lang="it-IT" sz="3000" dirty="0">
                <a:latin typeface="Arial Narrow"/>
                <a:cs typeface="Arial Narrow"/>
              </a:rPr>
              <a:t>(disfonia, tosse persistenti, disfagia, dispnea)</a:t>
            </a:r>
            <a:endParaRPr lang="it-IT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11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11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b="1" dirty="0">
                <a:solidFill>
                  <a:srgbClr val="1F497D"/>
                </a:solidFill>
                <a:latin typeface="Arial Narrow"/>
                <a:cs typeface="Arial Narrow"/>
              </a:rPr>
              <a:t>Familiarità per Tireopatia o Carcinoma  tiroideo</a:t>
            </a:r>
          </a:p>
        </p:txBody>
      </p:sp>
    </p:spTree>
    <p:extLst>
      <p:ext uri="{BB962C8B-B14F-4D97-AF65-F5344CB8AC3E}">
        <p14:creationId xmlns:p14="http://schemas.microsoft.com/office/powerpoint/2010/main" val="36317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/>
                </a:solidFill>
                <a:latin typeface="Arial Narrow"/>
                <a:cs typeface="Arial Narrow"/>
              </a:rPr>
              <a:t>E.O. della tiroide e generale</a:t>
            </a:r>
          </a:p>
          <a:p>
            <a:pPr marL="0" indent="0">
              <a:buNone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800" dirty="0">
                <a:latin typeface="Arial Narrow"/>
                <a:cs typeface="Arial Narrow"/>
              </a:rPr>
              <a:t>Nodulo singolo- Gozzo nodulare- Gozzo diffuso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7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800" dirty="0">
                <a:latin typeface="Arial Narrow"/>
                <a:cs typeface="Arial Narrow"/>
              </a:rPr>
              <a:t>Caratteristiche della tiroide o del nodulo/i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it-IT" sz="2800" dirty="0">
                <a:latin typeface="Arial Narrow"/>
                <a:cs typeface="Arial Narrow"/>
              </a:rPr>
              <a:t>	-dolenzia/dolorabilità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it-IT" sz="2800" dirty="0">
                <a:latin typeface="Arial Narrow"/>
                <a:cs typeface="Arial Narrow"/>
              </a:rPr>
              <a:t>	-consistenza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it-IT" sz="2800" dirty="0">
                <a:latin typeface="Arial Narrow"/>
                <a:cs typeface="Arial Narrow"/>
              </a:rPr>
              <a:t>	</a:t>
            </a:r>
            <a:r>
              <a:rPr lang="it-IT" sz="2800" dirty="0" smtClean="0">
                <a:latin typeface="Arial Narrow"/>
                <a:cs typeface="Arial Narrow"/>
              </a:rPr>
              <a:t>-</a:t>
            </a:r>
            <a:r>
              <a:rPr lang="it-IT" sz="2800" dirty="0">
                <a:latin typeface="Arial Narrow"/>
                <a:cs typeface="Arial Narrow"/>
              </a:rPr>
              <a:t>mobilità rispetto ai piani superficiali/profondi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7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7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800" dirty="0" err="1">
                <a:latin typeface="Arial Narrow"/>
                <a:cs typeface="Arial Narrow"/>
              </a:rPr>
              <a:t>Linfoadenopatia</a:t>
            </a:r>
            <a:r>
              <a:rPr lang="it-IT" sz="2800" dirty="0">
                <a:latin typeface="Arial Narrow"/>
                <a:cs typeface="Arial Narrow"/>
              </a:rPr>
              <a:t> laterocervicale-</a:t>
            </a:r>
            <a:r>
              <a:rPr lang="it-IT" sz="2800" dirty="0" err="1">
                <a:latin typeface="Arial Narrow"/>
                <a:cs typeface="Arial Narrow"/>
              </a:rPr>
              <a:t>sovraclaveare</a:t>
            </a:r>
            <a:r>
              <a:rPr lang="it-IT" sz="2800" dirty="0">
                <a:latin typeface="Arial Narrow"/>
                <a:cs typeface="Arial Narrow"/>
              </a:rPr>
              <a:t> associata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it-IT" sz="700" dirty="0"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800" dirty="0">
                <a:latin typeface="Arial Narrow"/>
                <a:cs typeface="Arial Narrow"/>
              </a:rPr>
              <a:t>Stabilità cardiovascolare  (PA-FC) (aritmie?</a:t>
            </a:r>
            <a:r>
              <a:rPr lang="it-IT" sz="2800" dirty="0" smtClean="0">
                <a:latin typeface="Arial Narrow"/>
                <a:cs typeface="Arial Narrow"/>
              </a:rPr>
              <a:t>)</a:t>
            </a:r>
            <a:endParaRPr lang="it-IT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785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67488"/>
            <a:ext cx="8786842" cy="85725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Nodulo Tiroideo</a:t>
            </a:r>
            <a:br>
              <a:rPr lang="it-IT" sz="4000" b="1" dirty="0" smtClean="0">
                <a:solidFill>
                  <a:srgbClr val="00CCFF"/>
                </a:solidFill>
                <a:latin typeface="Arial Narrow"/>
                <a:cs typeface="Arial Narrow"/>
              </a:rPr>
            </a:br>
            <a:r>
              <a:rPr lang="it-IT" sz="40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Individuare i fattori di Rischio di Malignità</a:t>
            </a:r>
            <a:endParaRPr lang="it-IT" sz="40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5720" y="1484784"/>
            <a:ext cx="8572560" cy="5286388"/>
          </a:xfrm>
          <a:solidFill>
            <a:srgbClr val="F2F2F2"/>
          </a:solidFill>
        </p:spPr>
        <p:txBody>
          <a:bodyPr anchor="ctr">
            <a:normAutofit fontScale="92500" lnSpcReduction="20000"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Età di insorgenza &lt;14 o &gt; 70 anni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Sesso Maschile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Familiarità per carcinoma tiroideo  (</a:t>
            </a:r>
            <a:r>
              <a:rPr lang="it-IT" sz="2600" u="sng" dirty="0" smtClean="0">
                <a:latin typeface="Arial Narrow"/>
                <a:cs typeface="Arial Narrow"/>
              </a:rPr>
              <a:t>Carcinoma Midollare</a:t>
            </a:r>
            <a:r>
              <a:rPr lang="it-IT" sz="2600" dirty="0" smtClean="0">
                <a:latin typeface="Arial Narrow"/>
                <a:cs typeface="Arial Narrow"/>
              </a:rPr>
              <a:t>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Pregressa radioterapia testa/collo (linfomi)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Esposizione sistemica a radiazioni: terapeutica (trapianto midollo) o accidentale (disastri ambientali Chernobyl)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Anamnesi positiva per neoplasia (2% metastasi </a:t>
            </a:r>
            <a:r>
              <a:rPr lang="it-IT" sz="2600" dirty="0" err="1" smtClean="0">
                <a:latin typeface="Arial Narrow"/>
                <a:cs typeface="Arial Narrow"/>
              </a:rPr>
              <a:t>intratiroidee</a:t>
            </a:r>
            <a:r>
              <a:rPr lang="it-IT" sz="2600" dirty="0" smtClean="0">
                <a:latin typeface="Arial Narrow"/>
                <a:cs typeface="Arial Narrow"/>
              </a:rPr>
              <a:t>: rene-mammella- melanoma)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Rapido accrescimento (settimane-mesi)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err="1" smtClean="0">
                <a:latin typeface="Arial Narrow"/>
                <a:cs typeface="Arial Narrow"/>
              </a:rPr>
              <a:t>Tosse-disfonia-disfagia</a:t>
            </a:r>
            <a:r>
              <a:rPr lang="it-IT" sz="2600" dirty="0" smtClean="0">
                <a:latin typeface="Arial Narrow"/>
                <a:cs typeface="Arial Narrow"/>
              </a:rPr>
              <a:t> progressivi e persistenti (se non si accompagnano a voluminosi gozzi)</a:t>
            </a:r>
            <a:endParaRPr lang="it-IT" sz="2600" dirty="0" smtClean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Consistenza aumentata/duro lignea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Fissità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it-IT" sz="2600" dirty="0" smtClean="0">
                <a:latin typeface="Arial Narrow"/>
                <a:cs typeface="Arial Narrow"/>
              </a:rPr>
              <a:t>Concomitante </a:t>
            </a:r>
            <a:r>
              <a:rPr lang="it-IT" sz="2600" dirty="0" err="1" smtClean="0">
                <a:latin typeface="Arial Narrow"/>
                <a:cs typeface="Arial Narrow"/>
              </a:rPr>
              <a:t>linfoadenopatia</a:t>
            </a:r>
            <a:r>
              <a:rPr lang="it-IT" sz="2600" dirty="0" smtClean="0">
                <a:latin typeface="Arial Narrow"/>
                <a:cs typeface="Arial Narrow"/>
              </a:rPr>
              <a:t> laterocervicale/</a:t>
            </a:r>
            <a:r>
              <a:rPr lang="it-IT" sz="2600" dirty="0" err="1" smtClean="0">
                <a:latin typeface="Arial Narrow"/>
                <a:cs typeface="Arial Narrow"/>
              </a:rPr>
              <a:t>sovraclaveare</a:t>
            </a:r>
            <a:endParaRPr lang="it-IT"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386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GIULIANA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134535"/>
            <a:ext cx="9144000" cy="5638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it-IT" sz="2400" dirty="0">
                <a:latin typeface="Arial Narrow"/>
                <a:cs typeface="Arial Narrow"/>
              </a:rPr>
              <a:t>Donna 65 aa</a:t>
            </a:r>
          </a:p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it-IT" sz="2400" dirty="0">
                <a:latin typeface="Arial Narrow"/>
                <a:cs typeface="Arial Narrow"/>
              </a:rPr>
              <a:t>Familiarità per gozzo</a:t>
            </a:r>
          </a:p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it-IT" sz="2400" dirty="0">
                <a:latin typeface="Arial Narrow"/>
                <a:cs typeface="Arial Narrow"/>
              </a:rPr>
              <a:t>Riscontro incidentale</a:t>
            </a:r>
          </a:p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it-IT" sz="2400" dirty="0">
                <a:latin typeface="Arial Narrow"/>
                <a:cs typeface="Arial Narrow"/>
              </a:rPr>
              <a:t>Asintomatica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4118735"/>
            <a:ext cx="6722534" cy="142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it-IT" sz="2400" dirty="0" smtClean="0">
                <a:latin typeface="Arial Narrow"/>
                <a:cs typeface="Arial Narrow"/>
              </a:rPr>
              <a:t>Non evidenza di lesioni nodulari palpabili, dubbio   ingrandimento lobo tiroideo destro.</a:t>
            </a:r>
          </a:p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</a:pPr>
            <a:r>
              <a:rPr lang="it-IT" sz="2400" dirty="0" smtClean="0">
                <a:latin typeface="Arial Narrow"/>
                <a:cs typeface="Arial Narrow"/>
              </a:rPr>
              <a:t>Non </a:t>
            </a:r>
            <a:r>
              <a:rPr lang="it-IT" sz="2400" dirty="0" err="1">
                <a:latin typeface="Arial Narrow"/>
                <a:cs typeface="Arial Narrow"/>
              </a:rPr>
              <a:t>linfoadenopatie</a:t>
            </a:r>
            <a:r>
              <a:rPr lang="it-IT" sz="2400" dirty="0">
                <a:latin typeface="Arial Narrow"/>
                <a:cs typeface="Arial Narrow"/>
              </a:rPr>
              <a:t> laterocervicali né </a:t>
            </a:r>
            <a:r>
              <a:rPr lang="it-IT" sz="2400" dirty="0" err="1" smtClean="0">
                <a:latin typeface="Arial Narrow"/>
                <a:cs typeface="Arial Narrow"/>
              </a:rPr>
              <a:t>sovraclaveari</a:t>
            </a: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483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ruttura predefinit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Struttura predefinit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Office PowerPoint</Application>
  <PresentationFormat>Presentazione su schermo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I SESSIONE: TESTA</vt:lpstr>
      <vt:lpstr>Presentazione standard di PowerPoint</vt:lpstr>
      <vt:lpstr>GIULIANA 65 aa</vt:lpstr>
      <vt:lpstr>Dimensione del problema:</vt:lpstr>
      <vt:lpstr>Soggettività </vt:lpstr>
      <vt:lpstr>Oggettività </vt:lpstr>
      <vt:lpstr>Nodulo Tiroideo  Individuare i fattori di Rischio di Malignità</vt:lpstr>
      <vt:lpstr>GIULIANA</vt:lpstr>
      <vt:lpstr>Piano d’azione </vt:lpstr>
      <vt:lpstr>Domande al clinico</vt:lpstr>
      <vt:lpstr>Presentazione standard di PowerPoint</vt:lpstr>
      <vt:lpstr>Domande al Clinico</vt:lpstr>
      <vt:lpstr>Domande al Clinico</vt:lpstr>
      <vt:lpstr>Domande al Clinico</vt:lpstr>
      <vt:lpstr>Domande al Clinico</vt:lpstr>
      <vt:lpstr>Presentazione standard di PowerPoint</vt:lpstr>
      <vt:lpstr>2)    Quali sintomi, elementi clinici e semeiologici rendono necessaria l’esecuzione di valutazione specialistica ed accertamenti diagnostici in regime d’urgenza o  “bollino verde”? </vt:lpstr>
      <vt:lpstr>Domande al Clinico</vt:lpstr>
      <vt:lpstr>Presentazione standard di PowerPoint</vt:lpstr>
      <vt:lpstr>Calcitonina aumentata: Falsi Positivi</vt:lpstr>
      <vt:lpstr>3) Era opportuno richiedere altri esami: Calcitonina?  Autoanticorpi? Tireoglobulina?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2013-10-28T16:19:52Z</dcterms:created>
  <dcterms:modified xsi:type="dcterms:W3CDTF">2013-10-28T16:20:33Z</dcterms:modified>
</cp:coreProperties>
</file>