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1" r:id="rId2"/>
    <p:sldId id="287" r:id="rId3"/>
    <p:sldId id="256" r:id="rId4"/>
    <p:sldId id="298" r:id="rId5"/>
    <p:sldId id="303" r:id="rId6"/>
    <p:sldId id="260" r:id="rId7"/>
    <p:sldId id="288" r:id="rId8"/>
    <p:sldId id="261" r:id="rId9"/>
    <p:sldId id="299" r:id="rId10"/>
    <p:sldId id="258" r:id="rId11"/>
    <p:sldId id="293" r:id="rId12"/>
    <p:sldId id="294" r:id="rId13"/>
    <p:sldId id="300" r:id="rId14"/>
    <p:sldId id="262" r:id="rId15"/>
    <p:sldId id="267" r:id="rId16"/>
    <p:sldId id="268" r:id="rId17"/>
    <p:sldId id="269" r:id="rId18"/>
    <p:sldId id="297" r:id="rId19"/>
    <p:sldId id="273" r:id="rId20"/>
    <p:sldId id="290" r:id="rId21"/>
    <p:sldId id="302" r:id="rId22"/>
    <p:sldId id="274" r:id="rId23"/>
    <p:sldId id="276" r:id="rId24"/>
    <p:sldId id="275" r:id="rId25"/>
    <p:sldId id="304" r:id="rId26"/>
    <p:sldId id="305" r:id="rId27"/>
    <p:sldId id="277" r:id="rId28"/>
    <p:sldId id="278" r:id="rId29"/>
    <p:sldId id="281" r:id="rId30"/>
    <p:sldId id="283" r:id="rId31"/>
    <p:sldId id="292" r:id="rId32"/>
    <p:sldId id="286" r:id="rId33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485E6-8A37-4A6F-938A-B59C83BB5F1D}" type="datetimeFigureOut">
              <a:rPr lang="it-IT" smtClean="0"/>
              <a:pPr/>
              <a:t>23/04/2015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B9F6A-852A-420C-A8CF-E44F68DCBCA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39267" name="Slide Number Placeholder 3"/>
          <p:cNvSpPr txBox="1">
            <a:spLocks noGrp="1"/>
          </p:cNvSpPr>
          <p:nvPr/>
        </p:nvSpPr>
        <p:spPr bwMode="auto">
          <a:xfrm>
            <a:off x="3851375" y="9430064"/>
            <a:ext cx="2944697" cy="49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52" tIns="45926" rIns="91852" bIns="45926" anchor="b"/>
          <a:lstStyle/>
          <a:p>
            <a:pPr algn="r"/>
            <a:fld id="{63E61F38-E21A-4B1A-90FD-0B63A148984A}" type="slidenum">
              <a:rPr lang="en-US" sz="1200"/>
              <a:pPr algn="r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39267" name="Slide Number Placeholder 3"/>
          <p:cNvSpPr txBox="1">
            <a:spLocks noGrp="1"/>
          </p:cNvSpPr>
          <p:nvPr/>
        </p:nvSpPr>
        <p:spPr bwMode="auto">
          <a:xfrm>
            <a:off x="3851375" y="9430064"/>
            <a:ext cx="2944697" cy="49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52" tIns="45926" rIns="91852" bIns="45926" anchor="b"/>
          <a:lstStyle/>
          <a:p>
            <a:pPr algn="r"/>
            <a:fld id="{63E61F38-E21A-4B1A-90FD-0B63A148984A}" type="slidenum">
              <a:rPr lang="en-US" sz="1200"/>
              <a:pPr algn="r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89AF4-64CE-48E5-8B40-10FBE6AE0D4C}" type="slidenum">
              <a:rPr lang="it-IT"/>
              <a:pPr/>
              <a:t>29</a:t>
            </a:fld>
            <a:endParaRPr lang="it-IT"/>
          </a:p>
        </p:txBody>
      </p:sp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</p:spPr>
        <p:txBody>
          <a:bodyPr/>
          <a:lstStyle/>
          <a:p>
            <a:endParaRPr lang="it-IT"/>
          </a:p>
        </p:txBody>
      </p:sp>
      <p:sp>
        <p:nvSpPr>
          <p:cNvPr id="60420" name="Segnaposto numero diapositiva 3"/>
          <p:cNvSpPr txBox="1">
            <a:spLocks noGrp="1"/>
          </p:cNvSpPr>
          <p:nvPr/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FDE6FE-E6A1-48C4-8D68-9F7B9272DC35}" type="slidenum">
              <a:rPr lang="it-IT" sz="1200">
                <a:latin typeface="Arial Unicode MS" pitchFamily="34" charset="-128"/>
              </a:rPr>
              <a:pPr algn="r"/>
              <a:t>29</a:t>
            </a:fld>
            <a:endParaRPr lang="it-IT" sz="1200"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49DA78-0678-4969-A7C7-2F67439020E6}" type="slidenum">
              <a:rPr lang="it-IT"/>
              <a:pPr/>
              <a:t>30</a:t>
            </a:fld>
            <a:endParaRPr lang="it-IT"/>
          </a:p>
        </p:txBody>
      </p:sp>
      <p:sp>
        <p:nvSpPr>
          <p:cNvPr id="686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Segnaposto note 2"/>
          <p:cNvSpPr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</p:spPr>
        <p:txBody>
          <a:bodyPr/>
          <a:lstStyle/>
          <a:p>
            <a:endParaRPr lang="it-IT"/>
          </a:p>
        </p:txBody>
      </p:sp>
      <p:sp>
        <p:nvSpPr>
          <p:cNvPr id="68612" name="Segnaposto numero diapositiva 3"/>
          <p:cNvSpPr txBox="1">
            <a:spLocks noGrp="1"/>
          </p:cNvSpPr>
          <p:nvPr/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12BA63-328D-4A1B-ADE8-C1C47167F417}" type="slidenum">
              <a:rPr lang="it-IT" sz="1200">
                <a:latin typeface="Arial Unicode MS" pitchFamily="34" charset="-128"/>
              </a:rPr>
              <a:pPr algn="r"/>
              <a:t>30</a:t>
            </a:fld>
            <a:endParaRPr lang="it-IT" sz="1200"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45EF-A724-4085-9152-8C41966E4539}" type="datetimeFigureOut">
              <a:rPr lang="it-IT" smtClean="0"/>
              <a:pPr/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DA4A-F180-4A76-BDA6-EAF3D34E9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45EF-A724-4085-9152-8C41966E4539}" type="datetimeFigureOut">
              <a:rPr lang="it-IT" smtClean="0"/>
              <a:pPr/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DA4A-F180-4A76-BDA6-EAF3D34E9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45EF-A724-4085-9152-8C41966E4539}" type="datetimeFigureOut">
              <a:rPr lang="it-IT" smtClean="0"/>
              <a:pPr/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DA4A-F180-4A76-BDA6-EAF3D34E9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45EF-A724-4085-9152-8C41966E4539}" type="datetimeFigureOut">
              <a:rPr lang="it-IT" smtClean="0"/>
              <a:pPr/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DA4A-F180-4A76-BDA6-EAF3D34E9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45EF-A724-4085-9152-8C41966E4539}" type="datetimeFigureOut">
              <a:rPr lang="it-IT" smtClean="0"/>
              <a:pPr/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DA4A-F180-4A76-BDA6-EAF3D34E9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45EF-A724-4085-9152-8C41966E4539}" type="datetimeFigureOut">
              <a:rPr lang="it-IT" smtClean="0"/>
              <a:pPr/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DA4A-F180-4A76-BDA6-EAF3D34E9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45EF-A724-4085-9152-8C41966E4539}" type="datetimeFigureOut">
              <a:rPr lang="it-IT" smtClean="0"/>
              <a:pPr/>
              <a:t>23/04/2015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DA4A-F180-4A76-BDA6-EAF3D34E9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45EF-A724-4085-9152-8C41966E4539}" type="datetimeFigureOut">
              <a:rPr lang="it-IT" smtClean="0"/>
              <a:pPr/>
              <a:t>23/04/2015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DA4A-F180-4A76-BDA6-EAF3D34E9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45EF-A724-4085-9152-8C41966E4539}" type="datetimeFigureOut">
              <a:rPr lang="it-IT" smtClean="0"/>
              <a:pPr/>
              <a:t>23/04/2015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DA4A-F180-4A76-BDA6-EAF3D34E9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45EF-A724-4085-9152-8C41966E4539}" type="datetimeFigureOut">
              <a:rPr lang="it-IT" smtClean="0"/>
              <a:pPr/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DA4A-F180-4A76-BDA6-EAF3D34E9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45EF-A724-4085-9152-8C41966E4539}" type="datetimeFigureOut">
              <a:rPr lang="it-IT" smtClean="0"/>
              <a:pPr/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DA4A-F180-4A76-BDA6-EAF3D34E9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45EF-A724-4085-9152-8C41966E4539}" type="datetimeFigureOut">
              <a:rPr lang="it-IT" smtClean="0"/>
              <a:pPr/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ADA4A-F180-4A76-BDA6-EAF3D34E9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27584" y="620688"/>
            <a:ext cx="7704856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BRESCIA, LA MEDICINA CHE CAMBIA</a:t>
            </a:r>
            <a:r>
              <a:rPr lang="it-IT" sz="3200" dirty="0" smtClean="0"/>
              <a:t>:</a:t>
            </a:r>
          </a:p>
          <a:p>
            <a:pPr algn="ctr"/>
            <a:r>
              <a:rPr lang="it-IT" sz="3200" dirty="0" smtClean="0"/>
              <a:t>Integrazione ospedale-territorio. </a:t>
            </a:r>
          </a:p>
          <a:p>
            <a:pPr algn="ctr"/>
            <a:r>
              <a:rPr lang="it-IT" sz="3200" b="1" i="1" dirty="0" smtClean="0"/>
              <a:t>Prendersi cura delle cronicità</a:t>
            </a:r>
          </a:p>
          <a:p>
            <a:pPr algn="ctr"/>
            <a:r>
              <a:rPr lang="it-IT" sz="1400" dirty="0" err="1" smtClean="0"/>
              <a:t>Breno</a:t>
            </a:r>
            <a:r>
              <a:rPr lang="it-IT" sz="1400" dirty="0" smtClean="0"/>
              <a:t>, 8 e 9 maggio 2015 </a:t>
            </a:r>
            <a:br>
              <a:rPr lang="it-IT" sz="1400" dirty="0" smtClean="0"/>
            </a:br>
            <a:r>
              <a:rPr lang="it-IT" sz="1400" dirty="0" smtClean="0"/>
              <a:t> Teatro delle Ali - Via Maria Santissima di Guadalupe n. 5</a:t>
            </a:r>
            <a:endParaRPr lang="it-IT" sz="1400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71600" y="3284984"/>
            <a:ext cx="367240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FF0000"/>
                </a:solidFill>
              </a:rPr>
              <a:t>II sessione: la BPCO</a:t>
            </a:r>
          </a:p>
          <a:p>
            <a:endParaRPr lang="it-IT" sz="2000" b="1" dirty="0" smtClean="0"/>
          </a:p>
          <a:p>
            <a:r>
              <a:rPr lang="it-IT" sz="2000" b="1" i="1" dirty="0" smtClean="0">
                <a:solidFill>
                  <a:srgbClr val="FF0000"/>
                </a:solidFill>
              </a:rPr>
              <a:t>Cosa ci dice la letteratura: standard epidemiologici e gestionali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03848" y="5517232"/>
            <a:ext cx="3528392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D.ssa  Luisa </a:t>
            </a:r>
            <a:r>
              <a:rPr lang="it-IT" dirty="0" err="1" smtClean="0"/>
              <a:t>Salada</a:t>
            </a:r>
            <a:endParaRPr lang="it-IT" dirty="0" smtClean="0"/>
          </a:p>
          <a:p>
            <a:pPr algn="ctr"/>
            <a:r>
              <a:rPr lang="it-IT" dirty="0" smtClean="0"/>
              <a:t>U.O. Pneumologia</a:t>
            </a:r>
          </a:p>
          <a:p>
            <a:pPr algn="ctr"/>
            <a:r>
              <a:rPr lang="it-IT" dirty="0" smtClean="0"/>
              <a:t>Ospedale di Valle Camonica</a:t>
            </a:r>
            <a:endParaRPr lang="it-IT" dirty="0"/>
          </a:p>
        </p:txBody>
      </p:sp>
      <p:sp>
        <p:nvSpPr>
          <p:cNvPr id="2050" name="AutoShape 2" descr="Image result for logo regione lombar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2" name="AutoShape 4" descr="Image result for logo regione lombar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4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1742" y="6237312"/>
            <a:ext cx="2034754" cy="570036"/>
          </a:xfrm>
          <a:prstGeom prst="rect">
            <a:avLst/>
          </a:prstGeom>
          <a:noFill/>
        </p:spPr>
      </p:pic>
      <p:pic>
        <p:nvPicPr>
          <p:cNvPr id="2056" name="Picture 8" descr="http://www.diabetebrescia.org/diabetebrescia.it/images/ordine%20medici%20logo%20ross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711008"/>
            <a:ext cx="1872208" cy="975845"/>
          </a:xfrm>
          <a:prstGeom prst="rect">
            <a:avLst/>
          </a:prstGeom>
          <a:noFill/>
        </p:spPr>
      </p:pic>
      <p:pic>
        <p:nvPicPr>
          <p:cNvPr id="2058" name="Picture 10" descr="http://www.nyl.it/upload/La%20tos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87890"/>
            <a:ext cx="2592288" cy="1941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52400"/>
            <a:ext cx="87820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23528" y="188640"/>
            <a:ext cx="8496944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FF0000"/>
                </a:solidFill>
              </a:rPr>
              <a:t>Epidemiologia della BPCO: ospedalizzazione</a:t>
            </a:r>
            <a:endParaRPr lang="it-IT" sz="26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236296" y="6597353"/>
            <a:ext cx="165618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 dirty="0" smtClean="0"/>
              <a:t>ERS Book 2013</a:t>
            </a:r>
            <a:endParaRPr lang="it-IT" sz="1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5517232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Italia – Tasso di ricovero  100-149 x 100.000 abitanti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43827"/>
            <a:ext cx="8892480" cy="652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323194"/>
            <a:ext cx="1728192" cy="484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23194"/>
            <a:ext cx="1728192" cy="48415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88840"/>
            <a:ext cx="75057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827584" y="54868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Regione Lombardia anno 2008</a:t>
            </a:r>
          </a:p>
          <a:p>
            <a:pPr algn="ctr"/>
            <a:r>
              <a:rPr lang="it-IT" dirty="0" smtClean="0"/>
              <a:t>Tasso di ospedalizzazione BPCO per 100.000 residenti 50-74 anni </a:t>
            </a: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23194"/>
            <a:ext cx="1728192" cy="484153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827584" y="54868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ASL </a:t>
            </a:r>
            <a:r>
              <a:rPr lang="it-IT" dirty="0" err="1" smtClean="0"/>
              <a:t>Vallecamonica</a:t>
            </a:r>
            <a:r>
              <a:rPr lang="it-IT" dirty="0" smtClean="0"/>
              <a:t> –  U.O. Pneumologia Ospedale di </a:t>
            </a:r>
            <a:r>
              <a:rPr lang="it-IT" dirty="0" err="1" smtClean="0"/>
              <a:t>Vallecamonica</a:t>
            </a:r>
            <a:endParaRPr lang="it-IT" dirty="0" smtClean="0"/>
          </a:p>
          <a:p>
            <a:pPr algn="ctr"/>
            <a:r>
              <a:rPr lang="it-IT" dirty="0" smtClean="0"/>
              <a:t>Tasso di ospedalizzazione per BPCO riacutizzata (Cod. 49121 ) anno 2014 </a:t>
            </a:r>
            <a:endParaRPr lang="it-I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789040"/>
            <a:ext cx="648072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204864"/>
            <a:ext cx="648072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1800" dirty="0" smtClean="0"/>
              <a:t>La frequenza di ospedalizzazione correla strettamente con la gravità della BPCO, con l’età media della popolazione, con le </a:t>
            </a:r>
            <a:r>
              <a:rPr lang="it-IT" sz="1800" dirty="0" err="1" smtClean="0"/>
              <a:t>comorbilità</a:t>
            </a:r>
            <a:r>
              <a:rPr lang="it-IT" sz="1800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it-IT" sz="1800" dirty="0" smtClean="0"/>
          </a:p>
          <a:p>
            <a:pPr>
              <a:buFont typeface="Wingdings" pitchFamily="2" charset="2"/>
              <a:buChar char="ü"/>
            </a:pPr>
            <a:r>
              <a:rPr lang="it-IT" sz="1800" dirty="0" smtClean="0"/>
              <a:t>Correla con l’organizzazione ospedaliera (strutture di emergenza-urgenza) e con la disponibilità di posti letto.</a:t>
            </a:r>
          </a:p>
          <a:p>
            <a:pPr>
              <a:buFont typeface="Wingdings" pitchFamily="2" charset="2"/>
              <a:buChar char="ü"/>
            </a:pPr>
            <a:endParaRPr lang="it-IT" sz="1800" dirty="0" smtClean="0"/>
          </a:p>
          <a:p>
            <a:pPr>
              <a:buFont typeface="Wingdings" pitchFamily="2" charset="2"/>
              <a:buChar char="ü"/>
            </a:pPr>
            <a:r>
              <a:rPr lang="it-IT" sz="1800" dirty="0" smtClean="0"/>
              <a:t>Mortalità </a:t>
            </a:r>
            <a:r>
              <a:rPr lang="it-IT" sz="1800" dirty="0" err="1" smtClean="0"/>
              <a:t>intraospedaliera</a:t>
            </a:r>
            <a:r>
              <a:rPr lang="it-IT" sz="1800" dirty="0" smtClean="0"/>
              <a:t> è del 7% e aumenta al 15% a 90 giorni.</a:t>
            </a:r>
          </a:p>
          <a:p>
            <a:pPr>
              <a:buFont typeface="Wingdings" pitchFamily="2" charset="2"/>
              <a:buChar char="ü"/>
            </a:pPr>
            <a:endParaRPr lang="it-IT" sz="1800" dirty="0" smtClean="0"/>
          </a:p>
          <a:p>
            <a:pPr>
              <a:buFont typeface="Wingdings" pitchFamily="2" charset="2"/>
              <a:buChar char="ü"/>
            </a:pPr>
            <a:r>
              <a:rPr lang="it-IT" sz="1800" dirty="0" smtClean="0"/>
              <a:t>Più del 50%  dei pazienti rientra in ospedale entro un anno dalla dimissione.</a:t>
            </a:r>
            <a:endParaRPr lang="it-IT" sz="1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3528" y="188640"/>
            <a:ext cx="8496944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FF0000"/>
                </a:solidFill>
              </a:rPr>
              <a:t>Epidemiologia della BPCO: ospedalizzazione</a:t>
            </a:r>
            <a:endParaRPr lang="it-IT" sz="2600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23194"/>
            <a:ext cx="1728192" cy="48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1338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1800" dirty="0" smtClean="0"/>
              <a:t>Crescente in costi diretti (spese per trattare la malattia) che indiretti (perdita di attività, spese di assistenza, mortalità </a:t>
            </a:r>
            <a:r>
              <a:rPr lang="it-IT" sz="1800" dirty="0" err="1" smtClean="0"/>
              <a:t>prematura…</a:t>
            </a:r>
            <a:r>
              <a:rPr lang="it-IT" sz="1800" dirty="0" smtClean="0"/>
              <a:t>)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it-IT" sz="1800" dirty="0" smtClean="0"/>
          </a:p>
          <a:p>
            <a:r>
              <a:rPr lang="it-IT" sz="1800" dirty="0" smtClean="0"/>
              <a:t>Nel 1990 BPCO al 12° posto nel mondo come causa di DALY  ( somma degli anni persi a causa della prematura mortalità e degli anni di invalidità secondo</a:t>
            </a:r>
          </a:p>
          <a:p>
            <a:r>
              <a:rPr lang="it-IT" sz="1800" dirty="0" smtClean="0"/>
              <a:t>il loro grado di severità), nel 2030 stimata al 7° posto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it-IT" sz="1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1800" dirty="0" smtClean="0"/>
              <a:t>In Europa il 6% del budget sanitario totale è rappresentato dai costi diretti per le malattie respiratorie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it-IT" sz="1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1800" dirty="0" smtClean="0"/>
              <a:t>Il 50-75% dell’impatto economico è correlato alle riacutizzazioni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it-IT" sz="1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1800" dirty="0" smtClean="0"/>
              <a:t>La BPCO grave è fino a 6 volte più costosa della BPCO lieve.</a:t>
            </a:r>
            <a:endParaRPr lang="it-IT" sz="1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416277"/>
            <a:ext cx="8496944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FF0000"/>
                </a:solidFill>
              </a:rPr>
              <a:t>“Peso economico” della BPCO</a:t>
            </a:r>
            <a:endParaRPr lang="it-IT" sz="2600" b="1" dirty="0">
              <a:solidFill>
                <a:srgbClr val="FF0000"/>
              </a:solidFill>
            </a:endParaRPr>
          </a:p>
        </p:txBody>
      </p:sp>
      <p:pic>
        <p:nvPicPr>
          <p:cNvPr id="5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23194"/>
            <a:ext cx="1728192" cy="48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99592" y="141393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 smtClean="0"/>
          </a:p>
          <a:p>
            <a:endParaRPr lang="it-IT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416277"/>
            <a:ext cx="8496944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FF0000"/>
                </a:solidFill>
              </a:rPr>
              <a:t>“Peso economico” della BPCO</a:t>
            </a:r>
            <a:endParaRPr lang="it-IT" sz="2600" b="1" dirty="0">
              <a:solidFill>
                <a:srgbClr val="FF0000"/>
              </a:solidFill>
            </a:endParaRPr>
          </a:p>
        </p:txBody>
      </p:sp>
      <p:pic>
        <p:nvPicPr>
          <p:cNvPr id="9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23194"/>
            <a:ext cx="1728192" cy="484153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899592" y="1628801"/>
            <a:ext cx="77048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Impatto economico globale: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Costo annuo BPCO in Italia = 9 MLD di euro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=</a:t>
            </a:r>
          </a:p>
          <a:p>
            <a:pPr algn="ctr">
              <a:buFont typeface="Arial" pitchFamily="34" charset="0"/>
              <a:buChar char="•"/>
            </a:pPr>
            <a:r>
              <a:rPr lang="it-IT" dirty="0" smtClean="0"/>
              <a:t> pari allo 0,65% del PIL nazionale;</a:t>
            </a:r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(comprensivo dei costi diretti e indiretti)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23528" y="128245"/>
            <a:ext cx="8496944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FF0000"/>
                </a:solidFill>
              </a:rPr>
              <a:t>“Peso economico” della BPCO</a:t>
            </a:r>
            <a:endParaRPr lang="it-IT" sz="2600" b="1" dirty="0">
              <a:solidFill>
                <a:srgbClr val="FF0000"/>
              </a:solidFill>
            </a:endParaRPr>
          </a:p>
        </p:txBody>
      </p:sp>
      <p:pic>
        <p:nvPicPr>
          <p:cNvPr id="8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23194"/>
            <a:ext cx="1728192" cy="48415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6" y="7937"/>
            <a:ext cx="9159876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128245"/>
            <a:ext cx="8496944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FF0000"/>
                </a:solidFill>
              </a:rPr>
              <a:t>“Peso economico” della BPCO</a:t>
            </a:r>
            <a:endParaRPr lang="it-IT" sz="26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56903"/>
            <a:ext cx="8424936" cy="412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83568" y="4993431"/>
            <a:ext cx="7848872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Costi annuali diretti (espressi in percentuale) per paziente con BPCO secondo quanto riportato dal </a:t>
            </a:r>
            <a:r>
              <a:rPr lang="it-IT" sz="1400" dirty="0" err="1" smtClean="0"/>
              <a:t>Confronting</a:t>
            </a:r>
            <a:r>
              <a:rPr lang="it-IT" sz="1400" dirty="0" smtClean="0"/>
              <a:t> COPD </a:t>
            </a:r>
            <a:r>
              <a:rPr lang="it-IT" sz="1400" dirty="0" err="1" smtClean="0"/>
              <a:t>Survay</a:t>
            </a:r>
            <a:r>
              <a:rPr lang="it-IT" sz="1400" dirty="0" smtClean="0"/>
              <a:t>.</a:t>
            </a:r>
          </a:p>
          <a:p>
            <a:pPr algn="r"/>
            <a:r>
              <a:rPr lang="it-IT" sz="1400" dirty="0" smtClean="0"/>
              <a:t>Dal Negro, </a:t>
            </a:r>
            <a:r>
              <a:rPr lang="it-IT" sz="1400" dirty="0" err="1" smtClean="0"/>
              <a:t>et</a:t>
            </a:r>
            <a:r>
              <a:rPr lang="it-IT" sz="1400" dirty="0" smtClean="0"/>
              <a:t> al. </a:t>
            </a:r>
            <a:r>
              <a:rPr lang="it-IT" sz="1400" i="1" dirty="0" err="1" smtClean="0"/>
              <a:t>Respir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Med</a:t>
            </a:r>
            <a:r>
              <a:rPr lang="it-IT" sz="1400" i="1" dirty="0" smtClean="0"/>
              <a:t> </a:t>
            </a:r>
            <a:r>
              <a:rPr lang="it-IT" sz="1400" dirty="0" smtClean="0"/>
              <a:t>2003; 97; </a:t>
            </a:r>
            <a:r>
              <a:rPr lang="it-IT" sz="1400" dirty="0" err="1" smtClean="0"/>
              <a:t>suppl</a:t>
            </a:r>
            <a:r>
              <a:rPr lang="it-IT" sz="1400" dirty="0" smtClean="0"/>
              <a:t> C: S43-50</a:t>
            </a:r>
            <a:endParaRPr lang="it-IT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9114"/>
            <a:ext cx="6184925" cy="649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838450"/>
            <a:ext cx="6984776" cy="145464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6323194"/>
            <a:ext cx="1728192" cy="48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3568" y="1556792"/>
            <a:ext cx="7848872" cy="4708981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58775" indent="-269875">
              <a:buClr>
                <a:srgbClr val="FF0000"/>
              </a:buClr>
              <a:buFont typeface="Wingdings" pitchFamily="2" charset="2"/>
              <a:buChar char="ü"/>
            </a:pPr>
            <a:r>
              <a:rPr lang="it-IT" b="1" dirty="0" smtClean="0"/>
              <a:t>La BPCO, malattia frequente, prevenibile e trattabile, è caratterizzata da una limitazione persistente al flusso aereo, che è in genere evolutiva e si associa ad una aumentata risposta infiammatoria cronica agli inquinanti inalatori a carico delle vie aeree e dei polmoni.</a:t>
            </a:r>
          </a:p>
          <a:p>
            <a:pPr marL="358775" indent="-269875">
              <a:buFont typeface="Wingdings" pitchFamily="2" charset="2"/>
              <a:buChar char="ü"/>
            </a:pPr>
            <a:endParaRPr lang="it-IT" b="1" dirty="0" smtClean="0"/>
          </a:p>
          <a:p>
            <a:pPr marL="358775" indent="-269875">
              <a:buClr>
                <a:srgbClr val="FF0000"/>
              </a:buClr>
              <a:buFont typeface="Wingdings" pitchFamily="2" charset="2"/>
              <a:buChar char="ü"/>
            </a:pPr>
            <a:r>
              <a:rPr lang="it-IT" b="1" dirty="0" smtClean="0"/>
              <a:t>Riacutizzazioni dei sintomi e </a:t>
            </a:r>
            <a:r>
              <a:rPr lang="it-IT" b="1" dirty="0" err="1" smtClean="0"/>
              <a:t>comorbidità</a:t>
            </a:r>
            <a:r>
              <a:rPr lang="it-IT" b="1" dirty="0" smtClean="0"/>
              <a:t> croniche contribuiscono alla gravità complessiva nel singolo paziente.</a:t>
            </a:r>
          </a:p>
          <a:p>
            <a:pPr marL="358775" indent="-269875">
              <a:buClr>
                <a:srgbClr val="FF0000"/>
              </a:buClr>
              <a:buFont typeface="Wingdings" pitchFamily="2" charset="2"/>
              <a:buChar char="ü"/>
            </a:pPr>
            <a:endParaRPr lang="it-IT" b="1" dirty="0" smtClean="0"/>
          </a:p>
          <a:p>
            <a:pPr marL="358775" indent="-269875">
              <a:buClr>
                <a:srgbClr val="FF0000"/>
              </a:buClr>
              <a:buFont typeface="Wingdings" pitchFamily="2" charset="2"/>
              <a:buChar char="ü"/>
            </a:pPr>
            <a:r>
              <a:rPr lang="it-IT" b="1" dirty="0" smtClean="0"/>
              <a:t>Va sempre presa in considerazione una diagnosi clinica di BPCO in pazienti che si presentino con dispnea, tosse o espettorato cronici, esposizione a fattori di rischio. </a:t>
            </a:r>
          </a:p>
          <a:p>
            <a:pPr marL="358775" indent="-269875">
              <a:buClr>
                <a:srgbClr val="FF0000"/>
              </a:buClr>
              <a:buFont typeface="Wingdings" pitchFamily="2" charset="2"/>
              <a:buChar char="ü"/>
            </a:pPr>
            <a:endParaRPr lang="it-IT" b="1" dirty="0" smtClean="0"/>
          </a:p>
          <a:p>
            <a:pPr marL="358775" indent="-269875">
              <a:buClr>
                <a:srgbClr val="FF0000"/>
              </a:buClr>
              <a:buFont typeface="Wingdings" pitchFamily="2" charset="2"/>
              <a:buChar char="ü"/>
            </a:pPr>
            <a:r>
              <a:rPr lang="it-IT" b="1" dirty="0" smtClean="0"/>
              <a:t>L’esame spirometrico è indispensabile per poter porre diagnosi di BPCO; un VEMS/CVF &lt; 0,70 post-broncodilatatore conferma la presenza di ostruzione bronchiale e quindi la diagnosi di BPCO.</a:t>
            </a:r>
          </a:p>
          <a:p>
            <a:endParaRPr lang="it-IT" b="1" dirty="0" smtClean="0"/>
          </a:p>
          <a:p>
            <a:pPr algn="r"/>
            <a:r>
              <a:rPr lang="it-IT" sz="1200" b="1" dirty="0" smtClean="0"/>
              <a:t>©2014 Global </a:t>
            </a:r>
            <a:r>
              <a:rPr lang="it-IT" sz="1200" b="1" dirty="0" err="1" smtClean="0"/>
              <a:t>Initiative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for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Chronic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Obstructive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Lung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Disease</a:t>
            </a:r>
            <a:endParaRPr lang="it-IT" sz="12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3528" y="416277"/>
            <a:ext cx="8496944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FF0000"/>
                </a:solidFill>
              </a:rPr>
              <a:t>Definizione di BPCO, diagnosi e valutazione di gravità </a:t>
            </a:r>
            <a:endParaRPr lang="it-IT" sz="2600" b="1" dirty="0">
              <a:solidFill>
                <a:srgbClr val="FF0000"/>
              </a:solidFill>
            </a:endParaRPr>
          </a:p>
        </p:txBody>
      </p:sp>
      <p:pic>
        <p:nvPicPr>
          <p:cNvPr id="6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23194"/>
            <a:ext cx="1728192" cy="48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23528" y="344269"/>
            <a:ext cx="8496944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solidFill>
                  <a:srgbClr val="FF0000"/>
                </a:solidFill>
              </a:rPr>
              <a:t>Gestione integrata della BPCO: obiettivi</a:t>
            </a:r>
            <a:endParaRPr lang="it-IT" sz="2600" dirty="0">
              <a:solidFill>
                <a:srgbClr val="FF0000"/>
              </a:solidFill>
            </a:endParaRPr>
          </a:p>
        </p:txBody>
      </p:sp>
      <p:pic>
        <p:nvPicPr>
          <p:cNvPr id="9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23194"/>
            <a:ext cx="1728192" cy="484153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611560" y="1988841"/>
            <a:ext cx="7920880" cy="25853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b="1" dirty="0" smtClean="0"/>
              <a:t>I </a:t>
            </a:r>
            <a:r>
              <a:rPr lang="it-IT" b="1" dirty="0" err="1" smtClean="0"/>
              <a:t>caposaldi</a:t>
            </a:r>
            <a:r>
              <a:rPr lang="it-IT" b="1" dirty="0" smtClean="0"/>
              <a:t> della gestione della BPCO che le linee guida internazionali GOLD pongono come obiettivi del trattamento:</a:t>
            </a:r>
          </a:p>
          <a:p>
            <a:endParaRPr lang="it-IT" b="1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Prevenire la progressione della malattia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Alleviare I sintomi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Migliorare la funzionalità respiratoria e la resistenza all’esercizio fisico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Prevenire e curare le complicanze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Prevenire e curare le riacutizzazioni della malattia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Ridurre la mortalità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23528" y="344269"/>
            <a:ext cx="8496944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solidFill>
                  <a:srgbClr val="FF0000"/>
                </a:solidFill>
              </a:rPr>
              <a:t>Gestione integrata della BPCO: obiettivi</a:t>
            </a:r>
            <a:endParaRPr lang="it-IT" sz="2600" dirty="0">
              <a:solidFill>
                <a:srgbClr val="FF0000"/>
              </a:solidFill>
            </a:endParaRPr>
          </a:p>
        </p:txBody>
      </p:sp>
      <p:pic>
        <p:nvPicPr>
          <p:cNvPr id="9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23194"/>
            <a:ext cx="1728192" cy="484153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611560" y="1412776"/>
            <a:ext cx="7920880" cy="4801314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b="1" dirty="0" err="1" smtClean="0"/>
              <a:t>Cli</a:t>
            </a:r>
            <a:r>
              <a:rPr lang="it-IT" b="1" dirty="0" smtClean="0"/>
              <a:t> obiettivi si realizzano anche attraverso una maggiore integrazione tra ospedale e territorio e lo sviluppo di azioni mirate: </a:t>
            </a:r>
          </a:p>
          <a:p>
            <a:endParaRPr lang="it-IT" b="1" dirty="0" smtClean="0"/>
          </a:p>
          <a:p>
            <a:pPr marL="179388" indent="-179388">
              <a:buClr>
                <a:srgbClr val="FF0000"/>
              </a:buClr>
              <a:buFont typeface="Wingdings" pitchFamily="2" charset="2"/>
              <a:buChar char="ü"/>
            </a:pPr>
            <a:r>
              <a:rPr lang="it-IT" dirty="0" smtClean="0"/>
              <a:t>Controllo del fumo di sigaretta e degli altri fattori di rischio.</a:t>
            </a:r>
          </a:p>
          <a:p>
            <a:pPr marL="179388" indent="-179388">
              <a:buClr>
                <a:srgbClr val="FF0000"/>
              </a:buClr>
            </a:pPr>
            <a:endParaRPr lang="it-IT" dirty="0" smtClean="0"/>
          </a:p>
          <a:p>
            <a:pPr marL="179388" indent="-179388">
              <a:buClr>
                <a:srgbClr val="FF0000"/>
              </a:buClr>
              <a:buFont typeface="Wingdings" pitchFamily="2" charset="2"/>
              <a:buChar char="ü"/>
            </a:pPr>
            <a:r>
              <a:rPr lang="it-IT" dirty="0" smtClean="0"/>
              <a:t>Educazione sanitaria.</a:t>
            </a:r>
          </a:p>
          <a:p>
            <a:pPr marL="179388" indent="-179388">
              <a:buClr>
                <a:srgbClr val="FF0000"/>
              </a:buClr>
              <a:buFont typeface="Wingdings" pitchFamily="2" charset="2"/>
              <a:buChar char="ü"/>
            </a:pPr>
            <a:endParaRPr lang="it-IT" dirty="0" smtClean="0"/>
          </a:p>
          <a:p>
            <a:pPr marL="179388" indent="-179388">
              <a:buClr>
                <a:srgbClr val="FF0000"/>
              </a:buClr>
              <a:buFont typeface="Wingdings" pitchFamily="2" charset="2"/>
              <a:buChar char="ü"/>
            </a:pPr>
            <a:r>
              <a:rPr lang="it-IT" dirty="0" smtClean="0"/>
              <a:t>Diagnosi precoce.</a:t>
            </a:r>
          </a:p>
          <a:p>
            <a:pPr marL="179388" indent="-179388">
              <a:buClr>
                <a:srgbClr val="FF0000"/>
              </a:buClr>
              <a:buFont typeface="Wingdings" pitchFamily="2" charset="2"/>
              <a:buChar char="ü"/>
            </a:pPr>
            <a:endParaRPr lang="it-IT" dirty="0" smtClean="0"/>
          </a:p>
          <a:p>
            <a:pPr marL="179388" indent="-179388">
              <a:buClr>
                <a:srgbClr val="FF0000"/>
              </a:buClr>
              <a:buFont typeface="Wingdings" pitchFamily="2" charset="2"/>
              <a:buChar char="ü"/>
            </a:pPr>
            <a:r>
              <a:rPr lang="it-IT" dirty="0" smtClean="0"/>
              <a:t>Educazione terapeutica.</a:t>
            </a:r>
          </a:p>
          <a:p>
            <a:pPr marL="179388" indent="-179388">
              <a:buClr>
                <a:srgbClr val="FF0000"/>
              </a:buClr>
              <a:buFont typeface="Wingdings" pitchFamily="2" charset="2"/>
              <a:buChar char="ü"/>
            </a:pPr>
            <a:endParaRPr lang="it-IT" dirty="0" smtClean="0"/>
          </a:p>
          <a:p>
            <a:pPr marL="179388" indent="-179388">
              <a:buClr>
                <a:srgbClr val="FF0000"/>
              </a:buClr>
              <a:buFont typeface="Wingdings" pitchFamily="2" charset="2"/>
              <a:buChar char="ü"/>
            </a:pPr>
            <a:r>
              <a:rPr lang="it-IT" dirty="0" smtClean="0"/>
              <a:t>Formazione professionale e messa in rete del personale sanitario.</a:t>
            </a:r>
          </a:p>
          <a:p>
            <a:pPr marL="179388" indent="-179388">
              <a:buClr>
                <a:srgbClr val="FF0000"/>
              </a:buClr>
              <a:buFont typeface="Wingdings" pitchFamily="2" charset="2"/>
              <a:buChar char="ü"/>
            </a:pPr>
            <a:endParaRPr lang="it-IT" dirty="0" smtClean="0"/>
          </a:p>
          <a:p>
            <a:pPr marL="179388" indent="-179388">
              <a:buClr>
                <a:srgbClr val="FF0000"/>
              </a:buClr>
              <a:buFont typeface="Wingdings" pitchFamily="2" charset="2"/>
              <a:buChar char="ü"/>
            </a:pPr>
            <a:r>
              <a:rPr lang="it-IT" dirty="0" smtClean="0"/>
              <a:t>Adeguata gestione della BPCO in rapporto alla complessità, soprattutto negli stadi avanzati della malattia.</a:t>
            </a:r>
          </a:p>
          <a:p>
            <a:endParaRPr lang="it-IT" b="1" dirty="0" smtClean="0"/>
          </a:p>
          <a:p>
            <a:pPr>
              <a:buFont typeface="Arial" pitchFamily="34" charset="0"/>
              <a:buChar char="•"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1557947"/>
            <a:ext cx="8208912" cy="42473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58775" indent="-358775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it-IT" dirty="0" smtClean="0"/>
              <a:t>Sintomi (tosse, catarro, dispnea) sottovalutati e trascurati.</a:t>
            </a:r>
          </a:p>
          <a:p>
            <a:pPr marL="358775" indent="-358775" algn="just">
              <a:buClr>
                <a:srgbClr val="FF0000"/>
              </a:buClr>
              <a:buFont typeface="Wingdings" pitchFamily="2" charset="2"/>
              <a:buChar char="ü"/>
            </a:pPr>
            <a:endParaRPr lang="it-IT" dirty="0" smtClean="0"/>
          </a:p>
          <a:p>
            <a:pPr marL="358775" indent="-358775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it-IT" dirty="0" smtClean="0"/>
              <a:t>BPCO diagnosticata perlopiù a partire dalla sesta decade di vita con perdita funzionale spesso già importante.</a:t>
            </a:r>
          </a:p>
          <a:p>
            <a:pPr marL="358775" indent="-358775" algn="just">
              <a:buClr>
                <a:srgbClr val="FF0000"/>
              </a:buClr>
              <a:buFont typeface="Wingdings" pitchFamily="2" charset="2"/>
              <a:buChar char="ü"/>
            </a:pPr>
            <a:endParaRPr lang="it-IT" dirty="0" smtClean="0"/>
          </a:p>
          <a:p>
            <a:pPr marL="358775" indent="-358775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it-IT" dirty="0" smtClean="0"/>
              <a:t>Numero significativo di casi non diagnosticati e non trattati nello stadio iniziale della malattia, quando maggiore è la progressione del danno.</a:t>
            </a:r>
          </a:p>
          <a:p>
            <a:pPr marL="358775" indent="-358775" algn="just">
              <a:buClr>
                <a:srgbClr val="FF0000"/>
              </a:buClr>
              <a:buFont typeface="Wingdings" pitchFamily="2" charset="2"/>
              <a:buChar char="ü"/>
            </a:pPr>
            <a:endParaRPr lang="it-IT" dirty="0" smtClean="0"/>
          </a:p>
          <a:p>
            <a:pPr marL="358775" indent="-358775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it-IT" dirty="0" smtClean="0"/>
              <a:t>Molti con BPCO in fase </a:t>
            </a:r>
            <a:r>
              <a:rPr lang="it-IT" dirty="0" err="1" smtClean="0"/>
              <a:t>medio-avanzata</a:t>
            </a:r>
            <a:r>
              <a:rPr lang="it-IT" dirty="0" smtClean="0"/>
              <a:t> diagnosticati per la prima volta in coincidenza di severa riacutizzazione con ospedalizzazione.</a:t>
            </a:r>
          </a:p>
          <a:p>
            <a:pPr marL="358775" indent="-358775" algn="just">
              <a:buClr>
                <a:srgbClr val="FF0000"/>
              </a:buClr>
              <a:buFont typeface="Wingdings" pitchFamily="2" charset="2"/>
              <a:buChar char="ü"/>
            </a:pPr>
            <a:endParaRPr lang="it-IT" dirty="0" smtClean="0"/>
          </a:p>
          <a:p>
            <a:pPr marL="358775" indent="-358775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it-IT" dirty="0" smtClean="0"/>
              <a:t>Standard di diagnosi e di cura spesso inadeguati in tutti gli stadi della malattia.</a:t>
            </a:r>
          </a:p>
          <a:p>
            <a:pPr marL="358775" indent="-358775" algn="just">
              <a:buClr>
                <a:srgbClr val="FF0000"/>
              </a:buClr>
              <a:buFont typeface="Wingdings" pitchFamily="2" charset="2"/>
              <a:buChar char="ü"/>
            </a:pPr>
            <a:endParaRPr lang="it-IT" dirty="0" smtClean="0"/>
          </a:p>
          <a:p>
            <a:pPr marL="358775" indent="-358775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it-IT" dirty="0" smtClean="0"/>
              <a:t>Conseguenti ripercussioni su tutti i livelli di intervento, dalla prevenzione (di limitata efficacia), alla gestione a lungo termine (che può essere inappropriata).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404664"/>
            <a:ext cx="8496944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solidFill>
                  <a:srgbClr val="FF0000"/>
                </a:solidFill>
              </a:rPr>
              <a:t>Standard gestionali: criticità</a:t>
            </a:r>
            <a:endParaRPr lang="it-IT" sz="2600" dirty="0">
              <a:solidFill>
                <a:srgbClr val="FF0000"/>
              </a:solidFill>
            </a:endParaRPr>
          </a:p>
        </p:txBody>
      </p:sp>
      <p:pic>
        <p:nvPicPr>
          <p:cNvPr id="5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23194"/>
            <a:ext cx="1728192" cy="48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05678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23528" y="188640"/>
            <a:ext cx="8496944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solidFill>
                  <a:srgbClr val="FF0000"/>
                </a:solidFill>
              </a:rPr>
              <a:t>Percorso diagnostico e di </a:t>
            </a:r>
            <a:r>
              <a:rPr lang="it-IT" sz="2600" i="1" dirty="0" err="1" smtClean="0">
                <a:solidFill>
                  <a:srgbClr val="FF0000"/>
                </a:solidFill>
              </a:rPr>
              <a:t>case-finding</a:t>
            </a:r>
            <a:r>
              <a:rPr lang="it-IT" sz="2600" dirty="0" smtClean="0">
                <a:solidFill>
                  <a:srgbClr val="FF0000"/>
                </a:solidFill>
              </a:rPr>
              <a:t> della BPCO</a:t>
            </a:r>
            <a:endParaRPr lang="it-IT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1340768"/>
            <a:ext cx="56769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323528" y="188640"/>
            <a:ext cx="8496944" cy="8925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solidFill>
                  <a:srgbClr val="FF0000"/>
                </a:solidFill>
              </a:rPr>
              <a:t>Linee generali di prevenzione e di assistenza della malattia respiratoria cronica ostruttiva</a:t>
            </a:r>
            <a:endParaRPr lang="it-IT" sz="26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701" y="5526360"/>
            <a:ext cx="4105275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9281" y="5517232"/>
            <a:ext cx="4067175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Ovale 8"/>
          <p:cNvSpPr/>
          <p:nvPr/>
        </p:nvSpPr>
        <p:spPr>
          <a:xfrm>
            <a:off x="3923928" y="4437112"/>
            <a:ext cx="15121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5652120" y="4437112"/>
            <a:ext cx="15841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65569" t="7112" r="3198" b="62992"/>
          <a:stretch>
            <a:fillRect/>
          </a:stretch>
        </p:blipFill>
        <p:spPr bwMode="auto">
          <a:xfrm>
            <a:off x="7523705" y="1262193"/>
            <a:ext cx="1368775" cy="137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23528" y="188640"/>
            <a:ext cx="8496944" cy="8925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solidFill>
                  <a:srgbClr val="FF0000"/>
                </a:solidFill>
              </a:rPr>
              <a:t>Linee generali di prevenzione e di assistenza della malattia respiratoria cronica ostruttiva</a:t>
            </a:r>
            <a:endParaRPr lang="it-IT" sz="2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7704857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71707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23528" y="188640"/>
            <a:ext cx="8496944" cy="8925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solidFill>
                  <a:srgbClr val="FF0000"/>
                </a:solidFill>
              </a:rPr>
              <a:t>Linee generali di prevenzione e di assistenza della malattia respiratoria cronica ostruttiva</a:t>
            </a:r>
            <a:endParaRPr lang="it-IT" sz="26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1772816"/>
            <a:ext cx="8208912" cy="43924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CasellaDiTesto 6"/>
          <p:cNvSpPr txBox="1"/>
          <p:nvPr/>
        </p:nvSpPr>
        <p:spPr>
          <a:xfrm>
            <a:off x="395536" y="134076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Questionario GOLD per l’identificazione precoce di BPCO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188640"/>
            <a:ext cx="8496944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solidFill>
                  <a:srgbClr val="FF0000"/>
                </a:solidFill>
              </a:rPr>
              <a:t>Monitoraggio del paziente con BPCO stabile</a:t>
            </a:r>
            <a:endParaRPr lang="it-IT" sz="26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7" y="764704"/>
            <a:ext cx="5541417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323194"/>
            <a:ext cx="1728192" cy="48415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65569" t="7112" r="3198" b="62992"/>
          <a:stretch>
            <a:fillRect/>
          </a:stretch>
        </p:blipFill>
        <p:spPr bwMode="auto">
          <a:xfrm>
            <a:off x="7451697" y="902153"/>
            <a:ext cx="1368775" cy="137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632847" cy="122413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23528" y="188640"/>
            <a:ext cx="8496944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solidFill>
                  <a:srgbClr val="FF0000"/>
                </a:solidFill>
              </a:rPr>
              <a:t>Riacutizzazioni</a:t>
            </a:r>
            <a:endParaRPr lang="it-IT" sz="2600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996952"/>
            <a:ext cx="4143375" cy="31718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6323194"/>
            <a:ext cx="1728192" cy="484153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65569" t="7112" r="3198" b="62992"/>
          <a:stretch>
            <a:fillRect/>
          </a:stretch>
        </p:blipFill>
        <p:spPr bwMode="auto">
          <a:xfrm>
            <a:off x="754953" y="2918377"/>
            <a:ext cx="1368775" cy="137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08000" y="1052736"/>
            <a:ext cx="8128000" cy="532859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195263" indent="-195263" eaLnBrk="0" hangingPunct="0">
              <a:lnSpc>
                <a:spcPct val="180000"/>
              </a:lnSpc>
              <a:buClr>
                <a:srgbClr val="FFFF66"/>
              </a:buClr>
              <a:buFont typeface="Zapf Dingbats" charset="2"/>
              <a:buNone/>
            </a:pPr>
            <a:r>
              <a:rPr lang="it-IT" altLang="it-IT" b="1" u="sng" dirty="0"/>
              <a:t>Paziente </a:t>
            </a:r>
            <a:r>
              <a:rPr lang="it-IT" altLang="it-IT" b="1" u="sng" dirty="0" smtClean="0"/>
              <a:t>riacutizzato che presenti almeno </a:t>
            </a:r>
            <a:r>
              <a:rPr lang="it-IT" altLang="it-IT" b="1" u="sng" dirty="0"/>
              <a:t>uno dei seguenti segni e sintomi</a:t>
            </a:r>
            <a:r>
              <a:rPr lang="it-IT" altLang="it-IT" b="1" u="sng" dirty="0" smtClean="0"/>
              <a:t>:</a:t>
            </a:r>
            <a:endParaRPr lang="it-IT" altLang="it-IT" b="1" u="sng" dirty="0"/>
          </a:p>
          <a:p>
            <a:pPr marL="195263" indent="-195263" eaLnBrk="0" hangingPunct="0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it-IT" altLang="it-IT" dirty="0" smtClean="0"/>
              <a:t> </a:t>
            </a:r>
            <a:r>
              <a:rPr lang="it-IT" altLang="it-IT" dirty="0"/>
              <a:t>Mancato miglioramento dei sintomi col trattamento </a:t>
            </a:r>
            <a:r>
              <a:rPr lang="it-IT" altLang="it-IT" dirty="0" smtClean="0"/>
              <a:t>domiciliare.</a:t>
            </a:r>
          </a:p>
          <a:p>
            <a:pPr marL="195263" indent="-195263" eaLnBrk="0" hangingPunct="0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it-IT" altLang="it-IT" dirty="0" smtClean="0"/>
              <a:t>Incapacità </a:t>
            </a:r>
            <a:r>
              <a:rPr lang="it-IT" altLang="it-IT" dirty="0"/>
              <a:t>a spostarsi tra le </a:t>
            </a:r>
            <a:r>
              <a:rPr lang="it-IT" altLang="it-IT" dirty="0" smtClean="0"/>
              <a:t>stanze.</a:t>
            </a:r>
          </a:p>
          <a:p>
            <a:pPr marL="195263" indent="-195263" eaLnBrk="0" hangingPunct="0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it-IT" altLang="it-IT" dirty="0" smtClean="0"/>
              <a:t>Dispnea </a:t>
            </a:r>
            <a:r>
              <a:rPr lang="it-IT" altLang="it-IT" dirty="0"/>
              <a:t>che provoca difficoltà ad alimentarsi e a </a:t>
            </a:r>
            <a:r>
              <a:rPr lang="it-IT" altLang="it-IT" dirty="0" smtClean="0"/>
              <a:t>dormire.</a:t>
            </a:r>
          </a:p>
          <a:p>
            <a:pPr marL="195263" indent="-195263" eaLnBrk="0" hangingPunct="0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it-IT" altLang="it-IT" dirty="0" smtClean="0"/>
              <a:t>I </a:t>
            </a:r>
            <a:r>
              <a:rPr lang="it-IT" altLang="it-IT" dirty="0"/>
              <a:t>parenti ed il Curante non sono nella condizione di gestire il paziente a </a:t>
            </a:r>
            <a:r>
              <a:rPr lang="it-IT" altLang="it-IT" dirty="0" smtClean="0"/>
              <a:t>casa.</a:t>
            </a:r>
          </a:p>
          <a:p>
            <a:pPr marL="195263" indent="-195263" eaLnBrk="0" hangingPunct="0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it-IT" altLang="it-IT" dirty="0" smtClean="0"/>
              <a:t>Patologie </a:t>
            </a:r>
            <a:r>
              <a:rPr lang="it-IT" altLang="it-IT" dirty="0"/>
              <a:t>concomitanti gravi, polmonari e </a:t>
            </a:r>
            <a:r>
              <a:rPr lang="it-IT" altLang="it-IT" dirty="0" smtClean="0"/>
              <a:t>non.</a:t>
            </a:r>
          </a:p>
          <a:p>
            <a:pPr marL="195263" indent="-195263" eaLnBrk="0" hangingPunct="0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it-IT" altLang="it-IT" dirty="0" smtClean="0"/>
              <a:t>Progressione </a:t>
            </a:r>
            <a:r>
              <a:rPr lang="it-IT" altLang="it-IT" dirty="0"/>
              <a:t>dei </a:t>
            </a:r>
            <a:r>
              <a:rPr lang="it-IT" altLang="it-IT" dirty="0" smtClean="0"/>
              <a:t>sintomi.</a:t>
            </a:r>
          </a:p>
          <a:p>
            <a:pPr marL="195263" indent="-195263" eaLnBrk="0" hangingPunct="0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it-IT" altLang="it-IT" dirty="0" smtClean="0"/>
              <a:t>Confusione mentale.</a:t>
            </a:r>
          </a:p>
          <a:p>
            <a:pPr marL="195263" indent="-195263" eaLnBrk="0" hangingPunct="0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it-IT" altLang="it-IT" dirty="0" smtClean="0"/>
              <a:t>Incertezza nella diagnosi.</a:t>
            </a:r>
          </a:p>
          <a:p>
            <a:pPr marL="195263" indent="-195263" algn="r" eaLnBrk="0" hangingPunct="0">
              <a:lnSpc>
                <a:spcPct val="180000"/>
              </a:lnSpc>
              <a:buClr>
                <a:srgbClr val="FF0000"/>
              </a:buClr>
            </a:pPr>
            <a:endParaRPr lang="it-IT" altLang="it-IT" sz="1400" dirty="0" smtClean="0"/>
          </a:p>
          <a:p>
            <a:pPr marL="195263" indent="-195263" algn="r" eaLnBrk="0" hangingPunct="0">
              <a:lnSpc>
                <a:spcPct val="180000"/>
              </a:lnSpc>
              <a:buClr>
                <a:srgbClr val="FF0000"/>
              </a:buClr>
            </a:pPr>
            <a:r>
              <a:rPr lang="it-IT" altLang="it-IT" sz="1400" dirty="0" err="1" smtClean="0"/>
              <a:t>Siakafas</a:t>
            </a:r>
            <a:r>
              <a:rPr lang="it-IT" altLang="it-IT" sz="1400" dirty="0" smtClean="0"/>
              <a:t>, 96</a:t>
            </a:r>
          </a:p>
          <a:p>
            <a:pPr marL="195263" indent="-195263" eaLnBrk="0" hangingPunct="0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it-IT" altLang="it-IT" dirty="0"/>
          </a:p>
          <a:p>
            <a:pPr marL="195263" indent="-195263" eaLnBrk="0" hangingPunct="0">
              <a:lnSpc>
                <a:spcPct val="180000"/>
              </a:lnSpc>
              <a:buClr>
                <a:srgbClr val="FFFF66"/>
              </a:buClr>
              <a:buFont typeface="Zapf Dingbats" charset="2"/>
              <a:buChar char="n"/>
            </a:pPr>
            <a:endParaRPr lang="it-IT" altLang="it-IT" i="1" dirty="0"/>
          </a:p>
          <a:p>
            <a:pPr marL="195263" indent="-195263" algn="r" eaLnBrk="0" hangingPunct="0">
              <a:lnSpc>
                <a:spcPct val="180000"/>
              </a:lnSpc>
              <a:buClr>
                <a:srgbClr val="FFFF66"/>
              </a:buClr>
              <a:buFont typeface="Zapf Dingbats" charset="2"/>
              <a:buNone/>
            </a:pPr>
            <a:endParaRPr lang="it-IT" altLang="it-IT" i="1" dirty="0"/>
          </a:p>
          <a:p>
            <a:pPr marL="195263" indent="-195263" algn="r" eaLnBrk="0" hangingPunct="0">
              <a:lnSpc>
                <a:spcPct val="180000"/>
              </a:lnSpc>
              <a:buClr>
                <a:srgbClr val="FFFF66"/>
              </a:buClr>
              <a:buFont typeface="Zapf Dingbats" charset="2"/>
              <a:buNone/>
            </a:pPr>
            <a:endParaRPr lang="it-IT" altLang="it-IT" i="1" dirty="0">
              <a:solidFill>
                <a:srgbClr val="FFFF00"/>
              </a:solidFill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11200" y="5505450"/>
            <a:ext cx="3860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it-IT" altLang="it-IT" sz="1200" b="1">
                <a:solidFill>
                  <a:srgbClr val="FFFF0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188640"/>
            <a:ext cx="8496944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solidFill>
                  <a:srgbClr val="FF0000"/>
                </a:solidFill>
              </a:rPr>
              <a:t>Riacutizzazioni: criteri di ospedalizzazione</a:t>
            </a:r>
            <a:endParaRPr lang="it-IT" sz="2600" dirty="0">
              <a:solidFill>
                <a:srgbClr val="FF0000"/>
              </a:solidFill>
            </a:endParaRPr>
          </a:p>
        </p:txBody>
      </p:sp>
      <p:pic>
        <p:nvPicPr>
          <p:cNvPr id="6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6381329"/>
            <a:ext cx="1656184" cy="463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3528" y="416277"/>
            <a:ext cx="8496944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FF0000"/>
                </a:solidFill>
              </a:rPr>
              <a:t>Definizione di BPCO, diagnosi e valutazione di gravità </a:t>
            </a:r>
            <a:endParaRPr lang="it-IT" sz="2600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23194"/>
            <a:ext cx="1728192" cy="484153"/>
          </a:xfrm>
          <a:prstGeom prst="rect">
            <a:avLst/>
          </a:prstGeom>
          <a:noFill/>
        </p:spPr>
      </p:pic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187624" y="1316795"/>
          <a:ext cx="6984775" cy="4597541"/>
        </p:xfrm>
        <a:graphic>
          <a:graphicData uri="http://schemas.openxmlformats.org/drawingml/2006/table">
            <a:tbl>
              <a:tblPr/>
              <a:tblGrid>
                <a:gridCol w="2328020"/>
                <a:gridCol w="2328020"/>
                <a:gridCol w="2328735"/>
              </a:tblGrid>
              <a:tr h="269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Cambria,Bold"/>
                          <a:ea typeface="Calibri"/>
                          <a:cs typeface="Cambria,Bold"/>
                        </a:rPr>
                        <a:t>GRAVITA’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25" marR="53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Cambria,Bold"/>
                          <a:ea typeface="Calibri"/>
                          <a:cs typeface="Cambria,Bold"/>
                        </a:rPr>
                        <a:t>FEV1/FVC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Cambria,Bold"/>
                          <a:ea typeface="Calibri"/>
                          <a:cs typeface="Cambria,Bold"/>
                        </a:rPr>
                        <a:t>Post broncodilatatore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25" marR="53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Cambria,Bold"/>
                          <a:ea typeface="Calibri"/>
                          <a:cs typeface="Cambria,Bold"/>
                        </a:rPr>
                        <a:t>FEV1 % predetto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Cambria,Bold"/>
                          <a:ea typeface="Calibri"/>
                          <a:cs typeface="Cambria,Bold"/>
                        </a:rPr>
                        <a:t>Post broncodilatatore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25" marR="53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mbria,Bold"/>
                          <a:ea typeface="Calibri"/>
                          <a:cs typeface="Cambria,Bold"/>
                        </a:rPr>
                        <a:t>BPCO lieve 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mbria,Bold"/>
                          <a:ea typeface="Calibri"/>
                          <a:cs typeface="Cambria,Bold"/>
                        </a:rPr>
                        <a:t>(stadio I)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25" marR="53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/>
                          <a:ea typeface="Calibri"/>
                          <a:cs typeface="Calibri"/>
                        </a:rPr>
                        <a:t>&lt;88% uomini e &lt;89% donne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/>
                          <a:ea typeface="Calibri"/>
                          <a:cs typeface="Calibri"/>
                        </a:rPr>
                        <a:t>Rispetto al teorico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25" marR="53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Calibri"/>
                          <a:ea typeface="Calibri"/>
                          <a:cs typeface="Calibri"/>
                        </a:rPr>
                        <a:t>&gt;</a:t>
                      </a:r>
                      <a:r>
                        <a:rPr lang="it-IT" sz="1200" dirty="0">
                          <a:latin typeface="Calibri"/>
                          <a:ea typeface="Calibri"/>
                          <a:cs typeface="Calibri"/>
                        </a:rPr>
                        <a:t>80%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25" marR="53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mbria,Bold"/>
                          <a:ea typeface="Calibri"/>
                          <a:cs typeface="Cambria,Bold"/>
                        </a:rPr>
                        <a:t>BPCO moderata </a:t>
                      </a:r>
                      <a:endParaRPr lang="it-IT" sz="1200" dirty="0" smtClean="0">
                        <a:latin typeface="Cambria,Bold"/>
                        <a:ea typeface="Calibri"/>
                        <a:cs typeface="Cambria,Bold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Cambria,Bold"/>
                          <a:ea typeface="Calibri"/>
                          <a:cs typeface="Cambria,Bold"/>
                        </a:rPr>
                        <a:t>(</a:t>
                      </a:r>
                      <a:r>
                        <a:rPr lang="it-IT" sz="1200" dirty="0">
                          <a:latin typeface="Cambria,Bold"/>
                          <a:ea typeface="Calibri"/>
                          <a:cs typeface="Cambria,Bold"/>
                        </a:rPr>
                        <a:t>stadio II)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25" marR="53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/>
                          <a:ea typeface="Calibri"/>
                          <a:cs typeface="Calibri"/>
                        </a:rPr>
                        <a:t>79-50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25" marR="53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mbria,Bold"/>
                          <a:ea typeface="Calibri"/>
                          <a:cs typeface="Cambria,Bold"/>
                        </a:rPr>
                        <a:t>BPCO grave 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mbria,Bold"/>
                          <a:ea typeface="Calibri"/>
                          <a:cs typeface="Cambria,Bold"/>
                        </a:rPr>
                        <a:t>(stadio III)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25" marR="53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/>
                          <a:ea typeface="Calibri"/>
                          <a:cs typeface="Calibri"/>
                        </a:rPr>
                        <a:t>49-30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25" marR="53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mbria,Bold"/>
                          <a:ea typeface="Calibri"/>
                          <a:cs typeface="Cambria,Bold"/>
                        </a:rPr>
                        <a:t>BPCO molto grave 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mbria,Bold"/>
                          <a:ea typeface="Calibri"/>
                          <a:cs typeface="Cambria,Bold"/>
                        </a:rPr>
                        <a:t>(stadio IV)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25" marR="53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/>
                          <a:ea typeface="Calibri"/>
                          <a:cs typeface="Calibri"/>
                        </a:rPr>
                        <a:t>&lt;30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25" marR="53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442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Arial"/>
                          <a:ea typeface="Calibri,Bold"/>
                          <a:cs typeface="Times New Roman"/>
                        </a:rPr>
                        <a:t>Note: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latin typeface="Arial"/>
                          <a:ea typeface="Calibri,Bold"/>
                          <a:cs typeface="Times New Roman"/>
                        </a:rPr>
                        <a:t>Lieve/Stadio I - </a:t>
                      </a:r>
                      <a:r>
                        <a:rPr lang="it-IT" sz="1100" dirty="0">
                          <a:latin typeface="Arial"/>
                          <a:ea typeface="Calibri,Bold"/>
                          <a:cs typeface="Times New Roman"/>
                        </a:rPr>
                        <a:t>Si tratta dello stadio in cui generalmente la persona non </a:t>
                      </a:r>
                      <a:r>
                        <a:rPr lang="it-IT" sz="1100" dirty="0" smtClean="0">
                          <a:latin typeface="Arial"/>
                          <a:ea typeface="Calibri,Bold"/>
                          <a:cs typeface="Times New Roman"/>
                        </a:rPr>
                        <a:t>è </a:t>
                      </a:r>
                      <a:r>
                        <a:rPr lang="it-IT" sz="1100" dirty="0">
                          <a:latin typeface="Arial"/>
                          <a:ea typeface="Calibri,Bold"/>
                          <a:cs typeface="Times New Roman"/>
                        </a:rPr>
                        <a:t>consapevole di avere un’alterazione </a:t>
                      </a:r>
                      <a:r>
                        <a:rPr lang="it-IT" sz="1100" dirty="0" smtClean="0">
                          <a:latin typeface="Arial"/>
                          <a:ea typeface="Calibri,Bold"/>
                          <a:cs typeface="Times New Roman"/>
                        </a:rPr>
                        <a:t>della </a:t>
                      </a:r>
                      <a:r>
                        <a:rPr lang="it-IT" sz="1100" dirty="0" err="1" smtClean="0">
                          <a:latin typeface="Arial"/>
                          <a:ea typeface="Calibri,Bold"/>
                          <a:cs typeface="Times New Roman"/>
                        </a:rPr>
                        <a:t>funzionalita</a:t>
                      </a:r>
                      <a:r>
                        <a:rPr lang="it-IT" sz="1100" dirty="0" smtClean="0">
                          <a:latin typeface="Arial"/>
                          <a:ea typeface="Calibri,Bold"/>
                          <a:cs typeface="Times New Roman"/>
                        </a:rPr>
                        <a:t> </a:t>
                      </a:r>
                      <a:r>
                        <a:rPr lang="it-IT" sz="1100" dirty="0">
                          <a:latin typeface="Arial"/>
                          <a:ea typeface="Calibri,Bold"/>
                          <a:cs typeface="Times New Roman"/>
                        </a:rPr>
                        <a:t>polmonare, pur potendo avvertire dispnea da sforzo.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latin typeface="Arial"/>
                          <a:ea typeface="Calibri,Bold"/>
                          <a:cs typeface="Times New Roman"/>
                        </a:rPr>
                        <a:t>Moderata/Stadio II </a:t>
                      </a:r>
                      <a:r>
                        <a:rPr lang="it-IT" sz="1100" dirty="0" smtClean="0">
                          <a:latin typeface="Arial"/>
                          <a:ea typeface="Calibri,Bold"/>
                          <a:cs typeface="Times New Roman"/>
                        </a:rPr>
                        <a:t>- Si </a:t>
                      </a:r>
                      <a:r>
                        <a:rPr lang="it-IT" sz="1100" dirty="0">
                          <a:latin typeface="Arial"/>
                          <a:ea typeface="Calibri,Bold"/>
                          <a:cs typeface="Times New Roman"/>
                        </a:rPr>
                        <a:t>tratta dello stadio in cui probabilmente la persona richiede l’intervento del medico, a causa </a:t>
                      </a:r>
                      <a:r>
                        <a:rPr lang="it-IT" sz="1100" dirty="0" smtClean="0">
                          <a:latin typeface="Arial"/>
                          <a:ea typeface="Calibri,Bold"/>
                          <a:cs typeface="Times New Roman"/>
                        </a:rPr>
                        <a:t>dei sintomi </a:t>
                      </a:r>
                      <a:r>
                        <a:rPr lang="it-IT" sz="1100" dirty="0">
                          <a:latin typeface="Arial"/>
                          <a:ea typeface="Calibri,Bold"/>
                          <a:cs typeface="Times New Roman"/>
                        </a:rPr>
                        <a:t>respiratori cronici o per riacutizzazioni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latin typeface="Arial"/>
                          <a:ea typeface="Calibri,Bold"/>
                          <a:cs typeface="Times New Roman"/>
                        </a:rPr>
                        <a:t>Grave/stadio III - </a:t>
                      </a:r>
                      <a:r>
                        <a:rPr lang="it-IT" sz="1100" dirty="0">
                          <a:latin typeface="Arial"/>
                          <a:ea typeface="Calibri,Bold"/>
                          <a:cs typeface="Times New Roman"/>
                        </a:rPr>
                        <a:t>In genere la maggior parte della BPCO viene diagnosticata a questo livello, in cui la dispnea da </a:t>
                      </a:r>
                      <a:r>
                        <a:rPr lang="it-IT" sz="1100" dirty="0" smtClean="0">
                          <a:latin typeface="Arial"/>
                          <a:ea typeface="Calibri,Bold"/>
                          <a:cs typeface="Times New Roman"/>
                        </a:rPr>
                        <a:t>sforzo diventa </a:t>
                      </a:r>
                      <a:r>
                        <a:rPr lang="it-IT" sz="1100" dirty="0">
                          <a:latin typeface="Arial"/>
                          <a:ea typeface="Calibri,Bold"/>
                          <a:cs typeface="Times New Roman"/>
                        </a:rPr>
                        <a:t>maggiore ed e accompagnata da ridotta tolleranza allo sforzo fisico, facile </a:t>
                      </a:r>
                      <a:r>
                        <a:rPr lang="it-IT" sz="1100" dirty="0" err="1" smtClean="0">
                          <a:latin typeface="Arial"/>
                          <a:ea typeface="Calibri,Bold"/>
                          <a:cs typeface="Times New Roman"/>
                        </a:rPr>
                        <a:t>affaticabilità</a:t>
                      </a:r>
                      <a:r>
                        <a:rPr lang="it-IT" sz="1100" dirty="0" smtClean="0">
                          <a:latin typeface="Arial"/>
                          <a:ea typeface="Calibri,Bold"/>
                          <a:cs typeface="Times New Roman"/>
                        </a:rPr>
                        <a:t> e frequenti </a:t>
                      </a:r>
                      <a:r>
                        <a:rPr lang="it-IT" sz="1100" dirty="0">
                          <a:latin typeface="Arial"/>
                          <a:ea typeface="Calibri,Bold"/>
                          <a:cs typeface="Times New Roman"/>
                        </a:rPr>
                        <a:t>riacutizzazioni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latin typeface="Arial"/>
                          <a:ea typeface="Calibri,Bold"/>
                          <a:cs typeface="Times New Roman"/>
                        </a:rPr>
                        <a:t>Molto grave/stadio IV - </a:t>
                      </a:r>
                      <a:r>
                        <a:rPr lang="it-IT" sz="1100" dirty="0">
                          <a:latin typeface="Arial"/>
                          <a:ea typeface="Calibri,Bold"/>
                          <a:cs typeface="Times New Roman"/>
                        </a:rPr>
                        <a:t>Caratterizzata da grave limitazione al flusso aereo; generalmente si accompagna alla </a:t>
                      </a:r>
                      <a:r>
                        <a:rPr lang="it-IT" sz="1100" dirty="0" smtClean="0">
                          <a:latin typeface="Arial"/>
                          <a:ea typeface="Calibri,Bold"/>
                          <a:cs typeface="Times New Roman"/>
                        </a:rPr>
                        <a:t>presenza d’insufficienza </a:t>
                      </a:r>
                      <a:r>
                        <a:rPr lang="it-IT" sz="1100" dirty="0">
                          <a:latin typeface="Arial"/>
                          <a:ea typeface="Calibri,Bold"/>
                          <a:cs typeface="Times New Roman"/>
                        </a:rPr>
                        <a:t>respiratoria cronica e a frequenti gravi riacutizzazioni con necessita di ospedalizzazione</a:t>
                      </a:r>
                      <a:r>
                        <a:rPr lang="it-IT" sz="1100" dirty="0" smtClean="0">
                          <a:latin typeface="Arial"/>
                          <a:ea typeface="Calibri,Bold"/>
                          <a:cs typeface="Times New Roman"/>
                        </a:rPr>
                        <a:t>. In questo </a:t>
                      </a:r>
                      <a:r>
                        <a:rPr lang="it-IT" sz="1100" dirty="0">
                          <a:latin typeface="Arial"/>
                          <a:ea typeface="Calibri,Bold"/>
                          <a:cs typeface="Times New Roman"/>
                        </a:rPr>
                        <a:t>stadio la </a:t>
                      </a:r>
                      <a:r>
                        <a:rPr lang="it-IT" sz="1100" dirty="0" err="1" smtClean="0">
                          <a:latin typeface="Arial"/>
                          <a:ea typeface="Calibri,Bold"/>
                          <a:cs typeface="Times New Roman"/>
                        </a:rPr>
                        <a:t>qualià</a:t>
                      </a:r>
                      <a:r>
                        <a:rPr lang="it-IT" sz="1100" dirty="0" smtClean="0">
                          <a:latin typeface="Arial"/>
                          <a:ea typeface="Calibri,Bold"/>
                          <a:cs typeface="Times New Roman"/>
                        </a:rPr>
                        <a:t> </a:t>
                      </a:r>
                      <a:r>
                        <a:rPr lang="it-IT" sz="1100" dirty="0">
                          <a:latin typeface="Arial"/>
                          <a:ea typeface="Calibri,Bold"/>
                          <a:cs typeface="Times New Roman"/>
                        </a:rPr>
                        <a:t>della vita </a:t>
                      </a:r>
                      <a:r>
                        <a:rPr lang="it-IT" sz="1100" dirty="0" smtClean="0">
                          <a:latin typeface="Arial"/>
                          <a:ea typeface="Calibri,Bold"/>
                          <a:cs typeface="Times New Roman"/>
                        </a:rPr>
                        <a:t>è </a:t>
                      </a:r>
                      <a:r>
                        <a:rPr lang="it-IT" sz="1100" dirty="0">
                          <a:latin typeface="Arial"/>
                          <a:ea typeface="Calibri,Bold"/>
                          <a:cs typeface="Times New Roman"/>
                        </a:rPr>
                        <a:t>notevolmente compromessa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25" marR="53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1" name="Text Box 3"/>
          <p:cNvSpPr txBox="1">
            <a:spLocks noChangeArrowheads="1"/>
          </p:cNvSpPr>
          <p:nvPr/>
        </p:nvSpPr>
        <p:spPr bwMode="auto">
          <a:xfrm>
            <a:off x="381000" y="1253190"/>
            <a:ext cx="8458200" cy="51337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4988" indent="-534988" eaLnBrk="0" hangingPunct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it-IT" altLang="it-IT" dirty="0" smtClean="0"/>
              <a:t>Terapia </a:t>
            </a:r>
            <a:r>
              <a:rPr lang="it-IT" altLang="it-IT" dirty="0" err="1"/>
              <a:t>broncodilatatrice</a:t>
            </a:r>
            <a:r>
              <a:rPr lang="it-IT" altLang="it-IT" dirty="0"/>
              <a:t> inalatoria necessaria per non più di 3 volte al </a:t>
            </a:r>
            <a:r>
              <a:rPr lang="it-IT" altLang="it-IT" dirty="0" smtClean="0"/>
              <a:t>dì;</a:t>
            </a:r>
          </a:p>
          <a:p>
            <a:pPr marL="534988" indent="-534988" eaLnBrk="0" hangingPunct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it-IT" altLang="it-IT" dirty="0" smtClean="0"/>
              <a:t>Il </a:t>
            </a:r>
            <a:r>
              <a:rPr lang="it-IT" altLang="it-IT" dirty="0"/>
              <a:t>paziente è in grado di camminare nella </a:t>
            </a:r>
            <a:r>
              <a:rPr lang="it-IT" altLang="it-IT" dirty="0" smtClean="0"/>
              <a:t>stanza;</a:t>
            </a:r>
          </a:p>
          <a:p>
            <a:pPr marL="534988" indent="-534988" eaLnBrk="0" hangingPunct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it-IT" altLang="it-IT" dirty="0" smtClean="0"/>
              <a:t>Stabilità </a:t>
            </a:r>
            <a:r>
              <a:rPr lang="it-IT" altLang="it-IT" dirty="0"/>
              <a:t>clinica, anche senza terapia parenterale, da almeno 24 </a:t>
            </a:r>
            <a:r>
              <a:rPr lang="it-IT" altLang="it-IT" dirty="0" smtClean="0"/>
              <a:t>ore;</a:t>
            </a:r>
          </a:p>
          <a:p>
            <a:pPr marL="534988" indent="-534988" eaLnBrk="0" hangingPunct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it-IT" altLang="it-IT" dirty="0" err="1" smtClean="0"/>
              <a:t>Emogasanalisi</a:t>
            </a:r>
            <a:r>
              <a:rPr lang="it-IT" altLang="it-IT" dirty="0" smtClean="0"/>
              <a:t> </a:t>
            </a:r>
            <a:r>
              <a:rPr lang="it-IT" altLang="it-IT" dirty="0"/>
              <a:t>stabile da almeno 24 </a:t>
            </a:r>
            <a:r>
              <a:rPr lang="it-IT" altLang="it-IT" dirty="0" smtClean="0"/>
              <a:t>ore;</a:t>
            </a:r>
          </a:p>
          <a:p>
            <a:pPr marL="534988" indent="-534988" eaLnBrk="0" hangingPunct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it-IT" altLang="it-IT" dirty="0" smtClean="0"/>
              <a:t>Verifica </a:t>
            </a:r>
            <a:r>
              <a:rPr lang="it-IT" altLang="it-IT" dirty="0"/>
              <a:t>della capacità di assumere la </a:t>
            </a:r>
            <a:r>
              <a:rPr lang="it-IT" altLang="it-IT" dirty="0" smtClean="0"/>
              <a:t>terapia(*);</a:t>
            </a:r>
          </a:p>
          <a:p>
            <a:pPr marL="534988" indent="-534988" eaLnBrk="0" hangingPunct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it-IT" altLang="it-IT" dirty="0" smtClean="0"/>
              <a:t>Comprensione </a:t>
            </a:r>
            <a:r>
              <a:rPr lang="it-IT" altLang="it-IT" dirty="0"/>
              <a:t>della gestione terapeutica domiciliare da parte </a:t>
            </a:r>
            <a:r>
              <a:rPr lang="it-IT" altLang="it-IT" dirty="0" smtClean="0"/>
              <a:t>del paziente </a:t>
            </a:r>
            <a:r>
              <a:rPr lang="it-IT" altLang="it-IT" dirty="0"/>
              <a:t>e di chi lo assiste al </a:t>
            </a:r>
            <a:r>
              <a:rPr lang="it-IT" altLang="it-IT" dirty="0" smtClean="0"/>
              <a:t>domicilio (*);</a:t>
            </a:r>
          </a:p>
          <a:p>
            <a:pPr marL="534988" indent="-534988" eaLnBrk="0" hangingPunct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it-IT" altLang="it-IT" dirty="0" smtClean="0"/>
              <a:t>Pianificazione </a:t>
            </a:r>
            <a:r>
              <a:rPr lang="it-IT" altLang="it-IT" dirty="0"/>
              <a:t>del follow-up e dell’assistenza </a:t>
            </a:r>
            <a:r>
              <a:rPr lang="it-IT" altLang="it-IT" dirty="0" smtClean="0"/>
              <a:t>domiciliare (*);</a:t>
            </a:r>
          </a:p>
          <a:p>
            <a:pPr marL="534988" indent="-534988" eaLnBrk="0" hangingPunct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it-IT" altLang="it-IT" dirty="0" smtClean="0"/>
              <a:t>Il </a:t>
            </a:r>
            <a:r>
              <a:rPr lang="it-IT" altLang="it-IT" dirty="0"/>
              <a:t>paziente, la famiglia ed il MMG concordano circa la </a:t>
            </a:r>
            <a:r>
              <a:rPr lang="it-IT" altLang="it-IT" dirty="0" smtClean="0"/>
              <a:t>possibilità di </a:t>
            </a:r>
            <a:r>
              <a:rPr lang="it-IT" altLang="it-IT" dirty="0"/>
              <a:t>terapia </a:t>
            </a:r>
            <a:r>
              <a:rPr lang="it-IT" altLang="it-IT" dirty="0" smtClean="0"/>
              <a:t>domiciliare (*);</a:t>
            </a:r>
            <a:endParaRPr lang="it-IT" altLang="it-IT" dirty="0"/>
          </a:p>
          <a:p>
            <a:pPr marL="381000" indent="-381000" eaLnBrk="0" hangingPunct="0">
              <a:lnSpc>
                <a:spcPct val="120000"/>
              </a:lnSpc>
              <a:buClr>
                <a:srgbClr val="FFFF99"/>
              </a:buClr>
              <a:buFont typeface="Zapf Dingbats" charset="2"/>
              <a:buNone/>
            </a:pPr>
            <a:endParaRPr lang="it-IT" altLang="it-IT" dirty="0"/>
          </a:p>
          <a:p>
            <a:pPr marL="381000" indent="-381000" algn="ctr" eaLnBrk="0" hangingPunct="0"/>
            <a:r>
              <a:rPr lang="it-IT" altLang="it-IT" sz="1400" b="1" i="1" u="sng" dirty="0" smtClean="0"/>
              <a:t>Il </a:t>
            </a:r>
            <a:r>
              <a:rPr lang="it-IT" altLang="it-IT" sz="1400" b="1" i="1" u="sng" dirty="0"/>
              <a:t>paziente che non rientra </a:t>
            </a:r>
            <a:r>
              <a:rPr lang="it-IT" altLang="it-IT" sz="1400" b="1" i="1" u="sng" dirty="0" smtClean="0"/>
              <a:t>nei </a:t>
            </a:r>
            <a:r>
              <a:rPr lang="it-IT" altLang="it-IT" sz="1400" b="1" i="1" u="sng" dirty="0"/>
              <a:t>criteri </a:t>
            </a:r>
            <a:r>
              <a:rPr lang="it-IT" altLang="it-IT" sz="1400" b="1" i="1" u="sng" dirty="0" smtClean="0"/>
              <a:t>(*) per </a:t>
            </a:r>
            <a:r>
              <a:rPr lang="it-IT" altLang="it-IT" sz="1400" b="1" i="1" u="sng" dirty="0"/>
              <a:t>la dimissione domiciliare dovrebbe essere trasferito </a:t>
            </a:r>
            <a:r>
              <a:rPr lang="it-IT" altLang="it-IT" sz="1400" b="1" i="1" u="sng" dirty="0" smtClean="0"/>
              <a:t>presso reparti di lungodegenza o degenza </a:t>
            </a:r>
            <a:r>
              <a:rPr lang="it-IT" altLang="it-IT" sz="1400" b="1" i="1" u="sng" dirty="0"/>
              <a:t>riabilitativa</a:t>
            </a:r>
            <a:endParaRPr lang="it-IT" altLang="it-IT" sz="1400" b="1" u="sng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88640"/>
            <a:ext cx="8496944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solidFill>
                  <a:srgbClr val="FF0000"/>
                </a:solidFill>
              </a:rPr>
              <a:t>Riacutizzazioni: criteri di dimissione</a:t>
            </a:r>
            <a:endParaRPr lang="it-IT" sz="2600" dirty="0">
              <a:solidFill>
                <a:srgbClr val="FF0000"/>
              </a:solidFill>
            </a:endParaRPr>
          </a:p>
        </p:txBody>
      </p:sp>
      <p:pic>
        <p:nvPicPr>
          <p:cNvPr id="5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424059"/>
            <a:ext cx="1368152" cy="383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i="1">
                <a:solidFill>
                  <a:srgbClr val="FF0000"/>
                </a:solidFill>
              </a:rPr>
              <a:t>LETTERA DI DIMISSIONE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sz="1800" dirty="0" smtClean="0"/>
              <a:t>La data di dimissione è comunicata e concordata con il paziente o con le persone di riferimento se non autosufficiente. Al momento della dimissione viene rilasciata una relazione clinica che specifica:</a:t>
            </a:r>
          </a:p>
          <a:p>
            <a:r>
              <a:rPr lang="it-IT" sz="1800" dirty="0" smtClean="0"/>
              <a:t> il motivo del ricovero</a:t>
            </a:r>
          </a:p>
          <a:p>
            <a:r>
              <a:rPr lang="it-IT" sz="1800" dirty="0" smtClean="0"/>
              <a:t> l’evoluzione della patologia</a:t>
            </a:r>
          </a:p>
          <a:p>
            <a:r>
              <a:rPr lang="it-IT" sz="1800" dirty="0" smtClean="0"/>
              <a:t> le condizioni cliniche del paziente</a:t>
            </a:r>
          </a:p>
          <a:p>
            <a:r>
              <a:rPr lang="it-IT" sz="1800" dirty="0" smtClean="0"/>
              <a:t> le conclusioni diagnostiche</a:t>
            </a:r>
          </a:p>
          <a:p>
            <a:r>
              <a:rPr lang="it-IT" sz="1800" dirty="0" smtClean="0"/>
              <a:t> l’esito di esami ed eventuali consulenze specialistiche effettuate</a:t>
            </a:r>
          </a:p>
          <a:p>
            <a:r>
              <a:rPr lang="it-IT" sz="1800" dirty="0" smtClean="0"/>
              <a:t> la terapia da seguire a domicilio</a:t>
            </a:r>
          </a:p>
          <a:p>
            <a:r>
              <a:rPr lang="it-IT" sz="1800" dirty="0" smtClean="0"/>
              <a:t> le eventuali visite di controllo/esami</a:t>
            </a:r>
          </a:p>
          <a:p>
            <a:r>
              <a:rPr lang="it-IT" sz="1800" dirty="0" smtClean="0"/>
              <a:t> le eventuali certificazioni</a:t>
            </a:r>
          </a:p>
          <a:p>
            <a:r>
              <a:rPr lang="it-IT" sz="1800" dirty="0" smtClean="0"/>
              <a:t> data di eventuale rientro</a:t>
            </a:r>
          </a:p>
          <a:p>
            <a:r>
              <a:rPr lang="it-IT" sz="1800" dirty="0" smtClean="0"/>
              <a:t> dieta domiciliare.</a:t>
            </a:r>
          </a:p>
          <a:p>
            <a:pPr>
              <a:buNone/>
            </a:pPr>
            <a:endParaRPr lang="it-IT" sz="1800" dirty="0" smtClean="0"/>
          </a:p>
          <a:p>
            <a:pPr algn="ctr">
              <a:buNone/>
            </a:pPr>
            <a:r>
              <a:rPr lang="it-IT" sz="1200" b="1" dirty="0" smtClean="0"/>
              <a:t>Rif. : Ospedale di </a:t>
            </a:r>
            <a:r>
              <a:rPr lang="it-IT" sz="1200" b="1" dirty="0" err="1" smtClean="0"/>
              <a:t>Esine</a:t>
            </a:r>
            <a:r>
              <a:rPr lang="it-IT" sz="1200" b="1" dirty="0" smtClean="0"/>
              <a:t> – Carta dei servizi - Guida la Servizio di Pneumologia</a:t>
            </a:r>
            <a:endParaRPr lang="it-IT" sz="12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8640"/>
            <a:ext cx="8496944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solidFill>
                  <a:srgbClr val="FF0000"/>
                </a:solidFill>
              </a:rPr>
              <a:t>Standard gestionali: conclusioni</a:t>
            </a:r>
            <a:endParaRPr lang="it-IT" sz="26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187460"/>
            <a:ext cx="1872208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179388" indent="-179388">
              <a:buClr>
                <a:srgbClr val="FF0000"/>
              </a:buClr>
              <a:buFont typeface="Wingdings" pitchFamily="2" charset="2"/>
              <a:buChar char="Ø"/>
            </a:pPr>
            <a:r>
              <a:rPr lang="it-IT" b="1" dirty="0" smtClean="0"/>
              <a:t>Intercettazione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627784" y="1124744"/>
            <a:ext cx="6552728" cy="28083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58775" indent="-269875">
              <a:buClr>
                <a:srgbClr val="FF0000"/>
              </a:buClr>
              <a:buFont typeface="Arial" pitchFamily="34" charset="0"/>
              <a:buChar char="•"/>
            </a:pPr>
            <a:r>
              <a:rPr lang="it-IT" dirty="0" smtClean="0"/>
              <a:t>Delle persone a </a:t>
            </a:r>
            <a:r>
              <a:rPr lang="it-IT" b="1" dirty="0" smtClean="0"/>
              <a:t>rischio di BPCO </a:t>
            </a:r>
            <a:r>
              <a:rPr lang="it-IT" dirty="0" smtClean="0"/>
              <a:t>per evitare la comparsa di malattia</a:t>
            </a:r>
          </a:p>
          <a:p>
            <a:pPr marL="358775" indent="-269875">
              <a:buClr>
                <a:srgbClr val="FF0000"/>
              </a:buClr>
              <a:buFont typeface="Arial" pitchFamily="34" charset="0"/>
              <a:buChar char="•"/>
            </a:pPr>
            <a:endParaRPr lang="it-IT" dirty="0" smtClean="0"/>
          </a:p>
          <a:p>
            <a:pPr marL="358775" indent="-269875">
              <a:buClr>
                <a:srgbClr val="FF0000"/>
              </a:buClr>
              <a:buFont typeface="Arial" pitchFamily="34" charset="0"/>
              <a:buChar char="•"/>
            </a:pPr>
            <a:r>
              <a:rPr lang="it-IT" dirty="0" smtClean="0"/>
              <a:t>Delle persone </a:t>
            </a:r>
            <a:r>
              <a:rPr lang="it-IT" b="1" dirty="0" smtClean="0"/>
              <a:t>affette da BPCO</a:t>
            </a:r>
            <a:r>
              <a:rPr lang="it-IT" dirty="0" smtClean="0"/>
              <a:t>, per diagnosi, </a:t>
            </a:r>
            <a:r>
              <a:rPr lang="it-IT" dirty="0" err="1" smtClean="0"/>
              <a:t>stadiazione</a:t>
            </a:r>
            <a:r>
              <a:rPr lang="it-IT" dirty="0" smtClean="0"/>
              <a:t> e trattamento adeguati, per </a:t>
            </a:r>
            <a:r>
              <a:rPr lang="it-IT" b="1" dirty="0" smtClean="0"/>
              <a:t>evitare o ridurre la progressione</a:t>
            </a:r>
          </a:p>
          <a:p>
            <a:pPr marL="358775" indent="-269875">
              <a:buClr>
                <a:srgbClr val="FF0000"/>
              </a:buClr>
            </a:pPr>
            <a:r>
              <a:rPr lang="it-IT" b="1" dirty="0" smtClean="0"/>
              <a:t>     </a:t>
            </a:r>
            <a:r>
              <a:rPr lang="it-IT" dirty="0" smtClean="0"/>
              <a:t>della malattia</a:t>
            </a:r>
          </a:p>
          <a:p>
            <a:pPr marL="358775" indent="-269875">
              <a:buClr>
                <a:srgbClr val="FF0000"/>
              </a:buClr>
              <a:buFont typeface="Arial" pitchFamily="34" charset="0"/>
              <a:buChar char="•"/>
            </a:pPr>
            <a:endParaRPr lang="it-IT" dirty="0" smtClean="0"/>
          </a:p>
          <a:p>
            <a:pPr marL="358775" indent="-269875">
              <a:buClr>
                <a:srgbClr val="FF0000"/>
              </a:buClr>
              <a:buFont typeface="Arial" pitchFamily="34" charset="0"/>
              <a:buChar char="•"/>
            </a:pPr>
            <a:r>
              <a:rPr lang="it-IT" dirty="0" smtClean="0"/>
              <a:t>Delle persone affette da </a:t>
            </a:r>
            <a:r>
              <a:rPr lang="it-IT" b="1" dirty="0" smtClean="0"/>
              <a:t>BPCO +/- IR </a:t>
            </a:r>
            <a:r>
              <a:rPr lang="it-IT" dirty="0" smtClean="0"/>
              <a:t>per ritardare la progressione verso 02-terapia e/o NIV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4653136"/>
            <a:ext cx="2016224" cy="8640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179388" indent="-179388">
              <a:buClr>
                <a:srgbClr val="FF0000"/>
              </a:buClr>
              <a:buFont typeface="Wingdings" pitchFamily="2" charset="2"/>
              <a:buChar char="Ø"/>
            </a:pPr>
            <a:r>
              <a:rPr lang="it-IT" b="1" dirty="0" smtClean="0"/>
              <a:t>Attuazione piano educazionale e terapeutico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27784" y="4509120"/>
            <a:ext cx="6408712" cy="18722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58775" indent="-269875">
              <a:buClr>
                <a:srgbClr val="FF0000"/>
              </a:buClr>
              <a:buFont typeface="Arial" pitchFamily="34" charset="0"/>
              <a:buChar char="•"/>
            </a:pPr>
            <a:r>
              <a:rPr lang="it-IT" b="1" dirty="0" smtClean="0"/>
              <a:t>Promuovere</a:t>
            </a:r>
            <a:r>
              <a:rPr lang="it-IT" dirty="0" smtClean="0"/>
              <a:t> consapevolezza della malattia, ruolo decisionale e capacità di prendersi cura da parte del paziente</a:t>
            </a:r>
          </a:p>
          <a:p>
            <a:pPr marL="358775" indent="-269875">
              <a:buClr>
                <a:srgbClr val="FF0000"/>
              </a:buClr>
              <a:buFont typeface="Arial" pitchFamily="34" charset="0"/>
              <a:buChar char="•"/>
            </a:pPr>
            <a:endParaRPr lang="it-IT" dirty="0" smtClean="0"/>
          </a:p>
          <a:p>
            <a:pPr marL="358775" indent="-269875">
              <a:buClr>
                <a:srgbClr val="FF0000"/>
              </a:buClr>
              <a:buFont typeface="Arial" pitchFamily="34" charset="0"/>
              <a:buChar char="•"/>
            </a:pPr>
            <a:r>
              <a:rPr lang="it-IT" b="1" dirty="0" smtClean="0"/>
              <a:t>Trattamento appropriato </a:t>
            </a:r>
            <a:r>
              <a:rPr lang="it-IT" dirty="0" smtClean="0"/>
              <a:t>in rapporto alla gravità per ridurre riacutizzazioni, ricoveri inappropriati, giornate di degenza, migliorare qualità ed aspettativa di vita</a:t>
            </a:r>
          </a:p>
        </p:txBody>
      </p:sp>
      <p:pic>
        <p:nvPicPr>
          <p:cNvPr id="7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23194"/>
            <a:ext cx="1728192" cy="48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ekstfelt 27"/>
          <p:cNvSpPr txBox="1">
            <a:spLocks noChangeArrowheads="1"/>
          </p:cNvSpPr>
          <p:nvPr/>
        </p:nvSpPr>
        <p:spPr bwMode="auto">
          <a:xfrm>
            <a:off x="838200" y="5181600"/>
            <a:ext cx="29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800" b="1"/>
              <a:t>  </a:t>
            </a:r>
          </a:p>
        </p:txBody>
      </p:sp>
      <p:sp>
        <p:nvSpPr>
          <p:cNvPr id="138244" name="7 CuadroTexto"/>
          <p:cNvSpPr txBox="1">
            <a:spLocks noChangeArrowheads="1"/>
          </p:cNvSpPr>
          <p:nvPr/>
        </p:nvSpPr>
        <p:spPr bwMode="auto">
          <a:xfrm rot="-5400000">
            <a:off x="240486" y="3063072"/>
            <a:ext cx="2827377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err="1"/>
              <a:t>Rischio</a:t>
            </a:r>
            <a:r>
              <a:rPr lang="en-US" sz="2400" dirty="0"/>
              <a:t> </a:t>
            </a:r>
          </a:p>
          <a:p>
            <a:pPr algn="ctr"/>
            <a:r>
              <a:rPr lang="en-US" sz="1600" dirty="0"/>
              <a:t>(</a:t>
            </a:r>
            <a:r>
              <a:rPr lang="en-US" sz="1600" dirty="0" err="1"/>
              <a:t>Classificazione</a:t>
            </a:r>
            <a:r>
              <a:rPr lang="en-US" sz="1600" dirty="0"/>
              <a:t> GOLD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gravità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 err="1"/>
              <a:t>della</a:t>
            </a:r>
            <a:r>
              <a:rPr lang="en-US" sz="1600" dirty="0"/>
              <a:t> </a:t>
            </a:r>
            <a:r>
              <a:rPr lang="en-US" sz="1600" dirty="0" err="1"/>
              <a:t>ostruzione</a:t>
            </a:r>
            <a:r>
              <a:rPr lang="en-US" sz="1600" dirty="0"/>
              <a:t> </a:t>
            </a:r>
            <a:r>
              <a:rPr lang="en-US" sz="1600" dirty="0" err="1"/>
              <a:t>bronchiale</a:t>
            </a:r>
            <a:r>
              <a:rPr lang="en-US" sz="1600" dirty="0"/>
              <a:t>)</a:t>
            </a:r>
          </a:p>
        </p:txBody>
      </p:sp>
      <p:sp>
        <p:nvSpPr>
          <p:cNvPr id="138245" name="7 CuadroTexto"/>
          <p:cNvSpPr txBox="1">
            <a:spLocks noChangeArrowheads="1"/>
          </p:cNvSpPr>
          <p:nvPr/>
        </p:nvSpPr>
        <p:spPr bwMode="auto">
          <a:xfrm rot="-5400000">
            <a:off x="6588919" y="3572669"/>
            <a:ext cx="3884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/>
              <a:t>Rischio</a:t>
            </a:r>
            <a:r>
              <a:rPr lang="en-US" sz="2400" dirty="0"/>
              <a:t> </a:t>
            </a:r>
          </a:p>
          <a:p>
            <a:pPr algn="ctr"/>
            <a:r>
              <a:rPr lang="en-US" sz="1600" dirty="0"/>
              <a:t>(</a:t>
            </a:r>
            <a:r>
              <a:rPr lang="en-US" sz="1600" dirty="0" err="1"/>
              <a:t>Anamnesi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riacutizzazioni</a:t>
            </a:r>
            <a:r>
              <a:rPr lang="en-US" sz="1600" dirty="0"/>
              <a:t>)</a:t>
            </a:r>
          </a:p>
        </p:txBody>
      </p:sp>
      <p:sp>
        <p:nvSpPr>
          <p:cNvPr id="138246" name="Tekstfelt 11"/>
          <p:cNvSpPr txBox="1">
            <a:spLocks noChangeArrowheads="1"/>
          </p:cNvSpPr>
          <p:nvPr/>
        </p:nvSpPr>
        <p:spPr bwMode="auto">
          <a:xfrm>
            <a:off x="6291263" y="2108200"/>
            <a:ext cx="1953145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a-DK" sz="1800" u="sng" dirty="0"/>
              <a:t>&gt;</a:t>
            </a:r>
            <a:r>
              <a:rPr lang="da-DK" dirty="0"/>
              <a:t> </a:t>
            </a:r>
            <a:r>
              <a:rPr lang="da-DK" sz="1800" dirty="0"/>
              <a:t>2 </a:t>
            </a:r>
            <a:r>
              <a:rPr lang="da-DK" sz="1800" dirty="0" smtClean="0"/>
              <a:t>riacutizzazioni o </a:t>
            </a:r>
            <a:endParaRPr lang="da-DK" sz="1800" dirty="0"/>
          </a:p>
          <a:p>
            <a:pPr>
              <a:buFont typeface="Wingdings" pitchFamily="2" charset="2"/>
              <a:buNone/>
            </a:pPr>
            <a:r>
              <a:rPr lang="da-DK" sz="1800" u="sng" dirty="0"/>
              <a:t>&gt;</a:t>
            </a:r>
            <a:r>
              <a:rPr lang="da-DK" sz="1800" dirty="0"/>
              <a:t> </a:t>
            </a:r>
            <a:r>
              <a:rPr lang="da-DK" sz="1800" dirty="0" smtClean="0"/>
              <a:t>1 con</a:t>
            </a:r>
            <a:endParaRPr lang="da-DK" sz="1800" dirty="0"/>
          </a:p>
          <a:p>
            <a:pPr>
              <a:buFont typeface="Wingdings" pitchFamily="2" charset="2"/>
              <a:buNone/>
            </a:pPr>
            <a:r>
              <a:rPr lang="da-DK" sz="1800" dirty="0"/>
              <a:t>ospedalizzazione</a:t>
            </a:r>
          </a:p>
        </p:txBody>
      </p:sp>
      <p:sp>
        <p:nvSpPr>
          <p:cNvPr id="138247" name="Tekstfelt 12"/>
          <p:cNvSpPr txBox="1">
            <a:spLocks noChangeArrowheads="1"/>
          </p:cNvSpPr>
          <p:nvPr/>
        </p:nvSpPr>
        <p:spPr bwMode="auto">
          <a:xfrm>
            <a:off x="6367463" y="3962400"/>
            <a:ext cx="179344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800" dirty="0"/>
              <a:t>1 </a:t>
            </a:r>
            <a:r>
              <a:rPr lang="da-DK" sz="1800" dirty="0" smtClean="0"/>
              <a:t>riacutizzazione </a:t>
            </a:r>
          </a:p>
          <a:p>
            <a:r>
              <a:rPr lang="da-DK" sz="1800" dirty="0" smtClean="0"/>
              <a:t>senza</a:t>
            </a:r>
            <a:endParaRPr lang="da-DK" sz="1800" dirty="0"/>
          </a:p>
          <a:p>
            <a:r>
              <a:rPr lang="da-DK" sz="1800" dirty="0" smtClean="0"/>
              <a:t>ospedalizzazione</a:t>
            </a:r>
            <a:endParaRPr lang="da-DK" sz="1800" dirty="0"/>
          </a:p>
        </p:txBody>
      </p:sp>
      <p:sp>
        <p:nvSpPr>
          <p:cNvPr id="138248" name="Tekstfelt 13"/>
          <p:cNvSpPr txBox="1">
            <a:spLocks noChangeArrowheads="1"/>
          </p:cNvSpPr>
          <p:nvPr/>
        </p:nvSpPr>
        <p:spPr bwMode="auto">
          <a:xfrm>
            <a:off x="6148388" y="4980781"/>
            <a:ext cx="4074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800" dirty="0"/>
              <a:t>  0</a:t>
            </a:r>
          </a:p>
        </p:txBody>
      </p:sp>
      <p:sp>
        <p:nvSpPr>
          <p:cNvPr id="15" name="1 Rectángulo"/>
          <p:cNvSpPr/>
          <p:nvPr/>
        </p:nvSpPr>
        <p:spPr>
          <a:xfrm>
            <a:off x="2514600" y="1752600"/>
            <a:ext cx="3686175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14 Conector recto"/>
          <p:cNvCxnSpPr/>
          <p:nvPr/>
        </p:nvCxnSpPr>
        <p:spPr>
          <a:xfrm>
            <a:off x="4386263" y="1752600"/>
            <a:ext cx="0" cy="341153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5 Conector recto"/>
          <p:cNvCxnSpPr/>
          <p:nvPr/>
        </p:nvCxnSpPr>
        <p:spPr>
          <a:xfrm>
            <a:off x="2514600" y="3525838"/>
            <a:ext cx="3686175" cy="1587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52" name="16 CuadroTexto"/>
          <p:cNvSpPr txBox="1">
            <a:spLocks noChangeArrowheads="1"/>
          </p:cNvSpPr>
          <p:nvPr/>
        </p:nvSpPr>
        <p:spPr bwMode="auto">
          <a:xfrm>
            <a:off x="3188043" y="2062163"/>
            <a:ext cx="716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/>
              <a:t>(C)</a:t>
            </a:r>
            <a:endParaRPr lang="en-US" sz="2400"/>
          </a:p>
        </p:txBody>
      </p:sp>
      <p:sp>
        <p:nvSpPr>
          <p:cNvPr id="138253" name="17 CuadroTexto"/>
          <p:cNvSpPr txBox="1">
            <a:spLocks noChangeArrowheads="1"/>
          </p:cNvSpPr>
          <p:nvPr/>
        </p:nvSpPr>
        <p:spPr bwMode="auto">
          <a:xfrm>
            <a:off x="4934061" y="2081213"/>
            <a:ext cx="7649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/>
              <a:t>(D)</a:t>
            </a:r>
            <a:endParaRPr lang="en-US" sz="2400"/>
          </a:p>
        </p:txBody>
      </p:sp>
      <p:sp>
        <p:nvSpPr>
          <p:cNvPr id="138254" name="18 CuadroTexto"/>
          <p:cNvSpPr txBox="1">
            <a:spLocks noChangeArrowheads="1"/>
          </p:cNvSpPr>
          <p:nvPr/>
        </p:nvSpPr>
        <p:spPr bwMode="auto">
          <a:xfrm>
            <a:off x="3054011" y="4011613"/>
            <a:ext cx="8579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/>
              <a:t> (A)</a:t>
            </a:r>
            <a:endParaRPr lang="en-US" sz="2400"/>
          </a:p>
        </p:txBody>
      </p:sp>
      <p:sp>
        <p:nvSpPr>
          <p:cNvPr id="138255" name="19 CuadroTexto"/>
          <p:cNvSpPr txBox="1">
            <a:spLocks noChangeArrowheads="1"/>
          </p:cNvSpPr>
          <p:nvPr/>
        </p:nvSpPr>
        <p:spPr bwMode="auto">
          <a:xfrm>
            <a:off x="4939780" y="3979863"/>
            <a:ext cx="7312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/>
              <a:t>(B)</a:t>
            </a:r>
            <a:endParaRPr lang="en-US" sz="2400"/>
          </a:p>
        </p:txBody>
      </p:sp>
      <p:sp>
        <p:nvSpPr>
          <p:cNvPr id="138256" name="TextBox 2"/>
          <p:cNvSpPr txBox="1">
            <a:spLocks noChangeArrowheads="1"/>
          </p:cNvSpPr>
          <p:nvPr/>
        </p:nvSpPr>
        <p:spPr bwMode="auto">
          <a:xfrm>
            <a:off x="2873917" y="5181600"/>
            <a:ext cx="1043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CAT &lt; 10 </a:t>
            </a:r>
          </a:p>
        </p:txBody>
      </p:sp>
      <p:sp>
        <p:nvSpPr>
          <p:cNvPr id="138257" name="Tekstfelt 23"/>
          <p:cNvSpPr txBox="1">
            <a:spLocks noChangeArrowheads="1"/>
          </p:cNvSpPr>
          <p:nvPr/>
        </p:nvSpPr>
        <p:spPr bwMode="auto">
          <a:xfrm>
            <a:off x="2054225" y="1765300"/>
            <a:ext cx="31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800"/>
              <a:t>4</a:t>
            </a:r>
          </a:p>
        </p:txBody>
      </p:sp>
      <p:sp>
        <p:nvSpPr>
          <p:cNvPr id="138258" name="Tekstfelt 24"/>
          <p:cNvSpPr txBox="1">
            <a:spLocks noChangeArrowheads="1"/>
          </p:cNvSpPr>
          <p:nvPr/>
        </p:nvSpPr>
        <p:spPr bwMode="auto">
          <a:xfrm>
            <a:off x="2057400" y="27924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800"/>
              <a:t>3</a:t>
            </a:r>
          </a:p>
        </p:txBody>
      </p:sp>
      <p:sp>
        <p:nvSpPr>
          <p:cNvPr id="138259" name="Tekstfelt 25"/>
          <p:cNvSpPr txBox="1">
            <a:spLocks noChangeArrowheads="1"/>
          </p:cNvSpPr>
          <p:nvPr/>
        </p:nvSpPr>
        <p:spPr bwMode="auto">
          <a:xfrm>
            <a:off x="2062163" y="38020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800"/>
              <a:t>2</a:t>
            </a:r>
          </a:p>
        </p:txBody>
      </p:sp>
      <p:sp>
        <p:nvSpPr>
          <p:cNvPr id="138260" name="Tekstfelt 26"/>
          <p:cNvSpPr txBox="1">
            <a:spLocks noChangeArrowheads="1"/>
          </p:cNvSpPr>
          <p:nvPr/>
        </p:nvSpPr>
        <p:spPr bwMode="auto">
          <a:xfrm>
            <a:off x="2079625" y="4732338"/>
            <a:ext cx="31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800"/>
              <a:t>1</a:t>
            </a:r>
          </a:p>
        </p:txBody>
      </p:sp>
      <p:sp>
        <p:nvSpPr>
          <p:cNvPr id="138261" name="Tekstfelt 27"/>
          <p:cNvSpPr txBox="1">
            <a:spLocks noChangeArrowheads="1"/>
          </p:cNvSpPr>
          <p:nvPr/>
        </p:nvSpPr>
        <p:spPr bwMode="auto">
          <a:xfrm>
            <a:off x="2084388" y="5159375"/>
            <a:ext cx="29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800"/>
              <a:t>  </a:t>
            </a:r>
          </a:p>
        </p:txBody>
      </p:sp>
      <p:sp>
        <p:nvSpPr>
          <p:cNvPr id="138262" name="TextBox 2"/>
          <p:cNvSpPr txBox="1">
            <a:spLocks noChangeArrowheads="1"/>
          </p:cNvSpPr>
          <p:nvPr/>
        </p:nvSpPr>
        <p:spPr bwMode="auto">
          <a:xfrm>
            <a:off x="4778917" y="5181600"/>
            <a:ext cx="1043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CAT </a:t>
            </a:r>
            <a:r>
              <a:rPr lang="da-DK" sz="1800" u="sng"/>
              <a:t>&gt;</a:t>
            </a:r>
            <a:r>
              <a:rPr lang="da-DK" sz="1800"/>
              <a:t> </a:t>
            </a:r>
            <a:r>
              <a:rPr lang="en-US" sz="1800"/>
              <a:t>10 </a:t>
            </a:r>
          </a:p>
        </p:txBody>
      </p:sp>
      <p:sp>
        <p:nvSpPr>
          <p:cNvPr id="138263" name="13 CuadroTexto"/>
          <p:cNvSpPr txBox="1">
            <a:spLocks noChangeArrowheads="1"/>
          </p:cNvSpPr>
          <p:nvPr/>
        </p:nvSpPr>
        <p:spPr bwMode="auto">
          <a:xfrm>
            <a:off x="3776663" y="5486400"/>
            <a:ext cx="130016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Sintomi</a:t>
            </a:r>
          </a:p>
          <a:p>
            <a:pPr algn="ctr"/>
            <a:endParaRPr lang="en-US" sz="1400"/>
          </a:p>
        </p:txBody>
      </p:sp>
      <p:sp>
        <p:nvSpPr>
          <p:cNvPr id="138264" name="Text Box 69"/>
          <p:cNvSpPr txBox="1">
            <a:spLocks noChangeArrowheads="1"/>
          </p:cNvSpPr>
          <p:nvPr/>
        </p:nvSpPr>
        <p:spPr bwMode="auto">
          <a:xfrm>
            <a:off x="2633663" y="5867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mMRC 0-1</a:t>
            </a:r>
          </a:p>
        </p:txBody>
      </p:sp>
      <p:sp>
        <p:nvSpPr>
          <p:cNvPr id="138265" name="Text Box 70"/>
          <p:cNvSpPr txBox="1">
            <a:spLocks noChangeArrowheads="1"/>
          </p:cNvSpPr>
          <p:nvPr/>
        </p:nvSpPr>
        <p:spPr bwMode="auto">
          <a:xfrm>
            <a:off x="4995863" y="5867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mMRC </a:t>
            </a:r>
            <a:r>
              <a:rPr lang="da-DK" sz="1800" u="sng"/>
              <a:t>&gt;</a:t>
            </a:r>
            <a:r>
              <a:rPr lang="en-US" sz="1800"/>
              <a:t> 2</a:t>
            </a:r>
            <a:endParaRPr lang="it-IT" sz="1800"/>
          </a:p>
        </p:txBody>
      </p:sp>
      <p:sp>
        <p:nvSpPr>
          <p:cNvPr id="138266" name="Text Box 71"/>
          <p:cNvSpPr txBox="1">
            <a:spLocks noChangeArrowheads="1"/>
          </p:cNvSpPr>
          <p:nvPr/>
        </p:nvSpPr>
        <p:spPr bwMode="auto">
          <a:xfrm>
            <a:off x="3776663" y="6172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chemeClr val="bg1"/>
                </a:solidFill>
              </a:rPr>
              <a:t>Dispnea</a:t>
            </a:r>
          </a:p>
        </p:txBody>
      </p:sp>
      <p:sp>
        <p:nvSpPr>
          <p:cNvPr id="138267" name="TextBox 1"/>
          <p:cNvSpPr txBox="1">
            <a:spLocks noChangeArrowheads="1"/>
          </p:cNvSpPr>
          <p:nvPr/>
        </p:nvSpPr>
        <p:spPr bwMode="auto">
          <a:xfrm>
            <a:off x="1981200" y="6581775"/>
            <a:ext cx="609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©2014 Global Initiative for Chronic Obstructive Lung Disease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323528" y="416277"/>
            <a:ext cx="8496944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FF0000"/>
                </a:solidFill>
              </a:rPr>
              <a:t>Valutazione combinata della gravità della BPCO</a:t>
            </a:r>
            <a:endParaRPr lang="it-IT" sz="2600" b="1" dirty="0">
              <a:solidFill>
                <a:srgbClr val="FF000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948264" y="58772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GOLD 2014</a:t>
            </a:r>
            <a:endParaRPr lang="it-IT" dirty="0"/>
          </a:p>
        </p:txBody>
      </p:sp>
      <p:pic>
        <p:nvPicPr>
          <p:cNvPr id="32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323194"/>
            <a:ext cx="1728192" cy="48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ekstfelt 27"/>
          <p:cNvSpPr txBox="1">
            <a:spLocks noChangeArrowheads="1"/>
          </p:cNvSpPr>
          <p:nvPr/>
        </p:nvSpPr>
        <p:spPr bwMode="auto">
          <a:xfrm>
            <a:off x="838200" y="5181600"/>
            <a:ext cx="29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800" b="1"/>
              <a:t>  </a:t>
            </a:r>
          </a:p>
        </p:txBody>
      </p:sp>
      <p:sp>
        <p:nvSpPr>
          <p:cNvPr id="138261" name="Tekstfelt 27"/>
          <p:cNvSpPr txBox="1">
            <a:spLocks noChangeArrowheads="1"/>
          </p:cNvSpPr>
          <p:nvPr/>
        </p:nvSpPr>
        <p:spPr bwMode="auto">
          <a:xfrm>
            <a:off x="2084388" y="5159375"/>
            <a:ext cx="29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800"/>
              <a:t>  </a:t>
            </a:r>
          </a:p>
        </p:txBody>
      </p:sp>
      <p:sp>
        <p:nvSpPr>
          <p:cNvPr id="138266" name="Text Box 71"/>
          <p:cNvSpPr txBox="1">
            <a:spLocks noChangeArrowheads="1"/>
          </p:cNvSpPr>
          <p:nvPr/>
        </p:nvSpPr>
        <p:spPr bwMode="auto">
          <a:xfrm>
            <a:off x="3776663" y="6172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chemeClr val="bg1"/>
                </a:solidFill>
              </a:rPr>
              <a:t>Dispnea</a:t>
            </a:r>
          </a:p>
        </p:txBody>
      </p:sp>
      <p:sp>
        <p:nvSpPr>
          <p:cNvPr id="138267" name="TextBox 1"/>
          <p:cNvSpPr txBox="1">
            <a:spLocks noChangeArrowheads="1"/>
          </p:cNvSpPr>
          <p:nvPr/>
        </p:nvSpPr>
        <p:spPr bwMode="auto">
          <a:xfrm>
            <a:off x="1981200" y="6581775"/>
            <a:ext cx="609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©2014 Global Initiative for Chronic Obstructive Lung Disease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323528" y="416277"/>
            <a:ext cx="8496944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FF0000"/>
                </a:solidFill>
              </a:rPr>
              <a:t>Valutazione combinata della gravità della BPCO</a:t>
            </a:r>
            <a:endParaRPr lang="it-IT" sz="2600" b="1" dirty="0">
              <a:solidFill>
                <a:srgbClr val="FF000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948264" y="58772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GOLD 2014</a:t>
            </a:r>
            <a:endParaRPr lang="it-IT" dirty="0"/>
          </a:p>
        </p:txBody>
      </p:sp>
      <p:pic>
        <p:nvPicPr>
          <p:cNvPr id="32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323194"/>
            <a:ext cx="1728192" cy="484153"/>
          </a:xfrm>
          <a:prstGeom prst="rect">
            <a:avLst/>
          </a:prstGeom>
          <a:noFill/>
        </p:spPr>
      </p:pic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1187624" y="1700808"/>
            <a:ext cx="648072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i="1" dirty="0" err="1"/>
              <a:t>Nel</a:t>
            </a:r>
            <a:r>
              <a:rPr lang="en-US" sz="1800" i="1" dirty="0"/>
              <a:t> </a:t>
            </a:r>
            <a:r>
              <a:rPr lang="en-US" sz="1800" i="1" dirty="0" err="1"/>
              <a:t>valutare</a:t>
            </a:r>
            <a:r>
              <a:rPr lang="en-US" sz="1800" i="1" dirty="0"/>
              <a:t> </a:t>
            </a:r>
            <a:r>
              <a:rPr lang="en-US" sz="1800" i="1" dirty="0" err="1"/>
              <a:t>il</a:t>
            </a:r>
            <a:r>
              <a:rPr lang="en-US" sz="1800" i="1" dirty="0"/>
              <a:t> </a:t>
            </a:r>
            <a:r>
              <a:rPr lang="en-US" sz="1800" i="1" dirty="0" err="1"/>
              <a:t>rischio</a:t>
            </a:r>
            <a:r>
              <a:rPr lang="en-US" sz="1800" i="1" dirty="0"/>
              <a:t>, </a:t>
            </a:r>
            <a:r>
              <a:rPr lang="en-US" sz="1800" i="1" dirty="0" err="1"/>
              <a:t>tenere</a:t>
            </a:r>
            <a:r>
              <a:rPr lang="en-US" sz="1800" i="1" dirty="0"/>
              <a:t> in </a:t>
            </a:r>
            <a:r>
              <a:rPr lang="en-US" sz="1800" i="1" dirty="0" err="1"/>
              <a:t>considerazione</a:t>
            </a:r>
            <a:r>
              <a:rPr lang="en-US" sz="1800" i="1" dirty="0"/>
              <a:t> </a:t>
            </a:r>
            <a:r>
              <a:rPr lang="en-US" sz="1800" i="1" dirty="0" err="1"/>
              <a:t>il</a:t>
            </a:r>
            <a:r>
              <a:rPr lang="en-US" sz="1800" i="1" dirty="0"/>
              <a:t> </a:t>
            </a:r>
            <a:r>
              <a:rPr lang="en-US" sz="1800" i="1" dirty="0" err="1"/>
              <a:t>valore</a:t>
            </a:r>
            <a:r>
              <a:rPr lang="en-US" sz="1800" i="1" dirty="0"/>
              <a:t> </a:t>
            </a:r>
            <a:r>
              <a:rPr lang="en-US" sz="1800" i="1" dirty="0" err="1"/>
              <a:t>più</a:t>
            </a:r>
            <a:r>
              <a:rPr lang="en-US" sz="1800" i="1" dirty="0"/>
              <a:t> alto </a:t>
            </a:r>
            <a:r>
              <a:rPr lang="en-US" sz="1800" i="1" dirty="0" err="1"/>
              <a:t>fra</a:t>
            </a:r>
            <a:r>
              <a:rPr lang="en-US" sz="1800" i="1" dirty="0"/>
              <a:t> </a:t>
            </a:r>
            <a:r>
              <a:rPr lang="en-US" sz="1800" i="1" dirty="0" err="1"/>
              <a:t>gravità</a:t>
            </a:r>
            <a:r>
              <a:rPr lang="en-US" sz="1800" i="1" dirty="0"/>
              <a:t> </a:t>
            </a:r>
            <a:r>
              <a:rPr lang="en-US" sz="1800" i="1" dirty="0" err="1"/>
              <a:t>della</a:t>
            </a:r>
            <a:r>
              <a:rPr lang="en-US" sz="1800" i="1" dirty="0"/>
              <a:t> </a:t>
            </a:r>
            <a:r>
              <a:rPr lang="en-US" sz="1800" i="1" dirty="0" err="1"/>
              <a:t>ostruzione</a:t>
            </a:r>
            <a:r>
              <a:rPr lang="en-US" sz="1800" i="1" dirty="0"/>
              <a:t> </a:t>
            </a:r>
            <a:r>
              <a:rPr lang="en-US" sz="1800" i="1" dirty="0" err="1"/>
              <a:t>bronchiale</a:t>
            </a:r>
            <a:r>
              <a:rPr lang="en-US" sz="1800" i="1" dirty="0"/>
              <a:t> o </a:t>
            </a:r>
            <a:r>
              <a:rPr lang="en-US" sz="1800" i="1" dirty="0" err="1"/>
              <a:t>storia</a:t>
            </a:r>
            <a:r>
              <a:rPr lang="en-US" sz="1800" i="1" dirty="0"/>
              <a:t> </a:t>
            </a:r>
            <a:r>
              <a:rPr lang="en-US" sz="1800" i="1" dirty="0" err="1"/>
              <a:t>di</a:t>
            </a:r>
            <a:r>
              <a:rPr lang="en-US" sz="1800" i="1" dirty="0"/>
              <a:t> </a:t>
            </a:r>
            <a:r>
              <a:rPr lang="en-US" sz="1800" i="1" dirty="0" err="1"/>
              <a:t>riacutizzazioni</a:t>
            </a:r>
            <a:r>
              <a:rPr lang="en-US" sz="18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3" y="2420889"/>
            <a:ext cx="655272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976074"/>
            <a:ext cx="8568952" cy="56212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8288" indent="-268288"/>
            <a:endParaRPr lang="it-IT" dirty="0" smtClean="0"/>
          </a:p>
          <a:p>
            <a:pPr marL="268288" indent="-268288">
              <a:buFont typeface="Wingdings" pitchFamily="2" charset="2"/>
              <a:buChar char="ü"/>
            </a:pPr>
            <a:r>
              <a:rPr lang="it-IT" dirty="0" smtClean="0"/>
              <a:t>Stimata tra il 5% e il 10% dei soggetti </a:t>
            </a:r>
            <a:r>
              <a:rPr lang="it-IT" dirty="0" err="1" smtClean="0"/>
              <a:t>over</a:t>
            </a:r>
            <a:r>
              <a:rPr lang="it-IT" dirty="0" smtClean="0"/>
              <a:t> 40 in oltre 100 studi.</a:t>
            </a:r>
          </a:p>
          <a:p>
            <a:pPr marL="268288" indent="-268288">
              <a:buFont typeface="Wingdings" pitchFamily="2" charset="2"/>
              <a:buChar char="ü"/>
            </a:pPr>
            <a:endParaRPr lang="it-IT" dirty="0"/>
          </a:p>
          <a:p>
            <a:pPr marL="268288" indent="-268288">
              <a:buFont typeface="Wingdings" pitchFamily="2" charset="2"/>
              <a:buChar char="ü"/>
            </a:pPr>
            <a:r>
              <a:rPr lang="it-IT" dirty="0" smtClean="0"/>
              <a:t>Studio </a:t>
            </a:r>
            <a:r>
              <a:rPr lang="it-IT" i="1" dirty="0" smtClean="0"/>
              <a:t>internazionale</a:t>
            </a:r>
            <a:r>
              <a:rPr lang="it-IT" dirty="0" smtClean="0"/>
              <a:t> </a:t>
            </a:r>
            <a:r>
              <a:rPr lang="it-IT" b="1" dirty="0" smtClean="0"/>
              <a:t>BOLD</a:t>
            </a:r>
            <a:r>
              <a:rPr lang="it-IT" dirty="0" smtClean="0"/>
              <a:t>:</a:t>
            </a:r>
          </a:p>
          <a:p>
            <a:pPr marL="268288" indent="-268288"/>
            <a:endParaRPr lang="it-IT" dirty="0" smtClean="0"/>
          </a:p>
          <a:p>
            <a:pPr marL="1524000" indent="-268288" defTabSz="788988">
              <a:buFont typeface="Arial" pitchFamily="34" charset="0"/>
              <a:buChar char="•"/>
            </a:pPr>
            <a:r>
              <a:rPr lang="it-IT" dirty="0" smtClean="0"/>
              <a:t>La prevalenza, definita con spirometria, è circa del 10% tra gli </a:t>
            </a:r>
            <a:r>
              <a:rPr lang="it-IT" dirty="0" err="1" smtClean="0"/>
              <a:t>over</a:t>
            </a:r>
            <a:r>
              <a:rPr lang="it-IT" dirty="0" smtClean="0"/>
              <a:t> 40;</a:t>
            </a:r>
          </a:p>
          <a:p>
            <a:pPr marL="1524000" indent="-268288" defTabSz="788988">
              <a:buFont typeface="Arial" pitchFamily="34" charset="0"/>
              <a:buChar char="•"/>
            </a:pPr>
            <a:r>
              <a:rPr lang="it-IT" dirty="0" smtClean="0"/>
              <a:t>dal II stadio GOLD in poi è maggiore nei maschi (11.8%) rispetto alle femmine (8.5%);</a:t>
            </a:r>
          </a:p>
          <a:p>
            <a:pPr marL="1524000" indent="-268288" defTabSz="788988">
              <a:buFont typeface="Arial" pitchFamily="34" charset="0"/>
              <a:buChar char="•"/>
            </a:pPr>
            <a:r>
              <a:rPr lang="it-IT" dirty="0" smtClean="0"/>
              <a:t>aumenta con l’età: circa il 20% nei maschi e il 15% nelle femmine </a:t>
            </a:r>
            <a:r>
              <a:rPr lang="it-IT" dirty="0" err="1" smtClean="0"/>
              <a:t>over</a:t>
            </a:r>
            <a:r>
              <a:rPr lang="it-IT" dirty="0" smtClean="0"/>
              <a:t> 70.</a:t>
            </a:r>
          </a:p>
          <a:p>
            <a:pPr marL="268288" indent="-268288"/>
            <a:endParaRPr lang="it-IT" dirty="0"/>
          </a:p>
          <a:p>
            <a:pPr marL="268288" indent="-268288">
              <a:buFont typeface="Wingdings" pitchFamily="2" charset="2"/>
              <a:buChar char="ü"/>
            </a:pPr>
            <a:r>
              <a:rPr lang="it-IT" dirty="0" smtClean="0"/>
              <a:t>E’ sensibilmente maggiore nei fumatori o ex-fumatori rispetto ai non fumatori.</a:t>
            </a:r>
          </a:p>
          <a:p>
            <a:pPr marL="268288" indent="-268288"/>
            <a:endParaRPr lang="it-IT" dirty="0" smtClean="0"/>
          </a:p>
          <a:p>
            <a:pPr marL="268288" indent="-268288">
              <a:buFont typeface="Wingdings" pitchFamily="2" charset="2"/>
              <a:buChar char="ü"/>
            </a:pPr>
            <a:r>
              <a:rPr lang="it-IT" dirty="0" smtClean="0"/>
              <a:t>In</a:t>
            </a:r>
            <a:r>
              <a:rPr lang="it-IT" i="1" dirty="0" smtClean="0"/>
              <a:t> Italia</a:t>
            </a:r>
            <a:r>
              <a:rPr lang="it-IT" dirty="0" smtClean="0"/>
              <a:t> è stimata:  </a:t>
            </a:r>
          </a:p>
          <a:p>
            <a:pPr marL="268288" indent="-268288"/>
            <a:endParaRPr lang="it-IT" dirty="0" smtClean="0"/>
          </a:p>
          <a:p>
            <a:pPr marL="1524000" indent="-268288">
              <a:buFont typeface="Arial" pitchFamily="34" charset="0"/>
              <a:buChar char="•"/>
            </a:pPr>
            <a:r>
              <a:rPr lang="it-IT" dirty="0" smtClean="0"/>
              <a:t>4,5% nella popolazione generale (circa 2,6 milioni di persone);</a:t>
            </a:r>
          </a:p>
          <a:p>
            <a:pPr marL="1524000" indent="-268288">
              <a:buFont typeface="Arial" pitchFamily="34" charset="0"/>
              <a:buChar char="•"/>
            </a:pPr>
            <a:r>
              <a:rPr lang="it-IT" dirty="0" smtClean="0"/>
              <a:t>aumenta con l’età: circa il 20%, con lieve prevalenza nei maschi </a:t>
            </a:r>
            <a:r>
              <a:rPr lang="it-IT" dirty="0" err="1" smtClean="0"/>
              <a:t>over</a:t>
            </a:r>
            <a:r>
              <a:rPr lang="it-IT" dirty="0" smtClean="0"/>
              <a:t> 65; </a:t>
            </a:r>
          </a:p>
          <a:p>
            <a:pPr marL="1524000" indent="-268288">
              <a:buFont typeface="Arial" pitchFamily="34" charset="0"/>
              <a:buChar char="•"/>
            </a:pPr>
            <a:r>
              <a:rPr lang="it-IT" dirty="0" smtClean="0"/>
              <a:t>circa il 50% non diagnosticato.</a:t>
            </a:r>
          </a:p>
          <a:p>
            <a:pPr marL="268288" indent="-268288">
              <a:buFont typeface="Wingdings" pitchFamily="2" charset="2"/>
              <a:buChar char="ü"/>
            </a:pPr>
            <a:endParaRPr lang="it-IT" dirty="0" smtClean="0"/>
          </a:p>
          <a:p>
            <a:pPr marL="268288" indent="-268288">
              <a:buFont typeface="Wingdings" pitchFamily="2" charset="2"/>
              <a:buChar char="ü"/>
            </a:pPr>
            <a:r>
              <a:rPr lang="it-IT" dirty="0" smtClean="0"/>
              <a:t>Più colpite le classi sociali a bassa istruzione e reddito, con stili di vita a maggior rischio.</a:t>
            </a:r>
            <a:endParaRPr lang="it-IT" dirty="0"/>
          </a:p>
          <a:p>
            <a:r>
              <a:rPr lang="it-IT" dirty="0" smtClean="0"/>
              <a:t> </a:t>
            </a:r>
          </a:p>
          <a:p>
            <a:pPr>
              <a:buFont typeface="Wingdings" pitchFamily="2" charset="2"/>
              <a:buChar char="ü"/>
            </a:pPr>
            <a:endParaRPr lang="it-IT" dirty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88640"/>
            <a:ext cx="8496944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FF0000"/>
                </a:solidFill>
              </a:rPr>
              <a:t>Epidemiologia della BPCO: prevalenza</a:t>
            </a:r>
            <a:endParaRPr lang="it-IT" sz="2600" b="1" dirty="0">
              <a:solidFill>
                <a:srgbClr val="FF0000"/>
              </a:solidFill>
            </a:endParaRPr>
          </a:p>
        </p:txBody>
      </p:sp>
      <p:pic>
        <p:nvPicPr>
          <p:cNvPr id="5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23194"/>
            <a:ext cx="1728192" cy="48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188640"/>
            <a:ext cx="8496944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FF0000"/>
                </a:solidFill>
              </a:rPr>
              <a:t>Epidemiologia della BPCO: eziologia</a:t>
            </a:r>
            <a:endParaRPr lang="it-IT" sz="26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412776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Clr>
                <a:srgbClr val="FF0000"/>
              </a:buClr>
              <a:buFont typeface="Wingdings" pitchFamily="2" charset="2"/>
              <a:buChar char="ü"/>
            </a:pPr>
            <a:r>
              <a:rPr lang="it-IT" dirty="0" smtClean="0"/>
              <a:t>In continuo aumento nei paesi industrializzati, soprattutto in quelli a sviluppo emergente.</a:t>
            </a:r>
          </a:p>
          <a:p>
            <a:pPr marL="179388" indent="-179388">
              <a:buFont typeface="Wingdings" pitchFamily="2" charset="2"/>
              <a:buChar char="ü"/>
            </a:pPr>
            <a:endParaRPr lang="it-IT" dirty="0" smtClean="0"/>
          </a:p>
          <a:p>
            <a:pPr marL="179388" indent="-179388">
              <a:buClr>
                <a:srgbClr val="FF0000"/>
              </a:buClr>
              <a:buFont typeface="Wingdings" pitchFamily="2" charset="2"/>
              <a:buChar char="ü"/>
            </a:pPr>
            <a:r>
              <a:rPr lang="it-IT" u="sng" dirty="0" smtClean="0"/>
              <a:t>Fattori di rischio</a:t>
            </a:r>
            <a:r>
              <a:rPr lang="it-IT" dirty="0" smtClean="0"/>
              <a:t>: </a:t>
            </a:r>
          </a:p>
          <a:p>
            <a:pPr marL="2151063" indent="-179388">
              <a:buFont typeface="Arial" pitchFamily="34" charset="0"/>
              <a:buChar char="•"/>
            </a:pPr>
            <a:r>
              <a:rPr lang="it-IT" b="1" dirty="0" smtClean="0"/>
              <a:t>Fumo di sigaretta </a:t>
            </a:r>
            <a:r>
              <a:rPr lang="it-IT" dirty="0" smtClean="0"/>
              <a:t>(principale fattore di rischio, 70-80%);</a:t>
            </a:r>
          </a:p>
          <a:p>
            <a:pPr marL="2151063" indent="-179388"/>
            <a:endParaRPr lang="it-IT" dirty="0" smtClean="0"/>
          </a:p>
          <a:p>
            <a:pPr marL="2151063" indent="-179388">
              <a:buFont typeface="Arial" pitchFamily="34" charset="0"/>
              <a:buChar char="•"/>
            </a:pPr>
            <a:r>
              <a:rPr lang="it-IT" dirty="0" smtClean="0"/>
              <a:t>Esposizione professionale (circa 15-20%);</a:t>
            </a:r>
          </a:p>
          <a:p>
            <a:pPr marL="2151063" indent="-179388"/>
            <a:endParaRPr lang="it-IT" dirty="0" smtClean="0"/>
          </a:p>
          <a:p>
            <a:pPr marL="2151063" indent="-179388">
              <a:buFont typeface="Arial" pitchFamily="34" charset="0"/>
              <a:buChar char="•"/>
            </a:pPr>
            <a:r>
              <a:rPr lang="it-IT" dirty="0" smtClean="0"/>
              <a:t>Predisposizione genetica;</a:t>
            </a:r>
          </a:p>
          <a:p>
            <a:pPr marL="2151063" indent="-179388"/>
            <a:endParaRPr lang="it-IT" dirty="0" smtClean="0"/>
          </a:p>
          <a:p>
            <a:pPr marL="2151063" indent="-179388">
              <a:buFont typeface="Arial" pitchFamily="34" charset="0"/>
              <a:buChar char="•"/>
            </a:pPr>
            <a:r>
              <a:rPr lang="it-IT" dirty="0" smtClean="0"/>
              <a:t>Condizioni perinatali;</a:t>
            </a:r>
          </a:p>
          <a:p>
            <a:pPr marL="2151063" indent="-179388"/>
            <a:endParaRPr lang="it-IT" dirty="0" smtClean="0"/>
          </a:p>
          <a:p>
            <a:pPr marL="2151063" indent="-179388">
              <a:buFont typeface="Arial" pitchFamily="34" charset="0"/>
              <a:buChar char="•"/>
            </a:pPr>
            <a:r>
              <a:rPr lang="it-IT" dirty="0" smtClean="0"/>
              <a:t>Asma infantile;</a:t>
            </a:r>
          </a:p>
          <a:p>
            <a:pPr marL="2151063" indent="-179388"/>
            <a:endParaRPr lang="it-IT" dirty="0" smtClean="0"/>
          </a:p>
          <a:p>
            <a:pPr marL="2151063" indent="-179388">
              <a:buFont typeface="Arial" pitchFamily="34" charset="0"/>
              <a:buChar char="•"/>
            </a:pPr>
            <a:r>
              <a:rPr lang="it-IT" dirty="0" smtClean="0"/>
              <a:t>Immaturità polmonare.</a:t>
            </a:r>
            <a:endParaRPr lang="it-IT" dirty="0"/>
          </a:p>
        </p:txBody>
      </p:sp>
      <p:pic>
        <p:nvPicPr>
          <p:cNvPr id="6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23194"/>
            <a:ext cx="1728192" cy="48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805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it-IT" sz="1800" dirty="0" smtClean="0"/>
              <a:t>La mortalità media europea è di </a:t>
            </a:r>
            <a:r>
              <a:rPr lang="it-IT" sz="1800" b="1" dirty="0" smtClean="0"/>
              <a:t>18/100.000 abitanti per anno</a:t>
            </a:r>
            <a:r>
              <a:rPr lang="it-IT" sz="1800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it-IT" sz="1800" dirty="0" smtClean="0"/>
          </a:p>
          <a:p>
            <a:pPr>
              <a:buFont typeface="Wingdings" pitchFamily="2" charset="2"/>
              <a:buChar char="ü"/>
            </a:pPr>
            <a:r>
              <a:rPr lang="it-IT" sz="1800" dirty="0" smtClean="0"/>
              <a:t>Interessa le fasce d’età </a:t>
            </a:r>
            <a:r>
              <a:rPr lang="it-IT" sz="1800" b="1" dirty="0" smtClean="0"/>
              <a:t>più avanzate</a:t>
            </a:r>
            <a:r>
              <a:rPr lang="it-IT" sz="1800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it-IT" sz="1800" dirty="0" smtClean="0"/>
          </a:p>
          <a:p>
            <a:pPr>
              <a:buFont typeface="Wingdings" pitchFamily="2" charset="2"/>
              <a:buChar char="ü"/>
            </a:pPr>
            <a:r>
              <a:rPr lang="it-IT" sz="1800" dirty="0" smtClean="0"/>
              <a:t>E’ maggiore nei maschi, ma in </a:t>
            </a:r>
            <a:r>
              <a:rPr lang="it-IT" sz="1800" b="1" dirty="0" smtClean="0"/>
              <a:t>aumento nelle femmine</a:t>
            </a:r>
            <a:r>
              <a:rPr lang="it-IT" sz="1800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it-IT" sz="1800" dirty="0" smtClean="0"/>
          </a:p>
          <a:p>
            <a:pPr>
              <a:buFont typeface="Wingdings" pitchFamily="2" charset="2"/>
              <a:buChar char="ü"/>
            </a:pPr>
            <a:r>
              <a:rPr lang="it-IT" sz="1800" dirty="0" smtClean="0"/>
              <a:t>L’alta prevalenza del </a:t>
            </a:r>
            <a:r>
              <a:rPr lang="it-IT" sz="1800" b="1" dirty="0" smtClean="0"/>
              <a:t>fumo di sigaretta </a:t>
            </a:r>
            <a:r>
              <a:rPr lang="it-IT" sz="1800" dirty="0" smtClean="0"/>
              <a:t>correla con una maggiore mortalità.</a:t>
            </a:r>
          </a:p>
          <a:p>
            <a:pPr>
              <a:buFont typeface="Wingdings" pitchFamily="2" charset="2"/>
              <a:buChar char="ü"/>
            </a:pPr>
            <a:endParaRPr lang="it-IT" sz="1800" dirty="0" smtClean="0"/>
          </a:p>
          <a:p>
            <a:pPr>
              <a:buFont typeface="Wingdings" pitchFamily="2" charset="2"/>
              <a:buChar char="ü"/>
            </a:pPr>
            <a:r>
              <a:rPr lang="it-IT" sz="1800" b="1" dirty="0" smtClean="0"/>
              <a:t>Terza causa di morte nel 2020 ( </a:t>
            </a:r>
            <a:r>
              <a:rPr lang="it-IT" sz="1800" dirty="0" smtClean="0"/>
              <a:t>è stimata in crescita per l’invecchiamento della popolazione e per l’aumento dell’inquinamento nei paesi emergenti rispetto al calo previsto per le altre cause di mortalità).</a:t>
            </a:r>
          </a:p>
          <a:p>
            <a:pPr>
              <a:buFont typeface="Wingdings" pitchFamily="2" charset="2"/>
              <a:buChar char="ü"/>
            </a:pPr>
            <a:endParaRPr lang="it-IT" sz="1800" dirty="0" smtClean="0"/>
          </a:p>
          <a:p>
            <a:pPr>
              <a:buFont typeface="Wingdings" pitchFamily="2" charset="2"/>
              <a:buChar char="ü"/>
            </a:pPr>
            <a:r>
              <a:rPr lang="it-IT" sz="1800" dirty="0" smtClean="0"/>
              <a:t>Causa il </a:t>
            </a:r>
            <a:r>
              <a:rPr lang="it-IT" sz="1800" b="1" dirty="0" smtClean="0"/>
              <a:t>50% delle morti</a:t>
            </a:r>
            <a:r>
              <a:rPr lang="it-IT" sz="1800" dirty="0" smtClean="0"/>
              <a:t> per malattie dell’apparato respiratorio.</a:t>
            </a:r>
          </a:p>
          <a:p>
            <a:pPr>
              <a:buFont typeface="Wingdings" pitchFamily="2" charset="2"/>
              <a:buChar char="ü"/>
            </a:pPr>
            <a:endParaRPr lang="it-IT" sz="1800" dirty="0" smtClean="0"/>
          </a:p>
          <a:p>
            <a:pPr>
              <a:buFont typeface="Wingdings" pitchFamily="2" charset="2"/>
              <a:buChar char="ü"/>
            </a:pPr>
            <a:r>
              <a:rPr lang="it-IT" sz="1800" dirty="0" smtClean="0"/>
              <a:t>Nei paesi europei la BPCO è responsabile del </a:t>
            </a:r>
            <a:r>
              <a:rPr lang="it-IT" sz="1800" b="1" dirty="0" smtClean="0"/>
              <a:t>4,1%</a:t>
            </a:r>
            <a:r>
              <a:rPr lang="it-IT" sz="1800" dirty="0" smtClean="0"/>
              <a:t> di morti nei maschi e del </a:t>
            </a:r>
            <a:r>
              <a:rPr lang="it-IT" sz="1800" b="1" dirty="0" smtClean="0"/>
              <a:t>2,4%</a:t>
            </a:r>
            <a:r>
              <a:rPr lang="it-IT" sz="1800" dirty="0" smtClean="0"/>
              <a:t> nelle femmine.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88640"/>
            <a:ext cx="8496944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FF0000"/>
                </a:solidFill>
              </a:rPr>
              <a:t>Epidemiologia della BPCO: mortalità</a:t>
            </a:r>
            <a:endParaRPr lang="it-IT" sz="2600" b="1" dirty="0">
              <a:solidFill>
                <a:srgbClr val="FF0000"/>
              </a:solidFill>
            </a:endParaRPr>
          </a:p>
        </p:txBody>
      </p:sp>
      <p:pic>
        <p:nvPicPr>
          <p:cNvPr id="5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23194"/>
            <a:ext cx="1728192" cy="48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1800" dirty="0" smtClean="0"/>
          </a:p>
          <a:p>
            <a:pPr>
              <a:buFont typeface="Wingdings" pitchFamily="2" charset="2"/>
              <a:buChar char="ü"/>
            </a:pPr>
            <a:r>
              <a:rPr lang="it-IT" sz="1800" dirty="0" smtClean="0"/>
              <a:t>Le malattie dell’apparato respiratorio rappresentano la terza causa di morte in Italia e costituisce pertanto l’unica patologia cronica con una mortalità in aumento, mentre le malattie cardiovascolari e cerebrovascolari sono in riduzione;</a:t>
            </a:r>
          </a:p>
          <a:p>
            <a:pPr>
              <a:buNone/>
            </a:pPr>
            <a:endParaRPr lang="it-IT" sz="1800" dirty="0" smtClean="0"/>
          </a:p>
          <a:p>
            <a:pPr>
              <a:buFont typeface="Wingdings" pitchFamily="2" charset="2"/>
              <a:buChar char="ü"/>
            </a:pPr>
            <a:r>
              <a:rPr lang="it-IT" sz="1800" dirty="0" smtClean="0"/>
              <a:t> In Italia, pur con alcune difficoltà di codifica si è rilevato che circa la metà dei decessi per malattie respiratorie è dovuta a patologie polmonari ostruttive (rappresentano il 50/55% delle morti per malattie dell’apparato respiratorio);</a:t>
            </a:r>
          </a:p>
          <a:p>
            <a:pPr>
              <a:buNone/>
            </a:pPr>
            <a:endParaRPr lang="it-IT" sz="1800" dirty="0" smtClean="0"/>
          </a:p>
          <a:p>
            <a:pPr>
              <a:buFont typeface="Wingdings" pitchFamily="2" charset="2"/>
              <a:buChar char="ü"/>
            </a:pPr>
            <a:r>
              <a:rPr lang="it-IT" sz="1800" dirty="0" smtClean="0"/>
              <a:t>La mortalità interessa le fasce d’età più avanzate e maggiormente i maschi rispetto alle femmine.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88640"/>
            <a:ext cx="8496944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FF0000"/>
                </a:solidFill>
              </a:rPr>
              <a:t>Epidemiologia della BPCO: mortalità</a:t>
            </a:r>
            <a:endParaRPr lang="it-IT" sz="2600" b="1" dirty="0">
              <a:solidFill>
                <a:srgbClr val="FF0000"/>
              </a:solidFill>
            </a:endParaRPr>
          </a:p>
        </p:txBody>
      </p:sp>
      <p:pic>
        <p:nvPicPr>
          <p:cNvPr id="5" name="Picture 6" descr="http://www.santagostinocremona.it/images/Logo%20sistema%20sanit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23194"/>
            <a:ext cx="1728192" cy="48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1955</Words>
  <Application>Microsoft Office PowerPoint</Application>
  <PresentationFormat>Presentazione su schermo (4:3)</PresentationFormat>
  <Paragraphs>283</Paragraphs>
  <Slides>32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LETTERA DI DIMISSIONE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Giordano</dc:creator>
  <cp:lastModifiedBy>UL06151</cp:lastModifiedBy>
  <cp:revision>159</cp:revision>
  <dcterms:created xsi:type="dcterms:W3CDTF">2015-03-08T19:13:32Z</dcterms:created>
  <dcterms:modified xsi:type="dcterms:W3CDTF">2015-04-23T14:47:51Z</dcterms:modified>
</cp:coreProperties>
</file>