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48"/>
  </p:notesMasterIdLst>
  <p:sldIdLst>
    <p:sldId id="315" r:id="rId3"/>
    <p:sldId id="354" r:id="rId4"/>
    <p:sldId id="355" r:id="rId5"/>
    <p:sldId id="384" r:id="rId6"/>
    <p:sldId id="385" r:id="rId7"/>
    <p:sldId id="359" r:id="rId8"/>
    <p:sldId id="386" r:id="rId9"/>
    <p:sldId id="387" r:id="rId10"/>
    <p:sldId id="389" r:id="rId11"/>
    <p:sldId id="358" r:id="rId12"/>
    <p:sldId id="360" r:id="rId13"/>
    <p:sldId id="391" r:id="rId14"/>
    <p:sldId id="356" r:id="rId15"/>
    <p:sldId id="353" r:id="rId16"/>
    <p:sldId id="361" r:id="rId17"/>
    <p:sldId id="357" r:id="rId18"/>
    <p:sldId id="364" r:id="rId19"/>
    <p:sldId id="365" r:id="rId20"/>
    <p:sldId id="366" r:id="rId21"/>
    <p:sldId id="367" r:id="rId22"/>
    <p:sldId id="369" r:id="rId23"/>
    <p:sldId id="362" r:id="rId24"/>
    <p:sldId id="363" r:id="rId25"/>
    <p:sldId id="370" r:id="rId26"/>
    <p:sldId id="398" r:id="rId27"/>
    <p:sldId id="399" r:id="rId28"/>
    <p:sldId id="392" r:id="rId29"/>
    <p:sldId id="393" r:id="rId30"/>
    <p:sldId id="394" r:id="rId31"/>
    <p:sldId id="395" r:id="rId32"/>
    <p:sldId id="396" r:id="rId33"/>
    <p:sldId id="397" r:id="rId34"/>
    <p:sldId id="372" r:id="rId35"/>
    <p:sldId id="378" r:id="rId36"/>
    <p:sldId id="379" r:id="rId37"/>
    <p:sldId id="400" r:id="rId38"/>
    <p:sldId id="373" r:id="rId39"/>
    <p:sldId id="374" r:id="rId40"/>
    <p:sldId id="375" r:id="rId41"/>
    <p:sldId id="376" r:id="rId42"/>
    <p:sldId id="377" r:id="rId43"/>
    <p:sldId id="380" r:id="rId44"/>
    <p:sldId id="381" r:id="rId45"/>
    <p:sldId id="382" r:id="rId46"/>
    <p:sldId id="4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cardo Alagna" initials="R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evries\SkyDrive%20Pro\Onderzoek\TdT%20-%20Know%20your%20epidemic\Tuberculose%20bij%20migranten%202013%20-%20artikel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Foglio2!$G$21</c:f>
              <c:strCache>
                <c:ptCount val="1"/>
                <c:pt idx="0">
                  <c:v>Incidenza</c:v>
                </c:pt>
              </c:strCache>
            </c:strRef>
          </c:tx>
          <c:spPr>
            <a:ln w="51989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Foglio2!$H$17:$Q$17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Foglio2!$H$21:$Q$21</c:f>
              <c:numCache>
                <c:formatCode>General</c:formatCode>
                <c:ptCount val="10"/>
                <c:pt idx="0">
                  <c:v>16.3</c:v>
                </c:pt>
                <c:pt idx="1">
                  <c:v>15.2</c:v>
                </c:pt>
                <c:pt idx="2">
                  <c:v>16.399999999999999</c:v>
                </c:pt>
                <c:pt idx="3">
                  <c:v>16.5</c:v>
                </c:pt>
                <c:pt idx="4">
                  <c:v>15.8</c:v>
                </c:pt>
                <c:pt idx="5">
                  <c:v>14.9</c:v>
                </c:pt>
                <c:pt idx="6">
                  <c:v>14.5</c:v>
                </c:pt>
                <c:pt idx="7">
                  <c:v>11.8</c:v>
                </c:pt>
                <c:pt idx="8">
                  <c:v>12.1</c:v>
                </c:pt>
                <c:pt idx="9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253320"/>
        <c:axId val="385253712"/>
      </c:lineChart>
      <c:catAx>
        <c:axId val="385253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Anno</a:t>
                </a:r>
              </a:p>
            </c:rich>
          </c:tx>
          <c:layout/>
          <c:overlay val="0"/>
          <c:spPr>
            <a:noFill/>
            <a:ln w="2316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86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385253712"/>
        <c:crosses val="autoZero"/>
        <c:auto val="1"/>
        <c:lblAlgn val="ctr"/>
        <c:lblOffset val="100"/>
        <c:noMultiLvlLbl val="0"/>
      </c:catAx>
      <c:valAx>
        <c:axId val="385253712"/>
        <c:scaling>
          <c:orientation val="minMax"/>
        </c:scaling>
        <c:delete val="0"/>
        <c:axPos val="l"/>
        <c:majorGridlines>
          <c:spPr>
            <a:ln w="866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smtClean="0"/>
                  <a:t>Incidenza per 100,000 abitanti</a:t>
                </a:r>
                <a:endParaRPr lang="it-IT" dirty="0"/>
              </a:p>
            </c:rich>
          </c:tx>
          <c:layout/>
          <c:overlay val="0"/>
          <c:spPr>
            <a:noFill/>
            <a:ln w="2316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5790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385253320"/>
        <c:crosses val="autoZero"/>
        <c:crossBetween val="between"/>
      </c:valAx>
      <c:spPr>
        <a:noFill/>
        <a:ln w="231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9" baseline="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3780931247879E-2"/>
          <c:y val="2.6461399183874475E-2"/>
          <c:w val="0.89723113848211067"/>
          <c:h val="0.863291841447046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'alle immigranten 2013'!$B$6:$B$56</c:f>
              <c:strCach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50+</c:v>
                </c:pt>
              </c:strCache>
            </c:strRef>
          </c:cat>
          <c:val>
            <c:numRef>
              <c:f>'alle immigranten 2013'!$C$6:$C$56</c:f>
              <c:numCache>
                <c:formatCode>###0</c:formatCode>
                <c:ptCount val="51"/>
                <c:pt idx="0">
                  <c:v>87</c:v>
                </c:pt>
                <c:pt idx="1">
                  <c:v>36</c:v>
                </c:pt>
                <c:pt idx="2">
                  <c:v>39</c:v>
                </c:pt>
                <c:pt idx="3">
                  <c:v>30</c:v>
                </c:pt>
                <c:pt idx="4">
                  <c:v>57</c:v>
                </c:pt>
                <c:pt idx="5">
                  <c:v>37</c:v>
                </c:pt>
                <c:pt idx="6">
                  <c:v>12</c:v>
                </c:pt>
                <c:pt idx="7">
                  <c:v>11</c:v>
                </c:pt>
                <c:pt idx="8">
                  <c:v>6</c:v>
                </c:pt>
                <c:pt idx="9">
                  <c:v>12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6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11</c:v>
                </c:pt>
                <c:pt idx="20">
                  <c:v>7</c:v>
                </c:pt>
                <c:pt idx="21">
                  <c:v>9</c:v>
                </c:pt>
                <c:pt idx="22">
                  <c:v>4</c:v>
                </c:pt>
                <c:pt idx="23">
                  <c:v>12</c:v>
                </c:pt>
                <c:pt idx="24">
                  <c:v>3</c:v>
                </c:pt>
                <c:pt idx="25">
                  <c:v>5</c:v>
                </c:pt>
                <c:pt idx="26">
                  <c:v>3</c:v>
                </c:pt>
                <c:pt idx="27">
                  <c:v>2</c:v>
                </c:pt>
                <c:pt idx="28">
                  <c:v>5</c:v>
                </c:pt>
                <c:pt idx="29">
                  <c:v>4</c:v>
                </c:pt>
                <c:pt idx="30">
                  <c:v>5</c:v>
                </c:pt>
                <c:pt idx="31">
                  <c:v>1</c:v>
                </c:pt>
                <c:pt idx="32">
                  <c:v>7</c:v>
                </c:pt>
                <c:pt idx="33">
                  <c:v>6</c:v>
                </c:pt>
                <c:pt idx="34">
                  <c:v>6</c:v>
                </c:pt>
                <c:pt idx="35">
                  <c:v>4</c:v>
                </c:pt>
                <c:pt idx="36">
                  <c:v>4</c:v>
                </c:pt>
                <c:pt idx="37">
                  <c:v>7</c:v>
                </c:pt>
                <c:pt idx="38">
                  <c:v>7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2</c:v>
                </c:pt>
                <c:pt idx="43">
                  <c:v>4</c:v>
                </c:pt>
                <c:pt idx="44">
                  <c:v>4</c:v>
                </c:pt>
                <c:pt idx="45">
                  <c:v>3</c:v>
                </c:pt>
                <c:pt idx="46">
                  <c:v>0</c:v>
                </c:pt>
                <c:pt idx="47">
                  <c:v>2</c:v>
                </c:pt>
                <c:pt idx="48">
                  <c:v>2</c:v>
                </c:pt>
                <c:pt idx="49">
                  <c:v>0</c:v>
                </c:pt>
                <c:pt idx="5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02217992"/>
        <c:axId val="502219560"/>
      </c:barChart>
      <c:catAx>
        <c:axId val="502217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years residence</a:t>
                </a:r>
                <a:r>
                  <a:rPr lang="en-US" baseline="0"/>
                  <a:t> in the Netherlands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50221956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02219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migrants with tuberculosis</a:t>
                </a:r>
              </a:p>
            </c:rich>
          </c:tx>
          <c:layout/>
          <c:overlay val="0"/>
        </c:title>
        <c:numFmt formatCode="###0" sourceLinked="1"/>
        <c:majorTickMark val="none"/>
        <c:minorTickMark val="none"/>
        <c:tickLblPos val="nextTo"/>
        <c:crossAx val="502217992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98193686527381E-2"/>
          <c:y val="2.1356020833409872E-2"/>
          <c:w val="0.86529499783176378"/>
          <c:h val="0.77102383987714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'fattori di rischio'!$G$6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60BC85"/>
            </a:solidFill>
            <a:ln w="43420">
              <a:noFill/>
            </a:ln>
          </c:spPr>
          <c:invertIfNegative val="0"/>
          <c:cat>
            <c:strRef>
              <c:f>'fattori di rischio'!$H$5:$J$5</c:f>
              <c:strCache>
                <c:ptCount val="3"/>
                <c:pt idx="0">
                  <c:v>italiani</c:v>
                </c:pt>
                <c:pt idx="1">
                  <c:v>regolari</c:v>
                </c:pt>
                <c:pt idx="2">
                  <c:v>irregolari</c:v>
                </c:pt>
              </c:strCache>
            </c:strRef>
          </c:cat>
          <c:val>
            <c:numRef>
              <c:f>'fattori di rischio'!$H$6:$J$6</c:f>
              <c:numCache>
                <c:formatCode>0.0%</c:formatCode>
                <c:ptCount val="3"/>
                <c:pt idx="0">
                  <c:v>0.71419999999999995</c:v>
                </c:pt>
                <c:pt idx="1">
                  <c:v>0.20469999999999999</c:v>
                </c:pt>
                <c:pt idx="2">
                  <c:v>0.3916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249000"/>
        <c:axId val="680454632"/>
      </c:barChart>
      <c:catAx>
        <c:axId val="59524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626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3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0454632"/>
        <c:crosses val="autoZero"/>
        <c:auto val="1"/>
        <c:lblAlgn val="ctr"/>
        <c:lblOffset val="100"/>
        <c:noMultiLvlLbl val="0"/>
      </c:catAx>
      <c:valAx>
        <c:axId val="680454632"/>
        <c:scaling>
          <c:orientation val="minMax"/>
        </c:scaling>
        <c:delete val="0"/>
        <c:axPos val="l"/>
        <c:majorGridlines>
          <c:spPr>
            <a:ln w="16262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1085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3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249000"/>
        <c:crosses val="autoZero"/>
        <c:crossBetween val="between"/>
      </c:valAx>
      <c:spPr>
        <a:noFill/>
        <a:ln w="434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'mono, bisedi'!$K$33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458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3168">
                <a:solidFill>
                  <a:srgbClr val="FF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458" cap="flat" cmpd="sng" algn="ctr">
                <a:solidFill>
                  <a:srgbClr val="FFC000"/>
                </a:solidFill>
                <a:round/>
              </a:ln>
              <a:effectLst/>
            </c:spPr>
          </c:dPt>
          <c:cat>
            <c:strRef>
              <c:f>'mono, bisedi'!$J$34:$J$36</c:f>
              <c:strCache>
                <c:ptCount val="3"/>
                <c:pt idx="0">
                  <c:v>Italiani</c:v>
                </c:pt>
                <c:pt idx="1">
                  <c:v>Regolari</c:v>
                </c:pt>
                <c:pt idx="2">
                  <c:v>Irregolari</c:v>
                </c:pt>
              </c:strCache>
            </c:strRef>
          </c:cat>
          <c:val>
            <c:numRef>
              <c:f>'mono, bisedi'!$K$34:$K$36</c:f>
              <c:numCache>
                <c:formatCode>0.0%</c:formatCode>
                <c:ptCount val="3"/>
                <c:pt idx="0">
                  <c:v>8.6999999999999994E-2</c:v>
                </c:pt>
                <c:pt idx="1">
                  <c:v>0.14000000000000001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95855400"/>
        <c:axId val="595247824"/>
      </c:barChart>
      <c:catAx>
        <c:axId val="59585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5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247824"/>
        <c:crosses val="autoZero"/>
        <c:auto val="1"/>
        <c:lblAlgn val="ctr"/>
        <c:lblOffset val="100"/>
        <c:noMultiLvlLbl val="0"/>
      </c:catAx>
      <c:valAx>
        <c:axId val="595247824"/>
        <c:scaling>
          <c:orientation val="minMax"/>
        </c:scaling>
        <c:delete val="0"/>
        <c:axPos val="l"/>
        <c:majorGridlines>
          <c:spPr>
            <a:ln w="9458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3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4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855400"/>
        <c:crosses val="autoZero"/>
        <c:crossBetween val="between"/>
      </c:valAx>
      <c:spPr>
        <a:noFill/>
        <a:ln w="25347">
          <a:noFill/>
        </a:ln>
      </c:spPr>
    </c:plotArea>
    <c:legend>
      <c:legendPos val="r"/>
      <c:layout/>
      <c:overlay val="0"/>
      <c:spPr>
        <a:noFill/>
        <a:ln w="25347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4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0.08108</cdr:x>
      <cdr:y>0.06849</cdr:y>
    </cdr:from>
    <cdr:to>
      <cdr:x>0.11712</cdr:x>
      <cdr:y>0.14865</cdr:y>
    </cdr:to>
    <cdr:sp macro="" textlink="">
      <cdr:nvSpPr>
        <cdr:cNvPr id="2" name="Left Brace 1"/>
        <cdr:cNvSpPr/>
      </cdr:nvSpPr>
      <cdr:spPr>
        <a:xfrm xmlns:a="http://schemas.openxmlformats.org/drawingml/2006/main" rot="5400000">
          <a:off x="578531" y="434516"/>
          <a:ext cx="427112" cy="28803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0.17704</cdr:x>
      <cdr:y>0.40541</cdr:y>
    </cdr:from>
    <cdr:to>
      <cdr:x>0.96396</cdr:x>
      <cdr:y>0.55405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4163920" y="-588606"/>
          <a:ext cx="792090" cy="6289781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nl-N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0.14755</cdr:x>
      <cdr:y>0.11029</cdr:y>
    </cdr:from>
    <cdr:to>
      <cdr:x>0.2681</cdr:x>
      <cdr:y>0.18982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62088" y="334851"/>
          <a:ext cx="540913" cy="241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0.44031</cdr:x>
      <cdr:y>0.5334</cdr:y>
    </cdr:from>
    <cdr:to>
      <cdr:x>0.52929</cdr:x>
      <cdr:y>0.62248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975733" y="1619519"/>
          <a:ext cx="399245" cy="27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0.46296</cdr:x>
      <cdr:y>0.49854</cdr:y>
    </cdr:from>
    <cdr:to>
      <cdr:x>0.5949</cdr:x>
      <cdr:y>0.59193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575783" y="1650105"/>
          <a:ext cx="734071" cy="309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0.75</cdr:x>
      <cdr:y>0.32685</cdr:y>
    </cdr:from>
    <cdr:to>
      <cdr:x>0.86343</cdr:x>
      <cdr:y>0.40467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4172759" y="1081819"/>
          <a:ext cx="631087" cy="257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2D91-4DBB-3843-9948-DD3373B0584D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46C9-EEA5-DB46-B61D-63C2F116068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1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C854D-E4EE-478B-81DD-0460AB13BC6E}" type="slidenum">
              <a:rPr lang="it-IT" altLang="it-IT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0" y="804863"/>
            <a:ext cx="4256088" cy="3190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914400" y="4348163"/>
            <a:ext cx="50292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mtClean="0"/>
              <a:t>ECDC surveillance report 2012</a:t>
            </a:r>
          </a:p>
        </p:txBody>
      </p:sp>
    </p:spTree>
    <p:extLst>
      <p:ext uri="{BB962C8B-B14F-4D97-AF65-F5344CB8AC3E}">
        <p14:creationId xmlns:p14="http://schemas.microsoft.com/office/powerpoint/2010/main" val="137536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Yet in a world where migration happens in a context of more restrictive migration practices, where the shortage of jobs and other fears fuel 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ant-migrant sentiments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migrants are increasingly vulnerable to ill health.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Particularly those in an irregular conditions (the case of detention)</a:t>
            </a:r>
          </a:p>
          <a:p>
            <a:endParaRPr lang="en-US" altLang="en-US" b="1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GB" altLang="en-US" smtClean="0">
                <a:ea typeface="SimSun" panose="02010600030101010101" pitchFamily="2" charset="-122"/>
              </a:rPr>
              <a:t>In view of this we look at migration as a </a:t>
            </a:r>
            <a:r>
              <a:rPr lang="en-GB" altLang="en-US" b="1" smtClean="0">
                <a:ea typeface="SimSun" panose="02010600030101010101" pitchFamily="2" charset="-122"/>
              </a:rPr>
              <a:t>Social Determinant of the Health of Migrants</a:t>
            </a:r>
          </a:p>
        </p:txBody>
      </p:sp>
    </p:spTree>
    <p:extLst>
      <p:ext uri="{BB962C8B-B14F-4D97-AF65-F5344CB8AC3E}">
        <p14:creationId xmlns:p14="http://schemas.microsoft.com/office/powerpoint/2010/main" val="304521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D54DEE-4CC9-4FAE-87D3-4CEEAF6CA517}" type="slidenum">
              <a:rPr lang="en-GB" altLang="it-IT" smtClean="0">
                <a:latin typeface="Calibri" panose="020F0502020204030204" pitchFamily="34" charset="0"/>
              </a:rPr>
              <a:pPr/>
              <a:t>19</a:t>
            </a:fld>
            <a:endParaRPr lang="en-GB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0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086E91-EA11-454B-903E-8C89C33F6779}" type="slidenum">
              <a:rPr lang="en-GB" altLang="it-IT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26</a:t>
            </a:fld>
            <a:endParaRPr lang="en-GB" altLang="it-IT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396E-87D4-45FD-A5B2-676A688FF37A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8701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788D-DEB4-496A-952B-B2BFA2F1CC45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8779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7578-D8DC-4324-80ED-C99C1DF47BF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3799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1E49-0968-4530-9BC0-CEA9308AC37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363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9B58-2DCC-4278-9F5B-54E2FA58E6D5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934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409B-79A4-4514-AFC8-72EE3B3C5EB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178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500" y="6327775"/>
            <a:ext cx="7953375" cy="476250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7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C86CD8C-199D-43D9-86FA-FF31CFDF211D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1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9ED7CB1-C4DB-4E68-8D76-59CFAB55E13B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8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7CBFF3F-F91E-423C-A1C0-B776F6992BFD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5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981E17-0707-4990-9AED-529CED6A4688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60AC-91A9-4897-9EE4-5EEB851A3BE5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4111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B0E7B06-37BF-4C56-929A-9AA403584AE3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8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00BC37F-B1A6-48A1-91D3-F45A0F6B86DE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1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7D0E76E-6328-40F7-8846-5C80647E04DC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56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186CF5-7B3C-4F2F-9F3D-D9BBCBF7DE0C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11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5F3B3-DC9D-4578-A1C2-26CB2F3121FF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5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943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735F3EE-8E1E-4E63-8B77-F3DF2FA3F437}" type="slidenum">
              <a:rPr lang="en-GB" altLang="it-IT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 altLang="it-I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16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497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4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5D21-8112-443D-9379-42AFA1C95742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2088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7758-FACC-45E1-A38E-35A2A7A04BB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743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07A5-93CD-4B0C-9FFF-000E4C0D92AA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238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CAFC-3453-4F46-AAF2-61E548A7A82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4640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633A-2BA7-45B8-9F00-53911D3A598A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8909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2804-32C2-4A3E-821D-0D7FC0258832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7605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D726-F247-48CB-9869-B69943AEC2C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2130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1AD2B7-6DB6-4C29-90B3-F7AA9AB4D4B9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5" y="365125"/>
            <a:ext cx="8593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5" y="1825625"/>
            <a:ext cx="8593138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6126"/>
          <a:stretch>
            <a:fillRect/>
          </a:stretch>
        </p:blipFill>
        <p:spPr bwMode="auto">
          <a:xfrm>
            <a:off x="7532688" y="71438"/>
            <a:ext cx="1533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553200"/>
            <a:ext cx="422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365125"/>
            <a:ext cx="7454900" cy="230188"/>
          </a:xfrm>
          <a:prstGeom prst="rect">
            <a:avLst/>
          </a:prstGeom>
          <a:solidFill>
            <a:srgbClr val="FF9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360363" y="6553200"/>
            <a:ext cx="8577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smtClean="0">
                <a:solidFill>
                  <a:srgbClr val="767171"/>
                </a:solidFill>
                <a:latin typeface="Calibri Light" panose="020F0302020204030204" pitchFamily="34" charset="0"/>
              </a:rPr>
              <a:t>This presentation is part of the project E-DETECT TB (709624) which has received funding from the European Union’s Health Programme (2014-2020)</a:t>
            </a:r>
          </a:p>
        </p:txBody>
      </p:sp>
    </p:spTree>
    <p:extLst>
      <p:ext uri="{BB962C8B-B14F-4D97-AF65-F5344CB8AC3E}">
        <p14:creationId xmlns:p14="http://schemas.microsoft.com/office/powerpoint/2010/main" val="23762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Grafico_di_Microsoft_Excel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Excel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537328" y="3068638"/>
            <a:ext cx="8058524" cy="1800225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 cosa soffre il migrante:</a:t>
            </a:r>
            <a:br>
              <a:rPr lang="it-IT" altLang="it-IT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alt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it-IT" altLang="it-IT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vero ed il falso sulle infezioni</a:t>
            </a:r>
            <a:r>
              <a:rPr lang="en-US" altLang="en-US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6083" name="Freeform 6"/>
          <p:cNvSpPr>
            <a:spLocks/>
          </p:cNvSpPr>
          <p:nvPr/>
        </p:nvSpPr>
        <p:spPr bwMode="auto">
          <a:xfrm>
            <a:off x="150813" y="3111621"/>
            <a:ext cx="8885237" cy="3175"/>
          </a:xfrm>
          <a:custGeom>
            <a:avLst/>
            <a:gdLst>
              <a:gd name="T0" fmla="*/ 0 w 5597"/>
              <a:gd name="T1" fmla="*/ 0 h 2"/>
              <a:gd name="T2" fmla="*/ 2147483646 w 5597"/>
              <a:gd name="T3" fmla="*/ 2147483646 h 2"/>
              <a:gd name="T4" fmla="*/ 0 60000 65536"/>
              <a:gd name="T5" fmla="*/ 0 60000 65536"/>
              <a:gd name="T6" fmla="*/ 0 w 5597"/>
              <a:gd name="T7" fmla="*/ 0 h 2"/>
              <a:gd name="T8" fmla="*/ 5597 w 5597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97" h="2">
                <a:moveTo>
                  <a:pt x="0" y="0"/>
                </a:moveTo>
                <a:lnTo>
                  <a:pt x="5597" y="2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555875" y="333375"/>
            <a:ext cx="0" cy="17446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643438" y="333375"/>
            <a:ext cx="0" cy="17446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019925" y="333375"/>
            <a:ext cx="0" cy="17446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087" name="TextBox 2"/>
          <p:cNvSpPr txBox="1">
            <a:spLocks noChangeArrowheads="1"/>
          </p:cNvSpPr>
          <p:nvPr/>
        </p:nvSpPr>
        <p:spPr bwMode="auto">
          <a:xfrm>
            <a:off x="2360217" y="5118100"/>
            <a:ext cx="4505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Alberto Matteelli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Università</a:t>
            </a:r>
            <a:r>
              <a:rPr lang="en-GB" alt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degli</a:t>
            </a:r>
            <a:r>
              <a:rPr lang="en-GB" alt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Studi</a:t>
            </a:r>
            <a:r>
              <a:rPr lang="en-GB" alt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di Brescia</a:t>
            </a:r>
          </a:p>
        </p:txBody>
      </p:sp>
      <p:pic>
        <p:nvPicPr>
          <p:cNvPr id="46088" name="Immagin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5302250"/>
            <a:ext cx="28638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Immagin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115050"/>
            <a:ext cx="17033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2181" t="16762" r="4787" b="20543"/>
          <a:stretch/>
        </p:blipFill>
        <p:spPr>
          <a:xfrm>
            <a:off x="508213" y="12661"/>
            <a:ext cx="8098426" cy="3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2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Potremmo sentirci chiedere ....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La tubercolosi è una malattia riemergente in Italia?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E’ in fase epidemica tra gli immigrati?</a:t>
            </a:r>
          </a:p>
          <a:p>
            <a:r>
              <a:rPr lang="it-IT" sz="2800" dirty="0" smtClean="0">
                <a:latin typeface="Century Gothic" panose="020B0502020202020204" pitchFamily="34" charset="0"/>
              </a:rPr>
              <a:t>Gli italiani si contagiano dagli immigrati?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Gli immigrati arrivano che sono ammalati o si ammalano nel nostro paese?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Perché è così difficile prevenire la tubercolosi tra gli immigrati?</a:t>
            </a:r>
          </a:p>
          <a:p>
            <a:endParaRPr lang="it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450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93889" y="274638"/>
            <a:ext cx="8226583" cy="114300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Reactivation</a:t>
            </a:r>
            <a:r>
              <a:rPr lang="it-IT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disease</a:t>
            </a:r>
            <a:r>
              <a:rPr lang="it-IT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it-IT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23850" y="1608335"/>
            <a:ext cx="8424863" cy="3816449"/>
          </a:xfrm>
        </p:spPr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Genotyping has </a:t>
            </a:r>
            <a:r>
              <a:rPr lang="en-US" sz="2800" dirty="0">
                <a:latin typeface="Century Gothic" panose="020B0502020202020204" pitchFamily="34" charset="0"/>
              </a:rPr>
              <a:t>been used to distinguish between </a:t>
            </a:r>
            <a:r>
              <a:rPr lang="en-US" sz="2800" dirty="0" smtClean="0">
                <a:latin typeface="Century Gothic" panose="020B0502020202020204" pitchFamily="34" charset="0"/>
              </a:rPr>
              <a:t>epidemiologically related </a:t>
            </a:r>
            <a:r>
              <a:rPr lang="en-US" sz="2800" dirty="0">
                <a:latin typeface="Century Gothic" panose="020B0502020202020204" pitchFamily="34" charset="0"/>
              </a:rPr>
              <a:t>and unrelated </a:t>
            </a:r>
            <a:r>
              <a:rPr lang="en-US" sz="2800" dirty="0" smtClean="0">
                <a:latin typeface="Century Gothic" panose="020B0502020202020204" pitchFamily="34" charset="0"/>
              </a:rPr>
              <a:t>strains </a:t>
            </a:r>
            <a:r>
              <a:rPr lang="en-US" sz="2800" dirty="0">
                <a:latin typeface="Century Gothic" panose="020B0502020202020204" pitchFamily="34" charset="0"/>
              </a:rPr>
              <a:t>of </a:t>
            </a:r>
            <a:r>
              <a:rPr lang="en-US" sz="2800" i="1" dirty="0">
                <a:latin typeface="Century Gothic" panose="020B0502020202020204" pitchFamily="34" charset="0"/>
              </a:rPr>
              <a:t>M. tuberculosis</a:t>
            </a:r>
            <a:r>
              <a:rPr lang="en-US" sz="2800" dirty="0" smtClean="0">
                <a:latin typeface="Century Gothic" panose="020B0502020202020204" pitchFamily="34" charset="0"/>
              </a:rPr>
              <a:t>. People </a:t>
            </a:r>
            <a:r>
              <a:rPr lang="en-US" sz="2800" dirty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unique </a:t>
            </a:r>
            <a:r>
              <a:rPr lang="en-US" sz="2800" dirty="0">
                <a:latin typeface="Century Gothic" panose="020B0502020202020204" pitchFamily="34" charset="0"/>
              </a:rPr>
              <a:t>isolates </a:t>
            </a:r>
            <a:r>
              <a:rPr lang="en-US" sz="2800" dirty="0" smtClean="0">
                <a:latin typeface="Century Gothic" panose="020B0502020202020204" pitchFamily="34" charset="0"/>
              </a:rPr>
              <a:t>are assumed </a:t>
            </a:r>
            <a:r>
              <a:rPr lang="en-US" sz="2800" dirty="0">
                <a:latin typeface="Century Gothic" panose="020B0502020202020204" pitchFamily="34" charset="0"/>
              </a:rPr>
              <a:t>to have reactivated disease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European and US studies have shown that </a:t>
            </a:r>
            <a:r>
              <a:rPr lang="en-US" sz="2800" dirty="0">
                <a:latin typeface="Century Gothic" panose="020B0502020202020204" pitchFamily="34" charset="0"/>
              </a:rPr>
              <a:t>most TB cases in immigrants </a:t>
            </a:r>
            <a:r>
              <a:rPr lang="en-US" sz="2800" dirty="0" smtClean="0">
                <a:latin typeface="Century Gothic" panose="020B0502020202020204" pitchFamily="34" charset="0"/>
              </a:rPr>
              <a:t>have </a:t>
            </a:r>
            <a:r>
              <a:rPr lang="en-US" sz="2800" dirty="0">
                <a:latin typeface="Century Gothic" panose="020B0502020202020204" pitchFamily="34" charset="0"/>
              </a:rPr>
              <a:t>been probably caused by </a:t>
            </a:r>
            <a:r>
              <a:rPr lang="en-US" sz="2800" dirty="0" smtClean="0">
                <a:latin typeface="Century Gothic" panose="020B0502020202020204" pitchFamily="34" charset="0"/>
              </a:rPr>
              <a:t>reactivation</a:t>
            </a:r>
            <a:endParaRPr lang="it-IT" sz="2800" dirty="0">
              <a:latin typeface="Century Gothic" panose="020B0502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67917" y="6292622"/>
            <a:ext cx="4780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latin typeface="Cambria" panose="02040503050406030204" pitchFamily="18" charset="0"/>
              </a:rPr>
              <a:t>Cohen T, </a:t>
            </a:r>
            <a:r>
              <a:rPr lang="it-IT" sz="1600" i="1" dirty="0" err="1" smtClean="0">
                <a:latin typeface="Cambria" panose="02040503050406030204" pitchFamily="18" charset="0"/>
              </a:rPr>
              <a:t>Emerg</a:t>
            </a:r>
            <a:r>
              <a:rPr lang="it-IT" sz="1600" i="1" dirty="0" smtClean="0">
                <a:latin typeface="Cambria" panose="02040503050406030204" pitchFamily="18" charset="0"/>
              </a:rPr>
              <a:t> </a:t>
            </a:r>
            <a:r>
              <a:rPr lang="it-IT" sz="1600" i="1" dirty="0" err="1">
                <a:latin typeface="Cambria" panose="02040503050406030204" pitchFamily="18" charset="0"/>
              </a:rPr>
              <a:t>Infect</a:t>
            </a:r>
            <a:r>
              <a:rPr lang="it-IT" sz="1600" i="1" dirty="0">
                <a:latin typeface="Cambria" panose="02040503050406030204" pitchFamily="18" charset="0"/>
              </a:rPr>
              <a:t> </a:t>
            </a:r>
            <a:r>
              <a:rPr lang="it-IT" sz="1600" i="1" dirty="0" err="1">
                <a:latin typeface="Cambria" panose="02040503050406030204" pitchFamily="18" charset="0"/>
              </a:rPr>
              <a:t>Dis</a:t>
            </a:r>
            <a:r>
              <a:rPr lang="it-IT" sz="1600" i="1" dirty="0">
                <a:latin typeface="Cambria" panose="02040503050406030204" pitchFamily="18" charset="0"/>
              </a:rPr>
              <a:t>. 2005;11(5):725–8</a:t>
            </a:r>
            <a:r>
              <a:rPr lang="it-IT" sz="1600" i="1" dirty="0" smtClean="0">
                <a:latin typeface="Cambria" panose="02040503050406030204" pitchFamily="18" charset="0"/>
              </a:rPr>
              <a:t>.</a:t>
            </a:r>
          </a:p>
          <a:p>
            <a:r>
              <a:rPr lang="it-IT" sz="1600" i="1" dirty="0" err="1" smtClean="0">
                <a:latin typeface="Cambria" panose="02040503050406030204" pitchFamily="18" charset="0"/>
              </a:rPr>
              <a:t>Franzetti</a:t>
            </a:r>
            <a:r>
              <a:rPr lang="it-IT" sz="1600" i="1" dirty="0">
                <a:latin typeface="Cambria" panose="02040503050406030204" pitchFamily="18" charset="0"/>
              </a:rPr>
              <a:t> F, </a:t>
            </a:r>
            <a:r>
              <a:rPr lang="it-IT" sz="1600" i="1" dirty="0" err="1">
                <a:latin typeface="Cambria" panose="02040503050406030204" pitchFamily="18" charset="0"/>
              </a:rPr>
              <a:t>Clin</a:t>
            </a:r>
            <a:r>
              <a:rPr lang="it-IT" sz="1600" i="1" dirty="0">
                <a:latin typeface="Cambria" panose="02040503050406030204" pitchFamily="18" charset="0"/>
              </a:rPr>
              <a:t> </a:t>
            </a:r>
            <a:r>
              <a:rPr lang="it-IT" sz="1600" i="1" dirty="0" err="1">
                <a:latin typeface="Cambria" panose="02040503050406030204" pitchFamily="18" charset="0"/>
              </a:rPr>
              <a:t>Microbiol</a:t>
            </a:r>
            <a:r>
              <a:rPr lang="it-IT" sz="1600" i="1" dirty="0">
                <a:latin typeface="Cambria" panose="02040503050406030204" pitchFamily="18" charset="0"/>
              </a:rPr>
              <a:t> </a:t>
            </a:r>
            <a:r>
              <a:rPr lang="it-IT" sz="1600" i="1" dirty="0" err="1">
                <a:latin typeface="Cambria" panose="02040503050406030204" pitchFamily="18" charset="0"/>
              </a:rPr>
              <a:t>Infect</a:t>
            </a:r>
            <a:r>
              <a:rPr lang="it-IT" sz="1600" i="1" dirty="0">
                <a:latin typeface="Cambria" panose="02040503050406030204" pitchFamily="18" charset="0"/>
              </a:rPr>
              <a:t> 2010; 16: 1149–1154</a:t>
            </a:r>
          </a:p>
        </p:txBody>
      </p:sp>
    </p:spTree>
    <p:extLst>
      <p:ext uri="{BB962C8B-B14F-4D97-AF65-F5344CB8AC3E}">
        <p14:creationId xmlns:p14="http://schemas.microsoft.com/office/powerpoint/2010/main" val="10232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1966"/>
            <a:ext cx="7772400" cy="1016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Clustering of TB </a:t>
            </a:r>
            <a:r>
              <a:rPr lang="it-IT" sz="3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among</a:t>
            </a:r>
            <a:r>
              <a:rPr lang="it-IT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3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foreign</a:t>
            </a:r>
            <a:r>
              <a:rPr lang="it-IT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3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borne</a:t>
            </a:r>
            <a:r>
              <a:rPr lang="it-IT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3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persons</a:t>
            </a:r>
            <a:r>
              <a:rPr lang="it-IT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in </a:t>
            </a:r>
            <a:r>
              <a:rPr lang="it-IT" sz="3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Italy</a:t>
            </a:r>
            <a:endParaRPr lang="it-IT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931812"/>
            <a:ext cx="8221133" cy="98495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600" dirty="0">
                <a:latin typeface="Century Gothic" panose="020B0502020202020204" pitchFamily="34" charset="0"/>
              </a:rPr>
              <a:t>Clusters more common </a:t>
            </a:r>
            <a:r>
              <a:rPr lang="it-IT" altLang="it-IT" sz="2600" dirty="0" err="1">
                <a:latin typeface="Century Gothic" panose="020B0502020202020204" pitchFamily="34" charset="0"/>
              </a:rPr>
              <a:t>among</a:t>
            </a:r>
            <a:r>
              <a:rPr lang="it-IT" altLang="it-IT" sz="2600" dirty="0">
                <a:latin typeface="Century Gothic" panose="020B0502020202020204" pitchFamily="34" charset="0"/>
              </a:rPr>
              <a:t> Senegalese </a:t>
            </a:r>
            <a:r>
              <a:rPr lang="it-IT" altLang="it-IT" sz="2600" dirty="0" err="1">
                <a:latin typeface="Century Gothic" panose="020B0502020202020204" pitchFamily="34" charset="0"/>
              </a:rPr>
              <a:t>than</a:t>
            </a:r>
            <a:r>
              <a:rPr lang="it-IT" altLang="it-IT" sz="2600" dirty="0">
                <a:latin typeface="Century Gothic" panose="020B0502020202020204" pitchFamily="34" charset="0"/>
              </a:rPr>
              <a:t> </a:t>
            </a:r>
            <a:r>
              <a:rPr lang="it-IT" altLang="it-IT" sz="2600" dirty="0" err="1">
                <a:latin typeface="Century Gothic" panose="020B0502020202020204" pitchFamily="34" charset="0"/>
              </a:rPr>
              <a:t>among</a:t>
            </a:r>
            <a:r>
              <a:rPr lang="it-IT" altLang="it-IT" sz="2600" dirty="0">
                <a:latin typeface="Century Gothic" panose="020B0502020202020204" pitchFamily="34" charset="0"/>
              </a:rPr>
              <a:t> </a:t>
            </a:r>
            <a:r>
              <a:rPr lang="it-IT" altLang="it-IT" sz="2600" dirty="0" err="1">
                <a:latin typeface="Century Gothic" panose="020B0502020202020204" pitchFamily="34" charset="0"/>
              </a:rPr>
              <a:t>Italians</a:t>
            </a:r>
            <a:r>
              <a:rPr lang="it-IT" altLang="it-IT" sz="2600" dirty="0">
                <a:latin typeface="Century Gothic" panose="020B0502020202020204" pitchFamily="34" charset="0"/>
              </a:rPr>
              <a:t> (OR=5.9, CI 1.4-23.9)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4715933"/>
            <a:ext cx="726016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600" dirty="0" err="1">
                <a:latin typeface="Century Gothic" panose="020B0502020202020204" pitchFamily="34" charset="0"/>
              </a:rPr>
              <a:t>Only</a:t>
            </a:r>
            <a:r>
              <a:rPr lang="it-IT" altLang="it-IT" sz="2600" dirty="0">
                <a:latin typeface="Century Gothic" panose="020B0502020202020204" pitchFamily="34" charset="0"/>
              </a:rPr>
              <a:t> 3 </a:t>
            </a:r>
            <a:r>
              <a:rPr lang="it-IT" altLang="it-IT" sz="2600" dirty="0" err="1">
                <a:latin typeface="Century Gothic" panose="020B0502020202020204" pitchFamily="34" charset="0"/>
              </a:rPr>
              <a:t>mixed</a:t>
            </a:r>
            <a:r>
              <a:rPr lang="it-IT" altLang="it-IT" sz="2600" dirty="0">
                <a:latin typeface="Century Gothic" panose="020B0502020202020204" pitchFamily="34" charset="0"/>
              </a:rPr>
              <a:t> clusters </a:t>
            </a:r>
            <a:r>
              <a:rPr lang="it-IT" altLang="it-IT" sz="2600" dirty="0" err="1">
                <a:latin typeface="Century Gothic" panose="020B0502020202020204" pitchFamily="34" charset="0"/>
              </a:rPr>
              <a:t>identified</a:t>
            </a:r>
            <a:r>
              <a:rPr lang="it-IT" altLang="it-IT" sz="2600" dirty="0">
                <a:latin typeface="Century Gothic" panose="020B0502020202020204" pitchFamily="34" charset="0"/>
              </a:rPr>
              <a:t>: in </a:t>
            </a:r>
            <a:r>
              <a:rPr lang="it-IT" altLang="it-IT" sz="2600" dirty="0" err="1">
                <a:latin typeface="Century Gothic" panose="020B0502020202020204" pitchFamily="34" charset="0"/>
              </a:rPr>
              <a:t>two</a:t>
            </a:r>
            <a:r>
              <a:rPr lang="it-IT" altLang="it-IT" sz="2600" dirty="0">
                <a:latin typeface="Century Gothic" panose="020B0502020202020204" pitchFamily="34" charset="0"/>
              </a:rPr>
              <a:t> of </a:t>
            </a:r>
            <a:r>
              <a:rPr lang="it-IT" altLang="it-IT" sz="2600" dirty="0" err="1">
                <a:latin typeface="Century Gothic" panose="020B0502020202020204" pitchFamily="34" charset="0"/>
              </a:rPr>
              <a:t>them</a:t>
            </a:r>
            <a:r>
              <a:rPr lang="it-IT" altLang="it-IT" sz="2600" dirty="0">
                <a:latin typeface="Century Gothic" panose="020B0502020202020204" pitchFamily="34" charset="0"/>
              </a:rPr>
              <a:t> the </a:t>
            </a:r>
            <a:r>
              <a:rPr lang="it-IT" altLang="it-IT" sz="2600" dirty="0" err="1">
                <a:latin typeface="Century Gothic" panose="020B0502020202020204" pitchFamily="34" charset="0"/>
              </a:rPr>
              <a:t>index</a:t>
            </a:r>
            <a:r>
              <a:rPr lang="it-IT" altLang="it-IT" sz="2600" dirty="0">
                <a:latin typeface="Century Gothic" panose="020B0502020202020204" pitchFamily="34" charset="0"/>
              </a:rPr>
              <a:t> case </a:t>
            </a:r>
            <a:r>
              <a:rPr lang="it-IT" altLang="it-IT" sz="2600" dirty="0" err="1">
                <a:latin typeface="Century Gothic" panose="020B0502020202020204" pitchFamily="34" charset="0"/>
              </a:rPr>
              <a:t>was</a:t>
            </a:r>
            <a:r>
              <a:rPr lang="it-IT" altLang="it-IT" sz="2600" dirty="0">
                <a:latin typeface="Century Gothic" panose="020B0502020202020204" pitchFamily="34" charset="0"/>
              </a:rPr>
              <a:t> </a:t>
            </a:r>
            <a:r>
              <a:rPr lang="it-IT" altLang="it-IT" sz="2600" dirty="0" err="1">
                <a:latin typeface="Century Gothic" panose="020B0502020202020204" pitchFamily="34" charset="0"/>
              </a:rPr>
              <a:t>likely</a:t>
            </a:r>
            <a:r>
              <a:rPr lang="it-IT" altLang="it-IT" sz="2600" dirty="0">
                <a:latin typeface="Century Gothic" panose="020B0502020202020204" pitchFamily="34" charset="0"/>
              </a:rPr>
              <a:t> to be </a:t>
            </a:r>
            <a:r>
              <a:rPr lang="it-IT" altLang="it-IT" sz="2600" dirty="0" err="1">
                <a:latin typeface="Century Gothic" panose="020B0502020202020204" pitchFamily="34" charset="0"/>
              </a:rPr>
              <a:t>Italian</a:t>
            </a:r>
            <a:endParaRPr lang="it-IT" altLang="it-IT" sz="2600" dirty="0">
              <a:latin typeface="Century Gothic" panose="020B050202020202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1" y="3355622"/>
            <a:ext cx="730673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600" dirty="0" err="1">
                <a:latin typeface="Century Gothic" panose="020B0502020202020204" pitchFamily="34" charset="0"/>
              </a:rPr>
              <a:t>Among</a:t>
            </a:r>
            <a:r>
              <a:rPr lang="it-IT" altLang="it-IT" sz="2600" dirty="0">
                <a:latin typeface="Century Gothic" panose="020B0502020202020204" pitchFamily="34" charset="0"/>
              </a:rPr>
              <a:t> senegalese, clusters </a:t>
            </a:r>
            <a:r>
              <a:rPr lang="it-IT" altLang="it-IT" sz="2600" dirty="0" err="1">
                <a:latin typeface="Century Gothic" panose="020B0502020202020204" pitchFamily="34" charset="0"/>
              </a:rPr>
              <a:t>associated</a:t>
            </a:r>
            <a:r>
              <a:rPr lang="it-IT" altLang="it-IT" sz="2600" dirty="0">
                <a:latin typeface="Century Gothic" panose="020B0502020202020204" pitchFamily="34" charset="0"/>
              </a:rPr>
              <a:t> to area of residence (OR=3.5, CI 1.3-9.3)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46441" y="6452285"/>
            <a:ext cx="4497559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1400" i="1">
                <a:latin typeface="Century Gothic" panose="020B0502020202020204" pitchFamily="34" charset="0"/>
              </a:rPr>
              <a:t>Matteelli A et al., Int J Tub Lung Dis 2003; 7: 967-72 </a:t>
            </a:r>
          </a:p>
        </p:txBody>
      </p:sp>
    </p:spTree>
    <p:extLst>
      <p:ext uri="{BB962C8B-B14F-4D97-AF65-F5344CB8AC3E}">
        <p14:creationId xmlns:p14="http://schemas.microsoft.com/office/powerpoint/2010/main" val="622433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Potremmo sentirci chiedere ....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La tubercolosi è una malattia riemergente in Italia?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E’ in fase epidemica tra gli immigrati?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Gli italiani si contagiano dagli immigrati?</a:t>
            </a:r>
          </a:p>
          <a:p>
            <a:r>
              <a:rPr lang="it-IT" sz="2800" dirty="0" smtClean="0">
                <a:latin typeface="Century Gothic" panose="020B0502020202020204" pitchFamily="34" charset="0"/>
              </a:rPr>
              <a:t>Gli immigrati arrivano che sono ammalati o si ammalano nel nostro paese?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Perché è così difficile prevenire la tubercolosi tra gli immigrati?</a:t>
            </a:r>
          </a:p>
          <a:p>
            <a:endParaRPr lang="it-IT" sz="2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05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877888"/>
          </a:xfrm>
        </p:spPr>
        <p:txBody>
          <a:bodyPr/>
          <a:lstStyle/>
          <a:p>
            <a:pPr eaLnBrk="1" hangingPunct="1"/>
            <a:r>
              <a:rPr lang="nl-NL" altLang="nl-NL" sz="2800" b="1"/>
              <a:t>TB among migrants 2013, years residence in the Netherlands (550 with known duration of residence)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83568" y="1568795"/>
          <a:ext cx="7992888" cy="444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4932" name="TextBox 5"/>
          <p:cNvSpPr txBox="1">
            <a:spLocks noChangeArrowheads="1"/>
          </p:cNvSpPr>
          <p:nvPr/>
        </p:nvSpPr>
        <p:spPr bwMode="auto">
          <a:xfrm>
            <a:off x="1476375" y="1746251"/>
            <a:ext cx="1295400" cy="276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44" tIns="45671" rIns="91344" bIns="4567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1">
                <a:solidFill>
                  <a:srgbClr val="000000"/>
                </a:solidFill>
                <a:cs typeface="Arial" panose="020B0604020202020204" pitchFamily="34" charset="0"/>
              </a:rPr>
              <a:t>123 (22%) &lt; 2 yrs 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1739900" y="2895600"/>
            <a:ext cx="336550" cy="431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44" tIns="45671" rIns="91344" bIns="45671"/>
          <a:lstStyle/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124934" name="TextBox 7"/>
          <p:cNvSpPr txBox="1">
            <a:spLocks noChangeArrowheads="1"/>
          </p:cNvSpPr>
          <p:nvPr/>
        </p:nvSpPr>
        <p:spPr bwMode="auto">
          <a:xfrm>
            <a:off x="1908176" y="2711451"/>
            <a:ext cx="1368425" cy="276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44" tIns="45671" rIns="91344" bIns="4567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1">
                <a:solidFill>
                  <a:srgbClr val="000000"/>
                </a:solidFill>
                <a:cs typeface="Arial" panose="020B0604020202020204" pitchFamily="34" charset="0"/>
              </a:rPr>
              <a:t>126  (23%), 2-5 yrs</a:t>
            </a:r>
          </a:p>
        </p:txBody>
      </p:sp>
      <p:sp>
        <p:nvSpPr>
          <p:cNvPr id="124935" name="TextBox 8"/>
          <p:cNvSpPr txBox="1">
            <a:spLocks noChangeArrowheads="1"/>
          </p:cNvSpPr>
          <p:nvPr/>
        </p:nvSpPr>
        <p:spPr bwMode="auto">
          <a:xfrm>
            <a:off x="4716463" y="3206751"/>
            <a:ext cx="1295400" cy="276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44" tIns="45671" rIns="91344" bIns="4567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1">
                <a:solidFill>
                  <a:srgbClr val="000000"/>
                </a:solidFill>
                <a:cs typeface="Arial" panose="020B0604020202020204" pitchFamily="34" charset="0"/>
              </a:rPr>
              <a:t>301  (55%) &gt; 5 yrs</a:t>
            </a:r>
          </a:p>
        </p:txBody>
      </p:sp>
    </p:spTree>
    <p:extLst>
      <p:ext uri="{BB962C8B-B14F-4D97-AF65-F5344CB8AC3E}">
        <p14:creationId xmlns:p14="http://schemas.microsoft.com/office/powerpoint/2010/main" val="2955241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903112" y="2074335"/>
            <a:ext cx="7281333" cy="351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9686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22" dirty="0">
                <a:latin typeface="Century Gothic" panose="020B0502020202020204" pitchFamily="34" charset="0"/>
              </a:rPr>
              <a:t>Most migrants are healthy but conditions surrounding the migration process can pose health risks</a:t>
            </a:r>
          </a:p>
          <a:p>
            <a:pPr eaLnBrk="1" hangingPunct="1"/>
            <a:endParaRPr lang="en-GB" altLang="en-US" sz="2222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222" dirty="0">
                <a:latin typeface="Century Gothic" panose="020B0502020202020204" pitchFamily="34" charset="0"/>
              </a:rPr>
              <a:t> Inequalities in accessing health </a:t>
            </a:r>
          </a:p>
          <a:p>
            <a:pPr eaLnBrk="1" hangingPunct="1"/>
            <a:r>
              <a:rPr lang="en-US" altLang="en-US" sz="2222" dirty="0">
                <a:latin typeface="Century Gothic" panose="020B0502020202020204" pitchFamily="34" charset="0"/>
              </a:rPr>
              <a:t>  services</a:t>
            </a:r>
          </a:p>
          <a:p>
            <a:pPr eaLnBrk="1" hangingPunct="1"/>
            <a:endParaRPr lang="en-US" altLang="en-US" sz="2222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222" dirty="0">
                <a:latin typeface="Century Gothic" panose="020B0502020202020204" pitchFamily="34" charset="0"/>
              </a:rPr>
              <a:t> Sub-standard quality of care</a:t>
            </a:r>
          </a:p>
          <a:p>
            <a:pPr eaLnBrk="1" hangingPunct="1"/>
            <a:endParaRPr lang="en-US" altLang="en-US" sz="2222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222" dirty="0">
                <a:latin typeface="Century Gothic" panose="020B0502020202020204" pitchFamily="34" charset="0"/>
              </a:rPr>
              <a:t> Marginalization, discrimination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7" y="782134"/>
            <a:ext cx="7287757" cy="8466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33" tIns="33867" rIns="67733" bIns="33867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Century Gothic" panose="020B0502020202020204" pitchFamily="34" charset="0"/>
              </a:rPr>
              <a:t>Migration and Vulnerability</a:t>
            </a: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6122898" y="3041632"/>
            <a:ext cx="2697574" cy="2403593"/>
            <a:chOff x="1769" y="2450"/>
            <a:chExt cx="844" cy="844"/>
          </a:xfrm>
        </p:grpSpPr>
        <p:pic>
          <p:nvPicPr>
            <p:cNvPr id="4103" name="Picture 6" descr="Illegal immigration ro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" y="2455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Oval 7"/>
            <p:cNvSpPr>
              <a:spLocks noChangeArrowheads="1"/>
            </p:cNvSpPr>
            <p:nvPr/>
          </p:nvSpPr>
          <p:spPr bwMode="auto">
            <a:xfrm>
              <a:off x="1770" y="2450"/>
              <a:ext cx="843" cy="843"/>
            </a:xfrm>
            <a:prstGeom prst="ellipse">
              <a:avLst/>
            </a:prstGeom>
            <a:noFill/>
            <a:ln w="22225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PH" altLang="en-US" sz="2963">
                <a:solidFill>
                  <a:srgbClr val="000000"/>
                </a:solidFill>
              </a:endParaRPr>
            </a:p>
          </p:txBody>
        </p:sp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241779" y="2130778"/>
            <a:ext cx="6716889" cy="54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9686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96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0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Potremmo sentirci chiedere ....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La tubercolosi è una malattia riemergente in Italia?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E’ in fase epidemica tra gli immigrati?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Gli italiani si contagiano dagli immigrati?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Gli immigrati arrivano che sono ammalati o si ammalano nel nostro paese?</a:t>
            </a:r>
          </a:p>
          <a:p>
            <a:r>
              <a:rPr lang="it-IT" sz="2800" dirty="0" smtClean="0">
                <a:latin typeface="Century Gothic" panose="020B0502020202020204" pitchFamily="34" charset="0"/>
              </a:rPr>
              <a:t>Perché è così difficile prevenire la tubercolosi tra gli immigrati?</a:t>
            </a:r>
          </a:p>
          <a:p>
            <a:endParaRPr lang="it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6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784466"/>
              </p:ext>
            </p:extLst>
          </p:nvPr>
        </p:nvGraphicFramePr>
        <p:xfrm>
          <a:off x="1014724" y="1512808"/>
          <a:ext cx="7610164" cy="519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 bwMode="auto">
          <a:xfrm>
            <a:off x="395288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Fattori di rischio per TB in 893 casi osservati c/o Malattie Infettive ASST Brescia 2005 - 2014</a:t>
            </a:r>
            <a:endParaRPr lang="it-IT" sz="32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8853" name="CasellaDiTesto 3"/>
          <p:cNvSpPr txBox="1">
            <a:spLocks noChangeArrowheads="1"/>
          </p:cNvSpPr>
          <p:nvPr/>
        </p:nvSpPr>
        <p:spPr bwMode="auto">
          <a:xfrm>
            <a:off x="3743325" y="6214956"/>
            <a:ext cx="25844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600" dirty="0">
                <a:latin typeface="Arial Narrow" panose="020B0606020202030204" pitchFamily="34" charset="0"/>
              </a:rPr>
              <a:t>Presenza di </a:t>
            </a:r>
            <a:r>
              <a:rPr lang="it-IT" altLang="it-IT" sz="1600" u="sng" dirty="0">
                <a:latin typeface="Arial Narrow" panose="020B0606020202030204" pitchFamily="34" charset="0"/>
              </a:rPr>
              <a:t>&gt;</a:t>
            </a:r>
            <a:r>
              <a:rPr lang="it-IT" altLang="it-IT" sz="1600" dirty="0">
                <a:latin typeface="Arial Narrow" panose="020B0606020202030204" pitchFamily="34" charset="0"/>
              </a:rPr>
              <a:t> 1 fattore di rischio</a:t>
            </a: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7334580" y="638402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alibri" panose="020F0502020204030204" pitchFamily="34" charset="0"/>
              </a:rPr>
              <a:t>Dati ASST Brescia</a:t>
            </a:r>
          </a:p>
        </p:txBody>
      </p:sp>
    </p:spTree>
    <p:extLst>
      <p:ext uri="{BB962C8B-B14F-4D97-AF65-F5344CB8AC3E}">
        <p14:creationId xmlns:p14="http://schemas.microsoft.com/office/powerpoint/2010/main" val="255345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afico 4"/>
          <p:cNvGraphicFramePr>
            <a:graphicFrameLocks/>
          </p:cNvGraphicFramePr>
          <p:nvPr/>
        </p:nvGraphicFramePr>
        <p:xfrm>
          <a:off x="684213" y="1412875"/>
          <a:ext cx="8148637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Grafico" r:id="rId3" imgW="4518568" imgH="3116664" progId="Excel.Chart.8">
                  <p:embed/>
                </p:oleObj>
              </mc:Choice>
              <mc:Fallback>
                <p:oleObj name="Grafico" r:id="rId3" imgW="4518568" imgH="311666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8148637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 bwMode="auto">
          <a:xfrm>
            <a:off x="395288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Fattori di rischio per TB in 893 casi osservati c/o Malattie Infettive ASST Brescia 2005 - 2014</a:t>
            </a:r>
            <a:endParaRPr lang="it-IT" sz="32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sellaDiTesto 10"/>
          <p:cNvSpPr txBox="1">
            <a:spLocks noChangeArrowheads="1"/>
          </p:cNvSpPr>
          <p:nvPr/>
        </p:nvSpPr>
        <p:spPr bwMode="auto">
          <a:xfrm>
            <a:off x="7334580" y="638402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alibri" panose="020F0502020204030204" pitchFamily="34" charset="0"/>
              </a:rPr>
              <a:t>Dati ASST Brescia</a:t>
            </a:r>
          </a:p>
        </p:txBody>
      </p:sp>
    </p:spTree>
    <p:extLst>
      <p:ext uri="{BB962C8B-B14F-4D97-AF65-F5344CB8AC3E}">
        <p14:creationId xmlns:p14="http://schemas.microsoft.com/office/powerpoint/2010/main" val="407246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olo 1"/>
          <p:cNvSpPr>
            <a:spLocks noGrp="1"/>
          </p:cNvSpPr>
          <p:nvPr>
            <p:ph type="title"/>
          </p:nvPr>
        </p:nvSpPr>
        <p:spPr>
          <a:xfrm>
            <a:off x="457200" y="747713"/>
            <a:ext cx="8229600" cy="952500"/>
          </a:xfrm>
        </p:spPr>
        <p:txBody>
          <a:bodyPr/>
          <a:lstStyle/>
          <a:p>
            <a:r>
              <a:rPr lang="it-IT" altLang="it-IT" sz="2800" b="1" smtClean="0">
                <a:solidFill>
                  <a:srgbClr val="002060"/>
                </a:solidFill>
                <a:latin typeface="Century Gothic" panose="020B0502020202020204" pitchFamily="34" charset="0"/>
              </a:rPr>
              <a:t>Proportion of TB cases with known HIV status and HIV positive status – Brescia, 2004 - 2014</a:t>
            </a:r>
          </a:p>
        </p:txBody>
      </p:sp>
      <p:graphicFrame>
        <p:nvGraphicFramePr>
          <p:cNvPr id="81923" name="Segnaposto contenuto 7"/>
          <p:cNvGraphicFramePr>
            <a:graphicFrameLocks noGrp="1"/>
          </p:cNvGraphicFramePr>
          <p:nvPr>
            <p:ph idx="1"/>
          </p:nvPr>
        </p:nvGraphicFramePr>
        <p:xfrm>
          <a:off x="406400" y="1854200"/>
          <a:ext cx="83312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Grafico" r:id="rId4" imgW="8340051" imgH="3877392" progId="Excel.Chart.8">
                  <p:embed/>
                </p:oleObj>
              </mc:Choice>
              <mc:Fallback>
                <p:oleObj name="Grafico" r:id="rId4" imgW="8340051" imgH="38773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854200"/>
                        <a:ext cx="8331200" cy="387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9B5268-CA86-4C3F-ABA6-4F602022D08C}" type="slidenum">
              <a:rPr lang="en-US" altLang="it-IT" smtClean="0">
                <a:solidFill>
                  <a:srgbClr val="FFFFFF"/>
                </a:solidFill>
              </a:rPr>
              <a:pPr/>
              <a:t>19</a:t>
            </a:fld>
            <a:endParaRPr lang="en-US" altLang="it-IT" smtClean="0">
              <a:solidFill>
                <a:srgbClr val="FFFF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44008" y="3068960"/>
            <a:ext cx="3615092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Mean</a:t>
            </a:r>
            <a:r>
              <a:rPr lang="it-IT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for the </a:t>
            </a:r>
            <a:r>
              <a:rPr lang="it-IT" b="1" u="sng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period</a:t>
            </a:r>
            <a:r>
              <a:rPr lang="it-IT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defRPr/>
            </a:pP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% </a:t>
            </a:r>
            <a:r>
              <a:rPr lang="it-IT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known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 HIV status 	= 83%</a:t>
            </a:r>
          </a:p>
          <a:p>
            <a:pPr>
              <a:defRPr/>
            </a:pP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% HIV positive status	= 11%</a:t>
            </a:r>
            <a:endParaRPr lang="it-IT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7334580" y="638402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alibri" panose="020F0502020204030204" pitchFamily="34" charset="0"/>
              </a:rPr>
              <a:t>Dati ASST Brescia</a:t>
            </a:r>
          </a:p>
        </p:txBody>
      </p:sp>
    </p:spTree>
    <p:extLst>
      <p:ext uri="{BB962C8B-B14F-4D97-AF65-F5344CB8AC3E}">
        <p14:creationId xmlns:p14="http://schemas.microsoft.com/office/powerpoint/2010/main" val="243285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Potremmo sentirci chiedere ....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latin typeface="Century Gothic" panose="020B0502020202020204" pitchFamily="34" charset="0"/>
              </a:rPr>
              <a:t>La tubercolosi è una malattia riemergente in Italia?</a:t>
            </a:r>
          </a:p>
          <a:p>
            <a:r>
              <a:rPr lang="it-IT" sz="2800" dirty="0" smtClean="0">
                <a:latin typeface="Century Gothic" panose="020B0502020202020204" pitchFamily="34" charset="0"/>
              </a:rPr>
              <a:t>E’ in fase epidemica tra gli immigrati?</a:t>
            </a:r>
          </a:p>
          <a:p>
            <a:r>
              <a:rPr lang="it-IT" sz="2800" dirty="0" smtClean="0">
                <a:latin typeface="Century Gothic" panose="020B0502020202020204" pitchFamily="34" charset="0"/>
              </a:rPr>
              <a:t>Gli italiani si contagiano dagli immigrati?</a:t>
            </a:r>
          </a:p>
          <a:p>
            <a:r>
              <a:rPr lang="it-IT" sz="2800" dirty="0" smtClean="0">
                <a:latin typeface="Century Gothic" panose="020B0502020202020204" pitchFamily="34" charset="0"/>
              </a:rPr>
              <a:t>Gli immigrati arrivano che sono ammalati o si ammalano nel nostro paese?</a:t>
            </a:r>
          </a:p>
          <a:p>
            <a:r>
              <a:rPr lang="it-IT" sz="2800" dirty="0" smtClean="0">
                <a:latin typeface="Century Gothic" panose="020B0502020202020204" pitchFamily="34" charset="0"/>
              </a:rPr>
              <a:t>Perché è così difficile prevenire la tubercolosi tra gli immigrati?</a:t>
            </a:r>
          </a:p>
          <a:p>
            <a:endParaRPr lang="it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7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Segnaposto contenuto 8"/>
          <p:cNvGraphicFramePr>
            <a:graphicFrameLocks noGrp="1"/>
          </p:cNvGraphicFramePr>
          <p:nvPr>
            <p:ph idx="1"/>
          </p:nvPr>
        </p:nvGraphicFramePr>
        <p:xfrm>
          <a:off x="406400" y="1854200"/>
          <a:ext cx="83312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Grafico" r:id="rId3" imgW="8340051" imgH="3877392" progId="Excel.Chart.8">
                  <p:embed/>
                </p:oleObj>
              </mc:Choice>
              <mc:Fallback>
                <p:oleObj name="Grafico" r:id="rId3" imgW="8340051" imgH="38773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854200"/>
                        <a:ext cx="8331200" cy="387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1AF596-A78E-4F69-BD9C-C473435944F3}" type="slidenum">
              <a:rPr lang="en-US" altLang="it-IT" smtClean="0">
                <a:solidFill>
                  <a:srgbClr val="FFFFFF"/>
                </a:solidFill>
              </a:rPr>
              <a:pPr/>
              <a:t>20</a:t>
            </a:fld>
            <a:endParaRPr lang="en-US" altLang="it-IT" smtClean="0">
              <a:solidFill>
                <a:srgbClr val="FFFFFF"/>
              </a:solidFill>
            </a:endParaRPr>
          </a:p>
        </p:txBody>
      </p:sp>
      <p:sp>
        <p:nvSpPr>
          <p:cNvPr id="83972" name="Titolo 1"/>
          <p:cNvSpPr>
            <a:spLocks noGrp="1"/>
          </p:cNvSpPr>
          <p:nvPr>
            <p:ph type="title"/>
          </p:nvPr>
        </p:nvSpPr>
        <p:spPr>
          <a:xfrm>
            <a:off x="457200" y="747713"/>
            <a:ext cx="8229600" cy="952500"/>
          </a:xfrm>
        </p:spPr>
        <p:txBody>
          <a:bodyPr/>
          <a:lstStyle/>
          <a:p>
            <a:r>
              <a:rPr lang="it-IT" altLang="it-IT" sz="2800" b="1" smtClean="0">
                <a:solidFill>
                  <a:srgbClr val="002060"/>
                </a:solidFill>
                <a:latin typeface="Century Gothic" panose="020B0502020202020204" pitchFamily="34" charset="0"/>
              </a:rPr>
              <a:t>HIV as a risk factor for TB in Italians and immigrants – Brescia, 2004 - 2014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2348880"/>
            <a:ext cx="4176464" cy="14773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Proportion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 of HIV positive </a:t>
            </a:r>
            <a:r>
              <a:rPr lang="it-IT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significantly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higher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among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italians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 (17%) </a:t>
            </a:r>
            <a:r>
              <a:rPr lang="it-IT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compared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 with regular </a:t>
            </a:r>
            <a:r>
              <a:rPr lang="it-IT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immigrants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 (6%) </a:t>
            </a:r>
          </a:p>
          <a:p>
            <a:pPr>
              <a:defRPr/>
            </a:pP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p&lt;0.0001 Fisher </a:t>
            </a:r>
            <a:r>
              <a:rPr lang="it-IT" sz="16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exact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test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7334580" y="638402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alibri" panose="020F0502020204030204" pitchFamily="34" charset="0"/>
              </a:rPr>
              <a:t>Dati ASST Brescia</a:t>
            </a:r>
          </a:p>
        </p:txBody>
      </p:sp>
    </p:spTree>
    <p:extLst>
      <p:ext uri="{BB962C8B-B14F-4D97-AF65-F5344CB8AC3E}">
        <p14:creationId xmlns:p14="http://schemas.microsoft.com/office/powerpoint/2010/main" val="40372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it-IT" altLang="it-IT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Commento</a:t>
            </a:r>
            <a:endParaRPr lang="it-IT" altLang="it-IT" sz="4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2800" dirty="0" smtClean="0">
                <a:latin typeface="Century Gothic" panose="020B0502020202020204" pitchFamily="34" charset="0"/>
              </a:rPr>
              <a:t>Negli immigrati, il fattore di rischio per TB di gran lunga prevalente è l’essere immigrato</a:t>
            </a:r>
            <a:endParaRPr lang="it-IT" sz="2800" dirty="0" smtClean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it-IT" sz="2800" dirty="0" smtClean="0"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2800" dirty="0" smtClean="0">
                <a:latin typeface="Century Gothic" panose="020B0502020202020204" pitchFamily="34" charset="0"/>
              </a:rPr>
              <a:t>Infezione da HIV: </a:t>
            </a:r>
            <a:r>
              <a:rPr lang="it-IT" sz="2800" dirty="0" smtClean="0">
                <a:latin typeface="Century Gothic" panose="020B0502020202020204" pitchFamily="34" charset="0"/>
              </a:rPr>
              <a:t>è un fattore di rischio per TB più frequente tra gli italiani che tra gli immigrati. </a:t>
            </a:r>
            <a:endParaRPr lang="it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98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olo 1"/>
          <p:cNvSpPr>
            <a:spLocks noGrp="1"/>
          </p:cNvSpPr>
          <p:nvPr>
            <p:ph type="title"/>
          </p:nvPr>
        </p:nvSpPr>
        <p:spPr>
          <a:xfrm>
            <a:off x="273380" y="-26988"/>
            <a:ext cx="8686800" cy="1143001"/>
          </a:xfrm>
        </p:spPr>
        <p:txBody>
          <a:bodyPr/>
          <a:lstStyle/>
          <a:p>
            <a:r>
              <a:rPr lang="it-IT" alt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Proporzione di forme disseminate di malattia in </a:t>
            </a:r>
            <a:r>
              <a:rPr lang="it-IT" alt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893 casi osservati c/o Malattie Infettive ASST Brescia 2005 - 2014</a:t>
            </a:r>
            <a:endParaRPr lang="it-IT" altLang="it-IT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CasellaDiTesto 10"/>
          <p:cNvSpPr txBox="1">
            <a:spLocks noChangeArrowheads="1"/>
          </p:cNvSpPr>
          <p:nvPr/>
        </p:nvSpPr>
        <p:spPr bwMode="auto">
          <a:xfrm>
            <a:off x="7334580" y="638402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alibri" panose="020F0502020204030204" pitchFamily="34" charset="0"/>
              </a:rPr>
              <a:t>Dati ASST Brescia</a:t>
            </a:r>
          </a:p>
        </p:txBody>
      </p:sp>
      <p:graphicFrame>
        <p:nvGraphicFramePr>
          <p:cNvPr id="2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925390"/>
              </p:ext>
            </p:extLst>
          </p:nvPr>
        </p:nvGraphicFramePr>
        <p:xfrm>
          <a:off x="457200" y="1363319"/>
          <a:ext cx="8496300" cy="47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183188" y="1284517"/>
            <a:ext cx="3960812" cy="968375"/>
          </a:xfrm>
          <a:prstGeom prst="rect">
            <a:avLst/>
          </a:prstGeom>
          <a:solidFill>
            <a:srgbClr val="FFD9B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/>
              <a:t>La proporzione maggiore di forme disseminate suggerisce il ritardo diagnostico negli immigrati irregolari</a:t>
            </a:r>
          </a:p>
        </p:txBody>
      </p:sp>
    </p:spTree>
    <p:extLst>
      <p:ext uri="{BB962C8B-B14F-4D97-AF65-F5344CB8AC3E}">
        <p14:creationId xmlns:p14="http://schemas.microsoft.com/office/powerpoint/2010/main" val="1263980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Segnaposto contenuto 6"/>
          <p:cNvGraphicFramePr>
            <a:graphicFrameLocks noGrp="1"/>
          </p:cNvGraphicFramePr>
          <p:nvPr>
            <p:ph idx="1"/>
          </p:nvPr>
        </p:nvGraphicFramePr>
        <p:xfrm>
          <a:off x="273050" y="2022475"/>
          <a:ext cx="8021638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Grafico" r:id="rId3" imgW="8029128" imgH="4346825" progId="Excel.Chart.8">
                  <p:embed/>
                </p:oleObj>
              </mc:Choice>
              <mc:Fallback>
                <p:oleObj name="Grafico" r:id="rId3" imgW="8029128" imgH="434682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022475"/>
                        <a:ext cx="8021638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 bwMode="auto">
          <a:xfrm>
            <a:off x="395288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Proporzione casi con diagnosi microbiologica e forme con espettorato positivo in 893 casi osservati c/o Malattie Infettive ASST Brescia 2005 - 2014</a:t>
            </a:r>
            <a:endParaRPr lang="it-IT" sz="32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10088" y="1557338"/>
            <a:ext cx="4364037" cy="2030412"/>
          </a:xfrm>
          <a:prstGeom prst="rect">
            <a:avLst/>
          </a:prstGeom>
          <a:solidFill>
            <a:srgbClr val="FFD9B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Oltre il 70% dei casi è stato diagnosticato su base microbiologica.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La maggior prevalenza di forme </a:t>
            </a:r>
            <a:r>
              <a:rPr lang="it-IT" dirty="0" smtClean="0"/>
              <a:t>bacillifere </a:t>
            </a:r>
            <a:r>
              <a:rPr lang="it-IT" dirty="0"/>
              <a:t>tra gli immigrati depone per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it-IT" dirty="0"/>
              <a:t>ritardo diagnostico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it-IT" dirty="0" smtClean="0"/>
              <a:t>Potenziale maggiore </a:t>
            </a:r>
            <a:r>
              <a:rPr lang="it-IT" dirty="0"/>
              <a:t>contagiosità</a:t>
            </a:r>
          </a:p>
        </p:txBody>
      </p:sp>
      <p:sp>
        <p:nvSpPr>
          <p:cNvPr id="5" name="CasellaDiTesto 10"/>
          <p:cNvSpPr txBox="1">
            <a:spLocks noChangeArrowheads="1"/>
          </p:cNvSpPr>
          <p:nvPr/>
        </p:nvSpPr>
        <p:spPr bwMode="auto">
          <a:xfrm>
            <a:off x="7334580" y="638402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alibri" panose="020F0502020204030204" pitchFamily="34" charset="0"/>
              </a:rPr>
              <a:t>Dati ASST Brescia</a:t>
            </a:r>
          </a:p>
        </p:txBody>
      </p:sp>
    </p:spTree>
    <p:extLst>
      <p:ext uri="{BB962C8B-B14F-4D97-AF65-F5344CB8AC3E}">
        <p14:creationId xmlns:p14="http://schemas.microsoft.com/office/powerpoint/2010/main" val="799022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Possibile strategie </a:t>
            </a:r>
            <a:r>
              <a:rPr lang="it-IT" alt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per prevenzione cura della TB negli immigrati</a:t>
            </a:r>
            <a:endParaRPr lang="it-IT" altLang="it-IT" sz="3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 dirty="0" smtClean="0">
                <a:latin typeface="Century Gothic" panose="020B0502020202020204" pitchFamily="34" charset="0"/>
              </a:rPr>
              <a:t>Potenziare e rendere rapida diagnosi di malattia – screening della malattia</a:t>
            </a:r>
            <a:endParaRPr lang="it-IT" sz="2800" dirty="0" smtClean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it-IT" sz="2800" dirty="0" smtClean="0"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 dirty="0" smtClean="0">
                <a:latin typeface="Century Gothic" panose="020B0502020202020204" pitchFamily="34" charset="0"/>
              </a:rPr>
              <a:t>Rafforzare </a:t>
            </a:r>
            <a:r>
              <a:rPr lang="it-IT" sz="2800" dirty="0" err="1" smtClean="0">
                <a:latin typeface="Century Gothic" panose="020B0502020202020204" pitchFamily="34" charset="0"/>
              </a:rPr>
              <a:t>testing</a:t>
            </a:r>
            <a:r>
              <a:rPr lang="it-IT" sz="2800" dirty="0" smtClean="0">
                <a:latin typeface="Century Gothic" panose="020B0502020202020204" pitchFamily="34" charset="0"/>
              </a:rPr>
              <a:t> e trattamento dell’infezione tubercolare latente per persone con infezione da </a:t>
            </a:r>
            <a:r>
              <a:rPr lang="it-IT" sz="2800" dirty="0" smtClean="0">
                <a:latin typeface="Century Gothic" panose="020B0502020202020204" pitchFamily="34" charset="0"/>
              </a:rPr>
              <a:t>HIV – screening dell’infezione</a:t>
            </a:r>
            <a:endParaRPr lang="it-IT" sz="2800" dirty="0" smtClean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it-IT" sz="2800" dirty="0" smtClean="0"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 dirty="0" smtClean="0">
                <a:latin typeface="Century Gothic" panose="020B0502020202020204" pitchFamily="34" charset="0"/>
              </a:rPr>
              <a:t>Monitorare e valutare l’efficienza delle attività in atto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it-IT" sz="2800" dirty="0" smtClean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it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6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923925"/>
            <a:ext cx="7772400" cy="1517650"/>
          </a:xfrm>
        </p:spPr>
        <p:txBody>
          <a:bodyPr/>
          <a:lstStyle/>
          <a:p>
            <a:pPr eaLnBrk="1" hangingPunct="1"/>
            <a:r>
              <a:rPr lang="en-GB" altLang="it-IT" sz="4400" smtClean="0">
                <a:solidFill>
                  <a:schemeClr val="tx2"/>
                </a:solidFill>
              </a:rPr>
              <a:t>Tavolo </a:t>
            </a:r>
            <a:r>
              <a:rPr lang="it-IT" altLang="it-IT" sz="4400" smtClean="0">
                <a:solidFill>
                  <a:schemeClr val="tx2"/>
                </a:solidFill>
              </a:rPr>
              <a:t>T</a:t>
            </a:r>
            <a:r>
              <a:rPr lang="en-GB" altLang="it-IT" sz="4400" smtClean="0">
                <a:solidFill>
                  <a:schemeClr val="tx2"/>
                </a:solidFill>
              </a:rPr>
              <a:t>ecnico</a:t>
            </a:r>
            <a:br>
              <a:rPr lang="en-GB" altLang="it-IT" sz="4400" smtClean="0">
                <a:solidFill>
                  <a:schemeClr val="tx2"/>
                </a:solidFill>
              </a:rPr>
            </a:br>
            <a:r>
              <a:rPr lang="en-GB" altLang="it-IT" sz="4400" smtClean="0">
                <a:solidFill>
                  <a:schemeClr val="tx2"/>
                </a:solidFill>
              </a:rPr>
              <a:t>Prefettura di Brescia</a:t>
            </a:r>
            <a:r>
              <a:rPr lang="en-GB" altLang="it-IT" sz="4800" smtClean="0">
                <a:solidFill>
                  <a:schemeClr val="tx2"/>
                </a:solidFill>
              </a:rPr>
              <a:t/>
            </a:r>
            <a:br>
              <a:rPr lang="en-GB" altLang="it-IT" sz="4800" smtClean="0">
                <a:solidFill>
                  <a:schemeClr val="tx2"/>
                </a:solidFill>
              </a:rPr>
            </a:br>
            <a:r>
              <a:rPr lang="en-GB" altLang="it-IT" sz="2400" i="1" smtClean="0">
                <a:solidFill>
                  <a:schemeClr val="tx2"/>
                </a:solidFill>
              </a:rPr>
              <a:t>Brescia, 20 Settembre 2016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506413" y="2800350"/>
            <a:ext cx="8153400" cy="294163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GB" altLang="it-IT" sz="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it-IT" sz="4000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Progetto per la </a:t>
            </a:r>
            <a:r>
              <a:rPr lang="en-GB" altLang="it-IT" sz="4000" dirty="0" err="1" smtClean="0">
                <a:solidFill>
                  <a:srgbClr val="003399"/>
                </a:solidFill>
                <a:latin typeface="Calibri Light" panose="020F0302020204030204" pitchFamily="34" charset="0"/>
              </a:rPr>
              <a:t>raccolta</a:t>
            </a:r>
            <a:r>
              <a:rPr lang="en-GB" altLang="it-IT" sz="4000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4000" dirty="0" err="1" smtClean="0">
                <a:solidFill>
                  <a:srgbClr val="003399"/>
                </a:solidFill>
                <a:latin typeface="Calibri Light" panose="020F0302020204030204" pitchFamily="34" charset="0"/>
              </a:rPr>
              <a:t>dati</a:t>
            </a:r>
            <a:r>
              <a:rPr lang="en-GB" altLang="it-IT" sz="4000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4000" dirty="0" err="1" smtClean="0">
                <a:solidFill>
                  <a:srgbClr val="003399"/>
                </a:solidFill>
                <a:latin typeface="Calibri Light" panose="020F0302020204030204" pitchFamily="34" charset="0"/>
              </a:rPr>
              <a:t>sulle</a:t>
            </a:r>
            <a:r>
              <a:rPr lang="en-GB" altLang="it-IT" sz="4000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4000" dirty="0" err="1" smtClean="0">
                <a:solidFill>
                  <a:srgbClr val="003399"/>
                </a:solidFill>
                <a:latin typeface="Calibri Light" panose="020F0302020204030204" pitchFamily="34" charset="0"/>
              </a:rPr>
              <a:t>attività</a:t>
            </a:r>
            <a:r>
              <a:rPr lang="en-GB" altLang="it-IT" sz="4000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 di screening per la </a:t>
            </a:r>
            <a:r>
              <a:rPr lang="en-GB" altLang="it-IT" sz="4000" dirty="0" err="1" smtClean="0">
                <a:solidFill>
                  <a:srgbClr val="003399"/>
                </a:solidFill>
                <a:latin typeface="Calibri Light" panose="020F0302020204030204" pitchFamily="34" charset="0"/>
              </a:rPr>
              <a:t>tubercolosi</a:t>
            </a:r>
            <a:r>
              <a:rPr lang="en-GB" altLang="it-IT" sz="4000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4000" dirty="0" err="1" smtClean="0">
                <a:solidFill>
                  <a:srgbClr val="003399"/>
                </a:solidFill>
                <a:latin typeface="Calibri Light" panose="020F0302020204030204" pitchFamily="34" charset="0"/>
              </a:rPr>
              <a:t>nella</a:t>
            </a:r>
            <a:r>
              <a:rPr lang="en-GB" altLang="it-IT" sz="4000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4000" dirty="0" err="1" smtClean="0">
                <a:solidFill>
                  <a:srgbClr val="003399"/>
                </a:solidFill>
                <a:latin typeface="Calibri Light" panose="020F0302020204030204" pitchFamily="34" charset="0"/>
              </a:rPr>
              <a:t>Provincia</a:t>
            </a:r>
            <a:r>
              <a:rPr lang="en-GB" altLang="it-IT" sz="4000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 di Brescia</a:t>
            </a:r>
          </a:p>
          <a:p>
            <a:pPr eaLnBrk="1" hangingPunct="1">
              <a:lnSpc>
                <a:spcPct val="70000"/>
              </a:lnSpc>
            </a:pPr>
            <a:endParaRPr lang="en-GB" altLang="it-IT" sz="1300" dirty="0" smtClean="0">
              <a:solidFill>
                <a:srgbClr val="000099"/>
              </a:solidFill>
              <a:latin typeface="Calibri Light" panose="020F030202020403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Università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degli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Studi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di Brescia</a:t>
            </a:r>
          </a:p>
          <a:p>
            <a:pPr eaLnBrk="1" hangingPunct="1">
              <a:lnSpc>
                <a:spcPct val="70000"/>
              </a:lnSpc>
            </a:pP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Dipartimento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di </a:t>
            </a: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Scienze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Cliniche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e </a:t>
            </a: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Sperimentali</a:t>
            </a:r>
            <a:endParaRPr lang="en-GB" altLang="it-IT" sz="16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Clinica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di </a:t>
            </a: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Malattie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Infettive</a:t>
            </a:r>
            <a:r>
              <a:rPr lang="en-GB" altLang="it-IT" sz="1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e </a:t>
            </a:r>
            <a:r>
              <a:rPr lang="en-GB" altLang="it-IT" sz="16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Tropicali</a:t>
            </a:r>
            <a:endParaRPr lang="en-GB" altLang="it-IT" sz="16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388" name="Picture 2" descr="EDETECTTB_Logo_NoTag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7150"/>
            <a:ext cx="1839912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5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0" y="600797"/>
            <a:ext cx="9144000" cy="1325563"/>
          </a:xfrm>
        </p:spPr>
        <p:txBody>
          <a:bodyPr/>
          <a:lstStyle/>
          <a:p>
            <a:pPr algn="ctr"/>
            <a:r>
              <a:rPr lang="it-IT" altLang="it-IT" sz="3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Progetto per la raccolta dati sulle attività di screening per la tubercolosi a Brescia</a:t>
            </a:r>
            <a:endParaRPr lang="it-IT" altLang="it-IT" sz="30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257175" y="2061297"/>
            <a:ext cx="8593138" cy="4037845"/>
          </a:xfrm>
        </p:spPr>
        <p:txBody>
          <a:bodyPr/>
          <a:lstStyle/>
          <a:p>
            <a:r>
              <a:rPr lang="it-IT" altLang="it-IT" sz="2400" dirty="0" smtClean="0">
                <a:latin typeface="Century Gothic" panose="020B0502020202020204" pitchFamily="34" charset="0"/>
              </a:rPr>
              <a:t>L’intervento è parte del progetto 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EARLY DETECTION AND INTEGRATED MANAGEMENT OF TUBERCULOSIS IN EUROPE: E-DETECT TB”</a:t>
            </a:r>
          </a:p>
          <a:p>
            <a:endParaRPr lang="en-US" altLang="it-IT" sz="2400" dirty="0" smtClean="0">
              <a:latin typeface="Century Gothic" panose="020B0502020202020204" pitchFamily="34" charset="0"/>
            </a:endParaRPr>
          </a:p>
          <a:p>
            <a:r>
              <a:rPr lang="en-US" altLang="it-IT" sz="2400" dirty="0" err="1" smtClean="0">
                <a:latin typeface="Century Gothic" panose="020B0502020202020204" pitchFamily="34" charset="0"/>
              </a:rPr>
              <a:t>L’obiettivo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è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quello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di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contribuire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all’eliminazione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della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TB in Europa,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focalizzandosi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sulle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popolazioni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vulnerabili</a:t>
            </a:r>
            <a:endParaRPr lang="en-US" altLang="it-IT" sz="2400" dirty="0" smtClean="0">
              <a:latin typeface="Century Gothic" panose="020B0502020202020204" pitchFamily="34" charset="0"/>
            </a:endParaRPr>
          </a:p>
          <a:p>
            <a:endParaRPr lang="en-US" altLang="it-IT" sz="2400" dirty="0" smtClean="0">
              <a:latin typeface="Century Gothic" panose="020B0502020202020204" pitchFamily="34" charset="0"/>
            </a:endParaRPr>
          </a:p>
          <a:p>
            <a:r>
              <a:rPr lang="en-US" altLang="it-IT" sz="2400" dirty="0" err="1" smtClean="0">
                <a:latin typeface="Century Gothic" panose="020B0502020202020204" pitchFamily="34" charset="0"/>
              </a:rPr>
              <a:t>Partecipano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istituti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di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ricerca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di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numerosi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paesi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,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Regno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Unito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,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Olanda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,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Svezia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, Romania, Bulgaria, in </a:t>
            </a:r>
            <a:r>
              <a:rPr lang="en-US" altLang="it-IT" sz="2400" dirty="0" err="1" smtClean="0">
                <a:latin typeface="Century Gothic" panose="020B0502020202020204" pitchFamily="34" charset="0"/>
              </a:rPr>
              <a:t>collaborazione</a:t>
            </a:r>
            <a:r>
              <a:rPr lang="en-US" altLang="it-IT" sz="2400" dirty="0" smtClean="0">
                <a:latin typeface="Century Gothic" panose="020B0502020202020204" pitchFamily="34" charset="0"/>
              </a:rPr>
              <a:t> con ECDC e WHO</a:t>
            </a:r>
            <a:endParaRPr lang="it-IT" altLang="it-IT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17412" name="Picture 2" descr="EDETECTTB_Logo_NoTag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7150"/>
            <a:ext cx="1839912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420142" y="2875175"/>
            <a:ext cx="3610736" cy="3520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203" y="1502153"/>
            <a:ext cx="5097258" cy="408794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175" y="0"/>
            <a:ext cx="8593138" cy="1325563"/>
          </a:xfrm>
        </p:spPr>
        <p:txBody>
          <a:bodyPr/>
          <a:lstStyle/>
          <a:p>
            <a:pPr algn="ctr">
              <a:defRPr/>
            </a:pPr>
            <a:r>
              <a:rPr lang="it-IT" sz="3600" b="1" dirty="0">
                <a:solidFill>
                  <a:srgbClr val="002060"/>
                </a:solidFill>
                <a:latin typeface="+mn-lt"/>
              </a:rPr>
              <a:t>Malattia </a:t>
            </a:r>
            <a:r>
              <a:rPr lang="it-IT" sz="3600" b="1" i="1" dirty="0">
                <a:solidFill>
                  <a:srgbClr val="002060"/>
                </a:solidFill>
                <a:latin typeface="+mn-lt"/>
              </a:rPr>
              <a:t>versus</a:t>
            </a:r>
            <a:r>
              <a:rPr lang="it-IT" sz="3600" b="1" dirty="0">
                <a:solidFill>
                  <a:srgbClr val="002060"/>
                </a:solidFill>
                <a:latin typeface="+mn-lt"/>
              </a:rPr>
              <a:t> infezione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413" y="1592263"/>
            <a:ext cx="5049837" cy="36449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u="sng" dirty="0" smtClean="0"/>
              <a:t>Malattia</a:t>
            </a:r>
            <a:r>
              <a:rPr lang="it-IT" sz="2400" dirty="0" smtClean="0"/>
              <a:t>:</a:t>
            </a:r>
          </a:p>
          <a:p>
            <a:pPr>
              <a:defRPr/>
            </a:pPr>
            <a:r>
              <a:rPr lang="it-IT" sz="2400" dirty="0" smtClean="0"/>
              <a:t>Diagnosi: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t-IT" sz="2000" dirty="0"/>
              <a:t> </a:t>
            </a:r>
            <a:r>
              <a:rPr lang="it-IT" sz="2000" dirty="0" smtClean="0"/>
              <a:t>Sintomi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t-IT" sz="2000" dirty="0"/>
              <a:t> </a:t>
            </a:r>
            <a:r>
              <a:rPr lang="it-IT" sz="2000" dirty="0" smtClean="0"/>
              <a:t>Radiografia del torace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t-IT" sz="2000" dirty="0"/>
              <a:t> </a:t>
            </a:r>
            <a:r>
              <a:rPr lang="it-IT" sz="2000" dirty="0" smtClean="0"/>
              <a:t>Eventualmente ricerca dei micobatteri</a:t>
            </a:r>
          </a:p>
          <a:p>
            <a:pPr>
              <a:defRPr/>
            </a:pPr>
            <a:r>
              <a:rPr lang="it-IT" sz="2400" dirty="0"/>
              <a:t>Trattamento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t-IT" sz="2000" dirty="0"/>
              <a:t> 4 </a:t>
            </a:r>
            <a:r>
              <a:rPr lang="it-IT" sz="2000" dirty="0" smtClean="0"/>
              <a:t>farmaci</a:t>
            </a:r>
            <a:r>
              <a:rPr lang="it-IT" sz="2000" dirty="0"/>
              <a:t>, 6 </a:t>
            </a:r>
            <a:r>
              <a:rPr lang="it-IT" sz="2000" dirty="0" smtClean="0"/>
              <a:t>mesi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it-IT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b="1" dirty="0" smtClean="0"/>
              <a:t>SI TRATTA DI UNA EMERGENZA</a:t>
            </a:r>
            <a:endParaRPr lang="it-IT" sz="2000" b="1" dirty="0" smtClean="0"/>
          </a:p>
        </p:txBody>
      </p:sp>
      <p:sp>
        <p:nvSpPr>
          <p:cNvPr id="27658" name="Segnaposto contenuto 2"/>
          <p:cNvSpPr txBox="1">
            <a:spLocks/>
          </p:cNvSpPr>
          <p:nvPr/>
        </p:nvSpPr>
        <p:spPr bwMode="auto">
          <a:xfrm>
            <a:off x="5527675" y="3043238"/>
            <a:ext cx="38052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altLang="it-IT" sz="2400" u="sng" smtClean="0">
                <a:solidFill>
                  <a:prstClr val="black"/>
                </a:solidFill>
                <a:cs typeface="Arial" panose="020B0604020202020204" pitchFamily="34" charset="0"/>
              </a:rPr>
              <a:t>Infezione</a:t>
            </a:r>
            <a:r>
              <a:rPr lang="it-IT" altLang="it-IT" sz="240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it-IT" altLang="it-IT" sz="2400" smtClean="0">
                <a:solidFill>
                  <a:prstClr val="black"/>
                </a:solidFill>
                <a:cs typeface="Arial" panose="020B0604020202020204" pitchFamily="34" charset="0"/>
              </a:rPr>
              <a:t>Diagnosi:</a:t>
            </a:r>
          </a:p>
          <a:p>
            <a:pPr lvl="1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2000" smtClean="0">
                <a:solidFill>
                  <a:prstClr val="black"/>
                </a:solidFill>
                <a:cs typeface="Arial" panose="020B0604020202020204" pitchFamily="34" charset="0"/>
              </a:rPr>
              <a:t> Test tubercolinico</a:t>
            </a:r>
          </a:p>
          <a:p>
            <a:pPr lvl="1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2000" smtClean="0">
                <a:solidFill>
                  <a:prstClr val="black"/>
                </a:solidFill>
                <a:cs typeface="Arial" panose="020B0604020202020204" pitchFamily="34" charset="0"/>
              </a:rPr>
              <a:t> IGRA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it-IT" altLang="it-IT" sz="2400" smtClean="0">
                <a:solidFill>
                  <a:prstClr val="black"/>
                </a:solidFill>
                <a:cs typeface="Arial" panose="020B0604020202020204" pitchFamily="34" charset="0"/>
              </a:rPr>
              <a:t>Trattamento</a:t>
            </a:r>
          </a:p>
          <a:p>
            <a:pPr lvl="1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prstClr val="black"/>
                </a:solidFill>
                <a:cs typeface="Arial" panose="020B0604020202020204" pitchFamily="34" charset="0"/>
              </a:rPr>
              <a:t>2 farmaci, 3 mesi</a:t>
            </a:r>
          </a:p>
          <a:p>
            <a:pPr lvl="1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2000" smtClean="0">
                <a:solidFill>
                  <a:prstClr val="black"/>
                </a:solidFill>
                <a:cs typeface="Arial" panose="020B0604020202020204" pitchFamily="34" charset="0"/>
              </a:rPr>
              <a:t> 1 farmaco, 6 mesi</a:t>
            </a:r>
          </a:p>
          <a:p>
            <a:pPr defTabSz="91440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altLang="it-IT" sz="2400" b="1" smtClean="0">
                <a:solidFill>
                  <a:prstClr val="black"/>
                </a:solidFill>
                <a:cs typeface="Arial" panose="020B0604020202020204" pitchFamily="34" charset="0"/>
              </a:rPr>
              <a:t>NON E’ UNA EMERGENZA</a:t>
            </a:r>
            <a:endParaRPr lang="it-IT" altLang="it-IT" sz="2000" b="1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6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11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Hot-spots in Italy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6649" t="14586" r="56238" b="26501"/>
          <a:stretch/>
        </p:blipFill>
        <p:spPr>
          <a:xfrm>
            <a:off x="1178299" y="797668"/>
            <a:ext cx="6787401" cy="60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67626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it-IT" sz="3600" b="1" dirty="0" smtClean="0">
                <a:solidFill>
                  <a:srgbClr val="002060"/>
                </a:solidFill>
                <a:latin typeface="+mn-lt"/>
              </a:rPr>
              <a:t>Prevenzione della TB nei richiedenti asilo</a:t>
            </a:r>
            <a:endParaRPr lang="it-IT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603" name="Picture 2" descr="http://www.euractiv.com/wp-content/uploads/sites/2/2015/10/pozzallo_hotsp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967038"/>
            <a:ext cx="6297612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Segnaposto contenuto 3"/>
          <p:cNvSpPr txBox="1">
            <a:spLocks/>
          </p:cNvSpPr>
          <p:nvPr/>
        </p:nvSpPr>
        <p:spPr bwMode="auto">
          <a:xfrm>
            <a:off x="123825" y="1579563"/>
            <a:ext cx="6645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it-IT" altLang="it-IT" sz="2400" u="sng" smtClean="0">
                <a:solidFill>
                  <a:srgbClr val="44546A"/>
                </a:solidFill>
                <a:cs typeface="Arial" panose="020B0604020202020204" pitchFamily="34" charset="0"/>
              </a:rPr>
              <a:t>STEP 1- negli «hot spots» allo sbarco</a:t>
            </a:r>
            <a:r>
              <a:rPr lang="it-IT" altLang="it-IT" sz="2400" smtClean="0">
                <a:solidFill>
                  <a:srgbClr val="44546A"/>
                </a:solidFill>
                <a:cs typeface="Arial" panose="020B0604020202020204" pitchFamily="34" charset="0"/>
              </a:rPr>
              <a:t>: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it-IT" altLang="it-IT" sz="2400" smtClean="0">
                <a:solidFill>
                  <a:srgbClr val="44546A"/>
                </a:solidFill>
                <a:cs typeface="Arial" panose="020B0604020202020204" pitchFamily="34" charset="0"/>
              </a:rPr>
              <a:t>Diagnosi precoce della malattia per prevenire il contagio nelle comunità sovraffollate</a:t>
            </a:r>
          </a:p>
        </p:txBody>
      </p:sp>
    </p:spTree>
    <p:extLst>
      <p:ext uri="{BB962C8B-B14F-4D97-AF65-F5344CB8AC3E}">
        <p14:creationId xmlns:p14="http://schemas.microsoft.com/office/powerpoint/2010/main" val="2799626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Potremmo sentirci chiedere ....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latin typeface="Century Gothic" panose="020B0502020202020204" pitchFamily="34" charset="0"/>
              </a:rPr>
              <a:t>La tubercolosi è una malattia riemergente in Italia?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E’ in fase epidemica tra gli immigrati?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Gli italiani si contagiano dagli immigrati?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Gli immigrati arrivano che sono ammalati o si ammalano nel nostro paese?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Perché è così difficile prevenire la tubercolosi tra gli immigrati?</a:t>
            </a:r>
          </a:p>
          <a:p>
            <a:endParaRPr lang="it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4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258"/>
            <a:ext cx="8229600" cy="1143000"/>
          </a:xfrm>
        </p:spPr>
        <p:txBody>
          <a:bodyPr/>
          <a:lstStyle/>
          <a:p>
            <a:r>
              <a:rPr lang="it-IT" sz="3200" b="1" dirty="0" err="1" smtClean="0">
                <a:solidFill>
                  <a:srgbClr val="002060"/>
                </a:solidFill>
                <a:latin typeface="+mn-lt"/>
              </a:rPr>
              <a:t>Asylum</a:t>
            </a:r>
            <a:r>
              <a:rPr lang="it-IT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+mn-lt"/>
              </a:rPr>
              <a:t>seekers</a:t>
            </a:r>
            <a:r>
              <a:rPr lang="it-IT" sz="3200" b="1" dirty="0" smtClean="0">
                <a:solidFill>
                  <a:srgbClr val="002060"/>
                </a:solidFill>
                <a:latin typeface="+mn-lt"/>
              </a:rPr>
              <a:t> are </a:t>
            </a:r>
            <a:r>
              <a:rPr lang="it-IT" sz="3200" b="1" dirty="0" err="1" smtClean="0">
                <a:solidFill>
                  <a:srgbClr val="002060"/>
                </a:solidFill>
                <a:latin typeface="+mn-lt"/>
              </a:rPr>
              <a:t>relocated</a:t>
            </a:r>
            <a:r>
              <a:rPr lang="it-IT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+mn-lt"/>
              </a:rPr>
              <a:t>all</a:t>
            </a:r>
            <a:r>
              <a:rPr lang="it-IT" sz="3200" b="1" dirty="0" smtClean="0">
                <a:solidFill>
                  <a:srgbClr val="002060"/>
                </a:solidFill>
                <a:latin typeface="+mn-lt"/>
              </a:rPr>
              <a:t> over </a:t>
            </a:r>
            <a:r>
              <a:rPr lang="it-IT" sz="3200" b="1" dirty="0" err="1" smtClean="0">
                <a:solidFill>
                  <a:srgbClr val="002060"/>
                </a:solidFill>
                <a:latin typeface="+mn-lt"/>
              </a:rPr>
              <a:t>Italy</a:t>
            </a:r>
            <a:endParaRPr lang="it-IT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6241" t="12254" r="46950" b="23633"/>
          <a:stretch/>
        </p:blipFill>
        <p:spPr>
          <a:xfrm>
            <a:off x="1374506" y="1027618"/>
            <a:ext cx="6814979" cy="525063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94285" y="6495069"/>
            <a:ext cx="3904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solidFill>
                  <a:srgbClr val="000000"/>
                </a:solidFill>
              </a:rPr>
              <a:t>Source: </a:t>
            </a:r>
            <a:r>
              <a:rPr lang="it-IT" sz="1200" i="1" dirty="0" err="1" smtClean="0">
                <a:solidFill>
                  <a:srgbClr val="000000"/>
                </a:solidFill>
              </a:rPr>
              <a:t>Ministry</a:t>
            </a:r>
            <a:r>
              <a:rPr lang="it-IT" sz="1200" i="1" dirty="0" smtClean="0">
                <a:solidFill>
                  <a:srgbClr val="000000"/>
                </a:solidFill>
              </a:rPr>
              <a:t> of </a:t>
            </a:r>
            <a:r>
              <a:rPr lang="it-IT" sz="1200" i="1" dirty="0" err="1" smtClean="0">
                <a:solidFill>
                  <a:srgbClr val="000000"/>
                </a:solidFill>
              </a:rPr>
              <a:t>Interior</a:t>
            </a:r>
            <a:r>
              <a:rPr lang="it-IT" sz="1200" i="1" dirty="0" smtClean="0">
                <a:solidFill>
                  <a:srgbClr val="000000"/>
                </a:solidFill>
              </a:rPr>
              <a:t>, </a:t>
            </a:r>
            <a:r>
              <a:rPr lang="it-IT" sz="1200" i="1" dirty="0" err="1" smtClean="0">
                <a:solidFill>
                  <a:srgbClr val="000000"/>
                </a:solidFill>
              </a:rPr>
              <a:t>Italy</a:t>
            </a:r>
            <a:r>
              <a:rPr lang="it-IT" sz="1200" i="1" dirty="0" smtClean="0">
                <a:solidFill>
                  <a:srgbClr val="000000"/>
                </a:solidFill>
              </a:rPr>
              <a:t> – Data at </a:t>
            </a:r>
            <a:r>
              <a:rPr lang="it-IT" sz="1200" i="1" dirty="0" err="1" smtClean="0">
                <a:solidFill>
                  <a:srgbClr val="000000"/>
                </a:solidFill>
              </a:rPr>
              <a:t>February</a:t>
            </a:r>
            <a:r>
              <a:rPr lang="it-IT" sz="1200" i="1" dirty="0" smtClean="0">
                <a:solidFill>
                  <a:srgbClr val="000000"/>
                </a:solidFill>
              </a:rPr>
              <a:t> 2015</a:t>
            </a:r>
            <a:endParaRPr lang="it-IT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3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contenuto 3"/>
          <p:cNvSpPr>
            <a:spLocks noGrp="1"/>
          </p:cNvSpPr>
          <p:nvPr>
            <p:ph idx="1"/>
          </p:nvPr>
        </p:nvSpPr>
        <p:spPr>
          <a:xfrm>
            <a:off x="938213" y="1408113"/>
            <a:ext cx="7977187" cy="1011237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it-IT" altLang="it-IT" sz="2400" u="sng" smtClean="0"/>
              <a:t>STEP II – nei centri di accoglienza</a:t>
            </a:r>
            <a:r>
              <a:rPr lang="it-IT" altLang="it-IT" sz="2400" smtClean="0"/>
              <a:t>: 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it-IT" altLang="it-IT" sz="2400" smtClean="0"/>
              <a:t>diagnosi precoce della malattia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it-IT" altLang="it-IT" sz="2400" smtClean="0"/>
              <a:t>e diagnosi e trattamento dell’infezione latente</a:t>
            </a:r>
          </a:p>
        </p:txBody>
      </p:sp>
      <p:pic>
        <p:nvPicPr>
          <p:cNvPr id="26627" name="Picture 4" descr="http://www.firenzepost.it/wp-content/uploads/2015/09/cara-di-Min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771775"/>
            <a:ext cx="6853237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0" y="48772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it-IT" sz="3600" b="1" dirty="0" smtClean="0">
                <a:solidFill>
                  <a:srgbClr val="002060"/>
                </a:solidFill>
                <a:latin typeface="+mn-lt"/>
              </a:rPr>
              <a:t>Prevenzione della TB nei richiedenti asilo</a:t>
            </a:r>
            <a:endParaRPr lang="it-IT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377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contenuto 3"/>
          <p:cNvSpPr>
            <a:spLocks noGrp="1"/>
          </p:cNvSpPr>
          <p:nvPr>
            <p:ph idx="1"/>
          </p:nvPr>
        </p:nvSpPr>
        <p:spPr>
          <a:xfrm>
            <a:off x="642938" y="2341563"/>
            <a:ext cx="7977187" cy="3097212"/>
          </a:xfrm>
        </p:spPr>
        <p:txBody>
          <a:bodyPr/>
          <a:lstStyle/>
          <a:p>
            <a:pPr marL="0" indent="0"/>
            <a:r>
              <a:rPr lang="it-IT" altLang="it-IT" sz="2400" smtClean="0"/>
              <a:t> Realizzare un sistema di raccolta dati relativo alle procedure di screening della malattia e infezione tubercolare nei richiedenti asilo nella Provincia di Brescia.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z="2400" smtClean="0"/>
          </a:p>
          <a:p>
            <a:pPr marL="0" indent="0"/>
            <a:r>
              <a:rPr lang="it-IT" altLang="it-IT" sz="2400" smtClean="0"/>
              <a:t> Allo scopo di documentare i risultati delle procedure, evidenziarne gli aspetti di forza e di debolezza, e porre le basi per eventuali interventi di miglioramento.</a:t>
            </a:r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90525" y="94456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it-IT" sz="3600" b="1" dirty="0" smtClean="0">
                <a:solidFill>
                  <a:srgbClr val="002060"/>
                </a:solidFill>
                <a:latin typeface="+mn-lt"/>
              </a:rPr>
              <a:t>Obiettivi del progetto</a:t>
            </a:r>
            <a:endParaRPr lang="it-IT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45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2151668"/>
            <a:ext cx="9144000" cy="17526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Altre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patologie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per cui lo screening </a:t>
            </a:r>
            <a:r>
              <a:rPr lang="en-US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negli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immigrati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può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essere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presa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in </a:t>
            </a:r>
            <a:r>
              <a:rPr lang="en-US" sz="4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considerazione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89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136"/>
          </a:xfrm>
        </p:spPr>
        <p:txBody>
          <a:bodyPr/>
          <a:lstStyle/>
          <a:p>
            <a:r>
              <a:rPr lang="en-US" sz="2400" dirty="0"/>
              <a:t>In 2014, almost 30 000 people were diagnosed with HIV in European Union and European Economic Area (EU/EEA) Member States. </a:t>
            </a:r>
            <a:r>
              <a:rPr lang="en-US" sz="2400" dirty="0" smtClean="0"/>
              <a:t>A </a:t>
            </a:r>
            <a:r>
              <a:rPr lang="en-US" sz="2400" dirty="0"/>
              <a:t>rate of 6.4 cases in every 100 000 </a:t>
            </a:r>
            <a:r>
              <a:rPr lang="en-US" sz="2400" dirty="0" smtClean="0"/>
              <a:t>people.</a:t>
            </a:r>
          </a:p>
          <a:p>
            <a:endParaRPr lang="en-US" sz="2400" dirty="0" smtClean="0"/>
          </a:p>
          <a:p>
            <a:r>
              <a:rPr lang="en-US" sz="2400" dirty="0" smtClean="0"/>
              <a:t>Surveillance </a:t>
            </a:r>
            <a:r>
              <a:rPr lang="en-US" sz="2400" dirty="0"/>
              <a:t>data for the EU/EEA in 2014 show that foreign-born persons represented 37% of all newly-diagnosed cases of HIV.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Nearly </a:t>
            </a:r>
            <a:r>
              <a:rPr lang="en-US" sz="2400" dirty="0"/>
              <a:t>half (47%) of </a:t>
            </a:r>
            <a:r>
              <a:rPr lang="en-US" sz="2400" dirty="0" err="1" smtClean="0"/>
              <a:t>of</a:t>
            </a:r>
            <a:r>
              <a:rPr lang="en-US" sz="2400" dirty="0" smtClean="0"/>
              <a:t> new HIV diagnoses with known CD4 cell count level were </a:t>
            </a:r>
            <a:r>
              <a:rPr lang="en-US" sz="2400" dirty="0"/>
              <a:t>late presenters –i.e. with a CD4 cell count of &lt;350/mm5.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63124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Example</a:t>
            </a:r>
            <a:r>
              <a:rPr lang="it-IT" sz="4000" dirty="0" smtClean="0"/>
              <a:t> of </a:t>
            </a:r>
            <a:r>
              <a:rPr lang="it-IT" sz="4000" dirty="0" err="1" smtClean="0"/>
              <a:t>potential</a:t>
            </a:r>
            <a:r>
              <a:rPr lang="it-IT" sz="4000" dirty="0" smtClean="0"/>
              <a:t> </a:t>
            </a:r>
            <a:r>
              <a:rPr lang="it-IT" sz="4000" dirty="0" err="1" smtClean="0"/>
              <a:t>recommendation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Voluntary HIV testing and counselling should </a:t>
            </a:r>
            <a:r>
              <a:rPr lang="en-US" sz="2400" dirty="0"/>
              <a:t>be routinely offered to all key populations in both </a:t>
            </a:r>
            <a:r>
              <a:rPr lang="en-US" sz="2400" dirty="0" smtClean="0"/>
              <a:t>the community </a:t>
            </a:r>
            <a:r>
              <a:rPr lang="en-US" sz="2400" dirty="0"/>
              <a:t>and clinical </a:t>
            </a:r>
            <a:r>
              <a:rPr lang="en-US" sz="2400" dirty="0" smtClean="0"/>
              <a:t>settings.</a:t>
            </a:r>
          </a:p>
          <a:p>
            <a:endParaRPr lang="en-US" sz="2400" dirty="0" smtClean="0"/>
          </a:p>
          <a:p>
            <a:r>
              <a:rPr lang="en-US" sz="2400" dirty="0" smtClean="0"/>
              <a:t>Migrants could be considered a key population depending on their country of origin, or legal status (in addition to routine consideration on other known factors increasing susceptibility)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1712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HepB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Hepatitis B virus (HBV) infection </a:t>
            </a:r>
            <a:r>
              <a:rPr lang="en-US" sz="2400" dirty="0" smtClean="0"/>
              <a:t>affects </a:t>
            </a:r>
            <a:r>
              <a:rPr lang="en-US" sz="2400" dirty="0"/>
              <a:t>an estimated 240 million people </a:t>
            </a:r>
            <a:r>
              <a:rPr lang="en-US" sz="2400" dirty="0" smtClean="0"/>
              <a:t>worldwide (6% of total population). Prevalence is decreasing globally.</a:t>
            </a:r>
          </a:p>
          <a:p>
            <a:endParaRPr lang="en-US" sz="2400" dirty="0" smtClean="0"/>
          </a:p>
          <a:p>
            <a:r>
              <a:rPr lang="en-US" sz="2400" dirty="0" smtClean="0"/>
              <a:t>20-30 </a:t>
            </a:r>
            <a:r>
              <a:rPr lang="en-US" sz="2400" dirty="0"/>
              <a:t>percent of patients with Chronic Hepatitis B (CHB) will develop complications including cirrhosis and hepatocellular carcinoma.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complications result in 650 000 premature deaths annually.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260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evidence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3896"/>
            <a:ext cx="8229600" cy="3867346"/>
          </a:xfrm>
        </p:spPr>
        <p:txBody>
          <a:bodyPr/>
          <a:lstStyle/>
          <a:p>
            <a:r>
              <a:rPr lang="en-US" sz="2000" dirty="0"/>
              <a:t>The prevalence of HBV infection in migrants and refugees to Europe (5.5%) is substantially higher than the prevalence of the population in Western Europe (0.1-0.7%) and eastern Europe (2.3%). </a:t>
            </a:r>
            <a:endParaRPr lang="en-US" sz="2000" dirty="0" smtClean="0"/>
          </a:p>
          <a:p>
            <a:r>
              <a:rPr lang="en-US" sz="2000" dirty="0"/>
              <a:t>Migrants are the major caseload of CHB in low prevalence European countries. In 2005 of the half million CHB patients in Germany 43% were migrants when migrants only compose 13% of the population. </a:t>
            </a:r>
          </a:p>
          <a:p>
            <a:r>
              <a:rPr lang="en-US" sz="2000" dirty="0" smtClean="0"/>
              <a:t>About 40% of migrants show </a:t>
            </a:r>
            <a:r>
              <a:rPr lang="en-US" sz="2000" dirty="0"/>
              <a:t>evidence of immunity to HBV through prior vaccination or infection.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No evidence on direct benefits </a:t>
            </a:r>
            <a:r>
              <a:rPr lang="en-US" sz="2000" dirty="0"/>
              <a:t>of </a:t>
            </a:r>
            <a:r>
              <a:rPr lang="en-US" sz="2000" dirty="0" smtClean="0"/>
              <a:t>vaccination in immigrants. </a:t>
            </a:r>
          </a:p>
        </p:txBody>
      </p:sp>
    </p:spTree>
    <p:extLst>
      <p:ext uri="{BB962C8B-B14F-4D97-AF65-F5344CB8AC3E}">
        <p14:creationId xmlns:p14="http://schemas.microsoft.com/office/powerpoint/2010/main" val="2681916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Example</a:t>
            </a:r>
            <a:r>
              <a:rPr lang="it-IT" sz="4000" dirty="0" smtClean="0"/>
              <a:t> of </a:t>
            </a:r>
            <a:r>
              <a:rPr lang="it-IT" sz="4000" dirty="0" err="1" smtClean="0"/>
              <a:t>potential</a:t>
            </a:r>
            <a:r>
              <a:rPr lang="it-IT" sz="4000" dirty="0" smtClean="0"/>
              <a:t> </a:t>
            </a:r>
            <a:r>
              <a:rPr lang="it-IT" sz="4000" dirty="0" err="1" smtClean="0"/>
              <a:t>recommendation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Screen adults and children originating from countries where the </a:t>
            </a:r>
            <a:r>
              <a:rPr lang="en-US" sz="2000" dirty="0" err="1"/>
              <a:t>seroprevalence</a:t>
            </a:r>
            <a:r>
              <a:rPr lang="en-US" sz="2000" dirty="0"/>
              <a:t> of chronic hepatitis B virus infection is moderate or high (i.e., ≥ 2% positive for hepatitis B surface antigen) for prior immunity to hepatitis B virus (anti– hepatitis B core antibody, anti–hepatitis B surface antibody).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Vaccinate </a:t>
            </a:r>
            <a:r>
              <a:rPr lang="en-US" sz="2000" dirty="0"/>
              <a:t>those found to be susceptible (negative for all three markers [hepatitis B surface antigen, anti–hepatitis B core antibody and anti–hepatitis B surface antibody</a:t>
            </a:r>
            <a:r>
              <a:rPr lang="en-US" sz="2000" dirty="0" smtClean="0"/>
              <a:t>]).</a:t>
            </a:r>
          </a:p>
          <a:p>
            <a:endParaRPr lang="en-US" sz="2000" dirty="0"/>
          </a:p>
          <a:p>
            <a:r>
              <a:rPr lang="en-US" sz="2000" dirty="0" smtClean="0"/>
              <a:t>Patient </a:t>
            </a:r>
            <a:r>
              <a:rPr lang="en-US" sz="2000" dirty="0"/>
              <a:t>should be referred to an </a:t>
            </a:r>
            <a:r>
              <a:rPr lang="en-US" sz="2000" dirty="0" err="1"/>
              <a:t>hepatologist</a:t>
            </a:r>
            <a:r>
              <a:rPr lang="en-US" sz="2000" dirty="0"/>
              <a:t> for further </a:t>
            </a:r>
            <a:r>
              <a:rPr lang="en-US" sz="2000" dirty="0" smtClean="0"/>
              <a:t>management if infection is detected.</a:t>
            </a:r>
            <a:endParaRPr lang="en-US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7245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HepC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136"/>
          </a:xfrm>
        </p:spPr>
        <p:txBody>
          <a:bodyPr/>
          <a:lstStyle/>
          <a:p>
            <a:r>
              <a:rPr lang="en-US" sz="2400" dirty="0"/>
              <a:t>It is estimated that 2-3% of the world population is infected by the hepatitis C virus (HCV</a:t>
            </a:r>
            <a:r>
              <a:rPr lang="en-US" sz="2400" dirty="0" smtClean="0"/>
              <a:t>), equivalent to </a:t>
            </a:r>
            <a:r>
              <a:rPr lang="en-US" sz="2400" dirty="0" smtClean="0"/>
              <a:t>an estimated </a:t>
            </a:r>
            <a:r>
              <a:rPr lang="en-US" sz="2400" dirty="0" smtClean="0"/>
              <a:t>150-170</a:t>
            </a:r>
            <a:r>
              <a:rPr lang="en-US" sz="2400" dirty="0" smtClean="0"/>
              <a:t> million people worldwide. Prevalence is not decreasing globally.</a:t>
            </a:r>
          </a:p>
          <a:p>
            <a:endParaRPr lang="en-US" sz="2400" dirty="0" smtClean="0"/>
          </a:p>
          <a:p>
            <a:r>
              <a:rPr lang="en-US" sz="2400" dirty="0"/>
              <a:t>HCV is the leading cause of chronic liver disease, end-stage cirrhosis and liver </a:t>
            </a:r>
            <a:r>
              <a:rPr lang="en-US" sz="2400" dirty="0" smtClean="0"/>
              <a:t>cancer with </a:t>
            </a:r>
            <a:r>
              <a:rPr lang="en-US" sz="2400" dirty="0"/>
              <a:t>350,000 deaths each year due to associated cirrhosis and hepatocellular </a:t>
            </a:r>
            <a:r>
              <a:rPr lang="en-US" sz="2400" dirty="0" smtClean="0"/>
              <a:t>carcinoma. </a:t>
            </a:r>
          </a:p>
          <a:p>
            <a:endParaRPr lang="en-US" sz="2400" dirty="0"/>
          </a:p>
          <a:p>
            <a:r>
              <a:rPr lang="en-US" sz="2400" dirty="0" err="1" smtClean="0"/>
              <a:t>HepC</a:t>
            </a:r>
            <a:r>
              <a:rPr lang="en-US" sz="2400" dirty="0" smtClean="0"/>
              <a:t> cannot be prevented by vaccination, but can be eradicated by antiviral medications. Access to such medications is still very limited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97107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 idx="4294967295"/>
          </p:nvPr>
        </p:nvSpPr>
        <p:spPr>
          <a:xfrm>
            <a:off x="387350" y="187326"/>
            <a:ext cx="8229600" cy="952500"/>
          </a:xfrm>
        </p:spPr>
        <p:txBody>
          <a:bodyPr/>
          <a:lstStyle/>
          <a:p>
            <a:pPr algn="ctr" eaLnBrk="1" hangingPunct="1"/>
            <a:r>
              <a:rPr lang="it-IT" alt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Numero di casi di TB in Italia 2007 - 2012</a:t>
            </a:r>
          </a:p>
        </p:txBody>
      </p:sp>
      <p:sp>
        <p:nvSpPr>
          <p:cNvPr id="19459" name="CasellaDiTesto 1"/>
          <p:cNvSpPr txBox="1">
            <a:spLocks noChangeArrowheads="1"/>
          </p:cNvSpPr>
          <p:nvPr/>
        </p:nvSpPr>
        <p:spPr bwMode="auto">
          <a:xfrm>
            <a:off x="6186488" y="6549665"/>
            <a:ext cx="2705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Source ECDC/EURO TB report 2014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4962"/>
              </p:ext>
            </p:extLst>
          </p:nvPr>
        </p:nvGraphicFramePr>
        <p:xfrm>
          <a:off x="0" y="1328182"/>
          <a:ext cx="9144002" cy="120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87890">
                <a:tc>
                  <a:txBody>
                    <a:bodyPr/>
                    <a:lstStyle/>
                    <a:p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2007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2008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2009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T="45713" marB="457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2011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2012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Symbol" panose="05050102010706020507" pitchFamily="18" charset="2"/>
                        </a:rPr>
                        <a:t>D</a:t>
                      </a:r>
                      <a:endParaRPr lang="it-IT" sz="1800" dirty="0">
                        <a:latin typeface="Symbol" panose="05050102010706020507" pitchFamily="18" charset="2"/>
                      </a:endParaRPr>
                    </a:p>
                  </a:txBody>
                  <a:tcPr marT="45713" marB="45713">
                    <a:solidFill>
                      <a:srgbClr val="002060"/>
                    </a:solidFill>
                  </a:tcPr>
                </a:tc>
              </a:tr>
              <a:tr h="368712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N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Rate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N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Rate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N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Rate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N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Rate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N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Rate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N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</a:rPr>
                        <a:t>Rate</a:t>
                      </a:r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latin typeface="Calibri" panose="020F0502020204030204" pitchFamily="34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4672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>
                          <a:latin typeface="Calibri" panose="020F0502020204030204" pitchFamily="34" charset="0"/>
                        </a:rPr>
                        <a:t>Italy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4525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7.7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4418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7.4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4244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7.1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4692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7.8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3521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5.8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3142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5.2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Calibri" panose="020F0502020204030204" pitchFamily="34" charset="0"/>
                        </a:rPr>
                        <a:t>-7.7</a:t>
                      </a:r>
                      <a:endParaRPr lang="it-IT" sz="1800" b="1" dirty="0">
                        <a:latin typeface="Calibri" panose="020F0502020204030204" pitchFamily="34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grpSp>
        <p:nvGrpSpPr>
          <p:cNvPr id="19517" name="Gruppo 5"/>
          <p:cNvGrpSpPr>
            <a:grpSpLocks/>
          </p:cNvGrpSpPr>
          <p:nvPr/>
        </p:nvGrpSpPr>
        <p:grpSpPr bwMode="auto">
          <a:xfrm>
            <a:off x="115888" y="2719864"/>
            <a:ext cx="9028112" cy="3831750"/>
            <a:chOff x="115888" y="3327400"/>
            <a:chExt cx="9028112" cy="3224213"/>
          </a:xfrm>
        </p:grpSpPr>
        <p:grpSp>
          <p:nvGrpSpPr>
            <p:cNvPr id="19518" name="Gruppo 1"/>
            <p:cNvGrpSpPr>
              <a:grpSpLocks/>
            </p:cNvGrpSpPr>
            <p:nvPr/>
          </p:nvGrpSpPr>
          <p:grpSpPr bwMode="auto">
            <a:xfrm>
              <a:off x="115888" y="3327400"/>
              <a:ext cx="8885237" cy="3224213"/>
              <a:chOff x="115888" y="3327400"/>
              <a:chExt cx="8885237" cy="3224213"/>
            </a:xfrm>
          </p:grpSpPr>
          <p:pic>
            <p:nvPicPr>
              <p:cNvPr id="1952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62" t="28247" r="25890" b="46104"/>
              <a:stretch>
                <a:fillRect/>
              </a:stretch>
            </p:blipFill>
            <p:spPr bwMode="auto">
              <a:xfrm>
                <a:off x="115888" y="3327400"/>
                <a:ext cx="8885237" cy="3224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748" name="CasellaDiTesto 3"/>
              <p:cNvSpPr txBox="1">
                <a:spLocks noChangeArrowheads="1"/>
              </p:cNvSpPr>
              <p:nvPr/>
            </p:nvSpPr>
            <p:spPr bwMode="auto">
              <a:xfrm>
                <a:off x="5702300" y="3648075"/>
                <a:ext cx="3189288" cy="40957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it-IT" altLang="it-IT" sz="1800" i="1" dirty="0" smtClean="0">
                    <a:solidFill>
                      <a:prstClr val="black"/>
                    </a:solidFill>
                    <a:latin typeface="Calibri"/>
                  </a:rPr>
                  <a:t>Riduzione pari all’ 1.2</a:t>
                </a:r>
                <a:r>
                  <a:rPr lang="it-IT" altLang="it-IT" sz="1800" i="1" dirty="0">
                    <a:solidFill>
                      <a:prstClr val="black"/>
                    </a:solidFill>
                    <a:latin typeface="Calibri"/>
                  </a:rPr>
                  <a:t>% </a:t>
                </a:r>
                <a:r>
                  <a:rPr lang="it-IT" altLang="it-IT" sz="1800" i="1" dirty="0" smtClean="0">
                    <a:solidFill>
                      <a:prstClr val="black"/>
                    </a:solidFill>
                    <a:latin typeface="Calibri"/>
                  </a:rPr>
                  <a:t>all’anno</a:t>
                </a:r>
                <a:endParaRPr lang="it-IT" altLang="it-IT" sz="1800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CasellaDiTesto 3"/>
              <p:cNvSpPr txBox="1">
                <a:spLocks noChangeArrowheads="1"/>
              </p:cNvSpPr>
              <p:nvPr/>
            </p:nvSpPr>
            <p:spPr bwMode="auto">
              <a:xfrm>
                <a:off x="1311275" y="5283200"/>
                <a:ext cx="3190875" cy="3683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it-IT" altLang="it-IT" sz="1800" i="1" dirty="0" smtClean="0">
                    <a:solidFill>
                      <a:prstClr val="white"/>
                    </a:solidFill>
                    <a:latin typeface="Calibri"/>
                  </a:rPr>
                  <a:t>Riduzione del 90% entro il 2030</a:t>
                </a:r>
                <a:endParaRPr lang="it-IT" altLang="it-IT" sz="1800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5" name="Connettore 1 4"/>
            <p:cNvCxnSpPr/>
            <p:nvPr/>
          </p:nvCxnSpPr>
          <p:spPr>
            <a:xfrm flipV="1">
              <a:off x="546100" y="5768975"/>
              <a:ext cx="8597900" cy="95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9804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evidence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3895"/>
            <a:ext cx="8229600" cy="4525963"/>
          </a:xfrm>
        </p:spPr>
        <p:txBody>
          <a:bodyPr/>
          <a:lstStyle/>
          <a:p>
            <a:r>
              <a:rPr lang="en-US" sz="2000" dirty="0" smtClean="0"/>
              <a:t>2 </a:t>
            </a:r>
            <a:r>
              <a:rPr lang="en-US" sz="2000" dirty="0"/>
              <a:t>to 6.6 million individuals are estimated to be infected with chronic HCV in the EU/EEA.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Migrants bear a disproportionate burden of HCV and have ~ a 2 fold higher </a:t>
            </a:r>
            <a:r>
              <a:rPr lang="en-US" sz="2000" dirty="0" err="1"/>
              <a:t>seroprevalence</a:t>
            </a:r>
            <a:r>
              <a:rPr lang="en-US" sz="2000" dirty="0"/>
              <a:t> of HCV and a 2- to 4-fold higher mortality from liver cancer compared to those born in host countries. </a:t>
            </a:r>
          </a:p>
          <a:p>
            <a:endParaRPr lang="en-US" sz="2000" dirty="0" smtClean="0"/>
          </a:p>
          <a:p>
            <a:r>
              <a:rPr lang="en-US" sz="2000" dirty="0" smtClean="0"/>
              <a:t>It is estimated </a:t>
            </a:r>
            <a:r>
              <a:rPr lang="en-US" sz="2000" dirty="0"/>
              <a:t>that ~ 70% of all cases in Europe are </a:t>
            </a:r>
            <a:r>
              <a:rPr lang="en-US" sz="2000" dirty="0" smtClean="0"/>
              <a:t>undiagnosed.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25757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Example</a:t>
            </a:r>
            <a:r>
              <a:rPr lang="it-IT" sz="4000" dirty="0" smtClean="0"/>
              <a:t> of </a:t>
            </a:r>
            <a:r>
              <a:rPr lang="it-IT" sz="4000" dirty="0" err="1" smtClean="0"/>
              <a:t>potential</a:t>
            </a:r>
            <a:r>
              <a:rPr lang="it-IT" sz="4000" dirty="0" smtClean="0"/>
              <a:t> </a:t>
            </a:r>
            <a:r>
              <a:rPr lang="it-IT" sz="4000" dirty="0" err="1" smtClean="0"/>
              <a:t>recommendation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countries with low prevalence (&lt;2%)  and with existing Hepatitis C screening and/or treatment programs, </a:t>
            </a:r>
            <a:r>
              <a:rPr lang="en-US" sz="2000" dirty="0" smtClean="0"/>
              <a:t>screen </a:t>
            </a:r>
            <a:r>
              <a:rPr lang="en-US" sz="2000" dirty="0"/>
              <a:t>adults and children originating from countries where the </a:t>
            </a:r>
            <a:r>
              <a:rPr lang="en-US" sz="2000" dirty="0" err="1"/>
              <a:t>seroprevalence</a:t>
            </a:r>
            <a:r>
              <a:rPr lang="en-US" sz="2000" dirty="0"/>
              <a:t> of </a:t>
            </a:r>
            <a:r>
              <a:rPr lang="en-US" sz="2000" dirty="0" smtClean="0"/>
              <a:t>HCV </a:t>
            </a:r>
            <a:r>
              <a:rPr lang="en-US" sz="2000" dirty="0"/>
              <a:t>is </a:t>
            </a:r>
            <a:r>
              <a:rPr lang="en-US" sz="2000" dirty="0" smtClean="0"/>
              <a:t>≥ </a:t>
            </a:r>
            <a:r>
              <a:rPr lang="en-US" sz="2000" dirty="0"/>
              <a:t>2</a:t>
            </a:r>
            <a:r>
              <a:rPr lang="en-US" sz="2000" dirty="0" smtClean="0"/>
              <a:t>% (test for HCV antibodies). </a:t>
            </a:r>
          </a:p>
          <a:p>
            <a:endParaRPr lang="en-US" sz="2000" dirty="0" smtClean="0"/>
          </a:p>
          <a:p>
            <a:r>
              <a:rPr lang="en-US" sz="2000" dirty="0" smtClean="0"/>
              <a:t>If</a:t>
            </a:r>
            <a:r>
              <a:rPr lang="en-US" sz="2000" dirty="0"/>
              <a:t>, screening results </a:t>
            </a:r>
            <a:r>
              <a:rPr lang="en-US" sz="2000" dirty="0" smtClean="0"/>
              <a:t>positive, </a:t>
            </a:r>
            <a:r>
              <a:rPr lang="en-US" sz="2000" dirty="0"/>
              <a:t>patient should be referred to an </a:t>
            </a:r>
            <a:r>
              <a:rPr lang="en-US" sz="2000" dirty="0" err="1"/>
              <a:t>hepatologist</a:t>
            </a:r>
            <a:r>
              <a:rPr lang="en-US" sz="2000" dirty="0"/>
              <a:t> for further management.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7578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Strongylo</a:t>
            </a:r>
            <a:r>
              <a:rPr lang="it-IT" dirty="0" smtClean="0"/>
              <a:t> and Schisto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136"/>
          </a:xfrm>
        </p:spPr>
        <p:txBody>
          <a:bodyPr/>
          <a:lstStyle/>
          <a:p>
            <a:r>
              <a:rPr lang="en-US" sz="2400" dirty="0" smtClean="0"/>
              <a:t>Schistosomiasis </a:t>
            </a:r>
            <a:r>
              <a:rPr lang="en-US" sz="2400" dirty="0"/>
              <a:t>and </a:t>
            </a:r>
            <a:r>
              <a:rPr lang="en-US" sz="2400" dirty="0" err="1" smtClean="0"/>
              <a:t>strongyloidiasis</a:t>
            </a:r>
            <a:r>
              <a:rPr lang="en-US" sz="2400" dirty="0" smtClean="0"/>
              <a:t> affect 200 </a:t>
            </a:r>
            <a:r>
              <a:rPr lang="en-US" sz="2400" dirty="0"/>
              <a:t>and </a:t>
            </a:r>
            <a:r>
              <a:rPr lang="en-US" sz="2400" dirty="0" smtClean="0"/>
              <a:t>100 </a:t>
            </a:r>
            <a:r>
              <a:rPr lang="en-US" sz="2400" dirty="0"/>
              <a:t>million persons in the </a:t>
            </a:r>
            <a:r>
              <a:rPr lang="en-US" sz="2400" dirty="0" smtClean="0"/>
              <a:t>word, respectively.</a:t>
            </a:r>
          </a:p>
          <a:p>
            <a:r>
              <a:rPr lang="en-US" sz="2400" dirty="0" smtClean="0"/>
              <a:t>Sub-Saharan Africa accounts for 90</a:t>
            </a:r>
            <a:r>
              <a:rPr lang="en-US" sz="2400" dirty="0"/>
              <a:t>% of </a:t>
            </a:r>
            <a:r>
              <a:rPr lang="en-US" sz="2400" dirty="0" smtClean="0"/>
              <a:t>cases of </a:t>
            </a:r>
            <a:r>
              <a:rPr lang="en-US" sz="2400" dirty="0" err="1" smtClean="0"/>
              <a:t>schisto</a:t>
            </a:r>
            <a:r>
              <a:rPr lang="en-US" sz="2400" dirty="0" smtClean="0"/>
              <a:t>, among whom 200,000 </a:t>
            </a:r>
            <a:r>
              <a:rPr lang="en-US" sz="2400" dirty="0"/>
              <a:t>deaths per </a:t>
            </a:r>
            <a:r>
              <a:rPr lang="en-US" sz="2400" dirty="0" smtClean="0"/>
              <a:t>year are estimated. There are no estimates for </a:t>
            </a:r>
            <a:r>
              <a:rPr lang="en-US" sz="2400" dirty="0" err="1" smtClean="0"/>
              <a:t>strongylo</a:t>
            </a:r>
            <a:r>
              <a:rPr lang="en-US" sz="2400" dirty="0" smtClean="0"/>
              <a:t> deaths </a:t>
            </a:r>
          </a:p>
          <a:p>
            <a:r>
              <a:rPr lang="en-US" sz="2400" dirty="0" smtClean="0"/>
              <a:t>Both </a:t>
            </a:r>
            <a:r>
              <a:rPr lang="en-US" sz="2400" dirty="0"/>
              <a:t>infections </a:t>
            </a:r>
            <a:r>
              <a:rPr lang="en-US" sz="2400" dirty="0" smtClean="0"/>
              <a:t>are characteristic because:</a:t>
            </a:r>
          </a:p>
          <a:p>
            <a:pPr lvl="1"/>
            <a:r>
              <a:rPr lang="en-US" sz="2000" dirty="0" smtClean="0"/>
              <a:t>Produce no symptoms in most cases</a:t>
            </a:r>
          </a:p>
          <a:p>
            <a:pPr lvl="1"/>
            <a:r>
              <a:rPr lang="en-US" sz="2000" dirty="0" smtClean="0"/>
              <a:t>Can persist </a:t>
            </a:r>
            <a:r>
              <a:rPr lang="en-US" sz="2000" dirty="0"/>
              <a:t>in the host </a:t>
            </a:r>
            <a:r>
              <a:rPr lang="en-US" sz="2000" dirty="0" smtClean="0"/>
              <a:t>lifelong</a:t>
            </a:r>
            <a:endParaRPr lang="en-US" sz="2000" dirty="0"/>
          </a:p>
          <a:p>
            <a:pPr lvl="1"/>
            <a:r>
              <a:rPr lang="en-US" sz="2000" dirty="0"/>
              <a:t>If </a:t>
            </a:r>
            <a:r>
              <a:rPr lang="en-US" sz="2000" dirty="0"/>
              <a:t>untreated, </a:t>
            </a:r>
            <a:r>
              <a:rPr lang="en-US" sz="2000" dirty="0" err="1"/>
              <a:t>strongyloidiasis</a:t>
            </a:r>
            <a:r>
              <a:rPr lang="en-US" sz="2000" dirty="0"/>
              <a:t> may be life threatening in immunocompromised patients and schistosomiasis may lead to chronic and fatal complications such as cancer.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51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evidence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3895"/>
            <a:ext cx="8229600" cy="4525963"/>
          </a:xfrm>
        </p:spPr>
        <p:txBody>
          <a:bodyPr/>
          <a:lstStyle/>
          <a:p>
            <a:r>
              <a:rPr lang="en-US" sz="2000" dirty="0"/>
              <a:t>High prevalence of </a:t>
            </a:r>
            <a:r>
              <a:rPr lang="en-US" sz="2000" dirty="0" err="1"/>
              <a:t>strongyloidiasis</a:t>
            </a:r>
            <a:r>
              <a:rPr lang="en-US" sz="2000" dirty="0"/>
              <a:t> and schistosomiasis </a:t>
            </a:r>
            <a:r>
              <a:rPr lang="en-US" sz="2000" dirty="0" smtClean="0"/>
              <a:t>is observed </a:t>
            </a:r>
            <a:r>
              <a:rPr lang="en-US" sz="2000" dirty="0"/>
              <a:t>in refugees and forced migrants arriving from endemic regions e.g. Latin America, Oceania, Middle-east, Southeast Asia and Africa (i.e. </a:t>
            </a:r>
            <a:r>
              <a:rPr lang="en-US" sz="2000" dirty="0" err="1"/>
              <a:t>strongyloidiasis</a:t>
            </a:r>
            <a:r>
              <a:rPr lang="en-US" sz="2000" dirty="0"/>
              <a:t>), and Africa, some parts of East Asia and Latin America (i.e. schistosomiasis). </a:t>
            </a:r>
            <a:endParaRPr lang="en-US" sz="2000" dirty="0" smtClean="0"/>
          </a:p>
          <a:p>
            <a:r>
              <a:rPr lang="en-US" sz="2000" dirty="0" smtClean="0"/>
              <a:t>Serologic </a:t>
            </a:r>
            <a:r>
              <a:rPr lang="en-US" sz="2000" dirty="0"/>
              <a:t>testing is the most sensitive method currently available to detect both parasite infections. </a:t>
            </a:r>
            <a:endParaRPr lang="en-US" sz="2000" dirty="0" smtClean="0"/>
          </a:p>
          <a:p>
            <a:r>
              <a:rPr lang="en-US" sz="2000" dirty="0" smtClean="0"/>
              <a:t>Urine </a:t>
            </a:r>
            <a:r>
              <a:rPr lang="en-US" sz="2000" dirty="0"/>
              <a:t>dipsticks for the detection of </a:t>
            </a:r>
            <a:r>
              <a:rPr lang="en-US" sz="2000" dirty="0" err="1"/>
              <a:t>microhaematuria</a:t>
            </a:r>
            <a:r>
              <a:rPr lang="en-US" sz="2000" dirty="0"/>
              <a:t> is inexpensive, with good predictive value for schistosomiasis infections.  </a:t>
            </a:r>
            <a:endParaRPr lang="en-US" sz="2000" dirty="0" smtClean="0"/>
          </a:p>
          <a:p>
            <a:r>
              <a:rPr lang="en-US" sz="2000" dirty="0" smtClean="0"/>
              <a:t>Short </a:t>
            </a:r>
            <a:r>
              <a:rPr lang="en-US" sz="2000" dirty="0"/>
              <a:t>courses of </a:t>
            </a:r>
            <a:r>
              <a:rPr lang="en-US" sz="2000" dirty="0" err="1"/>
              <a:t>ivermectin</a:t>
            </a:r>
            <a:r>
              <a:rPr lang="en-US" sz="2000" dirty="0"/>
              <a:t> and </a:t>
            </a:r>
            <a:r>
              <a:rPr lang="en-US" sz="2000" dirty="0" err="1"/>
              <a:t>praziquantel</a:t>
            </a:r>
            <a:r>
              <a:rPr lang="en-US" sz="2000" dirty="0"/>
              <a:t> are highly effective with non-serious adverse events in treating </a:t>
            </a:r>
            <a:r>
              <a:rPr lang="en-US" sz="2000" dirty="0" err="1"/>
              <a:t>strongyloidiasis</a:t>
            </a:r>
            <a:r>
              <a:rPr lang="en-US" sz="2000" dirty="0"/>
              <a:t> and schistosomiasis respectively.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9645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Example</a:t>
            </a:r>
            <a:r>
              <a:rPr lang="it-IT" sz="4000" dirty="0" smtClean="0"/>
              <a:t> of </a:t>
            </a:r>
            <a:r>
              <a:rPr lang="it-IT" sz="4000" dirty="0" err="1" smtClean="0"/>
              <a:t>potential</a:t>
            </a:r>
            <a:r>
              <a:rPr lang="it-IT" sz="4000" dirty="0" smtClean="0"/>
              <a:t> </a:t>
            </a:r>
            <a:r>
              <a:rPr lang="it-IT" sz="4000" dirty="0" err="1" smtClean="0"/>
              <a:t>recommendation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Screen using serologic tests for </a:t>
            </a:r>
            <a:r>
              <a:rPr lang="en-US" sz="2400" dirty="0" err="1" smtClean="0"/>
              <a:t>strongyloidiasis</a:t>
            </a:r>
            <a:r>
              <a:rPr lang="en-US" sz="2400" dirty="0" smtClean="0"/>
              <a:t> all </a:t>
            </a:r>
            <a:r>
              <a:rPr lang="en-US" sz="2400" dirty="0" smtClean="0"/>
              <a:t>migrants </a:t>
            </a:r>
            <a:r>
              <a:rPr lang="en-US" sz="2400" dirty="0"/>
              <a:t>and refugees to Europe from Latin America, Asia, Africa and Oceania.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Screen using serologic tests for </a:t>
            </a:r>
            <a:r>
              <a:rPr lang="en-US" sz="2400" dirty="0" smtClean="0"/>
              <a:t>schistosomiasis all </a:t>
            </a:r>
            <a:r>
              <a:rPr lang="en-US" sz="2400" dirty="0"/>
              <a:t>migrants and refugees to Europe </a:t>
            </a:r>
            <a:r>
              <a:rPr lang="en-US" sz="2400" dirty="0" smtClean="0"/>
              <a:t>from endemic </a:t>
            </a:r>
            <a:r>
              <a:rPr lang="en-US" sz="2400" dirty="0"/>
              <a:t>areas in Africa and Southeast Asia. </a:t>
            </a:r>
          </a:p>
          <a:p>
            <a:endParaRPr lang="en-US" sz="2400" dirty="0" smtClean="0"/>
          </a:p>
          <a:p>
            <a:r>
              <a:rPr lang="en-US" sz="2400" dirty="0" smtClean="0"/>
              <a:t>Treat all detected cases with short courses of </a:t>
            </a:r>
            <a:r>
              <a:rPr lang="en-US" sz="2400" dirty="0" err="1" smtClean="0"/>
              <a:t>ivermectin</a:t>
            </a:r>
            <a:r>
              <a:rPr lang="en-US" sz="2400" dirty="0" smtClean="0"/>
              <a:t> (</a:t>
            </a:r>
            <a:r>
              <a:rPr lang="en-US" sz="2400" dirty="0" err="1" smtClean="0"/>
              <a:t>strongyloidiasis</a:t>
            </a:r>
            <a:r>
              <a:rPr lang="en-US" sz="2400" dirty="0" smtClean="0"/>
              <a:t>) or </a:t>
            </a:r>
            <a:r>
              <a:rPr lang="en-US" sz="2400" dirty="0" err="1" smtClean="0"/>
              <a:t>praziquantel</a:t>
            </a:r>
            <a:r>
              <a:rPr lang="en-US" sz="2400" dirty="0" smtClean="0"/>
              <a:t> (</a:t>
            </a:r>
            <a:r>
              <a:rPr lang="en-US" sz="2400" dirty="0" err="1" smtClean="0"/>
              <a:t>scistosomiasis</a:t>
            </a:r>
            <a:r>
              <a:rPr lang="en-US" sz="2400" dirty="0" smtClean="0"/>
              <a:t>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3593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nline.scuola.zanichelli.it/capirelastoria-files/storiautile/img/v3_u2_po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5" y="1323598"/>
            <a:ext cx="7620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20794" y="318825"/>
            <a:ext cx="78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grazie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851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8866189"/>
              </p:ext>
            </p:extLst>
          </p:nvPr>
        </p:nvGraphicFramePr>
        <p:xfrm>
          <a:off x="0" y="952107"/>
          <a:ext cx="9143999" cy="557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CasellaDiTesto 3"/>
          <p:cNvSpPr txBox="1">
            <a:spLocks noChangeArrowheads="1"/>
          </p:cNvSpPr>
          <p:nvPr/>
        </p:nvSpPr>
        <p:spPr bwMode="auto">
          <a:xfrm>
            <a:off x="7456668" y="6406356"/>
            <a:ext cx="1517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Dati ATS Brescia</a:t>
            </a:r>
          </a:p>
        </p:txBody>
      </p:sp>
      <p:sp>
        <p:nvSpPr>
          <p:cNvPr id="23556" name="Titolo 1"/>
          <p:cNvSpPr txBox="1">
            <a:spLocks/>
          </p:cNvSpPr>
          <p:nvPr/>
        </p:nvSpPr>
        <p:spPr bwMode="auto">
          <a:xfrm>
            <a:off x="468313" y="403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Incidenza di TB a Brescia 2005 - 2014</a:t>
            </a:r>
          </a:p>
        </p:txBody>
      </p:sp>
    </p:spTree>
    <p:extLst>
      <p:ext uri="{BB962C8B-B14F-4D97-AF65-F5344CB8AC3E}">
        <p14:creationId xmlns:p14="http://schemas.microsoft.com/office/powerpoint/2010/main" val="138388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Potremmo sentirci chiedere ....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La tubercolosi è una malattia riemergente in Italia?</a:t>
            </a:r>
          </a:p>
          <a:p>
            <a:r>
              <a:rPr lang="it-IT" sz="2800" dirty="0" smtClean="0">
                <a:latin typeface="Century Gothic" panose="020B0502020202020204" pitchFamily="34" charset="0"/>
              </a:rPr>
              <a:t>E’ in fase epidemica tra gli immigrati?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Gli italiani si contagiano dagli immigrati?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Gli immigrati arrivano che sono ammalati o si ammalano nel nostro paese?</a:t>
            </a: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Perché è così difficile prevenire la tubercolosi tra gli immigrati?</a:t>
            </a:r>
          </a:p>
          <a:p>
            <a:endParaRPr lang="it-IT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6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t="20723" r="46152" b="27740"/>
          <a:stretch>
            <a:fillRect/>
          </a:stretch>
        </p:blipFill>
        <p:spPr bwMode="auto">
          <a:xfrm>
            <a:off x="635000" y="1165168"/>
            <a:ext cx="80391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asellaDiTesto 2"/>
          <p:cNvSpPr txBox="1">
            <a:spLocks noChangeArrowheads="1"/>
          </p:cNvSpPr>
          <p:nvPr/>
        </p:nvSpPr>
        <p:spPr bwMode="auto">
          <a:xfrm>
            <a:off x="6438900" y="6363044"/>
            <a:ext cx="2705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Source ECDC/EURO TB report 2014</a:t>
            </a:r>
          </a:p>
        </p:txBody>
      </p:sp>
      <p:sp>
        <p:nvSpPr>
          <p:cNvPr id="21508" name="Titolo 1"/>
          <p:cNvSpPr txBox="1">
            <a:spLocks/>
          </p:cNvSpPr>
          <p:nvPr/>
        </p:nvSpPr>
        <p:spPr bwMode="auto">
          <a:xfrm>
            <a:off x="444500" y="10273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Numero di casi di TB in Italia 2007 - 2012</a:t>
            </a:r>
          </a:p>
        </p:txBody>
      </p:sp>
    </p:spTree>
    <p:extLst>
      <p:ext uri="{BB962C8B-B14F-4D97-AF65-F5344CB8AC3E}">
        <p14:creationId xmlns:p14="http://schemas.microsoft.com/office/powerpoint/2010/main" val="158742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468313" y="233363"/>
            <a:ext cx="8229600" cy="1143000"/>
          </a:xfrm>
        </p:spPr>
        <p:txBody>
          <a:bodyPr/>
          <a:lstStyle/>
          <a:p>
            <a:pPr algn="ctr"/>
            <a:r>
              <a:rPr lang="it-IT" altLang="it-I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Numero di casi di TB a Brescia 2005 - 2014</a:t>
            </a:r>
          </a:p>
        </p:txBody>
      </p:sp>
      <p:graphicFrame>
        <p:nvGraphicFramePr>
          <p:cNvPr id="22531" name="Segnaposto contenuto 8"/>
          <p:cNvGraphicFramePr>
            <a:graphicFrameLocks noGrp="1"/>
          </p:cNvGraphicFramePr>
          <p:nvPr>
            <p:ph sz="half" idx="1"/>
          </p:nvPr>
        </p:nvGraphicFramePr>
        <p:xfrm>
          <a:off x="188913" y="1376363"/>
          <a:ext cx="8799512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Grafico" r:id="rId3" imgW="9071634" imgH="5578323" progId="Excel.Chart.8">
                  <p:embed/>
                </p:oleObj>
              </mc:Choice>
              <mc:Fallback>
                <p:oleObj name="Grafico" r:id="rId3" imgW="9071634" imgH="557832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376363"/>
                        <a:ext cx="8799512" cy="513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CasellaDiTesto 3"/>
          <p:cNvSpPr txBox="1">
            <a:spLocks noChangeArrowheads="1"/>
          </p:cNvSpPr>
          <p:nvPr/>
        </p:nvSpPr>
        <p:spPr bwMode="auto">
          <a:xfrm>
            <a:off x="7470775" y="6342856"/>
            <a:ext cx="1517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Dati ATS Brescia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89025" y="1439863"/>
            <a:ext cx="2752725" cy="2159000"/>
          </a:xfrm>
          <a:prstGeom prst="rect">
            <a:avLst/>
          </a:prstGeom>
          <a:solidFill>
            <a:srgbClr val="FFD9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it-IT" sz="1500" b="1" dirty="0">
                <a:solidFill>
                  <a:srgbClr val="C02208"/>
                </a:solidFill>
              </a:rPr>
              <a:t>1.653</a:t>
            </a:r>
            <a:r>
              <a:rPr lang="it-IT" dirty="0">
                <a:solidFill>
                  <a:srgbClr val="C02208"/>
                </a:solidFill>
              </a:rPr>
              <a:t> Casi di tubercolosi notificati all’ATS  di cui:</a:t>
            </a:r>
          </a:p>
          <a:p>
            <a:pPr marL="214313" indent="-214313" defTabSz="9144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srgbClr val="C02208"/>
                </a:solidFill>
              </a:rPr>
              <a:t>490 (29,6%) </a:t>
            </a:r>
            <a:r>
              <a:rPr lang="it-IT" dirty="0">
                <a:solidFill>
                  <a:srgbClr val="C02208"/>
                </a:solidFill>
              </a:rPr>
              <a:t>italiani.</a:t>
            </a:r>
          </a:p>
          <a:p>
            <a:pPr marL="214313" indent="-214313" defTabSz="9144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srgbClr val="C02208"/>
                </a:solidFill>
              </a:rPr>
              <a:t>982 (59,4%) </a:t>
            </a:r>
            <a:r>
              <a:rPr lang="it-IT" dirty="0">
                <a:solidFill>
                  <a:srgbClr val="C02208"/>
                </a:solidFill>
              </a:rPr>
              <a:t>stranieri regolari.</a:t>
            </a:r>
          </a:p>
          <a:p>
            <a:pPr marL="214313" indent="-214313" defTabSz="914400">
              <a:buFont typeface="Arial" panose="020B0604020202020204" pitchFamily="34" charset="0"/>
              <a:buChar char="•"/>
              <a:defRPr/>
            </a:pPr>
            <a:r>
              <a:rPr lang="it-IT" sz="1500" b="1" dirty="0">
                <a:solidFill>
                  <a:srgbClr val="C02208"/>
                </a:solidFill>
              </a:rPr>
              <a:t>181 (11,0%) </a:t>
            </a:r>
            <a:r>
              <a:rPr lang="it-IT" dirty="0">
                <a:solidFill>
                  <a:srgbClr val="C02208"/>
                </a:solidFill>
              </a:rPr>
              <a:t>stranieri irregolari.</a:t>
            </a:r>
          </a:p>
        </p:txBody>
      </p:sp>
    </p:spTree>
    <p:extLst>
      <p:ext uri="{BB962C8B-B14F-4D97-AF65-F5344CB8AC3E}">
        <p14:creationId xmlns:p14="http://schemas.microsoft.com/office/powerpoint/2010/main" val="347518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5762644"/>
              </p:ext>
            </p:extLst>
          </p:nvPr>
        </p:nvGraphicFramePr>
        <p:xfrm>
          <a:off x="-141402" y="1159670"/>
          <a:ext cx="7088302" cy="565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Grafico" r:id="rId3" imgW="7017104" imgH="5663675" progId="Excel.Chart.8">
                  <p:embed/>
                </p:oleObj>
              </mc:Choice>
              <mc:Fallback>
                <p:oleObj name="Grafico" r:id="rId3" imgW="7017104" imgH="566367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1402" y="1159670"/>
                        <a:ext cx="7088302" cy="5657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788059" y="1925638"/>
            <a:ext cx="3355942" cy="2431435"/>
          </a:xfrm>
          <a:prstGeom prst="rect">
            <a:avLst/>
          </a:prstGeom>
          <a:solidFill>
            <a:srgbClr val="FFD9B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900" dirty="0">
                <a:solidFill>
                  <a:srgbClr val="C02208"/>
                </a:solidFill>
                <a:cs typeface="Arial" panose="020B0604020202020204" pitchFamily="34" charset="0"/>
              </a:rPr>
              <a:t>Tasso di incidenza annuale medio (/100,000):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900" dirty="0">
              <a:solidFill>
                <a:srgbClr val="C02208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900" dirty="0">
                <a:solidFill>
                  <a:srgbClr val="C02208"/>
                </a:solidFill>
                <a:cs typeface="Arial" panose="020B0604020202020204" pitchFamily="34" charset="0"/>
              </a:rPr>
              <a:t>14.3 	totale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900" dirty="0">
              <a:solidFill>
                <a:srgbClr val="C02208"/>
              </a:solidFill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900" dirty="0">
                <a:solidFill>
                  <a:srgbClr val="C02208"/>
                </a:solidFill>
                <a:cs typeface="Arial" panose="020B0604020202020204" pitchFamily="34" charset="0"/>
              </a:rPr>
              <a:t>4,9 	in italiani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900" dirty="0">
                <a:solidFill>
                  <a:srgbClr val="C02208"/>
                </a:solidFill>
                <a:cs typeface="Arial" panose="020B0604020202020204" pitchFamily="34" charset="0"/>
              </a:rPr>
              <a:t>68,2 	in stranieri regolari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900" dirty="0">
                <a:solidFill>
                  <a:srgbClr val="C02208"/>
                </a:solidFill>
                <a:cs typeface="Arial" panose="020B0604020202020204" pitchFamily="34" charset="0"/>
              </a:rPr>
              <a:t>151,7 	in stranieri irregolari</a:t>
            </a:r>
          </a:p>
        </p:txBody>
      </p:sp>
      <p:sp>
        <p:nvSpPr>
          <p:cNvPr id="24580" name="CasellaDiTesto 10"/>
          <p:cNvSpPr txBox="1">
            <a:spLocks noChangeArrowheads="1"/>
          </p:cNvSpPr>
          <p:nvPr/>
        </p:nvSpPr>
        <p:spPr bwMode="auto">
          <a:xfrm>
            <a:off x="7286625" y="6311106"/>
            <a:ext cx="1517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Dati ATS Brescia</a:t>
            </a:r>
          </a:p>
        </p:txBody>
      </p:sp>
      <p:sp>
        <p:nvSpPr>
          <p:cNvPr id="24581" name="Titolo 1"/>
          <p:cNvSpPr txBox="1">
            <a:spLocks/>
          </p:cNvSpPr>
          <p:nvPr/>
        </p:nvSpPr>
        <p:spPr bwMode="auto">
          <a:xfrm>
            <a:off x="374045" y="166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600" b="1" smtClean="0">
                <a:solidFill>
                  <a:srgbClr val="002060"/>
                </a:solidFill>
                <a:cs typeface="Arial" panose="020B0604020202020204" pitchFamily="34" charset="0"/>
              </a:rPr>
              <a:t>Incidenza di TB a Brescia 2005 - 2014</a:t>
            </a:r>
          </a:p>
        </p:txBody>
      </p:sp>
    </p:spTree>
    <p:extLst>
      <p:ext uri="{BB962C8B-B14F-4D97-AF65-F5344CB8AC3E}">
        <p14:creationId xmlns:p14="http://schemas.microsoft.com/office/powerpoint/2010/main" val="66746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</TotalTime>
  <Words>2266</Words>
  <Application>Microsoft Office PowerPoint</Application>
  <PresentationFormat>Presentazione su schermo (4:3)</PresentationFormat>
  <Paragraphs>274</Paragraphs>
  <Slides>45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59" baseType="lpstr">
      <vt:lpstr>SimSun</vt:lpstr>
      <vt:lpstr>Arial</vt:lpstr>
      <vt:lpstr>Arial Narrow</vt:lpstr>
      <vt:lpstr>Calibri</vt:lpstr>
      <vt:lpstr>Calibri Light</vt:lpstr>
      <vt:lpstr>Cambria</vt:lpstr>
      <vt:lpstr>Century Gothic</vt:lpstr>
      <vt:lpstr>Symbol</vt:lpstr>
      <vt:lpstr>Wingdings</vt:lpstr>
      <vt:lpstr>Wingdings 2</vt:lpstr>
      <vt:lpstr>Default Design</vt:lpstr>
      <vt:lpstr>Office Theme</vt:lpstr>
      <vt:lpstr>Grafico di Microsoft Excel</vt:lpstr>
      <vt:lpstr>Grafico</vt:lpstr>
      <vt:lpstr>Di cosa soffre il migrante: il vero ed il falso sulle infezioni </vt:lpstr>
      <vt:lpstr>Potremmo sentirci chiedere ....</vt:lpstr>
      <vt:lpstr>Potremmo sentirci chiedere ....</vt:lpstr>
      <vt:lpstr>Numero di casi di TB in Italia 2007 - 2012</vt:lpstr>
      <vt:lpstr>Presentazione standard di PowerPoint</vt:lpstr>
      <vt:lpstr>Potremmo sentirci chiedere ....</vt:lpstr>
      <vt:lpstr>Presentazione standard di PowerPoint</vt:lpstr>
      <vt:lpstr>Numero di casi di TB a Brescia 2005 - 2014</vt:lpstr>
      <vt:lpstr>Presentazione standard di PowerPoint</vt:lpstr>
      <vt:lpstr>Potremmo sentirci chiedere ....</vt:lpstr>
      <vt:lpstr>Reactivation disease?</vt:lpstr>
      <vt:lpstr>Clustering of TB among foreign borne persons in Italy</vt:lpstr>
      <vt:lpstr>Potremmo sentirci chiedere ....</vt:lpstr>
      <vt:lpstr>TB among migrants 2013, years residence in the Netherlands (550 with known duration of residence)</vt:lpstr>
      <vt:lpstr>Migration and Vulnerability</vt:lpstr>
      <vt:lpstr>Potremmo sentirci chiedere ....</vt:lpstr>
      <vt:lpstr>Presentazione standard di PowerPoint</vt:lpstr>
      <vt:lpstr>Presentazione standard di PowerPoint</vt:lpstr>
      <vt:lpstr>Proportion of TB cases with known HIV status and HIV positive status – Brescia, 2004 - 2014</vt:lpstr>
      <vt:lpstr>HIV as a risk factor for TB in Italians and immigrants – Brescia, 2004 - 2014</vt:lpstr>
      <vt:lpstr>Commento</vt:lpstr>
      <vt:lpstr>Proporzione di forme disseminate di malattia in 893 casi osservati c/o Malattie Infettive ASST Brescia 2005 - 2014</vt:lpstr>
      <vt:lpstr>Presentazione standard di PowerPoint</vt:lpstr>
      <vt:lpstr>Possibile strategie per prevenzione cura della TB negli immigrati</vt:lpstr>
      <vt:lpstr>Tavolo Tecnico Prefettura di Brescia Brescia, 20 Settembre 2016</vt:lpstr>
      <vt:lpstr>Progetto per la raccolta dati sulle attività di screening per la tubercolosi a Brescia</vt:lpstr>
      <vt:lpstr>Malattia versus infezione</vt:lpstr>
      <vt:lpstr>Hot-spots in Italy</vt:lpstr>
      <vt:lpstr>Prevenzione della TB nei richiedenti asilo</vt:lpstr>
      <vt:lpstr>Asylum seekers are relocated all over Italy</vt:lpstr>
      <vt:lpstr>Prevenzione della TB nei richiedenti asilo</vt:lpstr>
      <vt:lpstr>Obiettivi del progetto</vt:lpstr>
      <vt:lpstr>Presentazione standard di PowerPoint</vt:lpstr>
      <vt:lpstr>HIV</vt:lpstr>
      <vt:lpstr>Example of potential recommendation</vt:lpstr>
      <vt:lpstr>HepB</vt:lpstr>
      <vt:lpstr>What is the evidence </vt:lpstr>
      <vt:lpstr>Example of potential recommendation</vt:lpstr>
      <vt:lpstr>HepC</vt:lpstr>
      <vt:lpstr>What is the evidence</vt:lpstr>
      <vt:lpstr>Example of potential recommendation</vt:lpstr>
      <vt:lpstr>Strongylo and Schisto</vt:lpstr>
      <vt:lpstr>What is the evidence</vt:lpstr>
      <vt:lpstr>Example of potential recommendation</vt:lpstr>
      <vt:lpstr>Presentazione standard di PowerPoint</vt:lpstr>
    </vt:vector>
  </TitlesOfParts>
  <Company>Fondazione San Raffaele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DETECTION AND INTEGRATED MANAGEMENT OF TUBERCULOSIS IN EUROPE: E-DETECT TB </dc:title>
  <dc:creator>Cirillo Daniela</dc:creator>
  <cp:lastModifiedBy>matteelli</cp:lastModifiedBy>
  <cp:revision>111</cp:revision>
  <cp:lastPrinted>2016-05-05T13:07:37Z</cp:lastPrinted>
  <dcterms:created xsi:type="dcterms:W3CDTF">2016-05-04T11:01:11Z</dcterms:created>
  <dcterms:modified xsi:type="dcterms:W3CDTF">2016-09-24T06:06:52Z</dcterms:modified>
</cp:coreProperties>
</file>