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63" r:id="rId5"/>
    <p:sldId id="277" r:id="rId6"/>
    <p:sldId id="276" r:id="rId7"/>
    <p:sldId id="284" r:id="rId8"/>
    <p:sldId id="285" r:id="rId9"/>
    <p:sldId id="280" r:id="rId10"/>
    <p:sldId id="286" r:id="rId11"/>
    <p:sldId id="287" r:id="rId12"/>
    <p:sldId id="288" r:id="rId13"/>
    <p:sldId id="289" r:id="rId14"/>
    <p:sldId id="290" r:id="rId15"/>
    <p:sldId id="291" r:id="rId16"/>
    <p:sldId id="294" r:id="rId17"/>
    <p:sldId id="292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22" autoAdjust="0"/>
    <p:restoredTop sz="97491" autoAdjust="0"/>
  </p:normalViewPr>
  <p:slideViewPr>
    <p:cSldViewPr>
      <p:cViewPr>
        <p:scale>
          <a:sx n="73" d="100"/>
          <a:sy n="73" d="100"/>
        </p:scale>
        <p:origin x="-113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5D8E5-B53C-425E-834F-AEC521C56270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DB6DA-C7E5-43C9-BECC-856DD0D9982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F0CB3-120E-4A21-9808-92644273D6B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706B4-E09A-468C-99AD-C6573744072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6F393-15B5-4AB7-96BE-7C0A6A537BC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0F50-8A2C-4989-BEF6-1B24A6D4DCE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5117E-5E0F-4133-8ECF-2D0EA4F17D5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42129-040E-4766-9807-DA8DDC650B0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E9D93-C3A4-48FC-8703-E7D512EA0A2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F12F-2555-41EE-BD0D-FE238FD7A5E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09CBB-61D4-4D4C-99FD-46B440691F0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5EE21-CB02-49D8-A637-B05CD7D10AA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E50DC-9E1B-4F37-AE87-DE9C4FE93AE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80B95-21BB-4E0F-931D-5C9655DD778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1D89C-74B8-491B-A398-78B67941E43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61A6E-CB68-40C3-A0FF-29A14EA1251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8D9A-E41D-4795-B140-FF800EE9FE9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D0F6D-81D9-40DB-BA32-32DB732D179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835EB-0E69-46C0-B579-17222362E0A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5A04F-D053-40A8-8537-44B4084DE72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904EF-B6E0-42E0-B2FA-31CA08F5C32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82F69-7B43-454E-85C2-C5C83120132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3089D-CC7D-46C9-A75C-CA4403D9F9F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4A190-8FF6-4F9C-9F29-B712499330B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EB444-4635-4510-97F5-3443251C1914}" type="datetimeFigureOut">
              <a:rPr lang="it-IT" smtClean="0"/>
              <a:pPr/>
              <a:t>30/09/2015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F8124-DCFD-4829-9D91-90BFFDDB2E3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1CA0BA-5F6B-4D93-99C1-668EC76BE32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A77344-8407-4D3C-AFDF-3AA7E7BF1AC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it/url?url=http://www.royal-rent.it/condizioni-generali/orologio/&amp;rct=j&amp;frm=1&amp;q=&amp;esrc=s&amp;sa=U&amp;ei=8wgtVNqTDNCXao_LgcAC&amp;ved=0CBgQ9QEwAQ&amp;usg=AFQjCNHTy1isOTxhKT6wK6YDfoTOiwNe5w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lorenzo%20zanini\Desktop\decadimento%20cognitivo%20ODM%201-10-15\Voce%20012.m4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hyperlink" Target="http://www.google.it/url?url=http://www.royal-rent.it/condizioni-generali/orologio/&amp;rct=j&amp;frm=1&amp;q=&amp;esrc=s&amp;sa=U&amp;ei=8wgtVNqTDNCXao_LgcAC&amp;ved=0CBgQ9QEwAQ&amp;usg=AFQjCNHTy1isOTxhKT6wK6YDfoTOiwNe5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C:\Users\lorenzo%20zanini\Desktop\decadimento%20cognitivo%20ODM%201-10-15\Voce%20013.m4a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.jpeg"/><Relationship Id="rId4" Type="http://schemas.openxmlformats.org/officeDocument/2006/relationships/hyperlink" Target="http://www.google.it/url?url=http://www.royal-rent.it/condizioni-generali/orologio/&amp;rct=j&amp;frm=1&amp;q=&amp;esrc=s&amp;sa=U&amp;ei=8wgtVNqTDNCXao_LgcAC&amp;ved=0CBgQ9QEwAQ&amp;usg=AFQjCNHTy1isOTxhKT6wK6YDfoTOiwNe5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it/url?url=http://www.royal-rent.it/condizioni-generali/orologio/&amp;rct=j&amp;frm=1&amp;q=&amp;esrc=s&amp;sa=U&amp;ei=8wgtVNqTDNCXao_LgcAC&amp;ved=0CBgQ9QEwAQ&amp;usg=AFQjCNHTy1isOTxhKT6wK6YDfoTOiwNe5w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3.gstatic.com/images?q=tbn:ANd9GcS3q_PXJ_yJkIpz9vMdfaYcsbNdqly4ImKeYG1h7EtmI296qAMfAvZ9s-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837201"/>
            <a:ext cx="1920808" cy="1832159"/>
          </a:xfrm>
          <a:prstGeom prst="rect">
            <a:avLst/>
          </a:prstGeom>
          <a:noFill/>
        </p:spPr>
      </p:pic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685800" y="3399135"/>
            <a:ext cx="7772400" cy="1470025"/>
          </a:xfrm>
        </p:spPr>
        <p:txBody>
          <a:bodyPr>
            <a:noAutofit/>
          </a:bodyPr>
          <a:lstStyle/>
          <a:p>
            <a:r>
              <a:rPr lang="it-IT" sz="4000" b="1" dirty="0" smtClean="0"/>
              <a:t>Il paziente con decadimento cognitivo</a:t>
            </a:r>
            <a:endParaRPr lang="it-IT" sz="4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b="11733"/>
          <a:stretch>
            <a:fillRect/>
          </a:stretch>
        </p:blipFill>
        <p:spPr bwMode="auto">
          <a:xfrm>
            <a:off x="35496" y="44624"/>
            <a:ext cx="905622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3072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QUESTIONARIO A CURA DEL MMG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307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663575"/>
            <a:ext cx="6469063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2867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70802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PDTA elaborato nel 2011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>
                <a:solidFill>
                  <a:prstClr val="white"/>
                </a:solidFill>
              </a:rPr>
              <a:t>Percorso diagnostico terapeutico assistenziale per pazienti con decadimento cognitivo o demenza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68313" y="1196975"/>
            <a:ext cx="8207375" cy="53006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Elaborato da un tavolo di lavoro con Rappresentanti</a:t>
            </a:r>
            <a:r>
              <a:rPr lang="it-IT" b="1" dirty="0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dei MMG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delle UVA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delle RSA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dell’ASL  (Dipartimento ASSI, Dipartimento Cure Primarie, Farmaceutica, DGD)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it-IT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Prevede e codifica</a:t>
            </a:r>
            <a:r>
              <a:rPr 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screening </a:t>
            </a:r>
            <a:r>
              <a:rPr lang="it-IT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pre-diagnostico</a:t>
            </a:r>
            <a:endParaRPr lang="it-IT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iter diagnostico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tempi e modalità dei follow-up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modalità di attivazione dei servizi territoriali 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it-IT" dirty="0">
              <a:solidFill>
                <a:prstClr val="black"/>
              </a:solidFill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Concepito proprio per garantire un approccio multidimensionale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di condivisione per una gestione integrata e coordinata di paziente e famiglia 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Sono stati concordati strumenti di lavoro e percorso dedicato al paziente e 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familiari per assicurare  “accompagnamento” e continuità di cure</a:t>
            </a:r>
            <a:r>
              <a:rPr lang="it-IT" sz="1600" b="1" i="1" dirty="0">
                <a:solidFill>
                  <a:srgbClr val="006600"/>
                </a:solidFill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rotonda angolo diagonale rettangolo 15"/>
          <p:cNvSpPr/>
          <p:nvPr/>
        </p:nvSpPr>
        <p:spPr bwMode="auto">
          <a:xfrm>
            <a:off x="4643438" y="1773238"/>
            <a:ext cx="4176712" cy="3816350"/>
          </a:xfrm>
          <a:prstGeom prst="round2DiagRect">
            <a:avLst>
              <a:gd name="adj1" fmla="val 0"/>
              <a:gd name="adj2" fmla="val 17179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1200" dirty="0">
              <a:solidFill>
                <a:prstClr val="black"/>
              </a:solidFill>
            </a:endParaRPr>
          </a:p>
        </p:txBody>
      </p:sp>
      <p:sp>
        <p:nvSpPr>
          <p:cNvPr id="15" name="Arrotonda angolo diagonale rettangolo 14"/>
          <p:cNvSpPr/>
          <p:nvPr/>
        </p:nvSpPr>
        <p:spPr bwMode="auto">
          <a:xfrm>
            <a:off x="323850" y="1773238"/>
            <a:ext cx="4176713" cy="3816350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1200" dirty="0">
              <a:solidFill>
                <a:prstClr val="black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3277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82232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DECADIMENTO COGNITIVO E DEMENZE: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IL RUOLO DEL MEDICO DI FAMIGLIA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32778" name="Rectangle 3"/>
          <p:cNvSpPr txBox="1">
            <a:spLocks noChangeArrowheads="1"/>
          </p:cNvSpPr>
          <p:nvPr/>
        </p:nvSpPr>
        <p:spPr bwMode="auto">
          <a:xfrm>
            <a:off x="533400" y="1981200"/>
            <a:ext cx="419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>
                <a:solidFill>
                  <a:prstClr val="black"/>
                </a:solidFill>
              </a:rPr>
              <a:t>Emocromo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>
                <a:solidFill>
                  <a:prstClr val="black"/>
                </a:solidFill>
              </a:rPr>
              <a:t>Glicemia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>
                <a:solidFill>
                  <a:prstClr val="black"/>
                </a:solidFill>
              </a:rPr>
              <a:t>Creatinina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>
                <a:solidFill>
                  <a:prstClr val="black"/>
                </a:solidFill>
              </a:rPr>
              <a:t>Transaminasi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>
                <a:solidFill>
                  <a:prstClr val="black"/>
                </a:solidFill>
              </a:rPr>
              <a:t>Assetto lipidico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>
                <a:solidFill>
                  <a:prstClr val="black"/>
                </a:solidFill>
              </a:rPr>
              <a:t>Elettroforesi  proteica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2800" b="1">
              <a:solidFill>
                <a:prstClr val="white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2800">
              <a:solidFill>
                <a:prstClr val="black"/>
              </a:solidFill>
            </a:endParaRPr>
          </a:p>
        </p:txBody>
      </p:sp>
      <p:sp>
        <p:nvSpPr>
          <p:cNvPr id="32779" name="Rectangle 4"/>
          <p:cNvSpPr txBox="1">
            <a:spLocks noChangeArrowheads="1"/>
          </p:cNvSpPr>
          <p:nvPr/>
        </p:nvSpPr>
        <p:spPr bwMode="auto">
          <a:xfrm>
            <a:off x="4800600" y="1981200"/>
            <a:ext cx="388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 dirty="0">
                <a:solidFill>
                  <a:prstClr val="black"/>
                </a:solidFill>
              </a:rPr>
              <a:t>Elettroliti </a:t>
            </a:r>
            <a:r>
              <a:rPr lang="it-IT" sz="2800" b="1" dirty="0" err="1">
                <a:solidFill>
                  <a:prstClr val="black"/>
                </a:solidFill>
              </a:rPr>
              <a:t>sierici</a:t>
            </a:r>
            <a:endParaRPr lang="it-IT" sz="2800" b="1" dirty="0">
              <a:solidFill>
                <a:prstClr val="black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 dirty="0" smtClean="0">
                <a:solidFill>
                  <a:prstClr val="black"/>
                </a:solidFill>
              </a:rPr>
              <a:t>TSH reflex</a:t>
            </a:r>
            <a:endParaRPr lang="it-IT" sz="2800" b="1" dirty="0">
              <a:solidFill>
                <a:prstClr val="black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 dirty="0">
                <a:solidFill>
                  <a:prstClr val="black"/>
                </a:solidFill>
              </a:rPr>
              <a:t>Vitamina B</a:t>
            </a:r>
            <a:r>
              <a:rPr lang="it-IT" sz="1600" b="1" dirty="0">
                <a:solidFill>
                  <a:prstClr val="black"/>
                </a:solidFill>
              </a:rPr>
              <a:t>12</a:t>
            </a:r>
            <a:r>
              <a:rPr lang="it-IT" sz="2800" b="1" dirty="0">
                <a:solidFill>
                  <a:prstClr val="black"/>
                </a:solidFill>
              </a:rPr>
              <a:t> e </a:t>
            </a:r>
            <a:r>
              <a:rPr lang="it-IT" sz="2800" b="1" dirty="0" err="1">
                <a:solidFill>
                  <a:prstClr val="black"/>
                </a:solidFill>
              </a:rPr>
              <a:t>folati</a:t>
            </a:r>
            <a:endParaRPr lang="it-IT" sz="2800" b="1" dirty="0">
              <a:solidFill>
                <a:prstClr val="black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 dirty="0">
                <a:solidFill>
                  <a:prstClr val="black"/>
                </a:solidFill>
              </a:rPr>
              <a:t> Esame urine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 dirty="0">
                <a:solidFill>
                  <a:prstClr val="black"/>
                </a:solidFill>
              </a:rPr>
              <a:t> </a:t>
            </a:r>
            <a:r>
              <a:rPr lang="it-IT" sz="2800" b="1" dirty="0" err="1">
                <a:solidFill>
                  <a:prstClr val="black"/>
                </a:solidFill>
              </a:rPr>
              <a:t>Ecg</a:t>
            </a:r>
            <a:endParaRPr lang="it-IT" sz="2800" b="1" dirty="0">
              <a:solidFill>
                <a:prstClr val="black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800" b="1" dirty="0">
                <a:solidFill>
                  <a:prstClr val="black"/>
                </a:solidFill>
              </a:rPr>
              <a:t>Tac encefalo senza   </a:t>
            </a:r>
            <a:r>
              <a:rPr lang="it-IT" sz="2800" b="1" dirty="0" err="1">
                <a:solidFill>
                  <a:prstClr val="black"/>
                </a:solidFill>
              </a:rPr>
              <a:t>mdc</a:t>
            </a:r>
            <a:r>
              <a:rPr lang="it-IT" sz="2800" b="1" dirty="0">
                <a:solidFill>
                  <a:prstClr val="black"/>
                </a:solidFill>
              </a:rPr>
              <a:t> </a:t>
            </a:r>
            <a:endParaRPr lang="it-IT" sz="2800" dirty="0">
              <a:solidFill>
                <a:prstClr val="black"/>
              </a:solidFill>
            </a:endParaRPr>
          </a:p>
        </p:txBody>
      </p:sp>
      <p:sp>
        <p:nvSpPr>
          <p:cNvPr id="32780" name="Text Box 5"/>
          <p:cNvSpPr txBox="1">
            <a:spLocks noChangeArrowheads="1"/>
          </p:cNvSpPr>
          <p:nvPr/>
        </p:nvSpPr>
        <p:spPr bwMode="auto">
          <a:xfrm>
            <a:off x="179388" y="1268413"/>
            <a:ext cx="4679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>
                <a:solidFill>
                  <a:srgbClr val="880E45"/>
                </a:solidFill>
                <a:cs typeface="Arial" charset="0"/>
              </a:rPr>
              <a:t>  </a:t>
            </a:r>
            <a:r>
              <a:rPr lang="it-IT" sz="2000" b="1">
                <a:solidFill>
                  <a:prstClr val="black"/>
                </a:solidFill>
                <a:cs typeface="Arial" charset="0"/>
              </a:rPr>
              <a:t>Esami preliminari all’invio allo specialista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rrotonda angolo diagonale rettangolo 14"/>
          <p:cNvSpPr/>
          <p:nvPr/>
        </p:nvSpPr>
        <p:spPr bwMode="auto">
          <a:xfrm>
            <a:off x="466725" y="1484313"/>
            <a:ext cx="8208963" cy="4537075"/>
          </a:xfrm>
          <a:prstGeom prst="round2DiagRect">
            <a:avLst>
              <a:gd name="adj1" fmla="val 11734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dirty="0">
                <a:solidFill>
                  <a:prstClr val="black"/>
                </a:solidFill>
              </a:rPr>
              <a:t>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</a:rPr>
              <a:t> prima valutazione secondo le regole dell’</a:t>
            </a:r>
            <a:r>
              <a:rPr lang="it-IT" sz="2000" b="1" dirty="0" err="1">
                <a:solidFill>
                  <a:prstClr val="black"/>
                </a:solidFill>
              </a:rPr>
              <a:t>assessment</a:t>
            </a:r>
            <a:r>
              <a:rPr lang="it-IT" sz="2000" b="1" dirty="0">
                <a:solidFill>
                  <a:prstClr val="black"/>
                </a:solidFill>
              </a:rPr>
              <a:t> multidimensionale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</a:rPr>
              <a:t>  (MMSE, IADL, BADL, NPI ) richiede eventuali ulteriori accertamenti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it-IT" sz="2000" b="1" dirty="0">
              <a:solidFill>
                <a:prstClr val="black"/>
              </a:solidFill>
            </a:endParaRP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</a:rPr>
              <a:t> effettua una diagnosi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endParaRPr lang="it-IT" sz="2000" b="1" dirty="0">
              <a:solidFill>
                <a:prstClr val="black"/>
              </a:solidFill>
            </a:endParaRP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</a:rPr>
              <a:t> imposta una terapia farmacologica, cognitiva e/o comportamentale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</a:rPr>
              <a:t>  (ovviamente se indicate)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it-IT" sz="2000" b="1" dirty="0">
              <a:solidFill>
                <a:prstClr val="black"/>
              </a:solidFill>
            </a:endParaRP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</a:rPr>
              <a:t> stabilisce i tempi dei follow-up per la verifica della </a:t>
            </a:r>
            <a:r>
              <a:rPr lang="it-IT" sz="2000" b="1" dirty="0" err="1">
                <a:solidFill>
                  <a:prstClr val="black"/>
                </a:solidFill>
              </a:rPr>
              <a:t>compliance</a:t>
            </a:r>
            <a:r>
              <a:rPr lang="it-IT" sz="2000" b="1" dirty="0">
                <a:solidFill>
                  <a:prstClr val="black"/>
                </a:solidFill>
              </a:rPr>
              <a:t> e dei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</a:rPr>
              <a:t>   risultati terapeutici e per l’adeguamento del piano terapeutico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</a:rPr>
              <a:t>  (secondo nota 85 CUF/AIFA:  a 1 mese per la valutazione degli effetti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</a:rPr>
              <a:t>  collaterali; a 3 mesi per la  rivalutazione dell’efficacia e successivamente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</a:rPr>
              <a:t>  ogni sei mesi) </a:t>
            </a: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34819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70167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PRIMO INQUADRAMENTO PRESSO L’ASTD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>
                <a:solidFill>
                  <a:prstClr val="white"/>
                </a:solidFill>
              </a:rPr>
              <a:t>Ambulatorio Specialistico Territoriale Demenze</a:t>
            </a:r>
            <a:endParaRPr lang="it-IT" sz="2400" b="1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3072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white"/>
                </a:solidFill>
              </a:rPr>
              <a:t>IL CRONOGRAMMA DEL PERCORSO TIPO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t="6068"/>
          <a:stretch>
            <a:fillRect/>
          </a:stretch>
        </p:blipFill>
        <p:spPr bwMode="auto">
          <a:xfrm>
            <a:off x="251520" y="692696"/>
            <a:ext cx="882047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tonda angolo diagonale rettangolo 18"/>
          <p:cNvSpPr/>
          <p:nvPr/>
        </p:nvSpPr>
        <p:spPr bwMode="auto">
          <a:xfrm>
            <a:off x="755650" y="1196975"/>
            <a:ext cx="7704138" cy="4752975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2253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 PUNTI CRITICI DEL PERCORSO DEMENZA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2537" name="CasellaDiTesto 16"/>
          <p:cNvSpPr txBox="1">
            <a:spLocks noChangeArrowheads="1"/>
          </p:cNvSpPr>
          <p:nvPr/>
        </p:nvSpPr>
        <p:spPr bwMode="auto">
          <a:xfrm>
            <a:off x="1042988" y="1341438"/>
            <a:ext cx="7416800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Individuare e inquadrare correttamente i sintomi per porre   diagnosi</a:t>
            </a:r>
            <a:endParaRPr lang="it-IT" b="1">
              <a:latin typeface="Calibri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comunicazione della diagnosi: alla famiglia, e al paziente?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terapia del disturbo cognitivo: fino a quando, con che cosa?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terapia dei disturbi del comportamento: quando, con che   farmaci, con quali  approcci non farmacologici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terapia delle patologie somatiche (comorbilità)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L’ ambiente dove vive il paziente (casa, centri diurni, quando ospedalizzare, quando  istituzionalizzare)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ricerca dell’equilibrio e le scelte ultime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altLang="ja-JP" sz="2000" b="1">
                <a:latin typeface="Calibri" pitchFamily="34" charset="0"/>
                <a:cs typeface="ＭＳ Ｐゴシック"/>
              </a:rPr>
              <a:t>L’accompagnamento dei famigliari (e i sensi di colpa)</a:t>
            </a:r>
            <a:endParaRPr lang="it-IT" sz="2000" b="1"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it-IT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entroartemisiacampobasso.it/images/g_studio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8458200" cy="4819650"/>
          </a:xfrm>
          <a:prstGeom prst="rect">
            <a:avLst/>
          </a:prstGeom>
          <a:noFill/>
        </p:spPr>
      </p:pic>
      <p:pic>
        <p:nvPicPr>
          <p:cNvPr id="6" name="Picture 2" descr="https://encrypted-tbn3.gstatic.com/images?q=tbn:ANd9GcS3q_PXJ_yJkIpz9vMdfaYcsbNdqly4ImKeYG1h7EtmI296qAMfAvZ9s-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052736"/>
            <a:ext cx="603937" cy="576064"/>
          </a:xfrm>
          <a:prstGeom prst="rect">
            <a:avLst/>
          </a:prstGeom>
          <a:noFill/>
        </p:spPr>
      </p:pic>
      <p:pic>
        <p:nvPicPr>
          <p:cNvPr id="5" name="Voce 01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59688" y="63645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3" cstate="print"/>
          <a:srcRect b="8586"/>
          <a:stretch>
            <a:fillRect/>
          </a:stretch>
        </p:blipFill>
        <p:spPr>
          <a:xfrm>
            <a:off x="395536" y="1050427"/>
            <a:ext cx="8346203" cy="5474917"/>
          </a:xfrm>
          <a:prstGeom prst="rect">
            <a:avLst/>
          </a:prstGeom>
        </p:spPr>
      </p:pic>
      <p:pic>
        <p:nvPicPr>
          <p:cNvPr id="6" name="Picture 2" descr="https://encrypted-tbn3.gstatic.com/images?q=tbn:ANd9GcS3q_PXJ_yJkIpz9vMdfaYcsbNdqly4ImKeYG1h7EtmI296qAMfAvZ9s-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052736"/>
            <a:ext cx="603937" cy="576064"/>
          </a:xfrm>
          <a:prstGeom prst="rect">
            <a:avLst/>
          </a:prstGeom>
          <a:noFill/>
        </p:spPr>
      </p:pic>
      <p:pic>
        <p:nvPicPr>
          <p:cNvPr id="7" name="Voce 013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299648" y="3878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it-IT" sz="3600" b="1" dirty="0" smtClean="0">
                <a:solidFill>
                  <a:srgbClr val="FF0000"/>
                </a:solidFill>
              </a:rPr>
              <a:t>2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  <a:r>
              <a:rPr lang="it-IT" sz="2800" b="1" dirty="0" smtClean="0">
                <a:solidFill>
                  <a:prstClr val="black"/>
                </a:solidFill>
              </a:rPr>
              <a:t>      </a:t>
            </a:r>
            <a:r>
              <a:rPr lang="it-IT" sz="2400" b="1" dirty="0" smtClean="0">
                <a:solidFill>
                  <a:prstClr val="black"/>
                </a:solidFill>
              </a:rPr>
              <a:t>L’INCONTRO DEL MEDICO JUNIOR CON LA PAZIENTE</a:t>
            </a:r>
            <a:r>
              <a:rPr lang="it-IT" sz="3200" dirty="0" smtClean="0"/>
              <a:t> </a:t>
            </a:r>
            <a:r>
              <a:rPr lang="it-IT" sz="1800" dirty="0" smtClean="0"/>
              <a:t> </a:t>
            </a:r>
            <a:r>
              <a:rPr lang="it-IT" sz="3200" dirty="0" smtClean="0"/>
              <a:t>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1600" dirty="0" smtClean="0"/>
              <a:t>M – Buongiorno Sig.ra Carla è un po’ che non ci </a:t>
            </a:r>
            <a:r>
              <a:rPr lang="it-IT" sz="1600" dirty="0" err="1" smtClean="0"/>
              <a:t>vediamo…</a:t>
            </a:r>
            <a:r>
              <a:rPr lang="it-IT" sz="1600" dirty="0" smtClean="0"/>
              <a:t> come va?</a:t>
            </a:r>
          </a:p>
          <a:p>
            <a:pPr>
              <a:buNone/>
            </a:pPr>
            <a:r>
              <a:rPr lang="it-IT" sz="1600" dirty="0" smtClean="0"/>
              <a:t>P -  bene dottore, io non volevo nemmeno </a:t>
            </a:r>
            <a:r>
              <a:rPr lang="it-IT" sz="1600" dirty="0" err="1" smtClean="0"/>
              <a:t>venire…</a:t>
            </a:r>
            <a:r>
              <a:rPr lang="it-IT" sz="1600" dirty="0" smtClean="0"/>
              <a:t> ha insistito mio marito, ma io sto benone! 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M – Ogni tanto è bene fare una visita, anche per controllare se la cura della pressione è ancora adeguata.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P – Pressione? Ma la mia pressione va bene </a:t>
            </a:r>
            <a:r>
              <a:rPr lang="it-IT" sz="1600" dirty="0" err="1" smtClean="0">
                <a:solidFill>
                  <a:prstClr val="black"/>
                </a:solidFill>
              </a:rPr>
              <a:t>dottore…</a:t>
            </a:r>
            <a:endParaRPr lang="it-IT" sz="1600" dirty="0" smtClean="0">
              <a:solidFill>
                <a:prstClr val="black"/>
              </a:solidFill>
            </a:endParaRP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M – certo, si ricorda di prendere la pastiglia tutti i giorni vero?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P – pastiglia? Ma io non prendo nessuna </a:t>
            </a:r>
            <a:r>
              <a:rPr lang="it-IT" sz="1600" dirty="0" err="1" smtClean="0">
                <a:solidFill>
                  <a:prstClr val="black"/>
                </a:solidFill>
              </a:rPr>
              <a:t>pastiglia…</a:t>
            </a:r>
            <a:r>
              <a:rPr lang="it-IT" sz="1600" dirty="0" smtClean="0">
                <a:solidFill>
                  <a:prstClr val="black"/>
                </a:solidFill>
              </a:rPr>
              <a:t>  </a:t>
            </a:r>
            <a:r>
              <a:rPr lang="it-IT" sz="1600" dirty="0" err="1" smtClean="0">
                <a:solidFill>
                  <a:prstClr val="black"/>
                </a:solidFill>
              </a:rPr>
              <a:t>Mario…che</a:t>
            </a:r>
            <a:r>
              <a:rPr lang="it-IT" sz="1600" dirty="0" smtClean="0">
                <a:solidFill>
                  <a:prstClr val="black"/>
                </a:solidFill>
              </a:rPr>
              <a:t> pastiglia prendo?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P2– Quella della pressione </a:t>
            </a:r>
            <a:r>
              <a:rPr lang="it-IT" sz="1600" dirty="0" err="1" smtClean="0">
                <a:solidFill>
                  <a:prstClr val="black"/>
                </a:solidFill>
              </a:rPr>
              <a:t>Carla…</a:t>
            </a:r>
            <a:r>
              <a:rPr lang="it-IT" sz="1600" dirty="0" smtClean="0">
                <a:solidFill>
                  <a:prstClr val="black"/>
                </a:solidFill>
              </a:rPr>
              <a:t> te la preparo tutte le mattine, non ricordi?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M – Sig.ra Carla, come le pare che vada la sua memoria?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 P- </a:t>
            </a:r>
            <a:r>
              <a:rPr lang="it-IT" sz="1600" dirty="0" err="1" smtClean="0">
                <a:solidFill>
                  <a:prstClr val="black"/>
                </a:solidFill>
              </a:rPr>
              <a:t>bene…</a:t>
            </a:r>
            <a:r>
              <a:rPr lang="it-IT" sz="1600" dirty="0" smtClean="0">
                <a:solidFill>
                  <a:prstClr val="black"/>
                </a:solidFill>
              </a:rPr>
              <a:t> certo non è più quella di una </a:t>
            </a:r>
            <a:r>
              <a:rPr lang="it-IT" sz="1600" dirty="0" err="1" smtClean="0">
                <a:solidFill>
                  <a:prstClr val="black"/>
                </a:solidFill>
              </a:rPr>
              <a:t>volta…</a:t>
            </a:r>
            <a:r>
              <a:rPr lang="it-IT" sz="1600" dirty="0" smtClean="0">
                <a:solidFill>
                  <a:prstClr val="black"/>
                </a:solidFill>
              </a:rPr>
              <a:t> ma mi ricordo tutto della mia mamma, del lavoro (ho lavorato tanto, sa dottore?) e la mia </a:t>
            </a:r>
            <a:r>
              <a:rPr lang="it-IT" sz="1600" dirty="0" err="1" smtClean="0">
                <a:solidFill>
                  <a:prstClr val="black"/>
                </a:solidFill>
              </a:rPr>
              <a:t>famiglia…</a:t>
            </a:r>
            <a:r>
              <a:rPr lang="it-IT" sz="1600" dirty="0" smtClean="0">
                <a:solidFill>
                  <a:prstClr val="black"/>
                </a:solidFill>
              </a:rPr>
              <a:t> tutto mi ricordo! E poi.. Faccio tutto io in casa! Non ho bisogno di nessuno!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M – certo sig.ra </a:t>
            </a:r>
            <a:r>
              <a:rPr lang="it-IT" sz="1600" dirty="0" err="1" smtClean="0">
                <a:solidFill>
                  <a:prstClr val="black"/>
                </a:solidFill>
              </a:rPr>
              <a:t>Carla…</a:t>
            </a:r>
            <a:r>
              <a:rPr lang="it-IT" sz="1600" dirty="0" smtClean="0">
                <a:solidFill>
                  <a:prstClr val="black"/>
                </a:solidFill>
              </a:rPr>
              <a:t> so che le piace </a:t>
            </a:r>
            <a:r>
              <a:rPr lang="it-IT" sz="1600" dirty="0" err="1" smtClean="0">
                <a:solidFill>
                  <a:prstClr val="black"/>
                </a:solidFill>
              </a:rPr>
              <a:t>cucinare…</a:t>
            </a:r>
            <a:r>
              <a:rPr lang="it-IT" sz="1600" dirty="0" smtClean="0">
                <a:solidFill>
                  <a:prstClr val="black"/>
                </a:solidFill>
              </a:rPr>
              <a:t> cosa ha preparato oggi per il pranzo  (NB: il colloquio avviene nel pomeriggio)?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P- …..Mario! Cosa abbiamo mangiato oggi? Guarda un po’, non mi viene in mente.. Pasta e </a:t>
            </a:r>
            <a:r>
              <a:rPr lang="it-IT" sz="1600" dirty="0" err="1" smtClean="0">
                <a:solidFill>
                  <a:prstClr val="black"/>
                </a:solidFill>
              </a:rPr>
              <a:t>carne…</a:t>
            </a:r>
            <a:r>
              <a:rPr lang="it-IT" sz="1600" dirty="0" smtClean="0">
                <a:solidFill>
                  <a:prstClr val="black"/>
                </a:solidFill>
              </a:rPr>
              <a:t> mangiamo sempre pasta e </a:t>
            </a:r>
            <a:r>
              <a:rPr lang="it-IT" sz="1600" dirty="0" err="1" smtClean="0">
                <a:solidFill>
                  <a:prstClr val="black"/>
                </a:solidFill>
              </a:rPr>
              <a:t>carne…</a:t>
            </a:r>
            <a:endParaRPr lang="it-IT" sz="1600" dirty="0" smtClean="0">
              <a:solidFill>
                <a:prstClr val="black"/>
              </a:solidFill>
            </a:endParaRP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P2 – Carla, ho fatto io la frittata con le uova che ci ha portato tua sorella, non ricordi?</a:t>
            </a:r>
          </a:p>
          <a:p>
            <a:pPr>
              <a:buNone/>
            </a:pPr>
            <a:r>
              <a:rPr lang="it-IT" sz="1600" dirty="0" smtClean="0">
                <a:solidFill>
                  <a:prstClr val="black"/>
                </a:solidFill>
              </a:rPr>
              <a:t>P – Certo, la frittata! Ma quali uova di mia sorella? Quella sarà due mesi che non la vedo!</a:t>
            </a:r>
          </a:p>
          <a:p>
            <a:pPr>
              <a:buNone/>
            </a:pPr>
            <a:r>
              <a:rPr lang="it-IT" sz="1600" dirty="0" err="1" smtClean="0">
                <a:solidFill>
                  <a:prstClr val="black"/>
                </a:solidFill>
              </a:rPr>
              <a:t>P….il</a:t>
            </a:r>
            <a:r>
              <a:rPr lang="it-IT" sz="1600" dirty="0" smtClean="0">
                <a:solidFill>
                  <a:prstClr val="black"/>
                </a:solidFill>
              </a:rPr>
              <a:t> </a:t>
            </a:r>
            <a:r>
              <a:rPr lang="it-IT" sz="1600" dirty="0" err="1" smtClean="0">
                <a:solidFill>
                  <a:prstClr val="black"/>
                </a:solidFill>
              </a:rPr>
              <a:t>sig</a:t>
            </a:r>
            <a:r>
              <a:rPr lang="it-IT" sz="1600" dirty="0" smtClean="0">
                <a:solidFill>
                  <a:prstClr val="black"/>
                </a:solidFill>
              </a:rPr>
              <a:t> </a:t>
            </a:r>
            <a:r>
              <a:rPr lang="it-IT" sz="1600" dirty="0" err="1" smtClean="0">
                <a:solidFill>
                  <a:prstClr val="black"/>
                </a:solidFill>
              </a:rPr>
              <a:t>mario</a:t>
            </a:r>
            <a:r>
              <a:rPr lang="it-IT" sz="1600" dirty="0" smtClean="0">
                <a:solidFill>
                  <a:prstClr val="black"/>
                </a:solidFill>
              </a:rPr>
              <a:t> allarga disperato le </a:t>
            </a:r>
            <a:r>
              <a:rPr lang="it-IT" sz="1600" dirty="0" err="1" smtClean="0">
                <a:solidFill>
                  <a:prstClr val="black"/>
                </a:solidFill>
              </a:rPr>
              <a:t>braccia…</a:t>
            </a:r>
            <a:r>
              <a:rPr lang="it-IT" sz="1600" dirty="0" smtClean="0">
                <a:solidFill>
                  <a:prstClr val="black"/>
                </a:solidFill>
              </a:rPr>
              <a:t>.</a:t>
            </a:r>
          </a:p>
          <a:p>
            <a:pPr>
              <a:buNone/>
            </a:pPr>
            <a:endParaRPr lang="it-IT" sz="1600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it-IT" sz="1600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it-IT" sz="1600" dirty="0">
              <a:solidFill>
                <a:prstClr val="black"/>
              </a:solidFill>
            </a:endParaRPr>
          </a:p>
          <a:p>
            <a:pPr>
              <a:buNone/>
            </a:pPr>
            <a:endParaRPr lang="it-IT" sz="1600" dirty="0"/>
          </a:p>
        </p:txBody>
      </p:sp>
      <p:pic>
        <p:nvPicPr>
          <p:cNvPr id="4" name="Picture 2" descr="https://encrypted-tbn3.gstatic.com/images?q=tbn:ANd9GcS3q_PXJ_yJkIpz9vMdfaYcsbNdqly4ImKeYG1h7EtmI296qAMfAvZ9s-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440" y="6309320"/>
            <a:ext cx="452953" cy="43204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l"/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     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marL="400050" lvl="1" indent="0">
              <a:buNone/>
            </a:pPr>
            <a:r>
              <a:rPr lang="it-IT" sz="36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Condizioni generali buone, </a:t>
            </a: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lieve trascuratezza nel vestire, </a:t>
            </a: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cute e mucose </a:t>
            </a:r>
            <a:r>
              <a:rPr lang="it-IT" dirty="0" err="1" smtClean="0">
                <a:latin typeface="Arial Narrow"/>
                <a:cs typeface="Arial Narrow"/>
              </a:rPr>
              <a:t>normoidratate</a:t>
            </a:r>
            <a:r>
              <a:rPr lang="it-IT" dirty="0" smtClean="0">
                <a:latin typeface="Arial Narrow"/>
                <a:cs typeface="Arial Narrow"/>
              </a:rPr>
              <a:t>, </a:t>
            </a:r>
          </a:p>
          <a:p>
            <a:pPr>
              <a:spcBef>
                <a:spcPts val="0"/>
              </a:spcBef>
              <a:defRPr/>
            </a:pPr>
            <a:r>
              <a:rPr lang="it-IT" dirty="0" err="1" smtClean="0">
                <a:latin typeface="Arial Narrow"/>
                <a:cs typeface="Arial Narrow"/>
              </a:rPr>
              <a:t>normotermica</a:t>
            </a:r>
            <a:r>
              <a:rPr lang="it-IT" dirty="0" smtClean="0">
                <a:latin typeface="Arial Narrow"/>
                <a:cs typeface="Arial Narrow"/>
              </a:rPr>
              <a:t>, </a:t>
            </a:r>
            <a:r>
              <a:rPr lang="it-IT" dirty="0" err="1" smtClean="0">
                <a:latin typeface="Arial Narrow"/>
                <a:cs typeface="Arial Narrow"/>
              </a:rPr>
              <a:t>normotrofismo</a:t>
            </a:r>
            <a:r>
              <a:rPr lang="it-IT" dirty="0" smtClean="0">
                <a:latin typeface="Arial Narrow"/>
                <a:cs typeface="Arial Narrow"/>
              </a:rPr>
              <a:t> muscolare</a:t>
            </a: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Pressione </a:t>
            </a:r>
            <a:r>
              <a:rPr lang="it-IT" dirty="0">
                <a:latin typeface="Arial Narrow"/>
                <a:cs typeface="Arial Narrow"/>
              </a:rPr>
              <a:t>arteriosa </a:t>
            </a:r>
            <a:r>
              <a:rPr lang="it-IT" dirty="0" smtClean="0">
                <a:latin typeface="Arial Narrow"/>
                <a:cs typeface="Arial Narrow"/>
              </a:rPr>
              <a:t>142/86</a:t>
            </a:r>
            <a:endParaRPr lang="it-IT" dirty="0">
              <a:latin typeface="Arial Narrow"/>
              <a:cs typeface="Arial Narrow"/>
            </a:endParaRP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E.O</a:t>
            </a:r>
            <a:r>
              <a:rPr lang="it-IT" dirty="0">
                <a:latin typeface="Arial Narrow"/>
                <a:cs typeface="Arial Narrow"/>
              </a:rPr>
              <a:t>. </a:t>
            </a:r>
            <a:r>
              <a:rPr lang="it-IT" dirty="0" smtClean="0">
                <a:latin typeface="Arial Narrow"/>
                <a:cs typeface="Arial Narrow"/>
              </a:rPr>
              <a:t>Cardiaco: toni ritmici </a:t>
            </a:r>
            <a:r>
              <a:rPr lang="it-IT" dirty="0" err="1" smtClean="0">
                <a:latin typeface="Arial Narrow"/>
                <a:cs typeface="Arial Narrow"/>
              </a:rPr>
              <a:t>normofrequenti</a:t>
            </a:r>
            <a:r>
              <a:rPr lang="it-IT" dirty="0" smtClean="0">
                <a:latin typeface="Arial Narrow"/>
                <a:cs typeface="Arial Narrow"/>
              </a:rPr>
              <a:t>, dubbio soffio sistolico 2/6 in focolaio mitralico, FC 78r non soffi carotidei</a:t>
            </a:r>
            <a:endParaRPr lang="it-IT" dirty="0">
              <a:latin typeface="Arial Narrow"/>
              <a:cs typeface="Arial Narrow"/>
            </a:endParaRPr>
          </a:p>
          <a:p>
            <a:pPr>
              <a:spcBef>
                <a:spcPts val="0"/>
              </a:spcBef>
              <a:defRPr/>
            </a:pPr>
            <a:r>
              <a:rPr lang="it-IT" dirty="0" err="1" smtClean="0">
                <a:latin typeface="Arial Narrow"/>
                <a:cs typeface="Arial Narrow"/>
              </a:rPr>
              <a:t>MV</a:t>
            </a:r>
            <a:r>
              <a:rPr lang="it-IT" dirty="0" smtClean="0">
                <a:latin typeface="Arial Narrow"/>
                <a:cs typeface="Arial Narrow"/>
              </a:rPr>
              <a:t> presente su tutto l’ambito polmonare, non rumori aggiunti, </a:t>
            </a:r>
            <a:r>
              <a:rPr lang="it-IT" dirty="0" err="1" smtClean="0">
                <a:latin typeface="Arial Narrow"/>
                <a:cs typeface="Arial Narrow"/>
              </a:rPr>
              <a:t>normopnea</a:t>
            </a:r>
            <a:r>
              <a:rPr lang="it-IT" dirty="0" smtClean="0">
                <a:latin typeface="Arial Narrow"/>
                <a:cs typeface="Arial Narrow"/>
              </a:rPr>
              <a:t>, </a:t>
            </a:r>
            <a:r>
              <a:rPr lang="it-IT" dirty="0" err="1" smtClean="0">
                <a:latin typeface="Arial Narrow"/>
                <a:cs typeface="Arial Narrow"/>
              </a:rPr>
              <a:t>eupnoica</a:t>
            </a: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 err="1" smtClean="0">
                <a:latin typeface="Arial Narrow"/>
                <a:cs typeface="Arial Narrow"/>
              </a:rPr>
              <a:t>Sat</a:t>
            </a:r>
            <a:r>
              <a:rPr lang="it-IT" dirty="0" smtClean="0">
                <a:latin typeface="Arial Narrow"/>
                <a:cs typeface="Arial Narrow"/>
              </a:rPr>
              <a:t> 97% in aria</a:t>
            </a:r>
            <a:endParaRPr lang="it-IT" dirty="0">
              <a:latin typeface="Arial Narrow"/>
              <a:cs typeface="Arial Narrow"/>
            </a:endParaRP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Addome trattabile non dolente ne dolorabile alla palpazione superficiale e profonda in tutti i settori addominali. Non masse palpabili, polsi periferici validi simmetrici bilateralmente.</a:t>
            </a:r>
            <a:endParaRPr lang="it-IT" dirty="0">
              <a:latin typeface="Arial Narrow"/>
              <a:cs typeface="Arial Narrow"/>
            </a:endParaRPr>
          </a:p>
          <a:p>
            <a:pPr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Non deficit della marcia, </a:t>
            </a:r>
            <a:r>
              <a:rPr lang="it-IT" dirty="0" err="1" smtClean="0">
                <a:latin typeface="Arial Narrow"/>
                <a:cs typeface="Arial Narrow"/>
              </a:rPr>
              <a:t>Romberg</a:t>
            </a:r>
            <a:r>
              <a:rPr lang="it-IT" dirty="0" smtClean="0">
                <a:latin typeface="Arial Narrow"/>
                <a:cs typeface="Arial Narrow"/>
              </a:rPr>
              <a:t> negativo. Obiettività neurologica nella norma salvo lieve astenia simmetrica arti inferiori al </a:t>
            </a:r>
            <a:r>
              <a:rPr lang="it-IT" dirty="0" err="1" smtClean="0">
                <a:latin typeface="Arial Narrow"/>
                <a:cs typeface="Arial Narrow"/>
              </a:rPr>
              <a:t>Mingazzini</a:t>
            </a:r>
            <a:r>
              <a:rPr lang="it-IT" dirty="0" smtClean="0">
                <a:latin typeface="Arial Narrow"/>
                <a:cs typeface="Arial Narrow"/>
              </a:rPr>
              <a:t> II</a:t>
            </a:r>
          </a:p>
        </p:txBody>
      </p:sp>
      <p:pic>
        <p:nvPicPr>
          <p:cNvPr id="1027" name="Picture 3" descr="C:\Users\lorenzo zanini\Desktop\lorenzo\ordine dei medici\2015\problem solving\2a serata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60647"/>
            <a:ext cx="3672407" cy="302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345" y="2132856"/>
            <a:ext cx="4620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Visita Geriatrica (prima visita)</a:t>
            </a:r>
            <a:endParaRPr lang="it-IT" sz="28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23528" y="3532946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Valutazione UVA per dubbio decadimento cognitivo</a:t>
            </a:r>
            <a:endParaRPr lang="it-IT" sz="2000" dirty="0"/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18864" y="548680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it-IT" b="1" dirty="0" smtClean="0">
                <a:solidFill>
                  <a:srgbClr val="FF0000"/>
                </a:solidFill>
              </a:rPr>
              <a:t>3</a:t>
            </a:r>
            <a:r>
              <a:rPr lang="it-IT" sz="3600" b="1" dirty="0" smtClean="0">
                <a:solidFill>
                  <a:srgbClr val="FF0000"/>
                </a:solidFill>
              </a:rPr>
              <a:t>  </a:t>
            </a:r>
            <a:r>
              <a:rPr lang="it-IT" sz="3600" b="1" dirty="0" smtClean="0">
                <a:solidFill>
                  <a:prstClr val="black"/>
                </a:solidFill>
              </a:rPr>
              <a:t>   </a:t>
            </a:r>
            <a:r>
              <a:rPr lang="it-IT" sz="3100" b="1" dirty="0" smtClean="0">
                <a:solidFill>
                  <a:prstClr val="black"/>
                </a:solidFill>
              </a:rPr>
              <a:t>MEDICO JUNIOR (MJ) – MEDICO SENIOR (MS)</a:t>
            </a:r>
            <a:r>
              <a:rPr lang="it-IT" sz="3100" dirty="0" smtClean="0"/>
              <a:t>   </a:t>
            </a:r>
            <a:endParaRPr lang="it-IT" sz="3100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3808" y="1628800"/>
            <a:ext cx="3456384" cy="345638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71600" y="559098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err="1" smtClean="0"/>
              <a:t>Avro</a:t>
            </a:r>
            <a:r>
              <a:rPr lang="it-IT" sz="3600" b="1" dirty="0" smtClean="0"/>
              <a:t> fatto bene? </a:t>
            </a:r>
            <a:r>
              <a:rPr lang="it-IT" sz="3600" b="1" dirty="0" smtClean="0">
                <a:sym typeface="Wingdings" pitchFamily="2" charset="2"/>
              </a:rPr>
              <a:t> VEDIAMO IL PDT!</a:t>
            </a:r>
            <a:endParaRPr lang="it-IT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26626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LA DIAGNOSI DI DEMENZA IN MEDICINA GENERALE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Arrotonda angolo diagonale rettangolo 12"/>
          <p:cNvSpPr/>
          <p:nvPr/>
        </p:nvSpPr>
        <p:spPr bwMode="auto">
          <a:xfrm>
            <a:off x="755576" y="908720"/>
            <a:ext cx="7777163" cy="2304256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black"/>
                </a:solidFill>
              </a:rPr>
              <a:t>Grazie </a:t>
            </a:r>
            <a:r>
              <a:rPr lang="it-IT" sz="2400" b="1" dirty="0">
                <a:solidFill>
                  <a:prstClr val="black"/>
                </a:solidFill>
              </a:rPr>
              <a:t>al rapporto pluriennale con i pazienti e le loro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famiglie, i MMG sono in una posizione favorevole e unica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per raccogliere informazioni che servono per una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valutazione del profilo </a:t>
            </a:r>
            <a:r>
              <a:rPr lang="it-IT" sz="2400" b="1" dirty="0" err="1">
                <a:solidFill>
                  <a:prstClr val="black"/>
                </a:solidFill>
              </a:rPr>
              <a:t>bio-psico-sociale</a:t>
            </a:r>
            <a:r>
              <a:rPr lang="it-IT" sz="2400" b="1" dirty="0">
                <a:solidFill>
                  <a:prstClr val="black"/>
                </a:solidFill>
              </a:rPr>
              <a:t> e funzionale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del paziente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2400" dirty="0">
              <a:solidFill>
                <a:prstClr val="black"/>
              </a:solidFill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prstClr val="black"/>
                </a:solidFill>
              </a:rPr>
              <a:t>(</a:t>
            </a:r>
            <a:r>
              <a:rPr lang="it-IT" sz="1200" b="1" dirty="0" err="1">
                <a:solidFill>
                  <a:prstClr val="black"/>
                </a:solidFill>
              </a:rPr>
              <a:t>Pond</a:t>
            </a:r>
            <a:r>
              <a:rPr lang="it-IT" sz="1200" b="1" dirty="0">
                <a:solidFill>
                  <a:prstClr val="black"/>
                </a:solidFill>
              </a:rPr>
              <a:t> e </a:t>
            </a:r>
            <a:r>
              <a:rPr lang="it-IT" sz="1200" b="1" dirty="0" err="1">
                <a:solidFill>
                  <a:prstClr val="black"/>
                </a:solidFill>
              </a:rPr>
              <a:t>Brodaty</a:t>
            </a:r>
            <a:r>
              <a:rPr lang="it-IT" sz="1200" b="1" dirty="0">
                <a:solidFill>
                  <a:prstClr val="black"/>
                </a:solidFill>
              </a:rPr>
              <a:t>, 2004, </a:t>
            </a:r>
            <a:r>
              <a:rPr lang="it-IT" sz="1200" b="1" dirty="0" err="1">
                <a:solidFill>
                  <a:prstClr val="black"/>
                </a:solidFill>
              </a:rPr>
              <a:t>Villars</a:t>
            </a:r>
            <a:r>
              <a:rPr lang="it-IT" sz="1200" b="1" dirty="0">
                <a:solidFill>
                  <a:prstClr val="black"/>
                </a:solidFill>
              </a:rPr>
              <a:t> </a:t>
            </a:r>
            <a:r>
              <a:rPr lang="it-IT" sz="1200" b="1" dirty="0" err="1">
                <a:solidFill>
                  <a:prstClr val="black"/>
                </a:solidFill>
              </a:rPr>
              <a:t>et</a:t>
            </a:r>
            <a:r>
              <a:rPr lang="it-IT" sz="1200" b="1" dirty="0">
                <a:solidFill>
                  <a:prstClr val="black"/>
                </a:solidFill>
              </a:rPr>
              <a:t> al., 2010).</a:t>
            </a:r>
          </a:p>
        </p:txBody>
      </p:sp>
      <p:sp>
        <p:nvSpPr>
          <p:cNvPr id="14" name="Arrotonda angolo diagonale rettangolo 13"/>
          <p:cNvSpPr/>
          <p:nvPr/>
        </p:nvSpPr>
        <p:spPr bwMode="auto">
          <a:xfrm>
            <a:off x="755576" y="3501008"/>
            <a:ext cx="7848872" cy="1431925"/>
          </a:xfrm>
          <a:prstGeom prst="round2DiagRect">
            <a:avLst>
              <a:gd name="adj1" fmla="val 24315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Queste informazioni sono poi fondamentali e determinanti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sia per il processo diagnostico che per l'analisi e valutazione 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prstClr val="black"/>
                </a:solidFill>
              </a:rPr>
              <a:t>degli effetti dei trattamenti e le scelte successive</a:t>
            </a:r>
          </a:p>
        </p:txBody>
      </p:sp>
      <p:sp>
        <p:nvSpPr>
          <p:cNvPr id="11" name="Arrotonda angolo diagonale rettangolo 10"/>
          <p:cNvSpPr/>
          <p:nvPr/>
        </p:nvSpPr>
        <p:spPr bwMode="auto">
          <a:xfrm>
            <a:off x="755576" y="5229200"/>
            <a:ext cx="7776864" cy="1152128"/>
          </a:xfrm>
          <a:prstGeom prst="round2DiagRect">
            <a:avLst>
              <a:gd name="adj1" fmla="val 24315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black"/>
                </a:solidFill>
              </a:rPr>
              <a:t>La demenza di Alzheimer è una MALATTIA della FAMIGLIA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err="1" smtClean="0">
                <a:solidFill>
                  <a:prstClr val="black"/>
                </a:solidFill>
              </a:rPr>
              <a:t>cronico-degenerativa</a:t>
            </a:r>
            <a:r>
              <a:rPr lang="it-IT" sz="2400" b="1" dirty="0" smtClean="0">
                <a:solidFill>
                  <a:prstClr val="black"/>
                </a:solidFill>
              </a:rPr>
              <a:t>  a forte impatto assistenziale</a:t>
            </a:r>
            <a:endParaRPr lang="it-IT" sz="24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24578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5720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prstClr val="white"/>
                </a:solidFill>
              </a:rPr>
              <a:t>I PRIMI SEGNALI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245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592263" y="863600"/>
            <a:ext cx="5888038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929</Words>
  <Application>Microsoft Office PowerPoint</Application>
  <PresentationFormat>Presentazione su schermo (4:3)</PresentationFormat>
  <Paragraphs>111</Paragraphs>
  <Slides>15</Slides>
  <Notes>8</Notes>
  <HiddenSlides>1</HiddenSlides>
  <MMClips>2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Tema di Office</vt:lpstr>
      <vt:lpstr>1_Tema di Office</vt:lpstr>
      <vt:lpstr>2_Tema di Office</vt:lpstr>
      <vt:lpstr>Il paziente con decadimento cognitivo</vt:lpstr>
      <vt:lpstr>Diapositiva 2</vt:lpstr>
      <vt:lpstr>Diapositiva 3</vt:lpstr>
      <vt:lpstr>2       L’INCONTRO DEL MEDICO JUNIOR CON LA PAZIENTE   </vt:lpstr>
      <vt:lpstr>     Oggettività </vt:lpstr>
      <vt:lpstr>Diapositiva 6</vt:lpstr>
      <vt:lpstr>3     MEDICO JUNIOR (MJ) – MEDICO SENIOR (MS)   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Multicom</dc:creator>
  <cp:lastModifiedBy>lorenzo zanini</cp:lastModifiedBy>
  <cp:revision>115</cp:revision>
  <dcterms:created xsi:type="dcterms:W3CDTF">2015-02-23T16:27:24Z</dcterms:created>
  <dcterms:modified xsi:type="dcterms:W3CDTF">2015-09-30T15:48:08Z</dcterms:modified>
</cp:coreProperties>
</file>