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1</a:t>
          </a:r>
          <a:endParaRPr lang="it-IT" sz="44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b="1" dirty="0" smtClean="0"/>
            <a:t>Nodulo polmonare è lesione circondata da parenchima polmonare con  </a:t>
          </a:r>
          <a:r>
            <a:rPr lang="it-IT" sz="1800" b="1" dirty="0" smtClean="0">
              <a:latin typeface="Webdings" pitchFamily="18" charset="2"/>
              <a:sym typeface="Webdings" pitchFamily="18" charset="2"/>
            </a:rPr>
            <a:t></a:t>
          </a:r>
          <a:r>
            <a:rPr lang="it-IT" sz="1800" b="1" dirty="0" smtClean="0">
              <a:sym typeface="Webdings" pitchFamily="18" charset="2"/>
            </a:rPr>
            <a:t> </a:t>
          </a:r>
          <a:r>
            <a:rPr lang="it-IT" sz="1800" b="1" dirty="0" smtClean="0"/>
            <a:t>compreso    fra 0,5 e 3 cm. </a:t>
          </a:r>
          <a:r>
            <a:rPr lang="it-IT" b="1" dirty="0" smtClean="0"/>
            <a:t>Le cause </a:t>
          </a:r>
          <a:r>
            <a:rPr lang="it-IT" altLang="it-IT" b="1" dirty="0" smtClean="0"/>
            <a:t>“</a:t>
          </a:r>
          <a:r>
            <a:rPr lang="it-IT" b="1" dirty="0" smtClean="0"/>
            <a:t>maligne</a:t>
          </a:r>
          <a:r>
            <a:rPr lang="it-IT" altLang="it-IT" b="1" dirty="0" smtClean="0"/>
            <a:t>”</a:t>
          </a:r>
          <a:r>
            <a:rPr lang="it-IT" b="1" dirty="0" smtClean="0"/>
            <a:t>  di SPN più frequenti sono i tumori polmonari, le metastasi polmonari rappresentano </a:t>
          </a:r>
          <a:r>
            <a:rPr lang="it-IT" altLang="it-IT" b="1" dirty="0" smtClean="0"/>
            <a:t>“</a:t>
          </a:r>
          <a:r>
            <a:rPr lang="it-IT" b="1" dirty="0" smtClean="0"/>
            <a:t>solo</a:t>
          </a:r>
          <a:r>
            <a:rPr lang="it-IT" altLang="it-IT" b="1" dirty="0" smtClean="0"/>
            <a:t>”</a:t>
          </a:r>
          <a:r>
            <a:rPr lang="it-IT" b="1" dirty="0" smtClean="0"/>
            <a:t> il 25% dei casi. Le cause più comuni di SPN benigno sono </a:t>
          </a:r>
          <a:r>
            <a:rPr lang="it-IT" b="1" dirty="0" err="1" smtClean="0"/>
            <a:t>infez</a:t>
          </a:r>
          <a:r>
            <a:rPr lang="it-IT" b="1" dirty="0" smtClean="0"/>
            <a:t>. granulomatose e gli </a:t>
          </a:r>
          <a:r>
            <a:rPr lang="it-IT" b="1" dirty="0" err="1" smtClean="0"/>
            <a:t>amartomi</a:t>
          </a:r>
          <a:r>
            <a:rPr lang="it-IT" b="1" dirty="0" smtClean="0"/>
            <a:t>.</a:t>
          </a:r>
          <a:endParaRPr lang="it-IT" sz="1800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2</a:t>
          </a:r>
          <a:endParaRPr lang="it-IT" sz="44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/>
            <a:t>PET-FDG è un esame indicato per effettuare: diagnosi, </a:t>
          </a:r>
          <a:r>
            <a:rPr lang="it-IT" sz="2400" b="1" dirty="0" err="1" smtClean="0"/>
            <a:t>stadiazione</a:t>
          </a:r>
          <a:r>
            <a:rPr lang="it-IT" sz="2400" b="1" dirty="0" smtClean="0"/>
            <a:t> e </a:t>
          </a:r>
          <a:r>
            <a:rPr lang="it-IT" sz="2400" b="1" dirty="0" err="1" smtClean="0"/>
            <a:t>ristadiazione</a:t>
          </a:r>
          <a:r>
            <a:rPr lang="it-IT" sz="2400" b="1" dirty="0" smtClean="0"/>
            <a:t>, pianificazione del trattamento, valutazione risposta alla terapia.</a:t>
          </a:r>
          <a:endParaRPr lang="it-IT" sz="1800" b="1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3</a:t>
          </a:r>
          <a:endParaRPr lang="it-IT" sz="44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2000" b="1" dirty="0" smtClean="0"/>
            <a:t>La </a:t>
          </a:r>
          <a:r>
            <a:rPr lang="it-IT" sz="2000" b="1" dirty="0" err="1" smtClean="0"/>
            <a:t>Tc</a:t>
          </a:r>
          <a:r>
            <a:rPr lang="it-IT" sz="2000" b="1" dirty="0" smtClean="0"/>
            <a:t> torace è l</a:t>
          </a:r>
          <a:r>
            <a:rPr lang="it-IT" altLang="it-IT" sz="2000" b="1" dirty="0" smtClean="0"/>
            <a:t>’</a:t>
          </a:r>
          <a:r>
            <a:rPr lang="it-IT" sz="2000" b="1" dirty="0" smtClean="0"/>
            <a:t>esame diagnostico di riferimento nella valutazione e nel follow-up  del SPN. </a:t>
          </a:r>
          <a:r>
            <a:rPr lang="it-IT" altLang="it-IT" sz="2000" b="1" dirty="0" smtClean="0"/>
            <a:t>“C</a:t>
          </a:r>
          <a:r>
            <a:rPr lang="it-IT" sz="2000" b="1" dirty="0" smtClean="0"/>
            <a:t>aratterizza</a:t>
          </a:r>
          <a:r>
            <a:rPr lang="it-IT" altLang="it-IT" sz="2000" b="1" dirty="0" smtClean="0"/>
            <a:t>”</a:t>
          </a:r>
          <a:r>
            <a:rPr lang="it-IT" sz="2000" b="1" dirty="0" smtClean="0"/>
            <a:t> il SPN analizzando :  dimensioni, forma, calcificazioni, margini, densità, accrescimento.</a:t>
          </a:r>
          <a:endParaRPr lang="it-IT" sz="1800" b="1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48D0B5B-6B06-4F86-9227-E025E00A0B8D}" type="presOf" srcId="{3800E0CD-D18A-6B4E-B56D-EC77A674B61F}" destId="{AB14E9ED-0B59-3C41-BFB6-02715B144645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E58C5D49-A131-4EE9-AE90-EC4F79F3D942}" type="presOf" srcId="{922FFC4C-6A2D-9A44-804C-E2E5705726AC}" destId="{350713BD-B27B-E948-80D9-169A97BCC1EF}" srcOrd="0" destOrd="0" presId="urn:microsoft.com/office/officeart/2005/8/layout/chevron2"/>
    <dgm:cxn modelId="{E7E20B3D-BC50-4C64-BB5B-FD7BAD33DB16}" type="presOf" srcId="{E2B49345-971D-8E42-A04A-C70453476C74}" destId="{40E24A69-73F7-6B42-B21F-2F80040FE5B1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74E568ED-F213-43F9-9C62-86E4CDD6013E}" type="presOf" srcId="{1A482E81-4384-F043-99B0-3556F969F1C4}" destId="{49A8466E-1FE7-744E-93DB-7BDD5B0612CC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046213E1-1D16-4B03-802B-0D1A6A079059}" type="presOf" srcId="{082C3A4E-F1E0-BD46-9F2B-FE77532B948D}" destId="{66BEDA6B-ED39-584D-AFF9-E78CD244A2D8}" srcOrd="0" destOrd="0" presId="urn:microsoft.com/office/officeart/2005/8/layout/chevron2"/>
    <dgm:cxn modelId="{AE4BE5FA-9C3F-4897-ABA4-FEDC0250A1F1}" type="presOf" srcId="{FE7C479A-06AC-4B44-BD18-E837F19107A3}" destId="{8CC556F1-3902-064D-9B1D-7826AE877ED2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B61DB513-898A-49CA-9A98-C2931CD1B7B2}" type="presOf" srcId="{CC0C5F87-9E09-F44A-9FE4-783D1ECA91D7}" destId="{A33AEACA-D2B7-DD4F-BC66-D0A9C74BB356}" srcOrd="0" destOrd="0" presId="urn:microsoft.com/office/officeart/2005/8/layout/chevron2"/>
    <dgm:cxn modelId="{14167AF4-B618-4762-A170-46A3ADC98AB0}" type="presParOf" srcId="{8CC556F1-3902-064D-9B1D-7826AE877ED2}" destId="{E3E038D3-8E18-EA42-AF72-11DD7CD67EA8}" srcOrd="0" destOrd="0" presId="urn:microsoft.com/office/officeart/2005/8/layout/chevron2"/>
    <dgm:cxn modelId="{0064273C-1A8A-481C-883B-86FABEF3CADE}" type="presParOf" srcId="{E3E038D3-8E18-EA42-AF72-11DD7CD67EA8}" destId="{A33AEACA-D2B7-DD4F-BC66-D0A9C74BB356}" srcOrd="0" destOrd="0" presId="urn:microsoft.com/office/officeart/2005/8/layout/chevron2"/>
    <dgm:cxn modelId="{6C2568CD-6DC5-4DC1-958D-C7089B81CD67}" type="presParOf" srcId="{E3E038D3-8E18-EA42-AF72-11DD7CD67EA8}" destId="{350713BD-B27B-E948-80D9-169A97BCC1EF}" srcOrd="1" destOrd="0" presId="urn:microsoft.com/office/officeart/2005/8/layout/chevron2"/>
    <dgm:cxn modelId="{CE64BFF0-E2DA-41B2-BABF-153587D00DEE}" type="presParOf" srcId="{8CC556F1-3902-064D-9B1D-7826AE877ED2}" destId="{915AC809-38F8-0E4E-BD3E-2767400BDDE8}" srcOrd="1" destOrd="0" presId="urn:microsoft.com/office/officeart/2005/8/layout/chevron2"/>
    <dgm:cxn modelId="{64840F1F-11F6-4622-ABDD-426BD4E34A0A}" type="presParOf" srcId="{8CC556F1-3902-064D-9B1D-7826AE877ED2}" destId="{ABB89070-6C57-554C-B131-4B74B9AD69F3}" srcOrd="2" destOrd="0" presId="urn:microsoft.com/office/officeart/2005/8/layout/chevron2"/>
    <dgm:cxn modelId="{BF6C16A8-6A6C-44C2-9979-66572F558DD7}" type="presParOf" srcId="{ABB89070-6C57-554C-B131-4B74B9AD69F3}" destId="{40E24A69-73F7-6B42-B21F-2F80040FE5B1}" srcOrd="0" destOrd="0" presId="urn:microsoft.com/office/officeart/2005/8/layout/chevron2"/>
    <dgm:cxn modelId="{66FBCFF5-89E8-4D1D-96A7-F8CEC0122E88}" type="presParOf" srcId="{ABB89070-6C57-554C-B131-4B74B9AD69F3}" destId="{AB14E9ED-0B59-3C41-BFB6-02715B144645}" srcOrd="1" destOrd="0" presId="urn:microsoft.com/office/officeart/2005/8/layout/chevron2"/>
    <dgm:cxn modelId="{7FA24777-4B6F-42BE-8111-0D77CBD4AC5B}" type="presParOf" srcId="{8CC556F1-3902-064D-9B1D-7826AE877ED2}" destId="{E2A5A025-D2BF-FD4B-9D0E-069330075690}" srcOrd="3" destOrd="0" presId="urn:microsoft.com/office/officeart/2005/8/layout/chevron2"/>
    <dgm:cxn modelId="{6519C680-CBE7-4D02-9CD0-57922BF7E85F}" type="presParOf" srcId="{8CC556F1-3902-064D-9B1D-7826AE877ED2}" destId="{80146EE5-1473-194F-B1B6-CD064E2E7C73}" srcOrd="4" destOrd="0" presId="urn:microsoft.com/office/officeart/2005/8/layout/chevron2"/>
    <dgm:cxn modelId="{E3D2AC93-035D-4BDE-BB01-BB72ED72E45F}" type="presParOf" srcId="{80146EE5-1473-194F-B1B6-CD064E2E7C73}" destId="{66BEDA6B-ED39-584D-AFF9-E78CD244A2D8}" srcOrd="0" destOrd="0" presId="urn:microsoft.com/office/officeart/2005/8/layout/chevron2"/>
    <dgm:cxn modelId="{7C4AEBC2-57AC-4497-A03C-9E593CB3D972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321170" y="326040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1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754266"/>
        <a:ext cx="1498794" cy="642341"/>
      </dsp:txXfrm>
    </dsp:sp>
    <dsp:sp modelId="{350713BD-B27B-E948-80D9-169A97BCC1EF}">
      <dsp:nvSpPr>
        <dsp:cNvPr id="0" name=""/>
        <dsp:cNvSpPr/>
      </dsp:nvSpPr>
      <dsp:spPr>
        <a:xfrm rot="5400000">
          <a:off x="4625162" y="-3121497"/>
          <a:ext cx="1392469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Nodulo polmonare è lesione circondata da parenchima polmonare con  </a:t>
          </a:r>
          <a:r>
            <a:rPr lang="it-IT" sz="1800" b="1" kern="1200" dirty="0" smtClean="0">
              <a:latin typeface="Webdings" pitchFamily="18" charset="2"/>
              <a:sym typeface="Webdings" pitchFamily="18" charset="2"/>
            </a:rPr>
            <a:t></a:t>
          </a:r>
          <a:r>
            <a:rPr lang="it-IT" sz="1800" b="1" kern="1200" dirty="0" smtClean="0">
              <a:sym typeface="Webdings" pitchFamily="18" charset="2"/>
            </a:rPr>
            <a:t> </a:t>
          </a:r>
          <a:r>
            <a:rPr lang="it-IT" sz="1800" b="1" kern="1200" dirty="0" smtClean="0"/>
            <a:t>compreso    fra 0,5 e 3 cm. </a:t>
          </a:r>
          <a:r>
            <a:rPr lang="it-IT" b="1" kern="1200" dirty="0" smtClean="0"/>
            <a:t>Le cause </a:t>
          </a:r>
          <a:r>
            <a:rPr lang="it-IT" altLang="it-IT" b="1" kern="1200" dirty="0" smtClean="0"/>
            <a:t>“</a:t>
          </a:r>
          <a:r>
            <a:rPr lang="it-IT" b="1" kern="1200" dirty="0" smtClean="0"/>
            <a:t>maligne</a:t>
          </a:r>
          <a:r>
            <a:rPr lang="it-IT" altLang="it-IT" b="1" kern="1200" dirty="0" smtClean="0"/>
            <a:t>”</a:t>
          </a:r>
          <a:r>
            <a:rPr lang="it-IT" b="1" kern="1200" dirty="0" smtClean="0"/>
            <a:t>  di SPN più frequenti sono i tumori polmonari, le metastasi polmonari rappresentano </a:t>
          </a:r>
          <a:r>
            <a:rPr lang="it-IT" altLang="it-IT" b="1" kern="1200" dirty="0" smtClean="0"/>
            <a:t>“</a:t>
          </a:r>
          <a:r>
            <a:rPr lang="it-IT" b="1" kern="1200" dirty="0" smtClean="0"/>
            <a:t>solo</a:t>
          </a:r>
          <a:r>
            <a:rPr lang="it-IT" altLang="it-IT" b="1" kern="1200" dirty="0" smtClean="0"/>
            <a:t>”</a:t>
          </a:r>
          <a:r>
            <a:rPr lang="it-IT" b="1" kern="1200" dirty="0" smtClean="0"/>
            <a:t> il 25% dei casi. Le cause più comuni di SPN benigno sono </a:t>
          </a:r>
          <a:r>
            <a:rPr lang="it-IT" b="1" kern="1200" dirty="0" err="1" smtClean="0"/>
            <a:t>infez</a:t>
          </a:r>
          <a:r>
            <a:rPr lang="it-IT" b="1" kern="1200" dirty="0" smtClean="0"/>
            <a:t>. granulomatose e gli </a:t>
          </a:r>
          <a:r>
            <a:rPr lang="it-IT" b="1" kern="1200" dirty="0" err="1" smtClean="0"/>
            <a:t>amartomi</a:t>
          </a:r>
          <a:r>
            <a:rPr lang="it-IT" b="1" kern="1200" dirty="0" smtClean="0"/>
            <a:t>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72845"/>
        <a:ext cx="7577230" cy="1256519"/>
      </dsp:txXfrm>
    </dsp:sp>
    <dsp:sp modelId="{40E24A69-73F7-6B42-B21F-2F80040FE5B1}">
      <dsp:nvSpPr>
        <dsp:cNvPr id="0" name=""/>
        <dsp:cNvSpPr/>
      </dsp:nvSpPr>
      <dsp:spPr>
        <a:xfrm rot="5400000">
          <a:off x="-321170" y="2277727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2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2705953"/>
        <a:ext cx="1498794" cy="642341"/>
      </dsp:txXfrm>
    </dsp:sp>
    <dsp:sp modelId="{AB14E9ED-0B59-3C41-BFB6-02715B144645}">
      <dsp:nvSpPr>
        <dsp:cNvPr id="0" name=""/>
        <dsp:cNvSpPr/>
      </dsp:nvSpPr>
      <dsp:spPr>
        <a:xfrm rot="5400000">
          <a:off x="4625528" y="-1170176"/>
          <a:ext cx="1391737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La </a:t>
          </a:r>
          <a:r>
            <a:rPr lang="it-IT" sz="2000" b="1" kern="1200" dirty="0" err="1" smtClean="0"/>
            <a:t>Tc</a:t>
          </a:r>
          <a:r>
            <a:rPr lang="it-IT" sz="2000" b="1" kern="1200" dirty="0" smtClean="0"/>
            <a:t> torace è l</a:t>
          </a:r>
          <a:r>
            <a:rPr lang="it-IT" altLang="it-IT" sz="2000" b="1" kern="1200" dirty="0" smtClean="0"/>
            <a:t>’</a:t>
          </a:r>
          <a:r>
            <a:rPr lang="it-IT" sz="2000" b="1" kern="1200" dirty="0" smtClean="0"/>
            <a:t>esame diagnostico di riferimento nella valutazione e nel follow-up  del SPN. </a:t>
          </a:r>
          <a:r>
            <a:rPr lang="it-IT" altLang="it-IT" sz="2000" b="1" kern="1200" dirty="0" smtClean="0"/>
            <a:t>“C</a:t>
          </a:r>
          <a:r>
            <a:rPr lang="it-IT" sz="2000" b="1" kern="1200" dirty="0" smtClean="0"/>
            <a:t>aratterizza</a:t>
          </a:r>
          <a:r>
            <a:rPr lang="it-IT" altLang="it-IT" sz="2000" b="1" kern="1200" dirty="0" smtClean="0"/>
            <a:t>”</a:t>
          </a:r>
          <a:r>
            <a:rPr lang="it-IT" sz="2000" b="1" kern="1200" dirty="0" smtClean="0"/>
            <a:t> il SPN analizzando :  dimensioni, forma, calcificazioni, margini, densità, accrescimento.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2024496"/>
        <a:ext cx="7577266" cy="1255859"/>
      </dsp:txXfrm>
    </dsp:sp>
    <dsp:sp modelId="{66BEDA6B-ED39-584D-AFF9-E78CD244A2D8}">
      <dsp:nvSpPr>
        <dsp:cNvPr id="0" name=""/>
        <dsp:cNvSpPr/>
      </dsp:nvSpPr>
      <dsp:spPr>
        <a:xfrm rot="5400000">
          <a:off x="-321170" y="4229415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3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4657641"/>
        <a:ext cx="1498794" cy="642341"/>
      </dsp:txXfrm>
    </dsp:sp>
    <dsp:sp modelId="{49A8466E-1FE7-744E-93DB-7BDD5B0612CC}">
      <dsp:nvSpPr>
        <dsp:cNvPr id="0" name=""/>
        <dsp:cNvSpPr/>
      </dsp:nvSpPr>
      <dsp:spPr>
        <a:xfrm rot="5400000">
          <a:off x="4625528" y="781511"/>
          <a:ext cx="1391737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PET-FDG è un esame indicato per effettuare: diagnosi, </a:t>
          </a:r>
          <a:r>
            <a:rPr lang="it-IT" sz="2400" b="1" kern="1200" dirty="0" err="1" smtClean="0"/>
            <a:t>stadiazione</a:t>
          </a:r>
          <a:r>
            <a:rPr lang="it-IT" sz="2400" b="1" kern="1200" dirty="0" smtClean="0"/>
            <a:t> e </a:t>
          </a:r>
          <a:r>
            <a:rPr lang="it-IT" sz="2400" b="1" kern="1200" dirty="0" err="1" smtClean="0"/>
            <a:t>ristadiazione</a:t>
          </a:r>
          <a:r>
            <a:rPr lang="it-IT" sz="2400" b="1" kern="1200" dirty="0" smtClean="0"/>
            <a:t>, pianificazione del trattamento, valutazione risposta alla terapia.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3976184"/>
        <a:ext cx="7577266" cy="125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75F07-A89F-4B55-9E72-E542F0B205D5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6C24-61DA-4B8B-9FC1-C0241770B7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30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6D0F3-A583-4718-AFEC-283E9C22E428}" type="slidenum">
              <a:rPr lang="en-GB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D2AB0D-0E5D-4A35-AD90-847B9FA23F2B}" type="slidenum">
              <a:rPr lang="en-GB">
                <a:solidFill>
                  <a:prstClr val="white"/>
                </a:solidFill>
              </a:rPr>
              <a:pPr/>
              <a:t>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787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76895" cy="4105635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54F9FA-B0F6-46DC-BCDD-EA66B8DBEAF1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934DD-4CC6-40FB-90E9-FD4080692133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1C0B67-4EB7-4C3B-BE71-DE82ACC94236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27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F3007A-7A2B-4430-BA9F-374099E79253}" type="slidenum">
              <a:rPr lang="en-GB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286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76895" cy="4105635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078CC-0485-44B8-A558-D2CE199CCD11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120C33-3197-47E3-8E22-CB1D94EB77DA}" type="slidenum">
              <a:rPr lang="en-GB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7B4106-2D39-4005-8C84-9C780B6D9F0B}" type="slidenum">
              <a:rPr lang="en-GB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C7A1B-0644-49DF-BCCF-A9425D06FE95}" type="slidenum">
              <a:rPr lang="en-GB">
                <a:solidFill>
                  <a:prstClr val="white"/>
                </a:solidFill>
              </a:rPr>
              <a:pPr/>
              <a:t>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  <a:cs typeface="+mn-cs"/>
            </a:endParaRPr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5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3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6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3B52F7E1-83CE-4C18-8148-AC6C12C2AD2B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4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6481" y="1604329"/>
            <a:ext cx="8216640" cy="4514874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282B0385-86D1-4B2A-AFDE-2A358E58DF92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6481" y="273629"/>
            <a:ext cx="8216640" cy="584557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6EDFC7DD-F9A5-4411-9972-55DE0BAE187F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80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49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9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1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1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0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1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58F7-F161-43C3-B728-7D0C712C44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3EC1-C90A-4D78-BEB9-32EA227F64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41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78597" y="4414926"/>
            <a:ext cx="491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Quale il ruolo della PET?</a:t>
            </a:r>
            <a:endParaRPr lang="it-IT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28" y="2239139"/>
            <a:ext cx="6222927" cy="13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3453" y="80555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000000"/>
                </a:solidFill>
              </a:rPr>
              <a:t>Stratificazione per rischio a priori</a:t>
            </a:r>
          </a:p>
          <a:p>
            <a:r>
              <a:rPr lang="it-IT" sz="3200" b="1" dirty="0" smtClean="0">
                <a:solidFill>
                  <a:srgbClr val="000000"/>
                </a:solidFill>
              </a:rPr>
              <a:t>NODULO &gt;8mm «ACTION NODULE»</a:t>
            </a:r>
            <a:endParaRPr lang="it-IT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1682" y="4147637"/>
            <a:ext cx="5159520" cy="31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45120" y="750320"/>
            <a:ext cx="4703040" cy="2547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b="1" dirty="0" smtClean="0">
                <a:solidFill>
                  <a:srgbClr val="FF3300"/>
                </a:solidFill>
                <a:cs typeface="+mn-cs"/>
              </a:rPr>
              <a:t>FALSI POSITIVI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400" b="1" dirty="0" smtClean="0">
              <a:solidFill>
                <a:srgbClr val="FF3300"/>
              </a:solidFill>
              <a:cs typeface="+mn-cs"/>
            </a:endParaRP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processi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flogistici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acuti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e 		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granulomatosi</a:t>
            </a:r>
            <a:endParaRPr lang="en-GB" sz="2400" dirty="0" smtClean="0">
              <a:solidFill>
                <a:srgbClr val="FFFFFF"/>
              </a:solidFill>
              <a:cs typeface="+mn-cs"/>
            </a:endParaRP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ascessi</a:t>
            </a:r>
            <a:endParaRPr lang="en-GB" sz="2400" dirty="0" smtClean="0">
              <a:solidFill>
                <a:srgbClr val="FFFFFF"/>
              </a:solidFill>
              <a:cs typeface="+mn-cs"/>
            </a:endParaRP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esiti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post-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chirurgici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</a:t>
            </a: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esiti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post-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radioterapici</a:t>
            </a:r>
            <a:endParaRPr lang="en-GB" sz="2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55360" y="6368349"/>
            <a:ext cx="359280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  <a:cs typeface="+mn-cs"/>
              </a:rPr>
              <a:t>POLMONITE DEL LOBO MEDIO</a:t>
            </a:r>
            <a:endParaRPr lang="en-GB" dirty="0" smtClean="0">
              <a:solidFill>
                <a:srgbClr val="FF0000"/>
              </a:solidFill>
              <a:latin typeface="Symbol" pitchFamily="18" charset="2"/>
              <a:cs typeface="+mn-cs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42" y="162738"/>
            <a:ext cx="3310560" cy="4900834"/>
          </a:xfrm>
          <a:prstGeom prst="rect">
            <a:avLst/>
          </a:prstGeom>
          <a:noFill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5842" y="5322800"/>
            <a:ext cx="359280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  <a:cs typeface="+mn-cs"/>
              </a:rPr>
              <a:t>ESITI POSTATTINICI</a:t>
            </a:r>
            <a:endParaRPr lang="en-GB" dirty="0" smtClean="0">
              <a:solidFill>
                <a:srgbClr val="FF0000"/>
              </a:solidFill>
              <a:latin typeface="Symbol" pitchFamily="18" charset="2"/>
              <a:cs typeface="+mn-cs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120" y="3820722"/>
            <a:ext cx="2818080" cy="2422334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6560" y="3820723"/>
            <a:ext cx="2793600" cy="2410813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526561" y="3820723"/>
            <a:ext cx="5617440" cy="241657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70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93600" y="5911822"/>
            <a:ext cx="5683680" cy="4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Stadiazione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linfonodale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e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mediastinica</a:t>
            </a:r>
            <a:endParaRPr lang="en-GB" sz="2400" dirty="0" smtClean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10634"/>
            <a:ext cx="1825920" cy="252458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40" y="522775"/>
            <a:ext cx="3468960" cy="5126938"/>
          </a:xfrm>
          <a:prstGeom prst="rect">
            <a:avLst/>
          </a:prstGeom>
          <a:noFill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8162" y="685513"/>
            <a:ext cx="3551040" cy="499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6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42" y="162739"/>
            <a:ext cx="3378240" cy="418075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6480" y="4931079"/>
            <a:ext cx="2872800" cy="9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Stadiazione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: </a:t>
            </a:r>
          </a:p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ricerca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di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metastasi</a:t>
            </a:r>
            <a:endParaRPr lang="en-GB" sz="2400" dirty="0" smtClean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2" y="423405"/>
            <a:ext cx="2676960" cy="20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600" y="421966"/>
            <a:ext cx="2678400" cy="18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587952"/>
            <a:ext cx="2678400" cy="1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5600" y="2701724"/>
            <a:ext cx="2678400" cy="15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5600" y="4441428"/>
            <a:ext cx="2678400" cy="17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22400" y="4493273"/>
            <a:ext cx="2678400" cy="207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657600" y="423406"/>
            <a:ext cx="5486400" cy="5880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74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59520" y="358598"/>
            <a:ext cx="2872800" cy="772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Valutazione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della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risposta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terapeutica</a:t>
            </a:r>
            <a:endParaRPr lang="en-GB" sz="2400" dirty="0" smtClean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00" y="3331070"/>
            <a:ext cx="2530080" cy="3560054"/>
          </a:xfrm>
          <a:prstGeom prst="rect">
            <a:avLst/>
          </a:prstGeom>
          <a:noFill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881" y="3331070"/>
            <a:ext cx="2414880" cy="35600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2" y="31685"/>
            <a:ext cx="2387520" cy="3528370"/>
          </a:xfrm>
          <a:prstGeom prst="rect">
            <a:avLst/>
          </a:prstGeom>
          <a:noFill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6320" y="31685"/>
            <a:ext cx="2404800" cy="35283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362" y="4016583"/>
            <a:ext cx="1784160" cy="2502983"/>
          </a:xfrm>
          <a:prstGeom prst="rect">
            <a:avLst/>
          </a:prstGeom>
          <a:noFill/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3201" y="4016583"/>
            <a:ext cx="1573920" cy="248282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6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03042" y="1012428"/>
            <a:ext cx="2872800" cy="4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Ristadiazione</a:t>
            </a:r>
            <a:endParaRPr lang="en-GB" sz="2400" dirty="0" smtClean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120" y="144016"/>
            <a:ext cx="2676960" cy="2631157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40" y="2906225"/>
            <a:ext cx="5421600" cy="3859605"/>
          </a:xfrm>
          <a:prstGeom prst="rect">
            <a:avLst/>
          </a:prstGeom>
          <a:noFill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5040" y="2937910"/>
            <a:ext cx="2570400" cy="3822161"/>
          </a:xfrm>
          <a:prstGeom prst="rect">
            <a:avLst/>
          </a:prstGeom>
          <a:noFill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95842" y="2906227"/>
            <a:ext cx="8229600" cy="3789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3" y="273631"/>
            <a:ext cx="8228160" cy="1144921"/>
          </a:xfrm>
          <a:ln/>
        </p:spPr>
        <p:txBody>
          <a:bodyPr lIns="0" tIns="0" rIns="0" bIns="0"/>
          <a:lstStyle/>
          <a:p>
            <a:pPr marL="24475" hangingPunct="1">
              <a:lnSpc>
                <a:spcPct val="93000"/>
              </a:lnSpc>
              <a:tabLst>
                <a:tab pos="24475" algn="l"/>
                <a:tab pos="430477" algn="l"/>
                <a:tab pos="837918" algn="l"/>
                <a:tab pos="1245361" algn="l"/>
                <a:tab pos="1652802" algn="l"/>
                <a:tab pos="2060245" algn="l"/>
                <a:tab pos="2467684" algn="l"/>
                <a:tab pos="2875126" algn="l"/>
                <a:tab pos="3282566" algn="l"/>
                <a:tab pos="3690009" algn="l"/>
                <a:tab pos="4097451" algn="l"/>
                <a:tab pos="4504893" algn="l"/>
                <a:tab pos="4912335" algn="l"/>
                <a:tab pos="5319775" algn="l"/>
                <a:tab pos="5727217" algn="l"/>
                <a:tab pos="6134659" algn="l"/>
                <a:tab pos="6542100" algn="l"/>
                <a:tab pos="6949543" algn="l"/>
                <a:tab pos="7356983" algn="l"/>
                <a:tab pos="7764425" algn="l"/>
                <a:tab pos="8171866" algn="l"/>
              </a:tabLst>
            </a:pP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PET/TC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nel</a:t>
            </a: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nodulo</a:t>
            </a: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singolo</a:t>
            </a: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polmonare</a:t>
            </a:r>
            <a:endParaRPr lang="en-GB" sz="33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 err="1">
                <a:solidFill>
                  <a:schemeClr val="bg1"/>
                </a:solidFill>
              </a:rPr>
              <a:t>Diagnosi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differenziale</a:t>
            </a: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 err="1">
                <a:solidFill>
                  <a:schemeClr val="bg1"/>
                </a:solidFill>
              </a:rPr>
              <a:t>Stadiazione</a:t>
            </a: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>
                <a:solidFill>
                  <a:schemeClr val="bg1"/>
                </a:solidFill>
              </a:rPr>
              <a:t>Whole body screening</a:t>
            </a: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>
                <a:solidFill>
                  <a:schemeClr val="bg1"/>
                </a:solidFill>
              </a:rPr>
              <a:t>Follow-up </a:t>
            </a:r>
            <a:r>
              <a:rPr lang="en-GB" sz="2500" b="1" dirty="0" err="1">
                <a:solidFill>
                  <a:schemeClr val="bg1"/>
                </a:solidFill>
              </a:rPr>
              <a:t>dei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noduli</a:t>
            </a:r>
            <a:r>
              <a:rPr lang="en-GB" sz="2500" b="1" dirty="0">
                <a:solidFill>
                  <a:schemeClr val="bg1"/>
                </a:solidFill>
              </a:rPr>
              <a:t> PET/TC </a:t>
            </a:r>
            <a:r>
              <a:rPr lang="en-GB" sz="2500" b="1" dirty="0" err="1">
                <a:solidFill>
                  <a:schemeClr val="bg1"/>
                </a:solidFill>
              </a:rPr>
              <a:t>negativi</a:t>
            </a:r>
            <a:r>
              <a:rPr lang="en-GB" sz="2500" b="1" dirty="0">
                <a:solidFill>
                  <a:schemeClr val="bg1"/>
                </a:solidFill>
              </a:rPr>
              <a:t> con TC</a:t>
            </a:r>
            <a:endParaRPr lang="it-IT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92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"/>
          <p:cNvSpPr/>
          <p:nvPr/>
        </p:nvSpPr>
        <p:spPr>
          <a:xfrm>
            <a:off x="0" y="1438200"/>
            <a:ext cx="9144000" cy="180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4" name="Line 2"/>
          <p:cNvSpPr/>
          <p:nvPr/>
        </p:nvSpPr>
        <p:spPr>
          <a:xfrm>
            <a:off x="0" y="4994280"/>
            <a:ext cx="9144000" cy="144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pic>
        <p:nvPicPr>
          <p:cNvPr id="105" name="Immagin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1655640"/>
            <a:ext cx="2808000" cy="2744640"/>
          </a:xfrm>
          <a:prstGeom prst="rect">
            <a:avLst/>
          </a:prstGeom>
        </p:spPr>
      </p:pic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2128353358"/>
              </p:ext>
            </p:extLst>
          </p:nvPr>
        </p:nvGraphicFramePr>
        <p:xfrm>
          <a:off x="2879640" y="1689120"/>
          <a:ext cx="6119640" cy="3134880"/>
        </p:xfrm>
        <a:graphic>
          <a:graphicData uri="http://schemas.openxmlformats.org/drawingml/2006/table">
            <a:tbl>
              <a:tblPr/>
              <a:tblGrid>
                <a:gridCol w="6119640"/>
              </a:tblGrid>
              <a:tr h="31348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Tondini (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Fisiopat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respiratoria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030.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sz="1800" b="1" kern="1200" dirty="0">
                        <a:solidFill>
                          <a:srgbClr val="33CC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ssa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Piazzalunga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(Radiologia 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0364.369420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D.ssa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Cossalter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– Dott. Bertoli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(M. Nucleare –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S. Civili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BS)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030. 3518179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4"/>
          <p:cNvGraphicFramePr/>
          <p:nvPr/>
        </p:nvGraphicFramePr>
        <p:xfrm>
          <a:off x="582480" y="177840"/>
          <a:ext cx="7846920" cy="998474"/>
        </p:xfrm>
        <a:graphic>
          <a:graphicData uri="http://schemas.openxmlformats.org/drawingml/2006/table">
            <a:tbl>
              <a:tblPr/>
              <a:tblGrid>
                <a:gridCol w="7846920"/>
              </a:tblGrid>
              <a:tr h="9712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BOLLINO VERDE...</a:t>
                      </a:r>
                      <a:endParaRPr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...NUOVO MODELLO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" name="Immagin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640" y="71280"/>
            <a:ext cx="1368000" cy="12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7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688"/>
          </a:xfrm>
        </p:spPr>
        <p:txBody>
          <a:bodyPr/>
          <a:lstStyle/>
          <a:p>
            <a:pPr eaLnBrk="1" hangingPunct="1"/>
            <a:r>
              <a:rPr lang="it-IT" sz="3600" b="1" u="sng" smtClean="0">
                <a:latin typeface="Arial Narrow" pitchFamily="34" charset="0"/>
              </a:rPr>
              <a:t>TAKE HOME MESSAGES: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-19050" y="803750"/>
          <a:ext cx="9144000" cy="605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6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4274" name="CasellaDiTesto 7"/>
          <p:cNvSpPr txBox="1">
            <a:spLocks noChangeArrowheads="1"/>
          </p:cNvSpPr>
          <p:nvPr/>
        </p:nvSpPr>
        <p:spPr bwMode="auto">
          <a:xfrm>
            <a:off x="0" y="1955800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200" b="1">
                <a:latin typeface="Arial Narrow" pitchFamily="34" charset="0"/>
              </a:rPr>
              <a:t>La parola ai Medici Nucleari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7" name="CasellaDiTesto 10"/>
          <p:cNvSpPr txBox="1">
            <a:spLocks noChangeArrowheads="1"/>
          </p:cNvSpPr>
          <p:nvPr/>
        </p:nvSpPr>
        <p:spPr bwMode="auto">
          <a:xfrm>
            <a:off x="2390277" y="5140325"/>
            <a:ext cx="452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i="1" dirty="0">
                <a:latin typeface="Arial Narrow" pitchFamily="34" charset="0"/>
              </a:rPr>
              <a:t>Dr.ssa </a:t>
            </a:r>
            <a:r>
              <a:rPr lang="it-IT" sz="3200" i="1" dirty="0" err="1" smtClean="0">
                <a:latin typeface="Arial Narrow" pitchFamily="34" charset="0"/>
              </a:rPr>
              <a:t>Cossalter</a:t>
            </a:r>
            <a:r>
              <a:rPr lang="it-IT" sz="3200" i="1" dirty="0" smtClean="0">
                <a:latin typeface="Arial Narrow" pitchFamily="34" charset="0"/>
              </a:rPr>
              <a:t> </a:t>
            </a:r>
            <a:r>
              <a:rPr lang="it-IT" sz="3200" i="1" dirty="0">
                <a:latin typeface="Arial Narrow" pitchFamily="34" charset="0"/>
              </a:rPr>
              <a:t>– Dr Bertoli </a:t>
            </a:r>
          </a:p>
        </p:txBody>
      </p:sp>
    </p:spTree>
    <p:extLst>
      <p:ext uri="{BB962C8B-B14F-4D97-AF65-F5344CB8AC3E}">
        <p14:creationId xmlns:p14="http://schemas.microsoft.com/office/powerpoint/2010/main" val="24868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2" y="195862"/>
            <a:ext cx="8228160" cy="1795869"/>
          </a:xfrm>
          <a:ln/>
        </p:spPr>
        <p:txBody>
          <a:bodyPr/>
          <a:lstStyle/>
          <a:p>
            <a:pPr marL="23038" hangingPunct="1">
              <a:lnSpc>
                <a:spcPct val="93000"/>
              </a:lnSpc>
              <a:tabLst>
                <a:tab pos="23038" algn="l"/>
                <a:tab pos="429082" algn="l"/>
                <a:tab pos="836567" algn="l"/>
                <a:tab pos="1244049" algn="l"/>
                <a:tab pos="1651533" algn="l"/>
                <a:tab pos="2059016" algn="l"/>
                <a:tab pos="2466501" algn="l"/>
                <a:tab pos="2873984" algn="l"/>
                <a:tab pos="3281469" algn="l"/>
                <a:tab pos="3688952" algn="l"/>
                <a:tab pos="4096436" algn="l"/>
                <a:tab pos="4503919" algn="l"/>
                <a:tab pos="4911404" algn="l"/>
                <a:tab pos="5318887" algn="l"/>
                <a:tab pos="5726372" algn="l"/>
                <a:tab pos="6133855" algn="l"/>
                <a:tab pos="6541338" algn="l"/>
                <a:tab pos="6948822" algn="l"/>
                <a:tab pos="7356306" algn="l"/>
                <a:tab pos="7763790" algn="l"/>
                <a:tab pos="8171274" algn="l"/>
              </a:tabLst>
            </a:pPr>
            <a:r>
              <a:rPr lang="en-GB" dirty="0">
                <a:solidFill>
                  <a:srgbClr val="FFFF00"/>
                </a:solidFill>
                <a:latin typeface="Arial Bold" charset="0"/>
              </a:rPr>
              <a:t>Il </a:t>
            </a:r>
            <a:r>
              <a:rPr lang="en-GB" dirty="0" err="1">
                <a:solidFill>
                  <a:srgbClr val="FFFF00"/>
                </a:solidFill>
                <a:latin typeface="Arial Bold" charset="0"/>
              </a:rPr>
              <a:t>nodulo</a:t>
            </a:r>
            <a:r>
              <a:rPr lang="en-GB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 Bold" charset="0"/>
              </a:rPr>
              <a:t>polmonare</a:t>
            </a:r>
            <a:r>
              <a:rPr lang="en-GB" dirty="0">
                <a:solidFill>
                  <a:srgbClr val="FFFF00"/>
                </a:solidFill>
                <a:latin typeface="Arial Bold" charset="0"/>
              </a:rPr>
              <a:t>: </a:t>
            </a:r>
            <a:r>
              <a:rPr lang="en-GB" dirty="0" err="1">
                <a:solidFill>
                  <a:srgbClr val="FFFF00"/>
                </a:solidFill>
                <a:latin typeface="Arial Bold" charset="0"/>
              </a:rPr>
              <a:t>valutazione</a:t>
            </a:r>
            <a:r>
              <a:rPr lang="en-GB" dirty="0">
                <a:solidFill>
                  <a:srgbClr val="FFFF00"/>
                </a:solidFill>
                <a:latin typeface="Arial Bold" charset="0"/>
              </a:rPr>
              <a:t> PET/TC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6880" y="2176071"/>
            <a:ext cx="8490240" cy="4321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E.Cossalter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– M.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Bertoli</a:t>
            </a:r>
            <a:endParaRPr lang="en-GB" sz="24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A. O.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Spedali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Civili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di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Brescia</a:t>
            </a: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U. O.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Medicina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Nucleare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ed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Imaging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Molecolare</a:t>
            </a:r>
            <a:endParaRPr lang="en-GB" sz="24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Direttore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  <a:cs typeface="+mn-cs"/>
              </a:rPr>
              <a:t> Prof. R.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Giubbini</a:t>
            </a:r>
            <a:endParaRPr lang="en-GB" sz="24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  <a:cs typeface="+mn-cs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Arial Bold" charset="0"/>
                <a:cs typeface="+mn-cs"/>
              </a:rPr>
              <a:t>Chiari,11 </a:t>
            </a:r>
            <a:r>
              <a:rPr lang="en-GB" sz="2000" dirty="0" err="1" smtClean="0">
                <a:solidFill>
                  <a:srgbClr val="FFFFFF"/>
                </a:solidFill>
                <a:latin typeface="Arial Bold" charset="0"/>
                <a:cs typeface="+mn-cs"/>
              </a:rPr>
              <a:t>Maggio</a:t>
            </a:r>
            <a:r>
              <a:rPr lang="en-GB" sz="2000" dirty="0" smtClean="0">
                <a:solidFill>
                  <a:srgbClr val="FFFFFF"/>
                </a:solidFill>
                <a:latin typeface="Arial Bold" charset="0"/>
                <a:cs typeface="+mn-cs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84936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/>
          <a:lstStyle/>
          <a:p>
            <a:pPr marL="24478" hangingPunct="1">
              <a:lnSpc>
                <a:spcPct val="93000"/>
              </a:lnSpc>
              <a:tabLst>
                <a:tab pos="2447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8172713" algn="l"/>
              </a:tabLst>
            </a:pP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PET/TC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nel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nodulo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singolo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polmonare</a:t>
            </a:r>
            <a:endParaRPr lang="en-GB" sz="34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28"/>
            <a:ext cx="8228160" cy="4753940"/>
          </a:xfrm>
          <a:ln/>
        </p:spPr>
        <p:txBody>
          <a:bodyPr/>
          <a:lstStyle/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metodica</a:t>
            </a:r>
            <a:r>
              <a:rPr lang="en-GB" sz="2200" b="1" dirty="0"/>
              <a:t> </a:t>
            </a:r>
            <a:r>
              <a:rPr lang="en-GB" sz="2200" b="1" dirty="0" err="1"/>
              <a:t>morfo-funzionale</a:t>
            </a:r>
            <a:r>
              <a:rPr lang="en-GB" sz="2200" b="1" dirty="0"/>
              <a:t> </a:t>
            </a:r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misura</a:t>
            </a:r>
            <a:r>
              <a:rPr lang="en-GB" sz="2200" b="1" dirty="0"/>
              <a:t> </a:t>
            </a:r>
            <a:r>
              <a:rPr lang="en-GB" sz="2200" b="1" dirty="0" err="1"/>
              <a:t>l'attività</a:t>
            </a:r>
            <a:r>
              <a:rPr lang="en-GB" sz="2200" b="1" dirty="0"/>
              <a:t> </a:t>
            </a:r>
            <a:r>
              <a:rPr lang="en-GB" sz="2200" b="1" dirty="0" err="1"/>
              <a:t>metabolica</a:t>
            </a:r>
            <a:r>
              <a:rPr lang="en-GB" sz="2200" b="1" dirty="0"/>
              <a:t> </a:t>
            </a:r>
            <a:r>
              <a:rPr lang="en-GB" sz="2200" b="1" dirty="0" err="1"/>
              <a:t>di</a:t>
            </a:r>
            <a:r>
              <a:rPr lang="en-GB" sz="2200" b="1" dirty="0"/>
              <a:t> </a:t>
            </a:r>
            <a:r>
              <a:rPr lang="en-GB" sz="2200" b="1" dirty="0" err="1"/>
              <a:t>una</a:t>
            </a:r>
            <a:r>
              <a:rPr lang="en-GB" sz="2200" b="1" dirty="0"/>
              <a:t> </a:t>
            </a:r>
            <a:r>
              <a:rPr lang="en-GB" sz="2200" b="1" dirty="0" err="1"/>
              <a:t>lesione</a:t>
            </a:r>
            <a:endParaRPr lang="en-GB" sz="22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dirty="0"/>
              <a:t>ANALISI VISIVA </a:t>
            </a:r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dirty="0"/>
              <a:t>ANALISI SEMIQUANTITATIVA </a:t>
            </a:r>
          </a:p>
          <a:p>
            <a:pPr lvl="4">
              <a:lnSpc>
                <a:spcPct val="87000"/>
              </a:lnSpc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dirty="0"/>
              <a:t>Standardized Uptake Value (</a:t>
            </a:r>
            <a:r>
              <a:rPr lang="en-GB" sz="1500" dirty="0">
                <a:solidFill>
                  <a:srgbClr val="FFFF00"/>
                </a:solidFill>
              </a:rPr>
              <a:t>SUV </a:t>
            </a:r>
            <a:r>
              <a:rPr lang="en-GB" sz="1500" dirty="0" err="1">
                <a:solidFill>
                  <a:srgbClr val="FFFF00"/>
                </a:solidFill>
              </a:rPr>
              <a:t>patologico</a:t>
            </a:r>
            <a:r>
              <a:rPr lang="en-GB" sz="1500" dirty="0">
                <a:solidFill>
                  <a:srgbClr val="FFFF00"/>
                </a:solidFill>
              </a:rPr>
              <a:t> &gt; 2.5</a:t>
            </a:r>
            <a:r>
              <a:rPr lang="en-GB" sz="1500" dirty="0"/>
              <a:t>)</a:t>
            </a:r>
            <a:r>
              <a:rPr lang="ar-SA" sz="1500" dirty="0">
                <a:cs typeface="Arial" charset="0"/>
              </a:rPr>
              <a:t>‏</a:t>
            </a:r>
            <a:endParaRPr lang="en-GB" sz="1500" dirty="0">
              <a:cs typeface="Arial" charset="0"/>
            </a:endParaRPr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metodica</a:t>
            </a:r>
            <a:r>
              <a:rPr lang="en-GB" sz="2200" b="1" dirty="0"/>
              <a:t> non </a:t>
            </a:r>
            <a:r>
              <a:rPr lang="en-GB" sz="2200" b="1" dirty="0" err="1"/>
              <a:t>invasiva</a:t>
            </a:r>
            <a:r>
              <a:rPr lang="en-GB" sz="2200" b="1" dirty="0"/>
              <a:t>, </a:t>
            </a:r>
            <a:r>
              <a:rPr lang="en-GB" sz="2200" b="1" dirty="0" err="1"/>
              <a:t>sempre</a:t>
            </a:r>
            <a:r>
              <a:rPr lang="en-GB" sz="2200" b="1" dirty="0"/>
              <a:t> </a:t>
            </a:r>
            <a:r>
              <a:rPr lang="en-GB" sz="2200" b="1" dirty="0" err="1"/>
              <a:t>più</a:t>
            </a:r>
            <a:r>
              <a:rPr lang="en-GB" sz="2200" b="1" dirty="0"/>
              <a:t> </a:t>
            </a:r>
            <a:r>
              <a:rPr lang="en-GB" sz="2200" b="1" dirty="0" err="1"/>
              <a:t>importante</a:t>
            </a:r>
            <a:r>
              <a:rPr lang="en-GB" sz="2200" b="1" dirty="0"/>
              <a:t> in </a:t>
            </a:r>
            <a:r>
              <a:rPr lang="en-GB" sz="2200" b="1" dirty="0" err="1"/>
              <a:t>oncologia</a:t>
            </a:r>
            <a:endParaRPr lang="en-GB" sz="22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diagnosi</a:t>
            </a:r>
            <a:endParaRPr lang="en-GB" sz="18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stadiazione</a:t>
            </a:r>
            <a:r>
              <a:rPr lang="en-GB" sz="1800" b="1" dirty="0"/>
              <a:t> e </a:t>
            </a:r>
            <a:r>
              <a:rPr lang="en-GB" sz="1800" b="1" dirty="0" err="1"/>
              <a:t>ristadiazione</a:t>
            </a:r>
            <a:endParaRPr lang="en-GB" sz="18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pianificazione</a:t>
            </a:r>
            <a:r>
              <a:rPr lang="en-GB" sz="1800" b="1" dirty="0"/>
              <a:t> del </a:t>
            </a:r>
            <a:r>
              <a:rPr lang="en-GB" sz="1800" b="1" dirty="0" err="1"/>
              <a:t>trattamento</a:t>
            </a:r>
            <a:r>
              <a:rPr lang="en-GB" sz="1800" b="1" dirty="0"/>
              <a:t> </a:t>
            </a:r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valutazione</a:t>
            </a:r>
            <a:r>
              <a:rPr lang="en-GB" sz="1800" b="1" dirty="0"/>
              <a:t> </a:t>
            </a:r>
            <a:r>
              <a:rPr lang="en-GB" sz="1800" b="1" dirty="0" err="1"/>
              <a:t>efficacia</a:t>
            </a:r>
            <a:r>
              <a:rPr lang="en-GB" sz="1800" b="1" dirty="0"/>
              <a:t> </a:t>
            </a:r>
            <a:r>
              <a:rPr lang="en-GB" sz="1800" b="1" dirty="0" err="1"/>
              <a:t>terapia</a:t>
            </a:r>
            <a:endParaRPr lang="en-GB" sz="1800" b="1" dirty="0"/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radiofarmaci</a:t>
            </a:r>
            <a:endParaRPr lang="en-GB" sz="2200" b="1" dirty="0"/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b="1" baseline="33000" dirty="0">
                <a:solidFill>
                  <a:srgbClr val="FF0000"/>
                </a:solidFill>
              </a:rPr>
              <a:t>18</a:t>
            </a:r>
            <a:r>
              <a:rPr lang="en-GB" sz="1500" b="1" dirty="0">
                <a:solidFill>
                  <a:srgbClr val="FF0000"/>
                </a:solidFill>
              </a:rPr>
              <a:t>F-Fluoro-desossiglucosio</a:t>
            </a:r>
            <a:r>
              <a:rPr lang="en-GB" sz="1500" dirty="0"/>
              <a:t>: </a:t>
            </a:r>
            <a:r>
              <a:rPr lang="en-GB" sz="1500" dirty="0" err="1"/>
              <a:t>metabolismo</a:t>
            </a:r>
            <a:r>
              <a:rPr lang="en-GB" sz="1500" dirty="0"/>
              <a:t> </a:t>
            </a:r>
            <a:r>
              <a:rPr lang="en-GB" sz="1500" dirty="0" err="1"/>
              <a:t>glucidico</a:t>
            </a:r>
            <a:r>
              <a:rPr lang="en-GB" sz="1500" dirty="0"/>
              <a:t>, </a:t>
            </a:r>
            <a:r>
              <a:rPr lang="en-GB" sz="1500" b="1" baseline="33000" dirty="0">
                <a:solidFill>
                  <a:srgbClr val="FFFF00"/>
                </a:solidFill>
              </a:rPr>
              <a:t>11</a:t>
            </a:r>
            <a:r>
              <a:rPr lang="en-GB" sz="1500" b="1" dirty="0">
                <a:solidFill>
                  <a:srgbClr val="FFFF00"/>
                </a:solidFill>
              </a:rPr>
              <a:t>C-Colina</a:t>
            </a:r>
            <a:r>
              <a:rPr lang="en-GB" sz="1500" dirty="0"/>
              <a:t>: </a:t>
            </a:r>
            <a:r>
              <a:rPr lang="en-GB" sz="1500" dirty="0" err="1"/>
              <a:t>sintesi</a:t>
            </a:r>
            <a:r>
              <a:rPr lang="en-GB" sz="1500" dirty="0"/>
              <a:t> </a:t>
            </a:r>
            <a:r>
              <a:rPr lang="en-GB" sz="1500" dirty="0" err="1"/>
              <a:t>di</a:t>
            </a:r>
            <a:r>
              <a:rPr lang="en-GB" sz="1500" dirty="0"/>
              <a:t> </a:t>
            </a:r>
            <a:r>
              <a:rPr lang="en-GB" sz="1500" dirty="0" err="1"/>
              <a:t>membrana</a:t>
            </a:r>
            <a:r>
              <a:rPr lang="en-GB" sz="1500" dirty="0"/>
              <a:t>, </a:t>
            </a:r>
            <a:r>
              <a:rPr lang="en-GB" sz="1500" b="1" baseline="33000" dirty="0">
                <a:solidFill>
                  <a:srgbClr val="FFFF00"/>
                </a:solidFill>
              </a:rPr>
              <a:t>11</a:t>
            </a:r>
            <a:r>
              <a:rPr lang="en-GB" sz="1500" b="1" dirty="0">
                <a:solidFill>
                  <a:srgbClr val="FFFF00"/>
                </a:solidFill>
              </a:rPr>
              <a:t>C-Metionina</a:t>
            </a:r>
            <a:r>
              <a:rPr lang="en-GB" sz="1500" dirty="0"/>
              <a:t>: </a:t>
            </a:r>
            <a:r>
              <a:rPr lang="en-GB" sz="1500" dirty="0" err="1"/>
              <a:t>sintesi</a:t>
            </a:r>
            <a:r>
              <a:rPr lang="en-GB" sz="1500" dirty="0"/>
              <a:t> </a:t>
            </a:r>
            <a:r>
              <a:rPr lang="en-GB" sz="1500" dirty="0" err="1"/>
              <a:t>proteica</a:t>
            </a:r>
            <a:r>
              <a:rPr lang="en-GB" sz="1500" dirty="0"/>
              <a:t>, </a:t>
            </a:r>
            <a:r>
              <a:rPr lang="en-GB" sz="1500" b="1" baseline="33000" dirty="0">
                <a:solidFill>
                  <a:srgbClr val="FFFF00"/>
                </a:solidFill>
              </a:rPr>
              <a:t>18</a:t>
            </a:r>
            <a:r>
              <a:rPr lang="en-GB" sz="1500" b="1" dirty="0">
                <a:solidFill>
                  <a:srgbClr val="FFFF00"/>
                </a:solidFill>
              </a:rPr>
              <a:t>F-Fluorotimidina</a:t>
            </a:r>
            <a:r>
              <a:rPr lang="en-GB" sz="1500" dirty="0"/>
              <a:t>: </a:t>
            </a:r>
            <a:r>
              <a:rPr lang="en-GB" sz="1500" dirty="0" err="1"/>
              <a:t>replicazione</a:t>
            </a:r>
            <a:r>
              <a:rPr lang="en-GB" sz="1500" dirty="0"/>
              <a:t> DNA, </a:t>
            </a:r>
            <a:r>
              <a:rPr lang="en-GB" sz="1500" b="1" baseline="33000" dirty="0">
                <a:solidFill>
                  <a:srgbClr val="FFFF00"/>
                </a:solidFill>
              </a:rPr>
              <a:t>18</a:t>
            </a:r>
            <a:r>
              <a:rPr lang="en-GB" sz="1500" b="1" dirty="0">
                <a:solidFill>
                  <a:srgbClr val="FFFF00"/>
                </a:solidFill>
              </a:rPr>
              <a:t>F-Fluoro-DOPA</a:t>
            </a:r>
            <a:r>
              <a:rPr lang="en-GB" sz="1500" dirty="0"/>
              <a:t>: </a:t>
            </a:r>
            <a:r>
              <a:rPr lang="en-GB" sz="1500" dirty="0" err="1"/>
              <a:t>metabolismo</a:t>
            </a:r>
            <a:r>
              <a:rPr lang="en-GB" sz="1500" dirty="0"/>
              <a:t> amine, </a:t>
            </a:r>
            <a:r>
              <a:rPr lang="en-GB" sz="1500" b="1" baseline="33000" dirty="0">
                <a:solidFill>
                  <a:srgbClr val="FFFF00"/>
                </a:solidFill>
              </a:rPr>
              <a:t>68</a:t>
            </a:r>
            <a:r>
              <a:rPr lang="en-GB" sz="1500" b="1" dirty="0">
                <a:solidFill>
                  <a:srgbClr val="FFFF00"/>
                </a:solidFill>
              </a:rPr>
              <a:t>Ga-DOTATOC</a:t>
            </a:r>
            <a:r>
              <a:rPr lang="en-GB" sz="1500" dirty="0"/>
              <a:t>: </a:t>
            </a:r>
            <a:r>
              <a:rPr lang="en-GB" sz="1500" dirty="0" err="1"/>
              <a:t>recettori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24620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Indicazioni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nelle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patologie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polmonari</a:t>
            </a:r>
            <a:endParaRPr lang="en-GB" sz="34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468956"/>
            <a:ext cx="4014720" cy="4180759"/>
          </a:xfrm>
          <a:ln/>
        </p:spPr>
        <p:txBody>
          <a:bodyPr/>
          <a:lstStyle/>
          <a:p>
            <a:pPr algn="ctr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/>
              <a:t>INDICATA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>
                <a:solidFill>
                  <a:srgbClr val="FF0000"/>
                </a:solidFill>
              </a:rPr>
              <a:t>Valutazione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metabolica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nodulo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polmonare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singolo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dimensioni</a:t>
            </a:r>
            <a:r>
              <a:rPr lang="en-GB" sz="2000" dirty="0">
                <a:solidFill>
                  <a:srgbClr val="FF0000"/>
                </a:solidFill>
              </a:rPr>
              <a:t> &gt; 7 mm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Stadiazione</a:t>
            </a:r>
            <a:r>
              <a:rPr lang="en-GB" sz="2000" dirty="0"/>
              <a:t> </a:t>
            </a:r>
            <a:r>
              <a:rPr lang="en-GB" sz="2000" dirty="0" err="1"/>
              <a:t>linfonodale</a:t>
            </a:r>
            <a:r>
              <a:rPr lang="en-GB" sz="2000" dirty="0"/>
              <a:t> e </a:t>
            </a:r>
            <a:r>
              <a:rPr lang="en-GB" sz="2000" dirty="0" err="1"/>
              <a:t>mediastinica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malattia</a:t>
            </a:r>
            <a:r>
              <a:rPr lang="en-GB" sz="2000" dirty="0"/>
              <a:t> e </a:t>
            </a: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metastasi</a:t>
            </a:r>
            <a:r>
              <a:rPr lang="en-GB" sz="2000" dirty="0"/>
              <a:t> a </a:t>
            </a:r>
            <a:r>
              <a:rPr lang="en-GB" sz="2000" dirty="0" err="1"/>
              <a:t>distanza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Valutazione</a:t>
            </a:r>
            <a:r>
              <a:rPr lang="en-GB" sz="2000" dirty="0"/>
              <a:t> del </a:t>
            </a:r>
            <a:r>
              <a:rPr lang="en-GB" sz="2000" dirty="0" err="1"/>
              <a:t>trattamento</a:t>
            </a:r>
            <a:r>
              <a:rPr lang="en-GB" sz="2000" dirty="0"/>
              <a:t> 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residuo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malattia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Sospetto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recidiva</a:t>
            </a:r>
            <a:endParaRPr lang="en-GB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0" y="1468954"/>
            <a:ext cx="4014720" cy="3197136"/>
          </a:xfrm>
          <a:ln/>
        </p:spPr>
        <p:txBody>
          <a:bodyPr/>
          <a:lstStyle/>
          <a:p>
            <a:pPr algn="ctr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/>
              <a:t>NON INDICATA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>
                <a:solidFill>
                  <a:srgbClr val="FF0000"/>
                </a:solidFill>
              </a:rPr>
              <a:t>Lesioni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nodulari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dimensioni</a:t>
            </a:r>
            <a:r>
              <a:rPr lang="en-GB" sz="2000" dirty="0">
                <a:solidFill>
                  <a:srgbClr val="FF0000"/>
                </a:solidFill>
              </a:rPr>
              <a:t> &lt; 7 mm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Istotipi</a:t>
            </a:r>
            <a:r>
              <a:rPr lang="en-GB" sz="2000" dirty="0"/>
              <a:t> </a:t>
            </a:r>
            <a:r>
              <a:rPr lang="en-GB" sz="2000" dirty="0" err="1"/>
              <a:t>poco</a:t>
            </a:r>
            <a:r>
              <a:rPr lang="en-GB" sz="2000" dirty="0"/>
              <a:t> </a:t>
            </a:r>
            <a:r>
              <a:rPr lang="en-GB" sz="2000" dirty="0" err="1"/>
              <a:t>avidi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glucosio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/>
              <a:t>Per </a:t>
            </a:r>
            <a:r>
              <a:rPr lang="en-GB" sz="2000" dirty="0" err="1"/>
              <a:t>porre</a:t>
            </a:r>
            <a:r>
              <a:rPr lang="en-GB" sz="2000" dirty="0"/>
              <a:t> </a:t>
            </a:r>
            <a:r>
              <a:rPr lang="en-GB" sz="2000" dirty="0" err="1"/>
              <a:t>diagnosi</a:t>
            </a:r>
            <a:r>
              <a:rPr lang="en-GB" sz="2000" dirty="0"/>
              <a:t> </a:t>
            </a:r>
            <a:r>
              <a:rPr lang="en-GB" sz="2000" dirty="0" err="1"/>
              <a:t>differenziale</a:t>
            </a:r>
            <a:r>
              <a:rPr lang="en-GB" sz="2000" dirty="0"/>
              <a:t> </a:t>
            </a:r>
            <a:r>
              <a:rPr lang="en-GB" sz="2000" dirty="0" err="1"/>
              <a:t>tra</a:t>
            </a:r>
            <a:r>
              <a:rPr lang="en-GB" sz="2000" dirty="0"/>
              <a:t> </a:t>
            </a:r>
            <a:r>
              <a:rPr lang="en-GB" sz="2000" dirty="0" err="1"/>
              <a:t>processi</a:t>
            </a:r>
            <a:r>
              <a:rPr lang="en-GB" sz="2000" dirty="0"/>
              <a:t> </a:t>
            </a:r>
            <a:r>
              <a:rPr lang="en-GB" sz="2000" dirty="0" err="1"/>
              <a:t>infiammatori-infettivi</a:t>
            </a:r>
            <a:r>
              <a:rPr lang="en-GB" sz="2000" dirty="0"/>
              <a:t> e </a:t>
            </a:r>
            <a:r>
              <a:rPr lang="en-GB" sz="2000" dirty="0" err="1"/>
              <a:t>neoplastici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metastasi</a:t>
            </a:r>
            <a:r>
              <a:rPr lang="en-GB" sz="2000" dirty="0"/>
              <a:t> </a:t>
            </a:r>
            <a:r>
              <a:rPr lang="en-GB" sz="2000" dirty="0" err="1"/>
              <a:t>cerebrali</a:t>
            </a:r>
            <a:endParaRPr lang="en-GB" sz="20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36802" y="5520102"/>
            <a:ext cx="3984480" cy="89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ctr" defTabSz="407484" hangingPunct="0">
              <a:lnSpc>
                <a:spcPct val="93000"/>
              </a:lnSpc>
              <a:spcBef>
                <a:spcPts val="1361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200" dirty="0" err="1" smtClean="0">
                <a:solidFill>
                  <a:srgbClr val="FFFFFF"/>
                </a:solidFill>
                <a:cs typeface="+mn-cs"/>
              </a:rPr>
              <a:t>Controindicazione</a:t>
            </a:r>
            <a:r>
              <a:rPr lang="en-GB" sz="22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cs typeface="+mn-cs"/>
              </a:rPr>
              <a:t>assoluta</a:t>
            </a:r>
            <a:r>
              <a:rPr lang="en-GB" sz="2200" dirty="0" smtClean="0">
                <a:solidFill>
                  <a:srgbClr val="FFFFFF"/>
                </a:solidFill>
                <a:cs typeface="+mn-cs"/>
              </a:rPr>
              <a:t>: </a:t>
            </a:r>
          </a:p>
          <a:p>
            <a:pPr algn="ctr" defTabSz="407484" hangingPunct="0">
              <a:lnSpc>
                <a:spcPct val="93000"/>
              </a:lnSpc>
              <a:spcBef>
                <a:spcPts val="1361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200" b="1" dirty="0" smtClean="0">
                <a:solidFill>
                  <a:srgbClr val="FFFFFF"/>
                </a:solidFill>
                <a:cs typeface="+mn-cs"/>
              </a:rPr>
              <a:t>GRAVIDANZA</a:t>
            </a:r>
          </a:p>
        </p:txBody>
      </p:sp>
    </p:spTree>
    <p:extLst>
      <p:ext uri="{BB962C8B-B14F-4D97-AF65-F5344CB8AC3E}">
        <p14:creationId xmlns:p14="http://schemas.microsoft.com/office/powerpoint/2010/main" val="3439762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400" dirty="0">
                <a:solidFill>
                  <a:srgbClr val="FFFF00"/>
                </a:solidFill>
              </a:rPr>
              <a:t>LINEE GUIDA REGIONE LOMBARDIA</a:t>
            </a:r>
          </a:p>
        </p:txBody>
      </p:sp>
      <p:graphicFrame>
        <p:nvGraphicFramePr>
          <p:cNvPr id="6252" name="Group 108"/>
          <p:cNvGraphicFramePr>
            <a:graphicFrameLocks noGrp="1"/>
          </p:cNvGraphicFramePr>
          <p:nvPr>
            <p:ph idx="1"/>
          </p:nvPr>
        </p:nvGraphicFramePr>
        <p:xfrm>
          <a:off x="456482" y="1468954"/>
          <a:ext cx="6206400" cy="4490373"/>
        </p:xfrm>
        <a:graphic>
          <a:graphicData uri="http://schemas.openxmlformats.org/drawingml/2006/table">
            <a:tbl>
              <a:tblPr/>
              <a:tblGrid>
                <a:gridCol w="5094720"/>
                <a:gridCol w="1111680"/>
              </a:tblGrid>
              <a:tr h="58565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Diagnosi: caratterizzazione metabolica di lesioni &gt; 8 mm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Diagnosi: biopsia PET guidata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37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Stadiazione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A*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Valutazione precoce della risposta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5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Valutazione della risposta al termine del trattamento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A*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Follow-up (pz asintomatico)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5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Sospetta recidiva sulla base delle indagini radiologiche convenzionali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Definizione del piano di trattamento RT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0" name="Text Box 106"/>
          <p:cNvSpPr txBox="1">
            <a:spLocks noChangeArrowheads="1"/>
          </p:cNvSpPr>
          <p:nvPr/>
        </p:nvSpPr>
        <p:spPr bwMode="auto">
          <a:xfrm>
            <a:off x="6923520" y="1991730"/>
            <a:ext cx="1895040" cy="20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  <a:cs typeface="+mn-cs"/>
              </a:rPr>
              <a:t>* paziente candidabile alla chirurgia o al trattamento neoadiuvante; limitato a NSCLC, ad esclusione del BAC</a:t>
            </a:r>
          </a:p>
        </p:txBody>
      </p: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5617442" y="6060156"/>
            <a:ext cx="3395520" cy="8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  <a:cs typeface="+mn-cs"/>
              </a:rPr>
              <a:t>A 	appropriata</a:t>
            </a:r>
          </a:p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  <a:cs typeface="+mn-cs"/>
              </a:rPr>
              <a:t>PA 	potenzialmente appropriata</a:t>
            </a:r>
          </a:p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  <a:cs typeface="+mn-cs"/>
              </a:rPr>
              <a:t>NA 	non appropriata</a:t>
            </a:r>
          </a:p>
        </p:txBody>
      </p:sp>
    </p:spTree>
    <p:extLst>
      <p:ext uri="{BB962C8B-B14F-4D97-AF65-F5344CB8AC3E}">
        <p14:creationId xmlns:p14="http://schemas.microsoft.com/office/powerpoint/2010/main" val="1553323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Esperienza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del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nostro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centro</a:t>
            </a:r>
            <a:endParaRPr lang="en-GB" sz="34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28"/>
            <a:ext cx="8228160" cy="457536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300 </a:t>
            </a:r>
            <a:r>
              <a:rPr lang="en-GB" sz="2500" dirty="0" err="1"/>
              <a:t>pz</a:t>
            </a:r>
            <a:r>
              <a:rPr lang="en-GB" sz="2500" dirty="0"/>
              <a:t> </a:t>
            </a:r>
            <a:r>
              <a:rPr lang="en-GB" sz="2500" dirty="0" err="1"/>
              <a:t>valutati</a:t>
            </a:r>
            <a:r>
              <a:rPr lang="en-GB" sz="2500" dirty="0"/>
              <a:t> per </a:t>
            </a:r>
            <a:r>
              <a:rPr lang="en-GB" sz="2500" dirty="0" err="1"/>
              <a:t>nodulo</a:t>
            </a:r>
            <a:r>
              <a:rPr lang="en-GB" sz="2500" dirty="0"/>
              <a:t> </a:t>
            </a:r>
            <a:r>
              <a:rPr lang="en-GB" sz="2500" dirty="0" err="1"/>
              <a:t>polmonare</a:t>
            </a:r>
            <a:r>
              <a:rPr lang="en-GB" sz="2500" dirty="0"/>
              <a:t> </a:t>
            </a:r>
            <a:r>
              <a:rPr lang="en-GB" sz="2500" dirty="0" err="1"/>
              <a:t>singolo</a:t>
            </a:r>
            <a:endParaRPr lang="en-GB" sz="25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210 </a:t>
            </a:r>
            <a:r>
              <a:rPr lang="en-GB" sz="2500" dirty="0" err="1"/>
              <a:t>pz</a:t>
            </a:r>
            <a:r>
              <a:rPr lang="en-GB" sz="2500" dirty="0"/>
              <a:t> con </a:t>
            </a:r>
            <a:r>
              <a:rPr lang="en-GB" sz="2500" dirty="0" err="1"/>
              <a:t>patologica</a:t>
            </a:r>
            <a:r>
              <a:rPr lang="en-GB" sz="2500" dirty="0"/>
              <a:t> </a:t>
            </a:r>
            <a:r>
              <a:rPr lang="en-GB" sz="2500" dirty="0" err="1"/>
              <a:t>fissazione</a:t>
            </a:r>
            <a:r>
              <a:rPr lang="en-GB" sz="2500" dirty="0"/>
              <a:t> </a:t>
            </a:r>
            <a:r>
              <a:rPr lang="en-GB" sz="2500" dirty="0" err="1"/>
              <a:t>di</a:t>
            </a:r>
            <a:r>
              <a:rPr lang="en-GB" sz="2500" dirty="0"/>
              <a:t> </a:t>
            </a:r>
            <a:r>
              <a:rPr lang="en-GB" sz="2500" baseline="33000" dirty="0"/>
              <a:t>18</a:t>
            </a:r>
            <a:r>
              <a:rPr lang="en-GB" sz="2500" dirty="0"/>
              <a:t>F-FDG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90 </a:t>
            </a:r>
            <a:r>
              <a:rPr lang="en-GB" sz="2500" dirty="0" err="1"/>
              <a:t>pz</a:t>
            </a:r>
            <a:r>
              <a:rPr lang="en-GB" sz="2500" dirty="0"/>
              <a:t> non </a:t>
            </a:r>
            <a:r>
              <a:rPr lang="en-GB" sz="2500" dirty="0" err="1"/>
              <a:t>captante</a:t>
            </a:r>
            <a:r>
              <a:rPr lang="en-GB" sz="2500" dirty="0"/>
              <a:t> </a:t>
            </a:r>
            <a:r>
              <a:rPr lang="en-GB" sz="2500" baseline="33000" dirty="0"/>
              <a:t>18</a:t>
            </a:r>
            <a:r>
              <a:rPr lang="en-GB" sz="2500" dirty="0"/>
              <a:t>F-FDG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41/90 con follow-up o </a:t>
            </a:r>
            <a:r>
              <a:rPr lang="en-GB" sz="2500" dirty="0" err="1"/>
              <a:t>diagnosi</a:t>
            </a:r>
            <a:r>
              <a:rPr lang="en-GB" sz="2500" dirty="0"/>
              <a:t> </a:t>
            </a:r>
            <a:r>
              <a:rPr lang="en-GB" sz="2500" dirty="0" err="1"/>
              <a:t>istologica</a:t>
            </a:r>
            <a:endParaRPr lang="en-GB" sz="2500" dirty="0"/>
          </a:p>
          <a:p>
            <a:pPr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sz="2500" dirty="0"/>
          </a:p>
          <a:p>
            <a:pPr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u="sng" dirty="0"/>
              <a:t>11 FALSI NEGATIVI </a:t>
            </a:r>
          </a:p>
          <a:p>
            <a:pPr lvl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1600" dirty="0" err="1"/>
              <a:t>dimensioni</a:t>
            </a:r>
            <a:r>
              <a:rPr lang="en-GB" sz="1600" dirty="0"/>
              <a:t> </a:t>
            </a:r>
            <a:r>
              <a:rPr lang="en-GB" sz="1600" dirty="0" err="1"/>
              <a:t>da</a:t>
            </a:r>
            <a:r>
              <a:rPr lang="en-GB" sz="1600" dirty="0"/>
              <a:t> 5 a 15 mm</a:t>
            </a:r>
          </a:p>
          <a:p>
            <a:pPr lvl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1600" dirty="0" err="1"/>
              <a:t>istotipi</a:t>
            </a:r>
            <a:r>
              <a:rPr lang="en-GB" sz="1600" dirty="0"/>
              <a:t>: BAC, </a:t>
            </a:r>
            <a:r>
              <a:rPr lang="en-GB" sz="1600" dirty="0" err="1"/>
              <a:t>adenoca</a:t>
            </a:r>
            <a:r>
              <a:rPr lang="en-GB" sz="1600" dirty="0"/>
              <a:t>, </a:t>
            </a:r>
            <a:r>
              <a:rPr lang="en-GB" sz="1600" dirty="0" err="1"/>
              <a:t>adamantinoma</a:t>
            </a:r>
            <a:r>
              <a:rPr lang="en-GB" sz="1600" dirty="0"/>
              <a:t>, </a:t>
            </a:r>
            <a:r>
              <a:rPr lang="en-GB" sz="1600" dirty="0" err="1"/>
              <a:t>carcinoide</a:t>
            </a:r>
            <a:r>
              <a:rPr lang="en-GB" sz="1600" dirty="0"/>
              <a:t>, </a:t>
            </a:r>
            <a:r>
              <a:rPr lang="en-GB" sz="1600" dirty="0" err="1"/>
              <a:t>squamocellulare</a:t>
            </a:r>
            <a:endParaRPr lang="en-GB" sz="1600" dirty="0"/>
          </a:p>
          <a:p>
            <a:pPr algn="ctr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dirty="0">
                <a:solidFill>
                  <a:srgbClr val="FF0000"/>
                </a:solidFill>
              </a:rPr>
              <a:t>VPN 73%</a:t>
            </a:r>
          </a:p>
        </p:txBody>
      </p:sp>
    </p:spTree>
    <p:extLst>
      <p:ext uri="{BB962C8B-B14F-4D97-AF65-F5344CB8AC3E}">
        <p14:creationId xmlns:p14="http://schemas.microsoft.com/office/powerpoint/2010/main" val="2233492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1362" y="1568325"/>
            <a:ext cx="4572000" cy="5380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b="1" dirty="0" smtClean="0">
                <a:solidFill>
                  <a:srgbClr val="FF3300"/>
                </a:solidFill>
                <a:cs typeface="+mn-cs"/>
              </a:rPr>
              <a:t>FALSI NEGATIVI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700" b="1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1)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Dimensioni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della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lesione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200" dirty="0" smtClean="0">
                <a:solidFill>
                  <a:srgbClr val="FFFFFF"/>
                </a:solidFill>
                <a:cs typeface="+mn-cs"/>
              </a:rPr>
              <a:t>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000" dirty="0" smtClean="0">
                <a:solidFill>
                  <a:srgbClr val="FFFFFF"/>
                </a:solidFill>
                <a:cs typeface="+mn-cs"/>
              </a:rPr>
              <a:t>	-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risoluzione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spaziale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: 	3-6 mm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000" dirty="0" smtClean="0">
                <a:solidFill>
                  <a:srgbClr val="FFFFFF"/>
                </a:solidFill>
                <a:cs typeface="+mn-cs"/>
              </a:rPr>
              <a:t>	-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effetto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di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volume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parziale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per 		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lesioni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&lt;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potere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di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risoluzione</a:t>
            </a:r>
            <a:endParaRPr lang="en-GB" sz="2000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200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300" i="1" dirty="0" smtClean="0">
                <a:solidFill>
                  <a:srgbClr val="FFFFFF"/>
                </a:solidFill>
                <a:cs typeface="+mn-cs"/>
              </a:rPr>
              <a:t>									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1500" i="1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500" i="1" dirty="0" smtClean="0">
                <a:solidFill>
                  <a:srgbClr val="FFFFFF"/>
                </a:solidFill>
                <a:cs typeface="+mn-cs"/>
              </a:rPr>
              <a:t>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1500" i="1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500" i="1" dirty="0" err="1" smtClean="0">
                <a:solidFill>
                  <a:srgbClr val="FFFFFF"/>
                </a:solidFill>
                <a:cs typeface="+mn-cs"/>
              </a:rPr>
              <a:t>G.Bastarrika</a:t>
            </a:r>
            <a:r>
              <a:rPr lang="en-GB" sz="1500" i="1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1500" i="1" dirty="0" err="1" smtClean="0">
                <a:solidFill>
                  <a:srgbClr val="FFFFFF"/>
                </a:solidFill>
                <a:cs typeface="+mn-cs"/>
              </a:rPr>
              <a:t>Am.J</a:t>
            </a:r>
            <a:r>
              <a:rPr lang="en-GB" sz="1500" i="1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1500" i="1" dirty="0" err="1" smtClean="0">
                <a:solidFill>
                  <a:srgbClr val="FFFFFF"/>
                </a:solidFill>
                <a:cs typeface="+mn-cs"/>
              </a:rPr>
              <a:t>Respir</a:t>
            </a:r>
            <a:r>
              <a:rPr lang="en-GB" sz="1500" i="1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1500" i="1" dirty="0" err="1" smtClean="0">
                <a:solidFill>
                  <a:srgbClr val="FFFFFF"/>
                </a:solidFill>
                <a:cs typeface="+mn-cs"/>
              </a:rPr>
              <a:t>Critc</a:t>
            </a:r>
            <a:r>
              <a:rPr lang="en-GB" sz="1500" i="1" dirty="0" smtClean="0">
                <a:solidFill>
                  <a:srgbClr val="FFFFFF"/>
                </a:solidFill>
                <a:cs typeface="+mn-cs"/>
              </a:rPr>
              <a:t> Care Med 2005; 	171:1378-83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1500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	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-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artefatti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da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movimento</a:t>
            </a:r>
            <a:r>
              <a:rPr lang="en-GB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+mn-cs"/>
              </a:rPr>
              <a:t>respiratorio</a:t>
            </a:r>
            <a:endParaRPr lang="en-GB" sz="2000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0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1682" y="4147637"/>
            <a:ext cx="5159520" cy="31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95522" y="198741"/>
            <a:ext cx="573552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 algn="ctr" defTabSz="407484" hangingPunct="0">
              <a:lnSpc>
                <a:spcPct val="87000"/>
              </a:lnSpc>
              <a:buClr>
                <a:srgbClr val="FFFFFF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900" dirty="0" smtClean="0">
                <a:solidFill>
                  <a:srgbClr val="FFFF00"/>
                </a:solidFill>
                <a:cs typeface="+mn-cs"/>
              </a:rPr>
              <a:t>VALUTAZIONE METABOLICA DEL NPS</a:t>
            </a:r>
          </a:p>
        </p:txBody>
      </p:sp>
      <p:graphicFrame>
        <p:nvGraphicFramePr>
          <p:cNvPr id="7221" name="Group 53"/>
          <p:cNvGraphicFramePr>
            <a:graphicFrameLocks noGrp="1"/>
          </p:cNvGraphicFramePr>
          <p:nvPr>
            <p:ph/>
          </p:nvPr>
        </p:nvGraphicFramePr>
        <p:xfrm>
          <a:off x="4440960" y="3689669"/>
          <a:ext cx="3709440" cy="1307658"/>
        </p:xfrm>
        <a:graphic>
          <a:graphicData uri="http://schemas.openxmlformats.org/drawingml/2006/table">
            <a:tbl>
              <a:tblPr/>
              <a:tblGrid>
                <a:gridCol w="1854720"/>
                <a:gridCol w="1854720"/>
              </a:tblGrid>
              <a:tr h="43060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Dimensioni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Percentuale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84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&gt; 10 mm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95%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68">
                <a:tc>
                  <a:txBody>
                    <a:bodyPr/>
                    <a:lstStyle/>
                    <a:p>
                      <a:pPr marL="104775" marR="0" lvl="0" indent="-104775" algn="ctr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5-8 mm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69%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195840" y="3233141"/>
            <a:ext cx="1632960" cy="2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b="1" dirty="0" smtClean="0">
                <a:solidFill>
                  <a:srgbClr val="FF0000"/>
                </a:solidFill>
                <a:cs typeface="+mn-cs"/>
              </a:rPr>
              <a:t>SUV </a:t>
            </a:r>
            <a:r>
              <a:rPr lang="it-IT" b="1" dirty="0" err="1" smtClean="0">
                <a:solidFill>
                  <a:srgbClr val="FF0000"/>
                </a:solidFill>
                <a:cs typeface="+mn-cs"/>
              </a:rPr>
              <a:t>max</a:t>
            </a:r>
            <a:r>
              <a:rPr lang="it-IT" b="1" dirty="0" smtClean="0">
                <a:solidFill>
                  <a:srgbClr val="FF0000"/>
                </a:solidFill>
                <a:cs typeface="+mn-cs"/>
              </a:rPr>
              <a:t> 7.2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260641" y="6368350"/>
            <a:ext cx="1764000" cy="2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b="1" dirty="0" smtClean="0">
                <a:solidFill>
                  <a:srgbClr val="FF0000"/>
                </a:solidFill>
                <a:cs typeface="+mn-cs"/>
              </a:rPr>
              <a:t>SUV </a:t>
            </a:r>
            <a:r>
              <a:rPr lang="it-IT" b="1" dirty="0" err="1" smtClean="0">
                <a:solidFill>
                  <a:srgbClr val="FF0000"/>
                </a:solidFill>
                <a:cs typeface="+mn-cs"/>
              </a:rPr>
              <a:t>max</a:t>
            </a:r>
            <a:r>
              <a:rPr lang="it-IT" b="1" dirty="0" smtClean="0">
                <a:solidFill>
                  <a:srgbClr val="FF0000"/>
                </a:solidFill>
                <a:cs typeface="+mn-cs"/>
              </a:rPr>
              <a:t>  0.65</a:t>
            </a:r>
          </a:p>
        </p:txBody>
      </p:sp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41" y="3560055"/>
            <a:ext cx="3526560" cy="2655639"/>
          </a:xfrm>
          <a:prstGeom prst="rect">
            <a:avLst/>
          </a:prstGeom>
          <a:noFill/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840" y="241947"/>
            <a:ext cx="3330720" cy="286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83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922" y="2383452"/>
            <a:ext cx="3032640" cy="424700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800" y="105132"/>
            <a:ext cx="7935840" cy="2434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just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2)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Tipo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istologico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	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	NSCLC								NET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Ca a cellule 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larghe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					SCLC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Ca 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squamocellulare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				LCNEC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err="1" smtClean="0">
                <a:solidFill>
                  <a:srgbClr val="FFFFFF"/>
                </a:solidFill>
                <a:cs typeface="+mn-cs"/>
              </a:rPr>
              <a:t>Adenoca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							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carcinoide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atipico</a:t>
            </a:r>
            <a:endParaRPr lang="en-GB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Ca 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bronchioloalveolare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				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carcinoide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+mn-cs"/>
              </a:rPr>
              <a:t>tipico</a:t>
            </a:r>
            <a:endParaRPr lang="en-GB" dirty="0" smtClean="0">
              <a:solidFill>
                <a:srgbClr val="FFFFFF"/>
              </a:solidFill>
              <a:cs typeface="+mn-cs"/>
            </a:endParaRP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  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500" dirty="0" smtClean="0">
                <a:solidFill>
                  <a:srgbClr val="3333CC"/>
                </a:solidFill>
                <a:cs typeface="+mn-cs"/>
              </a:rPr>
              <a:t>  					     </a:t>
            </a:r>
            <a:r>
              <a:rPr lang="en-GB" sz="1500" b="1" dirty="0" smtClean="0">
                <a:solidFill>
                  <a:srgbClr val="FF0000"/>
                </a:solidFill>
                <a:cs typeface="+mn-cs"/>
              </a:rPr>
              <a:t>FDG uptake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  <a:cs typeface="+mn-cs"/>
              </a:rPr>
              <a:t>3) </a:t>
            </a:r>
            <a:r>
              <a:rPr lang="en-GB" sz="2400" dirty="0" err="1" smtClean="0">
                <a:solidFill>
                  <a:srgbClr val="FFFF00"/>
                </a:solidFill>
                <a:cs typeface="+mn-cs"/>
              </a:rPr>
              <a:t>Glicemia</a:t>
            </a:r>
            <a:r>
              <a:rPr lang="en-GB" sz="2400" dirty="0" smtClean="0">
                <a:solidFill>
                  <a:srgbClr val="FFFFFF"/>
                </a:solidFill>
                <a:cs typeface="+mn-cs"/>
              </a:rPr>
              <a:t> &gt; 150 mg/</a:t>
            </a:r>
            <a:r>
              <a:rPr lang="en-GB" sz="2400" dirty="0" err="1" smtClean="0">
                <a:solidFill>
                  <a:srgbClr val="FFFFFF"/>
                </a:solidFill>
                <a:cs typeface="+mn-cs"/>
              </a:rPr>
              <a:t>dL</a:t>
            </a:r>
            <a:endParaRPr lang="en-GB" sz="2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1682" y="4147637"/>
            <a:ext cx="5159520" cy="31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16200000">
            <a:off x="2321930" y="720845"/>
            <a:ext cx="1365263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B7EAFF"/>
              </a:gs>
              <a:gs pos="50000">
                <a:srgbClr val="455860"/>
              </a:gs>
              <a:gs pos="100000">
                <a:srgbClr val="B7EAFF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720" y="2449699"/>
            <a:ext cx="3127680" cy="4277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368349"/>
            <a:ext cx="411552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  <a:cs typeface="+mn-cs"/>
              </a:rPr>
              <a:t>AMARTOCONDROMA (SUV max 0.9)</a:t>
            </a:r>
            <a:endParaRPr lang="en-GB" dirty="0" smtClean="0">
              <a:solidFill>
                <a:srgbClr val="FF0000"/>
              </a:solidFill>
              <a:latin typeface="Symbol" pitchFamily="18" charset="2"/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90560" y="6303544"/>
            <a:ext cx="254736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  <a:cs typeface="+mn-cs"/>
              </a:rPr>
              <a:t>Ex BAC (SUV max 1.3)</a:t>
            </a:r>
            <a:r>
              <a:rPr lang="ar-SA" dirty="0" smtClean="0">
                <a:solidFill>
                  <a:srgbClr val="FF0000"/>
                </a:solidFill>
              </a:rPr>
              <a:t>‏</a:t>
            </a:r>
            <a:endParaRPr lang="en-GB" dirty="0" smtClean="0">
              <a:solidFill>
                <a:srgbClr val="FF0000"/>
              </a:solidFill>
              <a:latin typeface="Symbol" pitchFamily="18" charset="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16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Presentazione su schermo (4:3)</PresentationFormat>
  <Paragraphs>161</Paragraphs>
  <Slides>17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Il nodulo polmonare: valutazione PET/TC</vt:lpstr>
      <vt:lpstr>PET/TC nel nodulo singolo polmonare</vt:lpstr>
      <vt:lpstr>Indicazioni nelle patologie polmonari</vt:lpstr>
      <vt:lpstr>LINEE GUIDA REGIONE LOMBARDIA</vt:lpstr>
      <vt:lpstr>Esperienza del nostro centro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PET/TC nel nodulo singolo polmonare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2013-10-28T09:14:00Z</dcterms:created>
  <dcterms:modified xsi:type="dcterms:W3CDTF">2013-10-28T09:14:40Z</dcterms:modified>
</cp:coreProperties>
</file>