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CEEB6-4449-2B4C-88BE-3131147236B9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79CD8D8-3D32-AF4B-8120-F66E6B975B3F}">
      <dgm:prSet phldrT="[Testo]" custT="1"/>
      <dgm:spPr>
        <a:solidFill>
          <a:schemeClr val="bg1">
            <a:alpha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sz="2800" b="1" dirty="0" smtClean="0">
              <a:solidFill>
                <a:schemeClr val="tx1"/>
              </a:solidFill>
            </a:rPr>
            <a:t>SINTOMI</a:t>
          </a:r>
          <a:endParaRPr lang="it-IT" sz="2800" b="1" dirty="0">
            <a:solidFill>
              <a:schemeClr val="tx1"/>
            </a:solidFill>
          </a:endParaRPr>
        </a:p>
      </dgm:t>
    </dgm:pt>
    <dgm:pt modelId="{419164B9-E857-6A44-9814-E2242B0F5DF5}" type="parTrans" cxnId="{1E4ABF05-9B27-ED41-9292-CA7CD19BDEF4}">
      <dgm:prSet/>
      <dgm:spPr/>
      <dgm:t>
        <a:bodyPr/>
        <a:lstStyle/>
        <a:p>
          <a:endParaRPr lang="it-IT"/>
        </a:p>
      </dgm:t>
    </dgm:pt>
    <dgm:pt modelId="{BE2B4A46-01F5-6940-8C2C-8149BDF35115}" type="sibTrans" cxnId="{1E4ABF05-9B27-ED41-9292-CA7CD19BDEF4}">
      <dgm:prSet/>
      <dgm:spPr/>
      <dgm:t>
        <a:bodyPr/>
        <a:lstStyle/>
        <a:p>
          <a:endParaRPr lang="it-IT"/>
        </a:p>
      </dgm:t>
    </dgm:pt>
    <dgm:pt modelId="{43A9AB23-9896-1244-85B2-BE48AF1350C4}">
      <dgm:prSet phldrT="[Tes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 sz="2400" b="1" dirty="0" smtClean="0"/>
            <a:t>Episodi saltuari di </a:t>
          </a:r>
          <a:r>
            <a:rPr lang="it-IT" sz="2400" b="1" dirty="0" err="1" smtClean="0"/>
            <a:t>addominalgia</a:t>
          </a:r>
          <a:r>
            <a:rPr lang="it-IT" sz="2400" b="1" dirty="0" smtClean="0"/>
            <a:t> che si risolvono spontaneamente</a:t>
          </a:r>
          <a:endParaRPr lang="it-IT" sz="2400" b="1" dirty="0"/>
        </a:p>
      </dgm:t>
    </dgm:pt>
    <dgm:pt modelId="{B5B241DC-35FE-1143-87B5-7A71109B2920}" type="parTrans" cxnId="{03E7310E-8CAA-9448-905B-4172E4A1F873}">
      <dgm:prSet/>
      <dgm:spPr/>
      <dgm:t>
        <a:bodyPr/>
        <a:lstStyle/>
        <a:p>
          <a:endParaRPr lang="it-IT"/>
        </a:p>
      </dgm:t>
    </dgm:pt>
    <dgm:pt modelId="{51801C9B-8F6B-2C48-B97C-6066D226B311}" type="sibTrans" cxnId="{03E7310E-8CAA-9448-905B-4172E4A1F873}">
      <dgm:prSet/>
      <dgm:spPr/>
      <dgm:t>
        <a:bodyPr/>
        <a:lstStyle/>
        <a:p>
          <a:endParaRPr lang="it-IT"/>
        </a:p>
      </dgm:t>
    </dgm:pt>
    <dgm:pt modelId="{3CE30899-C75E-8943-AD5D-86DDC01DB35F}">
      <dgm:prSet phldrT="[Tes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 sz="1800" dirty="0" smtClean="0"/>
        </a:p>
        <a:p>
          <a:endParaRPr lang="it-IT" sz="1800" dirty="0" smtClean="0"/>
        </a:p>
        <a:p>
          <a:r>
            <a:rPr lang="it-IT" sz="2400" b="1" dirty="0" smtClean="0"/>
            <a:t>Tracce di sangue rosso vivo all’evacuazione</a:t>
          </a:r>
          <a:endParaRPr lang="it-IT" sz="2400" b="1" dirty="0"/>
        </a:p>
      </dgm:t>
    </dgm:pt>
    <dgm:pt modelId="{27E2AD01-4A4C-5A47-B5F3-01052F0042CD}" type="parTrans" cxnId="{66D49E6A-4693-3D4B-A431-622E394663F5}">
      <dgm:prSet/>
      <dgm:spPr/>
      <dgm:t>
        <a:bodyPr/>
        <a:lstStyle/>
        <a:p>
          <a:endParaRPr lang="it-IT"/>
        </a:p>
      </dgm:t>
    </dgm:pt>
    <dgm:pt modelId="{6A1E574C-3568-294F-958A-0BF880475EA3}" type="sibTrans" cxnId="{66D49E6A-4693-3D4B-A431-622E394663F5}">
      <dgm:prSet/>
      <dgm:spPr/>
      <dgm:t>
        <a:bodyPr/>
        <a:lstStyle/>
        <a:p>
          <a:endParaRPr lang="it-IT"/>
        </a:p>
      </dgm:t>
    </dgm:pt>
    <dgm:pt modelId="{C376939B-5765-6348-B62A-A0769C9AA61A}">
      <dgm:prSet phldrT="[Tes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 sz="2800" b="1" dirty="0" smtClean="0"/>
        </a:p>
        <a:p>
          <a:endParaRPr lang="it-IT" sz="2800" b="1" dirty="0" smtClean="0"/>
        </a:p>
        <a:p>
          <a:endParaRPr lang="it-IT" sz="2800" b="1" dirty="0" smtClean="0"/>
        </a:p>
        <a:p>
          <a:endParaRPr lang="it-IT" sz="2800" b="1" dirty="0" smtClean="0"/>
        </a:p>
        <a:p>
          <a:r>
            <a:rPr lang="it-IT" sz="2400" b="1" dirty="0" smtClean="0"/>
            <a:t>Astenia</a:t>
          </a:r>
          <a:endParaRPr lang="it-IT" sz="2400" b="1" dirty="0"/>
        </a:p>
      </dgm:t>
    </dgm:pt>
    <dgm:pt modelId="{BE0A1A4F-1967-3E45-8990-AE2F6C794257}" type="parTrans" cxnId="{0FC8B13F-8106-294C-8AD3-BA29C3492370}">
      <dgm:prSet/>
      <dgm:spPr/>
      <dgm:t>
        <a:bodyPr/>
        <a:lstStyle/>
        <a:p>
          <a:endParaRPr lang="it-IT"/>
        </a:p>
      </dgm:t>
    </dgm:pt>
    <dgm:pt modelId="{6D3F84F7-4B66-4245-9755-38DECD7A5C63}" type="sibTrans" cxnId="{0FC8B13F-8106-294C-8AD3-BA29C3492370}">
      <dgm:prSet/>
      <dgm:spPr/>
      <dgm:t>
        <a:bodyPr/>
        <a:lstStyle/>
        <a:p>
          <a:endParaRPr lang="it-IT"/>
        </a:p>
      </dgm:t>
    </dgm:pt>
    <dgm:pt modelId="{E836391D-24FE-684E-BC87-FAA5FD19D73C}">
      <dgm:prSet phldrT="[Tes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it-IT" sz="2400" b="1" dirty="0" smtClean="0"/>
            <a:t>Anoressia</a:t>
          </a:r>
          <a:endParaRPr lang="it-IT" sz="2400" b="1" dirty="0"/>
        </a:p>
      </dgm:t>
    </dgm:pt>
    <dgm:pt modelId="{1FCA94F9-D177-9045-B3A3-5E1D65427BA7}" type="sibTrans" cxnId="{C7A1A0DC-9AB9-F045-A1D7-2A98C6D9EF8F}">
      <dgm:prSet/>
      <dgm:spPr/>
      <dgm:t>
        <a:bodyPr/>
        <a:lstStyle/>
        <a:p>
          <a:endParaRPr lang="it-IT"/>
        </a:p>
      </dgm:t>
    </dgm:pt>
    <dgm:pt modelId="{ED68DE3F-67BB-8546-8E69-4B2DAE333088}" type="parTrans" cxnId="{C7A1A0DC-9AB9-F045-A1D7-2A98C6D9EF8F}">
      <dgm:prSet/>
      <dgm:spPr/>
      <dgm:t>
        <a:bodyPr/>
        <a:lstStyle/>
        <a:p>
          <a:endParaRPr lang="it-IT"/>
        </a:p>
      </dgm:t>
    </dgm:pt>
    <dgm:pt modelId="{95218540-EE5F-7845-9AE3-957EFC322B24}" type="pres">
      <dgm:prSet presAssocID="{9F5CEEB6-4449-2B4C-88BE-3131147236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3B906F9-2726-154F-9161-F7447CE3F686}" type="pres">
      <dgm:prSet presAssocID="{9F5CEEB6-4449-2B4C-88BE-3131147236B9}" presName="radial" presStyleCnt="0">
        <dgm:presLayoutVars>
          <dgm:animLvl val="ctr"/>
        </dgm:presLayoutVars>
      </dgm:prSet>
      <dgm:spPr/>
    </dgm:pt>
    <dgm:pt modelId="{75C508E9-EB2D-E247-9171-6305C38814EC}" type="pres">
      <dgm:prSet presAssocID="{C79CD8D8-3D32-AF4B-8120-F66E6B975B3F}" presName="centerShape" presStyleLbl="vennNode1" presStyleIdx="0" presStyleCnt="5" custAng="0" custScaleX="77056" custScaleY="41586" custLinFactNeighborX="2684" custLinFactNeighborY="4383"/>
      <dgm:spPr/>
      <dgm:t>
        <a:bodyPr/>
        <a:lstStyle/>
        <a:p>
          <a:endParaRPr lang="it-IT"/>
        </a:p>
      </dgm:t>
    </dgm:pt>
    <dgm:pt modelId="{E7C5A32C-2DD3-A94E-A7D4-6545CD2ED135}" type="pres">
      <dgm:prSet presAssocID="{43A9AB23-9896-1244-85B2-BE48AF1350C4}" presName="node" presStyleLbl="vennNode1" presStyleIdx="1" presStyleCnt="5" custScaleX="280805" custScaleY="1811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7B9663-2F36-9C40-8EE9-000C38B6F970}" type="pres">
      <dgm:prSet presAssocID="{3CE30899-C75E-8943-AD5D-86DDC01DB35F}" presName="node" presStyleLbl="vennNode1" presStyleIdx="2" presStyleCnt="5" custScaleX="225114" custScaleY="188533" custRadScaleRad="161269" custRadScaleInc="14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D34509-B11E-D74B-B6B0-AE33D9334DA6}" type="pres">
      <dgm:prSet presAssocID="{E836391D-24FE-684E-BC87-FAA5FD19D73C}" presName="node" presStyleLbl="vennNode1" presStyleIdx="3" presStyleCnt="5" custScaleX="301121" custScaleY="131301" custRadScaleRad="122338" custRadScaleInc="-71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5A8280-6B9A-2B43-931D-EE5A6AC19197}" type="pres">
      <dgm:prSet presAssocID="{C376939B-5765-6348-B62A-A0769C9AA61A}" presName="node" presStyleLbl="vennNode1" presStyleIdx="4" presStyleCnt="5" custScaleX="252025" custScaleY="145671" custRadScaleRad="1520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7A1A0DC-9AB9-F045-A1D7-2A98C6D9EF8F}" srcId="{C79CD8D8-3D32-AF4B-8120-F66E6B975B3F}" destId="{E836391D-24FE-684E-BC87-FAA5FD19D73C}" srcOrd="2" destOrd="0" parTransId="{ED68DE3F-67BB-8546-8E69-4B2DAE333088}" sibTransId="{1FCA94F9-D177-9045-B3A3-5E1D65427BA7}"/>
    <dgm:cxn modelId="{4E980595-587B-4DAE-BE02-C7E0A94079FB}" type="presOf" srcId="{E836391D-24FE-684E-BC87-FAA5FD19D73C}" destId="{EED34509-B11E-D74B-B6B0-AE33D9334DA6}" srcOrd="0" destOrd="0" presId="urn:microsoft.com/office/officeart/2005/8/layout/radial3"/>
    <dgm:cxn modelId="{03E7310E-8CAA-9448-905B-4172E4A1F873}" srcId="{C79CD8D8-3D32-AF4B-8120-F66E6B975B3F}" destId="{43A9AB23-9896-1244-85B2-BE48AF1350C4}" srcOrd="0" destOrd="0" parTransId="{B5B241DC-35FE-1143-87B5-7A71109B2920}" sibTransId="{51801C9B-8F6B-2C48-B97C-6066D226B311}"/>
    <dgm:cxn modelId="{5FA1CC3E-77B3-4FD7-9F66-0826C47DEAD5}" type="presOf" srcId="{43A9AB23-9896-1244-85B2-BE48AF1350C4}" destId="{E7C5A32C-2DD3-A94E-A7D4-6545CD2ED135}" srcOrd="0" destOrd="0" presId="urn:microsoft.com/office/officeart/2005/8/layout/radial3"/>
    <dgm:cxn modelId="{7D383C5C-D068-4079-ABA1-F8507C2CFF1A}" type="presOf" srcId="{C79CD8D8-3D32-AF4B-8120-F66E6B975B3F}" destId="{75C508E9-EB2D-E247-9171-6305C38814EC}" srcOrd="0" destOrd="0" presId="urn:microsoft.com/office/officeart/2005/8/layout/radial3"/>
    <dgm:cxn modelId="{0FC8B13F-8106-294C-8AD3-BA29C3492370}" srcId="{C79CD8D8-3D32-AF4B-8120-F66E6B975B3F}" destId="{C376939B-5765-6348-B62A-A0769C9AA61A}" srcOrd="3" destOrd="0" parTransId="{BE0A1A4F-1967-3E45-8990-AE2F6C794257}" sibTransId="{6D3F84F7-4B66-4245-9755-38DECD7A5C63}"/>
    <dgm:cxn modelId="{66D49E6A-4693-3D4B-A431-622E394663F5}" srcId="{C79CD8D8-3D32-AF4B-8120-F66E6B975B3F}" destId="{3CE30899-C75E-8943-AD5D-86DDC01DB35F}" srcOrd="1" destOrd="0" parTransId="{27E2AD01-4A4C-5A47-B5F3-01052F0042CD}" sibTransId="{6A1E574C-3568-294F-958A-0BF880475EA3}"/>
    <dgm:cxn modelId="{B1BE77F1-5953-474F-86AC-E9C73D115676}" type="presOf" srcId="{C376939B-5765-6348-B62A-A0769C9AA61A}" destId="{ED5A8280-6B9A-2B43-931D-EE5A6AC19197}" srcOrd="0" destOrd="0" presId="urn:microsoft.com/office/officeart/2005/8/layout/radial3"/>
    <dgm:cxn modelId="{1E4ABF05-9B27-ED41-9292-CA7CD19BDEF4}" srcId="{9F5CEEB6-4449-2B4C-88BE-3131147236B9}" destId="{C79CD8D8-3D32-AF4B-8120-F66E6B975B3F}" srcOrd="0" destOrd="0" parTransId="{419164B9-E857-6A44-9814-E2242B0F5DF5}" sibTransId="{BE2B4A46-01F5-6940-8C2C-8149BDF35115}"/>
    <dgm:cxn modelId="{DE696C18-F505-4FD6-AB90-3FDFD76F2164}" type="presOf" srcId="{3CE30899-C75E-8943-AD5D-86DDC01DB35F}" destId="{737B9663-2F36-9C40-8EE9-000C38B6F970}" srcOrd="0" destOrd="0" presId="urn:microsoft.com/office/officeart/2005/8/layout/radial3"/>
    <dgm:cxn modelId="{EFD09734-68C3-4FEB-A13D-780A53BCDD6B}" type="presOf" srcId="{9F5CEEB6-4449-2B4C-88BE-3131147236B9}" destId="{95218540-EE5F-7845-9AE3-957EFC322B24}" srcOrd="0" destOrd="0" presId="urn:microsoft.com/office/officeart/2005/8/layout/radial3"/>
    <dgm:cxn modelId="{933F8BDF-4424-40CC-BCE5-9F5E0F527375}" type="presParOf" srcId="{95218540-EE5F-7845-9AE3-957EFC322B24}" destId="{C3B906F9-2726-154F-9161-F7447CE3F686}" srcOrd="0" destOrd="0" presId="urn:microsoft.com/office/officeart/2005/8/layout/radial3"/>
    <dgm:cxn modelId="{71544EE4-E6CF-4204-B914-5F351B28BD6A}" type="presParOf" srcId="{C3B906F9-2726-154F-9161-F7447CE3F686}" destId="{75C508E9-EB2D-E247-9171-6305C38814EC}" srcOrd="0" destOrd="0" presId="urn:microsoft.com/office/officeart/2005/8/layout/radial3"/>
    <dgm:cxn modelId="{10A81AA8-3FE4-43AB-B494-153245092734}" type="presParOf" srcId="{C3B906F9-2726-154F-9161-F7447CE3F686}" destId="{E7C5A32C-2DD3-A94E-A7D4-6545CD2ED135}" srcOrd="1" destOrd="0" presId="urn:microsoft.com/office/officeart/2005/8/layout/radial3"/>
    <dgm:cxn modelId="{3CE5B563-E309-4C31-9F27-3E9EDF3EF064}" type="presParOf" srcId="{C3B906F9-2726-154F-9161-F7447CE3F686}" destId="{737B9663-2F36-9C40-8EE9-000C38B6F970}" srcOrd="2" destOrd="0" presId="urn:microsoft.com/office/officeart/2005/8/layout/radial3"/>
    <dgm:cxn modelId="{37DB142D-31A5-4C33-8DEA-9881DCE50DA5}" type="presParOf" srcId="{C3B906F9-2726-154F-9161-F7447CE3F686}" destId="{EED34509-B11E-D74B-B6B0-AE33D9334DA6}" srcOrd="3" destOrd="0" presId="urn:microsoft.com/office/officeart/2005/8/layout/radial3"/>
    <dgm:cxn modelId="{C6A91D33-2F0E-4804-A1E9-33643DF169EF}" type="presParOf" srcId="{C3B906F9-2726-154F-9161-F7447CE3F686}" destId="{ED5A8280-6B9A-2B43-931D-EE5A6AC1919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13711-62E8-C142-967D-CB8483D2C6C3}" type="doc">
      <dgm:prSet loTypeId="urn:microsoft.com/office/officeart/2005/8/layout/hierarchy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7FD26C7-3CFE-3248-91EA-DE51688676EB}">
      <dgm:prSet phldrT="[Testo]"/>
      <dgm:spPr>
        <a:solidFill>
          <a:srgbClr val="69C6E3"/>
        </a:solidFill>
        <a:ln>
          <a:solidFill>
            <a:srgbClr val="62E1E3"/>
          </a:solidFill>
        </a:ln>
      </dgm:spPr>
      <dgm:t>
        <a:bodyPr/>
        <a:lstStyle/>
        <a:p>
          <a:r>
            <a:rPr lang="it-IT" dirty="0" smtClean="0"/>
            <a:t>Patologia benigna</a:t>
          </a:r>
          <a:endParaRPr lang="it-IT" dirty="0"/>
        </a:p>
      </dgm:t>
    </dgm:pt>
    <dgm:pt modelId="{853F6272-EEED-1949-A131-A7C105A57B4E}" type="parTrans" cxnId="{3C3B145C-6A26-F04F-A3F0-52DEFF7D2DE2}">
      <dgm:prSet/>
      <dgm:spPr/>
      <dgm:t>
        <a:bodyPr/>
        <a:lstStyle/>
        <a:p>
          <a:endParaRPr lang="it-IT"/>
        </a:p>
      </dgm:t>
    </dgm:pt>
    <dgm:pt modelId="{18A9FCB8-7274-F549-8FE2-FA3F55149829}" type="sibTrans" cxnId="{3C3B145C-6A26-F04F-A3F0-52DEFF7D2DE2}">
      <dgm:prSet/>
      <dgm:spPr/>
      <dgm:t>
        <a:bodyPr/>
        <a:lstStyle/>
        <a:p>
          <a:endParaRPr lang="it-IT"/>
        </a:p>
      </dgm:t>
    </dgm:pt>
    <dgm:pt modelId="{86F5C5FD-3522-174A-A719-FE7D3E2CB5F9}">
      <dgm:prSet phldrT="[Testo]"/>
      <dgm:spPr/>
      <dgm:t>
        <a:bodyPr/>
        <a:lstStyle/>
        <a:p>
          <a:r>
            <a:rPr lang="it-IT" dirty="0" smtClean="0"/>
            <a:t>Emorroidi</a:t>
          </a:r>
          <a:endParaRPr lang="it-IT" dirty="0"/>
        </a:p>
      </dgm:t>
    </dgm:pt>
    <dgm:pt modelId="{A20183C7-3ED5-2148-B7B2-776558596DFB}" type="parTrans" cxnId="{39023157-4682-5C41-87AD-0976F926516D}">
      <dgm:prSet/>
      <dgm:spPr/>
      <dgm:t>
        <a:bodyPr/>
        <a:lstStyle/>
        <a:p>
          <a:endParaRPr lang="it-IT"/>
        </a:p>
      </dgm:t>
    </dgm:pt>
    <dgm:pt modelId="{44F8D0F5-AF29-EF45-AF7C-93B1CFE3FBEA}" type="sibTrans" cxnId="{39023157-4682-5C41-87AD-0976F926516D}">
      <dgm:prSet/>
      <dgm:spPr/>
      <dgm:t>
        <a:bodyPr/>
        <a:lstStyle/>
        <a:p>
          <a:endParaRPr lang="it-IT"/>
        </a:p>
      </dgm:t>
    </dgm:pt>
    <dgm:pt modelId="{ECF52389-8D18-194E-9C59-FD9D0ACB8D5A}">
      <dgm:prSet phldrT="[Testo]"/>
      <dgm:spPr/>
      <dgm:t>
        <a:bodyPr/>
        <a:lstStyle/>
        <a:p>
          <a:r>
            <a:rPr lang="it-IT" dirty="0" smtClean="0"/>
            <a:t>RCU</a:t>
          </a:r>
          <a:endParaRPr lang="it-IT" dirty="0"/>
        </a:p>
      </dgm:t>
    </dgm:pt>
    <dgm:pt modelId="{9E91BDD3-DC0C-CA48-85D9-0E2FBC8B5B3F}" type="parTrans" cxnId="{7E088834-7C3F-CC42-A263-C289A70B245D}">
      <dgm:prSet/>
      <dgm:spPr/>
      <dgm:t>
        <a:bodyPr/>
        <a:lstStyle/>
        <a:p>
          <a:endParaRPr lang="it-IT"/>
        </a:p>
      </dgm:t>
    </dgm:pt>
    <dgm:pt modelId="{A4A36DFD-F513-B041-B6B0-F70744A7F46C}" type="sibTrans" cxnId="{7E088834-7C3F-CC42-A263-C289A70B245D}">
      <dgm:prSet/>
      <dgm:spPr/>
      <dgm:t>
        <a:bodyPr/>
        <a:lstStyle/>
        <a:p>
          <a:endParaRPr lang="it-IT"/>
        </a:p>
      </dgm:t>
    </dgm:pt>
    <dgm:pt modelId="{EBF8945D-5B94-EA41-9C0A-6ABFEC07E487}">
      <dgm:prSet phldrT="[Testo]"/>
      <dgm:spPr>
        <a:solidFill>
          <a:srgbClr val="69C6E3"/>
        </a:solidFill>
      </dgm:spPr>
      <dgm:t>
        <a:bodyPr/>
        <a:lstStyle/>
        <a:p>
          <a:r>
            <a:rPr lang="it-IT" dirty="0" smtClean="0"/>
            <a:t>Patologia maligna</a:t>
          </a:r>
          <a:endParaRPr lang="it-IT" dirty="0"/>
        </a:p>
      </dgm:t>
    </dgm:pt>
    <dgm:pt modelId="{DEA6C12A-74C7-1B44-872D-AD34A211649A}" type="parTrans" cxnId="{83D67E59-2660-A442-AE6B-9042295EA9BC}">
      <dgm:prSet/>
      <dgm:spPr/>
      <dgm:t>
        <a:bodyPr/>
        <a:lstStyle/>
        <a:p>
          <a:endParaRPr lang="it-IT"/>
        </a:p>
      </dgm:t>
    </dgm:pt>
    <dgm:pt modelId="{9C51346A-70BB-234E-AD0E-ED04A6FD615A}" type="sibTrans" cxnId="{83D67E59-2660-A442-AE6B-9042295EA9BC}">
      <dgm:prSet/>
      <dgm:spPr/>
      <dgm:t>
        <a:bodyPr/>
        <a:lstStyle/>
        <a:p>
          <a:endParaRPr lang="it-IT"/>
        </a:p>
      </dgm:t>
    </dgm:pt>
    <dgm:pt modelId="{9A081E38-94E3-1A46-A7AB-73A9A057B9CE}">
      <dgm:prSet phldrT="[Testo]"/>
      <dgm:spPr/>
      <dgm:t>
        <a:bodyPr/>
        <a:lstStyle/>
        <a:p>
          <a:r>
            <a:rPr lang="it-IT" dirty="0" smtClean="0"/>
            <a:t>Carcinoma</a:t>
          </a:r>
          <a:endParaRPr lang="it-IT" dirty="0"/>
        </a:p>
      </dgm:t>
    </dgm:pt>
    <dgm:pt modelId="{FEC252E7-D40C-9448-89A8-7E5471528BBF}" type="parTrans" cxnId="{F8962F49-8E81-0A46-840D-861E5F5F621D}">
      <dgm:prSet/>
      <dgm:spPr/>
      <dgm:t>
        <a:bodyPr/>
        <a:lstStyle/>
        <a:p>
          <a:endParaRPr lang="it-IT"/>
        </a:p>
      </dgm:t>
    </dgm:pt>
    <dgm:pt modelId="{0ED725C3-AE58-A441-AEE0-ECEE4A690534}" type="sibTrans" cxnId="{F8962F49-8E81-0A46-840D-861E5F5F621D}">
      <dgm:prSet/>
      <dgm:spPr/>
      <dgm:t>
        <a:bodyPr/>
        <a:lstStyle/>
        <a:p>
          <a:endParaRPr lang="it-IT"/>
        </a:p>
      </dgm:t>
    </dgm:pt>
    <dgm:pt modelId="{3144E0C6-095C-F649-9A03-FD0DA9E948B8}">
      <dgm:prSet phldrT="[Testo]"/>
      <dgm:spPr/>
      <dgm:t>
        <a:bodyPr/>
        <a:lstStyle/>
        <a:p>
          <a:r>
            <a:rPr lang="it-IT" dirty="0" err="1" smtClean="0"/>
            <a:t>Chron</a:t>
          </a:r>
          <a:endParaRPr lang="it-IT" dirty="0"/>
        </a:p>
      </dgm:t>
    </dgm:pt>
    <dgm:pt modelId="{9E2AFE45-2574-D246-9BEB-3FFFBFB28AD1}" type="parTrans" cxnId="{51445784-8840-3045-A53F-792DA6BD70AF}">
      <dgm:prSet/>
      <dgm:spPr/>
      <dgm:t>
        <a:bodyPr/>
        <a:lstStyle/>
        <a:p>
          <a:endParaRPr lang="it-IT"/>
        </a:p>
      </dgm:t>
    </dgm:pt>
    <dgm:pt modelId="{0B7C918F-7CD6-C144-9C21-74B6280E4469}" type="sibTrans" cxnId="{51445784-8840-3045-A53F-792DA6BD70AF}">
      <dgm:prSet/>
      <dgm:spPr/>
      <dgm:t>
        <a:bodyPr/>
        <a:lstStyle/>
        <a:p>
          <a:endParaRPr lang="it-IT"/>
        </a:p>
      </dgm:t>
    </dgm:pt>
    <dgm:pt modelId="{5DFC86D4-CAA9-404E-A50B-4ADD558700A9}">
      <dgm:prSet phldrT="[Testo]"/>
      <dgm:spPr/>
      <dgm:t>
        <a:bodyPr/>
        <a:lstStyle/>
        <a:p>
          <a:r>
            <a:rPr lang="it-IT" dirty="0" err="1" smtClean="0"/>
            <a:t>Polipomatosi</a:t>
          </a:r>
          <a:endParaRPr lang="it-IT" dirty="0"/>
        </a:p>
      </dgm:t>
    </dgm:pt>
    <dgm:pt modelId="{767556FC-1504-7A42-840A-F7B1D2EF8EDB}" type="parTrans" cxnId="{79F158FC-9C74-034F-B40C-FBF9C86885F5}">
      <dgm:prSet/>
      <dgm:spPr/>
      <dgm:t>
        <a:bodyPr/>
        <a:lstStyle/>
        <a:p>
          <a:endParaRPr lang="it-IT"/>
        </a:p>
      </dgm:t>
    </dgm:pt>
    <dgm:pt modelId="{A1ABA898-6ACF-E046-8D82-47252A1C6767}" type="sibTrans" cxnId="{79F158FC-9C74-034F-B40C-FBF9C86885F5}">
      <dgm:prSet/>
      <dgm:spPr/>
      <dgm:t>
        <a:bodyPr/>
        <a:lstStyle/>
        <a:p>
          <a:endParaRPr lang="it-IT"/>
        </a:p>
      </dgm:t>
    </dgm:pt>
    <dgm:pt modelId="{500730B2-B2F9-F141-804C-887BF9F4F11C}">
      <dgm:prSet phldrT="[Testo]"/>
      <dgm:spPr/>
      <dgm:t>
        <a:bodyPr/>
        <a:lstStyle/>
        <a:p>
          <a:r>
            <a:rPr lang="it-IT" dirty="0" err="1" smtClean="0"/>
            <a:t>Angiodisplasia</a:t>
          </a:r>
          <a:endParaRPr lang="it-IT" dirty="0"/>
        </a:p>
      </dgm:t>
    </dgm:pt>
    <dgm:pt modelId="{DDB6C288-4D1A-7945-BA4A-66AC2D03BC67}" type="parTrans" cxnId="{573EC9E5-C447-B54A-A5E8-CF319256313A}">
      <dgm:prSet/>
      <dgm:spPr/>
      <dgm:t>
        <a:bodyPr/>
        <a:lstStyle/>
        <a:p>
          <a:endParaRPr lang="it-IT"/>
        </a:p>
      </dgm:t>
    </dgm:pt>
    <dgm:pt modelId="{1B47D105-7570-6F43-8211-8353FA484CCD}" type="sibTrans" cxnId="{573EC9E5-C447-B54A-A5E8-CF319256313A}">
      <dgm:prSet/>
      <dgm:spPr/>
      <dgm:t>
        <a:bodyPr/>
        <a:lstStyle/>
        <a:p>
          <a:endParaRPr lang="it-IT"/>
        </a:p>
      </dgm:t>
    </dgm:pt>
    <dgm:pt modelId="{27087B77-938C-3C40-8E85-C0A19FBE1233}">
      <dgm:prSet phldrT="[Testo]"/>
      <dgm:spPr/>
      <dgm:t>
        <a:bodyPr/>
        <a:lstStyle/>
        <a:p>
          <a:r>
            <a:rPr lang="it-IT" dirty="0" smtClean="0"/>
            <a:t>Diverticolosi</a:t>
          </a:r>
        </a:p>
        <a:p>
          <a:endParaRPr lang="it-IT" dirty="0"/>
        </a:p>
      </dgm:t>
    </dgm:pt>
    <dgm:pt modelId="{6D7B5881-E456-5D40-A2EF-83B8B76E9196}" type="parTrans" cxnId="{6A57C580-D486-F74B-AC00-FC05B2DA8D0F}">
      <dgm:prSet/>
      <dgm:spPr/>
      <dgm:t>
        <a:bodyPr/>
        <a:lstStyle/>
        <a:p>
          <a:endParaRPr lang="it-IT"/>
        </a:p>
      </dgm:t>
    </dgm:pt>
    <dgm:pt modelId="{49717F7E-1F8C-374A-8422-0C689C322F6A}" type="sibTrans" cxnId="{6A57C580-D486-F74B-AC00-FC05B2DA8D0F}">
      <dgm:prSet/>
      <dgm:spPr/>
      <dgm:t>
        <a:bodyPr/>
        <a:lstStyle/>
        <a:p>
          <a:endParaRPr lang="it-IT"/>
        </a:p>
      </dgm:t>
    </dgm:pt>
    <dgm:pt modelId="{C946A676-9C0E-EB48-B359-EE1B27715933}" type="pres">
      <dgm:prSet presAssocID="{D8C13711-62E8-C142-967D-CB8483D2C6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56FF6C5C-76BA-5A4E-B70E-CE2C8610D2FC}" type="pres">
      <dgm:prSet presAssocID="{E7FD26C7-3CFE-3248-91EA-DE51688676EB}" presName="root" presStyleCnt="0"/>
      <dgm:spPr/>
    </dgm:pt>
    <dgm:pt modelId="{713B74CE-1AED-CE45-9676-C430B4905A21}" type="pres">
      <dgm:prSet presAssocID="{E7FD26C7-3CFE-3248-91EA-DE51688676EB}" presName="rootComposite" presStyleCnt="0"/>
      <dgm:spPr/>
    </dgm:pt>
    <dgm:pt modelId="{90BF2E57-294C-5F48-84F0-40D2BCCEEEE5}" type="pres">
      <dgm:prSet presAssocID="{E7FD26C7-3CFE-3248-91EA-DE51688676EB}" presName="rootText" presStyleLbl="node1" presStyleIdx="0" presStyleCnt="2" custScaleX="293112"/>
      <dgm:spPr/>
      <dgm:t>
        <a:bodyPr/>
        <a:lstStyle/>
        <a:p>
          <a:endParaRPr lang="it-IT"/>
        </a:p>
      </dgm:t>
    </dgm:pt>
    <dgm:pt modelId="{B8C99B6A-6D28-B145-B059-B192462EC858}" type="pres">
      <dgm:prSet presAssocID="{E7FD26C7-3CFE-3248-91EA-DE51688676EB}" presName="rootConnector" presStyleLbl="node1" presStyleIdx="0" presStyleCnt="2"/>
      <dgm:spPr/>
      <dgm:t>
        <a:bodyPr/>
        <a:lstStyle/>
        <a:p>
          <a:endParaRPr lang="it-IT"/>
        </a:p>
      </dgm:t>
    </dgm:pt>
    <dgm:pt modelId="{85FF5AA6-7362-1A49-9799-C55E52DF4D17}" type="pres">
      <dgm:prSet presAssocID="{E7FD26C7-3CFE-3248-91EA-DE51688676EB}" presName="childShape" presStyleCnt="0"/>
      <dgm:spPr/>
    </dgm:pt>
    <dgm:pt modelId="{CAFC98FB-811F-4143-A8B2-1C0482638D09}" type="pres">
      <dgm:prSet presAssocID="{A20183C7-3ED5-2148-B7B2-776558596DFB}" presName="Name13" presStyleLbl="parChTrans1D2" presStyleIdx="0" presStyleCnt="7"/>
      <dgm:spPr/>
      <dgm:t>
        <a:bodyPr/>
        <a:lstStyle/>
        <a:p>
          <a:endParaRPr lang="it-IT"/>
        </a:p>
      </dgm:t>
    </dgm:pt>
    <dgm:pt modelId="{8EB45C17-C0AD-994A-BD1D-DB464959A19C}" type="pres">
      <dgm:prSet presAssocID="{86F5C5FD-3522-174A-A719-FE7D3E2CB5F9}" presName="childText" presStyleLbl="bgAcc1" presStyleIdx="0" presStyleCnt="7" custScaleX="1794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419510-65BD-1147-84B8-B73B6CC38072}" type="pres">
      <dgm:prSet presAssocID="{9E91BDD3-DC0C-CA48-85D9-0E2FBC8B5B3F}" presName="Name13" presStyleLbl="parChTrans1D2" presStyleIdx="1" presStyleCnt="7"/>
      <dgm:spPr/>
      <dgm:t>
        <a:bodyPr/>
        <a:lstStyle/>
        <a:p>
          <a:endParaRPr lang="it-IT"/>
        </a:p>
      </dgm:t>
    </dgm:pt>
    <dgm:pt modelId="{FEB5D3BD-09F4-6F4A-BF5D-DF0639C641B4}" type="pres">
      <dgm:prSet presAssocID="{ECF52389-8D18-194E-9C59-FD9D0ACB8D5A}" presName="childText" presStyleLbl="bgAcc1" presStyleIdx="1" presStyleCnt="7" custScaleX="1747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9029C9-B997-C742-A5EE-09D5C2BD2691}" type="pres">
      <dgm:prSet presAssocID="{9E2AFE45-2574-D246-9BEB-3FFFBFB28AD1}" presName="Name13" presStyleLbl="parChTrans1D2" presStyleIdx="2" presStyleCnt="7"/>
      <dgm:spPr/>
      <dgm:t>
        <a:bodyPr/>
        <a:lstStyle/>
        <a:p>
          <a:endParaRPr lang="it-IT"/>
        </a:p>
      </dgm:t>
    </dgm:pt>
    <dgm:pt modelId="{D308CB3E-4C69-DA48-B7FB-01F5569A9990}" type="pres">
      <dgm:prSet presAssocID="{3144E0C6-095C-F649-9A03-FD0DA9E948B8}" presName="childText" presStyleLbl="bgAcc1" presStyleIdx="2" presStyleCnt="7" custScaleX="1818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DC7E13-A67F-1646-ABEF-9583C4D674AB}" type="pres">
      <dgm:prSet presAssocID="{767556FC-1504-7A42-840A-F7B1D2EF8EDB}" presName="Name13" presStyleLbl="parChTrans1D2" presStyleIdx="3" presStyleCnt="7"/>
      <dgm:spPr/>
      <dgm:t>
        <a:bodyPr/>
        <a:lstStyle/>
        <a:p>
          <a:endParaRPr lang="it-IT"/>
        </a:p>
      </dgm:t>
    </dgm:pt>
    <dgm:pt modelId="{A3135CB0-DC87-174E-9EA6-F4A9EA81D94D}" type="pres">
      <dgm:prSet presAssocID="{5DFC86D4-CAA9-404E-A50B-4ADD558700A9}" presName="childText" presStyleLbl="bgAcc1" presStyleIdx="3" presStyleCnt="7" custScaleX="1818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D847C0-EC8D-8E43-ABF5-9835F43DC934}" type="pres">
      <dgm:prSet presAssocID="{DDB6C288-4D1A-7945-BA4A-66AC2D03BC67}" presName="Name13" presStyleLbl="parChTrans1D2" presStyleIdx="4" presStyleCnt="7"/>
      <dgm:spPr/>
      <dgm:t>
        <a:bodyPr/>
        <a:lstStyle/>
        <a:p>
          <a:endParaRPr lang="it-IT"/>
        </a:p>
      </dgm:t>
    </dgm:pt>
    <dgm:pt modelId="{B9B41FB6-A5C8-4A4C-994C-88F7E1EADD00}" type="pres">
      <dgm:prSet presAssocID="{500730B2-B2F9-F141-804C-887BF9F4F11C}" presName="childText" presStyleLbl="bgAcc1" presStyleIdx="4" presStyleCnt="7" custScaleX="1782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80E8E1-8253-A24E-93F8-AA07568EEE90}" type="pres">
      <dgm:prSet presAssocID="{6D7B5881-E456-5D40-A2EF-83B8B76E9196}" presName="Name13" presStyleLbl="parChTrans1D2" presStyleIdx="5" presStyleCnt="7"/>
      <dgm:spPr/>
      <dgm:t>
        <a:bodyPr/>
        <a:lstStyle/>
        <a:p>
          <a:endParaRPr lang="it-IT"/>
        </a:p>
      </dgm:t>
    </dgm:pt>
    <dgm:pt modelId="{BBAAEFEC-7987-0C49-BE25-2F02424F75AE}" type="pres">
      <dgm:prSet presAssocID="{27087B77-938C-3C40-8E85-C0A19FBE1233}" presName="childText" presStyleLbl="bgAcc1" presStyleIdx="5" presStyleCnt="7" custScaleX="1794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6D586E-327B-9D4A-A4A1-AC84B25B883F}" type="pres">
      <dgm:prSet presAssocID="{EBF8945D-5B94-EA41-9C0A-6ABFEC07E487}" presName="root" presStyleCnt="0"/>
      <dgm:spPr/>
    </dgm:pt>
    <dgm:pt modelId="{926A2C77-A2E6-624F-9955-856755DBA00D}" type="pres">
      <dgm:prSet presAssocID="{EBF8945D-5B94-EA41-9C0A-6ABFEC07E487}" presName="rootComposite" presStyleCnt="0"/>
      <dgm:spPr/>
    </dgm:pt>
    <dgm:pt modelId="{2CCC2617-B8C5-BF4D-B4C9-8E097F0716DF}" type="pres">
      <dgm:prSet presAssocID="{EBF8945D-5B94-EA41-9C0A-6ABFEC07E487}" presName="rootText" presStyleLbl="node1" presStyleIdx="1" presStyleCnt="2" custScaleX="359150"/>
      <dgm:spPr/>
      <dgm:t>
        <a:bodyPr/>
        <a:lstStyle/>
        <a:p>
          <a:endParaRPr lang="it-IT"/>
        </a:p>
      </dgm:t>
    </dgm:pt>
    <dgm:pt modelId="{ECB5438F-0085-B14F-8F27-FB1D6C414BFD}" type="pres">
      <dgm:prSet presAssocID="{EBF8945D-5B94-EA41-9C0A-6ABFEC07E487}" presName="rootConnector" presStyleLbl="node1" presStyleIdx="1" presStyleCnt="2"/>
      <dgm:spPr/>
      <dgm:t>
        <a:bodyPr/>
        <a:lstStyle/>
        <a:p>
          <a:endParaRPr lang="it-IT"/>
        </a:p>
      </dgm:t>
    </dgm:pt>
    <dgm:pt modelId="{3305AFD2-DA96-D64E-B772-D5CB142051C8}" type="pres">
      <dgm:prSet presAssocID="{EBF8945D-5B94-EA41-9C0A-6ABFEC07E487}" presName="childShape" presStyleCnt="0"/>
      <dgm:spPr/>
    </dgm:pt>
    <dgm:pt modelId="{4ADE5EED-258E-3246-96B7-2FC2A7BC9EBD}" type="pres">
      <dgm:prSet presAssocID="{FEC252E7-D40C-9448-89A8-7E5471528BBF}" presName="Name13" presStyleLbl="parChTrans1D2" presStyleIdx="6" presStyleCnt="7"/>
      <dgm:spPr/>
      <dgm:t>
        <a:bodyPr/>
        <a:lstStyle/>
        <a:p>
          <a:endParaRPr lang="it-IT"/>
        </a:p>
      </dgm:t>
    </dgm:pt>
    <dgm:pt modelId="{56EFE31C-88EF-3949-AA2E-C1BAFE476B4F}" type="pres">
      <dgm:prSet presAssocID="{9A081E38-94E3-1A46-A7AB-73A9A057B9CE}" presName="childText" presStyleLbl="bgAcc1" presStyleIdx="6" presStyleCnt="7" custScaleX="1782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AC07304-93B2-4047-A98F-16DE25B8AC65}" type="presOf" srcId="{5DFC86D4-CAA9-404E-A50B-4ADD558700A9}" destId="{A3135CB0-DC87-174E-9EA6-F4A9EA81D94D}" srcOrd="0" destOrd="0" presId="urn:microsoft.com/office/officeart/2005/8/layout/hierarchy3"/>
    <dgm:cxn modelId="{363E94C5-623E-4BD6-9E06-D823852C40C3}" type="presOf" srcId="{E7FD26C7-3CFE-3248-91EA-DE51688676EB}" destId="{90BF2E57-294C-5F48-84F0-40D2BCCEEEE5}" srcOrd="0" destOrd="0" presId="urn:microsoft.com/office/officeart/2005/8/layout/hierarchy3"/>
    <dgm:cxn modelId="{F8C71E45-F7A4-4912-81D8-7F1068916669}" type="presOf" srcId="{6D7B5881-E456-5D40-A2EF-83B8B76E9196}" destId="{AB80E8E1-8253-A24E-93F8-AA07568EEE90}" srcOrd="0" destOrd="0" presId="urn:microsoft.com/office/officeart/2005/8/layout/hierarchy3"/>
    <dgm:cxn modelId="{96C04E5A-80B9-4429-91F2-09CA37B3176B}" type="presOf" srcId="{DDB6C288-4D1A-7945-BA4A-66AC2D03BC67}" destId="{B0D847C0-EC8D-8E43-ABF5-9835F43DC934}" srcOrd="0" destOrd="0" presId="urn:microsoft.com/office/officeart/2005/8/layout/hierarchy3"/>
    <dgm:cxn modelId="{6608D44F-E005-47A3-AAF4-CD73003ED27D}" type="presOf" srcId="{EBF8945D-5B94-EA41-9C0A-6ABFEC07E487}" destId="{2CCC2617-B8C5-BF4D-B4C9-8E097F0716DF}" srcOrd="0" destOrd="0" presId="urn:microsoft.com/office/officeart/2005/8/layout/hierarchy3"/>
    <dgm:cxn modelId="{535328C1-BF43-4116-B15D-4727199861C9}" type="presOf" srcId="{3144E0C6-095C-F649-9A03-FD0DA9E948B8}" destId="{D308CB3E-4C69-DA48-B7FB-01F5569A9990}" srcOrd="0" destOrd="0" presId="urn:microsoft.com/office/officeart/2005/8/layout/hierarchy3"/>
    <dgm:cxn modelId="{28074D76-E4E8-45B4-8888-F65D0855ABDE}" type="presOf" srcId="{500730B2-B2F9-F141-804C-887BF9F4F11C}" destId="{B9B41FB6-A5C8-4A4C-994C-88F7E1EADD00}" srcOrd="0" destOrd="0" presId="urn:microsoft.com/office/officeart/2005/8/layout/hierarchy3"/>
    <dgm:cxn modelId="{BA8AEC2B-B868-4321-AF4C-8D8B2E72FFD2}" type="presOf" srcId="{9E2AFE45-2574-D246-9BEB-3FFFBFB28AD1}" destId="{419029C9-B997-C742-A5EE-09D5C2BD2691}" srcOrd="0" destOrd="0" presId="urn:microsoft.com/office/officeart/2005/8/layout/hierarchy3"/>
    <dgm:cxn modelId="{9C257213-E1B1-43A1-9ECA-D81B031A4596}" type="presOf" srcId="{ECF52389-8D18-194E-9C59-FD9D0ACB8D5A}" destId="{FEB5D3BD-09F4-6F4A-BF5D-DF0639C641B4}" srcOrd="0" destOrd="0" presId="urn:microsoft.com/office/officeart/2005/8/layout/hierarchy3"/>
    <dgm:cxn modelId="{05B44276-453B-40EF-81C1-DAF876FC02E3}" type="presOf" srcId="{9E91BDD3-DC0C-CA48-85D9-0E2FBC8B5B3F}" destId="{83419510-65BD-1147-84B8-B73B6CC38072}" srcOrd="0" destOrd="0" presId="urn:microsoft.com/office/officeart/2005/8/layout/hierarchy3"/>
    <dgm:cxn modelId="{7E088834-7C3F-CC42-A263-C289A70B245D}" srcId="{E7FD26C7-3CFE-3248-91EA-DE51688676EB}" destId="{ECF52389-8D18-194E-9C59-FD9D0ACB8D5A}" srcOrd="1" destOrd="0" parTransId="{9E91BDD3-DC0C-CA48-85D9-0E2FBC8B5B3F}" sibTransId="{A4A36DFD-F513-B041-B6B0-F70744A7F46C}"/>
    <dgm:cxn modelId="{6A57C580-D486-F74B-AC00-FC05B2DA8D0F}" srcId="{E7FD26C7-3CFE-3248-91EA-DE51688676EB}" destId="{27087B77-938C-3C40-8E85-C0A19FBE1233}" srcOrd="5" destOrd="0" parTransId="{6D7B5881-E456-5D40-A2EF-83B8B76E9196}" sibTransId="{49717F7E-1F8C-374A-8422-0C689C322F6A}"/>
    <dgm:cxn modelId="{F8962F49-8E81-0A46-840D-861E5F5F621D}" srcId="{EBF8945D-5B94-EA41-9C0A-6ABFEC07E487}" destId="{9A081E38-94E3-1A46-A7AB-73A9A057B9CE}" srcOrd="0" destOrd="0" parTransId="{FEC252E7-D40C-9448-89A8-7E5471528BBF}" sibTransId="{0ED725C3-AE58-A441-AEE0-ECEE4A690534}"/>
    <dgm:cxn modelId="{B2723FD8-1BB0-4346-87D7-5414220E6997}" type="presOf" srcId="{86F5C5FD-3522-174A-A719-FE7D3E2CB5F9}" destId="{8EB45C17-C0AD-994A-BD1D-DB464959A19C}" srcOrd="0" destOrd="0" presId="urn:microsoft.com/office/officeart/2005/8/layout/hierarchy3"/>
    <dgm:cxn modelId="{8DCC8B6A-A31F-4373-8391-B54BB3AB4AF2}" type="presOf" srcId="{9A081E38-94E3-1A46-A7AB-73A9A057B9CE}" destId="{56EFE31C-88EF-3949-AA2E-C1BAFE476B4F}" srcOrd="0" destOrd="0" presId="urn:microsoft.com/office/officeart/2005/8/layout/hierarchy3"/>
    <dgm:cxn modelId="{528D3E00-B7AE-4E28-A1DB-692E013B93AC}" type="presOf" srcId="{FEC252E7-D40C-9448-89A8-7E5471528BBF}" destId="{4ADE5EED-258E-3246-96B7-2FC2A7BC9EBD}" srcOrd="0" destOrd="0" presId="urn:microsoft.com/office/officeart/2005/8/layout/hierarchy3"/>
    <dgm:cxn modelId="{04474AAC-1325-4720-B78E-69CC92C0E7F2}" type="presOf" srcId="{E7FD26C7-3CFE-3248-91EA-DE51688676EB}" destId="{B8C99B6A-6D28-B145-B059-B192462EC858}" srcOrd="1" destOrd="0" presId="urn:microsoft.com/office/officeart/2005/8/layout/hierarchy3"/>
    <dgm:cxn modelId="{39023157-4682-5C41-87AD-0976F926516D}" srcId="{E7FD26C7-3CFE-3248-91EA-DE51688676EB}" destId="{86F5C5FD-3522-174A-A719-FE7D3E2CB5F9}" srcOrd="0" destOrd="0" parTransId="{A20183C7-3ED5-2148-B7B2-776558596DFB}" sibTransId="{44F8D0F5-AF29-EF45-AF7C-93B1CFE3FBEA}"/>
    <dgm:cxn modelId="{51445784-8840-3045-A53F-792DA6BD70AF}" srcId="{E7FD26C7-3CFE-3248-91EA-DE51688676EB}" destId="{3144E0C6-095C-F649-9A03-FD0DA9E948B8}" srcOrd="2" destOrd="0" parTransId="{9E2AFE45-2574-D246-9BEB-3FFFBFB28AD1}" sibTransId="{0B7C918F-7CD6-C144-9C21-74B6280E4469}"/>
    <dgm:cxn modelId="{A6A5C343-6123-4D56-9A25-BD19D66EF0E4}" type="presOf" srcId="{767556FC-1504-7A42-840A-F7B1D2EF8EDB}" destId="{E3DC7E13-A67F-1646-ABEF-9583C4D674AB}" srcOrd="0" destOrd="0" presId="urn:microsoft.com/office/officeart/2005/8/layout/hierarchy3"/>
    <dgm:cxn modelId="{83D67E59-2660-A442-AE6B-9042295EA9BC}" srcId="{D8C13711-62E8-C142-967D-CB8483D2C6C3}" destId="{EBF8945D-5B94-EA41-9C0A-6ABFEC07E487}" srcOrd="1" destOrd="0" parTransId="{DEA6C12A-74C7-1B44-872D-AD34A211649A}" sibTransId="{9C51346A-70BB-234E-AD0E-ED04A6FD615A}"/>
    <dgm:cxn modelId="{573EC9E5-C447-B54A-A5E8-CF319256313A}" srcId="{E7FD26C7-3CFE-3248-91EA-DE51688676EB}" destId="{500730B2-B2F9-F141-804C-887BF9F4F11C}" srcOrd="4" destOrd="0" parTransId="{DDB6C288-4D1A-7945-BA4A-66AC2D03BC67}" sibTransId="{1B47D105-7570-6F43-8211-8353FA484CCD}"/>
    <dgm:cxn modelId="{44317179-2EF1-4B18-9784-E84B9DCE5CA5}" type="presOf" srcId="{EBF8945D-5B94-EA41-9C0A-6ABFEC07E487}" destId="{ECB5438F-0085-B14F-8F27-FB1D6C414BFD}" srcOrd="1" destOrd="0" presId="urn:microsoft.com/office/officeart/2005/8/layout/hierarchy3"/>
    <dgm:cxn modelId="{782404C8-4FAF-4E15-BE56-63FEF87F797F}" type="presOf" srcId="{A20183C7-3ED5-2148-B7B2-776558596DFB}" destId="{CAFC98FB-811F-4143-A8B2-1C0482638D09}" srcOrd="0" destOrd="0" presId="urn:microsoft.com/office/officeart/2005/8/layout/hierarchy3"/>
    <dgm:cxn modelId="{79F158FC-9C74-034F-B40C-FBF9C86885F5}" srcId="{E7FD26C7-3CFE-3248-91EA-DE51688676EB}" destId="{5DFC86D4-CAA9-404E-A50B-4ADD558700A9}" srcOrd="3" destOrd="0" parTransId="{767556FC-1504-7A42-840A-F7B1D2EF8EDB}" sibTransId="{A1ABA898-6ACF-E046-8D82-47252A1C6767}"/>
    <dgm:cxn modelId="{CC3C37F0-7C38-4359-8DFA-4372C719BE87}" type="presOf" srcId="{27087B77-938C-3C40-8E85-C0A19FBE1233}" destId="{BBAAEFEC-7987-0C49-BE25-2F02424F75AE}" srcOrd="0" destOrd="0" presId="urn:microsoft.com/office/officeart/2005/8/layout/hierarchy3"/>
    <dgm:cxn modelId="{3C3B145C-6A26-F04F-A3F0-52DEFF7D2DE2}" srcId="{D8C13711-62E8-C142-967D-CB8483D2C6C3}" destId="{E7FD26C7-3CFE-3248-91EA-DE51688676EB}" srcOrd="0" destOrd="0" parTransId="{853F6272-EEED-1949-A131-A7C105A57B4E}" sibTransId="{18A9FCB8-7274-F549-8FE2-FA3F55149829}"/>
    <dgm:cxn modelId="{F47116B4-B984-4025-BEEA-C003B9ECF1C6}" type="presOf" srcId="{D8C13711-62E8-C142-967D-CB8483D2C6C3}" destId="{C946A676-9C0E-EB48-B359-EE1B27715933}" srcOrd="0" destOrd="0" presId="urn:microsoft.com/office/officeart/2005/8/layout/hierarchy3"/>
    <dgm:cxn modelId="{641A89CB-CCBE-46DA-896C-85D2F82481DD}" type="presParOf" srcId="{C946A676-9C0E-EB48-B359-EE1B27715933}" destId="{56FF6C5C-76BA-5A4E-B70E-CE2C8610D2FC}" srcOrd="0" destOrd="0" presId="urn:microsoft.com/office/officeart/2005/8/layout/hierarchy3"/>
    <dgm:cxn modelId="{2B5CE95C-3EBE-4C1F-914E-AE25223BC7DE}" type="presParOf" srcId="{56FF6C5C-76BA-5A4E-B70E-CE2C8610D2FC}" destId="{713B74CE-1AED-CE45-9676-C430B4905A21}" srcOrd="0" destOrd="0" presId="urn:microsoft.com/office/officeart/2005/8/layout/hierarchy3"/>
    <dgm:cxn modelId="{559633F8-8C09-44CB-AA11-54A98924BE9F}" type="presParOf" srcId="{713B74CE-1AED-CE45-9676-C430B4905A21}" destId="{90BF2E57-294C-5F48-84F0-40D2BCCEEEE5}" srcOrd="0" destOrd="0" presId="urn:microsoft.com/office/officeart/2005/8/layout/hierarchy3"/>
    <dgm:cxn modelId="{7CE46F7A-FD84-4DD1-ACD5-A5A27E787957}" type="presParOf" srcId="{713B74CE-1AED-CE45-9676-C430B4905A21}" destId="{B8C99B6A-6D28-B145-B059-B192462EC858}" srcOrd="1" destOrd="0" presId="urn:microsoft.com/office/officeart/2005/8/layout/hierarchy3"/>
    <dgm:cxn modelId="{A1A35A98-4E06-4C4E-ADBE-45DB8DAA8835}" type="presParOf" srcId="{56FF6C5C-76BA-5A4E-B70E-CE2C8610D2FC}" destId="{85FF5AA6-7362-1A49-9799-C55E52DF4D17}" srcOrd="1" destOrd="0" presId="urn:microsoft.com/office/officeart/2005/8/layout/hierarchy3"/>
    <dgm:cxn modelId="{5F9ECDFC-4A08-4E48-B98E-C7B3F61B8D99}" type="presParOf" srcId="{85FF5AA6-7362-1A49-9799-C55E52DF4D17}" destId="{CAFC98FB-811F-4143-A8B2-1C0482638D09}" srcOrd="0" destOrd="0" presId="urn:microsoft.com/office/officeart/2005/8/layout/hierarchy3"/>
    <dgm:cxn modelId="{2B719EE7-47DC-4BF9-87A3-A71AADDB822D}" type="presParOf" srcId="{85FF5AA6-7362-1A49-9799-C55E52DF4D17}" destId="{8EB45C17-C0AD-994A-BD1D-DB464959A19C}" srcOrd="1" destOrd="0" presId="urn:microsoft.com/office/officeart/2005/8/layout/hierarchy3"/>
    <dgm:cxn modelId="{C791FE77-9374-4F72-9C28-63CE7D77BF71}" type="presParOf" srcId="{85FF5AA6-7362-1A49-9799-C55E52DF4D17}" destId="{83419510-65BD-1147-84B8-B73B6CC38072}" srcOrd="2" destOrd="0" presId="urn:microsoft.com/office/officeart/2005/8/layout/hierarchy3"/>
    <dgm:cxn modelId="{D1264705-4FA7-4994-91C1-9A560438B3DC}" type="presParOf" srcId="{85FF5AA6-7362-1A49-9799-C55E52DF4D17}" destId="{FEB5D3BD-09F4-6F4A-BF5D-DF0639C641B4}" srcOrd="3" destOrd="0" presId="urn:microsoft.com/office/officeart/2005/8/layout/hierarchy3"/>
    <dgm:cxn modelId="{CADF0F52-3E56-4714-A5BD-526779D1287E}" type="presParOf" srcId="{85FF5AA6-7362-1A49-9799-C55E52DF4D17}" destId="{419029C9-B997-C742-A5EE-09D5C2BD2691}" srcOrd="4" destOrd="0" presId="urn:microsoft.com/office/officeart/2005/8/layout/hierarchy3"/>
    <dgm:cxn modelId="{BD0CE583-3242-4B3B-8D7D-C3F9DE437E75}" type="presParOf" srcId="{85FF5AA6-7362-1A49-9799-C55E52DF4D17}" destId="{D308CB3E-4C69-DA48-B7FB-01F5569A9990}" srcOrd="5" destOrd="0" presId="urn:microsoft.com/office/officeart/2005/8/layout/hierarchy3"/>
    <dgm:cxn modelId="{DB2E7F59-136E-484C-AFCD-D033CA09F07E}" type="presParOf" srcId="{85FF5AA6-7362-1A49-9799-C55E52DF4D17}" destId="{E3DC7E13-A67F-1646-ABEF-9583C4D674AB}" srcOrd="6" destOrd="0" presId="urn:microsoft.com/office/officeart/2005/8/layout/hierarchy3"/>
    <dgm:cxn modelId="{9442F4E0-1F1F-448E-AAD8-7875276ABB97}" type="presParOf" srcId="{85FF5AA6-7362-1A49-9799-C55E52DF4D17}" destId="{A3135CB0-DC87-174E-9EA6-F4A9EA81D94D}" srcOrd="7" destOrd="0" presId="urn:microsoft.com/office/officeart/2005/8/layout/hierarchy3"/>
    <dgm:cxn modelId="{891E4511-9DC3-4432-9C1D-FB9D1DA4F811}" type="presParOf" srcId="{85FF5AA6-7362-1A49-9799-C55E52DF4D17}" destId="{B0D847C0-EC8D-8E43-ABF5-9835F43DC934}" srcOrd="8" destOrd="0" presId="urn:microsoft.com/office/officeart/2005/8/layout/hierarchy3"/>
    <dgm:cxn modelId="{98400862-E7FC-4817-AAC3-1C6D9679F4D6}" type="presParOf" srcId="{85FF5AA6-7362-1A49-9799-C55E52DF4D17}" destId="{B9B41FB6-A5C8-4A4C-994C-88F7E1EADD00}" srcOrd="9" destOrd="0" presId="urn:microsoft.com/office/officeart/2005/8/layout/hierarchy3"/>
    <dgm:cxn modelId="{EBAF2252-AB5E-4ED5-A5DE-B805242BB0C0}" type="presParOf" srcId="{85FF5AA6-7362-1A49-9799-C55E52DF4D17}" destId="{AB80E8E1-8253-A24E-93F8-AA07568EEE90}" srcOrd="10" destOrd="0" presId="urn:microsoft.com/office/officeart/2005/8/layout/hierarchy3"/>
    <dgm:cxn modelId="{2501AD84-F84E-4B9C-92D7-95DD397ABF53}" type="presParOf" srcId="{85FF5AA6-7362-1A49-9799-C55E52DF4D17}" destId="{BBAAEFEC-7987-0C49-BE25-2F02424F75AE}" srcOrd="11" destOrd="0" presId="urn:microsoft.com/office/officeart/2005/8/layout/hierarchy3"/>
    <dgm:cxn modelId="{38ABD479-CA3E-4090-B81C-1DF1B8A0D1B8}" type="presParOf" srcId="{C946A676-9C0E-EB48-B359-EE1B27715933}" destId="{736D586E-327B-9D4A-A4A1-AC84B25B883F}" srcOrd="1" destOrd="0" presId="urn:microsoft.com/office/officeart/2005/8/layout/hierarchy3"/>
    <dgm:cxn modelId="{649454C3-7CC2-4F1D-BFD9-100AE4874913}" type="presParOf" srcId="{736D586E-327B-9D4A-A4A1-AC84B25B883F}" destId="{926A2C77-A2E6-624F-9955-856755DBA00D}" srcOrd="0" destOrd="0" presId="urn:microsoft.com/office/officeart/2005/8/layout/hierarchy3"/>
    <dgm:cxn modelId="{04926F8F-84FF-4DB2-B135-86493FD57B7D}" type="presParOf" srcId="{926A2C77-A2E6-624F-9955-856755DBA00D}" destId="{2CCC2617-B8C5-BF4D-B4C9-8E097F0716DF}" srcOrd="0" destOrd="0" presId="urn:microsoft.com/office/officeart/2005/8/layout/hierarchy3"/>
    <dgm:cxn modelId="{3DEBF684-9DC8-48EB-9BC9-9CD4A19485F5}" type="presParOf" srcId="{926A2C77-A2E6-624F-9955-856755DBA00D}" destId="{ECB5438F-0085-B14F-8F27-FB1D6C414BFD}" srcOrd="1" destOrd="0" presId="urn:microsoft.com/office/officeart/2005/8/layout/hierarchy3"/>
    <dgm:cxn modelId="{7AC4A7F6-DE56-4B49-92B7-EC7A5F794DF6}" type="presParOf" srcId="{736D586E-327B-9D4A-A4A1-AC84B25B883F}" destId="{3305AFD2-DA96-D64E-B772-D5CB142051C8}" srcOrd="1" destOrd="0" presId="urn:microsoft.com/office/officeart/2005/8/layout/hierarchy3"/>
    <dgm:cxn modelId="{54FABCF9-038D-441D-A343-B6CB375274A0}" type="presParOf" srcId="{3305AFD2-DA96-D64E-B772-D5CB142051C8}" destId="{4ADE5EED-258E-3246-96B7-2FC2A7BC9EBD}" srcOrd="0" destOrd="0" presId="urn:microsoft.com/office/officeart/2005/8/layout/hierarchy3"/>
    <dgm:cxn modelId="{A13BC88D-9812-4FC7-BE0C-787F5738EAD5}" type="presParOf" srcId="{3305AFD2-DA96-D64E-B772-D5CB142051C8}" destId="{56EFE31C-88EF-3949-AA2E-C1BAFE476B4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508E9-EB2D-E247-9171-6305C38814EC}">
      <dsp:nvSpPr>
        <dsp:cNvPr id="0" name=""/>
        <dsp:cNvSpPr/>
      </dsp:nvSpPr>
      <dsp:spPr>
        <a:xfrm>
          <a:off x="3343903" y="2140673"/>
          <a:ext cx="2029216" cy="1095138"/>
        </a:xfrm>
        <a:prstGeom prst="ellipse">
          <a:avLst/>
        </a:prstGeom>
        <a:solidFill>
          <a:schemeClr val="bg1">
            <a:alpha val="50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1"/>
              </a:solidFill>
            </a:rPr>
            <a:t>SINTOMI</a:t>
          </a:r>
          <a:endParaRPr lang="it-IT" sz="2800" b="1" kern="1200" dirty="0">
            <a:solidFill>
              <a:schemeClr val="tx1"/>
            </a:solidFill>
          </a:endParaRPr>
        </a:p>
      </dsp:txBody>
      <dsp:txXfrm>
        <a:off x="3641075" y="2301052"/>
        <a:ext cx="1434872" cy="774380"/>
      </dsp:txXfrm>
    </dsp:sp>
    <dsp:sp modelId="{E7C5A32C-2DD3-A94E-A7D4-6545CD2ED135}">
      <dsp:nvSpPr>
        <dsp:cNvPr id="0" name=""/>
        <dsp:cNvSpPr/>
      </dsp:nvSpPr>
      <dsp:spPr>
        <a:xfrm>
          <a:off x="2417751" y="-369714"/>
          <a:ext cx="3697402" cy="23853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Episodi saltuari di </a:t>
          </a:r>
          <a:r>
            <a:rPr lang="it-IT" sz="2400" b="1" kern="1200" dirty="0" err="1" smtClean="0"/>
            <a:t>addominalgia</a:t>
          </a:r>
          <a:r>
            <a:rPr lang="it-IT" sz="2400" b="1" kern="1200" dirty="0" smtClean="0"/>
            <a:t> che si risolvono spontaneamente</a:t>
          </a:r>
          <a:endParaRPr lang="it-IT" sz="2400" b="1" kern="1200" dirty="0"/>
        </a:p>
      </dsp:txBody>
      <dsp:txXfrm>
        <a:off x="2959223" y="-20394"/>
        <a:ext cx="2614458" cy="1686668"/>
      </dsp:txXfrm>
    </dsp:sp>
    <dsp:sp modelId="{737B9663-2F36-9C40-8EE9-000C38B6F970}">
      <dsp:nvSpPr>
        <dsp:cNvPr id="0" name=""/>
        <dsp:cNvSpPr/>
      </dsp:nvSpPr>
      <dsp:spPr>
        <a:xfrm>
          <a:off x="5391623" y="1358545"/>
          <a:ext cx="2964110" cy="24824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Tracce di sangue rosso vivo all’evacuazione</a:t>
          </a:r>
          <a:endParaRPr lang="it-IT" sz="2400" b="1" kern="1200" dirty="0"/>
        </a:p>
      </dsp:txBody>
      <dsp:txXfrm>
        <a:off x="5825707" y="1722090"/>
        <a:ext cx="2095942" cy="1755352"/>
      </dsp:txXfrm>
    </dsp:sp>
    <dsp:sp modelId="{EED34509-B11E-D74B-B6B0-AE33D9334DA6}">
      <dsp:nvSpPr>
        <dsp:cNvPr id="0" name=""/>
        <dsp:cNvSpPr/>
      </dsp:nvSpPr>
      <dsp:spPr>
        <a:xfrm>
          <a:off x="2519042" y="3388447"/>
          <a:ext cx="3964906" cy="172886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Anoressia</a:t>
          </a:r>
          <a:endParaRPr lang="it-IT" sz="2400" b="1" kern="1200" dirty="0"/>
        </a:p>
      </dsp:txBody>
      <dsp:txXfrm>
        <a:off x="3099689" y="3641633"/>
        <a:ext cx="2803612" cy="1222488"/>
      </dsp:txXfrm>
    </dsp:sp>
    <dsp:sp modelId="{ED5A8280-6B9A-2B43-931D-EE5A6AC19197}">
      <dsp:nvSpPr>
        <dsp:cNvPr id="0" name=""/>
        <dsp:cNvSpPr/>
      </dsp:nvSpPr>
      <dsp:spPr>
        <a:xfrm>
          <a:off x="0" y="1578872"/>
          <a:ext cx="3318451" cy="19180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Astenia</a:t>
          </a:r>
          <a:endParaRPr lang="it-IT" sz="2400" b="1" kern="1200" dirty="0"/>
        </a:p>
      </dsp:txBody>
      <dsp:txXfrm>
        <a:off x="485976" y="1859767"/>
        <a:ext cx="2346499" cy="1356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F2E57-294C-5F48-84F0-40D2BCCEEEE5}">
      <dsp:nvSpPr>
        <dsp:cNvPr id="0" name=""/>
        <dsp:cNvSpPr/>
      </dsp:nvSpPr>
      <dsp:spPr>
        <a:xfrm>
          <a:off x="4807" y="17213"/>
          <a:ext cx="3189097" cy="544006"/>
        </a:xfrm>
        <a:prstGeom prst="roundRect">
          <a:avLst>
            <a:gd name="adj" fmla="val 10000"/>
          </a:avLst>
        </a:prstGeom>
        <a:solidFill>
          <a:srgbClr val="69C6E3"/>
        </a:solidFill>
        <a:ln>
          <a:solidFill>
            <a:srgbClr val="62E1E3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Patologia benigna</a:t>
          </a:r>
          <a:endParaRPr lang="it-IT" sz="3100" kern="1200" dirty="0"/>
        </a:p>
      </dsp:txBody>
      <dsp:txXfrm>
        <a:off x="20740" y="33146"/>
        <a:ext cx="3157231" cy="512140"/>
      </dsp:txXfrm>
    </dsp:sp>
    <dsp:sp modelId="{CAFC98FB-811F-4143-A8B2-1C0482638D09}">
      <dsp:nvSpPr>
        <dsp:cNvPr id="0" name=""/>
        <dsp:cNvSpPr/>
      </dsp:nvSpPr>
      <dsp:spPr>
        <a:xfrm>
          <a:off x="323717" y="561219"/>
          <a:ext cx="318909" cy="408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004"/>
              </a:lnTo>
              <a:lnTo>
                <a:pt x="318909" y="408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45C17-C0AD-994A-BD1D-DB464959A19C}">
      <dsp:nvSpPr>
        <dsp:cNvPr id="0" name=""/>
        <dsp:cNvSpPr/>
      </dsp:nvSpPr>
      <dsp:spPr>
        <a:xfrm>
          <a:off x="642626" y="697221"/>
          <a:ext cx="1561568" cy="544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Emorroidi</a:t>
          </a:r>
          <a:endParaRPr lang="it-IT" sz="1400" kern="1200" dirty="0"/>
        </a:p>
      </dsp:txBody>
      <dsp:txXfrm>
        <a:off x="658559" y="713154"/>
        <a:ext cx="1529702" cy="512140"/>
      </dsp:txXfrm>
    </dsp:sp>
    <dsp:sp modelId="{83419510-65BD-1147-84B8-B73B6CC38072}">
      <dsp:nvSpPr>
        <dsp:cNvPr id="0" name=""/>
        <dsp:cNvSpPr/>
      </dsp:nvSpPr>
      <dsp:spPr>
        <a:xfrm>
          <a:off x="323717" y="561219"/>
          <a:ext cx="318909" cy="1088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013"/>
              </a:lnTo>
              <a:lnTo>
                <a:pt x="318909" y="1088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5D3BD-09F4-6F4A-BF5D-DF0639C641B4}">
      <dsp:nvSpPr>
        <dsp:cNvPr id="0" name=""/>
        <dsp:cNvSpPr/>
      </dsp:nvSpPr>
      <dsp:spPr>
        <a:xfrm>
          <a:off x="642626" y="1377229"/>
          <a:ext cx="1520929" cy="544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RCU</a:t>
          </a:r>
          <a:endParaRPr lang="it-IT" sz="1400" kern="1200" dirty="0"/>
        </a:p>
      </dsp:txBody>
      <dsp:txXfrm>
        <a:off x="658559" y="1393162"/>
        <a:ext cx="1489063" cy="512140"/>
      </dsp:txXfrm>
    </dsp:sp>
    <dsp:sp modelId="{419029C9-B997-C742-A5EE-09D5C2BD2691}">
      <dsp:nvSpPr>
        <dsp:cNvPr id="0" name=""/>
        <dsp:cNvSpPr/>
      </dsp:nvSpPr>
      <dsp:spPr>
        <a:xfrm>
          <a:off x="323717" y="561219"/>
          <a:ext cx="318909" cy="1768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021"/>
              </a:lnTo>
              <a:lnTo>
                <a:pt x="318909" y="1768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8CB3E-4C69-DA48-B7FB-01F5569A9990}">
      <dsp:nvSpPr>
        <dsp:cNvPr id="0" name=""/>
        <dsp:cNvSpPr/>
      </dsp:nvSpPr>
      <dsp:spPr>
        <a:xfrm>
          <a:off x="642626" y="2057238"/>
          <a:ext cx="1582876" cy="544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Chron</a:t>
          </a:r>
          <a:endParaRPr lang="it-IT" sz="1400" kern="1200" dirty="0"/>
        </a:p>
      </dsp:txBody>
      <dsp:txXfrm>
        <a:off x="658559" y="2073171"/>
        <a:ext cx="1551010" cy="512140"/>
      </dsp:txXfrm>
    </dsp:sp>
    <dsp:sp modelId="{E3DC7E13-A67F-1646-ABEF-9583C4D674AB}">
      <dsp:nvSpPr>
        <dsp:cNvPr id="0" name=""/>
        <dsp:cNvSpPr/>
      </dsp:nvSpPr>
      <dsp:spPr>
        <a:xfrm>
          <a:off x="323717" y="561219"/>
          <a:ext cx="318909" cy="2448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8029"/>
              </a:lnTo>
              <a:lnTo>
                <a:pt x="318909" y="2448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35CB0-DC87-174E-9EA6-F4A9EA81D94D}">
      <dsp:nvSpPr>
        <dsp:cNvPr id="0" name=""/>
        <dsp:cNvSpPr/>
      </dsp:nvSpPr>
      <dsp:spPr>
        <a:xfrm>
          <a:off x="642626" y="2737246"/>
          <a:ext cx="1582885" cy="544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Polipomatosi</a:t>
          </a:r>
          <a:endParaRPr lang="it-IT" sz="1400" kern="1200" dirty="0"/>
        </a:p>
      </dsp:txBody>
      <dsp:txXfrm>
        <a:off x="658559" y="2753179"/>
        <a:ext cx="1551019" cy="512140"/>
      </dsp:txXfrm>
    </dsp:sp>
    <dsp:sp modelId="{B0D847C0-EC8D-8E43-ABF5-9835F43DC934}">
      <dsp:nvSpPr>
        <dsp:cNvPr id="0" name=""/>
        <dsp:cNvSpPr/>
      </dsp:nvSpPr>
      <dsp:spPr>
        <a:xfrm>
          <a:off x="323717" y="561219"/>
          <a:ext cx="318909" cy="3128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038"/>
              </a:lnTo>
              <a:lnTo>
                <a:pt x="318909" y="3128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41FB6-A5C8-4A4C-994C-88F7E1EADD00}">
      <dsp:nvSpPr>
        <dsp:cNvPr id="0" name=""/>
        <dsp:cNvSpPr/>
      </dsp:nvSpPr>
      <dsp:spPr>
        <a:xfrm>
          <a:off x="642626" y="3417254"/>
          <a:ext cx="1551898" cy="544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Angiodisplasia</a:t>
          </a:r>
          <a:endParaRPr lang="it-IT" sz="1400" kern="1200" dirty="0"/>
        </a:p>
      </dsp:txBody>
      <dsp:txXfrm>
        <a:off x="658559" y="3433187"/>
        <a:ext cx="1520032" cy="512140"/>
      </dsp:txXfrm>
    </dsp:sp>
    <dsp:sp modelId="{AB80E8E1-8253-A24E-93F8-AA07568EEE90}">
      <dsp:nvSpPr>
        <dsp:cNvPr id="0" name=""/>
        <dsp:cNvSpPr/>
      </dsp:nvSpPr>
      <dsp:spPr>
        <a:xfrm>
          <a:off x="323717" y="561219"/>
          <a:ext cx="318909" cy="380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8046"/>
              </a:lnTo>
              <a:lnTo>
                <a:pt x="318909" y="3808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AEFEC-7987-0C49-BE25-2F02424F75AE}">
      <dsp:nvSpPr>
        <dsp:cNvPr id="0" name=""/>
        <dsp:cNvSpPr/>
      </dsp:nvSpPr>
      <dsp:spPr>
        <a:xfrm>
          <a:off x="642626" y="4097263"/>
          <a:ext cx="1561568" cy="544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Diverticolosi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/>
        </a:p>
      </dsp:txBody>
      <dsp:txXfrm>
        <a:off x="658559" y="4113196"/>
        <a:ext cx="1529702" cy="512140"/>
      </dsp:txXfrm>
    </dsp:sp>
    <dsp:sp modelId="{2CCC2617-B8C5-BF4D-B4C9-8E097F0716DF}">
      <dsp:nvSpPr>
        <dsp:cNvPr id="0" name=""/>
        <dsp:cNvSpPr/>
      </dsp:nvSpPr>
      <dsp:spPr>
        <a:xfrm>
          <a:off x="3465908" y="17213"/>
          <a:ext cx="3907599" cy="544006"/>
        </a:xfrm>
        <a:prstGeom prst="roundRect">
          <a:avLst>
            <a:gd name="adj" fmla="val 10000"/>
          </a:avLst>
        </a:prstGeom>
        <a:solidFill>
          <a:srgbClr val="69C6E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Patologia maligna</a:t>
          </a:r>
          <a:endParaRPr lang="it-IT" sz="3100" kern="1200" dirty="0"/>
        </a:p>
      </dsp:txBody>
      <dsp:txXfrm>
        <a:off x="3481841" y="33146"/>
        <a:ext cx="3875733" cy="512140"/>
      </dsp:txXfrm>
    </dsp:sp>
    <dsp:sp modelId="{4ADE5EED-258E-3246-96B7-2FC2A7BC9EBD}">
      <dsp:nvSpPr>
        <dsp:cNvPr id="0" name=""/>
        <dsp:cNvSpPr/>
      </dsp:nvSpPr>
      <dsp:spPr>
        <a:xfrm>
          <a:off x="3856668" y="561219"/>
          <a:ext cx="390759" cy="408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004"/>
              </a:lnTo>
              <a:lnTo>
                <a:pt x="390759" y="408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FE31C-88EF-3949-AA2E-C1BAFE476B4F}">
      <dsp:nvSpPr>
        <dsp:cNvPr id="0" name=""/>
        <dsp:cNvSpPr/>
      </dsp:nvSpPr>
      <dsp:spPr>
        <a:xfrm>
          <a:off x="4247427" y="697221"/>
          <a:ext cx="1551898" cy="544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Carcinoma</a:t>
          </a:r>
          <a:endParaRPr lang="it-IT" sz="1400" kern="1200" dirty="0"/>
        </a:p>
      </dsp:txBody>
      <dsp:txXfrm>
        <a:off x="4263360" y="713154"/>
        <a:ext cx="1520032" cy="512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C3A2-E24F-4A72-8B3F-D6A027938C3A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01CE7-85BB-4B1A-81FE-AAF9FBBADC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6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31C3C8CD-682B-7949-8C58-0945796C8F0F}" type="slidenum">
              <a:rPr lang="it-IT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6EBB9-DB41-8042-B486-9E033BFC2A0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4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DBB-9CD3-4F93-8B33-96F783477AB8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F82D-CC04-4766-8C2B-21DC28FE2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60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DBB-9CD3-4F93-8B33-96F783477AB8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F82D-CC04-4766-8C2B-21DC28FE2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15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DBB-9CD3-4F93-8B33-96F783477AB8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F82D-CC04-4766-8C2B-21DC28FE2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144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27250" cy="35877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14/04/13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27250" cy="358775"/>
          </a:xfrm>
        </p:spPr>
        <p:txBody>
          <a:bodyPr/>
          <a:lstStyle>
            <a:lvl1pPr>
              <a:defRPr/>
            </a:lvl1pPr>
          </a:lstStyle>
          <a:p>
            <a:fld id="{2FEC4A1B-A695-9A4A-B8F0-04FB475A4EC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67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DBB-9CD3-4F93-8B33-96F783477AB8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F82D-CC04-4766-8C2B-21DC28FE2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00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DBB-9CD3-4F93-8B33-96F783477AB8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F82D-CC04-4766-8C2B-21DC28FE2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10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DBB-9CD3-4F93-8B33-96F783477AB8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F82D-CC04-4766-8C2B-21DC28FE2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83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DBB-9CD3-4F93-8B33-96F783477AB8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F82D-CC04-4766-8C2B-21DC28FE2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22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DBB-9CD3-4F93-8B33-96F783477AB8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F82D-CC04-4766-8C2B-21DC28FE2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63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DBB-9CD3-4F93-8B33-96F783477AB8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F82D-CC04-4766-8C2B-21DC28FE2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34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DBB-9CD3-4F93-8B33-96F783477AB8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F82D-CC04-4766-8C2B-21DC28FE2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25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DBB-9CD3-4F93-8B33-96F783477AB8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F82D-CC04-4766-8C2B-21DC28FE2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97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4DBB-9CD3-4F93-8B33-96F783477AB8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F82D-CC04-4766-8C2B-21DC28FE2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1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Laura\Desktop\intestazione chia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91440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58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71550"/>
            <a:ext cx="5219700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3200" b="1">
                <a:solidFill>
                  <a:srgbClr val="33CCFF"/>
                </a:solidFill>
                <a:latin typeface="Arial Narrow" charset="0"/>
              </a:rPr>
              <a:t>perchè può trattarsi di un cancro...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5872163"/>
            <a:ext cx="9144000" cy="973137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3200" b="1">
                <a:solidFill>
                  <a:srgbClr val="33CCFF"/>
                </a:solidFill>
                <a:latin typeface="Arial Narrow" charset="0"/>
              </a:rPr>
              <a:t>e, dall'osservazione...</a:t>
            </a:r>
          </a:p>
        </p:txBody>
      </p:sp>
    </p:spTree>
    <p:extLst>
      <p:ext uri="{BB962C8B-B14F-4D97-AF65-F5344CB8AC3E}">
        <p14:creationId xmlns:p14="http://schemas.microsoft.com/office/powerpoint/2010/main" val="384876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14300" y="1885950"/>
            <a:ext cx="1371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endParaRPr lang="en-US" sz="1400" b="1">
              <a:solidFill>
                <a:srgbClr val="FFFFFF"/>
              </a:solidFill>
              <a:latin typeface="Verdana" charset="0"/>
            </a:endParaRPr>
          </a:p>
          <a:p>
            <a:pPr>
              <a:lnSpc>
                <a:spcPct val="90000"/>
              </a:lnSpc>
              <a:spcBef>
                <a:spcPts val="3038"/>
              </a:spcBef>
              <a:buClrTx/>
              <a:buFontTx/>
              <a:buNone/>
            </a:pPr>
            <a:r>
              <a:rPr lang="en-US" b="1">
                <a:latin typeface="Verdana" charset="0"/>
              </a:rPr>
              <a:t>Mutation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4438" y="1909763"/>
            <a:ext cx="17367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b="1"/>
              <a:t>APC/β-catenin</a:t>
            </a:r>
          </a:p>
          <a:p>
            <a:pPr algn="ctr">
              <a:buClrTx/>
              <a:buFontTx/>
              <a:buNone/>
            </a:pPr>
            <a:r>
              <a:rPr lang="en-US" b="1"/>
              <a:t>FAP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73425" y="1905000"/>
            <a:ext cx="83978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K-Ras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B-Raf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18q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724400" y="1903413"/>
            <a:ext cx="2286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p53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SMAD4/SMAD2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PIK3CA/Akt</a:t>
            </a: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385763" y="3603625"/>
            <a:ext cx="8416925" cy="703263"/>
            <a:chOff x="243" y="2270"/>
            <a:chExt cx="5302" cy="443"/>
          </a:xfrm>
        </p:grpSpPr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43" y="2286"/>
              <a:ext cx="847" cy="427"/>
            </a:xfrm>
            <a:prstGeom prst="rect">
              <a:avLst/>
            </a:prstGeom>
            <a:solidFill>
              <a:srgbClr val="008000"/>
            </a:solidFill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FFFFFF"/>
                  </a:solidFill>
                  <a:latin typeface="Verdana" charset="0"/>
                </a:rPr>
                <a:t>Normal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FFFFFF"/>
                  </a:solidFill>
                  <a:latin typeface="Verdana" charset="0"/>
                </a:rPr>
                <a:t>Epithelium</a:t>
              </a: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356" y="2280"/>
              <a:ext cx="847" cy="427"/>
            </a:xfrm>
            <a:prstGeom prst="rect">
              <a:avLst/>
            </a:prstGeom>
            <a:solidFill>
              <a:srgbClr val="008000"/>
            </a:solidFill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FFFFFF"/>
                  </a:solidFill>
                  <a:latin typeface="Verdana" charset="0"/>
                </a:rPr>
                <a:t>Adenoma</a:t>
              </a: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2470" y="2280"/>
              <a:ext cx="847" cy="427"/>
            </a:xfrm>
            <a:prstGeom prst="rect">
              <a:avLst/>
            </a:prstGeom>
            <a:solidFill>
              <a:srgbClr val="008000"/>
            </a:solidFill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FFFFFF"/>
                  </a:solidFill>
                  <a:latin typeface="Verdana" charset="0"/>
                </a:rPr>
                <a:t>Late </a:t>
              </a:r>
              <a:br>
                <a:rPr lang="it-IT" sz="1600" b="1">
                  <a:solidFill>
                    <a:srgbClr val="FFFFFF"/>
                  </a:solidFill>
                  <a:latin typeface="Verdana" charset="0"/>
                </a:rPr>
              </a:br>
              <a:r>
                <a:rPr lang="it-IT" sz="1600" b="1">
                  <a:solidFill>
                    <a:srgbClr val="FFFFFF"/>
                  </a:solidFill>
                  <a:latin typeface="Verdana" charset="0"/>
                </a:rPr>
                <a:t>Adenoma</a:t>
              </a: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3583" y="2270"/>
              <a:ext cx="847" cy="427"/>
            </a:xfrm>
            <a:prstGeom prst="rect">
              <a:avLst/>
            </a:prstGeom>
            <a:solidFill>
              <a:srgbClr val="008000"/>
            </a:solidFill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400" b="1">
                  <a:solidFill>
                    <a:srgbClr val="FFFFFF"/>
                  </a:solidFill>
                  <a:latin typeface="Verdana" charset="0"/>
                </a:rPr>
                <a:t>Early </a:t>
              </a:r>
              <a:br>
                <a:rPr lang="it-IT" sz="1400" b="1">
                  <a:solidFill>
                    <a:srgbClr val="FFFFFF"/>
                  </a:solidFill>
                  <a:latin typeface="Verdana" charset="0"/>
                </a:rPr>
              </a:br>
              <a:r>
                <a:rPr lang="it-IT" sz="1400" b="1">
                  <a:solidFill>
                    <a:srgbClr val="FFFFFF"/>
                  </a:solidFill>
                  <a:latin typeface="Verdana" charset="0"/>
                </a:rPr>
                <a:t>Cancer</a:t>
              </a: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4697" y="2270"/>
              <a:ext cx="848" cy="427"/>
            </a:xfrm>
            <a:prstGeom prst="rect">
              <a:avLst/>
            </a:prstGeom>
            <a:solidFill>
              <a:srgbClr val="008000"/>
            </a:solidFill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600" b="1">
                  <a:solidFill>
                    <a:srgbClr val="FFFFFF"/>
                  </a:solidFill>
                  <a:latin typeface="Verdana" charset="0"/>
                </a:rPr>
                <a:t>Late </a:t>
              </a:r>
              <a:br>
                <a:rPr lang="it-IT" sz="1600" b="1">
                  <a:solidFill>
                    <a:srgbClr val="FFFFFF"/>
                  </a:solidFill>
                  <a:latin typeface="Verdana" charset="0"/>
                </a:rPr>
              </a:br>
              <a:r>
                <a:rPr lang="it-IT" sz="1600" b="1">
                  <a:solidFill>
                    <a:srgbClr val="FFFFFF"/>
                  </a:solidFill>
                  <a:latin typeface="Verdana" charset="0"/>
                </a:rPr>
                <a:t>Cancer</a:t>
              </a:r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2210" y="2483"/>
              <a:ext cx="239" cy="0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3326" y="2483"/>
              <a:ext cx="239" cy="0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4442" y="2483"/>
              <a:ext cx="239" cy="0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1106" y="2483"/>
              <a:ext cx="239" cy="0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1981200" y="2819400"/>
            <a:ext cx="1588" cy="609600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3657600" y="2844800"/>
            <a:ext cx="1588" cy="609600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5410200" y="2819400"/>
            <a:ext cx="1588" cy="609600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85763" y="4724400"/>
            <a:ext cx="835183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2330450" algn="ctr"/>
                <a:tab pos="4105275" algn="ctr"/>
                <a:tab pos="5822950" algn="ctr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2330450" algn="ctr"/>
                <a:tab pos="4105275" algn="ctr"/>
                <a:tab pos="5822950" algn="ctr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2330450" algn="ctr"/>
                <a:tab pos="4105275" algn="ctr"/>
                <a:tab pos="5822950" algn="ctr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2330450" algn="ctr"/>
                <a:tab pos="4105275" algn="ctr"/>
                <a:tab pos="5822950" algn="ctr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2330450" algn="ctr"/>
                <a:tab pos="4105275" algn="ctr"/>
                <a:tab pos="5822950" algn="ctr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2330450" algn="ctr"/>
                <a:tab pos="4105275" algn="ctr"/>
                <a:tab pos="5822950" algn="ctr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2330450" algn="ctr"/>
                <a:tab pos="4105275" algn="ctr"/>
                <a:tab pos="5822950" algn="ctr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2330450" algn="ctr"/>
                <a:tab pos="4105275" algn="ctr"/>
                <a:tab pos="5822950" algn="ctr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2330450" algn="ctr"/>
                <a:tab pos="4105275" algn="ctr"/>
                <a:tab pos="5822950" algn="ctr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it-IT" b="1">
                <a:latin typeface="Verdana" charset="0"/>
              </a:rPr>
              <a:t>Dwell Time:	 Many decades	   2-5 years	  2-5 years</a:t>
            </a:r>
            <a:r>
              <a:rPr lang="it-IT" b="1">
                <a:solidFill>
                  <a:srgbClr val="FFFFFF"/>
                </a:solidFill>
                <a:latin typeface="Verdana" charset="0"/>
              </a:rPr>
              <a:t/>
            </a:r>
            <a:br>
              <a:rPr lang="it-IT" b="1">
                <a:solidFill>
                  <a:srgbClr val="FFFFFF"/>
                </a:solidFill>
                <a:latin typeface="Verdana" charset="0"/>
              </a:rPr>
            </a:br>
            <a:endParaRPr lang="it-IT" b="1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755775" y="3941763"/>
            <a:ext cx="385763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3508375" y="3941763"/>
            <a:ext cx="385763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5280025" y="3941763"/>
            <a:ext cx="385763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051675" y="3941763"/>
            <a:ext cx="385763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3752850" y="4343400"/>
            <a:ext cx="3441700" cy="2028825"/>
            <a:chOff x="2364" y="2736"/>
            <a:chExt cx="2168" cy="1278"/>
          </a:xfrm>
        </p:grpSpPr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 flipV="1">
              <a:off x="2364" y="2735"/>
              <a:ext cx="0" cy="1280"/>
            </a:xfrm>
            <a:prstGeom prst="line">
              <a:avLst/>
            </a:prstGeom>
            <a:noFill/>
            <a:ln w="936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 flipV="1">
              <a:off x="4533" y="2735"/>
              <a:ext cx="0" cy="1280"/>
            </a:xfrm>
            <a:prstGeom prst="line">
              <a:avLst/>
            </a:prstGeom>
            <a:noFill/>
            <a:ln w="936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2601" y="3299"/>
              <a:ext cx="171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9pPr>
            </a:lstStyle>
            <a:p>
              <a:pPr algn="ctr">
                <a:spcBef>
                  <a:spcPts val="1500"/>
                </a:spcBef>
                <a:buClrTx/>
                <a:buFontTx/>
                <a:buNone/>
              </a:pPr>
              <a:r>
                <a:rPr lang="it-IT" b="1">
                  <a:latin typeface="Arial Narrow" charset="0"/>
                </a:rPr>
                <a:t>Optimum phase for early detection</a:t>
              </a:r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4085" y="3587"/>
              <a:ext cx="427" cy="0"/>
            </a:xfrm>
            <a:prstGeom prst="line">
              <a:avLst/>
            </a:prstGeom>
            <a:noFill/>
            <a:ln w="28440">
              <a:solidFill>
                <a:srgbClr val="99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 flipH="1">
              <a:off x="2375" y="3587"/>
              <a:ext cx="484" cy="0"/>
            </a:xfrm>
            <a:prstGeom prst="line">
              <a:avLst/>
            </a:prstGeom>
            <a:noFill/>
            <a:ln w="28440">
              <a:solidFill>
                <a:srgbClr val="99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0" y="292100"/>
            <a:ext cx="9144000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3200" b="1">
                <a:solidFill>
                  <a:srgbClr val="33CCFF"/>
                </a:solidFill>
                <a:latin typeface="Arial Narrow" charset="0"/>
              </a:rPr>
              <a:t>...alla spiegazione </a:t>
            </a:r>
            <a:br>
              <a:rPr lang="it-IT" sz="3200" b="1">
                <a:solidFill>
                  <a:srgbClr val="33CCFF"/>
                </a:solidFill>
                <a:latin typeface="Arial Narrow" charset="0"/>
              </a:rPr>
            </a:br>
            <a:r>
              <a:rPr lang="it-IT" sz="3200" b="1">
                <a:solidFill>
                  <a:srgbClr val="33CCFF"/>
                </a:solidFill>
                <a:latin typeface="Arial Narrow" charset="0"/>
              </a:rPr>
              <a:t>della sequenza adenoma-carcinoma...</a:t>
            </a:r>
          </a:p>
        </p:txBody>
      </p:sp>
    </p:spTree>
    <p:extLst>
      <p:ext uri="{BB962C8B-B14F-4D97-AF65-F5344CB8AC3E}">
        <p14:creationId xmlns:p14="http://schemas.microsoft.com/office/powerpoint/2010/main" val="904503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81200"/>
            <a:ext cx="4559300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79613"/>
            <a:ext cx="34321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28613"/>
            <a:ext cx="9144000" cy="973137"/>
          </a:xfrm>
          <a:solidFill>
            <a:srgbClr val="FFFFFF">
              <a:alpha val="50999"/>
            </a:srgbClr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33CCFF"/>
                </a:solidFill>
                <a:latin typeface="Arial Narrow" charset="0"/>
              </a:rPr>
              <a:t>...che giustifica i test di screening</a:t>
            </a:r>
            <a:br>
              <a:rPr lang="it-IT" sz="2800" b="1">
                <a:solidFill>
                  <a:srgbClr val="33CCFF"/>
                </a:solidFill>
                <a:latin typeface="Arial Narrow" charset="0"/>
              </a:rPr>
            </a:br>
            <a:r>
              <a:rPr lang="it-IT" sz="2800" b="1">
                <a:solidFill>
                  <a:srgbClr val="33CCFF"/>
                </a:solidFill>
                <a:latin typeface="Arial Narrow" charset="0"/>
              </a:rPr>
              <a:t>(nella popolazione a rischio generico)</a:t>
            </a:r>
          </a:p>
        </p:txBody>
      </p:sp>
    </p:spTree>
    <p:extLst>
      <p:ext uri="{BB962C8B-B14F-4D97-AF65-F5344CB8AC3E}">
        <p14:creationId xmlns:p14="http://schemas.microsoft.com/office/powerpoint/2010/main" val="2395313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25560" r="15250" b="13904"/>
          <a:stretch>
            <a:fillRect/>
          </a:stretch>
        </p:blipFill>
        <p:spPr bwMode="auto">
          <a:xfrm>
            <a:off x="250825" y="179388"/>
            <a:ext cx="8713788" cy="617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692" t="25560" r="15250" b="139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1" t="78137" r="21843" b="19731"/>
          <a:stretch>
            <a:fillRect/>
          </a:stretch>
        </p:blipFill>
        <p:spPr bwMode="auto">
          <a:xfrm>
            <a:off x="7594600" y="6426200"/>
            <a:ext cx="1225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9241" t="78137" r="21843" b="197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809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287338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it-IT" sz="4000" b="1" u="sng">
                <a:solidFill>
                  <a:srgbClr val="33CCFF"/>
                </a:solidFill>
                <a:latin typeface="Arial Narrow" charset="0"/>
              </a:rPr>
              <a:t>CATEGORIE DI RISCHIO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901825" y="1592263"/>
          <a:ext cx="5872163" cy="375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fico" r:id="rId4" imgW="4406880" imgH="2781120" progId="MSGraph.Chart.8">
                  <p:embed/>
                </p:oleObj>
              </mc:Choice>
              <mc:Fallback>
                <p:oleObj name="Grafico" r:id="rId4" imgW="4406880" imgH="278112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592263"/>
                        <a:ext cx="5872163" cy="37576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66838" y="1566863"/>
            <a:ext cx="320516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Sporadic </a:t>
            </a:r>
          </a:p>
          <a:p>
            <a:pPr>
              <a:buClrTx/>
              <a:buFontTx/>
              <a:buNone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(average risk) </a:t>
            </a:r>
          </a:p>
          <a:p>
            <a:pPr>
              <a:buClrTx/>
              <a:buFontTx/>
              <a:buNone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(75-80%)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16788" y="3352800"/>
            <a:ext cx="122396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Family</a:t>
            </a:r>
          </a:p>
          <a:p>
            <a:pPr>
              <a:buClrTx/>
              <a:buFontTx/>
              <a:buNone/>
            </a:pPr>
            <a:r>
              <a:rPr lang="it-IT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history</a:t>
            </a:r>
            <a:br>
              <a:rPr lang="it-IT" sz="2000" b="1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it-IT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(</a:t>
            </a:r>
            <a:r>
              <a:rPr lang="it-IT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10-15%)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181600" y="4724400"/>
            <a:ext cx="333216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Hereditary non-polyposis colorectal cancer (HNPCC) (3-5%)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81200" y="5453063"/>
            <a:ext cx="3135313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Familial adenomatous polyposis (FAP) (1-2%)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49338" y="4202113"/>
            <a:ext cx="177323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Rare syndromes (&lt;0.1%)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921000" y="2389188"/>
            <a:ext cx="203200" cy="12541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711450" y="4724400"/>
            <a:ext cx="56515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267200" y="4953000"/>
            <a:ext cx="9906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3581400" y="4800600"/>
            <a:ext cx="1588" cy="56991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6400800" y="3581400"/>
            <a:ext cx="9144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401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71438"/>
            <a:ext cx="6300787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900113"/>
            <a:ext cx="7704138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559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>
                <a:solidFill>
                  <a:srgbClr val="00CCFF"/>
                </a:solidFill>
                <a:latin typeface="Arial Narrow"/>
                <a:cs typeface="Arial Narrow"/>
              </a:rPr>
              <a:t>III SESSIONE: ADDOME</a:t>
            </a:r>
            <a:endParaRPr lang="it-IT" sz="5400" b="1" dirty="0">
              <a:solidFill>
                <a:srgbClr val="62E1E3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7802" y="1269858"/>
            <a:ext cx="8218220" cy="83099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29C1EF"/>
                </a:solidFill>
                <a:latin typeface="Arial Narrow"/>
                <a:cs typeface="Arial Narrow"/>
              </a:rPr>
              <a:t>1° MODULO: </a:t>
            </a:r>
            <a:r>
              <a:rPr lang="it-IT" sz="4800" b="1" dirty="0" smtClean="0">
                <a:solidFill>
                  <a:srgbClr val="29C1EF"/>
                </a:solidFill>
                <a:latin typeface="Arial Narrow"/>
                <a:cs typeface="Arial Narrow"/>
              </a:rPr>
              <a:t>carcinoma colon-retto</a:t>
            </a:r>
            <a:endParaRPr lang="it-IT" sz="4800" b="1" dirty="0">
              <a:solidFill>
                <a:srgbClr val="29C1EF"/>
              </a:solidFill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0173" y="2570096"/>
            <a:ext cx="7741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 smtClean="0"/>
              <a:t>MMG Senior (Dr. </a:t>
            </a:r>
            <a:r>
              <a:rPr lang="it-IT" sz="2800" dirty="0" err="1" smtClean="0"/>
              <a:t>Piergiuseppe</a:t>
            </a:r>
            <a:r>
              <a:rPr lang="it-IT" sz="2800" dirty="0" smtClean="0"/>
              <a:t> Massetti)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MMG in formazione </a:t>
            </a:r>
            <a:r>
              <a:rPr lang="it-IT" sz="2400" dirty="0" smtClean="0"/>
              <a:t>(Dr.ssa Giuliana Maria </a:t>
            </a:r>
            <a:r>
              <a:rPr lang="it-IT" sz="2400" dirty="0" err="1" smtClean="0"/>
              <a:t>Giambuzzi</a:t>
            </a:r>
            <a:r>
              <a:rPr lang="it-IT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Oncologo (Dr. Antonino Castro)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Chirurgo (Dr. Cristiano Saronni)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Radiologo (Dr.ssa Cristina </a:t>
            </a:r>
            <a:r>
              <a:rPr lang="it-IT" sz="2800" dirty="0" err="1" smtClean="0"/>
              <a:t>Avigo</a:t>
            </a:r>
            <a:r>
              <a:rPr lang="it-IT" sz="28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 smtClean="0"/>
              <a:t>Medico Nucleare ( Dr. Mattia Bertoli)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334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Proctorragia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29C1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29C1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-1" y="50325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latin typeface="Arial Narrow"/>
                <a:cs typeface="Arial Narrow"/>
              </a:rPr>
              <a:t>Dr. </a:t>
            </a:r>
            <a:r>
              <a:rPr lang="it-IT" sz="2800" i="1" dirty="0" err="1" smtClean="0">
                <a:latin typeface="Arial Narrow"/>
                <a:cs typeface="Arial Narrow"/>
              </a:rPr>
              <a:t>Piergiuseppe</a:t>
            </a:r>
            <a:r>
              <a:rPr lang="it-IT" sz="2800" i="1" dirty="0" smtClean="0">
                <a:latin typeface="Arial Narrow"/>
                <a:cs typeface="Arial Narrow"/>
              </a:rPr>
              <a:t> Massetti  – Dr.ssa Giuliana Maria </a:t>
            </a:r>
            <a:r>
              <a:rPr lang="it-IT" sz="2800" i="1" dirty="0" err="1" smtClean="0">
                <a:latin typeface="Arial Narrow"/>
                <a:cs typeface="Arial Narrow"/>
              </a:rPr>
              <a:t>Giambuzzi</a:t>
            </a:r>
            <a:r>
              <a:rPr lang="it-IT" sz="2800" i="1" dirty="0" smtClean="0">
                <a:latin typeface="Arial Narrow"/>
                <a:cs typeface="Arial Narrow"/>
              </a:rPr>
              <a:t> </a:t>
            </a:r>
            <a:endParaRPr lang="it-IT" sz="28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766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0980"/>
            </a:srgbClr>
          </a:solidFill>
        </p:spPr>
        <p:txBody>
          <a:bodyPr/>
          <a:lstStyle/>
          <a:p>
            <a:r>
              <a:rPr lang="it-IT" b="1" dirty="0">
                <a:latin typeface="Arial Narrow" charset="0"/>
                <a:cs typeface="Arial Narrow" charset="0"/>
              </a:rPr>
              <a:t>LUIGI 65 </a:t>
            </a:r>
            <a:r>
              <a:rPr lang="it-IT" b="1" dirty="0" smtClean="0">
                <a:latin typeface="Arial Narrow" charset="0"/>
                <a:cs typeface="Arial Narrow" charset="0"/>
              </a:rPr>
              <a:t>anni</a:t>
            </a:r>
            <a:endParaRPr lang="it-IT" b="1" dirty="0">
              <a:latin typeface="Arial Narrow" charset="0"/>
              <a:cs typeface="Arial Narrow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490241"/>
              </p:ext>
            </p:extLst>
          </p:nvPr>
        </p:nvGraphicFramePr>
        <p:xfrm>
          <a:off x="379758" y="1765809"/>
          <a:ext cx="8355734" cy="474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960352"/>
            <a:ext cx="1650998" cy="14712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352"/>
          </a:xfrm>
          <a:solidFill>
            <a:srgbClr val="69C6E3"/>
          </a:solidFill>
        </p:spPr>
        <p:txBody>
          <a:bodyPr/>
          <a:lstStyle/>
          <a:p>
            <a:r>
              <a:rPr lang="it-IT" b="1" dirty="0" smtClean="0">
                <a:solidFill>
                  <a:srgbClr val="000000"/>
                </a:solidFill>
              </a:rPr>
              <a:t>ITER DIAGNOSTICO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7623" y="1547767"/>
            <a:ext cx="8229600" cy="5070474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3800" b="1" u="sng" dirty="0" smtClean="0"/>
              <a:t>Definisco la classe di rischio del paziente </a:t>
            </a:r>
            <a:r>
              <a:rPr lang="it-IT" sz="3800" b="1" u="sng" dirty="0" smtClean="0">
                <a:sym typeface="Wingdings"/>
              </a:rPr>
              <a:t></a:t>
            </a:r>
          </a:p>
          <a:p>
            <a:pPr>
              <a:buFont typeface="Wingdings" charset="2"/>
              <a:buChar char="§"/>
            </a:pPr>
            <a:r>
              <a:rPr lang="it-IT" sz="2800" b="1" dirty="0" smtClean="0">
                <a:sym typeface="Wingdings"/>
              </a:rPr>
              <a:t>Eseguo un’accurata anamnesi </a:t>
            </a:r>
          </a:p>
          <a:p>
            <a:pPr marL="0" indent="0">
              <a:buNone/>
            </a:pPr>
            <a:r>
              <a:rPr lang="it-IT" sz="2300" b="1" dirty="0" err="1" smtClean="0">
                <a:sym typeface="Wingdings"/>
              </a:rPr>
              <a:t>A.Familiare</a:t>
            </a:r>
            <a:endParaRPr lang="it-IT" sz="2300" b="1" dirty="0" smtClean="0">
              <a:sym typeface="Wingdings"/>
            </a:endParaRPr>
          </a:p>
          <a:p>
            <a:pPr>
              <a:buFont typeface="Wingdings" charset="2"/>
              <a:buChar char="ü"/>
            </a:pPr>
            <a:r>
              <a:rPr lang="it-IT" sz="2300" dirty="0" smtClean="0">
                <a:sym typeface="Wingdings"/>
              </a:rPr>
              <a:t>Familiarità </a:t>
            </a:r>
            <a:r>
              <a:rPr lang="it-IT" sz="2300" dirty="0">
                <a:sym typeface="Wingdings"/>
              </a:rPr>
              <a:t>negativa per FAP </a:t>
            </a:r>
            <a:r>
              <a:rPr lang="it-IT" sz="2300" dirty="0" smtClean="0">
                <a:sym typeface="Wingdings"/>
              </a:rPr>
              <a:t>, HNPCC , CCR</a:t>
            </a:r>
          </a:p>
          <a:p>
            <a:pPr marL="0" indent="0">
              <a:buNone/>
            </a:pPr>
            <a:r>
              <a:rPr lang="it-IT" sz="2300" b="1" dirty="0" smtClean="0">
                <a:sym typeface="Wingdings"/>
              </a:rPr>
              <a:t>A.P.P.</a:t>
            </a:r>
          </a:p>
          <a:p>
            <a:pPr>
              <a:buFont typeface="Wingdings" charset="2"/>
              <a:buChar char="ü"/>
            </a:pPr>
            <a:r>
              <a:rPr lang="it-IT" sz="2300" dirty="0" smtClean="0">
                <a:sym typeface="Wingdings"/>
              </a:rPr>
              <a:t>I</a:t>
            </a:r>
            <a:r>
              <a:rPr lang="it-IT" sz="2300" dirty="0" smtClean="0"/>
              <a:t>pertensione </a:t>
            </a:r>
            <a:r>
              <a:rPr lang="it-IT" sz="2300" dirty="0"/>
              <a:t>arteriosa essenziale</a:t>
            </a:r>
          </a:p>
          <a:p>
            <a:pPr>
              <a:buFont typeface="Wingdings" charset="2"/>
              <a:buChar char="ü"/>
            </a:pPr>
            <a:r>
              <a:rPr lang="it-IT" sz="2300" dirty="0"/>
              <a:t>BPCO</a:t>
            </a:r>
          </a:p>
          <a:p>
            <a:pPr>
              <a:buFont typeface="Wingdings" charset="2"/>
              <a:buChar char="ü"/>
            </a:pPr>
            <a:r>
              <a:rPr lang="it-IT" sz="2300" dirty="0" smtClean="0"/>
              <a:t>Ulcera </a:t>
            </a:r>
            <a:r>
              <a:rPr lang="it-IT" sz="2300" dirty="0"/>
              <a:t>duodenale pregressa</a:t>
            </a:r>
          </a:p>
          <a:p>
            <a:pPr marL="0" indent="0">
              <a:buNone/>
            </a:pPr>
            <a:r>
              <a:rPr lang="it-IT" sz="2300" b="1" dirty="0" smtClean="0"/>
              <a:t>A.P.R</a:t>
            </a:r>
            <a:r>
              <a:rPr lang="it-IT" sz="2300" dirty="0" smtClean="0"/>
              <a:t>.</a:t>
            </a:r>
          </a:p>
          <a:p>
            <a:pPr>
              <a:buFont typeface="Wingdings" charset="2"/>
              <a:buChar char="ü"/>
            </a:pPr>
            <a:r>
              <a:rPr lang="it-IT" sz="2300" dirty="0" smtClean="0"/>
              <a:t>Emorroidi </a:t>
            </a:r>
            <a:r>
              <a:rPr lang="it-IT" sz="2300" dirty="0"/>
              <a:t>operate e </a:t>
            </a:r>
            <a:r>
              <a:rPr lang="it-IT" sz="2300" dirty="0" smtClean="0"/>
              <a:t>recidivate</a:t>
            </a:r>
          </a:p>
          <a:p>
            <a:pPr marL="0" indent="0">
              <a:buNone/>
            </a:pPr>
            <a:r>
              <a:rPr lang="it-IT" sz="2300" b="1" dirty="0" smtClean="0"/>
              <a:t>A. Fisiologica</a:t>
            </a:r>
            <a:endParaRPr lang="it-IT" sz="2300" b="1" dirty="0"/>
          </a:p>
          <a:p>
            <a:pPr>
              <a:buFont typeface="Wingdings" charset="2"/>
              <a:buChar char="ü"/>
            </a:pPr>
            <a:r>
              <a:rPr lang="it-IT" sz="2300" dirty="0"/>
              <a:t>Fumatore</a:t>
            </a:r>
          </a:p>
          <a:p>
            <a:pPr>
              <a:buFont typeface="Wingdings" charset="2"/>
              <a:buChar char="ü"/>
            </a:pPr>
            <a:r>
              <a:rPr lang="it-IT" sz="2300" dirty="0" smtClean="0"/>
              <a:t>Dieta </a:t>
            </a:r>
            <a:r>
              <a:rPr lang="it-IT" sz="2300" dirty="0"/>
              <a:t>ricca di carni rosse e povera di fibre</a:t>
            </a:r>
          </a:p>
          <a:p>
            <a:pPr>
              <a:buFont typeface="Wingdings" charset="2"/>
              <a:buChar char="ü"/>
            </a:pPr>
            <a:r>
              <a:rPr lang="it-IT" sz="2300" dirty="0" smtClean="0"/>
              <a:t>Alvo </a:t>
            </a:r>
            <a:r>
              <a:rPr lang="it-IT" sz="2300" dirty="0"/>
              <a:t>tendenzialmente </a:t>
            </a:r>
            <a:r>
              <a:rPr lang="it-IT" sz="2300" dirty="0" smtClean="0"/>
              <a:t>stitico</a:t>
            </a:r>
          </a:p>
          <a:p>
            <a:pPr>
              <a:buFont typeface="Wingdings" charset="2"/>
              <a:buChar char="ü"/>
            </a:pPr>
            <a:r>
              <a:rPr lang="it-IT" sz="2300" dirty="0" smtClean="0">
                <a:sym typeface="Wingdings"/>
              </a:rPr>
              <a:t>Minzione regolare</a:t>
            </a:r>
          </a:p>
          <a:p>
            <a:pPr marL="0" indent="0">
              <a:buNone/>
            </a:pPr>
            <a:endParaRPr lang="it-IT" sz="2000" b="1" dirty="0" smtClean="0">
              <a:solidFill>
                <a:srgbClr val="800000"/>
              </a:solidFill>
              <a:sym typeface="Wingdings"/>
            </a:endParaRPr>
          </a:p>
          <a:p>
            <a:pPr marL="0" indent="0">
              <a:buNone/>
            </a:pPr>
            <a:r>
              <a:rPr lang="it-IT" sz="3800" b="1" dirty="0" smtClean="0">
                <a:solidFill>
                  <a:srgbClr val="000000"/>
                </a:solidFill>
                <a:sym typeface="Wingdings"/>
              </a:rPr>
              <a:t>2</a:t>
            </a:r>
            <a:r>
              <a:rPr lang="it-IT" sz="3800" b="1" u="sng" dirty="0" smtClean="0">
                <a:solidFill>
                  <a:srgbClr val="000000"/>
                </a:solidFill>
                <a:sym typeface="Wingdings"/>
              </a:rPr>
              <a:t>. Visito il paziente </a:t>
            </a:r>
            <a:r>
              <a:rPr lang="it-IT" sz="3800" b="1" dirty="0" smtClean="0">
                <a:solidFill>
                  <a:srgbClr val="000000"/>
                </a:solidFill>
                <a:sym typeface="Wingdings"/>
              </a:rPr>
              <a:t> </a:t>
            </a:r>
          </a:p>
          <a:p>
            <a:r>
              <a:rPr lang="it-IT" sz="2800" b="1" dirty="0" smtClean="0">
                <a:solidFill>
                  <a:srgbClr val="000000"/>
                </a:solidFill>
                <a:sym typeface="Wingdings"/>
              </a:rPr>
              <a:t>E.O. toracico </a:t>
            </a:r>
            <a:r>
              <a:rPr lang="it-IT" sz="2800" dirty="0" smtClean="0">
                <a:solidFill>
                  <a:srgbClr val="000000"/>
                </a:solidFill>
                <a:sym typeface="Wingdings"/>
              </a:rPr>
              <a:t>:  nulla di rilevante</a:t>
            </a:r>
          </a:p>
          <a:p>
            <a:r>
              <a:rPr lang="it-IT" sz="2800" b="1" dirty="0" smtClean="0">
                <a:solidFill>
                  <a:srgbClr val="000000"/>
                </a:solidFill>
                <a:sym typeface="Wingdings"/>
              </a:rPr>
              <a:t>E.O. addominale</a:t>
            </a:r>
            <a:r>
              <a:rPr lang="it-IT" sz="2800" dirty="0" smtClean="0">
                <a:solidFill>
                  <a:srgbClr val="000000"/>
                </a:solidFill>
                <a:sym typeface="Wingdings"/>
              </a:rPr>
              <a:t>: non dirimente</a:t>
            </a:r>
          </a:p>
          <a:p>
            <a:r>
              <a:rPr lang="it-IT" sz="2800" b="1" dirty="0" smtClean="0">
                <a:solidFill>
                  <a:srgbClr val="000000"/>
                </a:solidFill>
                <a:sym typeface="Wingdings"/>
              </a:rPr>
              <a:t>E.O. rettale</a:t>
            </a:r>
            <a:r>
              <a:rPr lang="it-IT" sz="2800" dirty="0" smtClean="0">
                <a:solidFill>
                  <a:srgbClr val="000000"/>
                </a:solidFill>
                <a:sym typeface="Wingdings"/>
              </a:rPr>
              <a:t>: emorroidi non sanguinamenti in atto </a:t>
            </a:r>
          </a:p>
          <a:p>
            <a:pPr marL="0" indent="0">
              <a:buNone/>
            </a:pPr>
            <a:endParaRPr lang="it-IT" b="1" u="sng" dirty="0" smtClean="0">
              <a:solidFill>
                <a:srgbClr val="000000"/>
              </a:solidFill>
              <a:sym typeface="Wingding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5772" y="960352"/>
            <a:ext cx="691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29C1EF"/>
                </a:solidFill>
              </a:rPr>
              <a:t>PROCTORRAGIA</a:t>
            </a:r>
            <a:endParaRPr lang="it-IT" b="1" dirty="0">
              <a:solidFill>
                <a:srgbClr val="29C1E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44868" y="3353832"/>
            <a:ext cx="2344566" cy="1477328"/>
          </a:xfrm>
          <a:prstGeom prst="rect">
            <a:avLst/>
          </a:prstGeom>
          <a:noFill/>
          <a:ln>
            <a:solidFill>
              <a:srgbClr val="62E1E3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</a:rPr>
              <a:t>Terapia:</a:t>
            </a:r>
          </a:p>
          <a:p>
            <a:pPr>
              <a:buFontTx/>
              <a:buChar char="-"/>
            </a:pPr>
            <a:r>
              <a:rPr lang="it-IT" dirty="0"/>
              <a:t>Ace-inibitore</a:t>
            </a:r>
          </a:p>
          <a:p>
            <a:pPr>
              <a:buFontTx/>
              <a:buChar char="-"/>
            </a:pPr>
            <a:r>
              <a:rPr lang="it-IT" dirty="0"/>
              <a:t>Beta-bloccante</a:t>
            </a:r>
          </a:p>
          <a:p>
            <a:pPr>
              <a:buFontTx/>
              <a:buChar char="-"/>
            </a:pPr>
            <a:r>
              <a:rPr lang="it-IT" dirty="0"/>
              <a:t>IPP</a:t>
            </a:r>
          </a:p>
          <a:p>
            <a:pPr>
              <a:buFontTx/>
              <a:buChar char="-"/>
            </a:pPr>
            <a:r>
              <a:rPr lang="it-IT" dirty="0"/>
              <a:t>FANS saltuariamente</a:t>
            </a:r>
          </a:p>
        </p:txBody>
      </p:sp>
    </p:spTree>
    <p:extLst>
      <p:ext uri="{BB962C8B-B14F-4D97-AF65-F5344CB8AC3E}">
        <p14:creationId xmlns:p14="http://schemas.microsoft.com/office/powerpoint/2010/main" val="25060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1492" y="480176"/>
            <a:ext cx="769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3</a:t>
            </a:r>
            <a:r>
              <a:rPr lang="it-IT" sz="2400" b="1" dirty="0" smtClean="0"/>
              <a:t>.  </a:t>
            </a:r>
            <a:r>
              <a:rPr lang="it-IT" sz="2400" b="1" u="sng" dirty="0" smtClean="0"/>
              <a:t>Considero la Diagnosi Differenziale</a:t>
            </a: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897428453"/>
              </p:ext>
            </p:extLst>
          </p:nvPr>
        </p:nvGraphicFramePr>
        <p:xfrm>
          <a:off x="480142" y="1254653"/>
          <a:ext cx="7378315" cy="465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975772" y="95354"/>
            <a:ext cx="691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29C1EF"/>
                </a:solidFill>
              </a:rPr>
              <a:t>PROCTORRAGIA</a:t>
            </a:r>
            <a:endParaRPr lang="it-IT" b="1" dirty="0">
              <a:solidFill>
                <a:srgbClr val="29C1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0919" y="990030"/>
            <a:ext cx="8229600" cy="5353997"/>
          </a:xfrm>
          <a:prstGeom prst="actionButtonInformation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000000"/>
                </a:solidFill>
                <a:sym typeface="Wingdings"/>
              </a:rPr>
              <a:t>4. </a:t>
            </a:r>
            <a:r>
              <a:rPr lang="it-IT" sz="2400" b="1" u="sng" dirty="0">
                <a:solidFill>
                  <a:srgbClr val="000000"/>
                </a:solidFill>
                <a:sym typeface="Wingdings"/>
              </a:rPr>
              <a:t>Prescrivo</a:t>
            </a:r>
            <a:r>
              <a:rPr lang="it-IT" b="1" u="sng" dirty="0">
                <a:solidFill>
                  <a:srgbClr val="000000"/>
                </a:solidFill>
                <a:sym typeface="Wingdings"/>
              </a:rPr>
              <a:t> 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</a:t>
            </a:r>
          </a:p>
          <a:p>
            <a:pPr>
              <a:buFont typeface="Wingdings" charset="2"/>
              <a:buChar char="Ø"/>
            </a:pP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sz="2800" b="1" dirty="0" smtClean="0"/>
              <a:t>E.E</a:t>
            </a:r>
            <a:r>
              <a:rPr lang="it-IT" sz="2800" dirty="0"/>
              <a:t>. : emocromo, funzione epatica e funzione renale, </a:t>
            </a:r>
            <a:r>
              <a:rPr lang="it-IT" sz="2800" dirty="0" err="1" smtClean="0"/>
              <a:t>es.urine</a:t>
            </a:r>
            <a:endParaRPr lang="it-IT" sz="2800" dirty="0"/>
          </a:p>
          <a:p>
            <a:pPr>
              <a:buFont typeface="Wingdings" charset="2"/>
              <a:buChar char="Ø"/>
            </a:pPr>
            <a:r>
              <a:rPr lang="it-IT" sz="2800" b="1" dirty="0"/>
              <a:t>Colonscopia</a:t>
            </a:r>
            <a:r>
              <a:rPr lang="it-IT" sz="2800" dirty="0"/>
              <a:t>  con es. istologico di biopsie a sedi multiple per proctorragia </a:t>
            </a:r>
            <a:r>
              <a:rPr lang="it-IT" sz="2800" dirty="0" smtClean="0"/>
              <a:t>di </a:t>
            </a:r>
            <a:r>
              <a:rPr lang="it-IT" sz="2800" dirty="0" err="1" smtClean="0"/>
              <a:t>ndd</a:t>
            </a:r>
            <a:r>
              <a:rPr lang="it-IT" sz="2800" dirty="0" smtClean="0"/>
              <a:t> in paziente &gt; 50 aa</a:t>
            </a:r>
          </a:p>
          <a:p>
            <a:pPr>
              <a:buFont typeface="Wingdings" charset="2"/>
              <a:buChar char="Ø"/>
            </a:pPr>
            <a:r>
              <a:rPr lang="it-IT" sz="2800" dirty="0" smtClean="0"/>
              <a:t>Consegno il materiale informativo per una corretta preparazione alla colonscopia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464755"/>
            <a:ext cx="3689480" cy="2357573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1653035" y="1830128"/>
            <a:ext cx="5589166" cy="4330055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u="sng" dirty="0" smtClean="0">
                <a:solidFill>
                  <a:srgbClr val="000000"/>
                </a:solidFill>
              </a:rPr>
              <a:t>Dubbi:</a:t>
            </a:r>
          </a:p>
          <a:p>
            <a:pPr marL="285750" indent="-285750" algn="ctr">
              <a:buFontTx/>
              <a:buChar char="-"/>
            </a:pPr>
            <a:r>
              <a:rPr lang="it-IT" sz="3200" dirty="0" smtClean="0">
                <a:solidFill>
                  <a:srgbClr val="000000"/>
                </a:solidFill>
              </a:rPr>
              <a:t>Prescriviamo anche i </a:t>
            </a:r>
            <a:r>
              <a:rPr lang="it-IT" sz="3200" dirty="0" err="1" smtClean="0">
                <a:solidFill>
                  <a:srgbClr val="000000"/>
                </a:solidFill>
              </a:rPr>
              <a:t>Markers</a:t>
            </a:r>
            <a:r>
              <a:rPr lang="it-IT" sz="3200" dirty="0" smtClean="0">
                <a:solidFill>
                  <a:srgbClr val="000000"/>
                </a:solidFill>
              </a:rPr>
              <a:t> tumorali?</a:t>
            </a:r>
          </a:p>
        </p:txBody>
      </p:sp>
      <p:sp>
        <p:nvSpPr>
          <p:cNvPr id="7" name="Ovale 6"/>
          <p:cNvSpPr/>
          <p:nvPr/>
        </p:nvSpPr>
        <p:spPr>
          <a:xfrm>
            <a:off x="1653035" y="1562275"/>
            <a:ext cx="5762626" cy="4781752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u="sng" dirty="0" smtClean="0">
                <a:solidFill>
                  <a:srgbClr val="000000"/>
                </a:solidFill>
              </a:rPr>
              <a:t>Dubbi:</a:t>
            </a:r>
          </a:p>
          <a:p>
            <a:pPr marL="285750" indent="-285750" algn="ctr">
              <a:buFontTx/>
              <a:buChar char="-"/>
            </a:pPr>
            <a:r>
              <a:rPr lang="it-IT" sz="3200" dirty="0" smtClean="0">
                <a:solidFill>
                  <a:srgbClr val="000000"/>
                </a:solidFill>
              </a:rPr>
              <a:t>Con quale tempistica eseguiamo i vari accertamenti ?</a:t>
            </a:r>
            <a:r>
              <a:rPr lang="it-IT" sz="3200" dirty="0">
                <a:solidFill>
                  <a:srgbClr val="000000"/>
                </a:solidFill>
              </a:rPr>
              <a:t> </a:t>
            </a:r>
            <a:r>
              <a:rPr lang="it-IT" sz="3200" dirty="0" smtClean="0">
                <a:solidFill>
                  <a:srgbClr val="000000"/>
                </a:solidFill>
              </a:rPr>
              <a:t>Applico un bollino verde all’impegnativa per l’esecuzione della Colonscopia?</a:t>
            </a:r>
          </a:p>
        </p:txBody>
      </p:sp>
      <p:sp>
        <p:nvSpPr>
          <p:cNvPr id="4" name="Esplosione 1 3"/>
          <p:cNvSpPr/>
          <p:nvPr/>
        </p:nvSpPr>
        <p:spPr>
          <a:xfrm>
            <a:off x="2028746" y="3312286"/>
            <a:ext cx="5589166" cy="3510042"/>
          </a:xfrm>
          <a:prstGeom prst="irregularSeal1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Avrò fatto la scelta migliore?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75772" y="278812"/>
            <a:ext cx="691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29C1EF"/>
                </a:solidFill>
              </a:rPr>
              <a:t>PROCTORRAGIA</a:t>
            </a:r>
            <a:endParaRPr lang="it-IT" b="1" dirty="0">
              <a:solidFill>
                <a:srgbClr val="29C1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395413"/>
            <a:ext cx="9144000" cy="3598862"/>
          </a:xfrm>
          <a:prstGeom prst="rect">
            <a:avLst/>
          </a:prstGeom>
          <a:solidFill>
            <a:srgbClr val="D9D9D9"/>
          </a:solidFill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38288"/>
            <a:ext cx="9144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9538"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it-IT" sz="8000" b="1">
                <a:latin typeface="Arial Narrow" charset="0"/>
              </a:rPr>
              <a:t>Il momento della diagnosi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0" y="1395413"/>
            <a:ext cx="9144000" cy="1587"/>
          </a:xfrm>
          <a:prstGeom prst="line">
            <a:avLst/>
          </a:prstGeom>
          <a:noFill/>
          <a:ln w="76320">
            <a:solidFill>
              <a:srgbClr val="00CCFF"/>
            </a:solidFill>
            <a:miter lim="800000"/>
            <a:headEnd/>
            <a:tailEnd/>
          </a:ln>
          <a:effectLst>
            <a:outerShdw blurRad="63500" dist="109865" dir="634411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4994275"/>
            <a:ext cx="9144000" cy="1588"/>
          </a:xfrm>
          <a:prstGeom prst="line">
            <a:avLst/>
          </a:prstGeom>
          <a:noFill/>
          <a:ln w="76320">
            <a:solidFill>
              <a:srgbClr val="00CCFF"/>
            </a:solidFill>
            <a:miter lim="800000"/>
            <a:headEnd/>
            <a:tailEnd/>
          </a:ln>
          <a:effectLst>
            <a:outerShdw blurRad="63500" dist="109865" dir="634411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09713" y="5157788"/>
            <a:ext cx="6229350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Dott. Cristiano Saronni</a:t>
            </a:r>
          </a:p>
          <a:p>
            <a:pPr algn="ctr">
              <a:buClrTx/>
              <a:buFontTx/>
              <a:buNone/>
            </a:pPr>
            <a:endParaRPr lang="it-IT">
              <a:effectLst>
                <a:outerShdw blurRad="38100" dist="38100" dir="2700000" algn="tl">
                  <a:srgbClr val="DDDDDD"/>
                </a:outerShdw>
              </a:effectLst>
              <a:cs typeface="Times New Roman" charset="0"/>
            </a:endParaRPr>
          </a:p>
          <a:p>
            <a:pPr algn="ctr">
              <a:buClrTx/>
              <a:buFontTx/>
              <a:buNone/>
            </a:pPr>
            <a:r>
              <a:rPr lang="it-IT" sz="20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U.O. di Chirurgia Generale e Vascolare</a:t>
            </a:r>
          </a:p>
          <a:p>
            <a:pPr algn="ctr">
              <a:buClrTx/>
              <a:buFontTx/>
              <a:buNone/>
            </a:pPr>
            <a:r>
              <a:rPr lang="it-IT" sz="20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A.O. Mellino Mellini – Chiari</a:t>
            </a:r>
          </a:p>
          <a:p>
            <a:pPr algn="ctr">
              <a:buClrTx/>
              <a:buFontTx/>
              <a:buNone/>
            </a:pPr>
            <a:r>
              <a:rPr lang="it-IT" sz="20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Direttore: Dott. Maurizio Giovanetti</a:t>
            </a:r>
          </a:p>
        </p:txBody>
      </p:sp>
    </p:spTree>
    <p:extLst>
      <p:ext uri="{BB962C8B-B14F-4D97-AF65-F5344CB8AC3E}">
        <p14:creationId xmlns:p14="http://schemas.microsoft.com/office/powerpoint/2010/main" val="1742977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76200"/>
            <a:ext cx="9144000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 u="sng">
                <a:solidFill>
                  <a:srgbClr val="33CCFF"/>
                </a:solidFill>
                <a:latin typeface="Arial Narrow" charset="0"/>
              </a:rPr>
              <a:t>Proctorragia: percorso decisionale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2413" y="1246188"/>
            <a:ext cx="8640762" cy="53308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it-IT" sz="2400">
                <a:latin typeface="Arial Narrow" charset="0"/>
              </a:rPr>
              <a:t>Un paziente con più di </a:t>
            </a:r>
            <a:r>
              <a:rPr lang="it-IT" sz="2800" b="1" i="1" u="sng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50 anni</a:t>
            </a:r>
            <a:r>
              <a:rPr lang="it-IT" sz="2400">
                <a:latin typeface="Arial Narrow" charset="0"/>
              </a:rPr>
              <a:t> con nuovi, significativi e persistenti sintomi addominali deve ricevere SUBITO:</a:t>
            </a:r>
          </a:p>
          <a:p>
            <a:pPr algn="just">
              <a:buClrTx/>
              <a:buFontTx/>
              <a:buNone/>
            </a:pPr>
            <a:endParaRPr lang="it-IT" sz="2400">
              <a:latin typeface="Arial Narrow" charset="0"/>
            </a:endParaRPr>
          </a:p>
          <a:p>
            <a:pPr algn="just">
              <a:buClrTx/>
              <a:buFontTx/>
              <a:buNone/>
            </a:pPr>
            <a:r>
              <a:rPr lang="it-IT" sz="2400">
                <a:latin typeface="Arial Narrow" charset="0"/>
              </a:rPr>
              <a:t>	- accurata e completa </a:t>
            </a:r>
            <a:r>
              <a:rPr lang="it-IT" sz="2800" b="1" u="sng">
                <a:latin typeface="Arial Narrow" charset="0"/>
              </a:rPr>
              <a:t>anamnes</a:t>
            </a:r>
            <a:r>
              <a:rPr lang="it-IT" sz="2800" b="1">
                <a:latin typeface="Arial Narrow" charset="0"/>
              </a:rPr>
              <a:t>i</a:t>
            </a:r>
          </a:p>
          <a:p>
            <a:pPr algn="just">
              <a:buClrTx/>
              <a:buFontTx/>
              <a:buNone/>
            </a:pPr>
            <a:r>
              <a:rPr lang="it-IT" sz="2400">
                <a:latin typeface="Arial Narrow" charset="0"/>
              </a:rPr>
              <a:t>	- </a:t>
            </a:r>
            <a:r>
              <a:rPr lang="it-IT" sz="2800" b="1" u="sng">
                <a:latin typeface="Arial Narrow" charset="0"/>
              </a:rPr>
              <a:t>esame obiettivo</a:t>
            </a:r>
            <a:r>
              <a:rPr lang="it-IT" sz="2400">
                <a:latin typeface="Arial Narrow" charset="0"/>
              </a:rPr>
              <a:t> (esplorazione rettale compresa)</a:t>
            </a:r>
          </a:p>
          <a:p>
            <a:pPr algn="just">
              <a:buClrTx/>
              <a:buFontTx/>
              <a:buNone/>
            </a:pPr>
            <a:r>
              <a:rPr lang="it-IT" sz="2400">
                <a:latin typeface="Arial Narrow" charset="0"/>
              </a:rPr>
              <a:t>	- </a:t>
            </a:r>
            <a:r>
              <a:rPr lang="it-IT" sz="2800" b="1" u="sng">
                <a:latin typeface="Arial Narrow" charset="0"/>
              </a:rPr>
              <a:t>COLONSCOPIA</a:t>
            </a:r>
          </a:p>
          <a:p>
            <a:pPr algn="just">
              <a:buClrTx/>
              <a:buFontTx/>
              <a:buNone/>
            </a:pPr>
            <a:endParaRPr lang="it-IT" sz="2000">
              <a:latin typeface="Arial Narrow" charset="0"/>
            </a:endParaRPr>
          </a:p>
          <a:p>
            <a:pPr algn="ctr">
              <a:buClrTx/>
              <a:buFontTx/>
              <a:buNone/>
            </a:pPr>
            <a:r>
              <a:rPr lang="it-IT" sz="2000">
                <a:latin typeface="Arial Narrow" charset="0"/>
              </a:rPr>
              <a:t>	</a:t>
            </a:r>
            <a:r>
              <a:rPr lang="it-IT" sz="2400" i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Un sanguinamento rettale in questi pazienti</a:t>
            </a:r>
            <a:r>
              <a:rPr lang="it-IT" sz="2400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it-IT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non deve essere attribuito a patologia benigna </a:t>
            </a:r>
          </a:p>
          <a:p>
            <a:pPr algn="ctr">
              <a:buClrTx/>
              <a:buFontTx/>
              <a:buNone/>
            </a:pPr>
            <a:r>
              <a:rPr lang="it-IT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senza aver escluso carcinomi o polipi adenomatosi</a:t>
            </a:r>
          </a:p>
          <a:p>
            <a:pPr algn="ctr">
              <a:buClrTx/>
              <a:buFontTx/>
              <a:buNone/>
            </a:pPr>
            <a:endParaRPr lang="it-IT" sz="2400" b="1" i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  <a:p>
            <a:pPr algn="just">
              <a:buClrTx/>
              <a:buFontTx/>
              <a:buNone/>
            </a:pPr>
            <a:endParaRPr lang="it-IT" sz="2000" b="1" i="1"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  <a:p>
            <a:pPr algn="just">
              <a:buClrTx/>
              <a:buFontTx/>
              <a:buNone/>
            </a:pPr>
            <a:r>
              <a:rPr lang="it-IT" sz="2400">
                <a:latin typeface="Arial Narrow" charset="0"/>
              </a:rPr>
              <a:t>Anche i pazienti sintomatici di </a:t>
            </a:r>
            <a:r>
              <a:rPr lang="it-IT" sz="2400" b="1" i="1" u="sng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età &lt; 50 anni</a:t>
            </a:r>
            <a:r>
              <a:rPr lang="it-IT" sz="2400">
                <a:latin typeface="Arial Narrow" charset="0"/>
              </a:rPr>
              <a:t> </a:t>
            </a: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devono essere correttamente inquadrati </a:t>
            </a:r>
            <a:r>
              <a:rPr lang="it-IT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 </a:t>
            </a:r>
            <a:r>
              <a:rPr lang="it-IT" sz="2400" b="1" i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(definire la categoria di rischio)</a:t>
            </a:r>
          </a:p>
        </p:txBody>
      </p:sp>
    </p:spTree>
    <p:extLst>
      <p:ext uri="{BB962C8B-B14F-4D97-AF65-F5344CB8AC3E}">
        <p14:creationId xmlns:p14="http://schemas.microsoft.com/office/powerpoint/2010/main" val="2391766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Presentazione su schermo (4:3)</PresentationFormat>
  <Paragraphs>123</Paragraphs>
  <Slides>15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Tema di Office</vt:lpstr>
      <vt:lpstr>Grafico</vt:lpstr>
      <vt:lpstr>Presentazione standard di PowerPoint</vt:lpstr>
      <vt:lpstr>III SESSIONE: ADDOME</vt:lpstr>
      <vt:lpstr>Presentazione standard di PowerPoint</vt:lpstr>
      <vt:lpstr>LUIGI 65 anni</vt:lpstr>
      <vt:lpstr>ITER DIAGNOSTICO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...che giustifica i test di screening (nella popolazione a rischio generico)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2013-10-28T12:48:19Z</dcterms:created>
  <dcterms:modified xsi:type="dcterms:W3CDTF">2013-10-28T12:48:53Z</dcterms:modified>
</cp:coreProperties>
</file>