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983FA-8F42-47C2-B167-5A4C6D0126F5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708A2-4184-44DC-B62B-A673601251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63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70F9C-BD41-4047-B319-7324BBFAA711}" type="slidenum">
              <a:rPr lang="it-IT" smtClean="0">
                <a:latin typeface="Arial" charset="0"/>
                <a:ea typeface="ＭＳ Ｐゴシック"/>
                <a:cs typeface="ＭＳ Ｐゴシック"/>
              </a:rPr>
              <a:pPr/>
              <a:t>2</a:t>
            </a:fld>
            <a:endParaRPr lang="it-IT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2099" name="Text Box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C8B97-09BC-42CB-827D-6E10F91B97B3}" type="slidenum">
              <a:rPr lang="it-IT" smtClean="0">
                <a:latin typeface="Arial" charset="0"/>
                <a:ea typeface="ＭＳ Ｐゴシック"/>
                <a:cs typeface="ＭＳ Ｐゴシック"/>
              </a:rPr>
              <a:pPr/>
              <a:t>7</a:t>
            </a:fld>
            <a:endParaRPr lang="it-IT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8243" name="Text Box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it-IT"/>
          </a:p>
        </p:txBody>
      </p:sp>
      <p:sp>
        <p:nvSpPr>
          <p:cNvPr id="143363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charset="0"/>
                <a:ea typeface="msgothic"/>
                <a:cs typeface="msgothic"/>
              </a:rPr>
              <a:t>Functionally relevant coronary artery disease: comparison of 64-slice computed tomography coronary angiography with myocardial perfusion single photon emission computed tomography. While almost all coronary arteries without obstructive lesions were associated with a normal perfusion (left pie chart), only 32% of significant coronary stenoses (≥50%) induced a perfusion defect on single photon emission computed tomography (right pie chart). Adapted from Gaemperli et al.7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it-IT"/>
          </a:p>
        </p:txBody>
      </p:sp>
      <p:sp>
        <p:nvSpPr>
          <p:cNvPr id="145411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charset="0"/>
                <a:ea typeface="msgothic"/>
                <a:cs typeface="msgothic"/>
              </a:rPr>
              <a:t>Figure 2. Sensitivity, specificity, PPV, NPV, and accuracy of stand-alone CT and PET and hybrid imaging against combined ICA and FFR. A, Analysis per patient. Hybrid imaging was more accurate than either CTA alone (P=0.0039) or PET alone (P=0.014). The difference between CTA and PET was not significant (P=0.32). B, Analysis per vessel. Hybrid imaging was more accurate than either CTA (P&lt;0.0001) or PET (P&lt;0.0001). The difference between CTA and PET was not significant (P=0.08).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1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51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96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4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64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04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95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59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96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02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E322-7F90-465D-A254-59AB04AB5D02}" type="datetimeFigureOut">
              <a:rPr lang="it-IT" smtClean="0"/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A67C-2AF5-4AA4-8F42-B3F8B01112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4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enzo%20zanini\Desktop\lorenzo\Medicina%20delle%20immagini\BRESCIA%20vecchio\ordine%20dei%20medici%20video%20dispnea\4%20(2)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renzo%20zanini\Desktop\lorenzo\Medicina%20delle%20immagini\BRESCIA%20vecchio\ordine%20dei%20medici%20video%20dispnea\5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renzo%20zanini\Desktop\lorenzo\Medicina%20delle%20immagini\BRESCIA%20vecchio\ordine%20dei%20medici%20video%20dispnea\6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renzo%20zanini\Desktop\lorenzo\Medicina%20delle%20immagini\BRESCIA%20vecchio\ordine%20dei%20medici%20video%20dispnea\cuore%203D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Immagine 3" descr="P12244416Monitor_2.jpg"/>
          <p:cNvPicPr>
            <a:picLocks noChangeAspect="1"/>
          </p:cNvPicPr>
          <p:nvPr/>
        </p:nvPicPr>
        <p:blipFill>
          <a:blip r:embed="rId2"/>
          <a:srcRect t="22221"/>
          <a:stretch>
            <a:fillRect/>
          </a:stretch>
        </p:blipFill>
        <p:spPr bwMode="auto">
          <a:xfrm>
            <a:off x="1025525" y="0"/>
            <a:ext cx="720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33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500" b="1" dirty="0">
                <a:ea typeface="msgothic"/>
                <a:cs typeface="msgothic"/>
              </a:rPr>
              <a:t>Functionally relevant coronary artery disease: comparison of 64-slice computed tomography coronary angiography with myocardial perfusion single photon emission computed tomography. </a:t>
            </a:r>
          </a:p>
        </p:txBody>
      </p:sp>
      <p:pic>
        <p:nvPicPr>
          <p:cNvPr id="142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979488"/>
            <a:ext cx="7318375" cy="489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2339" name="Text Box 4"/>
          <p:cNvSpPr txBox="1">
            <a:spLocks noChangeArrowheads="1"/>
          </p:cNvSpPr>
          <p:nvPr/>
        </p:nvSpPr>
        <p:spPr bwMode="auto">
          <a:xfrm>
            <a:off x="915988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100" b="1">
                <a:solidFill>
                  <a:srgbClr val="000000"/>
                </a:solidFill>
                <a:ea typeface="msgothic"/>
                <a:cs typeface="msgothic"/>
              </a:rPr>
              <a:t>Gaemperli O et al. Eur Heart J 2011;32:2100-2108</a:t>
            </a:r>
          </a:p>
        </p:txBody>
      </p:sp>
      <p:sp>
        <p:nvSpPr>
          <p:cNvPr id="142340" name="Text Box 5"/>
          <p:cNvSpPr txBox="1">
            <a:spLocks noChangeArrowheads="1"/>
          </p:cNvSpPr>
          <p:nvPr/>
        </p:nvSpPr>
        <p:spPr bwMode="auto">
          <a:xfrm>
            <a:off x="381000" y="6458857"/>
            <a:ext cx="6705600" cy="399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it-IT" sz="2000" dirty="0" err="1"/>
              <a:t>Gaemperli</a:t>
            </a:r>
            <a:r>
              <a:rPr lang="it-IT" sz="2000" dirty="0"/>
              <a:t> O </a:t>
            </a:r>
            <a:r>
              <a:rPr lang="it-IT" sz="2000" dirty="0" err="1"/>
              <a:t>et</a:t>
            </a:r>
            <a:r>
              <a:rPr lang="it-IT" sz="2000" dirty="0"/>
              <a:t> al. </a:t>
            </a:r>
            <a:r>
              <a:rPr lang="it-IT" sz="2000" dirty="0" err="1"/>
              <a:t>Radiology</a:t>
            </a:r>
            <a:r>
              <a:rPr lang="it-IT" sz="2000" dirty="0"/>
              <a:t> 2008;248:414-423</a:t>
            </a:r>
            <a:r>
              <a:rPr lang="it-IT" sz="2000" dirty="0">
                <a:solidFill>
                  <a:srgbClr val="00FFFF"/>
                </a:solidFill>
              </a:rPr>
              <a:t>.</a:t>
            </a:r>
            <a:endParaRPr lang="en-GB" sz="2000" dirty="0">
              <a:solidFill>
                <a:srgbClr val="00FFFF"/>
              </a:solidFill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621246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500" b="1" dirty="0">
                <a:ea typeface="msgothic"/>
                <a:cs typeface="msgothic"/>
              </a:rPr>
              <a:t>Figure 2. Sensitivity, specificity, PPV, NPV, and accuracy of stand-alone CT and PET and hybrid imaging against combined ICA and FFR. A, Analysis per patient. </a:t>
            </a:r>
          </a:p>
        </p:txBody>
      </p:sp>
      <p:pic>
        <p:nvPicPr>
          <p:cNvPr id="144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14400"/>
            <a:ext cx="60960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4387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5562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600" b="1" dirty="0" err="1">
                <a:ea typeface="msgothic"/>
                <a:cs typeface="msgothic"/>
              </a:rPr>
              <a:t>Kajander</a:t>
            </a:r>
            <a:r>
              <a:rPr lang="en-GB" sz="1600" b="1" dirty="0">
                <a:ea typeface="msgothic"/>
                <a:cs typeface="msgothic"/>
              </a:rPr>
              <a:t> S et al. Circulation 2010;122:603-613</a:t>
            </a:r>
          </a:p>
        </p:txBody>
      </p:sp>
    </p:spTree>
    <p:extLst>
      <p:ext uri="{BB962C8B-B14F-4D97-AF65-F5344CB8AC3E}">
        <p14:creationId xmlns:p14="http://schemas.microsoft.com/office/powerpoint/2010/main" val="4157194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/>
          </a:p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/>
          </a:p>
        </p:txBody>
      </p:sp>
      <p:pic>
        <p:nvPicPr>
          <p:cNvPr id="131074" name="Immagine 3" descr="2.jpg"/>
          <p:cNvPicPr>
            <a:picLocks noChangeAspect="1"/>
          </p:cNvPicPr>
          <p:nvPr/>
        </p:nvPicPr>
        <p:blipFill>
          <a:blip r:embed="rId3"/>
          <a:srcRect t="6667"/>
          <a:stretch>
            <a:fillRect/>
          </a:stretch>
        </p:blipFill>
        <p:spPr bwMode="auto">
          <a:xfrm>
            <a:off x="323850" y="26035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972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Immagine 1" descr="3.jpg"/>
          <p:cNvPicPr>
            <a:picLocks noChangeAspect="1"/>
          </p:cNvPicPr>
          <p:nvPr/>
        </p:nvPicPr>
        <p:blipFill>
          <a:blip r:embed="rId2"/>
          <a:srcRect t="5556" r="12500" b="13953"/>
          <a:stretch>
            <a:fillRect/>
          </a:stretch>
        </p:blipFill>
        <p:spPr bwMode="auto">
          <a:xfrm>
            <a:off x="0" y="152400"/>
            <a:ext cx="91662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957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(2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5648" y="-749104"/>
            <a:ext cx="9233095" cy="69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43961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8136" y="-692834"/>
            <a:ext cx="9233096" cy="69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9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/>
          </a:p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/>
          </a:p>
        </p:txBody>
      </p:sp>
      <p:pic>
        <p:nvPicPr>
          <p:cNvPr id="137218" name="Picture 3" descr="crn1"/>
          <p:cNvPicPr>
            <a:picLocks noChangeAspect="1" noChangeArrowheads="1"/>
          </p:cNvPicPr>
          <p:nvPr/>
        </p:nvPicPr>
        <p:blipFill>
          <a:blip r:embed="rId3"/>
          <a:srcRect t="8659"/>
          <a:stretch>
            <a:fillRect/>
          </a:stretch>
        </p:blipFill>
        <p:spPr bwMode="auto">
          <a:xfrm>
            <a:off x="1116013" y="0"/>
            <a:ext cx="74168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1076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139266" name="Picture 4" descr="crn4"/>
          <p:cNvPicPr>
            <a:picLocks noChangeAspect="1" noChangeArrowheads="1"/>
          </p:cNvPicPr>
          <p:nvPr/>
        </p:nvPicPr>
        <p:blipFill>
          <a:blip r:embed="rId2"/>
          <a:srcRect t="5696"/>
          <a:stretch>
            <a:fillRect/>
          </a:stretch>
        </p:blipFill>
        <p:spPr bwMode="auto">
          <a:xfrm>
            <a:off x="900113" y="0"/>
            <a:ext cx="7272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47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uore 3D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5536" y="-459432"/>
            <a:ext cx="8208912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Presentazione su schermo (4:3)</PresentationFormat>
  <Paragraphs>9</Paragraphs>
  <Slides>11</Slides>
  <Notes>4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2013-10-28T08:20:34Z</dcterms:created>
  <dcterms:modified xsi:type="dcterms:W3CDTF">2013-10-28T08:21:08Z</dcterms:modified>
</cp:coreProperties>
</file>