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983FA-8F42-47C2-B167-5A4C6D0126F5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2708A2-4184-44DC-B62B-A673601251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5637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470F9C-BD41-4047-B319-7324BBFAA711}" type="slidenum">
              <a:rPr lang="it-IT" smtClean="0">
                <a:latin typeface="Arial" charset="0"/>
                <a:ea typeface="ＭＳ Ｐゴシック"/>
                <a:cs typeface="ＭＳ Ｐゴシック"/>
              </a:rPr>
              <a:pPr/>
              <a:t>2</a:t>
            </a:fld>
            <a:endParaRPr lang="it-IT" smtClean="0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132099" name="Text Box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2100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0C8B97-09BC-42CB-827D-6E10F91B97B3}" type="slidenum">
              <a:rPr lang="it-IT" smtClean="0">
                <a:latin typeface="Arial" charset="0"/>
                <a:ea typeface="ＭＳ Ｐゴシック"/>
                <a:cs typeface="ＭＳ Ｐゴシック"/>
              </a:rPr>
              <a:pPr/>
              <a:t>7</a:t>
            </a:fld>
            <a:endParaRPr lang="it-IT" smtClean="0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138243" name="Text Box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8244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 Box 1"/>
          <p:cNvSpPr txBox="1">
            <a:spLocks noChangeArrowheads="1"/>
          </p:cNvSpPr>
          <p:nvPr/>
        </p:nvSpPr>
        <p:spPr bwMode="auto">
          <a:xfrm>
            <a:off x="1400175" y="914400"/>
            <a:ext cx="4056063" cy="3135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it-IT"/>
          </a:p>
        </p:txBody>
      </p:sp>
      <p:sp>
        <p:nvSpPr>
          <p:cNvPr id="143363" name="Text Box 2"/>
          <p:cNvSpPr>
            <a:spLocks noGrp="1" noChangeArrowheads="1"/>
          </p:cNvSpPr>
          <p:nvPr>
            <p:ph type="body"/>
          </p:nvPr>
        </p:nvSpPr>
        <p:spPr>
          <a:xfrm>
            <a:off x="1046163" y="4352925"/>
            <a:ext cx="4770437" cy="3478213"/>
          </a:xfrm>
          <a:noFill/>
          <a:ln/>
        </p:spPr>
        <p:txBody>
          <a:bodyPr lIns="0" tIns="0" rIns="0" bIns="0"/>
          <a:lstStyle/>
          <a:p>
            <a:pPr marL="76200" indent="-76200" eaLnBrk="1">
              <a:lnSpc>
                <a:spcPct val="93000"/>
              </a:lnSpc>
              <a:spcBef>
                <a:spcPct val="0"/>
              </a:spcBef>
              <a:buSzPct val="45000"/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</a:tabLst>
            </a:pPr>
            <a:r>
              <a:rPr lang="en-GB" smtClean="0">
                <a:latin typeface="Arial" charset="0"/>
                <a:ea typeface="msgothic"/>
                <a:cs typeface="msgothic"/>
              </a:rPr>
              <a:t>Functionally relevant coronary artery disease: comparison of 64-slice computed tomography coronary angiography with myocardial perfusion single photon emission computed tomography. While almost all coronary arteries without obstructive lesions were associated with a normal perfusion (left pie chart), only 32% of significant coronary stenoses (≥50%) induced a perfusion defect on single photon emission computed tomography (right pie chart). Adapted from Gaemperli et al.7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1"/>
          <p:cNvSpPr txBox="1">
            <a:spLocks noChangeArrowheads="1"/>
          </p:cNvSpPr>
          <p:nvPr/>
        </p:nvSpPr>
        <p:spPr bwMode="auto">
          <a:xfrm>
            <a:off x="1400175" y="914400"/>
            <a:ext cx="4056063" cy="3135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it-IT"/>
          </a:p>
        </p:txBody>
      </p:sp>
      <p:sp>
        <p:nvSpPr>
          <p:cNvPr id="145411" name="Text Box 2"/>
          <p:cNvSpPr>
            <a:spLocks noGrp="1" noChangeArrowheads="1"/>
          </p:cNvSpPr>
          <p:nvPr>
            <p:ph type="body"/>
          </p:nvPr>
        </p:nvSpPr>
        <p:spPr>
          <a:xfrm>
            <a:off x="1046163" y="4352925"/>
            <a:ext cx="4770437" cy="3478213"/>
          </a:xfrm>
          <a:noFill/>
          <a:ln/>
        </p:spPr>
        <p:txBody>
          <a:bodyPr lIns="0" tIns="0" rIns="0" bIns="0"/>
          <a:lstStyle/>
          <a:p>
            <a:pPr marL="76200" indent="-76200" eaLnBrk="1">
              <a:lnSpc>
                <a:spcPct val="93000"/>
              </a:lnSpc>
              <a:spcBef>
                <a:spcPct val="0"/>
              </a:spcBef>
              <a:buSzPct val="45000"/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</a:tabLst>
            </a:pPr>
            <a:r>
              <a:rPr lang="en-GB" smtClean="0">
                <a:latin typeface="Arial" charset="0"/>
                <a:ea typeface="msgothic"/>
                <a:cs typeface="msgothic"/>
              </a:rPr>
              <a:t>Figure 2. Sensitivity, specificity, PPV, NPV, and accuracy of stand-alone CT and PET and hybrid imaging against combined ICA and FFR. A, Analysis per patient. Hybrid imaging was more accurate than either CTA alone (P=0.0039) or PET alone (P=0.014). The difference between CTA and PET was not significant (P=0.32). B, Analysis per vessel. Hybrid imaging was more accurate than either CTA (P&lt;0.0001) or PET (P&lt;0.0001). The difference between CTA and PET was not significant (P=0.08).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71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6513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5960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84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964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045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9955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6591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478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796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0021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FE322-7F90-465D-A254-59AB04AB5D0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FA67C-2AF5-4AA4-8F42-B3F8B01112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41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lorenzo%20zanini\Desktop\lorenzo\Medicina%20delle%20immagini\BRESCIA%20vecchio\ordine%20dei%20medici%20video%20dispnea\4%20(2).av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lorenzo%20zanini\Desktop\lorenzo\Medicina%20delle%20immagini\BRESCIA%20vecchio\ordine%20dei%20medici%20video%20dispnea\5.av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lorenzo%20zanini\Desktop\lorenzo\Medicina%20delle%20immagini\BRESCIA%20vecchio\ordine%20dei%20medici%20video%20dispnea\6.av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lorenzo%20zanini\Desktop\lorenzo\Medicina%20delle%20immagini\BRESCIA%20vecchio\ordine%20dei%20medici%20video%20dispnea\cuore%203D.m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Immagine 3" descr="P12244416Monitor_2.jpg"/>
          <p:cNvPicPr>
            <a:picLocks noChangeAspect="1"/>
          </p:cNvPicPr>
          <p:nvPr/>
        </p:nvPicPr>
        <p:blipFill>
          <a:blip r:embed="rId2"/>
          <a:srcRect t="22221"/>
          <a:stretch>
            <a:fillRect/>
          </a:stretch>
        </p:blipFill>
        <p:spPr bwMode="auto">
          <a:xfrm>
            <a:off x="1025525" y="0"/>
            <a:ext cx="7204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339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Text Box 1"/>
          <p:cNvSpPr txBox="1">
            <a:spLocks noChangeArrowheads="1"/>
          </p:cNvSpPr>
          <p:nvPr/>
        </p:nvSpPr>
        <p:spPr bwMode="auto">
          <a:xfrm>
            <a:off x="325438" y="381000"/>
            <a:ext cx="8493125" cy="415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sz="1500" b="1" dirty="0">
                <a:ea typeface="msgothic"/>
                <a:cs typeface="msgothic"/>
              </a:rPr>
              <a:t>Functionally relevant coronary artery disease: comparison of 64-slice computed tomography coronary angiography with myocardial perfusion single photon emission computed tomography. </a:t>
            </a:r>
          </a:p>
        </p:txBody>
      </p:sp>
      <p:pic>
        <p:nvPicPr>
          <p:cNvPr id="14233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5988" y="979488"/>
            <a:ext cx="7318375" cy="4892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2339" name="Text Box 4"/>
          <p:cNvSpPr txBox="1">
            <a:spLocks noChangeArrowheads="1"/>
          </p:cNvSpPr>
          <p:nvPr/>
        </p:nvSpPr>
        <p:spPr bwMode="auto">
          <a:xfrm>
            <a:off x="915988" y="5972175"/>
            <a:ext cx="3917950" cy="231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en-GB" sz="1100" b="1">
                <a:solidFill>
                  <a:srgbClr val="000000"/>
                </a:solidFill>
                <a:ea typeface="msgothic"/>
                <a:cs typeface="msgothic"/>
              </a:rPr>
              <a:t>Gaemperli O et al. Eur Heart J 2011;32:2100-2108</a:t>
            </a:r>
          </a:p>
        </p:txBody>
      </p:sp>
      <p:sp>
        <p:nvSpPr>
          <p:cNvPr id="142340" name="Text Box 5"/>
          <p:cNvSpPr txBox="1">
            <a:spLocks noChangeArrowheads="1"/>
          </p:cNvSpPr>
          <p:nvPr/>
        </p:nvSpPr>
        <p:spPr bwMode="auto">
          <a:xfrm>
            <a:off x="381000" y="6458857"/>
            <a:ext cx="6705600" cy="3991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76200" indent="-76200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</a:pPr>
            <a:r>
              <a:rPr lang="it-IT" sz="2000" dirty="0" err="1"/>
              <a:t>Gaemperli</a:t>
            </a:r>
            <a:r>
              <a:rPr lang="it-IT" sz="2000" dirty="0"/>
              <a:t> O </a:t>
            </a:r>
            <a:r>
              <a:rPr lang="it-IT" sz="2000" dirty="0" err="1"/>
              <a:t>et</a:t>
            </a:r>
            <a:r>
              <a:rPr lang="it-IT" sz="2000" dirty="0"/>
              <a:t> al. </a:t>
            </a:r>
            <a:r>
              <a:rPr lang="it-IT" sz="2000" dirty="0" err="1"/>
              <a:t>Radiology</a:t>
            </a:r>
            <a:r>
              <a:rPr lang="it-IT" sz="2000" dirty="0"/>
              <a:t> 2008;248:414-423</a:t>
            </a:r>
            <a:r>
              <a:rPr lang="it-IT" sz="2000" dirty="0">
                <a:solidFill>
                  <a:srgbClr val="00FFFF"/>
                </a:solidFill>
              </a:rPr>
              <a:t>.</a:t>
            </a:r>
            <a:endParaRPr lang="en-GB" sz="2000" dirty="0">
              <a:solidFill>
                <a:srgbClr val="00FFFF"/>
              </a:solidFill>
              <a:ea typeface="msgothic"/>
              <a:cs typeface="msgothic"/>
            </a:endParaRPr>
          </a:p>
        </p:txBody>
      </p:sp>
    </p:spTree>
    <p:extLst>
      <p:ext uri="{BB962C8B-B14F-4D97-AF65-F5344CB8AC3E}">
        <p14:creationId xmlns:p14="http://schemas.microsoft.com/office/powerpoint/2010/main" val="6212460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Text Box 1"/>
          <p:cNvSpPr txBox="1">
            <a:spLocks noChangeArrowheads="1"/>
          </p:cNvSpPr>
          <p:nvPr/>
        </p:nvSpPr>
        <p:spPr bwMode="auto">
          <a:xfrm>
            <a:off x="325438" y="381000"/>
            <a:ext cx="8493125" cy="415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sz="1500" b="1" dirty="0">
                <a:ea typeface="msgothic"/>
                <a:cs typeface="msgothic"/>
              </a:rPr>
              <a:t>Figure 2. Sensitivity, specificity, PPV, NPV, and accuracy of stand-alone CT and PET and hybrid imaging against combined ICA and FFR. A, Analysis per patient. </a:t>
            </a:r>
          </a:p>
        </p:txBody>
      </p:sp>
      <p:pic>
        <p:nvPicPr>
          <p:cNvPr id="14438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914400"/>
            <a:ext cx="6096000" cy="541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4387" name="Text Box 4"/>
          <p:cNvSpPr txBox="1">
            <a:spLocks noChangeArrowheads="1"/>
          </p:cNvSpPr>
          <p:nvPr/>
        </p:nvSpPr>
        <p:spPr bwMode="auto">
          <a:xfrm>
            <a:off x="533400" y="6553200"/>
            <a:ext cx="5562600" cy="22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en-GB" sz="1600" b="1" dirty="0" err="1">
                <a:ea typeface="msgothic"/>
                <a:cs typeface="msgothic"/>
              </a:rPr>
              <a:t>Kajander</a:t>
            </a:r>
            <a:r>
              <a:rPr lang="en-GB" sz="1600" b="1" dirty="0">
                <a:ea typeface="msgothic"/>
                <a:cs typeface="msgothic"/>
              </a:rPr>
              <a:t> S et al. Circulation 2010;122:603-613</a:t>
            </a:r>
          </a:p>
        </p:txBody>
      </p:sp>
    </p:spTree>
    <p:extLst>
      <p:ext uri="{BB962C8B-B14F-4D97-AF65-F5344CB8AC3E}">
        <p14:creationId xmlns:p14="http://schemas.microsoft.com/office/powerpoint/2010/main" val="41571943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/>
          </a:p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/>
          </a:p>
        </p:txBody>
      </p:sp>
      <p:pic>
        <p:nvPicPr>
          <p:cNvPr id="131074" name="Immagine 3" descr="2.jpg"/>
          <p:cNvPicPr>
            <a:picLocks noChangeAspect="1"/>
          </p:cNvPicPr>
          <p:nvPr/>
        </p:nvPicPr>
        <p:blipFill>
          <a:blip r:embed="rId3"/>
          <a:srcRect t="6667"/>
          <a:stretch>
            <a:fillRect/>
          </a:stretch>
        </p:blipFill>
        <p:spPr bwMode="auto">
          <a:xfrm>
            <a:off x="323850" y="26035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39725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1" name="Immagine 1" descr="3.jpg"/>
          <p:cNvPicPr>
            <a:picLocks noChangeAspect="1"/>
          </p:cNvPicPr>
          <p:nvPr/>
        </p:nvPicPr>
        <p:blipFill>
          <a:blip r:embed="rId2"/>
          <a:srcRect t="5556" r="12500" b="13953"/>
          <a:stretch>
            <a:fillRect/>
          </a:stretch>
        </p:blipFill>
        <p:spPr bwMode="auto">
          <a:xfrm>
            <a:off x="0" y="152400"/>
            <a:ext cx="916622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957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 (2)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65648" y="-749104"/>
            <a:ext cx="9233095" cy="692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9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439616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56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28136" y="-692834"/>
            <a:ext cx="9233096" cy="692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59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/>
          </a:p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/>
          </a:p>
        </p:txBody>
      </p:sp>
      <p:pic>
        <p:nvPicPr>
          <p:cNvPr id="137218" name="Picture 3" descr="crn1"/>
          <p:cNvPicPr>
            <a:picLocks noChangeAspect="1" noChangeArrowheads="1"/>
          </p:cNvPicPr>
          <p:nvPr/>
        </p:nvPicPr>
        <p:blipFill>
          <a:blip r:embed="rId3"/>
          <a:srcRect t="8659"/>
          <a:stretch>
            <a:fillRect/>
          </a:stretch>
        </p:blipFill>
        <p:spPr bwMode="auto">
          <a:xfrm>
            <a:off x="1116013" y="0"/>
            <a:ext cx="7416800" cy="677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10766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smtClean="0">
              <a:ea typeface="ＭＳ Ｐゴシック"/>
              <a:cs typeface="ＭＳ Ｐゴシック"/>
            </a:endParaRPr>
          </a:p>
        </p:txBody>
      </p:sp>
      <p:pic>
        <p:nvPicPr>
          <p:cNvPr id="139266" name="Picture 4" descr="crn4"/>
          <p:cNvPicPr>
            <a:picLocks noChangeAspect="1" noChangeArrowheads="1"/>
          </p:cNvPicPr>
          <p:nvPr/>
        </p:nvPicPr>
        <p:blipFill>
          <a:blip r:embed="rId2"/>
          <a:srcRect t="5696"/>
          <a:stretch>
            <a:fillRect/>
          </a:stretch>
        </p:blipFill>
        <p:spPr bwMode="auto">
          <a:xfrm>
            <a:off x="900113" y="0"/>
            <a:ext cx="72723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474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uore 3D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95536" y="-459432"/>
            <a:ext cx="8208912" cy="784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7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Presentazione su schermo (4:3)</PresentationFormat>
  <Paragraphs>9</Paragraphs>
  <Slides>11</Slides>
  <Notes>4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2013-10-28T08:20:34Z</dcterms:created>
  <dcterms:modified xsi:type="dcterms:W3CDTF">2013-10-28T08:21:08Z</dcterms:modified>
</cp:coreProperties>
</file>