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</p:sldMasterIdLst>
  <p:notesMasterIdLst>
    <p:notesMasterId r:id="rId42"/>
  </p:notes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</p:sldIdLst>
  <p:sldSz cx="9144000" cy="6858000" type="screen4x3"/>
  <p:notesSz cx="6858000" cy="9144000"/>
  <p:defaultTextStyle>
    <a:defPPr>
      <a:defRPr lang="en-GB"/>
    </a:defPPr>
    <a:lvl1pPr algn="just" defTabSz="449263" rtl="0" fontAlgn="base">
      <a:lnSpc>
        <a:spcPct val="105000"/>
      </a:lnSpc>
      <a:spcBef>
        <a:spcPts val="500"/>
      </a:spcBef>
      <a:spcAft>
        <a:spcPct val="0"/>
      </a:spcAft>
      <a:buClr>
        <a:srgbClr val="0000FF"/>
      </a:buClr>
      <a:buSzPct val="65000"/>
      <a:buFont typeface="Wingdings" pitchFamily="2" charset="2"/>
      <a:buChar char=""/>
      <a:defRPr sz="2000" b="1" kern="1200">
        <a:solidFill>
          <a:schemeClr val="bg1"/>
        </a:solidFill>
        <a:latin typeface="Tahoma" pitchFamily="34" charset="0"/>
        <a:ea typeface="+mn-ea"/>
        <a:cs typeface="Arial" charset="0"/>
      </a:defRPr>
    </a:lvl1pPr>
    <a:lvl2pPr marL="457200" algn="just" defTabSz="449263" rtl="0" fontAlgn="base">
      <a:lnSpc>
        <a:spcPct val="105000"/>
      </a:lnSpc>
      <a:spcBef>
        <a:spcPts val="500"/>
      </a:spcBef>
      <a:spcAft>
        <a:spcPct val="0"/>
      </a:spcAft>
      <a:buClr>
        <a:srgbClr val="0000FF"/>
      </a:buClr>
      <a:buSzPct val="65000"/>
      <a:buFont typeface="Wingdings" pitchFamily="2" charset="2"/>
      <a:buChar char=""/>
      <a:defRPr sz="2000" b="1" kern="1200">
        <a:solidFill>
          <a:schemeClr val="bg1"/>
        </a:solidFill>
        <a:latin typeface="Tahoma" pitchFamily="34" charset="0"/>
        <a:ea typeface="+mn-ea"/>
        <a:cs typeface="Arial" charset="0"/>
      </a:defRPr>
    </a:lvl2pPr>
    <a:lvl3pPr marL="914400" algn="just" defTabSz="449263" rtl="0" fontAlgn="base">
      <a:lnSpc>
        <a:spcPct val="105000"/>
      </a:lnSpc>
      <a:spcBef>
        <a:spcPts val="500"/>
      </a:spcBef>
      <a:spcAft>
        <a:spcPct val="0"/>
      </a:spcAft>
      <a:buClr>
        <a:srgbClr val="0000FF"/>
      </a:buClr>
      <a:buSzPct val="65000"/>
      <a:buFont typeface="Wingdings" pitchFamily="2" charset="2"/>
      <a:buChar char=""/>
      <a:defRPr sz="2000" b="1" kern="1200">
        <a:solidFill>
          <a:schemeClr val="bg1"/>
        </a:solidFill>
        <a:latin typeface="Tahoma" pitchFamily="34" charset="0"/>
        <a:ea typeface="+mn-ea"/>
        <a:cs typeface="Arial" charset="0"/>
      </a:defRPr>
    </a:lvl3pPr>
    <a:lvl4pPr marL="1371600" algn="just" defTabSz="449263" rtl="0" fontAlgn="base">
      <a:lnSpc>
        <a:spcPct val="105000"/>
      </a:lnSpc>
      <a:spcBef>
        <a:spcPts val="500"/>
      </a:spcBef>
      <a:spcAft>
        <a:spcPct val="0"/>
      </a:spcAft>
      <a:buClr>
        <a:srgbClr val="0000FF"/>
      </a:buClr>
      <a:buSzPct val="65000"/>
      <a:buFont typeface="Wingdings" pitchFamily="2" charset="2"/>
      <a:buChar char=""/>
      <a:defRPr sz="2000" b="1" kern="1200">
        <a:solidFill>
          <a:schemeClr val="bg1"/>
        </a:solidFill>
        <a:latin typeface="Tahoma" pitchFamily="34" charset="0"/>
        <a:ea typeface="+mn-ea"/>
        <a:cs typeface="Arial" charset="0"/>
      </a:defRPr>
    </a:lvl4pPr>
    <a:lvl5pPr marL="1828800" algn="just" defTabSz="449263" rtl="0" fontAlgn="base">
      <a:lnSpc>
        <a:spcPct val="105000"/>
      </a:lnSpc>
      <a:spcBef>
        <a:spcPts val="500"/>
      </a:spcBef>
      <a:spcAft>
        <a:spcPct val="0"/>
      </a:spcAft>
      <a:buClr>
        <a:srgbClr val="0000FF"/>
      </a:buClr>
      <a:buSzPct val="65000"/>
      <a:buFont typeface="Wingdings" pitchFamily="2" charset="2"/>
      <a:buChar char=""/>
      <a:defRPr sz="2000" b="1" kern="1200">
        <a:solidFill>
          <a:schemeClr val="bg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99"/>
    <a:srgbClr val="333399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632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406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33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5BC2B0A4-C690-4DBF-860F-988BDA9D5B69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3593C-1FE9-45AA-9699-719BD0226C7F}" type="slidenum">
              <a:rPr lang="en-GB"/>
              <a:pPr/>
              <a:t>1</a:t>
            </a:fld>
            <a:endParaRPr lang="en-GB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F831C91-05FB-4B2A-836F-D56947CB6A6A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141413" y="685800"/>
            <a:ext cx="457041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403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F9C1FA-85B0-4D39-A682-7CBA5C293A44}" type="slidenum">
              <a:rPr lang="en-GB"/>
              <a:pPr/>
              <a:t>10</a:t>
            </a:fld>
            <a:endParaRPr lang="en-GB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84EDBA6-7E7A-4E0F-959A-54BDF431324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325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A38FF9-2EB1-4134-9F83-5B30975627B1}" type="slidenum">
              <a:rPr lang="en-GB"/>
              <a:pPr/>
              <a:t>11</a:t>
            </a:fld>
            <a:endParaRPr lang="en-GB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036F6E-B198-4001-9D40-B27623671897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141413" y="685800"/>
            <a:ext cx="457041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427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CF3B4E-5B23-48B5-94EC-66CC375105EA}" type="slidenum">
              <a:rPr lang="en-GB"/>
              <a:pPr/>
              <a:t>12</a:t>
            </a:fld>
            <a:endParaRPr lang="en-GB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DE4A01-1753-434A-A129-5F2025B29733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141413" y="685800"/>
            <a:ext cx="457041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529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FAE3D8-CADB-4552-B656-3E13B7D8AE60}" type="slidenum">
              <a:rPr lang="en-GB"/>
              <a:pPr/>
              <a:t>13</a:t>
            </a:fld>
            <a:endParaRPr lang="en-GB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B438C95-FF48-4049-A857-EA58692D500A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11E2D56-3497-4401-A34D-817729555A44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ts val="3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BE7371C-A7E7-4371-8D55-25AF80996201}" type="slidenum">
              <a:rPr lang="en-GB" sz="1200">
                <a:solidFill>
                  <a:srgbClr val="FFFFFF"/>
                </a:solidFill>
              </a:rPr>
              <a:pPr algn="r">
                <a:lnSpc>
                  <a:spcPct val="100000"/>
                </a:lnSpc>
                <a:spcBef>
                  <a:spcPts val="300"/>
                </a:spcBef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6325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>
                <a:latin typeface="Arial" charset="0"/>
                <a:cs typeface="Arial" charset="0"/>
              </a:rPr>
              <a:t>In questa fase della sindrome è fondamentale che si instauri un costruttivo rapporto di collaborazione con lo specialista individuando con chiarezza I compiti specifici nel singolo caso. E’importante che il processo di comunicazione sia biunivoco, con documentazione dei rispettivi interventi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3F6631-2BAF-457E-80F9-0348E0C07F5A}" type="slidenum">
              <a:rPr lang="en-GB"/>
              <a:pPr/>
              <a:t>14</a:t>
            </a:fld>
            <a:endParaRPr lang="en-GB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4F8A7B6-4253-41A4-A5B8-28C6E964C61E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1ACAB50-BE93-4D80-8EA6-5E85D1D11598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ts val="3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24AB020-AA63-479E-B1FD-F2684067E984}" type="slidenum">
              <a:rPr lang="en-GB" sz="1200">
                <a:solidFill>
                  <a:srgbClr val="FFFFFF"/>
                </a:solidFill>
              </a:rPr>
              <a:pPr algn="r">
                <a:lnSpc>
                  <a:spcPct val="100000"/>
                </a:lnSpc>
                <a:spcBef>
                  <a:spcPts val="300"/>
                </a:spcBef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349" name="Rectangle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56D575-EDE8-40F5-838C-948804C228D6}" type="slidenum">
              <a:rPr lang="en-GB"/>
              <a:pPr/>
              <a:t>15</a:t>
            </a:fld>
            <a:endParaRPr lang="en-GB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96D8CD4-094F-4BB6-A04D-3C8C19906EBE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141413" y="685800"/>
            <a:ext cx="457041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3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F0D292-9B68-48CB-9CF4-F34EBCE240B4}" type="slidenum">
              <a:rPr lang="en-GB"/>
              <a:pPr/>
              <a:t>16</a:t>
            </a:fld>
            <a:endParaRPr lang="en-GB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9E0E42B-0974-4DD0-8A72-68F582ED054E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141413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F5F6E3-169E-41E7-91EA-40D3F84DC254}" type="slidenum">
              <a:rPr lang="en-GB"/>
              <a:pPr/>
              <a:t>2</a:t>
            </a:fld>
            <a:endParaRPr lang="en-GB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5DDEAD3-544E-43E1-B3BA-243032759217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505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FD7B39-53D5-40B5-84B2-8276F94D5169}" type="slidenum">
              <a:rPr lang="en-GB"/>
              <a:pPr/>
              <a:t>3</a:t>
            </a:fld>
            <a:endParaRPr lang="en-GB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DEE156D-4166-43E5-A7BD-3CE61C7902F1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141413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08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D8AC86-9C7E-4353-BCF5-FEA4B459254E}" type="slidenum">
              <a:rPr lang="en-GB"/>
              <a:pPr/>
              <a:t>4</a:t>
            </a:fld>
            <a:endParaRPr lang="en-GB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E8FB6A0-D41C-4350-AD7F-5F6EF41CB9DB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141413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710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CEF419-E8C9-4F6A-9D10-69D442614B97}" type="slidenum">
              <a:rPr lang="en-GB"/>
              <a:pPr/>
              <a:t>5</a:t>
            </a:fld>
            <a:endParaRPr lang="en-GB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863A05-9A29-470F-9DFA-D7BBF877403A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141413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813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62E8E4-7076-4E06-84EA-89D54C997688}" type="slidenum">
              <a:rPr lang="en-GB"/>
              <a:pPr/>
              <a:t>6</a:t>
            </a:fld>
            <a:endParaRPr lang="en-GB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41D054E-BC0B-45B1-AC92-33F0E46A7DF7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C166510-4872-499E-9E57-9B6BB82EF921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9156" name="Rectangle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5BBDB4-362E-4C9B-A221-6F3ADA470B1F}" type="slidenum">
              <a:rPr lang="en-GB"/>
              <a:pPr/>
              <a:t>7</a:t>
            </a:fld>
            <a:endParaRPr lang="en-GB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F942980-FE38-4F8E-B5B5-8D4CAD9173FA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E433D97-F97D-4279-9F70-E347FA3D2D93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ts val="3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13EE96F-562A-4072-AA28-00D897CD9814}" type="slidenum">
              <a:rPr lang="en-GB" sz="1200">
                <a:solidFill>
                  <a:srgbClr val="FFFFFF"/>
                </a:solidFill>
              </a:rPr>
              <a:pPr algn="r">
                <a:lnSpc>
                  <a:spcPct val="100000"/>
                </a:lnSpc>
                <a:spcBef>
                  <a:spcPts val="300"/>
                </a:spcBef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0181" name="Text Box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>
                <a:latin typeface="Arial" charset="0"/>
                <a:cs typeface="Arial" charset="0"/>
              </a:rPr>
              <a:t>In questa dia sono riassunti i punti dell’agenda, ovvero le “cose da fare” del MG per il suo paziente con scompenso cardiaco, in relazione ai diversi stadi della patologia.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D8376E-C19C-4938-85FC-7291B6BB887B}" type="slidenum">
              <a:rPr lang="en-GB"/>
              <a:pPr/>
              <a:t>8</a:t>
            </a:fld>
            <a:endParaRPr lang="en-GB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85B354F-2B21-40A2-BEE1-166C8DB626EB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141413" y="685800"/>
            <a:ext cx="457041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0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CDF6B4-666B-45B3-B376-B7E8B5F2D9F4}" type="slidenum">
              <a:rPr lang="en-GB"/>
              <a:pPr/>
              <a:t>9</a:t>
            </a:fld>
            <a:endParaRPr lang="en-GB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35E3FA7-C119-4C70-9F40-6F689962ECFC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141413" y="685800"/>
            <a:ext cx="457041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2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A60EC0-DB1C-4999-8AF1-19791FE096E4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685663-AC4F-41B8-8341-58E670EE72A6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779054-0A6E-4685-9E9B-7D4304C29B97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E4F6E7-E7D2-40DE-9D3E-378089CC44F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EFDC99-3717-44B6-8227-16951F2F68E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9789CC-020E-4825-BB0B-CCD94D9EC21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5BCDA1-2A11-4D12-8E5D-1277B5F4962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13961A-B576-4FCE-A14A-A73AA871D01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988318-77FC-4152-8D30-A8198E669B2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3D6AB4-826A-4CB0-9140-E2455908DD31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829CA6-A84C-42C2-9D49-00FFA31D456A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BA2B56-A5AA-40BA-9B65-C68D2D431DD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82550"/>
            <a:ext cx="2055812" cy="60102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18213" cy="60102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E23DFC-EF98-4163-BBE2-E0E6733E334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82550"/>
            <a:ext cx="2055812" cy="60102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18213" cy="60102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5B44E2-739B-4C84-92B9-FB8C7FA4F956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12500AF-1CCE-44E9-9E00-4F612E92359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14BCCF1-1CE9-4010-BBCC-F2E2BF71138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73561A-B873-49AA-B394-A22FBAC43B1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F2C01D-4708-4625-9512-37DF9A8039A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31A37C-1395-428B-927C-A3C970FE35E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AA8A3A-D3B2-4707-A47B-CE5B4E523426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D229BC4-EC9B-4A08-87E4-689AFF2AC433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3009484-DC81-4DA4-A403-B0F1F802165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264B10-FCCD-4D1A-9A90-4E6C8E7E7F26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B599B4-1556-4C34-89D3-7E996F6285B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978B89-3312-43A6-BD85-2952334FE14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82550"/>
            <a:ext cx="2055812" cy="60102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18213" cy="60102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5CEB9E-C336-4724-B73A-66C181E0456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5A1578-F1A5-4B71-8221-AD3DF622F141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4C2A4A-8E2A-43CE-BC62-CDEECC298141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0806CC-3BCF-4D68-BDD0-7AD97BA13A84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80BE24-6398-4016-8994-31350AAC3A20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A19FC1-52D5-4FA5-BF70-50B42CF8A62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3EA0DB-278A-41DD-9499-605F13C7A3B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D46F65-D388-4132-8308-E2CD13CFA647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FF9911-3827-4EF2-8775-A176EDEB97D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958674-B94D-459F-B274-12BA91245F6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F30932-B330-42B5-94F1-B6BB4AD94AD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7242B8C-2BE0-419B-8B40-7EACDC7C45C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82550"/>
            <a:ext cx="2055812" cy="60102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18213" cy="60102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943613-3A79-46F0-96D3-A21072B9F47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C6DC6B-EE59-4124-B0C2-D462665EB96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182ABF3-21B1-412C-9322-218A9BE5669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603C80-778E-4737-A955-DD6706B7FC03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1D8F1A1-83A7-4231-8383-177D9FF9A7A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F0B22B-E183-4E72-BC7D-29A2C3EB6B64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3CF799-44BE-46F7-8B59-7D61F3A6BBA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4D0B732-BA47-4B58-9D1C-42759B2EC3EE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0EE1869-C6D2-41EA-9DF9-B5E46578682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C9017C3-4AED-4D78-B2C6-1C831C82A88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22E884-3BE1-4289-BBB1-6FA15C150731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ED6AE2-CA17-4154-A87C-6E05FD054510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82550"/>
            <a:ext cx="2055812" cy="60102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18213" cy="60102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920A2CA-299A-4FCE-8A6E-F1CC28546DA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D26906-226E-4728-BC55-176960D9B613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D11EFEA-6AD9-4F84-A15C-D49808DAC48E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CCCB5C-07E5-4560-A0F3-6CBD59F61DA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36A04D-708D-42C9-B580-AB88E43EC7F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70B4DB-EB79-445A-A53C-D721ABBB0CE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2C2FBF-B213-4821-B901-D080DF3366D3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5D1027-B084-4873-A0E7-CCC55E86E893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0C0411-6EA0-4D83-AB3D-9DB3321DC610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046007-E3A2-4B40-BE27-1B08E0AB97E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A062A5-7FED-4192-A4EE-3FC9E11940A0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09842B-89EF-45FE-B930-9A258C7A336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447800"/>
            <a:ext cx="2055812" cy="46815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8213" cy="46815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9B0981-740D-424F-BA86-283189BCC56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3DB0DC-F4BB-48FF-A1A4-87D5FB7A5443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04074D-552A-46D4-8EEB-7C27EB0836B6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4EEAE0-E51C-413C-B3DE-53B920F43B0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4BAE0BC-FD81-459F-929F-D4A289129611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21599D-D955-418A-8E38-741BD83E1E1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353EC94-8EAE-46CA-9941-0FBC189903C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8A8152-BF87-4EDD-B99B-D0ADC54A36D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5102AC-E3C6-4B91-A23A-372D1660879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CBB678-7181-4796-A407-8D351CF160C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101239C-9662-4F23-B914-FE7E9C4FCDA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0D56BB9-9BA5-4864-9F43-282CE07689E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447800"/>
            <a:ext cx="2055812" cy="46815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8213" cy="46815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AA598B-413E-4AF8-A0BA-0A439DEA21A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86CA3D-DEF7-4837-B986-1F42ABE2E9C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701CF6-5EEE-4A59-BAB9-9126699F218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902F0A-4048-4487-B2F6-2B4F0D5605B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FC86F0-A74E-46C5-B8E2-93FC5BA6FDC7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FA2EDF-8D8E-49EB-B7F3-64BDF1C67C5E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DDC27A-97DD-4681-AB29-878BEBDE0A4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F92420-10E1-4FBB-B253-010B15E07C9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DFDDE9-B3D8-461D-9699-47E5A4ECF8D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59FC84-6849-4C93-A802-DF935E581070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9877A0-8B6C-41A4-9D68-9A9C1D90E49A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25CC5A-D903-4583-9B6F-B157299465D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447800"/>
            <a:ext cx="2055812" cy="46815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8213" cy="46815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1D27105-B293-4164-9476-382A473F390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3B2ED6-B614-4EF0-868D-4AC0A929BCE3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74D7DD-84ED-409B-91B4-AD12B596C58E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B79080-B930-4489-A8C2-65F04016443A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BFADB2-0A96-48BF-A118-968736C8209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31EFBF-6820-48C8-ACF0-CE911414477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E63D74-5479-4E5B-99A5-FB978C31A653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224C0F-363F-47C1-BBFB-A4C6BEA8C73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5FAF02-1159-47D7-9708-4785475C6CC4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E22371A-8701-40EF-A546-B8AA1595818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0176D9-0437-4B9F-AF2F-A36FB81D3387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49159B-FB9C-48E1-AE46-9317DB40F09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447800"/>
            <a:ext cx="2055812" cy="46815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8213" cy="46815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2B787C-6190-4E7E-AB89-9B50E77E06E3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FCC11C-9F72-4AB0-A7F8-9D006B5CAB61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25CBB0-414C-4F52-817C-CF68F86F0F61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10131A-DBC7-4813-8D7D-C04B63088D2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858425-9649-4B0B-A5A4-02F7533502FE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0137E84-1C5C-40B4-9623-C33EB7F190E7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B47D7D-E9B6-4420-A88B-E17C6EBCF351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298D1A-443A-41C7-8D7A-65B6A7DCF0E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E386B7-1A02-4376-9802-FD896FDB5AA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77CA70-920E-46A2-8D54-E713FEEB62E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298D80-773D-49AD-BAF7-230B0113E8C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F0F82F-480D-4612-93B1-A99B4C5D725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447800"/>
            <a:ext cx="2055812" cy="46815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8213" cy="46815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FF833D-C0F1-4655-B46D-5406D730F3E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DA6A13-EA1F-4EAD-A0B6-699F26A339B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BF8395-41B8-42BA-A439-DF7200D1C82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3B3848-C662-4F5F-A9E4-32523B44A54E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018A08C-5A15-4836-85D4-814A49CE367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3C1984-2DFC-4BD5-9B9D-9EC2715BF8FA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C08244-BF46-4AFA-9289-9318FA31E71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409D47-C694-4A90-808D-6DC64237D560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CF35F50-EAD6-4D67-AC0B-C3190DA3F15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9214D7-7B65-44B6-95BB-EDF9BD160571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1C5057-C2FD-40D8-9154-1E1812D8BD4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D2D547-C85B-4245-824A-318F21501D6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14CA044-DB7E-4C6A-B15C-0D39A10107A6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447800"/>
            <a:ext cx="2055812" cy="46815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8213" cy="46815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56C786-D123-4707-A215-EFFD858FF714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80A982-7679-4762-8518-FB1E24599AD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0572F4-3793-46C7-9355-00C07148FF5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E9E0C6A-C1F7-4FB3-AEFF-BCA34CCB1FA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BC18CE-B366-419F-BF50-4FDC0980795A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0F3AC1-FB13-47EB-B041-5D9F9D83E91A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0937FB-4EAD-4FFE-BE9E-E47F325C8FD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530E5D-CED8-4FA9-B542-AFBF37DA443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704574-77BF-4D9F-9E60-AC00BEA2CCD7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BFFEAE6-34CF-4AAE-AFB4-0434D7A7F12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DBA284-5E82-4656-868B-678CE4C6C60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2E4303-4061-41CF-8966-BF735A5A04B4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447800"/>
            <a:ext cx="2055812" cy="46815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8213" cy="46815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F3A738-E029-4D54-A60E-48C6C9E31A7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447800"/>
            <a:ext cx="2055812" cy="46815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8213" cy="46815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825C2D-12E4-4A9A-BE0A-098CAB9E3BF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C43A-9F0B-4F95-987D-05298D8A8E2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698CC6-A148-4256-A79C-0B6AF5471CB1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663679-E536-48DD-93D9-83D48A0F92B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4FAB467-E1EC-45BD-9E3C-64D5F49DA14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E1305A-9B62-4952-9646-342260E5A14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50E062-B39A-4F21-BF76-8C850B996A5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0D2BF0-5E5F-4E7E-A0C2-3FB2B60A972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3B745B-DA83-45A7-B38F-3E071122D004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351FC9-B7AD-4E2F-A095-10ED754A360A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DBA3253-C2BE-44B0-8C9E-B17550507A07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A84175-D7A1-422F-AF18-061C4A77FDC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447800"/>
            <a:ext cx="2055812" cy="46815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8213" cy="46815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C7C0D7-B67F-4731-A232-51079959E8E0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39D1E2-F3A6-4A16-AACA-36F34E0209B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AD64A81-860A-4419-87DF-11991410C551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F12EB8-F0CE-4542-8AB6-F28518081EF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7FF03C-745E-4B28-8BB5-A14570903D3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7C84D8-2E81-4097-BE2A-77E8959D4BE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A15C42-37CC-4E42-8947-40CB58F406B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124BEE-9A06-489C-BFFA-82F3AEBFE2E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020348-7C69-4EAE-A47C-DE8BC40E96F6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593459-A613-41DF-9595-8E6D04A3E95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429A7B-19B0-48B3-9FB8-5AE93B7FC51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562D2B-3B45-40BD-A9AE-EBBE4FC9F3B6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447800"/>
            <a:ext cx="2055812" cy="46815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8213" cy="46815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F6EEC4-0AD3-42D9-AEA1-A9640679B587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3536C70-4495-4374-862C-107F3E8626C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480B05-9C81-4433-B889-905DB79C3D4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02EC971-A36A-46E3-BB6A-54B7B697FEF6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D8D896-9D79-4521-B274-177B1D7EEBAE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6E6070-3231-447A-914A-27B3C283814A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54EC2C-A47D-4BEF-ABAC-0CF23FACB1EE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73A85A-6F1A-42CD-BC43-8FFE5DF66EA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DFD7F34-1DC1-4847-BBAD-7F359658D2E4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75BE90-E82E-4963-A066-066083B444AA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57147F-F0D2-4754-A1EB-486EDE84DC9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8BA671-FE6C-40B7-935F-E0FF85AD4C7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447800"/>
            <a:ext cx="2055812" cy="46815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8213" cy="46815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800995-A4E0-4D4D-A681-F535DD8E5EF3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AC47BB-C372-4208-A845-D27FBE959DF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D2EB3A-057B-4DBD-BC44-8007DCB5DFA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2D67773-E159-4523-9A1C-C3D3F7D1AB4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11C85BA-F257-4AF6-9A68-03A60343091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F6DFE7-C8D3-4D60-958E-722B7E26BF36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3F1D48-5F9F-4A35-A4E3-0F1C809E6140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155460-FE65-4363-8D5B-493F7CF3BF0A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675C65-2E9D-458D-891D-E91AD2F0726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27E1C5-9527-4F71-8FF9-21A38D2A0EE4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CA9BD1-09D0-4DAE-8D13-26A3B8593FF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B71417-46CC-4F4A-B4AB-B28D5E9B8D74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447800"/>
            <a:ext cx="2055812" cy="46815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8213" cy="46815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2ECEC7-D828-4A8D-B23F-8F8B7BCF4D2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9247E1-A915-4D94-AB9D-648C4A3FBE0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057EF87-90B8-4460-B3E4-9A0E1CA289A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65ACD12-BC14-41B2-8F50-7DF32AD011C6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50D775-D26B-4DFE-8FF3-8577F46541F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A4C7B4-796F-49AC-B07E-B9E73FC7AAA7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5A9CF02-0DD4-47F8-8148-BDB54A125AE4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C8A7E8-3FDF-4713-A51F-41A7CD8A23E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F55587-4602-4E85-9C4E-AAD72CA7D59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CD4F5B4-277F-4FA0-ABEC-7C21C4BD353E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405961-04B2-403B-9F18-5BF9A194B766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B9D8E0-982C-4D34-9DDF-7667BA1D5701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447800"/>
            <a:ext cx="2055812" cy="46815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8213" cy="46815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57DEE6-31F0-481D-B7B7-97ED141622C4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4464CB-EE46-4E03-8795-C81AD0203B4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22AA6D3-DB2F-449A-B231-38A8A655510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706756-3827-4862-AFC7-56D41BA3C317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644405A-6D7B-444A-8C35-32BFA85DD787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26F42F-045D-4D8A-8F3D-2C345EA4899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D5F965-7C76-49A8-97F5-746BD74FBF94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82550"/>
            <a:ext cx="2055812" cy="60102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18213" cy="60102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1320CF-314F-417E-AA2C-F00472C2470A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1CF75B-CBB6-4007-9F77-E3C62DD707D4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1032E5-F8BA-4FC3-95E8-D68D0832401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BF07D3-7D9A-41B5-8A3F-8CF152860180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05DA49-3B52-4CB0-8783-003C50A61100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E54F2C-E731-4688-8656-400BE0F00B7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B4E185-ACFA-4ACE-B11B-64452162B37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C2AA70-7629-4868-AC48-05DE5172C11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B7C7C7-0C55-4F64-9ECB-CE3742BB719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390E0A-947D-493C-8764-EFDE31EF9283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A67883A-CB32-47C3-9495-FADE5FB6038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172D78-6795-4F20-BD5B-0ECA6E04BC16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82550"/>
            <a:ext cx="2055812" cy="60102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18213" cy="60102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F49997-D0B0-44D0-8F6D-0FA371E93A86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2EBBAE-38EE-4427-AEE6-E1F2144CF6F4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D1B0F91-BC2D-4368-914F-F7F55443310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5A9EE6A-AE27-48E1-BF98-FFD374BFF5C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013D8DA-7611-43F6-A3A2-25D95117966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9DC758-971B-445E-B786-8B11726C6587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81D9B0-1B1E-4E74-B877-A84225F7223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514744-C04C-4E68-80BB-9D7287E288C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BFDAD8-AADE-4634-AB69-18C879692203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C6A826-F1BF-49CB-9194-36D17503E040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7EB3EDF-4C06-4CDA-A275-9EC2D34473A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FB1AE0-80C5-45D8-9375-F0298000A74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82550"/>
            <a:ext cx="2055812" cy="60102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18213" cy="60102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164548-2E8E-47B2-B9F2-A7195618676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282D08-8364-4FC1-B248-9B6F71A564A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2542032-31C4-40E2-9EA9-AD73E565A577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3A23A0-AE9A-42FF-B7D8-D6067BBAAE03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5321DF5-E5C7-46B1-BC61-F8B5C8114BB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5D230EE-DDBA-44F9-B842-3D7053E555C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177C528-65CA-42EA-9803-95432CEA0CC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48F278-0CF4-404F-BFAA-19C9D6A83B7A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88199C-5DD3-4DD1-8B0C-40040AB96E91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9714A5-61D3-45AF-9510-25B03AF52DB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C2553C-B512-4DAE-8D9B-182E103C36C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6AF96D-BDB2-4B7F-8310-FB01C58C499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82550"/>
            <a:ext cx="2055812" cy="60102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18213" cy="60102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01BE7BE-B871-49BA-93C6-43A550153B5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44A6FF-EB02-423D-9290-9C812F705130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668C9F-69EF-47B5-80DB-D695E392DC2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54EAAB-FE3F-4BBA-AAE4-2B408885C89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DC5460-BD5D-4171-9AA1-8E74E043AFC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9EA077-23E8-4E0D-A8EF-FDA0C89A59F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986EB9-771A-4978-8E3A-6B4969A9296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8FBA2ED-2217-4AA8-B733-A62160C03E3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47EB9A-D321-4934-BECD-D979B3FBEFA1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B6087A-D410-430A-A1C6-E407C559FA27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88ABA0-1080-4993-9D09-386E8B3D9EA3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FA0085-E5B8-4748-BCDA-D3AAFD064D94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82550"/>
            <a:ext cx="2055812" cy="60102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18213" cy="60102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36173D-DE8E-4F11-B94E-234FD38FF596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29566A-5D54-4B7C-B6B2-E5D565B1AFF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45675F-0CDE-4E40-802B-C92C14ECC4A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654E4B-14D7-4128-97A9-3BC4E892A28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A9CA24-885A-4F78-A81E-DFB5989643E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2710B5-C351-4005-9085-BF793D33FD9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50B8A7-FFBC-456C-92BB-624E9737799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871317-7C0B-414B-A0BB-E913D24A9697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8BB570-DBE7-4627-95D4-3100BA01AB63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047549-0B37-4861-BD37-E12CC6A555D7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6B05BA-338A-4285-84F6-FD3861291F3A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8F6E73-77AD-41E3-A268-FD9C7F83BF5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82550"/>
            <a:ext cx="2055812" cy="60102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18213" cy="60102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2A0F22-14FB-448B-A5D0-182C6BDC12BA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127BFFD-060A-4514-A57D-58158C1FB116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0E9C52-C96B-471E-86C3-5B07B22E938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3410C2-585F-4DEE-A64B-E909E7C2C5F3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591495-3069-4959-B27A-8B46B420D361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5930D1-ED00-4120-8E70-4DFE2E500126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20B414-4F93-4ADA-99D7-508CC331DC0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9BC7A6-80EC-4C94-99E0-F944D283BEF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8A1C2DA-8373-4FC9-B838-A8B505A05C6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8FAA35-7156-43A3-BDDA-7944EAF02DC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C05902-304E-4E1E-A10E-25E4054B41A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05A81A-09C3-4037-B929-45FD03AD60E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82550"/>
            <a:ext cx="2055812" cy="60102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18213" cy="60102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C785C6-212A-436F-A10B-C8D5E5CC6892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9140825" cy="6854825"/>
            <a:chOff x="0" y="0"/>
            <a:chExt cx="5758" cy="4318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0" y="3071"/>
              <a:ext cx="5759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w 6027"/>
                <a:gd name="T13" fmla="*/ 0 h 2296"/>
                <a:gd name="T14" fmla="*/ 6027 w 6027"/>
                <a:gd name="T15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85D1E3"/>
                </a:gs>
                <a:gs pos="100000">
                  <a:srgbClr val="00CC9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5759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w 6027"/>
                <a:gd name="T13" fmla="*/ 0 h 2296"/>
                <a:gd name="T14" fmla="*/ 6027 w 6027"/>
                <a:gd name="T15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D6068"/>
                </a:gs>
                <a:gs pos="100000">
                  <a:srgbClr val="85D1E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w 5748"/>
              <a:gd name="T13" fmla="*/ 0 h 246"/>
              <a:gd name="T14" fmla="*/ 5748 w 5748"/>
              <a:gd name="T15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85D1E3"/>
              </a:gs>
              <a:gs pos="100000">
                <a:srgbClr val="0099FF"/>
              </a:gs>
            </a:gsLst>
            <a:lin ang="81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6019800"/>
            <a:ext cx="7845425" cy="854075"/>
            <a:chOff x="0" y="3792"/>
            <a:chExt cx="4942" cy="538"/>
          </a:xfrm>
        </p:grpSpPr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  <a:gd name="T82" fmla="*/ 0 w 3240"/>
                <a:gd name="T83" fmla="*/ 0 h 536"/>
                <a:gd name="T84" fmla="*/ 3240 w 3240"/>
                <a:gd name="T85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549898"/>
                </a:gs>
                <a:gs pos="100000">
                  <a:srgbClr val="0066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2486" y="3792"/>
              <a:ext cx="2456" cy="538"/>
              <a:chOff x="2486" y="3792"/>
              <a:chExt cx="2456" cy="538"/>
            </a:xfrm>
          </p:grpSpPr>
          <p:sp>
            <p:nvSpPr>
              <p:cNvPr id="1032" name="AutoShape 8"/>
              <p:cNvSpPr>
                <a:spLocks noChangeArrowheads="1"/>
              </p:cNvSpPr>
              <p:nvPr/>
            </p:nvSpPr>
            <p:spPr bwMode="auto">
              <a:xfrm>
                <a:off x="3947" y="3799"/>
                <a:ext cx="996" cy="532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w 996"/>
                  <a:gd name="T31" fmla="*/ 0 h 533"/>
                  <a:gd name="T32" fmla="*/ 996 w 996"/>
                  <a:gd name="T33" fmla="*/ 53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T30" t="T31" r="T32" b="T33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3" name="AutoShape 9"/>
              <p:cNvSpPr>
                <a:spLocks noChangeArrowheads="1"/>
              </p:cNvSpPr>
              <p:nvPr/>
            </p:nvSpPr>
            <p:spPr bwMode="auto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w 186"/>
                  <a:gd name="T33" fmla="*/ 0 h 353"/>
                  <a:gd name="T34" fmla="*/ 186 w 186"/>
                  <a:gd name="T35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T32" t="T33" r="T34" b="T35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>
                <a:off x="3029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w 378"/>
                  <a:gd name="T23" fmla="*/ 0 h 271"/>
                  <a:gd name="T24" fmla="*/ 378 w 378"/>
                  <a:gd name="T25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>
                <a:off x="3627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w 155"/>
                  <a:gd name="T27" fmla="*/ 0 h 66"/>
                  <a:gd name="T28" fmla="*/ 155 w 155"/>
                  <a:gd name="T2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T26" t="T27" r="T28" b="T29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w 42"/>
                  <a:gd name="T27" fmla="*/ 0 h 72"/>
                  <a:gd name="T28" fmla="*/ 42 w 42"/>
                  <a:gd name="T2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T26" t="T27" r="T28" b="T29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  <a:gd name="T112" fmla="*/ 0 w 3976"/>
                <a:gd name="T113" fmla="*/ 0 h 527"/>
                <a:gd name="T114" fmla="*/ 3976 w 3976"/>
                <a:gd name="T115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T112" t="T113" r="T114" b="T115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3D8A8A"/>
                </a:gs>
                <a:gs pos="100000">
                  <a:srgbClr val="0066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627063" y="6021388"/>
            <a:ext cx="5681662" cy="846137"/>
            <a:chOff x="395" y="3793"/>
            <a:chExt cx="3579" cy="533"/>
          </a:xfrm>
        </p:grpSpPr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1196" y="3793"/>
              <a:ext cx="365" cy="290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w 365"/>
                <a:gd name="T51" fmla="*/ 0 h 287"/>
                <a:gd name="T52" fmla="*/ 365 w 365"/>
                <a:gd name="T53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1943" y="3829"/>
              <a:ext cx="2033" cy="498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w 2033"/>
                <a:gd name="T45" fmla="*/ 0 h 499"/>
                <a:gd name="T46" fmla="*/ 2033 w 2033"/>
                <a:gd name="T47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T44" t="T45" r="T46" b="T47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w 71"/>
                <a:gd name="T45" fmla="*/ 0 h 60"/>
                <a:gd name="T46" fmla="*/ 71 w 71"/>
                <a:gd name="T4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T44" t="T45" r="T46" b="T47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w 161"/>
                <a:gd name="T37" fmla="*/ 0 h 162"/>
                <a:gd name="T38" fmla="*/ 161 w 161"/>
                <a:gd name="T3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w 59"/>
                <a:gd name="T27" fmla="*/ 0 h 60"/>
                <a:gd name="T28" fmla="*/ 59 w 59"/>
                <a:gd name="T2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w 245"/>
                <a:gd name="T53" fmla="*/ 0 h 204"/>
                <a:gd name="T54" fmla="*/ 245 w 245"/>
                <a:gd name="T5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T52" t="T53" r="T54" b="T55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2642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31ECB289-F58A-4B23-B5C6-263916D55696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2642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EB3D1D9F-10FA-4DBF-A7D4-5297641CEDE1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2642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A9EB172F-9B1B-4208-951D-1E688A59F68E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2642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ECA08CD0-3B80-4DD8-A3AF-8522395B9638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2642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A9217293-B258-4DA9-81E1-AB39A33A5D05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6425" cy="173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A4B6442B-985C-4B91-81EF-D08AE5986C91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6425" cy="173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734FF37-8AC6-49A7-BAE2-30647E33C0FC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6425" cy="173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277D4F04-C7F5-4F0D-91D1-7F69F7EB8B72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6425" cy="173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A203595B-19DE-4D1C-B5C0-012A9B9B32D2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6425" cy="173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4091D2D3-6490-44FE-A0A2-DB60C98D9783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6425" cy="173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62A78B-90AA-4B5E-93E8-EC9662897A09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-6350" y="20638"/>
            <a:ext cx="9140825" cy="6854825"/>
            <a:chOff x="-4" y="13"/>
            <a:chExt cx="5758" cy="4318"/>
          </a:xfrm>
        </p:grpSpPr>
        <p:sp>
          <p:nvSpPr>
            <p:cNvPr id="2050" name="AutoShape 2"/>
            <p:cNvSpPr>
              <a:spLocks noChangeArrowheads="1"/>
            </p:cNvSpPr>
            <p:nvPr/>
          </p:nvSpPr>
          <p:spPr bwMode="auto">
            <a:xfrm>
              <a:off x="-4" y="3084"/>
              <a:ext cx="5759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w 6027"/>
                <a:gd name="T13" fmla="*/ 0 h 2296"/>
                <a:gd name="T14" fmla="*/ 6027 w 6027"/>
                <a:gd name="T15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85D1E3"/>
                </a:gs>
                <a:gs pos="100000">
                  <a:srgbClr val="00CC9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-4" y="13"/>
              <a:ext cx="5759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w 6027"/>
                <a:gd name="T13" fmla="*/ 0 h 2296"/>
                <a:gd name="T14" fmla="*/ 6027 w 6027"/>
                <a:gd name="T15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D6068"/>
                </a:gs>
                <a:gs pos="100000">
                  <a:srgbClr val="85D1E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w 5748"/>
              <a:gd name="T13" fmla="*/ 0 h 246"/>
              <a:gd name="T14" fmla="*/ 5748 w 5748"/>
              <a:gd name="T15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85D1E3"/>
              </a:gs>
              <a:gs pos="100000">
                <a:srgbClr val="0099FF"/>
              </a:gs>
            </a:gsLst>
            <a:lin ang="81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-1588" y="6034088"/>
            <a:ext cx="7842251" cy="847725"/>
            <a:chOff x="-1" y="3801"/>
            <a:chExt cx="4940" cy="534"/>
          </a:xfrm>
        </p:grpSpPr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1487" y="3801"/>
              <a:ext cx="3240" cy="535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  <a:gd name="T82" fmla="*/ 0 w 3240"/>
                <a:gd name="T83" fmla="*/ 0 h 536"/>
                <a:gd name="T84" fmla="*/ 3240 w 3240"/>
                <a:gd name="T85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549898"/>
                </a:gs>
                <a:gs pos="100000">
                  <a:srgbClr val="0066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2485" y="3801"/>
              <a:ext cx="2454" cy="533"/>
              <a:chOff x="2485" y="3801"/>
              <a:chExt cx="2454" cy="533"/>
            </a:xfrm>
          </p:grpSpPr>
          <p:sp>
            <p:nvSpPr>
              <p:cNvPr id="2056" name="AutoShape 8"/>
              <p:cNvSpPr>
                <a:spLocks noChangeArrowheads="1"/>
              </p:cNvSpPr>
              <p:nvPr/>
            </p:nvSpPr>
            <p:spPr bwMode="auto">
              <a:xfrm>
                <a:off x="3946" y="3808"/>
                <a:ext cx="994" cy="527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w 994"/>
                  <a:gd name="T31" fmla="*/ 0 h 529"/>
                  <a:gd name="T32" fmla="*/ 994 w 994"/>
                  <a:gd name="T33" fmla="*/ 529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T30" t="T31" r="T32" b="T33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>
                <a:off x="2676" y="3801"/>
                <a:ext cx="186" cy="394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w 186"/>
                  <a:gd name="T33" fmla="*/ 0 h 353"/>
                  <a:gd name="T34" fmla="*/ 186 w 186"/>
                  <a:gd name="T35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T32" t="T33" r="T34" b="T35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8" name="AutoShape 10"/>
              <p:cNvSpPr>
                <a:spLocks noChangeArrowheads="1"/>
              </p:cNvSpPr>
              <p:nvPr/>
            </p:nvSpPr>
            <p:spPr bwMode="auto">
              <a:xfrm>
                <a:off x="3029" y="3902"/>
                <a:ext cx="378" cy="270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w 378"/>
                  <a:gd name="T23" fmla="*/ 0 h 271"/>
                  <a:gd name="T24" fmla="*/ 378 w 378"/>
                  <a:gd name="T25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9" name="AutoShape 11"/>
              <p:cNvSpPr>
                <a:spLocks noChangeArrowheads="1"/>
              </p:cNvSpPr>
              <p:nvPr/>
            </p:nvSpPr>
            <p:spPr bwMode="auto">
              <a:xfrm>
                <a:off x="3627" y="3875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w 155"/>
                  <a:gd name="T27" fmla="*/ 0 h 66"/>
                  <a:gd name="T28" fmla="*/ 155 w 155"/>
                  <a:gd name="T2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T26" t="T27" r="T28" b="T29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60" name="AutoShape 12"/>
              <p:cNvSpPr>
                <a:spLocks noChangeArrowheads="1"/>
              </p:cNvSpPr>
              <p:nvPr/>
            </p:nvSpPr>
            <p:spPr bwMode="auto">
              <a:xfrm>
                <a:off x="2485" y="3868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w 42"/>
                  <a:gd name="T27" fmla="*/ 0 h 72"/>
                  <a:gd name="T28" fmla="*/ 42 w 42"/>
                  <a:gd name="T2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T26" t="T27" r="T28" b="T29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-1" y="3801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  <a:gd name="T112" fmla="*/ 0 w 3976"/>
                <a:gd name="T113" fmla="*/ 0 h 527"/>
                <a:gd name="T114" fmla="*/ 3976 w 3976"/>
                <a:gd name="T115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T112" t="T113" r="T114" b="T115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3D8A8A"/>
                </a:gs>
                <a:gs pos="100000">
                  <a:srgbClr val="0066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627063" y="6021388"/>
            <a:ext cx="5681662" cy="846137"/>
            <a:chOff x="395" y="3793"/>
            <a:chExt cx="3579" cy="533"/>
          </a:xfrm>
        </p:grpSpPr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>
              <a:off x="1196" y="3793"/>
              <a:ext cx="365" cy="290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w 365"/>
                <a:gd name="T51" fmla="*/ 0 h 287"/>
                <a:gd name="T52" fmla="*/ 365 w 365"/>
                <a:gd name="T53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4" name="AutoShape 16"/>
            <p:cNvSpPr>
              <a:spLocks noChangeArrowheads="1"/>
            </p:cNvSpPr>
            <p:nvPr/>
          </p:nvSpPr>
          <p:spPr bwMode="auto">
            <a:xfrm>
              <a:off x="1943" y="3829"/>
              <a:ext cx="2033" cy="498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w 2033"/>
                <a:gd name="T45" fmla="*/ 0 h 499"/>
                <a:gd name="T46" fmla="*/ 2033 w 2033"/>
                <a:gd name="T47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T44" t="T45" r="T46" b="T47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5" name="AutoShape 17"/>
            <p:cNvSpPr>
              <a:spLocks noChangeArrowheads="1"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w 71"/>
                <a:gd name="T45" fmla="*/ 0 h 60"/>
                <a:gd name="T46" fmla="*/ 71 w 71"/>
                <a:gd name="T4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T44" t="T45" r="T46" b="T47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6" name="AutoShape 18"/>
            <p:cNvSpPr>
              <a:spLocks noChangeArrowheads="1"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w 161"/>
                <a:gd name="T37" fmla="*/ 0 h 162"/>
                <a:gd name="T38" fmla="*/ 161 w 161"/>
                <a:gd name="T3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w 59"/>
                <a:gd name="T27" fmla="*/ 0 h 60"/>
                <a:gd name="T28" fmla="*/ 59 w 59"/>
                <a:gd name="T2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8" name="AutoShape 20"/>
            <p:cNvSpPr>
              <a:spLocks noChangeArrowheads="1"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w 245"/>
                <a:gd name="T53" fmla="*/ 0 h 204"/>
                <a:gd name="T54" fmla="*/ 245 w 245"/>
                <a:gd name="T5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T52" t="T53" r="T54" b="T55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6425" cy="173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D28159E5-CD02-4AC6-BBB0-43263489108F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6425" cy="173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F07D2C14-99CF-4BA9-B2F1-9913F9807AC6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6425" cy="173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8C278738-05D5-4986-B156-6567B2BD48BD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6425" cy="173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F5DAEBA5-A85F-4754-B840-849A77E8C319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6425" cy="173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2AAADC65-9CAF-4BBC-8C02-6C5941078BC8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6425" cy="173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8E516C56-8827-4585-BA5D-14FB8348F6D0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6425" cy="173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32F9AE67-A6D2-4274-9141-F5033F9FD378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2642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0340917A-9869-4553-B4ED-0FCC03C6A54B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2642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80879D94-6D7A-4CB0-9969-F48DF57C8EBA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2642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47855DEA-61C0-4283-B89E-BBD6A9C583DD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2642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017002E9-C405-4F39-96C7-59CD142A7C20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2642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B432F7-F40C-4FDB-84EF-FA2319E3947D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2642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71665CF2-B9A0-4B4A-BBFF-0F854F539128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2642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6243638"/>
            <a:ext cx="2894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6240419D-3EBE-48E7-87B8-1D62E12CB8FD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" charset="0"/>
        <a:defRPr sz="4400">
          <a:solidFill>
            <a:srgbClr val="CCFFFF"/>
          </a:solidFill>
          <a:latin typeface="Arial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CC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371600" y="3473450"/>
            <a:ext cx="6400800" cy="175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7143800" cy="535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714348" y="5643578"/>
            <a:ext cx="7572428" cy="106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2800" dirty="0" smtClean="0"/>
              <a:t>IL PUNTO </a:t>
            </a:r>
            <a:r>
              <a:rPr lang="it-IT" sz="2800" dirty="0" err="1" smtClean="0"/>
              <a:t>DI</a:t>
            </a:r>
            <a:r>
              <a:rPr lang="it-IT" sz="2800" dirty="0" smtClean="0"/>
              <a:t> VISTA DEL MMG: </a:t>
            </a:r>
          </a:p>
          <a:p>
            <a:pPr algn="ctr">
              <a:buNone/>
            </a:pPr>
            <a:r>
              <a:rPr lang="it-IT" sz="2800" dirty="0" err="1" smtClean="0"/>
              <a:t>DOTT.SSA</a:t>
            </a:r>
            <a:r>
              <a:rPr lang="it-IT" sz="2800" dirty="0" smtClean="0"/>
              <a:t> AGNESE ALBERTINELLI</a:t>
            </a:r>
            <a:endParaRPr lang="it-IT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9144000" cy="461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137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latin typeface="Arial" charset="0"/>
              </a:rPr>
              <a:t>                            </a:t>
            </a: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RUOLO DEL MMG:</a:t>
            </a:r>
            <a:b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LA DIAGNOSI PRECOCE DI INSUFF. VENTR. SX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LA DIAGNOSI PRECOCE DELLO SCOMPENSO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5616575" cy="3573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3850" y="4076700"/>
            <a:ext cx="8447088" cy="222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Calibri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Prevenire ulteriori eventi in pazienti con </a:t>
            </a:r>
            <a:r>
              <a:rPr lang="en-GB" sz="2800" u="sng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storia di infarto miocardico:</a:t>
            </a:r>
            <a:br>
              <a:rPr lang="en-GB" sz="2800" u="sng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controllo di ipertensione e dislipidemia</a:t>
            </a:r>
            <a:b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trattamento con ACE-inibitori e beta-bloccanti ottimizzando il dosaggio secondo le LG</a:t>
            </a: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 rot="4860000">
            <a:off x="864394" y="2743994"/>
            <a:ext cx="1944688" cy="1009650"/>
          </a:xfrm>
          <a:prstGeom prst="rightArrow">
            <a:avLst>
              <a:gd name="adj1" fmla="val 50000"/>
              <a:gd name="adj2" fmla="val 48153"/>
            </a:avLst>
          </a:prstGeom>
          <a:solidFill>
            <a:srgbClr val="99CC00"/>
          </a:solidFill>
          <a:ln w="9398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323850" y="1700213"/>
            <a:ext cx="5256213" cy="649287"/>
          </a:xfrm>
          <a:prstGeom prst="ellipse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 rot="4860000">
            <a:off x="864394" y="2743994"/>
            <a:ext cx="1944688" cy="1009650"/>
          </a:xfrm>
          <a:prstGeom prst="rightArrow">
            <a:avLst>
              <a:gd name="adj1" fmla="val 50000"/>
              <a:gd name="adj2" fmla="val 48153"/>
            </a:avLst>
          </a:prstGeom>
          <a:solidFill>
            <a:srgbClr val="99CC00"/>
          </a:solidFill>
          <a:ln w="9398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2" grpId="0" animBg="1"/>
      <p:bldP spid="378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5616575" cy="3573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50825" y="4005263"/>
            <a:ext cx="8351838" cy="265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Calibri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Ritardare l’evoluzione da disfunzione a scompenso in </a:t>
            </a:r>
            <a:r>
              <a:rPr lang="en-GB" sz="2800" u="sng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disfunzione sistolica conclamata senza storia di IMA</a:t>
            </a: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Calibri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Utilizzo ACE-inibitori, Beta-bloccanti, 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Calibri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Controllo della frequenza cardiaca e/o invio per valutazione di cardioversione in tachiaritmie s.v.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Calibri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Invio allo specialista per malattie valvolari</a:t>
            </a:r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323850" y="1700213"/>
            <a:ext cx="5256213" cy="649287"/>
          </a:xfrm>
          <a:prstGeom prst="ellips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 rot="4860000">
            <a:off x="864394" y="2743994"/>
            <a:ext cx="1944688" cy="1009650"/>
          </a:xfrm>
          <a:prstGeom prst="rightArrow">
            <a:avLst>
              <a:gd name="adj1" fmla="val 50000"/>
              <a:gd name="adj2" fmla="val 48153"/>
            </a:avLst>
          </a:prstGeom>
          <a:solidFill>
            <a:srgbClr val="33CCCC"/>
          </a:solidFill>
          <a:ln w="9398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700213"/>
            <a:ext cx="3816350" cy="184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23850" y="2852738"/>
            <a:ext cx="8458200" cy="355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7200">
              <a:lnSpc>
                <a:spcPct val="145000"/>
              </a:lnSpc>
              <a:spcBef>
                <a:spcPts val="45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Prima diagnosi di gravità </a:t>
            </a:r>
          </a:p>
          <a:p>
            <a:pPr marL="457200" indent="-457200">
              <a:lnSpc>
                <a:spcPct val="145000"/>
              </a:lnSpc>
              <a:spcBef>
                <a:spcPts val="45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Invio presso lo specialista </a:t>
            </a:r>
          </a:p>
          <a:p>
            <a:pPr marL="457200" indent="-457200">
              <a:lnSpc>
                <a:spcPct val="145000"/>
              </a:lnSpc>
              <a:spcBef>
                <a:spcPts val="45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Impostazione e gestione della terapia </a:t>
            </a:r>
          </a:p>
          <a:p>
            <a:pPr marL="457200" indent="-457200">
              <a:lnSpc>
                <a:spcPct val="145000"/>
              </a:lnSpc>
              <a:spcBef>
                <a:spcPts val="45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Controllo della terapia</a:t>
            </a:r>
          </a:p>
          <a:p>
            <a:pPr marL="457200" indent="-457200">
              <a:lnSpc>
                <a:spcPct val="145000"/>
              </a:lnSpc>
              <a:spcBef>
                <a:spcPts val="45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Verifica e stimolo dell’aderenza alla prescrizione</a:t>
            </a:r>
          </a:p>
          <a:p>
            <a:pPr marL="457200" indent="-457200">
              <a:lnSpc>
                <a:spcPct val="145000"/>
              </a:lnSpc>
              <a:spcBef>
                <a:spcPts val="45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Prevenzione delle cause di instabilizzazione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36538" y="352425"/>
            <a:ext cx="3875087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RUOLO DEL MMG:</a:t>
            </a:r>
            <a:b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DIAGNOSI PRECOCE E GESTIONE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DEL PAZIENTE CON S.C. CONCLAMATO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(STADIO C)</a:t>
            </a:r>
            <a:r>
              <a:rPr lang="ar-SA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‏</a:t>
            </a:r>
            <a:endParaRPr lang="en-GB" sz="28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4140200" y="2852738"/>
            <a:ext cx="5148263" cy="576262"/>
          </a:xfrm>
          <a:prstGeom prst="ellipse">
            <a:avLst/>
          </a:prstGeom>
          <a:noFill/>
          <a:ln w="19080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937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79388" y="1628775"/>
            <a:ext cx="84963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23850" y="260350"/>
            <a:ext cx="8569325" cy="137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CRITERI PER RICHIEDERE LA CONSULENZA DELLO SPECIALISTA</a:t>
            </a:r>
            <a:b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n-GB" sz="28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23850" y="1557338"/>
            <a:ext cx="8424863" cy="499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Diagnosi o sospetto diagnostico di patologia di stretto interesse cardiologico (coronaropatie, aritmie significative,…)</a:t>
            </a:r>
            <a:r>
              <a:rPr lang="ar-SA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‏</a:t>
            </a:r>
            <a:endParaRPr lang="en-GB" sz="24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Inadeguata risposta alla terapia domiciliare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Classi NYHA III, IV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Iponatriemia (&lt; 130 mEq/l)</a:t>
            </a:r>
            <a:r>
              <a:rPr lang="ar-SA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‏</a:t>
            </a:r>
            <a:endParaRPr lang="en-GB" sz="24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Necessità di elevati dosaggi di diuretico (&gt; 75 mg/die di furosemide)</a:t>
            </a:r>
            <a:r>
              <a:rPr lang="ar-SA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‏</a:t>
            </a:r>
            <a:endParaRPr lang="en-GB" sz="24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Ipotensione (PAS &lt; 90 mmHg)</a:t>
            </a:r>
            <a:r>
              <a:rPr lang="ar-SA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‏</a:t>
            </a:r>
            <a:endParaRPr lang="en-GB" sz="24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Insufficienza renale (creatinina &gt; 2.5 mg/dl)</a:t>
            </a:r>
            <a:r>
              <a:rPr lang="ar-SA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‏</a:t>
            </a:r>
            <a:endParaRPr lang="en-GB" sz="24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Aterosclerosi severa generalizzata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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Grave BPCO o cuore polmonare cronico o ipertensione polmonare</a:t>
            </a:r>
          </a:p>
          <a:p>
            <a:pPr algn="l">
              <a:lnSpc>
                <a:spcPct val="90000"/>
              </a:lnSpc>
              <a:spcBef>
                <a:spcPts val="1500"/>
              </a:spcBef>
              <a:buClr>
                <a:srgbClr val="FFCC00"/>
              </a:buClr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57200" y="112713"/>
            <a:ext cx="8229600" cy="137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RUOLO DEL MMG:</a:t>
            </a:r>
            <a:b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FOLLOW-UP E PREVENZIONE RIOSPEDALIZZAZIONI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844675"/>
            <a:ext cx="7610475" cy="311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5072063"/>
            <a:ext cx="24669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5572125"/>
            <a:ext cx="15525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5072063"/>
            <a:ext cx="1990725" cy="29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88" y="5643563"/>
            <a:ext cx="63055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539750" y="620713"/>
            <a:ext cx="8353425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CRITICITA’</a:t>
            </a:r>
          </a:p>
          <a:p>
            <a:pPr algn="ctr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0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l">
              <a:lnSpc>
                <a:spcPct val="101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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ALTA PREVALENZA FATTORI DI RISCHIO</a:t>
            </a:r>
          </a:p>
          <a:p>
            <a:pPr algn="l">
              <a:lnSpc>
                <a:spcPct val="101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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MANCANZA LAVORO A RETE</a:t>
            </a:r>
          </a:p>
          <a:p>
            <a:pPr algn="l">
              <a:lnSpc>
                <a:spcPct val="101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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ASSENZA PERSONALE SANITARIO AL DOMICILIO (NO ADI)        </a:t>
            </a:r>
          </a:p>
          <a:p>
            <a:pPr algn="l">
              <a:lnSpc>
                <a:spcPct val="101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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TEMPO!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933825"/>
            <a:ext cx="2736850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8496300" cy="561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39713"/>
            <a:ext cx="7008813" cy="5141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720725"/>
            <a:ext cx="7920038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404813"/>
            <a:ext cx="6199187" cy="534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50825" y="6308725"/>
            <a:ext cx="8640763" cy="407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3000"/>
              </a:lnSpc>
              <a:spcBef>
                <a:spcPts val="1250"/>
              </a:spcBef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PDT scompenso cardiaco ASL Vallecamonica-sebino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1"/>
          <p:cNvGrpSpPr>
            <a:grpSpLocks/>
          </p:cNvGrpSpPr>
          <p:nvPr/>
        </p:nvGrpSpPr>
        <p:grpSpPr bwMode="auto">
          <a:xfrm>
            <a:off x="500063" y="1558925"/>
            <a:ext cx="6796087" cy="5294313"/>
            <a:chOff x="315" y="982"/>
            <a:chExt cx="4281" cy="3335"/>
          </a:xfrm>
        </p:grpSpPr>
        <p:sp>
          <p:nvSpPr>
            <p:cNvPr id="32770" name="AutoShape 2"/>
            <p:cNvSpPr>
              <a:spLocks noChangeArrowheads="1"/>
            </p:cNvSpPr>
            <p:nvPr/>
          </p:nvSpPr>
          <p:spPr bwMode="auto">
            <a:xfrm>
              <a:off x="315" y="982"/>
              <a:ext cx="4282" cy="3336"/>
            </a:xfrm>
            <a:prstGeom prst="roundRect">
              <a:avLst>
                <a:gd name="adj" fmla="val 28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71" name="AutoShape 3"/>
            <p:cNvSpPr>
              <a:spLocks noChangeArrowheads="1"/>
            </p:cNvSpPr>
            <p:nvPr/>
          </p:nvSpPr>
          <p:spPr bwMode="auto">
            <a:xfrm flipV="1">
              <a:off x="1940" y="1313"/>
              <a:ext cx="1034" cy="6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7207 w 21600"/>
                <a:gd name="T9" fmla="*/ 7189 h 21600"/>
                <a:gd name="T10" fmla="*/ 14393 w 21600"/>
                <a:gd name="T11" fmla="*/ 144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28440">
              <a:solidFill>
                <a:srgbClr val="003399"/>
              </a:solidFill>
              <a:miter lim="800000"/>
              <a:headEnd/>
              <a:tailEnd/>
            </a:ln>
            <a:effectLst/>
          </p:spPr>
          <p:txBody>
            <a:bodyPr rot="10800000" wrap="none" lIns="90000" tIns="46800" rIns="90000" bIns="46800" anchor="ctr"/>
            <a:lstStyle/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Comic Sans MS" pitchFamily="66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  <a:latin typeface="Comic Sans MS" pitchFamily="66" charset="0"/>
                </a:rPr>
                <a:t> D </a:t>
              </a:r>
            </a:p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Comic Sans MS" pitchFamily="66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  <a:latin typeface="Comic Sans MS" pitchFamily="66" charset="0"/>
                </a:rPr>
                <a:t> scomp. </a:t>
              </a:r>
            </a:p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Comic Sans MS" pitchFamily="66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  <a:latin typeface="Comic Sans MS" pitchFamily="66" charset="0"/>
                </a:rPr>
                <a:t> refrattario</a:t>
              </a:r>
            </a:p>
          </p:txBody>
        </p:sp>
        <p:sp>
          <p:nvSpPr>
            <p:cNvPr id="32772" name="AutoShape 4"/>
            <p:cNvSpPr>
              <a:spLocks noChangeArrowheads="1"/>
            </p:cNvSpPr>
            <p:nvPr/>
          </p:nvSpPr>
          <p:spPr bwMode="auto">
            <a:xfrm flipV="1">
              <a:off x="1422" y="1979"/>
              <a:ext cx="2070" cy="6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4497 w 21600"/>
                <a:gd name="T9" fmla="*/ 4488 h 21600"/>
                <a:gd name="T10" fmla="*/ 17103 w 21600"/>
                <a:gd name="T11" fmla="*/ 171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FF9933"/>
                </a:gs>
              </a:gsLst>
              <a:lin ang="5400000" scaled="1"/>
            </a:gradFill>
            <a:ln w="28440">
              <a:solidFill>
                <a:srgbClr val="003399"/>
              </a:solidFill>
              <a:miter lim="800000"/>
              <a:headEnd/>
              <a:tailEnd/>
            </a:ln>
            <a:effectLst/>
          </p:spPr>
          <p:txBody>
            <a:bodyPr rot="10800000" wrap="none" lIns="90000" tIns="46800" rIns="90000" bIns="46800" anchor="ctr"/>
            <a:lstStyle/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Comic Sans MS" pitchFamily="66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  <a:latin typeface="Comic Sans MS" pitchFamily="66" charset="0"/>
                </a:rPr>
                <a:t>C </a:t>
              </a:r>
            </a:p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Comic Sans MS" pitchFamily="66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  <a:latin typeface="Comic Sans MS" pitchFamily="66" charset="0"/>
                </a:rPr>
                <a:t>scompenso </a:t>
              </a:r>
            </a:p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Comic Sans MS" pitchFamily="66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  <a:latin typeface="Comic Sans MS" pitchFamily="66" charset="0"/>
                </a:rPr>
                <a:t>conclamato</a:t>
              </a:r>
            </a:p>
          </p:txBody>
        </p:sp>
        <p:sp>
          <p:nvSpPr>
            <p:cNvPr id="32773" name="AutoShape 5"/>
            <p:cNvSpPr>
              <a:spLocks noChangeArrowheads="1"/>
            </p:cNvSpPr>
            <p:nvPr/>
          </p:nvSpPr>
          <p:spPr bwMode="auto">
            <a:xfrm flipV="1">
              <a:off x="904" y="2653"/>
              <a:ext cx="3105" cy="66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3597 w 21600"/>
                <a:gd name="T9" fmla="*/ 3584 h 21600"/>
                <a:gd name="T10" fmla="*/ 18003 w 21600"/>
                <a:gd name="T11" fmla="*/ 1801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28440">
              <a:solidFill>
                <a:srgbClr val="003399"/>
              </a:solidFill>
              <a:miter lim="800000"/>
              <a:headEnd/>
              <a:tailEnd/>
            </a:ln>
            <a:effectLst/>
          </p:spPr>
          <p:txBody>
            <a:bodyPr rot="10800000" wrap="none" lIns="90000" tIns="46800" rIns="90000" bIns="46800" anchor="ctr"/>
            <a:lstStyle/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Comic Sans MS" pitchFamily="66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>
                <a:solidFill>
                  <a:srgbClr val="000000"/>
                </a:solidFill>
                <a:latin typeface="Comic Sans MS" pitchFamily="66" charset="0"/>
              </a:endParaRPr>
            </a:p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Comic Sans MS" pitchFamily="66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  <a:latin typeface="Comic Sans MS" pitchFamily="66" charset="0"/>
                </a:rPr>
                <a:t>B </a:t>
              </a:r>
            </a:p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Comic Sans MS" pitchFamily="66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  <a:latin typeface="Comic Sans MS" pitchFamily="66" charset="0"/>
                </a:rPr>
                <a:t>disfunzione sistolica</a:t>
              </a:r>
            </a:p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Comic Sans MS" pitchFamily="66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  <a:latin typeface="Comic Sans MS" pitchFamily="66" charset="0"/>
                </a:rPr>
                <a:t>cardiopatia strutturale asintomatica</a:t>
              </a:r>
            </a:p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Comic Sans MS" pitchFamily="66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2774" name="AutoShape 6"/>
            <p:cNvSpPr>
              <a:spLocks noChangeArrowheads="1"/>
            </p:cNvSpPr>
            <p:nvPr/>
          </p:nvSpPr>
          <p:spPr bwMode="auto">
            <a:xfrm flipV="1">
              <a:off x="386" y="3315"/>
              <a:ext cx="4139" cy="667"/>
            </a:xfrm>
            <a:custGeom>
              <a:avLst/>
              <a:gdLst>
                <a:gd name="T0" fmla="*/ 5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3 w 21600"/>
                <a:gd name="T7" fmla="*/ 0 h 21600"/>
                <a:gd name="T8" fmla="*/ 3151 w 21600"/>
                <a:gd name="T9" fmla="*/ 3141 h 21600"/>
                <a:gd name="T10" fmla="*/ 18449 w 21600"/>
                <a:gd name="T11" fmla="*/ 1845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28440">
              <a:solidFill>
                <a:srgbClr val="003399"/>
              </a:solidFill>
              <a:miter lim="800000"/>
              <a:headEnd/>
              <a:tailEnd/>
            </a:ln>
            <a:effectLst/>
          </p:spPr>
          <p:txBody>
            <a:bodyPr rot="10800000" wrap="none" lIns="90000" tIns="46800" rIns="90000" bIns="46800" anchor="ctr"/>
            <a:lstStyle/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Comic Sans MS" pitchFamily="66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  <a:latin typeface="Comic Sans MS" pitchFamily="66" charset="0"/>
                </a:rPr>
                <a:t>A </a:t>
              </a:r>
            </a:p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Comic Sans MS" pitchFamily="66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  <a:latin typeface="Comic Sans MS" pitchFamily="66" charset="0"/>
                </a:rPr>
                <a:t>soggetti ad alto rischio</a:t>
              </a:r>
            </a:p>
            <a:p>
              <a:pPr algn="ctr">
                <a:lnSpc>
                  <a:spcPct val="100000"/>
                </a:lnSpc>
                <a:buClr>
                  <a:srgbClr val="000000"/>
                </a:buClr>
                <a:buFont typeface="Comic Sans MS" pitchFamily="66" charset="0"/>
                <a:buNone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solidFill>
                    <a:srgbClr val="000000"/>
                  </a:solidFill>
                  <a:latin typeface="Comic Sans MS" pitchFamily="66" charset="0"/>
                </a:rPr>
                <a:t> ipertensione diabete obesità fumo potus</a:t>
              </a:r>
            </a:p>
          </p:txBody>
        </p:sp>
      </p:grp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7885113" y="1844675"/>
            <a:ext cx="574675" cy="4321175"/>
          </a:xfrm>
          <a:prstGeom prst="upArrow">
            <a:avLst>
              <a:gd name="adj1" fmla="val 50000"/>
              <a:gd name="adj2" fmla="val 187983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5400000" scaled="1"/>
          </a:gra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958013" y="5584825"/>
            <a:ext cx="823912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C0E36"/>
              </a:buClr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MMG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795963" y="2997200"/>
            <a:ext cx="213836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00"/>
              </a:buClr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chemeClr val="tx1"/>
                </a:solidFill>
              </a:rPr>
              <a:t>CARDIOLOGO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79388" y="352425"/>
            <a:ext cx="8964612" cy="137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COINVOLGIMENTO DEL MMG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NELLA GESTIONE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DELLO SCOMPENSO CARDIACO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95288" y="2205038"/>
            <a:ext cx="8353425" cy="410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598488" indent="-598488">
              <a:lnSpc>
                <a:spcPct val="100000"/>
              </a:lnSpc>
              <a:spcBef>
                <a:spcPts val="700"/>
              </a:spcBef>
              <a:buClr>
                <a:srgbClr val="0000CC"/>
              </a:buClr>
              <a:tabLst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  <a:tab pos="9582150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Prevenzione primaria attenta ed efficace;</a:t>
            </a:r>
          </a:p>
          <a:p>
            <a:pPr marL="598488" indent="-598488">
              <a:lnSpc>
                <a:spcPct val="100000"/>
              </a:lnSpc>
              <a:spcBef>
                <a:spcPts val="700"/>
              </a:spcBef>
              <a:buClr>
                <a:srgbClr val="3333CC"/>
              </a:buClr>
              <a:buFont typeface="Wingdings" pitchFamily="2" charset="2"/>
              <a:buNone/>
              <a:tabLst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  <a:tab pos="9582150" algn="l"/>
              </a:tabLst>
            </a:pPr>
            <a:endParaRPr lang="en-GB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598488" indent="-598488" algn="l">
              <a:lnSpc>
                <a:spcPct val="100000"/>
              </a:lnSpc>
              <a:spcBef>
                <a:spcPts val="700"/>
              </a:spcBef>
              <a:buClr>
                <a:srgbClr val="0000CC"/>
              </a:buClr>
              <a:tabLst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  <a:tab pos="9582150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Identificazione precoce della disfunzione  ventricolare sinistra nei soggetti ad alto rischio;</a:t>
            </a:r>
          </a:p>
          <a:p>
            <a:pPr marL="598488" indent="-598488">
              <a:lnSpc>
                <a:spcPct val="100000"/>
              </a:lnSpc>
              <a:spcBef>
                <a:spcPts val="700"/>
              </a:spcBef>
              <a:buClr>
                <a:srgbClr val="3333CC"/>
              </a:buClr>
              <a:buFont typeface="Wingdings" pitchFamily="2" charset="2"/>
              <a:buNone/>
              <a:tabLst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  <a:tab pos="9582150" algn="l"/>
              </a:tabLst>
            </a:pPr>
            <a:endParaRPr lang="en-GB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598488" indent="-598488">
              <a:lnSpc>
                <a:spcPct val="85000"/>
              </a:lnSpc>
              <a:spcBef>
                <a:spcPts val="700"/>
              </a:spcBef>
              <a:buClr>
                <a:srgbClr val="0000CC"/>
              </a:buClr>
              <a:tabLst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  <a:tab pos="9582150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Diagnosi precoce di scompenso cardiaco e interazione efficace con lo specialista;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 SCOMPENSO CARDIACO: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L’AGENDA DEL MEDICO DI MEDICINA GENERALE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0" y="26035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 SCOMPENSO CARDIACO:</a:t>
            </a:r>
            <a:b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L’AGENDA DEL MEDICO DI MEDICINA GENERALE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95288" y="2276475"/>
            <a:ext cx="8229600" cy="417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 algn="l">
              <a:lnSpc>
                <a:spcPct val="100000"/>
              </a:lnSpc>
              <a:spcBef>
                <a:spcPts val="700"/>
              </a:spcBef>
              <a:buClr>
                <a:srgbClr val="0000CC"/>
              </a:buClr>
              <a:buSzPct val="100000"/>
              <a:buFont typeface="Wingdings" pitchFamily="2" charset="2"/>
              <a:buChar char="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Attento follow-up del paziente scompensato;</a:t>
            </a:r>
          </a:p>
          <a:p>
            <a:pPr marL="339725" indent="-339725" algn="l">
              <a:lnSpc>
                <a:spcPct val="100000"/>
              </a:lnSpc>
              <a:spcBef>
                <a:spcPts val="700"/>
              </a:spcBef>
              <a:buClr>
                <a:srgbClr val="0000CC"/>
              </a:buClr>
              <a:buSzPct val="10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39725" indent="-339725" algn="l">
              <a:lnSpc>
                <a:spcPct val="100000"/>
              </a:lnSpc>
              <a:spcBef>
                <a:spcPts val="700"/>
              </a:spcBef>
              <a:buClr>
                <a:srgbClr val="0000CC"/>
              </a:buClr>
              <a:buSzPct val="100000"/>
              <a:buFont typeface="Wingdings" pitchFamily="2" charset="2"/>
              <a:buChar char="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Prevenzione delle riospedalizzazioni;</a:t>
            </a:r>
          </a:p>
          <a:p>
            <a:pPr marL="339725" indent="-339725" algn="l">
              <a:lnSpc>
                <a:spcPct val="100000"/>
              </a:lnSpc>
              <a:spcBef>
                <a:spcPts val="700"/>
              </a:spcBef>
              <a:buClr>
                <a:srgbClr val="0000CC"/>
              </a:buClr>
              <a:buSzPct val="10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39725" indent="-339725" algn="l">
              <a:lnSpc>
                <a:spcPct val="100000"/>
              </a:lnSpc>
              <a:spcBef>
                <a:spcPts val="700"/>
              </a:spcBef>
              <a:buClr>
                <a:srgbClr val="0000CC"/>
              </a:buClr>
              <a:buSzPct val="100000"/>
              <a:buFont typeface="Wingdings" pitchFamily="2" charset="2"/>
              <a:buChar char="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Coinvolgimento nelle cure palliative del paziente terminale.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RUOLO DEL MMG:</a:t>
            </a:r>
            <a:b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LA PREVENZIONE DELLO S.C.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95288" y="2276475"/>
            <a:ext cx="8229600" cy="352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 algn="l">
              <a:lnSpc>
                <a:spcPct val="100000"/>
              </a:lnSpc>
              <a:spcBef>
                <a:spcPts val="700"/>
              </a:spcBef>
              <a:buClr>
                <a:srgbClr val="CCFFFF"/>
              </a:buClr>
              <a:buSzPct val="100000"/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b="0">
                <a:solidFill>
                  <a:srgbClr val="3333CC"/>
                </a:solidFill>
                <a:latin typeface="Arial" charset="0"/>
              </a:rPr>
              <a:t>   </a:t>
            </a:r>
            <a:r>
              <a: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</a:t>
            </a: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ontatti frequenti con tutta la popolazione ci pongono in una posizione privilegiata per il riconoscimento dei soggetti a rischio e, una volta individuati, per una medicina di opportunità e un’opera di educazione sanitaria e rinforzo motivazionale al controllo dei fattori di rischio.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1" fontAlgn="base" latinLnBrk="0" hangingPunct="1">
          <a:lnSpc>
            <a:spcPct val="105000"/>
          </a:lnSpc>
          <a:spcBef>
            <a:spcPts val="500"/>
          </a:spcBef>
          <a:spcAft>
            <a:spcPct val="0"/>
          </a:spcAft>
          <a:buClr>
            <a:srgbClr val="0000FF"/>
          </a:buClr>
          <a:buSzPct val="65000"/>
          <a:buFont typeface="Wingdings" pitchFamily="2" charset="2"/>
          <a:buChar char="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494</Words>
  <PresentationFormat>Presentazione su schermo (4:3)</PresentationFormat>
  <Paragraphs>110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25</vt:i4>
      </vt:variant>
      <vt:variant>
        <vt:lpstr>Titoli diapositive</vt:lpstr>
      </vt:variant>
      <vt:variant>
        <vt:i4>16</vt:i4>
      </vt:variant>
    </vt:vector>
  </HeadingPairs>
  <TitlesOfParts>
    <vt:vector size="41" baseType="lpstr"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RUOLO DEL MEDICO</dc:title>
  <dc:creator>Daniele</dc:creator>
  <cp:lastModifiedBy>Daniele</cp:lastModifiedBy>
  <cp:revision>4</cp:revision>
  <dcterms:modified xsi:type="dcterms:W3CDTF">2015-05-09T06:29:49Z</dcterms:modified>
</cp:coreProperties>
</file>