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51F266-1244-46D1-8D8E-5410F5952B38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A9871-A92C-4326-BD5C-4786D5DE091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8155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D470F9C-BD41-4047-B319-7324BBFAA711}" type="slidenum">
              <a:rPr lang="it-IT" smtClean="0">
                <a:solidFill>
                  <a:prstClr val="black"/>
                </a:solidFill>
                <a:latin typeface="Arial" charset="0"/>
                <a:ea typeface="ＭＳ Ｐゴシック"/>
                <a:cs typeface="ＭＳ Ｐゴシック"/>
              </a:rPr>
              <a:pPr/>
              <a:t>1</a:t>
            </a:fld>
            <a:endParaRPr lang="it-IT" smtClean="0">
              <a:solidFill>
                <a:prstClr val="black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32099" name="Text Box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2100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it-IT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C8B97-09BC-42CB-827D-6E10F91B97B3}" type="slidenum">
              <a:rPr lang="it-IT" smtClean="0">
                <a:solidFill>
                  <a:prstClr val="black"/>
                </a:solidFill>
                <a:latin typeface="Arial" charset="0"/>
                <a:ea typeface="ＭＳ Ｐゴシック"/>
                <a:cs typeface="ＭＳ Ｐゴシック"/>
              </a:rPr>
              <a:pPr/>
              <a:t>6</a:t>
            </a:fld>
            <a:endParaRPr lang="it-IT" smtClean="0">
              <a:solidFill>
                <a:prstClr val="black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  <p:sp>
        <p:nvSpPr>
          <p:cNvPr id="138243" name="Text Box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4" name="Text Box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it-IT" smtClean="0">
              <a:latin typeface="Calibri" pitchFamily="34" charset="0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43363" name="Text Box 2"/>
          <p:cNvSpPr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ln/>
        </p:spPr>
        <p:txBody>
          <a:bodyPr lIns="0" tIns="0" rIns="0" bIns="0"/>
          <a:lstStyle/>
          <a:p>
            <a:pPr marL="76200" indent="-7620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smtClean="0">
                <a:latin typeface="Arial" charset="0"/>
                <a:ea typeface="msgothic"/>
                <a:cs typeface="msgothic"/>
              </a:rPr>
              <a:t>Functionally relevant coronary artery disease: comparison of 64-slice computed tomography coronary angiography with myocardial perfusion single photon emission computed tomography. While almost all coronary arteries without obstructive lesions were associated with a normal perfusion (left pie chart), only 32% of significant coronary stenoses (≥50%) induced a perfusion defect on single photon emission computed tomography (right pie chart). Adapted from Gaemperli et al.7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1"/>
          <p:cNvSpPr txBox="1">
            <a:spLocks noChangeArrowheads="1"/>
          </p:cNvSpPr>
          <p:nvPr/>
        </p:nvSpPr>
        <p:spPr bwMode="auto">
          <a:xfrm>
            <a:off x="1400175" y="914400"/>
            <a:ext cx="4056063" cy="313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2058" tIns="41029" rIns="82058" bIns="41029" anchor="ctr"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145411" name="Text Box 2"/>
          <p:cNvSpPr>
            <a:spLocks noGrp="1" noChangeArrowheads="1"/>
          </p:cNvSpPr>
          <p:nvPr>
            <p:ph type="body"/>
          </p:nvPr>
        </p:nvSpPr>
        <p:spPr>
          <a:xfrm>
            <a:off x="1046163" y="4352925"/>
            <a:ext cx="4770437" cy="3478213"/>
          </a:xfrm>
          <a:noFill/>
          <a:ln/>
        </p:spPr>
        <p:txBody>
          <a:bodyPr lIns="0" tIns="0" rIns="0" bIns="0"/>
          <a:lstStyle/>
          <a:p>
            <a:pPr marL="76200" indent="-7620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288" algn="l"/>
                <a:tab pos="1298575" algn="l"/>
                <a:tab pos="1947863" algn="l"/>
                <a:tab pos="2597150" algn="l"/>
                <a:tab pos="3248025" algn="l"/>
                <a:tab pos="3897313" algn="l"/>
                <a:tab pos="4546600" algn="l"/>
              </a:tabLst>
            </a:pPr>
            <a:r>
              <a:rPr lang="en-GB" smtClean="0">
                <a:latin typeface="Arial" charset="0"/>
                <a:ea typeface="msgothic"/>
                <a:cs typeface="msgothic"/>
              </a:rPr>
              <a:t>Figure 2. Sensitivity, specificity, PPV, NPV, and accuracy of stand-alone CT and PET and hybrid imaging against combined ICA and FFR. A, Analysis per patient. Hybrid imaging was more accurate than either CTA alone (P=0.0039) or PET alone (P=0.014). The difference between CTA and PET was not significant (P=0.32). B, Analysis per vessel. Hybrid imaging was more accurate than either CTA (P&lt;0.0001) or PET (P&lt;0.0001). The difference between CTA and PET was not significant (P=0.08).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0A3C-6F58-4EAA-B11B-2495217E254E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BE54-0BBD-4B3E-88D0-C24548B17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538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0A3C-6F58-4EAA-B11B-2495217E254E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BE54-0BBD-4B3E-88D0-C24548B17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003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0A3C-6F58-4EAA-B11B-2495217E254E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BE54-0BBD-4B3E-88D0-C24548B17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205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0A3C-6F58-4EAA-B11B-2495217E254E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BE54-0BBD-4B3E-88D0-C24548B17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8495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0A3C-6F58-4EAA-B11B-2495217E254E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BE54-0BBD-4B3E-88D0-C24548B17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023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0A3C-6F58-4EAA-B11B-2495217E254E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BE54-0BBD-4B3E-88D0-C24548B17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0127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0A3C-6F58-4EAA-B11B-2495217E254E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BE54-0BBD-4B3E-88D0-C24548B17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1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0A3C-6F58-4EAA-B11B-2495217E254E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BE54-0BBD-4B3E-88D0-C24548B17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9969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0A3C-6F58-4EAA-B11B-2495217E254E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BE54-0BBD-4B3E-88D0-C24548B17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63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0A3C-6F58-4EAA-B11B-2495217E254E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BE54-0BBD-4B3E-88D0-C24548B17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04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A0A3C-6F58-4EAA-B11B-2495217E254E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5BE54-0BBD-4B3E-88D0-C24548B17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839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A0A3C-6F58-4EAA-B11B-2495217E254E}" type="datetimeFigureOut">
              <a:rPr lang="it-IT" smtClean="0"/>
              <a:t>29/10/2013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5BE54-0BBD-4B3E-88D0-C24548B177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07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orenzo%20zanini\Desktop\lorenzo\Medicina%20delle%20immagini\BRESCIA%20vecchio\ordine%20dei%20medici%20video%20dispnea\4%20(2).av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orenzo%20zanini\Desktop\lorenzo\Medicina%20delle%20immagini\BRESCIA%20vecchio\ordine%20dei%20medici%20video%20dispnea\5.av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orenzo%20zanini\Desktop\lorenzo\Medicina%20delle%20immagini\BRESCIA%20vecchio\ordine%20dei%20medici%20video%20dispnea\6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lorenzo%20zanini\Desktop\lorenzo\Medicina%20delle%20immagini\BRESCIA%20vecchio\ordine%20dei%20medici%20video%20dispnea\cuore%203D.mo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it-IT" sz="3200">
              <a:solidFill>
                <a:srgbClr val="000000"/>
              </a:solidFill>
            </a:endParaRPr>
          </a:p>
          <a:p>
            <a:pPr marL="342900" indent="-341313"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it-IT" sz="3200">
              <a:solidFill>
                <a:srgbClr val="000000"/>
              </a:solidFill>
            </a:endParaRPr>
          </a:p>
        </p:txBody>
      </p:sp>
      <p:pic>
        <p:nvPicPr>
          <p:cNvPr id="131074" name="Immagine 3" descr="2.jpg"/>
          <p:cNvPicPr>
            <a:picLocks noChangeAspect="1"/>
          </p:cNvPicPr>
          <p:nvPr/>
        </p:nvPicPr>
        <p:blipFill>
          <a:blip r:embed="rId3"/>
          <a:srcRect t="6667"/>
          <a:stretch>
            <a:fillRect/>
          </a:stretch>
        </p:blipFill>
        <p:spPr bwMode="auto">
          <a:xfrm>
            <a:off x="323850" y="260350"/>
            <a:ext cx="914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62263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Text Box 1"/>
          <p:cNvSpPr txBox="1">
            <a:spLocks noChangeArrowheads="1"/>
          </p:cNvSpPr>
          <p:nvPr/>
        </p:nvSpPr>
        <p:spPr bwMode="auto">
          <a:xfrm>
            <a:off x="325438" y="381000"/>
            <a:ext cx="8493125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1500" b="1" dirty="0">
                <a:solidFill>
                  <a:prstClr val="black"/>
                </a:solidFill>
                <a:ea typeface="msgothic"/>
                <a:cs typeface="msgothic"/>
              </a:rPr>
              <a:t>Figure 2. Sensitivity, specificity, PPV, NPV, and accuracy of stand-alone CT and PET and hybrid imaging against combined ICA and FFR. A, Analysis per patient. </a:t>
            </a:r>
          </a:p>
        </p:txBody>
      </p:sp>
      <p:pic>
        <p:nvPicPr>
          <p:cNvPr id="14438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914400"/>
            <a:ext cx="6096000" cy="5410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4387" name="Text Box 4"/>
          <p:cNvSpPr txBox="1">
            <a:spLocks noChangeArrowheads="1"/>
          </p:cNvSpPr>
          <p:nvPr/>
        </p:nvSpPr>
        <p:spPr bwMode="auto">
          <a:xfrm>
            <a:off x="533400" y="6553200"/>
            <a:ext cx="5562600" cy="228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600" b="1" dirty="0" err="1">
                <a:solidFill>
                  <a:prstClr val="black"/>
                </a:solidFill>
                <a:ea typeface="msgothic"/>
                <a:cs typeface="msgothic"/>
              </a:rPr>
              <a:t>Kajander</a:t>
            </a:r>
            <a:r>
              <a:rPr lang="en-GB" sz="1600" b="1" dirty="0">
                <a:solidFill>
                  <a:prstClr val="black"/>
                </a:solidFill>
                <a:ea typeface="msgothic"/>
                <a:cs typeface="msgothic"/>
              </a:rPr>
              <a:t> S et al. Circulation 2010;122:603-613</a:t>
            </a:r>
          </a:p>
        </p:txBody>
      </p:sp>
    </p:spTree>
    <p:extLst>
      <p:ext uri="{BB962C8B-B14F-4D97-AF65-F5344CB8AC3E}">
        <p14:creationId xmlns:p14="http://schemas.microsoft.com/office/powerpoint/2010/main" val="1629015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1083211" y="1447800"/>
          <a:ext cx="6485208" cy="4573172"/>
        </p:xfrm>
        <a:graphic>
          <a:graphicData uri="http://schemas.openxmlformats.org/drawingml/2006/table">
            <a:tbl>
              <a:tblPr/>
              <a:tblGrid>
                <a:gridCol w="2296844"/>
                <a:gridCol w="2094182"/>
                <a:gridCol w="2094182"/>
              </a:tblGrid>
              <a:tr h="695356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 err="1">
                          <a:solidFill>
                            <a:schemeClr val="tx1"/>
                          </a:solidFill>
                          <a:latin typeface="Arial Unicode MS"/>
                        </a:rPr>
                        <a:t> 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CTCA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SPECT/CTCA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614681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 err="1">
                          <a:solidFill>
                            <a:schemeClr val="tx1"/>
                          </a:solidFill>
                          <a:latin typeface="Arial Unicode MS"/>
                        </a:rPr>
                        <a:t>True</a:t>
                      </a:r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 positive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24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24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614681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 err="1">
                          <a:solidFill>
                            <a:schemeClr val="tx1"/>
                          </a:solidFill>
                          <a:latin typeface="Arial Unicode MS"/>
                        </a:rPr>
                        <a:t>True</a:t>
                      </a:r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 negative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latin typeface="Arial Unicode MS"/>
                        </a:rPr>
                        <a:t>92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138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614681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False positive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latin typeface="Arial Unicode MS"/>
                        </a:rPr>
                        <a:t>53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latin typeface="Arial Unicode MS"/>
                        </a:rPr>
                        <a:t>7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614681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False negative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latin typeface="Arial Unicode MS"/>
                        </a:rPr>
                        <a:t>1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 err="1">
                          <a:solidFill>
                            <a:schemeClr val="tx1"/>
                          </a:solidFill>
                          <a:latin typeface="Arial Unicode MS"/>
                        </a:rPr>
                        <a:t>1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354773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 err="1">
                          <a:solidFill>
                            <a:schemeClr val="tx1"/>
                          </a:solidFill>
                          <a:latin typeface="Arial Unicode MS"/>
                        </a:rPr>
                        <a:t>Sensitivity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latin typeface="Arial Unicode MS"/>
                        </a:rPr>
                        <a:t>96%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96%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354773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 err="1">
                          <a:solidFill>
                            <a:schemeClr val="tx1"/>
                          </a:solidFill>
                          <a:latin typeface="Arial Unicode MS"/>
                        </a:rPr>
                        <a:t>Specificity</a:t>
                      </a:r>
                      <a:endParaRPr lang="it-IT" sz="2000" b="0" i="0" u="none" strike="noStrike" dirty="0">
                        <a:solidFill>
                          <a:schemeClr val="tx1"/>
                        </a:solidFill>
                        <a:latin typeface="Arial Unicode MS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latin typeface="Arial Unicode MS"/>
                        </a:rPr>
                        <a:t>63%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sng" strike="noStrike" dirty="0" smtClean="0">
                          <a:solidFill>
                            <a:schemeClr val="tx1"/>
                          </a:solidFill>
                          <a:latin typeface="Arial"/>
                          <a:hlinkClick r:id="" action="ppaction://hlinkfile"/>
                        </a:rPr>
                        <a:t>95%</a:t>
                      </a:r>
                      <a:r>
                        <a:rPr lang="it-IT" sz="2000" b="0" i="0" u="sng" strike="noStrike" dirty="0">
                          <a:solidFill>
                            <a:schemeClr val="tx1"/>
                          </a:solidFill>
                          <a:latin typeface="Arial"/>
                          <a:hlinkClick r:id="" action="ppaction://hlinkfile"/>
                        </a:rPr>
                        <a:t>⁎</a:t>
                      </a:r>
                      <a:endParaRPr lang="it-IT" sz="2000" b="0" i="0" u="sng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354773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PPV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>
                          <a:solidFill>
                            <a:schemeClr val="tx1"/>
                          </a:solidFill>
                          <a:latin typeface="Arial Unicode MS"/>
                        </a:rPr>
                        <a:t>31%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sng" strike="noStrike" smtClean="0">
                          <a:solidFill>
                            <a:schemeClr val="tx1"/>
                          </a:solidFill>
                          <a:latin typeface="Arial"/>
                          <a:hlinkClick r:id="" action="ppaction://hlinkfile"/>
                        </a:rPr>
                        <a:t>77%⁎</a:t>
                      </a:r>
                      <a:endParaRPr lang="it-IT" sz="2000" b="0" i="0" u="sng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  <a:tr h="354773"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NPV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99%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2000" b="0" i="0" u="none" strike="noStrike" dirty="0">
                          <a:solidFill>
                            <a:schemeClr val="tx1"/>
                          </a:solidFill>
                          <a:latin typeface="Arial Unicode MS"/>
                        </a:rPr>
                        <a:t>99%</a:t>
                      </a:r>
                    </a:p>
                  </a:txBody>
                  <a:tcPr marL="12700" marR="12700" marT="1270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CFF"/>
                    </a:solidFill>
                  </a:tcPr>
                </a:tc>
              </a:tr>
            </a:tbl>
          </a:graphicData>
        </a:graphic>
      </p:graphicFrame>
      <p:sp>
        <p:nvSpPr>
          <p:cNvPr id="146475" name="CasellaDiTesto 2"/>
          <p:cNvSpPr txBox="1">
            <a:spLocks noChangeArrowheads="1"/>
          </p:cNvSpPr>
          <p:nvPr/>
        </p:nvSpPr>
        <p:spPr bwMode="auto">
          <a:xfrm>
            <a:off x="457200" y="228600"/>
            <a:ext cx="8001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dirty="0" smtClean="0">
                <a:solidFill>
                  <a:prstClr val="black"/>
                </a:solidFill>
                <a:latin typeface="Verdana" pitchFamily="34" charset="0"/>
              </a:rPr>
              <a:t>Performance </a:t>
            </a:r>
            <a:r>
              <a:rPr lang="it-IT" dirty="0" err="1">
                <a:solidFill>
                  <a:prstClr val="black"/>
                </a:solidFill>
                <a:latin typeface="Verdana" pitchFamily="34" charset="0"/>
              </a:rPr>
              <a:t>Indexes</a:t>
            </a:r>
            <a:r>
              <a:rPr lang="it-IT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Verdana" pitchFamily="34" charset="0"/>
              </a:rPr>
              <a:t>of</a:t>
            </a:r>
            <a:r>
              <a:rPr lang="it-IT" dirty="0">
                <a:solidFill>
                  <a:prstClr val="black"/>
                </a:solidFill>
                <a:latin typeface="Verdana" pitchFamily="34" charset="0"/>
              </a:rPr>
              <a:t> CTCA and SPECT/CTCA </a:t>
            </a:r>
            <a:r>
              <a:rPr lang="it-IT" dirty="0" err="1">
                <a:solidFill>
                  <a:prstClr val="black"/>
                </a:solidFill>
                <a:latin typeface="Verdana" pitchFamily="34" charset="0"/>
              </a:rPr>
              <a:t>for</a:t>
            </a:r>
            <a:r>
              <a:rPr lang="it-IT" dirty="0">
                <a:solidFill>
                  <a:prstClr val="black"/>
                </a:solidFill>
                <a:latin typeface="Verdana" pitchFamily="34" charset="0"/>
              </a:rPr>
              <a:t> Detection </a:t>
            </a:r>
            <a:r>
              <a:rPr lang="it-IT" dirty="0" err="1">
                <a:solidFill>
                  <a:prstClr val="black"/>
                </a:solidFill>
                <a:latin typeface="Verdana" pitchFamily="34" charset="0"/>
              </a:rPr>
              <a:t>of</a:t>
            </a:r>
            <a:r>
              <a:rPr lang="it-IT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Verdana" pitchFamily="34" charset="0"/>
              </a:rPr>
              <a:t>Hemodynamically</a:t>
            </a:r>
            <a:r>
              <a:rPr lang="it-IT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Verdana" pitchFamily="34" charset="0"/>
              </a:rPr>
              <a:t>Significant</a:t>
            </a:r>
            <a:r>
              <a:rPr lang="it-IT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Verdana" pitchFamily="34" charset="0"/>
              </a:rPr>
              <a:t>Coronary</a:t>
            </a:r>
            <a:r>
              <a:rPr lang="it-IT" dirty="0">
                <a:solidFill>
                  <a:prstClr val="black"/>
                </a:solidFill>
                <a:latin typeface="Verdana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Verdana" pitchFamily="34" charset="0"/>
              </a:rPr>
              <a:t>Lesions</a:t>
            </a:r>
            <a:r>
              <a:rPr lang="it-IT" dirty="0">
                <a:solidFill>
                  <a:prstClr val="black"/>
                </a:solidFill>
                <a:latin typeface="Verdana" pitchFamily="34" charset="0"/>
              </a:rPr>
              <a:t> in 170 </a:t>
            </a:r>
            <a:r>
              <a:rPr lang="it-IT" dirty="0" err="1">
                <a:solidFill>
                  <a:prstClr val="black"/>
                </a:solidFill>
                <a:latin typeface="Verdana" pitchFamily="34" charset="0"/>
              </a:rPr>
              <a:t>Segments</a:t>
            </a:r>
            <a:r>
              <a:rPr lang="it-IT" dirty="0">
                <a:solidFill>
                  <a:prstClr val="black"/>
                </a:solidFill>
                <a:latin typeface="Verdana" pitchFamily="34" charset="0"/>
              </a:rPr>
              <a:t> in 44 </a:t>
            </a:r>
            <a:r>
              <a:rPr lang="it-IT" dirty="0" err="1">
                <a:solidFill>
                  <a:prstClr val="black"/>
                </a:solidFill>
                <a:latin typeface="Verdana" pitchFamily="34" charset="0"/>
              </a:rPr>
              <a:t>Patients</a:t>
            </a:r>
            <a:endParaRPr lang="it-IT" dirty="0">
              <a:solidFill>
                <a:prstClr val="black"/>
              </a:solidFill>
            </a:endParaRPr>
          </a:p>
        </p:txBody>
      </p:sp>
      <p:sp>
        <p:nvSpPr>
          <p:cNvPr id="146476" name="CasellaDiTesto 3"/>
          <p:cNvSpPr txBox="1">
            <a:spLocks noChangeArrowheads="1"/>
          </p:cNvSpPr>
          <p:nvPr/>
        </p:nvSpPr>
        <p:spPr bwMode="auto">
          <a:xfrm>
            <a:off x="760413" y="6350000"/>
            <a:ext cx="50373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i="1" dirty="0" err="1">
                <a:solidFill>
                  <a:prstClr val="black"/>
                </a:solidFill>
              </a:rPr>
              <a:t>Rispler</a:t>
            </a:r>
            <a:r>
              <a:rPr lang="it-IT" i="1" dirty="0">
                <a:solidFill>
                  <a:prstClr val="black"/>
                </a:solidFill>
              </a:rPr>
              <a:t> S </a:t>
            </a:r>
            <a:r>
              <a:rPr lang="it-IT" i="1" dirty="0" err="1">
                <a:solidFill>
                  <a:prstClr val="black"/>
                </a:solidFill>
              </a:rPr>
              <a:t>et</a:t>
            </a:r>
            <a:r>
              <a:rPr lang="it-IT" i="1" dirty="0">
                <a:solidFill>
                  <a:prstClr val="black"/>
                </a:solidFill>
              </a:rPr>
              <a:t> al.  J Am </a:t>
            </a:r>
            <a:r>
              <a:rPr lang="it-IT" i="1" dirty="0" err="1">
                <a:solidFill>
                  <a:prstClr val="black"/>
                </a:solidFill>
              </a:rPr>
              <a:t>Coll</a:t>
            </a:r>
            <a:r>
              <a:rPr lang="it-IT" i="1" dirty="0">
                <a:solidFill>
                  <a:prstClr val="black"/>
                </a:solidFill>
              </a:rPr>
              <a:t> </a:t>
            </a:r>
            <a:r>
              <a:rPr lang="it-IT" i="1" dirty="0" err="1">
                <a:solidFill>
                  <a:prstClr val="black"/>
                </a:solidFill>
              </a:rPr>
              <a:t>Cardiol</a:t>
            </a:r>
            <a:r>
              <a:rPr lang="it-IT" i="1" dirty="0">
                <a:solidFill>
                  <a:prstClr val="black"/>
                </a:solidFill>
              </a:rPr>
              <a:t> 2007;49:1059-1067</a:t>
            </a:r>
          </a:p>
        </p:txBody>
      </p:sp>
    </p:spTree>
    <p:extLst>
      <p:ext uri="{BB962C8B-B14F-4D97-AF65-F5344CB8AC3E}">
        <p14:creationId xmlns:p14="http://schemas.microsoft.com/office/powerpoint/2010/main" val="16967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874" name="Immagine 1" descr="excel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675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8" name="Picture 4" descr="post-rivas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0"/>
            <a:ext cx="7127875" cy="689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386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1" name="Immagine 1" descr="3.jpg"/>
          <p:cNvPicPr>
            <a:picLocks noChangeAspect="1"/>
          </p:cNvPicPr>
          <p:nvPr/>
        </p:nvPicPr>
        <p:blipFill>
          <a:blip r:embed="rId2"/>
          <a:srcRect t="5556" r="12500" b="13953"/>
          <a:stretch>
            <a:fillRect/>
          </a:stretch>
        </p:blipFill>
        <p:spPr bwMode="auto">
          <a:xfrm>
            <a:off x="0" y="152400"/>
            <a:ext cx="9166225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6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4 (2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65648" y="-749104"/>
            <a:ext cx="9233095" cy="6924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5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439616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07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6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8136" y="-692834"/>
            <a:ext cx="9233096" cy="6924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6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341313"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it-IT" sz="3200">
              <a:solidFill>
                <a:srgbClr val="000000"/>
              </a:solidFill>
            </a:endParaRPr>
          </a:p>
          <a:p>
            <a:pPr marL="342900" indent="-341313">
              <a:spcBef>
                <a:spcPts val="8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it-IT" sz="3200">
              <a:solidFill>
                <a:srgbClr val="000000"/>
              </a:solidFill>
            </a:endParaRPr>
          </a:p>
        </p:txBody>
      </p:sp>
      <p:pic>
        <p:nvPicPr>
          <p:cNvPr id="137218" name="Picture 3" descr="crn1"/>
          <p:cNvPicPr>
            <a:picLocks noChangeAspect="1" noChangeArrowheads="1"/>
          </p:cNvPicPr>
          <p:nvPr/>
        </p:nvPicPr>
        <p:blipFill>
          <a:blip r:embed="rId3"/>
          <a:srcRect t="8659"/>
          <a:stretch>
            <a:fillRect/>
          </a:stretch>
        </p:blipFill>
        <p:spPr bwMode="auto">
          <a:xfrm>
            <a:off x="1116013" y="0"/>
            <a:ext cx="7416800" cy="677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3012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it-IT" smtClean="0">
              <a:ea typeface="ＭＳ Ｐゴシック"/>
              <a:cs typeface="ＭＳ Ｐゴシック"/>
            </a:endParaRPr>
          </a:p>
        </p:txBody>
      </p:sp>
      <p:pic>
        <p:nvPicPr>
          <p:cNvPr id="139266" name="Picture 4" descr="crn4"/>
          <p:cNvPicPr>
            <a:picLocks noChangeAspect="1" noChangeArrowheads="1"/>
          </p:cNvPicPr>
          <p:nvPr/>
        </p:nvPicPr>
        <p:blipFill>
          <a:blip r:embed="rId2"/>
          <a:srcRect t="5696"/>
          <a:stretch>
            <a:fillRect/>
          </a:stretch>
        </p:blipFill>
        <p:spPr bwMode="auto">
          <a:xfrm>
            <a:off x="900113" y="0"/>
            <a:ext cx="72723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99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uore 3D.mo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95536" y="-459432"/>
            <a:ext cx="8208912" cy="784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96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Text Box 1"/>
          <p:cNvSpPr txBox="1">
            <a:spLocks noChangeArrowheads="1"/>
          </p:cNvSpPr>
          <p:nvPr/>
        </p:nvSpPr>
        <p:spPr bwMode="auto">
          <a:xfrm>
            <a:off x="325438" y="381000"/>
            <a:ext cx="8493125" cy="415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</a:tabLst>
            </a:pPr>
            <a:r>
              <a:rPr lang="en-GB" sz="1500" b="1" dirty="0">
                <a:solidFill>
                  <a:prstClr val="black"/>
                </a:solidFill>
                <a:ea typeface="msgothic"/>
                <a:cs typeface="msgothic"/>
              </a:rPr>
              <a:t>Functionally relevant coronary artery disease: comparison of 64-slice computed tomography coronary angiography with myocardial perfusion single photon emission computed tomography. </a:t>
            </a:r>
          </a:p>
        </p:txBody>
      </p:sp>
      <p:pic>
        <p:nvPicPr>
          <p:cNvPr id="1423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5988" y="979488"/>
            <a:ext cx="7318375" cy="4892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2339" name="Text Box 4"/>
          <p:cNvSpPr txBox="1">
            <a:spLocks noChangeArrowheads="1"/>
          </p:cNvSpPr>
          <p:nvPr/>
        </p:nvSpPr>
        <p:spPr bwMode="auto">
          <a:xfrm>
            <a:off x="915988" y="5972175"/>
            <a:ext cx="3917950" cy="231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</a:tabLst>
            </a:pPr>
            <a:r>
              <a:rPr lang="en-GB" sz="1100" b="1">
                <a:solidFill>
                  <a:srgbClr val="000000"/>
                </a:solidFill>
                <a:ea typeface="msgothic"/>
                <a:cs typeface="msgothic"/>
              </a:rPr>
              <a:t>Gaemperli O et al. Eur Heart J 2011;32:2100-2108</a:t>
            </a:r>
          </a:p>
        </p:txBody>
      </p:sp>
      <p:sp>
        <p:nvSpPr>
          <p:cNvPr id="142340" name="Text Box 5"/>
          <p:cNvSpPr txBox="1">
            <a:spLocks noChangeArrowheads="1"/>
          </p:cNvSpPr>
          <p:nvPr/>
        </p:nvSpPr>
        <p:spPr bwMode="auto">
          <a:xfrm>
            <a:off x="381000" y="6458857"/>
            <a:ext cx="6705600" cy="3991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76200" indent="-76200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</a:tabLst>
            </a:pPr>
            <a:r>
              <a:rPr lang="it-IT" sz="2000" dirty="0" err="1">
                <a:solidFill>
                  <a:prstClr val="black"/>
                </a:solidFill>
              </a:rPr>
              <a:t>Gaemperli</a:t>
            </a:r>
            <a:r>
              <a:rPr lang="it-IT" sz="2000" dirty="0">
                <a:solidFill>
                  <a:prstClr val="black"/>
                </a:solidFill>
              </a:rPr>
              <a:t> O </a:t>
            </a:r>
            <a:r>
              <a:rPr lang="it-IT" sz="2000" dirty="0" err="1">
                <a:solidFill>
                  <a:prstClr val="black"/>
                </a:solidFill>
              </a:rPr>
              <a:t>et</a:t>
            </a:r>
            <a:r>
              <a:rPr lang="it-IT" sz="2000" dirty="0">
                <a:solidFill>
                  <a:prstClr val="black"/>
                </a:solidFill>
              </a:rPr>
              <a:t> al. </a:t>
            </a:r>
            <a:r>
              <a:rPr lang="it-IT" sz="2000" dirty="0" err="1">
                <a:solidFill>
                  <a:prstClr val="black"/>
                </a:solidFill>
              </a:rPr>
              <a:t>Radiology</a:t>
            </a:r>
            <a:r>
              <a:rPr lang="it-IT" sz="2000" dirty="0">
                <a:solidFill>
                  <a:prstClr val="black"/>
                </a:solidFill>
              </a:rPr>
              <a:t> 2008;248:414-423</a:t>
            </a:r>
            <a:r>
              <a:rPr lang="it-IT" sz="2000" dirty="0">
                <a:solidFill>
                  <a:srgbClr val="00FFFF"/>
                </a:solidFill>
              </a:rPr>
              <a:t>.</a:t>
            </a:r>
            <a:endParaRPr lang="en-GB" sz="2000" dirty="0">
              <a:solidFill>
                <a:srgbClr val="00FFFF"/>
              </a:solidFill>
              <a:ea typeface="msgothic"/>
              <a:cs typeface="ms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5268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317</Words>
  <Application>Microsoft Office PowerPoint</Application>
  <PresentationFormat>Presentazione su schermo (4:3)</PresentationFormat>
  <Paragraphs>38</Paragraphs>
  <Slides>13</Slides>
  <Notes>4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Barbara Andreoli</dc:creator>
  <cp:lastModifiedBy>Barbara Andreoli</cp:lastModifiedBy>
  <cp:revision>1</cp:revision>
  <dcterms:created xsi:type="dcterms:W3CDTF">2013-10-29T08:23:17Z</dcterms:created>
  <dcterms:modified xsi:type="dcterms:W3CDTF">2013-10-29T08:24:02Z</dcterms:modified>
</cp:coreProperties>
</file>