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1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8"/>
  </p:notesMasterIdLst>
  <p:sldIdLst>
    <p:sldId id="257" r:id="rId2"/>
    <p:sldId id="258" r:id="rId3"/>
    <p:sldId id="259" r:id="rId4"/>
    <p:sldId id="260" r:id="rId5"/>
    <p:sldId id="301" r:id="rId6"/>
    <p:sldId id="302" r:id="rId7"/>
    <p:sldId id="303" r:id="rId8"/>
    <p:sldId id="281" r:id="rId9"/>
    <p:sldId id="269" r:id="rId10"/>
    <p:sldId id="287" r:id="rId11"/>
    <p:sldId id="290" r:id="rId12"/>
    <p:sldId id="288" r:id="rId13"/>
    <p:sldId id="289" r:id="rId14"/>
    <p:sldId id="299" r:id="rId15"/>
    <p:sldId id="291" r:id="rId16"/>
    <p:sldId id="292" r:id="rId17"/>
    <p:sldId id="293" r:id="rId18"/>
    <p:sldId id="294" r:id="rId19"/>
    <p:sldId id="295" r:id="rId20"/>
    <p:sldId id="300" r:id="rId21"/>
    <p:sldId id="262" r:id="rId22"/>
    <p:sldId id="276" r:id="rId23"/>
    <p:sldId id="277" r:id="rId24"/>
    <p:sldId id="279" r:id="rId25"/>
    <p:sldId id="280" r:id="rId26"/>
    <p:sldId id="282" r:id="rId27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33" d="100"/>
          <a:sy n="33" d="100"/>
        </p:scale>
        <p:origin x="-2046" y="-9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Rockwell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Rockwell" pitchFamily="18" charset="0"/>
              </a:defRPr>
            </a:lvl1pPr>
          </a:lstStyle>
          <a:p>
            <a:pPr>
              <a:defRPr/>
            </a:pPr>
            <a:fld id="{75DBA711-FD40-4BDF-B2BF-7327A8436B2B}" type="datetimeFigureOut">
              <a:rPr lang="it-IT"/>
              <a:pPr>
                <a:defRPr/>
              </a:pPr>
              <a:t>06/04/2013</a:t>
            </a:fld>
            <a:endParaRPr lang="it-IT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Rockwell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96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Rockwell" pitchFamily="18" charset="0"/>
              </a:defRPr>
            </a:lvl1pPr>
          </a:lstStyle>
          <a:p>
            <a:pPr>
              <a:defRPr/>
            </a:pPr>
            <a:fld id="{4AC2DF94-E541-4F96-8B0C-6E107E23F64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25192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50000"/>
              </a:spcBef>
              <a:buClr>
                <a:schemeClr val="bg1"/>
              </a:buClr>
            </a:pPr>
            <a:r>
              <a:rPr lang="it-IT" sz="1800" smtClean="0">
                <a:latin typeface="Arial" charset="0"/>
                <a:cs typeface="Times New Roman" pitchFamily="18" charset="0"/>
              </a:rPr>
              <a:t>(</a:t>
            </a:r>
            <a:r>
              <a:rPr lang="it-IT" sz="1800" i="1" smtClean="0">
                <a:latin typeface="Arial" charset="0"/>
                <a:cs typeface="Times New Roman" pitchFamily="18" charset="0"/>
              </a:rPr>
              <a:t>inferiorità, inibizione, colpa/ribellione, dissimulazione) </a:t>
            </a:r>
          </a:p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it-IT" i="1" smtClean="0"/>
              <a:t>(Elabora proiezioni, distorsioni, aumenta il potere di un soggetto a scapito dell’altro)</a:t>
            </a:r>
          </a:p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50000"/>
              </a:spcBef>
              <a:buClr>
                <a:schemeClr val="bg1"/>
              </a:buClr>
            </a:pPr>
            <a:r>
              <a:rPr lang="it-IT" sz="1800" i="1" smtClean="0">
                <a:latin typeface="Arial" charset="0"/>
                <a:cs typeface="Times New Roman" pitchFamily="18" charset="0"/>
              </a:rPr>
              <a:t>Provoca sentimenti di pietà e controdipendenza, passivizzazione, dipendenza.</a:t>
            </a:r>
          </a:p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it-IT" sz="2800" i="1" smtClean="0">
                <a:latin typeface="Arial" charset="0"/>
                <a:cs typeface="Times New Roman" pitchFamily="18" charset="0"/>
              </a:rPr>
              <a:t>(inibizione, dipendenza dall’interrogatore, svalutazione di sé)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50000"/>
              </a:spcBef>
              <a:buClr>
                <a:schemeClr val="bg1"/>
              </a:buClr>
            </a:pPr>
            <a:r>
              <a:rPr lang="it-IT" sz="2400" i="1" smtClean="0">
                <a:latin typeface="Arial" charset="0"/>
                <a:cs typeface="Times New Roman" pitchFamily="18" charset="0"/>
              </a:rPr>
              <a:t>Passivizzazione, rottura del rapporto</a:t>
            </a:r>
            <a:endParaRPr lang="it-IT" sz="2400" smtClean="0">
              <a:latin typeface="Arial" charset="0"/>
              <a:cs typeface="Times New Roman" pitchFamily="18" charset="0"/>
            </a:endParaRPr>
          </a:p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9"/>
          <p:cNvSpPr/>
          <p:nvPr/>
        </p:nvSpPr>
        <p:spPr>
          <a:xfrm rot="20707748">
            <a:off x="-617538" y="-652463"/>
            <a:ext cx="6664326" cy="3943351"/>
          </a:xfrm>
          <a:custGeom>
            <a:avLst/>
            <a:gdLst/>
            <a:ahLst/>
            <a:cxnLst/>
            <a:rect l="l" t="t" r="r" b="b"/>
            <a:pathLst>
              <a:path w="6664606" h="3942692">
                <a:moveTo>
                  <a:pt x="1046923" y="0"/>
                </a:moveTo>
                <a:lnTo>
                  <a:pt x="6664606" y="1491692"/>
                </a:lnTo>
                <a:lnTo>
                  <a:pt x="6664606" y="3860602"/>
                </a:lnTo>
                <a:cubicBezTo>
                  <a:pt x="6664606" y="3905939"/>
                  <a:pt x="6627853" y="3942692"/>
                  <a:pt x="6582516" y="3942692"/>
                </a:cubicBezTo>
                <a:lnTo>
                  <a:pt x="0" y="3942692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ounded Rectangle 11"/>
          <p:cNvSpPr/>
          <p:nvPr/>
        </p:nvSpPr>
        <p:spPr>
          <a:xfrm rot="20707748">
            <a:off x="6167438" y="-441325"/>
            <a:ext cx="3127375" cy="2425700"/>
          </a:xfrm>
          <a:custGeom>
            <a:avLst/>
            <a:gdLst/>
            <a:ahLst/>
            <a:cxnLst/>
            <a:rect l="l" t="t" r="r" b="b"/>
            <a:pathLst>
              <a:path w="3126510" h="2426476">
                <a:moveTo>
                  <a:pt x="0" y="0"/>
                </a:moveTo>
                <a:lnTo>
                  <a:pt x="3126510" y="830198"/>
                </a:lnTo>
                <a:lnTo>
                  <a:pt x="2702642" y="2426476"/>
                </a:lnTo>
                <a:lnTo>
                  <a:pt x="82091" y="2426476"/>
                </a:lnTo>
                <a:cubicBezTo>
                  <a:pt x="36754" y="2426475"/>
                  <a:pt x="1" y="2389722"/>
                  <a:pt x="1" y="2344385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ed Rectangle 10"/>
          <p:cNvSpPr/>
          <p:nvPr/>
        </p:nvSpPr>
        <p:spPr>
          <a:xfrm rot="20707748">
            <a:off x="7143750" y="2001838"/>
            <a:ext cx="2679700" cy="4945062"/>
          </a:xfrm>
          <a:custGeom>
            <a:avLst/>
            <a:gdLst/>
            <a:ahLst/>
            <a:cxnLst/>
            <a:rect l="l" t="t" r="r" b="b"/>
            <a:pathLst>
              <a:path w="2679455" h="4946037">
                <a:moveTo>
                  <a:pt x="2679455" y="0"/>
                </a:moveTo>
                <a:lnTo>
                  <a:pt x="1366108" y="4946037"/>
                </a:lnTo>
                <a:lnTo>
                  <a:pt x="0" y="4583288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ounded Rectangle 8"/>
          <p:cNvSpPr/>
          <p:nvPr/>
        </p:nvSpPr>
        <p:spPr>
          <a:xfrm rot="20707748">
            <a:off x="-206375" y="3322638"/>
            <a:ext cx="7378700" cy="4557712"/>
          </a:xfrm>
          <a:custGeom>
            <a:avLst/>
            <a:gdLst/>
            <a:ahLst/>
            <a:cxnLst/>
            <a:rect l="l" t="t" r="r" b="b"/>
            <a:pathLst>
              <a:path w="7378073" h="4557796">
                <a:moveTo>
                  <a:pt x="7327936" y="6451"/>
                </a:moveTo>
                <a:cubicBezTo>
                  <a:pt x="7357400" y="18913"/>
                  <a:pt x="7378073" y="48087"/>
                  <a:pt x="7378073" y="82090"/>
                </a:cubicBezTo>
                <a:lnTo>
                  <a:pt x="7378073" y="4557796"/>
                </a:lnTo>
                <a:lnTo>
                  <a:pt x="0" y="2598658"/>
                </a:lnTo>
                <a:lnTo>
                  <a:pt x="690034" y="0"/>
                </a:lnTo>
                <a:lnTo>
                  <a:pt x="7295983" y="0"/>
                </a:lnTo>
                <a:cubicBezTo>
                  <a:pt x="7307317" y="0"/>
                  <a:pt x="7318115" y="2297"/>
                  <a:pt x="7327936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-900000">
            <a:off x="547834" y="3632676"/>
            <a:ext cx="5985159" cy="1606102"/>
          </a:xfrm>
        </p:spPr>
        <p:txBody>
          <a:bodyPr/>
          <a:lstStyle>
            <a:lvl1pPr>
              <a:lnSpc>
                <a:spcPts val="6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-900000">
            <a:off x="2201145" y="5027230"/>
            <a:ext cx="4655297" cy="1128495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 rot="20700000">
            <a:off x="6742113" y="2312988"/>
            <a:ext cx="1524000" cy="365125"/>
          </a:xfrm>
        </p:spPr>
        <p:txBody>
          <a:bodyPr/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79D4B24-2D74-4C28-9F5C-2B85CC0976D1}" type="datetimeFigureOut">
              <a:rPr lang="it-IT"/>
              <a:pPr>
                <a:defRPr/>
              </a:pPr>
              <a:t>06/04/2013</a:t>
            </a:fld>
            <a:endParaRPr lang="it-IT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20700000">
            <a:off x="6551613" y="1528763"/>
            <a:ext cx="246538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 rot="20700000">
            <a:off x="6451600" y="1162050"/>
            <a:ext cx="2133600" cy="420688"/>
          </a:xfrm>
        </p:spPr>
        <p:txBody>
          <a:bodyPr/>
          <a:lstStyle>
            <a:lvl1pPr algn="l">
              <a:defRPr sz="2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2A398D3-E00F-4A9A-BD4C-D4DF257C3FF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1"/>
          <p:cNvSpPr/>
          <p:nvPr/>
        </p:nvSpPr>
        <p:spPr>
          <a:xfrm rot="20707748">
            <a:off x="-895350" y="-766763"/>
            <a:ext cx="8332788" cy="5894388"/>
          </a:xfrm>
          <a:custGeom>
            <a:avLst/>
            <a:gdLst/>
            <a:ahLst/>
            <a:cxnLst/>
            <a:rect l="l" t="t" r="r" b="b"/>
            <a:pathLst>
              <a:path w="8332816" h="5894380">
                <a:moveTo>
                  <a:pt x="1565164" y="0"/>
                </a:moveTo>
                <a:lnTo>
                  <a:pt x="8332816" y="1797049"/>
                </a:lnTo>
                <a:lnTo>
                  <a:pt x="8332816" y="5812290"/>
                </a:lnTo>
                <a:cubicBezTo>
                  <a:pt x="8332816" y="5857627"/>
                  <a:pt x="8296063" y="5894380"/>
                  <a:pt x="8250726" y="5894380"/>
                </a:cubicBezTo>
                <a:lnTo>
                  <a:pt x="0" y="5894380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ounded Rectangle 12"/>
          <p:cNvSpPr/>
          <p:nvPr/>
        </p:nvSpPr>
        <p:spPr>
          <a:xfrm rot="20707748">
            <a:off x="65088" y="5089525"/>
            <a:ext cx="8528050" cy="2911475"/>
          </a:xfrm>
          <a:custGeom>
            <a:avLst/>
            <a:gdLst/>
            <a:ahLst/>
            <a:cxnLst/>
            <a:rect l="l" t="t" r="r" b="b"/>
            <a:pathLst>
              <a:path w="8528044" h="2911464">
                <a:moveTo>
                  <a:pt x="8477907" y="6451"/>
                </a:moveTo>
                <a:cubicBezTo>
                  <a:pt x="8507371" y="18913"/>
                  <a:pt x="8528044" y="48087"/>
                  <a:pt x="8528044" y="82090"/>
                </a:cubicBezTo>
                <a:lnTo>
                  <a:pt x="8528044" y="2911464"/>
                </a:lnTo>
                <a:lnTo>
                  <a:pt x="0" y="646970"/>
                </a:lnTo>
                <a:lnTo>
                  <a:pt x="171794" y="0"/>
                </a:lnTo>
                <a:lnTo>
                  <a:pt x="8445954" y="0"/>
                </a:lnTo>
                <a:cubicBezTo>
                  <a:pt x="8457288" y="0"/>
                  <a:pt x="8468086" y="2297"/>
                  <a:pt x="8477907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ed Rectangle 13"/>
          <p:cNvSpPr/>
          <p:nvPr/>
        </p:nvSpPr>
        <p:spPr>
          <a:xfrm rot="20707748">
            <a:off x="8534400" y="3840163"/>
            <a:ext cx="1011238" cy="2994025"/>
          </a:xfrm>
          <a:custGeom>
            <a:avLst/>
            <a:gdLst/>
            <a:ahLst/>
            <a:cxnLst/>
            <a:rect l="l" t="t" r="r" b="b"/>
            <a:pathLst>
              <a:path w="1011244" h="2994350">
                <a:moveTo>
                  <a:pt x="1011244" y="0"/>
                </a:moveTo>
                <a:lnTo>
                  <a:pt x="216140" y="2994350"/>
                </a:lnTo>
                <a:lnTo>
                  <a:pt x="0" y="2936957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ounded Rectangle 14"/>
          <p:cNvSpPr/>
          <p:nvPr/>
        </p:nvSpPr>
        <p:spPr>
          <a:xfrm rot="20707748">
            <a:off x="7588250" y="-322263"/>
            <a:ext cx="1976438" cy="4073526"/>
          </a:xfrm>
          <a:custGeom>
            <a:avLst/>
            <a:gdLst/>
            <a:ahLst/>
            <a:cxnLst/>
            <a:rect l="l" t="t" r="r" b="b"/>
            <a:pathLst>
              <a:path w="1976541" h="4072806">
                <a:moveTo>
                  <a:pt x="0" y="0"/>
                </a:moveTo>
                <a:lnTo>
                  <a:pt x="1976541" y="524841"/>
                </a:lnTo>
                <a:lnTo>
                  <a:pt x="1034432" y="4072806"/>
                </a:lnTo>
                <a:lnTo>
                  <a:pt x="82090" y="4072806"/>
                </a:lnTo>
                <a:cubicBezTo>
                  <a:pt x="36753" y="4072806"/>
                  <a:pt x="0" y="4036053"/>
                  <a:pt x="0" y="3990716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900000">
            <a:off x="3183882" y="4760430"/>
            <a:ext cx="5004753" cy="1299542"/>
          </a:xfrm>
        </p:spPr>
        <p:txBody>
          <a:bodyPr anchor="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-900000">
            <a:off x="781854" y="984581"/>
            <a:ext cx="6581279" cy="3604759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 rot="20700000">
            <a:off x="6996113" y="6238875"/>
            <a:ext cx="1524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B0B97-2D0D-4652-828A-0C3A2071D90E}" type="datetimeFigureOut">
              <a:rPr lang="it-IT"/>
              <a:pPr>
                <a:defRPr/>
              </a:pPr>
              <a:t>06/04/2013</a:t>
            </a:fld>
            <a:endParaRPr lang="it-IT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20700000">
            <a:off x="5321300" y="6094413"/>
            <a:ext cx="31242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 rot="20700000">
            <a:off x="8181975" y="3246438"/>
            <a:ext cx="90805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DAF65B4F-A674-460A-8017-5EF4B3D430B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1"/>
          <p:cNvSpPr/>
          <p:nvPr/>
        </p:nvSpPr>
        <p:spPr>
          <a:xfrm rot="20707748">
            <a:off x="-882650" y="-625475"/>
            <a:ext cx="7440613" cy="7346950"/>
          </a:xfrm>
          <a:custGeom>
            <a:avLst/>
            <a:gdLst/>
            <a:ahLst/>
            <a:cxnLst/>
            <a:rect l="l" t="t" r="r" b="b"/>
            <a:pathLst>
              <a:path w="7440156" h="7347127">
                <a:moveTo>
                  <a:pt x="1760047" y="0"/>
                </a:moveTo>
                <a:lnTo>
                  <a:pt x="7440156" y="1508269"/>
                </a:lnTo>
                <a:lnTo>
                  <a:pt x="7440156" y="7265037"/>
                </a:lnTo>
                <a:cubicBezTo>
                  <a:pt x="7440156" y="7310374"/>
                  <a:pt x="7403403" y="7347127"/>
                  <a:pt x="7358066" y="7347127"/>
                </a:cubicBezTo>
                <a:lnTo>
                  <a:pt x="2707078" y="7347127"/>
                </a:lnTo>
                <a:lnTo>
                  <a:pt x="0" y="6628304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ounded Rectangle 12"/>
          <p:cNvSpPr/>
          <p:nvPr/>
        </p:nvSpPr>
        <p:spPr>
          <a:xfrm rot="20707748">
            <a:off x="3227388" y="6273800"/>
            <a:ext cx="4395787" cy="1168400"/>
          </a:xfrm>
          <a:custGeom>
            <a:avLst/>
            <a:gdLst/>
            <a:ahLst/>
            <a:cxnLst/>
            <a:rect l="l" t="t" r="r" b="b"/>
            <a:pathLst>
              <a:path w="4396677" h="1167472">
                <a:moveTo>
                  <a:pt x="4346539" y="6451"/>
                </a:moveTo>
                <a:cubicBezTo>
                  <a:pt x="4376003" y="18913"/>
                  <a:pt x="4396677" y="48087"/>
                  <a:pt x="4396677" y="82090"/>
                </a:cubicBezTo>
                <a:lnTo>
                  <a:pt x="4396677" y="1167472"/>
                </a:lnTo>
                <a:lnTo>
                  <a:pt x="0" y="0"/>
                </a:lnTo>
                <a:lnTo>
                  <a:pt x="4314586" y="0"/>
                </a:lnTo>
                <a:cubicBezTo>
                  <a:pt x="4325920" y="0"/>
                  <a:pt x="4336718" y="2297"/>
                  <a:pt x="4346539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ed Rectangle 13"/>
          <p:cNvSpPr/>
          <p:nvPr/>
        </p:nvSpPr>
        <p:spPr>
          <a:xfrm rot="20707748">
            <a:off x="7659688" y="5459413"/>
            <a:ext cx="1709737" cy="1538287"/>
          </a:xfrm>
          <a:custGeom>
            <a:avLst/>
            <a:gdLst/>
            <a:ahLst/>
            <a:cxnLst/>
            <a:rect l="l" t="t" r="r" b="b"/>
            <a:pathLst>
              <a:path w="1710569" h="1538689">
                <a:moveTo>
                  <a:pt x="1710569" y="1"/>
                </a:moveTo>
                <a:lnTo>
                  <a:pt x="1301993" y="1538689"/>
                </a:lnTo>
                <a:lnTo>
                  <a:pt x="0" y="1192965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ounded Rectangle 14"/>
          <p:cNvSpPr/>
          <p:nvPr/>
        </p:nvSpPr>
        <p:spPr>
          <a:xfrm rot="20707748">
            <a:off x="6665913" y="-490538"/>
            <a:ext cx="3067050" cy="5811838"/>
          </a:xfrm>
          <a:custGeom>
            <a:avLst/>
            <a:gdLst/>
            <a:ahLst/>
            <a:cxnLst/>
            <a:rect l="l" t="t" r="r" b="b"/>
            <a:pathLst>
              <a:path w="3065776" h="5811871">
                <a:moveTo>
                  <a:pt x="0" y="0"/>
                </a:moveTo>
                <a:lnTo>
                  <a:pt x="3065776" y="814071"/>
                </a:lnTo>
                <a:lnTo>
                  <a:pt x="1738684" y="5811871"/>
                </a:lnTo>
                <a:lnTo>
                  <a:pt x="82090" y="5811871"/>
                </a:lnTo>
                <a:cubicBezTo>
                  <a:pt x="36753" y="5811871"/>
                  <a:pt x="0" y="5775118"/>
                  <a:pt x="0" y="572978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 rot="-900000">
            <a:off x="6793335" y="511413"/>
            <a:ext cx="1435608" cy="481888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-900000">
            <a:off x="967762" y="1075673"/>
            <a:ext cx="5398955" cy="508826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 rot="20700000">
            <a:off x="7753350" y="5888038"/>
            <a:ext cx="12446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629873FC-0AC3-413C-BB75-05EEC2DB8671}" type="datetimeFigureOut">
              <a:rPr lang="it-IT"/>
              <a:pPr>
                <a:defRPr/>
              </a:pPr>
              <a:t>06/04/2013</a:t>
            </a:fld>
            <a:endParaRPr lang="it-IT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20700000">
            <a:off x="4997450" y="6188075"/>
            <a:ext cx="238125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 rot="20700000">
            <a:off x="7689850" y="5641975"/>
            <a:ext cx="12446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D700A9CD-83F1-4E22-84D4-DDD2BB03CE0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8"/>
          <p:cNvSpPr/>
          <p:nvPr/>
        </p:nvSpPr>
        <p:spPr>
          <a:xfrm rot="907748">
            <a:off x="-865188" y="850900"/>
            <a:ext cx="3614738" cy="6151563"/>
          </a:xfrm>
          <a:custGeom>
            <a:avLst/>
            <a:gdLst/>
            <a:ahLst/>
            <a:cxnLst/>
            <a:rect l="l" t="t" r="r" b="b"/>
            <a:pathLst>
              <a:path w="3615441" h="6151724">
                <a:moveTo>
                  <a:pt x="0" y="0"/>
                </a:moveTo>
                <a:lnTo>
                  <a:pt x="3533351" y="0"/>
                </a:lnTo>
                <a:cubicBezTo>
                  <a:pt x="3578688" y="0"/>
                  <a:pt x="3615441" y="36753"/>
                  <a:pt x="3615441" y="82090"/>
                </a:cubicBezTo>
                <a:lnTo>
                  <a:pt x="3615441" y="5623909"/>
                </a:lnTo>
                <a:lnTo>
                  <a:pt x="1663219" y="6151724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ounded Rectangle 12"/>
          <p:cNvSpPr/>
          <p:nvPr/>
        </p:nvSpPr>
        <p:spPr>
          <a:xfrm rot="907748">
            <a:off x="17463" y="-511175"/>
            <a:ext cx="3735387" cy="1387475"/>
          </a:xfrm>
          <a:custGeom>
            <a:avLst/>
            <a:gdLst/>
            <a:ahLst/>
            <a:cxnLst/>
            <a:rect l="l" t="t" r="r" b="b"/>
            <a:pathLst>
              <a:path w="3735394" h="1387781">
                <a:moveTo>
                  <a:pt x="0" y="1009924"/>
                </a:moveTo>
                <a:lnTo>
                  <a:pt x="3735394" y="0"/>
                </a:lnTo>
                <a:lnTo>
                  <a:pt x="3735394" y="1305691"/>
                </a:lnTo>
                <a:cubicBezTo>
                  <a:pt x="3735394" y="1351028"/>
                  <a:pt x="3698641" y="1387781"/>
                  <a:pt x="3653304" y="1387781"/>
                </a:cubicBezTo>
                <a:lnTo>
                  <a:pt x="102160" y="1387781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ed Rectangle 13"/>
          <p:cNvSpPr/>
          <p:nvPr/>
        </p:nvSpPr>
        <p:spPr>
          <a:xfrm rot="907748">
            <a:off x="2146300" y="6589713"/>
            <a:ext cx="1981200" cy="536575"/>
          </a:xfrm>
          <a:custGeom>
            <a:avLst/>
            <a:gdLst/>
            <a:ahLst/>
            <a:cxnLst/>
            <a:rect l="l" t="t" r="r" b="b"/>
            <a:pathLst>
              <a:path w="1981025" h="535602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81025" y="0"/>
                </a:lnTo>
                <a:lnTo>
                  <a:pt x="0" y="535602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ounded Rectangle 14"/>
          <p:cNvSpPr/>
          <p:nvPr/>
        </p:nvSpPr>
        <p:spPr>
          <a:xfrm rot="907748">
            <a:off x="3184525" y="-554038"/>
            <a:ext cx="6783388" cy="7826376"/>
          </a:xfrm>
          <a:custGeom>
            <a:avLst/>
            <a:gdLst/>
            <a:ahLst/>
            <a:cxnLst/>
            <a:rect l="l" t="t" r="r" b="b"/>
            <a:pathLst>
              <a:path w="6782931" h="7826540">
                <a:moveTo>
                  <a:pt x="0" y="1349945"/>
                </a:moveTo>
                <a:lnTo>
                  <a:pt x="4993024" y="0"/>
                </a:lnTo>
                <a:lnTo>
                  <a:pt x="6782931" y="6620302"/>
                </a:lnTo>
                <a:lnTo>
                  <a:pt x="2321435" y="7826540"/>
                </a:lnTo>
                <a:lnTo>
                  <a:pt x="82090" y="7826540"/>
                </a:lnTo>
                <a:cubicBezTo>
                  <a:pt x="36753" y="7826540"/>
                  <a:pt x="0" y="7789787"/>
                  <a:pt x="0" y="774445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-633894" y="2921988"/>
            <a:ext cx="5064953" cy="1695631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900000">
            <a:off x="3479028" y="959716"/>
            <a:ext cx="4658735" cy="5077623"/>
          </a:xfrm>
        </p:spPr>
        <p:txBody>
          <a:bodyPr anchor="ctr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 rot="900000">
            <a:off x="1690688" y="608013"/>
            <a:ext cx="17891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59F528-80B6-49D1-AE1D-F35C0D1DEB75}" type="datetimeFigureOut">
              <a:rPr lang="it-IT"/>
              <a:pPr>
                <a:defRPr/>
              </a:pPr>
              <a:t>06/04/2013</a:t>
            </a:fld>
            <a:endParaRPr lang="it-IT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900000">
            <a:off x="3103563" y="6176963"/>
            <a:ext cx="23923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 rot="900000">
            <a:off x="1265238" y="300038"/>
            <a:ext cx="22875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32630F-4534-4236-82A1-3507B9F6AEF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6"/>
          <p:cNvSpPr/>
          <p:nvPr/>
        </p:nvSpPr>
        <p:spPr>
          <a:xfrm rot="900000">
            <a:off x="-57150" y="-1017588"/>
            <a:ext cx="7412038" cy="3438526"/>
          </a:xfrm>
          <a:custGeom>
            <a:avLst/>
            <a:gdLst/>
            <a:ahLst/>
            <a:cxnLst/>
            <a:rect l="l" t="t" r="r" b="b"/>
            <a:pathLst>
              <a:path w="7411427" h="3438177">
                <a:moveTo>
                  <a:pt x="0" y="1985886"/>
                </a:moveTo>
                <a:lnTo>
                  <a:pt x="7411427" y="0"/>
                </a:lnTo>
                <a:lnTo>
                  <a:pt x="7411427" y="3356087"/>
                </a:lnTo>
                <a:cubicBezTo>
                  <a:pt x="7411427" y="3401424"/>
                  <a:pt x="7374674" y="3438177"/>
                  <a:pt x="7329337" y="3438177"/>
                </a:cubicBezTo>
                <a:lnTo>
                  <a:pt x="389140" y="3438177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ounded Rectangle 17"/>
          <p:cNvSpPr/>
          <p:nvPr/>
        </p:nvSpPr>
        <p:spPr>
          <a:xfrm rot="900000">
            <a:off x="-776288" y="2417763"/>
            <a:ext cx="6997701" cy="5080000"/>
          </a:xfrm>
          <a:custGeom>
            <a:avLst/>
            <a:gdLst/>
            <a:ahLst/>
            <a:cxnLst/>
            <a:rect l="l" t="t" r="r" b="b"/>
            <a:pathLst>
              <a:path w="6998365" h="5080081">
                <a:moveTo>
                  <a:pt x="0" y="0"/>
                </a:moveTo>
                <a:lnTo>
                  <a:pt x="6916275" y="0"/>
                </a:lnTo>
                <a:cubicBezTo>
                  <a:pt x="6961612" y="0"/>
                  <a:pt x="6998365" y="36753"/>
                  <a:pt x="6998365" y="82090"/>
                </a:cubicBezTo>
                <a:lnTo>
                  <a:pt x="6998365" y="3569608"/>
                </a:lnTo>
                <a:lnTo>
                  <a:pt x="1361203" y="5080081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ed Rectangle 18"/>
          <p:cNvSpPr/>
          <p:nvPr/>
        </p:nvSpPr>
        <p:spPr>
          <a:xfrm rot="900000">
            <a:off x="6337300" y="3775075"/>
            <a:ext cx="3103563" cy="3544888"/>
          </a:xfrm>
          <a:custGeom>
            <a:avLst/>
            <a:gdLst/>
            <a:ahLst/>
            <a:cxnLst/>
            <a:rect l="l" t="t" r="r" b="b"/>
            <a:pathLst>
              <a:path w="3102275" h="3544033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2375388" y="0"/>
                </a:lnTo>
                <a:lnTo>
                  <a:pt x="3102275" y="2712781"/>
                </a:lnTo>
                <a:lnTo>
                  <a:pt x="0" y="3544033"/>
                </a:lnTo>
                <a:lnTo>
                  <a:pt x="0" y="82090"/>
                </a:lnTo>
                <a:cubicBezTo>
                  <a:pt x="0" y="48087"/>
                  <a:pt x="20673" y="18913"/>
                  <a:pt x="50137" y="645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ounded Rectangle 19"/>
          <p:cNvSpPr/>
          <p:nvPr/>
        </p:nvSpPr>
        <p:spPr>
          <a:xfrm rot="900000">
            <a:off x="7327900" y="-104775"/>
            <a:ext cx="2351088" cy="3821113"/>
          </a:xfrm>
          <a:custGeom>
            <a:avLst/>
            <a:gdLst/>
            <a:ahLst/>
            <a:cxnLst/>
            <a:rect l="l" t="t" r="r" b="b"/>
            <a:pathLst>
              <a:path w="2350627" h="3820866">
                <a:moveTo>
                  <a:pt x="1" y="355523"/>
                </a:moveTo>
                <a:lnTo>
                  <a:pt x="1326829" y="0"/>
                </a:lnTo>
                <a:lnTo>
                  <a:pt x="2350627" y="3820866"/>
                </a:lnTo>
                <a:lnTo>
                  <a:pt x="82091" y="3820866"/>
                </a:lnTo>
                <a:cubicBezTo>
                  <a:pt x="36754" y="3820866"/>
                  <a:pt x="1" y="3784113"/>
                  <a:pt x="0" y="3738776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900000">
            <a:off x="534986" y="2921829"/>
            <a:ext cx="5690855" cy="1570680"/>
          </a:xfrm>
        </p:spPr>
        <p:txBody>
          <a:bodyPr>
            <a:noAutofit/>
          </a:bodyPr>
          <a:lstStyle>
            <a:lvl1pPr algn="r">
              <a:defRPr sz="4800" b="0" cap="none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900000">
            <a:off x="537849" y="4494201"/>
            <a:ext cx="5271544" cy="1500187"/>
          </a:xfrm>
        </p:spPr>
        <p:txBody>
          <a:bodyPr anchor="t"/>
          <a:lstStyle>
            <a:lvl1pPr marL="0" indent="0" algn="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 rot="900000">
            <a:off x="6878638" y="3760788"/>
            <a:ext cx="15240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63861533-EABB-4B9C-B375-0A3812BF54E0}" type="datetimeFigureOut">
              <a:rPr lang="it-IT"/>
              <a:pPr>
                <a:defRPr/>
              </a:pPr>
              <a:t>06/04/2013</a:t>
            </a:fld>
            <a:endParaRPr lang="it-IT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900000">
            <a:off x="7056438" y="3170238"/>
            <a:ext cx="19272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 rot="900000" flipH="1">
            <a:off x="7177088" y="2660650"/>
            <a:ext cx="682625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84B6DBB1-96EB-4689-A6B4-9D28A20DB78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6"/>
          <p:cNvSpPr/>
          <p:nvPr/>
        </p:nvSpPr>
        <p:spPr>
          <a:xfrm rot="20707748">
            <a:off x="-882650" y="-625475"/>
            <a:ext cx="7439025" cy="7343775"/>
          </a:xfrm>
          <a:custGeom>
            <a:avLst/>
            <a:gdLst/>
            <a:ahLst/>
            <a:cxnLst/>
            <a:rect l="l" t="t" r="r" b="b"/>
            <a:pathLst>
              <a:path w="7439907" h="7344599">
                <a:moveTo>
                  <a:pt x="1760047" y="0"/>
                </a:moveTo>
                <a:lnTo>
                  <a:pt x="7439906" y="1508202"/>
                </a:lnTo>
                <a:lnTo>
                  <a:pt x="7439907" y="7262509"/>
                </a:lnTo>
                <a:cubicBezTo>
                  <a:pt x="7439906" y="7307846"/>
                  <a:pt x="7403153" y="7344599"/>
                  <a:pt x="7357816" y="7344599"/>
                </a:cubicBezTo>
                <a:lnTo>
                  <a:pt x="2697558" y="7344599"/>
                </a:lnTo>
                <a:lnTo>
                  <a:pt x="0" y="66283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ed Rectangle 17"/>
          <p:cNvSpPr/>
          <p:nvPr/>
        </p:nvSpPr>
        <p:spPr>
          <a:xfrm rot="20707748">
            <a:off x="3236913" y="6275388"/>
            <a:ext cx="4387850" cy="1165225"/>
          </a:xfrm>
          <a:custGeom>
            <a:avLst/>
            <a:gdLst/>
            <a:ahLst/>
            <a:cxnLst/>
            <a:rect l="l" t="t" r="r" b="b"/>
            <a:pathLst>
              <a:path w="4387395" h="1165008">
                <a:moveTo>
                  <a:pt x="4337258" y="6451"/>
                </a:moveTo>
                <a:cubicBezTo>
                  <a:pt x="4366722" y="18913"/>
                  <a:pt x="4387395" y="48087"/>
                  <a:pt x="4387395" y="82090"/>
                </a:cubicBezTo>
                <a:lnTo>
                  <a:pt x="4387395" y="1165008"/>
                </a:lnTo>
                <a:lnTo>
                  <a:pt x="0" y="0"/>
                </a:lnTo>
                <a:lnTo>
                  <a:pt x="4305305" y="0"/>
                </a:lnTo>
                <a:cubicBezTo>
                  <a:pt x="4316639" y="0"/>
                  <a:pt x="4327437" y="2297"/>
                  <a:pt x="4337258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ounded Rectangle 18"/>
          <p:cNvSpPr/>
          <p:nvPr/>
        </p:nvSpPr>
        <p:spPr>
          <a:xfrm rot="20707748">
            <a:off x="7661275" y="5462588"/>
            <a:ext cx="1708150" cy="1535112"/>
          </a:xfrm>
          <a:custGeom>
            <a:avLst/>
            <a:gdLst/>
            <a:ahLst/>
            <a:cxnLst/>
            <a:rect l="l" t="t" r="r" b="b"/>
            <a:pathLst>
              <a:path w="1709024" h="1536003">
                <a:moveTo>
                  <a:pt x="1709024" y="0"/>
                </a:moveTo>
                <a:lnTo>
                  <a:pt x="1301161" y="1536003"/>
                </a:lnTo>
                <a:lnTo>
                  <a:pt x="0" y="119050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ounded Rectangle 19"/>
          <p:cNvSpPr/>
          <p:nvPr/>
        </p:nvSpPr>
        <p:spPr>
          <a:xfrm rot="20707748">
            <a:off x="6667500" y="-490538"/>
            <a:ext cx="3065463" cy="5811838"/>
          </a:xfrm>
          <a:custGeom>
            <a:avLst/>
            <a:gdLst/>
            <a:ahLst/>
            <a:cxnLst/>
            <a:rect l="l" t="t" r="r" b="b"/>
            <a:pathLst>
              <a:path w="3064333" h="5811872">
                <a:moveTo>
                  <a:pt x="0" y="0"/>
                </a:moveTo>
                <a:lnTo>
                  <a:pt x="3064333" y="813688"/>
                </a:lnTo>
                <a:lnTo>
                  <a:pt x="1737140" y="5811872"/>
                </a:lnTo>
                <a:lnTo>
                  <a:pt x="82090" y="5811872"/>
                </a:lnTo>
                <a:cubicBezTo>
                  <a:pt x="36753" y="5811872"/>
                  <a:pt x="0" y="5775119"/>
                  <a:pt x="0" y="5729782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171893" y="2231024"/>
            <a:ext cx="4820301" cy="1436159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 rot="-900000">
            <a:off x="1014439" y="1335061"/>
            <a:ext cx="2578608" cy="48398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 rot="-900000">
            <a:off x="3701032" y="618005"/>
            <a:ext cx="2580010" cy="4837176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 rot="20700000">
            <a:off x="7756525" y="5888038"/>
            <a:ext cx="1241425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5B4F6566-2C7C-432D-A592-3B3E4C7EA538}" type="datetimeFigureOut">
              <a:rPr lang="it-IT"/>
              <a:pPr>
                <a:defRPr/>
              </a:pPr>
              <a:t>06/04/2013</a:t>
            </a:fld>
            <a:endParaRPr lang="it-IT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 rot="20700000">
            <a:off x="4054475" y="5494338"/>
            <a:ext cx="31242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 rot="20700000">
            <a:off x="7689850" y="5643563"/>
            <a:ext cx="1241425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9274EAD4-FC37-4537-AA1E-7F52FDC93BB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52"/>
          <p:cNvSpPr/>
          <p:nvPr/>
        </p:nvSpPr>
        <p:spPr>
          <a:xfrm rot="20707748">
            <a:off x="-882650" y="-625475"/>
            <a:ext cx="7439025" cy="7343775"/>
          </a:xfrm>
          <a:custGeom>
            <a:avLst/>
            <a:gdLst/>
            <a:ahLst/>
            <a:cxnLst/>
            <a:rect l="l" t="t" r="r" b="b"/>
            <a:pathLst>
              <a:path w="7439907" h="7344599">
                <a:moveTo>
                  <a:pt x="1760047" y="0"/>
                </a:moveTo>
                <a:lnTo>
                  <a:pt x="7439906" y="1508202"/>
                </a:lnTo>
                <a:lnTo>
                  <a:pt x="7439907" y="7262509"/>
                </a:lnTo>
                <a:cubicBezTo>
                  <a:pt x="7439906" y="7307846"/>
                  <a:pt x="7403153" y="7344599"/>
                  <a:pt x="7357816" y="7344599"/>
                </a:cubicBezTo>
                <a:lnTo>
                  <a:pt x="2697558" y="7344599"/>
                </a:lnTo>
                <a:lnTo>
                  <a:pt x="0" y="66283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ounded Rectangle 53"/>
          <p:cNvSpPr/>
          <p:nvPr/>
        </p:nvSpPr>
        <p:spPr>
          <a:xfrm rot="20707748">
            <a:off x="3236913" y="6275388"/>
            <a:ext cx="4387850" cy="1165225"/>
          </a:xfrm>
          <a:custGeom>
            <a:avLst/>
            <a:gdLst/>
            <a:ahLst/>
            <a:cxnLst/>
            <a:rect l="l" t="t" r="r" b="b"/>
            <a:pathLst>
              <a:path w="4387395" h="1165008">
                <a:moveTo>
                  <a:pt x="4337258" y="6451"/>
                </a:moveTo>
                <a:cubicBezTo>
                  <a:pt x="4366722" y="18913"/>
                  <a:pt x="4387395" y="48087"/>
                  <a:pt x="4387395" y="82090"/>
                </a:cubicBezTo>
                <a:lnTo>
                  <a:pt x="4387395" y="1165008"/>
                </a:lnTo>
                <a:lnTo>
                  <a:pt x="0" y="0"/>
                </a:lnTo>
                <a:lnTo>
                  <a:pt x="4305305" y="0"/>
                </a:lnTo>
                <a:cubicBezTo>
                  <a:pt x="4316639" y="0"/>
                  <a:pt x="4327437" y="2297"/>
                  <a:pt x="4337258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ounded Rectangle 54"/>
          <p:cNvSpPr/>
          <p:nvPr/>
        </p:nvSpPr>
        <p:spPr>
          <a:xfrm rot="20707748">
            <a:off x="7661275" y="5462588"/>
            <a:ext cx="1708150" cy="1535112"/>
          </a:xfrm>
          <a:custGeom>
            <a:avLst/>
            <a:gdLst/>
            <a:ahLst/>
            <a:cxnLst/>
            <a:rect l="l" t="t" r="r" b="b"/>
            <a:pathLst>
              <a:path w="1709024" h="1536003">
                <a:moveTo>
                  <a:pt x="1709024" y="0"/>
                </a:moveTo>
                <a:lnTo>
                  <a:pt x="1301161" y="1536003"/>
                </a:lnTo>
                <a:lnTo>
                  <a:pt x="0" y="119050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ounded Rectangle 55"/>
          <p:cNvSpPr/>
          <p:nvPr/>
        </p:nvSpPr>
        <p:spPr>
          <a:xfrm rot="20707748">
            <a:off x="6667500" y="-490538"/>
            <a:ext cx="3065463" cy="5811838"/>
          </a:xfrm>
          <a:custGeom>
            <a:avLst/>
            <a:gdLst/>
            <a:ahLst/>
            <a:cxnLst/>
            <a:rect l="l" t="t" r="r" b="b"/>
            <a:pathLst>
              <a:path w="3064333" h="5811872">
                <a:moveTo>
                  <a:pt x="0" y="0"/>
                </a:moveTo>
                <a:lnTo>
                  <a:pt x="3064333" y="813688"/>
                </a:lnTo>
                <a:lnTo>
                  <a:pt x="1737140" y="5811872"/>
                </a:lnTo>
                <a:lnTo>
                  <a:pt x="82090" y="5811872"/>
                </a:lnTo>
                <a:cubicBezTo>
                  <a:pt x="36753" y="5811872"/>
                  <a:pt x="0" y="5775119"/>
                  <a:pt x="0" y="5729782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175504" y="2231136"/>
            <a:ext cx="4818888" cy="1435608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-900000">
            <a:off x="854761" y="1406870"/>
            <a:ext cx="2213148" cy="759866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 rot="-900000">
            <a:off x="1120518" y="2227895"/>
            <a:ext cx="2578608" cy="39387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 rot="-900000">
            <a:off x="3535709" y="687503"/>
            <a:ext cx="2214753" cy="753043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 rot="-900000">
            <a:off x="3808498" y="1495882"/>
            <a:ext cx="2578608" cy="395590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10"/>
          </p:nvPr>
        </p:nvSpPr>
        <p:spPr>
          <a:xfrm rot="20700000">
            <a:off x="7753350" y="5888038"/>
            <a:ext cx="12446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919C599E-C69B-4563-831C-B914250C7713}" type="datetimeFigureOut">
              <a:rPr lang="it-IT"/>
              <a:pPr>
                <a:defRPr/>
              </a:pPr>
              <a:t>06/04/2013</a:t>
            </a:fld>
            <a:endParaRPr lang="it-IT"/>
          </a:p>
        </p:txBody>
      </p:sp>
      <p:sp>
        <p:nvSpPr>
          <p:cNvPr id="12" name="Footer Placeholder 7"/>
          <p:cNvSpPr>
            <a:spLocks noGrp="1"/>
          </p:cNvSpPr>
          <p:nvPr>
            <p:ph type="ftr" sz="quarter" idx="11"/>
          </p:nvPr>
        </p:nvSpPr>
        <p:spPr>
          <a:xfrm rot="20700000">
            <a:off x="4051300" y="5495925"/>
            <a:ext cx="31242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12"/>
          </p:nvPr>
        </p:nvSpPr>
        <p:spPr>
          <a:xfrm rot="20700000">
            <a:off x="7689850" y="5641975"/>
            <a:ext cx="12446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24E74E16-9794-46F8-9510-5B64AABA466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0"/>
          <p:cNvSpPr/>
          <p:nvPr/>
        </p:nvSpPr>
        <p:spPr>
          <a:xfrm rot="907748">
            <a:off x="-865188" y="850900"/>
            <a:ext cx="3614738" cy="6151563"/>
          </a:xfrm>
          <a:custGeom>
            <a:avLst/>
            <a:gdLst/>
            <a:ahLst/>
            <a:cxnLst/>
            <a:rect l="l" t="t" r="r" b="b"/>
            <a:pathLst>
              <a:path w="3615441" h="6151724">
                <a:moveTo>
                  <a:pt x="0" y="0"/>
                </a:moveTo>
                <a:lnTo>
                  <a:pt x="3533351" y="0"/>
                </a:lnTo>
                <a:cubicBezTo>
                  <a:pt x="3578688" y="0"/>
                  <a:pt x="3615441" y="36753"/>
                  <a:pt x="3615441" y="82090"/>
                </a:cubicBezTo>
                <a:lnTo>
                  <a:pt x="3615441" y="5623909"/>
                </a:lnTo>
                <a:lnTo>
                  <a:pt x="1663219" y="6151724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ounded Rectangle 21"/>
          <p:cNvSpPr/>
          <p:nvPr/>
        </p:nvSpPr>
        <p:spPr>
          <a:xfrm rot="907748">
            <a:off x="17463" y="-511175"/>
            <a:ext cx="3735387" cy="1387475"/>
          </a:xfrm>
          <a:custGeom>
            <a:avLst/>
            <a:gdLst/>
            <a:ahLst/>
            <a:cxnLst/>
            <a:rect l="l" t="t" r="r" b="b"/>
            <a:pathLst>
              <a:path w="3735394" h="1387781">
                <a:moveTo>
                  <a:pt x="0" y="1009924"/>
                </a:moveTo>
                <a:lnTo>
                  <a:pt x="3735394" y="0"/>
                </a:lnTo>
                <a:lnTo>
                  <a:pt x="3735394" y="1305691"/>
                </a:lnTo>
                <a:cubicBezTo>
                  <a:pt x="3735394" y="1351028"/>
                  <a:pt x="3698641" y="1387781"/>
                  <a:pt x="3653304" y="1387781"/>
                </a:cubicBezTo>
                <a:lnTo>
                  <a:pt x="102160" y="1387781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ounded Rectangle 22"/>
          <p:cNvSpPr/>
          <p:nvPr/>
        </p:nvSpPr>
        <p:spPr>
          <a:xfrm rot="907748">
            <a:off x="2146300" y="6589713"/>
            <a:ext cx="1981200" cy="536575"/>
          </a:xfrm>
          <a:custGeom>
            <a:avLst/>
            <a:gdLst/>
            <a:ahLst/>
            <a:cxnLst/>
            <a:rect l="l" t="t" r="r" b="b"/>
            <a:pathLst>
              <a:path w="1981025" h="535602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81025" y="0"/>
                </a:lnTo>
                <a:lnTo>
                  <a:pt x="0" y="535602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ed Rectangle 23"/>
          <p:cNvSpPr/>
          <p:nvPr/>
        </p:nvSpPr>
        <p:spPr>
          <a:xfrm rot="907748">
            <a:off x="3184525" y="-554038"/>
            <a:ext cx="6783388" cy="7826376"/>
          </a:xfrm>
          <a:custGeom>
            <a:avLst/>
            <a:gdLst/>
            <a:ahLst/>
            <a:cxnLst/>
            <a:rect l="l" t="t" r="r" b="b"/>
            <a:pathLst>
              <a:path w="6782931" h="7826540">
                <a:moveTo>
                  <a:pt x="0" y="1349945"/>
                </a:moveTo>
                <a:lnTo>
                  <a:pt x="4993024" y="0"/>
                </a:lnTo>
                <a:lnTo>
                  <a:pt x="6782931" y="6620302"/>
                </a:lnTo>
                <a:lnTo>
                  <a:pt x="2321435" y="7826540"/>
                </a:lnTo>
                <a:lnTo>
                  <a:pt x="82090" y="7826540"/>
                </a:lnTo>
                <a:cubicBezTo>
                  <a:pt x="36753" y="7826540"/>
                  <a:pt x="0" y="7789787"/>
                  <a:pt x="0" y="774445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-630936" y="2926080"/>
            <a:ext cx="5065776" cy="169164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 rot="900000">
            <a:off x="1692275" y="612775"/>
            <a:ext cx="17922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D6421-D081-44B4-8476-CDAC1CE7BC36}" type="datetimeFigureOut">
              <a:rPr lang="it-IT"/>
              <a:pPr>
                <a:defRPr/>
              </a:pPr>
              <a:t>06/04/2013</a:t>
            </a:fld>
            <a:endParaRPr lang="it-IT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 rot="900000">
            <a:off x="2493963" y="6100763"/>
            <a:ext cx="305117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 rot="900000">
            <a:off x="1262063" y="301625"/>
            <a:ext cx="2286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A76531-26B1-4C91-81AC-D45A2B1069F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 rot="900000">
            <a:off x="-371475" y="-1217613"/>
            <a:ext cx="8577263" cy="6343651"/>
          </a:xfrm>
          <a:custGeom>
            <a:avLst/>
            <a:gdLst/>
            <a:ahLst/>
            <a:cxnLst/>
            <a:rect l="l" t="t" r="r" b="b"/>
            <a:pathLst>
              <a:path w="8577953" h="6344114">
                <a:moveTo>
                  <a:pt x="0" y="2298455"/>
                </a:moveTo>
                <a:lnTo>
                  <a:pt x="8577953" y="0"/>
                </a:lnTo>
                <a:lnTo>
                  <a:pt x="8577953" y="6262024"/>
                </a:lnTo>
                <a:cubicBezTo>
                  <a:pt x="8577953" y="6307361"/>
                  <a:pt x="8541200" y="6344113"/>
                  <a:pt x="8495863" y="6344113"/>
                </a:cubicBezTo>
                <a:lnTo>
                  <a:pt x="1084031" y="6344114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Rounded Rectangle 12"/>
          <p:cNvSpPr/>
          <p:nvPr/>
        </p:nvSpPr>
        <p:spPr>
          <a:xfrm rot="900000">
            <a:off x="-449263" y="5208588"/>
            <a:ext cx="7470776" cy="2486025"/>
          </a:xfrm>
          <a:custGeom>
            <a:avLst/>
            <a:gdLst/>
            <a:ahLst/>
            <a:cxnLst/>
            <a:rect l="l" t="t" r="r" b="b"/>
            <a:pathLst>
              <a:path w="7470000" h="2486713">
                <a:moveTo>
                  <a:pt x="0" y="0"/>
                </a:moveTo>
                <a:lnTo>
                  <a:pt x="7387910" y="0"/>
                </a:lnTo>
                <a:cubicBezTo>
                  <a:pt x="7433247" y="0"/>
                  <a:pt x="7470000" y="36753"/>
                  <a:pt x="7470000" y="82090"/>
                </a:cubicBezTo>
                <a:lnTo>
                  <a:pt x="7470000" y="663670"/>
                </a:lnTo>
                <a:lnTo>
                  <a:pt x="666313" y="2486713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ounded Rectangle 13"/>
          <p:cNvSpPr/>
          <p:nvPr/>
        </p:nvSpPr>
        <p:spPr>
          <a:xfrm rot="900000">
            <a:off x="7192963" y="6483350"/>
            <a:ext cx="1931987" cy="635000"/>
          </a:xfrm>
          <a:custGeom>
            <a:avLst/>
            <a:gdLst/>
            <a:ahLst/>
            <a:cxnLst/>
            <a:rect l="l" t="t" r="r" b="b"/>
            <a:pathLst>
              <a:path w="1932834" h="635630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01288" y="0"/>
                </a:lnTo>
                <a:lnTo>
                  <a:pt x="1932834" y="117729"/>
                </a:lnTo>
                <a:lnTo>
                  <a:pt x="0" y="635630"/>
                </a:lnTo>
                <a:lnTo>
                  <a:pt x="0" y="82090"/>
                </a:lnTo>
                <a:cubicBezTo>
                  <a:pt x="0" y="48087"/>
                  <a:pt x="20673" y="18913"/>
                  <a:pt x="50137" y="645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ounded Rectangle 14"/>
          <p:cNvSpPr/>
          <p:nvPr/>
        </p:nvSpPr>
        <p:spPr>
          <a:xfrm rot="900000">
            <a:off x="8126413" y="92075"/>
            <a:ext cx="1879600" cy="6415088"/>
          </a:xfrm>
          <a:custGeom>
            <a:avLst/>
            <a:gdLst/>
            <a:ahLst/>
            <a:cxnLst/>
            <a:rect l="l" t="t" r="r" b="b"/>
            <a:pathLst>
              <a:path w="1878991" h="6414233">
                <a:moveTo>
                  <a:pt x="0" y="42953"/>
                </a:moveTo>
                <a:lnTo>
                  <a:pt x="160303" y="0"/>
                </a:lnTo>
                <a:lnTo>
                  <a:pt x="1878991" y="6414233"/>
                </a:lnTo>
                <a:lnTo>
                  <a:pt x="82090" y="6414233"/>
                </a:lnTo>
                <a:cubicBezTo>
                  <a:pt x="36753" y="6414233"/>
                  <a:pt x="0" y="6377480"/>
                  <a:pt x="0" y="6332143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 rot="900000">
            <a:off x="7521575" y="5927725"/>
            <a:ext cx="15240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ED39D989-F32B-4CB8-B6B9-827CA8ABD3EE}" type="datetimeFigureOut">
              <a:rPr lang="it-IT"/>
              <a:pPr>
                <a:defRPr/>
              </a:pPr>
              <a:t>06/04/2013</a:t>
            </a:fld>
            <a:endParaRPr lang="it-IT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 rot="900000">
            <a:off x="3892550" y="5988050"/>
            <a:ext cx="3124200" cy="293688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 rot="900000">
            <a:off x="7599363" y="5570538"/>
            <a:ext cx="715962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EE9F6C9D-D384-4BA1-9601-07ECCBB4BD7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2"/>
          <p:cNvSpPr/>
          <p:nvPr/>
        </p:nvSpPr>
        <p:spPr>
          <a:xfrm rot="20707748">
            <a:off x="-896938" y="-623888"/>
            <a:ext cx="7286626" cy="6040438"/>
          </a:xfrm>
          <a:custGeom>
            <a:avLst/>
            <a:gdLst/>
            <a:ahLst/>
            <a:cxnLst/>
            <a:rect l="l" t="t" r="r" b="b"/>
            <a:pathLst>
              <a:path w="7286946" h="6041338">
                <a:moveTo>
                  <a:pt x="1604186" y="0"/>
                </a:moveTo>
                <a:lnTo>
                  <a:pt x="7286946" y="1508972"/>
                </a:lnTo>
                <a:lnTo>
                  <a:pt x="7286946" y="5959247"/>
                </a:lnTo>
                <a:cubicBezTo>
                  <a:pt x="7286946" y="6004584"/>
                  <a:pt x="7250193" y="6041337"/>
                  <a:pt x="7204856" y="6041337"/>
                </a:cubicBezTo>
                <a:lnTo>
                  <a:pt x="0" y="604133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ed Rectangle 13"/>
          <p:cNvSpPr/>
          <p:nvPr/>
        </p:nvSpPr>
        <p:spPr>
          <a:xfrm rot="20707748">
            <a:off x="65088" y="5378450"/>
            <a:ext cx="7442200" cy="2476500"/>
          </a:xfrm>
          <a:custGeom>
            <a:avLst/>
            <a:gdLst/>
            <a:ahLst/>
            <a:cxnLst/>
            <a:rect l="l" t="t" r="r" b="b"/>
            <a:pathLst>
              <a:path w="7443151" h="2476431">
                <a:moveTo>
                  <a:pt x="7393013" y="6452"/>
                </a:moveTo>
                <a:cubicBezTo>
                  <a:pt x="7422477" y="18914"/>
                  <a:pt x="7443150" y="48087"/>
                  <a:pt x="7443150" y="82090"/>
                </a:cubicBezTo>
                <a:lnTo>
                  <a:pt x="7443151" y="2476431"/>
                </a:lnTo>
                <a:lnTo>
                  <a:pt x="0" y="500014"/>
                </a:lnTo>
                <a:lnTo>
                  <a:pt x="132771" y="1"/>
                </a:lnTo>
                <a:lnTo>
                  <a:pt x="7361060" y="1"/>
                </a:lnTo>
                <a:cubicBezTo>
                  <a:pt x="7372394" y="0"/>
                  <a:pt x="7383192" y="2298"/>
                  <a:pt x="7393013" y="6452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ounded Rectangle 14"/>
          <p:cNvSpPr/>
          <p:nvPr/>
        </p:nvSpPr>
        <p:spPr>
          <a:xfrm rot="20707748">
            <a:off x="7661275" y="5459413"/>
            <a:ext cx="1708150" cy="1538287"/>
          </a:xfrm>
          <a:custGeom>
            <a:avLst/>
            <a:gdLst/>
            <a:ahLst/>
            <a:cxnLst/>
            <a:rect l="l" t="t" r="r" b="b"/>
            <a:pathLst>
              <a:path w="1709023" h="1538302">
                <a:moveTo>
                  <a:pt x="1709023" y="0"/>
                </a:moveTo>
                <a:lnTo>
                  <a:pt x="1300550" y="1538302"/>
                </a:lnTo>
                <a:lnTo>
                  <a:pt x="0" y="119296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ounded Rectangle 15"/>
          <p:cNvSpPr/>
          <p:nvPr/>
        </p:nvSpPr>
        <p:spPr>
          <a:xfrm rot="20707748">
            <a:off x="6673850" y="-490538"/>
            <a:ext cx="3059113" cy="5810251"/>
          </a:xfrm>
          <a:custGeom>
            <a:avLst/>
            <a:gdLst/>
            <a:ahLst/>
            <a:cxnLst/>
            <a:rect l="l" t="t" r="r" b="b"/>
            <a:pathLst>
              <a:path w="3059119" h="5809409">
                <a:moveTo>
                  <a:pt x="0" y="0"/>
                </a:moveTo>
                <a:lnTo>
                  <a:pt x="3059119" y="812303"/>
                </a:lnTo>
                <a:lnTo>
                  <a:pt x="1732212" y="5809409"/>
                </a:lnTo>
                <a:lnTo>
                  <a:pt x="82090" y="5809409"/>
                </a:lnTo>
                <a:cubicBezTo>
                  <a:pt x="36753" y="5809409"/>
                  <a:pt x="0" y="5772656"/>
                  <a:pt x="0" y="5727319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175504" y="2231136"/>
            <a:ext cx="4818888" cy="1435608"/>
          </a:xfrm>
        </p:spPr>
        <p:txBody>
          <a:bodyPr/>
          <a:lstStyle>
            <a:lvl1pPr algn="r">
              <a:defRPr sz="4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-900000">
            <a:off x="844848" y="997933"/>
            <a:ext cx="5343100" cy="3888220"/>
          </a:xfrm>
        </p:spPr>
        <p:txBody>
          <a:bodyPr anchor="b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900000">
            <a:off x="3216573" y="5144589"/>
            <a:ext cx="3930375" cy="988131"/>
          </a:xfrm>
        </p:spPr>
        <p:txBody>
          <a:bodyPr/>
          <a:lstStyle>
            <a:lvl1pPr marL="0" indent="0" algn="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 rot="20700000">
            <a:off x="7753350" y="5888038"/>
            <a:ext cx="12446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A3AD4FFC-A03C-40CA-9887-A813CD8332F4}" type="datetimeFigureOut">
              <a:rPr lang="it-IT"/>
              <a:pPr>
                <a:defRPr/>
              </a:pPr>
              <a:t>06/04/2013</a:t>
            </a:fld>
            <a:endParaRPr lang="it-IT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 rot="20700000">
            <a:off x="4264025" y="6099175"/>
            <a:ext cx="3062288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 rot="20700000">
            <a:off x="7689850" y="5641975"/>
            <a:ext cx="12446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6CCA6ADA-51D1-44E3-A3BD-A93B933CD27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 rot="900000">
            <a:off x="-533400" y="-979488"/>
            <a:ext cx="6672263" cy="6821488"/>
          </a:xfrm>
          <a:custGeom>
            <a:avLst/>
            <a:gdLst/>
            <a:ahLst/>
            <a:cxnLst/>
            <a:rect l="l" t="t" r="r" b="b"/>
            <a:pathLst>
              <a:path w="6672870" h="6821601">
                <a:moveTo>
                  <a:pt x="0" y="1787990"/>
                </a:moveTo>
                <a:lnTo>
                  <a:pt x="6672870" y="0"/>
                </a:lnTo>
                <a:lnTo>
                  <a:pt x="6672870" y="6739511"/>
                </a:lnTo>
                <a:cubicBezTo>
                  <a:pt x="6672870" y="6784848"/>
                  <a:pt x="6636117" y="6821601"/>
                  <a:pt x="6590780" y="6821601"/>
                </a:cubicBezTo>
                <a:lnTo>
                  <a:pt x="1348753" y="6821601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ed Rectangle 15"/>
          <p:cNvSpPr/>
          <p:nvPr/>
        </p:nvSpPr>
        <p:spPr>
          <a:xfrm rot="900000">
            <a:off x="-284163" y="5969000"/>
            <a:ext cx="5300663" cy="1497013"/>
          </a:xfrm>
          <a:custGeom>
            <a:avLst/>
            <a:gdLst/>
            <a:ahLst/>
            <a:cxnLst/>
            <a:rect l="l" t="t" r="r" b="b"/>
            <a:pathLst>
              <a:path w="5300494" h="1495954">
                <a:moveTo>
                  <a:pt x="0" y="0"/>
                </a:moveTo>
                <a:lnTo>
                  <a:pt x="5218404" y="0"/>
                </a:lnTo>
                <a:cubicBezTo>
                  <a:pt x="5263741" y="0"/>
                  <a:pt x="5300494" y="36753"/>
                  <a:pt x="5300494" y="82090"/>
                </a:cubicBezTo>
                <a:lnTo>
                  <a:pt x="5300494" y="183095"/>
                </a:lnTo>
                <a:lnTo>
                  <a:pt x="400840" y="1495954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ounded Rectangle 16"/>
          <p:cNvSpPr/>
          <p:nvPr/>
        </p:nvSpPr>
        <p:spPr>
          <a:xfrm rot="900000">
            <a:off x="6931025" y="-242888"/>
            <a:ext cx="2433638" cy="1384301"/>
          </a:xfrm>
          <a:custGeom>
            <a:avLst/>
            <a:gdLst/>
            <a:ahLst/>
            <a:cxnLst/>
            <a:rect l="l" t="t" r="r" b="b"/>
            <a:pathLst>
              <a:path w="2434235" h="1383623">
                <a:moveTo>
                  <a:pt x="0" y="552912"/>
                </a:moveTo>
                <a:lnTo>
                  <a:pt x="2063495" y="0"/>
                </a:lnTo>
                <a:lnTo>
                  <a:pt x="2434235" y="1383623"/>
                </a:lnTo>
                <a:lnTo>
                  <a:pt x="82090" y="1383622"/>
                </a:lnTo>
                <a:cubicBezTo>
                  <a:pt x="36754" y="1383622"/>
                  <a:pt x="0" y="1346869"/>
                  <a:pt x="0" y="1301533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ounded Rectangle 17"/>
          <p:cNvSpPr/>
          <p:nvPr/>
        </p:nvSpPr>
        <p:spPr>
          <a:xfrm rot="900000">
            <a:off x="5899150" y="1282700"/>
            <a:ext cx="3843338" cy="6178550"/>
          </a:xfrm>
          <a:custGeom>
            <a:avLst/>
            <a:gdLst/>
            <a:ahLst/>
            <a:cxnLst/>
            <a:rect l="l" t="t" r="r" b="b"/>
            <a:pathLst>
              <a:path w="3842742" h="6178450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2463128" y="0"/>
                </a:lnTo>
                <a:lnTo>
                  <a:pt x="3842742" y="5148790"/>
                </a:lnTo>
                <a:lnTo>
                  <a:pt x="0" y="6178450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4578273" y="2744935"/>
            <a:ext cx="5036383" cy="1997131"/>
          </a:xfrm>
        </p:spPr>
        <p:txBody>
          <a:bodyPr anchor="t"/>
          <a:lstStyle>
            <a:lvl1pPr algn="r">
              <a:defRPr sz="4400" b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900000">
            <a:off x="1507529" y="615731"/>
            <a:ext cx="4323504" cy="3294418"/>
          </a:xfrm>
          <a:prstGeom prst="roundRect">
            <a:avLst>
              <a:gd name="adj" fmla="val 4992"/>
            </a:avLst>
          </a:prstGeom>
          <a:ln w="19050">
            <a:solidFill>
              <a:schemeClr val="tx1"/>
            </a:solidFill>
          </a:ln>
          <a:effectLst>
            <a:innerShdw blurRad="101600" dir="13500000">
              <a:prstClr val="black">
                <a:alpha val="70000"/>
              </a:prstClr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900000">
            <a:off x="822789" y="4161126"/>
            <a:ext cx="4310915" cy="1203540"/>
          </a:xfrm>
        </p:spPr>
        <p:txBody>
          <a:bodyPr anchor="t"/>
          <a:lstStyle>
            <a:lvl1pPr marL="0" indent="0" algn="ctr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 rot="900000">
            <a:off x="6992938" y="571500"/>
            <a:ext cx="15240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26C36FD0-CE16-4D1A-9F90-52BDD66B638C}" type="datetimeFigureOut">
              <a:rPr lang="it-IT"/>
              <a:pPr>
                <a:defRPr/>
              </a:pPr>
              <a:t>06/04/2013</a:t>
            </a:fld>
            <a:endParaRPr lang="it-IT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 rot="900000">
            <a:off x="647700" y="5162550"/>
            <a:ext cx="2976563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 rot="900000">
            <a:off x="7046913" y="390525"/>
            <a:ext cx="196215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40498E15-8EB3-4C6B-809F-56FE58E1802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Scan1080Base.png"/>
          <p:cNvPicPr>
            <a:picLocks noChangeAspect="1"/>
          </p:cNvPicPr>
          <p:nvPr/>
        </p:nvPicPr>
        <p:blipFill>
          <a:blip r:embed="rId13">
            <a:lum bright="-38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 rot="-5400000">
            <a:off x="-673893" y="2807493"/>
            <a:ext cx="5321300" cy="18399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0" y="990600"/>
            <a:ext cx="5027613" cy="47831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609600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E1CF5DB6-27A6-4B96-9E6B-C16AA348C6B9}" type="datetimeFigureOut">
              <a:rPr lang="it-IT"/>
              <a:pPr>
                <a:defRPr/>
              </a:pPr>
              <a:t>06/04/2013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096000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2788" y="53181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3B84841-2DDF-46BE-9A59-C1A5C70EB4C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transition/>
  <p:timing>
    <p:tnLst>
      <p:par>
        <p:cTn id="1" dur="indefinite" restart="never" nodeType="tmRoot"/>
      </p:par>
    </p:tnLst>
  </p:timing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18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18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18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125" indent="-365125" algn="l" rtl="0" eaLnBrk="0" fontAlgn="base" hangingPunct="0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2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730250" indent="-365125" algn="l" rtl="0" eaLnBrk="0" fontAlgn="base" hangingPunct="0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96963" indent="-319088" algn="l" rtl="0" eaLnBrk="0" fontAlgn="base" hangingPunct="0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20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73050" algn="l" rtl="0" eaLnBrk="0" fontAlgn="base" hangingPunct="0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4650" indent="-273050" algn="l" rtl="0" eaLnBrk="0" fontAlgn="base" hangingPunct="0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2024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46888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xc.hu/browse.phtml?f=download&amp;id=119555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xc.hu/browse.phtml?f=download&amp;id=1195550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xc.hu/browse.phtml?f=download&amp;id=1195548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xc.hu/browse.phtml?f=download&amp;id=1195551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xc.hu/browse.phtml?f=download&amp;id=1195548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ctrTitle"/>
          </p:nvPr>
        </p:nvSpPr>
        <p:spPr>
          <a:xfrm rot="20700000">
            <a:off x="469900" y="4752975"/>
            <a:ext cx="6618288" cy="160655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it-IT" sz="48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MEDICO E PAZIENTE; PAZIENTE E MEDICO</a:t>
            </a:r>
            <a:r>
              <a:rPr lang="it-IT" sz="54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it-IT" sz="540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it-IT" sz="32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Una relazione da costruire </a:t>
            </a:r>
            <a:br>
              <a:rPr lang="it-IT" sz="320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it-IT" sz="32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nell’interesse di tutti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 rot="20700000">
            <a:off x="6881813" y="2497138"/>
            <a:ext cx="2262187" cy="923925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 eaLnBrk="1" hangingPunct="1">
              <a:defRPr/>
            </a:pPr>
            <a:r>
              <a:rPr lang="it-IT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Maria Paola Mostarda</a:t>
            </a:r>
          </a:p>
          <a:p>
            <a:pPr algn="l" eaLnBrk="1" hangingPunct="1">
              <a:defRPr/>
            </a:pPr>
            <a:r>
              <a:rPr lang="it-IT" sz="12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(UNIVERSITA’ CATTOLICA DEL SACRO CUORE – BRESCIA)</a:t>
            </a:r>
            <a:endParaRPr lang="it-IT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4339" name="Picture 5" descr="OrdineMedic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880051">
            <a:off x="2720975" y="958850"/>
            <a:ext cx="3325813" cy="174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AutoShape 7" descr="2Q=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4341" name="AutoShape 9" descr="2Q=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4342" name="AutoShape 11" descr="2Q=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pic>
        <p:nvPicPr>
          <p:cNvPr id="14343" name="Picture 13" descr="Stemma_Universit%C3%A0_Cattolic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837787">
            <a:off x="6434138" y="255588"/>
            <a:ext cx="11080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677988" y="765175"/>
            <a:ext cx="7466012" cy="633413"/>
          </a:xfrm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it-IT" smtClean="0">
                <a:effectLst/>
              </a:rPr>
              <a:t>Un esempio…</a:t>
            </a:r>
          </a:p>
        </p:txBody>
      </p:sp>
      <p:sp>
        <p:nvSpPr>
          <p:cNvPr id="23554" name="Text Box 3"/>
          <p:cNvSpPr txBox="1">
            <a:spLocks noChangeArrowheads="1"/>
          </p:cNvSpPr>
          <p:nvPr/>
        </p:nvSpPr>
        <p:spPr bwMode="auto">
          <a:xfrm>
            <a:off x="0" y="1700213"/>
            <a:ext cx="9144000" cy="462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b="1"/>
              <a:t>OS: Allora, sig.ra Angela come è andata in questi mesi?</a:t>
            </a:r>
          </a:p>
          <a:p>
            <a:pPr>
              <a:spcBef>
                <a:spcPct val="50000"/>
              </a:spcBef>
            </a:pPr>
            <a:r>
              <a:rPr lang="it-IT" b="1"/>
              <a:t>PZ: Non male, ma tra mio marito che sta male e i miei figli faccio fatica ad occuparmi del mio diabete…</a:t>
            </a:r>
          </a:p>
          <a:p>
            <a:pPr>
              <a:spcBef>
                <a:spcPct val="50000"/>
              </a:spcBef>
            </a:pPr>
            <a:r>
              <a:rPr lang="it-IT" b="1"/>
              <a:t>OS: Bene, ha il libretto dell’autocontrollo? Mi faccia vedere… Le glicemie non sono migliorate di molto. Credo che il problema principale sia la terapia. Penso che sia decisamente ora di passare all’insulina.</a:t>
            </a:r>
          </a:p>
          <a:p>
            <a:pPr>
              <a:spcBef>
                <a:spcPct val="50000"/>
              </a:spcBef>
            </a:pPr>
            <a:r>
              <a:rPr lang="it-IT" b="1"/>
              <a:t>PZ: Lo so, me ne ha già parlato diverse volte… ma non mi sento pronta… non è il momento…</a:t>
            </a:r>
          </a:p>
          <a:p>
            <a:pPr>
              <a:spcBef>
                <a:spcPct val="50000"/>
              </a:spcBef>
            </a:pPr>
            <a:r>
              <a:rPr lang="it-IT" b="1"/>
              <a:t>OS: Ha pensato a delle alternative? Purtroppo è urgente cambiare la terapia. I dati parlano chiaro. </a:t>
            </a:r>
          </a:p>
          <a:p>
            <a:pPr>
              <a:spcBef>
                <a:spcPct val="50000"/>
              </a:spcBef>
            </a:pPr>
            <a:r>
              <a:rPr lang="it-IT" b="1"/>
              <a:t>PZ: Si, si… ma non ora. Preferirei provare ad arrangiarmi ancora…</a:t>
            </a:r>
          </a:p>
          <a:p>
            <a:pPr>
              <a:spcBef>
                <a:spcPct val="50000"/>
              </a:spcBef>
            </a:pPr>
            <a:r>
              <a:rPr lang="it-IT" b="1"/>
              <a:t>OS: Ma avevamo già provato diverse volte, senza risultato purtroppo…</a:t>
            </a:r>
          </a:p>
          <a:p>
            <a:pPr>
              <a:spcBef>
                <a:spcPct val="50000"/>
              </a:spcBef>
            </a:pPr>
            <a:r>
              <a:rPr lang="it-IT" b="1"/>
              <a:t>PZ: Si, purtroppo..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677988" y="404813"/>
            <a:ext cx="7466012" cy="633412"/>
          </a:xfrm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it-IT" smtClean="0">
                <a:effectLst/>
              </a:rPr>
              <a:t>Un altro…</a:t>
            </a:r>
          </a:p>
        </p:txBody>
      </p:sp>
      <p:sp>
        <p:nvSpPr>
          <p:cNvPr id="24578" name="Text Box 3"/>
          <p:cNvSpPr txBox="1">
            <a:spLocks noChangeArrowheads="1"/>
          </p:cNvSpPr>
          <p:nvPr/>
        </p:nvSpPr>
        <p:spPr bwMode="auto">
          <a:xfrm>
            <a:off x="0" y="1052513"/>
            <a:ext cx="9144000" cy="501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700" b="1"/>
              <a:t>OS: Allora, sig.ra Angela come è andata in questi mesi?</a:t>
            </a:r>
          </a:p>
          <a:p>
            <a:pPr>
              <a:spcBef>
                <a:spcPct val="50000"/>
              </a:spcBef>
            </a:pPr>
            <a:r>
              <a:rPr lang="it-IT" sz="1700" b="1"/>
              <a:t>PZ: Non male, ma tra mio marito che sta male e i miei figli faccio fatica ad occuparmi del mio diabete.</a:t>
            </a:r>
          </a:p>
          <a:p>
            <a:pPr>
              <a:spcBef>
                <a:spcPct val="50000"/>
              </a:spcBef>
            </a:pPr>
            <a:r>
              <a:rPr lang="it-IT" sz="1700" b="1"/>
              <a:t>OS: Ah, certo. Ha il libretto dell’autocontrollo? </a:t>
            </a:r>
          </a:p>
          <a:p>
            <a:pPr>
              <a:spcBef>
                <a:spcPct val="50000"/>
              </a:spcBef>
            </a:pPr>
            <a:r>
              <a:rPr lang="it-IT" sz="1700" b="1"/>
              <a:t>PZ: …Ehm… No… non ce l’ho ma… mi ricordo benissimo. I valori erano sballati solo una volta o due, a Pasqua… Il resto era tutto perfettamente a posto. </a:t>
            </a:r>
          </a:p>
          <a:p>
            <a:pPr>
              <a:spcBef>
                <a:spcPct val="50000"/>
              </a:spcBef>
            </a:pPr>
            <a:r>
              <a:rPr lang="it-IT" sz="1700" b="1"/>
              <a:t>OS: Ah. E’ difficile per me consigliarle la terapia migliore senza i dati, signora. Che cosa possiamo fare? Dovevamo valutare un cambio di terapia, oggi…</a:t>
            </a:r>
          </a:p>
          <a:p>
            <a:pPr>
              <a:spcBef>
                <a:spcPct val="50000"/>
              </a:spcBef>
            </a:pPr>
            <a:r>
              <a:rPr lang="it-IT" sz="1700" b="1"/>
              <a:t>PZ: Va beh... Anche la mia collega che ha il diabete è da anni che si cura senza insulina. E abbiamo controllato: abbiamo i valori praticamente uguali! </a:t>
            </a:r>
          </a:p>
          <a:p>
            <a:pPr>
              <a:spcBef>
                <a:spcPct val="50000"/>
              </a:spcBef>
            </a:pPr>
            <a:r>
              <a:rPr lang="it-IT" sz="1700" b="1"/>
              <a:t>OS: A volte ci sono terapie identiche, ma a volte no. Vuole che Le prescriva una terapia a caso per il suo diabete? </a:t>
            </a:r>
          </a:p>
          <a:p>
            <a:pPr>
              <a:spcBef>
                <a:spcPct val="50000"/>
              </a:spcBef>
            </a:pPr>
            <a:r>
              <a:rPr lang="it-IT" sz="1700" b="1"/>
              <a:t>PZ: No, certo che no. E’ che l’insulina è… è… beh: non è una passeggiata…. Preferirei provare ad arrangiarmi ancora…</a:t>
            </a:r>
          </a:p>
          <a:p>
            <a:pPr>
              <a:spcBef>
                <a:spcPct val="50000"/>
              </a:spcBef>
            </a:pPr>
            <a:r>
              <a:rPr lang="it-IT" sz="1700" b="1"/>
              <a:t>OS: Capisco. Che cosa la preoccupa di più dell’insulina?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066800" y="476250"/>
            <a:ext cx="8077200" cy="981075"/>
          </a:xfrm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it-IT" smtClean="0">
                <a:effectLst/>
              </a:rPr>
              <a:t>Tutt’un altro esempio </a:t>
            </a:r>
            <a:br>
              <a:rPr lang="it-IT" smtClean="0">
                <a:effectLst/>
              </a:rPr>
            </a:br>
            <a:r>
              <a:rPr lang="it-IT" smtClean="0">
                <a:effectLst/>
              </a:rPr>
              <a:t>di relazione</a:t>
            </a:r>
          </a:p>
        </p:txBody>
      </p:sp>
      <p:sp>
        <p:nvSpPr>
          <p:cNvPr id="25602" name="Text Box 3"/>
          <p:cNvSpPr txBox="1">
            <a:spLocks noChangeArrowheads="1"/>
          </p:cNvSpPr>
          <p:nvPr/>
        </p:nvSpPr>
        <p:spPr bwMode="auto">
          <a:xfrm>
            <a:off x="395288" y="1700213"/>
            <a:ext cx="8748712" cy="478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200" b="1"/>
              <a:t>OS: Allora, sig.ra Angela come è andata in questi mesi?</a:t>
            </a:r>
          </a:p>
          <a:p>
            <a:pPr>
              <a:spcBef>
                <a:spcPct val="50000"/>
              </a:spcBef>
            </a:pPr>
            <a:r>
              <a:rPr lang="it-IT" sz="2200" b="1"/>
              <a:t>PZ: Non male, ma tra mio marito che sta male e i miei figli faccio fatica ad occuparmi del mio diabete..</a:t>
            </a:r>
          </a:p>
          <a:p>
            <a:pPr>
              <a:spcBef>
                <a:spcPct val="50000"/>
              </a:spcBef>
            </a:pPr>
            <a:r>
              <a:rPr lang="it-IT" sz="2200" b="1"/>
              <a:t>OS: Immagino, in effetti. Ciò significa che è poco preoccupata per il suo diabete?</a:t>
            </a:r>
          </a:p>
          <a:p>
            <a:pPr>
              <a:spcBef>
                <a:spcPct val="50000"/>
              </a:spcBef>
            </a:pPr>
            <a:r>
              <a:rPr lang="it-IT" sz="2200" b="1"/>
              <a:t>PZ: Si, si.. No… non so…</a:t>
            </a:r>
          </a:p>
          <a:p>
            <a:pPr>
              <a:spcBef>
                <a:spcPct val="50000"/>
              </a:spcBef>
            </a:pPr>
            <a:r>
              <a:rPr lang="it-IT" sz="2200" b="1"/>
              <a:t>OS: Se ho ben capito non è facile per lei trovare un posto al diabete in mezzo alle altre preoccupazioni che ha…</a:t>
            </a:r>
          </a:p>
          <a:p>
            <a:pPr>
              <a:spcBef>
                <a:spcPct val="50000"/>
              </a:spcBef>
            </a:pPr>
            <a:r>
              <a:rPr lang="it-IT" sz="2200" b="1"/>
              <a:t>PZ: Si, si… è così, comunque ci penso molto…</a:t>
            </a:r>
          </a:p>
          <a:p>
            <a:pPr>
              <a:spcBef>
                <a:spcPct val="50000"/>
              </a:spcBef>
            </a:pPr>
            <a:r>
              <a:rPr lang="it-IT" sz="2200" b="1"/>
              <a:t>OS: Se è d’accordo, vorrei sapere qualcosa di più riguardo a cosa pensa del suo diabete…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3"/>
          <p:cNvSpPr txBox="1">
            <a:spLocks noChangeArrowheads="1"/>
          </p:cNvSpPr>
          <p:nvPr/>
        </p:nvSpPr>
        <p:spPr bwMode="auto">
          <a:xfrm>
            <a:off x="468313" y="2420938"/>
            <a:ext cx="835342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200" b="1"/>
              <a:t>PZ: E’ difficile pensare di dover passare all’insulina. Ho paura..</a:t>
            </a:r>
          </a:p>
          <a:p>
            <a:pPr>
              <a:spcBef>
                <a:spcPct val="50000"/>
              </a:spcBef>
            </a:pPr>
            <a:r>
              <a:rPr lang="it-IT" sz="2200" b="1"/>
              <a:t>OS: Ci sono molte ragioni per avere paura dell’insulina. Lei di che cosa ha paura? </a:t>
            </a:r>
          </a:p>
          <a:p>
            <a:pPr>
              <a:spcBef>
                <a:spcPct val="50000"/>
              </a:spcBef>
            </a:pPr>
            <a:r>
              <a:rPr lang="it-IT" sz="2200" b="1"/>
              <a:t>PZ: Ne ho sentite tante… tante e contrastanti… Non so più a chi credere…</a:t>
            </a:r>
          </a:p>
          <a:p>
            <a:pPr>
              <a:spcBef>
                <a:spcPct val="50000"/>
              </a:spcBef>
            </a:pPr>
            <a:r>
              <a:rPr lang="it-IT" sz="2200" b="1"/>
              <a:t>OS: Vuole dire che è difficile orientarsi tra tante informazioni che ha ricevuto sull’insulina? Vuole che le riprendiamo insieme?</a:t>
            </a:r>
          </a:p>
          <a:p>
            <a:pPr>
              <a:spcBef>
                <a:spcPct val="50000"/>
              </a:spcBef>
            </a:pPr>
            <a:r>
              <a:rPr lang="it-IT" sz="2200" b="1"/>
              <a:t>PZ: Si, mi farebbe piacere…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 idx="4294967295"/>
          </p:nvPr>
        </p:nvSpPr>
        <p:spPr>
          <a:xfrm rot="20700000">
            <a:off x="755650" y="3716338"/>
            <a:ext cx="5984875" cy="160655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ts val="6000"/>
              </a:lnSpc>
              <a:defRPr/>
            </a:pPr>
            <a:r>
              <a:rPr lang="it-IT" sz="54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CHE COSA IRRITA </a:t>
            </a:r>
            <a:br>
              <a:rPr lang="it-IT" sz="540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it-IT" sz="5400" i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soprattutto</a:t>
            </a:r>
            <a:r>
              <a:rPr lang="it-IT" sz="54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br>
              <a:rPr lang="it-IT" sz="540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it-IT" sz="54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NELLA RELAZIONE? 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egnaposto piè di pagina 4"/>
          <p:cNvSpPr txBox="1">
            <a:spLocks noGrp="1"/>
          </p:cNvSpPr>
          <p:nvPr/>
        </p:nvSpPr>
        <p:spPr bwMode="auto">
          <a:xfrm>
            <a:off x="3103563" y="63674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it-IT" sz="1400">
                <a:latin typeface="Arial Unicode MS" pitchFamily="34" charset="-128"/>
              </a:rPr>
              <a:t>Maria Paola Mostarda</a:t>
            </a:r>
          </a:p>
        </p:txBody>
      </p:sp>
      <p:sp>
        <p:nvSpPr>
          <p:cNvPr id="28674" name="Segnaposto numero diapositiva 5"/>
          <p:cNvSpPr txBox="1">
            <a:spLocks noGrp="1"/>
          </p:cNvSpPr>
          <p:nvPr/>
        </p:nvSpPr>
        <p:spPr bwMode="auto">
          <a:xfrm>
            <a:off x="6532563" y="636746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A5054A1-748A-4B66-A5ED-F6D83642DAB3}" type="slidenum">
              <a:rPr lang="it-IT" sz="1400">
                <a:latin typeface="Arial Unicode MS" pitchFamily="34" charset="-128"/>
              </a:rPr>
              <a:pPr algn="r"/>
              <a:t>15</a:t>
            </a:fld>
            <a:endParaRPr lang="it-IT" sz="1400">
              <a:latin typeface="Arial Unicode MS" pitchFamily="34" charset="-128"/>
            </a:endParaRPr>
          </a:p>
        </p:txBody>
      </p:sp>
      <p:sp>
        <p:nvSpPr>
          <p:cNvPr id="62470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68313" y="1557338"/>
            <a:ext cx="8040687" cy="3779837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 eaLnBrk="1" hangingPunct="1">
              <a:lnSpc>
                <a:spcPct val="80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  <a:defRPr/>
            </a:pPr>
            <a:endParaRPr lang="it-IT" sz="1700" b="1" smtClean="0">
              <a:effectLst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  <a:defRPr/>
            </a:pPr>
            <a:r>
              <a:rPr lang="it-IT" sz="2400" b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VALUTAZIONE O GIUDIZIO</a:t>
            </a:r>
            <a:r>
              <a:rPr lang="it-IT" sz="2400" b="1" smtClean="0">
                <a:effectLst/>
                <a:latin typeface="Arial" charset="0"/>
                <a:cs typeface="Times New Roman" pitchFamily="18" charset="0"/>
              </a:rPr>
              <a:t> </a:t>
            </a:r>
            <a:r>
              <a:rPr lang="it-IT" sz="2400" smtClean="0">
                <a:effectLst/>
                <a:latin typeface="Arial" charset="0"/>
                <a:cs typeface="Times New Roman" pitchFamily="18" charset="0"/>
              </a:rPr>
              <a:t>	</a:t>
            </a: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  <a:defRPr/>
            </a:pPr>
            <a:r>
              <a:rPr lang="it-IT" sz="2400" b="1" smtClean="0">
                <a:effectLst/>
                <a:latin typeface="Arial" charset="0"/>
                <a:cs typeface="Times New Roman" pitchFamily="18" charset="0"/>
              </a:rPr>
              <a:t>“Tu si che sei il paziente ideale!”; </a:t>
            </a: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  <a:defRPr/>
            </a:pPr>
            <a:r>
              <a:rPr lang="it-IT" sz="2400" b="1" smtClean="0">
                <a:effectLst/>
                <a:latin typeface="Arial" charset="0"/>
                <a:cs typeface="Times New Roman" pitchFamily="18" charset="0"/>
              </a:rPr>
              <a:t>“Non sei molto tagliato per l’esercizio fisico, eh?” “Non se ne intende molto di queste terapie, vero: fa un po’ di pasticci con le medicine?”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  <a:defRPr/>
            </a:pPr>
            <a:r>
              <a:rPr lang="it-IT" sz="2400" b="1" smtClean="0">
                <a:effectLst/>
                <a:latin typeface="Arial" charset="0"/>
                <a:ea typeface="Arial Unicode MS" pitchFamily="34" charset="-128"/>
                <a:cs typeface="Arial Unicode MS" pitchFamily="34" charset="-128"/>
              </a:rPr>
              <a:t>MEGLIO:</a:t>
            </a: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  <a:defRPr/>
            </a:pPr>
            <a:r>
              <a:rPr lang="it-IT" sz="2400" b="1" smtClean="0">
                <a:effectLst/>
                <a:latin typeface="Arial" charset="0"/>
                <a:cs typeface="Times New Roman" pitchFamily="18" charset="0"/>
              </a:rPr>
              <a:t>“Complimenti: il diario del mal di testa è molto dettagliato”</a:t>
            </a: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  <a:defRPr/>
            </a:pPr>
            <a:r>
              <a:rPr lang="it-IT" sz="2400" b="1" smtClean="0">
                <a:effectLst/>
                <a:latin typeface="Arial" charset="0"/>
                <a:cs typeface="Times New Roman" pitchFamily="18" charset="0"/>
              </a:rPr>
              <a:t>“Ottimo, lei è riuscito a controllare l’alimentazione e a migliorare i valori del colesterolo! Complimenti! E in soli due mesi!”</a:t>
            </a:r>
            <a:endParaRPr lang="it-IT" sz="2400" smtClean="0">
              <a:effectLst/>
              <a:latin typeface="Arial" charset="0"/>
            </a:endParaRPr>
          </a:p>
        </p:txBody>
      </p:sp>
      <p:pic>
        <p:nvPicPr>
          <p:cNvPr id="28676" name="Picture 4" descr="what not to do 3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00" y="0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egnaposto piè di pagina 4"/>
          <p:cNvSpPr txBox="1">
            <a:spLocks noGrp="1"/>
          </p:cNvSpPr>
          <p:nvPr/>
        </p:nvSpPr>
        <p:spPr bwMode="auto">
          <a:xfrm>
            <a:off x="3103563" y="63674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it-IT" sz="1400">
                <a:latin typeface="Arial Unicode MS" pitchFamily="34" charset="-128"/>
              </a:rPr>
              <a:t>Maria Paola Mostarda</a:t>
            </a:r>
          </a:p>
        </p:txBody>
      </p:sp>
      <p:sp>
        <p:nvSpPr>
          <p:cNvPr id="30722" name="Segnaposto numero diapositiva 5"/>
          <p:cNvSpPr txBox="1">
            <a:spLocks noGrp="1"/>
          </p:cNvSpPr>
          <p:nvPr/>
        </p:nvSpPr>
        <p:spPr bwMode="auto">
          <a:xfrm>
            <a:off x="6532563" y="636746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E7A3C39-4406-42F4-AFCB-89EA892622E2}" type="slidenum">
              <a:rPr lang="it-IT" sz="1400">
                <a:latin typeface="Arial Unicode MS" pitchFamily="34" charset="-128"/>
              </a:rPr>
              <a:pPr algn="r"/>
              <a:t>16</a:t>
            </a:fld>
            <a:endParaRPr lang="it-IT" sz="1400">
              <a:latin typeface="Arial Unicode MS" pitchFamily="34" charset="-128"/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68313" y="1628775"/>
            <a:ext cx="8281987" cy="452596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 eaLnBrk="1" hangingPunct="1"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</a:pPr>
            <a:endParaRPr lang="it-IT" sz="1600" b="1" smtClean="0">
              <a:effectLst/>
              <a:cs typeface="Times New Roman" pitchFamily="18" charset="0"/>
            </a:endParaRPr>
          </a:p>
          <a:p>
            <a:pPr lvl="4" eaLnBrk="1" hangingPunct="1"/>
            <a:endParaRPr lang="it-IT" sz="2000" smtClean="0">
              <a:effectLst/>
            </a:endParaRPr>
          </a:p>
        </p:txBody>
      </p:sp>
      <p:sp>
        <p:nvSpPr>
          <p:cNvPr id="63494" name="Rectangle 3"/>
          <p:cNvSpPr>
            <a:spLocks noChangeArrowheads="1"/>
          </p:cNvSpPr>
          <p:nvPr/>
        </p:nvSpPr>
        <p:spPr bwMode="auto">
          <a:xfrm>
            <a:off x="611188" y="1905000"/>
            <a:ext cx="7848600" cy="529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it-IT" b="1">
              <a:solidFill>
                <a:srgbClr val="003300"/>
              </a:solidFill>
              <a:cs typeface="Times New Roman" pitchFamily="18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it-IT" sz="2400" b="1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INTERPRETAZIONE</a:t>
            </a:r>
            <a:r>
              <a:rPr lang="it-IT" sz="2400">
                <a:cs typeface="Times New Roman" pitchFamily="18" charset="0"/>
              </a:rPr>
              <a:t>	</a:t>
            </a:r>
          </a:p>
          <a:p>
            <a:pPr algn="ctr">
              <a:spcBef>
                <a:spcPct val="50000"/>
              </a:spcBef>
              <a:defRPr/>
            </a:pPr>
            <a:r>
              <a:rPr lang="it-IT" sz="2400" b="1">
                <a:cs typeface="Times New Roman" pitchFamily="18" charset="0"/>
              </a:rPr>
              <a:t>“Il motivo per cui non porti mai il libretto è che sei proprio poco attento!”. “Immagino il perché Lei si dimentichi regolarmente di prendere le sue pillole…”</a:t>
            </a:r>
          </a:p>
          <a:p>
            <a:pPr>
              <a:spcBef>
                <a:spcPct val="50000"/>
              </a:spcBef>
              <a:defRPr/>
            </a:pPr>
            <a:endParaRPr lang="it-IT" sz="2400" b="1"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  <a:defRPr/>
            </a:pPr>
            <a:r>
              <a:rPr lang="it-IT" sz="2400" b="1">
                <a:ea typeface="Arial Unicode MS" pitchFamily="34" charset="-128"/>
                <a:cs typeface="Arial Unicode MS" pitchFamily="34" charset="-128"/>
              </a:rPr>
              <a:t>MEGLIO:</a:t>
            </a:r>
          </a:p>
          <a:p>
            <a:pPr algn="ctr">
              <a:spcBef>
                <a:spcPct val="50000"/>
              </a:spcBef>
              <a:defRPr/>
            </a:pPr>
            <a:r>
              <a:rPr lang="it-IT" sz="2400" b="1">
                <a:cs typeface="Times New Roman" pitchFamily="18" charset="0"/>
              </a:rPr>
              <a:t>“Mi preoccupa che di tanto in tanto lei si dimentichi il libretto. Come possiamo fare?”</a:t>
            </a:r>
          </a:p>
          <a:p>
            <a:pPr algn="ctr">
              <a:spcBef>
                <a:spcPct val="50000"/>
              </a:spcBef>
              <a:defRPr/>
            </a:pPr>
            <a:endParaRPr lang="it-IT" sz="2400" b="1">
              <a:cs typeface="Times New Roman" pitchFamily="18" charset="0"/>
            </a:endParaRPr>
          </a:p>
          <a:p>
            <a:pPr algn="ctr">
              <a:spcBef>
                <a:spcPct val="50000"/>
              </a:spcBef>
              <a:defRPr/>
            </a:pPr>
            <a:endParaRPr lang="it-IT" sz="2400" b="1">
              <a:cs typeface="Times New Roman" pitchFamily="18" charset="0"/>
            </a:endParaRPr>
          </a:p>
        </p:txBody>
      </p:sp>
      <p:pic>
        <p:nvPicPr>
          <p:cNvPr id="30725" name="Picture 4" descr="what not to do 2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00" y="0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5" descr="what not to do 2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00" y="0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6" descr="what not to do 2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00" y="0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egnaposto piè di pagina 4"/>
          <p:cNvSpPr txBox="1">
            <a:spLocks noGrp="1"/>
          </p:cNvSpPr>
          <p:nvPr/>
        </p:nvSpPr>
        <p:spPr bwMode="auto">
          <a:xfrm>
            <a:off x="3103563" y="63674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it-IT" sz="1400">
                <a:latin typeface="Arial Unicode MS" pitchFamily="34" charset="-128"/>
              </a:rPr>
              <a:t>Maria Paola Mostarda</a:t>
            </a:r>
          </a:p>
        </p:txBody>
      </p:sp>
      <p:sp>
        <p:nvSpPr>
          <p:cNvPr id="32770" name="Segnaposto numero diapositiva 5"/>
          <p:cNvSpPr txBox="1">
            <a:spLocks noGrp="1"/>
          </p:cNvSpPr>
          <p:nvPr/>
        </p:nvSpPr>
        <p:spPr bwMode="auto">
          <a:xfrm>
            <a:off x="6532563" y="636746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533A93B-4C6E-4BC5-9746-F13E82CDDF60}" type="slidenum">
              <a:rPr lang="it-IT" sz="1400">
                <a:latin typeface="Arial Unicode MS" pitchFamily="34" charset="-128"/>
              </a:rPr>
              <a:pPr algn="r"/>
              <a:t>17</a:t>
            </a:fld>
            <a:endParaRPr lang="it-IT" sz="1400">
              <a:latin typeface="Arial Unicode MS" pitchFamily="34" charset="-128"/>
            </a:endParaRPr>
          </a:p>
        </p:txBody>
      </p:sp>
      <p:sp>
        <p:nvSpPr>
          <p:cNvPr id="64517" name="Rectangle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539750" y="1997075"/>
            <a:ext cx="8388350" cy="4860925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  <a:defRPr/>
            </a:pPr>
            <a:endParaRPr lang="it-IT" sz="1600" b="1" smtClean="0">
              <a:effectLst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  <a:defRPr/>
            </a:pPr>
            <a:r>
              <a:rPr lang="it-IT" sz="2400" b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SUPPORTO AFFETTIVO- </a:t>
            </a:r>
          </a:p>
          <a:p>
            <a:pPr eaLnBrk="1" hangingPunct="1"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  <a:defRPr/>
            </a:pPr>
            <a:r>
              <a:rPr lang="it-IT" sz="2400" b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CONSOLATORIO</a:t>
            </a:r>
          </a:p>
          <a:p>
            <a:pPr algn="ctr" eaLnBrk="1" hangingPunct="1"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  <a:defRPr/>
            </a:pPr>
            <a:r>
              <a:rPr lang="it-IT" sz="2400" b="1" smtClean="0">
                <a:effectLst/>
                <a:latin typeface="Arial" charset="0"/>
                <a:cs typeface="Times New Roman" pitchFamily="18" charset="0"/>
              </a:rPr>
              <a:t>“Povero caro… Ma come potrai fare…? Non so se ce la farei… Ma che brutta situazione…”</a:t>
            </a:r>
          </a:p>
          <a:p>
            <a:pPr eaLnBrk="1" hangingPunct="1"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  <a:defRPr/>
            </a:pPr>
            <a:endParaRPr lang="it-IT" sz="2400" b="1" smtClean="0">
              <a:effectLst/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  <a:defRPr/>
            </a:pPr>
            <a:r>
              <a:rPr lang="it-IT" sz="2400" b="1" smtClean="0">
                <a:effectLst/>
                <a:latin typeface="Arial" charset="0"/>
                <a:ea typeface="Arial Unicode MS" pitchFamily="34" charset="-128"/>
                <a:cs typeface="Arial Unicode MS" pitchFamily="34" charset="-128"/>
              </a:rPr>
              <a:t>MEGLIO:</a:t>
            </a:r>
          </a:p>
          <a:p>
            <a:pPr eaLnBrk="1" hangingPunct="1"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  <a:defRPr/>
            </a:pPr>
            <a:r>
              <a:rPr lang="it-IT" sz="2400" b="1" smtClean="0">
                <a:effectLst/>
                <a:latin typeface="Arial" charset="0"/>
                <a:cs typeface="Times New Roman" pitchFamily="18" charset="0"/>
              </a:rPr>
              <a:t>           “Mi spiace molto, davvero”</a:t>
            </a:r>
          </a:p>
          <a:p>
            <a:pPr algn="r" eaLnBrk="1" hangingPunct="1"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  <a:defRPr/>
            </a:pPr>
            <a:endParaRPr lang="it-IT" sz="2400" b="1" smtClean="0">
              <a:effectLst/>
              <a:latin typeface="Arial" charset="0"/>
              <a:cs typeface="Times New Roman" pitchFamily="18" charset="0"/>
            </a:endParaRPr>
          </a:p>
        </p:txBody>
      </p:sp>
      <p:pic>
        <p:nvPicPr>
          <p:cNvPr id="32772" name="Picture 3" descr="what not to do 1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00" y="0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egnaposto piè di pagina 4"/>
          <p:cNvSpPr txBox="1">
            <a:spLocks noGrp="1"/>
          </p:cNvSpPr>
          <p:nvPr/>
        </p:nvSpPr>
        <p:spPr bwMode="auto">
          <a:xfrm>
            <a:off x="3103563" y="63674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it-IT" sz="1400">
                <a:latin typeface="Arial Unicode MS" pitchFamily="34" charset="-128"/>
              </a:rPr>
              <a:t>Maria Paola Mostarda</a:t>
            </a:r>
          </a:p>
        </p:txBody>
      </p:sp>
      <p:sp>
        <p:nvSpPr>
          <p:cNvPr id="34818" name="Segnaposto numero diapositiva 5"/>
          <p:cNvSpPr txBox="1">
            <a:spLocks noGrp="1"/>
          </p:cNvSpPr>
          <p:nvPr/>
        </p:nvSpPr>
        <p:spPr bwMode="auto">
          <a:xfrm>
            <a:off x="6532563" y="636746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D4284C4-FD23-407D-9CDB-EF9BC8E2540E}" type="slidenum">
              <a:rPr lang="it-IT" sz="1400">
                <a:latin typeface="Arial Unicode MS" pitchFamily="34" charset="-128"/>
              </a:rPr>
              <a:pPr algn="r"/>
              <a:t>18</a:t>
            </a:fld>
            <a:endParaRPr lang="it-IT" sz="1400">
              <a:latin typeface="Arial Unicode MS" pitchFamily="34" charset="-128"/>
            </a:endParaRPr>
          </a:p>
        </p:txBody>
      </p:sp>
      <p:sp>
        <p:nvSpPr>
          <p:cNvPr id="65541" name="Rectangle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539750" y="1916113"/>
            <a:ext cx="8145463" cy="4608512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  <a:defRPr/>
            </a:pPr>
            <a:endParaRPr lang="it-IT" sz="2400" b="1" smtClean="0">
              <a:effectLst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  <a:defRPr/>
            </a:pPr>
            <a:r>
              <a:rPr lang="it-IT" sz="2400" b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INTERROGAZIONE</a:t>
            </a:r>
            <a:endParaRPr lang="it-IT" sz="2400" smtClean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  <a:defRPr/>
            </a:pPr>
            <a:r>
              <a:rPr lang="it-IT" sz="2400" b="1" smtClean="0">
                <a:effectLst/>
                <a:latin typeface="Arial" charset="0"/>
                <a:cs typeface="Times New Roman" pitchFamily="18" charset="0"/>
              </a:rPr>
              <a:t>“Allora, ha fatto il test? Segue la mia dieta? Si pesa tutti i giorni? Controlla la pressione? E beve come le ho detto io?”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  <a:defRPr/>
            </a:pPr>
            <a:endParaRPr lang="it-IT" sz="2400" smtClean="0">
              <a:effectLst/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  <a:defRPr/>
            </a:pPr>
            <a:r>
              <a:rPr lang="it-IT" sz="2400" smtClean="0">
                <a:effectLst/>
                <a:latin typeface="Arial" charset="0"/>
                <a:ea typeface="Arial Unicode MS" pitchFamily="34" charset="-128"/>
                <a:cs typeface="Arial Unicode MS" pitchFamily="34" charset="-128"/>
              </a:rPr>
              <a:t>MEGLIO:</a:t>
            </a: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  <a:defRPr/>
            </a:pPr>
            <a:r>
              <a:rPr lang="it-IT" sz="2400" b="1" smtClean="0">
                <a:effectLst/>
                <a:latin typeface="Arial" charset="0"/>
                <a:cs typeface="Times New Roman" pitchFamily="18" charset="0"/>
              </a:rPr>
              <a:t>“Come sta ultimamente? Mi racconti tutto…”</a:t>
            </a:r>
          </a:p>
        </p:txBody>
      </p:sp>
      <p:pic>
        <p:nvPicPr>
          <p:cNvPr id="34820" name="Picture 3" descr="what not to do 3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00" y="0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egnaposto piè di pagina 4"/>
          <p:cNvSpPr txBox="1">
            <a:spLocks noGrp="1"/>
          </p:cNvSpPr>
          <p:nvPr/>
        </p:nvSpPr>
        <p:spPr bwMode="auto">
          <a:xfrm>
            <a:off x="3103563" y="63674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it-IT" sz="1400">
                <a:latin typeface="Arial Unicode MS" pitchFamily="34" charset="-128"/>
              </a:rPr>
              <a:t>Maria Paola Mostarda</a:t>
            </a:r>
          </a:p>
        </p:txBody>
      </p:sp>
      <p:sp>
        <p:nvSpPr>
          <p:cNvPr id="36866" name="Segnaposto numero diapositiva 5"/>
          <p:cNvSpPr txBox="1">
            <a:spLocks noGrp="1"/>
          </p:cNvSpPr>
          <p:nvPr/>
        </p:nvSpPr>
        <p:spPr bwMode="auto">
          <a:xfrm>
            <a:off x="6532563" y="636746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961034D-FAF6-4895-86CB-B93CF2F7505C}" type="slidenum">
              <a:rPr lang="it-IT" sz="1400">
                <a:latin typeface="Arial Unicode MS" pitchFamily="34" charset="-128"/>
              </a:rPr>
              <a:pPr algn="r"/>
              <a:t>19</a:t>
            </a:fld>
            <a:endParaRPr lang="it-IT" sz="1400">
              <a:latin typeface="Arial Unicode MS" pitchFamily="34" charset="-128"/>
            </a:endParaRPr>
          </a:p>
        </p:txBody>
      </p:sp>
      <p:sp>
        <p:nvSpPr>
          <p:cNvPr id="19251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539750" y="2133600"/>
            <a:ext cx="8161338" cy="4525963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  <a:defRPr/>
            </a:pPr>
            <a:r>
              <a:rPr lang="it-IT" sz="2400" b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OFFRIRE LA SOLUZIONE 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  <a:defRPr/>
            </a:pPr>
            <a:r>
              <a:rPr lang="it-IT" sz="2400" b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AL PROBLEMA</a:t>
            </a:r>
            <a:r>
              <a:rPr lang="it-IT" sz="2400" smtClean="0">
                <a:effectLst/>
                <a:latin typeface="Arial" charset="0"/>
                <a:cs typeface="Times New Roman" pitchFamily="18" charset="0"/>
              </a:rPr>
              <a:t> 	</a:t>
            </a: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  <a:defRPr/>
            </a:pPr>
            <a:r>
              <a:rPr lang="it-IT" sz="2000" b="1" smtClean="0">
                <a:effectLst/>
                <a:latin typeface="Arial" charset="0"/>
                <a:cs typeface="Times New Roman" pitchFamily="18" charset="0"/>
              </a:rPr>
              <a:t>“Ho sentito che hanno inventato un nuova medicina che fa proprio al caso mio”. </a:t>
            </a: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  <a:defRPr/>
            </a:pPr>
            <a:r>
              <a:rPr lang="it-IT" sz="2000" b="1" smtClean="0">
                <a:effectLst/>
                <a:latin typeface="Arial" charset="0"/>
                <a:cs typeface="Times New Roman" pitchFamily="18" charset="0"/>
              </a:rPr>
              <a:t>“Sono venuto per farmi fare la ricetta”. </a:t>
            </a: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  <a:defRPr/>
            </a:pPr>
            <a:r>
              <a:rPr lang="it-IT" sz="2000" b="1" smtClean="0">
                <a:effectLst/>
                <a:latin typeface="Arial" charset="0"/>
                <a:cs typeface="Times New Roman" pitchFamily="18" charset="0"/>
              </a:rPr>
              <a:t>“Lo specialista mi ha trovato la soluzione a tutti i miei problemi!”.</a:t>
            </a: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  <a:defRPr/>
            </a:pPr>
            <a:r>
              <a:rPr lang="it-IT" sz="2000" b="1" smtClean="0">
                <a:effectLst/>
                <a:latin typeface="Arial" charset="0"/>
                <a:cs typeface="Times New Roman" pitchFamily="18" charset="0"/>
              </a:rPr>
              <a:t> “Lei non deve fare niente: prenda queste caramelline bianche e non ci pensi più!”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  <a:defRPr/>
            </a:pPr>
            <a:r>
              <a:rPr lang="it-IT" sz="2000" smtClean="0">
                <a:effectLst/>
                <a:latin typeface="Arial" charset="0"/>
                <a:ea typeface="Arial Unicode MS" pitchFamily="34" charset="-128"/>
                <a:cs typeface="Arial Unicode MS" pitchFamily="34" charset="-128"/>
              </a:rPr>
              <a:t>MEGLIO:</a:t>
            </a: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  <a:defRPr/>
            </a:pPr>
            <a:r>
              <a:rPr lang="it-IT" sz="2000" b="1" smtClean="0">
                <a:effectLst/>
                <a:latin typeface="Arial" charset="0"/>
                <a:cs typeface="Times New Roman" pitchFamily="18" charset="0"/>
              </a:rPr>
              <a:t>“Sono andato dallo specialista: ecco il referto”</a:t>
            </a:r>
            <a:endParaRPr lang="it-IT" sz="2000" b="1" smtClean="0">
              <a:solidFill>
                <a:srgbClr val="003300"/>
              </a:solidFill>
              <a:effectLst/>
              <a:cs typeface="Times New Roman" pitchFamily="18" charset="0"/>
            </a:endParaRPr>
          </a:p>
        </p:txBody>
      </p:sp>
      <p:pic>
        <p:nvPicPr>
          <p:cNvPr id="36868" name="Picture 3" descr="what not to do 1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00" y="0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 rot="17100000">
            <a:off x="-634206" y="2921794"/>
            <a:ext cx="5065712" cy="169545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it-IT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UN  </a:t>
            </a:r>
            <a:r>
              <a:rPr lang="it-IT" i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bel </a:t>
            </a:r>
            <a:r>
              <a:rPr lang="it-IT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PROBLEMA ! </a:t>
            </a:r>
          </a:p>
        </p:txBody>
      </p:sp>
      <p:sp>
        <p:nvSpPr>
          <p:cNvPr id="15362" name="Rectangle 5"/>
          <p:cNvSpPr>
            <a:spLocks noChangeArrowheads="1"/>
          </p:cNvSpPr>
          <p:nvPr/>
        </p:nvSpPr>
        <p:spPr bwMode="auto">
          <a:xfrm rot="933608">
            <a:off x="3492500" y="1484313"/>
            <a:ext cx="5895975" cy="161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it-IT" sz="4800">
                <a:latin typeface="Rockwell" pitchFamily="18" charset="0"/>
              </a:rPr>
              <a:t>medici “brutali” e “avidi”</a:t>
            </a:r>
          </a:p>
          <a:p>
            <a:pPr marL="342900" indent="-342900" algn="ctr">
              <a:spcBef>
                <a:spcPct val="20000"/>
              </a:spcBef>
            </a:pPr>
            <a:endParaRPr lang="it-IT" sz="4800">
              <a:latin typeface="Rockwell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r>
              <a:rPr lang="it-IT" sz="4800">
                <a:latin typeface="Rockwell" pitchFamily="18" charset="0"/>
              </a:rPr>
              <a:t>pazienti “stupidi” e “isterici”</a:t>
            </a:r>
          </a:p>
          <a:p>
            <a:pPr marL="342900" indent="-342900" algn="ctr">
              <a:spcBef>
                <a:spcPct val="20000"/>
              </a:spcBef>
            </a:pPr>
            <a:r>
              <a:rPr lang="it-IT" sz="3200">
                <a:latin typeface="Rockwell" pitchFamily="18" charset="0"/>
              </a:rPr>
              <a:t>(E. Shorter, 1985)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 idx="4294967295"/>
          </p:nvPr>
        </p:nvSpPr>
        <p:spPr>
          <a:xfrm rot="20700000">
            <a:off x="827088" y="3933825"/>
            <a:ext cx="5984875" cy="160655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ts val="6000"/>
              </a:lnSpc>
              <a:defRPr/>
            </a:pPr>
            <a:r>
              <a:rPr lang="it-IT" sz="54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CHE COSA </a:t>
            </a:r>
            <a:br>
              <a:rPr lang="it-IT" sz="540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it-IT" sz="54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AIUTA </a:t>
            </a:r>
            <a:br>
              <a:rPr lang="it-IT" sz="540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it-IT" sz="54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LA RELAZIONE? 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 rot="900000">
            <a:off x="3276600" y="1484313"/>
            <a:ext cx="5268913" cy="50768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533400" indent="-533400" eaLnBrk="1" hangingPunct="1">
              <a:buFontTx/>
              <a:buAutoNum type="arabicPeriod"/>
              <a:defRPr/>
            </a:pPr>
            <a:r>
              <a:rPr lang="it-IT" sz="3600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Comprendere</a:t>
            </a:r>
          </a:p>
          <a:p>
            <a:pPr marL="533400" indent="-533400" eaLnBrk="1" hangingPunct="1">
              <a:buFontTx/>
              <a:buAutoNum type="arabicPeriod"/>
              <a:defRPr/>
            </a:pPr>
            <a:r>
              <a:rPr lang="it-IT" sz="3600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Esprimersi e scrivere chiaro</a:t>
            </a:r>
          </a:p>
          <a:p>
            <a:pPr marL="533400" indent="-533400" eaLnBrk="1" hangingPunct="1">
              <a:buFontTx/>
              <a:buAutoNum type="arabicPeriod"/>
              <a:defRPr/>
            </a:pPr>
            <a:r>
              <a:rPr lang="it-IT" sz="3600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Ascoltare e presentare il caso unico</a:t>
            </a:r>
          </a:p>
          <a:p>
            <a:pPr marL="533400" indent="-533400" eaLnBrk="1" hangingPunct="1">
              <a:buFontTx/>
              <a:buAutoNum type="arabicPeriod"/>
              <a:defRPr/>
            </a:pPr>
            <a:r>
              <a:rPr lang="it-IT" sz="3600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Rispettosa dialettica </a:t>
            </a:r>
          </a:p>
          <a:p>
            <a:pPr marL="533400" indent="-533400" eaLnBrk="1" hangingPunct="1">
              <a:buFontTx/>
              <a:buAutoNum type="arabicPeriod"/>
              <a:defRPr/>
            </a:pPr>
            <a:r>
              <a:rPr lang="it-IT" sz="3600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Parlare… e non solo</a:t>
            </a:r>
            <a:endParaRPr lang="it-IT" sz="360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1066800" y="1066800"/>
            <a:ext cx="1839913" cy="2268538"/>
          </a:xfrm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it-IT" sz="4000" smtClean="0">
                <a:effectLst/>
              </a:rPr>
              <a:t>SPUNTI TEORICI CNV</a:t>
            </a:r>
          </a:p>
        </p:txBody>
      </p:sp>
      <p:sp>
        <p:nvSpPr>
          <p:cNvPr id="40962" name="Rectangle 3"/>
          <p:cNvSpPr>
            <a:spLocks noGrp="1"/>
          </p:cNvSpPr>
          <p:nvPr>
            <p:ph type="body" idx="4294967295"/>
          </p:nvPr>
        </p:nvSpPr>
        <p:spPr bwMode="auto">
          <a:xfrm>
            <a:off x="457200" y="1431925"/>
            <a:ext cx="8229600" cy="452596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Wingdings" pitchFamily="2" charset="2"/>
              <a:buNone/>
            </a:pPr>
            <a:endParaRPr lang="it-IT" smtClean="0">
              <a:effectLst/>
            </a:endParaRPr>
          </a:p>
          <a:p>
            <a:pPr eaLnBrk="1" hangingPunct="1">
              <a:buFont typeface="Wingdings" pitchFamily="2" charset="2"/>
              <a:buNone/>
            </a:pPr>
            <a:endParaRPr lang="it-IT" smtClean="0">
              <a:effectLst/>
            </a:endParaRPr>
          </a:p>
        </p:txBody>
      </p:sp>
      <p:pic>
        <p:nvPicPr>
          <p:cNvPr id="40963" name="Picture 4" descr="sorriso_N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96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3851275" y="4319588"/>
            <a:ext cx="5664200" cy="50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65125" indent="-365125" algn="ctr">
              <a:spcBef>
                <a:spcPct val="20000"/>
              </a:spcBef>
              <a:spcAft>
                <a:spcPts val="600"/>
              </a:spcAft>
              <a:buSzPct val="160000"/>
              <a:defRPr/>
            </a:pPr>
            <a:r>
              <a:rPr lang="it-IT" sz="4800" b="1">
                <a:effectLst>
                  <a:outerShdw blurRad="38100" dist="38100" dir="2700000" algn="tl">
                    <a:srgbClr val="000000"/>
                  </a:outerShdw>
                </a:effectLst>
                <a:latin typeface="Rockwell" pitchFamily="18" charset="0"/>
              </a:rPr>
              <a:t>5. Parlare…</a:t>
            </a:r>
          </a:p>
          <a:p>
            <a:pPr marL="365125" indent="-365125" algn="ctr">
              <a:spcBef>
                <a:spcPct val="20000"/>
              </a:spcBef>
              <a:spcAft>
                <a:spcPts val="600"/>
              </a:spcAft>
              <a:buSzPct val="160000"/>
              <a:defRPr/>
            </a:pPr>
            <a:r>
              <a:rPr lang="it-IT" sz="4800" b="1">
                <a:effectLst>
                  <a:outerShdw blurRad="38100" dist="38100" dir="2700000" algn="tl">
                    <a:srgbClr val="000000"/>
                  </a:outerShdw>
                </a:effectLst>
                <a:latin typeface="Rockwell" pitchFamily="18" charset="0"/>
              </a:rPr>
              <a:t>E  NON  SOLO! </a:t>
            </a:r>
          </a:p>
          <a:p>
            <a:pPr marL="365125" indent="-365125" algn="ctr">
              <a:spcBef>
                <a:spcPct val="20000"/>
              </a:spcBef>
              <a:spcAft>
                <a:spcPts val="600"/>
              </a:spcAft>
              <a:buSzPct val="160000"/>
              <a:defRPr/>
            </a:pPr>
            <a:endParaRPr lang="it-IT" sz="4800" b="1">
              <a:effectLst>
                <a:outerShdw blurRad="38100" dist="38100" dir="2700000" algn="tl">
                  <a:srgbClr val="000000"/>
                </a:outerShdw>
              </a:effectLst>
              <a:latin typeface="Rockwell" pitchFamily="18" charset="0"/>
            </a:endParaRPr>
          </a:p>
          <a:p>
            <a:pPr marL="365125" indent="-365125">
              <a:spcBef>
                <a:spcPct val="20000"/>
              </a:spcBef>
              <a:spcAft>
                <a:spcPts val="600"/>
              </a:spcAft>
              <a:buSzPct val="160000"/>
              <a:defRPr/>
            </a:pPr>
            <a:endParaRPr lang="it-IT" sz="4800" b="1">
              <a:effectLst>
                <a:outerShdw blurRad="38100" dist="38100" dir="2700000" algn="tl">
                  <a:srgbClr val="000000"/>
                </a:outerShdw>
              </a:effectLst>
              <a:latin typeface="Rockwell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/>
          </p:cNvSpPr>
          <p:nvPr>
            <p:ph type="body" idx="4294967295"/>
          </p:nvPr>
        </p:nvSpPr>
        <p:spPr bwMode="auto">
          <a:xfrm>
            <a:off x="457200" y="1431925"/>
            <a:ext cx="8229600" cy="452596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Wingdings" pitchFamily="2" charset="2"/>
              <a:buNone/>
            </a:pPr>
            <a:endParaRPr lang="it-IT" smtClean="0">
              <a:effectLst/>
            </a:endParaRPr>
          </a:p>
          <a:p>
            <a:pPr eaLnBrk="1" hangingPunct="1">
              <a:buFont typeface="Wingdings" pitchFamily="2" charset="2"/>
              <a:buNone/>
            </a:pPr>
            <a:endParaRPr lang="it-IT" smtClean="0">
              <a:effectLst/>
            </a:endParaRPr>
          </a:p>
        </p:txBody>
      </p:sp>
      <p:pic>
        <p:nvPicPr>
          <p:cNvPr id="41986" name="Picture 3" descr="conduzione_colloqui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68313" y="-96838"/>
            <a:ext cx="10512426" cy="695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1066800" y="1066800"/>
            <a:ext cx="1839913" cy="2268538"/>
          </a:xfrm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it-IT" sz="2800" b="1" smtClean="0">
                <a:effectLst/>
                <a:latin typeface="Arial" charset="0"/>
              </a:rPr>
              <a:t>AZIONI: NON INTENZIONI ! ! ! </a:t>
            </a:r>
          </a:p>
        </p:txBody>
      </p:sp>
      <p:sp>
        <p:nvSpPr>
          <p:cNvPr id="43010" name="Rectangle 3"/>
          <p:cNvSpPr>
            <a:spLocks noGrp="1"/>
          </p:cNvSpPr>
          <p:nvPr>
            <p:ph type="body" idx="4294967295"/>
          </p:nvPr>
        </p:nvSpPr>
        <p:spPr bwMode="auto">
          <a:xfrm>
            <a:off x="457200" y="3871913"/>
            <a:ext cx="8229600" cy="2986087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it-IT" i="1" smtClean="0">
                <a:effectLst/>
              </a:rPr>
              <a:t>Non comprendere</a:t>
            </a:r>
            <a:r>
              <a:rPr lang="it-IT" smtClean="0">
                <a:effectLst/>
              </a:rPr>
              <a:t>: </a:t>
            </a:r>
            <a:r>
              <a:rPr lang="it-IT" b="1" smtClean="0">
                <a:effectLst/>
              </a:rPr>
              <a:t>dimostrare comprensione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it-IT" b="1" i="1" smtClean="0">
                <a:effectLst/>
              </a:rPr>
              <a:t>Non rispettare</a:t>
            </a:r>
            <a:r>
              <a:rPr lang="it-IT" b="1" smtClean="0">
                <a:effectLst/>
              </a:rPr>
              <a:t>: dimostrare rispetto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it-IT" i="1" smtClean="0">
                <a:effectLst/>
              </a:rPr>
              <a:t>Non essere disponibili</a:t>
            </a:r>
            <a:r>
              <a:rPr lang="it-IT" smtClean="0">
                <a:effectLst/>
              </a:rPr>
              <a:t>: </a:t>
            </a:r>
            <a:r>
              <a:rPr lang="it-IT" b="1" smtClean="0">
                <a:effectLst/>
              </a:rPr>
              <a:t>aiutare concretamente</a:t>
            </a:r>
            <a:r>
              <a:rPr lang="it-IT" smtClean="0">
                <a:effectLst/>
              </a:rPr>
              <a:t> </a:t>
            </a:r>
          </a:p>
        </p:txBody>
      </p:sp>
      <p:pic>
        <p:nvPicPr>
          <p:cNvPr id="43011" name="Picture 4" descr="foto-comunicazione-efficac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91100" y="900113"/>
            <a:ext cx="4152900" cy="294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5" descr="direttore-de-sanctis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00113"/>
            <a:ext cx="4900613" cy="294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3" descr="212155701-00b69251-f4e2-4fe4-bc77-61b0979d6f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23863" y="0"/>
            <a:ext cx="5000626" cy="731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4" name="Picture 4" descr="direttore_novelli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65638" y="0"/>
            <a:ext cx="5157787" cy="746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ChangeArrowheads="1"/>
          </p:cNvSpPr>
          <p:nvPr/>
        </p:nvSpPr>
        <p:spPr bwMode="auto">
          <a:xfrm rot="900000">
            <a:off x="2916238" y="2349500"/>
            <a:ext cx="5940425" cy="50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65125" indent="-365125">
              <a:spcBef>
                <a:spcPct val="20000"/>
              </a:spcBef>
              <a:spcAft>
                <a:spcPts val="600"/>
              </a:spcAft>
              <a:buSzPct val="160000"/>
              <a:defRPr/>
            </a:pPr>
            <a:r>
              <a:rPr lang="it-IT" sz="3600" b="1">
                <a:effectLst>
                  <a:outerShdw blurRad="38100" dist="38100" dir="2700000" algn="tl">
                    <a:srgbClr val="000000"/>
                  </a:outerShdw>
                </a:effectLst>
                <a:latin typeface="Rockwell" pitchFamily="18" charset="0"/>
              </a:rPr>
              <a:t>Intelligenza è quando ci accorgiamo di alcuni limiti nel nostro interlocutore. </a:t>
            </a:r>
          </a:p>
          <a:p>
            <a:pPr marL="365125" indent="-365125">
              <a:spcBef>
                <a:spcPct val="20000"/>
              </a:spcBef>
              <a:spcAft>
                <a:spcPts val="600"/>
              </a:spcAft>
              <a:buSzPct val="160000"/>
              <a:defRPr/>
            </a:pPr>
            <a:r>
              <a:rPr lang="it-IT" sz="3600" b="1">
                <a:effectLst>
                  <a:outerShdw blurRad="38100" dist="38100" dir="2700000" algn="tl">
                    <a:srgbClr val="000000"/>
                  </a:outerShdw>
                </a:effectLst>
                <a:latin typeface="Rockwell" pitchFamily="18" charset="0"/>
              </a:rPr>
              <a:t>Saggezza è quando riusciamo a fare </a:t>
            </a:r>
            <a:r>
              <a:rPr lang="it-IT" sz="3600" b="1" i="1">
                <a:effectLst>
                  <a:outerShdw blurRad="38100" dist="38100" dir="2700000" algn="tl">
                    <a:srgbClr val="000000"/>
                  </a:outerShdw>
                </a:effectLst>
                <a:latin typeface="Rockwell" pitchFamily="18" charset="0"/>
              </a:rPr>
              <a:t>silenzio </a:t>
            </a:r>
            <a:r>
              <a:rPr lang="it-IT" b="1" i="1">
                <a:effectLst>
                  <a:outerShdw blurRad="38100" dist="38100" dir="2700000" algn="tl">
                    <a:srgbClr val="000000"/>
                  </a:outerShdw>
                </a:effectLst>
                <a:latin typeface="Rockwell" pitchFamily="18" charset="0"/>
              </a:rPr>
              <a:t>(Anonimo)</a:t>
            </a:r>
          </a:p>
          <a:p>
            <a:pPr marL="365125" indent="-365125" algn="ctr">
              <a:spcBef>
                <a:spcPct val="20000"/>
              </a:spcBef>
              <a:spcAft>
                <a:spcPts val="600"/>
              </a:spcAft>
              <a:buSzPct val="160000"/>
              <a:defRPr/>
            </a:pPr>
            <a:endParaRPr lang="it-IT" b="1" i="1">
              <a:effectLst>
                <a:outerShdw blurRad="38100" dist="38100" dir="2700000" algn="tl">
                  <a:srgbClr val="000000"/>
                </a:outerShdw>
              </a:effectLst>
              <a:latin typeface="Rockwell" pitchFamily="18" charset="0"/>
            </a:endParaRPr>
          </a:p>
          <a:p>
            <a:pPr marL="365125" indent="-365125">
              <a:spcBef>
                <a:spcPct val="20000"/>
              </a:spcBef>
              <a:spcAft>
                <a:spcPts val="600"/>
              </a:spcAft>
              <a:buSzPct val="160000"/>
              <a:defRPr/>
            </a:pPr>
            <a:endParaRPr lang="it-IT" sz="4800" b="1">
              <a:effectLst>
                <a:outerShdw blurRad="38100" dist="38100" dir="2700000" algn="tl">
                  <a:srgbClr val="000000"/>
                </a:outerShdw>
              </a:effectLst>
              <a:latin typeface="Rockwell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 rot="20700000">
            <a:off x="0" y="1125538"/>
            <a:ext cx="5984875" cy="16065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/>
              <a:t>SVOLGIAMO IL PROBLEMA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916238" y="3429000"/>
            <a:ext cx="3529012" cy="1752600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r>
              <a:rPr lang="it-IT" sz="4000" i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I dati:</a:t>
            </a:r>
          </a:p>
          <a:p>
            <a:pPr algn="ctr" eaLnBrk="1" hangingPunct="1">
              <a:defRPr/>
            </a:pPr>
            <a:r>
              <a:rPr lang="it-IT" sz="4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medico paziente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 rot="17100000">
            <a:off x="-634206" y="2921794"/>
            <a:ext cx="5065712" cy="1695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QUALI ALTRI DATI?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 rot="900000">
            <a:off x="3276600" y="1781175"/>
            <a:ext cx="4657725" cy="50768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it-IT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Il sistema sanitario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it-IT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I soggetti e gli enti della sanità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it-IT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Il potere 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it-IT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L’etica/ i valori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it-IT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I mezzi di informazione 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it-IT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I cambiamenti nei medici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it-IT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I cambiamenti nei pazienti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it-IT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La comunicazione e la relazione</a:t>
            </a:r>
          </a:p>
          <a:p>
            <a:pPr marL="533400" indent="-533400" algn="ctr" eaLnBrk="1" hangingPunct="1">
              <a:lnSpc>
                <a:spcPct val="80000"/>
              </a:lnSpc>
              <a:buFontTx/>
              <a:buAutoNum type="arabicPeriod"/>
              <a:defRPr/>
            </a:pPr>
            <a:endParaRPr lang="it-IT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endParaRPr lang="it-IT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 rot="17100000">
            <a:off x="-634206" y="2921794"/>
            <a:ext cx="5065712" cy="1695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QUALI ALTRI DATI?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4294967295"/>
          </p:nvPr>
        </p:nvSpPr>
        <p:spPr>
          <a:xfrm rot="900000">
            <a:off x="3051175" y="1539875"/>
            <a:ext cx="6084888" cy="5076825"/>
          </a:xfrm>
        </p:spPr>
        <p:txBody>
          <a:bodyPr wrap="square" numCol="1" anchor="ctr" anchorCtr="0" compatLnSpc="1">
            <a:prstTxWarp prst="textNoShape">
              <a:avLst/>
            </a:prstTxWarp>
          </a:bodyPr>
          <a:lstStyle/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it-IT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Il sistema sanitario </a:t>
            </a:r>
          </a:p>
          <a:p>
            <a:pPr marL="533400" indent="-533400" eaLnBrk="1" hangingPunct="1">
              <a:lnSpc>
                <a:spcPct val="80000"/>
              </a:lnSpc>
              <a:buFontTx/>
              <a:buChar char="-"/>
              <a:defRPr/>
            </a:pPr>
            <a:r>
              <a:rPr lang="it-IT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Dal professionismo ad un sistema 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  <a:defRPr/>
            </a:pPr>
            <a:r>
              <a:rPr lang="it-IT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burocratico, di  qualità e di mercato (accountability controllata dalla GdF)</a:t>
            </a:r>
          </a:p>
          <a:p>
            <a:pPr marL="533400" indent="-533400" eaLnBrk="1" hangingPunct="1">
              <a:lnSpc>
                <a:spcPct val="80000"/>
              </a:lnSpc>
              <a:buFontTx/>
              <a:buChar char="-"/>
              <a:defRPr/>
            </a:pPr>
            <a:r>
              <a:rPr lang="it-IT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Dalla cura della patologia alla promozione della salute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  <a:defRPr/>
            </a:pPr>
            <a:r>
              <a:rPr lang="it-IT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2. I soggetti e gli enti della sanità</a:t>
            </a:r>
          </a:p>
          <a:p>
            <a:pPr marL="533400" indent="-533400" eaLnBrk="1" hangingPunct="1">
              <a:lnSpc>
                <a:spcPct val="80000"/>
              </a:lnSpc>
              <a:buFontTx/>
              <a:buChar char="-"/>
              <a:defRPr/>
            </a:pPr>
            <a:r>
              <a:rPr lang="it-IT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Professionisti, ospedali, servizi territoriali integrati, specialisti, società scientifiche, associazioni di malati, di promozione sociale ecc.</a:t>
            </a:r>
          </a:p>
          <a:p>
            <a:pPr marL="533400" indent="-533400" eaLnBrk="1" hangingPunct="1">
              <a:lnSpc>
                <a:spcPct val="80000"/>
              </a:lnSpc>
              <a:buFontTx/>
              <a:buChar char="-"/>
              <a:defRPr/>
            </a:pPr>
            <a:r>
              <a:rPr lang="it-IT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Soggetti pubblici, no-profit, religiosi, privati,  ecc. 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  <a:defRPr/>
            </a:pPr>
            <a:r>
              <a:rPr lang="it-IT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3. Il potere: </a:t>
            </a:r>
          </a:p>
          <a:p>
            <a:pPr marL="533400" indent="-533400" eaLnBrk="1" hangingPunct="1">
              <a:lnSpc>
                <a:spcPct val="80000"/>
              </a:lnSpc>
              <a:buFontTx/>
              <a:buChar char="-"/>
              <a:defRPr/>
            </a:pPr>
            <a:r>
              <a:rPr lang="it-IT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Da potere assoluto (scienza e coscienza) a potere del paziente, del malato, della persona, del cittadino (Freidson</a:t>
            </a:r>
            <a:r>
              <a:rPr lang="it-IT" sz="18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, 1970; 33 Diritti del cittadino, 1980)</a:t>
            </a:r>
          </a:p>
          <a:p>
            <a:pPr marL="533400" indent="-533400" eaLnBrk="1" hangingPunct="1">
              <a:lnSpc>
                <a:spcPct val="80000"/>
              </a:lnSpc>
              <a:buFontTx/>
              <a:buChar char="-"/>
              <a:defRPr/>
            </a:pPr>
            <a:endParaRPr lang="it-IT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 rot="17100000">
            <a:off x="-634206" y="2921794"/>
            <a:ext cx="5065712" cy="1695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QUALI ALTRI DATI?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4294967295"/>
          </p:nvPr>
        </p:nvSpPr>
        <p:spPr>
          <a:xfrm rot="900000">
            <a:off x="3276600" y="1196975"/>
            <a:ext cx="5543550" cy="5076825"/>
          </a:xfrm>
        </p:spPr>
        <p:txBody>
          <a:bodyPr wrap="square" numCol="1" anchor="ctr" anchorCtr="0" compatLnSpc="1">
            <a:prstTxWarp prst="textNoShape">
              <a:avLst/>
            </a:prstTxWarp>
          </a:bodyPr>
          <a:lstStyle/>
          <a:p>
            <a:pPr marL="533400" indent="-533400" eaLnBrk="1" hangingPunct="1">
              <a:lnSpc>
                <a:spcPct val="80000"/>
              </a:lnSpc>
              <a:buFontTx/>
              <a:buNone/>
              <a:defRPr/>
            </a:pPr>
            <a:r>
              <a:rPr lang="it-IT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4. L’etica/ i valori</a:t>
            </a:r>
          </a:p>
          <a:p>
            <a:pPr marL="533400" indent="-533400" eaLnBrk="1" hangingPunct="1">
              <a:lnSpc>
                <a:spcPct val="80000"/>
              </a:lnSpc>
              <a:buFontTx/>
              <a:buChar char="-"/>
              <a:defRPr/>
            </a:pPr>
            <a:r>
              <a:rPr lang="it-IT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Ampie e variegate posizioni etiche e religiose</a:t>
            </a:r>
          </a:p>
          <a:p>
            <a:pPr marL="533400" indent="-533400" eaLnBrk="1" hangingPunct="1">
              <a:lnSpc>
                <a:spcPct val="80000"/>
              </a:lnSpc>
              <a:buFontTx/>
              <a:buChar char="-"/>
              <a:defRPr/>
            </a:pPr>
            <a:r>
              <a:rPr lang="it-IT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Comunicare: tra “protezione” e “diritto a sapere”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  <a:defRPr/>
            </a:pPr>
            <a:r>
              <a:rPr lang="it-IT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5. I mezzi di informazione</a:t>
            </a:r>
          </a:p>
          <a:p>
            <a:pPr marL="533400" indent="-533400" eaLnBrk="1" hangingPunct="1">
              <a:lnSpc>
                <a:spcPct val="80000"/>
              </a:lnSpc>
              <a:buFontTx/>
              <a:buChar char="-"/>
              <a:defRPr/>
            </a:pPr>
            <a:r>
              <a:rPr lang="it-IT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Internet, familiari e amici, TV, giornali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  <a:defRPr/>
            </a:pPr>
            <a:r>
              <a:rPr lang="it-IT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6. I cambiamenti nei medici</a:t>
            </a:r>
          </a:p>
          <a:p>
            <a:pPr marL="533400" indent="-533400" eaLnBrk="1" hangingPunct="1">
              <a:lnSpc>
                <a:spcPct val="80000"/>
              </a:lnSpc>
              <a:buFontTx/>
              <a:buChar char="-"/>
              <a:defRPr/>
            </a:pPr>
            <a:r>
              <a:rPr lang="it-IT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Si sono formati su “parti” del corpo umano; ora devono curare la persona</a:t>
            </a:r>
          </a:p>
          <a:p>
            <a:pPr marL="533400" indent="-533400" eaLnBrk="1" hangingPunct="1">
              <a:lnSpc>
                <a:spcPct val="80000"/>
              </a:lnSpc>
              <a:buFontTx/>
              <a:buChar char="-"/>
              <a:defRPr/>
            </a:pPr>
            <a:r>
              <a:rPr lang="it-IT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La tecnica, gli studi, le pratiche, le cure… invecchiano molto rapidamente</a:t>
            </a:r>
          </a:p>
          <a:p>
            <a:pPr marL="533400" indent="-533400" eaLnBrk="1" hangingPunct="1">
              <a:lnSpc>
                <a:spcPct val="80000"/>
              </a:lnSpc>
              <a:buFontTx/>
              <a:buChar char="-"/>
              <a:defRPr/>
            </a:pPr>
            <a:r>
              <a:rPr lang="it-IT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Da professionisti a collaboratori di un sistema sanitario (e relativi oneri amministrativi e di contabilizzazione)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 rot="17100000">
            <a:off x="-634206" y="2921794"/>
            <a:ext cx="5065712" cy="1695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QUALI ALTRI DATI?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4294967295"/>
          </p:nvPr>
        </p:nvSpPr>
        <p:spPr>
          <a:xfrm rot="900000">
            <a:off x="3276600" y="1196975"/>
            <a:ext cx="5543550" cy="5076825"/>
          </a:xfrm>
        </p:spPr>
        <p:txBody>
          <a:bodyPr wrap="square" numCol="1" anchor="ctr" anchorCtr="0" compatLnSpc="1">
            <a:prstTxWarp prst="textNoShape">
              <a:avLst/>
            </a:prstTxWarp>
          </a:bodyPr>
          <a:lstStyle/>
          <a:p>
            <a:pPr marL="533400" indent="-533400" eaLnBrk="1" hangingPunct="1">
              <a:lnSpc>
                <a:spcPct val="80000"/>
              </a:lnSpc>
              <a:buFontTx/>
              <a:buNone/>
              <a:defRPr/>
            </a:pPr>
            <a:r>
              <a:rPr lang="it-IT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7. I cambiamenti nei pazienti</a:t>
            </a:r>
          </a:p>
          <a:p>
            <a:pPr marL="533400" indent="-533400" eaLnBrk="1" hangingPunct="1">
              <a:lnSpc>
                <a:spcPct val="80000"/>
              </a:lnSpc>
              <a:buFontTx/>
              <a:buChar char="-"/>
              <a:defRPr/>
            </a:pPr>
            <a:r>
              <a:rPr lang="it-IT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Maggiore scolarizzazione</a:t>
            </a:r>
          </a:p>
          <a:p>
            <a:pPr marL="533400" indent="-533400" eaLnBrk="1" hangingPunct="1">
              <a:lnSpc>
                <a:spcPct val="80000"/>
              </a:lnSpc>
              <a:buFontTx/>
              <a:buChar char="-"/>
              <a:defRPr/>
            </a:pPr>
            <a:r>
              <a:rPr lang="it-IT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Maggiore mobilità </a:t>
            </a:r>
          </a:p>
          <a:p>
            <a:pPr marL="533400" indent="-533400" eaLnBrk="1" hangingPunct="1">
              <a:lnSpc>
                <a:spcPct val="80000"/>
              </a:lnSpc>
              <a:buFontTx/>
              <a:buChar char="-"/>
              <a:defRPr/>
            </a:pPr>
            <a:r>
              <a:rPr lang="it-IT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Maggiore disponibilità a confrontare cure diverse e desiderio di autodeterminazione, soprattutto nelle  situazioni non-acute</a:t>
            </a:r>
            <a:endParaRPr lang="it-IT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 rot="17100000">
            <a:off x="-634206" y="2921794"/>
            <a:ext cx="5065712" cy="1695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QUALI ALTRI DATI?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4294967295"/>
          </p:nvPr>
        </p:nvSpPr>
        <p:spPr>
          <a:xfrm rot="900000">
            <a:off x="3260725" y="1895475"/>
            <a:ext cx="5551488" cy="5076825"/>
          </a:xfrm>
        </p:spPr>
        <p:txBody>
          <a:bodyPr wrap="square" numCol="1" anchor="ctr" anchorCtr="0" compatLnSpc="1">
            <a:prstTxWarp prst="textNoShape">
              <a:avLst/>
            </a:prstTxWarp>
          </a:bodyPr>
          <a:lstStyle/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it-IT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Il sistema sanitario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it-IT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I soggetti e gli enti della sanità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it-IT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Il potere 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it-IT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L’etica/ i valori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it-IT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I mezzi di informazione 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it-IT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I cambiamenti nei medici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it-IT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I cambiamenti nei pazienti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it-IT" sz="5000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La comunicazione e la relazione</a:t>
            </a:r>
          </a:p>
          <a:p>
            <a:pPr marL="533400" indent="-533400" algn="ctr" eaLnBrk="1" hangingPunct="1">
              <a:lnSpc>
                <a:spcPct val="80000"/>
              </a:lnSpc>
              <a:buFontTx/>
              <a:buAutoNum type="arabicPeriod"/>
              <a:defRPr/>
            </a:pPr>
            <a:endParaRPr lang="it-IT" sz="4400" b="1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endParaRPr lang="it-IT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4" descr="foto_5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6200"/>
            <a:ext cx="9324975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AutoShape 11"/>
          <p:cNvSpPr>
            <a:spLocks noChangeArrowheads="1"/>
          </p:cNvSpPr>
          <p:nvPr/>
        </p:nvSpPr>
        <p:spPr bwMode="auto">
          <a:xfrm>
            <a:off x="3059113" y="2420938"/>
            <a:ext cx="2519362" cy="719137"/>
          </a:xfrm>
          <a:prstGeom prst="leftRightArrow">
            <a:avLst>
              <a:gd name="adj1" fmla="val 50000"/>
              <a:gd name="adj2" fmla="val 70066"/>
            </a:avLst>
          </a:prstGeom>
          <a:solidFill>
            <a:srgbClr val="FF0000"/>
          </a:solidFill>
          <a:ln w="762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iquadri">
  <a:themeElements>
    <a:clrScheme name="Alta moda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Riquadri">
      <a:majorFont>
        <a:latin typeface="Rockwell"/>
        <a:ea typeface=""/>
        <a:cs typeface=""/>
        <a:font script="Grek" typeface="Cambria"/>
        <a:font script="Cyrl" typeface="Cambria"/>
        <a:font script="Jpan" typeface="HGS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S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mposit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atMod val="140000"/>
                <a:lumMod val="120000"/>
              </a:schemeClr>
            </a:gs>
            <a:gs pos="100000">
              <a:schemeClr val="phClr">
                <a:tint val="95000"/>
                <a:shade val="70000"/>
                <a:satMod val="180000"/>
                <a:lumMod val="82000"/>
              </a:schemeClr>
            </a:gs>
          </a:gsLst>
          <a:path path="circle">
            <a:fillToRect l="25000" t="25000" r="25000" b="25000"/>
          </a:path>
        </a:gradFill>
        <a:gradFill rotWithShape="1">
          <a:gsLst>
            <a:gs pos="0">
              <a:schemeClr val="phClr">
                <a:tint val="94000"/>
                <a:satMod val="140000"/>
                <a:lumMod val="120000"/>
              </a:schemeClr>
            </a:gs>
            <a:gs pos="100000">
              <a:schemeClr val="phClr">
                <a:tint val="97000"/>
                <a:shade val="70000"/>
                <a:satMod val="190000"/>
                <a:lumMod val="72000"/>
              </a:schemeClr>
            </a:gs>
          </a:gsLst>
          <a:path path="circle">
            <a:fillToRect l="50000" t="50000" r="50000"/>
          </a:path>
        </a:gradFill>
      </a:bgFillStyleLst>
    </a:fmtScheme>
  </a:themeElements>
  <a:objectDefaults/>
  <a:extraClrSchemeLst>
    <a:extraClrScheme>
      <a:clrScheme name="Riquadri 1">
        <a:dk1>
          <a:srgbClr val="37302A"/>
        </a:dk1>
        <a:lt1>
          <a:srgbClr val="FFFFFF"/>
        </a:lt1>
        <a:dk2>
          <a:srgbClr val="000000"/>
        </a:dk2>
        <a:lt2>
          <a:srgbClr val="D0CCB9"/>
        </a:lt2>
        <a:accent1>
          <a:srgbClr val="9E8E5C"/>
        </a:accent1>
        <a:accent2>
          <a:srgbClr val="A09781"/>
        </a:accent2>
        <a:accent3>
          <a:srgbClr val="AAAAAA"/>
        </a:accent3>
        <a:accent4>
          <a:srgbClr val="DADADA"/>
        </a:accent4>
        <a:accent5>
          <a:srgbClr val="CCC6B5"/>
        </a:accent5>
        <a:accent6>
          <a:srgbClr val="918874"/>
        </a:accent6>
        <a:hlink>
          <a:srgbClr val="B6A272"/>
        </a:hlink>
        <a:folHlink>
          <a:srgbClr val="8A78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quadri 2">
        <a:dk1>
          <a:srgbClr val="37302A"/>
        </a:dk1>
        <a:lt1>
          <a:srgbClr val="FFFFFF"/>
        </a:lt1>
        <a:dk2>
          <a:srgbClr val="333300"/>
        </a:dk2>
        <a:lt2>
          <a:srgbClr val="D0CCB9"/>
        </a:lt2>
        <a:accent1>
          <a:srgbClr val="9E8E5C"/>
        </a:accent1>
        <a:accent2>
          <a:srgbClr val="A09781"/>
        </a:accent2>
        <a:accent3>
          <a:srgbClr val="ADADAA"/>
        </a:accent3>
        <a:accent4>
          <a:srgbClr val="DADADA"/>
        </a:accent4>
        <a:accent5>
          <a:srgbClr val="CCC6B5"/>
        </a:accent5>
        <a:accent6>
          <a:srgbClr val="918874"/>
        </a:accent6>
        <a:hlink>
          <a:srgbClr val="B6A272"/>
        </a:hlink>
        <a:folHlink>
          <a:srgbClr val="8A78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quadri 3">
        <a:dk1>
          <a:srgbClr val="37302A"/>
        </a:dk1>
        <a:lt1>
          <a:srgbClr val="FFFFFF"/>
        </a:lt1>
        <a:dk2>
          <a:srgbClr val="000066"/>
        </a:dk2>
        <a:lt2>
          <a:srgbClr val="D0CCB9"/>
        </a:lt2>
        <a:accent1>
          <a:srgbClr val="9E8E5C"/>
        </a:accent1>
        <a:accent2>
          <a:srgbClr val="A09781"/>
        </a:accent2>
        <a:accent3>
          <a:srgbClr val="AAAAB8"/>
        </a:accent3>
        <a:accent4>
          <a:srgbClr val="DADADA"/>
        </a:accent4>
        <a:accent5>
          <a:srgbClr val="CCC6B5"/>
        </a:accent5>
        <a:accent6>
          <a:srgbClr val="918874"/>
        </a:accent6>
        <a:hlink>
          <a:srgbClr val="B6A272"/>
        </a:hlink>
        <a:folHlink>
          <a:srgbClr val="8A78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quadri 4">
        <a:dk1>
          <a:srgbClr val="37302A"/>
        </a:dk1>
        <a:lt1>
          <a:srgbClr val="FFFFFF"/>
        </a:lt1>
        <a:dk2>
          <a:srgbClr val="000099"/>
        </a:dk2>
        <a:lt2>
          <a:srgbClr val="D0CCB9"/>
        </a:lt2>
        <a:accent1>
          <a:srgbClr val="9E8E5C"/>
        </a:accent1>
        <a:accent2>
          <a:srgbClr val="A09781"/>
        </a:accent2>
        <a:accent3>
          <a:srgbClr val="AAAACA"/>
        </a:accent3>
        <a:accent4>
          <a:srgbClr val="DADADA"/>
        </a:accent4>
        <a:accent5>
          <a:srgbClr val="CCC6B5"/>
        </a:accent5>
        <a:accent6>
          <a:srgbClr val="918874"/>
        </a:accent6>
        <a:hlink>
          <a:srgbClr val="B6A272"/>
        </a:hlink>
        <a:folHlink>
          <a:srgbClr val="8A78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quadri 5">
        <a:dk1>
          <a:srgbClr val="37302A"/>
        </a:dk1>
        <a:lt1>
          <a:srgbClr val="FFFFFF"/>
        </a:lt1>
        <a:dk2>
          <a:srgbClr val="0066FF"/>
        </a:dk2>
        <a:lt2>
          <a:srgbClr val="D0CCB9"/>
        </a:lt2>
        <a:accent1>
          <a:srgbClr val="9E8E5C"/>
        </a:accent1>
        <a:accent2>
          <a:srgbClr val="A09781"/>
        </a:accent2>
        <a:accent3>
          <a:srgbClr val="AAB8FF"/>
        </a:accent3>
        <a:accent4>
          <a:srgbClr val="DADADA"/>
        </a:accent4>
        <a:accent5>
          <a:srgbClr val="CCC6B5"/>
        </a:accent5>
        <a:accent6>
          <a:srgbClr val="918874"/>
        </a:accent6>
        <a:hlink>
          <a:srgbClr val="B6A272"/>
        </a:hlink>
        <a:folHlink>
          <a:srgbClr val="8A78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quadri 6">
        <a:dk1>
          <a:srgbClr val="37302A"/>
        </a:dk1>
        <a:lt1>
          <a:srgbClr val="FFFFFF"/>
        </a:lt1>
        <a:dk2>
          <a:srgbClr val="6699FF"/>
        </a:dk2>
        <a:lt2>
          <a:srgbClr val="D0CCB9"/>
        </a:lt2>
        <a:accent1>
          <a:srgbClr val="9E8E5C"/>
        </a:accent1>
        <a:accent2>
          <a:srgbClr val="A09781"/>
        </a:accent2>
        <a:accent3>
          <a:srgbClr val="B8CAFF"/>
        </a:accent3>
        <a:accent4>
          <a:srgbClr val="DADADA"/>
        </a:accent4>
        <a:accent5>
          <a:srgbClr val="CCC6B5"/>
        </a:accent5>
        <a:accent6>
          <a:srgbClr val="918874"/>
        </a:accent6>
        <a:hlink>
          <a:srgbClr val="B6A272"/>
        </a:hlink>
        <a:folHlink>
          <a:srgbClr val="8A784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Riquadri 2">
    <a:dk1>
      <a:srgbClr val="37302A"/>
    </a:dk1>
    <a:lt1>
      <a:srgbClr val="FFFFFF"/>
    </a:lt1>
    <a:dk2>
      <a:srgbClr val="333300"/>
    </a:dk2>
    <a:lt2>
      <a:srgbClr val="D0CCB9"/>
    </a:lt2>
    <a:accent1>
      <a:srgbClr val="9E8E5C"/>
    </a:accent1>
    <a:accent2>
      <a:srgbClr val="A09781"/>
    </a:accent2>
    <a:accent3>
      <a:srgbClr val="ADADAA"/>
    </a:accent3>
    <a:accent4>
      <a:srgbClr val="DADADA"/>
    </a:accent4>
    <a:accent5>
      <a:srgbClr val="CCC6B5"/>
    </a:accent5>
    <a:accent6>
      <a:srgbClr val="918874"/>
    </a:accent6>
    <a:hlink>
      <a:srgbClr val="B6A272"/>
    </a:hlink>
    <a:folHlink>
      <a:srgbClr val="8A784F"/>
    </a:folHlink>
  </a:clrScheme>
</a:themeOverride>
</file>

<file path=ppt/theme/themeOverride10.xml><?xml version="1.0" encoding="utf-8"?>
<a:themeOverride xmlns:a="http://schemas.openxmlformats.org/drawingml/2006/main">
  <a:clrScheme name="Riquadri 3">
    <a:dk1>
      <a:srgbClr val="37302A"/>
    </a:dk1>
    <a:lt1>
      <a:srgbClr val="FFFFFF"/>
    </a:lt1>
    <a:dk2>
      <a:srgbClr val="000066"/>
    </a:dk2>
    <a:lt2>
      <a:srgbClr val="D0CCB9"/>
    </a:lt2>
    <a:accent1>
      <a:srgbClr val="9E8E5C"/>
    </a:accent1>
    <a:accent2>
      <a:srgbClr val="A09781"/>
    </a:accent2>
    <a:accent3>
      <a:srgbClr val="AAAAB8"/>
    </a:accent3>
    <a:accent4>
      <a:srgbClr val="DADADA"/>
    </a:accent4>
    <a:accent5>
      <a:srgbClr val="CCC6B5"/>
    </a:accent5>
    <a:accent6>
      <a:srgbClr val="918874"/>
    </a:accent6>
    <a:hlink>
      <a:srgbClr val="B6A272"/>
    </a:hlink>
    <a:folHlink>
      <a:srgbClr val="8A784F"/>
    </a:folHlink>
  </a:clrScheme>
</a:themeOverride>
</file>

<file path=ppt/theme/themeOverride11.xml><?xml version="1.0" encoding="utf-8"?>
<a:themeOverride xmlns:a="http://schemas.openxmlformats.org/drawingml/2006/main">
  <a:clrScheme name="Riquadri 3">
    <a:dk1>
      <a:srgbClr val="37302A"/>
    </a:dk1>
    <a:lt1>
      <a:srgbClr val="FFFFFF"/>
    </a:lt1>
    <a:dk2>
      <a:srgbClr val="000066"/>
    </a:dk2>
    <a:lt2>
      <a:srgbClr val="D0CCB9"/>
    </a:lt2>
    <a:accent1>
      <a:srgbClr val="9E8E5C"/>
    </a:accent1>
    <a:accent2>
      <a:srgbClr val="A09781"/>
    </a:accent2>
    <a:accent3>
      <a:srgbClr val="AAAAB8"/>
    </a:accent3>
    <a:accent4>
      <a:srgbClr val="DADADA"/>
    </a:accent4>
    <a:accent5>
      <a:srgbClr val="CCC6B5"/>
    </a:accent5>
    <a:accent6>
      <a:srgbClr val="918874"/>
    </a:accent6>
    <a:hlink>
      <a:srgbClr val="B6A272"/>
    </a:hlink>
    <a:folHlink>
      <a:srgbClr val="8A784F"/>
    </a:folHlink>
  </a:clrScheme>
</a:themeOverride>
</file>

<file path=ppt/theme/themeOverride2.xml><?xml version="1.0" encoding="utf-8"?>
<a:themeOverride xmlns:a="http://schemas.openxmlformats.org/drawingml/2006/main">
  <a:clrScheme name="Riquadri 6">
    <a:dk1>
      <a:srgbClr val="37302A"/>
    </a:dk1>
    <a:lt1>
      <a:srgbClr val="FFFFFF"/>
    </a:lt1>
    <a:dk2>
      <a:srgbClr val="6699FF"/>
    </a:dk2>
    <a:lt2>
      <a:srgbClr val="D0CCB9"/>
    </a:lt2>
    <a:accent1>
      <a:srgbClr val="9E8E5C"/>
    </a:accent1>
    <a:accent2>
      <a:srgbClr val="A09781"/>
    </a:accent2>
    <a:accent3>
      <a:srgbClr val="B8CAFF"/>
    </a:accent3>
    <a:accent4>
      <a:srgbClr val="DADADA"/>
    </a:accent4>
    <a:accent5>
      <a:srgbClr val="CCC6B5"/>
    </a:accent5>
    <a:accent6>
      <a:srgbClr val="918874"/>
    </a:accent6>
    <a:hlink>
      <a:srgbClr val="B6A272"/>
    </a:hlink>
    <a:folHlink>
      <a:srgbClr val="8A784F"/>
    </a:folHlink>
  </a:clrScheme>
</a:themeOverride>
</file>

<file path=ppt/theme/themeOverride3.xml><?xml version="1.0" encoding="utf-8"?>
<a:themeOverride xmlns:a="http://schemas.openxmlformats.org/drawingml/2006/main">
  <a:clrScheme name="Riquadri 3">
    <a:dk1>
      <a:srgbClr val="37302A"/>
    </a:dk1>
    <a:lt1>
      <a:srgbClr val="FFFFFF"/>
    </a:lt1>
    <a:dk2>
      <a:srgbClr val="000066"/>
    </a:dk2>
    <a:lt2>
      <a:srgbClr val="D0CCB9"/>
    </a:lt2>
    <a:accent1>
      <a:srgbClr val="9E8E5C"/>
    </a:accent1>
    <a:accent2>
      <a:srgbClr val="A09781"/>
    </a:accent2>
    <a:accent3>
      <a:srgbClr val="AAAAB8"/>
    </a:accent3>
    <a:accent4>
      <a:srgbClr val="DADADA"/>
    </a:accent4>
    <a:accent5>
      <a:srgbClr val="CCC6B5"/>
    </a:accent5>
    <a:accent6>
      <a:srgbClr val="918874"/>
    </a:accent6>
    <a:hlink>
      <a:srgbClr val="B6A272"/>
    </a:hlink>
    <a:folHlink>
      <a:srgbClr val="8A784F"/>
    </a:folHlink>
  </a:clrScheme>
</a:themeOverride>
</file>

<file path=ppt/theme/themeOverride4.xml><?xml version="1.0" encoding="utf-8"?>
<a:themeOverride xmlns:a="http://schemas.openxmlformats.org/drawingml/2006/main">
  <a:clrScheme name="Riquadri 3">
    <a:dk1>
      <a:srgbClr val="37302A"/>
    </a:dk1>
    <a:lt1>
      <a:srgbClr val="FFFFFF"/>
    </a:lt1>
    <a:dk2>
      <a:srgbClr val="000066"/>
    </a:dk2>
    <a:lt2>
      <a:srgbClr val="D0CCB9"/>
    </a:lt2>
    <a:accent1>
      <a:srgbClr val="9E8E5C"/>
    </a:accent1>
    <a:accent2>
      <a:srgbClr val="A09781"/>
    </a:accent2>
    <a:accent3>
      <a:srgbClr val="AAAAB8"/>
    </a:accent3>
    <a:accent4>
      <a:srgbClr val="DADADA"/>
    </a:accent4>
    <a:accent5>
      <a:srgbClr val="CCC6B5"/>
    </a:accent5>
    <a:accent6>
      <a:srgbClr val="918874"/>
    </a:accent6>
    <a:hlink>
      <a:srgbClr val="B6A272"/>
    </a:hlink>
    <a:folHlink>
      <a:srgbClr val="8A784F"/>
    </a:folHlink>
  </a:clrScheme>
</a:themeOverride>
</file>

<file path=ppt/theme/themeOverride5.xml><?xml version="1.0" encoding="utf-8"?>
<a:themeOverride xmlns:a="http://schemas.openxmlformats.org/drawingml/2006/main">
  <a:clrScheme name="Riquadri 4">
    <a:dk1>
      <a:srgbClr val="37302A"/>
    </a:dk1>
    <a:lt1>
      <a:srgbClr val="FFFFFF"/>
    </a:lt1>
    <a:dk2>
      <a:srgbClr val="000099"/>
    </a:dk2>
    <a:lt2>
      <a:srgbClr val="D0CCB9"/>
    </a:lt2>
    <a:accent1>
      <a:srgbClr val="9E8E5C"/>
    </a:accent1>
    <a:accent2>
      <a:srgbClr val="A09781"/>
    </a:accent2>
    <a:accent3>
      <a:srgbClr val="AAAACA"/>
    </a:accent3>
    <a:accent4>
      <a:srgbClr val="DADADA"/>
    </a:accent4>
    <a:accent5>
      <a:srgbClr val="CCC6B5"/>
    </a:accent5>
    <a:accent6>
      <a:srgbClr val="918874"/>
    </a:accent6>
    <a:hlink>
      <a:srgbClr val="B6A272"/>
    </a:hlink>
    <a:folHlink>
      <a:srgbClr val="8A784F"/>
    </a:folHlink>
  </a:clrScheme>
</a:themeOverride>
</file>

<file path=ppt/theme/themeOverride6.xml><?xml version="1.0" encoding="utf-8"?>
<a:themeOverride xmlns:a="http://schemas.openxmlformats.org/drawingml/2006/main">
  <a:clrScheme name="Riquadri 4">
    <a:dk1>
      <a:srgbClr val="37302A"/>
    </a:dk1>
    <a:lt1>
      <a:srgbClr val="FFFFFF"/>
    </a:lt1>
    <a:dk2>
      <a:srgbClr val="000099"/>
    </a:dk2>
    <a:lt2>
      <a:srgbClr val="D0CCB9"/>
    </a:lt2>
    <a:accent1>
      <a:srgbClr val="9E8E5C"/>
    </a:accent1>
    <a:accent2>
      <a:srgbClr val="A09781"/>
    </a:accent2>
    <a:accent3>
      <a:srgbClr val="AAAACA"/>
    </a:accent3>
    <a:accent4>
      <a:srgbClr val="DADADA"/>
    </a:accent4>
    <a:accent5>
      <a:srgbClr val="CCC6B5"/>
    </a:accent5>
    <a:accent6>
      <a:srgbClr val="918874"/>
    </a:accent6>
    <a:hlink>
      <a:srgbClr val="B6A272"/>
    </a:hlink>
    <a:folHlink>
      <a:srgbClr val="8A784F"/>
    </a:folHlink>
  </a:clrScheme>
</a:themeOverride>
</file>

<file path=ppt/theme/themeOverride7.xml><?xml version="1.0" encoding="utf-8"?>
<a:themeOverride xmlns:a="http://schemas.openxmlformats.org/drawingml/2006/main">
  <a:clrScheme name="Riquadri 4">
    <a:dk1>
      <a:srgbClr val="37302A"/>
    </a:dk1>
    <a:lt1>
      <a:srgbClr val="FFFFFF"/>
    </a:lt1>
    <a:dk2>
      <a:srgbClr val="000099"/>
    </a:dk2>
    <a:lt2>
      <a:srgbClr val="D0CCB9"/>
    </a:lt2>
    <a:accent1>
      <a:srgbClr val="9E8E5C"/>
    </a:accent1>
    <a:accent2>
      <a:srgbClr val="A09781"/>
    </a:accent2>
    <a:accent3>
      <a:srgbClr val="AAAACA"/>
    </a:accent3>
    <a:accent4>
      <a:srgbClr val="DADADA"/>
    </a:accent4>
    <a:accent5>
      <a:srgbClr val="CCC6B5"/>
    </a:accent5>
    <a:accent6>
      <a:srgbClr val="918874"/>
    </a:accent6>
    <a:hlink>
      <a:srgbClr val="B6A272"/>
    </a:hlink>
    <a:folHlink>
      <a:srgbClr val="8A784F"/>
    </a:folHlink>
  </a:clrScheme>
</a:themeOverride>
</file>

<file path=ppt/theme/themeOverride8.xml><?xml version="1.0" encoding="utf-8"?>
<a:themeOverride xmlns:a="http://schemas.openxmlformats.org/drawingml/2006/main">
  <a:clrScheme name="Riquadri 4">
    <a:dk1>
      <a:srgbClr val="37302A"/>
    </a:dk1>
    <a:lt1>
      <a:srgbClr val="FFFFFF"/>
    </a:lt1>
    <a:dk2>
      <a:srgbClr val="000099"/>
    </a:dk2>
    <a:lt2>
      <a:srgbClr val="D0CCB9"/>
    </a:lt2>
    <a:accent1>
      <a:srgbClr val="9E8E5C"/>
    </a:accent1>
    <a:accent2>
      <a:srgbClr val="A09781"/>
    </a:accent2>
    <a:accent3>
      <a:srgbClr val="AAAACA"/>
    </a:accent3>
    <a:accent4>
      <a:srgbClr val="DADADA"/>
    </a:accent4>
    <a:accent5>
      <a:srgbClr val="CCC6B5"/>
    </a:accent5>
    <a:accent6>
      <a:srgbClr val="918874"/>
    </a:accent6>
    <a:hlink>
      <a:srgbClr val="B6A272"/>
    </a:hlink>
    <a:folHlink>
      <a:srgbClr val="8A784F"/>
    </a:folHlink>
  </a:clrScheme>
</a:themeOverride>
</file>

<file path=ppt/theme/themeOverride9.xml><?xml version="1.0" encoding="utf-8"?>
<a:themeOverride xmlns:a="http://schemas.openxmlformats.org/drawingml/2006/main">
  <a:clrScheme name="Riquadri 4">
    <a:dk1>
      <a:srgbClr val="37302A"/>
    </a:dk1>
    <a:lt1>
      <a:srgbClr val="FFFFFF"/>
    </a:lt1>
    <a:dk2>
      <a:srgbClr val="000099"/>
    </a:dk2>
    <a:lt2>
      <a:srgbClr val="D0CCB9"/>
    </a:lt2>
    <a:accent1>
      <a:srgbClr val="9E8E5C"/>
    </a:accent1>
    <a:accent2>
      <a:srgbClr val="A09781"/>
    </a:accent2>
    <a:accent3>
      <a:srgbClr val="AAAACA"/>
    </a:accent3>
    <a:accent4>
      <a:srgbClr val="DADADA"/>
    </a:accent4>
    <a:accent5>
      <a:srgbClr val="CCC6B5"/>
    </a:accent5>
    <a:accent6>
      <a:srgbClr val="918874"/>
    </a:accent6>
    <a:hlink>
      <a:srgbClr val="B6A272"/>
    </a:hlink>
    <a:folHlink>
      <a:srgbClr val="8A784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TC101859865[[fn=Riquadri]]</Template>
  <TotalTime>1</TotalTime>
  <Words>1196</Words>
  <Application>Microsoft Office PowerPoint</Application>
  <PresentationFormat>Presentazione su schermo (4:3)</PresentationFormat>
  <Paragraphs>151</Paragraphs>
  <Slides>26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27" baseType="lpstr">
      <vt:lpstr>Riquadri</vt:lpstr>
      <vt:lpstr>MEDICO E PAZIENTE; PAZIENTE E MEDICO Una relazione da costruire  nell’interesse di tutti</vt:lpstr>
      <vt:lpstr>UN  bel PROBLEMA ! </vt:lpstr>
      <vt:lpstr>SVOLGIAMO IL PROBLEMA</vt:lpstr>
      <vt:lpstr>QUALI ALTRI DATI? </vt:lpstr>
      <vt:lpstr>QUALI ALTRI DATI? </vt:lpstr>
      <vt:lpstr>QUALI ALTRI DATI? </vt:lpstr>
      <vt:lpstr>QUALI ALTRI DATI? </vt:lpstr>
      <vt:lpstr>QUALI ALTRI DATI? </vt:lpstr>
      <vt:lpstr>Presentazione standard di PowerPoint</vt:lpstr>
      <vt:lpstr>Un esempio…</vt:lpstr>
      <vt:lpstr>Un altro…</vt:lpstr>
      <vt:lpstr>Tutt’un altro esempio  di relazione</vt:lpstr>
      <vt:lpstr>Presentazione standard di PowerPoint</vt:lpstr>
      <vt:lpstr>CHE COSA IRRITA  soprattutto  NELLA RELAZIONE?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CHE COSA  AIUTA  LA RELAZIONE? </vt:lpstr>
      <vt:lpstr>Presentazione standard di PowerPoint</vt:lpstr>
      <vt:lpstr>SPUNTI TEORICI CNV</vt:lpstr>
      <vt:lpstr>Presentazione standard di PowerPoint</vt:lpstr>
      <vt:lpstr>AZIONI: NON INTENZIONI ! ! ! 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Mostarda Maria</dc:creator>
  <cp:lastModifiedBy>Conferenze</cp:lastModifiedBy>
  <cp:revision>79</cp:revision>
  <dcterms:created xsi:type="dcterms:W3CDTF">2013-04-05T07:27:58Z</dcterms:created>
  <dcterms:modified xsi:type="dcterms:W3CDTF">2013-04-06T06:50:08Z</dcterms:modified>
</cp:coreProperties>
</file>