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8"/>
  </p:notesMasterIdLst>
  <p:sldIdLst>
    <p:sldId id="257" r:id="rId2"/>
    <p:sldId id="258" r:id="rId3"/>
    <p:sldId id="259" r:id="rId4"/>
    <p:sldId id="260" r:id="rId5"/>
    <p:sldId id="301" r:id="rId6"/>
    <p:sldId id="302" r:id="rId7"/>
    <p:sldId id="303" r:id="rId8"/>
    <p:sldId id="281" r:id="rId9"/>
    <p:sldId id="269" r:id="rId10"/>
    <p:sldId id="287" r:id="rId11"/>
    <p:sldId id="290" r:id="rId12"/>
    <p:sldId id="288" r:id="rId13"/>
    <p:sldId id="289" r:id="rId14"/>
    <p:sldId id="299" r:id="rId15"/>
    <p:sldId id="291" r:id="rId16"/>
    <p:sldId id="292" r:id="rId17"/>
    <p:sldId id="293" r:id="rId18"/>
    <p:sldId id="294" r:id="rId19"/>
    <p:sldId id="295" r:id="rId20"/>
    <p:sldId id="300" r:id="rId21"/>
    <p:sldId id="262" r:id="rId22"/>
    <p:sldId id="276" r:id="rId23"/>
    <p:sldId id="277" r:id="rId24"/>
    <p:sldId id="279" r:id="rId25"/>
    <p:sldId id="280" r:id="rId26"/>
    <p:sldId id="282" r:id="rId27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3" d="100"/>
          <a:sy n="33" d="100"/>
        </p:scale>
        <p:origin x="-2046" y="-9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Rockwell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Rockwell" pitchFamily="18" charset="0"/>
              </a:defRPr>
            </a:lvl1pPr>
          </a:lstStyle>
          <a:p>
            <a:pPr>
              <a:defRPr/>
            </a:pPr>
            <a:fld id="{75DBA711-FD40-4BDF-B2BF-7327A8436B2B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Rockwell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Rockwell" pitchFamily="18" charset="0"/>
              </a:defRPr>
            </a:lvl1pPr>
          </a:lstStyle>
          <a:p>
            <a:pPr>
              <a:defRPr/>
            </a:pPr>
            <a:fld id="{4AC2DF94-E541-4F96-8B0C-6E107E23F64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25192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50000"/>
              </a:spcBef>
              <a:buClr>
                <a:schemeClr val="bg1"/>
              </a:buClr>
            </a:pPr>
            <a:r>
              <a:rPr lang="it-IT" sz="1800" smtClean="0">
                <a:latin typeface="Arial" charset="0"/>
                <a:cs typeface="Times New Roman" pitchFamily="18" charset="0"/>
              </a:rPr>
              <a:t>(</a:t>
            </a:r>
            <a:r>
              <a:rPr lang="it-IT" sz="1800" i="1" smtClean="0">
                <a:latin typeface="Arial" charset="0"/>
                <a:cs typeface="Times New Roman" pitchFamily="18" charset="0"/>
              </a:rPr>
              <a:t>inferiorità, inibizione, colpa/ribellione, dissimulazione) 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it-IT" i="1" smtClean="0"/>
              <a:t>(Elabora proiezioni, distorsioni, aumenta il potere di un soggetto a scapito dell’altro)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50000"/>
              </a:spcBef>
              <a:buClr>
                <a:schemeClr val="bg1"/>
              </a:buClr>
            </a:pPr>
            <a:r>
              <a:rPr lang="it-IT" sz="1800" i="1" smtClean="0">
                <a:latin typeface="Arial" charset="0"/>
                <a:cs typeface="Times New Roman" pitchFamily="18" charset="0"/>
              </a:rPr>
              <a:t>Provoca sentimenti di pietà e controdipendenza, passivizzazione, dipendenza.</a:t>
            </a:r>
          </a:p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it-IT" sz="2800" i="1" smtClean="0">
                <a:latin typeface="Arial" charset="0"/>
                <a:cs typeface="Times New Roman" pitchFamily="18" charset="0"/>
              </a:rPr>
              <a:t>(inibizione, dipendenza dall’interrogatore, svalutazione di sé)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50000"/>
              </a:spcBef>
              <a:buClr>
                <a:schemeClr val="bg1"/>
              </a:buClr>
            </a:pPr>
            <a:r>
              <a:rPr lang="it-IT" sz="2400" i="1" smtClean="0">
                <a:latin typeface="Arial" charset="0"/>
                <a:cs typeface="Times New Roman" pitchFamily="18" charset="0"/>
              </a:rPr>
              <a:t>Passivizzazione, rottura del rapporto</a:t>
            </a:r>
            <a:endParaRPr lang="it-IT" sz="2400" smtClean="0">
              <a:latin typeface="Arial" charset="0"/>
              <a:cs typeface="Times New Roman" pitchFamily="18" charset="0"/>
            </a:endParaRPr>
          </a:p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9"/>
          <p:cNvSpPr/>
          <p:nvPr/>
        </p:nvSpPr>
        <p:spPr>
          <a:xfrm rot="20707748">
            <a:off x="-617538" y="-652463"/>
            <a:ext cx="6664326" cy="3943351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11"/>
          <p:cNvSpPr/>
          <p:nvPr/>
        </p:nvSpPr>
        <p:spPr>
          <a:xfrm rot="20707748">
            <a:off x="6167438" y="-441325"/>
            <a:ext cx="3127375" cy="2425700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10"/>
          <p:cNvSpPr/>
          <p:nvPr/>
        </p:nvSpPr>
        <p:spPr>
          <a:xfrm rot="20707748">
            <a:off x="7143750" y="2001838"/>
            <a:ext cx="2679700" cy="4945062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8"/>
          <p:cNvSpPr/>
          <p:nvPr/>
        </p:nvSpPr>
        <p:spPr>
          <a:xfrm rot="20707748">
            <a:off x="-206375" y="3322638"/>
            <a:ext cx="7378700" cy="4557712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/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 rot="20700000">
            <a:off x="6742113" y="2312988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79D4B24-2D74-4C28-9F5C-2B85CC0976D1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20700000">
            <a:off x="6551613" y="1528763"/>
            <a:ext cx="24653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 rot="20700000">
            <a:off x="6451600" y="1162050"/>
            <a:ext cx="2133600" cy="420688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2A398D3-E00F-4A9A-BD4C-D4DF257C3F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/>
          <p:cNvSpPr/>
          <p:nvPr/>
        </p:nvSpPr>
        <p:spPr>
          <a:xfrm rot="20707748">
            <a:off x="-895350" y="-766763"/>
            <a:ext cx="8332788" cy="5894388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12"/>
          <p:cNvSpPr/>
          <p:nvPr/>
        </p:nvSpPr>
        <p:spPr>
          <a:xfrm rot="20707748">
            <a:off x="65088" y="5089525"/>
            <a:ext cx="8528050" cy="2911475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13"/>
          <p:cNvSpPr/>
          <p:nvPr/>
        </p:nvSpPr>
        <p:spPr>
          <a:xfrm rot="20707748">
            <a:off x="8534400" y="3840163"/>
            <a:ext cx="1011238" cy="2994025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14"/>
          <p:cNvSpPr/>
          <p:nvPr/>
        </p:nvSpPr>
        <p:spPr>
          <a:xfrm rot="20707748">
            <a:off x="7588250" y="-322263"/>
            <a:ext cx="1976438" cy="407352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 rot="20700000">
            <a:off x="6996113" y="6238875"/>
            <a:ext cx="1524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B0B97-2D0D-4652-828A-0C3A2071D90E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20700000">
            <a:off x="5321300" y="6094413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 rot="20700000">
            <a:off x="8181975" y="3246438"/>
            <a:ext cx="90805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DAF65B4F-A674-460A-8017-5EF4B3D430B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1"/>
          <p:cNvSpPr/>
          <p:nvPr/>
        </p:nvSpPr>
        <p:spPr>
          <a:xfrm rot="20707748">
            <a:off x="-882650" y="-625475"/>
            <a:ext cx="7440613" cy="7346950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12"/>
          <p:cNvSpPr/>
          <p:nvPr/>
        </p:nvSpPr>
        <p:spPr>
          <a:xfrm rot="20707748">
            <a:off x="3227388" y="6273800"/>
            <a:ext cx="4395787" cy="1168400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13"/>
          <p:cNvSpPr/>
          <p:nvPr/>
        </p:nvSpPr>
        <p:spPr>
          <a:xfrm rot="20707748">
            <a:off x="7659688" y="5459413"/>
            <a:ext cx="1709737" cy="1538287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14"/>
          <p:cNvSpPr/>
          <p:nvPr/>
        </p:nvSpPr>
        <p:spPr>
          <a:xfrm rot="20707748">
            <a:off x="6665913" y="-490538"/>
            <a:ext cx="3067050" cy="5811838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 rot="20700000">
            <a:off x="7753350" y="5888038"/>
            <a:ext cx="1244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29873FC-0AC3-413C-BB75-05EEC2DB8671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20700000">
            <a:off x="4997450" y="6188075"/>
            <a:ext cx="238125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 rot="20700000">
            <a:off x="7689850" y="5641975"/>
            <a:ext cx="1244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D700A9CD-83F1-4E22-84D4-DDD2BB03CE0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8"/>
          <p:cNvSpPr/>
          <p:nvPr/>
        </p:nvSpPr>
        <p:spPr>
          <a:xfrm rot="907748">
            <a:off x="-865188" y="850900"/>
            <a:ext cx="3614738" cy="6151563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12"/>
          <p:cNvSpPr/>
          <p:nvPr/>
        </p:nvSpPr>
        <p:spPr>
          <a:xfrm rot="907748">
            <a:off x="17463" y="-511175"/>
            <a:ext cx="3735387" cy="1387475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13"/>
          <p:cNvSpPr/>
          <p:nvPr/>
        </p:nvSpPr>
        <p:spPr>
          <a:xfrm rot="907748">
            <a:off x="2146300" y="6589713"/>
            <a:ext cx="1981200" cy="536575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14"/>
          <p:cNvSpPr/>
          <p:nvPr/>
        </p:nvSpPr>
        <p:spPr>
          <a:xfrm rot="907748">
            <a:off x="3184525" y="-554038"/>
            <a:ext cx="6783388" cy="7826376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688" y="608013"/>
            <a:ext cx="1789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9F528-80B6-49D1-AE1D-F35C0D1DEB75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563" y="6176963"/>
            <a:ext cx="23923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238" y="300038"/>
            <a:ext cx="22875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2630F-4534-4236-82A1-3507B9F6AE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6"/>
          <p:cNvSpPr/>
          <p:nvPr/>
        </p:nvSpPr>
        <p:spPr>
          <a:xfrm rot="900000">
            <a:off x="-57150" y="-1017588"/>
            <a:ext cx="7412038" cy="3438526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17"/>
          <p:cNvSpPr/>
          <p:nvPr/>
        </p:nvSpPr>
        <p:spPr>
          <a:xfrm rot="900000">
            <a:off x="-776288" y="2417763"/>
            <a:ext cx="6997701" cy="5080000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18"/>
          <p:cNvSpPr/>
          <p:nvPr/>
        </p:nvSpPr>
        <p:spPr>
          <a:xfrm rot="900000">
            <a:off x="6337300" y="3775075"/>
            <a:ext cx="3103563" cy="3544888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ounded Rectangle 19"/>
          <p:cNvSpPr/>
          <p:nvPr/>
        </p:nvSpPr>
        <p:spPr>
          <a:xfrm rot="900000">
            <a:off x="7327900" y="-104775"/>
            <a:ext cx="2351088" cy="3821113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/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638" y="3760788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3861533-EABB-4B9C-B375-0A3812BF54E0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438" y="3170238"/>
            <a:ext cx="19272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7088" y="2660650"/>
            <a:ext cx="68262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84B6DBB1-96EB-4689-A6B4-9D28A20DB78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6"/>
          <p:cNvSpPr/>
          <p:nvPr/>
        </p:nvSpPr>
        <p:spPr>
          <a:xfrm rot="20707748">
            <a:off x="-882650" y="-625475"/>
            <a:ext cx="7439025" cy="7343775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17"/>
          <p:cNvSpPr/>
          <p:nvPr/>
        </p:nvSpPr>
        <p:spPr>
          <a:xfrm rot="20707748">
            <a:off x="3236913" y="6275388"/>
            <a:ext cx="4387850" cy="1165225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18"/>
          <p:cNvSpPr/>
          <p:nvPr/>
        </p:nvSpPr>
        <p:spPr>
          <a:xfrm rot="20707748">
            <a:off x="7661275" y="5462588"/>
            <a:ext cx="1708150" cy="1535112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19"/>
          <p:cNvSpPr/>
          <p:nvPr/>
        </p:nvSpPr>
        <p:spPr>
          <a:xfrm rot="20707748">
            <a:off x="6667500" y="-490538"/>
            <a:ext cx="3065463" cy="5811838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 rot="20700000">
            <a:off x="7756525" y="5888038"/>
            <a:ext cx="124142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B4F6566-2C7C-432D-A592-3B3E4C7EA538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 rot="20700000">
            <a:off x="4054475" y="5494338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 rot="20700000">
            <a:off x="7689850" y="5643563"/>
            <a:ext cx="1241425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9274EAD4-FC37-4537-AA1E-7F52FDC93B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52"/>
          <p:cNvSpPr/>
          <p:nvPr/>
        </p:nvSpPr>
        <p:spPr>
          <a:xfrm rot="20707748">
            <a:off x="-882650" y="-625475"/>
            <a:ext cx="7439025" cy="7343775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53"/>
          <p:cNvSpPr/>
          <p:nvPr/>
        </p:nvSpPr>
        <p:spPr>
          <a:xfrm rot="20707748">
            <a:off x="3236913" y="6275388"/>
            <a:ext cx="4387850" cy="1165225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54"/>
          <p:cNvSpPr/>
          <p:nvPr/>
        </p:nvSpPr>
        <p:spPr>
          <a:xfrm rot="20707748">
            <a:off x="7661275" y="5462588"/>
            <a:ext cx="1708150" cy="1535112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ounded Rectangle 55"/>
          <p:cNvSpPr/>
          <p:nvPr/>
        </p:nvSpPr>
        <p:spPr>
          <a:xfrm rot="20707748">
            <a:off x="6667500" y="-490538"/>
            <a:ext cx="3065463" cy="5811838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>
          <a:xfrm rot="20700000">
            <a:off x="7753350" y="5888038"/>
            <a:ext cx="1244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919C599E-C69B-4563-831C-B914250C7713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 rot="20700000">
            <a:off x="4051300" y="5495925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 rot="20700000">
            <a:off x="7689850" y="5641975"/>
            <a:ext cx="1244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4E74E16-9794-46F8-9510-5B64AABA466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0"/>
          <p:cNvSpPr/>
          <p:nvPr/>
        </p:nvSpPr>
        <p:spPr>
          <a:xfrm rot="907748">
            <a:off x="-865188" y="850900"/>
            <a:ext cx="3614738" cy="6151563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ounded Rectangle 21"/>
          <p:cNvSpPr/>
          <p:nvPr/>
        </p:nvSpPr>
        <p:spPr>
          <a:xfrm rot="907748">
            <a:off x="17463" y="-511175"/>
            <a:ext cx="3735387" cy="1387475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22"/>
          <p:cNvSpPr/>
          <p:nvPr/>
        </p:nvSpPr>
        <p:spPr>
          <a:xfrm rot="907748">
            <a:off x="2146300" y="6589713"/>
            <a:ext cx="1981200" cy="536575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23"/>
          <p:cNvSpPr/>
          <p:nvPr/>
        </p:nvSpPr>
        <p:spPr>
          <a:xfrm rot="907748">
            <a:off x="3184525" y="-554038"/>
            <a:ext cx="6783388" cy="7826376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2275" y="612775"/>
            <a:ext cx="17922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D6421-D081-44B4-8476-CDAC1CE7BC36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963" y="6100763"/>
            <a:ext cx="30511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2063" y="301625"/>
            <a:ext cx="2286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76531-26B1-4C91-81AC-D45A2B1069F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 rot="900000">
            <a:off x="-371475" y="-1217613"/>
            <a:ext cx="8577263" cy="6343651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ounded Rectangle 12"/>
          <p:cNvSpPr/>
          <p:nvPr/>
        </p:nvSpPr>
        <p:spPr>
          <a:xfrm rot="900000">
            <a:off x="-449263" y="5208588"/>
            <a:ext cx="7470776" cy="2486025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ounded Rectangle 13"/>
          <p:cNvSpPr/>
          <p:nvPr/>
        </p:nvSpPr>
        <p:spPr>
          <a:xfrm rot="900000">
            <a:off x="7192963" y="6483350"/>
            <a:ext cx="1931987" cy="63500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ounded Rectangle 14"/>
          <p:cNvSpPr/>
          <p:nvPr/>
        </p:nvSpPr>
        <p:spPr>
          <a:xfrm rot="900000">
            <a:off x="8126413" y="92075"/>
            <a:ext cx="1879600" cy="6415088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575" y="592772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ED39D989-F32B-4CB8-B6B9-827CA8ABD3EE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550" y="5988050"/>
            <a:ext cx="3124200" cy="293688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363" y="5570538"/>
            <a:ext cx="715962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EE9F6C9D-D384-4BA1-9601-07ECCBB4BD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2"/>
          <p:cNvSpPr/>
          <p:nvPr/>
        </p:nvSpPr>
        <p:spPr>
          <a:xfrm rot="20707748">
            <a:off x="-896938" y="-623888"/>
            <a:ext cx="7286626" cy="60404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13"/>
          <p:cNvSpPr/>
          <p:nvPr/>
        </p:nvSpPr>
        <p:spPr>
          <a:xfrm rot="20707748">
            <a:off x="65088" y="5378450"/>
            <a:ext cx="7442200" cy="2476500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14"/>
          <p:cNvSpPr/>
          <p:nvPr/>
        </p:nvSpPr>
        <p:spPr>
          <a:xfrm rot="20707748">
            <a:off x="7661275" y="5459413"/>
            <a:ext cx="1708150" cy="1538287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15"/>
          <p:cNvSpPr/>
          <p:nvPr/>
        </p:nvSpPr>
        <p:spPr>
          <a:xfrm rot="20707748">
            <a:off x="6673850" y="-490538"/>
            <a:ext cx="3059113" cy="5810251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 algn="r">
              <a:defRPr sz="4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/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 rot="20700000">
            <a:off x="7753350" y="5888038"/>
            <a:ext cx="1244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3AD4FFC-A03C-40CA-9887-A813CD8332F4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 rot="20700000">
            <a:off x="4264025" y="6099175"/>
            <a:ext cx="3062288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 rot="20700000">
            <a:off x="7689850" y="5641975"/>
            <a:ext cx="12446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6CCA6ADA-51D1-44E3-A3BD-A93B933CD2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 rot="900000">
            <a:off x="-533400" y="-979488"/>
            <a:ext cx="6672263" cy="6821488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15"/>
          <p:cNvSpPr/>
          <p:nvPr/>
        </p:nvSpPr>
        <p:spPr>
          <a:xfrm rot="900000">
            <a:off x="-284163" y="5969000"/>
            <a:ext cx="5300663" cy="1497013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16"/>
          <p:cNvSpPr/>
          <p:nvPr/>
        </p:nvSpPr>
        <p:spPr>
          <a:xfrm rot="900000">
            <a:off x="6931025" y="-242888"/>
            <a:ext cx="2433638" cy="1384301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17"/>
          <p:cNvSpPr/>
          <p:nvPr/>
        </p:nvSpPr>
        <p:spPr>
          <a:xfrm rot="900000">
            <a:off x="5899150" y="1282700"/>
            <a:ext cx="3843338" cy="61785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/>
          <a:lstStyle>
            <a:lvl1pPr algn="r">
              <a:defRPr sz="44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/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938" y="571500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26C36FD0-CE16-4D1A-9F90-52BDD66B638C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700" y="5162550"/>
            <a:ext cx="297656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913" y="390525"/>
            <a:ext cx="196215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40498E15-8EB3-4C6B-809F-56FE58E1802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Scan1080Base.png"/>
          <p:cNvPicPr>
            <a:picLocks noChangeAspect="1"/>
          </p:cNvPicPr>
          <p:nvPr/>
        </p:nvPicPr>
        <p:blipFill>
          <a:blip r:embed="rId13">
            <a:lum bright="-3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893" y="2807493"/>
            <a:ext cx="5321300" cy="18399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613" cy="4783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E1CF5DB6-27A6-4B96-9E6B-C16AA348C6B9}" type="datetimeFigureOut">
              <a:rPr lang="it-IT"/>
              <a:pPr>
                <a:defRPr/>
              </a:pPr>
              <a:t>06/04/2013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0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2788" y="53181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B84841-2DDF-46BE-9A59-C1A5C70EB4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ransition/>
  <p:timing>
    <p:tnLst>
      <p:par>
        <p:cTn id="1" dur="indefinite" restart="never" nodeType="tmRoot"/>
      </p:par>
    </p:tnLst>
  </p:timing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ckwell" pitchFamily="18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125" indent="-365125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0250" indent="-365125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6963" indent="-319088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3050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4650" indent="-273050" algn="l" rtl="0" eaLnBrk="0" fontAlgn="base" hangingPunct="0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xc.hu/browse.phtml?f=download&amp;id=119555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xc.hu/browse.phtml?f=download&amp;id=119555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xc.hu/browse.phtml?f=download&amp;id=119554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xc.hu/browse.phtml?f=download&amp;id=119555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xc.hu/browse.phtml?f=download&amp;id=119554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 rot="20700000">
            <a:off x="469900" y="4752975"/>
            <a:ext cx="6618288" cy="16065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it-IT" sz="4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MEDICO E PAZIENTE; PAZIENTE E MEDICO</a:t>
            </a:r>
            <a: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3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Una relazione da costruire </a:t>
            </a:r>
            <a:br>
              <a:rPr lang="it-IT" sz="320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3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nell’interesse di tutti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 rot="20700000">
            <a:off x="6881813" y="2497138"/>
            <a:ext cx="2262187" cy="923925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Maria Paola Mostarda</a:t>
            </a:r>
          </a:p>
          <a:p>
            <a:pPr algn="l" eaLnBrk="1" hangingPunct="1">
              <a:defRPr/>
            </a:pPr>
            <a:r>
              <a:rPr lang="it-IT" sz="12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(UNIVERSITA’ CATTOLICA DEL SACRO CUORE – BRESCIA)</a:t>
            </a:r>
            <a:endParaRPr lang="it-IT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39" name="Picture 5" descr="OrdineMedi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80051">
            <a:off x="2720975" y="958850"/>
            <a:ext cx="3325813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AutoShape 7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341" name="AutoShape 9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4342" name="AutoShape 11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14343" name="Picture 13" descr="Stemma_Universit%C3%A0_Cattolic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837787">
            <a:off x="6434138" y="255588"/>
            <a:ext cx="11080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77988" y="765175"/>
            <a:ext cx="7466012" cy="633413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smtClean="0">
                <a:effectLst/>
              </a:rPr>
              <a:t>Un esempio…</a:t>
            </a:r>
          </a:p>
        </p:txBody>
      </p:sp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0" y="1700213"/>
            <a:ext cx="91440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b="1"/>
              <a:t>OS: Allora, sig.ra Angela come è andata in questi mesi?</a:t>
            </a:r>
          </a:p>
          <a:p>
            <a:pPr>
              <a:spcBef>
                <a:spcPct val="50000"/>
              </a:spcBef>
            </a:pPr>
            <a:r>
              <a:rPr lang="it-IT" b="1"/>
              <a:t>PZ: Non male, ma tra mio marito che sta male e i miei figli faccio fatica ad occuparmi del mio diabete…</a:t>
            </a:r>
          </a:p>
          <a:p>
            <a:pPr>
              <a:spcBef>
                <a:spcPct val="50000"/>
              </a:spcBef>
            </a:pPr>
            <a:r>
              <a:rPr lang="it-IT" b="1"/>
              <a:t>OS: Bene, ha il libretto dell’autocontrollo? Mi faccia vedere… Le glicemie non sono migliorate di molto. Credo che il problema principale sia la terapia. Penso che sia decisamente ora di passare all’insulina.</a:t>
            </a:r>
          </a:p>
          <a:p>
            <a:pPr>
              <a:spcBef>
                <a:spcPct val="50000"/>
              </a:spcBef>
            </a:pPr>
            <a:r>
              <a:rPr lang="it-IT" b="1"/>
              <a:t>PZ: Lo so, me ne ha già parlato diverse volte… ma non mi sento pronta… non è il momento…</a:t>
            </a:r>
          </a:p>
          <a:p>
            <a:pPr>
              <a:spcBef>
                <a:spcPct val="50000"/>
              </a:spcBef>
            </a:pPr>
            <a:r>
              <a:rPr lang="it-IT" b="1"/>
              <a:t>OS: Ha pensato a delle alternative? Purtroppo è urgente cambiare la terapia. I dati parlano chiaro. </a:t>
            </a:r>
          </a:p>
          <a:p>
            <a:pPr>
              <a:spcBef>
                <a:spcPct val="50000"/>
              </a:spcBef>
            </a:pPr>
            <a:r>
              <a:rPr lang="it-IT" b="1"/>
              <a:t>PZ: Si, si… ma non ora. Preferirei provare ad arrangiarmi ancora…</a:t>
            </a:r>
          </a:p>
          <a:p>
            <a:pPr>
              <a:spcBef>
                <a:spcPct val="50000"/>
              </a:spcBef>
            </a:pPr>
            <a:r>
              <a:rPr lang="it-IT" b="1"/>
              <a:t>OS: Ma avevamo già provato diverse volte, senza risultato purtroppo…</a:t>
            </a:r>
          </a:p>
          <a:p>
            <a:pPr>
              <a:spcBef>
                <a:spcPct val="50000"/>
              </a:spcBef>
            </a:pPr>
            <a:r>
              <a:rPr lang="it-IT" b="1"/>
              <a:t>PZ: Si, purtroppo..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677988" y="404813"/>
            <a:ext cx="7466012" cy="633412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smtClean="0">
                <a:effectLst/>
              </a:rPr>
              <a:t>Un altro…</a:t>
            </a:r>
          </a:p>
        </p:txBody>
      </p:sp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0" y="1052513"/>
            <a:ext cx="9144000" cy="501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1700" b="1"/>
              <a:t>OS: Allora, sig.ra Angela come è andata in questi mesi?</a:t>
            </a:r>
          </a:p>
          <a:p>
            <a:pPr>
              <a:spcBef>
                <a:spcPct val="50000"/>
              </a:spcBef>
            </a:pPr>
            <a:r>
              <a:rPr lang="it-IT" sz="1700" b="1"/>
              <a:t>PZ: Non male, ma tra mio marito che sta male e i miei figli faccio fatica ad occuparmi del mio diabete.</a:t>
            </a:r>
          </a:p>
          <a:p>
            <a:pPr>
              <a:spcBef>
                <a:spcPct val="50000"/>
              </a:spcBef>
            </a:pPr>
            <a:r>
              <a:rPr lang="it-IT" sz="1700" b="1"/>
              <a:t>OS: Ah, certo. Ha il libretto dell’autocontrollo? </a:t>
            </a:r>
          </a:p>
          <a:p>
            <a:pPr>
              <a:spcBef>
                <a:spcPct val="50000"/>
              </a:spcBef>
            </a:pPr>
            <a:r>
              <a:rPr lang="it-IT" sz="1700" b="1"/>
              <a:t>PZ: …Ehm… No… non ce l’ho ma… mi ricordo benissimo. I valori erano sballati solo una volta o due, a Pasqua… Il resto era tutto perfettamente a posto. </a:t>
            </a:r>
          </a:p>
          <a:p>
            <a:pPr>
              <a:spcBef>
                <a:spcPct val="50000"/>
              </a:spcBef>
            </a:pPr>
            <a:r>
              <a:rPr lang="it-IT" sz="1700" b="1"/>
              <a:t>OS: Ah. E’ difficile per me consigliarle la terapia migliore senza i dati, signora. Che cosa possiamo fare? Dovevamo valutare un cambio di terapia, oggi…</a:t>
            </a:r>
          </a:p>
          <a:p>
            <a:pPr>
              <a:spcBef>
                <a:spcPct val="50000"/>
              </a:spcBef>
            </a:pPr>
            <a:r>
              <a:rPr lang="it-IT" sz="1700" b="1"/>
              <a:t>PZ: Va beh... Anche la mia collega che ha il diabete è da anni che si cura senza insulina. E abbiamo controllato: abbiamo i valori praticamente uguali! </a:t>
            </a:r>
          </a:p>
          <a:p>
            <a:pPr>
              <a:spcBef>
                <a:spcPct val="50000"/>
              </a:spcBef>
            </a:pPr>
            <a:r>
              <a:rPr lang="it-IT" sz="1700" b="1"/>
              <a:t>OS: A volte ci sono terapie identiche, ma a volte no. Vuole che Le prescriva una terapia a caso per il suo diabete? </a:t>
            </a:r>
          </a:p>
          <a:p>
            <a:pPr>
              <a:spcBef>
                <a:spcPct val="50000"/>
              </a:spcBef>
            </a:pPr>
            <a:r>
              <a:rPr lang="it-IT" sz="1700" b="1"/>
              <a:t>PZ: No, certo che no. E’ che l’insulina è… è… beh: non è una passeggiata…. Preferirei provare ad arrangiarmi ancora…</a:t>
            </a:r>
          </a:p>
          <a:p>
            <a:pPr>
              <a:spcBef>
                <a:spcPct val="50000"/>
              </a:spcBef>
            </a:pPr>
            <a:r>
              <a:rPr lang="it-IT" sz="1700" b="1"/>
              <a:t>OS: Capisco. Che cosa la preoccupa di più dell’insulina?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066800" y="476250"/>
            <a:ext cx="8077200" cy="981075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smtClean="0">
                <a:effectLst/>
              </a:rPr>
              <a:t>Tutt’un altro esempio </a:t>
            </a:r>
            <a:br>
              <a:rPr lang="it-IT" smtClean="0">
                <a:effectLst/>
              </a:rPr>
            </a:br>
            <a:r>
              <a:rPr lang="it-IT" smtClean="0">
                <a:effectLst/>
              </a:rPr>
              <a:t>di relazione</a:t>
            </a:r>
          </a:p>
        </p:txBody>
      </p:sp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395288" y="1700213"/>
            <a:ext cx="8748712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200" b="1"/>
              <a:t>OS: Allora, sig.ra Angela come è andata in questi mesi?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PZ: Non male, ma tra mio marito che sta male e i miei figli faccio fatica ad occuparmi del mio diabete..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OS: Immagino, in effetti. Ciò significa che è poco preoccupata per il suo diabete?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PZ: Si, si.. No… non so…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OS: Se ho ben capito non è facile per lei trovare un posto al diabete in mezzo alle altre preoccupazioni che ha…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PZ: Si, si… è così, comunque ci penso molto…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OS: Se è d’accordo, vorrei sapere qualcosa di più riguardo a cosa pensa del suo diabete…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3"/>
          <p:cNvSpPr txBox="1">
            <a:spLocks noChangeArrowheads="1"/>
          </p:cNvSpPr>
          <p:nvPr/>
        </p:nvSpPr>
        <p:spPr bwMode="auto">
          <a:xfrm>
            <a:off x="468313" y="2420938"/>
            <a:ext cx="83534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200" b="1"/>
              <a:t>PZ: E’ difficile pensare di dover passare all’insulina. Ho paura..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OS: Ci sono molte ragioni per avere paura dell’insulina. Lei di che cosa ha paura? 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PZ: Ne ho sentite tante… tante e contrastanti… Non so più a chi credere…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OS: Vuole dire che è difficile orientarsi tra tante informazioni che ha ricevuto sull’insulina? Vuole che le riprendiamo insieme?</a:t>
            </a:r>
          </a:p>
          <a:p>
            <a:pPr>
              <a:spcBef>
                <a:spcPct val="50000"/>
              </a:spcBef>
            </a:pPr>
            <a:r>
              <a:rPr lang="it-IT" sz="2200" b="1"/>
              <a:t>PZ: Si, mi farebbe piacere…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 rot="20700000">
            <a:off x="755650" y="3716338"/>
            <a:ext cx="5984875" cy="16065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ts val="6000"/>
              </a:lnSpc>
              <a:defRPr/>
            </a:pPr>
            <a: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CHE COSA IRRITA </a:t>
            </a:r>
            <a:b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5400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soprattutto</a:t>
            </a:r>
            <a: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NELLA RELAZIONE?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egnaposto piè di pagina 4"/>
          <p:cNvSpPr txBox="1">
            <a:spLocks noGrp="1"/>
          </p:cNvSpPr>
          <p:nvPr/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it-IT" sz="1400">
                <a:latin typeface="Arial Unicode MS" pitchFamily="34" charset="-128"/>
              </a:rPr>
              <a:t>Maria Paola Mostarda</a:t>
            </a:r>
          </a:p>
        </p:txBody>
      </p:sp>
      <p:sp>
        <p:nvSpPr>
          <p:cNvPr id="28674" name="Segnaposto numero diapositiva 5"/>
          <p:cNvSpPr txBox="1">
            <a:spLocks noGrp="1"/>
          </p:cNvSpPr>
          <p:nvPr/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A5054A1-748A-4B66-A5ED-F6D83642DAB3}" type="slidenum">
              <a:rPr lang="it-IT" sz="1400">
                <a:latin typeface="Arial Unicode MS" pitchFamily="34" charset="-128"/>
              </a:rPr>
              <a:pPr algn="r"/>
              <a:t>15</a:t>
            </a:fld>
            <a:endParaRPr lang="it-IT" sz="1400">
              <a:latin typeface="Arial Unicode MS" pitchFamily="34" charset="-128"/>
            </a:endParaRPr>
          </a:p>
        </p:txBody>
      </p:sp>
      <p:sp>
        <p:nvSpPr>
          <p:cNvPr id="62470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1557338"/>
            <a:ext cx="8040687" cy="3779837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endParaRPr lang="it-IT" sz="1700" b="1" smtClean="0">
              <a:effectLst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VALUTAZIONE O GIUDIZIO</a:t>
            </a:r>
            <a:r>
              <a:rPr lang="it-IT" sz="2400" b="1" smtClean="0">
                <a:effectLst/>
                <a:latin typeface="Arial" charset="0"/>
                <a:cs typeface="Times New Roman" pitchFamily="18" charset="0"/>
              </a:rPr>
              <a:t> </a:t>
            </a:r>
            <a:r>
              <a:rPr lang="it-IT" sz="2400" smtClean="0">
                <a:effectLst/>
                <a:latin typeface="Arial" charset="0"/>
                <a:cs typeface="Times New Roman" pitchFamily="18" charset="0"/>
              </a:rPr>
              <a:t>	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cs typeface="Times New Roman" pitchFamily="18" charset="0"/>
              </a:rPr>
              <a:t>“Tu si che sei il paziente ideale!”; 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cs typeface="Times New Roman" pitchFamily="18" charset="0"/>
              </a:rPr>
              <a:t>“Non sei molto tagliato per l’esercizio fisico, eh?” “Non se ne intende molto di queste terapie, vero: fa un po’ di pasticci con le medicine?”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ea typeface="Arial Unicode MS" pitchFamily="34" charset="-128"/>
                <a:cs typeface="Arial Unicode MS" pitchFamily="34" charset="-128"/>
              </a:rPr>
              <a:t>MEGLIO: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cs typeface="Times New Roman" pitchFamily="18" charset="0"/>
              </a:rPr>
              <a:t>“Complimenti: il diario del mal di testa è molto dettagliato”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cs typeface="Times New Roman" pitchFamily="18" charset="0"/>
              </a:rPr>
              <a:t>“Ottimo, lei è riuscito a controllare l’alimentazione e a migliorare i valori del colesterolo! Complimenti! E in soli due mesi!”</a:t>
            </a:r>
            <a:endParaRPr lang="it-IT" sz="2400" smtClean="0">
              <a:effectLst/>
              <a:latin typeface="Arial" charset="0"/>
            </a:endParaRPr>
          </a:p>
        </p:txBody>
      </p:sp>
      <p:pic>
        <p:nvPicPr>
          <p:cNvPr id="28676" name="Picture 4" descr="what not to do 3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00" y="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egnaposto piè di pagina 4"/>
          <p:cNvSpPr txBox="1">
            <a:spLocks noGrp="1"/>
          </p:cNvSpPr>
          <p:nvPr/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it-IT" sz="1400">
                <a:latin typeface="Arial Unicode MS" pitchFamily="34" charset="-128"/>
              </a:rPr>
              <a:t>Maria Paola Mostarda</a:t>
            </a:r>
          </a:p>
        </p:txBody>
      </p:sp>
      <p:sp>
        <p:nvSpPr>
          <p:cNvPr id="30722" name="Segnaposto numero diapositiva 5"/>
          <p:cNvSpPr txBox="1">
            <a:spLocks noGrp="1"/>
          </p:cNvSpPr>
          <p:nvPr/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E7A3C39-4406-42F4-AFCB-89EA892622E2}" type="slidenum">
              <a:rPr lang="it-IT" sz="1400">
                <a:latin typeface="Arial Unicode MS" pitchFamily="34" charset="-128"/>
              </a:rPr>
              <a:pPr algn="r"/>
              <a:t>16</a:t>
            </a:fld>
            <a:endParaRPr lang="it-IT" sz="1400">
              <a:latin typeface="Arial Unicode MS" pitchFamily="34" charset="-128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1628775"/>
            <a:ext cx="8281987" cy="452596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 eaLnBrk="1" hangingPunct="1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</a:pPr>
            <a:endParaRPr lang="it-IT" sz="1600" b="1" smtClean="0">
              <a:effectLst/>
              <a:cs typeface="Times New Roman" pitchFamily="18" charset="0"/>
            </a:endParaRPr>
          </a:p>
          <a:p>
            <a:pPr lvl="4" eaLnBrk="1" hangingPunct="1"/>
            <a:endParaRPr lang="it-IT" sz="2000" smtClean="0">
              <a:effectLst/>
            </a:endParaRPr>
          </a:p>
        </p:txBody>
      </p:sp>
      <p:sp>
        <p:nvSpPr>
          <p:cNvPr id="63494" name="Rectangle 3"/>
          <p:cNvSpPr>
            <a:spLocks noChangeArrowheads="1"/>
          </p:cNvSpPr>
          <p:nvPr/>
        </p:nvSpPr>
        <p:spPr bwMode="auto">
          <a:xfrm>
            <a:off x="611188" y="1905000"/>
            <a:ext cx="784860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it-IT" b="1">
              <a:solidFill>
                <a:srgbClr val="0033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it-IT" sz="2400" b="1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INTERPRETAZIONE</a:t>
            </a:r>
            <a:r>
              <a:rPr lang="it-IT" sz="2400">
                <a:cs typeface="Times New Roman" pitchFamily="18" charset="0"/>
              </a:rPr>
              <a:t>	</a:t>
            </a:r>
          </a:p>
          <a:p>
            <a:pPr algn="ctr">
              <a:spcBef>
                <a:spcPct val="50000"/>
              </a:spcBef>
              <a:defRPr/>
            </a:pPr>
            <a:r>
              <a:rPr lang="it-IT" sz="2400" b="1">
                <a:cs typeface="Times New Roman" pitchFamily="18" charset="0"/>
              </a:rPr>
              <a:t>“Il motivo per cui non porti mai il libretto è che sei proprio poco attento!”. “Immagino il perché Lei si dimentichi regolarmente di prendere le sue pillole…”</a:t>
            </a:r>
          </a:p>
          <a:p>
            <a:pPr>
              <a:spcBef>
                <a:spcPct val="50000"/>
              </a:spcBef>
              <a:defRPr/>
            </a:pPr>
            <a:endParaRPr lang="it-IT" sz="2400" b="1">
              <a:ea typeface="Arial Unicode MS" pitchFamily="34" charset="-128"/>
              <a:cs typeface="Arial Unicode MS" pitchFamily="34" charset="-128"/>
            </a:endParaRPr>
          </a:p>
          <a:p>
            <a:pPr>
              <a:spcBef>
                <a:spcPct val="50000"/>
              </a:spcBef>
              <a:defRPr/>
            </a:pPr>
            <a:r>
              <a:rPr lang="it-IT" sz="2400" b="1">
                <a:ea typeface="Arial Unicode MS" pitchFamily="34" charset="-128"/>
                <a:cs typeface="Arial Unicode MS" pitchFamily="34" charset="-128"/>
              </a:rPr>
              <a:t>MEGLIO:</a:t>
            </a:r>
          </a:p>
          <a:p>
            <a:pPr algn="ctr">
              <a:spcBef>
                <a:spcPct val="50000"/>
              </a:spcBef>
              <a:defRPr/>
            </a:pPr>
            <a:r>
              <a:rPr lang="it-IT" sz="2400" b="1">
                <a:cs typeface="Times New Roman" pitchFamily="18" charset="0"/>
              </a:rPr>
              <a:t>“Mi preoccupa che di tanto in tanto lei si dimentichi il libretto. Come possiamo fare?”</a:t>
            </a:r>
          </a:p>
          <a:p>
            <a:pPr algn="ctr">
              <a:spcBef>
                <a:spcPct val="50000"/>
              </a:spcBef>
              <a:defRPr/>
            </a:pPr>
            <a:endParaRPr lang="it-IT" sz="2400" b="1"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it-IT" sz="2400" b="1">
              <a:cs typeface="Times New Roman" pitchFamily="18" charset="0"/>
            </a:endParaRPr>
          </a:p>
        </p:txBody>
      </p:sp>
      <p:pic>
        <p:nvPicPr>
          <p:cNvPr id="30725" name="Picture 4" descr="what not to do 2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00" y="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5" descr="what not to do 2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00" y="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6" descr="what not to do 2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00" y="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egnaposto piè di pagina 4"/>
          <p:cNvSpPr txBox="1">
            <a:spLocks noGrp="1"/>
          </p:cNvSpPr>
          <p:nvPr/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it-IT" sz="1400">
                <a:latin typeface="Arial Unicode MS" pitchFamily="34" charset="-128"/>
              </a:rPr>
              <a:t>Maria Paola Mostarda</a:t>
            </a:r>
          </a:p>
        </p:txBody>
      </p:sp>
      <p:sp>
        <p:nvSpPr>
          <p:cNvPr id="32770" name="Segnaposto numero diapositiva 5"/>
          <p:cNvSpPr txBox="1">
            <a:spLocks noGrp="1"/>
          </p:cNvSpPr>
          <p:nvPr/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533A93B-4C6E-4BC5-9746-F13E82CDDF60}" type="slidenum">
              <a:rPr lang="it-IT" sz="1400">
                <a:latin typeface="Arial Unicode MS" pitchFamily="34" charset="-128"/>
              </a:rPr>
              <a:pPr algn="r"/>
              <a:t>17</a:t>
            </a:fld>
            <a:endParaRPr lang="it-IT" sz="1400">
              <a:latin typeface="Arial Unicode MS" pitchFamily="34" charset="-128"/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39750" y="1997075"/>
            <a:ext cx="8388350" cy="4860925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endParaRPr lang="it-IT" sz="1600" b="1" smtClean="0">
              <a:effectLst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SUPPORTO AFFETTIVO- 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CONSOLATORIO</a:t>
            </a:r>
          </a:p>
          <a:p>
            <a:pPr algn="ctr" eaLnBrk="1" hangingPunct="1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cs typeface="Times New Roman" pitchFamily="18" charset="0"/>
              </a:rPr>
              <a:t>“Povero caro… Ma come potrai fare…? Non so se ce la farei… Ma che brutta situazione…”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endParaRPr lang="it-IT" sz="2400" b="1" smtClean="0"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ea typeface="Arial Unicode MS" pitchFamily="34" charset="-128"/>
                <a:cs typeface="Arial Unicode MS" pitchFamily="34" charset="-128"/>
              </a:rPr>
              <a:t>MEGLIO:</a:t>
            </a:r>
          </a:p>
          <a:p>
            <a:pPr eaLnBrk="1" hangingPunct="1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cs typeface="Times New Roman" pitchFamily="18" charset="0"/>
              </a:rPr>
              <a:t>           “Mi spiace molto, davvero”</a:t>
            </a:r>
          </a:p>
          <a:p>
            <a:pPr algn="r" eaLnBrk="1" hangingPunct="1"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endParaRPr lang="it-IT" sz="2400" b="1" smtClean="0">
              <a:effectLst/>
              <a:latin typeface="Arial" charset="0"/>
              <a:cs typeface="Times New Roman" pitchFamily="18" charset="0"/>
            </a:endParaRPr>
          </a:p>
        </p:txBody>
      </p:sp>
      <p:pic>
        <p:nvPicPr>
          <p:cNvPr id="32772" name="Picture 3" descr="what not to do 1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00" y="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egnaposto piè di pagina 4"/>
          <p:cNvSpPr txBox="1">
            <a:spLocks noGrp="1"/>
          </p:cNvSpPr>
          <p:nvPr/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it-IT" sz="1400">
                <a:latin typeface="Arial Unicode MS" pitchFamily="34" charset="-128"/>
              </a:rPr>
              <a:t>Maria Paola Mostarda</a:t>
            </a:r>
          </a:p>
        </p:txBody>
      </p:sp>
      <p:sp>
        <p:nvSpPr>
          <p:cNvPr id="34818" name="Segnaposto numero diapositiva 5"/>
          <p:cNvSpPr txBox="1">
            <a:spLocks noGrp="1"/>
          </p:cNvSpPr>
          <p:nvPr/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D4284C4-FD23-407D-9CDB-EF9BC8E2540E}" type="slidenum">
              <a:rPr lang="it-IT" sz="1400">
                <a:latin typeface="Arial Unicode MS" pitchFamily="34" charset="-128"/>
              </a:rPr>
              <a:pPr algn="r"/>
              <a:t>18</a:t>
            </a:fld>
            <a:endParaRPr lang="it-IT" sz="1400">
              <a:latin typeface="Arial Unicode MS" pitchFamily="34" charset="-128"/>
            </a:endParaRPr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39750" y="1916113"/>
            <a:ext cx="8145463" cy="4608512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endParaRPr lang="it-IT" sz="2400" b="1" smtClean="0">
              <a:effectLst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INTERROGAZIONE</a:t>
            </a:r>
            <a:endParaRPr lang="it-IT" sz="2400" smtClean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cs typeface="Times New Roman" pitchFamily="18" charset="0"/>
              </a:rPr>
              <a:t>“Allora, ha fatto il test? Segue la mia dieta? Si pesa tutti i giorni? Controlla la pressione? E beve come le ho detto io?”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endParaRPr lang="it-IT" sz="2400" smtClean="0"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smtClean="0">
                <a:effectLst/>
                <a:latin typeface="Arial" charset="0"/>
                <a:ea typeface="Arial Unicode MS" pitchFamily="34" charset="-128"/>
                <a:cs typeface="Arial Unicode MS" pitchFamily="34" charset="-128"/>
              </a:rPr>
              <a:t>MEGLIO: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/>
                <a:latin typeface="Arial" charset="0"/>
                <a:cs typeface="Times New Roman" pitchFamily="18" charset="0"/>
              </a:rPr>
              <a:t>“Come sta ultimamente? Mi racconti tutto…”</a:t>
            </a:r>
          </a:p>
        </p:txBody>
      </p:sp>
      <p:pic>
        <p:nvPicPr>
          <p:cNvPr id="34820" name="Picture 3" descr="what not to do 3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00" y="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egnaposto piè di pagina 4"/>
          <p:cNvSpPr txBox="1">
            <a:spLocks noGrp="1"/>
          </p:cNvSpPr>
          <p:nvPr/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it-IT" sz="1400">
                <a:latin typeface="Arial Unicode MS" pitchFamily="34" charset="-128"/>
              </a:rPr>
              <a:t>Maria Paola Mostarda</a:t>
            </a:r>
          </a:p>
        </p:txBody>
      </p:sp>
      <p:sp>
        <p:nvSpPr>
          <p:cNvPr id="36866" name="Segnaposto numero diapositiva 5"/>
          <p:cNvSpPr txBox="1">
            <a:spLocks noGrp="1"/>
          </p:cNvSpPr>
          <p:nvPr/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961034D-FAF6-4895-86CB-B93CF2F7505C}" type="slidenum">
              <a:rPr lang="it-IT" sz="1400">
                <a:latin typeface="Arial Unicode MS" pitchFamily="34" charset="-128"/>
              </a:rPr>
              <a:pPr algn="r"/>
              <a:t>19</a:t>
            </a:fld>
            <a:endParaRPr lang="it-IT" sz="1400">
              <a:latin typeface="Arial Unicode MS" pitchFamily="34" charset="-128"/>
            </a:endParaRPr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2133600"/>
            <a:ext cx="8161338" cy="45259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OFFRIRE LA SOLUZIONE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400" b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AL PROBLEMA</a:t>
            </a:r>
            <a:r>
              <a:rPr lang="it-IT" sz="2400" smtClean="0">
                <a:effectLst/>
                <a:latin typeface="Arial" charset="0"/>
                <a:cs typeface="Times New Roman" pitchFamily="18" charset="0"/>
              </a:rPr>
              <a:t> 	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000" b="1" smtClean="0">
                <a:effectLst/>
                <a:latin typeface="Arial" charset="0"/>
                <a:cs typeface="Times New Roman" pitchFamily="18" charset="0"/>
              </a:rPr>
              <a:t>“Ho sentito che hanno inventato un nuova medicina che fa proprio al caso mio”. 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000" b="1" smtClean="0">
                <a:effectLst/>
                <a:latin typeface="Arial" charset="0"/>
                <a:cs typeface="Times New Roman" pitchFamily="18" charset="0"/>
              </a:rPr>
              <a:t>“Sono venuto per farmi fare la ricetta”. 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000" b="1" smtClean="0">
                <a:effectLst/>
                <a:latin typeface="Arial" charset="0"/>
                <a:cs typeface="Times New Roman" pitchFamily="18" charset="0"/>
              </a:rPr>
              <a:t>“Lo specialista mi ha trovato la soluzione a tutti i miei problemi!”.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000" b="1" smtClean="0">
                <a:effectLst/>
                <a:latin typeface="Arial" charset="0"/>
                <a:cs typeface="Times New Roman" pitchFamily="18" charset="0"/>
              </a:rPr>
              <a:t> “Lei non deve fare niente: prenda queste caramelline bianche e non ci pensi più!”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000" smtClean="0">
                <a:effectLst/>
                <a:latin typeface="Arial" charset="0"/>
                <a:ea typeface="Arial Unicode MS" pitchFamily="34" charset="-128"/>
                <a:cs typeface="Arial Unicode MS" pitchFamily="34" charset="-128"/>
              </a:rPr>
              <a:t>MEGLIO:</a:t>
            </a:r>
          </a:p>
          <a:p>
            <a:pPr algn="ctr" eaLnBrk="1" hangingPunct="1">
              <a:lnSpc>
                <a:spcPct val="80000"/>
              </a:lnSpc>
              <a:spcBef>
                <a:spcPct val="50000"/>
              </a:spcBef>
              <a:buClr>
                <a:schemeClr val="bg1"/>
              </a:buClr>
              <a:buFont typeface="Wingdings" pitchFamily="2" charset="2"/>
              <a:buNone/>
              <a:defRPr/>
            </a:pPr>
            <a:r>
              <a:rPr lang="it-IT" sz="2000" b="1" smtClean="0">
                <a:effectLst/>
                <a:latin typeface="Arial" charset="0"/>
                <a:cs typeface="Times New Roman" pitchFamily="18" charset="0"/>
              </a:rPr>
              <a:t>“Sono andato dallo specialista: ecco il referto”</a:t>
            </a:r>
            <a:endParaRPr lang="it-IT" sz="2000" b="1" smtClean="0">
              <a:solidFill>
                <a:srgbClr val="003300"/>
              </a:solidFill>
              <a:effectLst/>
              <a:cs typeface="Times New Roman" pitchFamily="18" charset="0"/>
            </a:endParaRPr>
          </a:p>
        </p:txBody>
      </p:sp>
      <p:pic>
        <p:nvPicPr>
          <p:cNvPr id="36868" name="Picture 3" descr="what not to do 1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00" y="0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 rot="17100000">
            <a:off x="-634206" y="2921794"/>
            <a:ext cx="5065712" cy="16954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  </a:t>
            </a:r>
            <a:r>
              <a:rPr lang="it-IT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bel </a:t>
            </a: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PROBLEMA ! </a:t>
            </a:r>
          </a:p>
        </p:txBody>
      </p:sp>
      <p:sp>
        <p:nvSpPr>
          <p:cNvPr id="15362" name="Rectangle 5"/>
          <p:cNvSpPr>
            <a:spLocks noChangeArrowheads="1"/>
          </p:cNvSpPr>
          <p:nvPr/>
        </p:nvSpPr>
        <p:spPr bwMode="auto">
          <a:xfrm rot="933608">
            <a:off x="3492500" y="1484313"/>
            <a:ext cx="5895975" cy="161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it-IT" sz="4800">
                <a:latin typeface="Rockwell" pitchFamily="18" charset="0"/>
              </a:rPr>
              <a:t>medici “brutali” e “avidi”</a:t>
            </a:r>
          </a:p>
          <a:p>
            <a:pPr marL="342900" indent="-342900" algn="ctr">
              <a:spcBef>
                <a:spcPct val="20000"/>
              </a:spcBef>
            </a:pPr>
            <a:endParaRPr lang="it-IT" sz="4800">
              <a:latin typeface="Rockwell" pitchFamily="18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it-IT" sz="4800">
                <a:latin typeface="Rockwell" pitchFamily="18" charset="0"/>
              </a:rPr>
              <a:t>pazienti “stupidi” e “isterici”</a:t>
            </a:r>
          </a:p>
          <a:p>
            <a:pPr marL="342900" indent="-342900" algn="ctr">
              <a:spcBef>
                <a:spcPct val="20000"/>
              </a:spcBef>
            </a:pPr>
            <a:r>
              <a:rPr lang="it-IT" sz="3200">
                <a:latin typeface="Rockwell" pitchFamily="18" charset="0"/>
              </a:rPr>
              <a:t>(E. Shorter, 1985)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 rot="20700000">
            <a:off x="827088" y="3933825"/>
            <a:ext cx="5984875" cy="160655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ts val="6000"/>
              </a:lnSpc>
              <a:defRPr/>
            </a:pPr>
            <a: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CHE COSA </a:t>
            </a:r>
            <a:b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AIUTA </a:t>
            </a:r>
            <a:b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it-IT" sz="5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 RELAZIONE? 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 rot="900000">
            <a:off x="3276600" y="1484313"/>
            <a:ext cx="5268913" cy="50768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533400" indent="-533400" eaLnBrk="1" hangingPunct="1">
              <a:buFontTx/>
              <a:buAutoNum type="arabicPeriod"/>
              <a:defRPr/>
            </a:pPr>
            <a:r>
              <a:rPr lang="it-IT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Comprendere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it-IT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Esprimersi e scrivere chiaro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it-IT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Ascoltare e presentare il caso unico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it-IT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Rispettosa dialettica 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it-IT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Parlare… e non solo</a:t>
            </a:r>
            <a:endParaRPr lang="it-IT" sz="360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1066800" y="1066800"/>
            <a:ext cx="1839913" cy="2268538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it-IT" sz="4000" smtClean="0">
                <a:effectLst/>
              </a:rPr>
              <a:t>SPUNTI TEORICI CNV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457200" y="1431925"/>
            <a:ext cx="8229600" cy="452596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None/>
            </a:pPr>
            <a:endParaRPr lang="it-IT" smtClean="0">
              <a:effectLst/>
            </a:endParaRPr>
          </a:p>
          <a:p>
            <a:pPr eaLnBrk="1" hangingPunct="1">
              <a:buFont typeface="Wingdings" pitchFamily="2" charset="2"/>
              <a:buNone/>
            </a:pPr>
            <a:endParaRPr lang="it-IT" smtClean="0">
              <a:effectLst/>
            </a:endParaRPr>
          </a:p>
        </p:txBody>
      </p:sp>
      <p:pic>
        <p:nvPicPr>
          <p:cNvPr id="40963" name="Picture 4" descr="sorriso_N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96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51275" y="4319588"/>
            <a:ext cx="5664200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5125" indent="-365125" algn="ctr">
              <a:spcBef>
                <a:spcPct val="20000"/>
              </a:spcBef>
              <a:spcAft>
                <a:spcPts val="600"/>
              </a:spcAft>
              <a:buSzPct val="160000"/>
              <a:defRPr/>
            </a:pPr>
            <a:r>
              <a:rPr lang="it-IT" sz="4800" b="1"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</a:rPr>
              <a:t>5. Parlare…</a:t>
            </a:r>
          </a:p>
          <a:p>
            <a:pPr marL="365125" indent="-365125" algn="ctr">
              <a:spcBef>
                <a:spcPct val="20000"/>
              </a:spcBef>
              <a:spcAft>
                <a:spcPts val="600"/>
              </a:spcAft>
              <a:buSzPct val="160000"/>
              <a:defRPr/>
            </a:pPr>
            <a:r>
              <a:rPr lang="it-IT" sz="4800" b="1"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</a:rPr>
              <a:t>E  NON  SOLO! </a:t>
            </a:r>
          </a:p>
          <a:p>
            <a:pPr marL="365125" indent="-365125" algn="ctr">
              <a:spcBef>
                <a:spcPct val="20000"/>
              </a:spcBef>
              <a:spcAft>
                <a:spcPts val="600"/>
              </a:spcAft>
              <a:buSzPct val="160000"/>
              <a:defRPr/>
            </a:pPr>
            <a:endParaRPr lang="it-IT" sz="4800" b="1">
              <a:effectLst>
                <a:outerShdw blurRad="38100" dist="38100" dir="2700000" algn="tl">
                  <a:srgbClr val="000000"/>
                </a:outerShdw>
              </a:effectLst>
              <a:latin typeface="Rockwell" pitchFamily="18" charset="0"/>
            </a:endParaRPr>
          </a:p>
          <a:p>
            <a:pPr marL="365125" indent="-365125">
              <a:spcBef>
                <a:spcPct val="20000"/>
              </a:spcBef>
              <a:spcAft>
                <a:spcPts val="600"/>
              </a:spcAft>
              <a:buSzPct val="160000"/>
              <a:defRPr/>
            </a:pPr>
            <a:endParaRPr lang="it-IT" sz="4800" b="1">
              <a:effectLst>
                <a:outerShdw blurRad="38100" dist="38100" dir="2700000" algn="tl">
                  <a:srgbClr val="000000"/>
                </a:outerShdw>
              </a:effectLst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/>
          </p:cNvSpPr>
          <p:nvPr>
            <p:ph type="body" idx="4294967295"/>
          </p:nvPr>
        </p:nvSpPr>
        <p:spPr bwMode="auto">
          <a:xfrm>
            <a:off x="457200" y="1431925"/>
            <a:ext cx="8229600" cy="4525963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itchFamily="2" charset="2"/>
              <a:buNone/>
            </a:pPr>
            <a:endParaRPr lang="it-IT" smtClean="0">
              <a:effectLst/>
            </a:endParaRPr>
          </a:p>
          <a:p>
            <a:pPr eaLnBrk="1" hangingPunct="1">
              <a:buFont typeface="Wingdings" pitchFamily="2" charset="2"/>
              <a:buNone/>
            </a:pPr>
            <a:endParaRPr lang="it-IT" smtClean="0">
              <a:effectLst/>
            </a:endParaRPr>
          </a:p>
        </p:txBody>
      </p:sp>
      <p:pic>
        <p:nvPicPr>
          <p:cNvPr id="41986" name="Picture 3" descr="conduzione_colloqui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68313" y="-96838"/>
            <a:ext cx="10512426" cy="695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1066800" y="1066800"/>
            <a:ext cx="1839913" cy="2268538"/>
          </a:xfrm>
          <a:noFill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it-IT" sz="2800" b="1" smtClean="0">
                <a:effectLst/>
                <a:latin typeface="Arial" charset="0"/>
              </a:rPr>
              <a:t>AZIONI: NON INTENZIONI ! ! ! </a:t>
            </a:r>
          </a:p>
        </p:txBody>
      </p:sp>
      <p:sp>
        <p:nvSpPr>
          <p:cNvPr id="43010" name="Rectangle 3"/>
          <p:cNvSpPr>
            <a:spLocks noGrp="1"/>
          </p:cNvSpPr>
          <p:nvPr>
            <p:ph type="body" idx="4294967295"/>
          </p:nvPr>
        </p:nvSpPr>
        <p:spPr bwMode="auto">
          <a:xfrm>
            <a:off x="457200" y="3871913"/>
            <a:ext cx="8229600" cy="298608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it-IT" i="1" smtClean="0">
                <a:effectLst/>
              </a:rPr>
              <a:t>Non comprendere</a:t>
            </a:r>
            <a:r>
              <a:rPr lang="it-IT" smtClean="0">
                <a:effectLst/>
              </a:rPr>
              <a:t>: </a:t>
            </a:r>
            <a:r>
              <a:rPr lang="it-IT" b="1" smtClean="0">
                <a:effectLst/>
              </a:rPr>
              <a:t>dimostrare comprensione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it-IT" b="1" i="1" smtClean="0">
                <a:effectLst/>
              </a:rPr>
              <a:t>Non rispettare</a:t>
            </a:r>
            <a:r>
              <a:rPr lang="it-IT" b="1" smtClean="0">
                <a:effectLst/>
              </a:rPr>
              <a:t>: dimostrare rispetto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it-IT" i="1" smtClean="0">
                <a:effectLst/>
              </a:rPr>
              <a:t>Non essere disponibili</a:t>
            </a:r>
            <a:r>
              <a:rPr lang="it-IT" smtClean="0">
                <a:effectLst/>
              </a:rPr>
              <a:t>: </a:t>
            </a:r>
            <a:r>
              <a:rPr lang="it-IT" b="1" smtClean="0">
                <a:effectLst/>
              </a:rPr>
              <a:t>aiutare concretamente</a:t>
            </a:r>
            <a:r>
              <a:rPr lang="it-IT" smtClean="0">
                <a:effectLst/>
              </a:rPr>
              <a:t> </a:t>
            </a:r>
          </a:p>
        </p:txBody>
      </p:sp>
      <p:pic>
        <p:nvPicPr>
          <p:cNvPr id="43011" name="Picture 4" descr="foto-comunicazione-effica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1100" y="900113"/>
            <a:ext cx="415290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5" descr="direttore-de-sancti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00113"/>
            <a:ext cx="4900613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3" descr="212155701-00b69251-f4e2-4fe4-bc77-61b0979d6f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3863" y="0"/>
            <a:ext cx="5000626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4" name="Picture 4" descr="direttore_novelli_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65638" y="0"/>
            <a:ext cx="5157787" cy="746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 rot="900000">
            <a:off x="2916238" y="2349500"/>
            <a:ext cx="5940425" cy="507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65125" indent="-365125">
              <a:spcBef>
                <a:spcPct val="20000"/>
              </a:spcBef>
              <a:spcAft>
                <a:spcPts val="600"/>
              </a:spcAft>
              <a:buSzPct val="160000"/>
              <a:defRPr/>
            </a:pPr>
            <a:r>
              <a:rPr lang="it-IT" sz="3600" b="1"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</a:rPr>
              <a:t>Intelligenza è quando ci accorgiamo di alcuni limiti nel nostro interlocutore. </a:t>
            </a:r>
          </a:p>
          <a:p>
            <a:pPr marL="365125" indent="-365125">
              <a:spcBef>
                <a:spcPct val="20000"/>
              </a:spcBef>
              <a:spcAft>
                <a:spcPts val="600"/>
              </a:spcAft>
              <a:buSzPct val="160000"/>
              <a:defRPr/>
            </a:pPr>
            <a:r>
              <a:rPr lang="it-IT" sz="3600" b="1"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</a:rPr>
              <a:t>Saggezza è quando riusciamo a fare </a:t>
            </a:r>
            <a:r>
              <a:rPr lang="it-IT" sz="3600" b="1" i="1"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</a:rPr>
              <a:t>silenzio </a:t>
            </a:r>
            <a:r>
              <a:rPr lang="it-IT" b="1" i="1">
                <a:effectLst>
                  <a:outerShdw blurRad="38100" dist="38100" dir="2700000" algn="tl">
                    <a:srgbClr val="000000"/>
                  </a:outerShdw>
                </a:effectLst>
                <a:latin typeface="Rockwell" pitchFamily="18" charset="0"/>
              </a:rPr>
              <a:t>(Anonimo)</a:t>
            </a:r>
          </a:p>
          <a:p>
            <a:pPr marL="365125" indent="-365125" algn="ctr">
              <a:spcBef>
                <a:spcPct val="20000"/>
              </a:spcBef>
              <a:spcAft>
                <a:spcPts val="600"/>
              </a:spcAft>
              <a:buSzPct val="160000"/>
              <a:defRPr/>
            </a:pPr>
            <a:endParaRPr lang="it-IT" b="1" i="1">
              <a:effectLst>
                <a:outerShdw blurRad="38100" dist="38100" dir="2700000" algn="tl">
                  <a:srgbClr val="000000"/>
                </a:outerShdw>
              </a:effectLst>
              <a:latin typeface="Rockwell" pitchFamily="18" charset="0"/>
            </a:endParaRPr>
          </a:p>
          <a:p>
            <a:pPr marL="365125" indent="-365125">
              <a:spcBef>
                <a:spcPct val="20000"/>
              </a:spcBef>
              <a:spcAft>
                <a:spcPts val="600"/>
              </a:spcAft>
              <a:buSzPct val="160000"/>
              <a:defRPr/>
            </a:pPr>
            <a:endParaRPr lang="it-IT" sz="4800" b="1">
              <a:effectLst>
                <a:outerShdw blurRad="38100" dist="38100" dir="2700000" algn="tl">
                  <a:srgbClr val="000000"/>
                </a:outerShdw>
              </a:effectLst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 rot="20700000">
            <a:off x="0" y="1125538"/>
            <a:ext cx="5984875" cy="16065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/>
              <a:t>SVOLGIAMO IL PROBLEMA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916238" y="3429000"/>
            <a:ext cx="3529012" cy="1752600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4000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dati:</a:t>
            </a:r>
          </a:p>
          <a:p>
            <a:pPr algn="ctr" eaLnBrk="1" hangingPunct="1">
              <a:defRPr/>
            </a:pPr>
            <a:r>
              <a:rPr lang="it-IT" sz="4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medico paziente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 rot="17100000">
            <a:off x="-634206" y="2921794"/>
            <a:ext cx="5065712" cy="1695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QUALI ALTRI DATI?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 rot="900000">
            <a:off x="3276600" y="1781175"/>
            <a:ext cx="4657725" cy="50768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Il sistema sanitario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I soggetti e gli enti della sanità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Il potere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L’etica/ i valori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mezzi di informazione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cambiamenti nei medici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cambiamenti nei pazienti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 comunicazione e la relazione</a:t>
            </a:r>
          </a:p>
          <a:p>
            <a:pPr marL="533400" indent="-533400" algn="ctr" eaLnBrk="1" hangingPunct="1">
              <a:lnSpc>
                <a:spcPct val="80000"/>
              </a:lnSpc>
              <a:buFontTx/>
              <a:buAutoNum type="arabicPeriod"/>
              <a:defRPr/>
            </a:pPr>
            <a:endParaRPr lang="it-IT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endParaRPr lang="it-IT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 rot="17100000">
            <a:off x="-634206" y="2921794"/>
            <a:ext cx="5065712" cy="1695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QUALI ALTRI DATI?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 rot="900000">
            <a:off x="3051175" y="1539875"/>
            <a:ext cx="6084888" cy="5076825"/>
          </a:xfrm>
        </p:spPr>
        <p:txBody>
          <a:bodyPr wrap="square" numCol="1" anchor="ctr" anchorCtr="0" compatLnSpc="1">
            <a:prstTxWarp prst="textNoShape">
              <a:avLst/>
            </a:prstTxWarp>
          </a:bodyPr>
          <a:lstStyle/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Il sistema sanitario 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Dal professionismo ad un sistema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burocratico, di  qualità e di mercato (accountability controllata dalla GdF)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Dalla cura della patologia alla promozione della salute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2. I soggetti e gli enti della sanità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Professionisti, ospedali, servizi territoriali integrati, specialisti, società scientifiche, associazioni di malati, di promozione sociale ecc.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Soggetti pubblici, no-profit, religiosi, privati,  ecc. 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3. Il potere: 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 potere assoluto (scienza e coscienza) a potere del paziente, del malato, della persona, del cittadino (Freidson</a:t>
            </a:r>
            <a:r>
              <a:rPr lang="it-IT" sz="18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, 1970; 33 Diritti del cittadino, 1980)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endParaRPr lang="it-IT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 rot="17100000">
            <a:off x="-634206" y="2921794"/>
            <a:ext cx="5065712" cy="1695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QUALI ALTRI DATI?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 rot="900000">
            <a:off x="3276600" y="1196975"/>
            <a:ext cx="5543550" cy="5076825"/>
          </a:xfrm>
        </p:spPr>
        <p:txBody>
          <a:bodyPr wrap="square" numCol="1" anchor="ctr" anchorCtr="0" compatLnSpc="1">
            <a:prstTxWarp prst="textNoShape">
              <a:avLst/>
            </a:prstTxWarp>
          </a:bodyPr>
          <a:lstStyle/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4. L’etica/ i valori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Ampie e variegate posizioni etiche e religiose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Comunicare: tra “protezione” e “diritto a sapere”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5. I mezzi di informazione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Internet, familiari e amici, TV, giornali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6. I cambiamenti nei medici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Si sono formati su “parti” del corpo umano; ora devono curare la persona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La tecnica, gli studi, le pratiche, le cure… invecchiano molto rapidamente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Da professionisti a collaboratori di un sistema sanitario (e relativi oneri amministrativi e di contabilizzazione)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 rot="17100000">
            <a:off x="-634206" y="2921794"/>
            <a:ext cx="5065712" cy="1695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QUALI ALTRI DATI?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 rot="900000">
            <a:off x="3276600" y="1196975"/>
            <a:ext cx="5543550" cy="5076825"/>
          </a:xfrm>
        </p:spPr>
        <p:txBody>
          <a:bodyPr wrap="square" numCol="1" anchor="ctr" anchorCtr="0" compatLnSpc="1">
            <a:prstTxWarp prst="textNoShape">
              <a:avLst/>
            </a:prstTxWarp>
          </a:bodyPr>
          <a:lstStyle/>
          <a:p>
            <a:pPr marL="533400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it-IT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7. I cambiamenti nei pazienti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Maggiore scolarizzazione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Maggiore mobilità </a:t>
            </a:r>
          </a:p>
          <a:p>
            <a:pPr marL="533400" indent="-5334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Maggiore disponibilità a confrontare cure diverse e desiderio di autodeterminazione, soprattutto nelle  situazioni non-acute</a:t>
            </a:r>
            <a:endParaRPr lang="it-IT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 rot="17100000">
            <a:off x="-634206" y="2921794"/>
            <a:ext cx="5065712" cy="16954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QUALI ALTRI DATI?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 rot="900000">
            <a:off x="3260725" y="1895475"/>
            <a:ext cx="5551488" cy="5076825"/>
          </a:xfrm>
        </p:spPr>
        <p:txBody>
          <a:bodyPr wrap="square" numCol="1" anchor="ctr" anchorCtr="0" compatLnSpc="1">
            <a:prstTxWarp prst="textNoShape">
              <a:avLst/>
            </a:prstTxWarp>
          </a:bodyPr>
          <a:lstStyle/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Il sistema sanitario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I soggetti e gli enti della sanità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Il potere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L’etica/ i valori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mezzi di informazione 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cambiamenti nei medici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 cambiamenti nei pazienti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it-IT" sz="50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La comunicazione e la relazione</a:t>
            </a:r>
          </a:p>
          <a:p>
            <a:pPr marL="533400" indent="-533400" algn="ctr" eaLnBrk="1" hangingPunct="1">
              <a:lnSpc>
                <a:spcPct val="80000"/>
              </a:lnSpc>
              <a:buFontTx/>
              <a:buAutoNum type="arabicPeriod"/>
              <a:defRPr/>
            </a:pPr>
            <a:endParaRPr lang="it-IT" sz="4400" b="1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  <a:defRPr/>
            </a:pPr>
            <a:endParaRPr lang="it-IT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foto_5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6200"/>
            <a:ext cx="9324975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AutoShape 11"/>
          <p:cNvSpPr>
            <a:spLocks noChangeArrowheads="1"/>
          </p:cNvSpPr>
          <p:nvPr/>
        </p:nvSpPr>
        <p:spPr bwMode="auto">
          <a:xfrm>
            <a:off x="3059113" y="2420938"/>
            <a:ext cx="2519362" cy="719137"/>
          </a:xfrm>
          <a:prstGeom prst="leftRightArrow">
            <a:avLst>
              <a:gd name="adj1" fmla="val 50000"/>
              <a:gd name="adj2" fmla="val 70066"/>
            </a:avLst>
          </a:prstGeom>
          <a:solidFill>
            <a:srgbClr val="FF0000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quadri">
  <a:themeElements>
    <a:clrScheme name="Alta moda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Riquadri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>
    <a:extraClrScheme>
      <a:clrScheme name="Riquadri 1">
        <a:dk1>
          <a:srgbClr val="37302A"/>
        </a:dk1>
        <a:lt1>
          <a:srgbClr val="FFFFFF"/>
        </a:lt1>
        <a:dk2>
          <a:srgbClr val="000000"/>
        </a:dk2>
        <a:lt2>
          <a:srgbClr val="D0CCB9"/>
        </a:lt2>
        <a:accent1>
          <a:srgbClr val="9E8E5C"/>
        </a:accent1>
        <a:accent2>
          <a:srgbClr val="A09781"/>
        </a:accent2>
        <a:accent3>
          <a:srgbClr val="AAAAAA"/>
        </a:accent3>
        <a:accent4>
          <a:srgbClr val="DADADA"/>
        </a:accent4>
        <a:accent5>
          <a:srgbClr val="CCC6B5"/>
        </a:accent5>
        <a:accent6>
          <a:srgbClr val="918874"/>
        </a:accent6>
        <a:hlink>
          <a:srgbClr val="B6A272"/>
        </a:hlink>
        <a:folHlink>
          <a:srgbClr val="8A78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quadri 2">
        <a:dk1>
          <a:srgbClr val="37302A"/>
        </a:dk1>
        <a:lt1>
          <a:srgbClr val="FFFFFF"/>
        </a:lt1>
        <a:dk2>
          <a:srgbClr val="333300"/>
        </a:dk2>
        <a:lt2>
          <a:srgbClr val="D0CCB9"/>
        </a:lt2>
        <a:accent1>
          <a:srgbClr val="9E8E5C"/>
        </a:accent1>
        <a:accent2>
          <a:srgbClr val="A09781"/>
        </a:accent2>
        <a:accent3>
          <a:srgbClr val="ADADAA"/>
        </a:accent3>
        <a:accent4>
          <a:srgbClr val="DADADA"/>
        </a:accent4>
        <a:accent5>
          <a:srgbClr val="CCC6B5"/>
        </a:accent5>
        <a:accent6>
          <a:srgbClr val="918874"/>
        </a:accent6>
        <a:hlink>
          <a:srgbClr val="B6A272"/>
        </a:hlink>
        <a:folHlink>
          <a:srgbClr val="8A78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quadri 3">
        <a:dk1>
          <a:srgbClr val="37302A"/>
        </a:dk1>
        <a:lt1>
          <a:srgbClr val="FFFFFF"/>
        </a:lt1>
        <a:dk2>
          <a:srgbClr val="000066"/>
        </a:dk2>
        <a:lt2>
          <a:srgbClr val="D0CCB9"/>
        </a:lt2>
        <a:accent1>
          <a:srgbClr val="9E8E5C"/>
        </a:accent1>
        <a:accent2>
          <a:srgbClr val="A09781"/>
        </a:accent2>
        <a:accent3>
          <a:srgbClr val="AAAAB8"/>
        </a:accent3>
        <a:accent4>
          <a:srgbClr val="DADADA"/>
        </a:accent4>
        <a:accent5>
          <a:srgbClr val="CCC6B5"/>
        </a:accent5>
        <a:accent6>
          <a:srgbClr val="918874"/>
        </a:accent6>
        <a:hlink>
          <a:srgbClr val="B6A272"/>
        </a:hlink>
        <a:folHlink>
          <a:srgbClr val="8A78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quadri 4">
        <a:dk1>
          <a:srgbClr val="37302A"/>
        </a:dk1>
        <a:lt1>
          <a:srgbClr val="FFFFFF"/>
        </a:lt1>
        <a:dk2>
          <a:srgbClr val="000099"/>
        </a:dk2>
        <a:lt2>
          <a:srgbClr val="D0CCB9"/>
        </a:lt2>
        <a:accent1>
          <a:srgbClr val="9E8E5C"/>
        </a:accent1>
        <a:accent2>
          <a:srgbClr val="A09781"/>
        </a:accent2>
        <a:accent3>
          <a:srgbClr val="AAAACA"/>
        </a:accent3>
        <a:accent4>
          <a:srgbClr val="DADADA"/>
        </a:accent4>
        <a:accent5>
          <a:srgbClr val="CCC6B5"/>
        </a:accent5>
        <a:accent6>
          <a:srgbClr val="918874"/>
        </a:accent6>
        <a:hlink>
          <a:srgbClr val="B6A272"/>
        </a:hlink>
        <a:folHlink>
          <a:srgbClr val="8A78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quadri 5">
        <a:dk1>
          <a:srgbClr val="37302A"/>
        </a:dk1>
        <a:lt1>
          <a:srgbClr val="FFFFFF"/>
        </a:lt1>
        <a:dk2>
          <a:srgbClr val="0066FF"/>
        </a:dk2>
        <a:lt2>
          <a:srgbClr val="D0CCB9"/>
        </a:lt2>
        <a:accent1>
          <a:srgbClr val="9E8E5C"/>
        </a:accent1>
        <a:accent2>
          <a:srgbClr val="A09781"/>
        </a:accent2>
        <a:accent3>
          <a:srgbClr val="AAB8FF"/>
        </a:accent3>
        <a:accent4>
          <a:srgbClr val="DADADA"/>
        </a:accent4>
        <a:accent5>
          <a:srgbClr val="CCC6B5"/>
        </a:accent5>
        <a:accent6>
          <a:srgbClr val="918874"/>
        </a:accent6>
        <a:hlink>
          <a:srgbClr val="B6A272"/>
        </a:hlink>
        <a:folHlink>
          <a:srgbClr val="8A78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quadri 6">
        <a:dk1>
          <a:srgbClr val="37302A"/>
        </a:dk1>
        <a:lt1>
          <a:srgbClr val="FFFFFF"/>
        </a:lt1>
        <a:dk2>
          <a:srgbClr val="6699FF"/>
        </a:dk2>
        <a:lt2>
          <a:srgbClr val="D0CCB9"/>
        </a:lt2>
        <a:accent1>
          <a:srgbClr val="9E8E5C"/>
        </a:accent1>
        <a:accent2>
          <a:srgbClr val="A09781"/>
        </a:accent2>
        <a:accent3>
          <a:srgbClr val="B8CAFF"/>
        </a:accent3>
        <a:accent4>
          <a:srgbClr val="DADADA"/>
        </a:accent4>
        <a:accent5>
          <a:srgbClr val="CCC6B5"/>
        </a:accent5>
        <a:accent6>
          <a:srgbClr val="918874"/>
        </a:accent6>
        <a:hlink>
          <a:srgbClr val="B6A272"/>
        </a:hlink>
        <a:folHlink>
          <a:srgbClr val="8A784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iquadri 2">
    <a:dk1>
      <a:srgbClr val="37302A"/>
    </a:dk1>
    <a:lt1>
      <a:srgbClr val="FFFFFF"/>
    </a:lt1>
    <a:dk2>
      <a:srgbClr val="333300"/>
    </a:dk2>
    <a:lt2>
      <a:srgbClr val="D0CCB9"/>
    </a:lt2>
    <a:accent1>
      <a:srgbClr val="9E8E5C"/>
    </a:accent1>
    <a:accent2>
      <a:srgbClr val="A09781"/>
    </a:accent2>
    <a:accent3>
      <a:srgbClr val="ADADAA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10.xml><?xml version="1.0" encoding="utf-8"?>
<a:themeOverride xmlns:a="http://schemas.openxmlformats.org/drawingml/2006/main">
  <a:clrScheme name="Riquadri 3">
    <a:dk1>
      <a:srgbClr val="37302A"/>
    </a:dk1>
    <a:lt1>
      <a:srgbClr val="FFFFFF"/>
    </a:lt1>
    <a:dk2>
      <a:srgbClr val="000066"/>
    </a:dk2>
    <a:lt2>
      <a:srgbClr val="D0CCB9"/>
    </a:lt2>
    <a:accent1>
      <a:srgbClr val="9E8E5C"/>
    </a:accent1>
    <a:accent2>
      <a:srgbClr val="A09781"/>
    </a:accent2>
    <a:accent3>
      <a:srgbClr val="AAAAB8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11.xml><?xml version="1.0" encoding="utf-8"?>
<a:themeOverride xmlns:a="http://schemas.openxmlformats.org/drawingml/2006/main">
  <a:clrScheme name="Riquadri 3">
    <a:dk1>
      <a:srgbClr val="37302A"/>
    </a:dk1>
    <a:lt1>
      <a:srgbClr val="FFFFFF"/>
    </a:lt1>
    <a:dk2>
      <a:srgbClr val="000066"/>
    </a:dk2>
    <a:lt2>
      <a:srgbClr val="D0CCB9"/>
    </a:lt2>
    <a:accent1>
      <a:srgbClr val="9E8E5C"/>
    </a:accent1>
    <a:accent2>
      <a:srgbClr val="A09781"/>
    </a:accent2>
    <a:accent3>
      <a:srgbClr val="AAAAB8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2.xml><?xml version="1.0" encoding="utf-8"?>
<a:themeOverride xmlns:a="http://schemas.openxmlformats.org/drawingml/2006/main">
  <a:clrScheme name="Riquadri 6">
    <a:dk1>
      <a:srgbClr val="37302A"/>
    </a:dk1>
    <a:lt1>
      <a:srgbClr val="FFFFFF"/>
    </a:lt1>
    <a:dk2>
      <a:srgbClr val="6699FF"/>
    </a:dk2>
    <a:lt2>
      <a:srgbClr val="D0CCB9"/>
    </a:lt2>
    <a:accent1>
      <a:srgbClr val="9E8E5C"/>
    </a:accent1>
    <a:accent2>
      <a:srgbClr val="A09781"/>
    </a:accent2>
    <a:accent3>
      <a:srgbClr val="B8CAFF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3.xml><?xml version="1.0" encoding="utf-8"?>
<a:themeOverride xmlns:a="http://schemas.openxmlformats.org/drawingml/2006/main">
  <a:clrScheme name="Riquadri 3">
    <a:dk1>
      <a:srgbClr val="37302A"/>
    </a:dk1>
    <a:lt1>
      <a:srgbClr val="FFFFFF"/>
    </a:lt1>
    <a:dk2>
      <a:srgbClr val="000066"/>
    </a:dk2>
    <a:lt2>
      <a:srgbClr val="D0CCB9"/>
    </a:lt2>
    <a:accent1>
      <a:srgbClr val="9E8E5C"/>
    </a:accent1>
    <a:accent2>
      <a:srgbClr val="A09781"/>
    </a:accent2>
    <a:accent3>
      <a:srgbClr val="AAAAB8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4.xml><?xml version="1.0" encoding="utf-8"?>
<a:themeOverride xmlns:a="http://schemas.openxmlformats.org/drawingml/2006/main">
  <a:clrScheme name="Riquadri 3">
    <a:dk1>
      <a:srgbClr val="37302A"/>
    </a:dk1>
    <a:lt1>
      <a:srgbClr val="FFFFFF"/>
    </a:lt1>
    <a:dk2>
      <a:srgbClr val="000066"/>
    </a:dk2>
    <a:lt2>
      <a:srgbClr val="D0CCB9"/>
    </a:lt2>
    <a:accent1>
      <a:srgbClr val="9E8E5C"/>
    </a:accent1>
    <a:accent2>
      <a:srgbClr val="A09781"/>
    </a:accent2>
    <a:accent3>
      <a:srgbClr val="AAAAB8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5.xml><?xml version="1.0" encoding="utf-8"?>
<a:themeOverride xmlns:a="http://schemas.openxmlformats.org/drawingml/2006/main">
  <a:clrScheme name="Riquadri 4">
    <a:dk1>
      <a:srgbClr val="37302A"/>
    </a:dk1>
    <a:lt1>
      <a:srgbClr val="FFFFFF"/>
    </a:lt1>
    <a:dk2>
      <a:srgbClr val="000099"/>
    </a:dk2>
    <a:lt2>
      <a:srgbClr val="D0CCB9"/>
    </a:lt2>
    <a:accent1>
      <a:srgbClr val="9E8E5C"/>
    </a:accent1>
    <a:accent2>
      <a:srgbClr val="A09781"/>
    </a:accent2>
    <a:accent3>
      <a:srgbClr val="AAAACA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6.xml><?xml version="1.0" encoding="utf-8"?>
<a:themeOverride xmlns:a="http://schemas.openxmlformats.org/drawingml/2006/main">
  <a:clrScheme name="Riquadri 4">
    <a:dk1>
      <a:srgbClr val="37302A"/>
    </a:dk1>
    <a:lt1>
      <a:srgbClr val="FFFFFF"/>
    </a:lt1>
    <a:dk2>
      <a:srgbClr val="000099"/>
    </a:dk2>
    <a:lt2>
      <a:srgbClr val="D0CCB9"/>
    </a:lt2>
    <a:accent1>
      <a:srgbClr val="9E8E5C"/>
    </a:accent1>
    <a:accent2>
      <a:srgbClr val="A09781"/>
    </a:accent2>
    <a:accent3>
      <a:srgbClr val="AAAACA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7.xml><?xml version="1.0" encoding="utf-8"?>
<a:themeOverride xmlns:a="http://schemas.openxmlformats.org/drawingml/2006/main">
  <a:clrScheme name="Riquadri 4">
    <a:dk1>
      <a:srgbClr val="37302A"/>
    </a:dk1>
    <a:lt1>
      <a:srgbClr val="FFFFFF"/>
    </a:lt1>
    <a:dk2>
      <a:srgbClr val="000099"/>
    </a:dk2>
    <a:lt2>
      <a:srgbClr val="D0CCB9"/>
    </a:lt2>
    <a:accent1>
      <a:srgbClr val="9E8E5C"/>
    </a:accent1>
    <a:accent2>
      <a:srgbClr val="A09781"/>
    </a:accent2>
    <a:accent3>
      <a:srgbClr val="AAAACA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8.xml><?xml version="1.0" encoding="utf-8"?>
<a:themeOverride xmlns:a="http://schemas.openxmlformats.org/drawingml/2006/main">
  <a:clrScheme name="Riquadri 4">
    <a:dk1>
      <a:srgbClr val="37302A"/>
    </a:dk1>
    <a:lt1>
      <a:srgbClr val="FFFFFF"/>
    </a:lt1>
    <a:dk2>
      <a:srgbClr val="000099"/>
    </a:dk2>
    <a:lt2>
      <a:srgbClr val="D0CCB9"/>
    </a:lt2>
    <a:accent1>
      <a:srgbClr val="9E8E5C"/>
    </a:accent1>
    <a:accent2>
      <a:srgbClr val="A09781"/>
    </a:accent2>
    <a:accent3>
      <a:srgbClr val="AAAACA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ppt/theme/themeOverride9.xml><?xml version="1.0" encoding="utf-8"?>
<a:themeOverride xmlns:a="http://schemas.openxmlformats.org/drawingml/2006/main">
  <a:clrScheme name="Riquadri 4">
    <a:dk1>
      <a:srgbClr val="37302A"/>
    </a:dk1>
    <a:lt1>
      <a:srgbClr val="FFFFFF"/>
    </a:lt1>
    <a:dk2>
      <a:srgbClr val="000099"/>
    </a:dk2>
    <a:lt2>
      <a:srgbClr val="D0CCB9"/>
    </a:lt2>
    <a:accent1>
      <a:srgbClr val="9E8E5C"/>
    </a:accent1>
    <a:accent2>
      <a:srgbClr val="A09781"/>
    </a:accent2>
    <a:accent3>
      <a:srgbClr val="AAAACA"/>
    </a:accent3>
    <a:accent4>
      <a:srgbClr val="DADADA"/>
    </a:accent4>
    <a:accent5>
      <a:srgbClr val="CCC6B5"/>
    </a:accent5>
    <a:accent6>
      <a:srgbClr val="918874"/>
    </a:accent6>
    <a:hlink>
      <a:srgbClr val="B6A272"/>
    </a:hlink>
    <a:folHlink>
      <a:srgbClr val="8A784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TC101859865[[fn=Riquadri]]</Template>
  <TotalTime>1</TotalTime>
  <Words>1196</Words>
  <Application>Microsoft Office PowerPoint</Application>
  <PresentationFormat>Presentazione su schermo (4:3)</PresentationFormat>
  <Paragraphs>151</Paragraphs>
  <Slides>26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Riquadri</vt:lpstr>
      <vt:lpstr>MEDICO E PAZIENTE; PAZIENTE E MEDICO Una relazione da costruire  nell’interesse di tutti</vt:lpstr>
      <vt:lpstr>UN  bel PROBLEMA ! </vt:lpstr>
      <vt:lpstr>SVOLGIAMO IL PROBLEMA</vt:lpstr>
      <vt:lpstr>QUALI ALTRI DATI? </vt:lpstr>
      <vt:lpstr>QUALI ALTRI DATI? </vt:lpstr>
      <vt:lpstr>QUALI ALTRI DATI? </vt:lpstr>
      <vt:lpstr>QUALI ALTRI DATI? </vt:lpstr>
      <vt:lpstr>QUALI ALTRI DATI? </vt:lpstr>
      <vt:lpstr>Presentazione standard di PowerPoint</vt:lpstr>
      <vt:lpstr>Un esempio…</vt:lpstr>
      <vt:lpstr>Un altro…</vt:lpstr>
      <vt:lpstr>Tutt’un altro esempio  di relazione</vt:lpstr>
      <vt:lpstr>Presentazione standard di PowerPoint</vt:lpstr>
      <vt:lpstr>CHE COSA IRRITA  soprattutto  NELLA RELAZIONE?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CHE COSA  AIUTA  LA RELAZIONE? </vt:lpstr>
      <vt:lpstr>Presentazione standard di PowerPoint</vt:lpstr>
      <vt:lpstr>SPUNTI TEORICI CNV</vt:lpstr>
      <vt:lpstr>Presentazione standard di PowerPoint</vt:lpstr>
      <vt:lpstr>AZIONI: NON INTENZIONI ! ! !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Mostarda Maria</dc:creator>
  <cp:lastModifiedBy>Conferenze</cp:lastModifiedBy>
  <cp:revision>79</cp:revision>
  <dcterms:created xsi:type="dcterms:W3CDTF">2013-04-05T07:27:58Z</dcterms:created>
  <dcterms:modified xsi:type="dcterms:W3CDTF">2013-04-06T06:50:08Z</dcterms:modified>
</cp:coreProperties>
</file>