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63" r:id="rId2"/>
    <p:sldId id="301" r:id="rId3"/>
    <p:sldId id="264" r:id="rId4"/>
    <p:sldId id="280" r:id="rId5"/>
    <p:sldId id="259" r:id="rId6"/>
    <p:sldId id="265" r:id="rId7"/>
    <p:sldId id="300" r:id="rId8"/>
    <p:sldId id="294" r:id="rId9"/>
    <p:sldId id="295" r:id="rId10"/>
    <p:sldId id="303" r:id="rId11"/>
    <p:sldId id="304" r:id="rId12"/>
    <p:sldId id="257" r:id="rId13"/>
    <p:sldId id="305" r:id="rId14"/>
    <p:sldId id="306" r:id="rId15"/>
    <p:sldId id="307" r:id="rId16"/>
    <p:sldId id="308" r:id="rId17"/>
    <p:sldId id="309" r:id="rId18"/>
    <p:sldId id="314" r:id="rId19"/>
    <p:sldId id="312" r:id="rId20"/>
    <p:sldId id="293" r:id="rId21"/>
    <p:sldId id="282" r:id="rId22"/>
    <p:sldId id="296" r:id="rId23"/>
    <p:sldId id="297" r:id="rId24"/>
    <p:sldId id="287" r:id="rId25"/>
    <p:sldId id="302" r:id="rId26"/>
    <p:sldId id="272" r:id="rId27"/>
    <p:sldId id="316" r:id="rId28"/>
    <p:sldId id="268" r:id="rId29"/>
    <p:sldId id="283" r:id="rId30"/>
    <p:sldId id="285" r:id="rId31"/>
    <p:sldId id="291" r:id="rId32"/>
    <p:sldId id="276" r:id="rId33"/>
    <p:sldId id="292" r:id="rId34"/>
    <p:sldId id="266" r:id="rId35"/>
    <p:sldId id="275" r:id="rId36"/>
    <p:sldId id="274" r:id="rId37"/>
    <p:sldId id="289" r:id="rId38"/>
    <p:sldId id="278" r:id="rId39"/>
    <p:sldId id="273" r:id="rId40"/>
    <p:sldId id="271" r:id="rId41"/>
    <p:sldId id="262" r:id="rId42"/>
    <p:sldId id="315" r:id="rId43"/>
    <p:sldId id="299" r:id="rId4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005C2934-17A8-4EDD-AB77-396542711A37}">
          <p14:sldIdLst>
            <p14:sldId id="263"/>
            <p14:sldId id="301"/>
            <p14:sldId id="264"/>
            <p14:sldId id="280"/>
            <p14:sldId id="259"/>
            <p14:sldId id="265"/>
            <p14:sldId id="300"/>
            <p14:sldId id="294"/>
            <p14:sldId id="295"/>
            <p14:sldId id="303"/>
            <p14:sldId id="304"/>
            <p14:sldId id="257"/>
            <p14:sldId id="305"/>
            <p14:sldId id="306"/>
            <p14:sldId id="307"/>
            <p14:sldId id="308"/>
            <p14:sldId id="309"/>
            <p14:sldId id="314"/>
            <p14:sldId id="312"/>
            <p14:sldId id="293"/>
            <p14:sldId id="282"/>
            <p14:sldId id="296"/>
            <p14:sldId id="297"/>
            <p14:sldId id="287"/>
            <p14:sldId id="302"/>
            <p14:sldId id="272"/>
            <p14:sldId id="316"/>
            <p14:sldId id="268"/>
            <p14:sldId id="283"/>
            <p14:sldId id="285"/>
            <p14:sldId id="291"/>
            <p14:sldId id="276"/>
            <p14:sldId id="292"/>
            <p14:sldId id="266"/>
            <p14:sldId id="275"/>
            <p14:sldId id="274"/>
            <p14:sldId id="289"/>
            <p14:sldId id="278"/>
            <p14:sldId id="273"/>
            <p14:sldId id="271"/>
            <p14:sldId id="262"/>
            <p14:sldId id="315"/>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lu53" initials="M" lastIdx="10" clrIdx="0">
    <p:extLst>
      <p:ext uri="{19B8F6BF-5375-455C-9EA6-DF929625EA0E}">
        <p15:presenceInfo xmlns:p15="http://schemas.microsoft.com/office/powerpoint/2012/main" userId="Marilu5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12" autoAdjust="0"/>
    <p:restoredTop sz="91589" autoAdjust="0"/>
  </p:normalViewPr>
  <p:slideViewPr>
    <p:cSldViewPr snapToGrid="0">
      <p:cViewPr varScale="1">
        <p:scale>
          <a:sx n="52" d="100"/>
          <a:sy n="52" d="100"/>
        </p:scale>
        <p:origin x="216" y="72"/>
      </p:cViewPr>
      <p:guideLst/>
    </p:cSldViewPr>
  </p:slideViewPr>
  <p:outlineViewPr>
    <p:cViewPr>
      <p:scale>
        <a:sx n="33" d="100"/>
        <a:sy n="33" d="100"/>
      </p:scale>
      <p:origin x="0" y="-22278"/>
    </p:cViewPr>
  </p:outlineViewPr>
  <p:notesTextViewPr>
    <p:cViewPr>
      <p:scale>
        <a:sx n="100" d="100"/>
        <a:sy n="100" d="100"/>
      </p:scale>
      <p:origin x="0" y="0"/>
    </p:cViewPr>
  </p:notesTextViewPr>
  <p:sorterViewPr>
    <p:cViewPr>
      <p:scale>
        <a:sx n="100" d="100"/>
        <a:sy n="100" d="100"/>
      </p:scale>
      <p:origin x="0" y="-2592"/>
    </p:cViewPr>
  </p:sorterViewPr>
  <p:notesViewPr>
    <p:cSldViewPr snapToGrid="0">
      <p:cViewPr varScale="1">
        <p:scale>
          <a:sx n="44" d="100"/>
          <a:sy n="44" d="100"/>
        </p:scale>
        <p:origin x="2076"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CB364-086F-43F3-8521-9F2C69BF4E24}" type="datetimeFigureOut">
              <a:rPr lang="it-IT" smtClean="0"/>
              <a:t>18/09/2015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170FB4-9D25-4D6D-8C77-CB097DC9A9E7}" type="slidenum">
              <a:rPr lang="it-IT" smtClean="0"/>
              <a:t>‹N›</a:t>
            </a:fld>
            <a:endParaRPr lang="it-IT"/>
          </a:p>
        </p:txBody>
      </p:sp>
    </p:spTree>
    <p:extLst>
      <p:ext uri="{BB962C8B-B14F-4D97-AF65-F5344CB8AC3E}">
        <p14:creationId xmlns:p14="http://schemas.microsoft.com/office/powerpoint/2010/main" val="77995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A170FB4-9D25-4D6D-8C77-CB097DC9A9E7}" type="slidenum">
              <a:rPr lang="it-IT" smtClean="0"/>
              <a:t>1</a:t>
            </a:fld>
            <a:endParaRPr lang="it-IT"/>
          </a:p>
        </p:txBody>
      </p:sp>
    </p:spTree>
    <p:extLst>
      <p:ext uri="{BB962C8B-B14F-4D97-AF65-F5344CB8AC3E}">
        <p14:creationId xmlns:p14="http://schemas.microsoft.com/office/powerpoint/2010/main" val="1993623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Questi professionisti entrando nelle case e osservando rilevano le criticità, i bisogni e quindi pianificano una assistenza </a:t>
            </a:r>
            <a:r>
              <a:rPr lang="it-IT" baseline="0" dirty="0" err="1" smtClean="0"/>
              <a:t>mirata.Porre</a:t>
            </a:r>
            <a:r>
              <a:rPr lang="it-IT" baseline="0" dirty="0" smtClean="0"/>
              <a:t> attenzione ai bisogni fa la differenza in ambito di prevenzione</a:t>
            </a:r>
            <a:endParaRPr lang="it-IT" dirty="0"/>
          </a:p>
        </p:txBody>
      </p:sp>
      <p:sp>
        <p:nvSpPr>
          <p:cNvPr id="4" name="Segnaposto numero diapositiva 3"/>
          <p:cNvSpPr>
            <a:spLocks noGrp="1"/>
          </p:cNvSpPr>
          <p:nvPr>
            <p:ph type="sldNum" sz="quarter" idx="10"/>
          </p:nvPr>
        </p:nvSpPr>
        <p:spPr/>
        <p:txBody>
          <a:bodyPr/>
          <a:lstStyle/>
          <a:p>
            <a:fld id="{CA170FB4-9D25-4D6D-8C77-CB097DC9A9E7}" type="slidenum">
              <a:rPr lang="it-IT" smtClean="0"/>
              <a:t>10</a:t>
            </a:fld>
            <a:endParaRPr lang="it-IT"/>
          </a:p>
        </p:txBody>
      </p:sp>
    </p:spTree>
    <p:extLst>
      <p:ext uri="{BB962C8B-B14F-4D97-AF65-F5344CB8AC3E}">
        <p14:creationId xmlns:p14="http://schemas.microsoft.com/office/powerpoint/2010/main" val="2543285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A170FB4-9D25-4D6D-8C77-CB097DC9A9E7}" type="slidenum">
              <a:rPr lang="it-IT" smtClean="0"/>
              <a:t>11</a:t>
            </a:fld>
            <a:endParaRPr lang="it-IT"/>
          </a:p>
        </p:txBody>
      </p:sp>
    </p:spTree>
    <p:extLst>
      <p:ext uri="{BB962C8B-B14F-4D97-AF65-F5344CB8AC3E}">
        <p14:creationId xmlns:p14="http://schemas.microsoft.com/office/powerpoint/2010/main" val="3147470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Se</a:t>
            </a:r>
            <a:r>
              <a:rPr lang="it-IT" baseline="0" dirty="0" smtClean="0"/>
              <a:t> l’obiettivo è aiutare e accompagnare la persona diabetica a raggiungere e mantenere un buon controllo metabolico per vivere un vita il più possibile normale servono dei solidi pilastri serve conoscere quali emozioni prova il diabetico</a:t>
            </a:r>
          </a:p>
          <a:p>
            <a:endParaRPr lang="it-IT" dirty="0"/>
          </a:p>
        </p:txBody>
      </p:sp>
      <p:sp>
        <p:nvSpPr>
          <p:cNvPr id="4" name="Segnaposto numero diapositiva 3"/>
          <p:cNvSpPr>
            <a:spLocks noGrp="1"/>
          </p:cNvSpPr>
          <p:nvPr>
            <p:ph type="sldNum" sz="quarter" idx="10"/>
          </p:nvPr>
        </p:nvSpPr>
        <p:spPr/>
        <p:txBody>
          <a:bodyPr/>
          <a:lstStyle/>
          <a:p>
            <a:fld id="{CA170FB4-9D25-4D6D-8C77-CB097DC9A9E7}" type="slidenum">
              <a:rPr lang="it-IT" smtClean="0"/>
              <a:t>12</a:t>
            </a:fld>
            <a:endParaRPr lang="it-IT"/>
          </a:p>
        </p:txBody>
      </p:sp>
    </p:spTree>
    <p:extLst>
      <p:ext uri="{BB962C8B-B14F-4D97-AF65-F5344CB8AC3E}">
        <p14:creationId xmlns:p14="http://schemas.microsoft.com/office/powerpoint/2010/main" val="2053211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a:ln/>
        </p:spPr>
      </p:sp>
      <p:sp>
        <p:nvSpPr>
          <p:cNvPr id="24579" name="Segnaposto note 2"/>
          <p:cNvSpPr>
            <a:spLocks noGrp="1"/>
          </p:cNvSpPr>
          <p:nvPr>
            <p:ph type="body" idx="1"/>
          </p:nvPr>
        </p:nvSpPr>
        <p:spPr>
          <a:noFill/>
        </p:spPr>
        <p:txBody>
          <a:bodyPr/>
          <a:lstStyle/>
          <a:p>
            <a:pPr eaLnBrk="1" hangingPunct="1"/>
            <a:r>
              <a:rPr lang="it-IT" altLang="it-IT" dirty="0" smtClean="0">
                <a:latin typeface="Arial" panose="020B0604020202020204" pitchFamily="34" charset="0"/>
              </a:rPr>
              <a:t>La qualità del primo contatto e del dialogo tra gli operatori di salute e il paziente svolge un ruolo cruciale per tutto il percorso futuro</a:t>
            </a:r>
          </a:p>
          <a:p>
            <a:pPr eaLnBrk="1" hangingPunct="1"/>
            <a:endParaRPr lang="it-IT" altLang="it-IT" dirty="0" smtClean="0">
              <a:latin typeface="Arial" panose="020B0604020202020204" pitchFamily="34" charset="0"/>
            </a:endParaRPr>
          </a:p>
        </p:txBody>
      </p:sp>
      <p:sp>
        <p:nvSpPr>
          <p:cNvPr id="24580" name="Segnaposto numero diapositiva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AB7A0F-C37F-4D1D-AFC8-9C4CA65CD789}" type="slidenum">
              <a:rPr lang="it-IT" altLang="it-IT"/>
              <a:pPr eaLnBrk="1" hangingPunct="1"/>
              <a:t>13</a:t>
            </a:fld>
            <a:endParaRPr lang="it-IT" altLang="it-IT"/>
          </a:p>
        </p:txBody>
      </p:sp>
    </p:spTree>
    <p:extLst>
      <p:ext uri="{BB962C8B-B14F-4D97-AF65-F5344CB8AC3E}">
        <p14:creationId xmlns:p14="http://schemas.microsoft.com/office/powerpoint/2010/main" val="3260663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a:ln/>
        </p:spPr>
      </p:sp>
      <p:sp>
        <p:nvSpPr>
          <p:cNvPr id="25603" name="Segnaposto note 2"/>
          <p:cNvSpPr>
            <a:spLocks noGrp="1"/>
          </p:cNvSpPr>
          <p:nvPr>
            <p:ph type="body" idx="1"/>
          </p:nvPr>
        </p:nvSpPr>
        <p:spPr>
          <a:noFill/>
        </p:spPr>
        <p:txBody>
          <a:bodyPr/>
          <a:lstStyle/>
          <a:p>
            <a:pPr eaLnBrk="1" hangingPunct="1"/>
            <a:r>
              <a:rPr lang="it-IT" altLang="it-IT" smtClean="0">
                <a:latin typeface="Arial" panose="020B0604020202020204" pitchFamily="34" charset="0"/>
              </a:rPr>
              <a:t>Prestare attenzione a non generare rassicurazione, accondiscendenza, intimazione, rinforzo del diniego</a:t>
            </a:r>
          </a:p>
          <a:p>
            <a:pPr eaLnBrk="1" hangingPunct="1"/>
            <a:endParaRPr lang="it-IT" altLang="it-IT" smtClean="0">
              <a:latin typeface="Arial" panose="020B0604020202020204" pitchFamily="34" charset="0"/>
            </a:endParaRPr>
          </a:p>
        </p:txBody>
      </p:sp>
      <p:sp>
        <p:nvSpPr>
          <p:cNvPr id="25604" name="Segnaposto numero diapositiva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0D77DF-5D30-46C2-9FBF-B34C27223BA1}" type="slidenum">
              <a:rPr lang="it-IT" altLang="it-IT"/>
              <a:pPr eaLnBrk="1" hangingPunct="1"/>
              <a:t>14</a:t>
            </a:fld>
            <a:endParaRPr lang="it-IT" altLang="it-IT"/>
          </a:p>
        </p:txBody>
      </p:sp>
    </p:spTree>
    <p:extLst>
      <p:ext uri="{BB962C8B-B14F-4D97-AF65-F5344CB8AC3E}">
        <p14:creationId xmlns:p14="http://schemas.microsoft.com/office/powerpoint/2010/main" val="840198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a:ln/>
        </p:spPr>
      </p:sp>
      <p:sp>
        <p:nvSpPr>
          <p:cNvPr id="26627" name="Segnaposto note 2"/>
          <p:cNvSpPr>
            <a:spLocks noGrp="1"/>
          </p:cNvSpPr>
          <p:nvPr>
            <p:ph type="body" idx="1"/>
          </p:nvPr>
        </p:nvSpPr>
        <p:spPr>
          <a:noFill/>
        </p:spPr>
        <p:txBody>
          <a:bodyPr/>
          <a:lstStyle/>
          <a:p>
            <a:pPr eaLnBrk="1" hangingPunct="1"/>
            <a:r>
              <a:rPr lang="it-IT" altLang="it-IT" dirty="0" smtClean="0">
                <a:latin typeface="Arial" panose="020B0604020202020204" pitchFamily="34" charset="0"/>
              </a:rPr>
              <a:t>Attenzione alla nostra difesa aggressiva, imposizione, ostilità</a:t>
            </a:r>
          </a:p>
        </p:txBody>
      </p:sp>
      <p:sp>
        <p:nvSpPr>
          <p:cNvPr id="26628" name="Segnaposto numero diapositiva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A67E4E-9B56-4EFD-B8B5-BA243EE43BF7}" type="slidenum">
              <a:rPr lang="it-IT" altLang="it-IT"/>
              <a:pPr eaLnBrk="1" hangingPunct="1"/>
              <a:t>15</a:t>
            </a:fld>
            <a:endParaRPr lang="it-IT" altLang="it-IT"/>
          </a:p>
        </p:txBody>
      </p:sp>
    </p:spTree>
    <p:extLst>
      <p:ext uri="{BB962C8B-B14F-4D97-AF65-F5344CB8AC3E}">
        <p14:creationId xmlns:p14="http://schemas.microsoft.com/office/powerpoint/2010/main" val="3011251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a:ln/>
        </p:spPr>
      </p:sp>
      <p:sp>
        <p:nvSpPr>
          <p:cNvPr id="27651" name="Segnaposto note 2"/>
          <p:cNvSpPr>
            <a:spLocks noGrp="1"/>
          </p:cNvSpPr>
          <p:nvPr>
            <p:ph type="body" idx="1"/>
          </p:nvPr>
        </p:nvSpPr>
        <p:spPr>
          <a:noFill/>
        </p:spPr>
        <p:txBody>
          <a:bodyPr/>
          <a:lstStyle/>
          <a:p>
            <a:pPr eaLnBrk="1" hangingPunct="1"/>
            <a:r>
              <a:rPr lang="it-IT" altLang="it-IT" dirty="0" smtClean="0">
                <a:latin typeface="Arial" panose="020B0604020202020204" pitchFamily="34" charset="0"/>
              </a:rPr>
              <a:t>Realismo, concessione, ricerca di compromessi, manipolazione, provocazione. </a:t>
            </a:r>
          </a:p>
          <a:p>
            <a:pPr eaLnBrk="1" hangingPunct="1"/>
            <a:r>
              <a:rPr lang="it-IT" altLang="it-IT" dirty="0" smtClean="0">
                <a:latin typeface="Arial" panose="020B0604020202020204" pitchFamily="34" charset="0"/>
              </a:rPr>
              <a:t>Qui si rischi di commettere l’errore di provare irritazione, incomprensione, divisione del team, negoziazione obbligata</a:t>
            </a:r>
          </a:p>
          <a:p>
            <a:pPr eaLnBrk="1" hangingPunct="1"/>
            <a:endParaRPr lang="it-IT" altLang="it-IT" dirty="0" smtClean="0">
              <a:latin typeface="Arial" panose="020B0604020202020204" pitchFamily="34" charset="0"/>
            </a:endParaRPr>
          </a:p>
        </p:txBody>
      </p:sp>
      <p:sp>
        <p:nvSpPr>
          <p:cNvPr id="27652" name="Segnaposto numero diapositiva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870655-5E76-4E08-8151-F8A405E88952}" type="slidenum">
              <a:rPr lang="it-IT" altLang="it-IT"/>
              <a:pPr eaLnBrk="1" hangingPunct="1"/>
              <a:t>16</a:t>
            </a:fld>
            <a:endParaRPr lang="it-IT" altLang="it-IT"/>
          </a:p>
        </p:txBody>
      </p:sp>
    </p:spTree>
    <p:extLst>
      <p:ext uri="{BB962C8B-B14F-4D97-AF65-F5344CB8AC3E}">
        <p14:creationId xmlns:p14="http://schemas.microsoft.com/office/powerpoint/2010/main" val="1611552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a:ln/>
        </p:spPr>
      </p:sp>
      <p:sp>
        <p:nvSpPr>
          <p:cNvPr id="29699" name="Segnaposto note 2"/>
          <p:cNvSpPr>
            <a:spLocks noGrp="1"/>
          </p:cNvSpPr>
          <p:nvPr>
            <p:ph type="body" idx="1"/>
          </p:nvPr>
        </p:nvSpPr>
        <p:spPr>
          <a:noFill/>
        </p:spPr>
        <p:txBody>
          <a:bodyPr/>
          <a:lstStyle/>
          <a:p>
            <a:pPr eaLnBrk="1" hangingPunct="1"/>
            <a:r>
              <a:rPr lang="it-IT" altLang="it-IT" dirty="0" smtClean="0">
                <a:latin typeface="Arial" panose="020B0604020202020204" pitchFamily="34" charset="0"/>
              </a:rPr>
              <a:t>Quali sono i rischi in questa fase?  Appagamento, perdita di attenzione, dare per scontato lo stato raggiunto dal paziente</a:t>
            </a:r>
          </a:p>
          <a:p>
            <a:pPr eaLnBrk="1" hangingPunct="1"/>
            <a:endParaRPr lang="it-IT" altLang="it-IT" dirty="0" smtClean="0">
              <a:latin typeface="Arial" panose="020B0604020202020204" pitchFamily="34" charset="0"/>
            </a:endParaRPr>
          </a:p>
        </p:txBody>
      </p:sp>
      <p:sp>
        <p:nvSpPr>
          <p:cNvPr id="29700" name="Segnaposto numero diapositiva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DE14EC-E5EF-48C9-8ED3-A3913B92BD0D}" type="slidenum">
              <a:rPr lang="it-IT" altLang="it-IT"/>
              <a:pPr eaLnBrk="1" hangingPunct="1"/>
              <a:t>17</a:t>
            </a:fld>
            <a:endParaRPr lang="it-IT" altLang="it-IT"/>
          </a:p>
        </p:txBody>
      </p:sp>
    </p:spTree>
    <p:extLst>
      <p:ext uri="{BB962C8B-B14F-4D97-AF65-F5344CB8AC3E}">
        <p14:creationId xmlns:p14="http://schemas.microsoft.com/office/powerpoint/2010/main" val="23927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E’ INDISPENSABILE CHE</a:t>
            </a:r>
            <a:r>
              <a:rPr lang="it-IT" baseline="0" dirty="0" smtClean="0"/>
              <a:t> L’INFERMIERE ACCOMPAGNI LA PERSONA IN UN PERCORSO CHE LO PORTI</a:t>
            </a:r>
            <a:endParaRPr lang="it-IT" dirty="0"/>
          </a:p>
        </p:txBody>
      </p:sp>
      <p:sp>
        <p:nvSpPr>
          <p:cNvPr id="4" name="Segnaposto numero diapositiva 3"/>
          <p:cNvSpPr>
            <a:spLocks noGrp="1"/>
          </p:cNvSpPr>
          <p:nvPr>
            <p:ph type="sldNum" sz="quarter" idx="10"/>
          </p:nvPr>
        </p:nvSpPr>
        <p:spPr/>
        <p:txBody>
          <a:bodyPr/>
          <a:lstStyle/>
          <a:p>
            <a:fld id="{CA170FB4-9D25-4D6D-8C77-CB097DC9A9E7}" type="slidenum">
              <a:rPr lang="it-IT" smtClean="0"/>
              <a:t>18</a:t>
            </a:fld>
            <a:endParaRPr lang="it-IT"/>
          </a:p>
        </p:txBody>
      </p:sp>
    </p:spTree>
    <p:extLst>
      <p:ext uri="{BB962C8B-B14F-4D97-AF65-F5344CB8AC3E}">
        <p14:creationId xmlns:p14="http://schemas.microsoft.com/office/powerpoint/2010/main" val="1746193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it-IT" dirty="0" smtClean="0"/>
              <a:t>Sostanzialmente si fa educazione terapeutica. Cosa significa educazione terapeutica? Lo spiega bene questa definizione </a:t>
            </a:r>
            <a:r>
              <a:rPr lang="it-IT" dirty="0" err="1" smtClean="0"/>
              <a:t>dll’OMS</a:t>
            </a:r>
            <a:r>
              <a:rPr lang="it-IT" dirty="0" smtClean="0"/>
              <a:t> risalente al 1998…</a:t>
            </a:r>
          </a:p>
          <a:p>
            <a:r>
              <a:rPr lang="it-IT" dirty="0" smtClean="0"/>
              <a:t>Tutti le figure sanitarie sono coinvolte nell’educazione terapeutica, ognuna nel proprio ruolo e nella propria specificità </a:t>
            </a:r>
          </a:p>
          <a:p>
            <a:endParaRPr lang="it-IT" dirty="0" smtClean="0"/>
          </a:p>
        </p:txBody>
      </p:sp>
    </p:spTree>
    <p:extLst>
      <p:ext uri="{BB962C8B-B14F-4D97-AF65-F5344CB8AC3E}">
        <p14:creationId xmlns:p14="http://schemas.microsoft.com/office/powerpoint/2010/main" val="3668492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a:ln/>
        </p:spPr>
      </p:sp>
      <p:sp>
        <p:nvSpPr>
          <p:cNvPr id="23555" name="Segnaposto note 2"/>
          <p:cNvSpPr>
            <a:spLocks noGrp="1"/>
          </p:cNvSpPr>
          <p:nvPr>
            <p:ph type="body" idx="1"/>
          </p:nvPr>
        </p:nvSpPr>
        <p:spPr>
          <a:noFill/>
        </p:spPr>
        <p:txBody>
          <a:bodyPr/>
          <a:lstStyle/>
          <a:p>
            <a:pPr eaLnBrk="1" hangingPunct="1"/>
            <a:r>
              <a:rPr lang="it-IT" altLang="it-IT" dirty="0" smtClean="0">
                <a:latin typeface="Arial" panose="020B0604020202020204" pitchFamily="34" charset="0"/>
              </a:rPr>
              <a:t>Nella malattia acuta l’incontro con la patologia è puntiforme e per definizione dura un certo lasso di tempo. Magari lascia dei segni, ma si risolve. Può dunque essere rappresentato da un segmento con un punto di inizio ed uno di fine.</a:t>
            </a:r>
          </a:p>
          <a:p>
            <a:pPr eaLnBrk="1" hangingPunct="1"/>
            <a:r>
              <a:rPr lang="it-IT" altLang="it-IT" dirty="0" smtClean="0">
                <a:latin typeface="Arial" panose="020B0604020202020204" pitchFamily="34" charset="0"/>
              </a:rPr>
              <a:t>Nella patologia cronica la diagnosi è spesso subdola e più che un punto ci possono essere tanti piccoli punti, ma soprattutto non ha fine …. Si genera una semiretta che non presenta un punto di fine</a:t>
            </a:r>
          </a:p>
        </p:txBody>
      </p:sp>
      <p:sp>
        <p:nvSpPr>
          <p:cNvPr id="23556" name="Segnaposto numero diapositiva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40BB74-4802-42CA-9DC6-98F0F6E2C189}" type="slidenum">
              <a:rPr lang="it-IT" altLang="it-IT"/>
              <a:pPr eaLnBrk="1" hangingPunct="1"/>
              <a:t>2</a:t>
            </a:fld>
            <a:endParaRPr lang="it-IT" altLang="it-IT"/>
          </a:p>
        </p:txBody>
      </p:sp>
    </p:spTree>
    <p:extLst>
      <p:ext uri="{BB962C8B-B14F-4D97-AF65-F5344CB8AC3E}">
        <p14:creationId xmlns:p14="http://schemas.microsoft.com/office/powerpoint/2010/main" val="3819105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A170FB4-9D25-4D6D-8C77-CB097DC9A9E7}" type="slidenum">
              <a:rPr lang="it-IT" smtClean="0"/>
              <a:t>21</a:t>
            </a:fld>
            <a:endParaRPr lang="it-IT"/>
          </a:p>
        </p:txBody>
      </p:sp>
    </p:spTree>
    <p:extLst>
      <p:ext uri="{BB962C8B-B14F-4D97-AF65-F5344CB8AC3E}">
        <p14:creationId xmlns:p14="http://schemas.microsoft.com/office/powerpoint/2010/main" val="4127909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E’ buona cosa indagare sempre:</a:t>
            </a:r>
            <a:r>
              <a:rPr lang="it-IT" baseline="0" dirty="0" smtClean="0"/>
              <a:t> chiedere, verificare l’esecuzione dell’autocontrollo, (disinfettante o si  lava le mani)</a:t>
            </a:r>
          </a:p>
          <a:p>
            <a:r>
              <a:rPr lang="it-IT" baseline="0" dirty="0" smtClean="0"/>
              <a:t>Dove e come conserva i </a:t>
            </a:r>
            <a:r>
              <a:rPr lang="it-IT" baseline="0" dirty="0" err="1" smtClean="0"/>
              <a:t>devices</a:t>
            </a:r>
            <a:endParaRPr lang="it-IT" baseline="0" dirty="0" smtClean="0"/>
          </a:p>
          <a:p>
            <a:r>
              <a:rPr lang="it-IT" baseline="0" dirty="0" smtClean="0"/>
              <a:t>non è il caso di dire «BUONA LA PRIMA». Sulla salute  e la malattia non si scherza </a:t>
            </a:r>
            <a:endParaRPr lang="it-IT" dirty="0"/>
          </a:p>
        </p:txBody>
      </p:sp>
      <p:sp>
        <p:nvSpPr>
          <p:cNvPr id="4" name="Segnaposto numero diapositiva 3"/>
          <p:cNvSpPr>
            <a:spLocks noGrp="1"/>
          </p:cNvSpPr>
          <p:nvPr>
            <p:ph type="sldNum" sz="quarter" idx="10"/>
          </p:nvPr>
        </p:nvSpPr>
        <p:spPr/>
        <p:txBody>
          <a:bodyPr/>
          <a:lstStyle/>
          <a:p>
            <a:fld id="{CA170FB4-9D25-4D6D-8C77-CB097DC9A9E7}" type="slidenum">
              <a:rPr lang="it-IT" smtClean="0"/>
              <a:t>22</a:t>
            </a:fld>
            <a:endParaRPr lang="it-IT"/>
          </a:p>
        </p:txBody>
      </p:sp>
    </p:spTree>
    <p:extLst>
      <p:ext uri="{BB962C8B-B14F-4D97-AF65-F5344CB8AC3E}">
        <p14:creationId xmlns:p14="http://schemas.microsoft.com/office/powerpoint/2010/main" val="91871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Ciò CHE VI HO DETTO è SUPPORTATO DALLE</a:t>
            </a:r>
            <a:r>
              <a:rPr lang="it-IT" baseline="0" dirty="0" smtClean="0"/>
              <a:t> LINEE GUIDA che per noi rappresentano il nostro </a:t>
            </a:r>
            <a:r>
              <a:rPr lang="it-IT" baseline="0" dirty="0" err="1" smtClean="0"/>
              <a:t>vagelo</a:t>
            </a:r>
            <a:endParaRPr lang="it-IT" dirty="0"/>
          </a:p>
        </p:txBody>
      </p:sp>
      <p:sp>
        <p:nvSpPr>
          <p:cNvPr id="4" name="Segnaposto numero diapositiva 3"/>
          <p:cNvSpPr>
            <a:spLocks noGrp="1"/>
          </p:cNvSpPr>
          <p:nvPr>
            <p:ph type="sldNum" sz="quarter" idx="10"/>
          </p:nvPr>
        </p:nvSpPr>
        <p:spPr/>
        <p:txBody>
          <a:bodyPr/>
          <a:lstStyle/>
          <a:p>
            <a:fld id="{CA170FB4-9D25-4D6D-8C77-CB097DC9A9E7}" type="slidenum">
              <a:rPr lang="it-IT" smtClean="0"/>
              <a:t>23</a:t>
            </a:fld>
            <a:endParaRPr lang="it-IT"/>
          </a:p>
        </p:txBody>
      </p:sp>
    </p:spTree>
    <p:extLst>
      <p:ext uri="{BB962C8B-B14F-4D97-AF65-F5344CB8AC3E}">
        <p14:creationId xmlns:p14="http://schemas.microsoft.com/office/powerpoint/2010/main" val="1600786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a:t>
            </a:r>
            <a:r>
              <a:rPr lang="it-IT" baseline="0" dirty="0" smtClean="0"/>
              <a:t> </a:t>
            </a:r>
            <a:r>
              <a:rPr lang="it-IT" dirty="0" smtClean="0"/>
              <a:t>percorso educativo </a:t>
            </a:r>
            <a:endParaRPr lang="it-IT" dirty="0"/>
          </a:p>
        </p:txBody>
      </p:sp>
      <p:sp>
        <p:nvSpPr>
          <p:cNvPr id="4" name="Segnaposto numero diapositiva 3"/>
          <p:cNvSpPr>
            <a:spLocks noGrp="1"/>
          </p:cNvSpPr>
          <p:nvPr>
            <p:ph type="sldNum" sz="quarter" idx="10"/>
          </p:nvPr>
        </p:nvSpPr>
        <p:spPr/>
        <p:txBody>
          <a:bodyPr/>
          <a:lstStyle/>
          <a:p>
            <a:fld id="{CA170FB4-9D25-4D6D-8C77-CB097DC9A9E7}" type="slidenum">
              <a:rPr lang="it-IT" smtClean="0"/>
              <a:t>24</a:t>
            </a:fld>
            <a:endParaRPr lang="it-IT"/>
          </a:p>
        </p:txBody>
      </p:sp>
    </p:spTree>
    <p:extLst>
      <p:ext uri="{BB962C8B-B14F-4D97-AF65-F5344CB8AC3E}">
        <p14:creationId xmlns:p14="http://schemas.microsoft.com/office/powerpoint/2010/main" val="1563194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a:t>
            </a:r>
            <a:r>
              <a:rPr lang="it-IT" baseline="0" dirty="0" smtClean="0"/>
              <a:t> a</a:t>
            </a:r>
            <a:r>
              <a:rPr lang="it-IT" dirty="0" smtClean="0"/>
              <a:t>ree</a:t>
            </a:r>
            <a:r>
              <a:rPr lang="it-IT" baseline="0" dirty="0" smtClean="0"/>
              <a:t> di miglioramento sono sia nella parte </a:t>
            </a:r>
            <a:r>
              <a:rPr lang="it-IT" baseline="0" dirty="0" err="1" smtClean="0"/>
              <a:t>burocratica:piani</a:t>
            </a:r>
            <a:r>
              <a:rPr lang="it-IT" baseline="0" dirty="0" smtClean="0"/>
              <a:t> terapeutici, rilascio certificato per patente di guida, sia nel saper essere e divenire personalizzando la prescrizioni sia terapeutiche che di stile di vita.</a:t>
            </a:r>
          </a:p>
          <a:p>
            <a:r>
              <a:rPr lang="it-IT" baseline="0" dirty="0" smtClean="0"/>
              <a:t>Circolarità delle informazioni che accompagnano la persona diabetica in qualsiasi struttura sanitaria si rechi, utilizzando una cartella informatizzata disponibile solo agli addetti ai lavori evitando di ripetere gli esami specialistici </a:t>
            </a:r>
            <a:endParaRPr lang="it-IT" dirty="0"/>
          </a:p>
        </p:txBody>
      </p:sp>
      <p:sp>
        <p:nvSpPr>
          <p:cNvPr id="4" name="Segnaposto numero diapositiva 3"/>
          <p:cNvSpPr>
            <a:spLocks noGrp="1"/>
          </p:cNvSpPr>
          <p:nvPr>
            <p:ph type="sldNum" sz="quarter" idx="10"/>
          </p:nvPr>
        </p:nvSpPr>
        <p:spPr/>
        <p:txBody>
          <a:bodyPr/>
          <a:lstStyle/>
          <a:p>
            <a:fld id="{CA170FB4-9D25-4D6D-8C77-CB097DC9A9E7}" type="slidenum">
              <a:rPr lang="it-IT" smtClean="0"/>
              <a:t>26</a:t>
            </a:fld>
            <a:endParaRPr lang="it-IT"/>
          </a:p>
        </p:txBody>
      </p:sp>
    </p:spTree>
    <p:extLst>
      <p:ext uri="{BB962C8B-B14F-4D97-AF65-F5344CB8AC3E}">
        <p14:creationId xmlns:p14="http://schemas.microsoft.com/office/powerpoint/2010/main" val="295946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Durante</a:t>
            </a:r>
            <a:r>
              <a:rPr lang="it-IT" baseline="0" dirty="0" smtClean="0"/>
              <a:t> un viaggio dove si conosce il traguardo ma non come si può raggiungere, si sentono tante campane ma è importante ascoltarne una sola.  Cosa non trascurabile che sia detta da tutti.</a:t>
            </a:r>
            <a:endParaRPr lang="it-IT" dirty="0"/>
          </a:p>
        </p:txBody>
      </p:sp>
      <p:sp>
        <p:nvSpPr>
          <p:cNvPr id="4" name="Segnaposto numero diapositiva 3"/>
          <p:cNvSpPr>
            <a:spLocks noGrp="1"/>
          </p:cNvSpPr>
          <p:nvPr>
            <p:ph type="sldNum" sz="quarter" idx="10"/>
          </p:nvPr>
        </p:nvSpPr>
        <p:spPr/>
        <p:txBody>
          <a:bodyPr/>
          <a:lstStyle/>
          <a:p>
            <a:fld id="{CA170FB4-9D25-4D6D-8C77-CB097DC9A9E7}" type="slidenum">
              <a:rPr lang="it-IT" smtClean="0"/>
              <a:t>27</a:t>
            </a:fld>
            <a:endParaRPr lang="it-IT"/>
          </a:p>
        </p:txBody>
      </p:sp>
    </p:spTree>
    <p:extLst>
      <p:ext uri="{BB962C8B-B14F-4D97-AF65-F5344CB8AC3E}">
        <p14:creationId xmlns:p14="http://schemas.microsoft.com/office/powerpoint/2010/main" val="3205352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it-IT" smtClean="0"/>
              <a:t>Come coinvolgere il paziente? Come renderlo partner nel processo di cura? Vanno sicuramente fornite informazioni, abilità, competenze ma soprattutto il paziente va aiutato a mettere in atto quanto appreso e mantenerlo nel tempo </a:t>
            </a:r>
          </a:p>
        </p:txBody>
      </p:sp>
    </p:spTree>
    <p:extLst>
      <p:ext uri="{BB962C8B-B14F-4D97-AF65-F5344CB8AC3E}">
        <p14:creationId xmlns:p14="http://schemas.microsoft.com/office/powerpoint/2010/main" val="955637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A170FB4-9D25-4D6D-8C77-CB097DC9A9E7}" type="slidenum">
              <a:rPr lang="it-IT" smtClean="0"/>
              <a:t>40</a:t>
            </a:fld>
            <a:endParaRPr lang="it-IT"/>
          </a:p>
        </p:txBody>
      </p:sp>
    </p:spTree>
    <p:extLst>
      <p:ext uri="{BB962C8B-B14F-4D97-AF65-F5344CB8AC3E}">
        <p14:creationId xmlns:p14="http://schemas.microsoft.com/office/powerpoint/2010/main" val="2308972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AFF35BCA-E266-4709-945E-9D35457C840E}" type="slidenum">
              <a:rPr lang="it-IT" smtClean="0">
                <a:ea typeface="ヒラギノ角ゴ Pro W3"/>
                <a:cs typeface="ヒラギノ角ゴ Pro W3"/>
              </a:rPr>
              <a:pPr/>
              <a:t>41</a:t>
            </a:fld>
            <a:endParaRPr lang="it-IT" smtClean="0">
              <a:ea typeface="ヒラギノ角ゴ Pro W3"/>
              <a:cs typeface="ヒラギノ角ゴ Pro W3"/>
            </a:endParaRPr>
          </a:p>
        </p:txBody>
      </p:sp>
      <p:sp>
        <p:nvSpPr>
          <p:cNvPr id="51202" name="Rectangle 1026"/>
          <p:cNvSpPr>
            <a:spLocks noGrp="1" noRot="1" noChangeAspect="1" noChangeArrowheads="1" noTextEdit="1"/>
          </p:cNvSpPr>
          <p:nvPr>
            <p:ph type="sldImg"/>
          </p:nvPr>
        </p:nvSpPr>
        <p:spPr>
          <a:ln/>
        </p:spPr>
      </p:sp>
      <p:sp>
        <p:nvSpPr>
          <p:cNvPr id="51203" name="Rectangle 1027"/>
          <p:cNvSpPr>
            <a:spLocks noGrp="1" noChangeArrowheads="1"/>
          </p:cNvSpPr>
          <p:nvPr>
            <p:ph type="body" idx="1"/>
          </p:nvPr>
        </p:nvSpPr>
        <p:spPr>
          <a:noFill/>
          <a:ln/>
        </p:spPr>
        <p:txBody>
          <a:bodyPr/>
          <a:lstStyle/>
          <a:p>
            <a:pPr eaLnBrk="1" hangingPunct="1"/>
            <a:endParaRPr lang="it-IT" smtClean="0">
              <a:ea typeface="ヒラギノ角ゴ Pro W3"/>
            </a:endParaRPr>
          </a:p>
        </p:txBody>
      </p:sp>
    </p:spTree>
    <p:extLst>
      <p:ext uri="{BB962C8B-B14F-4D97-AF65-F5344CB8AC3E}">
        <p14:creationId xmlns:p14="http://schemas.microsoft.com/office/powerpoint/2010/main" val="192933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4C71F0F1-B215-4627-8E4E-C12C2068CCB5}" type="slidenum">
              <a:t>42</a:t>
            </a:fld>
            <a:endParaRPr lang="it-IT"/>
          </a:p>
        </p:txBody>
      </p:sp>
      <p:sp>
        <p:nvSpPr>
          <p:cNvPr id="2" name="Segnaposto immagine diapositiva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685799" y="4343400"/>
            <a:ext cx="5486040" cy="4114800"/>
          </a:xfrm>
        </p:spPr>
        <p:txBody>
          <a:bodyPr/>
          <a:lstStyle/>
          <a:p>
            <a:endParaRPr lang="it-IT"/>
          </a:p>
        </p:txBody>
      </p:sp>
    </p:spTree>
    <p:extLst>
      <p:ext uri="{BB962C8B-B14F-4D97-AF65-F5344CB8AC3E}">
        <p14:creationId xmlns:p14="http://schemas.microsoft.com/office/powerpoint/2010/main" val="179792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it-IT" dirty="0" smtClean="0"/>
              <a:t>E’ soprattutto nella </a:t>
            </a:r>
            <a:r>
              <a:rPr lang="it-IT" dirty="0" err="1" smtClean="0"/>
              <a:t>cronicita’</a:t>
            </a:r>
            <a:r>
              <a:rPr lang="it-IT" dirty="0" smtClean="0"/>
              <a:t>, più che in altri ambiti, che il paziente si trova veramente al centro. Gran parte della cura è un’autocura, il sanitario controllo la malattia attraverso il paziente. Diventa quindi fondamentale il coinvolgimento</a:t>
            </a:r>
          </a:p>
        </p:txBody>
      </p:sp>
    </p:spTree>
    <p:extLst>
      <p:ext uri="{BB962C8B-B14F-4D97-AF65-F5344CB8AC3E}">
        <p14:creationId xmlns:p14="http://schemas.microsoft.com/office/powerpoint/2010/main" val="925683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A170FB4-9D25-4D6D-8C77-CB097DC9A9E7}" type="slidenum">
              <a:rPr lang="it-IT" smtClean="0"/>
              <a:t>43</a:t>
            </a:fld>
            <a:endParaRPr lang="it-IT"/>
          </a:p>
        </p:txBody>
      </p:sp>
    </p:spTree>
    <p:extLst>
      <p:ext uri="{BB962C8B-B14F-4D97-AF65-F5344CB8AC3E}">
        <p14:creationId xmlns:p14="http://schemas.microsoft.com/office/powerpoint/2010/main" val="3849912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a:t>
            </a:r>
            <a:r>
              <a:rPr lang="it-IT" baseline="0" dirty="0" smtClean="0"/>
              <a:t> MALATTIA CRONICA RENDE N</a:t>
            </a:r>
            <a:r>
              <a:rPr lang="it-IT" dirty="0" smtClean="0"/>
              <a:t>ECESSARIO UNA RIORGANIZZAZIONE GENERALE:</a:t>
            </a:r>
            <a:r>
              <a:rPr lang="it-IT" baseline="0" dirty="0" smtClean="0"/>
              <a:t> NELLE ABITUDINI,NELLO STILE DI VITA.</a:t>
            </a:r>
          </a:p>
          <a:p>
            <a:r>
              <a:rPr lang="it-IT" baseline="0" dirty="0" smtClean="0"/>
              <a:t>E’ UNA CONDIZIONE DI CRITICITA’ CHE DIFFICILMENTE SI ACCETTA E CHE SI PUO’ SUPERARE SE NON SI E’ EDUCATI</a:t>
            </a:r>
            <a:endParaRPr lang="it-IT" dirty="0"/>
          </a:p>
        </p:txBody>
      </p:sp>
      <p:sp>
        <p:nvSpPr>
          <p:cNvPr id="4" name="Segnaposto numero diapositiva 3"/>
          <p:cNvSpPr>
            <a:spLocks noGrp="1"/>
          </p:cNvSpPr>
          <p:nvPr>
            <p:ph type="sldNum" sz="quarter" idx="10"/>
          </p:nvPr>
        </p:nvSpPr>
        <p:spPr/>
        <p:txBody>
          <a:bodyPr/>
          <a:lstStyle/>
          <a:p>
            <a:fld id="{CA170FB4-9D25-4D6D-8C77-CB097DC9A9E7}" type="slidenum">
              <a:rPr lang="it-IT" smtClean="0"/>
              <a:t>4</a:t>
            </a:fld>
            <a:endParaRPr lang="it-IT"/>
          </a:p>
        </p:txBody>
      </p:sp>
    </p:spTree>
    <p:extLst>
      <p:ext uri="{BB962C8B-B14F-4D97-AF65-F5344CB8AC3E}">
        <p14:creationId xmlns:p14="http://schemas.microsoft.com/office/powerpoint/2010/main" val="2382830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i="0" dirty="0" smtClean="0"/>
              <a:t>UN</a:t>
            </a:r>
            <a:r>
              <a:rPr lang="it-IT" i="0" baseline="0" dirty="0" smtClean="0"/>
              <a:t> DIABETICO NEL PERCORSO DELLA SUA MALATTIA INTERAGISCE CON MOLTE REALTA’ CHE PER LE LORO COMPETENZE CONTRIBUISCONO AIUTANDOLO A RAGGIUNGERE E MANTENERE UN BUON EQUILIBRIO </a:t>
            </a:r>
            <a:endParaRPr lang="it-IT" i="0" dirty="0"/>
          </a:p>
        </p:txBody>
      </p:sp>
      <p:sp>
        <p:nvSpPr>
          <p:cNvPr id="4" name="Segnaposto numero diapositiva 3"/>
          <p:cNvSpPr>
            <a:spLocks noGrp="1"/>
          </p:cNvSpPr>
          <p:nvPr>
            <p:ph type="sldNum" sz="quarter" idx="10"/>
          </p:nvPr>
        </p:nvSpPr>
        <p:spPr/>
        <p:txBody>
          <a:bodyPr/>
          <a:lstStyle/>
          <a:p>
            <a:fld id="{CA170FB4-9D25-4D6D-8C77-CB097DC9A9E7}" type="slidenum">
              <a:rPr lang="it-IT" smtClean="0"/>
              <a:t>5</a:t>
            </a:fld>
            <a:endParaRPr lang="it-IT"/>
          </a:p>
        </p:txBody>
      </p:sp>
    </p:spTree>
    <p:extLst>
      <p:ext uri="{BB962C8B-B14F-4D97-AF65-F5344CB8AC3E}">
        <p14:creationId xmlns:p14="http://schemas.microsoft.com/office/powerpoint/2010/main" val="3671919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b="1" i="1" dirty="0" smtClean="0"/>
              <a:t> IN OGNUNO DI QUESTI SETTING L’INFERMIERE AGISCE AUTONOMAMENTE E IN COLLABORAZIONE CON IL MEDICO</a:t>
            </a:r>
            <a:r>
              <a:rPr lang="it-IT" b="1" i="1" baseline="0" dirty="0" smtClean="0"/>
              <a:t> FA DIAGNOSI INFERMIERISTICA, RILEVA I BISOGNI DELLA PERSONA CON DIABETE, STILA PIANO ASSISTENZIALE (PAI),IDENTIFICA GLI OBIETTIVI CHE SIANO REALIZZABILI E VERIFICABILI,  </a:t>
            </a:r>
            <a:endParaRPr lang="it-IT" b="1" i="1" dirty="0"/>
          </a:p>
        </p:txBody>
      </p:sp>
      <p:sp>
        <p:nvSpPr>
          <p:cNvPr id="4" name="Segnaposto numero diapositiva 3"/>
          <p:cNvSpPr>
            <a:spLocks noGrp="1"/>
          </p:cNvSpPr>
          <p:nvPr>
            <p:ph type="sldNum" sz="quarter" idx="10"/>
          </p:nvPr>
        </p:nvSpPr>
        <p:spPr/>
        <p:txBody>
          <a:bodyPr/>
          <a:lstStyle/>
          <a:p>
            <a:fld id="{CA170FB4-9D25-4D6D-8C77-CB097DC9A9E7}" type="slidenum">
              <a:rPr lang="it-IT" smtClean="0"/>
              <a:t>6</a:t>
            </a:fld>
            <a:endParaRPr lang="it-IT"/>
          </a:p>
        </p:txBody>
      </p:sp>
    </p:spTree>
    <p:extLst>
      <p:ext uri="{BB962C8B-B14F-4D97-AF65-F5344CB8AC3E}">
        <p14:creationId xmlns:p14="http://schemas.microsoft.com/office/powerpoint/2010/main" val="174778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E’ IL</a:t>
            </a:r>
            <a:r>
              <a:rPr lang="it-IT" baseline="0" dirty="0" smtClean="0"/>
              <a:t> COLLEGAMENTO TRA MEDICO EPAZIENTE, </a:t>
            </a:r>
            <a:endParaRPr lang="it-IT" dirty="0"/>
          </a:p>
        </p:txBody>
      </p:sp>
      <p:sp>
        <p:nvSpPr>
          <p:cNvPr id="4" name="Segnaposto numero diapositiva 3"/>
          <p:cNvSpPr>
            <a:spLocks noGrp="1"/>
          </p:cNvSpPr>
          <p:nvPr>
            <p:ph type="sldNum" sz="quarter" idx="10"/>
          </p:nvPr>
        </p:nvSpPr>
        <p:spPr/>
        <p:txBody>
          <a:bodyPr/>
          <a:lstStyle/>
          <a:p>
            <a:fld id="{CA170FB4-9D25-4D6D-8C77-CB097DC9A9E7}" type="slidenum">
              <a:rPr lang="it-IT" smtClean="0"/>
              <a:t>7</a:t>
            </a:fld>
            <a:endParaRPr lang="it-IT"/>
          </a:p>
        </p:txBody>
      </p:sp>
    </p:spTree>
    <p:extLst>
      <p:ext uri="{BB962C8B-B14F-4D97-AF65-F5344CB8AC3E}">
        <p14:creationId xmlns:p14="http://schemas.microsoft.com/office/powerpoint/2010/main" val="74364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BMI =PESO in Kg/ALTEZZA in mq.</a:t>
            </a:r>
          </a:p>
          <a:p>
            <a:r>
              <a:rPr lang="it-IT" dirty="0" smtClean="0"/>
              <a:t>C.V.</a:t>
            </a:r>
            <a:r>
              <a:rPr lang="it-IT" baseline="0" dirty="0" smtClean="0"/>
              <a:t> importante la rilevazione </a:t>
            </a:r>
            <a:r>
              <a:rPr lang="it-IT" baseline="0" dirty="0" err="1" smtClean="0"/>
              <a:t>corretta:posizione</a:t>
            </a:r>
            <a:r>
              <a:rPr lang="it-IT" baseline="0" dirty="0" smtClean="0"/>
              <a:t> eretta, braccia lungo il corpo, il centimetro intorno alla vita lungo la linea che congiunge ombelico-creste iliache.</a:t>
            </a:r>
            <a:endParaRPr lang="it-IT" dirty="0" smtClean="0"/>
          </a:p>
        </p:txBody>
      </p:sp>
      <p:sp>
        <p:nvSpPr>
          <p:cNvPr id="4" name="Segnaposto numero diapositiva 3"/>
          <p:cNvSpPr>
            <a:spLocks noGrp="1"/>
          </p:cNvSpPr>
          <p:nvPr>
            <p:ph type="sldNum" sz="quarter" idx="10"/>
          </p:nvPr>
        </p:nvSpPr>
        <p:spPr/>
        <p:txBody>
          <a:bodyPr/>
          <a:lstStyle/>
          <a:p>
            <a:fld id="{CA170FB4-9D25-4D6D-8C77-CB097DC9A9E7}" type="slidenum">
              <a:rPr lang="it-IT" smtClean="0"/>
              <a:t>8</a:t>
            </a:fld>
            <a:endParaRPr lang="it-IT"/>
          </a:p>
        </p:txBody>
      </p:sp>
    </p:spTree>
    <p:extLst>
      <p:ext uri="{BB962C8B-B14F-4D97-AF65-F5344CB8AC3E}">
        <p14:creationId xmlns:p14="http://schemas.microsoft.com/office/powerpoint/2010/main" val="2317923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t>
            </a:r>
            <a:r>
              <a:rPr lang="it-IT" dirty="0" err="1" smtClean="0"/>
              <a:t>infermire</a:t>
            </a:r>
            <a:r>
              <a:rPr lang="it-IT" dirty="0" smtClean="0"/>
              <a:t> di famiglia</a:t>
            </a:r>
            <a:r>
              <a:rPr lang="it-IT" baseline="0" dirty="0" smtClean="0"/>
              <a:t> è la </a:t>
            </a:r>
            <a:r>
              <a:rPr lang="it-IT" dirty="0" smtClean="0"/>
              <a:t>nuova</a:t>
            </a:r>
            <a:r>
              <a:rPr lang="it-IT" baseline="0" dirty="0" smtClean="0"/>
              <a:t> figura introdotta nella recente riforma sanitaria della Regione inteso come servizio infermieristico singolo o associato, è interessante come questo sarà realizzato in pratica.</a:t>
            </a:r>
          </a:p>
        </p:txBody>
      </p:sp>
      <p:sp>
        <p:nvSpPr>
          <p:cNvPr id="4" name="Segnaposto numero diapositiva 3"/>
          <p:cNvSpPr>
            <a:spLocks noGrp="1"/>
          </p:cNvSpPr>
          <p:nvPr>
            <p:ph type="sldNum" sz="quarter" idx="10"/>
          </p:nvPr>
        </p:nvSpPr>
        <p:spPr/>
        <p:txBody>
          <a:bodyPr/>
          <a:lstStyle/>
          <a:p>
            <a:fld id="{CA170FB4-9D25-4D6D-8C77-CB097DC9A9E7}" type="slidenum">
              <a:rPr lang="it-IT" smtClean="0"/>
              <a:t>9</a:t>
            </a:fld>
            <a:endParaRPr lang="it-IT"/>
          </a:p>
        </p:txBody>
      </p:sp>
    </p:spTree>
    <p:extLst>
      <p:ext uri="{BB962C8B-B14F-4D97-AF65-F5344CB8AC3E}">
        <p14:creationId xmlns:p14="http://schemas.microsoft.com/office/powerpoint/2010/main" val="2163545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41F9957-E54E-4689-BC8E-A9E808F7779D}" type="datetime1">
              <a:rPr lang="it-IT" smtClean="0"/>
              <a:t>18/09/2015</a:t>
            </a:fld>
            <a:endParaRPr lang="it-IT"/>
          </a:p>
        </p:txBody>
      </p:sp>
      <p:sp>
        <p:nvSpPr>
          <p:cNvPr id="5" name="Footer Placeholder 4"/>
          <p:cNvSpPr>
            <a:spLocks noGrp="1"/>
          </p:cNvSpPr>
          <p:nvPr>
            <p:ph type="ftr" sz="quarter" idx="11"/>
          </p:nvPr>
        </p:nvSpPr>
        <p:spPr/>
        <p:txBody>
          <a:bodyPr/>
          <a:lstStyle/>
          <a:p>
            <a:r>
              <a:rPr lang="it-IT" smtClean="0"/>
              <a:t>MARIA LUISA UBERTI</a:t>
            </a:r>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14F6535-C5B1-4615-B52A-ABFFEFDFBDCB}" type="slidenum">
              <a:rPr lang="it-IT" smtClean="0"/>
              <a:t>‹N›</a:t>
            </a:fld>
            <a:endParaRPr lang="it-IT"/>
          </a:p>
        </p:txBody>
      </p:sp>
    </p:spTree>
    <p:extLst>
      <p:ext uri="{BB962C8B-B14F-4D97-AF65-F5344CB8AC3E}">
        <p14:creationId xmlns:p14="http://schemas.microsoft.com/office/powerpoint/2010/main" val="345414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436244B-FB9A-4FAC-A598-30239F4E6805}" type="datetime1">
              <a:rPr lang="it-IT" smtClean="0"/>
              <a:t>18/09/2015</a:t>
            </a:fld>
            <a:endParaRPr lang="it-IT"/>
          </a:p>
        </p:txBody>
      </p:sp>
      <p:sp>
        <p:nvSpPr>
          <p:cNvPr id="5" name="Footer Placeholder 4"/>
          <p:cNvSpPr>
            <a:spLocks noGrp="1"/>
          </p:cNvSpPr>
          <p:nvPr>
            <p:ph type="ftr" sz="quarter" idx="11"/>
          </p:nvPr>
        </p:nvSpPr>
        <p:spPr/>
        <p:txBody>
          <a:bodyPr/>
          <a:lstStyle/>
          <a:p>
            <a:r>
              <a:rPr lang="it-IT" smtClean="0"/>
              <a:t>MARIA LUISA UBERTI</a:t>
            </a:r>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14F6535-C5B1-4615-B52A-ABFFEFDFBDCB}" type="slidenum">
              <a:rPr lang="it-IT" smtClean="0"/>
              <a:t>‹N›</a:t>
            </a:fld>
            <a:endParaRPr lang="it-IT"/>
          </a:p>
        </p:txBody>
      </p:sp>
    </p:spTree>
    <p:extLst>
      <p:ext uri="{BB962C8B-B14F-4D97-AF65-F5344CB8AC3E}">
        <p14:creationId xmlns:p14="http://schemas.microsoft.com/office/powerpoint/2010/main" val="219972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F491E8F-78D8-4A88-BFD3-56DB9F70E490}" type="datetime1">
              <a:rPr lang="it-IT" smtClean="0"/>
              <a:t>18/09/2015</a:t>
            </a:fld>
            <a:endParaRPr lang="it-IT"/>
          </a:p>
        </p:txBody>
      </p:sp>
      <p:sp>
        <p:nvSpPr>
          <p:cNvPr id="5" name="Footer Placeholder 4"/>
          <p:cNvSpPr>
            <a:spLocks noGrp="1"/>
          </p:cNvSpPr>
          <p:nvPr>
            <p:ph type="ftr" sz="quarter" idx="11"/>
          </p:nvPr>
        </p:nvSpPr>
        <p:spPr/>
        <p:txBody>
          <a:bodyPr/>
          <a:lstStyle/>
          <a:p>
            <a:r>
              <a:rPr lang="it-IT" smtClean="0"/>
              <a:t>MARIA LUISA UBERTI</a:t>
            </a:r>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14F6535-C5B1-4615-B52A-ABFFEFDFBDCB}"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8607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94E446C3-E526-4177-91AB-67C21E703B7D}" type="datetime1">
              <a:rPr lang="it-IT" smtClean="0"/>
              <a:t>18/09/2015</a:t>
            </a:fld>
            <a:endParaRPr lang="it-IT"/>
          </a:p>
        </p:txBody>
      </p:sp>
      <p:sp>
        <p:nvSpPr>
          <p:cNvPr id="6" name="Footer Placeholder 5"/>
          <p:cNvSpPr>
            <a:spLocks noGrp="1"/>
          </p:cNvSpPr>
          <p:nvPr>
            <p:ph type="ftr" sz="quarter" idx="11"/>
          </p:nvPr>
        </p:nvSpPr>
        <p:spPr/>
        <p:txBody>
          <a:bodyPr/>
          <a:lstStyle/>
          <a:p>
            <a:r>
              <a:rPr lang="it-IT" smtClean="0"/>
              <a:t>MARIA LUISA UBERTI</a:t>
            </a:r>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4F6535-C5B1-4615-B52A-ABFFEFDFBDCB}" type="slidenum">
              <a:rPr lang="it-IT" smtClean="0"/>
              <a:t>‹N›</a:t>
            </a:fld>
            <a:endParaRPr lang="it-IT"/>
          </a:p>
        </p:txBody>
      </p:sp>
    </p:spTree>
    <p:extLst>
      <p:ext uri="{BB962C8B-B14F-4D97-AF65-F5344CB8AC3E}">
        <p14:creationId xmlns:p14="http://schemas.microsoft.com/office/powerpoint/2010/main" val="2580344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A5719ED3-0FB1-47A3-8FEC-582C8A71940E}" type="datetime1">
              <a:rPr lang="it-IT" smtClean="0"/>
              <a:t>18/09/2015</a:t>
            </a:fld>
            <a:endParaRPr lang="it-IT"/>
          </a:p>
        </p:txBody>
      </p:sp>
      <p:sp>
        <p:nvSpPr>
          <p:cNvPr id="6" name="Footer Placeholder 5"/>
          <p:cNvSpPr>
            <a:spLocks noGrp="1"/>
          </p:cNvSpPr>
          <p:nvPr>
            <p:ph type="ftr" sz="quarter" idx="11"/>
          </p:nvPr>
        </p:nvSpPr>
        <p:spPr/>
        <p:txBody>
          <a:bodyPr/>
          <a:lstStyle/>
          <a:p>
            <a:r>
              <a:rPr lang="it-IT" smtClean="0"/>
              <a:t>MARIA LUISA UBERTI</a:t>
            </a:r>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4F6535-C5B1-4615-B52A-ABFFEFDFBDCB}"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20122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05A1BCF6-239E-4EE7-9AE7-651BC2A24AA5}" type="datetime1">
              <a:rPr lang="it-IT" smtClean="0"/>
              <a:t>18/09/2015</a:t>
            </a:fld>
            <a:endParaRPr lang="it-IT"/>
          </a:p>
        </p:txBody>
      </p:sp>
      <p:sp>
        <p:nvSpPr>
          <p:cNvPr id="6" name="Footer Placeholder 5"/>
          <p:cNvSpPr>
            <a:spLocks noGrp="1"/>
          </p:cNvSpPr>
          <p:nvPr>
            <p:ph type="ftr" sz="quarter" idx="11"/>
          </p:nvPr>
        </p:nvSpPr>
        <p:spPr/>
        <p:txBody>
          <a:bodyPr/>
          <a:lstStyle/>
          <a:p>
            <a:r>
              <a:rPr lang="it-IT" smtClean="0"/>
              <a:t>MARIA LUISA UBERTI</a:t>
            </a:r>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4F6535-C5B1-4615-B52A-ABFFEFDFBDCB}" type="slidenum">
              <a:rPr lang="it-IT" smtClean="0"/>
              <a:t>‹N›</a:t>
            </a:fld>
            <a:endParaRPr lang="it-IT"/>
          </a:p>
        </p:txBody>
      </p:sp>
    </p:spTree>
    <p:extLst>
      <p:ext uri="{BB962C8B-B14F-4D97-AF65-F5344CB8AC3E}">
        <p14:creationId xmlns:p14="http://schemas.microsoft.com/office/powerpoint/2010/main" val="2144079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663E4A2-E23C-4574-8050-EC3CA2565C16}" type="datetime1">
              <a:rPr lang="it-IT" smtClean="0"/>
              <a:t>18/09/2015</a:t>
            </a:fld>
            <a:endParaRPr lang="it-IT"/>
          </a:p>
        </p:txBody>
      </p:sp>
      <p:sp>
        <p:nvSpPr>
          <p:cNvPr id="5" name="Footer Placeholder 4"/>
          <p:cNvSpPr>
            <a:spLocks noGrp="1"/>
          </p:cNvSpPr>
          <p:nvPr>
            <p:ph type="ftr" sz="quarter" idx="11"/>
          </p:nvPr>
        </p:nvSpPr>
        <p:spPr/>
        <p:txBody>
          <a:bodyPr/>
          <a:lstStyle/>
          <a:p>
            <a:r>
              <a:rPr lang="it-IT" smtClean="0"/>
              <a:t>MARIA LUISA UBERTI</a:t>
            </a:r>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4F6535-C5B1-4615-B52A-ABFFEFDFBDCB}" type="slidenum">
              <a:rPr lang="it-IT" smtClean="0"/>
              <a:t>‹N›</a:t>
            </a:fld>
            <a:endParaRPr lang="it-IT"/>
          </a:p>
        </p:txBody>
      </p:sp>
    </p:spTree>
    <p:extLst>
      <p:ext uri="{BB962C8B-B14F-4D97-AF65-F5344CB8AC3E}">
        <p14:creationId xmlns:p14="http://schemas.microsoft.com/office/powerpoint/2010/main" val="3748917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149A393-B94B-4E1A-B2BC-36D8255AB75B}" type="datetime1">
              <a:rPr lang="it-IT" smtClean="0"/>
              <a:t>18/09/2015</a:t>
            </a:fld>
            <a:endParaRPr lang="it-IT"/>
          </a:p>
        </p:txBody>
      </p:sp>
      <p:sp>
        <p:nvSpPr>
          <p:cNvPr id="5" name="Footer Placeholder 4"/>
          <p:cNvSpPr>
            <a:spLocks noGrp="1"/>
          </p:cNvSpPr>
          <p:nvPr>
            <p:ph type="ftr" sz="quarter" idx="11"/>
          </p:nvPr>
        </p:nvSpPr>
        <p:spPr/>
        <p:txBody>
          <a:bodyPr/>
          <a:lstStyle/>
          <a:p>
            <a:r>
              <a:rPr lang="it-IT" smtClean="0"/>
              <a:t>MARIA LUISA UBERTI</a:t>
            </a:r>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4F6535-C5B1-4615-B52A-ABFFEFDFBDCB}" type="slidenum">
              <a:rPr lang="it-IT" smtClean="0"/>
              <a:t>‹N›</a:t>
            </a:fld>
            <a:endParaRPr lang="it-IT"/>
          </a:p>
        </p:txBody>
      </p:sp>
    </p:spTree>
    <p:extLst>
      <p:ext uri="{BB962C8B-B14F-4D97-AF65-F5344CB8AC3E}">
        <p14:creationId xmlns:p14="http://schemas.microsoft.com/office/powerpoint/2010/main" val="2878156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274639"/>
            <a:ext cx="109728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DC0A0208-816C-43DB-AD3B-8C20F40AA6C6}" type="datetime1">
              <a:rPr lang="it-IT" smtClean="0"/>
              <a:t>18/09/2015</a:t>
            </a:fld>
            <a:endParaRPr lang="it-IT"/>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t>MARIA LUISA UBERTI</a:t>
            </a:r>
            <a:endParaRPr lang="it-IT"/>
          </a:p>
        </p:txBody>
      </p:sp>
      <p:sp>
        <p:nvSpPr>
          <p:cNvPr id="5" name="Rectangle 6"/>
          <p:cNvSpPr>
            <a:spLocks noGrp="1" noChangeArrowheads="1"/>
          </p:cNvSpPr>
          <p:nvPr>
            <p:ph type="sldNum" sz="quarter" idx="12"/>
          </p:nvPr>
        </p:nvSpPr>
        <p:spPr>
          <a:ln/>
        </p:spPr>
        <p:txBody>
          <a:bodyPr/>
          <a:lstStyle>
            <a:lvl1pPr>
              <a:defRPr/>
            </a:lvl1pPr>
          </a:lstStyle>
          <a:p>
            <a:fld id="{BEC9DA79-0390-45F6-9CCD-270434A3DE76}" type="slidenum">
              <a:rPr lang="it-IT" altLang="it-IT"/>
              <a:pPr/>
              <a:t>‹N›</a:t>
            </a:fld>
            <a:endParaRPr lang="it-IT" altLang="it-IT"/>
          </a:p>
        </p:txBody>
      </p:sp>
    </p:spTree>
    <p:extLst>
      <p:ext uri="{BB962C8B-B14F-4D97-AF65-F5344CB8AC3E}">
        <p14:creationId xmlns:p14="http://schemas.microsoft.com/office/powerpoint/2010/main" val="4242892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BAF5182-65D4-44B3-AAE4-96AD51158006}" type="datetime1">
              <a:rPr lang="it-IT" smtClean="0"/>
              <a:t>18/09/2015</a:t>
            </a:fld>
            <a:endParaRPr lang="it-IT"/>
          </a:p>
        </p:txBody>
      </p:sp>
      <p:sp>
        <p:nvSpPr>
          <p:cNvPr id="5" name="Footer Placeholder 4"/>
          <p:cNvSpPr>
            <a:spLocks noGrp="1"/>
          </p:cNvSpPr>
          <p:nvPr>
            <p:ph type="ftr" sz="quarter" idx="11"/>
          </p:nvPr>
        </p:nvSpPr>
        <p:spPr/>
        <p:txBody>
          <a:bodyPr/>
          <a:lstStyle/>
          <a:p>
            <a:r>
              <a:rPr lang="it-IT" smtClean="0"/>
              <a:t>MARIA LUISA UBERTI</a:t>
            </a:r>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4F6535-C5B1-4615-B52A-ABFFEFDFBDCB}" type="slidenum">
              <a:rPr lang="it-IT" smtClean="0"/>
              <a:t>‹N›</a:t>
            </a:fld>
            <a:endParaRPr lang="it-IT"/>
          </a:p>
        </p:txBody>
      </p:sp>
    </p:spTree>
    <p:extLst>
      <p:ext uri="{BB962C8B-B14F-4D97-AF65-F5344CB8AC3E}">
        <p14:creationId xmlns:p14="http://schemas.microsoft.com/office/powerpoint/2010/main" val="157668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EB66D06C-9AE9-4FB1-BF06-7C2DD8D5DB69}" type="datetime1">
              <a:rPr lang="it-IT" smtClean="0"/>
              <a:t>18/09/2015</a:t>
            </a:fld>
            <a:endParaRPr lang="it-IT"/>
          </a:p>
        </p:txBody>
      </p:sp>
      <p:sp>
        <p:nvSpPr>
          <p:cNvPr id="5" name="Footer Placeholder 4"/>
          <p:cNvSpPr>
            <a:spLocks noGrp="1"/>
          </p:cNvSpPr>
          <p:nvPr>
            <p:ph type="ftr" sz="quarter" idx="11"/>
          </p:nvPr>
        </p:nvSpPr>
        <p:spPr/>
        <p:txBody>
          <a:bodyPr/>
          <a:lstStyle/>
          <a:p>
            <a:r>
              <a:rPr lang="it-IT" smtClean="0"/>
              <a:t>MARIA LUISA UBERTI</a:t>
            </a:r>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14F6535-C5B1-4615-B52A-ABFFEFDFBDCB}" type="slidenum">
              <a:rPr lang="it-IT" smtClean="0"/>
              <a:t>‹N›</a:t>
            </a:fld>
            <a:endParaRPr lang="it-IT"/>
          </a:p>
        </p:txBody>
      </p:sp>
    </p:spTree>
    <p:extLst>
      <p:ext uri="{BB962C8B-B14F-4D97-AF65-F5344CB8AC3E}">
        <p14:creationId xmlns:p14="http://schemas.microsoft.com/office/powerpoint/2010/main" val="2794876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F206AC14-6A8B-4D64-A9BD-EB06E122EA7A}" type="datetime1">
              <a:rPr lang="it-IT" smtClean="0"/>
              <a:t>18/09/2015</a:t>
            </a:fld>
            <a:endParaRPr lang="it-IT"/>
          </a:p>
        </p:txBody>
      </p:sp>
      <p:sp>
        <p:nvSpPr>
          <p:cNvPr id="6" name="Footer Placeholder 5"/>
          <p:cNvSpPr>
            <a:spLocks noGrp="1"/>
          </p:cNvSpPr>
          <p:nvPr>
            <p:ph type="ftr" sz="quarter" idx="11"/>
          </p:nvPr>
        </p:nvSpPr>
        <p:spPr/>
        <p:txBody>
          <a:bodyPr/>
          <a:lstStyle/>
          <a:p>
            <a:r>
              <a:rPr lang="it-IT" smtClean="0"/>
              <a:t>MARIA LUISA UBERTI</a:t>
            </a:r>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14F6535-C5B1-4615-B52A-ABFFEFDFBDCB}" type="slidenum">
              <a:rPr lang="it-IT" smtClean="0"/>
              <a:t>‹N›</a:t>
            </a:fld>
            <a:endParaRPr lang="it-IT"/>
          </a:p>
        </p:txBody>
      </p:sp>
    </p:spTree>
    <p:extLst>
      <p:ext uri="{BB962C8B-B14F-4D97-AF65-F5344CB8AC3E}">
        <p14:creationId xmlns:p14="http://schemas.microsoft.com/office/powerpoint/2010/main" val="74444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14F5759F-BC54-473A-9810-E33B59565A70}" type="datetime1">
              <a:rPr lang="it-IT" smtClean="0"/>
              <a:t>18/09/2015</a:t>
            </a:fld>
            <a:endParaRPr lang="it-IT"/>
          </a:p>
        </p:txBody>
      </p:sp>
      <p:sp>
        <p:nvSpPr>
          <p:cNvPr id="8" name="Footer Placeholder 7"/>
          <p:cNvSpPr>
            <a:spLocks noGrp="1"/>
          </p:cNvSpPr>
          <p:nvPr>
            <p:ph type="ftr" sz="quarter" idx="11"/>
          </p:nvPr>
        </p:nvSpPr>
        <p:spPr/>
        <p:txBody>
          <a:bodyPr/>
          <a:lstStyle/>
          <a:p>
            <a:r>
              <a:rPr lang="it-IT" smtClean="0"/>
              <a:t>MARIA LUISA UBERTI</a:t>
            </a:r>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14F6535-C5B1-4615-B52A-ABFFEFDFBDCB}" type="slidenum">
              <a:rPr lang="it-IT" smtClean="0"/>
              <a:t>‹N›</a:t>
            </a:fld>
            <a:endParaRPr lang="it-IT"/>
          </a:p>
        </p:txBody>
      </p:sp>
    </p:spTree>
    <p:extLst>
      <p:ext uri="{BB962C8B-B14F-4D97-AF65-F5344CB8AC3E}">
        <p14:creationId xmlns:p14="http://schemas.microsoft.com/office/powerpoint/2010/main" val="78018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39A7FCCE-7EB3-46F8-8FE1-9118A2218CDE}" type="datetime1">
              <a:rPr lang="it-IT" smtClean="0"/>
              <a:t>18/09/2015</a:t>
            </a:fld>
            <a:endParaRPr lang="it-IT"/>
          </a:p>
        </p:txBody>
      </p:sp>
      <p:sp>
        <p:nvSpPr>
          <p:cNvPr id="4" name="Footer Placeholder 3"/>
          <p:cNvSpPr>
            <a:spLocks noGrp="1"/>
          </p:cNvSpPr>
          <p:nvPr>
            <p:ph type="ftr" sz="quarter" idx="11"/>
          </p:nvPr>
        </p:nvSpPr>
        <p:spPr/>
        <p:txBody>
          <a:bodyPr/>
          <a:lstStyle/>
          <a:p>
            <a:r>
              <a:rPr lang="it-IT" smtClean="0"/>
              <a:t>MARIA LUISA UBERTI</a:t>
            </a:r>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14F6535-C5B1-4615-B52A-ABFFEFDFBDCB}" type="slidenum">
              <a:rPr lang="it-IT" smtClean="0"/>
              <a:t>‹N›</a:t>
            </a:fld>
            <a:endParaRPr lang="it-IT"/>
          </a:p>
        </p:txBody>
      </p:sp>
    </p:spTree>
    <p:extLst>
      <p:ext uri="{BB962C8B-B14F-4D97-AF65-F5344CB8AC3E}">
        <p14:creationId xmlns:p14="http://schemas.microsoft.com/office/powerpoint/2010/main" val="117704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05329-EDB9-4744-89F6-92A40F15192E}" type="datetime1">
              <a:rPr lang="it-IT" smtClean="0"/>
              <a:t>18/09/2015</a:t>
            </a:fld>
            <a:endParaRPr lang="it-IT"/>
          </a:p>
        </p:txBody>
      </p:sp>
      <p:sp>
        <p:nvSpPr>
          <p:cNvPr id="3" name="Footer Placeholder 2"/>
          <p:cNvSpPr>
            <a:spLocks noGrp="1"/>
          </p:cNvSpPr>
          <p:nvPr>
            <p:ph type="ftr" sz="quarter" idx="11"/>
          </p:nvPr>
        </p:nvSpPr>
        <p:spPr/>
        <p:txBody>
          <a:bodyPr/>
          <a:lstStyle/>
          <a:p>
            <a:r>
              <a:rPr lang="it-IT" smtClean="0"/>
              <a:t>MARIA LUISA UBERTI</a:t>
            </a:r>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14F6535-C5B1-4615-B52A-ABFFEFDFBDCB}" type="slidenum">
              <a:rPr lang="it-IT" smtClean="0"/>
              <a:t>‹N›</a:t>
            </a:fld>
            <a:endParaRPr lang="it-IT"/>
          </a:p>
        </p:txBody>
      </p:sp>
    </p:spTree>
    <p:extLst>
      <p:ext uri="{BB962C8B-B14F-4D97-AF65-F5344CB8AC3E}">
        <p14:creationId xmlns:p14="http://schemas.microsoft.com/office/powerpoint/2010/main" val="346354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011C635-FB75-4985-BCB0-6BB6DFF92BC3}" type="datetime1">
              <a:rPr lang="it-IT" smtClean="0"/>
              <a:t>18/09/2015</a:t>
            </a:fld>
            <a:endParaRPr lang="it-IT"/>
          </a:p>
        </p:txBody>
      </p:sp>
      <p:sp>
        <p:nvSpPr>
          <p:cNvPr id="6" name="Footer Placeholder 5"/>
          <p:cNvSpPr>
            <a:spLocks noGrp="1"/>
          </p:cNvSpPr>
          <p:nvPr>
            <p:ph type="ftr" sz="quarter" idx="11"/>
          </p:nvPr>
        </p:nvSpPr>
        <p:spPr/>
        <p:txBody>
          <a:bodyPr/>
          <a:lstStyle/>
          <a:p>
            <a:r>
              <a:rPr lang="it-IT" smtClean="0"/>
              <a:t>MARIA LUISA UBERTI</a:t>
            </a:r>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14F6535-C5B1-4615-B52A-ABFFEFDFBDCB}" type="slidenum">
              <a:rPr lang="it-IT" smtClean="0"/>
              <a:t>‹N›</a:t>
            </a:fld>
            <a:endParaRPr lang="it-IT"/>
          </a:p>
        </p:txBody>
      </p:sp>
    </p:spTree>
    <p:extLst>
      <p:ext uri="{BB962C8B-B14F-4D97-AF65-F5344CB8AC3E}">
        <p14:creationId xmlns:p14="http://schemas.microsoft.com/office/powerpoint/2010/main" val="2560319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C383406-D3E2-4F2D-A032-710150C040C3}" type="datetime1">
              <a:rPr lang="it-IT" smtClean="0"/>
              <a:t>18/09/2015</a:t>
            </a:fld>
            <a:endParaRPr lang="it-IT"/>
          </a:p>
        </p:txBody>
      </p:sp>
      <p:sp>
        <p:nvSpPr>
          <p:cNvPr id="6" name="Footer Placeholder 5"/>
          <p:cNvSpPr>
            <a:spLocks noGrp="1"/>
          </p:cNvSpPr>
          <p:nvPr>
            <p:ph type="ftr" sz="quarter" idx="11"/>
          </p:nvPr>
        </p:nvSpPr>
        <p:spPr/>
        <p:txBody>
          <a:bodyPr/>
          <a:lstStyle/>
          <a:p>
            <a:r>
              <a:rPr lang="it-IT" smtClean="0"/>
              <a:t>MARIA LUISA UBERTI</a:t>
            </a:r>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4F6535-C5B1-4615-B52A-ABFFEFDFBDCB}" type="slidenum">
              <a:rPr lang="it-IT" smtClean="0"/>
              <a:t>‹N›</a:t>
            </a:fld>
            <a:endParaRPr lang="it-IT"/>
          </a:p>
        </p:txBody>
      </p:sp>
    </p:spTree>
    <p:extLst>
      <p:ext uri="{BB962C8B-B14F-4D97-AF65-F5344CB8AC3E}">
        <p14:creationId xmlns:p14="http://schemas.microsoft.com/office/powerpoint/2010/main" val="154405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89C586C-3EEF-4807-BD07-06412C13E3B8}" type="datetime1">
              <a:rPr lang="it-IT" smtClean="0"/>
              <a:t>18/09/2015</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it-IT" smtClean="0"/>
              <a:t>MARIA LUISA UBERTI</a:t>
            </a:r>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14F6535-C5B1-4615-B52A-ABFFEFDFBDCB}" type="slidenum">
              <a:rPr lang="it-IT" smtClean="0"/>
              <a:t>‹N›</a:t>
            </a:fld>
            <a:endParaRPr lang="it-IT"/>
          </a:p>
        </p:txBody>
      </p:sp>
    </p:spTree>
    <p:extLst>
      <p:ext uri="{BB962C8B-B14F-4D97-AF65-F5344CB8AC3E}">
        <p14:creationId xmlns:p14="http://schemas.microsoft.com/office/powerpoint/2010/main" val="1717895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package" Target="../embeddings/Documento_di_Microsoft_Word1.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package" Target="../embeddings/Documento_di_Microsoft_Word2.doc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package" Target="../embeddings/Documento_di_Microsoft_Word3.doc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cstate="print"/>
          <a:srcRect/>
          <a:stretch>
            <a:fillRect/>
          </a:stretch>
        </p:blipFill>
        <p:spPr bwMode="auto">
          <a:xfrm>
            <a:off x="1631951" y="44451"/>
            <a:ext cx="10396963" cy="4321175"/>
          </a:xfrm>
          <a:prstGeom prst="rect">
            <a:avLst/>
          </a:prstGeom>
          <a:noFill/>
          <a:ln w="9525">
            <a:noFill/>
            <a:miter lim="800000"/>
            <a:headEnd/>
            <a:tailEnd/>
          </a:ln>
        </p:spPr>
      </p:pic>
      <p:sp>
        <p:nvSpPr>
          <p:cNvPr id="36866" name="Text Box 6"/>
          <p:cNvSpPr txBox="1">
            <a:spLocks noChangeArrowheads="1"/>
          </p:cNvSpPr>
          <p:nvPr/>
        </p:nvSpPr>
        <p:spPr bwMode="auto">
          <a:xfrm>
            <a:off x="4482086" y="5548746"/>
            <a:ext cx="4696691" cy="830997"/>
          </a:xfrm>
          <a:prstGeom prst="rect">
            <a:avLst/>
          </a:prstGeom>
          <a:noFill/>
          <a:ln w="9525">
            <a:noFill/>
            <a:miter lim="800000"/>
            <a:headEnd/>
            <a:tailEnd/>
          </a:ln>
        </p:spPr>
        <p:txBody>
          <a:bodyPr wrap="square">
            <a:spAutoFit/>
          </a:bodyPr>
          <a:lstStyle/>
          <a:p>
            <a:pPr marL="342900" indent="-342900" algn="ctr"/>
            <a:r>
              <a:rPr lang="it-IT" sz="1600" b="1" dirty="0" smtClean="0">
                <a:solidFill>
                  <a:srgbClr val="FF0000"/>
                </a:solidFill>
                <a:cs typeface="Arial" charset="0"/>
              </a:rPr>
              <a:t>Infermiera  Maria Luisa Uberti</a:t>
            </a:r>
          </a:p>
          <a:p>
            <a:pPr marL="342900" indent="-342900" algn="ctr"/>
            <a:r>
              <a:rPr lang="it-IT" sz="1600" b="1" dirty="0" smtClean="0">
                <a:solidFill>
                  <a:srgbClr val="FF0000"/>
                </a:solidFill>
                <a:cs typeface="Arial" charset="0"/>
              </a:rPr>
              <a:t>Ambulatorio Diabetologia</a:t>
            </a:r>
          </a:p>
          <a:p>
            <a:pPr marL="342900" indent="-342900" algn="ctr"/>
            <a:r>
              <a:rPr lang="it-IT" sz="1600" b="1" dirty="0" err="1" smtClean="0">
                <a:solidFill>
                  <a:srgbClr val="FF0000"/>
                </a:solidFill>
                <a:cs typeface="Arial" charset="0"/>
              </a:rPr>
              <a:t>Az.Osp</a:t>
            </a:r>
            <a:r>
              <a:rPr lang="it-IT" sz="1600" b="1" dirty="0" smtClean="0">
                <a:solidFill>
                  <a:srgbClr val="FF0000"/>
                </a:solidFill>
                <a:cs typeface="Arial" charset="0"/>
              </a:rPr>
              <a:t>. «</a:t>
            </a:r>
            <a:r>
              <a:rPr lang="it-IT" sz="1600" b="1" dirty="0" err="1" smtClean="0">
                <a:solidFill>
                  <a:srgbClr val="FF0000"/>
                </a:solidFill>
                <a:cs typeface="Arial" charset="0"/>
              </a:rPr>
              <a:t>M.Mellini</a:t>
            </a:r>
            <a:r>
              <a:rPr lang="it-IT" sz="1600" b="1" dirty="0" smtClean="0">
                <a:solidFill>
                  <a:srgbClr val="FF0000"/>
                </a:solidFill>
                <a:cs typeface="Arial" charset="0"/>
              </a:rPr>
              <a:t>» - Chiari</a:t>
            </a:r>
            <a:endParaRPr lang="it-IT" sz="1600" b="1" dirty="0">
              <a:solidFill>
                <a:srgbClr val="FF0000"/>
              </a:solidFill>
              <a:cs typeface="Arial" charset="0"/>
            </a:endParaRPr>
          </a:p>
        </p:txBody>
      </p:sp>
      <p:sp>
        <p:nvSpPr>
          <p:cNvPr id="2" name="Segnaposto piè di pagina 1"/>
          <p:cNvSpPr>
            <a:spLocks noGrp="1"/>
          </p:cNvSpPr>
          <p:nvPr>
            <p:ph type="ftr" sz="quarter" idx="11"/>
          </p:nvPr>
        </p:nvSpPr>
        <p:spPr>
          <a:xfrm>
            <a:off x="12192000" y="6379743"/>
            <a:ext cx="45719" cy="478257"/>
          </a:xfrm>
        </p:spPr>
        <p:txBody>
          <a:bodyPr/>
          <a:lstStyle/>
          <a:p>
            <a:endParaRPr lang="it-IT" dirty="0"/>
          </a:p>
        </p:txBody>
      </p:sp>
      <p:sp>
        <p:nvSpPr>
          <p:cNvPr id="3" name="Segnaposto numero diapositiva 2"/>
          <p:cNvSpPr>
            <a:spLocks noGrp="1"/>
          </p:cNvSpPr>
          <p:nvPr>
            <p:ph type="sldNum" sz="quarter" idx="12"/>
          </p:nvPr>
        </p:nvSpPr>
        <p:spPr/>
        <p:txBody>
          <a:bodyPr/>
          <a:lstStyle/>
          <a:p>
            <a:fld id="{614F6535-C5B1-4615-B52A-ABFFEFDFBDCB}" type="slidenum">
              <a:rPr lang="it-IT" smtClean="0"/>
              <a:t>1</a:t>
            </a:fld>
            <a:endParaRPr lang="it-IT"/>
          </a:p>
        </p:txBody>
      </p:sp>
    </p:spTree>
    <p:extLst>
      <p:ext uri="{BB962C8B-B14F-4D97-AF65-F5344CB8AC3E}">
        <p14:creationId xmlns:p14="http://schemas.microsoft.com/office/powerpoint/2010/main" val="2356396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7282595" cy="745592"/>
          </a:xfrm>
          <a:solidFill>
            <a:schemeClr val="accent2"/>
          </a:solidFill>
        </p:spPr>
        <p:txBody>
          <a:bodyPr>
            <a:normAutofit/>
          </a:bodyPr>
          <a:lstStyle/>
          <a:p>
            <a:r>
              <a:rPr lang="it-IT" dirty="0" smtClean="0"/>
              <a:t>INFERMIERE DI FAMIGLIA</a:t>
            </a:r>
            <a:endParaRPr lang="it-IT" dirty="0"/>
          </a:p>
        </p:txBody>
      </p:sp>
      <p:sp>
        <p:nvSpPr>
          <p:cNvPr id="3" name="Segnaposto contenuto 2"/>
          <p:cNvSpPr>
            <a:spLocks noGrp="1"/>
          </p:cNvSpPr>
          <p:nvPr>
            <p:ph idx="1"/>
          </p:nvPr>
        </p:nvSpPr>
        <p:spPr/>
        <p:txBody>
          <a:bodyPr>
            <a:normAutofit fontScale="92500"/>
          </a:bodyPr>
          <a:lstStyle/>
          <a:p>
            <a:r>
              <a:rPr lang="it-IT" sz="2800" dirty="0" smtClean="0">
                <a:latin typeface="Tahoma" panose="020B0604030504040204" pitchFamily="34" charset="0"/>
                <a:ea typeface="Tahoma" panose="020B0604030504040204" pitchFamily="34" charset="0"/>
                <a:cs typeface="Tahoma" panose="020B0604030504040204" pitchFamily="34" charset="0"/>
              </a:rPr>
              <a:t>AFFIANCA IL MEDICO</a:t>
            </a:r>
          </a:p>
          <a:p>
            <a:r>
              <a:rPr lang="it-IT" sz="2800" dirty="0" smtClean="0">
                <a:latin typeface="Tahoma" panose="020B0604030504040204" pitchFamily="34" charset="0"/>
                <a:ea typeface="Tahoma" panose="020B0604030504040204" pitchFamily="34" charset="0"/>
                <a:cs typeface="Tahoma" panose="020B0604030504040204" pitchFamily="34" charset="0"/>
              </a:rPr>
              <a:t>HA VISIONE OLISTICA DEI BISOGNI DELLA PERSONA</a:t>
            </a:r>
          </a:p>
          <a:p>
            <a:r>
              <a:rPr lang="it-IT" sz="2800" dirty="0" smtClean="0">
                <a:latin typeface="Tahoma" panose="020B0604030504040204" pitchFamily="34" charset="0"/>
                <a:ea typeface="Tahoma" panose="020B0604030504040204" pitchFamily="34" charset="0"/>
                <a:cs typeface="Tahoma" panose="020B0604030504040204" pitchFamily="34" charset="0"/>
              </a:rPr>
              <a:t>PREVENZIONE NELLE CURE PRIMARIE </a:t>
            </a:r>
          </a:p>
          <a:p>
            <a:r>
              <a:rPr lang="it-IT" sz="2800" dirty="0" smtClean="0">
                <a:latin typeface="Tahoma" panose="020B0604030504040204" pitchFamily="34" charset="0"/>
                <a:ea typeface="Tahoma" panose="020B0604030504040204" pitchFamily="34" charset="0"/>
                <a:cs typeface="Tahoma" panose="020B0604030504040204" pitchFamily="34" charset="0"/>
              </a:rPr>
              <a:t>DIAGNOSI INFERMIERISTICA</a:t>
            </a:r>
          </a:p>
          <a:p>
            <a:r>
              <a:rPr lang="it-IT" sz="2800" dirty="0">
                <a:latin typeface="Tahoma" panose="020B0604030504040204" pitchFamily="34" charset="0"/>
                <a:ea typeface="Tahoma" panose="020B0604030504040204" pitchFamily="34" charset="0"/>
                <a:cs typeface="Tahoma" panose="020B0604030504040204" pitchFamily="34" charset="0"/>
              </a:rPr>
              <a:t>ENTRA NELLA CASE</a:t>
            </a:r>
            <a:endParaRPr lang="it-IT" sz="2800" dirty="0" smtClean="0">
              <a:latin typeface="Tahoma" panose="020B0604030504040204" pitchFamily="34" charset="0"/>
              <a:ea typeface="Tahoma" panose="020B0604030504040204" pitchFamily="34" charset="0"/>
              <a:cs typeface="Tahoma" panose="020B0604030504040204" pitchFamily="34" charset="0"/>
            </a:endParaRPr>
          </a:p>
          <a:p>
            <a:r>
              <a:rPr lang="it-IT" sz="2800" dirty="0" smtClean="0">
                <a:latin typeface="Tahoma" panose="020B0604030504040204" pitchFamily="34" charset="0"/>
                <a:ea typeface="Tahoma" panose="020B0604030504040204" pitchFamily="34" charset="0"/>
                <a:cs typeface="Tahoma" panose="020B0604030504040204" pitchFamily="34" charset="0"/>
              </a:rPr>
              <a:t>DIVERSA NEL RUOLO TERAPEUTICO DAL MEDICO MA  COMPLEMENTARE</a:t>
            </a:r>
          </a:p>
          <a:p>
            <a:pPr marL="0" indent="0">
              <a:buNone/>
            </a:pPr>
            <a:endParaRPr lang="it-IT" sz="2800" dirty="0" smtClean="0">
              <a:latin typeface="Tahoma" panose="020B0604030504040204" pitchFamily="34" charset="0"/>
              <a:ea typeface="Tahoma" panose="020B0604030504040204" pitchFamily="34" charset="0"/>
              <a:cs typeface="Tahoma" panose="020B0604030504040204" pitchFamily="34" charset="0"/>
            </a:endParaRPr>
          </a:p>
          <a:p>
            <a:endParaRPr lang="it-IT" dirty="0"/>
          </a:p>
          <a:p>
            <a:endParaRPr lang="it-IT" dirty="0" smtClean="0"/>
          </a:p>
          <a:p>
            <a:endParaRPr lang="it-IT" dirty="0"/>
          </a:p>
        </p:txBody>
      </p:sp>
      <p:sp>
        <p:nvSpPr>
          <p:cNvPr id="4" name="Segnaposto piè di pagina 3"/>
          <p:cNvSpPr>
            <a:spLocks noGrp="1"/>
          </p:cNvSpPr>
          <p:nvPr>
            <p:ph type="ftr" sz="quarter" idx="11"/>
          </p:nvPr>
        </p:nvSpPr>
        <p:spPr>
          <a:xfrm>
            <a:off x="10863072" y="6675120"/>
            <a:ext cx="1328928" cy="182880"/>
          </a:xfrm>
        </p:spPr>
        <p:txBody>
          <a:bodyPr/>
          <a:lstStyle/>
          <a:p>
            <a:r>
              <a:rPr lang="it-IT" dirty="0" smtClean="0"/>
              <a:t>MARIA LUISA UBERTI</a:t>
            </a:r>
            <a:endParaRPr lang="it-IT" dirty="0"/>
          </a:p>
        </p:txBody>
      </p:sp>
      <p:sp>
        <p:nvSpPr>
          <p:cNvPr id="5" name="Segnaposto numero diapositiva 4"/>
          <p:cNvSpPr>
            <a:spLocks noGrp="1"/>
          </p:cNvSpPr>
          <p:nvPr>
            <p:ph type="sldNum" sz="quarter" idx="12"/>
          </p:nvPr>
        </p:nvSpPr>
        <p:spPr/>
        <p:txBody>
          <a:bodyPr/>
          <a:lstStyle/>
          <a:p>
            <a:fld id="{614F6535-C5B1-4615-B52A-ABFFEFDFBDCB}" type="slidenum">
              <a:rPr lang="it-IT" smtClean="0"/>
              <a:t>10</a:t>
            </a:fld>
            <a:endParaRPr lang="it-IT"/>
          </a:p>
        </p:txBody>
      </p:sp>
    </p:spTree>
    <p:extLst>
      <p:ext uri="{BB962C8B-B14F-4D97-AF65-F5344CB8AC3E}">
        <p14:creationId xmlns:p14="http://schemas.microsoft.com/office/powerpoint/2010/main" val="238067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44368" y="628124"/>
            <a:ext cx="7717536" cy="778154"/>
          </a:xfrm>
          <a:solidFill>
            <a:schemeClr val="accent2"/>
          </a:solidFill>
        </p:spPr>
        <p:txBody>
          <a:bodyPr>
            <a:normAutofit/>
          </a:bodyPr>
          <a:lstStyle/>
          <a:p>
            <a:pPr algn="ctr"/>
            <a:r>
              <a:rPr lang="it-IT" sz="4400" dirty="0" smtClean="0">
                <a:latin typeface="Tahoma" panose="020B0604030504040204" pitchFamily="34" charset="0"/>
                <a:ea typeface="Tahoma" panose="020B0604030504040204" pitchFamily="34" charset="0"/>
                <a:cs typeface="Tahoma" panose="020B0604030504040204" pitchFamily="34" charset="0"/>
              </a:rPr>
              <a:t>STUDIO OCSE 2010</a:t>
            </a:r>
            <a:endParaRPr lang="it-IT" sz="4400" dirty="0">
              <a:latin typeface="Tahoma" panose="020B0604030504040204" pitchFamily="34" charset="0"/>
              <a:ea typeface="Tahoma" panose="020B0604030504040204" pitchFamily="34" charset="0"/>
              <a:cs typeface="Tahoma" panose="020B0604030504040204" pitchFamily="34" charset="0"/>
            </a:endParaRPr>
          </a:p>
        </p:txBody>
      </p:sp>
      <p:sp>
        <p:nvSpPr>
          <p:cNvPr id="3" name="Segnaposto contenuto 2"/>
          <p:cNvSpPr>
            <a:spLocks noGrp="1"/>
          </p:cNvSpPr>
          <p:nvPr>
            <p:ph idx="1"/>
          </p:nvPr>
        </p:nvSpPr>
        <p:spPr/>
        <p:txBody>
          <a:bodyPr>
            <a:normAutofit lnSpcReduction="10000"/>
          </a:bodyPr>
          <a:lstStyle/>
          <a:p>
            <a:r>
              <a:rPr lang="it-IT" sz="2800" dirty="0" smtClean="0"/>
              <a:t>PUO’ SVOLGERE 85% DEL LAVORO DEL MMG</a:t>
            </a:r>
          </a:p>
          <a:p>
            <a:pPr marL="0" indent="0">
              <a:buNone/>
            </a:pPr>
            <a:r>
              <a:rPr lang="it-IT" sz="2800" dirty="0"/>
              <a:t> </a:t>
            </a:r>
            <a:r>
              <a:rPr lang="it-IT" sz="2800" dirty="0" smtClean="0"/>
              <a:t>   CHE COSI’ HA PIU’ TEMPO PER LA CLINICA</a:t>
            </a:r>
          </a:p>
          <a:p>
            <a:r>
              <a:rPr lang="it-IT" sz="2800" dirty="0" smtClean="0"/>
              <a:t>MAGGIOR SODDISFAZIONE DEGLI UTENTI</a:t>
            </a:r>
          </a:p>
          <a:p>
            <a:r>
              <a:rPr lang="it-IT" sz="2800" dirty="0" smtClean="0"/>
              <a:t>ENTRA NELLE CASE </a:t>
            </a:r>
          </a:p>
          <a:p>
            <a:r>
              <a:rPr lang="it-IT" sz="2800" dirty="0" smtClean="0"/>
              <a:t>DIMINUZIONE DEI COSTI</a:t>
            </a:r>
          </a:p>
          <a:p>
            <a:r>
              <a:rPr lang="it-IT" sz="2800" dirty="0" smtClean="0"/>
              <a:t>INLCUNI PAESI D’EUROPA:SPAGNA , INGHILTERRA</a:t>
            </a:r>
          </a:p>
          <a:p>
            <a:pPr marL="0" indent="0">
              <a:buNone/>
            </a:pPr>
            <a:r>
              <a:rPr lang="it-IT" sz="2800" dirty="0"/>
              <a:t> </a:t>
            </a:r>
            <a:r>
              <a:rPr lang="it-IT" sz="2800" dirty="0" smtClean="0"/>
              <a:t>   E IN ITALIA (ASL TORINO) PRESCRIVE AUSILI</a:t>
            </a:r>
            <a:endParaRPr lang="it-IT" sz="2800" dirty="0"/>
          </a:p>
        </p:txBody>
      </p:sp>
      <p:sp>
        <p:nvSpPr>
          <p:cNvPr id="4" name="Segnaposto piè di pagina 3"/>
          <p:cNvSpPr>
            <a:spLocks noGrp="1"/>
          </p:cNvSpPr>
          <p:nvPr>
            <p:ph type="ftr" sz="quarter" idx="11"/>
          </p:nvPr>
        </p:nvSpPr>
        <p:spPr>
          <a:xfrm>
            <a:off x="10863072" y="6638544"/>
            <a:ext cx="1328928" cy="219456"/>
          </a:xfrm>
        </p:spPr>
        <p:txBody>
          <a:bodyPr/>
          <a:lstStyle/>
          <a:p>
            <a:r>
              <a:rPr lang="it-IT" dirty="0" smtClean="0"/>
              <a:t>MARIA LUISA UBERTI</a:t>
            </a:r>
            <a:endParaRPr lang="it-IT" dirty="0"/>
          </a:p>
        </p:txBody>
      </p:sp>
      <p:sp>
        <p:nvSpPr>
          <p:cNvPr id="5" name="Segnaposto numero diapositiva 4"/>
          <p:cNvSpPr>
            <a:spLocks noGrp="1"/>
          </p:cNvSpPr>
          <p:nvPr>
            <p:ph type="sldNum" sz="quarter" idx="12"/>
          </p:nvPr>
        </p:nvSpPr>
        <p:spPr/>
        <p:txBody>
          <a:bodyPr/>
          <a:lstStyle/>
          <a:p>
            <a:fld id="{614F6535-C5B1-4615-B52A-ABFFEFDFBDCB}" type="slidenum">
              <a:rPr lang="it-IT" smtClean="0"/>
              <a:t>11</a:t>
            </a:fld>
            <a:endParaRPr lang="it-IT"/>
          </a:p>
        </p:txBody>
      </p:sp>
    </p:spTree>
    <p:extLst>
      <p:ext uri="{BB962C8B-B14F-4D97-AF65-F5344CB8AC3E}">
        <p14:creationId xmlns:p14="http://schemas.microsoft.com/office/powerpoint/2010/main" val="2326377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io"/>
          <p:cNvPicPr>
            <a:picLocks noChangeAspect="1" noChangeArrowheads="1"/>
          </p:cNvPicPr>
          <p:nvPr/>
        </p:nvPicPr>
        <p:blipFill>
          <a:blip r:embed="rId3"/>
          <a:srcRect/>
          <a:stretch>
            <a:fillRect/>
          </a:stretch>
        </p:blipFill>
        <p:spPr bwMode="auto">
          <a:xfrm>
            <a:off x="2743668" y="994744"/>
            <a:ext cx="6680197" cy="5864192"/>
          </a:xfrm>
          <a:prstGeom prst="rect">
            <a:avLst/>
          </a:prstGeom>
          <a:noFill/>
        </p:spPr>
      </p:pic>
      <p:sp>
        <p:nvSpPr>
          <p:cNvPr id="2" name="Rettangolo 1"/>
          <p:cNvSpPr/>
          <p:nvPr/>
        </p:nvSpPr>
        <p:spPr>
          <a:xfrm>
            <a:off x="2076411" y="71414"/>
            <a:ext cx="455926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dirty="0">
                <a:ln w="11430"/>
                <a:solidFill>
                  <a:srgbClr val="002060"/>
                </a:solidFill>
                <a:effectLst>
                  <a:outerShdw blurRad="50800" dist="39000" dir="5460000" algn="tl">
                    <a:srgbClr val="000000">
                      <a:alpha val="38000"/>
                    </a:srgbClr>
                  </a:outerShdw>
                </a:effectLst>
              </a:rPr>
              <a:t>Ogni giorno …..</a:t>
            </a:r>
          </a:p>
        </p:txBody>
      </p:sp>
      <p:sp>
        <p:nvSpPr>
          <p:cNvPr id="4" name="Segnaposto piè di pagina 3"/>
          <p:cNvSpPr>
            <a:spLocks noGrp="1"/>
          </p:cNvSpPr>
          <p:nvPr>
            <p:ph type="ftr" sz="quarter" idx="11"/>
          </p:nvPr>
        </p:nvSpPr>
        <p:spPr>
          <a:xfrm>
            <a:off x="10855954" y="6565392"/>
            <a:ext cx="1336046" cy="292608"/>
          </a:xfrm>
        </p:spPr>
        <p:txBody>
          <a:bodyPr/>
          <a:lstStyle/>
          <a:p>
            <a:r>
              <a:rPr lang="it-IT" dirty="0" smtClean="0"/>
              <a:t>MARIA LUISA UBERTI</a:t>
            </a:r>
            <a:endParaRPr lang="it-IT" dirty="0"/>
          </a:p>
        </p:txBody>
      </p:sp>
      <p:sp>
        <p:nvSpPr>
          <p:cNvPr id="5" name="Segnaposto numero diapositiva 4"/>
          <p:cNvSpPr>
            <a:spLocks noGrp="1"/>
          </p:cNvSpPr>
          <p:nvPr>
            <p:ph type="sldNum" sz="quarter" idx="12"/>
          </p:nvPr>
        </p:nvSpPr>
        <p:spPr/>
        <p:txBody>
          <a:bodyPr/>
          <a:lstStyle/>
          <a:p>
            <a:fld id="{614F6535-C5B1-4615-B52A-ABFFEFDFBDCB}" type="slidenum">
              <a:rPr lang="it-IT" smtClean="0"/>
              <a:t>12</a:t>
            </a:fld>
            <a:endParaRPr lang="it-IT"/>
          </a:p>
        </p:txBody>
      </p:sp>
    </p:spTree>
    <p:extLst>
      <p:ext uri="{BB962C8B-B14F-4D97-AF65-F5344CB8AC3E}">
        <p14:creationId xmlns:p14="http://schemas.microsoft.com/office/powerpoint/2010/main" val="273210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4"/>
          <p:cNvSpPr>
            <a:spLocks noGrp="1"/>
          </p:cNvSpPr>
          <p:nvPr>
            <p:ph type="title"/>
          </p:nvPr>
        </p:nvSpPr>
        <p:spPr/>
        <p:txBody>
          <a:bodyPr/>
          <a:lstStyle/>
          <a:p>
            <a:pPr eaLnBrk="1" hangingPunct="1"/>
            <a:r>
              <a:rPr lang="it-IT" altLang="it-IT" dirty="0" smtClean="0">
                <a:solidFill>
                  <a:srgbClr val="FF0000"/>
                </a:solidFill>
              </a:rPr>
              <a:t>Incontrare</a:t>
            </a:r>
            <a:r>
              <a:rPr lang="it-IT" altLang="it-IT" dirty="0" smtClean="0"/>
              <a:t> la malattia</a:t>
            </a:r>
          </a:p>
        </p:txBody>
      </p:sp>
      <p:pic>
        <p:nvPicPr>
          <p:cNvPr id="13315" name="Segnaposto contenuto 8"/>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19289" y="1557338"/>
            <a:ext cx="3240087" cy="4908550"/>
          </a:xfrm>
        </p:spPr>
      </p:pic>
      <p:pic>
        <p:nvPicPr>
          <p:cNvPr id="13316" name="Segnaposto contenuto 7"/>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6096000" y="1700213"/>
            <a:ext cx="3816350" cy="4519612"/>
          </a:xfrm>
        </p:spPr>
      </p:pic>
    </p:spTree>
    <p:extLst>
      <p:ext uri="{BB962C8B-B14F-4D97-AF65-F5344CB8AC3E}">
        <p14:creationId xmlns:p14="http://schemas.microsoft.com/office/powerpoint/2010/main" val="3892816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pPr eaLnBrk="1" hangingPunct="1"/>
            <a:r>
              <a:rPr lang="it-IT" altLang="it-IT" dirty="0" smtClean="0"/>
              <a:t>Vivere </a:t>
            </a:r>
            <a:r>
              <a:rPr lang="it-IT" altLang="it-IT" dirty="0" smtClean="0">
                <a:solidFill>
                  <a:srgbClr val="FF0000"/>
                </a:solidFill>
              </a:rPr>
              <a:t>senza</a:t>
            </a:r>
            <a:r>
              <a:rPr lang="it-IT" altLang="it-IT" dirty="0" smtClean="0"/>
              <a:t> la malattia</a:t>
            </a:r>
          </a:p>
        </p:txBody>
      </p:sp>
      <p:pic>
        <p:nvPicPr>
          <p:cNvPr id="14339" name="Segnaposto contenuto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79650" y="1628776"/>
            <a:ext cx="3684588" cy="4538663"/>
          </a:xfrm>
        </p:spPr>
      </p:pic>
      <p:sp>
        <p:nvSpPr>
          <p:cNvPr id="14340" name="Segnaposto contenuto 3"/>
          <p:cNvSpPr>
            <a:spLocks noGrp="1"/>
          </p:cNvSpPr>
          <p:nvPr>
            <p:ph sz="half" idx="2"/>
          </p:nvPr>
        </p:nvSpPr>
        <p:spPr/>
        <p:txBody>
          <a:bodyPr/>
          <a:lstStyle/>
          <a:p>
            <a:pPr marL="0" indent="0" algn="r">
              <a:buNone/>
            </a:pPr>
            <a:r>
              <a:rPr lang="it-IT" altLang="it-IT" smtClean="0"/>
              <a:t>Difesa incosciente, distacco, incredulità, banalizzazione, indifferenza, torpore emotivo, rifiuto</a:t>
            </a:r>
          </a:p>
          <a:p>
            <a:pPr marL="0" indent="0">
              <a:buNone/>
            </a:pPr>
            <a:r>
              <a:rPr lang="it-IT" altLang="it-IT" i="1"/>
              <a:t>«I primi mesi passarono paradossalmente tranquilli, come in un limbo, in una situazione non esattamente definibile. Vivevo nell’illusione di guarire, sognavo continuamente di tornare all’ospedale a ritirare la mia cartella e chiudere definitivamente con “quella storia”»</a:t>
            </a:r>
          </a:p>
          <a:p>
            <a:pPr marL="0" indent="0">
              <a:buNone/>
            </a:pPr>
            <a:endParaRPr lang="it-IT" altLang="it-IT" smtClean="0"/>
          </a:p>
        </p:txBody>
      </p:sp>
    </p:spTree>
    <p:extLst>
      <p:ext uri="{BB962C8B-B14F-4D97-AF65-F5344CB8AC3E}">
        <p14:creationId xmlns:p14="http://schemas.microsoft.com/office/powerpoint/2010/main" val="510499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pPr eaLnBrk="1" hangingPunct="1"/>
            <a:r>
              <a:rPr lang="it-IT" altLang="it-IT" dirty="0" smtClean="0"/>
              <a:t>Vivere </a:t>
            </a:r>
            <a:r>
              <a:rPr lang="it-IT" altLang="it-IT" dirty="0" smtClean="0">
                <a:solidFill>
                  <a:srgbClr val="FF0000"/>
                </a:solidFill>
              </a:rPr>
              <a:t>contro</a:t>
            </a:r>
            <a:r>
              <a:rPr lang="it-IT" altLang="it-IT" dirty="0" smtClean="0"/>
              <a:t> la malattia</a:t>
            </a:r>
          </a:p>
        </p:txBody>
      </p:sp>
      <p:sp>
        <p:nvSpPr>
          <p:cNvPr id="15363" name="Segnaposto contenuto 2"/>
          <p:cNvSpPr>
            <a:spLocks noGrp="1"/>
          </p:cNvSpPr>
          <p:nvPr>
            <p:ph sz="half" idx="1"/>
          </p:nvPr>
        </p:nvSpPr>
        <p:spPr/>
        <p:txBody>
          <a:bodyPr/>
          <a:lstStyle/>
          <a:p>
            <a:pPr eaLnBrk="1" hangingPunct="1"/>
            <a:r>
              <a:rPr lang="it-IT" altLang="it-IT" dirty="0" smtClean="0"/>
              <a:t>Presa d’atto, rabbia, rifiuto, aggressività, rivendicazione, autolesionismo</a:t>
            </a:r>
          </a:p>
          <a:p>
            <a:pPr eaLnBrk="1" hangingPunct="1"/>
            <a:endParaRPr lang="it-IT" altLang="it-IT" dirty="0" smtClean="0"/>
          </a:p>
        </p:txBody>
      </p:sp>
      <p:pic>
        <p:nvPicPr>
          <p:cNvPr id="15364" name="Segnaposto contenuto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351089" y="3716339"/>
            <a:ext cx="3246437" cy="2160587"/>
          </a:xfrm>
        </p:spPr>
      </p:pic>
      <p:pic>
        <p:nvPicPr>
          <p:cNvPr id="15365"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35638" y="1916114"/>
            <a:ext cx="4545012"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613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pPr eaLnBrk="1" hangingPunct="1"/>
            <a:r>
              <a:rPr lang="it-IT" altLang="it-IT" dirty="0" smtClean="0"/>
              <a:t>Vivere </a:t>
            </a:r>
            <a:r>
              <a:rPr lang="it-IT" altLang="it-IT" dirty="0" smtClean="0">
                <a:solidFill>
                  <a:srgbClr val="FF0000"/>
                </a:solidFill>
              </a:rPr>
              <a:t>nonostante</a:t>
            </a:r>
            <a:r>
              <a:rPr lang="it-IT" altLang="it-IT" dirty="0" smtClean="0"/>
              <a:t> la malattia</a:t>
            </a:r>
          </a:p>
        </p:txBody>
      </p:sp>
      <p:pic>
        <p:nvPicPr>
          <p:cNvPr id="16387" name="Segnaposto contenuto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135188" y="1557338"/>
            <a:ext cx="4038600" cy="3211512"/>
          </a:xfrm>
        </p:spPr>
      </p:pic>
      <p:sp>
        <p:nvSpPr>
          <p:cNvPr id="16388" name="Segnaposto contenuto 3"/>
          <p:cNvSpPr>
            <a:spLocks noGrp="1"/>
          </p:cNvSpPr>
          <p:nvPr>
            <p:ph sz="half" idx="2"/>
          </p:nvPr>
        </p:nvSpPr>
        <p:spPr>
          <a:xfrm>
            <a:off x="2208214" y="5013325"/>
            <a:ext cx="4027487" cy="1468438"/>
          </a:xfrm>
        </p:spPr>
        <p:txBody>
          <a:bodyPr/>
          <a:lstStyle/>
          <a:p>
            <a:pPr marL="0" indent="0">
              <a:buNone/>
            </a:pPr>
            <a:r>
              <a:rPr lang="it-IT" altLang="it-IT"/>
              <a:t>Negoziazione è il termine con cui si indica il processo con il quale due o più controparti si incontrano ed interagiscono allo scopo di migliorare la propria posizione.</a:t>
            </a:r>
          </a:p>
        </p:txBody>
      </p:sp>
      <p:pic>
        <p:nvPicPr>
          <p:cNvPr id="16389"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5988" y="5013326"/>
            <a:ext cx="4672012"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017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pPr eaLnBrk="1" hangingPunct="1"/>
            <a:r>
              <a:rPr lang="it-IT" altLang="it-IT" dirty="0" smtClean="0"/>
              <a:t>Vivere </a:t>
            </a:r>
            <a:r>
              <a:rPr lang="it-IT" altLang="it-IT" dirty="0" smtClean="0">
                <a:solidFill>
                  <a:srgbClr val="FF0000"/>
                </a:solidFill>
              </a:rPr>
              <a:t>con</a:t>
            </a:r>
            <a:r>
              <a:rPr lang="it-IT" altLang="it-IT" dirty="0" smtClean="0"/>
              <a:t> la malattia</a:t>
            </a:r>
          </a:p>
        </p:txBody>
      </p:sp>
      <p:pic>
        <p:nvPicPr>
          <p:cNvPr id="18435" name="Segnaposto contenuto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359151" y="1341439"/>
            <a:ext cx="5611813" cy="3743325"/>
          </a:xfrm>
        </p:spPr>
      </p:pic>
      <p:sp>
        <p:nvSpPr>
          <p:cNvPr id="18436" name="Segnaposto contenuto 3"/>
          <p:cNvSpPr txBox="1">
            <a:spLocks/>
          </p:cNvSpPr>
          <p:nvPr/>
        </p:nvSpPr>
        <p:spPr bwMode="auto">
          <a:xfrm>
            <a:off x="2208213" y="5445125"/>
            <a:ext cx="7848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it-IT" altLang="it-IT"/>
              <a:t>Riscoperta di sé, individuazione di un nuovo equilibrio, ricostruzione di una nuova integrità, riorganizzazione del proprio assetto emotivo</a:t>
            </a:r>
          </a:p>
        </p:txBody>
      </p:sp>
    </p:spTree>
    <p:extLst>
      <p:ext uri="{BB962C8B-B14F-4D97-AF65-F5344CB8AC3E}">
        <p14:creationId xmlns:p14="http://schemas.microsoft.com/office/powerpoint/2010/main" val="440955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1"/>
          <p:cNvSpPr txBox="1">
            <a:spLocks noChangeArrowheads="1"/>
          </p:cNvSpPr>
          <p:nvPr/>
        </p:nvSpPr>
        <p:spPr bwMode="auto">
          <a:xfrm>
            <a:off x="4478693" y="404495"/>
            <a:ext cx="2480907" cy="769441"/>
          </a:xfrm>
          <a:prstGeom prst="rect">
            <a:avLst/>
          </a:prstGeom>
          <a:solidFill>
            <a:schemeClr val="accent2"/>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4400" dirty="0" smtClean="0">
                <a:latin typeface="Tahoma" panose="020B0604030504040204" pitchFamily="34" charset="0"/>
              </a:rPr>
              <a:t>COME</a:t>
            </a:r>
            <a:endParaRPr lang="it-IT" altLang="it-IT" sz="4400" dirty="0">
              <a:latin typeface="Tahoma" panose="020B0604030504040204" pitchFamily="34" charset="0"/>
            </a:endParaRPr>
          </a:p>
        </p:txBody>
      </p:sp>
      <p:sp>
        <p:nvSpPr>
          <p:cNvPr id="3" name="Rectangle 2"/>
          <p:cNvSpPr>
            <a:spLocks noChangeArrowheads="1"/>
          </p:cNvSpPr>
          <p:nvPr/>
        </p:nvSpPr>
        <p:spPr bwMode="auto">
          <a:xfrm>
            <a:off x="3503614" y="1700213"/>
            <a:ext cx="489743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1200"/>
              </a:spcBef>
            </a:pPr>
            <a:r>
              <a:rPr lang="it-IT" altLang="it-IT" sz="2600">
                <a:solidFill>
                  <a:schemeClr val="accent1"/>
                </a:solidFill>
                <a:latin typeface="Tahoma" panose="020B0604030504040204" pitchFamily="34" charset="0"/>
              </a:rPr>
              <a:t>Saper Fare (e cosa “non fare”)</a:t>
            </a:r>
          </a:p>
          <a:p>
            <a:pPr algn="ctr" eaLnBrk="1" hangingPunct="1">
              <a:spcBef>
                <a:spcPts val="1200"/>
              </a:spcBef>
            </a:pPr>
            <a:r>
              <a:rPr lang="it-IT" altLang="it-IT" sz="1600" b="1">
                <a:latin typeface="Tahoma" panose="020B0604030504040204" pitchFamily="34" charset="0"/>
              </a:rPr>
              <a:t>comportamenti da adottare nei momenti di crisi e di routine</a:t>
            </a:r>
          </a:p>
        </p:txBody>
      </p:sp>
      <p:sp>
        <p:nvSpPr>
          <p:cNvPr id="4" name="Text Box 3"/>
          <p:cNvSpPr txBox="1">
            <a:spLocks noChangeArrowheads="1"/>
          </p:cNvSpPr>
          <p:nvPr/>
        </p:nvSpPr>
        <p:spPr bwMode="auto">
          <a:xfrm>
            <a:off x="1992314" y="3068639"/>
            <a:ext cx="30956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1200"/>
              </a:spcBef>
            </a:pPr>
            <a:r>
              <a:rPr lang="it-IT" altLang="it-IT" sz="2600">
                <a:solidFill>
                  <a:schemeClr val="accent1"/>
                </a:solidFill>
                <a:latin typeface="Tahoma" panose="020B0604030504040204" pitchFamily="34" charset="0"/>
              </a:rPr>
              <a:t>Sapere</a:t>
            </a:r>
          </a:p>
          <a:p>
            <a:pPr algn="ctr" eaLnBrk="1" hangingPunct="1">
              <a:spcBef>
                <a:spcPts val="1200"/>
              </a:spcBef>
            </a:pPr>
            <a:r>
              <a:rPr lang="it-IT" altLang="it-IT" sz="1600" b="1">
                <a:latin typeface="Tahoma" panose="020B0604030504040204" pitchFamily="34" charset="0"/>
              </a:rPr>
              <a:t>Informazioni sulla patologia</a:t>
            </a:r>
          </a:p>
        </p:txBody>
      </p:sp>
      <p:sp>
        <p:nvSpPr>
          <p:cNvPr id="5" name="Text Box 4"/>
          <p:cNvSpPr txBox="1">
            <a:spLocks noChangeArrowheads="1"/>
          </p:cNvSpPr>
          <p:nvPr/>
        </p:nvSpPr>
        <p:spPr bwMode="auto">
          <a:xfrm>
            <a:off x="6959601" y="3068639"/>
            <a:ext cx="30972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1200"/>
              </a:spcBef>
            </a:pPr>
            <a:r>
              <a:rPr lang="it-IT" altLang="it-IT" sz="2600">
                <a:solidFill>
                  <a:schemeClr val="accent1"/>
                </a:solidFill>
                <a:latin typeface="Tahoma" panose="020B0604030504040204" pitchFamily="34" charset="0"/>
              </a:rPr>
              <a:t>Saper Essere</a:t>
            </a:r>
          </a:p>
          <a:p>
            <a:pPr algn="ctr" eaLnBrk="1" hangingPunct="1">
              <a:spcBef>
                <a:spcPts val="1200"/>
              </a:spcBef>
            </a:pPr>
            <a:r>
              <a:rPr lang="it-IT" altLang="it-IT" sz="1600" b="1">
                <a:latin typeface="Tahoma" panose="020B0604030504040204" pitchFamily="34" charset="0"/>
              </a:rPr>
              <a:t>Accettazione della malattia</a:t>
            </a:r>
          </a:p>
        </p:txBody>
      </p:sp>
      <p:sp>
        <p:nvSpPr>
          <p:cNvPr id="6" name="Text Box 5"/>
          <p:cNvSpPr txBox="1">
            <a:spLocks noChangeArrowheads="1"/>
          </p:cNvSpPr>
          <p:nvPr/>
        </p:nvSpPr>
        <p:spPr bwMode="auto">
          <a:xfrm>
            <a:off x="3432175" y="4437063"/>
            <a:ext cx="52578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1200"/>
              </a:spcBef>
            </a:pPr>
            <a:r>
              <a:rPr lang="it-IT" altLang="it-IT" sz="2600">
                <a:solidFill>
                  <a:schemeClr val="accent1"/>
                </a:solidFill>
                <a:latin typeface="Tahoma" panose="020B0604030504040204" pitchFamily="34" charset="0"/>
              </a:rPr>
              <a:t>Saper Divenire</a:t>
            </a:r>
          </a:p>
          <a:p>
            <a:pPr algn="ctr" eaLnBrk="1" hangingPunct="1">
              <a:spcBef>
                <a:spcPts val="1200"/>
              </a:spcBef>
            </a:pPr>
            <a:r>
              <a:rPr lang="it-IT" altLang="it-IT" sz="1600" b="1">
                <a:latin typeface="Tahoma" panose="020B0604030504040204" pitchFamily="34" charset="0"/>
              </a:rPr>
              <a:t>Avere la capacità di trasformarsi da spettatore ad attore responsabile della propria salute</a:t>
            </a:r>
          </a:p>
        </p:txBody>
      </p:sp>
      <p:sp>
        <p:nvSpPr>
          <p:cNvPr id="2" name="Segnaposto piè di pagina 1"/>
          <p:cNvSpPr>
            <a:spLocks noGrp="1"/>
          </p:cNvSpPr>
          <p:nvPr>
            <p:ph type="ftr" sz="quarter" idx="11"/>
          </p:nvPr>
        </p:nvSpPr>
        <p:spPr>
          <a:xfrm>
            <a:off x="10899648" y="6656832"/>
            <a:ext cx="1292352" cy="201168"/>
          </a:xfrm>
        </p:spPr>
        <p:txBody>
          <a:bodyPr/>
          <a:lstStyle/>
          <a:p>
            <a:r>
              <a:rPr lang="it-IT" smtClean="0"/>
              <a:t>MARIA LUISA UBERTI</a:t>
            </a:r>
            <a:endParaRPr lang="it-IT"/>
          </a:p>
        </p:txBody>
      </p:sp>
      <p:sp>
        <p:nvSpPr>
          <p:cNvPr id="7" name="Segnaposto numero diapositiva 6"/>
          <p:cNvSpPr>
            <a:spLocks noGrp="1"/>
          </p:cNvSpPr>
          <p:nvPr>
            <p:ph type="sldNum" sz="quarter" idx="12"/>
          </p:nvPr>
        </p:nvSpPr>
        <p:spPr/>
        <p:txBody>
          <a:bodyPr/>
          <a:lstStyle/>
          <a:p>
            <a:fld id="{614F6535-C5B1-4615-B52A-ABFFEFDFBDCB}" type="slidenum">
              <a:rPr lang="it-IT" smtClean="0"/>
              <a:t>18</a:t>
            </a:fld>
            <a:endParaRPr lang="it-IT"/>
          </a:p>
        </p:txBody>
      </p:sp>
    </p:spTree>
    <p:extLst>
      <p:ext uri="{BB962C8B-B14F-4D97-AF65-F5344CB8AC3E}">
        <p14:creationId xmlns:p14="http://schemas.microsoft.com/office/powerpoint/2010/main" val="2620458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decel="100000"/>
                                        <p:tgtEl>
                                          <p:spTgt spid="4"/>
                                        </p:tgtEl>
                                      </p:cBhvr>
                                    </p:animEffect>
                                    <p:anim calcmode="lin" valueType="num">
                                      <p:cBhvr>
                                        <p:cTn id="8" dur="400" decel="100000" fill="hold"/>
                                        <p:tgtEl>
                                          <p:spTgt spid="4"/>
                                        </p:tgtEl>
                                        <p:attrNameLst>
                                          <p:attrName>style.rotation</p:attrName>
                                        </p:attrNameLst>
                                      </p:cBhvr>
                                      <p:tavLst>
                                        <p:tav tm="0">
                                          <p:val>
                                            <p:fltVal val="-90"/>
                                          </p:val>
                                        </p:tav>
                                        <p:tav tm="100000">
                                          <p:val>
                                            <p:fltVal val="0"/>
                                          </p:val>
                                        </p:tav>
                                      </p:tavLst>
                                    </p:anim>
                                    <p:anim calcmode="lin" valueType="num">
                                      <p:cBhvr>
                                        <p:cTn id="9" dur="400" decel="100000" fill="hold"/>
                                        <p:tgtEl>
                                          <p:spTgt spid="4"/>
                                        </p:tgtEl>
                                        <p:attrNameLst>
                                          <p:attrName>ppt_x</p:attrName>
                                        </p:attrNameLst>
                                      </p:cBhvr>
                                      <p:tavLst>
                                        <p:tav tm="0">
                                          <p:val>
                                            <p:strVal val="#ppt_x+0.4"/>
                                          </p:val>
                                        </p:tav>
                                        <p:tav tm="100000">
                                          <p:val>
                                            <p:strVal val="#ppt_x-0.05"/>
                                          </p:val>
                                        </p:tav>
                                      </p:tavLst>
                                    </p:anim>
                                    <p:anim calcmode="lin" valueType="num">
                                      <p:cBhvr>
                                        <p:cTn id="10" dur="400" decel="100000" fill="hold"/>
                                        <p:tgtEl>
                                          <p:spTgt spid="4"/>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4" presetClass="entr" presetSubtype="0" accel="10000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strVal val="#ppt_w*0.05"/>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anim calcmode="lin" valueType="num">
                                      <p:cBhvr>
                                        <p:cTn id="19" dur="500" fill="hold"/>
                                        <p:tgtEl>
                                          <p:spTgt spid="3"/>
                                        </p:tgtEl>
                                        <p:attrNameLst>
                                          <p:attrName>ppt_x</p:attrName>
                                        </p:attrNameLst>
                                      </p:cBhvr>
                                      <p:tavLst>
                                        <p:tav tm="0">
                                          <p:val>
                                            <p:strVal val="#ppt_x-.2"/>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Effect transition="in" filter="fade">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400" decel="100000"/>
                                        <p:tgtEl>
                                          <p:spTgt spid="5"/>
                                        </p:tgtEl>
                                      </p:cBhvr>
                                    </p:animEffect>
                                    <p:anim calcmode="lin" valueType="num">
                                      <p:cBhvr>
                                        <p:cTn id="27" dur="400" decel="100000" fill="hold"/>
                                        <p:tgtEl>
                                          <p:spTgt spid="5"/>
                                        </p:tgtEl>
                                        <p:attrNameLst>
                                          <p:attrName>style.rotation</p:attrName>
                                        </p:attrNameLst>
                                      </p:cBhvr>
                                      <p:tavLst>
                                        <p:tav tm="0">
                                          <p:val>
                                            <p:fltVal val="-90"/>
                                          </p:val>
                                        </p:tav>
                                        <p:tav tm="100000">
                                          <p:val>
                                            <p:fltVal val="0"/>
                                          </p:val>
                                        </p:tav>
                                      </p:tavLst>
                                    </p:anim>
                                    <p:anim calcmode="lin" valueType="num">
                                      <p:cBhvr>
                                        <p:cTn id="28" dur="400" decel="100000" fill="hold"/>
                                        <p:tgtEl>
                                          <p:spTgt spid="5"/>
                                        </p:tgtEl>
                                        <p:attrNameLst>
                                          <p:attrName>ppt_x</p:attrName>
                                        </p:attrNameLst>
                                      </p:cBhvr>
                                      <p:tavLst>
                                        <p:tav tm="0">
                                          <p:val>
                                            <p:strVal val="#ppt_x+0.4"/>
                                          </p:val>
                                        </p:tav>
                                        <p:tav tm="100000">
                                          <p:val>
                                            <p:strVal val="#ppt_x-0.05"/>
                                          </p:val>
                                        </p:tav>
                                      </p:tavLst>
                                    </p:anim>
                                    <p:anim calcmode="lin" valueType="num">
                                      <p:cBhvr>
                                        <p:cTn id="29" dur="400" decel="100000" fill="hold"/>
                                        <p:tgtEl>
                                          <p:spTgt spid="5"/>
                                        </p:tgtEl>
                                        <p:attrNameLst>
                                          <p:attrName>ppt_y</p:attrName>
                                        </p:attrNameLst>
                                      </p:cBhvr>
                                      <p:tavLst>
                                        <p:tav tm="0">
                                          <p:val>
                                            <p:strVal val="#ppt_y-0.4"/>
                                          </p:val>
                                        </p:tav>
                                        <p:tav tm="100000">
                                          <p:val>
                                            <p:strVal val="#ppt_y+0.1"/>
                                          </p:val>
                                        </p:tav>
                                      </p:tavLst>
                                    </p:anim>
                                    <p:anim calcmode="lin" valueType="num">
                                      <p:cBhvr>
                                        <p:cTn id="30"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31"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amond(i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COME PUO’ L’INFERMIERE</a:t>
            </a:r>
            <a:r>
              <a:rPr lang="it-IT" sz="9600" dirty="0">
                <a:latin typeface="Tahoma" panose="020B0604030504040204" pitchFamily="34" charset="0"/>
                <a:ea typeface="Tahoma" panose="020B0604030504040204" pitchFamily="34" charset="0"/>
                <a:cs typeface="Tahoma" panose="020B0604030504040204" pitchFamily="34" charset="0"/>
              </a:rPr>
              <a:t> ?</a:t>
            </a:r>
            <a:r>
              <a:rPr lang="it-IT" dirty="0" smtClean="0"/>
              <a:t> FARE TUTTO CIO’</a:t>
            </a:r>
            <a:endParaRPr lang="it-IT" dirty="0"/>
          </a:p>
        </p:txBody>
      </p:sp>
      <p:sp>
        <p:nvSpPr>
          <p:cNvPr id="5" name="Segnaposto testo 4"/>
          <p:cNvSpPr>
            <a:spLocks noGrp="1"/>
          </p:cNvSpPr>
          <p:nvPr>
            <p:ph type="body" idx="1"/>
          </p:nvPr>
        </p:nvSpPr>
        <p:spPr>
          <a:xfrm>
            <a:off x="1681367" y="2555318"/>
            <a:ext cx="7369327" cy="2018267"/>
          </a:xfrm>
        </p:spPr>
        <p:txBody>
          <a:bodyPr>
            <a:normAutofit fontScale="62500" lnSpcReduction="20000"/>
          </a:bodyPr>
          <a:lstStyle/>
          <a:p>
            <a:r>
              <a:rPr lang="it-IT" sz="2900" dirty="0"/>
              <a:t>Q</a:t>
            </a:r>
            <a:r>
              <a:rPr lang="it-IT" sz="2900" dirty="0" smtClean="0"/>
              <a:t>UALE STRUMENTO HA A DISPOSIZIONE L’INFERMIERE</a:t>
            </a:r>
            <a:r>
              <a:rPr lang="it-IT" sz="24000" dirty="0" smtClean="0">
                <a:latin typeface="Tahoma" panose="020B0604030504040204" pitchFamily="34" charset="0"/>
                <a:ea typeface="Tahoma" panose="020B0604030504040204" pitchFamily="34" charset="0"/>
                <a:cs typeface="Tahoma" panose="020B0604030504040204" pitchFamily="34" charset="0"/>
              </a:rPr>
              <a:t>?</a:t>
            </a:r>
            <a:endParaRPr lang="it-IT" sz="24000" dirty="0">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a:xfrm>
            <a:off x="10753344" y="6537316"/>
            <a:ext cx="1438656" cy="320684"/>
          </a:xfrm>
        </p:spPr>
        <p:txBody>
          <a:bodyPr/>
          <a:lstStyle/>
          <a:p>
            <a:r>
              <a:rPr lang="it-IT" dirty="0" smtClean="0"/>
              <a:t>MARIA LUISA UBERTI</a:t>
            </a:r>
            <a:endParaRPr lang="it-IT" dirty="0"/>
          </a:p>
        </p:txBody>
      </p:sp>
      <p:sp>
        <p:nvSpPr>
          <p:cNvPr id="3" name="Segnaposto numero diapositiva 2"/>
          <p:cNvSpPr>
            <a:spLocks noGrp="1"/>
          </p:cNvSpPr>
          <p:nvPr>
            <p:ph type="sldNum" sz="quarter" idx="12"/>
          </p:nvPr>
        </p:nvSpPr>
        <p:spPr/>
        <p:txBody>
          <a:bodyPr/>
          <a:lstStyle/>
          <a:p>
            <a:fld id="{614F6535-C5B1-4615-B52A-ABFFEFDFBDCB}" type="slidenum">
              <a:rPr lang="it-IT" smtClean="0"/>
              <a:t>19</a:t>
            </a:fld>
            <a:endParaRPr lang="it-IT"/>
          </a:p>
        </p:txBody>
      </p:sp>
      <p:sp>
        <p:nvSpPr>
          <p:cNvPr id="6" name="AutoShape 2" descr="Risultati immagini per immagini strumenti musicali"/>
          <p:cNvSpPr>
            <a:spLocks noChangeAspect="1" noChangeArrowheads="1"/>
          </p:cNvSpPr>
          <p:nvPr/>
        </p:nvSpPr>
        <p:spPr bwMode="auto">
          <a:xfrm>
            <a:off x="950976" y="75315"/>
            <a:ext cx="2119238" cy="21192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Immagine 7"/>
          <p:cNvPicPr>
            <a:picLocks noChangeAspect="1"/>
          </p:cNvPicPr>
          <p:nvPr/>
        </p:nvPicPr>
        <p:blipFill>
          <a:blip r:embed="rId2"/>
          <a:stretch>
            <a:fillRect/>
          </a:stretch>
        </p:blipFill>
        <p:spPr>
          <a:xfrm>
            <a:off x="9253728" y="2926080"/>
            <a:ext cx="2218944" cy="2157984"/>
          </a:xfrm>
          <a:prstGeom prst="rect">
            <a:avLst/>
          </a:prstGeom>
        </p:spPr>
      </p:pic>
      <p:pic>
        <p:nvPicPr>
          <p:cNvPr id="10" name="Immagine 9"/>
          <p:cNvPicPr>
            <a:picLocks noChangeAspect="1"/>
          </p:cNvPicPr>
          <p:nvPr/>
        </p:nvPicPr>
        <p:blipFill>
          <a:blip r:embed="rId3"/>
          <a:stretch>
            <a:fillRect/>
          </a:stretch>
        </p:blipFill>
        <p:spPr>
          <a:xfrm>
            <a:off x="8055292" y="5084064"/>
            <a:ext cx="2368868" cy="1453252"/>
          </a:xfrm>
          <a:prstGeom prst="rect">
            <a:avLst/>
          </a:prstGeom>
        </p:spPr>
      </p:pic>
      <p:pic>
        <p:nvPicPr>
          <p:cNvPr id="11" name="Immagine 10"/>
          <p:cNvPicPr>
            <a:picLocks noChangeAspect="1"/>
          </p:cNvPicPr>
          <p:nvPr/>
        </p:nvPicPr>
        <p:blipFill>
          <a:blip r:embed="rId4"/>
          <a:stretch>
            <a:fillRect/>
          </a:stretch>
        </p:blipFill>
        <p:spPr>
          <a:xfrm>
            <a:off x="4579936" y="4882002"/>
            <a:ext cx="2466975" cy="1857375"/>
          </a:xfrm>
          <a:prstGeom prst="rect">
            <a:avLst/>
          </a:prstGeom>
        </p:spPr>
      </p:pic>
      <p:pic>
        <p:nvPicPr>
          <p:cNvPr id="13" name="Immagine 12"/>
          <p:cNvPicPr>
            <a:picLocks noChangeAspect="1"/>
          </p:cNvPicPr>
          <p:nvPr/>
        </p:nvPicPr>
        <p:blipFill>
          <a:blip r:embed="rId5"/>
          <a:stretch>
            <a:fillRect/>
          </a:stretch>
        </p:blipFill>
        <p:spPr>
          <a:xfrm>
            <a:off x="6887402" y="4449874"/>
            <a:ext cx="1872550" cy="1859485"/>
          </a:xfrm>
          <a:prstGeom prst="rect">
            <a:avLst/>
          </a:prstGeom>
        </p:spPr>
      </p:pic>
      <p:sp>
        <p:nvSpPr>
          <p:cNvPr id="16" name="Rettangolo 15"/>
          <p:cNvSpPr/>
          <p:nvPr/>
        </p:nvSpPr>
        <p:spPr>
          <a:xfrm>
            <a:off x="5711920" y="2644170"/>
            <a:ext cx="768159" cy="1569660"/>
          </a:xfrm>
          <a:prstGeom prst="rect">
            <a:avLst/>
          </a:prstGeom>
        </p:spPr>
        <p:txBody>
          <a:bodyPr wrap="none">
            <a:spAutoFit/>
          </a:bodyPr>
          <a:lstStyle/>
          <a:p>
            <a:r>
              <a:rPr lang="it-IT" sz="9600" dirty="0">
                <a:latin typeface="Tahoma" panose="020B0604030504040204" pitchFamily="34" charset="0"/>
                <a:ea typeface="Tahoma" panose="020B0604030504040204" pitchFamily="34" charset="0"/>
                <a:cs typeface="Tahoma" panose="020B0604030504040204" pitchFamily="34" charset="0"/>
              </a:rPr>
              <a:t>?</a:t>
            </a:r>
            <a:endParaRPr lang="it-IT" dirty="0"/>
          </a:p>
        </p:txBody>
      </p:sp>
      <p:sp>
        <p:nvSpPr>
          <p:cNvPr id="17" name="Rettangolo 16"/>
          <p:cNvSpPr/>
          <p:nvPr/>
        </p:nvSpPr>
        <p:spPr>
          <a:xfrm>
            <a:off x="5711920" y="2644170"/>
            <a:ext cx="768159" cy="1569660"/>
          </a:xfrm>
          <a:prstGeom prst="rect">
            <a:avLst/>
          </a:prstGeom>
        </p:spPr>
        <p:txBody>
          <a:bodyPr wrap="none">
            <a:spAutoFit/>
          </a:bodyPr>
          <a:lstStyle/>
          <a:p>
            <a:r>
              <a:rPr lang="it-IT" sz="9600" dirty="0">
                <a:latin typeface="Tahoma" panose="020B0604030504040204" pitchFamily="34" charset="0"/>
                <a:ea typeface="Tahoma" panose="020B0604030504040204" pitchFamily="34" charset="0"/>
                <a:cs typeface="Tahoma" panose="020B0604030504040204" pitchFamily="34" charset="0"/>
              </a:rPr>
              <a:t>?</a:t>
            </a:r>
            <a:endParaRPr lang="it-IT" dirty="0"/>
          </a:p>
        </p:txBody>
      </p:sp>
      <p:sp>
        <p:nvSpPr>
          <p:cNvPr id="18" name="Rettangolo 17"/>
          <p:cNvSpPr/>
          <p:nvPr/>
        </p:nvSpPr>
        <p:spPr>
          <a:xfrm>
            <a:off x="5711919" y="2644170"/>
            <a:ext cx="3541807" cy="3154710"/>
          </a:xfrm>
          <a:prstGeom prst="rect">
            <a:avLst/>
          </a:prstGeom>
        </p:spPr>
        <p:txBody>
          <a:bodyPr wrap="square">
            <a:spAutoFit/>
          </a:bodyPr>
          <a:lstStyle/>
          <a:p>
            <a:r>
              <a:rPr lang="it-IT" sz="19900" dirty="0">
                <a:latin typeface="Tahoma" panose="020B0604030504040204" pitchFamily="34" charset="0"/>
                <a:ea typeface="Tahoma" panose="020B0604030504040204" pitchFamily="34" charset="0"/>
                <a:cs typeface="Tahoma" panose="020B0604030504040204" pitchFamily="34" charset="0"/>
              </a:rPr>
              <a:t>?</a:t>
            </a:r>
            <a:endParaRPr lang="it-IT" sz="3200" dirty="0"/>
          </a:p>
        </p:txBody>
      </p:sp>
    </p:spTree>
    <p:extLst>
      <p:ext uri="{BB962C8B-B14F-4D97-AF65-F5344CB8AC3E}">
        <p14:creationId xmlns:p14="http://schemas.microsoft.com/office/powerpoint/2010/main" val="445621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Segnaposto contenuto 4"/>
          <p:cNvPicPr>
            <a:picLocks noGrp="1" noChangeAspect="1"/>
          </p:cNvPicPr>
          <p:nvPr>
            <p:ph/>
          </p:nvPr>
        </p:nvPicPr>
        <p:blipFill>
          <a:blip r:embed="rId3">
            <a:extLst>
              <a:ext uri="{28A0092B-C50C-407E-A947-70E740481C1C}">
                <a14:useLocalDpi xmlns:a14="http://schemas.microsoft.com/office/drawing/2010/main" val="0"/>
              </a:ext>
            </a:extLst>
          </a:blip>
          <a:srcRect/>
          <a:stretch>
            <a:fillRect/>
          </a:stretch>
        </p:blipFill>
        <p:spPr>
          <a:xfrm>
            <a:off x="2228850" y="393700"/>
            <a:ext cx="7734300" cy="5613400"/>
          </a:xfrm>
        </p:spPr>
      </p:pic>
      <p:sp>
        <p:nvSpPr>
          <p:cNvPr id="2" name="Segnaposto piè di pagina 1"/>
          <p:cNvSpPr>
            <a:spLocks noGrp="1"/>
          </p:cNvSpPr>
          <p:nvPr>
            <p:ph type="ftr" sz="quarter" idx="11"/>
          </p:nvPr>
        </p:nvSpPr>
        <p:spPr>
          <a:xfrm>
            <a:off x="10738865" y="6608064"/>
            <a:ext cx="1453135" cy="249936"/>
          </a:xfrm>
        </p:spPr>
        <p:txBody>
          <a:bodyPr/>
          <a:lstStyle/>
          <a:p>
            <a:pPr>
              <a:defRPr/>
            </a:pPr>
            <a:r>
              <a:rPr lang="it-IT" smtClean="0"/>
              <a:t>MARIA LUISA UBERTI</a:t>
            </a:r>
            <a:endParaRPr lang="it-IT"/>
          </a:p>
        </p:txBody>
      </p:sp>
      <p:sp>
        <p:nvSpPr>
          <p:cNvPr id="3" name="Segnaposto numero diapositiva 2"/>
          <p:cNvSpPr>
            <a:spLocks noGrp="1"/>
          </p:cNvSpPr>
          <p:nvPr>
            <p:ph type="sldNum" sz="quarter" idx="12"/>
          </p:nvPr>
        </p:nvSpPr>
        <p:spPr/>
        <p:txBody>
          <a:bodyPr/>
          <a:lstStyle/>
          <a:p>
            <a:fld id="{BEC9DA79-0390-45F6-9CCD-270434A3DE76}" type="slidenum">
              <a:rPr lang="it-IT" altLang="it-IT" smtClean="0"/>
              <a:pPr/>
              <a:t>2</a:t>
            </a:fld>
            <a:endParaRPr lang="it-IT" altLang="it-IT"/>
          </a:p>
        </p:txBody>
      </p:sp>
    </p:spTree>
    <p:extLst>
      <p:ext uri="{BB962C8B-B14F-4D97-AF65-F5344CB8AC3E}">
        <p14:creationId xmlns:p14="http://schemas.microsoft.com/office/powerpoint/2010/main" val="1700329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1718120" y="476250"/>
            <a:ext cx="8064500" cy="585788"/>
          </a:xfrm>
          <a:prstGeom prst="rect">
            <a:avLst/>
          </a:prstGeom>
          <a:solidFill>
            <a:schemeClr val="accent2"/>
          </a:solidFill>
          <a:ln w="9525">
            <a:noFill/>
            <a:miter lim="800000"/>
            <a:headEnd/>
            <a:tailEnd/>
          </a:ln>
        </p:spPr>
        <p:txBody>
          <a:bodyPr>
            <a:spAutoFit/>
          </a:bodyPr>
          <a:lstStyle/>
          <a:p>
            <a:pPr algn="ctr">
              <a:defRPr/>
            </a:pPr>
            <a:r>
              <a:rPr lang="it-IT" sz="3200" b="1" dirty="0"/>
              <a:t>Educazione Terapeutica</a:t>
            </a:r>
          </a:p>
        </p:txBody>
      </p:sp>
      <p:sp>
        <p:nvSpPr>
          <p:cNvPr id="1847302" name="Rectangle 6"/>
          <p:cNvSpPr>
            <a:spLocks noChangeArrowheads="1"/>
          </p:cNvSpPr>
          <p:nvPr/>
        </p:nvSpPr>
        <p:spPr bwMode="auto">
          <a:xfrm>
            <a:off x="1320799" y="1628775"/>
            <a:ext cx="9872133" cy="4339650"/>
          </a:xfrm>
          <a:prstGeom prst="rect">
            <a:avLst/>
          </a:prstGeom>
          <a:noFill/>
          <a:ln w="9525">
            <a:noFill/>
            <a:miter lim="800000"/>
            <a:headEnd/>
            <a:tailEnd/>
          </a:ln>
          <a:effectLst/>
        </p:spPr>
        <p:txBody>
          <a:bodyPr wrap="square">
            <a:spAutoFit/>
          </a:bodyPr>
          <a:lstStyle/>
          <a:p>
            <a:pPr>
              <a:defRPr/>
            </a:pPr>
            <a:r>
              <a:rPr lang="it-IT" sz="2000" dirty="0" smtClean="0"/>
              <a:t>È UN PROCESSO DI </a:t>
            </a:r>
            <a:r>
              <a:rPr lang="it-IT" sz="2000" b="1" dirty="0" smtClean="0"/>
              <a:t>APPRENDIMENTO SISTEMICO CENTRATO SUL PAZIENTE.</a:t>
            </a:r>
          </a:p>
          <a:p>
            <a:pPr>
              <a:defRPr/>
            </a:pPr>
            <a:endParaRPr lang="it-IT" sz="2000" dirty="0"/>
          </a:p>
          <a:p>
            <a:pPr>
              <a:defRPr/>
            </a:pPr>
            <a:r>
              <a:rPr lang="it-IT" b="1" dirty="0"/>
              <a:t>Prende in considerazione:</a:t>
            </a:r>
          </a:p>
          <a:p>
            <a:pPr>
              <a:defRPr/>
            </a:pPr>
            <a:endParaRPr lang="it-IT" dirty="0">
              <a:solidFill>
                <a:srgbClr val="0000FF"/>
              </a:solidFill>
            </a:endParaRPr>
          </a:p>
          <a:p>
            <a:pPr lvl="1">
              <a:buFontTx/>
              <a:buChar char="•"/>
              <a:defRPr/>
            </a:pPr>
            <a:r>
              <a:rPr lang="it-IT" sz="2000" dirty="0">
                <a:solidFill>
                  <a:srgbClr val="C00000"/>
                </a:solidFill>
              </a:rPr>
              <a:t> </a:t>
            </a:r>
            <a:r>
              <a:rPr lang="it-IT" sz="2000" b="1" dirty="0">
                <a:solidFill>
                  <a:srgbClr val="C00000"/>
                </a:solidFill>
              </a:rPr>
              <a:t>I processi di adattamento dei pazienti </a:t>
            </a:r>
            <a:r>
              <a:rPr lang="it-IT" sz="2000" i="1" dirty="0"/>
              <a:t>(la capacità di saper affrontare la malattia, le credenze sulla salute e le percezioni socioculturali)</a:t>
            </a:r>
          </a:p>
          <a:p>
            <a:pPr>
              <a:defRPr/>
            </a:pPr>
            <a:endParaRPr lang="it-IT" sz="2000" dirty="0">
              <a:solidFill>
                <a:srgbClr val="0000FF"/>
              </a:solidFill>
            </a:endParaRPr>
          </a:p>
          <a:p>
            <a:pPr lvl="1">
              <a:buFontTx/>
              <a:buChar char="•"/>
              <a:defRPr/>
            </a:pPr>
            <a:r>
              <a:rPr lang="it-IT" sz="2000" dirty="0"/>
              <a:t> </a:t>
            </a:r>
            <a:r>
              <a:rPr lang="it-IT" sz="2000" dirty="0">
                <a:solidFill>
                  <a:srgbClr val="C00000"/>
                </a:solidFill>
              </a:rPr>
              <a:t>I </a:t>
            </a:r>
            <a:r>
              <a:rPr lang="it-IT" sz="2000" b="1" dirty="0">
                <a:solidFill>
                  <a:srgbClr val="C00000"/>
                </a:solidFill>
              </a:rPr>
              <a:t>bisogni soggettivi ed oggettivi dei pazienti</a:t>
            </a:r>
            <a:r>
              <a:rPr lang="it-IT" sz="2000" b="1" dirty="0"/>
              <a:t>, </a:t>
            </a:r>
            <a:r>
              <a:rPr lang="it-IT" sz="2000" dirty="0"/>
              <a:t>sia espressi che no</a:t>
            </a:r>
          </a:p>
          <a:p>
            <a:pPr>
              <a:defRPr/>
            </a:pPr>
            <a:endParaRPr lang="it-IT" sz="2000" b="1" dirty="0">
              <a:solidFill>
                <a:srgbClr val="0000FF"/>
              </a:solidFill>
              <a:effectLst>
                <a:outerShdw blurRad="38100" dist="38100" dir="2700000" algn="tl">
                  <a:srgbClr val="C0C0C0"/>
                </a:outerShdw>
              </a:effectLst>
            </a:endParaRPr>
          </a:p>
          <a:p>
            <a:pPr lvl="1">
              <a:buFontTx/>
              <a:buChar char="•"/>
              <a:defRPr/>
            </a:pPr>
            <a:r>
              <a:rPr lang="it-IT" sz="2000" dirty="0"/>
              <a:t> E’ una </a:t>
            </a:r>
            <a:r>
              <a:rPr lang="it-IT" sz="2000" b="1" dirty="0">
                <a:solidFill>
                  <a:srgbClr val="C00000"/>
                </a:solidFill>
              </a:rPr>
              <a:t>parte integrante del trattamento </a:t>
            </a:r>
            <a:r>
              <a:rPr lang="it-IT" sz="2000" dirty="0"/>
              <a:t>e</a:t>
            </a:r>
            <a:r>
              <a:rPr lang="it-IT" sz="2000" dirty="0">
                <a:solidFill>
                  <a:srgbClr val="0000FF"/>
                </a:solidFill>
              </a:rPr>
              <a:t> </a:t>
            </a:r>
            <a:r>
              <a:rPr lang="it-IT" sz="2000" dirty="0"/>
              <a:t>dell’</a:t>
            </a:r>
            <a:r>
              <a:rPr lang="it-IT" sz="2000" b="1" dirty="0">
                <a:solidFill>
                  <a:srgbClr val="C00000"/>
                </a:solidFill>
              </a:rPr>
              <a:t>assistenza</a:t>
            </a:r>
          </a:p>
          <a:p>
            <a:pPr>
              <a:defRPr/>
            </a:pPr>
            <a:endParaRPr lang="it-IT" sz="2000" dirty="0">
              <a:solidFill>
                <a:srgbClr val="0000FF"/>
              </a:solidFill>
            </a:endParaRPr>
          </a:p>
          <a:p>
            <a:pPr lvl="1">
              <a:buFontTx/>
              <a:buChar char="•"/>
              <a:defRPr/>
            </a:pPr>
            <a:r>
              <a:rPr lang="it-IT" sz="2000" dirty="0"/>
              <a:t> Riguarda  </a:t>
            </a:r>
            <a:r>
              <a:rPr lang="it-IT" sz="2000" b="1" dirty="0">
                <a:solidFill>
                  <a:srgbClr val="C00000"/>
                </a:solidFill>
              </a:rPr>
              <a:t>la vita quotidiana  </a:t>
            </a:r>
            <a:r>
              <a:rPr lang="it-IT" sz="2000" dirty="0"/>
              <a:t>del paziente e </a:t>
            </a:r>
            <a:r>
              <a:rPr lang="it-IT" sz="2000" b="1" dirty="0">
                <a:solidFill>
                  <a:srgbClr val="C00000"/>
                </a:solidFill>
              </a:rPr>
              <a:t>l’ambiente </a:t>
            </a:r>
            <a:r>
              <a:rPr lang="it-IT" sz="2000" b="1" dirty="0" err="1">
                <a:solidFill>
                  <a:srgbClr val="C00000"/>
                </a:solidFill>
              </a:rPr>
              <a:t>psico</a:t>
            </a:r>
            <a:r>
              <a:rPr lang="it-IT" sz="2000" b="1" dirty="0">
                <a:solidFill>
                  <a:srgbClr val="C00000"/>
                </a:solidFill>
              </a:rPr>
              <a:t>-sociale </a:t>
            </a:r>
            <a:r>
              <a:rPr lang="it-IT" sz="2000" dirty="0" smtClean="0"/>
              <a:t>ed  impegna quanto  più  possibile  lo </a:t>
            </a:r>
            <a:r>
              <a:rPr lang="it-IT" sz="2000" b="1" dirty="0" smtClean="0">
                <a:solidFill>
                  <a:srgbClr val="C00000"/>
                </a:solidFill>
              </a:rPr>
              <a:t>stile </a:t>
            </a:r>
            <a:r>
              <a:rPr lang="it-IT" sz="2000" b="1" dirty="0">
                <a:solidFill>
                  <a:srgbClr val="C00000"/>
                </a:solidFill>
              </a:rPr>
              <a:t>di vita del paziente</a:t>
            </a:r>
            <a:r>
              <a:rPr lang="it-IT" sz="2000" dirty="0"/>
              <a:t>, dei parenti e amici</a:t>
            </a:r>
            <a:r>
              <a:rPr lang="it-IT" sz="2000" dirty="0" smtClean="0"/>
              <a:t>.</a:t>
            </a:r>
            <a:endParaRPr lang="it-IT" sz="2000" dirty="0"/>
          </a:p>
        </p:txBody>
      </p:sp>
      <p:sp>
        <p:nvSpPr>
          <p:cNvPr id="29699" name="Rettangolo 5"/>
          <p:cNvSpPr>
            <a:spLocks noChangeArrowheads="1"/>
          </p:cNvSpPr>
          <p:nvPr/>
        </p:nvSpPr>
        <p:spPr bwMode="auto">
          <a:xfrm>
            <a:off x="6088509" y="6308726"/>
            <a:ext cx="4471096" cy="307777"/>
          </a:xfrm>
          <a:prstGeom prst="rect">
            <a:avLst/>
          </a:prstGeom>
          <a:noFill/>
          <a:ln w="9525">
            <a:noFill/>
            <a:miter lim="800000"/>
            <a:headEnd/>
            <a:tailEnd/>
          </a:ln>
        </p:spPr>
        <p:txBody>
          <a:bodyPr wrap="none">
            <a:spAutoFit/>
          </a:bodyPr>
          <a:lstStyle/>
          <a:p>
            <a:pPr lvl="1" algn="ctr"/>
            <a:r>
              <a:rPr lang="en-GB" sz="1400" i="1"/>
              <a:t>OMS,  “Therapeutic Patient Education 1998”</a:t>
            </a:r>
          </a:p>
        </p:txBody>
      </p:sp>
      <p:sp>
        <p:nvSpPr>
          <p:cNvPr id="2" name="Segnaposto piè di pagina 1"/>
          <p:cNvSpPr>
            <a:spLocks noGrp="1"/>
          </p:cNvSpPr>
          <p:nvPr>
            <p:ph type="ftr" sz="quarter" idx="11"/>
          </p:nvPr>
        </p:nvSpPr>
        <p:spPr>
          <a:xfrm>
            <a:off x="10899648" y="6535162"/>
            <a:ext cx="1292352" cy="322838"/>
          </a:xfrm>
        </p:spPr>
        <p:txBody>
          <a:bodyPr/>
          <a:lstStyle/>
          <a:p>
            <a:r>
              <a:rPr lang="it-IT" smtClean="0"/>
              <a:t>MARIA LUISA UBERTI</a:t>
            </a:r>
            <a:endParaRPr lang="it-IT"/>
          </a:p>
        </p:txBody>
      </p:sp>
      <p:sp>
        <p:nvSpPr>
          <p:cNvPr id="3" name="Segnaposto numero diapositiva 2"/>
          <p:cNvSpPr>
            <a:spLocks noGrp="1"/>
          </p:cNvSpPr>
          <p:nvPr>
            <p:ph type="sldNum" sz="quarter" idx="12"/>
          </p:nvPr>
        </p:nvSpPr>
        <p:spPr/>
        <p:txBody>
          <a:bodyPr/>
          <a:lstStyle/>
          <a:p>
            <a:fld id="{614F6535-C5B1-4615-B52A-ABFFEFDFBDCB}" type="slidenum">
              <a:rPr lang="it-IT" smtClean="0"/>
              <a:t>20</a:t>
            </a:fld>
            <a:endParaRPr lang="it-IT"/>
          </a:p>
        </p:txBody>
      </p:sp>
    </p:spTree>
    <p:extLst>
      <p:ext uri="{BB962C8B-B14F-4D97-AF65-F5344CB8AC3E}">
        <p14:creationId xmlns:p14="http://schemas.microsoft.com/office/powerpoint/2010/main" val="1068066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930844" y="1683341"/>
            <a:ext cx="8538102" cy="4955203"/>
          </a:xfrm>
          <a:prstGeom prst="rect">
            <a:avLst/>
          </a:prstGeom>
          <a:solidFill>
            <a:schemeClr val="bg1"/>
          </a:solidFill>
          <a:ln>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endParaRPr lang="it-IT" sz="28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itchFamily="34" charset="0"/>
              <a:buChar char="•"/>
            </a:pPr>
            <a:r>
              <a:rPr lang="it-IT" sz="2400" dirty="0" smtClean="0">
                <a:latin typeface="Arial Black" panose="020B0A04020102020204" pitchFamily="34" charset="0"/>
                <a:ea typeface="Tahoma" panose="020B0604030504040204" pitchFamily="34" charset="0"/>
                <a:cs typeface="Tahoma" panose="020B0604030504040204" pitchFamily="34" charset="0"/>
              </a:rPr>
              <a:t>UNA DIAGNOSI EDUCATIVA                                           (BISOGNI FORMATIVI)</a:t>
            </a:r>
          </a:p>
          <a:p>
            <a:pPr marL="457200" indent="-457200">
              <a:buFont typeface="Arial" pitchFamily="34" charset="0"/>
              <a:buChar char="•"/>
            </a:pPr>
            <a:endParaRPr lang="it-IT" sz="2400" dirty="0" smtClean="0">
              <a:latin typeface="Arial Black" panose="020B0A04020102020204" pitchFamily="34" charset="0"/>
              <a:ea typeface="Tahoma" panose="020B0604030504040204" pitchFamily="34" charset="0"/>
              <a:cs typeface="Tahoma" panose="020B0604030504040204" pitchFamily="34" charset="0"/>
            </a:endParaRPr>
          </a:p>
          <a:p>
            <a:pPr marL="457200" indent="-457200">
              <a:buFont typeface="Arial" pitchFamily="34" charset="0"/>
              <a:buChar char="•"/>
            </a:pPr>
            <a:r>
              <a:rPr lang="it-IT" sz="2400" dirty="0" smtClean="0">
                <a:latin typeface="Arial Black" panose="020B0A04020102020204" pitchFamily="34" charset="0"/>
                <a:ea typeface="Tahoma" panose="020B0604030504040204" pitchFamily="34" charset="0"/>
                <a:cs typeface="Tahoma" panose="020B0604030504040204" pitchFamily="34" charset="0"/>
              </a:rPr>
              <a:t>LA SCELTA DI OBIETTIVI DI APPRENDIMENTO CONDIVISI</a:t>
            </a:r>
          </a:p>
          <a:p>
            <a:pPr marL="457200" indent="-457200">
              <a:buFont typeface="Arial" pitchFamily="34" charset="0"/>
              <a:buChar char="•"/>
            </a:pPr>
            <a:endParaRPr lang="it-IT" sz="2400" dirty="0" smtClean="0">
              <a:latin typeface="Arial Black" panose="020B0A04020102020204" pitchFamily="34" charset="0"/>
              <a:ea typeface="Tahoma" panose="020B0604030504040204" pitchFamily="34" charset="0"/>
              <a:cs typeface="Tahoma" panose="020B0604030504040204" pitchFamily="34" charset="0"/>
            </a:endParaRPr>
          </a:p>
          <a:p>
            <a:pPr marL="457200" indent="-457200">
              <a:buFont typeface="Arial" pitchFamily="34" charset="0"/>
              <a:buChar char="•"/>
            </a:pPr>
            <a:r>
              <a:rPr lang="it-IT" sz="2400" dirty="0" smtClean="0">
                <a:latin typeface="Arial Black" panose="020B0A04020102020204" pitchFamily="34" charset="0"/>
                <a:ea typeface="Tahoma" panose="020B0604030504040204" pitchFamily="34" charset="0"/>
                <a:cs typeface="Tahoma" panose="020B0604030504040204" pitchFamily="34" charset="0"/>
              </a:rPr>
              <a:t>L’APPLICAZIONE DI TECNICHE DI INSEGNAMENTO</a:t>
            </a:r>
          </a:p>
          <a:p>
            <a:pPr marL="457200" indent="-457200">
              <a:buFont typeface="Arial" pitchFamily="34" charset="0"/>
              <a:buChar char="•"/>
            </a:pPr>
            <a:endParaRPr lang="it-IT" sz="2400" dirty="0" smtClean="0">
              <a:latin typeface="Arial Black" panose="020B0A04020102020204" pitchFamily="34" charset="0"/>
              <a:ea typeface="Tahoma" panose="020B0604030504040204" pitchFamily="34" charset="0"/>
              <a:cs typeface="Tahoma" panose="020B0604030504040204" pitchFamily="34" charset="0"/>
            </a:endParaRPr>
          </a:p>
          <a:p>
            <a:r>
              <a:rPr lang="it-IT" sz="2400" dirty="0" smtClean="0">
                <a:latin typeface="Arial Black" panose="020B0A04020102020204" pitchFamily="34" charset="0"/>
                <a:ea typeface="Tahoma" panose="020B0604030504040204" pitchFamily="34" charset="0"/>
                <a:cs typeface="Tahoma" panose="020B0604030504040204" pitchFamily="34" charset="0"/>
              </a:rPr>
              <a:t>     VERIFICA PERTINENTE</a:t>
            </a:r>
          </a:p>
          <a:p>
            <a:pPr lvl="0"/>
            <a:endParaRPr lang="it-IT" sz="2400" dirty="0" smtClean="0">
              <a:latin typeface="Arial Black" panose="020B0A04020102020204" pitchFamily="34" charset="0"/>
              <a:ea typeface="Tahoma" panose="020B0604030504040204" pitchFamily="34" charset="0"/>
              <a:cs typeface="Tahoma" panose="020B0604030504040204" pitchFamily="34" charset="0"/>
            </a:endParaRPr>
          </a:p>
          <a:p>
            <a:pPr algn="ctr"/>
            <a:r>
              <a:rPr lang="it-IT" sz="2400" u="sng" dirty="0" smtClean="0">
                <a:latin typeface="Arial Black" panose="020B0A04020102020204" pitchFamily="34" charset="0"/>
                <a:ea typeface="Tahoma" panose="020B0604030504040204" pitchFamily="34" charset="0"/>
                <a:cs typeface="Tahoma" panose="020B0604030504040204" pitchFamily="34" charset="0"/>
              </a:rPr>
              <a:t>  NON CI SI IMPROVVISA </a:t>
            </a:r>
            <a:r>
              <a:rPr lang="it-IT" sz="2400" u="sng" dirty="0" smtClean="0">
                <a:solidFill>
                  <a:srgbClr val="FF0000"/>
                </a:solidFill>
                <a:latin typeface="Arial Black" panose="020B0A04020102020204" pitchFamily="34" charset="0"/>
                <a:ea typeface="Tahoma" panose="020B0604030504040204" pitchFamily="34" charset="0"/>
                <a:cs typeface="Tahoma" panose="020B0604030504040204" pitchFamily="34" charset="0"/>
              </a:rPr>
              <a:t>EDUCATORI</a:t>
            </a:r>
            <a:r>
              <a:rPr lang="it-IT" sz="2400" u="sng" dirty="0" smtClean="0">
                <a:latin typeface="Arial Black" panose="020B0A04020102020204" pitchFamily="34" charset="0"/>
                <a:ea typeface="Tahoma" panose="020B0604030504040204" pitchFamily="34" charset="0"/>
                <a:cs typeface="Tahoma" panose="020B0604030504040204" pitchFamily="34" charset="0"/>
              </a:rPr>
              <a:t>!!!</a:t>
            </a:r>
            <a:endParaRPr lang="it-IT" sz="2400" u="sng" dirty="0">
              <a:latin typeface="Arial Black" panose="020B0A04020102020204" pitchFamily="34" charset="0"/>
              <a:ea typeface="Tahoma" panose="020B0604030504040204" pitchFamily="34" charset="0"/>
              <a:cs typeface="Tahoma" panose="020B0604030504040204" pitchFamily="34" charset="0"/>
            </a:endParaRPr>
          </a:p>
        </p:txBody>
      </p:sp>
      <p:sp>
        <p:nvSpPr>
          <p:cNvPr id="7" name="Titolo 6"/>
          <p:cNvSpPr>
            <a:spLocks noGrp="1"/>
          </p:cNvSpPr>
          <p:nvPr>
            <p:ph type="title"/>
          </p:nvPr>
        </p:nvSpPr>
        <p:spPr>
          <a:xfrm>
            <a:off x="1930844" y="146304"/>
            <a:ext cx="8141569" cy="956274"/>
          </a:xfrm>
          <a:solidFill>
            <a:schemeClr val="accent2"/>
          </a:solidFill>
          <a:effectLst/>
        </p:spPr>
        <p:txBody>
          <a:bodyPr>
            <a:normAutofit/>
          </a:bodyPr>
          <a:lstStyle/>
          <a:p>
            <a:r>
              <a:rPr lang="it-IT" sz="4000" dirty="0" smtClean="0">
                <a:latin typeface="Tahoma" panose="020B0604030504040204" pitchFamily="34" charset="0"/>
                <a:ea typeface="Tahoma" panose="020B0604030504040204" pitchFamily="34" charset="0"/>
                <a:cs typeface="Tahoma" panose="020B0604030504040204" pitchFamily="34" charset="0"/>
              </a:rPr>
              <a:t>Corretto approccio educativo</a:t>
            </a:r>
            <a:endParaRPr lang="it-IT" sz="4000" dirty="0">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a:xfrm>
            <a:off x="10844784" y="6638544"/>
            <a:ext cx="1347216" cy="219456"/>
          </a:xfrm>
        </p:spPr>
        <p:txBody>
          <a:bodyPr/>
          <a:lstStyle/>
          <a:p>
            <a:r>
              <a:rPr lang="it-IT" dirty="0" smtClean="0"/>
              <a:t>MARIA LUISA UBERTI</a:t>
            </a:r>
            <a:endParaRPr lang="it-IT" dirty="0"/>
          </a:p>
        </p:txBody>
      </p:sp>
      <p:sp>
        <p:nvSpPr>
          <p:cNvPr id="4" name="Segnaposto numero diapositiva 3"/>
          <p:cNvSpPr>
            <a:spLocks noGrp="1"/>
          </p:cNvSpPr>
          <p:nvPr>
            <p:ph type="sldNum" sz="quarter" idx="12"/>
          </p:nvPr>
        </p:nvSpPr>
        <p:spPr/>
        <p:txBody>
          <a:bodyPr/>
          <a:lstStyle/>
          <a:p>
            <a:fld id="{614F6535-C5B1-4615-B52A-ABFFEFDFBDCB}" type="slidenum">
              <a:rPr lang="it-IT" smtClean="0"/>
              <a:pPr/>
              <a:t>21</a:t>
            </a:fld>
            <a:endParaRPr lang="it-IT"/>
          </a:p>
        </p:txBody>
      </p:sp>
    </p:spTree>
    <p:extLst>
      <p:ext uri="{BB962C8B-B14F-4D97-AF65-F5344CB8AC3E}">
        <p14:creationId xmlns:p14="http://schemas.microsoft.com/office/powerpoint/2010/main" val="197239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892704"/>
          </a:xfrm>
        </p:spPr>
        <p:txBody>
          <a:bodyPr>
            <a:normAutofit fontScale="90000"/>
          </a:bodyPr>
          <a:lstStyle/>
          <a:p>
            <a:r>
              <a:rPr lang="it-IT" dirty="0" smtClean="0"/>
              <a:t>EDUCAZIONE …….CRITICITA’</a:t>
            </a:r>
            <a:br>
              <a:rPr lang="it-IT" dirty="0" smtClean="0"/>
            </a:br>
            <a:r>
              <a:rPr lang="it-IT" dirty="0" smtClean="0"/>
              <a:t>PER LA PERSONA DIABETICA</a:t>
            </a:r>
            <a:endParaRPr lang="it-IT" dirty="0"/>
          </a:p>
        </p:txBody>
      </p:sp>
      <p:sp>
        <p:nvSpPr>
          <p:cNvPr id="3" name="Sottotitolo 2"/>
          <p:cNvSpPr>
            <a:spLocks noGrp="1"/>
          </p:cNvSpPr>
          <p:nvPr>
            <p:ph type="subTitle" idx="1"/>
          </p:nvPr>
        </p:nvSpPr>
        <p:spPr>
          <a:xfrm>
            <a:off x="1822704" y="4894665"/>
            <a:ext cx="10176933" cy="1655762"/>
          </a:xfrm>
        </p:spPr>
        <p:txBody>
          <a:bodyPr/>
          <a:lstStyle/>
          <a:p>
            <a:r>
              <a:rPr lang="it-IT" dirty="0" smtClean="0"/>
              <a:t>AUTOCONTROLLO: QUALI DEVICES, COME, QUANDO? PERCHE? ADERENZA ALLA TERAPIA: TEMPI, ESECUZIONE , CONSERVAZIONE</a:t>
            </a:r>
          </a:p>
          <a:p>
            <a:r>
              <a:rPr lang="it-IT" dirty="0" smtClean="0"/>
              <a:t>ALIMENTAZIONE……ATTIVITA’ FISICA……….</a:t>
            </a:r>
          </a:p>
        </p:txBody>
      </p:sp>
      <p:sp>
        <p:nvSpPr>
          <p:cNvPr id="4" name="Fumetto 4 3"/>
          <p:cNvSpPr/>
          <p:nvPr/>
        </p:nvSpPr>
        <p:spPr>
          <a:xfrm>
            <a:off x="2116668" y="2015067"/>
            <a:ext cx="9533466" cy="194124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BUGIE METROPOLITANE</a:t>
            </a:r>
          </a:p>
        </p:txBody>
      </p:sp>
      <p:sp>
        <p:nvSpPr>
          <p:cNvPr id="5" name="Segnaposto piè di pagina 4"/>
          <p:cNvSpPr>
            <a:spLocks noGrp="1"/>
          </p:cNvSpPr>
          <p:nvPr>
            <p:ph type="ftr" sz="quarter" idx="11"/>
          </p:nvPr>
        </p:nvSpPr>
        <p:spPr>
          <a:xfrm>
            <a:off x="10826496" y="6550427"/>
            <a:ext cx="1365504" cy="239842"/>
          </a:xfrm>
        </p:spPr>
        <p:txBody>
          <a:bodyPr/>
          <a:lstStyle/>
          <a:p>
            <a:r>
              <a:rPr lang="it-IT" dirty="0" smtClean="0"/>
              <a:t>RIA LUISA </a:t>
            </a:r>
            <a:r>
              <a:rPr lang="it-IT" dirty="0"/>
              <a:t>UBERTIMA</a:t>
            </a:r>
          </a:p>
        </p:txBody>
      </p:sp>
      <p:sp>
        <p:nvSpPr>
          <p:cNvPr id="6" name="Segnaposto numero diapositiva 5"/>
          <p:cNvSpPr>
            <a:spLocks noGrp="1"/>
          </p:cNvSpPr>
          <p:nvPr>
            <p:ph type="sldNum" sz="quarter" idx="12"/>
          </p:nvPr>
        </p:nvSpPr>
        <p:spPr/>
        <p:txBody>
          <a:bodyPr/>
          <a:lstStyle/>
          <a:p>
            <a:fld id="{614F6535-C5B1-4615-B52A-ABFFEFDFBDCB}" type="slidenum">
              <a:rPr lang="it-IT" smtClean="0"/>
              <a:t>22</a:t>
            </a:fld>
            <a:endParaRPr lang="it-IT"/>
          </a:p>
        </p:txBody>
      </p:sp>
    </p:spTree>
    <p:extLst>
      <p:ext uri="{BB962C8B-B14F-4D97-AF65-F5344CB8AC3E}">
        <p14:creationId xmlns:p14="http://schemas.microsoft.com/office/powerpoint/2010/main" val="3393089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ublic\Pictures\position statement.jpg"/>
          <p:cNvPicPr>
            <a:picLocks noChangeAspect="1" noChangeArrowheads="1"/>
          </p:cNvPicPr>
          <p:nvPr/>
        </p:nvPicPr>
        <p:blipFill>
          <a:blip r:embed="rId3">
            <a:extLst/>
          </a:blip>
          <a:srcRect/>
          <a:stretch>
            <a:fillRect/>
          </a:stretch>
        </p:blipFill>
        <p:spPr bwMode="auto">
          <a:xfrm>
            <a:off x="1682801" y="1429140"/>
            <a:ext cx="3077121" cy="363659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pic>
      <p:sp>
        <p:nvSpPr>
          <p:cNvPr id="37890" name="AutoShape 4" descr="Risultati immagini per standard diabete 2014"/>
          <p:cNvSpPr>
            <a:spLocks noChangeAspect="1" noChangeArrowheads="1"/>
          </p:cNvSpPr>
          <p:nvPr/>
        </p:nvSpPr>
        <p:spPr bwMode="auto">
          <a:xfrm>
            <a:off x="15240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it-IT" altLang="it-IT">
              <a:latin typeface="Trebuchet MS" panose="020B0603020202020204" pitchFamily="34" charset="0"/>
            </a:endParaRPr>
          </a:p>
        </p:txBody>
      </p:sp>
      <p:sp>
        <p:nvSpPr>
          <p:cNvPr id="37891" name="AutoShape 6" descr="Risultati immagini per standard diabete 2014"/>
          <p:cNvSpPr>
            <a:spLocks noChangeAspect="1" noChangeArrowheads="1"/>
          </p:cNvSpPr>
          <p:nvPr/>
        </p:nvSpPr>
        <p:spPr bwMode="auto">
          <a:xfrm>
            <a:off x="1676400" y="15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it-IT" altLang="it-IT">
              <a:latin typeface="Trebuchet MS" panose="020B0603020202020204" pitchFamily="34" charset="0"/>
            </a:endParaRPr>
          </a:p>
        </p:txBody>
      </p:sp>
      <p:pic>
        <p:nvPicPr>
          <p:cNvPr id="1031" name="Picture 7" descr="C:\Users\Tiziana\Pictures\STANDARD DIABETE.png"/>
          <p:cNvPicPr>
            <a:picLocks noChangeAspect="1" noChangeArrowheads="1"/>
          </p:cNvPicPr>
          <p:nvPr/>
        </p:nvPicPr>
        <p:blipFill>
          <a:blip r:embed="rId4">
            <a:extLst/>
          </a:blip>
          <a:srcRect/>
          <a:stretch>
            <a:fillRect/>
          </a:stretch>
        </p:blipFill>
        <p:spPr bwMode="auto">
          <a:xfrm>
            <a:off x="4951818" y="1482612"/>
            <a:ext cx="5741335" cy="363659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pic>
      <p:sp>
        <p:nvSpPr>
          <p:cNvPr id="2" name="Segnaposto piè di pagina 1"/>
          <p:cNvSpPr>
            <a:spLocks noGrp="1"/>
          </p:cNvSpPr>
          <p:nvPr>
            <p:ph type="ftr" sz="quarter" idx="11"/>
          </p:nvPr>
        </p:nvSpPr>
        <p:spPr>
          <a:xfrm>
            <a:off x="10826496" y="6455664"/>
            <a:ext cx="1365504" cy="402336"/>
          </a:xfrm>
        </p:spPr>
        <p:txBody>
          <a:bodyPr/>
          <a:lstStyle/>
          <a:p>
            <a:r>
              <a:rPr lang="it-IT" smtClean="0"/>
              <a:t>MARIA LUISA UBERTI</a:t>
            </a:r>
            <a:endParaRPr lang="it-IT"/>
          </a:p>
        </p:txBody>
      </p:sp>
      <p:sp>
        <p:nvSpPr>
          <p:cNvPr id="3" name="Segnaposto numero diapositiva 2"/>
          <p:cNvSpPr>
            <a:spLocks noGrp="1"/>
          </p:cNvSpPr>
          <p:nvPr>
            <p:ph type="sldNum" sz="quarter" idx="12"/>
          </p:nvPr>
        </p:nvSpPr>
        <p:spPr/>
        <p:txBody>
          <a:bodyPr/>
          <a:lstStyle/>
          <a:p>
            <a:fld id="{614F6535-C5B1-4615-B52A-ABFFEFDFBDCB}" type="slidenum">
              <a:rPr lang="it-IT" smtClean="0"/>
              <a:t>23</a:t>
            </a:fld>
            <a:endParaRPr lang="it-IT"/>
          </a:p>
        </p:txBody>
      </p:sp>
    </p:spTree>
    <p:extLst>
      <p:ext uri="{BB962C8B-B14F-4D97-AF65-F5344CB8AC3E}">
        <p14:creationId xmlns:p14="http://schemas.microsoft.com/office/powerpoint/2010/main" val="1182566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par>
                                <p:cTn id="11" presetID="31" presetClass="entr" presetSubtype="0" fill="hold" nodeType="withEffect">
                                  <p:stCondLst>
                                    <p:cond delay="0"/>
                                  </p:stCondLst>
                                  <p:childTnLst>
                                    <p:set>
                                      <p:cBhvr>
                                        <p:cTn id="12" dur="1" fill="hold">
                                          <p:stCondLst>
                                            <p:cond delay="0"/>
                                          </p:stCondLst>
                                        </p:cTn>
                                        <p:tgtEl>
                                          <p:spTgt spid="1031"/>
                                        </p:tgtEl>
                                        <p:attrNameLst>
                                          <p:attrName>style.visibility</p:attrName>
                                        </p:attrNameLst>
                                      </p:cBhvr>
                                      <p:to>
                                        <p:strVal val="visible"/>
                                      </p:to>
                                    </p:set>
                                    <p:anim calcmode="lin" valueType="num">
                                      <p:cBhvr>
                                        <p:cTn id="13" dur="1000" fill="hold"/>
                                        <p:tgtEl>
                                          <p:spTgt spid="1031"/>
                                        </p:tgtEl>
                                        <p:attrNameLst>
                                          <p:attrName>ppt_w</p:attrName>
                                        </p:attrNameLst>
                                      </p:cBhvr>
                                      <p:tavLst>
                                        <p:tav tm="0">
                                          <p:val>
                                            <p:fltVal val="0"/>
                                          </p:val>
                                        </p:tav>
                                        <p:tav tm="100000">
                                          <p:val>
                                            <p:strVal val="#ppt_w"/>
                                          </p:val>
                                        </p:tav>
                                      </p:tavLst>
                                    </p:anim>
                                    <p:anim calcmode="lin" valueType="num">
                                      <p:cBhvr>
                                        <p:cTn id="14" dur="1000" fill="hold"/>
                                        <p:tgtEl>
                                          <p:spTgt spid="1031"/>
                                        </p:tgtEl>
                                        <p:attrNameLst>
                                          <p:attrName>ppt_h</p:attrName>
                                        </p:attrNameLst>
                                      </p:cBhvr>
                                      <p:tavLst>
                                        <p:tav tm="0">
                                          <p:val>
                                            <p:fltVal val="0"/>
                                          </p:val>
                                        </p:tav>
                                        <p:tav tm="100000">
                                          <p:val>
                                            <p:strVal val="#ppt_h"/>
                                          </p:val>
                                        </p:tav>
                                      </p:tavLst>
                                    </p:anim>
                                    <p:anim calcmode="lin" valueType="num">
                                      <p:cBhvr>
                                        <p:cTn id="15" dur="1000" fill="hold"/>
                                        <p:tgtEl>
                                          <p:spTgt spid="1031"/>
                                        </p:tgtEl>
                                        <p:attrNameLst>
                                          <p:attrName>style.rotation</p:attrName>
                                        </p:attrNameLst>
                                      </p:cBhvr>
                                      <p:tavLst>
                                        <p:tav tm="0">
                                          <p:val>
                                            <p:fltVal val="90"/>
                                          </p:val>
                                        </p:tav>
                                        <p:tav tm="100000">
                                          <p:val>
                                            <p:fltVal val="0"/>
                                          </p:val>
                                        </p:tav>
                                      </p:tavLst>
                                    </p:anim>
                                    <p:animEffect transition="in" filter="fade">
                                      <p:cBhvr>
                                        <p:cTn id="16" dur="1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95916100"/>
              </p:ext>
            </p:extLst>
          </p:nvPr>
        </p:nvGraphicFramePr>
        <p:xfrm>
          <a:off x="1524001" y="-19050"/>
          <a:ext cx="9143999" cy="6766071"/>
        </p:xfrm>
        <a:graphic>
          <a:graphicData uri="http://schemas.openxmlformats.org/drawingml/2006/table">
            <a:tbl>
              <a:tblPr/>
              <a:tblGrid>
                <a:gridCol w="838042"/>
                <a:gridCol w="1047554"/>
                <a:gridCol w="1032407"/>
                <a:gridCol w="1249491"/>
                <a:gridCol w="1476670"/>
                <a:gridCol w="1012213"/>
                <a:gridCol w="867951"/>
                <a:gridCol w="1008112"/>
                <a:gridCol w="611559"/>
              </a:tblGrid>
              <a:tr h="1466850">
                <a:tc>
                  <a:txBody>
                    <a:bodyPr/>
                    <a:lstStyle/>
                    <a:p>
                      <a:pPr algn="ctr">
                        <a:spcAft>
                          <a:spcPts val="0"/>
                        </a:spcAft>
                      </a:pPr>
                      <a:r>
                        <a:rPr lang="it-IT" sz="1600" b="1" dirty="0">
                          <a:latin typeface="Arial"/>
                          <a:ea typeface="MS Mincho"/>
                          <a:cs typeface="Times New Roman"/>
                        </a:rPr>
                        <a:t>DIABETE</a:t>
                      </a:r>
                      <a:endParaRPr lang="it-IT" sz="2000" b="1" dirty="0">
                        <a:latin typeface="Times New Roman"/>
                        <a:ea typeface="MS Mincho"/>
                        <a:cs typeface="Times New Roman"/>
                      </a:endParaRPr>
                    </a:p>
                  </a:txBody>
                  <a:tcPr marL="55045" marR="55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dirty="0">
                          <a:latin typeface="Arial"/>
                          <a:ea typeface="MS Mincho"/>
                          <a:cs typeface="Times New Roman"/>
                        </a:rPr>
                        <a:t>Criticità di partenza </a:t>
                      </a:r>
                      <a:endParaRPr lang="it-IT" sz="2000" b="1" dirty="0">
                        <a:latin typeface="Times New Roman"/>
                        <a:ea typeface="MS Mincho"/>
                        <a:cs typeface="Times New Roman"/>
                      </a:endParaRPr>
                    </a:p>
                  </a:txBody>
                  <a:tcPr marL="55045" marR="55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it-IT" sz="1600" b="1">
                          <a:latin typeface="Arial"/>
                          <a:ea typeface="MS Mincho"/>
                          <a:cs typeface="Times New Roman"/>
                        </a:rPr>
                        <a:t>Obiettivi</a:t>
                      </a:r>
                      <a:endParaRPr lang="it-IT" sz="2000" b="1">
                        <a:latin typeface="Times New Roman"/>
                        <a:ea typeface="MS Mincho"/>
                        <a:cs typeface="Times New Roman"/>
                      </a:endParaRPr>
                    </a:p>
                  </a:txBody>
                  <a:tcPr marL="55045" marR="55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a:latin typeface="Arial"/>
                          <a:ea typeface="MS Mincho"/>
                          <a:cs typeface="Times New Roman"/>
                        </a:rPr>
                        <a:t>Piano intervento</a:t>
                      </a:r>
                      <a:endParaRPr lang="it-IT" sz="2000" b="1">
                        <a:latin typeface="Times New Roman"/>
                        <a:ea typeface="MS Mincho"/>
                        <a:cs typeface="Times New Roman"/>
                      </a:endParaRPr>
                    </a:p>
                  </a:txBody>
                  <a:tcPr marL="55045" marR="55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dirty="0">
                          <a:latin typeface="Arial"/>
                          <a:ea typeface="MS Mincho"/>
                          <a:cs typeface="Times New Roman"/>
                        </a:rPr>
                        <a:t>Criticità di realizzazione /Soluzioni</a:t>
                      </a:r>
                      <a:endParaRPr lang="it-IT" sz="2000" b="1" dirty="0">
                        <a:latin typeface="Times New Roman"/>
                        <a:ea typeface="MS Mincho"/>
                        <a:cs typeface="Times New Roman"/>
                      </a:endParaRPr>
                    </a:p>
                  </a:txBody>
                  <a:tcPr marL="55045" marR="55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it-IT" sz="1600" b="1">
                          <a:latin typeface="Arial"/>
                          <a:ea typeface="MS Mincho"/>
                          <a:cs typeface="Times New Roman"/>
                        </a:rPr>
                        <a:t>Indicatori</a:t>
                      </a:r>
                      <a:endParaRPr lang="it-IT" sz="2000" b="1">
                        <a:latin typeface="Times New Roman"/>
                        <a:ea typeface="MS Mincho"/>
                        <a:cs typeface="Times New Roman"/>
                      </a:endParaRPr>
                    </a:p>
                  </a:txBody>
                  <a:tcPr marL="55045" marR="55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a:latin typeface="Arial"/>
                          <a:ea typeface="MS Mincho"/>
                          <a:cs typeface="Times New Roman"/>
                        </a:rPr>
                        <a:t>Medico /Gruppo</a:t>
                      </a:r>
                      <a:endParaRPr lang="it-IT" sz="2000" b="1">
                        <a:latin typeface="Times New Roman"/>
                        <a:ea typeface="MS Mincho"/>
                        <a:cs typeface="Times New Roman"/>
                      </a:endParaRPr>
                    </a:p>
                  </a:txBody>
                  <a:tcPr marL="55045" marR="55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a:latin typeface="Arial"/>
                          <a:ea typeface="MS Mincho"/>
                          <a:cs typeface="Times New Roman"/>
                        </a:rPr>
                        <a:t>Standard ideale</a:t>
                      </a:r>
                      <a:endParaRPr lang="it-IT" sz="2000" b="1">
                        <a:latin typeface="Times New Roman"/>
                        <a:ea typeface="MS Mincho"/>
                        <a:cs typeface="Times New Roman"/>
                      </a:endParaRPr>
                    </a:p>
                  </a:txBody>
                  <a:tcPr marL="55045" marR="55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600" b="1">
                          <a:latin typeface="Arial"/>
                          <a:ea typeface="MS Mincho"/>
                          <a:cs typeface="Times New Roman"/>
                        </a:rPr>
                        <a:t>LAP</a:t>
                      </a:r>
                      <a:endParaRPr lang="it-IT" sz="2000" b="1">
                        <a:latin typeface="Times New Roman"/>
                        <a:ea typeface="MS Mincho"/>
                        <a:cs typeface="Times New Roman"/>
                      </a:endParaRPr>
                    </a:p>
                  </a:txBody>
                  <a:tcPr marL="55045" marR="55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9705">
                <a:tc>
                  <a:txBody>
                    <a:bodyPr/>
                    <a:lstStyle/>
                    <a:p>
                      <a:pPr>
                        <a:spcAft>
                          <a:spcPts val="0"/>
                        </a:spcAft>
                      </a:pPr>
                      <a:r>
                        <a:rPr lang="it-IT" sz="1600" b="1">
                          <a:latin typeface="Arial"/>
                          <a:ea typeface="MS Mincho"/>
                          <a:cs typeface="Times New Roman"/>
                        </a:rPr>
                        <a:t>Prevenzione</a:t>
                      </a:r>
                      <a:endParaRPr lang="it-IT" sz="2000" b="1">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600" b="0" dirty="0">
                          <a:latin typeface="Arial"/>
                          <a:ea typeface="MS Mincho"/>
                          <a:cs typeface="Times New Roman"/>
                        </a:rPr>
                        <a:t>Alta prevalenza di popolazione in sovrappeso /obesa;</a:t>
                      </a:r>
                      <a:endParaRPr lang="it-IT" sz="2000" b="0" dirty="0">
                        <a:latin typeface="Times New Roman"/>
                        <a:ea typeface="MS Mincho"/>
                        <a:cs typeface="Times New Roman"/>
                      </a:endParaRPr>
                    </a:p>
                    <a:p>
                      <a:pPr>
                        <a:spcAft>
                          <a:spcPts val="0"/>
                        </a:spcAft>
                      </a:pPr>
                      <a:r>
                        <a:rPr lang="it-IT" sz="1600" b="0" dirty="0">
                          <a:latin typeface="Arial"/>
                          <a:ea typeface="MS Mincho"/>
                          <a:cs typeface="Times New Roman"/>
                        </a:rPr>
                        <a:t>insufficiente prevenzione delle complicanze</a:t>
                      </a:r>
                      <a:endParaRPr lang="it-IT" sz="20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it-IT" sz="1600" b="0" dirty="0">
                          <a:latin typeface="Arial"/>
                          <a:ea typeface="MS Mincho"/>
                          <a:cs typeface="Times New Roman"/>
                        </a:rPr>
                        <a:t>Riduzione della prevalenza di sovrappeso /obesi;</a:t>
                      </a:r>
                      <a:endParaRPr lang="it-IT" sz="2000" b="0" dirty="0">
                        <a:latin typeface="Times New Roman"/>
                        <a:ea typeface="MS Mincho"/>
                        <a:cs typeface="Times New Roman"/>
                      </a:endParaRPr>
                    </a:p>
                    <a:p>
                      <a:pPr>
                        <a:spcAft>
                          <a:spcPts val="0"/>
                        </a:spcAft>
                      </a:pPr>
                      <a:r>
                        <a:rPr lang="it-IT" sz="1600" b="0" dirty="0">
                          <a:latin typeface="Arial"/>
                          <a:ea typeface="MS Mincho"/>
                          <a:cs typeface="Times New Roman"/>
                        </a:rPr>
                        <a:t>allungamento dei tempi di comparsa delle complicanze</a:t>
                      </a:r>
                      <a:endParaRPr lang="it-IT" sz="20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600" b="0" dirty="0">
                          <a:latin typeface="Arial"/>
                          <a:ea typeface="MS Mincho"/>
                          <a:cs typeface="Times New Roman"/>
                        </a:rPr>
                        <a:t>Promozione di corretti stili di vita</a:t>
                      </a:r>
                      <a:endParaRPr lang="it-IT" sz="2000" b="0" dirty="0">
                        <a:latin typeface="Times New Roman"/>
                        <a:ea typeface="MS Mincho"/>
                        <a:cs typeface="Times New Roman"/>
                      </a:endParaRPr>
                    </a:p>
                    <a:p>
                      <a:pPr>
                        <a:spcAft>
                          <a:spcPts val="0"/>
                        </a:spcAft>
                      </a:pPr>
                      <a:r>
                        <a:rPr lang="it-IT" sz="1600" b="0" dirty="0">
                          <a:latin typeface="Arial"/>
                          <a:ea typeface="MS Mincho"/>
                          <a:cs typeface="Times New Roman"/>
                        </a:rPr>
                        <a:t>(alimentazione e attività fisica) attraverso la loro prescrizione e il </a:t>
                      </a:r>
                      <a:r>
                        <a:rPr lang="it-IT" sz="1600" b="0" dirty="0" err="1">
                          <a:latin typeface="Arial"/>
                          <a:ea typeface="MS Mincho"/>
                          <a:cs typeface="Times New Roman"/>
                        </a:rPr>
                        <a:t>counselling</a:t>
                      </a:r>
                      <a:endParaRPr lang="it-IT" sz="20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600" b="0" dirty="0">
                          <a:latin typeface="Arial"/>
                          <a:ea typeface="MS Mincho"/>
                          <a:cs typeface="Times New Roman"/>
                        </a:rPr>
                        <a:t>La modifica degli stili di vita richiede tempi lunghi ed è difficile in quanto fortemente connessa con la cultura della popolazione</a:t>
                      </a:r>
                      <a:endParaRPr lang="it-IT" sz="20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it-IT" sz="1600" b="0" dirty="0">
                          <a:latin typeface="Arial"/>
                          <a:ea typeface="MS Mincho"/>
                          <a:cs typeface="Times New Roman"/>
                        </a:rPr>
                        <a:t>% di assistiti con BMI </a:t>
                      </a:r>
                      <a:r>
                        <a:rPr lang="it-IT" sz="1600" b="0" u="sng" dirty="0">
                          <a:latin typeface="Arial"/>
                          <a:ea typeface="MS Mincho"/>
                          <a:cs typeface="Times New Roman"/>
                        </a:rPr>
                        <a:t>&lt;</a:t>
                      </a:r>
                      <a:r>
                        <a:rPr lang="it-IT" sz="1600" b="0" dirty="0">
                          <a:latin typeface="Arial"/>
                          <a:ea typeface="MS Mincho"/>
                          <a:cs typeface="Times New Roman"/>
                        </a:rPr>
                        <a:t> 30</a:t>
                      </a:r>
                      <a:endParaRPr lang="it-IT" sz="20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600" b="0">
                          <a:latin typeface="Arial"/>
                          <a:ea typeface="MS Mincho"/>
                          <a:cs typeface="Times New Roman"/>
                        </a:rPr>
                        <a:t>-X% MMG;</a:t>
                      </a:r>
                      <a:endParaRPr lang="it-IT" sz="2000" b="0">
                        <a:latin typeface="Times New Roman"/>
                        <a:ea typeface="MS Mincho"/>
                        <a:cs typeface="Times New Roman"/>
                      </a:endParaRPr>
                    </a:p>
                    <a:p>
                      <a:pPr>
                        <a:spcAft>
                          <a:spcPts val="0"/>
                        </a:spcAft>
                      </a:pPr>
                      <a:r>
                        <a:rPr lang="it-IT" sz="1600" b="0">
                          <a:latin typeface="Arial"/>
                          <a:ea typeface="MS Mincho"/>
                          <a:cs typeface="Times New Roman"/>
                        </a:rPr>
                        <a:t>-Y% Gruppo</a:t>
                      </a:r>
                      <a:endParaRPr lang="it-IT" sz="2000" b="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600" b="0">
                          <a:latin typeface="Arial"/>
                          <a:ea typeface="MS Mincho"/>
                          <a:cs typeface="Times New Roman"/>
                        </a:rPr>
                        <a:t>100%</a:t>
                      </a:r>
                      <a:endParaRPr lang="it-IT" sz="2000" b="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600" b="0">
                          <a:latin typeface="Arial"/>
                          <a:ea typeface="MS Mincho"/>
                          <a:cs typeface="Times New Roman"/>
                        </a:rPr>
                        <a:t>60%</a:t>
                      </a:r>
                      <a:endParaRPr lang="it-IT" sz="2000" b="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9301">
                <a:tc>
                  <a:txBody>
                    <a:bodyPr/>
                    <a:lstStyle/>
                    <a:p>
                      <a:pPr>
                        <a:spcAft>
                          <a:spcPts val="0"/>
                        </a:spcAft>
                      </a:pPr>
                      <a:r>
                        <a:rPr lang="it-IT" sz="1600" b="1">
                          <a:latin typeface="Arial"/>
                          <a:ea typeface="MS Mincho"/>
                          <a:cs typeface="Times New Roman"/>
                        </a:rPr>
                        <a:t>Diagnosi</a:t>
                      </a:r>
                      <a:endParaRPr lang="it-IT" sz="2000" b="1">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600" b="0" dirty="0">
                          <a:latin typeface="Arial"/>
                          <a:ea typeface="MS Mincho"/>
                          <a:cs typeface="Times New Roman"/>
                        </a:rPr>
                        <a:t>Prima diagnosi tardiva</a:t>
                      </a:r>
                      <a:endParaRPr lang="it-IT" sz="2000" b="0" dirty="0">
                        <a:latin typeface="Times New Roman"/>
                        <a:ea typeface="MS Mincho"/>
                        <a:cs typeface="Times New Roman"/>
                      </a:endParaRPr>
                    </a:p>
                    <a:p>
                      <a:pPr>
                        <a:spcAft>
                          <a:spcPts val="0"/>
                        </a:spcAft>
                      </a:pPr>
                      <a:r>
                        <a:rPr lang="it-IT" sz="1600" b="0" dirty="0">
                          <a:latin typeface="Arial"/>
                          <a:ea typeface="MS Mincho"/>
                          <a:cs typeface="Times New Roman"/>
                        </a:rPr>
                        <a:t>Diagnosi tardiva delle complicanze</a:t>
                      </a:r>
                      <a:endParaRPr lang="it-IT" sz="20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it-IT" sz="1600" b="0">
                          <a:latin typeface="Arial"/>
                          <a:ea typeface="MS Mincho"/>
                          <a:cs typeface="Times New Roman"/>
                        </a:rPr>
                        <a:t>Prima diagnosi precoce</a:t>
                      </a:r>
                      <a:endParaRPr lang="it-IT" sz="2000" b="0">
                        <a:latin typeface="Times New Roman"/>
                        <a:ea typeface="MS Mincho"/>
                        <a:cs typeface="Times New Roman"/>
                      </a:endParaRPr>
                    </a:p>
                    <a:p>
                      <a:pPr>
                        <a:spcAft>
                          <a:spcPts val="0"/>
                        </a:spcAft>
                      </a:pPr>
                      <a:r>
                        <a:rPr lang="it-IT" sz="1600" b="0">
                          <a:latin typeface="Arial"/>
                          <a:ea typeface="MS Mincho"/>
                          <a:cs typeface="Times New Roman"/>
                        </a:rPr>
                        <a:t>Diagnosi tempestiva delle complicanze</a:t>
                      </a:r>
                      <a:endParaRPr lang="it-IT" sz="2000" b="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600" b="0">
                          <a:latin typeface="Arial"/>
                          <a:ea typeface="MS Mincho"/>
                          <a:cs typeface="Times New Roman"/>
                        </a:rPr>
                        <a:t>Governo clinico del MMG</a:t>
                      </a:r>
                      <a:endParaRPr lang="it-IT" sz="2000" b="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600" b="0" dirty="0">
                          <a:latin typeface="Arial"/>
                          <a:ea typeface="MS Mincho"/>
                          <a:cs typeface="Times New Roman"/>
                        </a:rPr>
                        <a:t>Insufficiente registrazione/utilizzo dei dati relativi ai fattori di rischio</a:t>
                      </a:r>
                      <a:endParaRPr lang="it-IT" sz="20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it-IT" sz="1600" b="0" dirty="0">
                          <a:latin typeface="Arial"/>
                          <a:ea typeface="MS Mincho"/>
                          <a:cs typeface="Times New Roman"/>
                        </a:rPr>
                        <a:t>% di diagnosi in pazienti senza compromissione d’organo</a:t>
                      </a:r>
                      <a:endParaRPr lang="it-IT" sz="20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600" b="0" dirty="0">
                          <a:latin typeface="Arial"/>
                          <a:ea typeface="MS Mincho"/>
                          <a:cs typeface="Times New Roman"/>
                        </a:rPr>
                        <a:t>-X% MMG;</a:t>
                      </a:r>
                      <a:endParaRPr lang="it-IT" sz="2000" b="0" dirty="0">
                        <a:latin typeface="Times New Roman"/>
                        <a:ea typeface="MS Mincho"/>
                        <a:cs typeface="Times New Roman"/>
                      </a:endParaRPr>
                    </a:p>
                    <a:p>
                      <a:pPr>
                        <a:spcAft>
                          <a:spcPts val="0"/>
                        </a:spcAft>
                      </a:pPr>
                      <a:r>
                        <a:rPr lang="it-IT" sz="1600" b="0" dirty="0">
                          <a:latin typeface="Arial"/>
                          <a:ea typeface="MS Mincho"/>
                          <a:cs typeface="Times New Roman"/>
                        </a:rPr>
                        <a:t>-Y% Gruppo</a:t>
                      </a:r>
                      <a:endParaRPr lang="it-IT" sz="20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600" b="0" dirty="0">
                          <a:latin typeface="Arial"/>
                          <a:ea typeface="MS Mincho"/>
                          <a:cs typeface="Times New Roman"/>
                        </a:rPr>
                        <a:t>100%</a:t>
                      </a:r>
                      <a:endParaRPr lang="it-IT" sz="20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600" b="0" dirty="0">
                          <a:latin typeface="Arial"/>
                          <a:ea typeface="MS Mincho"/>
                          <a:cs typeface="Times New Roman"/>
                        </a:rPr>
                        <a:t>50%</a:t>
                      </a:r>
                      <a:endParaRPr lang="it-IT" sz="20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Segnaposto piè di pagina 1"/>
          <p:cNvSpPr>
            <a:spLocks noGrp="1"/>
          </p:cNvSpPr>
          <p:nvPr>
            <p:ph type="ftr" sz="quarter" idx="11"/>
          </p:nvPr>
        </p:nvSpPr>
        <p:spPr>
          <a:xfrm>
            <a:off x="10917936" y="6601968"/>
            <a:ext cx="1274064" cy="256032"/>
          </a:xfrm>
        </p:spPr>
        <p:txBody>
          <a:bodyPr/>
          <a:lstStyle/>
          <a:p>
            <a:r>
              <a:rPr lang="it-IT" dirty="0" smtClean="0"/>
              <a:t>MARIA LUISA UBERTI</a:t>
            </a:r>
            <a:endParaRPr lang="it-IT" dirty="0"/>
          </a:p>
        </p:txBody>
      </p:sp>
      <p:sp>
        <p:nvSpPr>
          <p:cNvPr id="3" name="Segnaposto numero diapositiva 2"/>
          <p:cNvSpPr>
            <a:spLocks noGrp="1"/>
          </p:cNvSpPr>
          <p:nvPr>
            <p:ph type="sldNum" sz="quarter" idx="12"/>
          </p:nvPr>
        </p:nvSpPr>
        <p:spPr/>
        <p:txBody>
          <a:bodyPr/>
          <a:lstStyle/>
          <a:p>
            <a:fld id="{614F6535-C5B1-4615-B52A-ABFFEFDFBDCB}" type="slidenum">
              <a:rPr lang="it-IT" smtClean="0"/>
              <a:t>24</a:t>
            </a:fld>
            <a:endParaRPr lang="it-IT"/>
          </a:p>
        </p:txBody>
      </p:sp>
    </p:spTree>
    <p:extLst>
      <p:ext uri="{BB962C8B-B14F-4D97-AF65-F5344CB8AC3E}">
        <p14:creationId xmlns:p14="http://schemas.microsoft.com/office/powerpoint/2010/main" val="154639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44367" y="329899"/>
            <a:ext cx="6053329" cy="823008"/>
          </a:xfrm>
          <a:solidFill>
            <a:schemeClr val="accent2"/>
          </a:solidFill>
        </p:spPr>
        <p:txBody>
          <a:bodyPr>
            <a:normAutofit fontScale="90000"/>
          </a:bodyPr>
          <a:lstStyle/>
          <a:p>
            <a:pPr algn="ctr"/>
            <a:r>
              <a:rPr lang="it-IT" sz="4900" dirty="0" smtClean="0">
                <a:latin typeface="Tahoma" panose="020B0604030504040204" pitchFamily="34" charset="0"/>
                <a:ea typeface="Tahoma" panose="020B0604030504040204" pitchFamily="34" charset="0"/>
                <a:cs typeface="Tahoma" panose="020B0604030504040204" pitchFamily="34" charset="0"/>
              </a:rPr>
              <a:t>CRITICITA’</a:t>
            </a:r>
            <a:r>
              <a:rPr lang="it-IT" dirty="0" smtClean="0"/>
              <a:t/>
            </a:r>
            <a:br>
              <a:rPr lang="it-IT" dirty="0" smtClean="0"/>
            </a:br>
            <a:endParaRPr lang="it-IT" dirty="0"/>
          </a:p>
        </p:txBody>
      </p:sp>
      <p:sp>
        <p:nvSpPr>
          <p:cNvPr id="3" name="Segnaposto contenuto 2"/>
          <p:cNvSpPr>
            <a:spLocks noGrp="1"/>
          </p:cNvSpPr>
          <p:nvPr>
            <p:ph idx="1"/>
          </p:nvPr>
        </p:nvSpPr>
        <p:spPr>
          <a:xfrm>
            <a:off x="2630424" y="1944981"/>
            <a:ext cx="8915400" cy="4530464"/>
          </a:xfrm>
        </p:spPr>
        <p:txBody>
          <a:bodyPr>
            <a:normAutofit fontScale="85000" lnSpcReduction="10000"/>
          </a:bodyPr>
          <a:lstStyle/>
          <a:p>
            <a:pPr marL="0" indent="0">
              <a:buNone/>
            </a:pPr>
            <a:r>
              <a:rPr lang="it-IT" sz="2800" dirty="0" smtClean="0"/>
              <a:t>-  </a:t>
            </a:r>
            <a:r>
              <a:rPr lang="it-IT" sz="3300" b="1" i="1" dirty="0" smtClean="0"/>
              <a:t>Progressivo </a:t>
            </a:r>
            <a:r>
              <a:rPr lang="it-IT" sz="3300" b="1" i="1" dirty="0" smtClean="0">
                <a:solidFill>
                  <a:srgbClr val="FF0000"/>
                </a:solidFill>
              </a:rPr>
              <a:t>aumento</a:t>
            </a:r>
            <a:r>
              <a:rPr lang="it-IT" sz="3300" b="1" i="1" dirty="0" smtClean="0"/>
              <a:t> del n° dei diabetici</a:t>
            </a:r>
          </a:p>
          <a:p>
            <a:pPr>
              <a:buFontTx/>
              <a:buChar char="-"/>
            </a:pPr>
            <a:r>
              <a:rPr lang="it-IT" sz="3300" b="1" i="1" dirty="0" smtClean="0">
                <a:solidFill>
                  <a:srgbClr val="FF0000"/>
                </a:solidFill>
              </a:rPr>
              <a:t>Variabilità </a:t>
            </a:r>
            <a:r>
              <a:rPr lang="it-IT" sz="3300" b="1" i="1" dirty="0" smtClean="0"/>
              <a:t>dei comportamenti degli operatori     </a:t>
            </a:r>
          </a:p>
          <a:p>
            <a:pPr marL="0" indent="0">
              <a:buNone/>
            </a:pPr>
            <a:r>
              <a:rPr lang="it-IT" sz="3300" b="1" i="1" dirty="0"/>
              <a:t> </a:t>
            </a:r>
            <a:r>
              <a:rPr lang="it-IT" sz="3300" b="1" i="1" dirty="0" smtClean="0"/>
              <a:t>    sanitari e </a:t>
            </a:r>
          </a:p>
          <a:p>
            <a:pPr marL="0" indent="0">
              <a:buNone/>
            </a:pPr>
            <a:r>
              <a:rPr lang="it-IT" sz="3300" b="1" i="1" dirty="0"/>
              <a:t> </a:t>
            </a:r>
            <a:r>
              <a:rPr lang="it-IT" sz="3300" b="1" i="1" dirty="0" smtClean="0"/>
              <a:t>- </a:t>
            </a:r>
            <a:r>
              <a:rPr lang="it-IT" sz="3300" b="1" i="1" dirty="0" smtClean="0">
                <a:solidFill>
                  <a:srgbClr val="FF0000"/>
                </a:solidFill>
              </a:rPr>
              <a:t>Alto turnover </a:t>
            </a:r>
            <a:r>
              <a:rPr lang="it-IT" sz="3300" b="1" i="1" dirty="0" smtClean="0"/>
              <a:t>degli stessi </a:t>
            </a:r>
          </a:p>
          <a:p>
            <a:pPr>
              <a:buFontTx/>
              <a:buChar char="-"/>
            </a:pPr>
            <a:r>
              <a:rPr lang="it-IT" sz="3300" b="1" i="1" dirty="0" err="1" smtClean="0"/>
              <a:t>Difficolta’</a:t>
            </a:r>
            <a:r>
              <a:rPr lang="it-IT" sz="3300" b="1" i="1" dirty="0" smtClean="0"/>
              <a:t> nella </a:t>
            </a:r>
            <a:r>
              <a:rPr lang="it-IT" sz="3300" b="1" i="1" dirty="0" smtClean="0">
                <a:solidFill>
                  <a:srgbClr val="FF0000"/>
                </a:solidFill>
              </a:rPr>
              <a:t>comunicazione</a:t>
            </a:r>
            <a:r>
              <a:rPr lang="it-IT" sz="3300" b="1" i="1" dirty="0" smtClean="0"/>
              <a:t> tra le varie figure    </a:t>
            </a:r>
          </a:p>
          <a:p>
            <a:pPr marL="0" indent="0">
              <a:buNone/>
            </a:pPr>
            <a:r>
              <a:rPr lang="it-IT" sz="3300" b="1" i="1" dirty="0"/>
              <a:t> </a:t>
            </a:r>
            <a:r>
              <a:rPr lang="it-IT" sz="3300" b="1" i="1" dirty="0" smtClean="0"/>
              <a:t>  sanitarie</a:t>
            </a:r>
          </a:p>
          <a:p>
            <a:pPr>
              <a:buFontTx/>
              <a:buChar char="-"/>
            </a:pPr>
            <a:r>
              <a:rPr lang="it-IT" sz="3300" b="1" i="1" dirty="0" smtClean="0">
                <a:solidFill>
                  <a:srgbClr val="FF0000"/>
                </a:solidFill>
              </a:rPr>
              <a:t>Carente </a:t>
            </a:r>
            <a:r>
              <a:rPr lang="it-IT" sz="3300" b="1" i="1" dirty="0" smtClean="0"/>
              <a:t>educazione terapeutica</a:t>
            </a:r>
          </a:p>
          <a:p>
            <a:pPr marL="0" indent="0">
              <a:buNone/>
            </a:pPr>
            <a:r>
              <a:rPr lang="it-IT" sz="3300" b="1" i="1" dirty="0" smtClean="0"/>
              <a:t>-  Mancanza di </a:t>
            </a:r>
            <a:r>
              <a:rPr lang="it-IT" sz="3300" b="1" i="1" dirty="0" smtClean="0">
                <a:solidFill>
                  <a:srgbClr val="FF0000"/>
                </a:solidFill>
              </a:rPr>
              <a:t>tempo</a:t>
            </a:r>
          </a:p>
          <a:p>
            <a:pPr marL="0" indent="0">
              <a:buNone/>
            </a:pPr>
            <a:endParaRPr lang="it-IT" sz="2800" b="1" i="1" dirty="0"/>
          </a:p>
        </p:txBody>
      </p:sp>
      <p:sp>
        <p:nvSpPr>
          <p:cNvPr id="4" name="Segnaposto piè di pagina 3"/>
          <p:cNvSpPr>
            <a:spLocks noGrp="1"/>
          </p:cNvSpPr>
          <p:nvPr>
            <p:ph type="ftr" sz="quarter" idx="11"/>
          </p:nvPr>
        </p:nvSpPr>
        <p:spPr>
          <a:xfrm>
            <a:off x="10899648" y="6675120"/>
            <a:ext cx="1292352" cy="182880"/>
          </a:xfrm>
        </p:spPr>
        <p:txBody>
          <a:bodyPr/>
          <a:lstStyle/>
          <a:p>
            <a:r>
              <a:rPr lang="it-IT" dirty="0" smtClean="0"/>
              <a:t>MARIA LUISA UBERTI</a:t>
            </a:r>
            <a:endParaRPr lang="it-IT" dirty="0"/>
          </a:p>
        </p:txBody>
      </p:sp>
      <p:sp>
        <p:nvSpPr>
          <p:cNvPr id="5" name="Segnaposto numero diapositiva 4"/>
          <p:cNvSpPr>
            <a:spLocks noGrp="1"/>
          </p:cNvSpPr>
          <p:nvPr>
            <p:ph type="sldNum" sz="quarter" idx="12"/>
          </p:nvPr>
        </p:nvSpPr>
        <p:spPr/>
        <p:txBody>
          <a:bodyPr/>
          <a:lstStyle/>
          <a:p>
            <a:fld id="{614F6535-C5B1-4615-B52A-ABFFEFDFBDCB}" type="slidenum">
              <a:rPr lang="it-IT" smtClean="0"/>
              <a:t>25</a:t>
            </a:fld>
            <a:endParaRPr lang="it-IT"/>
          </a:p>
        </p:txBody>
      </p:sp>
    </p:spTree>
    <p:extLst>
      <p:ext uri="{BB962C8B-B14F-4D97-AF65-F5344CB8AC3E}">
        <p14:creationId xmlns:p14="http://schemas.microsoft.com/office/powerpoint/2010/main" val="3420815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5652" y="787782"/>
            <a:ext cx="9527118" cy="5136768"/>
          </a:xfrm>
          <a:prstGeom prst="rect">
            <a:avLst/>
          </a:prstGeom>
          <a:solidFill>
            <a:srgbClr val="FFFF00"/>
          </a:solidFill>
          <a:ln>
            <a:noFill/>
          </a:ln>
          <a:extLst/>
        </p:spPr>
      </p:pic>
      <p:sp>
        <p:nvSpPr>
          <p:cNvPr id="2" name="Segnaposto piè di pagina 1"/>
          <p:cNvSpPr>
            <a:spLocks noGrp="1"/>
          </p:cNvSpPr>
          <p:nvPr>
            <p:ph type="ftr" sz="quarter" idx="11"/>
          </p:nvPr>
        </p:nvSpPr>
        <p:spPr>
          <a:xfrm>
            <a:off x="10899648" y="6620256"/>
            <a:ext cx="1292352" cy="237744"/>
          </a:xfrm>
        </p:spPr>
        <p:txBody>
          <a:bodyPr/>
          <a:lstStyle/>
          <a:p>
            <a:r>
              <a:rPr lang="it-IT" dirty="0" smtClean="0"/>
              <a:t>MARIA LUISA UBERTI</a:t>
            </a:r>
            <a:endParaRPr lang="it-IT" dirty="0"/>
          </a:p>
        </p:txBody>
      </p:sp>
      <p:sp>
        <p:nvSpPr>
          <p:cNvPr id="3" name="Segnaposto numero diapositiva 2"/>
          <p:cNvSpPr>
            <a:spLocks noGrp="1"/>
          </p:cNvSpPr>
          <p:nvPr>
            <p:ph type="sldNum" sz="quarter" idx="12"/>
          </p:nvPr>
        </p:nvSpPr>
        <p:spPr/>
        <p:txBody>
          <a:bodyPr/>
          <a:lstStyle/>
          <a:p>
            <a:fld id="{614F6535-C5B1-4615-B52A-ABFFEFDFBDCB}" type="slidenum">
              <a:rPr lang="it-IT" smtClean="0"/>
              <a:t>26</a:t>
            </a:fld>
            <a:endParaRPr lang="it-IT"/>
          </a:p>
        </p:txBody>
      </p:sp>
      <p:sp>
        <p:nvSpPr>
          <p:cNvPr id="5" name="Ovale 4"/>
          <p:cNvSpPr/>
          <p:nvPr/>
        </p:nvSpPr>
        <p:spPr>
          <a:xfrm>
            <a:off x="3328416" y="484632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ornice 12"/>
          <p:cNvSpPr/>
          <p:nvPr/>
        </p:nvSpPr>
        <p:spPr>
          <a:xfrm>
            <a:off x="1635652" y="4078224"/>
            <a:ext cx="9527118" cy="205758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739835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10863072" y="6620256"/>
            <a:ext cx="1328928" cy="237744"/>
          </a:xfrm>
        </p:spPr>
        <p:txBody>
          <a:bodyPr/>
          <a:lstStyle/>
          <a:p>
            <a:r>
              <a:rPr lang="it-IT" dirty="0" smtClean="0"/>
              <a:t>MARIA LUISA UBERTI</a:t>
            </a:r>
            <a:endParaRPr lang="it-IT" dirty="0"/>
          </a:p>
        </p:txBody>
      </p:sp>
      <p:sp>
        <p:nvSpPr>
          <p:cNvPr id="3" name="Segnaposto numero diapositiva 2"/>
          <p:cNvSpPr>
            <a:spLocks noGrp="1"/>
          </p:cNvSpPr>
          <p:nvPr>
            <p:ph type="sldNum" sz="quarter" idx="12"/>
          </p:nvPr>
        </p:nvSpPr>
        <p:spPr/>
        <p:txBody>
          <a:bodyPr/>
          <a:lstStyle/>
          <a:p>
            <a:fld id="{614F6535-C5B1-4615-B52A-ABFFEFDFBDCB}" type="slidenum">
              <a:rPr lang="it-IT" smtClean="0"/>
              <a:t>27</a:t>
            </a:fld>
            <a:endParaRPr lang="it-IT"/>
          </a:p>
        </p:txBody>
      </p:sp>
      <p:pic>
        <p:nvPicPr>
          <p:cNvPr id="4" name="Immagine 3"/>
          <p:cNvPicPr>
            <a:picLocks noChangeAspect="1"/>
          </p:cNvPicPr>
          <p:nvPr/>
        </p:nvPicPr>
        <p:blipFill>
          <a:blip r:embed="rId3"/>
          <a:stretch>
            <a:fillRect/>
          </a:stretch>
        </p:blipFill>
        <p:spPr>
          <a:xfrm>
            <a:off x="1871473" y="1272230"/>
            <a:ext cx="9656063" cy="5348026"/>
          </a:xfrm>
          <a:prstGeom prst="rect">
            <a:avLst/>
          </a:prstGeom>
        </p:spPr>
      </p:pic>
      <p:sp>
        <p:nvSpPr>
          <p:cNvPr id="6" name="CasellaDiTesto 5"/>
          <p:cNvSpPr txBox="1"/>
          <p:nvPr/>
        </p:nvSpPr>
        <p:spPr>
          <a:xfrm>
            <a:off x="2036618" y="145472"/>
            <a:ext cx="9490918" cy="707886"/>
          </a:xfrm>
          <a:prstGeom prst="rect">
            <a:avLst/>
          </a:prstGeom>
          <a:noFill/>
        </p:spPr>
        <p:txBody>
          <a:bodyPr wrap="square" rtlCol="0">
            <a:spAutoFit/>
          </a:bodyPr>
          <a:lstStyle/>
          <a:p>
            <a:pPr algn="ctr"/>
            <a:r>
              <a:rPr lang="it-IT" sz="4000" dirty="0" smtClean="0"/>
              <a:t>……</a:t>
            </a:r>
            <a:r>
              <a:rPr lang="it-IT" sz="4000" dirty="0" smtClean="0">
                <a:latin typeface="Tahoma" panose="020B0604030504040204" pitchFamily="34" charset="0"/>
                <a:ea typeface="Tahoma" panose="020B0604030504040204" pitchFamily="34" charset="0"/>
                <a:cs typeface="Tahoma" panose="020B0604030504040204" pitchFamily="34" charset="0"/>
              </a:rPr>
              <a:t>CHI SEGUO??????</a:t>
            </a:r>
            <a:r>
              <a:rPr lang="it-IT" sz="4000" dirty="0" smtClean="0"/>
              <a:t>.........</a:t>
            </a:r>
            <a:endParaRPr lang="it-IT" sz="4000" dirty="0"/>
          </a:p>
        </p:txBody>
      </p:sp>
    </p:spTree>
    <p:extLst>
      <p:ext uri="{BB962C8B-B14F-4D97-AF65-F5344CB8AC3E}">
        <p14:creationId xmlns:p14="http://schemas.microsoft.com/office/powerpoint/2010/main" val="2115237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cstate="print"/>
          <a:srcRect/>
          <a:stretch>
            <a:fillRect/>
          </a:stretch>
        </p:blipFill>
        <p:spPr bwMode="auto">
          <a:xfrm>
            <a:off x="1631951" y="44451"/>
            <a:ext cx="8964613" cy="3725863"/>
          </a:xfrm>
          <a:prstGeom prst="rect">
            <a:avLst/>
          </a:prstGeom>
          <a:noFill/>
          <a:ln w="9525">
            <a:noFill/>
            <a:miter lim="800000"/>
            <a:headEnd/>
            <a:tailEnd/>
          </a:ln>
        </p:spPr>
      </p:pic>
      <p:sp>
        <p:nvSpPr>
          <p:cNvPr id="37891" name="Rectangle 4"/>
          <p:cNvSpPr>
            <a:spLocks noChangeArrowheads="1"/>
          </p:cNvSpPr>
          <p:nvPr/>
        </p:nvSpPr>
        <p:spPr bwMode="auto">
          <a:xfrm>
            <a:off x="3648075" y="4005263"/>
            <a:ext cx="4679950" cy="863600"/>
          </a:xfrm>
          <a:prstGeom prst="rect">
            <a:avLst/>
          </a:prstGeom>
          <a:solidFill>
            <a:schemeClr val="accent1"/>
          </a:solidFill>
          <a:ln w="9525">
            <a:solidFill>
              <a:schemeClr val="tx1"/>
            </a:solidFill>
            <a:miter lim="800000"/>
            <a:headEnd/>
            <a:tailEnd/>
          </a:ln>
        </p:spPr>
        <p:txBody>
          <a:bodyPr wrap="none" anchor="ctr"/>
          <a:lstStyle/>
          <a:p>
            <a:pPr algn="ctr"/>
            <a:r>
              <a:rPr lang="it-IT" sz="2400">
                <a:latin typeface="Comic Sans MS" pitchFamily="66" charset="0"/>
              </a:rPr>
              <a:t>Grazie per l’attenzione</a:t>
            </a:r>
          </a:p>
        </p:txBody>
      </p:sp>
      <p:sp>
        <p:nvSpPr>
          <p:cNvPr id="3" name="Segnaposto numero diapositiva 2"/>
          <p:cNvSpPr>
            <a:spLocks noGrp="1"/>
          </p:cNvSpPr>
          <p:nvPr>
            <p:ph type="sldNum" sz="quarter" idx="12"/>
          </p:nvPr>
        </p:nvSpPr>
        <p:spPr/>
        <p:txBody>
          <a:bodyPr/>
          <a:lstStyle/>
          <a:p>
            <a:fld id="{614F6535-C5B1-4615-B52A-ABFFEFDFBDCB}" type="slidenum">
              <a:rPr lang="it-IT" smtClean="0"/>
              <a:t>28</a:t>
            </a:fld>
            <a:endParaRPr lang="it-IT"/>
          </a:p>
        </p:txBody>
      </p:sp>
      <p:sp>
        <p:nvSpPr>
          <p:cNvPr id="4" name="Rettangolo 3"/>
          <p:cNvSpPr/>
          <p:nvPr/>
        </p:nvSpPr>
        <p:spPr>
          <a:xfrm>
            <a:off x="2940050" y="5577603"/>
            <a:ext cx="6096000" cy="923330"/>
          </a:xfrm>
          <a:prstGeom prst="rect">
            <a:avLst/>
          </a:prstGeom>
        </p:spPr>
        <p:txBody>
          <a:bodyPr>
            <a:spAutoFit/>
          </a:bodyPr>
          <a:lstStyle/>
          <a:p>
            <a:pPr marL="342900" indent="-342900" algn="ctr"/>
            <a:r>
              <a:rPr lang="it-IT" b="1" dirty="0" smtClean="0">
                <a:solidFill>
                  <a:srgbClr val="FF0000"/>
                </a:solidFill>
                <a:cs typeface="Arial" charset="0"/>
              </a:rPr>
              <a:t>Infermiera  </a:t>
            </a:r>
            <a:r>
              <a:rPr lang="it-IT" b="1" dirty="0">
                <a:solidFill>
                  <a:srgbClr val="FF0000"/>
                </a:solidFill>
                <a:cs typeface="Arial" charset="0"/>
              </a:rPr>
              <a:t>Maria Luisa </a:t>
            </a:r>
            <a:r>
              <a:rPr lang="it-IT" b="1" dirty="0" smtClean="0">
                <a:solidFill>
                  <a:srgbClr val="FF0000"/>
                </a:solidFill>
                <a:cs typeface="Arial" charset="0"/>
              </a:rPr>
              <a:t>Uberti</a:t>
            </a:r>
            <a:endParaRPr lang="it-IT" b="1" dirty="0">
              <a:solidFill>
                <a:srgbClr val="FF0000"/>
              </a:solidFill>
              <a:cs typeface="Arial" charset="0"/>
            </a:endParaRPr>
          </a:p>
          <a:p>
            <a:pPr marL="342900" indent="-342900" algn="ctr"/>
            <a:r>
              <a:rPr lang="it-IT" b="1" dirty="0">
                <a:solidFill>
                  <a:srgbClr val="FF0000"/>
                </a:solidFill>
                <a:cs typeface="Arial" charset="0"/>
              </a:rPr>
              <a:t>Ambulatorio Diabetologia</a:t>
            </a:r>
          </a:p>
          <a:p>
            <a:pPr marL="342900" indent="-342900" algn="ctr"/>
            <a:r>
              <a:rPr lang="it-IT" b="1" dirty="0" err="1">
                <a:solidFill>
                  <a:srgbClr val="FF0000"/>
                </a:solidFill>
                <a:cs typeface="Arial" charset="0"/>
              </a:rPr>
              <a:t>Az.Osp</a:t>
            </a:r>
            <a:r>
              <a:rPr lang="it-IT" b="1" dirty="0">
                <a:solidFill>
                  <a:srgbClr val="FF0000"/>
                </a:solidFill>
                <a:cs typeface="Arial" charset="0"/>
              </a:rPr>
              <a:t>. «</a:t>
            </a:r>
            <a:r>
              <a:rPr lang="it-IT" b="1" dirty="0" err="1">
                <a:solidFill>
                  <a:srgbClr val="FF0000"/>
                </a:solidFill>
                <a:cs typeface="Arial" charset="0"/>
              </a:rPr>
              <a:t>M.Mellini</a:t>
            </a:r>
            <a:r>
              <a:rPr lang="it-IT" b="1" dirty="0">
                <a:solidFill>
                  <a:srgbClr val="FF0000"/>
                </a:solidFill>
                <a:cs typeface="Arial" charset="0"/>
              </a:rPr>
              <a:t>» - Chiari</a:t>
            </a:r>
          </a:p>
        </p:txBody>
      </p:sp>
    </p:spTree>
    <p:extLst>
      <p:ext uri="{BB962C8B-B14F-4D97-AF65-F5344CB8AC3E}">
        <p14:creationId xmlns:p14="http://schemas.microsoft.com/office/powerpoint/2010/main" val="24213797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magine 1"/>
          <p:cNvPicPr/>
          <p:nvPr/>
        </p:nvPicPr>
        <p:blipFill>
          <a:blip r:embed="rId2"/>
          <a:stretch>
            <a:fillRect/>
          </a:stretch>
        </p:blipFill>
        <p:spPr>
          <a:xfrm>
            <a:off x="2207569" y="332657"/>
            <a:ext cx="7776864" cy="196206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Immagine 7"/>
          <p:cNvPicPr/>
          <p:nvPr/>
        </p:nvPicPr>
        <p:blipFill>
          <a:blip r:embed="rId2"/>
          <a:stretch>
            <a:fillRect/>
          </a:stretch>
        </p:blipFill>
        <p:spPr>
          <a:xfrm>
            <a:off x="2359969" y="332657"/>
            <a:ext cx="7776864" cy="196206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Segnaposto piè di pagina 2"/>
          <p:cNvSpPr>
            <a:spLocks noGrp="1"/>
          </p:cNvSpPr>
          <p:nvPr>
            <p:ph type="ftr" sz="quarter" idx="11"/>
          </p:nvPr>
        </p:nvSpPr>
        <p:spPr/>
        <p:txBody>
          <a:bodyPr/>
          <a:lstStyle/>
          <a:p>
            <a:r>
              <a:rPr lang="it-IT" smtClean="0"/>
              <a:t>MARIA LUISA UBERTI</a:t>
            </a:r>
            <a:endParaRPr lang="it-IT"/>
          </a:p>
        </p:txBody>
      </p:sp>
      <p:sp>
        <p:nvSpPr>
          <p:cNvPr id="4" name="Segnaposto numero diapositiva 3"/>
          <p:cNvSpPr>
            <a:spLocks noGrp="1"/>
          </p:cNvSpPr>
          <p:nvPr>
            <p:ph type="sldNum" sz="quarter" idx="12"/>
          </p:nvPr>
        </p:nvSpPr>
        <p:spPr/>
        <p:txBody>
          <a:bodyPr/>
          <a:lstStyle/>
          <a:p>
            <a:fld id="{614F6535-C5B1-4615-B52A-ABFFEFDFBDCB}" type="slidenum">
              <a:rPr lang="it-IT" smtClean="0"/>
              <a:t>29</a:t>
            </a:fld>
            <a:endParaRPr lang="it-IT"/>
          </a:p>
        </p:txBody>
      </p:sp>
    </p:spTree>
    <p:extLst>
      <p:ext uri="{BB962C8B-B14F-4D97-AF65-F5344CB8AC3E}">
        <p14:creationId xmlns:p14="http://schemas.microsoft.com/office/powerpoint/2010/main" val="123203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4"/>
          <p:cNvSpPr txBox="1">
            <a:spLocks noChangeArrowheads="1"/>
          </p:cNvSpPr>
          <p:nvPr/>
        </p:nvSpPr>
        <p:spPr bwMode="auto">
          <a:xfrm rot="10800000" flipH="1" flipV="1">
            <a:off x="2920208" y="364440"/>
            <a:ext cx="6408738" cy="707886"/>
          </a:xfrm>
          <a:prstGeom prst="rect">
            <a:avLst/>
          </a:prstGeom>
          <a:solidFill>
            <a:srgbClr val="FF9900"/>
          </a:solidFill>
          <a:ln w="9525">
            <a:noFill/>
            <a:miter lim="800000"/>
            <a:headEnd/>
            <a:tailEnd/>
          </a:ln>
        </p:spPr>
        <p:txBody>
          <a:bodyPr>
            <a:spAutoFit/>
          </a:bodyPr>
          <a:lstStyle/>
          <a:p>
            <a:pPr algn="ctr"/>
            <a:r>
              <a:rPr lang="it-IT" sz="4000" b="1" dirty="0">
                <a:latin typeface="Tahoma" panose="020B0604030504040204" pitchFamily="34" charset="0"/>
                <a:ea typeface="Tahoma" panose="020B0604030504040204" pitchFamily="34" charset="0"/>
                <a:cs typeface="Tahoma" panose="020B0604030504040204" pitchFamily="34" charset="0"/>
              </a:rPr>
              <a:t>CRONICITA</a:t>
            </a:r>
            <a:r>
              <a:rPr lang="it-IT" sz="4000" b="1" dirty="0"/>
              <a:t>’</a:t>
            </a:r>
          </a:p>
        </p:txBody>
      </p:sp>
      <p:sp>
        <p:nvSpPr>
          <p:cNvPr id="27650" name="Text Box 5"/>
          <p:cNvSpPr txBox="1">
            <a:spLocks noChangeArrowheads="1"/>
          </p:cNvSpPr>
          <p:nvPr/>
        </p:nvSpPr>
        <p:spPr bwMode="auto">
          <a:xfrm>
            <a:off x="3469483" y="1848008"/>
            <a:ext cx="5353049" cy="461665"/>
          </a:xfrm>
          <a:prstGeom prst="rect">
            <a:avLst/>
          </a:prstGeom>
          <a:noFill/>
          <a:ln w="9525">
            <a:noFill/>
            <a:miter lim="800000"/>
            <a:headEnd/>
            <a:tailEnd/>
          </a:ln>
        </p:spPr>
        <p:txBody>
          <a:bodyPr wrap="square">
            <a:spAutoFit/>
          </a:bodyPr>
          <a:lstStyle/>
          <a:p>
            <a:pPr algn="ctr"/>
            <a:r>
              <a:rPr lang="it-IT" sz="2400" b="1" dirty="0">
                <a:solidFill>
                  <a:srgbClr val="CC3300"/>
                </a:solidFill>
                <a:latin typeface="Tahoma" panose="020B0604030504040204" pitchFamily="34" charset="0"/>
                <a:ea typeface="Tahoma" panose="020B0604030504040204" pitchFamily="34" charset="0"/>
                <a:cs typeface="Tahoma" panose="020B0604030504040204" pitchFamily="34" charset="0"/>
              </a:rPr>
              <a:t>IL PAZIENTE E’ AL CENTRO</a:t>
            </a:r>
          </a:p>
        </p:txBody>
      </p:sp>
      <p:sp>
        <p:nvSpPr>
          <p:cNvPr id="27651" name="Text Box 8"/>
          <p:cNvSpPr txBox="1">
            <a:spLocks noChangeArrowheads="1"/>
          </p:cNvSpPr>
          <p:nvPr/>
        </p:nvSpPr>
        <p:spPr bwMode="auto">
          <a:xfrm>
            <a:off x="2057400" y="3061094"/>
            <a:ext cx="7696200" cy="461665"/>
          </a:xfrm>
          <a:prstGeom prst="rect">
            <a:avLst/>
          </a:prstGeom>
          <a:noFill/>
          <a:ln w="9525">
            <a:noFill/>
            <a:miter lim="800000"/>
            <a:headEnd/>
            <a:tailEnd/>
          </a:ln>
        </p:spPr>
        <p:txBody>
          <a:bodyPr wrap="square">
            <a:spAutoFit/>
          </a:bodyPr>
          <a:lstStyle/>
          <a:p>
            <a:pPr algn="ctr"/>
            <a:r>
              <a:rPr lang="it-IT" b="1" dirty="0"/>
              <a:t>    </a:t>
            </a:r>
            <a:r>
              <a:rPr lang="it-IT" sz="2400" b="1" dirty="0">
                <a:latin typeface="Tahoma" panose="020B0604030504040204" pitchFamily="34" charset="0"/>
                <a:ea typeface="Tahoma" panose="020B0604030504040204" pitchFamily="34" charset="0"/>
                <a:cs typeface="Tahoma" panose="020B0604030504040204" pitchFamily="34" charset="0"/>
              </a:rPr>
              <a:t>GRAN  PARTE DELLA CURA E’  </a:t>
            </a:r>
            <a:r>
              <a:rPr lang="it-IT" sz="2400" b="1" dirty="0">
                <a:solidFill>
                  <a:srgbClr val="CC3300"/>
                </a:solidFill>
                <a:latin typeface="Tahoma" panose="020B0604030504040204" pitchFamily="34" charset="0"/>
                <a:ea typeface="Tahoma" panose="020B0604030504040204" pitchFamily="34" charset="0"/>
                <a:cs typeface="Tahoma" panose="020B0604030504040204" pitchFamily="34" charset="0"/>
              </a:rPr>
              <a:t>UN’AUTO CURA</a:t>
            </a:r>
          </a:p>
        </p:txBody>
      </p:sp>
      <p:sp>
        <p:nvSpPr>
          <p:cNvPr id="27652" name="Text Box 9"/>
          <p:cNvSpPr txBox="1">
            <a:spLocks noChangeArrowheads="1"/>
          </p:cNvSpPr>
          <p:nvPr/>
        </p:nvSpPr>
        <p:spPr bwMode="auto">
          <a:xfrm>
            <a:off x="1733551" y="4274180"/>
            <a:ext cx="9239250" cy="461665"/>
          </a:xfrm>
          <a:prstGeom prst="rect">
            <a:avLst/>
          </a:prstGeom>
          <a:noFill/>
          <a:ln w="9525">
            <a:noFill/>
            <a:miter lim="800000"/>
            <a:headEnd/>
            <a:tailEnd/>
          </a:ln>
        </p:spPr>
        <p:txBody>
          <a:bodyPr wrap="square">
            <a:spAutoFit/>
          </a:bodyPr>
          <a:lstStyle/>
          <a:p>
            <a:r>
              <a:rPr lang="it-IT" sz="2400" b="1" dirty="0">
                <a:latin typeface="Tahoma" panose="020B0604030504040204" pitchFamily="34" charset="0"/>
                <a:ea typeface="Tahoma" panose="020B0604030504040204" pitchFamily="34" charset="0"/>
                <a:cs typeface="Tahoma" panose="020B0604030504040204" pitchFamily="34" charset="0"/>
              </a:rPr>
              <a:t>CONTROLLO DELLA MALATTIA </a:t>
            </a:r>
            <a:r>
              <a:rPr lang="it-IT" sz="2400" b="1" dirty="0">
                <a:solidFill>
                  <a:srgbClr val="CC3300"/>
                </a:solidFill>
                <a:latin typeface="Tahoma" panose="020B0604030504040204" pitchFamily="34" charset="0"/>
                <a:ea typeface="Tahoma" panose="020B0604030504040204" pitchFamily="34" charset="0"/>
                <a:cs typeface="Tahoma" panose="020B0604030504040204" pitchFamily="34" charset="0"/>
              </a:rPr>
              <a:t>ATTRAVERSO IL PAZIENTE</a:t>
            </a:r>
          </a:p>
        </p:txBody>
      </p:sp>
      <p:sp>
        <p:nvSpPr>
          <p:cNvPr id="27653" name="Text Box 11"/>
          <p:cNvSpPr txBox="1">
            <a:spLocks noChangeArrowheads="1"/>
          </p:cNvSpPr>
          <p:nvPr/>
        </p:nvSpPr>
        <p:spPr bwMode="auto">
          <a:xfrm>
            <a:off x="2778115" y="5647089"/>
            <a:ext cx="6207148" cy="461665"/>
          </a:xfrm>
          <a:prstGeom prst="rect">
            <a:avLst/>
          </a:prstGeom>
          <a:noFill/>
          <a:ln w="9525">
            <a:noFill/>
            <a:miter lim="800000"/>
            <a:headEnd/>
            <a:tailEnd/>
          </a:ln>
        </p:spPr>
        <p:txBody>
          <a:bodyPr wrap="none">
            <a:spAutoFit/>
          </a:bodyPr>
          <a:lstStyle/>
          <a:p>
            <a:r>
              <a:rPr lang="it-IT" sz="2400" b="1" dirty="0">
                <a:latin typeface="Tahoma" panose="020B0604030504040204" pitchFamily="34" charset="0"/>
                <a:ea typeface="Tahoma" panose="020B0604030504040204" pitchFamily="34" charset="0"/>
                <a:cs typeface="Tahoma" panose="020B0604030504040204" pitchFamily="34" charset="0"/>
              </a:rPr>
              <a:t>FONDAMENTALE IL </a:t>
            </a:r>
            <a:r>
              <a:rPr lang="it-IT" sz="2400" b="1" dirty="0">
                <a:solidFill>
                  <a:srgbClr val="CC3300"/>
                </a:solidFill>
                <a:latin typeface="Tahoma" panose="020B0604030504040204" pitchFamily="34" charset="0"/>
                <a:ea typeface="Tahoma" panose="020B0604030504040204" pitchFamily="34" charset="0"/>
                <a:cs typeface="Tahoma" panose="020B0604030504040204" pitchFamily="34" charset="0"/>
              </a:rPr>
              <a:t>COINVOLGIMENTO</a:t>
            </a:r>
          </a:p>
        </p:txBody>
      </p:sp>
      <p:sp>
        <p:nvSpPr>
          <p:cNvPr id="9" name="Freccia in giù 8"/>
          <p:cNvSpPr/>
          <p:nvPr/>
        </p:nvSpPr>
        <p:spPr>
          <a:xfrm>
            <a:off x="5645946" y="2357127"/>
            <a:ext cx="485775" cy="64770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 name="Freccia in giù 11"/>
          <p:cNvSpPr/>
          <p:nvPr/>
        </p:nvSpPr>
        <p:spPr>
          <a:xfrm>
            <a:off x="5638802" y="4867617"/>
            <a:ext cx="485775" cy="64770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Freccia in giù 12"/>
          <p:cNvSpPr/>
          <p:nvPr/>
        </p:nvSpPr>
        <p:spPr>
          <a:xfrm>
            <a:off x="5660233" y="3524046"/>
            <a:ext cx="485775" cy="64770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Segnaposto piè di pagina 1"/>
          <p:cNvSpPr>
            <a:spLocks noGrp="1"/>
          </p:cNvSpPr>
          <p:nvPr>
            <p:ph type="ftr" sz="quarter" idx="11"/>
          </p:nvPr>
        </p:nvSpPr>
        <p:spPr>
          <a:xfrm>
            <a:off x="10808207" y="6620256"/>
            <a:ext cx="1383793" cy="237744"/>
          </a:xfrm>
        </p:spPr>
        <p:txBody>
          <a:bodyPr/>
          <a:lstStyle/>
          <a:p>
            <a:r>
              <a:rPr lang="it-IT" dirty="0" smtClean="0"/>
              <a:t>MARIA LUISA UBERTI</a:t>
            </a:r>
            <a:endParaRPr lang="it-IT" dirty="0"/>
          </a:p>
        </p:txBody>
      </p:sp>
      <p:sp>
        <p:nvSpPr>
          <p:cNvPr id="3" name="Segnaposto numero diapositiva 2"/>
          <p:cNvSpPr>
            <a:spLocks noGrp="1"/>
          </p:cNvSpPr>
          <p:nvPr>
            <p:ph type="sldNum" sz="quarter" idx="12"/>
          </p:nvPr>
        </p:nvSpPr>
        <p:spPr/>
        <p:txBody>
          <a:bodyPr/>
          <a:lstStyle/>
          <a:p>
            <a:fld id="{614F6535-C5B1-4615-B52A-ABFFEFDFBDCB}" type="slidenum">
              <a:rPr lang="it-IT" smtClean="0"/>
              <a:t>3</a:t>
            </a:fld>
            <a:endParaRPr lang="it-IT"/>
          </a:p>
        </p:txBody>
      </p:sp>
    </p:spTree>
    <p:extLst>
      <p:ext uri="{BB962C8B-B14F-4D97-AF65-F5344CB8AC3E}">
        <p14:creationId xmlns:p14="http://schemas.microsoft.com/office/powerpoint/2010/main" val="858619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asellaDiTesto 1"/>
          <p:cNvSpPr txBox="1"/>
          <p:nvPr/>
        </p:nvSpPr>
        <p:spPr>
          <a:xfrm rot="10800000" flipV="1">
            <a:off x="897467" y="2065867"/>
            <a:ext cx="11294533" cy="3539430"/>
          </a:xfrm>
          <a:prstGeom prst="rect">
            <a:avLst/>
          </a:prstGeom>
          <a:noFill/>
        </p:spPr>
        <p:txBody>
          <a:bodyPr wrap="square" rtlCol="0">
            <a:spAutoFit/>
          </a:bodyPr>
          <a:lstStyle/>
          <a:p>
            <a:r>
              <a:rPr lang="it-IT" sz="2800" dirty="0" smtClean="0">
                <a:latin typeface="Arial" panose="020B0604020202020204" pitchFamily="34" charset="0"/>
                <a:cs typeface="Arial" panose="020B0604020202020204" pitchFamily="34" charset="0"/>
              </a:rPr>
              <a:t>L’IDEA CHE I FONDATORI DI SLOW  MEDICINE CONDIVIDONO È CHE CURE APPROPRIATE, DI BUONA QUALITÀ E UN’ADEGUATA COMUNICAZIONE TRA LE PERSONE RIDUCANO I COSTI DELL’ORGANIOZZAZIONE SANITARIA, RIDUCANO GLI SPRECHI, PROMUVANO L’APPROPRIATEZZA D’USO DELLE RISORSE DISPONIBILI, LA SOSTENIBILITÀ E L’EQUITÀ DEL SISTEMA SANITARIO, MIGLIORINO LA QUALITÀ DELLA VITA DEI CITTADINI NEI DIVERSI MOMENTI DELLA LORO VITA</a:t>
            </a:r>
            <a:endParaRPr lang="it-IT" sz="2800" dirty="0">
              <a:latin typeface="Arial" panose="020B0604020202020204" pitchFamily="34" charset="0"/>
              <a:cs typeface="Arial" panose="020B0604020202020204" pitchFamily="34" charset="0"/>
            </a:endParaRPr>
          </a:p>
        </p:txBody>
      </p:sp>
      <p:sp>
        <p:nvSpPr>
          <p:cNvPr id="4" name="Sottotitolo 3"/>
          <p:cNvSpPr>
            <a:spLocks noGrp="1"/>
          </p:cNvSpPr>
          <p:nvPr>
            <p:ph type="subTitle" idx="1"/>
          </p:nvPr>
        </p:nvSpPr>
        <p:spPr>
          <a:xfrm>
            <a:off x="0" y="0"/>
            <a:ext cx="12192000" cy="2065867"/>
          </a:xfrm>
        </p:spPr>
        <p:txBody>
          <a:bodyPr>
            <a:normAutofit/>
          </a:bodyPr>
          <a:lstStyle/>
          <a:p>
            <a:endParaRPr lang="it-IT" dirty="0"/>
          </a:p>
        </p:txBody>
      </p:sp>
      <p:sp>
        <p:nvSpPr>
          <p:cNvPr id="5" name="Titolo 2"/>
          <p:cNvSpPr>
            <a:spLocks noGrp="1"/>
          </p:cNvSpPr>
          <p:nvPr>
            <p:ph type="ctrTitle"/>
          </p:nvPr>
        </p:nvSpPr>
        <p:spPr>
          <a:xfrm flipV="1">
            <a:off x="2523066" y="6606181"/>
            <a:ext cx="7525279" cy="45719"/>
          </a:xfrm>
        </p:spPr>
        <p:txBody>
          <a:bodyPr>
            <a:normAutofit fontScale="90000"/>
          </a:bodyPr>
          <a:lstStyle/>
          <a:p>
            <a:endParaRPr lang="it-IT" dirty="0"/>
          </a:p>
        </p:txBody>
      </p:sp>
      <p:sp>
        <p:nvSpPr>
          <p:cNvPr id="3" name="Segnaposto piè di pagina 2"/>
          <p:cNvSpPr>
            <a:spLocks noGrp="1"/>
          </p:cNvSpPr>
          <p:nvPr>
            <p:ph type="ftr" sz="quarter" idx="11"/>
          </p:nvPr>
        </p:nvSpPr>
        <p:spPr/>
        <p:txBody>
          <a:bodyPr/>
          <a:lstStyle/>
          <a:p>
            <a:r>
              <a:rPr lang="it-IT" smtClean="0"/>
              <a:t>MARIA LUISA UBERTI</a:t>
            </a:r>
            <a:endParaRPr lang="it-IT"/>
          </a:p>
        </p:txBody>
      </p:sp>
      <p:sp>
        <p:nvSpPr>
          <p:cNvPr id="6" name="Segnaposto numero diapositiva 5"/>
          <p:cNvSpPr>
            <a:spLocks noGrp="1"/>
          </p:cNvSpPr>
          <p:nvPr>
            <p:ph type="sldNum" sz="quarter" idx="12"/>
          </p:nvPr>
        </p:nvSpPr>
        <p:spPr/>
        <p:txBody>
          <a:bodyPr/>
          <a:lstStyle/>
          <a:p>
            <a:fld id="{614F6535-C5B1-4615-B52A-ABFFEFDFBDCB}" type="slidenum">
              <a:rPr lang="it-IT" smtClean="0"/>
              <a:t>30</a:t>
            </a:fld>
            <a:endParaRPr lang="it-IT"/>
          </a:p>
        </p:txBody>
      </p:sp>
    </p:spTree>
    <p:extLst>
      <p:ext uri="{BB962C8B-B14F-4D97-AF65-F5344CB8AC3E}">
        <p14:creationId xmlns:p14="http://schemas.microsoft.com/office/powerpoint/2010/main" val="3060002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2467475" y="314325"/>
            <a:ext cx="6922088" cy="1077218"/>
          </a:xfrm>
          <a:prstGeom prst="rect">
            <a:avLst/>
          </a:prstGeom>
          <a:solidFill>
            <a:srgbClr val="FF9900"/>
          </a:solidFill>
          <a:ln w="9525" algn="ctr">
            <a:noFill/>
            <a:miter lim="800000"/>
            <a:headEnd/>
            <a:tailEnd/>
          </a:ln>
        </p:spPr>
        <p:txBody>
          <a:bodyPr wrap="none">
            <a:spAutoFit/>
          </a:bodyPr>
          <a:lstStyle/>
          <a:p>
            <a:pPr algn="ctr"/>
            <a:r>
              <a:rPr lang="it-IT" sz="3200" b="1" dirty="0">
                <a:solidFill>
                  <a:srgbClr val="0000FF"/>
                </a:solidFill>
              </a:rPr>
              <a:t>Come rendere il paziente partner </a:t>
            </a:r>
          </a:p>
          <a:p>
            <a:pPr algn="ctr"/>
            <a:r>
              <a:rPr lang="it-IT" sz="3200" b="1" dirty="0">
                <a:solidFill>
                  <a:srgbClr val="0000FF"/>
                </a:solidFill>
              </a:rPr>
              <a:t>nel processo di cura ?</a:t>
            </a:r>
          </a:p>
        </p:txBody>
      </p:sp>
      <p:sp>
        <p:nvSpPr>
          <p:cNvPr id="1856515" name="Rectangle 3"/>
          <p:cNvSpPr>
            <a:spLocks noChangeArrowheads="1"/>
          </p:cNvSpPr>
          <p:nvPr/>
        </p:nvSpPr>
        <p:spPr bwMode="auto">
          <a:xfrm>
            <a:off x="1955800" y="2663825"/>
            <a:ext cx="1441450" cy="457200"/>
          </a:xfrm>
          <a:prstGeom prst="rect">
            <a:avLst/>
          </a:prstGeom>
          <a:noFill/>
          <a:ln w="9525" algn="ctr">
            <a:noFill/>
            <a:miter lim="800000"/>
            <a:headEnd/>
            <a:tailEnd/>
          </a:ln>
        </p:spPr>
        <p:txBody>
          <a:bodyPr>
            <a:spAutoFit/>
          </a:bodyPr>
          <a:lstStyle/>
          <a:p>
            <a:pPr eaLnBrk="0" hangingPunct="0"/>
            <a:r>
              <a:rPr lang="it-IT" sz="2400" b="1">
                <a:solidFill>
                  <a:srgbClr val="FF6600"/>
                </a:solidFill>
              </a:rPr>
              <a:t>Fornire </a:t>
            </a:r>
          </a:p>
        </p:txBody>
      </p:sp>
      <p:sp>
        <p:nvSpPr>
          <p:cNvPr id="1856516" name="Rectangle 4"/>
          <p:cNvSpPr>
            <a:spLocks noChangeArrowheads="1"/>
          </p:cNvSpPr>
          <p:nvPr/>
        </p:nvSpPr>
        <p:spPr bwMode="auto">
          <a:xfrm>
            <a:off x="3935413" y="1989138"/>
            <a:ext cx="3465512" cy="457200"/>
          </a:xfrm>
          <a:prstGeom prst="rect">
            <a:avLst/>
          </a:prstGeom>
          <a:noFill/>
          <a:ln w="9525" algn="ctr">
            <a:noFill/>
            <a:miter lim="800000"/>
            <a:headEnd/>
            <a:tailEnd/>
          </a:ln>
        </p:spPr>
        <p:txBody>
          <a:bodyPr>
            <a:spAutoFit/>
          </a:bodyPr>
          <a:lstStyle/>
          <a:p>
            <a:pPr eaLnBrk="0" hangingPunct="0"/>
            <a:r>
              <a:rPr lang="it-IT" sz="2400" b="1">
                <a:solidFill>
                  <a:srgbClr val="0000FF"/>
                </a:solidFill>
              </a:rPr>
              <a:t>Informazioni (sapere)</a:t>
            </a:r>
          </a:p>
        </p:txBody>
      </p:sp>
      <p:sp>
        <p:nvSpPr>
          <p:cNvPr id="1856517" name="Rectangle 5"/>
          <p:cNvSpPr>
            <a:spLocks noChangeArrowheads="1"/>
          </p:cNvSpPr>
          <p:nvPr/>
        </p:nvSpPr>
        <p:spPr bwMode="auto">
          <a:xfrm>
            <a:off x="3890964" y="2619375"/>
            <a:ext cx="3284537" cy="457200"/>
          </a:xfrm>
          <a:prstGeom prst="rect">
            <a:avLst/>
          </a:prstGeom>
          <a:noFill/>
          <a:ln w="9525" algn="ctr">
            <a:noFill/>
            <a:miter lim="800000"/>
            <a:headEnd/>
            <a:tailEnd/>
          </a:ln>
        </p:spPr>
        <p:txBody>
          <a:bodyPr>
            <a:spAutoFit/>
          </a:bodyPr>
          <a:lstStyle/>
          <a:p>
            <a:pPr eaLnBrk="0" hangingPunct="0"/>
            <a:r>
              <a:rPr lang="it-IT" sz="2400" b="1">
                <a:solidFill>
                  <a:srgbClr val="0000FF"/>
                </a:solidFill>
              </a:rPr>
              <a:t>Abilità (saper fare)</a:t>
            </a:r>
          </a:p>
        </p:txBody>
      </p:sp>
      <p:sp>
        <p:nvSpPr>
          <p:cNvPr id="1856518" name="Rectangle 6"/>
          <p:cNvSpPr>
            <a:spLocks noChangeArrowheads="1"/>
          </p:cNvSpPr>
          <p:nvPr/>
        </p:nvSpPr>
        <p:spPr bwMode="auto">
          <a:xfrm>
            <a:off x="3846514" y="3159125"/>
            <a:ext cx="4498975" cy="457200"/>
          </a:xfrm>
          <a:prstGeom prst="rect">
            <a:avLst/>
          </a:prstGeom>
          <a:noFill/>
          <a:ln w="9525" algn="ctr">
            <a:noFill/>
            <a:miter lim="800000"/>
            <a:headEnd/>
            <a:tailEnd/>
          </a:ln>
        </p:spPr>
        <p:txBody>
          <a:bodyPr>
            <a:spAutoFit/>
          </a:bodyPr>
          <a:lstStyle/>
          <a:p>
            <a:pPr eaLnBrk="0" hangingPunct="0"/>
            <a:r>
              <a:rPr lang="it-IT" sz="2400" b="1">
                <a:solidFill>
                  <a:srgbClr val="0000FF"/>
                </a:solidFill>
              </a:rPr>
              <a:t>Competenze (saper essere)</a:t>
            </a:r>
          </a:p>
        </p:txBody>
      </p:sp>
      <p:sp>
        <p:nvSpPr>
          <p:cNvPr id="1856519" name="Rectangle 7"/>
          <p:cNvSpPr>
            <a:spLocks noChangeArrowheads="1"/>
          </p:cNvSpPr>
          <p:nvPr/>
        </p:nvSpPr>
        <p:spPr bwMode="auto">
          <a:xfrm>
            <a:off x="1865313" y="4419600"/>
            <a:ext cx="1890712" cy="457200"/>
          </a:xfrm>
          <a:prstGeom prst="rect">
            <a:avLst/>
          </a:prstGeom>
          <a:noFill/>
          <a:ln w="9525" algn="ctr">
            <a:noFill/>
            <a:miter lim="800000"/>
            <a:headEnd/>
            <a:tailEnd/>
          </a:ln>
        </p:spPr>
        <p:txBody>
          <a:bodyPr>
            <a:spAutoFit/>
          </a:bodyPr>
          <a:lstStyle/>
          <a:p>
            <a:pPr eaLnBrk="0" hangingPunct="0"/>
            <a:r>
              <a:rPr lang="it-IT" sz="2400" b="1">
                <a:solidFill>
                  <a:srgbClr val="FF6600"/>
                </a:solidFill>
              </a:rPr>
              <a:t>Aiutarlo a</a:t>
            </a:r>
          </a:p>
        </p:txBody>
      </p:sp>
      <p:sp>
        <p:nvSpPr>
          <p:cNvPr id="1856520" name="Rectangle 8"/>
          <p:cNvSpPr>
            <a:spLocks noChangeArrowheads="1"/>
          </p:cNvSpPr>
          <p:nvPr/>
        </p:nvSpPr>
        <p:spPr bwMode="auto">
          <a:xfrm>
            <a:off x="3705461" y="4059239"/>
            <a:ext cx="4842993" cy="461665"/>
          </a:xfrm>
          <a:prstGeom prst="rect">
            <a:avLst/>
          </a:prstGeom>
          <a:noFill/>
          <a:ln w="9525" algn="ctr">
            <a:noFill/>
            <a:miter lim="800000"/>
            <a:headEnd/>
            <a:tailEnd/>
          </a:ln>
        </p:spPr>
        <p:txBody>
          <a:bodyPr wrap="none">
            <a:spAutoFit/>
          </a:bodyPr>
          <a:lstStyle/>
          <a:p>
            <a:pPr algn="ctr" eaLnBrk="0" hangingPunct="0"/>
            <a:r>
              <a:rPr lang="it-IT" sz="2400" b="1">
                <a:solidFill>
                  <a:srgbClr val="0000FF"/>
                </a:solidFill>
              </a:rPr>
              <a:t>mettere in atto quanto appreso</a:t>
            </a:r>
          </a:p>
        </p:txBody>
      </p:sp>
      <p:sp>
        <p:nvSpPr>
          <p:cNvPr id="1856521" name="Rectangle 9"/>
          <p:cNvSpPr>
            <a:spLocks noChangeArrowheads="1"/>
          </p:cNvSpPr>
          <p:nvPr/>
        </p:nvSpPr>
        <p:spPr bwMode="auto">
          <a:xfrm>
            <a:off x="3766679" y="4778376"/>
            <a:ext cx="3509294" cy="461665"/>
          </a:xfrm>
          <a:prstGeom prst="rect">
            <a:avLst/>
          </a:prstGeom>
          <a:noFill/>
          <a:ln w="9525" algn="ctr">
            <a:noFill/>
            <a:miter lim="800000"/>
            <a:headEnd/>
            <a:tailEnd/>
          </a:ln>
        </p:spPr>
        <p:txBody>
          <a:bodyPr wrap="none">
            <a:spAutoFit/>
          </a:bodyPr>
          <a:lstStyle/>
          <a:p>
            <a:pPr algn="ctr" eaLnBrk="0" hangingPunct="0"/>
            <a:r>
              <a:rPr lang="it-IT" sz="2400" b="1">
                <a:solidFill>
                  <a:srgbClr val="0000FF"/>
                </a:solidFill>
              </a:rPr>
              <a:t>mantenerlo nel tempo</a:t>
            </a:r>
          </a:p>
        </p:txBody>
      </p:sp>
      <p:sp>
        <p:nvSpPr>
          <p:cNvPr id="1856522" name="Rectangle 10"/>
          <p:cNvSpPr>
            <a:spLocks noChangeArrowheads="1"/>
          </p:cNvSpPr>
          <p:nvPr/>
        </p:nvSpPr>
        <p:spPr bwMode="auto">
          <a:xfrm>
            <a:off x="3776131" y="5678489"/>
            <a:ext cx="5001690" cy="954107"/>
          </a:xfrm>
          <a:prstGeom prst="rect">
            <a:avLst/>
          </a:prstGeom>
          <a:solidFill>
            <a:srgbClr val="FF9900"/>
          </a:solidFill>
          <a:ln w="9525" algn="ctr">
            <a:solidFill>
              <a:srgbClr val="FF0066"/>
            </a:solidFill>
            <a:miter lim="800000"/>
            <a:headEnd/>
            <a:tailEnd/>
          </a:ln>
        </p:spPr>
        <p:txBody>
          <a:bodyPr wrap="none">
            <a:spAutoFit/>
          </a:bodyPr>
          <a:lstStyle/>
          <a:p>
            <a:pPr algn="ctr" eaLnBrk="0" hangingPunct="0"/>
            <a:r>
              <a:rPr lang="it-IT" sz="2800" b="1" dirty="0">
                <a:solidFill>
                  <a:srgbClr val="0000FF"/>
                </a:solidFill>
              </a:rPr>
              <a:t>intraprendere e mantenere </a:t>
            </a:r>
          </a:p>
          <a:p>
            <a:pPr algn="ctr" eaLnBrk="0" hangingPunct="0"/>
            <a:r>
              <a:rPr lang="it-IT" sz="2800" b="1" dirty="0">
                <a:solidFill>
                  <a:srgbClr val="0000FF"/>
                </a:solidFill>
              </a:rPr>
              <a:t>dei cambiamenti</a:t>
            </a:r>
          </a:p>
        </p:txBody>
      </p:sp>
      <p:sp>
        <p:nvSpPr>
          <p:cNvPr id="1856523" name="Line 11"/>
          <p:cNvSpPr>
            <a:spLocks noChangeShapeType="1"/>
          </p:cNvSpPr>
          <p:nvPr/>
        </p:nvSpPr>
        <p:spPr bwMode="auto">
          <a:xfrm flipV="1">
            <a:off x="3170239" y="2349500"/>
            <a:ext cx="676275" cy="630238"/>
          </a:xfrm>
          <a:prstGeom prst="line">
            <a:avLst/>
          </a:prstGeom>
          <a:noFill/>
          <a:ln w="28575">
            <a:solidFill>
              <a:schemeClr val="hlink"/>
            </a:solidFill>
            <a:round/>
            <a:headEnd/>
            <a:tailEnd/>
          </a:ln>
        </p:spPr>
        <p:txBody>
          <a:bodyPr wrap="none" anchor="ctr"/>
          <a:lstStyle/>
          <a:p>
            <a:endParaRPr lang="it-IT"/>
          </a:p>
        </p:txBody>
      </p:sp>
      <p:sp>
        <p:nvSpPr>
          <p:cNvPr id="1856524" name="Line 12"/>
          <p:cNvSpPr>
            <a:spLocks noChangeShapeType="1"/>
          </p:cNvSpPr>
          <p:nvPr/>
        </p:nvSpPr>
        <p:spPr bwMode="auto">
          <a:xfrm>
            <a:off x="3170239" y="2979738"/>
            <a:ext cx="674687" cy="0"/>
          </a:xfrm>
          <a:prstGeom prst="line">
            <a:avLst/>
          </a:prstGeom>
          <a:noFill/>
          <a:ln w="28575">
            <a:solidFill>
              <a:schemeClr val="hlink"/>
            </a:solidFill>
            <a:round/>
            <a:headEnd/>
            <a:tailEnd/>
          </a:ln>
        </p:spPr>
        <p:txBody>
          <a:bodyPr wrap="none" anchor="ctr"/>
          <a:lstStyle/>
          <a:p>
            <a:endParaRPr lang="it-IT"/>
          </a:p>
        </p:txBody>
      </p:sp>
      <p:sp>
        <p:nvSpPr>
          <p:cNvPr id="1856525" name="Line 13"/>
          <p:cNvSpPr>
            <a:spLocks noChangeShapeType="1"/>
          </p:cNvSpPr>
          <p:nvPr/>
        </p:nvSpPr>
        <p:spPr bwMode="auto">
          <a:xfrm>
            <a:off x="3170239" y="2979738"/>
            <a:ext cx="630237" cy="450850"/>
          </a:xfrm>
          <a:prstGeom prst="line">
            <a:avLst/>
          </a:prstGeom>
          <a:noFill/>
          <a:ln w="28575">
            <a:solidFill>
              <a:schemeClr val="hlink"/>
            </a:solidFill>
            <a:round/>
            <a:headEnd/>
            <a:tailEnd/>
          </a:ln>
        </p:spPr>
        <p:txBody>
          <a:bodyPr wrap="none" anchor="ctr"/>
          <a:lstStyle/>
          <a:p>
            <a:endParaRPr lang="it-IT"/>
          </a:p>
        </p:txBody>
      </p:sp>
      <p:sp>
        <p:nvSpPr>
          <p:cNvPr id="1856526" name="Line 14"/>
          <p:cNvSpPr>
            <a:spLocks noChangeShapeType="1"/>
          </p:cNvSpPr>
          <p:nvPr/>
        </p:nvSpPr>
        <p:spPr bwMode="auto">
          <a:xfrm flipV="1">
            <a:off x="3575051" y="4419601"/>
            <a:ext cx="225425" cy="314325"/>
          </a:xfrm>
          <a:prstGeom prst="line">
            <a:avLst/>
          </a:prstGeom>
          <a:noFill/>
          <a:ln w="28575">
            <a:solidFill>
              <a:schemeClr val="hlink"/>
            </a:solidFill>
            <a:round/>
            <a:headEnd/>
            <a:tailEnd/>
          </a:ln>
        </p:spPr>
        <p:txBody>
          <a:bodyPr wrap="none" anchor="ctr"/>
          <a:lstStyle/>
          <a:p>
            <a:endParaRPr lang="it-IT"/>
          </a:p>
        </p:txBody>
      </p:sp>
      <p:sp>
        <p:nvSpPr>
          <p:cNvPr id="1856527" name="Line 15"/>
          <p:cNvSpPr>
            <a:spLocks noChangeShapeType="1"/>
          </p:cNvSpPr>
          <p:nvPr/>
        </p:nvSpPr>
        <p:spPr bwMode="auto">
          <a:xfrm>
            <a:off x="3575051" y="4733926"/>
            <a:ext cx="271463" cy="269875"/>
          </a:xfrm>
          <a:prstGeom prst="line">
            <a:avLst/>
          </a:prstGeom>
          <a:noFill/>
          <a:ln w="28575">
            <a:solidFill>
              <a:schemeClr val="hlink"/>
            </a:solidFill>
            <a:round/>
            <a:headEnd/>
            <a:tailEnd/>
          </a:ln>
        </p:spPr>
        <p:txBody>
          <a:bodyPr wrap="none" anchor="ctr"/>
          <a:lstStyle/>
          <a:p>
            <a:endParaRPr lang="it-IT"/>
          </a:p>
        </p:txBody>
      </p:sp>
      <p:sp>
        <p:nvSpPr>
          <p:cNvPr id="2" name="Segnaposto piè di pagina 1"/>
          <p:cNvSpPr>
            <a:spLocks noGrp="1"/>
          </p:cNvSpPr>
          <p:nvPr>
            <p:ph type="ftr" sz="quarter" idx="11"/>
          </p:nvPr>
        </p:nvSpPr>
        <p:spPr/>
        <p:txBody>
          <a:bodyPr/>
          <a:lstStyle/>
          <a:p>
            <a:r>
              <a:rPr lang="it-IT" smtClean="0"/>
              <a:t>MARIA LUISA UBERTI</a:t>
            </a:r>
            <a:endParaRPr lang="it-IT"/>
          </a:p>
        </p:txBody>
      </p:sp>
      <p:sp>
        <p:nvSpPr>
          <p:cNvPr id="3" name="Segnaposto numero diapositiva 2"/>
          <p:cNvSpPr>
            <a:spLocks noGrp="1"/>
          </p:cNvSpPr>
          <p:nvPr>
            <p:ph type="sldNum" sz="quarter" idx="12"/>
          </p:nvPr>
        </p:nvSpPr>
        <p:spPr/>
        <p:txBody>
          <a:bodyPr/>
          <a:lstStyle/>
          <a:p>
            <a:fld id="{614F6535-C5B1-4615-B52A-ABFFEFDFBDCB}" type="slidenum">
              <a:rPr lang="it-IT" smtClean="0"/>
              <a:t>31</a:t>
            </a:fld>
            <a:endParaRPr lang="it-IT"/>
          </a:p>
        </p:txBody>
      </p:sp>
    </p:spTree>
    <p:extLst>
      <p:ext uri="{BB962C8B-B14F-4D97-AF65-F5344CB8AC3E}">
        <p14:creationId xmlns:p14="http://schemas.microsoft.com/office/powerpoint/2010/main" val="305636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6515"/>
                                        </p:tgtEl>
                                        <p:attrNameLst>
                                          <p:attrName>style.visibility</p:attrName>
                                        </p:attrNameLst>
                                      </p:cBhvr>
                                      <p:to>
                                        <p:strVal val="visible"/>
                                      </p:to>
                                    </p:set>
                                    <p:animEffect transition="in" filter="fade">
                                      <p:cBhvr>
                                        <p:cTn id="7" dur="500"/>
                                        <p:tgtEl>
                                          <p:spTgt spid="18565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56523"/>
                                        </p:tgtEl>
                                        <p:attrNameLst>
                                          <p:attrName>style.visibility</p:attrName>
                                        </p:attrNameLst>
                                      </p:cBhvr>
                                      <p:to>
                                        <p:strVal val="visible"/>
                                      </p:to>
                                    </p:set>
                                    <p:animEffect transition="in" filter="fade">
                                      <p:cBhvr>
                                        <p:cTn id="10" dur="500"/>
                                        <p:tgtEl>
                                          <p:spTgt spid="18565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56524"/>
                                        </p:tgtEl>
                                        <p:attrNameLst>
                                          <p:attrName>style.visibility</p:attrName>
                                        </p:attrNameLst>
                                      </p:cBhvr>
                                      <p:to>
                                        <p:strVal val="visible"/>
                                      </p:to>
                                    </p:set>
                                    <p:animEffect transition="in" filter="fade">
                                      <p:cBhvr>
                                        <p:cTn id="13" dur="500"/>
                                        <p:tgtEl>
                                          <p:spTgt spid="18565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56525"/>
                                        </p:tgtEl>
                                        <p:attrNameLst>
                                          <p:attrName>style.visibility</p:attrName>
                                        </p:attrNameLst>
                                      </p:cBhvr>
                                      <p:to>
                                        <p:strVal val="visible"/>
                                      </p:to>
                                    </p:set>
                                    <p:animEffect transition="in" filter="fade">
                                      <p:cBhvr>
                                        <p:cTn id="16" dur="500"/>
                                        <p:tgtEl>
                                          <p:spTgt spid="18565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56516"/>
                                        </p:tgtEl>
                                        <p:attrNameLst>
                                          <p:attrName>style.visibility</p:attrName>
                                        </p:attrNameLst>
                                      </p:cBhvr>
                                      <p:to>
                                        <p:strVal val="visible"/>
                                      </p:to>
                                    </p:set>
                                    <p:animEffect transition="in" filter="fade">
                                      <p:cBhvr>
                                        <p:cTn id="19" dur="500"/>
                                        <p:tgtEl>
                                          <p:spTgt spid="18565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56517"/>
                                        </p:tgtEl>
                                        <p:attrNameLst>
                                          <p:attrName>style.visibility</p:attrName>
                                        </p:attrNameLst>
                                      </p:cBhvr>
                                      <p:to>
                                        <p:strVal val="visible"/>
                                      </p:to>
                                    </p:set>
                                    <p:animEffect transition="in" filter="fade">
                                      <p:cBhvr>
                                        <p:cTn id="22" dur="500"/>
                                        <p:tgtEl>
                                          <p:spTgt spid="18565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56518">
                                            <p:txEl>
                                              <p:pRg st="0" end="0"/>
                                            </p:txEl>
                                          </p:spTgt>
                                        </p:tgtEl>
                                        <p:attrNameLst>
                                          <p:attrName>style.visibility</p:attrName>
                                        </p:attrNameLst>
                                      </p:cBhvr>
                                      <p:to>
                                        <p:strVal val="visible"/>
                                      </p:to>
                                    </p:set>
                                    <p:animEffect transition="in" filter="fade">
                                      <p:cBhvr>
                                        <p:cTn id="25" dur="500"/>
                                        <p:tgtEl>
                                          <p:spTgt spid="18565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56519"/>
                                        </p:tgtEl>
                                        <p:attrNameLst>
                                          <p:attrName>style.visibility</p:attrName>
                                        </p:attrNameLst>
                                      </p:cBhvr>
                                      <p:to>
                                        <p:strVal val="visible"/>
                                      </p:to>
                                    </p:set>
                                    <p:animEffect transition="in" filter="fade">
                                      <p:cBhvr>
                                        <p:cTn id="30" dur="500"/>
                                        <p:tgtEl>
                                          <p:spTgt spid="18565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56526"/>
                                        </p:tgtEl>
                                        <p:attrNameLst>
                                          <p:attrName>style.visibility</p:attrName>
                                        </p:attrNameLst>
                                      </p:cBhvr>
                                      <p:to>
                                        <p:strVal val="visible"/>
                                      </p:to>
                                    </p:set>
                                    <p:animEffect transition="in" filter="fade">
                                      <p:cBhvr>
                                        <p:cTn id="33" dur="500"/>
                                        <p:tgtEl>
                                          <p:spTgt spid="18565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56527"/>
                                        </p:tgtEl>
                                        <p:attrNameLst>
                                          <p:attrName>style.visibility</p:attrName>
                                        </p:attrNameLst>
                                      </p:cBhvr>
                                      <p:to>
                                        <p:strVal val="visible"/>
                                      </p:to>
                                    </p:set>
                                    <p:animEffect transition="in" filter="fade">
                                      <p:cBhvr>
                                        <p:cTn id="36" dur="500"/>
                                        <p:tgtEl>
                                          <p:spTgt spid="18565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56520"/>
                                        </p:tgtEl>
                                        <p:attrNameLst>
                                          <p:attrName>style.visibility</p:attrName>
                                        </p:attrNameLst>
                                      </p:cBhvr>
                                      <p:to>
                                        <p:strVal val="visible"/>
                                      </p:to>
                                    </p:set>
                                    <p:animEffect transition="in" filter="fade">
                                      <p:cBhvr>
                                        <p:cTn id="39" dur="500"/>
                                        <p:tgtEl>
                                          <p:spTgt spid="18565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56521"/>
                                        </p:tgtEl>
                                        <p:attrNameLst>
                                          <p:attrName>style.visibility</p:attrName>
                                        </p:attrNameLst>
                                      </p:cBhvr>
                                      <p:to>
                                        <p:strVal val="visible"/>
                                      </p:to>
                                    </p:set>
                                    <p:animEffect transition="in" filter="fade">
                                      <p:cBhvr>
                                        <p:cTn id="42" dur="500"/>
                                        <p:tgtEl>
                                          <p:spTgt spid="18565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56522"/>
                                        </p:tgtEl>
                                        <p:attrNameLst>
                                          <p:attrName>style.visibility</p:attrName>
                                        </p:attrNameLst>
                                      </p:cBhvr>
                                      <p:to>
                                        <p:strVal val="visible"/>
                                      </p:to>
                                    </p:set>
                                    <p:animEffect transition="in" filter="fade">
                                      <p:cBhvr>
                                        <p:cTn id="47" dur="500"/>
                                        <p:tgtEl>
                                          <p:spTgt spid="1856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6515" grpId="0"/>
      <p:bldP spid="1856516" grpId="0"/>
      <p:bldP spid="1856517" grpId="0"/>
      <p:bldP spid="1856518" grpId="0" build="allAtOnce"/>
      <p:bldP spid="1856519" grpId="0"/>
      <p:bldP spid="1856520" grpId="0"/>
      <p:bldP spid="1856521" grpId="0"/>
      <p:bldP spid="1856522" grpId="0" animBg="1"/>
      <p:bldP spid="1856523" grpId="0" animBg="1"/>
      <p:bldP spid="1856524" grpId="0" animBg="1"/>
      <p:bldP spid="1856525" grpId="0" animBg="1"/>
      <p:bldP spid="1856526" grpId="0" animBg="1"/>
      <p:bldP spid="185652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tangolo 1"/>
          <p:cNvSpPr/>
          <p:nvPr/>
        </p:nvSpPr>
        <p:spPr>
          <a:xfrm>
            <a:off x="1847528" y="260648"/>
            <a:ext cx="8568952" cy="373230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spAutoFit/>
          </a:bodyPr>
          <a:lstStyle/>
          <a:p>
            <a:pPr>
              <a:lnSpc>
                <a:spcPct val="115000"/>
              </a:lnSpc>
              <a:spcAft>
                <a:spcPts val="1000"/>
              </a:spcAft>
              <a:defRPr/>
            </a:pPr>
            <a:r>
              <a:rPr lang="it-IT" sz="2800" dirty="0">
                <a:latin typeface="Vrinda" pitchFamily="34" charset="0"/>
                <a:ea typeface="Calibri"/>
                <a:cs typeface="Vrinda" pitchFamily="34" charset="0"/>
              </a:rPr>
              <a:t>AUTOCONTROLLO</a:t>
            </a:r>
          </a:p>
          <a:p>
            <a:pPr>
              <a:defRPr/>
            </a:pPr>
            <a:r>
              <a:rPr lang="it-IT" sz="2800" dirty="0">
                <a:latin typeface="Vrinda" pitchFamily="34" charset="0"/>
                <a:ea typeface="Calibri"/>
                <a:cs typeface="Vrinda" pitchFamily="34" charset="0"/>
              </a:rPr>
              <a:t>E’ UN  MOMENTO ESSENZIALE DELL’ASSISTENZA PERCHE’ SIGNIFICA METTERE IN ATTO TUTTA UNA SERIE DI ATTIVITA’ FINALIZZATE  A </a:t>
            </a:r>
            <a:r>
              <a:rPr lang="it-IT" sz="2800" b="1" dirty="0">
                <a:latin typeface="Vrinda" pitchFamily="34" charset="0"/>
                <a:ea typeface="Calibri"/>
                <a:cs typeface="Vrinda" pitchFamily="34" charset="0"/>
              </a:rPr>
              <a:t>TRASFORMARE </a:t>
            </a:r>
            <a:r>
              <a:rPr lang="it-IT" sz="2800" dirty="0">
                <a:latin typeface="Vrinda" pitchFamily="34" charset="0"/>
                <a:ea typeface="Calibri"/>
                <a:cs typeface="Vrinda" pitchFamily="34" charset="0"/>
              </a:rPr>
              <a:t>L’AUTOMONITORAGGIO DA UNA PROCEDURA PER </a:t>
            </a:r>
            <a:r>
              <a:rPr lang="it-IT" sz="2800" b="1" dirty="0">
                <a:latin typeface="Vrinda" pitchFamily="34" charset="0"/>
                <a:ea typeface="Calibri"/>
                <a:cs typeface="Vrinda" pitchFamily="34" charset="0"/>
              </a:rPr>
              <a:t>RILEVAZIONE DI DATI</a:t>
            </a:r>
            <a:r>
              <a:rPr lang="it-IT" sz="2800" dirty="0">
                <a:latin typeface="Vrinda" pitchFamily="34" charset="0"/>
                <a:ea typeface="Calibri"/>
                <a:cs typeface="Vrinda" pitchFamily="34" charset="0"/>
              </a:rPr>
              <a:t> A UN ATTO UTILE PER </a:t>
            </a:r>
            <a:r>
              <a:rPr lang="it-IT" sz="2800" b="1" dirty="0">
                <a:latin typeface="Vrinda" pitchFamily="34" charset="0"/>
                <a:ea typeface="Calibri"/>
                <a:cs typeface="Vrinda" pitchFamily="34" charset="0"/>
              </a:rPr>
              <a:t>AVERE INFORMAZIONI</a:t>
            </a:r>
            <a:endParaRPr lang="it-IT" sz="2800" dirty="0">
              <a:latin typeface="Vrinda" pitchFamily="34" charset="0"/>
              <a:cs typeface="Vrinda" pitchFamily="34" charset="0"/>
            </a:endParaRPr>
          </a:p>
        </p:txBody>
      </p:sp>
      <p:pic>
        <p:nvPicPr>
          <p:cNvPr id="9218" name="Picture 2" descr="C:\Users\Tiziana\Pictures\grafico diabete.jpg"/>
          <p:cNvPicPr>
            <a:picLocks noChangeAspect="1" noChangeArrowheads="1"/>
          </p:cNvPicPr>
          <p:nvPr/>
        </p:nvPicPr>
        <p:blipFill>
          <a:blip r:embed="rId2">
            <a:extLst/>
          </a:blip>
          <a:srcRect/>
          <a:stretch>
            <a:fillRect/>
          </a:stretch>
        </p:blipFill>
        <p:spPr bwMode="auto">
          <a:xfrm>
            <a:off x="3529773" y="4149080"/>
            <a:ext cx="5248201" cy="25860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pic>
      <p:sp>
        <p:nvSpPr>
          <p:cNvPr id="3" name="Segnaposto piè di pagina 2"/>
          <p:cNvSpPr>
            <a:spLocks noGrp="1"/>
          </p:cNvSpPr>
          <p:nvPr>
            <p:ph type="ftr" sz="quarter" idx="11"/>
          </p:nvPr>
        </p:nvSpPr>
        <p:spPr/>
        <p:txBody>
          <a:bodyPr/>
          <a:lstStyle/>
          <a:p>
            <a:r>
              <a:rPr lang="it-IT" smtClean="0"/>
              <a:t>MARIA LUISA UBERTI</a:t>
            </a:r>
            <a:endParaRPr lang="it-IT"/>
          </a:p>
        </p:txBody>
      </p:sp>
      <p:sp>
        <p:nvSpPr>
          <p:cNvPr id="4" name="Segnaposto numero diapositiva 3"/>
          <p:cNvSpPr>
            <a:spLocks noGrp="1"/>
          </p:cNvSpPr>
          <p:nvPr>
            <p:ph type="sldNum" sz="quarter" idx="12"/>
          </p:nvPr>
        </p:nvSpPr>
        <p:spPr/>
        <p:txBody>
          <a:bodyPr/>
          <a:lstStyle/>
          <a:p>
            <a:fld id="{614F6535-C5B1-4615-B52A-ABFFEFDFBDCB}" type="slidenum">
              <a:rPr lang="it-IT" smtClean="0"/>
              <a:t>32</a:t>
            </a:fld>
            <a:endParaRPr lang="it-IT"/>
          </a:p>
        </p:txBody>
      </p:sp>
    </p:spTree>
    <p:extLst>
      <p:ext uri="{BB962C8B-B14F-4D97-AF65-F5344CB8AC3E}">
        <p14:creationId xmlns:p14="http://schemas.microsoft.com/office/powerpoint/2010/main" val="2197843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1000" fill="hold"/>
                                        <p:tgtEl>
                                          <p:spTgt spid="9218"/>
                                        </p:tgtEl>
                                        <p:attrNameLst>
                                          <p:attrName>ppt_w</p:attrName>
                                        </p:attrNameLst>
                                      </p:cBhvr>
                                      <p:tavLst>
                                        <p:tav tm="0">
                                          <p:val>
                                            <p:fltVal val="0"/>
                                          </p:val>
                                        </p:tav>
                                        <p:tav tm="100000">
                                          <p:val>
                                            <p:strVal val="#ppt_w"/>
                                          </p:val>
                                        </p:tav>
                                      </p:tavLst>
                                    </p:anim>
                                    <p:anim calcmode="lin" valueType="num">
                                      <p:cBhvr>
                                        <p:cTn id="13" dur="1000" fill="hold"/>
                                        <p:tgtEl>
                                          <p:spTgt spid="9218"/>
                                        </p:tgtEl>
                                        <p:attrNameLst>
                                          <p:attrName>ppt_h</p:attrName>
                                        </p:attrNameLst>
                                      </p:cBhvr>
                                      <p:tavLst>
                                        <p:tav tm="0">
                                          <p:val>
                                            <p:fltVal val="0"/>
                                          </p:val>
                                        </p:tav>
                                        <p:tav tm="100000">
                                          <p:val>
                                            <p:strVal val="#ppt_h"/>
                                          </p:val>
                                        </p:tav>
                                      </p:tavLst>
                                    </p:anim>
                                    <p:animEffect transition="in" filter="fade">
                                      <p:cBhvr>
                                        <p:cTn id="14"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asellaDiTesto 4"/>
          <p:cNvSpPr txBox="1">
            <a:spLocks noChangeArrowheads="1"/>
          </p:cNvSpPr>
          <p:nvPr/>
        </p:nvSpPr>
        <p:spPr bwMode="auto">
          <a:xfrm>
            <a:off x="1847851" y="1628775"/>
            <a:ext cx="8215313" cy="2838450"/>
          </a:xfrm>
          <a:prstGeom prst="rect">
            <a:avLst/>
          </a:prstGeom>
          <a:noFill/>
          <a:ln w="9525">
            <a:noFill/>
            <a:miter lim="800000"/>
            <a:headEnd/>
            <a:tailEnd/>
          </a:ln>
        </p:spPr>
        <p:txBody>
          <a:bodyPr>
            <a:spAutoFit/>
          </a:bodyPr>
          <a:lstStyle/>
          <a:p>
            <a:pPr algn="ctr">
              <a:buFont typeface="Wingdings" pitchFamily="2" charset="2"/>
              <a:buChar char="Ø"/>
            </a:pPr>
            <a:r>
              <a:rPr lang="it-IT" sz="3600" b="1" dirty="0">
                <a:solidFill>
                  <a:srgbClr val="0000FF"/>
                </a:solidFill>
                <a:latin typeface="Calibri" pitchFamily="34" charset="0"/>
                <a:cs typeface="Times New Roman" pitchFamily="18" charset="0"/>
              </a:rPr>
              <a:t> </a:t>
            </a:r>
            <a:r>
              <a:rPr lang="it-IT" sz="3600" b="1" dirty="0">
                <a:latin typeface="Calibri" pitchFamily="34" charset="0"/>
                <a:cs typeface="Times New Roman" pitchFamily="18" charset="0"/>
              </a:rPr>
              <a:t>Obiettivi condivisi</a:t>
            </a:r>
          </a:p>
          <a:p>
            <a:pPr algn="ctr">
              <a:buFont typeface="Wingdings" pitchFamily="2" charset="2"/>
              <a:buChar char="Ø"/>
            </a:pPr>
            <a:endParaRPr lang="it-IT" sz="3600" b="1" dirty="0">
              <a:solidFill>
                <a:srgbClr val="0000FF"/>
              </a:solidFill>
              <a:cs typeface="Times New Roman" pitchFamily="18" charset="0"/>
            </a:endParaRPr>
          </a:p>
          <a:p>
            <a:pPr algn="ctr">
              <a:buFont typeface="Wingdings" pitchFamily="2" charset="2"/>
              <a:buChar char="Ø"/>
            </a:pPr>
            <a:r>
              <a:rPr lang="it-IT" sz="3600" b="1" dirty="0">
                <a:solidFill>
                  <a:srgbClr val="0000FF"/>
                </a:solidFill>
                <a:latin typeface="Calibri" pitchFamily="34" charset="0"/>
                <a:cs typeface="Times New Roman" pitchFamily="18" charset="0"/>
              </a:rPr>
              <a:t> </a:t>
            </a:r>
            <a:r>
              <a:rPr lang="it-IT" sz="3600" b="1" dirty="0">
                <a:latin typeface="Calibri" pitchFamily="34" charset="0"/>
                <a:cs typeface="Times New Roman" pitchFamily="18" charset="0"/>
              </a:rPr>
              <a:t>Scelta di metodi adeguati</a:t>
            </a:r>
          </a:p>
          <a:p>
            <a:pPr algn="ctr">
              <a:buFont typeface="Wingdings" pitchFamily="2" charset="2"/>
              <a:buChar char="Ø"/>
            </a:pPr>
            <a:endParaRPr lang="it-IT" sz="3600" b="1" dirty="0">
              <a:solidFill>
                <a:srgbClr val="0000FF"/>
              </a:solidFill>
              <a:latin typeface="Calibri" pitchFamily="34" charset="0"/>
              <a:cs typeface="Times New Roman" pitchFamily="18" charset="0"/>
            </a:endParaRPr>
          </a:p>
          <a:p>
            <a:pPr algn="ctr">
              <a:buFont typeface="Wingdings" pitchFamily="2" charset="2"/>
              <a:buChar char="Ø"/>
            </a:pPr>
            <a:r>
              <a:rPr lang="it-IT" sz="3600" b="1" dirty="0">
                <a:solidFill>
                  <a:srgbClr val="0000FF"/>
                </a:solidFill>
                <a:latin typeface="Calibri" pitchFamily="34" charset="0"/>
                <a:cs typeface="Times New Roman" pitchFamily="18" charset="0"/>
              </a:rPr>
              <a:t> </a:t>
            </a:r>
            <a:r>
              <a:rPr lang="it-IT" sz="3600" b="1" dirty="0">
                <a:latin typeface="Calibri" pitchFamily="34" charset="0"/>
                <a:cs typeface="Times New Roman" pitchFamily="18" charset="0"/>
              </a:rPr>
              <a:t>Verifica a breve e a lungo termine</a:t>
            </a:r>
          </a:p>
        </p:txBody>
      </p:sp>
      <p:sp>
        <p:nvSpPr>
          <p:cNvPr id="31746" name="Rectangle 6"/>
          <p:cNvSpPr>
            <a:spLocks noChangeArrowheads="1"/>
          </p:cNvSpPr>
          <p:nvPr/>
        </p:nvSpPr>
        <p:spPr bwMode="auto">
          <a:xfrm>
            <a:off x="2279650" y="146050"/>
            <a:ext cx="8208963" cy="936625"/>
          </a:xfrm>
          <a:prstGeom prst="rect">
            <a:avLst/>
          </a:prstGeom>
          <a:solidFill>
            <a:schemeClr val="bg1"/>
          </a:solidFill>
          <a:ln w="9525" algn="ctr">
            <a:solidFill>
              <a:schemeClr val="accent1"/>
            </a:solidFill>
            <a:miter lim="800000"/>
            <a:headEnd/>
            <a:tailEnd/>
          </a:ln>
        </p:spPr>
        <p:txBody>
          <a:bodyPr anchor="ctr"/>
          <a:lstStyle/>
          <a:p>
            <a:pPr algn="ctr"/>
            <a:r>
              <a:rPr lang="it-IT" sz="3200" b="1" dirty="0">
                <a:cs typeface="Arial" charset="0"/>
              </a:rPr>
              <a:t>Un corretto approccio educativo prevede</a:t>
            </a:r>
          </a:p>
        </p:txBody>
      </p:sp>
      <p:sp>
        <p:nvSpPr>
          <p:cNvPr id="58372" name="Oval 4"/>
          <p:cNvSpPr>
            <a:spLocks noChangeArrowheads="1"/>
          </p:cNvSpPr>
          <p:nvPr/>
        </p:nvSpPr>
        <p:spPr bwMode="auto">
          <a:xfrm>
            <a:off x="2279650" y="5013325"/>
            <a:ext cx="3671888" cy="1398588"/>
          </a:xfrm>
          <a:prstGeom prst="ellipse">
            <a:avLst/>
          </a:prstGeom>
          <a:solidFill>
            <a:srgbClr val="FF9900"/>
          </a:solidFill>
          <a:ln w="25400" algn="ctr">
            <a:solidFill>
              <a:srgbClr val="385D8A"/>
            </a:solidFill>
            <a:round/>
            <a:headEnd/>
            <a:tailEnd/>
          </a:ln>
        </p:spPr>
        <p:txBody>
          <a:bodyPr anchor="ctr"/>
          <a:lstStyle/>
          <a:p>
            <a:pPr algn="ctr"/>
            <a:endParaRPr lang="it-IT" sz="2800" b="1">
              <a:solidFill>
                <a:schemeClr val="accent1"/>
              </a:solidFill>
              <a:latin typeface="Calibri" pitchFamily="34" charset="0"/>
            </a:endParaRPr>
          </a:p>
          <a:p>
            <a:pPr algn="ctr"/>
            <a:r>
              <a:rPr lang="it-IT" sz="2400" b="1">
                <a:solidFill>
                  <a:srgbClr val="0000FF"/>
                </a:solidFill>
                <a:cs typeface="Arial" charset="0"/>
              </a:rPr>
              <a:t>L’approccio </a:t>
            </a:r>
          </a:p>
          <a:p>
            <a:pPr algn="ctr"/>
            <a:r>
              <a:rPr lang="it-IT" sz="2400" b="1">
                <a:solidFill>
                  <a:srgbClr val="0000FF"/>
                </a:solidFill>
                <a:cs typeface="Arial" charset="0"/>
              </a:rPr>
              <a:t>del  team</a:t>
            </a:r>
          </a:p>
          <a:p>
            <a:pPr algn="ctr"/>
            <a:endParaRPr lang="it-IT" sz="2400" b="1">
              <a:solidFill>
                <a:schemeClr val="accent1"/>
              </a:solidFill>
              <a:latin typeface="Calibri" pitchFamily="34" charset="0"/>
            </a:endParaRPr>
          </a:p>
        </p:txBody>
      </p:sp>
      <p:sp>
        <p:nvSpPr>
          <p:cNvPr id="58373" name="Oval 5"/>
          <p:cNvSpPr>
            <a:spLocks noChangeArrowheads="1"/>
          </p:cNvSpPr>
          <p:nvPr/>
        </p:nvSpPr>
        <p:spPr bwMode="auto">
          <a:xfrm>
            <a:off x="6600826" y="5084764"/>
            <a:ext cx="3743325" cy="1417637"/>
          </a:xfrm>
          <a:prstGeom prst="ellipse">
            <a:avLst/>
          </a:prstGeom>
          <a:solidFill>
            <a:srgbClr val="FF9900"/>
          </a:solidFill>
          <a:ln w="25400" algn="ctr">
            <a:solidFill>
              <a:srgbClr val="385D8A"/>
            </a:solidFill>
            <a:round/>
            <a:headEnd/>
            <a:tailEnd/>
          </a:ln>
        </p:spPr>
        <p:txBody>
          <a:bodyPr anchor="ctr"/>
          <a:lstStyle/>
          <a:p>
            <a:pPr algn="ctr"/>
            <a:r>
              <a:rPr lang="it-IT" sz="2400" b="1">
                <a:solidFill>
                  <a:srgbClr val="0000FF"/>
                </a:solidFill>
                <a:cs typeface="Arial" charset="0"/>
              </a:rPr>
              <a:t>L’organizzazione </a:t>
            </a:r>
          </a:p>
          <a:p>
            <a:pPr algn="ctr"/>
            <a:r>
              <a:rPr lang="it-IT" sz="2400" b="1">
                <a:solidFill>
                  <a:srgbClr val="0000FF"/>
                </a:solidFill>
                <a:cs typeface="Arial" charset="0"/>
              </a:rPr>
              <a:t>dei percorsi</a:t>
            </a:r>
          </a:p>
        </p:txBody>
      </p:sp>
      <p:sp>
        <p:nvSpPr>
          <p:cNvPr id="2" name="Segnaposto piè di pagina 1"/>
          <p:cNvSpPr>
            <a:spLocks noGrp="1"/>
          </p:cNvSpPr>
          <p:nvPr>
            <p:ph type="ftr" sz="quarter" idx="11"/>
          </p:nvPr>
        </p:nvSpPr>
        <p:spPr/>
        <p:txBody>
          <a:bodyPr/>
          <a:lstStyle/>
          <a:p>
            <a:r>
              <a:rPr lang="it-IT" smtClean="0"/>
              <a:t>MARIA LUISA UBERTI</a:t>
            </a:r>
            <a:endParaRPr lang="it-IT"/>
          </a:p>
        </p:txBody>
      </p:sp>
      <p:sp>
        <p:nvSpPr>
          <p:cNvPr id="3" name="Segnaposto numero diapositiva 2"/>
          <p:cNvSpPr>
            <a:spLocks noGrp="1"/>
          </p:cNvSpPr>
          <p:nvPr>
            <p:ph type="sldNum" sz="quarter" idx="12"/>
          </p:nvPr>
        </p:nvSpPr>
        <p:spPr/>
        <p:txBody>
          <a:bodyPr/>
          <a:lstStyle/>
          <a:p>
            <a:fld id="{614F6535-C5B1-4615-B52A-ABFFEFDFBDCB}" type="slidenum">
              <a:rPr lang="it-IT" smtClean="0"/>
              <a:t>33</a:t>
            </a:fld>
            <a:endParaRPr lang="it-IT"/>
          </a:p>
        </p:txBody>
      </p:sp>
      <p:sp>
        <p:nvSpPr>
          <p:cNvPr id="8" name="Rectangle 6"/>
          <p:cNvSpPr>
            <a:spLocks noChangeArrowheads="1"/>
          </p:cNvSpPr>
          <p:nvPr/>
        </p:nvSpPr>
        <p:spPr bwMode="auto">
          <a:xfrm>
            <a:off x="2279650" y="143130"/>
            <a:ext cx="8208963" cy="936625"/>
          </a:xfrm>
          <a:prstGeom prst="rect">
            <a:avLst/>
          </a:prstGeom>
          <a:solidFill>
            <a:schemeClr val="bg1"/>
          </a:solidFill>
          <a:ln w="9525" algn="ctr">
            <a:solidFill>
              <a:schemeClr val="accent1"/>
            </a:solidFill>
            <a:miter lim="800000"/>
            <a:headEnd/>
            <a:tailEnd/>
          </a:ln>
        </p:spPr>
        <p:txBody>
          <a:bodyPr anchor="ctr"/>
          <a:lstStyle/>
          <a:p>
            <a:pPr algn="ctr"/>
            <a:r>
              <a:rPr lang="it-IT" sz="3200" b="1" dirty="0">
                <a:cs typeface="Arial" charset="0"/>
              </a:rPr>
              <a:t>Un corretto approccio educativo prevede</a:t>
            </a:r>
          </a:p>
        </p:txBody>
      </p:sp>
      <p:sp>
        <p:nvSpPr>
          <p:cNvPr id="9" name="Rectangle 6"/>
          <p:cNvSpPr>
            <a:spLocks noChangeArrowheads="1"/>
          </p:cNvSpPr>
          <p:nvPr/>
        </p:nvSpPr>
        <p:spPr bwMode="auto">
          <a:xfrm>
            <a:off x="2279650" y="144187"/>
            <a:ext cx="8208963" cy="936625"/>
          </a:xfrm>
          <a:prstGeom prst="rect">
            <a:avLst/>
          </a:prstGeom>
          <a:solidFill>
            <a:schemeClr val="bg1"/>
          </a:solidFill>
          <a:ln w="9525" algn="ctr">
            <a:solidFill>
              <a:schemeClr val="accent1"/>
            </a:solidFill>
            <a:miter lim="800000"/>
            <a:headEnd/>
            <a:tailEnd/>
          </a:ln>
        </p:spPr>
        <p:txBody>
          <a:bodyPr anchor="ctr"/>
          <a:lstStyle/>
          <a:p>
            <a:pPr algn="ctr"/>
            <a:r>
              <a:rPr lang="it-IT" sz="3200" b="1" dirty="0">
                <a:cs typeface="Arial" charset="0"/>
              </a:rPr>
              <a:t>Un corretto approccio educativo prevede</a:t>
            </a:r>
          </a:p>
        </p:txBody>
      </p:sp>
    </p:spTree>
    <p:extLst>
      <p:ext uri="{BB962C8B-B14F-4D97-AF65-F5344CB8AC3E}">
        <p14:creationId xmlns:p14="http://schemas.microsoft.com/office/powerpoint/2010/main" val="3226703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down)">
                                      <p:cBhvr>
                                        <p:cTn id="11" dur="500"/>
                                        <p:tgtEl>
                                          <p:spTgt spid="5">
                                            <p:txEl>
                                              <p:pRg st="2" end="2"/>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wipe(down)">
                                      <p:cBhvr>
                                        <p:cTn id="15" dur="500"/>
                                        <p:tgtEl>
                                          <p:spTgt spid="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8372"/>
                                        </p:tgtEl>
                                        <p:attrNameLst>
                                          <p:attrName>style.visibility</p:attrName>
                                        </p:attrNameLst>
                                      </p:cBhvr>
                                      <p:to>
                                        <p:strVal val="visible"/>
                                      </p:to>
                                    </p:set>
                                    <p:animEffect transition="in" filter="dissolve">
                                      <p:cBhvr>
                                        <p:cTn id="20" dur="500"/>
                                        <p:tgtEl>
                                          <p:spTgt spid="5837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8373"/>
                                        </p:tgtEl>
                                        <p:attrNameLst>
                                          <p:attrName>style.visibility</p:attrName>
                                        </p:attrNameLst>
                                      </p:cBhvr>
                                      <p:to>
                                        <p:strVal val="visible"/>
                                      </p:to>
                                    </p:set>
                                    <p:animEffect transition="in" filter="dissolve">
                                      <p:cBhvr>
                                        <p:cTn id="25"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8372" grpId="0" animBg="1" autoUpdateAnimBg="0"/>
      <p:bldP spid="58373"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tangolo 1"/>
          <p:cNvSpPr/>
          <p:nvPr/>
        </p:nvSpPr>
        <p:spPr>
          <a:xfrm>
            <a:off x="1524001" y="257175"/>
            <a:ext cx="5146675" cy="6127750"/>
          </a:xfrm>
          <a:prstGeom prst="rect">
            <a:avLst/>
          </a:prstGeom>
        </p:spPr>
        <p:txBody>
          <a:bodyPr>
            <a:spAutoFit/>
          </a:bodyPr>
          <a:lstStyle/>
          <a:p>
            <a:pPr>
              <a:lnSpc>
                <a:spcPct val="115000"/>
              </a:lnSpc>
              <a:spcAft>
                <a:spcPts val="1000"/>
              </a:spcAft>
              <a:defRPr/>
            </a:pPr>
            <a:r>
              <a:rPr lang="it-IT" sz="2400" dirty="0">
                <a:latin typeface="Vrinda" pitchFamily="34" charset="0"/>
                <a:ea typeface="Calibri"/>
                <a:cs typeface="Vrinda" pitchFamily="34" charset="0"/>
              </a:rPr>
              <a:t>       IMPORTANTE!!!</a:t>
            </a:r>
          </a:p>
          <a:p>
            <a:pPr marL="342900" indent="-342900">
              <a:lnSpc>
                <a:spcPct val="115000"/>
              </a:lnSpc>
              <a:spcAft>
                <a:spcPts val="1000"/>
              </a:spcAft>
              <a:buFont typeface="Symbol"/>
              <a:buChar char=""/>
              <a:defRPr/>
            </a:pPr>
            <a:r>
              <a:rPr lang="it-IT" sz="2400" dirty="0">
                <a:latin typeface="Vrinda" pitchFamily="34" charset="0"/>
                <a:ea typeface="Calibri"/>
                <a:cs typeface="Vrinda" pitchFamily="34" charset="0"/>
              </a:rPr>
              <a:t>La malattia cronica impone la necessità di riorganizzare la propria esistenza</a:t>
            </a:r>
          </a:p>
          <a:p>
            <a:pPr marL="342900" indent="-342900">
              <a:lnSpc>
                <a:spcPct val="115000"/>
              </a:lnSpc>
              <a:spcAft>
                <a:spcPts val="1000"/>
              </a:spcAft>
              <a:buFont typeface="Symbol"/>
              <a:buChar char=""/>
              <a:defRPr/>
            </a:pPr>
            <a:r>
              <a:rPr lang="it-IT" sz="2400" dirty="0">
                <a:latin typeface="Vrinda" pitchFamily="34" charset="0"/>
                <a:ea typeface="Calibri"/>
                <a:cs typeface="Vrinda" pitchFamily="34" charset="0"/>
              </a:rPr>
              <a:t>Prevede un profondo cambiamento del proprio stile di vita e delle proprie abitudini</a:t>
            </a:r>
          </a:p>
          <a:p>
            <a:pPr marL="342900" indent="-342900">
              <a:lnSpc>
                <a:spcPct val="115000"/>
              </a:lnSpc>
              <a:spcAft>
                <a:spcPts val="1000"/>
              </a:spcAft>
              <a:buFont typeface="Symbol"/>
              <a:buChar char=""/>
              <a:defRPr/>
            </a:pPr>
            <a:r>
              <a:rPr lang="it-IT" sz="2400" dirty="0">
                <a:latin typeface="Vrinda" pitchFamily="34" charset="0"/>
                <a:ea typeface="Calibri"/>
                <a:cs typeface="Vrinda" pitchFamily="34" charset="0"/>
              </a:rPr>
              <a:t>Il cambiamento è sempre un momento di criticità che comporta il superamento di alcune difficoltà</a:t>
            </a:r>
          </a:p>
          <a:p>
            <a:pPr marL="342900" indent="-342900">
              <a:lnSpc>
                <a:spcPct val="115000"/>
              </a:lnSpc>
              <a:spcAft>
                <a:spcPts val="1000"/>
              </a:spcAft>
              <a:buFont typeface="Symbol"/>
              <a:buChar char=""/>
              <a:defRPr/>
            </a:pPr>
            <a:r>
              <a:rPr lang="it-IT" sz="2400" dirty="0">
                <a:latin typeface="Vrinda" pitchFamily="34" charset="0"/>
                <a:ea typeface="Calibri"/>
                <a:cs typeface="Vrinda" pitchFamily="34" charset="0"/>
              </a:rPr>
              <a:t>Nella maggior parete dei casi impossibili da realizzare da soli senza educazione </a:t>
            </a:r>
          </a:p>
        </p:txBody>
      </p:sp>
      <p:pic>
        <p:nvPicPr>
          <p:cNvPr id="26626" name="Picture 2" descr="C:\Users\Tiziana\Pictures\cambiamento.jpg"/>
          <p:cNvPicPr>
            <a:picLocks noChangeAspect="1" noChangeArrowheads="1"/>
          </p:cNvPicPr>
          <p:nvPr/>
        </p:nvPicPr>
        <p:blipFill>
          <a:blip r:embed="rId2">
            <a:extLst/>
          </a:blip>
          <a:srcRect/>
          <a:stretch>
            <a:fillRect/>
          </a:stretch>
        </p:blipFill>
        <p:spPr bwMode="auto">
          <a:xfrm>
            <a:off x="6714709" y="2060848"/>
            <a:ext cx="3786156" cy="252028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p:spPr>
      </p:pic>
      <p:sp>
        <p:nvSpPr>
          <p:cNvPr id="3" name="Segnaposto piè di pagina 2"/>
          <p:cNvSpPr>
            <a:spLocks noGrp="1"/>
          </p:cNvSpPr>
          <p:nvPr>
            <p:ph type="ftr" sz="quarter" idx="11"/>
          </p:nvPr>
        </p:nvSpPr>
        <p:spPr/>
        <p:txBody>
          <a:bodyPr/>
          <a:lstStyle/>
          <a:p>
            <a:r>
              <a:rPr lang="it-IT" smtClean="0"/>
              <a:t>MARIA LUISA UBERTI</a:t>
            </a:r>
            <a:endParaRPr lang="it-IT"/>
          </a:p>
        </p:txBody>
      </p:sp>
      <p:sp>
        <p:nvSpPr>
          <p:cNvPr id="4" name="Segnaposto numero diapositiva 3"/>
          <p:cNvSpPr>
            <a:spLocks noGrp="1"/>
          </p:cNvSpPr>
          <p:nvPr>
            <p:ph type="sldNum" sz="quarter" idx="12"/>
          </p:nvPr>
        </p:nvSpPr>
        <p:spPr/>
        <p:txBody>
          <a:bodyPr/>
          <a:lstStyle/>
          <a:p>
            <a:fld id="{614F6535-C5B1-4615-B52A-ABFFEFDFBDCB}" type="slidenum">
              <a:rPr lang="it-IT" smtClean="0"/>
              <a:t>34</a:t>
            </a:fld>
            <a:endParaRPr lang="it-IT"/>
          </a:p>
        </p:txBody>
      </p:sp>
    </p:spTree>
    <p:extLst>
      <p:ext uri="{BB962C8B-B14F-4D97-AF65-F5344CB8AC3E}">
        <p14:creationId xmlns:p14="http://schemas.microsoft.com/office/powerpoint/2010/main" val="3047503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6626"/>
                                        </p:tgtEl>
                                        <p:attrNameLst>
                                          <p:attrName>style.visibility</p:attrName>
                                        </p:attrNameLst>
                                      </p:cBhvr>
                                      <p:to>
                                        <p:strVal val="visible"/>
                                      </p:to>
                                    </p:set>
                                    <p:animEffect transition="in" filter="wipe(down)">
                                      <p:cBhvr>
                                        <p:cTn id="10"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olo 1"/>
          <p:cNvSpPr>
            <a:spLocks noGrp="1"/>
          </p:cNvSpPr>
          <p:nvPr>
            <p:ph type="title"/>
          </p:nvPr>
        </p:nvSpPr>
        <p:spPr>
          <a:xfrm>
            <a:off x="1981200" y="133350"/>
            <a:ext cx="8229600" cy="1143000"/>
          </a:xfrm>
        </p:spPr>
        <p:txBody>
          <a:bodyPr/>
          <a:lstStyle/>
          <a:p>
            <a:r>
              <a:rPr lang="it-IT" altLang="it-IT" sz="2800">
                <a:solidFill>
                  <a:srgbClr val="FF0000"/>
                </a:solidFill>
                <a:ea typeface="ＭＳ Ｐゴシック" panose="020B0600070205080204" pitchFamily="34" charset="-128"/>
              </a:rPr>
              <a:t>Governo Clinico MMG dell’ASL di Brescia abitudine al fumo, attività fisica e BMI</a:t>
            </a:r>
          </a:p>
        </p:txBody>
      </p:sp>
      <p:graphicFrame>
        <p:nvGraphicFramePr>
          <p:cNvPr id="51202" name="Oggetto 1"/>
          <p:cNvGraphicFramePr>
            <a:graphicFrameLocks noChangeAspect="1"/>
          </p:cNvGraphicFramePr>
          <p:nvPr/>
        </p:nvGraphicFramePr>
        <p:xfrm>
          <a:off x="958851" y="1217613"/>
          <a:ext cx="10245725" cy="5861050"/>
        </p:xfrm>
        <a:graphic>
          <a:graphicData uri="http://schemas.openxmlformats.org/presentationml/2006/ole">
            <mc:AlternateContent xmlns:mc="http://schemas.openxmlformats.org/markup-compatibility/2006">
              <mc:Choice xmlns:v="urn:schemas-microsoft-com:vml" Requires="v">
                <p:oleObj spid="_x0000_s3195" name="Documento" r:id="rId3" imgW="6222771" imgH="3886057" progId="Word.Document.12">
                  <p:embed/>
                </p:oleObj>
              </mc:Choice>
              <mc:Fallback>
                <p:oleObj name="Documento" r:id="rId3" imgW="6222771" imgH="3886057"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851" y="1217613"/>
                        <a:ext cx="10245725"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egnaposto piè di pagina 1"/>
          <p:cNvSpPr>
            <a:spLocks noGrp="1"/>
          </p:cNvSpPr>
          <p:nvPr>
            <p:ph type="ftr" sz="quarter" idx="11"/>
          </p:nvPr>
        </p:nvSpPr>
        <p:spPr/>
        <p:txBody>
          <a:bodyPr/>
          <a:lstStyle/>
          <a:p>
            <a:r>
              <a:rPr lang="it-IT" smtClean="0"/>
              <a:t>MARIA LUISA UBERTI</a:t>
            </a:r>
            <a:endParaRPr lang="it-IT"/>
          </a:p>
        </p:txBody>
      </p:sp>
      <p:sp>
        <p:nvSpPr>
          <p:cNvPr id="3" name="Segnaposto numero diapositiva 2"/>
          <p:cNvSpPr>
            <a:spLocks noGrp="1"/>
          </p:cNvSpPr>
          <p:nvPr>
            <p:ph type="sldNum" sz="quarter" idx="12"/>
          </p:nvPr>
        </p:nvSpPr>
        <p:spPr/>
        <p:txBody>
          <a:bodyPr/>
          <a:lstStyle/>
          <a:p>
            <a:fld id="{614F6535-C5B1-4615-B52A-ABFFEFDFBDCB}" type="slidenum">
              <a:rPr lang="it-IT" smtClean="0"/>
              <a:t>35</a:t>
            </a:fld>
            <a:endParaRPr lang="it-IT"/>
          </a:p>
        </p:txBody>
      </p:sp>
    </p:spTree>
    <p:extLst>
      <p:ext uri="{BB962C8B-B14F-4D97-AF65-F5344CB8AC3E}">
        <p14:creationId xmlns:p14="http://schemas.microsoft.com/office/powerpoint/2010/main" val="3599538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olo 1"/>
          <p:cNvSpPr>
            <a:spLocks noGrp="1"/>
          </p:cNvSpPr>
          <p:nvPr>
            <p:ph type="title"/>
          </p:nvPr>
        </p:nvSpPr>
        <p:spPr/>
        <p:txBody>
          <a:bodyPr/>
          <a:lstStyle/>
          <a:p>
            <a:r>
              <a:rPr lang="it-IT" altLang="it-IT" sz="2800">
                <a:ea typeface="ＭＳ Ｐゴシック" panose="020B0600070205080204" pitchFamily="34" charset="-128"/>
              </a:rPr>
              <a:t>Indicatori di salute nel 2013 e nel 2014 per il diabete: dati appaiati per assistito</a:t>
            </a:r>
          </a:p>
        </p:txBody>
      </p:sp>
      <p:sp>
        <p:nvSpPr>
          <p:cNvPr id="50178" name="Rettangolo 4"/>
          <p:cNvSpPr>
            <a:spLocks noChangeArrowheads="1"/>
          </p:cNvSpPr>
          <p:nvPr/>
        </p:nvSpPr>
        <p:spPr bwMode="auto">
          <a:xfrm>
            <a:off x="4743450" y="5729288"/>
            <a:ext cx="563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it-IT" altLang="it-IT" sz="1800">
                <a:latin typeface="Calibri" panose="020F0502020204030204" pitchFamily="34" charset="0"/>
                <a:cs typeface="Times New Roman" panose="02020603050405020304" pitchFamily="18" charset="0"/>
              </a:rPr>
              <a:t>* nei soli soggetti con dato registrato negli ultimi 15 mesi</a:t>
            </a:r>
            <a:endParaRPr lang="it-IT" altLang="it-IT" sz="3200">
              <a:latin typeface="Times New Roman" panose="02020603050405020304" pitchFamily="18" charset="0"/>
              <a:cs typeface="Times New Roman" panose="02020603050405020304" pitchFamily="18" charset="0"/>
            </a:endParaRPr>
          </a:p>
        </p:txBody>
      </p:sp>
      <p:graphicFrame>
        <p:nvGraphicFramePr>
          <p:cNvPr id="50179" name="Oggetto 1"/>
          <p:cNvGraphicFramePr>
            <a:graphicFrameLocks noChangeAspect="1"/>
          </p:cNvGraphicFramePr>
          <p:nvPr/>
        </p:nvGraphicFramePr>
        <p:xfrm>
          <a:off x="496887" y="1720850"/>
          <a:ext cx="11234738" cy="3867150"/>
        </p:xfrm>
        <a:graphic>
          <a:graphicData uri="http://schemas.openxmlformats.org/presentationml/2006/ole">
            <mc:AlternateContent xmlns:mc="http://schemas.openxmlformats.org/markup-compatibility/2006">
              <mc:Choice xmlns:v="urn:schemas-microsoft-com:vml" Requires="v">
                <p:oleObj spid="_x0000_s2171" name="Documento" r:id="rId3" imgW="6222771" imgH="1828733" progId="Word.Document.12">
                  <p:embed/>
                </p:oleObj>
              </mc:Choice>
              <mc:Fallback>
                <p:oleObj name="Documento" r:id="rId3" imgW="6222771" imgH="1828733"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87" y="1720850"/>
                        <a:ext cx="11234738"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egnaposto piè di pagina 1"/>
          <p:cNvSpPr>
            <a:spLocks noGrp="1"/>
          </p:cNvSpPr>
          <p:nvPr>
            <p:ph type="ftr" sz="quarter" idx="11"/>
          </p:nvPr>
        </p:nvSpPr>
        <p:spPr/>
        <p:txBody>
          <a:bodyPr/>
          <a:lstStyle/>
          <a:p>
            <a:r>
              <a:rPr lang="it-IT" smtClean="0"/>
              <a:t>MARIA LUISA UBERTI</a:t>
            </a:r>
            <a:endParaRPr lang="it-IT"/>
          </a:p>
        </p:txBody>
      </p:sp>
      <p:sp>
        <p:nvSpPr>
          <p:cNvPr id="3" name="Segnaposto numero diapositiva 2"/>
          <p:cNvSpPr>
            <a:spLocks noGrp="1"/>
          </p:cNvSpPr>
          <p:nvPr>
            <p:ph type="sldNum" sz="quarter" idx="12"/>
          </p:nvPr>
        </p:nvSpPr>
        <p:spPr/>
        <p:txBody>
          <a:bodyPr/>
          <a:lstStyle/>
          <a:p>
            <a:fld id="{614F6535-C5B1-4615-B52A-ABFFEFDFBDCB}" type="slidenum">
              <a:rPr lang="it-IT" smtClean="0"/>
              <a:t>36</a:t>
            </a:fld>
            <a:endParaRPr lang="it-IT"/>
          </a:p>
        </p:txBody>
      </p:sp>
    </p:spTree>
    <p:extLst>
      <p:ext uri="{BB962C8B-B14F-4D97-AF65-F5344CB8AC3E}">
        <p14:creationId xmlns:p14="http://schemas.microsoft.com/office/powerpoint/2010/main" val="1987626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734640149"/>
              </p:ext>
            </p:extLst>
          </p:nvPr>
        </p:nvGraphicFramePr>
        <p:xfrm>
          <a:off x="1524002" y="337904"/>
          <a:ext cx="9143999" cy="6269329"/>
        </p:xfrm>
        <a:graphic>
          <a:graphicData uri="http://schemas.openxmlformats.org/drawingml/2006/table">
            <a:tbl>
              <a:tblPr/>
              <a:tblGrid>
                <a:gridCol w="827583"/>
                <a:gridCol w="1152128"/>
                <a:gridCol w="1080120"/>
                <a:gridCol w="1152128"/>
                <a:gridCol w="1224136"/>
                <a:gridCol w="1224136"/>
                <a:gridCol w="1224136"/>
                <a:gridCol w="648072"/>
                <a:gridCol w="611560"/>
              </a:tblGrid>
              <a:tr h="721969">
                <a:tc>
                  <a:txBody>
                    <a:bodyPr/>
                    <a:lstStyle/>
                    <a:p>
                      <a:pPr algn="ctr">
                        <a:spcAft>
                          <a:spcPts val="0"/>
                        </a:spcAft>
                      </a:pPr>
                      <a:r>
                        <a:rPr lang="it-IT" sz="1400" b="1" dirty="0">
                          <a:latin typeface="Arial"/>
                          <a:ea typeface="MS Mincho"/>
                          <a:cs typeface="Times New Roman"/>
                        </a:rPr>
                        <a:t>DIABETE</a:t>
                      </a:r>
                      <a:endParaRPr lang="it-IT" sz="1800" b="1" dirty="0">
                        <a:latin typeface="Times New Roman"/>
                        <a:ea typeface="MS Mincho"/>
                        <a:cs typeface="Times New Roman"/>
                      </a:endParaRPr>
                    </a:p>
                  </a:txBody>
                  <a:tcPr marL="55045" marR="55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latin typeface="Arial"/>
                          <a:ea typeface="MS Mincho"/>
                          <a:cs typeface="Times New Roman"/>
                        </a:rPr>
                        <a:t>Criticità di partenza </a:t>
                      </a:r>
                      <a:endParaRPr lang="it-IT" sz="1800" b="1" dirty="0">
                        <a:latin typeface="Times New Roman"/>
                        <a:ea typeface="MS Mincho"/>
                        <a:cs typeface="Times New Roman"/>
                      </a:endParaRPr>
                    </a:p>
                  </a:txBody>
                  <a:tcPr marL="55045" marR="55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it-IT" sz="1400" b="1">
                          <a:latin typeface="Arial"/>
                          <a:ea typeface="MS Mincho"/>
                          <a:cs typeface="Times New Roman"/>
                        </a:rPr>
                        <a:t>Obiettivi</a:t>
                      </a:r>
                      <a:endParaRPr lang="it-IT" sz="1800" b="1">
                        <a:latin typeface="Times New Roman"/>
                        <a:ea typeface="MS Mincho"/>
                        <a:cs typeface="Times New Roman"/>
                      </a:endParaRPr>
                    </a:p>
                  </a:txBody>
                  <a:tcPr marL="55045" marR="55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latin typeface="Arial"/>
                          <a:ea typeface="MS Mincho"/>
                          <a:cs typeface="Times New Roman"/>
                        </a:rPr>
                        <a:t>Piano intervento</a:t>
                      </a:r>
                      <a:endParaRPr lang="it-IT" sz="1800" b="1">
                        <a:latin typeface="Times New Roman"/>
                        <a:ea typeface="MS Mincho"/>
                        <a:cs typeface="Times New Roman"/>
                      </a:endParaRPr>
                    </a:p>
                  </a:txBody>
                  <a:tcPr marL="55045" marR="55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latin typeface="Arial"/>
                          <a:ea typeface="MS Mincho"/>
                          <a:cs typeface="Times New Roman"/>
                        </a:rPr>
                        <a:t>Criticità di realizzazione /Soluzioni</a:t>
                      </a:r>
                      <a:endParaRPr lang="it-IT" sz="1800" b="1" dirty="0">
                        <a:latin typeface="Times New Roman"/>
                        <a:ea typeface="MS Mincho"/>
                        <a:cs typeface="Times New Roman"/>
                      </a:endParaRPr>
                    </a:p>
                  </a:txBody>
                  <a:tcPr marL="55045" marR="55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it-IT" sz="1400" b="1" dirty="0">
                          <a:latin typeface="Arial"/>
                          <a:ea typeface="MS Mincho"/>
                          <a:cs typeface="Times New Roman"/>
                        </a:rPr>
                        <a:t>Indicatori</a:t>
                      </a:r>
                      <a:endParaRPr lang="it-IT" sz="1800" b="1" dirty="0">
                        <a:latin typeface="Times New Roman"/>
                        <a:ea typeface="MS Mincho"/>
                        <a:cs typeface="Times New Roman"/>
                      </a:endParaRPr>
                    </a:p>
                  </a:txBody>
                  <a:tcPr marL="55045" marR="55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latin typeface="Arial"/>
                          <a:ea typeface="MS Mincho"/>
                          <a:cs typeface="Times New Roman"/>
                        </a:rPr>
                        <a:t>Medico /Gruppo</a:t>
                      </a:r>
                      <a:endParaRPr lang="it-IT" sz="1800" b="1" dirty="0">
                        <a:latin typeface="Times New Roman"/>
                        <a:ea typeface="MS Mincho"/>
                        <a:cs typeface="Times New Roman"/>
                      </a:endParaRPr>
                    </a:p>
                  </a:txBody>
                  <a:tcPr marL="55045" marR="55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latin typeface="Arial"/>
                          <a:ea typeface="MS Mincho"/>
                          <a:cs typeface="Times New Roman"/>
                        </a:rPr>
                        <a:t>Standard ideale</a:t>
                      </a:r>
                      <a:endParaRPr lang="it-IT" sz="1800" b="1">
                        <a:latin typeface="Times New Roman"/>
                        <a:ea typeface="MS Mincho"/>
                        <a:cs typeface="Times New Roman"/>
                      </a:endParaRPr>
                    </a:p>
                  </a:txBody>
                  <a:tcPr marL="55045" marR="55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a:latin typeface="Arial"/>
                          <a:ea typeface="MS Mincho"/>
                          <a:cs typeface="Times New Roman"/>
                        </a:rPr>
                        <a:t>LAP</a:t>
                      </a:r>
                      <a:endParaRPr lang="it-IT" sz="1800" b="1">
                        <a:latin typeface="Times New Roman"/>
                        <a:ea typeface="MS Mincho"/>
                        <a:cs typeface="Times New Roman"/>
                      </a:endParaRPr>
                    </a:p>
                  </a:txBody>
                  <a:tcPr marL="55045" marR="55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452">
                <a:tc>
                  <a:txBody>
                    <a:bodyPr/>
                    <a:lstStyle/>
                    <a:p>
                      <a:pPr>
                        <a:spcAft>
                          <a:spcPts val="0"/>
                        </a:spcAft>
                      </a:pPr>
                      <a:r>
                        <a:rPr lang="it-IT" sz="1400" b="1" dirty="0">
                          <a:latin typeface="Arial"/>
                          <a:ea typeface="MS Mincho"/>
                          <a:cs typeface="Times New Roman"/>
                        </a:rPr>
                        <a:t>Trattamento</a:t>
                      </a:r>
                      <a:endParaRPr lang="it-IT" sz="1800" b="1"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b="0" dirty="0">
                          <a:latin typeface="Arial"/>
                          <a:ea typeface="MS Mincho"/>
                          <a:cs typeface="Times New Roman"/>
                        </a:rPr>
                        <a:t>Inadeguata educazione terapeutica dell’assistito e della famiglia</a:t>
                      </a:r>
                      <a:endParaRPr lang="it-IT" sz="18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it-IT" sz="1400" b="0" dirty="0">
                          <a:latin typeface="Arial"/>
                          <a:ea typeface="MS Mincho"/>
                          <a:cs typeface="Times New Roman"/>
                        </a:rPr>
                        <a:t>Migliorare la capacità dell’assistito/famiglia di seguire gli stili di vita prescritti e di monitorare la terapia farmacologica</a:t>
                      </a:r>
                      <a:endParaRPr lang="it-IT" sz="18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b="0" dirty="0">
                          <a:latin typeface="Arial"/>
                          <a:ea typeface="MS Mincho"/>
                          <a:cs typeface="Times New Roman"/>
                        </a:rPr>
                        <a:t>Stili di vita: aggiornamento annuale dati</a:t>
                      </a:r>
                      <a:endParaRPr lang="it-IT" sz="1800" b="0" dirty="0">
                        <a:latin typeface="Times New Roman"/>
                        <a:ea typeface="MS Mincho"/>
                        <a:cs typeface="Times New Roman"/>
                      </a:endParaRPr>
                    </a:p>
                    <a:p>
                      <a:pPr>
                        <a:spcAft>
                          <a:spcPts val="0"/>
                        </a:spcAft>
                      </a:pPr>
                      <a:r>
                        <a:rPr lang="it-IT" sz="1400" b="0" dirty="0">
                          <a:latin typeface="Arial"/>
                          <a:ea typeface="MS Mincho"/>
                          <a:cs typeface="Times New Roman"/>
                        </a:rPr>
                        <a:t>Educazione terapeutica:</a:t>
                      </a:r>
                      <a:endParaRPr lang="it-IT" sz="1800" b="0" dirty="0">
                        <a:latin typeface="Times New Roman"/>
                        <a:ea typeface="MS Mincho"/>
                        <a:cs typeface="Times New Roman"/>
                      </a:endParaRPr>
                    </a:p>
                    <a:p>
                      <a:pPr>
                        <a:spcAft>
                          <a:spcPts val="0"/>
                        </a:spcAft>
                      </a:pPr>
                      <a:r>
                        <a:rPr lang="it-IT" sz="1400" b="0" dirty="0">
                          <a:latin typeface="Arial"/>
                          <a:ea typeface="MS Mincho"/>
                          <a:cs typeface="Times New Roman"/>
                        </a:rPr>
                        <a:t>- ad ogni contatto specialistico </a:t>
                      </a:r>
                      <a:endParaRPr lang="it-IT" sz="1800" b="0" dirty="0">
                        <a:latin typeface="Times New Roman"/>
                        <a:ea typeface="MS Mincho"/>
                        <a:cs typeface="Times New Roman"/>
                      </a:endParaRPr>
                    </a:p>
                    <a:p>
                      <a:pPr>
                        <a:spcAft>
                          <a:spcPts val="0"/>
                        </a:spcAft>
                      </a:pPr>
                      <a:r>
                        <a:rPr lang="it-IT" sz="1400" b="0" dirty="0">
                          <a:latin typeface="Arial"/>
                          <a:ea typeface="MS Mincho"/>
                          <a:cs typeface="Times New Roman"/>
                        </a:rPr>
                        <a:t>- ad ogni modifica del piano di cura del MMG</a:t>
                      </a:r>
                      <a:endParaRPr lang="it-IT" sz="18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b="0" dirty="0" smtClean="0">
                          <a:latin typeface="Arial"/>
                          <a:ea typeface="MS Mincho"/>
                          <a:cs typeface="Times New Roman"/>
                        </a:rPr>
                        <a:t>Mancanza </a:t>
                      </a:r>
                      <a:r>
                        <a:rPr lang="it-IT" sz="1400" b="0" dirty="0">
                          <a:latin typeface="Arial"/>
                          <a:ea typeface="MS Mincho"/>
                          <a:cs typeface="Times New Roman"/>
                        </a:rPr>
                        <a:t>di </a:t>
                      </a:r>
                      <a:r>
                        <a:rPr lang="it-IT" sz="1400" b="0" dirty="0" smtClean="0">
                          <a:latin typeface="Arial"/>
                          <a:ea typeface="MS Mincho"/>
                          <a:cs typeface="Times New Roman"/>
                        </a:rPr>
                        <a:t>tempo</a:t>
                      </a:r>
                      <a:r>
                        <a:rPr lang="it-IT" sz="1400" b="0" dirty="0">
                          <a:latin typeface="Arial"/>
                          <a:ea typeface="MS Mincho"/>
                          <a:cs typeface="Times New Roman"/>
                        </a:rPr>
                        <a:t>:</a:t>
                      </a:r>
                      <a:endParaRPr lang="it-IT" sz="1800" b="0" dirty="0">
                        <a:latin typeface="Times New Roman"/>
                        <a:ea typeface="MS Mincho"/>
                        <a:cs typeface="Times New Roman"/>
                      </a:endParaRPr>
                    </a:p>
                    <a:p>
                      <a:pPr>
                        <a:spcAft>
                          <a:spcPts val="0"/>
                        </a:spcAft>
                      </a:pPr>
                      <a:r>
                        <a:rPr lang="it-IT" sz="1400" b="0" dirty="0">
                          <a:latin typeface="Arial"/>
                          <a:ea typeface="MS Mincho"/>
                          <a:cs typeface="Times New Roman"/>
                        </a:rPr>
                        <a:t>- in ospedale</a:t>
                      </a:r>
                      <a:endParaRPr lang="it-IT" sz="1800" b="0" dirty="0">
                        <a:latin typeface="Times New Roman"/>
                        <a:ea typeface="MS Mincho"/>
                        <a:cs typeface="Times New Roman"/>
                      </a:endParaRPr>
                    </a:p>
                    <a:p>
                      <a:pPr>
                        <a:spcAft>
                          <a:spcPts val="0"/>
                        </a:spcAft>
                      </a:pPr>
                      <a:r>
                        <a:rPr lang="it-IT" sz="1400" b="0" dirty="0">
                          <a:latin typeface="Arial"/>
                          <a:ea typeface="MS Mincho"/>
                          <a:cs typeface="Times New Roman"/>
                        </a:rPr>
                        <a:t>- presso il MMG</a:t>
                      </a:r>
                      <a:endParaRPr lang="it-IT" sz="18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it-IT" sz="1400" b="0" dirty="0">
                          <a:latin typeface="Arial"/>
                          <a:ea typeface="MS Mincho"/>
                          <a:cs typeface="Times New Roman"/>
                        </a:rPr>
                        <a:t>% di diabetici noti:</a:t>
                      </a:r>
                      <a:endParaRPr lang="it-IT" sz="1800" b="0" dirty="0">
                        <a:latin typeface="Times New Roman"/>
                        <a:ea typeface="MS Mincho"/>
                        <a:cs typeface="Times New Roman"/>
                      </a:endParaRPr>
                    </a:p>
                    <a:p>
                      <a:pPr>
                        <a:spcAft>
                          <a:spcPts val="0"/>
                        </a:spcAft>
                      </a:pPr>
                      <a:r>
                        <a:rPr lang="it-IT" sz="1400" b="0" dirty="0">
                          <a:latin typeface="Arial"/>
                          <a:ea typeface="MS Mincho"/>
                          <a:cs typeface="Times New Roman"/>
                        </a:rPr>
                        <a:t>- che seguono indicazioni per corretto stile di vita</a:t>
                      </a:r>
                      <a:endParaRPr lang="it-IT" sz="1800" b="0" dirty="0">
                        <a:latin typeface="Times New Roman"/>
                        <a:ea typeface="MS Mincho"/>
                        <a:cs typeface="Times New Roman"/>
                      </a:endParaRPr>
                    </a:p>
                    <a:p>
                      <a:pPr>
                        <a:spcAft>
                          <a:spcPts val="0"/>
                        </a:spcAft>
                      </a:pPr>
                      <a:r>
                        <a:rPr lang="it-IT" sz="1400" b="0" dirty="0">
                          <a:latin typeface="Arial"/>
                          <a:ea typeface="MS Mincho"/>
                          <a:cs typeface="Times New Roman"/>
                        </a:rPr>
                        <a:t>- che mostrano persistenza in trattamento farmacologico</a:t>
                      </a:r>
                      <a:endParaRPr lang="it-IT" sz="18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b="0" dirty="0" err="1">
                          <a:latin typeface="Arial"/>
                          <a:ea typeface="MS Mincho"/>
                          <a:cs typeface="Times New Roman"/>
                        </a:rPr>
                        <a:t>X%</a:t>
                      </a:r>
                      <a:r>
                        <a:rPr lang="it-IT" sz="1400" b="0" dirty="0">
                          <a:latin typeface="Arial"/>
                          <a:ea typeface="MS Mincho"/>
                          <a:cs typeface="Times New Roman"/>
                        </a:rPr>
                        <a:t> MMG;</a:t>
                      </a:r>
                      <a:endParaRPr lang="it-IT" sz="1800" b="0" dirty="0">
                        <a:latin typeface="Times New Roman"/>
                        <a:ea typeface="MS Mincho"/>
                        <a:cs typeface="Times New Roman"/>
                      </a:endParaRPr>
                    </a:p>
                    <a:p>
                      <a:pPr>
                        <a:spcAft>
                          <a:spcPts val="0"/>
                        </a:spcAft>
                      </a:pPr>
                      <a:r>
                        <a:rPr lang="it-IT" sz="1400" b="0" dirty="0">
                          <a:latin typeface="Arial"/>
                          <a:ea typeface="MS Mincho"/>
                          <a:cs typeface="Times New Roman"/>
                        </a:rPr>
                        <a:t>-Y% Gruppo</a:t>
                      </a:r>
                      <a:endParaRPr lang="it-IT" sz="18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it-IT" sz="1400" b="0" dirty="0">
                        <a:latin typeface="Arial"/>
                        <a:ea typeface="MS Mincho"/>
                        <a:cs typeface="Times New Roman"/>
                      </a:endParaRPr>
                    </a:p>
                    <a:p>
                      <a:pPr>
                        <a:spcAft>
                          <a:spcPts val="0"/>
                        </a:spcAft>
                      </a:pPr>
                      <a:r>
                        <a:rPr lang="it-IT" sz="1400" b="0" dirty="0">
                          <a:latin typeface="Arial"/>
                          <a:ea typeface="MS Mincho"/>
                          <a:cs typeface="Times New Roman"/>
                        </a:rPr>
                        <a:t>100%</a:t>
                      </a:r>
                      <a:endParaRPr lang="it-IT" sz="1800" b="0" dirty="0">
                        <a:latin typeface="Times New Roman"/>
                        <a:ea typeface="MS Mincho"/>
                        <a:cs typeface="Times New Roman"/>
                      </a:endParaRPr>
                    </a:p>
                    <a:p>
                      <a:pPr>
                        <a:spcAft>
                          <a:spcPts val="0"/>
                        </a:spcAft>
                      </a:pPr>
                      <a:r>
                        <a:rPr lang="it-IT" sz="1400" b="0" dirty="0">
                          <a:latin typeface="Arial"/>
                          <a:ea typeface="MS Mincho"/>
                          <a:cs typeface="Times New Roman"/>
                        </a:rPr>
                        <a:t>100%</a:t>
                      </a:r>
                      <a:endParaRPr lang="it-IT" sz="1800" b="0" dirty="0">
                        <a:latin typeface="Times New Roman"/>
                        <a:ea typeface="MS Mincho"/>
                        <a:cs typeface="Times New Roman"/>
                      </a:endParaRPr>
                    </a:p>
                    <a:p>
                      <a:pPr>
                        <a:spcAft>
                          <a:spcPts val="0"/>
                        </a:spcAft>
                      </a:pPr>
                      <a:r>
                        <a:rPr lang="it-IT" sz="1400" b="0" dirty="0">
                          <a:latin typeface="Arial"/>
                          <a:ea typeface="MS Mincho"/>
                          <a:cs typeface="Times New Roman"/>
                        </a:rPr>
                        <a:t>100%</a:t>
                      </a:r>
                      <a:endParaRPr lang="it-IT" sz="18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it-IT" sz="1400" b="0" dirty="0">
                        <a:latin typeface="Arial"/>
                        <a:ea typeface="MS Mincho"/>
                        <a:cs typeface="Times New Roman"/>
                      </a:endParaRPr>
                    </a:p>
                    <a:p>
                      <a:pPr>
                        <a:spcAft>
                          <a:spcPts val="0"/>
                        </a:spcAft>
                      </a:pPr>
                      <a:r>
                        <a:rPr lang="it-IT" sz="1400" b="0" dirty="0">
                          <a:latin typeface="Arial"/>
                          <a:ea typeface="MS Mincho"/>
                          <a:cs typeface="Times New Roman"/>
                        </a:rPr>
                        <a:t>60%</a:t>
                      </a:r>
                      <a:endParaRPr lang="it-IT" sz="1800" b="0" dirty="0">
                        <a:latin typeface="Times New Roman"/>
                        <a:ea typeface="MS Mincho"/>
                        <a:cs typeface="Times New Roman"/>
                      </a:endParaRPr>
                    </a:p>
                    <a:p>
                      <a:pPr>
                        <a:spcAft>
                          <a:spcPts val="0"/>
                        </a:spcAft>
                      </a:pPr>
                      <a:r>
                        <a:rPr lang="it-IT" sz="1400" b="0" dirty="0">
                          <a:latin typeface="Arial"/>
                          <a:ea typeface="MS Mincho"/>
                          <a:cs typeface="Times New Roman"/>
                        </a:rPr>
                        <a:t>60%</a:t>
                      </a:r>
                      <a:endParaRPr lang="it-IT" sz="1800" b="0" dirty="0">
                        <a:latin typeface="Times New Roman"/>
                        <a:ea typeface="MS Mincho"/>
                        <a:cs typeface="Times New Roman"/>
                      </a:endParaRPr>
                    </a:p>
                    <a:p>
                      <a:pPr>
                        <a:spcAft>
                          <a:spcPts val="0"/>
                        </a:spcAft>
                      </a:pPr>
                      <a:r>
                        <a:rPr lang="it-IT" sz="1400" b="0" dirty="0">
                          <a:latin typeface="Arial"/>
                          <a:ea typeface="MS Mincho"/>
                          <a:cs typeface="Times New Roman"/>
                        </a:rPr>
                        <a:t>80%</a:t>
                      </a:r>
                      <a:endParaRPr lang="it-IT" sz="18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452">
                <a:tc>
                  <a:txBody>
                    <a:bodyPr/>
                    <a:lstStyle/>
                    <a:p>
                      <a:pPr>
                        <a:spcAft>
                          <a:spcPts val="0"/>
                        </a:spcAft>
                      </a:pPr>
                      <a:r>
                        <a:rPr lang="it-IT" sz="1400" b="1">
                          <a:latin typeface="Arial"/>
                          <a:ea typeface="MS Mincho"/>
                          <a:cs typeface="Times New Roman"/>
                        </a:rPr>
                        <a:t>Follow-up</a:t>
                      </a:r>
                      <a:endParaRPr lang="it-IT" sz="1800" b="1">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b="0" dirty="0">
                          <a:latin typeface="Arial"/>
                          <a:ea typeface="MS Mincho"/>
                          <a:cs typeface="Times New Roman"/>
                        </a:rPr>
                        <a:t>Insufficiente registrazione dati di monitoraggio PDTA;</a:t>
                      </a:r>
                      <a:endParaRPr lang="it-IT" sz="1800" b="0" dirty="0">
                        <a:latin typeface="Times New Roman"/>
                        <a:ea typeface="MS Mincho"/>
                        <a:cs typeface="Times New Roman"/>
                      </a:endParaRPr>
                    </a:p>
                    <a:p>
                      <a:pPr>
                        <a:spcAft>
                          <a:spcPts val="0"/>
                        </a:spcAft>
                      </a:pPr>
                      <a:r>
                        <a:rPr lang="it-IT" sz="1400" b="0" dirty="0">
                          <a:latin typeface="Arial"/>
                          <a:ea typeface="MS Mincho"/>
                          <a:cs typeface="Times New Roman"/>
                        </a:rPr>
                        <a:t>insufficiente disponibilità di elaborazioni di contenuto del dato</a:t>
                      </a:r>
                      <a:endParaRPr lang="it-IT" sz="18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it-IT" sz="1400" b="0">
                          <a:latin typeface="Arial"/>
                          <a:ea typeface="MS Mincho"/>
                          <a:cs typeface="Times New Roman"/>
                        </a:rPr>
                        <a:t>Miglioramento del monitoraggio del PDTA diabete e della registrazione dei relativi dati; elaborazione dei contenuti dati</a:t>
                      </a:r>
                      <a:endParaRPr lang="it-IT" sz="1800" b="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b="0">
                          <a:latin typeface="Arial"/>
                          <a:ea typeface="MS Mincho"/>
                          <a:cs typeface="Times New Roman"/>
                        </a:rPr>
                        <a:t>Applicazione e monitoraggio del PDTA diabete;</a:t>
                      </a:r>
                      <a:endParaRPr lang="it-IT" sz="1800" b="0">
                        <a:latin typeface="Times New Roman"/>
                        <a:ea typeface="MS Mincho"/>
                        <a:cs typeface="Times New Roman"/>
                      </a:endParaRPr>
                    </a:p>
                    <a:p>
                      <a:pPr>
                        <a:spcAft>
                          <a:spcPts val="0"/>
                        </a:spcAft>
                      </a:pPr>
                      <a:r>
                        <a:rPr lang="it-IT" sz="1400" b="0">
                          <a:latin typeface="Arial"/>
                          <a:ea typeface="MS Mincho"/>
                          <a:cs typeface="Times New Roman"/>
                        </a:rPr>
                        <a:t>elaborazione</a:t>
                      </a:r>
                      <a:endParaRPr lang="it-IT" sz="1800" b="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b="0" dirty="0">
                          <a:latin typeface="Arial"/>
                          <a:ea typeface="MS Mincho"/>
                          <a:cs typeface="Times New Roman"/>
                        </a:rPr>
                        <a:t>Mancanza di tempo MMG</a:t>
                      </a:r>
                      <a:endParaRPr lang="it-IT" sz="1800" b="0" dirty="0">
                        <a:latin typeface="Times New Roman"/>
                        <a:ea typeface="MS Mincho"/>
                        <a:cs typeface="Times New Roman"/>
                      </a:endParaRPr>
                    </a:p>
                    <a:p>
                      <a:pPr>
                        <a:spcAft>
                          <a:spcPts val="0"/>
                        </a:spcAft>
                      </a:pPr>
                      <a:r>
                        <a:rPr lang="it-IT" sz="1400" b="0" dirty="0">
                          <a:latin typeface="Arial"/>
                          <a:ea typeface="MS Mincho"/>
                          <a:cs typeface="Times New Roman"/>
                        </a:rPr>
                        <a:t>Intervento di altre figure professionali</a:t>
                      </a:r>
                      <a:endParaRPr lang="it-IT" sz="18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it-IT" sz="1400" b="0">
                          <a:latin typeface="Arial"/>
                          <a:ea typeface="MS Mincho"/>
                          <a:cs typeface="Times New Roman"/>
                        </a:rPr>
                        <a:t>% di dati di Governo clinico registrati</a:t>
                      </a:r>
                      <a:endParaRPr lang="it-IT" sz="1800" b="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b="0">
                          <a:latin typeface="Arial"/>
                          <a:ea typeface="MS Mincho"/>
                          <a:cs typeface="Times New Roman"/>
                        </a:rPr>
                        <a:t>X% MMG;</a:t>
                      </a:r>
                      <a:endParaRPr lang="it-IT" sz="1800" b="0">
                        <a:latin typeface="Times New Roman"/>
                        <a:ea typeface="MS Mincho"/>
                        <a:cs typeface="Times New Roman"/>
                      </a:endParaRPr>
                    </a:p>
                    <a:p>
                      <a:pPr>
                        <a:spcAft>
                          <a:spcPts val="0"/>
                        </a:spcAft>
                      </a:pPr>
                      <a:r>
                        <a:rPr lang="it-IT" sz="1400" b="0">
                          <a:latin typeface="Arial"/>
                          <a:ea typeface="MS Mincho"/>
                          <a:cs typeface="Times New Roman"/>
                        </a:rPr>
                        <a:t>-Y% Gruppo</a:t>
                      </a:r>
                      <a:endParaRPr lang="it-IT" sz="1800" b="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b="0">
                          <a:latin typeface="Arial"/>
                          <a:ea typeface="MS Mincho"/>
                          <a:cs typeface="Times New Roman"/>
                        </a:rPr>
                        <a:t>100%</a:t>
                      </a:r>
                      <a:endParaRPr lang="it-IT" sz="1800" b="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1400" b="0" dirty="0">
                          <a:latin typeface="Arial"/>
                          <a:ea typeface="MS Mincho"/>
                          <a:cs typeface="Times New Roman"/>
                        </a:rPr>
                        <a:t>70%</a:t>
                      </a:r>
                      <a:endParaRPr lang="it-IT" sz="1800" b="0" dirty="0">
                        <a:latin typeface="Times New Roman"/>
                        <a:ea typeface="MS Mincho"/>
                        <a:cs typeface="Times New Roman"/>
                      </a:endParaRPr>
                    </a:p>
                  </a:txBody>
                  <a:tcPr marL="55045" marR="55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Segnaposto piè di pagina 1"/>
          <p:cNvSpPr>
            <a:spLocks noGrp="1"/>
          </p:cNvSpPr>
          <p:nvPr>
            <p:ph type="ftr" sz="quarter" idx="11"/>
          </p:nvPr>
        </p:nvSpPr>
        <p:spPr/>
        <p:txBody>
          <a:bodyPr/>
          <a:lstStyle/>
          <a:p>
            <a:r>
              <a:rPr lang="it-IT" smtClean="0"/>
              <a:t>MARIA LUISA UBERTI</a:t>
            </a:r>
            <a:endParaRPr lang="it-IT"/>
          </a:p>
        </p:txBody>
      </p:sp>
      <p:sp>
        <p:nvSpPr>
          <p:cNvPr id="3" name="Segnaposto numero diapositiva 2"/>
          <p:cNvSpPr>
            <a:spLocks noGrp="1"/>
          </p:cNvSpPr>
          <p:nvPr>
            <p:ph type="sldNum" sz="quarter" idx="12"/>
          </p:nvPr>
        </p:nvSpPr>
        <p:spPr/>
        <p:txBody>
          <a:bodyPr/>
          <a:lstStyle/>
          <a:p>
            <a:fld id="{614F6535-C5B1-4615-B52A-ABFFEFDFBDCB}" type="slidenum">
              <a:rPr lang="it-IT" smtClean="0"/>
              <a:t>37</a:t>
            </a:fld>
            <a:endParaRPr lang="it-IT"/>
          </a:p>
        </p:txBody>
      </p:sp>
    </p:spTree>
    <p:extLst>
      <p:ext uri="{BB962C8B-B14F-4D97-AF65-F5344CB8AC3E}">
        <p14:creationId xmlns:p14="http://schemas.microsoft.com/office/powerpoint/2010/main" val="2389512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asellaDiTesto 1"/>
          <p:cNvSpPr txBox="1"/>
          <p:nvPr/>
        </p:nvSpPr>
        <p:spPr>
          <a:xfrm>
            <a:off x="2711624" y="767631"/>
            <a:ext cx="8712968" cy="707886"/>
          </a:xfrm>
          <a:prstGeom prst="rect">
            <a:avLst/>
          </a:prstGeom>
          <a:ln w="34925">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4000" b="1" dirty="0">
                <a:latin typeface="Vrinda" pitchFamily="34" charset="0"/>
                <a:cs typeface="Vrinda" pitchFamily="34" charset="0"/>
              </a:rPr>
              <a:t>FASI DEL PROCESSO DI NURSING</a:t>
            </a:r>
            <a:endParaRPr lang="it-IT" sz="4000" dirty="0">
              <a:latin typeface="Vrinda" pitchFamily="34" charset="0"/>
              <a:cs typeface="Vrinda" pitchFamily="34" charset="0"/>
            </a:endParaRPr>
          </a:p>
        </p:txBody>
      </p:sp>
      <p:sp>
        <p:nvSpPr>
          <p:cNvPr id="3" name="Titolo 1"/>
          <p:cNvSpPr txBox="1">
            <a:spLocks/>
          </p:cNvSpPr>
          <p:nvPr/>
        </p:nvSpPr>
        <p:spPr>
          <a:xfrm>
            <a:off x="1703513" y="2420888"/>
            <a:ext cx="8566343" cy="3888432"/>
          </a:xfrm>
          <a:prstGeom prst="rect">
            <a:avLst/>
          </a:prstGeom>
          <a:solidFill>
            <a:schemeClr val="accent6">
              <a:lumMod val="40000"/>
              <a:lumOff val="60000"/>
            </a:schemeClr>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b">
            <a:normAutofit/>
          </a:bodyPr>
          <a:lstStyle>
            <a:lvl1pPr algn="l" defTabSz="9144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it-IT" sz="4400" dirty="0">
                <a:latin typeface="Vrinda" pitchFamily="34" charset="0"/>
                <a:cs typeface="Vrinda" pitchFamily="34" charset="0"/>
              </a:rPr>
              <a:t>1 ACCERTAMENTO</a:t>
            </a:r>
            <a:br>
              <a:rPr lang="it-IT" sz="4400" dirty="0">
                <a:latin typeface="Vrinda" pitchFamily="34" charset="0"/>
                <a:cs typeface="Vrinda" pitchFamily="34" charset="0"/>
              </a:rPr>
            </a:br>
            <a:r>
              <a:rPr lang="it-IT" sz="4400" dirty="0">
                <a:latin typeface="Vrinda" pitchFamily="34" charset="0"/>
                <a:cs typeface="Vrinda" pitchFamily="34" charset="0"/>
              </a:rPr>
              <a:t>2 PIANIFICAZIONE</a:t>
            </a:r>
            <a:br>
              <a:rPr lang="it-IT" sz="4400" dirty="0">
                <a:latin typeface="Vrinda" pitchFamily="34" charset="0"/>
                <a:cs typeface="Vrinda" pitchFamily="34" charset="0"/>
              </a:rPr>
            </a:br>
            <a:r>
              <a:rPr lang="it-IT" sz="4400" dirty="0">
                <a:latin typeface="Vrinda" pitchFamily="34" charset="0"/>
                <a:cs typeface="Vrinda" pitchFamily="34" charset="0"/>
              </a:rPr>
              <a:t>3 ATTUAZIONE</a:t>
            </a:r>
            <a:br>
              <a:rPr lang="it-IT" sz="4400" dirty="0">
                <a:latin typeface="Vrinda" pitchFamily="34" charset="0"/>
                <a:cs typeface="Vrinda" pitchFamily="34" charset="0"/>
              </a:rPr>
            </a:br>
            <a:r>
              <a:rPr lang="it-IT" sz="4400" dirty="0">
                <a:latin typeface="Vrinda" pitchFamily="34" charset="0"/>
                <a:cs typeface="Vrinda" pitchFamily="34" charset="0"/>
              </a:rPr>
              <a:t>4 VALUTAZIONE</a:t>
            </a:r>
            <a:r>
              <a:rPr lang="it-IT" dirty="0"/>
              <a:t/>
            </a:r>
            <a:br>
              <a:rPr lang="it-IT" dirty="0"/>
            </a:b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6024" y="2420889"/>
            <a:ext cx="3684435" cy="250595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Segnaposto piè di pagina 4"/>
          <p:cNvSpPr>
            <a:spLocks noGrp="1"/>
          </p:cNvSpPr>
          <p:nvPr>
            <p:ph type="ftr" sz="quarter" idx="11"/>
          </p:nvPr>
        </p:nvSpPr>
        <p:spPr/>
        <p:txBody>
          <a:bodyPr/>
          <a:lstStyle/>
          <a:p>
            <a:r>
              <a:rPr lang="it-IT" smtClean="0"/>
              <a:t>MARIA LUISA UBERTI</a:t>
            </a:r>
            <a:endParaRPr lang="it-IT"/>
          </a:p>
        </p:txBody>
      </p:sp>
      <p:sp>
        <p:nvSpPr>
          <p:cNvPr id="6" name="Segnaposto numero diapositiva 5"/>
          <p:cNvSpPr>
            <a:spLocks noGrp="1"/>
          </p:cNvSpPr>
          <p:nvPr>
            <p:ph type="sldNum" sz="quarter" idx="12"/>
          </p:nvPr>
        </p:nvSpPr>
        <p:spPr/>
        <p:txBody>
          <a:bodyPr/>
          <a:lstStyle/>
          <a:p>
            <a:fld id="{614F6535-C5B1-4615-B52A-ABFFEFDFBDCB}" type="slidenum">
              <a:rPr lang="it-IT" smtClean="0"/>
              <a:t>38</a:t>
            </a:fld>
            <a:endParaRPr lang="it-IT"/>
          </a:p>
        </p:txBody>
      </p:sp>
    </p:spTree>
    <p:extLst>
      <p:ext uri="{BB962C8B-B14F-4D97-AF65-F5344CB8AC3E}">
        <p14:creationId xmlns:p14="http://schemas.microsoft.com/office/powerpoint/2010/main" val="1346163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olo 1"/>
          <p:cNvSpPr>
            <a:spLocks noGrp="1"/>
          </p:cNvSpPr>
          <p:nvPr>
            <p:ph type="title"/>
          </p:nvPr>
        </p:nvSpPr>
        <p:spPr>
          <a:xfrm>
            <a:off x="1676400" y="274638"/>
            <a:ext cx="8839200" cy="1143000"/>
          </a:xfrm>
        </p:spPr>
        <p:txBody>
          <a:bodyPr/>
          <a:lstStyle/>
          <a:p>
            <a:r>
              <a:rPr lang="it-IT" altLang="it-IT" sz="2800">
                <a:solidFill>
                  <a:srgbClr val="FF0000"/>
                </a:solidFill>
                <a:ea typeface="ＭＳ Ｐゴシック" panose="020B0600070205080204" pitchFamily="34" charset="-128"/>
              </a:rPr>
              <a:t>Governo Clinico MMG dell’ASL di Brescia Prevalenza malati cronici presi in carico</a:t>
            </a:r>
          </a:p>
        </p:txBody>
      </p:sp>
      <p:graphicFrame>
        <p:nvGraphicFramePr>
          <p:cNvPr id="38914" name="Oggetto 5"/>
          <p:cNvGraphicFramePr>
            <a:graphicFrameLocks noChangeAspect="1"/>
          </p:cNvGraphicFramePr>
          <p:nvPr/>
        </p:nvGraphicFramePr>
        <p:xfrm>
          <a:off x="930275" y="1320800"/>
          <a:ext cx="10350500" cy="5257800"/>
        </p:xfrm>
        <a:graphic>
          <a:graphicData uri="http://schemas.openxmlformats.org/presentationml/2006/ole">
            <mc:AlternateContent xmlns:mc="http://schemas.openxmlformats.org/markup-compatibility/2006">
              <mc:Choice xmlns:v="urn:schemas-microsoft-com:vml" Requires="v">
                <p:oleObj spid="_x0000_s1147" name="Documento" r:id="rId3" imgW="6210071" imgH="2743099" progId="Word.Document.12">
                  <p:embed/>
                </p:oleObj>
              </mc:Choice>
              <mc:Fallback>
                <p:oleObj name="Documento" r:id="rId3" imgW="6210071" imgH="2743099"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75" y="1320800"/>
                        <a:ext cx="103505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ttangolo 3"/>
          <p:cNvSpPr/>
          <p:nvPr/>
        </p:nvSpPr>
        <p:spPr>
          <a:xfrm>
            <a:off x="1916113" y="2917825"/>
            <a:ext cx="8362950" cy="6286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Segnaposto piè di pagina 1"/>
          <p:cNvSpPr>
            <a:spLocks noGrp="1"/>
          </p:cNvSpPr>
          <p:nvPr>
            <p:ph type="ftr" sz="quarter" idx="11"/>
          </p:nvPr>
        </p:nvSpPr>
        <p:spPr/>
        <p:txBody>
          <a:bodyPr/>
          <a:lstStyle/>
          <a:p>
            <a:r>
              <a:rPr lang="it-IT" smtClean="0"/>
              <a:t>MARIA LUISA UBERTI</a:t>
            </a:r>
            <a:endParaRPr lang="it-IT"/>
          </a:p>
        </p:txBody>
      </p:sp>
      <p:sp>
        <p:nvSpPr>
          <p:cNvPr id="3" name="Segnaposto numero diapositiva 2"/>
          <p:cNvSpPr>
            <a:spLocks noGrp="1"/>
          </p:cNvSpPr>
          <p:nvPr>
            <p:ph type="sldNum" sz="quarter" idx="12"/>
          </p:nvPr>
        </p:nvSpPr>
        <p:spPr/>
        <p:txBody>
          <a:bodyPr/>
          <a:lstStyle/>
          <a:p>
            <a:fld id="{614F6535-C5B1-4615-B52A-ABFFEFDFBDCB}" type="slidenum">
              <a:rPr lang="it-IT" smtClean="0"/>
              <a:t>39</a:t>
            </a:fld>
            <a:endParaRPr lang="it-IT"/>
          </a:p>
        </p:txBody>
      </p:sp>
    </p:spTree>
    <p:extLst>
      <p:ext uri="{BB962C8B-B14F-4D97-AF65-F5344CB8AC3E}">
        <p14:creationId xmlns:p14="http://schemas.microsoft.com/office/powerpoint/2010/main" val="3675953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39982" y="24595"/>
            <a:ext cx="10952018" cy="6494085"/>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it-IT" sz="4000" b="1" u="sng" dirty="0" smtClean="0">
                <a:solidFill>
                  <a:schemeClr val="bg1"/>
                </a:solidFill>
                <a:latin typeface="Vrinda" pitchFamily="34" charset="0"/>
                <a:cs typeface="Vrinda" pitchFamily="34" charset="0"/>
              </a:rPr>
              <a:t>MIMPORTANTE</a:t>
            </a:r>
            <a:r>
              <a:rPr lang="it-IT" sz="4000" b="1" u="sng" dirty="0">
                <a:solidFill>
                  <a:schemeClr val="bg1"/>
                </a:solidFill>
                <a:latin typeface="Vrinda" pitchFamily="34" charset="0"/>
                <a:cs typeface="Vrinda" pitchFamily="34" charset="0"/>
              </a:rPr>
              <a:t>!!!</a:t>
            </a:r>
          </a:p>
          <a:p>
            <a:endParaRPr lang="it-IT" sz="4000" b="1" dirty="0" smtClean="0">
              <a:solidFill>
                <a:schemeClr val="bg1"/>
              </a:solidFill>
              <a:latin typeface="Vrinda" pitchFamily="34" charset="0"/>
              <a:cs typeface="Vrinda" pitchFamily="34" charset="0"/>
            </a:endParaRPr>
          </a:p>
          <a:p>
            <a:pPr marL="457200" indent="-457200">
              <a:buFont typeface="Arial" panose="020B0604020202020204" pitchFamily="34" charset="0"/>
              <a:buChar char="•"/>
            </a:pPr>
            <a:endParaRPr lang="it-IT" sz="28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it-IT" sz="2800" dirty="0" smtClean="0">
                <a:latin typeface="Tahoma" panose="020B0604030504040204" pitchFamily="34" charset="0"/>
                <a:ea typeface="Tahoma" panose="020B0604030504040204" pitchFamily="34" charset="0"/>
                <a:cs typeface="Tahoma" panose="020B0604030504040204" pitchFamily="34" charset="0"/>
              </a:rPr>
              <a:t> IMPONE </a:t>
            </a:r>
            <a:r>
              <a:rPr lang="it-IT" sz="2800" dirty="0">
                <a:latin typeface="Tahoma" panose="020B0604030504040204" pitchFamily="34" charset="0"/>
                <a:ea typeface="Tahoma" panose="020B0604030504040204" pitchFamily="34" charset="0"/>
                <a:cs typeface="Tahoma" panose="020B0604030504040204" pitchFamily="34" charset="0"/>
              </a:rPr>
              <a:t>LA NECESSITA’ DI   </a:t>
            </a:r>
            <a:r>
              <a:rPr lang="it-IT" sz="2800" dirty="0">
                <a:solidFill>
                  <a:schemeClr val="accent1"/>
                </a:solidFill>
                <a:latin typeface="Tahoma" panose="020B0604030504040204" pitchFamily="34" charset="0"/>
                <a:ea typeface="Tahoma" panose="020B0604030504040204" pitchFamily="34" charset="0"/>
                <a:cs typeface="Tahoma" panose="020B0604030504040204" pitchFamily="34" charset="0"/>
              </a:rPr>
              <a:t>RIORGANIZZARE</a:t>
            </a:r>
            <a:r>
              <a:rPr lang="it-IT" sz="2800" dirty="0">
                <a:latin typeface="Tahoma" panose="020B0604030504040204" pitchFamily="34" charset="0"/>
                <a:ea typeface="Tahoma" panose="020B0604030504040204" pitchFamily="34" charset="0"/>
                <a:cs typeface="Tahoma" panose="020B0604030504040204" pitchFamily="34" charset="0"/>
              </a:rPr>
              <a:t> </a:t>
            </a:r>
            <a:r>
              <a:rPr lang="it-IT" sz="2800" dirty="0" smtClean="0">
                <a:latin typeface="Tahoma" panose="020B0604030504040204" pitchFamily="34" charset="0"/>
                <a:ea typeface="Tahoma" panose="020B0604030504040204" pitchFamily="34" charset="0"/>
                <a:cs typeface="Tahoma" panose="020B0604030504040204" pitchFamily="34" charset="0"/>
              </a:rPr>
              <a:t>LA   </a:t>
            </a:r>
          </a:p>
          <a:p>
            <a:r>
              <a:rPr lang="it-IT" sz="2800" dirty="0">
                <a:latin typeface="Tahoma" panose="020B0604030504040204" pitchFamily="34" charset="0"/>
                <a:ea typeface="Tahoma" panose="020B0604030504040204" pitchFamily="34" charset="0"/>
                <a:cs typeface="Tahoma" panose="020B0604030504040204" pitchFamily="34" charset="0"/>
              </a:rPr>
              <a:t> </a:t>
            </a:r>
            <a:r>
              <a:rPr lang="it-IT" sz="2800" dirty="0" smtClean="0">
                <a:latin typeface="Tahoma" panose="020B0604030504040204" pitchFamily="34" charset="0"/>
                <a:ea typeface="Tahoma" panose="020B0604030504040204" pitchFamily="34" charset="0"/>
                <a:cs typeface="Tahoma" panose="020B0604030504040204" pitchFamily="34" charset="0"/>
              </a:rPr>
              <a:t>    PROPRIA ESISTENZA</a:t>
            </a:r>
          </a:p>
          <a:p>
            <a:endParaRPr lang="it-IT" sz="28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itchFamily="34" charset="0"/>
              <a:buChar char="•"/>
            </a:pPr>
            <a:r>
              <a:rPr lang="it-IT" sz="2800" dirty="0" smtClean="0">
                <a:latin typeface="Tahoma" panose="020B0604030504040204" pitchFamily="34" charset="0"/>
                <a:ea typeface="Tahoma" panose="020B0604030504040204" pitchFamily="34" charset="0"/>
                <a:cs typeface="Tahoma" panose="020B0604030504040204" pitchFamily="34" charset="0"/>
              </a:rPr>
              <a:t> PREVEDE UN PROFONDO </a:t>
            </a:r>
            <a:r>
              <a:rPr lang="it-IT" sz="2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CAMBIAMENTO</a:t>
            </a:r>
            <a:r>
              <a:rPr lang="it-IT" sz="2800" dirty="0" smtClean="0">
                <a:latin typeface="Tahoma" panose="020B0604030504040204" pitchFamily="34" charset="0"/>
                <a:ea typeface="Tahoma" panose="020B0604030504040204" pitchFamily="34" charset="0"/>
                <a:cs typeface="Tahoma" panose="020B0604030504040204" pitchFamily="34" charset="0"/>
              </a:rPr>
              <a:t> DELLO</a:t>
            </a:r>
          </a:p>
          <a:p>
            <a:pPr marL="457200" indent="-457200">
              <a:buFont typeface="Arial" pitchFamily="34" charset="0"/>
              <a:buChar char="•"/>
            </a:pPr>
            <a:r>
              <a:rPr lang="it-IT" sz="2800" dirty="0" smtClean="0">
                <a:latin typeface="Tahoma" panose="020B0604030504040204" pitchFamily="34" charset="0"/>
                <a:ea typeface="Tahoma" panose="020B0604030504040204" pitchFamily="34" charset="0"/>
                <a:cs typeface="Tahoma" panose="020B0604030504040204" pitchFamily="34" charset="0"/>
              </a:rPr>
              <a:t> </a:t>
            </a:r>
            <a:r>
              <a:rPr lang="it-IT" sz="28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STILE DI VITA </a:t>
            </a:r>
            <a:r>
              <a:rPr lang="it-IT" sz="2800" dirty="0" smtClean="0">
                <a:latin typeface="Tahoma" panose="020B0604030504040204" pitchFamily="34" charset="0"/>
                <a:ea typeface="Tahoma" panose="020B0604030504040204" pitchFamily="34" charset="0"/>
                <a:cs typeface="Tahoma" panose="020B0604030504040204" pitchFamily="34" charset="0"/>
              </a:rPr>
              <a:t>E DELLE PROPRIE ABITUDINI</a:t>
            </a:r>
          </a:p>
          <a:p>
            <a:pPr marL="457200" indent="-457200">
              <a:buFont typeface="Arial" pitchFamily="34" charset="0"/>
              <a:buChar char="•"/>
            </a:pPr>
            <a:endParaRPr lang="it-IT" sz="28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itchFamily="34" charset="0"/>
              <a:buChar char="•"/>
            </a:pPr>
            <a:r>
              <a:rPr lang="it-IT" sz="2800" dirty="0" smtClean="0">
                <a:latin typeface="Tahoma" panose="020B0604030504040204" pitchFamily="34" charset="0"/>
                <a:ea typeface="Tahoma" panose="020B0604030504040204" pitchFamily="34" charset="0"/>
                <a:cs typeface="Tahoma" panose="020B0604030504040204" pitchFamily="34" charset="0"/>
              </a:rPr>
              <a:t>IL </a:t>
            </a:r>
            <a:r>
              <a:rPr lang="it-IT" sz="2800" dirty="0">
                <a:latin typeface="Tahoma" panose="020B0604030504040204" pitchFamily="34" charset="0"/>
                <a:ea typeface="Tahoma" panose="020B0604030504040204" pitchFamily="34" charset="0"/>
                <a:cs typeface="Tahoma" panose="020B0604030504040204" pitchFamily="34" charset="0"/>
              </a:rPr>
              <a:t>CAMBIAMENTO E’ SEMPRE UN </a:t>
            </a:r>
            <a:r>
              <a:rPr lang="it-IT" sz="2800" dirty="0">
                <a:solidFill>
                  <a:schemeClr val="accent1"/>
                </a:solidFill>
                <a:latin typeface="Tahoma" panose="020B0604030504040204" pitchFamily="34" charset="0"/>
                <a:ea typeface="Tahoma" panose="020B0604030504040204" pitchFamily="34" charset="0"/>
                <a:cs typeface="Tahoma" panose="020B0604030504040204" pitchFamily="34" charset="0"/>
              </a:rPr>
              <a:t>MOMENTO DI CRITICITA’</a:t>
            </a:r>
            <a:r>
              <a:rPr lang="it-IT" sz="2800" dirty="0">
                <a:latin typeface="Tahoma" panose="020B0604030504040204" pitchFamily="34" charset="0"/>
                <a:ea typeface="Tahoma" panose="020B0604030504040204" pitchFamily="34" charset="0"/>
                <a:cs typeface="Tahoma" panose="020B0604030504040204" pitchFamily="34" charset="0"/>
              </a:rPr>
              <a:t> CHE COMPORTA IL </a:t>
            </a:r>
            <a:r>
              <a:rPr lang="it-IT" sz="2800" dirty="0">
                <a:solidFill>
                  <a:schemeClr val="accent1"/>
                </a:solidFill>
                <a:latin typeface="Tahoma" panose="020B0604030504040204" pitchFamily="34" charset="0"/>
                <a:ea typeface="Tahoma" panose="020B0604030504040204" pitchFamily="34" charset="0"/>
                <a:cs typeface="Tahoma" panose="020B0604030504040204" pitchFamily="34" charset="0"/>
              </a:rPr>
              <a:t>SUPERAMENTO</a:t>
            </a:r>
            <a:r>
              <a:rPr lang="it-IT" sz="2800" dirty="0">
                <a:latin typeface="Tahoma" panose="020B0604030504040204" pitchFamily="34" charset="0"/>
                <a:ea typeface="Tahoma" panose="020B0604030504040204" pitchFamily="34" charset="0"/>
                <a:cs typeface="Tahoma" panose="020B0604030504040204" pitchFamily="34" charset="0"/>
              </a:rPr>
              <a:t> DI ALCUNE DIFFICOLTA</a:t>
            </a:r>
            <a:r>
              <a:rPr lang="it-IT" sz="2800" dirty="0" smtClean="0">
                <a:latin typeface="Tahoma" panose="020B0604030504040204" pitchFamily="34" charset="0"/>
                <a:ea typeface="Tahoma" panose="020B0604030504040204" pitchFamily="34" charset="0"/>
                <a:cs typeface="Tahoma" panose="020B0604030504040204" pitchFamily="34" charset="0"/>
              </a:rPr>
              <a:t>’</a:t>
            </a:r>
          </a:p>
          <a:p>
            <a:pPr marL="457200" indent="-457200">
              <a:buFont typeface="Arial" pitchFamily="34" charset="0"/>
              <a:buChar char="•"/>
            </a:pPr>
            <a:endParaRPr lang="it-IT"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itchFamily="34" charset="0"/>
              <a:buChar char="•"/>
            </a:pPr>
            <a:r>
              <a:rPr lang="it-IT" sz="2800" dirty="0">
                <a:latin typeface="Tahoma" panose="020B0604030504040204" pitchFamily="34" charset="0"/>
                <a:ea typeface="Tahoma" panose="020B0604030504040204" pitchFamily="34" charset="0"/>
                <a:cs typeface="Tahoma" panose="020B0604030504040204" pitchFamily="34" charset="0"/>
              </a:rPr>
              <a:t>NELLA MAGGIOR PARTE IMPOSSIBILI DA REALIZZARE DA SOLI SENZA EDUCAZIONE </a:t>
            </a:r>
          </a:p>
        </p:txBody>
      </p:sp>
      <p:sp>
        <p:nvSpPr>
          <p:cNvPr id="3" name="Segnaposto piè di pagina 2"/>
          <p:cNvSpPr>
            <a:spLocks noGrp="1"/>
          </p:cNvSpPr>
          <p:nvPr>
            <p:ph type="ftr" sz="quarter" idx="11"/>
          </p:nvPr>
        </p:nvSpPr>
        <p:spPr>
          <a:xfrm>
            <a:off x="10854308" y="6383116"/>
            <a:ext cx="1337692" cy="135564"/>
          </a:xfrm>
        </p:spPr>
        <p:txBody>
          <a:bodyPr/>
          <a:lstStyle/>
          <a:p>
            <a:r>
              <a:rPr lang="it-IT" dirty="0" smtClean="0"/>
              <a:t>MARIA LUISA UBERTI</a:t>
            </a:r>
            <a:endParaRPr lang="it-IT" dirty="0"/>
          </a:p>
        </p:txBody>
      </p:sp>
      <p:sp>
        <p:nvSpPr>
          <p:cNvPr id="4" name="Segnaposto numero diapositiva 3"/>
          <p:cNvSpPr>
            <a:spLocks noGrp="1"/>
          </p:cNvSpPr>
          <p:nvPr>
            <p:ph type="sldNum" sz="quarter" idx="12"/>
          </p:nvPr>
        </p:nvSpPr>
        <p:spPr/>
        <p:txBody>
          <a:bodyPr/>
          <a:lstStyle/>
          <a:p>
            <a:fld id="{614F6535-C5B1-4615-B52A-ABFFEFDFBDCB}" type="slidenum">
              <a:rPr lang="it-IT" smtClean="0"/>
              <a:t>4</a:t>
            </a:fld>
            <a:endParaRPr lang="it-IT"/>
          </a:p>
        </p:txBody>
      </p:sp>
      <p:sp>
        <p:nvSpPr>
          <p:cNvPr id="5" name="CasellaDiTesto 4"/>
          <p:cNvSpPr txBox="1"/>
          <p:nvPr/>
        </p:nvSpPr>
        <p:spPr>
          <a:xfrm>
            <a:off x="3346703" y="433839"/>
            <a:ext cx="6524659" cy="769441"/>
          </a:xfrm>
          <a:prstGeom prst="rect">
            <a:avLst/>
          </a:prstGeom>
          <a:solidFill>
            <a:schemeClr val="accent2"/>
          </a:solidFill>
        </p:spPr>
        <p:txBody>
          <a:bodyPr wrap="square" rtlCol="0">
            <a:spAutoFit/>
          </a:bodyPr>
          <a:lstStyle/>
          <a:p>
            <a:pPr algn="ctr"/>
            <a:r>
              <a:rPr lang="it-IT" sz="4000" b="1" i="1" dirty="0" smtClean="0">
                <a:latin typeface="Tahoma" panose="020B0604030504040204" pitchFamily="34" charset="0"/>
                <a:ea typeface="Tahoma" panose="020B0604030504040204" pitchFamily="34" charset="0"/>
                <a:cs typeface="Tahoma" panose="020B0604030504040204" pitchFamily="34" charset="0"/>
              </a:rPr>
              <a:t>La Malattia </a:t>
            </a:r>
            <a:r>
              <a:rPr lang="it-IT" sz="4400" b="1" i="1" dirty="0" smtClean="0">
                <a:latin typeface="Tahoma" panose="020B0604030504040204" pitchFamily="34" charset="0"/>
                <a:ea typeface="Tahoma" panose="020B0604030504040204" pitchFamily="34" charset="0"/>
                <a:cs typeface="Tahoma" panose="020B0604030504040204" pitchFamily="34" charset="0"/>
              </a:rPr>
              <a:t>Cronica</a:t>
            </a:r>
            <a:endParaRPr lang="it-IT" sz="4400" b="1"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530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29"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46139"/>
            <a:ext cx="91440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r>
              <a:rPr lang="it-IT" smtClean="0"/>
              <a:t>MARIA LUISA UBERTI</a:t>
            </a:r>
            <a:endParaRPr lang="it-IT"/>
          </a:p>
        </p:txBody>
      </p:sp>
      <p:sp>
        <p:nvSpPr>
          <p:cNvPr id="3" name="Segnaposto numero diapositiva 2"/>
          <p:cNvSpPr>
            <a:spLocks noGrp="1"/>
          </p:cNvSpPr>
          <p:nvPr>
            <p:ph type="sldNum" sz="quarter" idx="12"/>
          </p:nvPr>
        </p:nvSpPr>
        <p:spPr/>
        <p:txBody>
          <a:bodyPr/>
          <a:lstStyle/>
          <a:p>
            <a:fld id="{614F6535-C5B1-4615-B52A-ABFFEFDFBDCB}" type="slidenum">
              <a:rPr lang="it-IT" smtClean="0"/>
              <a:t>40</a:t>
            </a:fld>
            <a:endParaRPr lang="it-IT"/>
          </a:p>
        </p:txBody>
      </p:sp>
    </p:spTree>
    <p:extLst>
      <p:ext uri="{BB962C8B-B14F-4D97-AF65-F5344CB8AC3E}">
        <p14:creationId xmlns:p14="http://schemas.microsoft.com/office/powerpoint/2010/main" val="3989389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279068" y="1195387"/>
            <a:ext cx="5616624" cy="2160240"/>
          </a:xfrm>
          <a:prstGeom prst="rect">
            <a:avLst/>
          </a:prstGeom>
          <a:noFill/>
          <a:ln w="9525">
            <a:noFill/>
            <a:miter lim="800000"/>
            <a:headEnd/>
            <a:tailEnd/>
          </a:ln>
        </p:spPr>
        <p:txBody>
          <a:bodyPr/>
          <a:lstStyle/>
          <a:p>
            <a:pPr marL="180975" indent="-180975" eaLnBrk="0" hangingPunct="0">
              <a:lnSpc>
                <a:spcPct val="90000"/>
              </a:lnSpc>
              <a:spcBef>
                <a:spcPct val="20000"/>
              </a:spcBef>
              <a:defRPr/>
            </a:pPr>
            <a:r>
              <a:rPr lang="it-IT" sz="2000" b="1" dirty="0">
                <a:solidFill>
                  <a:srgbClr val="0000FF"/>
                </a:solidFill>
                <a:latin typeface="Arial" pitchFamily="34" charset="0"/>
                <a:ea typeface="ヒラギノ角ゴ Pro W3" pitchFamily="84" charset="-128"/>
                <a:cs typeface="Arial" pitchFamily="34" charset="0"/>
              </a:rPr>
              <a:t>	MALATTIA</a:t>
            </a:r>
          </a:p>
          <a:p>
            <a:pPr marL="369888" indent="-274638" eaLnBrk="0" hangingPunct="0">
              <a:buSzPct val="120000"/>
              <a:buFont typeface="Arial" pitchFamily="34" charset="0"/>
              <a:buChar char="•"/>
              <a:defRPr/>
            </a:pPr>
            <a:r>
              <a:rPr lang="it-IT" sz="2000" b="1" dirty="0">
                <a:solidFill>
                  <a:srgbClr val="C00000"/>
                </a:solidFill>
                <a:latin typeface="Arial" pitchFamily="34" charset="0"/>
                <a:ea typeface="ヒラギノ角ゴ Pro W3" pitchFamily="84" charset="-128"/>
                <a:cs typeface="Arial" pitchFamily="34" charset="0"/>
              </a:rPr>
              <a:t>Si può curare ma non può guarire </a:t>
            </a:r>
          </a:p>
          <a:p>
            <a:pPr marL="369888" indent="-274638" eaLnBrk="0" hangingPunct="0">
              <a:buSzPct val="120000"/>
              <a:buFont typeface="Arial" pitchFamily="34" charset="0"/>
              <a:buChar char="•"/>
              <a:defRPr/>
            </a:pPr>
            <a:r>
              <a:rPr lang="it-IT" sz="2000" b="1" dirty="0">
                <a:latin typeface="Arial" pitchFamily="34" charset="0"/>
                <a:ea typeface="ヒラギノ角ゴ Pro W3" pitchFamily="84" charset="-128"/>
                <a:cs typeface="Arial" pitchFamily="34" charset="0"/>
              </a:rPr>
              <a:t>Spesso è silenziosa ma  progressiva, persistente, invadente</a:t>
            </a:r>
          </a:p>
          <a:p>
            <a:pPr marL="369888" indent="-274638" eaLnBrk="0" hangingPunct="0">
              <a:buSzPct val="120000"/>
              <a:buFont typeface="Arial" pitchFamily="34" charset="0"/>
              <a:buChar char="•"/>
              <a:defRPr/>
            </a:pPr>
            <a:r>
              <a:rPr lang="it-IT" sz="2000" b="1" dirty="0">
                <a:solidFill>
                  <a:srgbClr val="0000FF"/>
                </a:solidFill>
                <a:latin typeface="Arial" pitchFamily="34" charset="0"/>
                <a:ea typeface="ヒラギノ角ゴ Pro W3" pitchFamily="84" charset="-128"/>
                <a:cs typeface="Arial" pitchFamily="34" charset="0"/>
              </a:rPr>
              <a:t>Ha evoluzione incerta</a:t>
            </a:r>
          </a:p>
          <a:p>
            <a:pPr marL="369888" indent="-274638" eaLnBrk="0" hangingPunct="0">
              <a:buSzPct val="120000"/>
              <a:buFont typeface="Arial" pitchFamily="34" charset="0"/>
              <a:buChar char="•"/>
              <a:defRPr/>
            </a:pPr>
            <a:r>
              <a:rPr lang="it-IT" sz="2000" b="1" dirty="0">
                <a:latin typeface="Arial" pitchFamily="34" charset="0"/>
                <a:ea typeface="ヒラギノ角ゴ Pro W3" pitchFamily="84" charset="-128"/>
                <a:cs typeface="Arial" pitchFamily="34" charset="0"/>
              </a:rPr>
              <a:t>Influenza lo stile di vita </a:t>
            </a:r>
          </a:p>
          <a:p>
            <a:pPr marL="369888" indent="-274638" eaLnBrk="0" hangingPunct="0">
              <a:buSzPct val="120000"/>
              <a:buFont typeface="Arial" pitchFamily="34" charset="0"/>
              <a:buChar char="•"/>
              <a:defRPr/>
            </a:pPr>
            <a:r>
              <a:rPr lang="it-IT" sz="2000" b="1" dirty="0">
                <a:solidFill>
                  <a:srgbClr val="C00000"/>
                </a:solidFill>
                <a:latin typeface="Arial" pitchFamily="34" charset="0"/>
                <a:ea typeface="ヒラギノ角ゴ Pro W3" pitchFamily="84" charset="-128"/>
                <a:cs typeface="Arial" pitchFamily="34" charset="0"/>
              </a:rPr>
              <a:t>Non ha algoritmi standardizzati di terapia</a:t>
            </a:r>
          </a:p>
        </p:txBody>
      </p:sp>
      <p:sp>
        <p:nvSpPr>
          <p:cNvPr id="50178" name="Rectangle 2"/>
          <p:cNvSpPr txBox="1">
            <a:spLocks noChangeArrowheads="1"/>
          </p:cNvSpPr>
          <p:nvPr/>
        </p:nvSpPr>
        <p:spPr bwMode="auto">
          <a:xfrm>
            <a:off x="1847851" y="188914"/>
            <a:ext cx="8569325" cy="503237"/>
          </a:xfrm>
          <a:prstGeom prst="rect">
            <a:avLst/>
          </a:prstGeom>
          <a:noFill/>
          <a:ln w="9525">
            <a:noFill/>
            <a:miter lim="800000"/>
            <a:headEnd/>
            <a:tailEnd/>
          </a:ln>
        </p:spPr>
        <p:txBody>
          <a:bodyPr/>
          <a:lstStyle/>
          <a:p>
            <a:pPr algn="ctr"/>
            <a:r>
              <a:rPr lang="it-IT" sz="2800" b="1">
                <a:solidFill>
                  <a:srgbClr val="9A1914"/>
                </a:solidFill>
              </a:rPr>
              <a:t> </a:t>
            </a:r>
            <a:r>
              <a:rPr lang="it-IT" sz="2800" b="1">
                <a:solidFill>
                  <a:srgbClr val="9A1914"/>
                </a:solidFill>
                <a:latin typeface="Arial Black" pitchFamily="34" charset="0"/>
              </a:rPr>
              <a:t>LA MALATTIA CRONICA </a:t>
            </a:r>
          </a:p>
        </p:txBody>
      </p:sp>
      <p:sp>
        <p:nvSpPr>
          <p:cNvPr id="50179" name="Line 6"/>
          <p:cNvSpPr>
            <a:spLocks noChangeShapeType="1"/>
          </p:cNvSpPr>
          <p:nvPr/>
        </p:nvSpPr>
        <p:spPr bwMode="auto">
          <a:xfrm flipV="1">
            <a:off x="3863975" y="692150"/>
            <a:ext cx="4679950" cy="0"/>
          </a:xfrm>
          <a:prstGeom prst="line">
            <a:avLst/>
          </a:prstGeom>
          <a:noFill/>
          <a:ln w="38100">
            <a:solidFill>
              <a:srgbClr val="FF6600"/>
            </a:solidFill>
            <a:round/>
            <a:headEnd/>
            <a:tailEnd/>
          </a:ln>
        </p:spPr>
        <p:txBody>
          <a:bodyPr wrap="none"/>
          <a:lstStyle/>
          <a:p>
            <a:endParaRPr lang="it-IT"/>
          </a:p>
        </p:txBody>
      </p:sp>
      <p:sp>
        <p:nvSpPr>
          <p:cNvPr id="7" name="Rectangle 2"/>
          <p:cNvSpPr>
            <a:spLocks noChangeArrowheads="1"/>
          </p:cNvSpPr>
          <p:nvPr/>
        </p:nvSpPr>
        <p:spPr bwMode="auto">
          <a:xfrm>
            <a:off x="5123384" y="3645025"/>
            <a:ext cx="5544616" cy="2554545"/>
          </a:xfrm>
          <a:prstGeom prst="rect">
            <a:avLst/>
          </a:prstGeom>
          <a:noFill/>
          <a:ln w="9525">
            <a:noFill/>
            <a:miter lim="800000"/>
            <a:headEnd/>
            <a:tailEnd/>
          </a:ln>
        </p:spPr>
        <p:txBody>
          <a:bodyPr wrap="square">
            <a:spAutoFit/>
          </a:bodyPr>
          <a:lstStyle/>
          <a:p>
            <a:pPr marL="180975" indent="-180975" eaLnBrk="0" hangingPunct="0"/>
            <a:r>
              <a:rPr lang="it-IT" sz="2000" b="1" dirty="0">
                <a:solidFill>
                  <a:srgbClr val="0000FF"/>
                </a:solidFill>
              </a:rPr>
              <a:t>TRATTAMENTO</a:t>
            </a:r>
          </a:p>
          <a:p>
            <a:pPr marL="180975" indent="-180975" eaLnBrk="0" hangingPunct="0">
              <a:buSzPct val="120000"/>
              <a:buFont typeface="Arial" charset="0"/>
              <a:buChar char="•"/>
            </a:pPr>
            <a:r>
              <a:rPr lang="it-IT" sz="2000" b="1" dirty="0">
                <a:solidFill>
                  <a:srgbClr val="C00000"/>
                </a:solidFill>
              </a:rPr>
              <a:t>È un legame quotidiano</a:t>
            </a:r>
          </a:p>
          <a:p>
            <a:pPr marL="180975" indent="-180975" eaLnBrk="0" hangingPunct="0">
              <a:buSzPct val="120000"/>
              <a:buFont typeface="Arial" charset="0"/>
              <a:buChar char="•"/>
            </a:pPr>
            <a:r>
              <a:rPr lang="it-IT" sz="2000" b="1" dirty="0"/>
              <a:t>È per tutta la vita, richiede tempo dedicato</a:t>
            </a:r>
          </a:p>
          <a:p>
            <a:pPr marL="180975" indent="-180975" eaLnBrk="0" hangingPunct="0">
              <a:buSzPct val="120000"/>
              <a:buFont typeface="Arial" charset="0"/>
              <a:buChar char="•"/>
            </a:pPr>
            <a:r>
              <a:rPr lang="it-IT" sz="2000" b="1" dirty="0">
                <a:solidFill>
                  <a:srgbClr val="0000FF"/>
                </a:solidFill>
              </a:rPr>
              <a:t>Spesso è complesso ed invasivo</a:t>
            </a:r>
          </a:p>
          <a:p>
            <a:pPr marL="180975" indent="-180975" eaLnBrk="0" hangingPunct="0">
              <a:buSzPct val="120000"/>
              <a:buFont typeface="Arial" charset="0"/>
              <a:buChar char="•"/>
            </a:pPr>
            <a:r>
              <a:rPr lang="it-IT" sz="2000" b="1" dirty="0">
                <a:solidFill>
                  <a:srgbClr val="C00000"/>
                </a:solidFill>
              </a:rPr>
              <a:t>Ha effetti collaterali </a:t>
            </a:r>
          </a:p>
          <a:p>
            <a:pPr marL="180975" indent="-180975" eaLnBrk="0" hangingPunct="0">
              <a:buSzPct val="120000"/>
              <a:buFont typeface="Arial" charset="0"/>
              <a:buChar char="•"/>
            </a:pPr>
            <a:r>
              <a:rPr lang="it-IT" sz="2000" b="1" dirty="0"/>
              <a:t>È il testimone della malattia</a:t>
            </a:r>
          </a:p>
          <a:p>
            <a:pPr marL="180975" indent="-180975" eaLnBrk="0" hangingPunct="0">
              <a:buSzPct val="120000"/>
              <a:buFont typeface="Arial" charset="0"/>
              <a:buChar char="•"/>
            </a:pPr>
            <a:r>
              <a:rPr lang="it-IT" sz="2000" b="1" dirty="0">
                <a:solidFill>
                  <a:srgbClr val="0000FF"/>
                </a:solidFill>
              </a:rPr>
              <a:t>Interferisce con la vita sociale</a:t>
            </a:r>
          </a:p>
          <a:p>
            <a:pPr marL="180975" indent="-180975" eaLnBrk="0" hangingPunct="0">
              <a:buSzPct val="120000"/>
              <a:buFont typeface="Arial" charset="0"/>
              <a:buChar char="•"/>
            </a:pPr>
            <a:r>
              <a:rPr lang="it-IT" sz="2000" b="1" dirty="0">
                <a:solidFill>
                  <a:srgbClr val="C00000"/>
                </a:solidFill>
              </a:rPr>
              <a:t>È </a:t>
            </a:r>
            <a:r>
              <a:rPr lang="it-IT" sz="2000" b="1" i="1" dirty="0">
                <a:solidFill>
                  <a:srgbClr val="C00000"/>
                </a:solidFill>
              </a:rPr>
              <a:t>sulle spalle</a:t>
            </a:r>
            <a:r>
              <a:rPr lang="it-IT" sz="2000" b="1" dirty="0">
                <a:solidFill>
                  <a:srgbClr val="C00000"/>
                </a:solidFill>
              </a:rPr>
              <a:t> del malato</a:t>
            </a:r>
          </a:p>
        </p:txBody>
      </p:sp>
      <p:pic>
        <p:nvPicPr>
          <p:cNvPr id="8" name="Picture 2" descr="http://www.improntaunika.it/wp-content/uploads/2012/03/sisifo.jpg"/>
          <p:cNvPicPr>
            <a:picLocks noChangeAspect="1" noChangeArrowheads="1"/>
          </p:cNvPicPr>
          <p:nvPr/>
        </p:nvPicPr>
        <p:blipFill>
          <a:blip r:embed="rId3" cstate="print"/>
          <a:srcRect/>
          <a:stretch>
            <a:fillRect/>
          </a:stretch>
        </p:blipFill>
        <p:spPr bwMode="auto">
          <a:xfrm>
            <a:off x="1991544" y="4653136"/>
            <a:ext cx="2891790" cy="1739652"/>
          </a:xfrm>
          <a:prstGeom prst="rect">
            <a:avLst/>
          </a:prstGeom>
          <a:noFill/>
          <a:ln w="9525">
            <a:noFill/>
            <a:miter lim="800000"/>
            <a:headEnd/>
            <a:tailEnd/>
          </a:ln>
        </p:spPr>
      </p:pic>
      <p:sp>
        <p:nvSpPr>
          <p:cNvPr id="2" name="Segnaposto piè di pagina 1"/>
          <p:cNvSpPr>
            <a:spLocks noGrp="1"/>
          </p:cNvSpPr>
          <p:nvPr>
            <p:ph type="ftr" sz="quarter" idx="11"/>
          </p:nvPr>
        </p:nvSpPr>
        <p:spPr/>
        <p:txBody>
          <a:bodyPr/>
          <a:lstStyle/>
          <a:p>
            <a:r>
              <a:rPr lang="it-IT" smtClean="0"/>
              <a:t>MARIA LUISA UBERTI</a:t>
            </a:r>
            <a:endParaRPr lang="it-IT"/>
          </a:p>
        </p:txBody>
      </p:sp>
      <p:sp>
        <p:nvSpPr>
          <p:cNvPr id="3" name="Segnaposto numero diapositiva 2"/>
          <p:cNvSpPr>
            <a:spLocks noGrp="1"/>
          </p:cNvSpPr>
          <p:nvPr>
            <p:ph type="sldNum" sz="quarter" idx="12"/>
          </p:nvPr>
        </p:nvSpPr>
        <p:spPr/>
        <p:txBody>
          <a:bodyPr/>
          <a:lstStyle/>
          <a:p>
            <a:fld id="{614F6535-C5B1-4615-B52A-ABFFEFDFBDCB}" type="slidenum">
              <a:rPr lang="it-IT" smtClean="0"/>
              <a:t>41</a:t>
            </a:fld>
            <a:endParaRPr lang="it-IT"/>
          </a:p>
        </p:txBody>
      </p:sp>
    </p:spTree>
    <p:extLst>
      <p:ext uri="{BB962C8B-B14F-4D97-AF65-F5344CB8AC3E}">
        <p14:creationId xmlns:p14="http://schemas.microsoft.com/office/powerpoint/2010/main" val="2113432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593080" y="628200"/>
            <a:ext cx="8911440" cy="1280520"/>
          </a:xfrm>
        </p:spPr>
        <p:txBody>
          <a:bodyPr/>
          <a:lstStyle/>
          <a:p>
            <a:pPr lvl="0"/>
            <a:r>
              <a:rPr lang="it-IT" sz="4000" b="1">
                <a:latin typeface="Tahoma" pitchFamily="34"/>
                <a:ea typeface="Tahoma" pitchFamily="1"/>
                <a:cs typeface="Tahoma" pitchFamily="34"/>
              </a:rPr>
              <a:t>Setting di lavoro dell’infermiere</a:t>
            </a:r>
          </a:p>
        </p:txBody>
      </p:sp>
      <p:sp>
        <p:nvSpPr>
          <p:cNvPr id="3" name="Segnaposto contenuto 2"/>
          <p:cNvSpPr txBox="1">
            <a:spLocks noGrp="1"/>
          </p:cNvSpPr>
          <p:nvPr>
            <p:ph type="body" idx="4294967295"/>
          </p:nvPr>
        </p:nvSpPr>
        <p:spPr/>
        <p:txBody>
          <a:bodyPr/>
          <a:lstStyle/>
          <a:p>
            <a:pPr lvl="0">
              <a:spcBef>
                <a:spcPts val="1001"/>
              </a:spcBef>
              <a:spcAft>
                <a:spcPts val="0"/>
              </a:spcAft>
              <a:buClr>
                <a:srgbClr val="A53010"/>
              </a:buClr>
              <a:buFont typeface="Wingdings 3"/>
              <a:buChar char=""/>
            </a:pPr>
            <a:r>
              <a:rPr lang="it-IT" sz="2800">
                <a:latin typeface="Tahoma" pitchFamily="34"/>
                <a:ea typeface="Tahoma" pitchFamily="1"/>
                <a:cs typeface="Tahoma" pitchFamily="34"/>
              </a:rPr>
              <a:t>Ambulatorio specialistico</a:t>
            </a:r>
          </a:p>
          <a:p>
            <a:pPr lvl="0">
              <a:spcBef>
                <a:spcPts val="1001"/>
              </a:spcBef>
              <a:spcAft>
                <a:spcPts val="0"/>
              </a:spcAft>
              <a:buClr>
                <a:srgbClr val="A53010"/>
              </a:buClr>
              <a:buFont typeface="Wingdings 3"/>
              <a:buChar char=""/>
            </a:pPr>
            <a:endParaRPr lang="it-IT" sz="2800">
              <a:latin typeface="Tahoma" pitchFamily="34"/>
              <a:ea typeface="Tahoma" pitchFamily="1"/>
              <a:cs typeface="Tahoma" pitchFamily="34"/>
            </a:endParaRPr>
          </a:p>
          <a:p>
            <a:pPr lvl="0">
              <a:spcBef>
                <a:spcPts val="1001"/>
              </a:spcBef>
              <a:spcAft>
                <a:spcPts val="0"/>
              </a:spcAft>
              <a:buClr>
                <a:srgbClr val="A53010"/>
              </a:buClr>
              <a:buFont typeface="Wingdings 3"/>
              <a:buChar char=""/>
            </a:pPr>
            <a:r>
              <a:rPr lang="it-IT" sz="2800">
                <a:latin typeface="Tahoma" pitchFamily="34"/>
                <a:ea typeface="Tahoma" pitchFamily="1"/>
                <a:cs typeface="Tahoma" pitchFamily="34"/>
              </a:rPr>
              <a:t>Reparto ospedaliero</a:t>
            </a:r>
          </a:p>
          <a:p>
            <a:pPr lvl="0">
              <a:spcBef>
                <a:spcPts val="1001"/>
              </a:spcBef>
              <a:spcAft>
                <a:spcPts val="0"/>
              </a:spcAft>
              <a:buClr>
                <a:srgbClr val="A53010"/>
              </a:buClr>
              <a:buFont typeface="Wingdings 3"/>
              <a:buChar char=""/>
            </a:pPr>
            <a:endParaRPr lang="it-IT" sz="2800">
              <a:latin typeface="Tahoma" pitchFamily="34"/>
              <a:ea typeface="Tahoma" pitchFamily="1"/>
              <a:cs typeface="Tahoma" pitchFamily="34"/>
            </a:endParaRPr>
          </a:p>
          <a:p>
            <a:pPr lvl="0">
              <a:spcBef>
                <a:spcPts val="1001"/>
              </a:spcBef>
              <a:spcAft>
                <a:spcPts val="0"/>
              </a:spcAft>
              <a:buClr>
                <a:srgbClr val="A53010"/>
              </a:buClr>
              <a:buFont typeface="Wingdings 3"/>
              <a:buChar char=""/>
            </a:pPr>
            <a:r>
              <a:rPr lang="it-IT" sz="2800">
                <a:latin typeface="Tahoma" pitchFamily="34"/>
                <a:ea typeface="Tahoma" pitchFamily="1"/>
                <a:cs typeface="Tahoma" pitchFamily="34"/>
              </a:rPr>
              <a:t>Infermiere di famiglia</a:t>
            </a:r>
          </a:p>
          <a:p>
            <a:pPr lvl="0">
              <a:spcBef>
                <a:spcPts val="1001"/>
              </a:spcBef>
              <a:spcAft>
                <a:spcPts val="0"/>
              </a:spcAft>
              <a:buNone/>
            </a:pPr>
            <a:endParaRPr lang="it-IT" sz="2800">
              <a:latin typeface="Tahoma" pitchFamily="34"/>
              <a:ea typeface="Tahoma" pitchFamily="1"/>
              <a:cs typeface="Tahoma" pitchFamily="34"/>
            </a:endParaRPr>
          </a:p>
          <a:p>
            <a:pPr lvl="0">
              <a:spcBef>
                <a:spcPts val="1001"/>
              </a:spcBef>
              <a:spcAft>
                <a:spcPts val="0"/>
              </a:spcAft>
              <a:buClr>
                <a:srgbClr val="A53010"/>
              </a:buClr>
              <a:buFont typeface="Wingdings 3"/>
              <a:buChar char=""/>
            </a:pPr>
            <a:r>
              <a:rPr lang="it-IT" sz="2800">
                <a:latin typeface="Tahoma" pitchFamily="34"/>
                <a:ea typeface="Tahoma" pitchFamily="1"/>
                <a:cs typeface="Tahoma" pitchFamily="34"/>
              </a:rPr>
              <a:t>ADI</a:t>
            </a:r>
          </a:p>
        </p:txBody>
      </p:sp>
      <p:sp>
        <p:nvSpPr>
          <p:cNvPr id="4" name="Segnaposto piè di pagina 3"/>
          <p:cNvSpPr txBox="1">
            <a:spLocks noGrp="1"/>
          </p:cNvSpPr>
          <p:nvPr>
            <p:ph type="ftr" sz="quarter" idx="4294967295"/>
          </p:nvPr>
        </p:nvSpPr>
        <p:spPr>
          <a:xfrm>
            <a:off x="2589119" y="6135840"/>
            <a:ext cx="2162880" cy="364679"/>
          </a:xfrm>
          <a:prstGeom prst="rect">
            <a:avLst/>
          </a:prstGeom>
          <a:noFill/>
          <a:ln>
            <a:noFill/>
          </a:ln>
        </p:spPr>
        <p:txBody>
          <a:bodyPr wrap="square" lIns="90000" tIns="45000" rIns="90000" bIns="45000" anchor="t" anchorCtr="0">
            <a:noAutofit/>
          </a:bodyPr>
          <a:lstStyle/>
          <a:p>
            <a:pPr lvl="0"/>
            <a:r>
              <a:rPr lang="it-IT" sz="1400">
                <a:solidFill>
                  <a:srgbClr val="000000"/>
                </a:solidFill>
                <a:latin typeface="Century Gothic" pitchFamily="18"/>
                <a:cs typeface="Tahoma" pitchFamily="2"/>
              </a:rPr>
              <a:t>MARIA LUISA UBERTI</a:t>
            </a:r>
          </a:p>
        </p:txBody>
      </p:sp>
      <p:sp>
        <p:nvSpPr>
          <p:cNvPr id="5" name="Segnaposto numero diapositiva 4"/>
          <p:cNvSpPr txBox="1">
            <a:spLocks noGrp="1"/>
          </p:cNvSpPr>
          <p:nvPr>
            <p:ph type="sldNum" sz="quarter" idx="4294967295"/>
          </p:nvPr>
        </p:nvSpPr>
        <p:spPr>
          <a:xfrm>
            <a:off x="531720" y="787680"/>
            <a:ext cx="779400" cy="364679"/>
          </a:xfrm>
          <a:prstGeom prst="rect">
            <a:avLst/>
          </a:prstGeom>
          <a:noFill/>
          <a:ln>
            <a:noFill/>
          </a:ln>
        </p:spPr>
        <p:txBody>
          <a:bodyPr wrap="square" lIns="90000" tIns="45000" rIns="90000" bIns="45000" anchor="t" anchorCtr="0">
            <a:noAutofit/>
          </a:bodyPr>
          <a:lstStyle/>
          <a:p>
            <a:pPr lvl="0"/>
            <a:fld id="{D193CEEE-3F80-425F-823C-B465D2B203FB}" type="slidenum">
              <a:t>42</a:t>
            </a:fld>
            <a:endParaRPr lang="it-IT">
              <a:solidFill>
                <a:srgbClr val="000000"/>
              </a:solidFill>
              <a:latin typeface="Century Gothic" pitchFamily="18"/>
              <a:cs typeface="Tahoma" pitchFamily="2"/>
            </a:endParaRPr>
          </a:p>
        </p:txBody>
      </p:sp>
    </p:spTree>
    <p:extLst>
      <p:ext uri="{BB962C8B-B14F-4D97-AF65-F5344CB8AC3E}">
        <p14:creationId xmlns:p14="http://schemas.microsoft.com/office/powerpoint/2010/main" val="3805917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CasellaDiTesto 1"/>
          <p:cNvSpPr txBox="1">
            <a:spLocks noChangeArrowheads="1"/>
          </p:cNvSpPr>
          <p:nvPr/>
        </p:nvSpPr>
        <p:spPr bwMode="auto">
          <a:xfrm>
            <a:off x="2495550" y="404814"/>
            <a:ext cx="6769100" cy="885825"/>
          </a:xfrm>
          <a:prstGeom prst="rect">
            <a:avLst/>
          </a:prstGeom>
          <a:solidFill>
            <a:schemeClr val="accent2"/>
          </a:solid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2600" dirty="0" smtClean="0">
                <a:latin typeface="Tahoma" panose="020B0604030504040204" pitchFamily="34" charset="0"/>
              </a:rPr>
              <a:t>E’ indispensabile che l’infermiere accompagni la persona in un percorso che lo porti a…</a:t>
            </a:r>
            <a:endParaRPr lang="it-IT" altLang="it-IT" sz="2600" dirty="0">
              <a:latin typeface="Tahoma" panose="020B0604030504040204" pitchFamily="34" charset="0"/>
            </a:endParaRPr>
          </a:p>
        </p:txBody>
      </p:sp>
      <p:sp>
        <p:nvSpPr>
          <p:cNvPr id="3" name="Rectangle 2"/>
          <p:cNvSpPr>
            <a:spLocks noChangeArrowheads="1"/>
          </p:cNvSpPr>
          <p:nvPr/>
        </p:nvSpPr>
        <p:spPr bwMode="auto">
          <a:xfrm>
            <a:off x="3503614" y="1700213"/>
            <a:ext cx="489743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1200"/>
              </a:spcBef>
            </a:pPr>
            <a:r>
              <a:rPr lang="it-IT" altLang="it-IT" sz="2600">
                <a:solidFill>
                  <a:schemeClr val="accent1"/>
                </a:solidFill>
                <a:latin typeface="Tahoma" panose="020B0604030504040204" pitchFamily="34" charset="0"/>
              </a:rPr>
              <a:t>Saper Fare (e cosa “non fare”)</a:t>
            </a:r>
          </a:p>
          <a:p>
            <a:pPr algn="ctr" eaLnBrk="1" hangingPunct="1">
              <a:spcBef>
                <a:spcPts val="1200"/>
              </a:spcBef>
            </a:pPr>
            <a:r>
              <a:rPr lang="it-IT" altLang="it-IT" sz="1600" b="1">
                <a:latin typeface="Tahoma" panose="020B0604030504040204" pitchFamily="34" charset="0"/>
              </a:rPr>
              <a:t>comportamenti da adottare nei momenti di crisi e di routine</a:t>
            </a:r>
          </a:p>
        </p:txBody>
      </p:sp>
      <p:sp>
        <p:nvSpPr>
          <p:cNvPr id="4" name="Text Box 3"/>
          <p:cNvSpPr txBox="1">
            <a:spLocks noChangeArrowheads="1"/>
          </p:cNvSpPr>
          <p:nvPr/>
        </p:nvSpPr>
        <p:spPr bwMode="auto">
          <a:xfrm>
            <a:off x="1992314" y="3068639"/>
            <a:ext cx="30956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1200"/>
              </a:spcBef>
            </a:pPr>
            <a:r>
              <a:rPr lang="it-IT" altLang="it-IT" sz="2600">
                <a:solidFill>
                  <a:schemeClr val="accent1"/>
                </a:solidFill>
                <a:latin typeface="Tahoma" panose="020B0604030504040204" pitchFamily="34" charset="0"/>
              </a:rPr>
              <a:t>Sapere</a:t>
            </a:r>
          </a:p>
          <a:p>
            <a:pPr algn="ctr" eaLnBrk="1" hangingPunct="1">
              <a:spcBef>
                <a:spcPts val="1200"/>
              </a:spcBef>
            </a:pPr>
            <a:r>
              <a:rPr lang="it-IT" altLang="it-IT" sz="1600" b="1">
                <a:latin typeface="Tahoma" panose="020B0604030504040204" pitchFamily="34" charset="0"/>
              </a:rPr>
              <a:t>Informazioni sulla patologia</a:t>
            </a:r>
          </a:p>
        </p:txBody>
      </p:sp>
      <p:sp>
        <p:nvSpPr>
          <p:cNvPr id="5" name="Text Box 4"/>
          <p:cNvSpPr txBox="1">
            <a:spLocks noChangeArrowheads="1"/>
          </p:cNvSpPr>
          <p:nvPr/>
        </p:nvSpPr>
        <p:spPr bwMode="auto">
          <a:xfrm>
            <a:off x="6959601" y="3068639"/>
            <a:ext cx="30972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1200"/>
              </a:spcBef>
            </a:pPr>
            <a:r>
              <a:rPr lang="it-IT" altLang="it-IT" sz="2600">
                <a:solidFill>
                  <a:schemeClr val="accent1"/>
                </a:solidFill>
                <a:latin typeface="Tahoma" panose="020B0604030504040204" pitchFamily="34" charset="0"/>
              </a:rPr>
              <a:t>Saper Essere</a:t>
            </a:r>
          </a:p>
          <a:p>
            <a:pPr algn="ctr" eaLnBrk="1" hangingPunct="1">
              <a:spcBef>
                <a:spcPts val="1200"/>
              </a:spcBef>
            </a:pPr>
            <a:r>
              <a:rPr lang="it-IT" altLang="it-IT" sz="1600" b="1">
                <a:latin typeface="Tahoma" panose="020B0604030504040204" pitchFamily="34" charset="0"/>
              </a:rPr>
              <a:t>Accettazione della malattia</a:t>
            </a:r>
          </a:p>
        </p:txBody>
      </p:sp>
      <p:sp>
        <p:nvSpPr>
          <p:cNvPr id="6" name="Text Box 5"/>
          <p:cNvSpPr txBox="1">
            <a:spLocks noChangeArrowheads="1"/>
          </p:cNvSpPr>
          <p:nvPr/>
        </p:nvSpPr>
        <p:spPr bwMode="auto">
          <a:xfrm>
            <a:off x="3432175" y="4437063"/>
            <a:ext cx="52578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1200"/>
              </a:spcBef>
            </a:pPr>
            <a:r>
              <a:rPr lang="it-IT" altLang="it-IT" sz="2600">
                <a:solidFill>
                  <a:schemeClr val="accent1"/>
                </a:solidFill>
                <a:latin typeface="Tahoma" panose="020B0604030504040204" pitchFamily="34" charset="0"/>
              </a:rPr>
              <a:t>Saper Divenire</a:t>
            </a:r>
          </a:p>
          <a:p>
            <a:pPr algn="ctr" eaLnBrk="1" hangingPunct="1">
              <a:spcBef>
                <a:spcPts val="1200"/>
              </a:spcBef>
            </a:pPr>
            <a:r>
              <a:rPr lang="it-IT" altLang="it-IT" sz="1600" b="1">
                <a:latin typeface="Tahoma" panose="020B0604030504040204" pitchFamily="34" charset="0"/>
              </a:rPr>
              <a:t>Avere la capacità di trasformarsi da spettatore ad attore responsabile della propria salute</a:t>
            </a:r>
          </a:p>
        </p:txBody>
      </p:sp>
      <p:sp>
        <p:nvSpPr>
          <p:cNvPr id="2" name="Segnaposto piè di pagina 1"/>
          <p:cNvSpPr>
            <a:spLocks noGrp="1"/>
          </p:cNvSpPr>
          <p:nvPr>
            <p:ph type="ftr" sz="quarter" idx="11"/>
          </p:nvPr>
        </p:nvSpPr>
        <p:spPr>
          <a:xfrm>
            <a:off x="10899648" y="6656832"/>
            <a:ext cx="1292352" cy="201168"/>
          </a:xfrm>
        </p:spPr>
        <p:txBody>
          <a:bodyPr/>
          <a:lstStyle/>
          <a:p>
            <a:r>
              <a:rPr lang="it-IT" dirty="0" smtClean="0"/>
              <a:t>MARIA LUISA UBERTI</a:t>
            </a:r>
            <a:endParaRPr lang="it-IT" dirty="0"/>
          </a:p>
        </p:txBody>
      </p:sp>
      <p:sp>
        <p:nvSpPr>
          <p:cNvPr id="7" name="Segnaposto numero diapositiva 6"/>
          <p:cNvSpPr>
            <a:spLocks noGrp="1"/>
          </p:cNvSpPr>
          <p:nvPr>
            <p:ph type="sldNum" sz="quarter" idx="12"/>
          </p:nvPr>
        </p:nvSpPr>
        <p:spPr/>
        <p:txBody>
          <a:bodyPr/>
          <a:lstStyle/>
          <a:p>
            <a:fld id="{614F6535-C5B1-4615-B52A-ABFFEFDFBDCB}" type="slidenum">
              <a:rPr lang="it-IT" smtClean="0"/>
              <a:t>43</a:t>
            </a:fld>
            <a:endParaRPr lang="it-IT"/>
          </a:p>
        </p:txBody>
      </p:sp>
    </p:spTree>
    <p:extLst>
      <p:ext uri="{BB962C8B-B14F-4D97-AF65-F5344CB8AC3E}">
        <p14:creationId xmlns:p14="http://schemas.microsoft.com/office/powerpoint/2010/main" val="3060311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decel="100000"/>
                                        <p:tgtEl>
                                          <p:spTgt spid="4"/>
                                        </p:tgtEl>
                                      </p:cBhvr>
                                    </p:animEffect>
                                    <p:anim calcmode="lin" valueType="num">
                                      <p:cBhvr>
                                        <p:cTn id="8" dur="400" decel="100000" fill="hold"/>
                                        <p:tgtEl>
                                          <p:spTgt spid="4"/>
                                        </p:tgtEl>
                                        <p:attrNameLst>
                                          <p:attrName>style.rotation</p:attrName>
                                        </p:attrNameLst>
                                      </p:cBhvr>
                                      <p:tavLst>
                                        <p:tav tm="0">
                                          <p:val>
                                            <p:fltVal val="-90"/>
                                          </p:val>
                                        </p:tav>
                                        <p:tav tm="100000">
                                          <p:val>
                                            <p:fltVal val="0"/>
                                          </p:val>
                                        </p:tav>
                                      </p:tavLst>
                                    </p:anim>
                                    <p:anim calcmode="lin" valueType="num">
                                      <p:cBhvr>
                                        <p:cTn id="9" dur="400" decel="100000" fill="hold"/>
                                        <p:tgtEl>
                                          <p:spTgt spid="4"/>
                                        </p:tgtEl>
                                        <p:attrNameLst>
                                          <p:attrName>ppt_x</p:attrName>
                                        </p:attrNameLst>
                                      </p:cBhvr>
                                      <p:tavLst>
                                        <p:tav tm="0">
                                          <p:val>
                                            <p:strVal val="#ppt_x+0.4"/>
                                          </p:val>
                                        </p:tav>
                                        <p:tav tm="100000">
                                          <p:val>
                                            <p:strVal val="#ppt_x-0.05"/>
                                          </p:val>
                                        </p:tav>
                                      </p:tavLst>
                                    </p:anim>
                                    <p:anim calcmode="lin" valueType="num">
                                      <p:cBhvr>
                                        <p:cTn id="10" dur="400" decel="100000" fill="hold"/>
                                        <p:tgtEl>
                                          <p:spTgt spid="4"/>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4" presetClass="entr" presetSubtype="0" accel="10000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strVal val="#ppt_w*0.05"/>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anim calcmode="lin" valueType="num">
                                      <p:cBhvr>
                                        <p:cTn id="19" dur="500" fill="hold"/>
                                        <p:tgtEl>
                                          <p:spTgt spid="3"/>
                                        </p:tgtEl>
                                        <p:attrNameLst>
                                          <p:attrName>ppt_x</p:attrName>
                                        </p:attrNameLst>
                                      </p:cBhvr>
                                      <p:tavLst>
                                        <p:tav tm="0">
                                          <p:val>
                                            <p:strVal val="#ppt_x-.2"/>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Effect transition="in" filter="fade">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400" decel="100000"/>
                                        <p:tgtEl>
                                          <p:spTgt spid="5"/>
                                        </p:tgtEl>
                                      </p:cBhvr>
                                    </p:animEffect>
                                    <p:anim calcmode="lin" valueType="num">
                                      <p:cBhvr>
                                        <p:cTn id="27" dur="400" decel="100000" fill="hold"/>
                                        <p:tgtEl>
                                          <p:spTgt spid="5"/>
                                        </p:tgtEl>
                                        <p:attrNameLst>
                                          <p:attrName>style.rotation</p:attrName>
                                        </p:attrNameLst>
                                      </p:cBhvr>
                                      <p:tavLst>
                                        <p:tav tm="0">
                                          <p:val>
                                            <p:fltVal val="-90"/>
                                          </p:val>
                                        </p:tav>
                                        <p:tav tm="100000">
                                          <p:val>
                                            <p:fltVal val="0"/>
                                          </p:val>
                                        </p:tav>
                                      </p:tavLst>
                                    </p:anim>
                                    <p:anim calcmode="lin" valueType="num">
                                      <p:cBhvr>
                                        <p:cTn id="28" dur="400" decel="100000" fill="hold"/>
                                        <p:tgtEl>
                                          <p:spTgt spid="5"/>
                                        </p:tgtEl>
                                        <p:attrNameLst>
                                          <p:attrName>ppt_x</p:attrName>
                                        </p:attrNameLst>
                                      </p:cBhvr>
                                      <p:tavLst>
                                        <p:tav tm="0">
                                          <p:val>
                                            <p:strVal val="#ppt_x+0.4"/>
                                          </p:val>
                                        </p:tav>
                                        <p:tav tm="100000">
                                          <p:val>
                                            <p:strVal val="#ppt_x-0.05"/>
                                          </p:val>
                                        </p:tav>
                                      </p:tavLst>
                                    </p:anim>
                                    <p:anim calcmode="lin" valueType="num">
                                      <p:cBhvr>
                                        <p:cTn id="29" dur="400" decel="100000" fill="hold"/>
                                        <p:tgtEl>
                                          <p:spTgt spid="5"/>
                                        </p:tgtEl>
                                        <p:attrNameLst>
                                          <p:attrName>ppt_y</p:attrName>
                                        </p:attrNameLst>
                                      </p:cBhvr>
                                      <p:tavLst>
                                        <p:tav tm="0">
                                          <p:val>
                                            <p:strVal val="#ppt_y-0.4"/>
                                          </p:val>
                                        </p:tav>
                                        <p:tav tm="100000">
                                          <p:val>
                                            <p:strVal val="#ppt_y+0.1"/>
                                          </p:val>
                                        </p:tav>
                                      </p:tavLst>
                                    </p:anim>
                                    <p:anim calcmode="lin" valueType="num">
                                      <p:cBhvr>
                                        <p:cTn id="30"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31"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amond(i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utoShape 2"/>
          <p:cNvSpPr>
            <a:spLocks noChangeArrowheads="1"/>
          </p:cNvSpPr>
          <p:nvPr/>
        </p:nvSpPr>
        <p:spPr bwMode="auto">
          <a:xfrm>
            <a:off x="4152900" y="1847850"/>
            <a:ext cx="3657600" cy="3581400"/>
          </a:xfrm>
          <a:custGeom>
            <a:avLst/>
            <a:gdLst>
              <a:gd name="T0" fmla="*/ 1828800 w 21600"/>
              <a:gd name="T1" fmla="*/ 0 h 21600"/>
              <a:gd name="T2" fmla="*/ 535601 w 21600"/>
              <a:gd name="T3" fmla="*/ 524443 h 21600"/>
              <a:gd name="T4" fmla="*/ 0 w 21600"/>
              <a:gd name="T5" fmla="*/ 1790700 h 21600"/>
              <a:gd name="T6" fmla="*/ 535601 w 21600"/>
              <a:gd name="T7" fmla="*/ 3056957 h 21600"/>
              <a:gd name="T8" fmla="*/ 1828800 w 21600"/>
              <a:gd name="T9" fmla="*/ 3581400 h 21600"/>
              <a:gd name="T10" fmla="*/ 3121999 w 21600"/>
              <a:gd name="T11" fmla="*/ 3056957 h 21600"/>
              <a:gd name="T12" fmla="*/ 3657600 w 21600"/>
              <a:gd name="T13" fmla="*/ 1790700 h 21600"/>
              <a:gd name="T14" fmla="*/ 3121999 w 21600"/>
              <a:gd name="T15" fmla="*/ 52444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06" y="10800"/>
                </a:moveTo>
                <a:cubicBezTo>
                  <a:pt x="1006" y="16209"/>
                  <a:pt x="5391" y="20594"/>
                  <a:pt x="10800" y="20594"/>
                </a:cubicBezTo>
                <a:cubicBezTo>
                  <a:pt x="16209" y="20594"/>
                  <a:pt x="20594" y="16209"/>
                  <a:pt x="20594" y="10800"/>
                </a:cubicBezTo>
                <a:cubicBezTo>
                  <a:pt x="20594" y="5391"/>
                  <a:pt x="16209" y="1006"/>
                  <a:pt x="10800" y="1006"/>
                </a:cubicBezTo>
                <a:cubicBezTo>
                  <a:pt x="5391" y="1006"/>
                  <a:pt x="1006" y="5391"/>
                  <a:pt x="1006" y="10800"/>
                </a:cubicBezTo>
                <a:close/>
              </a:path>
            </a:pathLst>
          </a:custGeom>
          <a:solidFill>
            <a:srgbClr val="FF0000"/>
          </a:solidFill>
          <a:ln w="9525">
            <a:solidFill>
              <a:schemeClr val="tx1"/>
            </a:solidFill>
            <a:round/>
            <a:headEnd/>
            <a:tailEnd/>
          </a:ln>
        </p:spPr>
        <p:txBody>
          <a:bodyPr wrap="none" anchor="ctr"/>
          <a:lstStyle/>
          <a:p>
            <a:endParaRPr lang="it-IT"/>
          </a:p>
        </p:txBody>
      </p:sp>
      <p:sp>
        <p:nvSpPr>
          <p:cNvPr id="119811" name="WordArt 3"/>
          <p:cNvSpPr>
            <a:spLocks noChangeArrowheads="1" noChangeShapeType="1" noTextEdit="1"/>
          </p:cNvSpPr>
          <p:nvPr/>
        </p:nvSpPr>
        <p:spPr bwMode="auto">
          <a:xfrm>
            <a:off x="4452939" y="3071813"/>
            <a:ext cx="2928937" cy="1123950"/>
          </a:xfrm>
          <a:prstGeom prst="rect">
            <a:avLst/>
          </a:prstGeom>
        </p:spPr>
        <p:txBody>
          <a:bodyPr wrap="none" fromWordArt="1">
            <a:prstTxWarp prst="textPlain">
              <a:avLst>
                <a:gd name="adj" fmla="val 50000"/>
              </a:avLst>
            </a:prstTxWarp>
          </a:bodyPr>
          <a:lstStyle/>
          <a:p>
            <a:pPr algn="ctr"/>
            <a:r>
              <a:rPr lang="it-IT" sz="3600" b="1" kern="10" dirty="0">
                <a:ln w="9525">
                  <a:noFill/>
                  <a:round/>
                  <a:headEnd/>
                  <a:tailEnd/>
                </a:ln>
                <a:effectLst>
                  <a:outerShdw dist="45791" dir="2021404" algn="ctr" rotWithShape="0">
                    <a:srgbClr val="B2B2B2">
                      <a:alpha val="79999"/>
                    </a:srgbClr>
                  </a:outerShdw>
                </a:effectLst>
                <a:latin typeface="Times New Roman"/>
                <a:cs typeface="Times New Roman"/>
              </a:rPr>
              <a:t>Persona con diabete</a:t>
            </a:r>
          </a:p>
        </p:txBody>
      </p:sp>
      <p:sp>
        <p:nvSpPr>
          <p:cNvPr id="119812" name="AutoShape 4"/>
          <p:cNvSpPr>
            <a:spLocks noChangeArrowheads="1"/>
          </p:cNvSpPr>
          <p:nvPr/>
        </p:nvSpPr>
        <p:spPr bwMode="auto">
          <a:xfrm>
            <a:off x="7177089" y="333375"/>
            <a:ext cx="2376487" cy="1944688"/>
          </a:xfrm>
          <a:custGeom>
            <a:avLst/>
            <a:gdLst>
              <a:gd name="T0" fmla="*/ 1188244 w 21600"/>
              <a:gd name="T1" fmla="*/ 0 h 21600"/>
              <a:gd name="T2" fmla="*/ 348001 w 21600"/>
              <a:gd name="T3" fmla="*/ 284771 h 21600"/>
              <a:gd name="T4" fmla="*/ 0 w 21600"/>
              <a:gd name="T5" fmla="*/ 972344 h 21600"/>
              <a:gd name="T6" fmla="*/ 348001 w 21600"/>
              <a:gd name="T7" fmla="*/ 1659917 h 21600"/>
              <a:gd name="T8" fmla="*/ 1188244 w 21600"/>
              <a:gd name="T9" fmla="*/ 1944688 h 21600"/>
              <a:gd name="T10" fmla="*/ 2028486 w 21600"/>
              <a:gd name="T11" fmla="*/ 1659917 h 21600"/>
              <a:gd name="T12" fmla="*/ 2376487 w 21600"/>
              <a:gd name="T13" fmla="*/ 972344 h 21600"/>
              <a:gd name="T14" fmla="*/ 2028486 w 21600"/>
              <a:gd name="T15" fmla="*/ 28477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06" y="10800"/>
                </a:moveTo>
                <a:cubicBezTo>
                  <a:pt x="1006" y="16209"/>
                  <a:pt x="5391" y="20594"/>
                  <a:pt x="10800" y="20594"/>
                </a:cubicBezTo>
                <a:cubicBezTo>
                  <a:pt x="16209" y="20594"/>
                  <a:pt x="20594" y="16209"/>
                  <a:pt x="20594" y="10800"/>
                </a:cubicBezTo>
                <a:cubicBezTo>
                  <a:pt x="20594" y="5391"/>
                  <a:pt x="16209" y="1006"/>
                  <a:pt x="10800" y="1006"/>
                </a:cubicBezTo>
                <a:cubicBezTo>
                  <a:pt x="5391" y="1006"/>
                  <a:pt x="1006" y="5391"/>
                  <a:pt x="1006" y="10800"/>
                </a:cubicBezTo>
                <a:close/>
              </a:path>
            </a:pathLst>
          </a:custGeom>
          <a:solidFill>
            <a:srgbClr val="FF0000"/>
          </a:solidFill>
          <a:ln w="9525">
            <a:solidFill>
              <a:schemeClr val="tx1"/>
            </a:solidFill>
            <a:round/>
            <a:headEnd/>
            <a:tailEnd/>
          </a:ln>
        </p:spPr>
        <p:txBody>
          <a:bodyPr wrap="none" anchor="ctr"/>
          <a:lstStyle/>
          <a:p>
            <a:endParaRPr lang="it-IT"/>
          </a:p>
        </p:txBody>
      </p:sp>
      <p:sp>
        <p:nvSpPr>
          <p:cNvPr id="119813" name="AutoShape 5"/>
          <p:cNvSpPr>
            <a:spLocks noChangeArrowheads="1"/>
          </p:cNvSpPr>
          <p:nvPr/>
        </p:nvSpPr>
        <p:spPr bwMode="auto">
          <a:xfrm>
            <a:off x="2351089" y="260350"/>
            <a:ext cx="2376487" cy="1944688"/>
          </a:xfrm>
          <a:custGeom>
            <a:avLst/>
            <a:gdLst>
              <a:gd name="T0" fmla="*/ 1188244 w 21600"/>
              <a:gd name="T1" fmla="*/ 0 h 21600"/>
              <a:gd name="T2" fmla="*/ 348001 w 21600"/>
              <a:gd name="T3" fmla="*/ 284771 h 21600"/>
              <a:gd name="T4" fmla="*/ 0 w 21600"/>
              <a:gd name="T5" fmla="*/ 972344 h 21600"/>
              <a:gd name="T6" fmla="*/ 348001 w 21600"/>
              <a:gd name="T7" fmla="*/ 1659917 h 21600"/>
              <a:gd name="T8" fmla="*/ 1188244 w 21600"/>
              <a:gd name="T9" fmla="*/ 1944688 h 21600"/>
              <a:gd name="T10" fmla="*/ 2028487 w 21600"/>
              <a:gd name="T11" fmla="*/ 1659917 h 21600"/>
              <a:gd name="T12" fmla="*/ 2376488 w 21600"/>
              <a:gd name="T13" fmla="*/ 972344 h 21600"/>
              <a:gd name="T14" fmla="*/ 2028487 w 21600"/>
              <a:gd name="T15" fmla="*/ 28477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06" y="10800"/>
                </a:moveTo>
                <a:cubicBezTo>
                  <a:pt x="1006" y="16209"/>
                  <a:pt x="5391" y="20594"/>
                  <a:pt x="10800" y="20594"/>
                </a:cubicBezTo>
                <a:cubicBezTo>
                  <a:pt x="16209" y="20594"/>
                  <a:pt x="20594" y="16209"/>
                  <a:pt x="20594" y="10800"/>
                </a:cubicBezTo>
                <a:cubicBezTo>
                  <a:pt x="20594" y="5391"/>
                  <a:pt x="16209" y="1006"/>
                  <a:pt x="10800" y="1006"/>
                </a:cubicBezTo>
                <a:cubicBezTo>
                  <a:pt x="5391" y="1006"/>
                  <a:pt x="1006" y="5391"/>
                  <a:pt x="1006" y="10800"/>
                </a:cubicBezTo>
                <a:close/>
              </a:path>
            </a:pathLst>
          </a:custGeom>
          <a:solidFill>
            <a:srgbClr val="FF0000"/>
          </a:solidFill>
          <a:ln w="9525">
            <a:solidFill>
              <a:schemeClr val="tx1"/>
            </a:solidFill>
            <a:round/>
            <a:headEnd/>
            <a:tailEnd/>
          </a:ln>
        </p:spPr>
        <p:txBody>
          <a:bodyPr wrap="none" anchor="ctr"/>
          <a:lstStyle/>
          <a:p>
            <a:endParaRPr lang="it-IT"/>
          </a:p>
        </p:txBody>
      </p:sp>
      <p:sp>
        <p:nvSpPr>
          <p:cNvPr id="119814" name="AutoShape 6"/>
          <p:cNvSpPr>
            <a:spLocks noChangeArrowheads="1"/>
          </p:cNvSpPr>
          <p:nvPr/>
        </p:nvSpPr>
        <p:spPr bwMode="auto">
          <a:xfrm>
            <a:off x="8040689" y="2276475"/>
            <a:ext cx="2376487" cy="1944688"/>
          </a:xfrm>
          <a:custGeom>
            <a:avLst/>
            <a:gdLst>
              <a:gd name="T0" fmla="*/ 1188244 w 21600"/>
              <a:gd name="T1" fmla="*/ 0 h 21600"/>
              <a:gd name="T2" fmla="*/ 348001 w 21600"/>
              <a:gd name="T3" fmla="*/ 284771 h 21600"/>
              <a:gd name="T4" fmla="*/ 0 w 21600"/>
              <a:gd name="T5" fmla="*/ 972344 h 21600"/>
              <a:gd name="T6" fmla="*/ 348001 w 21600"/>
              <a:gd name="T7" fmla="*/ 1659917 h 21600"/>
              <a:gd name="T8" fmla="*/ 1188244 w 21600"/>
              <a:gd name="T9" fmla="*/ 1944688 h 21600"/>
              <a:gd name="T10" fmla="*/ 2028486 w 21600"/>
              <a:gd name="T11" fmla="*/ 1659917 h 21600"/>
              <a:gd name="T12" fmla="*/ 2376487 w 21600"/>
              <a:gd name="T13" fmla="*/ 972344 h 21600"/>
              <a:gd name="T14" fmla="*/ 2028486 w 21600"/>
              <a:gd name="T15" fmla="*/ 28477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06" y="10800"/>
                </a:moveTo>
                <a:cubicBezTo>
                  <a:pt x="1006" y="16209"/>
                  <a:pt x="5391" y="20594"/>
                  <a:pt x="10800" y="20594"/>
                </a:cubicBezTo>
                <a:cubicBezTo>
                  <a:pt x="16209" y="20594"/>
                  <a:pt x="20594" y="16209"/>
                  <a:pt x="20594" y="10800"/>
                </a:cubicBezTo>
                <a:cubicBezTo>
                  <a:pt x="20594" y="5391"/>
                  <a:pt x="16209" y="1006"/>
                  <a:pt x="10800" y="1006"/>
                </a:cubicBezTo>
                <a:cubicBezTo>
                  <a:pt x="5391" y="1006"/>
                  <a:pt x="1006" y="5391"/>
                  <a:pt x="1006" y="10800"/>
                </a:cubicBezTo>
                <a:close/>
              </a:path>
            </a:pathLst>
          </a:custGeom>
          <a:solidFill>
            <a:srgbClr val="FF0000"/>
          </a:solidFill>
          <a:ln w="9525">
            <a:solidFill>
              <a:schemeClr val="tx1"/>
            </a:solidFill>
            <a:round/>
            <a:headEnd/>
            <a:tailEnd/>
          </a:ln>
        </p:spPr>
        <p:txBody>
          <a:bodyPr wrap="none" anchor="ctr"/>
          <a:lstStyle/>
          <a:p>
            <a:endParaRPr lang="it-IT"/>
          </a:p>
        </p:txBody>
      </p:sp>
      <p:sp>
        <p:nvSpPr>
          <p:cNvPr id="119815" name="AutoShape 7"/>
          <p:cNvSpPr>
            <a:spLocks noChangeArrowheads="1"/>
          </p:cNvSpPr>
          <p:nvPr/>
        </p:nvSpPr>
        <p:spPr bwMode="auto">
          <a:xfrm>
            <a:off x="7032625" y="4652964"/>
            <a:ext cx="2376488" cy="1944687"/>
          </a:xfrm>
          <a:custGeom>
            <a:avLst/>
            <a:gdLst>
              <a:gd name="T0" fmla="*/ 1188244 w 21600"/>
              <a:gd name="T1" fmla="*/ 0 h 21600"/>
              <a:gd name="T2" fmla="*/ 348001 w 21600"/>
              <a:gd name="T3" fmla="*/ 284771 h 21600"/>
              <a:gd name="T4" fmla="*/ 0 w 21600"/>
              <a:gd name="T5" fmla="*/ 972344 h 21600"/>
              <a:gd name="T6" fmla="*/ 348001 w 21600"/>
              <a:gd name="T7" fmla="*/ 1659917 h 21600"/>
              <a:gd name="T8" fmla="*/ 1188244 w 21600"/>
              <a:gd name="T9" fmla="*/ 1944687 h 21600"/>
              <a:gd name="T10" fmla="*/ 2028487 w 21600"/>
              <a:gd name="T11" fmla="*/ 1659917 h 21600"/>
              <a:gd name="T12" fmla="*/ 2376488 w 21600"/>
              <a:gd name="T13" fmla="*/ 972344 h 21600"/>
              <a:gd name="T14" fmla="*/ 2028487 w 21600"/>
              <a:gd name="T15" fmla="*/ 28477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06" y="10800"/>
                </a:moveTo>
                <a:cubicBezTo>
                  <a:pt x="1006" y="16209"/>
                  <a:pt x="5391" y="20594"/>
                  <a:pt x="10800" y="20594"/>
                </a:cubicBezTo>
                <a:cubicBezTo>
                  <a:pt x="16209" y="20594"/>
                  <a:pt x="20594" y="16209"/>
                  <a:pt x="20594" y="10800"/>
                </a:cubicBezTo>
                <a:cubicBezTo>
                  <a:pt x="20594" y="5391"/>
                  <a:pt x="16209" y="1006"/>
                  <a:pt x="10800" y="1006"/>
                </a:cubicBezTo>
                <a:cubicBezTo>
                  <a:pt x="5391" y="1006"/>
                  <a:pt x="1006" y="5391"/>
                  <a:pt x="1006" y="10800"/>
                </a:cubicBezTo>
                <a:close/>
              </a:path>
            </a:pathLst>
          </a:custGeom>
          <a:solidFill>
            <a:srgbClr val="FF0000"/>
          </a:solidFill>
          <a:ln w="9525">
            <a:solidFill>
              <a:schemeClr val="tx1"/>
            </a:solidFill>
            <a:round/>
            <a:headEnd/>
            <a:tailEnd/>
          </a:ln>
        </p:spPr>
        <p:txBody>
          <a:bodyPr wrap="none" anchor="ctr"/>
          <a:lstStyle/>
          <a:p>
            <a:endParaRPr lang="it-IT"/>
          </a:p>
        </p:txBody>
      </p:sp>
      <p:sp>
        <p:nvSpPr>
          <p:cNvPr id="119816" name="AutoShape 8"/>
          <p:cNvSpPr>
            <a:spLocks noChangeArrowheads="1"/>
          </p:cNvSpPr>
          <p:nvPr/>
        </p:nvSpPr>
        <p:spPr bwMode="auto">
          <a:xfrm>
            <a:off x="2424114" y="4724400"/>
            <a:ext cx="2376487" cy="1944688"/>
          </a:xfrm>
          <a:custGeom>
            <a:avLst/>
            <a:gdLst>
              <a:gd name="T0" fmla="*/ 1188244 w 21600"/>
              <a:gd name="T1" fmla="*/ 0 h 21600"/>
              <a:gd name="T2" fmla="*/ 348001 w 21600"/>
              <a:gd name="T3" fmla="*/ 284771 h 21600"/>
              <a:gd name="T4" fmla="*/ 0 w 21600"/>
              <a:gd name="T5" fmla="*/ 972344 h 21600"/>
              <a:gd name="T6" fmla="*/ 348001 w 21600"/>
              <a:gd name="T7" fmla="*/ 1659917 h 21600"/>
              <a:gd name="T8" fmla="*/ 1188244 w 21600"/>
              <a:gd name="T9" fmla="*/ 1944688 h 21600"/>
              <a:gd name="T10" fmla="*/ 2028487 w 21600"/>
              <a:gd name="T11" fmla="*/ 1659917 h 21600"/>
              <a:gd name="T12" fmla="*/ 2376488 w 21600"/>
              <a:gd name="T13" fmla="*/ 972344 h 21600"/>
              <a:gd name="T14" fmla="*/ 2028487 w 21600"/>
              <a:gd name="T15" fmla="*/ 28477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06" y="10800"/>
                </a:moveTo>
                <a:cubicBezTo>
                  <a:pt x="1006" y="16209"/>
                  <a:pt x="5391" y="20594"/>
                  <a:pt x="10800" y="20594"/>
                </a:cubicBezTo>
                <a:cubicBezTo>
                  <a:pt x="16209" y="20594"/>
                  <a:pt x="20594" y="16209"/>
                  <a:pt x="20594" y="10800"/>
                </a:cubicBezTo>
                <a:cubicBezTo>
                  <a:pt x="20594" y="5391"/>
                  <a:pt x="16209" y="1006"/>
                  <a:pt x="10800" y="1006"/>
                </a:cubicBezTo>
                <a:cubicBezTo>
                  <a:pt x="5391" y="1006"/>
                  <a:pt x="1006" y="5391"/>
                  <a:pt x="1006" y="10800"/>
                </a:cubicBezTo>
                <a:close/>
              </a:path>
            </a:pathLst>
          </a:custGeom>
          <a:solidFill>
            <a:srgbClr val="FF0000"/>
          </a:solidFill>
          <a:ln w="9525">
            <a:solidFill>
              <a:schemeClr val="tx1"/>
            </a:solidFill>
            <a:round/>
            <a:headEnd/>
            <a:tailEnd/>
          </a:ln>
        </p:spPr>
        <p:txBody>
          <a:bodyPr wrap="none" anchor="ctr"/>
          <a:lstStyle/>
          <a:p>
            <a:endParaRPr lang="it-IT"/>
          </a:p>
        </p:txBody>
      </p:sp>
      <p:sp>
        <p:nvSpPr>
          <p:cNvPr id="119817" name="WordArt 9"/>
          <p:cNvSpPr>
            <a:spLocks noChangeArrowheads="1" noChangeShapeType="1" noTextEdit="1"/>
          </p:cNvSpPr>
          <p:nvPr/>
        </p:nvSpPr>
        <p:spPr bwMode="auto">
          <a:xfrm>
            <a:off x="7751765" y="1054100"/>
            <a:ext cx="1152525" cy="523875"/>
          </a:xfrm>
          <a:prstGeom prst="rect">
            <a:avLst/>
          </a:prstGeom>
        </p:spPr>
        <p:txBody>
          <a:bodyPr wrap="none" fromWordArt="1">
            <a:prstTxWarp prst="textPlain">
              <a:avLst>
                <a:gd name="adj" fmla="val 50000"/>
              </a:avLst>
            </a:prstTxWarp>
          </a:bodyPr>
          <a:lstStyle/>
          <a:p>
            <a:pPr algn="ctr"/>
            <a:r>
              <a:rPr lang="it-IT" sz="3600" kern="10" dirty="0">
                <a:ln w="9525">
                  <a:noFill/>
                  <a:round/>
                  <a:headEnd/>
                  <a:tailEnd/>
                </a:ln>
                <a:effectLst>
                  <a:outerShdw dist="45791" dir="2021404" algn="ctr" rotWithShape="0">
                    <a:srgbClr val="B2B2B2">
                      <a:alpha val="79999"/>
                    </a:srgbClr>
                  </a:outerShdw>
                </a:effectLst>
                <a:latin typeface="Times New Roman"/>
                <a:cs typeface="Times New Roman"/>
              </a:rPr>
              <a:t>MMG</a:t>
            </a:r>
          </a:p>
        </p:txBody>
      </p:sp>
      <p:sp>
        <p:nvSpPr>
          <p:cNvPr id="119818" name="WordArt 10"/>
          <p:cNvSpPr>
            <a:spLocks noChangeArrowheads="1" noChangeShapeType="1" noTextEdit="1"/>
          </p:cNvSpPr>
          <p:nvPr/>
        </p:nvSpPr>
        <p:spPr bwMode="auto">
          <a:xfrm>
            <a:off x="8401051" y="2781301"/>
            <a:ext cx="1584325" cy="792163"/>
          </a:xfrm>
          <a:prstGeom prst="rect">
            <a:avLst/>
          </a:prstGeom>
        </p:spPr>
        <p:txBody>
          <a:bodyPr wrap="none" fromWordArt="1">
            <a:prstTxWarp prst="textPlain">
              <a:avLst>
                <a:gd name="adj" fmla="val 50000"/>
              </a:avLst>
            </a:prstTxWarp>
          </a:bodyPr>
          <a:lstStyle/>
          <a:p>
            <a:pPr algn="ctr"/>
            <a:r>
              <a:rPr lang="it-IT" sz="3600" kern="10" dirty="0">
                <a:ln w="9525">
                  <a:noFill/>
                  <a:round/>
                  <a:headEnd/>
                  <a:tailEnd/>
                </a:ln>
                <a:effectLst>
                  <a:outerShdw dist="45791" dir="2021404" algn="ctr" rotWithShape="0">
                    <a:srgbClr val="B2B2B2">
                      <a:alpha val="79999"/>
                    </a:srgbClr>
                  </a:outerShdw>
                </a:effectLst>
                <a:latin typeface="Times New Roman"/>
                <a:cs typeface="Times New Roman"/>
              </a:rPr>
              <a:t>Familiari</a:t>
            </a:r>
          </a:p>
        </p:txBody>
      </p:sp>
      <p:sp>
        <p:nvSpPr>
          <p:cNvPr id="119819" name="WordArt 11"/>
          <p:cNvSpPr>
            <a:spLocks noChangeArrowheads="1" noChangeShapeType="1" noTextEdit="1"/>
          </p:cNvSpPr>
          <p:nvPr/>
        </p:nvSpPr>
        <p:spPr bwMode="auto">
          <a:xfrm>
            <a:off x="2819401" y="979489"/>
            <a:ext cx="1584325" cy="574675"/>
          </a:xfrm>
          <a:prstGeom prst="rect">
            <a:avLst/>
          </a:prstGeom>
        </p:spPr>
        <p:txBody>
          <a:bodyPr wrap="none" fromWordArt="1">
            <a:prstTxWarp prst="textPlain">
              <a:avLst>
                <a:gd name="adj" fmla="val 50000"/>
              </a:avLst>
            </a:prstTxWarp>
          </a:bodyPr>
          <a:lstStyle/>
          <a:p>
            <a:pPr algn="ctr"/>
            <a:r>
              <a:rPr lang="it-IT" sz="3600" kern="10" dirty="0">
                <a:ln w="9525">
                  <a:noFill/>
                  <a:round/>
                  <a:headEnd/>
                  <a:tailEnd/>
                </a:ln>
                <a:effectLst>
                  <a:outerShdw dist="45791" dir="2021404" algn="ctr" rotWithShape="0">
                    <a:srgbClr val="B2B2B2">
                      <a:alpha val="79999"/>
                    </a:srgbClr>
                  </a:outerShdw>
                </a:effectLst>
                <a:latin typeface="Times New Roman"/>
                <a:cs typeface="Times New Roman"/>
              </a:rPr>
              <a:t>Operatori</a:t>
            </a:r>
          </a:p>
        </p:txBody>
      </p:sp>
      <p:sp>
        <p:nvSpPr>
          <p:cNvPr id="119820" name="WordArt 12"/>
          <p:cNvSpPr>
            <a:spLocks noChangeArrowheads="1" noChangeShapeType="1" noTextEdit="1"/>
          </p:cNvSpPr>
          <p:nvPr/>
        </p:nvSpPr>
        <p:spPr bwMode="auto">
          <a:xfrm>
            <a:off x="2638425" y="5229226"/>
            <a:ext cx="1873250" cy="936625"/>
          </a:xfrm>
          <a:prstGeom prst="rect">
            <a:avLst/>
          </a:prstGeom>
        </p:spPr>
        <p:txBody>
          <a:bodyPr wrap="none" fromWordArt="1">
            <a:prstTxWarp prst="textPlain">
              <a:avLst>
                <a:gd name="adj" fmla="val 50000"/>
              </a:avLst>
            </a:prstTxWarp>
          </a:bodyPr>
          <a:lstStyle/>
          <a:p>
            <a:pPr algn="ctr"/>
            <a:r>
              <a:rPr lang="it-IT" sz="3600" kern="10" dirty="0">
                <a:ln w="9525">
                  <a:noFill/>
                  <a:round/>
                  <a:headEnd/>
                  <a:tailEnd/>
                </a:ln>
                <a:effectLst>
                  <a:outerShdw dist="45791" dir="2021404" algn="ctr" rotWithShape="0">
                    <a:srgbClr val="B2B2B2">
                      <a:alpha val="79999"/>
                    </a:srgbClr>
                  </a:outerShdw>
                </a:effectLst>
                <a:latin typeface="Times New Roman"/>
                <a:cs typeface="Times New Roman"/>
              </a:rPr>
              <a:t>Associazioni</a:t>
            </a:r>
          </a:p>
          <a:p>
            <a:pPr algn="ctr"/>
            <a:r>
              <a:rPr lang="it-IT" sz="3600" kern="10" dirty="0">
                <a:ln w="9525">
                  <a:noFill/>
                  <a:round/>
                  <a:headEnd/>
                  <a:tailEnd/>
                </a:ln>
                <a:effectLst>
                  <a:outerShdw dist="45791" dir="2021404" algn="ctr" rotWithShape="0">
                    <a:srgbClr val="B2B2B2">
                      <a:alpha val="79999"/>
                    </a:srgbClr>
                  </a:outerShdw>
                </a:effectLst>
                <a:latin typeface="Times New Roman"/>
                <a:cs typeface="Times New Roman"/>
              </a:rPr>
              <a:t>dei pazienti</a:t>
            </a:r>
          </a:p>
        </p:txBody>
      </p:sp>
      <p:sp>
        <p:nvSpPr>
          <p:cNvPr id="119821" name="WordArt 13"/>
          <p:cNvSpPr>
            <a:spLocks noChangeArrowheads="1" noChangeShapeType="1" noTextEdit="1"/>
          </p:cNvSpPr>
          <p:nvPr/>
        </p:nvSpPr>
        <p:spPr bwMode="auto">
          <a:xfrm>
            <a:off x="7464426" y="5229225"/>
            <a:ext cx="1584325" cy="863600"/>
          </a:xfrm>
          <a:prstGeom prst="rect">
            <a:avLst/>
          </a:prstGeom>
        </p:spPr>
        <p:txBody>
          <a:bodyPr wrap="none" fromWordArt="1">
            <a:prstTxWarp prst="textPlain">
              <a:avLst>
                <a:gd name="adj" fmla="val 50000"/>
              </a:avLst>
            </a:prstTxWarp>
          </a:bodyPr>
          <a:lstStyle/>
          <a:p>
            <a:pPr algn="ctr"/>
            <a:r>
              <a:rPr lang="it-IT" sz="3600" kern="10" dirty="0">
                <a:ln w="9525">
                  <a:noFill/>
                  <a:round/>
                  <a:headEnd/>
                  <a:tailEnd/>
                </a:ln>
                <a:effectLst>
                  <a:outerShdw dist="45791" dir="2021404" algn="ctr" rotWithShape="0">
                    <a:srgbClr val="B2B2B2">
                      <a:alpha val="79999"/>
                    </a:srgbClr>
                  </a:outerShdw>
                </a:effectLst>
                <a:latin typeface="Times New Roman"/>
                <a:cs typeface="Times New Roman"/>
              </a:rPr>
              <a:t>Specialisti</a:t>
            </a:r>
          </a:p>
        </p:txBody>
      </p:sp>
      <p:sp>
        <p:nvSpPr>
          <p:cNvPr id="119822" name="WordArt 14"/>
          <p:cNvSpPr>
            <a:spLocks noChangeArrowheads="1" noChangeShapeType="1" noTextEdit="1"/>
          </p:cNvSpPr>
          <p:nvPr/>
        </p:nvSpPr>
        <p:spPr bwMode="auto">
          <a:xfrm>
            <a:off x="4886326" y="2295526"/>
            <a:ext cx="2047875" cy="2619375"/>
          </a:xfrm>
          <a:prstGeom prst="rect">
            <a:avLst/>
          </a:prstGeom>
        </p:spPr>
        <p:txBody>
          <a:bodyPr wrap="none" fromWordArt="1">
            <a:prstTxWarp prst="textPlain">
              <a:avLst>
                <a:gd name="adj" fmla="val 50000"/>
              </a:avLst>
            </a:prstTxWarp>
          </a:bodyPr>
          <a:lstStyle/>
          <a:p>
            <a:pPr algn="ctr"/>
            <a:r>
              <a:rPr lang="it-IT" sz="3600" kern="10" dirty="0">
                <a:ln w="9525">
                  <a:noFill/>
                  <a:round/>
                  <a:headEnd/>
                  <a:tailEnd/>
                </a:ln>
                <a:effectLst>
                  <a:outerShdw dist="45791" dir="2021404" algn="ctr" rotWithShape="0">
                    <a:srgbClr val="B2B2B2">
                      <a:alpha val="79999"/>
                    </a:srgbClr>
                  </a:outerShdw>
                </a:effectLst>
                <a:latin typeface="Times New Roman"/>
                <a:cs typeface="Times New Roman"/>
              </a:rPr>
              <a:t>MMG</a:t>
            </a:r>
          </a:p>
          <a:p>
            <a:pPr algn="ctr"/>
            <a:r>
              <a:rPr lang="it-IT" sz="3600" kern="10" dirty="0" err="1">
                <a:ln w="9525">
                  <a:noFill/>
                  <a:round/>
                  <a:headEnd/>
                  <a:tailEnd/>
                </a:ln>
                <a:effectLst>
                  <a:outerShdw dist="45791" dir="2021404" algn="ctr" rotWithShape="0">
                    <a:srgbClr val="B2B2B2">
                      <a:alpha val="79999"/>
                    </a:srgbClr>
                  </a:outerShdw>
                </a:effectLst>
                <a:latin typeface="Times New Roman"/>
                <a:cs typeface="Times New Roman"/>
              </a:rPr>
              <a:t>Serv</a:t>
            </a:r>
            <a:r>
              <a:rPr lang="it-IT" sz="3600" kern="10" dirty="0">
                <a:ln w="9525">
                  <a:noFill/>
                  <a:round/>
                  <a:headEnd/>
                  <a:tailEnd/>
                </a:ln>
                <a:effectLst>
                  <a:outerShdw dist="45791" dir="2021404" algn="ctr" rotWithShape="0">
                    <a:srgbClr val="B2B2B2">
                      <a:alpha val="79999"/>
                    </a:srgbClr>
                  </a:outerShdw>
                </a:effectLst>
                <a:latin typeface="Times New Roman"/>
                <a:cs typeface="Times New Roman"/>
              </a:rPr>
              <a:t>. Specialistici</a:t>
            </a:r>
          </a:p>
          <a:p>
            <a:pPr algn="ctr"/>
            <a:r>
              <a:rPr lang="it-IT" sz="3600" kern="10" dirty="0">
                <a:ln w="9525">
                  <a:noFill/>
                  <a:round/>
                  <a:headEnd/>
                  <a:tailEnd/>
                </a:ln>
                <a:effectLst>
                  <a:outerShdw dist="45791" dir="2021404" algn="ctr" rotWithShape="0">
                    <a:srgbClr val="B2B2B2">
                      <a:alpha val="79999"/>
                    </a:srgbClr>
                  </a:outerShdw>
                </a:effectLst>
                <a:latin typeface="Times New Roman"/>
                <a:cs typeface="Times New Roman"/>
              </a:rPr>
              <a:t>Farmacia</a:t>
            </a:r>
          </a:p>
          <a:p>
            <a:pPr algn="ctr"/>
            <a:r>
              <a:rPr lang="it-IT" sz="3600" kern="10" dirty="0">
                <a:ln w="9525">
                  <a:noFill/>
                  <a:round/>
                  <a:headEnd/>
                  <a:tailEnd/>
                </a:ln>
                <a:effectLst>
                  <a:outerShdw dist="45791" dir="2021404" algn="ctr" rotWithShape="0">
                    <a:srgbClr val="B2B2B2">
                      <a:alpha val="79999"/>
                    </a:srgbClr>
                  </a:outerShdw>
                </a:effectLst>
                <a:latin typeface="Times New Roman"/>
                <a:cs typeface="Times New Roman"/>
              </a:rPr>
              <a:t>Associazioni</a:t>
            </a:r>
          </a:p>
          <a:p>
            <a:pPr algn="ctr"/>
            <a:r>
              <a:rPr lang="it-IT" sz="3600" kern="10" dirty="0">
                <a:ln w="9525">
                  <a:noFill/>
                  <a:round/>
                  <a:headEnd/>
                  <a:tailEnd/>
                </a:ln>
                <a:effectLst>
                  <a:outerShdw dist="45791" dir="2021404" algn="ctr" rotWithShape="0">
                    <a:srgbClr val="B2B2B2">
                      <a:alpha val="79999"/>
                    </a:srgbClr>
                  </a:outerShdw>
                </a:effectLst>
                <a:latin typeface="Times New Roman"/>
                <a:cs typeface="Times New Roman"/>
              </a:rPr>
              <a:t>Operatori</a:t>
            </a:r>
          </a:p>
          <a:p>
            <a:pPr algn="ctr"/>
            <a:r>
              <a:rPr lang="it-IT" sz="3600" kern="10" dirty="0">
                <a:ln w="9525">
                  <a:noFill/>
                  <a:round/>
                  <a:headEnd/>
                  <a:tailEnd/>
                </a:ln>
                <a:effectLst>
                  <a:outerShdw dist="45791" dir="2021404" algn="ctr" rotWithShape="0">
                    <a:srgbClr val="B2B2B2">
                      <a:alpha val="79999"/>
                    </a:srgbClr>
                  </a:outerShdw>
                </a:effectLst>
                <a:latin typeface="Times New Roman"/>
                <a:cs typeface="Times New Roman"/>
              </a:rPr>
              <a:t>Scuola</a:t>
            </a:r>
          </a:p>
        </p:txBody>
      </p:sp>
      <p:sp>
        <p:nvSpPr>
          <p:cNvPr id="15" name="AutoShape 8"/>
          <p:cNvSpPr>
            <a:spLocks noChangeArrowheads="1"/>
          </p:cNvSpPr>
          <p:nvPr/>
        </p:nvSpPr>
        <p:spPr bwMode="auto">
          <a:xfrm>
            <a:off x="1631950" y="2636839"/>
            <a:ext cx="2376488" cy="1944687"/>
          </a:xfrm>
          <a:custGeom>
            <a:avLst/>
            <a:gdLst>
              <a:gd name="T0" fmla="*/ 1188244 w 21600"/>
              <a:gd name="T1" fmla="*/ 0 h 21600"/>
              <a:gd name="T2" fmla="*/ 348001 w 21600"/>
              <a:gd name="T3" fmla="*/ 284771 h 21600"/>
              <a:gd name="T4" fmla="*/ 0 w 21600"/>
              <a:gd name="T5" fmla="*/ 972344 h 21600"/>
              <a:gd name="T6" fmla="*/ 348001 w 21600"/>
              <a:gd name="T7" fmla="*/ 1659917 h 21600"/>
              <a:gd name="T8" fmla="*/ 1188244 w 21600"/>
              <a:gd name="T9" fmla="*/ 1944688 h 21600"/>
              <a:gd name="T10" fmla="*/ 2028487 w 21600"/>
              <a:gd name="T11" fmla="*/ 1659917 h 21600"/>
              <a:gd name="T12" fmla="*/ 2376488 w 21600"/>
              <a:gd name="T13" fmla="*/ 972344 h 21600"/>
              <a:gd name="T14" fmla="*/ 2028487 w 21600"/>
              <a:gd name="T15" fmla="*/ 28477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06" y="10800"/>
                </a:moveTo>
                <a:cubicBezTo>
                  <a:pt x="1006" y="16209"/>
                  <a:pt x="5391" y="20594"/>
                  <a:pt x="10800" y="20594"/>
                </a:cubicBezTo>
                <a:cubicBezTo>
                  <a:pt x="16209" y="20594"/>
                  <a:pt x="20594" y="16209"/>
                  <a:pt x="20594" y="10800"/>
                </a:cubicBezTo>
                <a:cubicBezTo>
                  <a:pt x="20594" y="5391"/>
                  <a:pt x="16209" y="1006"/>
                  <a:pt x="10800" y="1006"/>
                </a:cubicBezTo>
                <a:cubicBezTo>
                  <a:pt x="5391" y="1006"/>
                  <a:pt x="1006" y="5391"/>
                  <a:pt x="1006" y="10800"/>
                </a:cubicBezTo>
                <a:close/>
              </a:path>
            </a:pathLst>
          </a:custGeom>
          <a:solidFill>
            <a:srgbClr val="FF0000"/>
          </a:solidFill>
          <a:ln w="9525">
            <a:solidFill>
              <a:schemeClr val="tx1"/>
            </a:solidFill>
            <a:round/>
            <a:headEnd/>
            <a:tailEnd/>
          </a:ln>
        </p:spPr>
        <p:txBody>
          <a:bodyPr wrap="none" anchor="ctr"/>
          <a:lstStyle/>
          <a:p>
            <a:endParaRPr lang="it-IT"/>
          </a:p>
        </p:txBody>
      </p:sp>
      <p:sp>
        <p:nvSpPr>
          <p:cNvPr id="16" name="WordArt 12"/>
          <p:cNvSpPr>
            <a:spLocks noChangeArrowheads="1" noChangeShapeType="1" noTextEdit="1"/>
          </p:cNvSpPr>
          <p:nvPr/>
        </p:nvSpPr>
        <p:spPr bwMode="auto">
          <a:xfrm>
            <a:off x="2207419" y="3354508"/>
            <a:ext cx="1152525" cy="523875"/>
          </a:xfrm>
          <a:prstGeom prst="rect">
            <a:avLst/>
          </a:prstGeom>
        </p:spPr>
        <p:txBody>
          <a:bodyPr wrap="none" fromWordArt="1">
            <a:prstTxWarp prst="textPlain">
              <a:avLst>
                <a:gd name="adj" fmla="val 50000"/>
              </a:avLst>
            </a:prstTxWarp>
          </a:bodyPr>
          <a:lstStyle/>
          <a:p>
            <a:pPr algn="ctr"/>
            <a:r>
              <a:rPr lang="it-IT" sz="3600" kern="10" dirty="0">
                <a:ln w="9525">
                  <a:noFill/>
                  <a:round/>
                  <a:headEnd/>
                  <a:tailEnd/>
                </a:ln>
                <a:effectLst>
                  <a:outerShdw dist="45791" dir="2021404" algn="ctr" rotWithShape="0">
                    <a:srgbClr val="B2B2B2">
                      <a:alpha val="79999"/>
                    </a:srgbClr>
                  </a:outerShdw>
                </a:effectLst>
                <a:latin typeface="Times New Roman"/>
                <a:cs typeface="Times New Roman"/>
              </a:rPr>
              <a:t>Farmacia</a:t>
            </a:r>
          </a:p>
        </p:txBody>
      </p:sp>
      <p:sp>
        <p:nvSpPr>
          <p:cNvPr id="17" name="AutoShape 5"/>
          <p:cNvSpPr>
            <a:spLocks noChangeArrowheads="1"/>
          </p:cNvSpPr>
          <p:nvPr/>
        </p:nvSpPr>
        <p:spPr bwMode="auto">
          <a:xfrm>
            <a:off x="4791075" y="-142875"/>
            <a:ext cx="2376488" cy="1944688"/>
          </a:xfrm>
          <a:custGeom>
            <a:avLst/>
            <a:gdLst>
              <a:gd name="T0" fmla="*/ 1188244 w 21600"/>
              <a:gd name="T1" fmla="*/ 0 h 21600"/>
              <a:gd name="T2" fmla="*/ 348001 w 21600"/>
              <a:gd name="T3" fmla="*/ 284771 h 21600"/>
              <a:gd name="T4" fmla="*/ 0 w 21600"/>
              <a:gd name="T5" fmla="*/ 972344 h 21600"/>
              <a:gd name="T6" fmla="*/ 348001 w 21600"/>
              <a:gd name="T7" fmla="*/ 1659917 h 21600"/>
              <a:gd name="T8" fmla="*/ 1188244 w 21600"/>
              <a:gd name="T9" fmla="*/ 1944688 h 21600"/>
              <a:gd name="T10" fmla="*/ 2028487 w 21600"/>
              <a:gd name="T11" fmla="*/ 1659917 h 21600"/>
              <a:gd name="T12" fmla="*/ 2376488 w 21600"/>
              <a:gd name="T13" fmla="*/ 972344 h 21600"/>
              <a:gd name="T14" fmla="*/ 2028487 w 21600"/>
              <a:gd name="T15" fmla="*/ 28477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06" y="10800"/>
                </a:moveTo>
                <a:cubicBezTo>
                  <a:pt x="1006" y="16209"/>
                  <a:pt x="5391" y="20594"/>
                  <a:pt x="10800" y="20594"/>
                </a:cubicBezTo>
                <a:cubicBezTo>
                  <a:pt x="16209" y="20594"/>
                  <a:pt x="20594" y="16209"/>
                  <a:pt x="20594" y="10800"/>
                </a:cubicBezTo>
                <a:cubicBezTo>
                  <a:pt x="20594" y="5391"/>
                  <a:pt x="16209" y="1006"/>
                  <a:pt x="10800" y="1006"/>
                </a:cubicBezTo>
                <a:cubicBezTo>
                  <a:pt x="5391" y="1006"/>
                  <a:pt x="1006" y="5391"/>
                  <a:pt x="1006" y="10800"/>
                </a:cubicBezTo>
                <a:close/>
              </a:path>
            </a:pathLst>
          </a:custGeom>
          <a:solidFill>
            <a:srgbClr val="FF0000"/>
          </a:solidFill>
          <a:ln w="9525">
            <a:solidFill>
              <a:schemeClr val="tx1"/>
            </a:solidFill>
            <a:round/>
            <a:headEnd/>
            <a:tailEnd/>
          </a:ln>
        </p:spPr>
        <p:txBody>
          <a:bodyPr wrap="none" anchor="ctr"/>
          <a:lstStyle/>
          <a:p>
            <a:endParaRPr lang="it-IT"/>
          </a:p>
        </p:txBody>
      </p:sp>
      <p:sp>
        <p:nvSpPr>
          <p:cNvPr id="19" name="WordArt 9"/>
          <p:cNvSpPr>
            <a:spLocks noChangeArrowheads="1" noChangeShapeType="1" noTextEdit="1"/>
          </p:cNvSpPr>
          <p:nvPr/>
        </p:nvSpPr>
        <p:spPr bwMode="auto">
          <a:xfrm>
            <a:off x="5453064" y="571501"/>
            <a:ext cx="1152525" cy="523875"/>
          </a:xfrm>
          <a:prstGeom prst="rect">
            <a:avLst/>
          </a:prstGeom>
        </p:spPr>
        <p:txBody>
          <a:bodyPr wrap="none" fromWordArt="1">
            <a:prstTxWarp prst="textPlain">
              <a:avLst>
                <a:gd name="adj" fmla="val 50000"/>
              </a:avLst>
            </a:prstTxWarp>
          </a:bodyPr>
          <a:lstStyle/>
          <a:p>
            <a:pPr algn="ctr"/>
            <a:r>
              <a:rPr lang="it-IT" sz="3600" kern="10" dirty="0">
                <a:ln w="9525">
                  <a:noFill/>
                  <a:round/>
                  <a:headEnd/>
                  <a:tailEnd/>
                </a:ln>
                <a:effectLst>
                  <a:outerShdw dist="45791" dir="2021404" algn="ctr" rotWithShape="0">
                    <a:srgbClr val="B2B2B2">
                      <a:alpha val="79999"/>
                    </a:srgbClr>
                  </a:outerShdw>
                </a:effectLst>
                <a:latin typeface="Times New Roman"/>
                <a:cs typeface="Times New Roman"/>
              </a:rPr>
              <a:t>Scuola</a:t>
            </a:r>
          </a:p>
        </p:txBody>
      </p:sp>
      <p:sp>
        <p:nvSpPr>
          <p:cNvPr id="2" name="Segnaposto piè di pagina 1"/>
          <p:cNvSpPr>
            <a:spLocks noGrp="1"/>
          </p:cNvSpPr>
          <p:nvPr>
            <p:ph type="ftr" sz="quarter" idx="11"/>
          </p:nvPr>
        </p:nvSpPr>
        <p:spPr>
          <a:xfrm>
            <a:off x="10838688" y="6626480"/>
            <a:ext cx="1353312" cy="260349"/>
          </a:xfrm>
        </p:spPr>
        <p:txBody>
          <a:bodyPr/>
          <a:lstStyle/>
          <a:p>
            <a:r>
              <a:rPr lang="it-IT" dirty="0" smtClean="0"/>
              <a:t>MARIA LUISA UBERTI</a:t>
            </a:r>
            <a:endParaRPr lang="it-IT" dirty="0"/>
          </a:p>
        </p:txBody>
      </p:sp>
      <p:sp>
        <p:nvSpPr>
          <p:cNvPr id="3" name="Segnaposto numero diapositiva 2"/>
          <p:cNvSpPr>
            <a:spLocks noGrp="1"/>
          </p:cNvSpPr>
          <p:nvPr>
            <p:ph type="sldNum" sz="quarter" idx="12"/>
          </p:nvPr>
        </p:nvSpPr>
        <p:spPr/>
        <p:txBody>
          <a:bodyPr/>
          <a:lstStyle/>
          <a:p>
            <a:fld id="{614F6535-C5B1-4615-B52A-ABFFEFDFBDCB}" type="slidenum">
              <a:rPr lang="it-IT" smtClean="0"/>
              <a:t>5</a:t>
            </a:fld>
            <a:endParaRPr lang="it-IT"/>
          </a:p>
        </p:txBody>
      </p:sp>
    </p:spTree>
    <p:extLst>
      <p:ext uri="{BB962C8B-B14F-4D97-AF65-F5344CB8AC3E}">
        <p14:creationId xmlns:p14="http://schemas.microsoft.com/office/powerpoint/2010/main" val="385867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p:cTn id="7" dur="500" fill="hold"/>
                                        <p:tgtEl>
                                          <p:spTgt spid="119810"/>
                                        </p:tgtEl>
                                        <p:attrNameLst>
                                          <p:attrName>ppt_w</p:attrName>
                                        </p:attrNameLst>
                                      </p:cBhvr>
                                      <p:tavLst>
                                        <p:tav tm="0">
                                          <p:val>
                                            <p:strVal val="2/3*#ppt_w"/>
                                          </p:val>
                                        </p:tav>
                                        <p:tav tm="100000">
                                          <p:val>
                                            <p:strVal val="#ppt_w"/>
                                          </p:val>
                                        </p:tav>
                                      </p:tavLst>
                                    </p:anim>
                                    <p:anim calcmode="lin" valueType="num">
                                      <p:cBhvr>
                                        <p:cTn id="8" dur="500" fill="hold"/>
                                        <p:tgtEl>
                                          <p:spTgt spid="119810"/>
                                        </p:tgtEl>
                                        <p:attrNameLst>
                                          <p:attrName>ppt_h</p:attrName>
                                        </p:attrNameLst>
                                      </p:cBhvr>
                                      <p:tavLst>
                                        <p:tav tm="0">
                                          <p:val>
                                            <p:strVal val="2/3*#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9822"/>
                                        </p:tgtEl>
                                        <p:attrNameLst>
                                          <p:attrName>style.visibility</p:attrName>
                                        </p:attrNameLst>
                                      </p:cBhvr>
                                      <p:to>
                                        <p:strVal val="visible"/>
                                      </p:to>
                                    </p:set>
                                    <p:animEffect transition="in" filter="fade">
                                      <p:cBhvr>
                                        <p:cTn id="11" dur="2000"/>
                                        <p:tgtEl>
                                          <p:spTgt spid="1198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9811"/>
                                        </p:tgtEl>
                                        <p:attrNameLst>
                                          <p:attrName>style.visibility</p:attrName>
                                        </p:attrNameLst>
                                      </p:cBhvr>
                                      <p:to>
                                        <p:strVal val="visible"/>
                                      </p:to>
                                    </p:set>
                                    <p:animEffect transition="in" filter="fade">
                                      <p:cBhvr>
                                        <p:cTn id="16" dur="2000"/>
                                        <p:tgtEl>
                                          <p:spTgt spid="119811"/>
                                        </p:tgtEl>
                                      </p:cBhvr>
                                    </p:animEffect>
                                  </p:childTnLst>
                                </p:cTn>
                              </p:par>
                              <p:par>
                                <p:cTn id="17" presetID="10" presetClass="exit" presetSubtype="0" fill="hold" grpId="1" nodeType="withEffect">
                                  <p:stCondLst>
                                    <p:cond delay="0"/>
                                  </p:stCondLst>
                                  <p:childTnLst>
                                    <p:animEffect transition="out" filter="fade">
                                      <p:cBhvr>
                                        <p:cTn id="18" dur="2000"/>
                                        <p:tgtEl>
                                          <p:spTgt spid="119822"/>
                                        </p:tgtEl>
                                      </p:cBhvr>
                                    </p:animEffect>
                                    <p:set>
                                      <p:cBhvr>
                                        <p:cTn id="19" dur="1" fill="hold">
                                          <p:stCondLst>
                                            <p:cond delay="1999"/>
                                          </p:stCondLst>
                                        </p:cTn>
                                        <p:tgtEl>
                                          <p:spTgt spid="119822"/>
                                        </p:tgtEl>
                                        <p:attrNameLst>
                                          <p:attrName>style.visibility</p:attrName>
                                        </p:attrNameLst>
                                      </p:cBhvr>
                                      <p:to>
                                        <p:strVal val="hidden"/>
                                      </p:to>
                                    </p:set>
                                  </p:childTnLst>
                                </p:cTn>
                              </p:par>
                            </p:childTnLst>
                          </p:cTn>
                        </p:par>
                        <p:par>
                          <p:cTn id="20" fill="hold">
                            <p:stCondLst>
                              <p:cond delay="2000"/>
                            </p:stCondLst>
                            <p:childTnLst>
                              <p:par>
                                <p:cTn id="21" presetID="23" presetClass="entr" presetSubtype="272" fill="hold" grpId="0" nodeType="afterEffect">
                                  <p:stCondLst>
                                    <p:cond delay="0"/>
                                  </p:stCondLst>
                                  <p:childTnLst>
                                    <p:set>
                                      <p:cBhvr>
                                        <p:cTn id="22" dur="1" fill="hold">
                                          <p:stCondLst>
                                            <p:cond delay="0"/>
                                          </p:stCondLst>
                                        </p:cTn>
                                        <p:tgtEl>
                                          <p:spTgt spid="119812"/>
                                        </p:tgtEl>
                                        <p:attrNameLst>
                                          <p:attrName>style.visibility</p:attrName>
                                        </p:attrNameLst>
                                      </p:cBhvr>
                                      <p:to>
                                        <p:strVal val="visible"/>
                                      </p:to>
                                    </p:set>
                                    <p:anim calcmode="lin" valueType="num">
                                      <p:cBhvr>
                                        <p:cTn id="23" dur="500" fill="hold"/>
                                        <p:tgtEl>
                                          <p:spTgt spid="119812"/>
                                        </p:tgtEl>
                                        <p:attrNameLst>
                                          <p:attrName>ppt_w</p:attrName>
                                        </p:attrNameLst>
                                      </p:cBhvr>
                                      <p:tavLst>
                                        <p:tav tm="0">
                                          <p:val>
                                            <p:strVal val="2/3*#ppt_w"/>
                                          </p:val>
                                        </p:tav>
                                        <p:tav tm="100000">
                                          <p:val>
                                            <p:strVal val="#ppt_w"/>
                                          </p:val>
                                        </p:tav>
                                      </p:tavLst>
                                    </p:anim>
                                    <p:anim calcmode="lin" valueType="num">
                                      <p:cBhvr>
                                        <p:cTn id="24" dur="500" fill="hold"/>
                                        <p:tgtEl>
                                          <p:spTgt spid="119812"/>
                                        </p:tgtEl>
                                        <p:attrNameLst>
                                          <p:attrName>ppt_h</p:attrName>
                                        </p:attrNameLst>
                                      </p:cBhvr>
                                      <p:tavLst>
                                        <p:tav tm="0">
                                          <p:val>
                                            <p:strVal val="2/3*#ppt_h"/>
                                          </p:val>
                                        </p:tav>
                                        <p:tav tm="100000">
                                          <p:val>
                                            <p:strVal val="#ppt_h"/>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19817"/>
                                        </p:tgtEl>
                                        <p:attrNameLst>
                                          <p:attrName>style.visibility</p:attrName>
                                        </p:attrNameLst>
                                      </p:cBhvr>
                                      <p:to>
                                        <p:strVal val="visible"/>
                                      </p:to>
                                    </p:set>
                                    <p:animEffect transition="in" filter="fade">
                                      <p:cBhvr>
                                        <p:cTn id="27" dur="2000"/>
                                        <p:tgtEl>
                                          <p:spTgt spid="119817"/>
                                        </p:tgtEl>
                                      </p:cBhvr>
                                    </p:animEffect>
                                  </p:childTnLst>
                                </p:cTn>
                              </p:par>
                              <p:par>
                                <p:cTn id="28" presetID="23" presetClass="entr" presetSubtype="272" fill="hold" grpId="0" nodeType="withEffect">
                                  <p:stCondLst>
                                    <p:cond delay="0"/>
                                  </p:stCondLst>
                                  <p:childTnLst>
                                    <p:set>
                                      <p:cBhvr>
                                        <p:cTn id="29" dur="1" fill="hold">
                                          <p:stCondLst>
                                            <p:cond delay="0"/>
                                          </p:stCondLst>
                                        </p:cTn>
                                        <p:tgtEl>
                                          <p:spTgt spid="119813"/>
                                        </p:tgtEl>
                                        <p:attrNameLst>
                                          <p:attrName>style.visibility</p:attrName>
                                        </p:attrNameLst>
                                      </p:cBhvr>
                                      <p:to>
                                        <p:strVal val="visible"/>
                                      </p:to>
                                    </p:set>
                                    <p:anim calcmode="lin" valueType="num">
                                      <p:cBhvr>
                                        <p:cTn id="30" dur="500" fill="hold"/>
                                        <p:tgtEl>
                                          <p:spTgt spid="119813"/>
                                        </p:tgtEl>
                                        <p:attrNameLst>
                                          <p:attrName>ppt_w</p:attrName>
                                        </p:attrNameLst>
                                      </p:cBhvr>
                                      <p:tavLst>
                                        <p:tav tm="0">
                                          <p:val>
                                            <p:strVal val="2/3*#ppt_w"/>
                                          </p:val>
                                        </p:tav>
                                        <p:tav tm="100000">
                                          <p:val>
                                            <p:strVal val="#ppt_w"/>
                                          </p:val>
                                        </p:tav>
                                      </p:tavLst>
                                    </p:anim>
                                    <p:anim calcmode="lin" valueType="num">
                                      <p:cBhvr>
                                        <p:cTn id="31" dur="500" fill="hold"/>
                                        <p:tgtEl>
                                          <p:spTgt spid="119813"/>
                                        </p:tgtEl>
                                        <p:attrNameLst>
                                          <p:attrName>ppt_h</p:attrName>
                                        </p:attrNameLst>
                                      </p:cBhvr>
                                      <p:tavLst>
                                        <p:tav tm="0">
                                          <p:val>
                                            <p:strVal val="2/3*#ppt_h"/>
                                          </p:val>
                                        </p:tav>
                                        <p:tav tm="100000">
                                          <p:val>
                                            <p:strVal val="#ppt_h"/>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119819"/>
                                        </p:tgtEl>
                                        <p:attrNameLst>
                                          <p:attrName>style.visibility</p:attrName>
                                        </p:attrNameLst>
                                      </p:cBhvr>
                                      <p:to>
                                        <p:strVal val="visible"/>
                                      </p:to>
                                    </p:set>
                                    <p:animEffect transition="in" filter="fade">
                                      <p:cBhvr>
                                        <p:cTn id="34" dur="2000"/>
                                        <p:tgtEl>
                                          <p:spTgt spid="119819"/>
                                        </p:tgtEl>
                                      </p:cBhvr>
                                    </p:animEffect>
                                  </p:childTnLst>
                                </p:cTn>
                              </p:par>
                              <p:par>
                                <p:cTn id="35" presetID="23" presetClass="entr" presetSubtype="272" fill="hold" grpId="0" nodeType="withEffect">
                                  <p:stCondLst>
                                    <p:cond delay="0"/>
                                  </p:stCondLst>
                                  <p:childTnLst>
                                    <p:set>
                                      <p:cBhvr>
                                        <p:cTn id="36" dur="1" fill="hold">
                                          <p:stCondLst>
                                            <p:cond delay="0"/>
                                          </p:stCondLst>
                                        </p:cTn>
                                        <p:tgtEl>
                                          <p:spTgt spid="119814"/>
                                        </p:tgtEl>
                                        <p:attrNameLst>
                                          <p:attrName>style.visibility</p:attrName>
                                        </p:attrNameLst>
                                      </p:cBhvr>
                                      <p:to>
                                        <p:strVal val="visible"/>
                                      </p:to>
                                    </p:set>
                                    <p:anim calcmode="lin" valueType="num">
                                      <p:cBhvr>
                                        <p:cTn id="37" dur="500" fill="hold"/>
                                        <p:tgtEl>
                                          <p:spTgt spid="119814"/>
                                        </p:tgtEl>
                                        <p:attrNameLst>
                                          <p:attrName>ppt_w</p:attrName>
                                        </p:attrNameLst>
                                      </p:cBhvr>
                                      <p:tavLst>
                                        <p:tav tm="0">
                                          <p:val>
                                            <p:strVal val="2/3*#ppt_w"/>
                                          </p:val>
                                        </p:tav>
                                        <p:tav tm="100000">
                                          <p:val>
                                            <p:strVal val="#ppt_w"/>
                                          </p:val>
                                        </p:tav>
                                      </p:tavLst>
                                    </p:anim>
                                    <p:anim calcmode="lin" valueType="num">
                                      <p:cBhvr>
                                        <p:cTn id="38" dur="500" fill="hold"/>
                                        <p:tgtEl>
                                          <p:spTgt spid="119814"/>
                                        </p:tgtEl>
                                        <p:attrNameLst>
                                          <p:attrName>ppt_h</p:attrName>
                                        </p:attrNameLst>
                                      </p:cBhvr>
                                      <p:tavLst>
                                        <p:tav tm="0">
                                          <p:val>
                                            <p:strVal val="2/3*#ppt_h"/>
                                          </p:val>
                                        </p:tav>
                                        <p:tav tm="100000">
                                          <p:val>
                                            <p:strVal val="#ppt_h"/>
                                          </p:val>
                                        </p:tav>
                                      </p:tavLst>
                                    </p:anim>
                                  </p:childTnLst>
                                </p:cTn>
                              </p:par>
                              <p:par>
                                <p:cTn id="39" presetID="23" presetClass="entr" presetSubtype="272" fill="hold" grpId="0" nodeType="withEffect">
                                  <p:stCondLst>
                                    <p:cond delay="0"/>
                                  </p:stCondLst>
                                  <p:childTnLst>
                                    <p:set>
                                      <p:cBhvr>
                                        <p:cTn id="40" dur="1" fill="hold">
                                          <p:stCondLst>
                                            <p:cond delay="0"/>
                                          </p:stCondLst>
                                        </p:cTn>
                                        <p:tgtEl>
                                          <p:spTgt spid="119815"/>
                                        </p:tgtEl>
                                        <p:attrNameLst>
                                          <p:attrName>style.visibility</p:attrName>
                                        </p:attrNameLst>
                                      </p:cBhvr>
                                      <p:to>
                                        <p:strVal val="visible"/>
                                      </p:to>
                                    </p:set>
                                    <p:anim calcmode="lin" valueType="num">
                                      <p:cBhvr>
                                        <p:cTn id="41" dur="500" fill="hold"/>
                                        <p:tgtEl>
                                          <p:spTgt spid="119815"/>
                                        </p:tgtEl>
                                        <p:attrNameLst>
                                          <p:attrName>ppt_w</p:attrName>
                                        </p:attrNameLst>
                                      </p:cBhvr>
                                      <p:tavLst>
                                        <p:tav tm="0">
                                          <p:val>
                                            <p:strVal val="2/3*#ppt_w"/>
                                          </p:val>
                                        </p:tav>
                                        <p:tav tm="100000">
                                          <p:val>
                                            <p:strVal val="#ppt_w"/>
                                          </p:val>
                                        </p:tav>
                                      </p:tavLst>
                                    </p:anim>
                                    <p:anim calcmode="lin" valueType="num">
                                      <p:cBhvr>
                                        <p:cTn id="42" dur="500" fill="hold"/>
                                        <p:tgtEl>
                                          <p:spTgt spid="119815"/>
                                        </p:tgtEl>
                                        <p:attrNameLst>
                                          <p:attrName>ppt_h</p:attrName>
                                        </p:attrNameLst>
                                      </p:cBhvr>
                                      <p:tavLst>
                                        <p:tav tm="0">
                                          <p:val>
                                            <p:strVal val="2/3*#ppt_h"/>
                                          </p:val>
                                        </p:tav>
                                        <p:tav tm="100000">
                                          <p:val>
                                            <p:strVal val="#ppt_h"/>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119821"/>
                                        </p:tgtEl>
                                        <p:attrNameLst>
                                          <p:attrName>style.visibility</p:attrName>
                                        </p:attrNameLst>
                                      </p:cBhvr>
                                      <p:to>
                                        <p:strVal val="visible"/>
                                      </p:to>
                                    </p:set>
                                    <p:animEffect transition="in" filter="fade">
                                      <p:cBhvr>
                                        <p:cTn id="45" dur="2000"/>
                                        <p:tgtEl>
                                          <p:spTgt spid="119821"/>
                                        </p:tgtEl>
                                      </p:cBhvr>
                                    </p:animEffect>
                                  </p:childTnLst>
                                </p:cTn>
                              </p:par>
                              <p:par>
                                <p:cTn id="46" presetID="23" presetClass="entr" presetSubtype="272" fill="hold" grpId="0" nodeType="withEffect">
                                  <p:stCondLst>
                                    <p:cond delay="0"/>
                                  </p:stCondLst>
                                  <p:childTnLst>
                                    <p:set>
                                      <p:cBhvr>
                                        <p:cTn id="47" dur="1" fill="hold">
                                          <p:stCondLst>
                                            <p:cond delay="0"/>
                                          </p:stCondLst>
                                        </p:cTn>
                                        <p:tgtEl>
                                          <p:spTgt spid="119816"/>
                                        </p:tgtEl>
                                        <p:attrNameLst>
                                          <p:attrName>style.visibility</p:attrName>
                                        </p:attrNameLst>
                                      </p:cBhvr>
                                      <p:to>
                                        <p:strVal val="visible"/>
                                      </p:to>
                                    </p:set>
                                    <p:anim calcmode="lin" valueType="num">
                                      <p:cBhvr>
                                        <p:cTn id="48" dur="500" fill="hold"/>
                                        <p:tgtEl>
                                          <p:spTgt spid="119816"/>
                                        </p:tgtEl>
                                        <p:attrNameLst>
                                          <p:attrName>ppt_w</p:attrName>
                                        </p:attrNameLst>
                                      </p:cBhvr>
                                      <p:tavLst>
                                        <p:tav tm="0">
                                          <p:val>
                                            <p:strVal val="2/3*#ppt_w"/>
                                          </p:val>
                                        </p:tav>
                                        <p:tav tm="100000">
                                          <p:val>
                                            <p:strVal val="#ppt_w"/>
                                          </p:val>
                                        </p:tav>
                                      </p:tavLst>
                                    </p:anim>
                                    <p:anim calcmode="lin" valueType="num">
                                      <p:cBhvr>
                                        <p:cTn id="49" dur="500" fill="hold"/>
                                        <p:tgtEl>
                                          <p:spTgt spid="119816"/>
                                        </p:tgtEl>
                                        <p:attrNameLst>
                                          <p:attrName>ppt_h</p:attrName>
                                        </p:attrNameLst>
                                      </p:cBhvr>
                                      <p:tavLst>
                                        <p:tav tm="0">
                                          <p:val>
                                            <p:strVal val="2/3*#ppt_h"/>
                                          </p:val>
                                        </p:tav>
                                        <p:tav tm="100000">
                                          <p:val>
                                            <p:strVal val="#ppt_h"/>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119820"/>
                                        </p:tgtEl>
                                        <p:attrNameLst>
                                          <p:attrName>style.visibility</p:attrName>
                                        </p:attrNameLst>
                                      </p:cBhvr>
                                      <p:to>
                                        <p:strVal val="visible"/>
                                      </p:to>
                                    </p:set>
                                    <p:animEffect transition="in" filter="fade">
                                      <p:cBhvr>
                                        <p:cTn id="52" dur="2000"/>
                                        <p:tgtEl>
                                          <p:spTgt spid="1198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9818"/>
                                        </p:tgtEl>
                                        <p:attrNameLst>
                                          <p:attrName>style.visibility</p:attrName>
                                        </p:attrNameLst>
                                      </p:cBhvr>
                                      <p:to>
                                        <p:strVal val="visible"/>
                                      </p:to>
                                    </p:set>
                                    <p:animEffect transition="in" filter="fade">
                                      <p:cBhvr>
                                        <p:cTn id="55" dur="2000"/>
                                        <p:tgtEl>
                                          <p:spTgt spid="119818"/>
                                        </p:tgtEl>
                                      </p:cBhvr>
                                    </p:animEffect>
                                  </p:childTnLst>
                                </p:cTn>
                              </p:par>
                              <p:par>
                                <p:cTn id="56" presetID="6" presetClass="emph" presetSubtype="0" fill="hold" grpId="1" nodeType="withEffect">
                                  <p:stCondLst>
                                    <p:cond delay="0"/>
                                  </p:stCondLst>
                                  <p:childTnLst>
                                    <p:animScale>
                                      <p:cBhvr>
                                        <p:cTn id="57" dur="2000" fill="hold"/>
                                        <p:tgtEl>
                                          <p:spTgt spid="119810"/>
                                        </p:tgtEl>
                                      </p:cBhvr>
                                      <p:by x="150000" y="150000"/>
                                    </p:animScale>
                                  </p:childTnLst>
                                </p:cTn>
                              </p:par>
                              <p:par>
                                <p:cTn id="58" presetID="23" presetClass="entr" presetSubtype="272"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strVal val="2/3*#ppt_w"/>
                                          </p:val>
                                        </p:tav>
                                        <p:tav tm="100000">
                                          <p:val>
                                            <p:strVal val="#ppt_w"/>
                                          </p:val>
                                        </p:tav>
                                      </p:tavLst>
                                    </p:anim>
                                    <p:anim calcmode="lin" valueType="num">
                                      <p:cBhvr>
                                        <p:cTn id="61" dur="500" fill="hold"/>
                                        <p:tgtEl>
                                          <p:spTgt spid="15"/>
                                        </p:tgtEl>
                                        <p:attrNameLst>
                                          <p:attrName>ppt_h</p:attrName>
                                        </p:attrNameLst>
                                      </p:cBhvr>
                                      <p:tavLst>
                                        <p:tav tm="0">
                                          <p:val>
                                            <p:strVal val="2/3*#ppt_h"/>
                                          </p:val>
                                        </p:tav>
                                        <p:tav tm="100000">
                                          <p:val>
                                            <p:strVal val="#ppt_h"/>
                                          </p:val>
                                        </p:tav>
                                      </p:tavLst>
                                    </p:anim>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2000"/>
                                        <p:tgtEl>
                                          <p:spTgt spid="16"/>
                                        </p:tgtEl>
                                      </p:cBhvr>
                                    </p:animEffect>
                                  </p:childTnLst>
                                </p:cTn>
                              </p:par>
                              <p:par>
                                <p:cTn id="65" presetID="23" presetClass="entr" presetSubtype="272"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strVal val="2/3*#ppt_w"/>
                                          </p:val>
                                        </p:tav>
                                        <p:tav tm="100000">
                                          <p:val>
                                            <p:strVal val="#ppt_w"/>
                                          </p:val>
                                        </p:tav>
                                      </p:tavLst>
                                    </p:anim>
                                    <p:anim calcmode="lin" valueType="num">
                                      <p:cBhvr>
                                        <p:cTn id="68" dur="500" fill="hold"/>
                                        <p:tgtEl>
                                          <p:spTgt spid="17"/>
                                        </p:tgtEl>
                                        <p:attrNameLst>
                                          <p:attrName>ppt_h</p:attrName>
                                        </p:attrNameLst>
                                      </p:cBhvr>
                                      <p:tavLst>
                                        <p:tav tm="0">
                                          <p:val>
                                            <p:strVal val="2/3*#ppt_h"/>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nimBg="1"/>
      <p:bldP spid="119810" grpId="1" animBg="1"/>
      <p:bldP spid="119811" grpId="0"/>
      <p:bldP spid="119812" grpId="0" animBg="1"/>
      <p:bldP spid="119813" grpId="0" animBg="1"/>
      <p:bldP spid="119814" grpId="0" animBg="1"/>
      <p:bldP spid="119815" grpId="0" animBg="1"/>
      <p:bldP spid="119816" grpId="0" animBg="1"/>
      <p:bldP spid="119817" grpId="0"/>
      <p:bldP spid="119818" grpId="0"/>
      <p:bldP spid="119819" grpId="0"/>
      <p:bldP spid="119820" grpId="0"/>
      <p:bldP spid="119821" grpId="0"/>
      <p:bldP spid="119822" grpId="0"/>
      <p:bldP spid="119822" grpId="1"/>
      <p:bldP spid="15" grpId="0" animBg="1"/>
      <p:bldP spid="16" grpId="0"/>
      <p:bldP spid="17"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47527" y="908721"/>
            <a:ext cx="8751199" cy="769441"/>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it-IT" sz="4400" b="1" dirty="0">
                <a:solidFill>
                  <a:schemeClr val="tx1"/>
                </a:solidFill>
                <a:latin typeface="Tahoma" panose="020B0604030504040204" pitchFamily="34" charset="0"/>
                <a:ea typeface="Tahoma" panose="020B0604030504040204" pitchFamily="34" charset="0"/>
                <a:cs typeface="Tahoma" panose="020B0604030504040204" pitchFamily="34" charset="0"/>
              </a:rPr>
              <a:t>Qual è il ruolo dell’infermiere?</a:t>
            </a:r>
          </a:p>
        </p:txBody>
      </p:sp>
      <p:pic>
        <p:nvPicPr>
          <p:cNvPr id="24578" name="Picture 2" descr="C:\Users\Tiziana\Pictures\infermi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579" y="2306758"/>
            <a:ext cx="3640667"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1"/>
          </p:nvPr>
        </p:nvSpPr>
        <p:spPr>
          <a:xfrm>
            <a:off x="10808208" y="6583680"/>
            <a:ext cx="1363286" cy="274320"/>
          </a:xfrm>
        </p:spPr>
        <p:txBody>
          <a:bodyPr/>
          <a:lstStyle/>
          <a:p>
            <a:r>
              <a:rPr lang="it-IT" dirty="0" smtClean="0"/>
              <a:t>MARIA LUISA UBERTI</a:t>
            </a:r>
            <a:endParaRPr lang="it-IT" dirty="0"/>
          </a:p>
        </p:txBody>
      </p:sp>
      <p:sp>
        <p:nvSpPr>
          <p:cNvPr id="4" name="Segnaposto numero diapositiva 3"/>
          <p:cNvSpPr>
            <a:spLocks noGrp="1"/>
          </p:cNvSpPr>
          <p:nvPr>
            <p:ph type="sldNum" sz="quarter" idx="12"/>
          </p:nvPr>
        </p:nvSpPr>
        <p:spPr/>
        <p:txBody>
          <a:bodyPr/>
          <a:lstStyle/>
          <a:p>
            <a:fld id="{614F6535-C5B1-4615-B52A-ABFFEFDFBDCB}" type="slidenum">
              <a:rPr lang="it-IT" smtClean="0"/>
              <a:t>6</a:t>
            </a:fld>
            <a:endParaRPr lang="it-IT"/>
          </a:p>
        </p:txBody>
      </p:sp>
      <p:sp>
        <p:nvSpPr>
          <p:cNvPr id="5" name="CasellaDiTesto 4"/>
          <p:cNvSpPr txBox="1"/>
          <p:nvPr/>
        </p:nvSpPr>
        <p:spPr>
          <a:xfrm>
            <a:off x="5879976" y="2198494"/>
            <a:ext cx="5380690" cy="769441"/>
          </a:xfrm>
          <a:prstGeom prst="rect">
            <a:avLst/>
          </a:prstGeom>
          <a:solidFill>
            <a:schemeClr val="accent2"/>
          </a:solidFill>
        </p:spPr>
        <p:txBody>
          <a:bodyPr wrap="square" rtlCol="0">
            <a:spAutoFit/>
          </a:bodyPr>
          <a:lstStyle/>
          <a:p>
            <a:r>
              <a:rPr lang="it-IT" sz="4400" b="1" dirty="0" smtClean="0">
                <a:latin typeface="Tahoma" panose="020B0604030504040204" pitchFamily="34" charset="0"/>
                <a:ea typeface="Tahoma" panose="020B0604030504040204" pitchFamily="34" charset="0"/>
                <a:cs typeface="Tahoma" panose="020B0604030504040204" pitchFamily="34" charset="0"/>
              </a:rPr>
              <a:t>Quale contesto?</a:t>
            </a:r>
            <a:endParaRPr lang="it-IT" sz="4400" b="1" dirty="0">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p:cNvSpPr txBox="1"/>
          <p:nvPr/>
        </p:nvSpPr>
        <p:spPr>
          <a:xfrm>
            <a:off x="5879976" y="3488267"/>
            <a:ext cx="5380690" cy="2862322"/>
          </a:xfrm>
          <a:prstGeom prst="rect">
            <a:avLst/>
          </a:prstGeom>
          <a:noFill/>
        </p:spPr>
        <p:txBody>
          <a:bodyPr wrap="square" rtlCol="0">
            <a:spAutoFit/>
          </a:bodyPr>
          <a:lstStyle/>
          <a:p>
            <a:r>
              <a:rPr lang="it-IT" sz="3600" dirty="0" smtClean="0">
                <a:latin typeface="Tahoma" panose="020B0604030504040204" pitchFamily="34" charset="0"/>
                <a:ea typeface="Tahoma" panose="020B0604030504040204" pitchFamily="34" charset="0"/>
                <a:cs typeface="Tahoma" panose="020B0604030504040204" pitchFamily="34" charset="0"/>
              </a:rPr>
              <a:t>-Ospedale</a:t>
            </a:r>
          </a:p>
          <a:p>
            <a:r>
              <a:rPr lang="it-IT" sz="3600" dirty="0" smtClean="0">
                <a:latin typeface="Tahoma" panose="020B0604030504040204" pitchFamily="34" charset="0"/>
                <a:ea typeface="Tahoma" panose="020B0604030504040204" pitchFamily="34" charset="0"/>
                <a:cs typeface="Tahoma" panose="020B0604030504040204" pitchFamily="34" charset="0"/>
              </a:rPr>
              <a:t>-Ambulatorio specialistico</a:t>
            </a:r>
          </a:p>
          <a:p>
            <a:r>
              <a:rPr lang="it-IT" sz="3600" dirty="0" smtClean="0">
                <a:latin typeface="Tahoma" panose="020B0604030504040204" pitchFamily="34" charset="0"/>
                <a:ea typeface="Tahoma" panose="020B0604030504040204" pitchFamily="34" charset="0"/>
                <a:cs typeface="Tahoma" panose="020B0604030504040204" pitchFamily="34" charset="0"/>
              </a:rPr>
              <a:t>-Territorio (ADI)</a:t>
            </a:r>
          </a:p>
          <a:p>
            <a:r>
              <a:rPr lang="it-IT" sz="3600" dirty="0" smtClean="0">
                <a:latin typeface="Tahoma" panose="020B0604030504040204" pitchFamily="34" charset="0"/>
                <a:ea typeface="Tahoma" panose="020B0604030504040204" pitchFamily="34" charset="0"/>
                <a:cs typeface="Tahoma" panose="020B0604030504040204" pitchFamily="34" charset="0"/>
              </a:rPr>
              <a:t>-Infermiere di famiglia e </a:t>
            </a:r>
          </a:p>
          <a:p>
            <a:r>
              <a:rPr lang="it-IT" sz="3600" dirty="0">
                <a:latin typeface="Tahoma" panose="020B0604030504040204" pitchFamily="34" charset="0"/>
                <a:ea typeface="Tahoma" panose="020B0604030504040204" pitchFamily="34" charset="0"/>
                <a:cs typeface="Tahoma" panose="020B0604030504040204" pitchFamily="34" charset="0"/>
              </a:rPr>
              <a:t> </a:t>
            </a:r>
            <a:r>
              <a:rPr lang="it-IT" sz="3600" dirty="0" smtClean="0">
                <a:latin typeface="Tahoma" panose="020B0604030504040204" pitchFamily="34" charset="0"/>
                <a:ea typeface="Tahoma" panose="020B0604030504040204" pitchFamily="34" charset="0"/>
                <a:cs typeface="Tahoma" panose="020B0604030504040204" pitchFamily="34" charset="0"/>
              </a:rPr>
              <a:t>di comunità</a:t>
            </a:r>
            <a:endParaRPr lang="it-IT"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0163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circle(in)">
                                      <p:cBhvr>
                                        <p:cTn id="10"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2063750" y="2060575"/>
            <a:ext cx="869430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534988"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2800" dirty="0">
                <a:latin typeface="Tahoma" panose="020B0604030504040204" pitchFamily="34" charset="0"/>
              </a:rPr>
              <a:t>L’infermiere è l’anello di congiunzione  tra il medico e </a:t>
            </a:r>
          </a:p>
          <a:p>
            <a:pPr eaLnBrk="1" hangingPunct="1"/>
            <a:r>
              <a:rPr lang="it-IT" altLang="it-IT" sz="2800" dirty="0">
                <a:latin typeface="Tahoma" panose="020B0604030504040204" pitchFamily="34" charset="0"/>
              </a:rPr>
              <a:t>il paziente</a:t>
            </a:r>
            <a:r>
              <a:rPr lang="it-IT" altLang="it-IT" sz="2800" dirty="0" smtClean="0">
                <a:latin typeface="Tahoma" panose="020B0604030504040204" pitchFamily="34" charset="0"/>
              </a:rPr>
              <a:t>,</a:t>
            </a:r>
          </a:p>
          <a:p>
            <a:pPr eaLnBrk="1" hangingPunct="1"/>
            <a:r>
              <a:rPr lang="it-IT" altLang="it-IT" sz="2800" dirty="0" smtClean="0">
                <a:latin typeface="Tahoma" panose="020B0604030504040204" pitchFamily="34" charset="0"/>
              </a:rPr>
              <a:t>il </a:t>
            </a:r>
            <a:r>
              <a:rPr lang="it-IT" altLang="it-IT" sz="2800" dirty="0">
                <a:latin typeface="Tahoma" panose="020B0604030504040204" pitchFamily="34" charset="0"/>
              </a:rPr>
              <a:t>nodo della rete attraverso il quale passano </a:t>
            </a:r>
          </a:p>
          <a:p>
            <a:pPr eaLnBrk="1" hangingPunct="1"/>
            <a:r>
              <a:rPr lang="it-IT" altLang="it-IT" sz="2800" dirty="0">
                <a:latin typeface="Tahoma" panose="020B0604030504040204" pitchFamily="34" charset="0"/>
              </a:rPr>
              <a:t>tutte le informazioni</a:t>
            </a:r>
          </a:p>
          <a:p>
            <a:pPr eaLnBrk="1" hangingPunct="1"/>
            <a:endParaRPr lang="it-IT" altLang="it-IT" sz="2400" dirty="0">
              <a:latin typeface="Tahoma" panose="020B0604030504040204" pitchFamily="34" charset="0"/>
            </a:endParaRPr>
          </a:p>
          <a:p>
            <a:pPr eaLnBrk="1" hangingPunct="1"/>
            <a:r>
              <a:rPr lang="it-IT" altLang="it-IT" sz="2400" dirty="0">
                <a:solidFill>
                  <a:schemeClr val="accent1"/>
                </a:solidFill>
                <a:latin typeface="Tahoma" panose="020B0604030504040204" pitchFamily="34" charset="0"/>
              </a:rPr>
              <a:t>Obiettivi</a:t>
            </a:r>
            <a:r>
              <a:rPr lang="it-IT" altLang="it-IT" sz="2400" dirty="0">
                <a:latin typeface="Tahoma" panose="020B0604030504040204" pitchFamily="34" charset="0"/>
              </a:rPr>
              <a:t>:</a:t>
            </a:r>
          </a:p>
          <a:p>
            <a:pPr eaLnBrk="1" hangingPunct="1">
              <a:buFontTx/>
              <a:buChar char="•"/>
            </a:pPr>
            <a:r>
              <a:rPr lang="it-IT" altLang="it-IT" sz="2800" dirty="0">
                <a:latin typeface="Tahoma" panose="020B0604030504040204" pitchFamily="34" charset="0"/>
              </a:rPr>
              <a:t>aiutare</a:t>
            </a:r>
            <a:r>
              <a:rPr lang="it-IT" altLang="it-IT" sz="2400" dirty="0">
                <a:latin typeface="Tahoma" panose="020B0604030504040204" pitchFamily="34" charset="0"/>
              </a:rPr>
              <a:t> il paziente ad accettare la malattia,</a:t>
            </a:r>
          </a:p>
          <a:p>
            <a:pPr eaLnBrk="1" hangingPunct="1">
              <a:buFontTx/>
              <a:buChar char="•"/>
            </a:pPr>
            <a:r>
              <a:rPr lang="it-IT" altLang="it-IT" sz="2800" dirty="0">
                <a:latin typeface="Tahoma" panose="020B0604030504040204" pitchFamily="34" charset="0"/>
              </a:rPr>
              <a:t>evitare</a:t>
            </a:r>
            <a:r>
              <a:rPr lang="it-IT" altLang="it-IT" sz="2400" dirty="0">
                <a:latin typeface="Tahoma" panose="020B0604030504040204" pitchFamily="34" charset="0"/>
              </a:rPr>
              <a:t> complicanze </a:t>
            </a:r>
          </a:p>
          <a:p>
            <a:pPr eaLnBrk="1" hangingPunct="1">
              <a:buFontTx/>
              <a:buChar char="•"/>
            </a:pPr>
            <a:r>
              <a:rPr lang="it-IT" altLang="it-IT" sz="2800" dirty="0">
                <a:latin typeface="Tahoma" panose="020B0604030504040204" pitchFamily="34" charset="0"/>
              </a:rPr>
              <a:t>educare e coinvolgere </a:t>
            </a:r>
            <a:r>
              <a:rPr lang="it-IT" altLang="it-IT" sz="2400" dirty="0">
                <a:latin typeface="Tahoma" panose="020B0604030504040204" pitchFamily="34" charset="0"/>
              </a:rPr>
              <a:t>il contesto familiare e sociale</a:t>
            </a:r>
          </a:p>
          <a:p>
            <a:pPr eaLnBrk="1" hangingPunct="1">
              <a:buFontTx/>
              <a:buChar char="•"/>
            </a:pPr>
            <a:r>
              <a:rPr lang="it-IT" altLang="it-IT" sz="2800" dirty="0">
                <a:latin typeface="Tahoma" panose="020B0604030504040204" pitchFamily="34" charset="0"/>
              </a:rPr>
              <a:t>diminuire </a:t>
            </a:r>
            <a:r>
              <a:rPr lang="it-IT" altLang="it-IT" sz="2400" dirty="0">
                <a:latin typeface="Tahoma" panose="020B0604030504040204" pitchFamily="34" charset="0"/>
              </a:rPr>
              <a:t>il costo sociale della malattia</a:t>
            </a:r>
          </a:p>
        </p:txBody>
      </p:sp>
      <p:sp>
        <p:nvSpPr>
          <p:cNvPr id="2" name="Titolo 1"/>
          <p:cNvSpPr>
            <a:spLocks/>
          </p:cNvSpPr>
          <p:nvPr/>
        </p:nvSpPr>
        <p:spPr bwMode="auto">
          <a:xfrm>
            <a:off x="2063750" y="182880"/>
            <a:ext cx="6879082" cy="1298448"/>
          </a:xfrm>
          <a:prstGeom prst="rect">
            <a:avLst/>
          </a:prstGeom>
          <a:solidFill>
            <a:schemeClr val="accent2"/>
          </a:solidFill>
          <a:ln w="9525">
            <a:solidFill>
              <a:srgbClr val="000000"/>
            </a:solidFill>
            <a:miter lim="800000"/>
            <a:headEnd/>
            <a:tailEnd/>
          </a:ln>
          <a:extLst/>
        </p:spPr>
        <p:txBody>
          <a:bodyPr anchor="b"/>
          <a:lstStyle>
            <a:lvl1pPr eaLnBrk="0" hangingPunct="0">
              <a:defRPr sz="3000">
                <a:solidFill>
                  <a:schemeClr val="tx2"/>
                </a:solidFill>
                <a:latin typeface="Century Schoolbook" pitchFamily="18" charset="0"/>
              </a:defRPr>
            </a:lvl1pPr>
            <a:lvl2pPr eaLnBrk="0" hangingPunct="0">
              <a:defRPr sz="3000">
                <a:solidFill>
                  <a:schemeClr val="tx2"/>
                </a:solidFill>
                <a:latin typeface="Century Schoolbook" pitchFamily="18" charset="0"/>
              </a:defRPr>
            </a:lvl2pPr>
            <a:lvl3pPr eaLnBrk="0" hangingPunct="0">
              <a:defRPr sz="3000">
                <a:solidFill>
                  <a:schemeClr val="tx2"/>
                </a:solidFill>
                <a:latin typeface="Century Schoolbook" pitchFamily="18" charset="0"/>
              </a:defRPr>
            </a:lvl3pPr>
            <a:lvl4pPr eaLnBrk="0" hangingPunct="0">
              <a:defRPr sz="3000">
                <a:solidFill>
                  <a:schemeClr val="tx2"/>
                </a:solidFill>
                <a:latin typeface="Century Schoolbook" pitchFamily="18" charset="0"/>
              </a:defRPr>
            </a:lvl4pPr>
            <a:lvl5pPr eaLnBrk="0" hangingPunct="0">
              <a:defRPr sz="3000">
                <a:solidFill>
                  <a:schemeClr val="tx2"/>
                </a:solidFill>
                <a:latin typeface="Century Schoolbook" pitchFamily="18" charset="0"/>
              </a:defRPr>
            </a:lvl5pPr>
            <a:lvl6pPr marL="457200" eaLnBrk="0" fontAlgn="base" hangingPunct="0">
              <a:spcBef>
                <a:spcPct val="0"/>
              </a:spcBef>
              <a:spcAft>
                <a:spcPct val="0"/>
              </a:spcAft>
              <a:defRPr sz="3000">
                <a:solidFill>
                  <a:schemeClr val="tx2"/>
                </a:solidFill>
                <a:latin typeface="Century Schoolbook" pitchFamily="18" charset="0"/>
              </a:defRPr>
            </a:lvl6pPr>
            <a:lvl7pPr marL="914400" eaLnBrk="0" fontAlgn="base" hangingPunct="0">
              <a:spcBef>
                <a:spcPct val="0"/>
              </a:spcBef>
              <a:spcAft>
                <a:spcPct val="0"/>
              </a:spcAft>
              <a:defRPr sz="3000">
                <a:solidFill>
                  <a:schemeClr val="tx2"/>
                </a:solidFill>
                <a:latin typeface="Century Schoolbook" pitchFamily="18" charset="0"/>
              </a:defRPr>
            </a:lvl7pPr>
            <a:lvl8pPr marL="1371600" eaLnBrk="0" fontAlgn="base" hangingPunct="0">
              <a:spcBef>
                <a:spcPct val="0"/>
              </a:spcBef>
              <a:spcAft>
                <a:spcPct val="0"/>
              </a:spcAft>
              <a:defRPr sz="3000">
                <a:solidFill>
                  <a:schemeClr val="tx2"/>
                </a:solidFill>
                <a:latin typeface="Century Schoolbook" pitchFamily="18" charset="0"/>
              </a:defRPr>
            </a:lvl8pPr>
            <a:lvl9pPr marL="1828800" eaLnBrk="0" fontAlgn="base" hangingPunct="0">
              <a:spcBef>
                <a:spcPct val="0"/>
              </a:spcBef>
              <a:spcAft>
                <a:spcPct val="0"/>
              </a:spcAft>
              <a:defRPr sz="3000">
                <a:solidFill>
                  <a:schemeClr val="tx2"/>
                </a:solidFill>
                <a:latin typeface="Century Schoolbook" pitchFamily="18" charset="0"/>
              </a:defRPr>
            </a:lvl9pPr>
          </a:lstStyle>
          <a:p>
            <a:pPr algn="ctr" eaLnBrk="1" hangingPunct="1"/>
            <a:r>
              <a:rPr lang="it-IT" altLang="it-IT" sz="4400" b="1" dirty="0">
                <a:solidFill>
                  <a:schemeClr val="tx1"/>
                </a:solidFill>
                <a:latin typeface="Tahoma" panose="020B0604030504040204" pitchFamily="34" charset="0"/>
                <a:cs typeface="Tahoma" panose="020B0604030504040204" pitchFamily="34" charset="0"/>
              </a:rPr>
              <a:t>Anello di congiunzione</a:t>
            </a:r>
            <a:r>
              <a:rPr lang="it-IT" altLang="it-IT" sz="3200" b="1" dirty="0">
                <a:solidFill>
                  <a:schemeClr val="accent1"/>
                </a:solidFill>
                <a:latin typeface="Tahoma" panose="020B0604030504040204" pitchFamily="34" charset="0"/>
                <a:cs typeface="Tahoma" panose="020B0604030504040204" pitchFamily="34" charset="0"/>
              </a:rPr>
              <a:t/>
            </a:r>
            <a:br>
              <a:rPr lang="it-IT" altLang="it-IT" sz="3200" b="1" dirty="0">
                <a:solidFill>
                  <a:schemeClr val="accent1"/>
                </a:solidFill>
                <a:latin typeface="Tahoma" panose="020B0604030504040204" pitchFamily="34" charset="0"/>
                <a:cs typeface="Tahoma" panose="020B0604030504040204" pitchFamily="34" charset="0"/>
              </a:rPr>
            </a:br>
            <a:endParaRPr lang="it-IT" altLang="it-IT" sz="3200" b="1" dirty="0">
              <a:solidFill>
                <a:schemeClr val="accent1"/>
              </a:solidFill>
              <a:latin typeface="Tahoma" panose="020B0604030504040204" pitchFamily="34" charset="0"/>
              <a:cs typeface="Tahoma" panose="020B0604030504040204" pitchFamily="34" charset="0"/>
            </a:endParaRPr>
          </a:p>
        </p:txBody>
      </p:sp>
      <p:sp>
        <p:nvSpPr>
          <p:cNvPr id="3" name="Segnaposto piè di pagina 2"/>
          <p:cNvSpPr>
            <a:spLocks noGrp="1"/>
          </p:cNvSpPr>
          <p:nvPr>
            <p:ph type="ftr" sz="quarter" idx="11"/>
          </p:nvPr>
        </p:nvSpPr>
        <p:spPr>
          <a:xfrm>
            <a:off x="10899648" y="6656832"/>
            <a:ext cx="1292352" cy="201168"/>
          </a:xfrm>
        </p:spPr>
        <p:txBody>
          <a:bodyPr/>
          <a:lstStyle/>
          <a:p>
            <a:r>
              <a:rPr lang="it-IT" dirty="0" smtClean="0"/>
              <a:t>MARIA LUISA UBERTI</a:t>
            </a:r>
            <a:endParaRPr lang="it-IT" dirty="0"/>
          </a:p>
        </p:txBody>
      </p:sp>
      <p:sp>
        <p:nvSpPr>
          <p:cNvPr id="4" name="Segnaposto numero diapositiva 3"/>
          <p:cNvSpPr>
            <a:spLocks noGrp="1"/>
          </p:cNvSpPr>
          <p:nvPr>
            <p:ph type="sldNum" sz="quarter" idx="12"/>
          </p:nvPr>
        </p:nvSpPr>
        <p:spPr/>
        <p:txBody>
          <a:bodyPr/>
          <a:lstStyle/>
          <a:p>
            <a:fld id="{614F6535-C5B1-4615-B52A-ABFFEFDFBDCB}" type="slidenum">
              <a:rPr lang="it-IT" smtClean="0"/>
              <a:t>7</a:t>
            </a:fld>
            <a:endParaRPr lang="it-IT"/>
          </a:p>
        </p:txBody>
      </p:sp>
    </p:spTree>
    <p:extLst>
      <p:ext uri="{BB962C8B-B14F-4D97-AF65-F5344CB8AC3E}">
        <p14:creationId xmlns:p14="http://schemas.microsoft.com/office/powerpoint/2010/main" val="1528934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847850" y="188914"/>
            <a:ext cx="8374063" cy="863599"/>
          </a:xfrm>
          <a:solidFill>
            <a:srgbClr val="FF9900"/>
          </a:solidFill>
        </p:spPr>
        <p:txBody>
          <a:bodyPr>
            <a:noAutofit/>
          </a:bodyPr>
          <a:lstStyle/>
          <a:p>
            <a:pPr eaLnBrk="1" hangingPunct="1">
              <a:defRPr/>
            </a:pPr>
            <a:r>
              <a:rPr lang="it-IT" sz="4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Ambulatorio di </a:t>
            </a:r>
            <a:r>
              <a:rPr lang="it-IT" sz="4000" b="1" dirty="0">
                <a:solidFill>
                  <a:schemeClr val="tx1"/>
                </a:solidFill>
                <a:latin typeface="Tahoma" panose="020B0604030504040204" pitchFamily="34" charset="0"/>
                <a:ea typeface="Tahoma" panose="020B0604030504040204" pitchFamily="34" charset="0"/>
                <a:cs typeface="Tahoma" panose="020B0604030504040204" pitchFamily="34" charset="0"/>
              </a:rPr>
              <a:t>Diabetologia</a:t>
            </a:r>
          </a:p>
        </p:txBody>
      </p:sp>
      <p:sp>
        <p:nvSpPr>
          <p:cNvPr id="32770" name="Rectangle 3"/>
          <p:cNvSpPr>
            <a:spLocks noGrp="1" noChangeArrowheads="1"/>
          </p:cNvSpPr>
          <p:nvPr>
            <p:ph type="body" sz="half" idx="1"/>
          </p:nvPr>
        </p:nvSpPr>
        <p:spPr>
          <a:xfrm>
            <a:off x="1567932" y="1645920"/>
            <a:ext cx="4038600" cy="5212080"/>
          </a:xfrm>
        </p:spPr>
        <p:txBody>
          <a:bodyPr>
            <a:normAutofit lnSpcReduction="10000"/>
          </a:bodyPr>
          <a:lstStyle/>
          <a:p>
            <a:pPr algn="ctr" eaLnBrk="1" hangingPunct="1">
              <a:lnSpc>
                <a:spcPct val="80000"/>
              </a:lnSpc>
              <a:buFontTx/>
              <a:buNone/>
            </a:pPr>
            <a:r>
              <a:rPr lang="it-IT" sz="2600" b="1" dirty="0" smtClean="0">
                <a:solidFill>
                  <a:srgbClr val="0000FF"/>
                </a:solidFill>
              </a:rPr>
              <a:t>Attività assistenziali</a:t>
            </a:r>
          </a:p>
          <a:p>
            <a:pPr eaLnBrk="1" hangingPunct="1">
              <a:lnSpc>
                <a:spcPct val="80000"/>
              </a:lnSpc>
            </a:pPr>
            <a:r>
              <a:rPr lang="it-IT" sz="2400" b="1" dirty="0"/>
              <a:t>Controllo </a:t>
            </a:r>
            <a:r>
              <a:rPr lang="it-IT" sz="2400" b="1" dirty="0" smtClean="0"/>
              <a:t>parametri: </a:t>
            </a:r>
            <a:r>
              <a:rPr lang="it-IT" sz="2400" b="1" dirty="0" err="1" smtClean="0"/>
              <a:t>peso,altezza</a:t>
            </a:r>
            <a:r>
              <a:rPr lang="it-IT" sz="2400" b="1" dirty="0" smtClean="0"/>
              <a:t>, </a:t>
            </a:r>
            <a:r>
              <a:rPr lang="it-IT" sz="2400" b="1" dirty="0" err="1" smtClean="0"/>
              <a:t>c.v</a:t>
            </a:r>
            <a:r>
              <a:rPr lang="it-IT" sz="2400" b="1" dirty="0" smtClean="0"/>
              <a:t> , BMI,P.A</a:t>
            </a:r>
            <a:endParaRPr lang="it-IT" sz="2400" b="1" dirty="0"/>
          </a:p>
          <a:p>
            <a:pPr eaLnBrk="1" hangingPunct="1">
              <a:lnSpc>
                <a:spcPct val="80000"/>
              </a:lnSpc>
            </a:pPr>
            <a:r>
              <a:rPr lang="it-IT" sz="2400" b="1" dirty="0"/>
              <a:t>Valutazione </a:t>
            </a:r>
            <a:r>
              <a:rPr lang="it-IT" sz="2400" b="1" dirty="0" err="1" smtClean="0"/>
              <a:t>lipoiperdistrofie</a:t>
            </a:r>
            <a:endParaRPr lang="it-IT" sz="2400" b="1" dirty="0"/>
          </a:p>
          <a:p>
            <a:pPr eaLnBrk="1" hangingPunct="1">
              <a:lnSpc>
                <a:spcPct val="80000"/>
              </a:lnSpc>
            </a:pPr>
            <a:r>
              <a:rPr lang="it-IT" sz="2400" b="1" dirty="0"/>
              <a:t>Controllo Glicemia</a:t>
            </a:r>
          </a:p>
          <a:p>
            <a:pPr eaLnBrk="1" hangingPunct="1">
              <a:lnSpc>
                <a:spcPct val="80000"/>
              </a:lnSpc>
            </a:pPr>
            <a:r>
              <a:rPr lang="it-IT" sz="2400" b="1" dirty="0"/>
              <a:t>Scarico dati e verifica taratura glucometro</a:t>
            </a:r>
          </a:p>
          <a:p>
            <a:pPr eaLnBrk="1" hangingPunct="1">
              <a:lnSpc>
                <a:spcPct val="80000"/>
              </a:lnSpc>
            </a:pPr>
            <a:r>
              <a:rPr lang="it-IT" sz="2400" b="1" dirty="0" smtClean="0"/>
              <a:t>Trattamento iperglicemia</a:t>
            </a:r>
          </a:p>
          <a:p>
            <a:pPr eaLnBrk="1" hangingPunct="1">
              <a:lnSpc>
                <a:spcPct val="80000"/>
              </a:lnSpc>
            </a:pPr>
            <a:r>
              <a:rPr lang="it-IT" sz="2400" b="1" dirty="0" smtClean="0"/>
              <a:t>Medicazioni piede diabetico</a:t>
            </a:r>
          </a:p>
          <a:p>
            <a:pPr eaLnBrk="1" hangingPunct="1">
              <a:lnSpc>
                <a:spcPct val="80000"/>
              </a:lnSpc>
            </a:pPr>
            <a:r>
              <a:rPr lang="it-IT" sz="2400" b="1" dirty="0" smtClean="0"/>
              <a:t>Raccolta dati in cartella informatica</a:t>
            </a:r>
          </a:p>
          <a:p>
            <a:pPr eaLnBrk="1" hangingPunct="1">
              <a:lnSpc>
                <a:spcPct val="80000"/>
              </a:lnSpc>
            </a:pPr>
            <a:endParaRPr lang="it-IT" sz="2400" b="1" dirty="0" smtClean="0"/>
          </a:p>
          <a:p>
            <a:pPr eaLnBrk="1" hangingPunct="1">
              <a:lnSpc>
                <a:spcPct val="80000"/>
              </a:lnSpc>
            </a:pPr>
            <a:endParaRPr lang="it-IT" sz="2400" b="1" dirty="0"/>
          </a:p>
          <a:p>
            <a:pPr marL="0" indent="0">
              <a:lnSpc>
                <a:spcPct val="80000"/>
              </a:lnSpc>
              <a:buNone/>
            </a:pPr>
            <a:endParaRPr lang="it-IT" sz="2000" b="1" dirty="0"/>
          </a:p>
          <a:p>
            <a:pPr marL="0" indent="0" eaLnBrk="1" hangingPunct="1">
              <a:lnSpc>
                <a:spcPct val="80000"/>
              </a:lnSpc>
              <a:buNone/>
            </a:pPr>
            <a:endParaRPr lang="it-IT" sz="2000" b="1" dirty="0"/>
          </a:p>
          <a:p>
            <a:pPr eaLnBrk="1" hangingPunct="1">
              <a:lnSpc>
                <a:spcPct val="80000"/>
              </a:lnSpc>
              <a:buFontTx/>
              <a:buNone/>
            </a:pPr>
            <a:endParaRPr lang="it-IT" sz="2000" b="1" dirty="0"/>
          </a:p>
          <a:p>
            <a:pPr eaLnBrk="1" hangingPunct="1">
              <a:lnSpc>
                <a:spcPct val="80000"/>
              </a:lnSpc>
            </a:pPr>
            <a:endParaRPr lang="it-IT" sz="1600" dirty="0"/>
          </a:p>
        </p:txBody>
      </p:sp>
      <p:sp>
        <p:nvSpPr>
          <p:cNvPr id="32771" name="Rectangle 4"/>
          <p:cNvSpPr>
            <a:spLocks noGrp="1" noChangeArrowheads="1"/>
          </p:cNvSpPr>
          <p:nvPr>
            <p:ph type="body" sz="half" idx="2"/>
          </p:nvPr>
        </p:nvSpPr>
        <p:spPr>
          <a:xfrm>
            <a:off x="6045200" y="1645920"/>
            <a:ext cx="4176713" cy="4375468"/>
          </a:xfrm>
        </p:spPr>
        <p:txBody>
          <a:bodyPr>
            <a:normAutofit lnSpcReduction="10000"/>
          </a:bodyPr>
          <a:lstStyle/>
          <a:p>
            <a:pPr algn="ctr" eaLnBrk="1" hangingPunct="1">
              <a:lnSpc>
                <a:spcPct val="80000"/>
              </a:lnSpc>
              <a:buFontTx/>
              <a:buNone/>
            </a:pPr>
            <a:r>
              <a:rPr lang="it-IT" sz="2400" b="1" dirty="0" smtClean="0">
                <a:solidFill>
                  <a:srgbClr val="0000FF"/>
                </a:solidFill>
              </a:rPr>
              <a:t>Attività educazionali</a:t>
            </a:r>
          </a:p>
          <a:p>
            <a:pPr eaLnBrk="1" hangingPunct="1">
              <a:lnSpc>
                <a:spcPct val="80000"/>
              </a:lnSpc>
            </a:pPr>
            <a:r>
              <a:rPr lang="it-IT" sz="2200" b="1" dirty="0"/>
              <a:t>Autocontrollo </a:t>
            </a:r>
            <a:r>
              <a:rPr lang="it-IT" sz="2200" b="1" dirty="0" smtClean="0"/>
              <a:t>glicemia</a:t>
            </a:r>
            <a:endParaRPr lang="it-IT" sz="2200" b="1" dirty="0"/>
          </a:p>
          <a:p>
            <a:pPr eaLnBrk="1" hangingPunct="1">
              <a:lnSpc>
                <a:spcPct val="80000"/>
              </a:lnSpc>
            </a:pPr>
            <a:r>
              <a:rPr lang="it-IT" sz="2200" b="1" dirty="0"/>
              <a:t>Terapia </a:t>
            </a:r>
            <a:r>
              <a:rPr lang="it-IT" sz="2200" b="1" dirty="0" smtClean="0"/>
              <a:t>nutrizionale</a:t>
            </a:r>
            <a:endParaRPr lang="it-IT" sz="2200" b="1" dirty="0"/>
          </a:p>
          <a:p>
            <a:pPr eaLnBrk="1" hangingPunct="1">
              <a:lnSpc>
                <a:spcPct val="80000"/>
              </a:lnSpc>
            </a:pPr>
            <a:r>
              <a:rPr lang="it-IT" sz="2200" b="1" dirty="0"/>
              <a:t>Terapia insulinica</a:t>
            </a:r>
          </a:p>
          <a:p>
            <a:pPr eaLnBrk="1" hangingPunct="1">
              <a:lnSpc>
                <a:spcPct val="80000"/>
              </a:lnSpc>
            </a:pPr>
            <a:r>
              <a:rPr lang="it-IT" sz="2200" b="1" dirty="0"/>
              <a:t>Correzione iperglicemia (algoritmi e malattie intercorrenti)</a:t>
            </a:r>
          </a:p>
          <a:p>
            <a:pPr eaLnBrk="1" hangingPunct="1">
              <a:lnSpc>
                <a:spcPct val="80000"/>
              </a:lnSpc>
            </a:pPr>
            <a:r>
              <a:rPr lang="it-IT" sz="2200" b="1" dirty="0"/>
              <a:t>Correzione e prevenzione </a:t>
            </a:r>
            <a:r>
              <a:rPr lang="it-IT" sz="2200" b="1" dirty="0" smtClean="0"/>
              <a:t>ipoglicemia</a:t>
            </a:r>
          </a:p>
          <a:p>
            <a:pPr eaLnBrk="1" hangingPunct="1">
              <a:lnSpc>
                <a:spcPct val="80000"/>
              </a:lnSpc>
            </a:pPr>
            <a:r>
              <a:rPr lang="it-IT" sz="2200" b="1" dirty="0" smtClean="0"/>
              <a:t>Educazione in donna con diabete gestazionale e gravidico</a:t>
            </a:r>
          </a:p>
          <a:p>
            <a:pPr eaLnBrk="1" hangingPunct="1">
              <a:lnSpc>
                <a:spcPct val="80000"/>
              </a:lnSpc>
            </a:pPr>
            <a:r>
              <a:rPr lang="it-IT" sz="2200" b="1" dirty="0" smtClean="0"/>
              <a:t>Verifica periodica </a:t>
            </a:r>
            <a:r>
              <a:rPr lang="it-IT" sz="2200" b="1" dirty="0" err="1" smtClean="0"/>
              <a:t>devices</a:t>
            </a:r>
            <a:r>
              <a:rPr lang="it-IT" sz="2200" b="1" dirty="0" smtClean="0"/>
              <a:t>, aderenza terapia</a:t>
            </a:r>
          </a:p>
          <a:p>
            <a:pPr marL="0" indent="0" eaLnBrk="1" hangingPunct="1">
              <a:lnSpc>
                <a:spcPct val="80000"/>
              </a:lnSpc>
              <a:buNone/>
            </a:pPr>
            <a:endParaRPr lang="it-IT" sz="2000" b="1" dirty="0"/>
          </a:p>
        </p:txBody>
      </p:sp>
      <p:sp>
        <p:nvSpPr>
          <p:cNvPr id="2" name="Segnaposto piè di pagina 1"/>
          <p:cNvSpPr>
            <a:spLocks noGrp="1"/>
          </p:cNvSpPr>
          <p:nvPr>
            <p:ph type="ftr" sz="quarter" idx="11"/>
          </p:nvPr>
        </p:nvSpPr>
        <p:spPr>
          <a:xfrm>
            <a:off x="10735056" y="6547104"/>
            <a:ext cx="1456944" cy="310896"/>
          </a:xfrm>
        </p:spPr>
        <p:txBody>
          <a:bodyPr/>
          <a:lstStyle/>
          <a:p>
            <a:r>
              <a:rPr lang="it-IT" dirty="0" smtClean="0"/>
              <a:t>MARIA LUISA UBERTI</a:t>
            </a:r>
            <a:endParaRPr lang="it-IT" dirty="0"/>
          </a:p>
        </p:txBody>
      </p:sp>
      <p:sp>
        <p:nvSpPr>
          <p:cNvPr id="3" name="Segnaposto numero diapositiva 2"/>
          <p:cNvSpPr>
            <a:spLocks noGrp="1"/>
          </p:cNvSpPr>
          <p:nvPr>
            <p:ph type="sldNum" sz="quarter" idx="12"/>
          </p:nvPr>
        </p:nvSpPr>
        <p:spPr/>
        <p:txBody>
          <a:bodyPr/>
          <a:lstStyle/>
          <a:p>
            <a:fld id="{614F6535-C5B1-4615-B52A-ABFFEFDFBDCB}" type="slidenum">
              <a:rPr lang="it-IT" smtClean="0"/>
              <a:t>8</a:t>
            </a:fld>
            <a:endParaRPr lang="it-IT"/>
          </a:p>
        </p:txBody>
      </p:sp>
    </p:spTree>
    <p:extLst>
      <p:ext uri="{BB962C8B-B14F-4D97-AF65-F5344CB8AC3E}">
        <p14:creationId xmlns:p14="http://schemas.microsoft.com/office/powerpoint/2010/main" val="223002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66545" y="201168"/>
            <a:ext cx="8577072" cy="829701"/>
          </a:xfrm>
          <a:solidFill>
            <a:schemeClr val="accent2"/>
          </a:solidFill>
        </p:spPr>
        <p:txBody>
          <a:bodyPr/>
          <a:lstStyle/>
          <a:p>
            <a:r>
              <a:rPr lang="it-IT" dirty="0" smtClean="0"/>
              <a:t>……UNA NUOVA FIGURA……….</a:t>
            </a:r>
            <a:endParaRPr lang="it-IT" dirty="0"/>
          </a:p>
        </p:txBody>
      </p:sp>
      <p:sp>
        <p:nvSpPr>
          <p:cNvPr id="3" name="Segnaposto contenuto 2"/>
          <p:cNvSpPr>
            <a:spLocks noGrp="1"/>
          </p:cNvSpPr>
          <p:nvPr>
            <p:ph idx="1"/>
          </p:nvPr>
        </p:nvSpPr>
        <p:spPr>
          <a:xfrm>
            <a:off x="2589212" y="1540933"/>
            <a:ext cx="8915400" cy="1149403"/>
          </a:xfrm>
        </p:spPr>
        <p:txBody>
          <a:bodyPr/>
          <a:lstStyle/>
          <a:p>
            <a:pPr marL="0" indent="0">
              <a:buNone/>
            </a:pPr>
            <a:r>
              <a:rPr lang="it-IT" dirty="0" smtClean="0"/>
              <a:t> </a:t>
            </a:r>
          </a:p>
          <a:p>
            <a:pPr marL="0" indent="0">
              <a:buNone/>
            </a:pPr>
            <a:endParaRPr lang="it-IT" dirty="0"/>
          </a:p>
        </p:txBody>
      </p:sp>
      <p:sp>
        <p:nvSpPr>
          <p:cNvPr id="5" name="Rettangolo 4"/>
          <p:cNvSpPr/>
          <p:nvPr/>
        </p:nvSpPr>
        <p:spPr>
          <a:xfrm>
            <a:off x="1693333" y="3200400"/>
            <a:ext cx="9482665" cy="2308324"/>
          </a:xfrm>
          <a:prstGeom prst="rect">
            <a:avLst/>
          </a:prstGeom>
        </p:spPr>
        <p:txBody>
          <a:bodyPr wrap="square">
            <a:spAutoFit/>
          </a:bodyPr>
          <a:lstStyle/>
          <a:p>
            <a:r>
              <a:rPr lang="it-IT" sz="2400" dirty="0" smtClean="0"/>
              <a:t>10. Nell’ambito </a:t>
            </a:r>
            <a:r>
              <a:rPr lang="it-IT" sz="2400" i="1" u="sng" dirty="0" smtClean="0">
                <a:solidFill>
                  <a:srgbClr val="FF0000"/>
                </a:solidFill>
              </a:rPr>
              <a:t>del settore delle cure primarie</a:t>
            </a:r>
            <a:r>
              <a:rPr lang="it-IT" sz="2400" dirty="0" smtClean="0"/>
              <a:t>, governato dalle ATS territorialmente competenti, è istituito il servizio </a:t>
            </a:r>
            <a:r>
              <a:rPr lang="it-IT" sz="2400" dirty="0" smtClean="0">
                <a:solidFill>
                  <a:srgbClr val="FF0000"/>
                </a:solidFill>
              </a:rPr>
              <a:t>dell’infermiere di famiglia </a:t>
            </a:r>
            <a:r>
              <a:rPr lang="it-IT" sz="2400" dirty="0" smtClean="0"/>
              <a:t>e delle professioni sanitarie, inteso come il servizio infermieristico e delle professioni sanitarie singolo o associato a disposizione del cittadino, dei medici di cure primarie e delle autonomie locali. </a:t>
            </a:r>
            <a:r>
              <a:rPr lang="it-IT" sz="2400" dirty="0" smtClean="0"/>
              <a:t>………….</a:t>
            </a:r>
            <a:endParaRPr lang="it-IT" sz="2400" dirty="0"/>
          </a:p>
        </p:txBody>
      </p:sp>
      <p:sp>
        <p:nvSpPr>
          <p:cNvPr id="6" name="Rettangolo 5"/>
          <p:cNvSpPr/>
          <p:nvPr/>
        </p:nvSpPr>
        <p:spPr>
          <a:xfrm>
            <a:off x="1557866" y="1517597"/>
            <a:ext cx="9618133" cy="1292662"/>
          </a:xfrm>
          <a:prstGeom prst="rect">
            <a:avLst/>
          </a:prstGeom>
        </p:spPr>
        <p:txBody>
          <a:bodyPr wrap="square">
            <a:spAutoFit/>
          </a:bodyPr>
          <a:lstStyle/>
          <a:p>
            <a:r>
              <a:rPr lang="it-IT" sz="2400" dirty="0" smtClean="0"/>
              <a:t>SOMMARIO Legge regionale </a:t>
            </a:r>
            <a:r>
              <a:rPr lang="it-IT" sz="2400" dirty="0" smtClean="0">
                <a:solidFill>
                  <a:schemeClr val="accent1"/>
                </a:solidFill>
              </a:rPr>
              <a:t>11 agosto 2015 - n. 23 </a:t>
            </a:r>
            <a:r>
              <a:rPr lang="it-IT" dirty="0" smtClean="0"/>
              <a:t>Evoluzione del sistema sociosanitario lombardo: modifiche al Titolo I e al Titolo II della legge regionale 30 dicembre 2009, n. 33 (Testo unico delle leggi regionali in materia di sanità) </a:t>
            </a:r>
            <a:endParaRPr lang="it-IT" dirty="0"/>
          </a:p>
        </p:txBody>
      </p:sp>
      <p:sp>
        <p:nvSpPr>
          <p:cNvPr id="4" name="Segnaposto piè di pagina 3"/>
          <p:cNvSpPr>
            <a:spLocks noGrp="1"/>
          </p:cNvSpPr>
          <p:nvPr>
            <p:ph type="ftr" sz="quarter" idx="11"/>
          </p:nvPr>
        </p:nvSpPr>
        <p:spPr>
          <a:xfrm>
            <a:off x="10972800" y="6575974"/>
            <a:ext cx="1402080" cy="282026"/>
          </a:xfrm>
        </p:spPr>
        <p:txBody>
          <a:bodyPr/>
          <a:lstStyle/>
          <a:p>
            <a:r>
              <a:rPr lang="it-IT" dirty="0" smtClean="0"/>
              <a:t>MARIA LUISA UBERTI</a:t>
            </a:r>
            <a:endParaRPr lang="it-IT" dirty="0"/>
          </a:p>
        </p:txBody>
      </p:sp>
      <p:sp>
        <p:nvSpPr>
          <p:cNvPr id="7" name="Segnaposto numero diapositiva 6"/>
          <p:cNvSpPr>
            <a:spLocks noGrp="1"/>
          </p:cNvSpPr>
          <p:nvPr>
            <p:ph type="sldNum" sz="quarter" idx="12"/>
          </p:nvPr>
        </p:nvSpPr>
        <p:spPr/>
        <p:txBody>
          <a:bodyPr/>
          <a:lstStyle/>
          <a:p>
            <a:fld id="{614F6535-C5B1-4615-B52A-ABFFEFDFBDCB}" type="slidenum">
              <a:rPr lang="it-IT" smtClean="0"/>
              <a:t>9</a:t>
            </a:fld>
            <a:endParaRPr lang="it-IT"/>
          </a:p>
        </p:txBody>
      </p:sp>
    </p:spTree>
    <p:extLst>
      <p:ext uri="{BB962C8B-B14F-4D97-AF65-F5344CB8AC3E}">
        <p14:creationId xmlns:p14="http://schemas.microsoft.com/office/powerpoint/2010/main" val="1696054144"/>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1388</TotalTime>
  <Words>2508</Words>
  <Application>Microsoft Office PowerPoint</Application>
  <PresentationFormat>Widescreen</PresentationFormat>
  <Paragraphs>444</Paragraphs>
  <Slides>43</Slides>
  <Notes>30</Notes>
  <HiddenSlides>15</HiddenSlides>
  <MMClips>0</MMClips>
  <ScaleCrop>false</ScaleCrop>
  <HeadingPairs>
    <vt:vector size="8" baseType="variant">
      <vt:variant>
        <vt:lpstr>Caratteri utilizzati</vt:lpstr>
      </vt:variant>
      <vt:variant>
        <vt:i4>15</vt:i4>
      </vt:variant>
      <vt:variant>
        <vt:lpstr>Tema</vt:lpstr>
      </vt:variant>
      <vt:variant>
        <vt:i4>1</vt:i4>
      </vt:variant>
      <vt:variant>
        <vt:lpstr>Server OLE incorporati</vt:lpstr>
      </vt:variant>
      <vt:variant>
        <vt:i4>1</vt:i4>
      </vt:variant>
      <vt:variant>
        <vt:lpstr>Titoli diapositive</vt:lpstr>
      </vt:variant>
      <vt:variant>
        <vt:i4>43</vt:i4>
      </vt:variant>
    </vt:vector>
  </HeadingPairs>
  <TitlesOfParts>
    <vt:vector size="60" baseType="lpstr">
      <vt:lpstr>MS Mincho</vt:lpstr>
      <vt:lpstr>ＭＳ Ｐゴシック</vt:lpstr>
      <vt:lpstr>Arial</vt:lpstr>
      <vt:lpstr>Arial Black</vt:lpstr>
      <vt:lpstr>Calibri</vt:lpstr>
      <vt:lpstr>Century Gothic</vt:lpstr>
      <vt:lpstr>Comic Sans MS</vt:lpstr>
      <vt:lpstr>Symbol</vt:lpstr>
      <vt:lpstr>Tahoma</vt:lpstr>
      <vt:lpstr>Times New Roman</vt:lpstr>
      <vt:lpstr>Trebuchet MS</vt:lpstr>
      <vt:lpstr>Vrinda</vt:lpstr>
      <vt:lpstr>Wingdings</vt:lpstr>
      <vt:lpstr>Wingdings 3</vt:lpstr>
      <vt:lpstr>ヒラギノ角ゴ Pro W3</vt:lpstr>
      <vt:lpstr>Filo</vt:lpstr>
      <vt:lpstr>Documento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Ambulatorio di Diabetologia</vt:lpstr>
      <vt:lpstr>……UNA NUOVA FIGURA……….</vt:lpstr>
      <vt:lpstr>INFERMIERE DI FAMIGLIA</vt:lpstr>
      <vt:lpstr>STUDIO OCSE 2010</vt:lpstr>
      <vt:lpstr>Presentazione standard di PowerPoint</vt:lpstr>
      <vt:lpstr>Incontrare la malattia</vt:lpstr>
      <vt:lpstr>Vivere senza la malattia</vt:lpstr>
      <vt:lpstr>Vivere contro la malattia</vt:lpstr>
      <vt:lpstr>Vivere nonostante la malattia</vt:lpstr>
      <vt:lpstr>Vivere con la malattia</vt:lpstr>
      <vt:lpstr>Presentazione standard di PowerPoint</vt:lpstr>
      <vt:lpstr>COME PUO’ L’INFERMIERE ? FARE TUTTO CIO’</vt:lpstr>
      <vt:lpstr>Presentazione standard di PowerPoint</vt:lpstr>
      <vt:lpstr>Corretto approccio educativo</vt:lpstr>
      <vt:lpstr>EDUCAZIONE …….CRITICITA’ PER LA PERSONA DIABETICA</vt:lpstr>
      <vt:lpstr>Presentazione standard di PowerPoint</vt:lpstr>
      <vt:lpstr>Presentazione standard di PowerPoint</vt:lpstr>
      <vt:lpstr>CRITICITA’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Governo Clinico MMG dell’ASL di Brescia abitudine al fumo, attività fisica e BMI</vt:lpstr>
      <vt:lpstr>Indicatori di salute nel 2013 e nel 2014 per il diabete: dati appaiati per assistito</vt:lpstr>
      <vt:lpstr>Presentazione standard di PowerPoint</vt:lpstr>
      <vt:lpstr>Presentazione standard di PowerPoint</vt:lpstr>
      <vt:lpstr>Governo Clinico MMG dell’ASL di Brescia Prevalenza malati cronici presi in carico</vt:lpstr>
      <vt:lpstr>Presentazione standard di PowerPoint</vt:lpstr>
      <vt:lpstr>Presentazione standard di PowerPoint</vt:lpstr>
      <vt:lpstr>Setting di lavoro dell’infermiere</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Marilu53</dc:creator>
  <cp:lastModifiedBy>Marilu53</cp:lastModifiedBy>
  <cp:revision>165</cp:revision>
  <dcterms:created xsi:type="dcterms:W3CDTF">2015-09-08T19:05:23Z</dcterms:created>
  <dcterms:modified xsi:type="dcterms:W3CDTF">2015-09-18T10:56:46Z</dcterms:modified>
</cp:coreProperties>
</file>