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 ContentType="image/t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285"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8" d="100"/>
          <a:sy n="48" d="100"/>
        </p:scale>
        <p:origin x="-1422" y="-108"/>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it-IT"/>
  <c:roundedCorners val="0"/>
  <c:style val="2"/>
  <c:chart>
    <c:autoTitleDeleted val="1"/>
    <c:view3D>
      <c:rotX val="15"/>
      <c:hPercent val="56"/>
      <c:rotY val="2"/>
      <c:depthPercent val="5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2358401598033241E-2"/>
          <c:y val="3.5729601573420366E-2"/>
          <c:w val="0.45013799999999998"/>
          <c:h val="0.98750000000000004"/>
        </c:manualLayout>
      </c:layout>
      <c:bar3DChart>
        <c:barDir val="col"/>
        <c:grouping val="clustered"/>
        <c:varyColors val="0"/>
        <c:ser>
          <c:idx val="0"/>
          <c:order val="0"/>
          <c:tx>
            <c:strRef>
              <c:f>Sheet1!$A$2</c:f>
              <c:strCache>
                <c:ptCount val="1"/>
                <c:pt idx="0">
                  <c:v>infetti</c:v>
                </c:pt>
              </c:strCache>
            </c:strRef>
          </c:tx>
          <c:spPr>
            <a:solidFill>
              <a:srgbClr val="CC9900"/>
            </a:solidFill>
            <a:ln w="12700" cap="flat">
              <a:noFill/>
              <a:miter lim="400000"/>
            </a:ln>
            <a:effectLst/>
            <a:sp3d prstMaterial="matte"/>
          </c:spPr>
          <c:invertIfNegative val="0"/>
          <c:cat>
            <c:strRef>
              <c:f>Sheet1!$B$1:$Q$1</c:f>
              <c:strCache>
                <c:ptCount val="16"/>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strCache>
            </c:strRef>
          </c:cat>
          <c:val>
            <c:numRef>
              <c:f>Sheet1!$B$2:$Q$2</c:f>
              <c:numCache>
                <c:formatCode>General</c:formatCode>
                <c:ptCount val="16"/>
                <c:pt idx="0">
                  <c:v>29</c:v>
                </c:pt>
                <c:pt idx="1">
                  <c:v>26</c:v>
                </c:pt>
                <c:pt idx="2">
                  <c:v>17</c:v>
                </c:pt>
                <c:pt idx="3">
                  <c:v>28</c:v>
                </c:pt>
                <c:pt idx="4">
                  <c:v>22</c:v>
                </c:pt>
                <c:pt idx="5">
                  <c:v>20</c:v>
                </c:pt>
                <c:pt idx="6">
                  <c:v>18</c:v>
                </c:pt>
                <c:pt idx="7">
                  <c:v>21</c:v>
                </c:pt>
                <c:pt idx="8">
                  <c:v>14</c:v>
                </c:pt>
                <c:pt idx="9">
                  <c:v>9</c:v>
                </c:pt>
                <c:pt idx="10">
                  <c:v>14</c:v>
                </c:pt>
                <c:pt idx="11">
                  <c:v>12</c:v>
                </c:pt>
                <c:pt idx="12">
                  <c:v>8</c:v>
                </c:pt>
                <c:pt idx="13">
                  <c:v>4</c:v>
                </c:pt>
                <c:pt idx="14">
                  <c:v>5</c:v>
                </c:pt>
                <c:pt idx="15">
                  <c:v>3</c:v>
                </c:pt>
              </c:numCache>
            </c:numRef>
          </c:val>
        </c:ser>
        <c:ser>
          <c:idx val="1"/>
          <c:order val="1"/>
          <c:tx>
            <c:strRef>
              <c:f>Sheet1!$A$3</c:f>
              <c:strCache>
                <c:ptCount val="1"/>
                <c:pt idx="0">
                  <c:v>nati</c:v>
                </c:pt>
              </c:strCache>
            </c:strRef>
          </c:tx>
          <c:spPr>
            <a:solidFill>
              <a:srgbClr val="CCCC99"/>
            </a:solidFill>
            <a:ln w="12700" cap="flat">
              <a:noFill/>
              <a:miter lim="400000"/>
            </a:ln>
            <a:effectLst/>
            <a:sp3d prstMaterial="matte"/>
          </c:spPr>
          <c:invertIfNegative val="0"/>
          <c:cat>
            <c:strRef>
              <c:f>Sheet1!$B$1:$Q$1</c:f>
              <c:strCache>
                <c:ptCount val="16"/>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strCache>
            </c:strRef>
          </c:cat>
          <c:val>
            <c:numRef>
              <c:f>Sheet1!$B$3:$Q$3</c:f>
              <c:numCache>
                <c:formatCode>General</c:formatCode>
                <c:ptCount val="16"/>
                <c:pt idx="0">
                  <c:v>118</c:v>
                </c:pt>
                <c:pt idx="1">
                  <c:v>102</c:v>
                </c:pt>
                <c:pt idx="2">
                  <c:v>123</c:v>
                </c:pt>
                <c:pt idx="3">
                  <c:v>133</c:v>
                </c:pt>
                <c:pt idx="4">
                  <c:v>136</c:v>
                </c:pt>
                <c:pt idx="5">
                  <c:v>124</c:v>
                </c:pt>
                <c:pt idx="6">
                  <c:v>144</c:v>
                </c:pt>
                <c:pt idx="7">
                  <c:v>112</c:v>
                </c:pt>
                <c:pt idx="8">
                  <c:v>96</c:v>
                </c:pt>
                <c:pt idx="9">
                  <c:v>100</c:v>
                </c:pt>
                <c:pt idx="10">
                  <c:v>105</c:v>
                </c:pt>
                <c:pt idx="11">
                  <c:v>108</c:v>
                </c:pt>
                <c:pt idx="12">
                  <c:v>137</c:v>
                </c:pt>
                <c:pt idx="13">
                  <c:v>133</c:v>
                </c:pt>
                <c:pt idx="14">
                  <c:v>167</c:v>
                </c:pt>
                <c:pt idx="15">
                  <c:v>97</c:v>
                </c:pt>
              </c:numCache>
            </c:numRef>
          </c:val>
        </c:ser>
        <c:dLbls>
          <c:showLegendKey val="0"/>
          <c:showVal val="0"/>
          <c:showCatName val="0"/>
          <c:showSerName val="0"/>
          <c:showPercent val="0"/>
          <c:showBubbleSize val="0"/>
        </c:dLbls>
        <c:gapWidth val="40"/>
        <c:shape val="box"/>
        <c:axId val="34481664"/>
        <c:axId val="34483200"/>
        <c:axId val="34253440"/>
      </c:bar3DChart>
      <c:catAx>
        <c:axId val="34481664"/>
        <c:scaling>
          <c:orientation val="minMax"/>
        </c:scaling>
        <c:delete val="0"/>
        <c:axPos val="b"/>
        <c:numFmt formatCode="General" sourceLinked="0"/>
        <c:majorTickMark val="none"/>
        <c:minorTickMark val="none"/>
        <c:tickLblPos val="low"/>
        <c:spPr>
          <a:ln w="12700" cap="flat">
            <a:noFill/>
            <a:prstDash val="solid"/>
            <a:round/>
          </a:ln>
        </c:spPr>
        <c:txPr>
          <a:bodyPr rot="0"/>
          <a:lstStyle/>
          <a:p>
            <a:pPr>
              <a:defRPr sz="1400" b="1" i="0" u="none" strike="noStrike">
                <a:solidFill>
                  <a:srgbClr val="000000"/>
                </a:solidFill>
                <a:latin typeface="Arial"/>
              </a:defRPr>
            </a:pPr>
            <a:endParaRPr lang="it-IT"/>
          </a:p>
        </c:txPr>
        <c:crossAx val="34483200"/>
        <c:crosses val="autoZero"/>
        <c:auto val="1"/>
        <c:lblAlgn val="ctr"/>
        <c:lblOffset val="100"/>
        <c:noMultiLvlLbl val="1"/>
      </c:catAx>
      <c:valAx>
        <c:axId val="34483200"/>
        <c:scaling>
          <c:orientation val="minMax"/>
        </c:scaling>
        <c:delete val="0"/>
        <c:axPos val="l"/>
        <c:majorGridlines>
          <c:spPr>
            <a:ln w="12700" cap="flat">
              <a:solidFill>
                <a:srgbClr val="000000"/>
              </a:solidFill>
              <a:prstDash val="solid"/>
              <a:round/>
            </a:ln>
          </c:spPr>
        </c:majorGridlines>
        <c:title>
          <c:tx>
            <c:rich>
              <a:bodyPr rot="-5400000"/>
              <a:lstStyle/>
              <a:p>
                <a:pPr>
                  <a:defRPr sz="2200" b="1" i="0" u="none" strike="noStrike">
                    <a:solidFill>
                      <a:srgbClr val="292929"/>
                    </a:solidFill>
                    <a:latin typeface="Arial"/>
                  </a:defRPr>
                </a:pPr>
                <a:r>
                  <a:rPr lang="it-IT" sz="2200" b="1" i="0" u="none" strike="noStrike">
                    <a:solidFill>
                      <a:srgbClr val="292929"/>
                    </a:solidFill>
                    <a:latin typeface="Arial"/>
                  </a:rPr>
                  <a:t>numero di casi in Lombardia</a:t>
                </a:r>
              </a:p>
            </c:rich>
          </c:tx>
          <c:layout/>
          <c:overlay val="1"/>
        </c:title>
        <c:numFmt formatCode="0" sourceLinked="0"/>
        <c:majorTickMark val="none"/>
        <c:minorTickMark val="none"/>
        <c:tickLblPos val="high"/>
        <c:spPr>
          <a:ln w="12700" cap="flat">
            <a:noFill/>
            <a:prstDash val="solid"/>
            <a:round/>
          </a:ln>
        </c:spPr>
        <c:txPr>
          <a:bodyPr rot="0"/>
          <a:lstStyle/>
          <a:p>
            <a:pPr>
              <a:defRPr sz="2200" b="1" i="0" u="none" strike="noStrike">
                <a:solidFill>
                  <a:srgbClr val="292929"/>
                </a:solidFill>
                <a:latin typeface="Arial"/>
              </a:defRPr>
            </a:pPr>
            <a:endParaRPr lang="it-IT"/>
          </a:p>
        </c:txPr>
        <c:crossAx val="34481664"/>
        <c:crosses val="autoZero"/>
        <c:crossBetween val="between"/>
        <c:majorUnit val="45"/>
        <c:minorUnit val="22.5"/>
      </c:valAx>
      <c:serAx>
        <c:axId val="34253440"/>
        <c:scaling>
          <c:orientation val="minMax"/>
        </c:scaling>
        <c:delete val="0"/>
        <c:axPos val="b"/>
        <c:majorTickMark val="out"/>
        <c:minorTickMark val="none"/>
        <c:tickLblPos val="none"/>
        <c:spPr>
          <a:ln w="12700" cap="flat">
            <a:noFill/>
            <a:prstDash val="solid"/>
            <a:round/>
          </a:ln>
        </c:spPr>
        <c:crossAx val="34483200"/>
        <c:crosses val="autoZero"/>
        <c:tickLblSkip val="1"/>
      </c:serAx>
      <c:spPr>
        <a:noFill/>
        <a:ln w="12700" cap="flat">
          <a:noFill/>
          <a:miter lim="400000"/>
        </a:ln>
        <a:effectLst/>
      </c:spPr>
    </c:plotArea>
    <c:legend>
      <c:legendPos val="r"/>
      <c:layout>
        <c:manualLayout>
          <c:xMode val="edge"/>
          <c:yMode val="edge"/>
          <c:x val="0.72804970768320054"/>
          <c:y val="0.23760960079495277"/>
          <c:w val="0.24141000000000001"/>
          <c:h val="0.20324500000000001"/>
        </c:manualLayout>
      </c:layout>
      <c:overlay val="1"/>
      <c:spPr>
        <a:noFill/>
        <a:ln w="12700" cap="flat">
          <a:solidFill>
            <a:srgbClr val="000000"/>
          </a:solidFill>
          <a:prstDash val="solid"/>
          <a:round/>
        </a:ln>
        <a:effectLst/>
      </c:spPr>
      <c:txPr>
        <a:bodyPr rot="0"/>
        <a:lstStyle/>
        <a:p>
          <a:pPr>
            <a:defRPr sz="2600" b="1" i="0" u="none" strike="noStrike">
              <a:solidFill>
                <a:srgbClr val="292929"/>
              </a:solidFill>
              <a:latin typeface="Arial"/>
            </a:defRPr>
          </a:pPr>
          <a:endParaRPr lang="it-IT"/>
        </a:p>
      </c:txPr>
    </c:legend>
    <c:plotVisOnly val="0"/>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it-IT"/>
  <c:roundedCorners val="0"/>
  <c:style val="2"/>
  <c:chart>
    <c:autoTitleDeleted val="1"/>
    <c:plotArea>
      <c:layout>
        <c:manualLayout>
          <c:layoutTarget val="inner"/>
          <c:xMode val="edge"/>
          <c:yMode val="edge"/>
          <c:x val="3.7402600000000001E-2"/>
          <c:y val="2.9350299999999999E-2"/>
          <c:w val="0.79793999999999998"/>
          <c:h val="0.91757699999999998"/>
        </c:manualLayout>
      </c:layout>
      <c:barChart>
        <c:barDir val="col"/>
        <c:grouping val="stacked"/>
        <c:varyColors val="0"/>
        <c:ser>
          <c:idx val="0"/>
          <c:order val="0"/>
          <c:tx>
            <c:strRef>
              <c:f>Sheet1!$B$1</c:f>
              <c:strCache>
                <c:ptCount val="1"/>
                <c:pt idx="0">
                  <c:v>Affetti</c:v>
                </c:pt>
              </c:strCache>
            </c:strRef>
          </c:tx>
          <c:spPr>
            <a:solidFill>
              <a:srgbClr val="9999FF"/>
            </a:solidFill>
            <a:ln w="12700" cap="flat">
              <a:solidFill>
                <a:srgbClr val="000000"/>
              </a:solidFill>
              <a:prstDash val="solid"/>
              <a:round/>
            </a:ln>
            <a:effectLst/>
          </c:spPr>
          <c:invertIfNegative val="0"/>
          <c:cat>
            <c:strRef>
              <c:f>Sheet1!$A$2:$A$26</c:f>
              <c:strCache>
                <c:ptCount val="25"/>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strCache>
            </c:strRef>
          </c:cat>
          <c:val>
            <c:numRef>
              <c:f>Sheet1!$B$2:$B$26</c:f>
              <c:numCache>
                <c:formatCode>General</c:formatCode>
                <c:ptCount val="25"/>
                <c:pt idx="0">
                  <c:v>1</c:v>
                </c:pt>
                <c:pt idx="1">
                  <c:v>3</c:v>
                </c:pt>
                <c:pt idx="2">
                  <c:v>4</c:v>
                </c:pt>
                <c:pt idx="3">
                  <c:v>2</c:v>
                </c:pt>
                <c:pt idx="4">
                  <c:v>2</c:v>
                </c:pt>
                <c:pt idx="5">
                  <c:v>5</c:v>
                </c:pt>
                <c:pt idx="6">
                  <c:v>6</c:v>
                </c:pt>
                <c:pt idx="7">
                  <c:v>4</c:v>
                </c:pt>
                <c:pt idx="8">
                  <c:v>4</c:v>
                </c:pt>
                <c:pt idx="9">
                  <c:v>4</c:v>
                </c:pt>
                <c:pt idx="10">
                  <c:v>3</c:v>
                </c:pt>
                <c:pt idx="11">
                  <c:v>6</c:v>
                </c:pt>
                <c:pt idx="12">
                  <c:v>3</c:v>
                </c:pt>
                <c:pt idx="13">
                  <c:v>3</c:v>
                </c:pt>
                <c:pt idx="14">
                  <c:v>1</c:v>
                </c:pt>
                <c:pt idx="15">
                  <c:v>3</c:v>
                </c:pt>
                <c:pt idx="16">
                  <c:v>1</c:v>
                </c:pt>
                <c:pt idx="17">
                  <c:v>0</c:v>
                </c:pt>
                <c:pt idx="18">
                  <c:v>3</c:v>
                </c:pt>
                <c:pt idx="19">
                  <c:v>0</c:v>
                </c:pt>
                <c:pt idx="20">
                  <c:v>1</c:v>
                </c:pt>
                <c:pt idx="21">
                  <c:v>0</c:v>
                </c:pt>
                <c:pt idx="22">
                  <c:v>2</c:v>
                </c:pt>
                <c:pt idx="23">
                  <c:v>0</c:v>
                </c:pt>
                <c:pt idx="24">
                  <c:v>0</c:v>
                </c:pt>
              </c:numCache>
            </c:numRef>
          </c:val>
        </c:ser>
        <c:ser>
          <c:idx val="1"/>
          <c:order val="1"/>
          <c:tx>
            <c:strRef>
              <c:f>Sheet1!$C$1</c:f>
              <c:strCache>
                <c:ptCount val="1"/>
                <c:pt idx="0">
                  <c:v>Esposti</c:v>
                </c:pt>
              </c:strCache>
            </c:strRef>
          </c:tx>
          <c:spPr>
            <a:solidFill>
              <a:srgbClr val="993366"/>
            </a:solidFill>
            <a:ln w="12700" cap="flat">
              <a:solidFill>
                <a:srgbClr val="000000"/>
              </a:solidFill>
              <a:prstDash val="solid"/>
              <a:round/>
            </a:ln>
            <a:effectLst/>
          </c:spPr>
          <c:invertIfNegative val="0"/>
          <c:cat>
            <c:strRef>
              <c:f>Sheet1!$A$2:$A$26</c:f>
              <c:strCache>
                <c:ptCount val="25"/>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strCache>
            </c:strRef>
          </c:cat>
          <c:val>
            <c:numRef>
              <c:f>Sheet1!$C$2:$C$26</c:f>
              <c:numCache>
                <c:formatCode>General</c:formatCode>
                <c:ptCount val="25"/>
                <c:pt idx="0">
                  <c:v>0</c:v>
                </c:pt>
                <c:pt idx="1">
                  <c:v>0</c:v>
                </c:pt>
                <c:pt idx="2">
                  <c:v>0</c:v>
                </c:pt>
                <c:pt idx="3">
                  <c:v>4</c:v>
                </c:pt>
                <c:pt idx="4">
                  <c:v>10</c:v>
                </c:pt>
                <c:pt idx="5">
                  <c:v>6</c:v>
                </c:pt>
                <c:pt idx="6">
                  <c:v>14</c:v>
                </c:pt>
                <c:pt idx="7">
                  <c:v>11</c:v>
                </c:pt>
                <c:pt idx="8">
                  <c:v>12</c:v>
                </c:pt>
                <c:pt idx="9">
                  <c:v>10</c:v>
                </c:pt>
                <c:pt idx="10">
                  <c:v>20</c:v>
                </c:pt>
                <c:pt idx="11">
                  <c:v>11</c:v>
                </c:pt>
                <c:pt idx="12">
                  <c:v>6</c:v>
                </c:pt>
                <c:pt idx="13">
                  <c:v>10</c:v>
                </c:pt>
                <c:pt idx="14">
                  <c:v>10</c:v>
                </c:pt>
                <c:pt idx="15">
                  <c:v>9</c:v>
                </c:pt>
                <c:pt idx="16">
                  <c:v>17</c:v>
                </c:pt>
                <c:pt idx="17">
                  <c:v>29</c:v>
                </c:pt>
                <c:pt idx="18">
                  <c:v>25</c:v>
                </c:pt>
                <c:pt idx="19">
                  <c:v>25</c:v>
                </c:pt>
                <c:pt idx="20">
                  <c:v>16</c:v>
                </c:pt>
                <c:pt idx="21">
                  <c:v>11</c:v>
                </c:pt>
                <c:pt idx="22">
                  <c:v>27</c:v>
                </c:pt>
                <c:pt idx="23">
                  <c:v>23</c:v>
                </c:pt>
                <c:pt idx="24">
                  <c:v>0</c:v>
                </c:pt>
              </c:numCache>
            </c:numRef>
          </c:val>
        </c:ser>
        <c:ser>
          <c:idx val="2"/>
          <c:order val="2"/>
          <c:tx>
            <c:strRef>
              <c:f>Sheet1!$D$1</c:f>
              <c:strCache>
                <c:ptCount val="1"/>
                <c:pt idx="0">
                  <c:v>Deceduti</c:v>
                </c:pt>
              </c:strCache>
            </c:strRef>
          </c:tx>
          <c:spPr>
            <a:solidFill>
              <a:srgbClr val="FFFFCC"/>
            </a:solidFill>
            <a:ln w="12700" cap="flat">
              <a:solidFill>
                <a:srgbClr val="000000"/>
              </a:solidFill>
              <a:prstDash val="solid"/>
              <a:round/>
            </a:ln>
            <a:effectLst/>
          </c:spPr>
          <c:invertIfNegative val="0"/>
          <c:cat>
            <c:strRef>
              <c:f>Sheet1!$A$2:$A$26</c:f>
              <c:strCache>
                <c:ptCount val="25"/>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strCache>
            </c:strRef>
          </c:cat>
          <c:val>
            <c:numRef>
              <c:f>Sheet1!$D$2:$D$26</c:f>
              <c:numCache>
                <c:formatCode>General</c:formatCode>
                <c:ptCount val="24"/>
                <c:pt idx="0">
                  <c:v>0</c:v>
                </c:pt>
                <c:pt idx="1">
                  <c:v>1</c:v>
                </c:pt>
                <c:pt idx="2">
                  <c:v>1</c:v>
                </c:pt>
                <c:pt idx="3">
                  <c:v>0</c:v>
                </c:pt>
                <c:pt idx="4">
                  <c:v>0</c:v>
                </c:pt>
                <c:pt idx="5">
                  <c:v>2</c:v>
                </c:pt>
                <c:pt idx="6">
                  <c:v>0</c:v>
                </c:pt>
                <c:pt idx="7">
                  <c:v>0</c:v>
                </c:pt>
                <c:pt idx="8">
                  <c:v>3</c:v>
                </c:pt>
                <c:pt idx="9">
                  <c:v>0</c:v>
                </c:pt>
                <c:pt idx="10">
                  <c:v>1</c:v>
                </c:pt>
                <c:pt idx="11">
                  <c:v>0</c:v>
                </c:pt>
                <c:pt idx="12">
                  <c:v>1</c:v>
                </c:pt>
                <c:pt idx="13">
                  <c:v>1</c:v>
                </c:pt>
                <c:pt idx="14">
                  <c:v>0</c:v>
                </c:pt>
                <c:pt idx="15">
                  <c:v>0</c:v>
                </c:pt>
                <c:pt idx="16">
                  <c:v>0</c:v>
                </c:pt>
                <c:pt idx="17">
                  <c:v>0</c:v>
                </c:pt>
                <c:pt idx="18">
                  <c:v>0</c:v>
                </c:pt>
                <c:pt idx="19">
                  <c:v>0</c:v>
                </c:pt>
                <c:pt idx="20">
                  <c:v>0</c:v>
                </c:pt>
                <c:pt idx="21">
                  <c:v>0</c:v>
                </c:pt>
                <c:pt idx="22">
                  <c:v>0</c:v>
                </c:pt>
                <c:pt idx="23">
                  <c:v>0</c:v>
                </c:pt>
              </c:numCache>
            </c:numRef>
          </c:val>
        </c:ser>
        <c:dLbls>
          <c:showLegendKey val="0"/>
          <c:showVal val="0"/>
          <c:showCatName val="0"/>
          <c:showSerName val="0"/>
          <c:showPercent val="0"/>
          <c:showBubbleSize val="0"/>
        </c:dLbls>
        <c:gapWidth val="40"/>
        <c:overlap val="100"/>
        <c:axId val="35663232"/>
        <c:axId val="35677312"/>
      </c:barChart>
      <c:catAx>
        <c:axId val="35663232"/>
        <c:scaling>
          <c:orientation val="minMax"/>
        </c:scaling>
        <c:delete val="0"/>
        <c:axPos val="b"/>
        <c:numFmt formatCode="General" sourceLinked="0"/>
        <c:majorTickMark val="none"/>
        <c:minorTickMark val="none"/>
        <c:tickLblPos val="low"/>
        <c:spPr>
          <a:ln w="12700" cap="flat">
            <a:solidFill>
              <a:srgbClr val="000000"/>
            </a:solidFill>
            <a:prstDash val="solid"/>
            <a:round/>
          </a:ln>
        </c:spPr>
        <c:txPr>
          <a:bodyPr rot="0"/>
          <a:lstStyle/>
          <a:p>
            <a:pPr>
              <a:defRPr sz="1200" b="0" i="0" u="none" strike="noStrike">
                <a:solidFill>
                  <a:srgbClr val="000000"/>
                </a:solidFill>
                <a:latin typeface="Arial"/>
              </a:defRPr>
            </a:pPr>
            <a:endParaRPr lang="it-IT"/>
          </a:p>
        </c:txPr>
        <c:crossAx val="35677312"/>
        <c:crosses val="autoZero"/>
        <c:auto val="1"/>
        <c:lblAlgn val="ctr"/>
        <c:lblOffset val="100"/>
        <c:noMultiLvlLbl val="1"/>
      </c:catAx>
      <c:valAx>
        <c:axId val="35677312"/>
        <c:scaling>
          <c:orientation val="minMax"/>
        </c:scaling>
        <c:delete val="0"/>
        <c:axPos val="l"/>
        <c:numFmt formatCode="0" sourceLinked="0"/>
        <c:majorTickMark val="none"/>
        <c:minorTickMark val="none"/>
        <c:tickLblPos val="nextTo"/>
        <c:spPr>
          <a:ln w="12700" cap="flat">
            <a:noFill/>
            <a:prstDash val="solid"/>
            <a:round/>
          </a:ln>
        </c:spPr>
        <c:txPr>
          <a:bodyPr rot="0"/>
          <a:lstStyle/>
          <a:p>
            <a:pPr>
              <a:defRPr sz="1400" b="0" i="0" u="none" strike="noStrike">
                <a:solidFill>
                  <a:srgbClr val="000000"/>
                </a:solidFill>
                <a:latin typeface="Arial"/>
              </a:defRPr>
            </a:pPr>
            <a:endParaRPr lang="it-IT"/>
          </a:p>
        </c:txPr>
        <c:crossAx val="35663232"/>
        <c:crosses val="autoZero"/>
        <c:crossBetween val="between"/>
        <c:majorUnit val="7.5"/>
        <c:minorUnit val="3.75"/>
      </c:valAx>
      <c:spPr>
        <a:noFill/>
        <a:ln w="12700" cap="flat">
          <a:noFill/>
          <a:miter lim="400000"/>
        </a:ln>
        <a:effectLst/>
      </c:spPr>
    </c:plotArea>
    <c:legend>
      <c:legendPos val="r"/>
      <c:layout>
        <c:manualLayout>
          <c:xMode val="edge"/>
          <c:yMode val="edge"/>
          <c:x val="0.86245499999999997"/>
          <c:y val="0.40677099999999999"/>
          <c:w val="0.137545"/>
          <c:h val="0.12772600000000001"/>
        </c:manualLayout>
      </c:layout>
      <c:overlay val="1"/>
      <c:spPr>
        <a:solidFill>
          <a:srgbClr val="FFFFFF"/>
        </a:solidFill>
        <a:ln w="12700" cap="flat">
          <a:solidFill>
            <a:srgbClr val="000000"/>
          </a:solidFill>
          <a:prstDash val="solid"/>
          <a:round/>
        </a:ln>
        <a:effectLst/>
      </c:spPr>
      <c:txPr>
        <a:bodyPr rot="0"/>
        <a:lstStyle/>
        <a:p>
          <a:pPr>
            <a:defRPr sz="1400" b="0" i="0" u="none" strike="noStrike">
              <a:solidFill>
                <a:srgbClr val="000000"/>
              </a:solidFill>
              <a:latin typeface="Arial"/>
            </a:defRPr>
          </a:pPr>
          <a:endParaRPr lang="it-IT"/>
        </a:p>
      </c:txPr>
    </c:legend>
    <c:plotVisOnly val="1"/>
    <c:dispBlanksAs val="gap"/>
    <c:showDLblsOverMax val="1"/>
  </c:chart>
  <c:spPr>
    <a:solidFill>
      <a:srgbClr val="FFFFFF"/>
    </a:solidFill>
    <a:ln w="12700" cap="flat">
      <a:solidFill>
        <a:srgbClr val="000000"/>
      </a:solidFill>
      <a:prstDash val="solid"/>
      <a:round/>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92790406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olo Testo"/>
          <p:cNvSpPr txBox="1">
            <a:spLocks noGrp="1"/>
          </p:cNvSpPr>
          <p:nvPr>
            <p:ph type="title"/>
          </p:nvPr>
        </p:nvSpPr>
        <p:spPr>
          <a:xfrm>
            <a:off x="1270000" y="1638300"/>
            <a:ext cx="10464800" cy="3302000"/>
          </a:xfrm>
          <a:prstGeom prst="rect">
            <a:avLst/>
          </a:prstGeom>
        </p:spPr>
        <p:txBody>
          <a:bodyPr anchor="b"/>
          <a:lstStyle/>
          <a:p>
            <a:r>
              <a:t>Titolo Testo</a:t>
            </a:r>
          </a:p>
        </p:txBody>
      </p:sp>
      <p:sp>
        <p:nvSpPr>
          <p:cNvPr id="12" name="Corpo livello uno…"/>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Corpo livello uno…"/>
          <p:cNvSpPr txBox="1">
            <a:spLocks noGrp="1"/>
          </p:cNvSpPr>
          <p:nvPr>
            <p:ph type="body" sz="quarter" idx="1"/>
          </p:nvPr>
        </p:nvSpPr>
        <p:spPr>
          <a:xfrm>
            <a:off x="1270000" y="6362700"/>
            <a:ext cx="10464800" cy="461366"/>
          </a:xfrm>
          <a:prstGeom prst="rect">
            <a:avLst/>
          </a:prstGeom>
        </p:spPr>
        <p:txBody>
          <a:bodyPr anchor="t"/>
          <a:lstStyle>
            <a:lvl1pPr marL="0" indent="0" algn="ctr">
              <a:spcBef>
                <a:spcPts val="0"/>
              </a:spcBef>
              <a:buSzTx/>
              <a:buNone/>
              <a:defRPr sz="2400" i="1"/>
            </a:lvl1pPr>
            <a:lvl2pPr marL="777875" indent="-333375" algn="ctr">
              <a:spcBef>
                <a:spcPts val="0"/>
              </a:spcBef>
              <a:defRPr sz="2400" i="1"/>
            </a:lvl2pPr>
            <a:lvl3pPr marL="1222375" indent="-333375" algn="ctr">
              <a:spcBef>
                <a:spcPts val="0"/>
              </a:spcBef>
              <a:defRPr sz="2400" i="1"/>
            </a:lvl3pPr>
            <a:lvl4pPr marL="1666875" indent="-333375" algn="ctr">
              <a:spcBef>
                <a:spcPts val="0"/>
              </a:spcBef>
              <a:defRPr sz="2400" i="1"/>
            </a:lvl4pPr>
            <a:lvl5pPr marL="2111375" indent="-333375" algn="ctr">
              <a:spcBef>
                <a:spcPts val="0"/>
              </a:spcBef>
              <a:defRPr sz="2400" i="1"/>
            </a:lvl5pPr>
          </a:lstStyle>
          <a:p>
            <a:r>
              <a:t>Corpo livello uno</a:t>
            </a:r>
          </a:p>
          <a:p>
            <a:pPr lvl="1"/>
            <a:r>
              <a:t>Corpo livello due</a:t>
            </a:r>
          </a:p>
          <a:p>
            <a:pPr lvl="2"/>
            <a:r>
              <a:t>Corpo livello tre</a:t>
            </a:r>
          </a:p>
          <a:p>
            <a:pPr lvl="3"/>
            <a:r>
              <a:t>Corpo livello quattro</a:t>
            </a:r>
          </a:p>
          <a:p>
            <a:pPr lvl="4"/>
            <a:r>
              <a:t>Corpo livello cinque</a:t>
            </a:r>
          </a:p>
        </p:txBody>
      </p:sp>
      <p:sp>
        <p:nvSpPr>
          <p:cNvPr id="94" name="“Type a quote here.”"/>
          <p:cNvSpPr txBox="1">
            <a:spLocks noGrp="1"/>
          </p:cNvSpPr>
          <p:nvPr>
            <p:ph type="body" sz="quarter" idx="13"/>
          </p:nvPr>
        </p:nvSpPr>
        <p:spPr>
          <a:xfrm>
            <a:off x="1270000" y="4267112"/>
            <a:ext cx="10464800" cy="609780"/>
          </a:xfrm>
          <a:prstGeom prst="rect">
            <a:avLst/>
          </a:prstGeom>
        </p:spPr>
        <p:txBody>
          <a:bodyPr/>
          <a:lstStyle/>
          <a:p>
            <a:endParaRPr/>
          </a:p>
        </p:txBody>
      </p:sp>
      <p:sp>
        <p:nvSpPr>
          <p:cNvPr id="9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magin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952500" y="2590800"/>
            <a:ext cx="5473700" cy="62865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578600" y="2590800"/>
            <a:ext cx="5473700" cy="62865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numero diapositiva 4"/>
          <p:cNvSpPr>
            <a:spLocks noGrp="1"/>
          </p:cNvSpPr>
          <p:nvPr>
            <p:ph type="sldNum" sz="quarter" idx="10"/>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29062690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magin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Titolo Testo"/>
          <p:cNvSpPr txBox="1">
            <a:spLocks noGrp="1"/>
          </p:cNvSpPr>
          <p:nvPr>
            <p:ph type="title"/>
          </p:nvPr>
        </p:nvSpPr>
        <p:spPr>
          <a:xfrm>
            <a:off x="1270000" y="6718300"/>
            <a:ext cx="10464800" cy="1422400"/>
          </a:xfrm>
          <a:prstGeom prst="rect">
            <a:avLst/>
          </a:prstGeom>
        </p:spPr>
        <p:txBody>
          <a:bodyPr anchor="b"/>
          <a:lstStyle/>
          <a:p>
            <a:r>
              <a:t>Titolo Testo</a:t>
            </a:r>
          </a:p>
        </p:txBody>
      </p:sp>
      <p:sp>
        <p:nvSpPr>
          <p:cNvPr id="22" name="Corpo livello uno…"/>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Corpo livello uno</a:t>
            </a:r>
          </a:p>
          <a:p>
            <a:pPr lvl="1"/>
            <a:r>
              <a:t>Corpo livello due</a:t>
            </a:r>
          </a:p>
          <a:p>
            <a:pPr lvl="2"/>
            <a:r>
              <a:t>Corpo livello tre</a:t>
            </a:r>
          </a:p>
          <a:p>
            <a:pPr lvl="3"/>
            <a:r>
              <a:t>Corpo livello quattro</a:t>
            </a:r>
          </a:p>
          <a:p>
            <a:pPr lvl="4"/>
            <a:r>
              <a:t>Corpo livello cinque</a:t>
            </a:r>
          </a:p>
        </p:txBody>
      </p:sp>
      <p:sp>
        <p:nvSpPr>
          <p:cNvPr id="2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olo Testo"/>
          <p:cNvSpPr txBox="1">
            <a:spLocks noGrp="1"/>
          </p:cNvSpPr>
          <p:nvPr>
            <p:ph type="title"/>
          </p:nvPr>
        </p:nvSpPr>
        <p:spPr>
          <a:xfrm>
            <a:off x="1270000" y="3225800"/>
            <a:ext cx="10464800" cy="3302000"/>
          </a:xfrm>
          <a:prstGeom prst="rect">
            <a:avLst/>
          </a:prstGeom>
        </p:spPr>
        <p:txBody>
          <a:bodyPr/>
          <a:lstStyle/>
          <a:p>
            <a:r>
              <a:t>Titolo Testo</a:t>
            </a:r>
          </a:p>
        </p:txBody>
      </p:sp>
      <p:sp>
        <p:nvSpPr>
          <p:cNvPr id="3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magin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itolo Testo"/>
          <p:cNvSpPr txBox="1">
            <a:spLocks noGrp="1"/>
          </p:cNvSpPr>
          <p:nvPr>
            <p:ph type="title"/>
          </p:nvPr>
        </p:nvSpPr>
        <p:spPr>
          <a:xfrm>
            <a:off x="952500" y="635000"/>
            <a:ext cx="5334000" cy="3987800"/>
          </a:xfrm>
          <a:prstGeom prst="rect">
            <a:avLst/>
          </a:prstGeom>
        </p:spPr>
        <p:txBody>
          <a:bodyPr anchor="b"/>
          <a:lstStyle>
            <a:lvl1pPr>
              <a:defRPr sz="6000"/>
            </a:lvl1pPr>
          </a:lstStyle>
          <a:p>
            <a:r>
              <a:t>Titolo Testo</a:t>
            </a:r>
          </a:p>
        </p:txBody>
      </p:sp>
      <p:sp>
        <p:nvSpPr>
          <p:cNvPr id="40" name="Corpo livello uno…"/>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Corpo livello uno</a:t>
            </a:r>
          </a:p>
          <a:p>
            <a:pPr lvl="1"/>
            <a:r>
              <a:t>Corpo livello due</a:t>
            </a:r>
          </a:p>
          <a:p>
            <a:pPr lvl="2"/>
            <a:r>
              <a:t>Corpo livello tre</a:t>
            </a:r>
          </a:p>
          <a:p>
            <a:pPr lvl="3"/>
            <a:r>
              <a:t>Corpo livello quattro</a:t>
            </a:r>
          </a:p>
          <a:p>
            <a:pPr lvl="4"/>
            <a:r>
              <a:t>Corpo livello cinque</a:t>
            </a:r>
          </a:p>
        </p:txBody>
      </p:sp>
      <p:sp>
        <p:nvSpPr>
          <p:cNvPr id="4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olo Testo"/>
          <p:cNvSpPr txBox="1">
            <a:spLocks noGrp="1"/>
          </p:cNvSpPr>
          <p:nvPr>
            <p:ph type="title"/>
          </p:nvPr>
        </p:nvSpPr>
        <p:spPr>
          <a:prstGeom prst="rect">
            <a:avLst/>
          </a:prstGeom>
        </p:spPr>
        <p:txBody>
          <a:bodyPr/>
          <a:lstStyle/>
          <a:p>
            <a:r>
              <a:t>Titolo Testo</a:t>
            </a:r>
          </a:p>
        </p:txBody>
      </p:sp>
      <p:sp>
        <p:nvSpPr>
          <p:cNvPr id="49"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olo Testo"/>
          <p:cNvSpPr txBox="1">
            <a:spLocks noGrp="1"/>
          </p:cNvSpPr>
          <p:nvPr>
            <p:ph type="title"/>
          </p:nvPr>
        </p:nvSpPr>
        <p:spPr>
          <a:prstGeom prst="rect">
            <a:avLst/>
          </a:prstGeom>
        </p:spPr>
        <p:txBody>
          <a:bodyPr/>
          <a:lstStyle/>
          <a:p>
            <a:r>
              <a:t>Titolo Testo</a:t>
            </a:r>
          </a:p>
        </p:txBody>
      </p:sp>
      <p:sp>
        <p:nvSpPr>
          <p:cNvPr id="57"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5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magin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olo Testo"/>
          <p:cNvSpPr txBox="1">
            <a:spLocks noGrp="1"/>
          </p:cNvSpPr>
          <p:nvPr>
            <p:ph type="title"/>
          </p:nvPr>
        </p:nvSpPr>
        <p:spPr>
          <a:prstGeom prst="rect">
            <a:avLst/>
          </a:prstGeom>
        </p:spPr>
        <p:txBody>
          <a:bodyPr/>
          <a:lstStyle/>
          <a:p>
            <a:r>
              <a:t>Titolo Testo</a:t>
            </a:r>
          </a:p>
        </p:txBody>
      </p:sp>
      <p:sp>
        <p:nvSpPr>
          <p:cNvPr id="67" name="Corpo livello uno…"/>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Corpo livello uno</a:t>
            </a:r>
          </a:p>
          <a:p>
            <a:pPr lvl="1"/>
            <a:r>
              <a:t>Corpo livello due</a:t>
            </a:r>
          </a:p>
          <a:p>
            <a:pPr lvl="2"/>
            <a:r>
              <a:t>Corpo livello tre</a:t>
            </a:r>
          </a:p>
          <a:p>
            <a:pPr lvl="3"/>
            <a:r>
              <a:t>Corpo livello quattro</a:t>
            </a:r>
          </a:p>
          <a:p>
            <a:pPr lvl="4"/>
            <a:r>
              <a:t>Corpo livello cinque</a:t>
            </a:r>
          </a:p>
        </p:txBody>
      </p:sp>
      <p:sp>
        <p:nvSpPr>
          <p:cNvPr id="68" name="Numero diapositiva"/>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Corpo livello uno…"/>
          <p:cNvSpPr txBox="1">
            <a:spLocks noGrp="1"/>
          </p:cNvSpPr>
          <p:nvPr>
            <p:ph type="body" idx="1"/>
          </p:nvPr>
        </p:nvSpPr>
        <p:spPr>
          <a:xfrm>
            <a:off x="952500" y="1270000"/>
            <a:ext cx="11099800" cy="7213600"/>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7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magin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magin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Immagin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Testo"/>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Titolo Testo</a:t>
            </a:r>
          </a:p>
        </p:txBody>
      </p:sp>
      <p:sp>
        <p:nvSpPr>
          <p:cNvPr id="3" name="Corpo livello uno…"/>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a:latin typeface="Helvetica Neue Light"/>
                <a:ea typeface="Helvetica Neue Light"/>
                <a:cs typeface="Helvetica Neue Light"/>
                <a:sym typeface="Helvetica Neue Light"/>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4.gi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slideLayout" Target="../slideLayouts/slideLayout13.xml"/><Relationship Id="rId4"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9.t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t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Immagine 3" descr="Immagine 3"/>
          <p:cNvPicPr>
            <a:picLocks noChangeAspect="1"/>
          </p:cNvPicPr>
          <p:nvPr/>
        </p:nvPicPr>
        <p:blipFill>
          <a:blip r:embed="rId2">
            <a:extLst/>
          </a:blip>
          <a:stretch>
            <a:fillRect/>
          </a:stretch>
        </p:blipFill>
        <p:spPr>
          <a:xfrm>
            <a:off x="3824971" y="8036379"/>
            <a:ext cx="9159442" cy="1638409"/>
          </a:xfrm>
          <a:prstGeom prst="rect">
            <a:avLst/>
          </a:prstGeom>
          <a:ln w="12700">
            <a:miter lim="400000"/>
          </a:ln>
          <a:effectLst>
            <a:outerShdw blurRad="406400" dist="190500" dir="2700000" rotWithShape="0">
              <a:srgbClr val="333333">
                <a:alpha val="64999"/>
              </a:srgbClr>
            </a:outerShdw>
          </a:effectLst>
        </p:spPr>
      </p:pic>
      <p:pic>
        <p:nvPicPr>
          <p:cNvPr id="120" name="Picture 2" descr="Picture 2"/>
          <p:cNvPicPr>
            <a:picLocks noChangeAspect="1"/>
          </p:cNvPicPr>
          <p:nvPr/>
        </p:nvPicPr>
        <p:blipFill>
          <a:blip r:embed="rId3">
            <a:extLst/>
          </a:blip>
          <a:stretch>
            <a:fillRect/>
          </a:stretch>
        </p:blipFill>
        <p:spPr>
          <a:xfrm>
            <a:off x="153833" y="94057"/>
            <a:ext cx="3344137" cy="1638402"/>
          </a:xfrm>
          <a:prstGeom prst="rect">
            <a:avLst/>
          </a:prstGeom>
          <a:ln w="12700">
            <a:miter lim="400000"/>
          </a:ln>
          <a:effectLst>
            <a:outerShdw blurRad="406400" dist="190500" dir="2700000" rotWithShape="0">
              <a:srgbClr val="333333">
                <a:alpha val="64999"/>
              </a:srgbClr>
            </a:outerShdw>
          </a:effectLst>
        </p:spPr>
      </p:pic>
      <p:sp>
        <p:nvSpPr>
          <p:cNvPr id="121" name="LE MALATTIE A TRASMISSIONE SESSUALE 11 dicembre 2017"/>
          <p:cNvSpPr txBox="1"/>
          <p:nvPr/>
        </p:nvSpPr>
        <p:spPr>
          <a:xfrm>
            <a:off x="2648148" y="1625070"/>
            <a:ext cx="6913751" cy="238526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defTabSz="650240">
              <a:spcBef>
                <a:spcPts val="1700"/>
              </a:spcBef>
              <a:defRPr sz="5800" b="1">
                <a:solidFill>
                  <a:srgbClr val="FF3736"/>
                </a:solidFill>
                <a:latin typeface="Times"/>
                <a:ea typeface="Times"/>
                <a:cs typeface="Times"/>
                <a:sym typeface="Times"/>
              </a:defRPr>
            </a:pPr>
            <a:r>
              <a:rPr sz="4000" dirty="0"/>
              <a:t>LE MALATTIE A </a:t>
            </a:r>
            <a:endParaRPr lang="it-IT" sz="4000" dirty="0" smtClean="0"/>
          </a:p>
          <a:p>
            <a:pPr defTabSz="650240">
              <a:spcBef>
                <a:spcPts val="1700"/>
              </a:spcBef>
              <a:defRPr sz="5800" b="1">
                <a:solidFill>
                  <a:srgbClr val="FF3736"/>
                </a:solidFill>
                <a:latin typeface="Times"/>
                <a:ea typeface="Times"/>
                <a:cs typeface="Times"/>
                <a:sym typeface="Times"/>
              </a:defRPr>
            </a:pPr>
            <a:r>
              <a:rPr sz="4000" dirty="0" smtClean="0"/>
              <a:t>TRASMISSIONE </a:t>
            </a:r>
            <a:r>
              <a:rPr sz="4000" dirty="0"/>
              <a:t>SESSUALE </a:t>
            </a:r>
            <a:endParaRPr lang="it-IT" sz="4000" dirty="0" smtClean="0"/>
          </a:p>
          <a:p>
            <a:pPr defTabSz="650240">
              <a:spcBef>
                <a:spcPts val="1700"/>
              </a:spcBef>
              <a:defRPr sz="5800" b="1">
                <a:solidFill>
                  <a:srgbClr val="FF3736"/>
                </a:solidFill>
                <a:latin typeface="Times"/>
                <a:ea typeface="Times"/>
                <a:cs typeface="Times"/>
                <a:sym typeface="Times"/>
              </a:defRPr>
            </a:pPr>
            <a:r>
              <a:rPr sz="4000" dirty="0" smtClean="0"/>
              <a:t>11 </a:t>
            </a:r>
            <a:r>
              <a:rPr sz="4000" dirty="0" err="1"/>
              <a:t>dicembre</a:t>
            </a:r>
            <a:r>
              <a:rPr sz="4000" dirty="0"/>
              <a:t> 2017 </a:t>
            </a:r>
            <a:endParaRPr lang="it-IT" sz="4000" dirty="0" smtClean="0"/>
          </a:p>
        </p:txBody>
      </p:sp>
      <p:sp>
        <p:nvSpPr>
          <p:cNvPr id="122" name="In collaborazione con…"/>
          <p:cNvSpPr txBox="1"/>
          <p:nvPr/>
        </p:nvSpPr>
        <p:spPr>
          <a:xfrm>
            <a:off x="4984529" y="-84672"/>
            <a:ext cx="7779558" cy="163461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defTabSz="650240">
              <a:lnSpc>
                <a:spcPts val="6400"/>
              </a:lnSpc>
              <a:spcBef>
                <a:spcPts val="1700"/>
              </a:spcBef>
              <a:defRPr sz="2600" b="1">
                <a:latin typeface="Arial"/>
                <a:ea typeface="Arial"/>
                <a:cs typeface="Arial"/>
                <a:sym typeface="Arial"/>
              </a:defRPr>
            </a:lvl1pPr>
          </a:lstStyle>
          <a:p>
            <a:r>
              <a:t>In collaborazione con  AIDM  Associazione Italiana Donne Medico BRESCIA </a:t>
            </a:r>
          </a:p>
        </p:txBody>
      </p:sp>
      <p:sp>
        <p:nvSpPr>
          <p:cNvPr id="123" name="Trasmissione materno-infantile dell’HIV"/>
          <p:cNvSpPr txBox="1"/>
          <p:nvPr/>
        </p:nvSpPr>
        <p:spPr>
          <a:xfrm>
            <a:off x="1825901" y="4348711"/>
            <a:ext cx="9419245" cy="179792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650240">
              <a:lnSpc>
                <a:spcPts val="9300"/>
              </a:lnSpc>
              <a:spcBef>
                <a:spcPts val="1700"/>
              </a:spcBef>
              <a:defRPr sz="5600" b="1">
                <a:latin typeface="Arial"/>
                <a:ea typeface="Arial"/>
                <a:cs typeface="Arial"/>
                <a:sym typeface="Arial"/>
              </a:defRPr>
            </a:lvl1pPr>
          </a:lstStyle>
          <a:p>
            <a:pPr>
              <a:lnSpc>
                <a:spcPct val="100000"/>
              </a:lnSpc>
            </a:pPr>
            <a:r>
              <a:rPr sz="4800" dirty="0" err="1"/>
              <a:t>Trasmissione</a:t>
            </a:r>
            <a:r>
              <a:rPr sz="4800" dirty="0"/>
              <a:t> </a:t>
            </a:r>
            <a:r>
              <a:rPr sz="4800" dirty="0" err="1"/>
              <a:t>materno</a:t>
            </a:r>
            <a:r>
              <a:rPr sz="4800" dirty="0"/>
              <a:t>-infantile </a:t>
            </a:r>
            <a:endParaRPr lang="it-IT" sz="4800" dirty="0" smtClean="0"/>
          </a:p>
          <a:p>
            <a:pPr>
              <a:lnSpc>
                <a:spcPct val="100000"/>
              </a:lnSpc>
            </a:pPr>
            <a:r>
              <a:rPr sz="4800" dirty="0" err="1" smtClean="0"/>
              <a:t>dell’HIV</a:t>
            </a:r>
            <a:endParaRPr sz="4800" dirty="0"/>
          </a:p>
        </p:txBody>
      </p:sp>
      <p:sp>
        <p:nvSpPr>
          <p:cNvPr id="124" name="GRAZIELLA  IACONO…"/>
          <p:cNvSpPr txBox="1"/>
          <p:nvPr/>
        </p:nvSpPr>
        <p:spPr>
          <a:xfrm>
            <a:off x="100660" y="6153882"/>
            <a:ext cx="6048203" cy="180446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defTabSz="650240">
              <a:spcBef>
                <a:spcPts val="1700"/>
              </a:spcBef>
              <a:defRPr sz="3200" b="1">
                <a:latin typeface="Arial"/>
                <a:ea typeface="Arial"/>
                <a:cs typeface="Arial"/>
                <a:sym typeface="Arial"/>
              </a:defRPr>
            </a:pPr>
            <a:r>
              <a:rPr dirty="0"/>
              <a:t>GRAZIELLA  IACONO</a:t>
            </a:r>
          </a:p>
          <a:p>
            <a:pPr defTabSz="650240">
              <a:spcBef>
                <a:spcPts val="1700"/>
              </a:spcBef>
              <a:defRPr sz="2800" b="1">
                <a:latin typeface="Arial"/>
                <a:ea typeface="Arial"/>
                <a:cs typeface="Arial"/>
                <a:sym typeface="Arial"/>
              </a:defRPr>
            </a:pPr>
            <a:r>
              <a:rPr dirty="0"/>
              <a:t>ASST SPEDALI CIVILI DI BRESCIA</a:t>
            </a:r>
          </a:p>
          <a:p>
            <a:pPr defTabSz="650240">
              <a:spcBef>
                <a:spcPts val="1700"/>
              </a:spcBef>
              <a:defRPr sz="2800" b="1">
                <a:latin typeface="Arial"/>
                <a:ea typeface="Arial"/>
                <a:cs typeface="Arial"/>
                <a:sym typeface="Arial"/>
              </a:defRPr>
            </a:pPr>
            <a:r>
              <a:rPr dirty="0"/>
              <a:t>Presidio </a:t>
            </a:r>
            <a:r>
              <a:rPr dirty="0" err="1"/>
              <a:t>Ospedale</a:t>
            </a:r>
            <a:r>
              <a:rPr dirty="0"/>
              <a:t> </a:t>
            </a:r>
            <a:r>
              <a:rPr dirty="0" err="1"/>
              <a:t>dei</a:t>
            </a:r>
            <a:r>
              <a:rPr dirty="0"/>
              <a:t> Bambini</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itolo 1"/>
          <p:cNvSpPr txBox="1">
            <a:spLocks noGrp="1"/>
          </p:cNvSpPr>
          <p:nvPr>
            <p:ph type="title"/>
          </p:nvPr>
        </p:nvSpPr>
        <p:spPr>
          <a:prstGeom prst="rect">
            <a:avLst/>
          </a:prstGeom>
        </p:spPr>
        <p:txBody>
          <a:bodyPr/>
          <a:lstStyle>
            <a:lvl1pPr defTabSz="1183432">
              <a:defRPr sz="4800"/>
            </a:lvl1pPr>
          </a:lstStyle>
          <a:p>
            <a:r>
              <a:t>DISTRIBUZIONE  NEL MONDO DELLA INFEZIONE MATERNO-INFANTILE</a:t>
            </a:r>
          </a:p>
        </p:txBody>
      </p:sp>
      <p:sp>
        <p:nvSpPr>
          <p:cNvPr id="165" name="Segnaposto contenuto 2"/>
          <p:cNvSpPr txBox="1">
            <a:spLocks noGrp="1"/>
          </p:cNvSpPr>
          <p:nvPr>
            <p:ph type="body" idx="1"/>
          </p:nvPr>
        </p:nvSpPr>
        <p:spPr>
          <a:prstGeom prst="rect">
            <a:avLst/>
          </a:prstGeom>
        </p:spPr>
        <p:txBody>
          <a:bodyPr/>
          <a:lstStyle/>
          <a:p>
            <a:pPr marL="0" indent="0" defTabSz="1099554">
              <a:lnSpc>
                <a:spcPct val="80000"/>
              </a:lnSpc>
              <a:spcBef>
                <a:spcPts val="3700"/>
              </a:spcBef>
              <a:buSzTx/>
              <a:buNone/>
              <a:defRPr sz="3900"/>
            </a:pPr>
            <a:r>
              <a:t>Sfortunatamente proprio le regioni del mondo con meno risorse hanno la massima quota di MTCT dell’infezione da HIV : Nigeria 23%, Angola 21%, Chad 19%, Costa d’Avorio 16% e Repubblica democratica del Congo 15% e perciò è richiesta un’implementazione delle risorse dedicate alla prevenzione.  Nel 2014  c’erano circa 1.2 milioni di donne gravide HIV+   in Africa</a:t>
            </a:r>
            <a:endParaRPr sz="4600"/>
          </a:p>
          <a:p>
            <a:pPr marL="0" indent="0" defTabSz="1099554">
              <a:lnSpc>
                <a:spcPct val="80000"/>
              </a:lnSpc>
              <a:spcBef>
                <a:spcPts val="700"/>
              </a:spcBef>
              <a:buSzTx/>
              <a:buNone/>
              <a:defRPr sz="3000"/>
            </a:pPr>
            <a:endParaRPr sz="4600"/>
          </a:p>
          <a:p>
            <a:pPr marL="0" indent="0" defTabSz="1099554">
              <a:lnSpc>
                <a:spcPct val="80000"/>
              </a:lnSpc>
              <a:spcBef>
                <a:spcPts val="700"/>
              </a:spcBef>
              <a:buSzTx/>
              <a:buNone/>
              <a:defRPr sz="3000"/>
            </a:pPr>
            <a:endParaRPr sz="4600"/>
          </a:p>
          <a:p>
            <a:pPr marL="0" indent="0" defTabSz="1099554">
              <a:lnSpc>
                <a:spcPct val="80000"/>
              </a:lnSpc>
              <a:spcBef>
                <a:spcPts val="500"/>
              </a:spcBef>
              <a:buSzTx/>
              <a:buNone/>
              <a:defRPr sz="2100"/>
            </a:pPr>
            <a:r>
              <a:t>Int. J. Mol. Sci. </a:t>
            </a:r>
            <a:r>
              <a:rPr b="1">
                <a:latin typeface="Calibri"/>
                <a:ea typeface="Calibri"/>
                <a:cs typeface="Calibri"/>
                <a:sym typeface="Calibri"/>
              </a:rPr>
              <a:t>2017</a:t>
            </a:r>
            <a:r>
              <a:t>, 18, 423 </a:t>
            </a:r>
            <a:r>
              <a:rPr b="1">
                <a:latin typeface="Calibri"/>
                <a:ea typeface="Calibri"/>
                <a:cs typeface="Calibri"/>
                <a:sym typeface="Calibri"/>
              </a:rPr>
              <a:t>Antiretroviral Treatment in HIV-1-Positive Mothers: Neurological Implications in Virus-Free Children </a:t>
            </a:r>
            <a:r>
              <a:t>International Journal of </a:t>
            </a:r>
            <a:r>
              <a:rPr b="1" i="1">
                <a:latin typeface="Calibri"/>
                <a:ea typeface="Calibri"/>
                <a:cs typeface="Calibri"/>
                <a:sym typeface="Calibri"/>
              </a:rPr>
              <a:t>Molecular Sciences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Rettangolo 1"/>
          <p:cNvSpPr txBox="1"/>
          <p:nvPr/>
        </p:nvSpPr>
        <p:spPr>
          <a:xfrm>
            <a:off x="201112" y="354716"/>
            <a:ext cx="12186967" cy="193426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b="1"/>
            </a:lvl1pPr>
          </a:lstStyle>
          <a:p>
            <a:r>
              <a:t>The incidence of perinatal HIV-1 infection declined from 4.0 cases per 100,000 live births (in 2008) to 3.1 cases per 100,000 live births (in 2012) but with striking disparities among racial and ethnic groups: the rate was 15.1 cases per 100,000 live births among black infants, 1.7 per 100,000 live births among Hispanic infants, and 0.3 per 100,000 live births among white infants (Fig. 1).5</a:t>
            </a:r>
          </a:p>
        </p:txBody>
      </p:sp>
      <p:pic>
        <p:nvPicPr>
          <p:cNvPr id="168" name="Picture 2" descr="Picture 2"/>
          <p:cNvPicPr>
            <a:picLocks noChangeAspect="1"/>
          </p:cNvPicPr>
          <p:nvPr/>
        </p:nvPicPr>
        <p:blipFill>
          <a:blip r:embed="rId2">
            <a:extLst/>
          </a:blip>
          <a:stretch>
            <a:fillRect/>
          </a:stretch>
        </p:blipFill>
        <p:spPr>
          <a:xfrm>
            <a:off x="3965606" y="3129489"/>
            <a:ext cx="8317663" cy="5892807"/>
          </a:xfrm>
          <a:prstGeom prst="rect">
            <a:avLst/>
          </a:prstGeom>
          <a:ln w="12700">
            <a:miter lim="400000"/>
          </a:ln>
        </p:spPr>
      </p:pic>
      <p:pic>
        <p:nvPicPr>
          <p:cNvPr id="169" name="Picture 3" descr="Picture 3"/>
          <p:cNvPicPr>
            <a:picLocks noChangeAspect="1"/>
          </p:cNvPicPr>
          <p:nvPr/>
        </p:nvPicPr>
        <p:blipFill>
          <a:blip r:embed="rId3">
            <a:extLst/>
          </a:blip>
          <a:stretch>
            <a:fillRect/>
          </a:stretch>
        </p:blipFill>
        <p:spPr>
          <a:xfrm>
            <a:off x="93097" y="9171937"/>
            <a:ext cx="7274567" cy="433510"/>
          </a:xfrm>
          <a:prstGeom prst="rect">
            <a:avLst/>
          </a:prstGeom>
          <a:ln w="12700">
            <a:miter lim="400000"/>
          </a:ln>
        </p:spPr>
      </p:pic>
      <p:pic>
        <p:nvPicPr>
          <p:cNvPr id="170" name="Picture 4" descr="Picture 4"/>
          <p:cNvPicPr>
            <a:picLocks noChangeAspect="1"/>
          </p:cNvPicPr>
          <p:nvPr/>
        </p:nvPicPr>
        <p:blipFill>
          <a:blip r:embed="rId4">
            <a:extLst/>
          </a:blip>
          <a:stretch>
            <a:fillRect/>
          </a:stretch>
        </p:blipFill>
        <p:spPr>
          <a:xfrm>
            <a:off x="7707369" y="9266762"/>
            <a:ext cx="4930998" cy="243856"/>
          </a:xfrm>
          <a:prstGeom prst="rect">
            <a:avLst/>
          </a:prstGeom>
          <a:ln w="12700">
            <a:miter lim="400000"/>
          </a:ln>
        </p:spPr>
      </p:pic>
      <p:pic>
        <p:nvPicPr>
          <p:cNvPr id="171" name="Picture 5" descr="Picture 5"/>
          <p:cNvPicPr>
            <a:picLocks noChangeAspect="1"/>
          </p:cNvPicPr>
          <p:nvPr/>
        </p:nvPicPr>
        <p:blipFill>
          <a:blip r:embed="rId5">
            <a:extLst/>
          </a:blip>
          <a:stretch>
            <a:fillRect/>
          </a:stretch>
        </p:blipFill>
        <p:spPr>
          <a:xfrm>
            <a:off x="8016529" y="2373708"/>
            <a:ext cx="4312685" cy="1677162"/>
          </a:xfrm>
          <a:prstGeom prst="rect">
            <a:avLst/>
          </a:prstGeom>
          <a:ln w="12700">
            <a:miter lim="400000"/>
          </a:ln>
        </p:spPr>
      </p:pic>
      <p:sp>
        <p:nvSpPr>
          <p:cNvPr id="172" name="CasellaDiTesto 2"/>
          <p:cNvSpPr txBox="1"/>
          <p:nvPr/>
        </p:nvSpPr>
        <p:spPr>
          <a:xfrm>
            <a:off x="371440" y="2571836"/>
            <a:ext cx="2432051" cy="534540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defRPr sz="3800" b="1"/>
            </a:pPr>
            <a:r>
              <a:t>Ogni anno </a:t>
            </a:r>
          </a:p>
          <a:p>
            <a:pPr>
              <a:defRPr sz="3800" b="1"/>
            </a:pPr>
            <a:r>
              <a:t>150.000 </a:t>
            </a:r>
          </a:p>
          <a:p>
            <a:pPr>
              <a:defRPr sz="3800" b="1"/>
            </a:pPr>
            <a:r>
              <a:t>nuovi casi di </a:t>
            </a:r>
          </a:p>
          <a:p>
            <a:pPr>
              <a:defRPr sz="3800" b="1"/>
            </a:pPr>
            <a:r>
              <a:t>HIV </a:t>
            </a:r>
          </a:p>
          <a:p>
            <a:pPr>
              <a:defRPr sz="3800" b="1"/>
            </a:pPr>
            <a:r>
              <a:t>pediatrico </a:t>
            </a:r>
          </a:p>
          <a:p>
            <a:pPr>
              <a:defRPr sz="3800" b="1"/>
            </a:pPr>
            <a:r>
              <a:t>nel </a:t>
            </a:r>
          </a:p>
          <a:p>
            <a:pPr>
              <a:defRPr sz="3800" b="1"/>
            </a:pPr>
            <a:r>
              <a:t>mondo</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Picture 2" descr="Picture 2"/>
          <p:cNvPicPr>
            <a:picLocks noChangeAspect="1"/>
          </p:cNvPicPr>
          <p:nvPr/>
        </p:nvPicPr>
        <p:blipFill>
          <a:blip r:embed="rId2">
            <a:extLst/>
          </a:blip>
          <a:stretch>
            <a:fillRect/>
          </a:stretch>
        </p:blipFill>
        <p:spPr>
          <a:xfrm>
            <a:off x="508000" y="1625599"/>
            <a:ext cx="11988804" cy="6502404"/>
          </a:xfrm>
          <a:prstGeom prst="rect">
            <a:avLst/>
          </a:prstGeom>
          <a:ln w="12700">
            <a:miter lim="400000"/>
          </a:ln>
        </p:spPr>
      </p:pic>
      <p:pic>
        <p:nvPicPr>
          <p:cNvPr id="175" name="Picture 3" descr="Picture 3"/>
          <p:cNvPicPr>
            <a:picLocks noChangeAspect="1"/>
          </p:cNvPicPr>
          <p:nvPr/>
        </p:nvPicPr>
        <p:blipFill>
          <a:blip r:embed="rId3">
            <a:extLst/>
          </a:blip>
          <a:stretch>
            <a:fillRect/>
          </a:stretch>
        </p:blipFill>
        <p:spPr>
          <a:xfrm>
            <a:off x="5375873" y="8219516"/>
            <a:ext cx="7359909" cy="1397751"/>
          </a:xfrm>
          <a:prstGeom prst="rect">
            <a:avLst/>
          </a:prstGeom>
          <a:ln w="12700">
            <a:miter lim="400000"/>
          </a:ln>
        </p:spPr>
      </p:pic>
      <p:pic>
        <p:nvPicPr>
          <p:cNvPr id="176" name="Picture 4" descr="Picture 4"/>
          <p:cNvPicPr>
            <a:picLocks noChangeAspect="1"/>
          </p:cNvPicPr>
          <p:nvPr/>
        </p:nvPicPr>
        <p:blipFill>
          <a:blip r:embed="rId4">
            <a:extLst/>
          </a:blip>
          <a:stretch>
            <a:fillRect/>
          </a:stretch>
        </p:blipFill>
        <p:spPr>
          <a:xfrm>
            <a:off x="8550626" y="9390025"/>
            <a:ext cx="1476604" cy="216763"/>
          </a:xfrm>
          <a:prstGeom prst="rect">
            <a:avLst/>
          </a:prstGeom>
          <a:ln w="12700">
            <a:miter lim="400000"/>
          </a:ln>
        </p:spPr>
      </p:pic>
      <p:pic>
        <p:nvPicPr>
          <p:cNvPr id="177" name="Picture 5" descr="Picture 5"/>
          <p:cNvPicPr>
            <a:picLocks noChangeAspect="1"/>
          </p:cNvPicPr>
          <p:nvPr/>
        </p:nvPicPr>
        <p:blipFill>
          <a:blip r:embed="rId5">
            <a:extLst/>
          </a:blip>
          <a:stretch>
            <a:fillRect/>
          </a:stretch>
        </p:blipFill>
        <p:spPr>
          <a:xfrm>
            <a:off x="10598855" y="9231393"/>
            <a:ext cx="1126542" cy="531986"/>
          </a:xfrm>
          <a:prstGeom prst="rect">
            <a:avLst/>
          </a:prstGeom>
          <a:ln w="12700">
            <a:miter lim="400000"/>
          </a:ln>
        </p:spPr>
      </p:pic>
      <p:sp>
        <p:nvSpPr>
          <p:cNvPr id="178" name="Ovale 1"/>
          <p:cNvSpPr/>
          <p:nvPr/>
        </p:nvSpPr>
        <p:spPr>
          <a:xfrm>
            <a:off x="9472330" y="4876796"/>
            <a:ext cx="2765125" cy="2662713"/>
          </a:xfrm>
          <a:prstGeom prst="ellipse">
            <a:avLst/>
          </a:prstGeom>
          <a:ln w="25400">
            <a:solidFill>
              <a:srgbClr val="FF0000"/>
            </a:solidFill>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Età media (anni)"/>
          <p:cNvSpPr txBox="1"/>
          <p:nvPr/>
        </p:nvSpPr>
        <p:spPr>
          <a:xfrm>
            <a:off x="212085" y="1663625"/>
            <a:ext cx="2293621" cy="4613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Età media (anni)</a:t>
            </a:r>
          </a:p>
        </p:txBody>
      </p:sp>
      <p:sp>
        <p:nvSpPr>
          <p:cNvPr id="181" name="Straniere%"/>
          <p:cNvSpPr txBox="1"/>
          <p:nvPr/>
        </p:nvSpPr>
        <p:spPr>
          <a:xfrm>
            <a:off x="231076" y="2286517"/>
            <a:ext cx="1493648" cy="82966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r>
              <a:t>Straniere%</a:t>
            </a:r>
          </a:p>
        </p:txBody>
      </p:sp>
      <p:sp>
        <p:nvSpPr>
          <p:cNvPr id="182" name="Uso di droghe ev %"/>
          <p:cNvSpPr txBox="1"/>
          <p:nvPr/>
        </p:nvSpPr>
        <p:spPr>
          <a:xfrm>
            <a:off x="198013" y="3116184"/>
            <a:ext cx="2829765" cy="4613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Uso di droghe ev %</a:t>
            </a:r>
          </a:p>
        </p:txBody>
      </p:sp>
      <p:sp>
        <p:nvSpPr>
          <p:cNvPr id="183" name="1985-1994"/>
          <p:cNvSpPr txBox="1"/>
          <p:nvPr/>
        </p:nvSpPr>
        <p:spPr>
          <a:xfrm>
            <a:off x="4679631" y="1064716"/>
            <a:ext cx="1588618" cy="4613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1985-1994</a:t>
            </a:r>
          </a:p>
        </p:txBody>
      </p:sp>
      <p:sp>
        <p:nvSpPr>
          <p:cNvPr id="184" name="2005-2014"/>
          <p:cNvSpPr txBox="1"/>
          <p:nvPr/>
        </p:nvSpPr>
        <p:spPr>
          <a:xfrm>
            <a:off x="7655355" y="1064716"/>
            <a:ext cx="1758087" cy="4613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  2005-2014</a:t>
            </a:r>
          </a:p>
        </p:txBody>
      </p:sp>
      <p:sp>
        <p:nvSpPr>
          <p:cNvPr id="185" name="26"/>
          <p:cNvSpPr txBox="1"/>
          <p:nvPr/>
        </p:nvSpPr>
        <p:spPr>
          <a:xfrm>
            <a:off x="5344336" y="1663625"/>
            <a:ext cx="453238" cy="4613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26</a:t>
            </a:r>
          </a:p>
        </p:txBody>
      </p:sp>
      <p:sp>
        <p:nvSpPr>
          <p:cNvPr id="186" name="34"/>
          <p:cNvSpPr txBox="1"/>
          <p:nvPr/>
        </p:nvSpPr>
        <p:spPr>
          <a:xfrm>
            <a:off x="8311946" y="1663625"/>
            <a:ext cx="622707" cy="4613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  34</a:t>
            </a:r>
          </a:p>
        </p:txBody>
      </p:sp>
      <p:sp>
        <p:nvSpPr>
          <p:cNvPr id="187" name="0"/>
          <p:cNvSpPr txBox="1"/>
          <p:nvPr/>
        </p:nvSpPr>
        <p:spPr>
          <a:xfrm>
            <a:off x="5429070" y="2337317"/>
            <a:ext cx="283769" cy="4613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0</a:t>
            </a:r>
          </a:p>
        </p:txBody>
      </p:sp>
      <p:sp>
        <p:nvSpPr>
          <p:cNvPr id="188" name="38"/>
          <p:cNvSpPr txBox="1"/>
          <p:nvPr/>
        </p:nvSpPr>
        <p:spPr>
          <a:xfrm>
            <a:off x="8443214" y="2337317"/>
            <a:ext cx="537973" cy="4613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38 </a:t>
            </a:r>
          </a:p>
        </p:txBody>
      </p:sp>
      <p:sp>
        <p:nvSpPr>
          <p:cNvPr id="189" name="75,2"/>
          <p:cNvSpPr txBox="1"/>
          <p:nvPr/>
        </p:nvSpPr>
        <p:spPr>
          <a:xfrm>
            <a:off x="5217235" y="3123039"/>
            <a:ext cx="707441" cy="4613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75,2</a:t>
            </a:r>
          </a:p>
        </p:txBody>
      </p:sp>
      <p:sp>
        <p:nvSpPr>
          <p:cNvPr id="190" name="12,9"/>
          <p:cNvSpPr txBox="1"/>
          <p:nvPr/>
        </p:nvSpPr>
        <p:spPr>
          <a:xfrm>
            <a:off x="8358478" y="3116184"/>
            <a:ext cx="707441" cy="4613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12,9</a:t>
            </a:r>
          </a:p>
        </p:txBody>
      </p:sp>
      <p:sp>
        <p:nvSpPr>
          <p:cNvPr id="191" name="50"/>
          <p:cNvSpPr txBox="1"/>
          <p:nvPr/>
        </p:nvSpPr>
        <p:spPr>
          <a:xfrm>
            <a:off x="5344336" y="3899372"/>
            <a:ext cx="453238" cy="4613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50</a:t>
            </a:r>
          </a:p>
        </p:txBody>
      </p:sp>
      <p:sp>
        <p:nvSpPr>
          <p:cNvPr id="192" name="cART in gravidanza %"/>
          <p:cNvSpPr txBox="1"/>
          <p:nvPr/>
        </p:nvSpPr>
        <p:spPr>
          <a:xfrm>
            <a:off x="198318" y="3899372"/>
            <a:ext cx="3133955" cy="4613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cART in gravidanza %</a:t>
            </a:r>
          </a:p>
        </p:txBody>
      </p:sp>
      <p:sp>
        <p:nvSpPr>
          <p:cNvPr id="193" name="92,2"/>
          <p:cNvSpPr txBox="1"/>
          <p:nvPr/>
        </p:nvSpPr>
        <p:spPr>
          <a:xfrm>
            <a:off x="8358478" y="3899372"/>
            <a:ext cx="707441" cy="4613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92,2</a:t>
            </a:r>
          </a:p>
        </p:txBody>
      </p:sp>
      <p:sp>
        <p:nvSpPr>
          <p:cNvPr id="194" name="Viremia al parto&lt; 50 copie…"/>
          <p:cNvSpPr txBox="1"/>
          <p:nvPr/>
        </p:nvSpPr>
        <p:spPr>
          <a:xfrm>
            <a:off x="220140" y="4687585"/>
            <a:ext cx="3758185" cy="82966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r>
              <a:t>Viremia al parto&lt; 50 copie</a:t>
            </a:r>
          </a:p>
          <a:p>
            <a:r>
              <a:t>%</a:t>
            </a:r>
          </a:p>
        </p:txBody>
      </p:sp>
      <p:sp>
        <p:nvSpPr>
          <p:cNvPr id="195" name="19,2"/>
          <p:cNvSpPr txBox="1"/>
          <p:nvPr/>
        </p:nvSpPr>
        <p:spPr>
          <a:xfrm>
            <a:off x="5318835" y="4757661"/>
            <a:ext cx="707441" cy="4613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19,2</a:t>
            </a:r>
          </a:p>
        </p:txBody>
      </p:sp>
      <p:sp>
        <p:nvSpPr>
          <p:cNvPr id="196" name="82,3"/>
          <p:cNvSpPr txBox="1"/>
          <p:nvPr/>
        </p:nvSpPr>
        <p:spPr>
          <a:xfrm>
            <a:off x="8358478" y="4674811"/>
            <a:ext cx="707441" cy="4613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82,3</a:t>
            </a:r>
          </a:p>
        </p:txBody>
      </p:sp>
      <p:sp>
        <p:nvSpPr>
          <p:cNvPr id="197" name="Pregnancy and neonatal outcomes among a cohort of HIV-infected women in a large Italian teaching hospital: a 30-year retrospective study. Epidemiol. Infect 2017…"/>
          <p:cNvSpPr txBox="1"/>
          <p:nvPr/>
        </p:nvSpPr>
        <p:spPr>
          <a:xfrm>
            <a:off x="168639" y="8044985"/>
            <a:ext cx="12647693" cy="138499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defTabSz="1261460">
              <a:spcBef>
                <a:spcPts val="500"/>
              </a:spcBef>
              <a:defRPr sz="2600"/>
            </a:pPr>
            <a:r>
              <a:rPr dirty="0"/>
              <a:t>Pregnancy and neonatal outcomes among a cohort of HIV-infected women in </a:t>
            </a:r>
            <a:endParaRPr lang="it-IT" dirty="0" smtClean="0"/>
          </a:p>
          <a:p>
            <a:pPr algn="l" defTabSz="1261460">
              <a:spcBef>
                <a:spcPts val="500"/>
              </a:spcBef>
              <a:defRPr sz="2600"/>
            </a:pPr>
            <a:r>
              <a:rPr dirty="0" smtClean="0"/>
              <a:t>a </a:t>
            </a:r>
            <a:r>
              <a:rPr dirty="0"/>
              <a:t>large Italian teaching hospital: a 30-year retrospective study. </a:t>
            </a:r>
            <a:r>
              <a:rPr sz="2100" dirty="0" err="1"/>
              <a:t>Epidemiol</a:t>
            </a:r>
            <a:r>
              <a:rPr sz="2100" dirty="0"/>
              <a:t>. Infect 2017        </a:t>
            </a:r>
          </a:p>
          <a:p>
            <a:pPr algn="l" defTabSz="1261460">
              <a:spcBef>
                <a:spcPts val="500"/>
              </a:spcBef>
              <a:defRPr sz="2300"/>
            </a:pPr>
            <a:r>
              <a:rPr dirty="0"/>
              <a:t>Cambridge University Press 2017</a:t>
            </a:r>
          </a:p>
        </p:txBody>
      </p:sp>
      <p:sp>
        <p:nvSpPr>
          <p:cNvPr id="198" name="TC elettivo %"/>
          <p:cNvSpPr txBox="1"/>
          <p:nvPr/>
        </p:nvSpPr>
        <p:spPr>
          <a:xfrm>
            <a:off x="249072" y="5712917"/>
            <a:ext cx="1965656" cy="4613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TC elettivo %</a:t>
            </a:r>
          </a:p>
        </p:txBody>
      </p:sp>
      <p:sp>
        <p:nvSpPr>
          <p:cNvPr id="199" name="Trasmissione M-figlio %"/>
          <p:cNvSpPr txBox="1"/>
          <p:nvPr/>
        </p:nvSpPr>
        <p:spPr>
          <a:xfrm>
            <a:off x="198067" y="6565354"/>
            <a:ext cx="3388462" cy="4613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Trasmissione M-figlio %</a:t>
            </a:r>
          </a:p>
        </p:txBody>
      </p:sp>
      <p:sp>
        <p:nvSpPr>
          <p:cNvPr id="200" name="Nati prematuri %"/>
          <p:cNvSpPr txBox="1"/>
          <p:nvPr/>
        </p:nvSpPr>
        <p:spPr>
          <a:xfrm>
            <a:off x="255825" y="7320088"/>
            <a:ext cx="2434744" cy="4613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Nati prematuri %</a:t>
            </a:r>
          </a:p>
        </p:txBody>
      </p:sp>
      <p:sp>
        <p:nvSpPr>
          <p:cNvPr id="201" name="9,1"/>
          <p:cNvSpPr txBox="1"/>
          <p:nvPr/>
        </p:nvSpPr>
        <p:spPr>
          <a:xfrm>
            <a:off x="5361201" y="5642733"/>
            <a:ext cx="622707" cy="4613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9,1 </a:t>
            </a:r>
          </a:p>
        </p:txBody>
      </p:sp>
      <p:sp>
        <p:nvSpPr>
          <p:cNvPr id="202" name="92"/>
          <p:cNvSpPr txBox="1"/>
          <p:nvPr/>
        </p:nvSpPr>
        <p:spPr>
          <a:xfrm>
            <a:off x="8485581" y="5642733"/>
            <a:ext cx="453238" cy="4613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92</a:t>
            </a:r>
          </a:p>
        </p:txBody>
      </p:sp>
      <p:sp>
        <p:nvSpPr>
          <p:cNvPr id="203" name="10,2"/>
          <p:cNvSpPr txBox="1"/>
          <p:nvPr/>
        </p:nvSpPr>
        <p:spPr>
          <a:xfrm>
            <a:off x="5217235" y="6565354"/>
            <a:ext cx="707441" cy="4613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10,2</a:t>
            </a:r>
          </a:p>
        </p:txBody>
      </p:sp>
      <p:sp>
        <p:nvSpPr>
          <p:cNvPr id="204" name="0,3"/>
          <p:cNvSpPr txBox="1"/>
          <p:nvPr/>
        </p:nvSpPr>
        <p:spPr>
          <a:xfrm>
            <a:off x="8443214" y="6504306"/>
            <a:ext cx="537973" cy="4613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0,3</a:t>
            </a:r>
          </a:p>
        </p:txBody>
      </p:sp>
      <p:sp>
        <p:nvSpPr>
          <p:cNvPr id="205" name="5"/>
          <p:cNvSpPr txBox="1"/>
          <p:nvPr/>
        </p:nvSpPr>
        <p:spPr>
          <a:xfrm>
            <a:off x="5530672" y="7320088"/>
            <a:ext cx="283769" cy="4613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5</a:t>
            </a:r>
          </a:p>
        </p:txBody>
      </p:sp>
      <p:sp>
        <p:nvSpPr>
          <p:cNvPr id="206" name="17,3"/>
          <p:cNvSpPr txBox="1"/>
          <p:nvPr/>
        </p:nvSpPr>
        <p:spPr>
          <a:xfrm>
            <a:off x="8358478" y="7289565"/>
            <a:ext cx="707441" cy="4613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17,3</a:t>
            </a:r>
          </a:p>
        </p:txBody>
      </p:sp>
      <p:sp>
        <p:nvSpPr>
          <p:cNvPr id="207" name="COM’E’ CAMBIATA IN ITALIA L’INFEZIONE DA HIV IN 30 ANNI"/>
          <p:cNvSpPr txBox="1"/>
          <p:nvPr/>
        </p:nvSpPr>
        <p:spPr>
          <a:xfrm>
            <a:off x="98960" y="383374"/>
            <a:ext cx="12375072" cy="59744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300" b="1">
                <a:solidFill>
                  <a:srgbClr val="C53840"/>
                </a:solidFill>
              </a:defRPr>
            </a:lvl1pPr>
          </a:lstStyle>
          <a:p>
            <a:r>
              <a:t>COM’E’ CAMBIATA IN ITALIA L’INFEZIONE DA HIV IN 30 ANNI</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Immagine 1" descr="Immagine 1"/>
          <p:cNvPicPr>
            <a:picLocks noChangeAspect="1"/>
          </p:cNvPicPr>
          <p:nvPr/>
        </p:nvPicPr>
        <p:blipFill>
          <a:blip r:embed="rId2">
            <a:extLst/>
          </a:blip>
          <a:srcRect t="34167" r="1806"/>
          <a:stretch>
            <a:fillRect/>
          </a:stretch>
        </p:blipFill>
        <p:spPr>
          <a:xfrm rot="21420000">
            <a:off x="453169" y="2527648"/>
            <a:ext cx="12461890" cy="5909996"/>
          </a:xfrm>
          <a:prstGeom prst="rect">
            <a:avLst/>
          </a:prstGeom>
          <a:ln w="12700">
            <a:miter lim="400000"/>
          </a:ln>
        </p:spPr>
      </p:pic>
      <p:sp>
        <p:nvSpPr>
          <p:cNvPr id="210" name="Rectangle 4"/>
          <p:cNvSpPr txBox="1"/>
          <p:nvPr/>
        </p:nvSpPr>
        <p:spPr>
          <a:xfrm>
            <a:off x="612135" y="631887"/>
            <a:ext cx="10728970" cy="1701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5400" b="1">
                <a:solidFill>
                  <a:srgbClr val="1F497D"/>
                </a:solidFill>
                <a:latin typeface="Trebuchet MS"/>
                <a:ea typeface="Trebuchet MS"/>
                <a:cs typeface="Trebuchet MS"/>
                <a:sym typeface="Trebuchet MS"/>
              </a:defRPr>
            </a:lvl1pPr>
          </a:lstStyle>
          <a:p>
            <a:r>
              <a:t>Tasso di trasmissione dell’infezione verticale in Italia</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Rettangolo 1"/>
          <p:cNvSpPr txBox="1"/>
          <p:nvPr/>
        </p:nvSpPr>
        <p:spPr>
          <a:xfrm>
            <a:off x="562536" y="711199"/>
            <a:ext cx="11879727" cy="8331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defRPr sz="6200" b="1" i="1">
                <a:latin typeface="Trebuchet MS"/>
                <a:ea typeface="Trebuchet MS"/>
                <a:cs typeface="Trebuchet MS"/>
                <a:sym typeface="Trebuchet MS"/>
              </a:defRPr>
            </a:pPr>
            <a:r>
              <a:t>L’Italia è uno dei pochi paesi dell’Unione Europea in cui il test per HIV non è reso obbligatorio durante la gravidanza</a:t>
            </a:r>
            <a:r>
              <a:rPr i="0">
                <a:latin typeface="Calibri"/>
                <a:ea typeface="Calibri"/>
                <a:cs typeface="Calibri"/>
                <a:sym typeface="Calibri"/>
              </a:rPr>
              <a:t>.  Nei Paesi ad alto reddito anche una sola trasmissione verticale per mancanza di screening è oggi considerata inaccettabile </a:t>
            </a:r>
            <a:r>
              <a:rPr sz="2400" i="0">
                <a:latin typeface="Calibri"/>
                <a:ea typeface="Calibri"/>
                <a:cs typeface="Calibri"/>
                <a:sym typeface="Calibri"/>
              </a:rPr>
              <a:t>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Rectangle 4"/>
          <p:cNvSpPr txBox="1">
            <a:spLocks noGrp="1"/>
          </p:cNvSpPr>
          <p:nvPr>
            <p:ph type="title" idx="4294967295"/>
          </p:nvPr>
        </p:nvSpPr>
        <p:spPr>
          <a:prstGeom prst="rect">
            <a:avLst/>
          </a:prstGeom>
        </p:spPr>
        <p:txBody>
          <a:bodyPr/>
          <a:lstStyle>
            <a:lvl1pPr defTabSz="1183432">
              <a:defRPr sz="4800"/>
            </a:lvl1pPr>
          </a:lstStyle>
          <a:p>
            <a:r>
              <a:t>Bambini nati da madre con infezione da HIV in Lombardia</a:t>
            </a:r>
          </a:p>
        </p:txBody>
      </p:sp>
      <p:graphicFrame>
        <p:nvGraphicFramePr>
          <p:cNvPr id="215" name="Istogramma 3D"/>
          <p:cNvGraphicFramePr/>
          <p:nvPr>
            <p:extLst>
              <p:ext uri="{D42A27DB-BD31-4B8C-83A1-F6EECF244321}">
                <p14:modId xmlns:p14="http://schemas.microsoft.com/office/powerpoint/2010/main" val="1923781119"/>
              </p:ext>
            </p:extLst>
          </p:nvPr>
        </p:nvGraphicFramePr>
        <p:xfrm>
          <a:off x="311422" y="3053909"/>
          <a:ext cx="12475335" cy="4367555"/>
        </p:xfrm>
        <a:graphic>
          <a:graphicData uri="http://schemas.openxmlformats.org/drawingml/2006/chart">
            <c:chart xmlns:c="http://schemas.openxmlformats.org/drawingml/2006/chart" xmlns:r="http://schemas.openxmlformats.org/officeDocument/2006/relationships" r:id="rId2"/>
          </a:graphicData>
        </a:graphic>
      </p:graphicFrame>
      <p:sp>
        <p:nvSpPr>
          <p:cNvPr id="216" name="Text Box 6"/>
          <p:cNvSpPr txBox="1"/>
          <p:nvPr/>
        </p:nvSpPr>
        <p:spPr>
          <a:xfrm>
            <a:off x="4622734" y="9073856"/>
            <a:ext cx="6486712" cy="39767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100" b="1">
                <a:latin typeface="Arial"/>
                <a:ea typeface="Arial"/>
                <a:cs typeface="Arial"/>
                <a:sym typeface="Arial"/>
              </a:defRPr>
            </a:lvl1pPr>
          </a:lstStyle>
          <a:p>
            <a:r>
              <a:t>Registro Italiano per l’Infezione da HIV in Pediatria</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Titolo 1"/>
          <p:cNvSpPr txBox="1">
            <a:spLocks noGrp="1"/>
          </p:cNvSpPr>
          <p:nvPr>
            <p:ph type="title" idx="4294967295"/>
          </p:nvPr>
        </p:nvSpPr>
        <p:spPr>
          <a:xfrm>
            <a:off x="857394" y="55315"/>
            <a:ext cx="11099805" cy="2159001"/>
          </a:xfrm>
          <a:prstGeom prst="rect">
            <a:avLst/>
          </a:prstGeom>
        </p:spPr>
        <p:txBody>
          <a:bodyPr/>
          <a:lstStyle>
            <a:lvl1pPr>
              <a:defRPr sz="4400"/>
            </a:lvl1pPr>
          </a:lstStyle>
          <a:p>
            <a:r>
              <a:t>Bambini con infezione da HIV a Brescia</a:t>
            </a:r>
          </a:p>
        </p:txBody>
      </p:sp>
      <p:graphicFrame>
        <p:nvGraphicFramePr>
          <p:cNvPr id="219" name="Istogramma in pila 2D"/>
          <p:cNvGraphicFramePr/>
          <p:nvPr/>
        </p:nvGraphicFramePr>
        <p:xfrm>
          <a:off x="2230550" y="2483916"/>
          <a:ext cx="9980215" cy="588799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Picture 2" descr="Picture 2"/>
          <p:cNvPicPr>
            <a:picLocks noChangeAspect="1"/>
          </p:cNvPicPr>
          <p:nvPr/>
        </p:nvPicPr>
        <p:blipFill>
          <a:blip r:embed="rId2">
            <a:extLst/>
          </a:blip>
          <a:stretch>
            <a:fillRect/>
          </a:stretch>
        </p:blipFill>
        <p:spPr>
          <a:xfrm>
            <a:off x="2073462" y="2261797"/>
            <a:ext cx="8857875" cy="6643400"/>
          </a:xfrm>
          <a:prstGeom prst="rect">
            <a:avLst/>
          </a:prstGeom>
          <a:ln w="12700">
            <a:miter lim="400000"/>
          </a:ln>
        </p:spPr>
      </p:pic>
      <p:sp>
        <p:nvSpPr>
          <p:cNvPr id="222" name="CasellaDiTesto 2"/>
          <p:cNvSpPr txBox="1"/>
          <p:nvPr/>
        </p:nvSpPr>
        <p:spPr>
          <a:xfrm>
            <a:off x="391476" y="659027"/>
            <a:ext cx="11716106" cy="95727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600" b="1"/>
            </a:lvl1pPr>
          </a:lstStyle>
          <a:p>
            <a:r>
              <a:t>ASST SPEDALI CIVILI DI BRESCIA</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0" name="Segnaposto contenuto 3"/>
          <p:cNvGrpSpPr/>
          <p:nvPr/>
        </p:nvGrpSpPr>
        <p:grpSpPr>
          <a:xfrm>
            <a:off x="159036" y="1226049"/>
            <a:ext cx="12686721" cy="8605925"/>
            <a:chOff x="-2" y="-1"/>
            <a:chExt cx="12686719" cy="8605923"/>
          </a:xfrm>
        </p:grpSpPr>
        <p:grpSp>
          <p:nvGrpSpPr>
            <p:cNvPr id="226" name="Gruppo"/>
            <p:cNvGrpSpPr/>
            <p:nvPr/>
          </p:nvGrpSpPr>
          <p:grpSpPr>
            <a:xfrm>
              <a:off x="4191550" y="-2"/>
              <a:ext cx="8495168" cy="8605913"/>
              <a:chOff x="-1" y="0"/>
              <a:chExt cx="8495167" cy="8605911"/>
            </a:xfrm>
          </p:grpSpPr>
          <p:sp>
            <p:nvSpPr>
              <p:cNvPr id="224" name="Forma"/>
              <p:cNvSpPr/>
              <p:nvPr/>
            </p:nvSpPr>
            <p:spPr>
              <a:xfrm rot="5400000">
                <a:off x="-55374" y="55372"/>
                <a:ext cx="8605913" cy="8495168"/>
              </a:xfrm>
              <a:custGeom>
                <a:avLst/>
                <a:gdLst/>
                <a:ahLst/>
                <a:cxnLst>
                  <a:cxn ang="0">
                    <a:pos x="wd2" y="hd2"/>
                  </a:cxn>
                  <a:cxn ang="5400000">
                    <a:pos x="wd2" y="hd2"/>
                  </a:cxn>
                  <a:cxn ang="10800000">
                    <a:pos x="wd2" y="hd2"/>
                  </a:cxn>
                  <a:cxn ang="16200000">
                    <a:pos x="wd2" y="hd2"/>
                  </a:cxn>
                </a:cxnLst>
                <a:rect l="0" t="0" r="r" b="b"/>
                <a:pathLst>
                  <a:path w="21600" h="21600" extrusionOk="0">
                    <a:moveTo>
                      <a:pt x="3554" y="0"/>
                    </a:moveTo>
                    <a:lnTo>
                      <a:pt x="18046" y="0"/>
                    </a:lnTo>
                    <a:cubicBezTo>
                      <a:pt x="20009" y="0"/>
                      <a:pt x="21600" y="1612"/>
                      <a:pt x="21600" y="3600"/>
                    </a:cubicBezTo>
                    <a:lnTo>
                      <a:pt x="21600" y="21600"/>
                    </a:lnTo>
                    <a:lnTo>
                      <a:pt x="0" y="21600"/>
                    </a:lnTo>
                    <a:lnTo>
                      <a:pt x="0" y="3600"/>
                    </a:lnTo>
                    <a:cubicBezTo>
                      <a:pt x="0" y="1612"/>
                      <a:pt x="1591" y="0"/>
                      <a:pt x="3554" y="0"/>
                    </a:cubicBezTo>
                    <a:close/>
                  </a:path>
                </a:pathLst>
              </a:custGeom>
              <a:solidFill>
                <a:srgbClr val="CBCED6">
                  <a:alpha val="90000"/>
                </a:srgbClr>
              </a:solidFill>
              <a:ln w="12700" cap="flat">
                <a:solidFill>
                  <a:srgbClr val="CBCED6">
                    <a:alpha val="90000"/>
                  </a:srgbClr>
                </a:solidFill>
                <a:prstDash val="solid"/>
                <a:round/>
              </a:ln>
              <a:effectLst/>
            </p:spPr>
            <p:txBody>
              <a:bodyPr wrap="square" lIns="50800" tIns="50800" rIns="50800" bIns="50800" numCol="1" anchor="ctr">
                <a:noAutofit/>
              </a:bodyPr>
              <a:lstStyle/>
              <a:p>
                <a:pPr defTabSz="1264354">
                  <a:lnSpc>
                    <a:spcPct val="90000"/>
                  </a:lnSpc>
                  <a:spcBef>
                    <a:spcPts val="700"/>
                  </a:spcBef>
                  <a:defRPr sz="2800">
                    <a:solidFill>
                      <a:srgbClr val="FFFFFF"/>
                    </a:solidFill>
                    <a:latin typeface="Helvetica Neue Medium"/>
                    <a:ea typeface="Helvetica Neue Medium"/>
                    <a:cs typeface="Helvetica Neue Medium"/>
                    <a:sym typeface="Helvetica Neue Medium"/>
                  </a:defRPr>
                </a:pPr>
                <a:endParaRPr/>
              </a:p>
            </p:txBody>
          </p:sp>
          <p:sp>
            <p:nvSpPr>
              <p:cNvPr id="225" name="Visita ostetrica ogni 4 settimane…"/>
              <p:cNvSpPr txBox="1"/>
              <p:nvPr/>
            </p:nvSpPr>
            <p:spPr>
              <a:xfrm>
                <a:off x="-1" y="1036131"/>
                <a:ext cx="8080466" cy="653361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76106" tIns="176106" rIns="176106" bIns="176106" numCol="1" anchor="ctr">
                <a:spAutoFit/>
              </a:bodyPr>
              <a:lstStyle/>
              <a:p>
                <a:pPr marL="320037" lvl="1" indent="-320037" defTabSz="1264354">
                  <a:lnSpc>
                    <a:spcPct val="90000"/>
                  </a:lnSpc>
                  <a:spcBef>
                    <a:spcPts val="400"/>
                  </a:spcBef>
                  <a:buSzPct val="100000"/>
                  <a:buFont typeface="Arial"/>
                  <a:buChar char="•"/>
                  <a:defRPr sz="2800" b="1"/>
                </a:pPr>
                <a:r>
                  <a:t>Visita ostetrica ogni 4 settimane</a:t>
                </a:r>
              </a:p>
              <a:p>
                <a:pPr marL="320037" lvl="1" indent="-320037" defTabSz="1264354">
                  <a:lnSpc>
                    <a:spcPct val="90000"/>
                  </a:lnSpc>
                  <a:spcBef>
                    <a:spcPts val="400"/>
                  </a:spcBef>
                  <a:buSzPct val="100000"/>
                  <a:buFont typeface="Arial"/>
                  <a:buChar char="•"/>
                  <a:defRPr sz="2800" b="1"/>
                </a:pPr>
                <a:r>
                  <a:t>Prescrizione di esami ematochimici e urinari (mensili), valutazione di profilo viro-immunologico (trimestrale)</a:t>
                </a:r>
              </a:p>
              <a:p>
                <a:pPr marL="320037" lvl="1" indent="-320037" defTabSz="1264354">
                  <a:lnSpc>
                    <a:spcPct val="90000"/>
                  </a:lnSpc>
                  <a:spcBef>
                    <a:spcPts val="400"/>
                  </a:spcBef>
                  <a:buSzPct val="100000"/>
                  <a:buFont typeface="Arial"/>
                  <a:buChar char="•"/>
                  <a:defRPr sz="2800" b="1"/>
                </a:pPr>
                <a:r>
                  <a:t>Ecografie di screening del I e III trimestre</a:t>
                </a:r>
              </a:p>
              <a:p>
                <a:pPr marL="320037" lvl="1" indent="-320037" defTabSz="1264354">
                  <a:lnSpc>
                    <a:spcPct val="90000"/>
                  </a:lnSpc>
                  <a:spcBef>
                    <a:spcPts val="400"/>
                  </a:spcBef>
                  <a:buSzPct val="100000"/>
                  <a:buFont typeface="Arial"/>
                  <a:buChar char="•"/>
                  <a:defRPr sz="2800" b="1"/>
                </a:pPr>
                <a:r>
                  <a:t>Ecografia ostetrica di II livello per esclusione anomalie fetali presso il Servizio di Diagnosi Prenatale</a:t>
                </a:r>
              </a:p>
              <a:p>
                <a:pPr marL="320037" lvl="1" indent="-320037" defTabSz="1264354">
                  <a:lnSpc>
                    <a:spcPct val="90000"/>
                  </a:lnSpc>
                  <a:spcBef>
                    <a:spcPts val="400"/>
                  </a:spcBef>
                  <a:buSzPct val="100000"/>
                  <a:buFont typeface="Arial"/>
                  <a:buChar char="•"/>
                  <a:defRPr sz="2800" b="1"/>
                </a:pPr>
                <a:r>
                  <a:t>Discussione del piano del parto</a:t>
                </a:r>
              </a:p>
              <a:p>
                <a:pPr marL="320037" lvl="1" indent="-320037" defTabSz="1264354">
                  <a:lnSpc>
                    <a:spcPct val="90000"/>
                  </a:lnSpc>
                  <a:spcBef>
                    <a:spcPts val="400"/>
                  </a:spcBef>
                  <a:buSzPct val="100000"/>
                  <a:buFont typeface="Arial"/>
                  <a:buChar char="•"/>
                  <a:defRPr sz="2800" b="1"/>
                </a:pPr>
                <a:r>
                  <a:t>Presentazione del punto nascita, partecipazione al corso di accompagnamento alla nascita, percorso di analgesia epidurale</a:t>
                </a:r>
              </a:p>
              <a:p>
                <a:pPr marL="320037" lvl="1" indent="-320037" defTabSz="1264354">
                  <a:lnSpc>
                    <a:spcPct val="90000"/>
                  </a:lnSpc>
                  <a:spcBef>
                    <a:spcPts val="400"/>
                  </a:spcBef>
                  <a:buSzPct val="100000"/>
                  <a:buFont typeface="Arial"/>
                  <a:buChar char="•"/>
                  <a:defRPr sz="2800" b="1"/>
                </a:pPr>
                <a:r>
                  <a:t>Programmazione di taglio cesareo su indicazione ostetrica o infettivologica</a:t>
                </a:r>
              </a:p>
            </p:txBody>
          </p:sp>
        </p:grpSp>
        <p:grpSp>
          <p:nvGrpSpPr>
            <p:cNvPr id="229" name="Gruppo"/>
            <p:cNvGrpSpPr/>
            <p:nvPr/>
          </p:nvGrpSpPr>
          <p:grpSpPr>
            <a:xfrm>
              <a:off x="-3" y="13390"/>
              <a:ext cx="3791545" cy="8592533"/>
              <a:chOff x="0" y="0"/>
              <a:chExt cx="3791543" cy="8592532"/>
            </a:xfrm>
          </p:grpSpPr>
          <p:sp>
            <p:nvSpPr>
              <p:cNvPr id="227" name="Rettangolo arrotondato"/>
              <p:cNvSpPr/>
              <p:nvPr/>
            </p:nvSpPr>
            <p:spPr>
              <a:xfrm>
                <a:off x="-1" y="-1"/>
                <a:ext cx="3791544" cy="8592533"/>
              </a:xfrm>
              <a:prstGeom prst="roundRect">
                <a:avLst>
                  <a:gd name="adj" fmla="val 16667"/>
                </a:avLst>
              </a:prstGeom>
              <a:solidFill>
                <a:srgbClr val="F79747"/>
              </a:solidFill>
              <a:ln w="12700" cap="flat">
                <a:noFill/>
                <a:miter lim="400000"/>
              </a:ln>
              <a:effectLst/>
            </p:spPr>
            <p:txBody>
              <a:bodyPr wrap="square" lIns="50800" tIns="50800" rIns="50800" bIns="50800" numCol="1" anchor="ctr">
                <a:noAutofit/>
              </a:bodyPr>
              <a:lstStyle/>
              <a:p>
                <a:pPr defTabSz="1770096">
                  <a:lnSpc>
                    <a:spcPct val="90000"/>
                  </a:lnSpc>
                  <a:spcBef>
                    <a:spcPts val="1800"/>
                  </a:spcBef>
                  <a:defRPr sz="3800">
                    <a:solidFill>
                      <a:srgbClr val="FFFFFF"/>
                    </a:solidFill>
                    <a:latin typeface="Helvetica Neue Medium"/>
                    <a:ea typeface="Helvetica Neue Medium"/>
                    <a:cs typeface="Helvetica Neue Medium"/>
                    <a:sym typeface="Helvetica Neue Medium"/>
                  </a:defRPr>
                </a:pPr>
                <a:endParaRPr/>
              </a:p>
            </p:txBody>
          </p:sp>
          <p:sp>
            <p:nvSpPr>
              <p:cNvPr id="228" name="Monitoraggio in corso di gravidanza"/>
              <p:cNvSpPr txBox="1"/>
              <p:nvPr/>
            </p:nvSpPr>
            <p:spPr>
              <a:xfrm>
                <a:off x="185086" y="2725700"/>
                <a:ext cx="3421369" cy="31410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5854" tIns="75854" rIns="75854" bIns="75854" numCol="1" anchor="ctr">
                <a:spAutoFit/>
              </a:bodyPr>
              <a:lstStyle/>
              <a:p>
                <a:pPr marL="465363" indent="-465363" defTabSz="1770096">
                  <a:lnSpc>
                    <a:spcPct val="90000"/>
                  </a:lnSpc>
                  <a:spcBef>
                    <a:spcPts val="1800"/>
                  </a:spcBef>
                  <a:buSzPct val="100000"/>
                  <a:buFont typeface="Arial"/>
                  <a:buChar char="•"/>
                  <a:defRPr sz="3800" b="1">
                    <a:solidFill>
                      <a:srgbClr val="FFFFFF"/>
                    </a:solidFill>
                  </a:defRPr>
                </a:pPr>
                <a:endParaRPr/>
              </a:p>
              <a:p>
                <a:pPr marL="465363" indent="-465363" defTabSz="1770096">
                  <a:lnSpc>
                    <a:spcPct val="90000"/>
                  </a:lnSpc>
                  <a:spcBef>
                    <a:spcPts val="1500"/>
                  </a:spcBef>
                  <a:buSzPct val="100000"/>
                  <a:buFont typeface="Arial"/>
                  <a:buChar char="•"/>
                  <a:defRPr sz="3800" b="1">
                    <a:solidFill>
                      <a:srgbClr val="FFFFFF"/>
                    </a:solidFill>
                  </a:defRPr>
                </a:pPr>
                <a:endParaRPr/>
              </a:p>
              <a:p>
                <a:pPr marL="474784" indent="-474784" defTabSz="1770096">
                  <a:lnSpc>
                    <a:spcPct val="90000"/>
                  </a:lnSpc>
                  <a:spcBef>
                    <a:spcPts val="1500"/>
                  </a:spcBef>
                  <a:buSzPct val="100000"/>
                  <a:buFont typeface="Arial"/>
                  <a:buChar char="•"/>
                  <a:defRPr sz="3600" b="1">
                    <a:solidFill>
                      <a:srgbClr val="FFFFFF"/>
                    </a:solidFill>
                  </a:defRPr>
                </a:pPr>
                <a:r>
                  <a:t>Monitoraggio in corso di gravidanza</a:t>
                </a:r>
              </a:p>
            </p:txBody>
          </p:sp>
        </p:grpSp>
      </p:grpSp>
      <p:sp>
        <p:nvSpPr>
          <p:cNvPr id="231" name="Segnaposto contenuto 2"/>
          <p:cNvSpPr txBox="1"/>
          <p:nvPr/>
        </p:nvSpPr>
        <p:spPr>
          <a:xfrm>
            <a:off x="239776" y="28428"/>
            <a:ext cx="11595949" cy="87469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defTabSz="630861">
              <a:lnSpc>
                <a:spcPct val="80000"/>
              </a:lnSpc>
              <a:spcBef>
                <a:spcPts val="600"/>
              </a:spcBef>
              <a:defRPr sz="3100" b="1"/>
            </a:lvl1pPr>
          </a:lstStyle>
          <a:p>
            <a:r>
              <a:t> Ambulatorio Ostetrico-Ginecologico per donne HIV positive</a:t>
            </a:r>
          </a:p>
        </p:txBody>
      </p:sp>
      <p:sp>
        <p:nvSpPr>
          <p:cNvPr id="232" name="CasellaDiTesto 1"/>
          <p:cNvSpPr txBox="1"/>
          <p:nvPr/>
        </p:nvSpPr>
        <p:spPr>
          <a:xfrm>
            <a:off x="287333" y="1428269"/>
            <a:ext cx="3789235" cy="269257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defRPr sz="3400" b="1"/>
            </a:pPr>
            <a:r>
              <a:t>D.sse </a:t>
            </a:r>
          </a:p>
          <a:p>
            <a:pPr>
              <a:defRPr sz="3400" b="1"/>
            </a:pPr>
            <a:r>
              <a:t>Laura Franceschetti </a:t>
            </a:r>
          </a:p>
          <a:p>
            <a:pPr>
              <a:defRPr sz="3400" b="1"/>
            </a:pPr>
            <a:r>
              <a:t>Flavia Pollini</a:t>
            </a:r>
          </a:p>
          <a:p>
            <a:pPr>
              <a:defRPr sz="3400" b="1"/>
            </a:pPr>
            <a:r>
              <a:t>Claudia Stegher</a:t>
            </a:r>
          </a:p>
        </p:txBody>
      </p:sp>
      <p:grpSp>
        <p:nvGrpSpPr>
          <p:cNvPr id="235" name="Picture 25"/>
          <p:cNvGrpSpPr/>
          <p:nvPr/>
        </p:nvGrpSpPr>
        <p:grpSpPr>
          <a:xfrm>
            <a:off x="113319" y="658123"/>
            <a:ext cx="1235042" cy="1463076"/>
            <a:chOff x="-1" y="0"/>
            <a:chExt cx="1235040" cy="1463075"/>
          </a:xfrm>
        </p:grpSpPr>
        <p:sp>
          <p:nvSpPr>
            <p:cNvPr id="233" name="Rettangolo"/>
            <p:cNvSpPr/>
            <p:nvPr/>
          </p:nvSpPr>
          <p:spPr>
            <a:xfrm>
              <a:off x="-2" y="0"/>
              <a:ext cx="1235038" cy="1463070"/>
            </a:xfrm>
            <a:prstGeom prst="rect">
              <a:avLst/>
            </a:prstGeom>
            <a:solidFill>
              <a:srgbClr val="0000FF"/>
            </a:solidFill>
            <a:ln w="12700" cap="flat">
              <a:noFill/>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endParaRPr/>
            </a:p>
          </p:txBody>
        </p:sp>
        <p:pic>
          <p:nvPicPr>
            <p:cNvPr id="234" name="image18.png" descr="image18.png"/>
            <p:cNvPicPr>
              <a:picLocks noChangeAspect="1"/>
            </p:cNvPicPr>
            <p:nvPr/>
          </p:nvPicPr>
          <p:blipFill>
            <a:blip r:embed="rId2">
              <a:extLst/>
            </a:blip>
            <a:stretch>
              <a:fillRect/>
            </a:stretch>
          </p:blipFill>
          <p:spPr>
            <a:xfrm>
              <a:off x="4" y="-1"/>
              <a:ext cx="1235036" cy="1463076"/>
            </a:xfrm>
            <a:prstGeom prst="rect">
              <a:avLst/>
            </a:prstGeom>
            <a:ln w="12700" cap="flat">
              <a:noFill/>
              <a:miter lim="400000"/>
            </a:ln>
            <a:effectLst/>
          </p:spPr>
        </p:pic>
      </p:grpSp>
      <p:pic>
        <p:nvPicPr>
          <p:cNvPr id="236" name="Picture 26" descr="Picture 26"/>
          <p:cNvPicPr>
            <a:picLocks noChangeAspect="1"/>
          </p:cNvPicPr>
          <p:nvPr/>
        </p:nvPicPr>
        <p:blipFill>
          <a:blip r:embed="rId3">
            <a:extLst/>
          </a:blip>
          <a:stretch>
            <a:fillRect/>
          </a:stretch>
        </p:blipFill>
        <p:spPr>
          <a:xfrm>
            <a:off x="11358881" y="715714"/>
            <a:ext cx="1368230" cy="1347895"/>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wrap="square">
            <a:normAutofit fontScale="90000"/>
          </a:bodyPr>
          <a:lstStyle/>
          <a:p>
            <a:r>
              <a:rPr lang="it-IT" smtClean="0"/>
              <a:t>Il virus dell'HIV si può trasmettere </a:t>
            </a:r>
            <a:endParaRPr lang="it-IT"/>
          </a:p>
        </p:txBody>
      </p:sp>
      <p:sp>
        <p:nvSpPr>
          <p:cNvPr id="3" name="Segnaposto testo 2"/>
          <p:cNvSpPr>
            <a:spLocks noGrp="1"/>
          </p:cNvSpPr>
          <p:nvPr>
            <p:ph type="body" sz="half" idx="1"/>
            <p:custDataLst>
              <p:tags r:id="rId2"/>
            </p:custDataLst>
          </p:nvPr>
        </p:nvSpPr>
        <p:spPr/>
        <p:txBody>
          <a:bodyPr wrap="square">
            <a:normAutofit/>
          </a:bodyPr>
          <a:lstStyle/>
          <a:p>
            <a:pPr marL="514350" indent="-514350">
              <a:buFontTx/>
              <a:buAutoNum type="arabicPeriod"/>
            </a:pPr>
            <a:r>
              <a:rPr lang="it-IT" smtClean="0"/>
              <a:t>in gravidanza solo nel terzo trimestre</a:t>
            </a:r>
          </a:p>
          <a:p>
            <a:pPr marL="514350" indent="-514350">
              <a:buFontTx/>
              <a:buAutoNum type="arabicPeriod"/>
            </a:pPr>
            <a:r>
              <a:rPr lang="it-IT" smtClean="0"/>
              <a:t>solo con l'allattamento al seno</a:t>
            </a:r>
          </a:p>
          <a:p>
            <a:pPr marL="514350" indent="-514350">
              <a:buFontTx/>
              <a:buAutoNum type="arabicPeriod"/>
            </a:pPr>
            <a:r>
              <a:rPr lang="it-IT" smtClean="0"/>
              <a:t>fin dal primo trimestre, durante il parto e con l'allattamento materno</a:t>
            </a:r>
            <a:endParaRPr lang="it-IT"/>
          </a:p>
        </p:txBody>
      </p:sp>
      <p:sp>
        <p:nvSpPr>
          <p:cNvPr id="5" name="Rettangolo 4"/>
          <p:cNvSpPr/>
          <p:nvPr>
            <p:custDataLst>
              <p:tags r:id="rId3"/>
            </p:custDataLst>
          </p:nvPr>
        </p:nvSpPr>
        <p:spPr>
          <a:xfrm>
            <a:off x="6578600" y="2590800"/>
            <a:ext cx="5473700" cy="6286500"/>
          </a:xfrm>
          <a:prstGeom prst="rect">
            <a:avLst/>
          </a:prstGeom>
          <a:blipFill>
            <a:blip r:embed="rId6"/>
            <a:stretch>
              <a:fillRect/>
            </a:stretch>
          </a:blipFill>
          <a:ln w="25400" cap="flat" cmpd="sng" algn="ctr">
            <a:solidFill>
              <a:schemeClr val="accent1">
                <a:alpha val="0"/>
              </a:schemeClr>
            </a:solidFill>
            <a:prstDash val="solid"/>
            <a:round/>
            <a:headEnd type="none" w="med" len="med"/>
            <a:tailEnd type="none"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it-IT" sz="2400" b="0" i="0" u="none" strike="noStrike" cap="none" spc="0" normalizeH="0" baseline="0">
              <a:ln>
                <a:noFill/>
              </a:ln>
              <a:solidFill>
                <a:srgbClr val="000000"/>
              </a:solidFill>
              <a:effectLst/>
              <a:uFillTx/>
              <a:latin typeface="+mn-lt"/>
              <a:ea typeface="+mn-ea"/>
              <a:cs typeface="+mn-cs"/>
              <a:sym typeface="Helvetica Neue"/>
            </a:endParaRPr>
          </a:p>
        </p:txBody>
      </p:sp>
      <p:pic>
        <p:nvPicPr>
          <p:cNvPr id="6" name="Immagine 5"/>
          <p:cNvPicPr>
            <a:picLocks noChangeAspect="1"/>
          </p:cNvPicPr>
          <p:nvPr>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a:xfrm>
            <a:off x="12077446" y="8689467"/>
            <a:ext cx="537210" cy="771525"/>
          </a:xfrm>
          <a:prstGeom prst="rect">
            <a:avLst/>
          </a:prstGeom>
        </p:spPr>
      </p:pic>
    </p:spTree>
    <p:extLst>
      <p:ext uri="{BB962C8B-B14F-4D97-AF65-F5344CB8AC3E}">
        <p14:creationId xmlns:p14="http://schemas.microsoft.com/office/powerpoint/2010/main" val="11119992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Titolo 1"/>
          <p:cNvSpPr txBox="1">
            <a:spLocks noGrp="1"/>
          </p:cNvSpPr>
          <p:nvPr>
            <p:ph type="ctrTitle"/>
          </p:nvPr>
        </p:nvSpPr>
        <p:spPr>
          <a:xfrm>
            <a:off x="1159089" y="316085"/>
            <a:ext cx="10464804" cy="3302007"/>
          </a:xfrm>
          <a:prstGeom prst="rect">
            <a:avLst/>
          </a:prstGeom>
        </p:spPr>
        <p:txBody>
          <a:bodyPr/>
          <a:lstStyle>
            <a:lvl1pPr>
              <a:defRPr sz="6800" b="1">
                <a:solidFill>
                  <a:srgbClr val="FF0000"/>
                </a:solidFill>
                <a:effectLst>
                  <a:outerShdw blurRad="38100" dist="38100" dir="2700000" rotWithShape="0">
                    <a:srgbClr val="C0C0C0"/>
                  </a:outerShdw>
                </a:effectLst>
                <a:latin typeface="Trebuchet MS"/>
                <a:ea typeface="Trebuchet MS"/>
                <a:cs typeface="Trebuchet MS"/>
                <a:sym typeface="Trebuchet MS"/>
              </a:defRPr>
            </a:lvl1pPr>
          </a:lstStyle>
          <a:p>
            <a:r>
              <a:t>Ambulatorio HIV gravide</a:t>
            </a:r>
          </a:p>
        </p:txBody>
      </p:sp>
      <p:grpSp>
        <p:nvGrpSpPr>
          <p:cNvPr id="241" name="Picture 25"/>
          <p:cNvGrpSpPr/>
          <p:nvPr/>
        </p:nvGrpSpPr>
        <p:grpSpPr>
          <a:xfrm>
            <a:off x="460566" y="600561"/>
            <a:ext cx="1235041" cy="1463056"/>
            <a:chOff x="-1" y="0"/>
            <a:chExt cx="1235039" cy="1463055"/>
          </a:xfrm>
        </p:grpSpPr>
        <p:sp>
          <p:nvSpPr>
            <p:cNvPr id="239" name="Rettangolo"/>
            <p:cNvSpPr/>
            <p:nvPr/>
          </p:nvSpPr>
          <p:spPr>
            <a:xfrm>
              <a:off x="-2" y="-1"/>
              <a:ext cx="1235038" cy="1463056"/>
            </a:xfrm>
            <a:prstGeom prst="rect">
              <a:avLst/>
            </a:prstGeom>
            <a:solidFill>
              <a:srgbClr val="0000FF"/>
            </a:solidFill>
            <a:ln w="12700" cap="flat">
              <a:noFill/>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endParaRPr/>
            </a:p>
          </p:txBody>
        </p:sp>
        <p:pic>
          <p:nvPicPr>
            <p:cNvPr id="240" name="image18.png" descr="image18.png"/>
            <p:cNvPicPr>
              <a:picLocks noChangeAspect="1"/>
            </p:cNvPicPr>
            <p:nvPr/>
          </p:nvPicPr>
          <p:blipFill>
            <a:blip r:embed="rId2">
              <a:extLst/>
            </a:blip>
            <a:stretch>
              <a:fillRect/>
            </a:stretch>
          </p:blipFill>
          <p:spPr>
            <a:xfrm>
              <a:off x="1" y="0"/>
              <a:ext cx="1235038" cy="1463055"/>
            </a:xfrm>
            <a:prstGeom prst="rect">
              <a:avLst/>
            </a:prstGeom>
            <a:ln w="12700" cap="flat">
              <a:noFill/>
              <a:miter lim="400000"/>
            </a:ln>
            <a:effectLst/>
          </p:spPr>
        </p:pic>
      </p:grpSp>
      <p:pic>
        <p:nvPicPr>
          <p:cNvPr id="242" name="Picture 26" descr="Picture 26"/>
          <p:cNvPicPr>
            <a:picLocks noChangeAspect="1"/>
          </p:cNvPicPr>
          <p:nvPr/>
        </p:nvPicPr>
        <p:blipFill>
          <a:blip r:embed="rId3">
            <a:extLst/>
          </a:blip>
          <a:stretch>
            <a:fillRect/>
          </a:stretch>
        </p:blipFill>
        <p:spPr>
          <a:xfrm>
            <a:off x="11214382" y="715714"/>
            <a:ext cx="1368230" cy="1347895"/>
          </a:xfrm>
          <a:prstGeom prst="rect">
            <a:avLst/>
          </a:prstGeom>
          <a:ln w="12700">
            <a:miter lim="400000"/>
          </a:ln>
        </p:spPr>
      </p:pic>
      <p:sp>
        <p:nvSpPr>
          <p:cNvPr id="243" name="CasellaDiTesto 3"/>
          <p:cNvSpPr txBox="1"/>
          <p:nvPr/>
        </p:nvSpPr>
        <p:spPr>
          <a:xfrm>
            <a:off x="1924236" y="582788"/>
            <a:ext cx="8629701" cy="2209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3400" b="1">
                <a:latin typeface="Trebuchet MS"/>
                <a:ea typeface="Trebuchet MS"/>
                <a:cs typeface="Trebuchet MS"/>
                <a:sym typeface="Trebuchet MS"/>
              </a:defRPr>
            </a:pPr>
            <a:r>
              <a:t>UO Infettivi 2/Clinica di Malattie Infettive</a:t>
            </a:r>
            <a:endParaRPr>
              <a:latin typeface="Calibri"/>
              <a:ea typeface="Calibri"/>
              <a:cs typeface="Calibri"/>
              <a:sym typeface="Calibri"/>
            </a:endParaRPr>
          </a:p>
          <a:p>
            <a:pPr>
              <a:defRPr sz="3400" b="1" u="sng">
                <a:latin typeface="Trebuchet MS"/>
                <a:ea typeface="Trebuchet MS"/>
                <a:cs typeface="Trebuchet MS"/>
                <a:sym typeface="Trebuchet MS"/>
              </a:defRPr>
            </a:pPr>
            <a:r>
              <a:t>AMBULATORIO HIV</a:t>
            </a:r>
            <a:endParaRPr>
              <a:latin typeface="Calibri"/>
              <a:ea typeface="Calibri"/>
              <a:cs typeface="Calibri"/>
              <a:sym typeface="Calibri"/>
            </a:endParaRPr>
          </a:p>
          <a:p>
            <a:pPr>
              <a:defRPr sz="3800" b="1">
                <a:solidFill>
                  <a:srgbClr val="000066"/>
                </a:solidFill>
                <a:latin typeface="Trebuchet MS"/>
                <a:ea typeface="Trebuchet MS"/>
                <a:cs typeface="Trebuchet MS"/>
                <a:sym typeface="Trebuchet MS"/>
              </a:defRPr>
            </a:pPr>
            <a:r>
              <a:t>M.A. Forleo</a:t>
            </a:r>
            <a:endParaRPr>
              <a:latin typeface="Calibri"/>
              <a:ea typeface="Calibri"/>
              <a:cs typeface="Calibri"/>
              <a:sym typeface="Calibri"/>
            </a:endParaRPr>
          </a:p>
          <a:p>
            <a:pPr>
              <a:defRPr sz="3600" b="1" i="1">
                <a:latin typeface="Trebuchet MS"/>
                <a:ea typeface="Trebuchet MS"/>
                <a:cs typeface="Trebuchet MS"/>
                <a:sym typeface="Trebuchet MS"/>
              </a:defRPr>
            </a:pPr>
            <a:r>
              <a:t> </a:t>
            </a:r>
          </a:p>
        </p:txBody>
      </p:sp>
      <p:sp>
        <p:nvSpPr>
          <p:cNvPr id="244" name="Rettangolo 1"/>
          <p:cNvSpPr txBox="1"/>
          <p:nvPr/>
        </p:nvSpPr>
        <p:spPr>
          <a:xfrm>
            <a:off x="673526" y="4345087"/>
            <a:ext cx="11131130" cy="46355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628650" indent="-628650">
              <a:buClr>
                <a:srgbClr val="FF0000"/>
              </a:buClr>
              <a:buSzPct val="100000"/>
              <a:buFont typeface="Arial"/>
              <a:buChar char="•"/>
              <a:defRPr sz="4400" b="1">
                <a:solidFill>
                  <a:srgbClr val="000066"/>
                </a:solidFill>
                <a:latin typeface="Trebuchet MS"/>
                <a:ea typeface="Trebuchet MS"/>
                <a:cs typeface="Trebuchet MS"/>
                <a:sym typeface="Trebuchet MS"/>
              </a:defRPr>
            </a:pPr>
            <a:r>
              <a:t>Seguire le donne HIV+ in corso di gravidanza </a:t>
            </a:r>
            <a:endParaRPr>
              <a:latin typeface="Calibri"/>
              <a:ea typeface="Calibri"/>
              <a:cs typeface="Calibri"/>
              <a:sym typeface="Calibri"/>
            </a:endParaRPr>
          </a:p>
          <a:p>
            <a:pPr marL="628650" indent="-628650">
              <a:buClr>
                <a:srgbClr val="FF0000"/>
              </a:buClr>
              <a:buSzPct val="100000"/>
              <a:buFont typeface="Arial"/>
              <a:buChar char="•"/>
              <a:defRPr sz="4400" b="1">
                <a:solidFill>
                  <a:srgbClr val="000066"/>
                </a:solidFill>
                <a:latin typeface="Trebuchet MS"/>
                <a:ea typeface="Trebuchet MS"/>
                <a:cs typeface="Trebuchet MS"/>
                <a:sym typeface="Trebuchet MS"/>
              </a:defRPr>
            </a:pPr>
            <a:r>
              <a:t>Dare indicazioni alle donne HIV+ che intendano programmare una gravidanza</a:t>
            </a:r>
            <a:endParaRPr>
              <a:latin typeface="Calibri"/>
              <a:ea typeface="Calibri"/>
              <a:cs typeface="Calibri"/>
              <a:sym typeface="Calibri"/>
            </a:endParaRPr>
          </a:p>
          <a:p>
            <a:pPr marL="628650" indent="-628650">
              <a:buClr>
                <a:srgbClr val="FF0000"/>
              </a:buClr>
              <a:buSzPct val="100000"/>
              <a:buFont typeface="Arial"/>
              <a:buChar char="•"/>
              <a:defRPr sz="4400" b="1">
                <a:solidFill>
                  <a:srgbClr val="000066"/>
                </a:solidFill>
                <a:latin typeface="Trebuchet MS"/>
                <a:ea typeface="Trebuchet MS"/>
                <a:cs typeface="Trebuchet MS"/>
                <a:sym typeface="Trebuchet MS"/>
              </a:defRPr>
            </a:pPr>
            <a:r>
              <a:t>Dare indicazioni alle coppie discordanti che vorrebbero avere un figlio</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ext Box 2"/>
          <p:cNvSpPr txBox="1"/>
          <p:nvPr/>
        </p:nvSpPr>
        <p:spPr>
          <a:xfrm>
            <a:off x="-144502" y="870649"/>
            <a:ext cx="12648080" cy="1397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spcBef>
                <a:spcPts val="2700"/>
              </a:spcBef>
              <a:defRPr sz="4400" b="1">
                <a:solidFill>
                  <a:srgbClr val="FF0000"/>
                </a:solidFill>
                <a:latin typeface="Trebuchet MS"/>
                <a:ea typeface="Trebuchet MS"/>
                <a:cs typeface="Trebuchet MS"/>
                <a:sym typeface="Trebuchet MS"/>
              </a:defRPr>
            </a:lvl1pPr>
          </a:lstStyle>
          <a:p>
            <a:r>
              <a:t>Check-list  Management della donna gravida HIV+</a:t>
            </a:r>
          </a:p>
        </p:txBody>
      </p:sp>
      <p:sp>
        <p:nvSpPr>
          <p:cNvPr id="247" name="Text Box 3"/>
          <p:cNvSpPr txBox="1"/>
          <p:nvPr/>
        </p:nvSpPr>
        <p:spPr>
          <a:xfrm>
            <a:off x="511387" y="2552862"/>
            <a:ext cx="11982026" cy="652182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spcBef>
                <a:spcPts val="2100"/>
              </a:spcBef>
              <a:buClr>
                <a:srgbClr val="0066CC"/>
              </a:buClr>
              <a:buSzPct val="100000"/>
              <a:buChar char="▪"/>
              <a:defRPr sz="3600" b="1">
                <a:latin typeface="Times New Roman"/>
                <a:ea typeface="Times New Roman"/>
                <a:cs typeface="Times New Roman"/>
                <a:sym typeface="Times New Roman"/>
              </a:defRPr>
            </a:pPr>
            <a:r>
              <a:t> </a:t>
            </a:r>
            <a:r>
              <a:rPr>
                <a:solidFill>
                  <a:srgbClr val="000066"/>
                </a:solidFill>
                <a:latin typeface="Calibri"/>
                <a:ea typeface="Calibri"/>
                <a:cs typeface="Calibri"/>
                <a:sym typeface="Calibri"/>
              </a:rPr>
              <a:t>follow-up clinico trimestrale</a:t>
            </a:r>
          </a:p>
          <a:p>
            <a:pPr>
              <a:spcBef>
                <a:spcPts val="2100"/>
              </a:spcBef>
              <a:buClr>
                <a:srgbClr val="0066CC"/>
              </a:buClr>
              <a:buSzPct val="100000"/>
              <a:buChar char="▪"/>
              <a:defRPr sz="3600" b="1">
                <a:solidFill>
                  <a:srgbClr val="000066"/>
                </a:solidFill>
                <a:latin typeface="Trebuchet MS"/>
                <a:ea typeface="Trebuchet MS"/>
                <a:cs typeface="Trebuchet MS"/>
                <a:sym typeface="Trebuchet MS"/>
              </a:defRPr>
            </a:pPr>
            <a:r>
              <a:t> determinazione CD4+ e carica virale ogni trimestre o più spesso se necessario</a:t>
            </a:r>
            <a:endParaRPr>
              <a:latin typeface="Calibri"/>
              <a:ea typeface="Calibri"/>
              <a:cs typeface="Calibri"/>
              <a:sym typeface="Calibri"/>
            </a:endParaRPr>
          </a:p>
          <a:p>
            <a:pPr>
              <a:spcBef>
                <a:spcPts val="2100"/>
              </a:spcBef>
              <a:buClr>
                <a:srgbClr val="0066CC"/>
              </a:buClr>
              <a:buSzPct val="100000"/>
              <a:buChar char="▪"/>
              <a:defRPr sz="3600" b="1">
                <a:solidFill>
                  <a:srgbClr val="000066"/>
                </a:solidFill>
                <a:latin typeface="Trebuchet MS"/>
                <a:ea typeface="Trebuchet MS"/>
                <a:cs typeface="Trebuchet MS"/>
                <a:sym typeface="Trebuchet MS"/>
              </a:defRPr>
            </a:pPr>
            <a:r>
              <a:t> monitoraggio infezioni ToRCH</a:t>
            </a:r>
            <a:endParaRPr>
              <a:latin typeface="Calibri"/>
              <a:ea typeface="Calibri"/>
              <a:cs typeface="Calibri"/>
              <a:sym typeface="Calibri"/>
            </a:endParaRPr>
          </a:p>
          <a:p>
            <a:pPr>
              <a:spcBef>
                <a:spcPts val="2100"/>
              </a:spcBef>
              <a:buClr>
                <a:srgbClr val="0066CC"/>
              </a:buClr>
              <a:buSzPct val="100000"/>
              <a:buChar char="▪"/>
              <a:defRPr sz="3600" b="1">
                <a:solidFill>
                  <a:srgbClr val="000066"/>
                </a:solidFill>
                <a:latin typeface="Trebuchet MS"/>
                <a:ea typeface="Trebuchet MS"/>
                <a:cs typeface="Trebuchet MS"/>
                <a:sym typeface="Trebuchet MS"/>
              </a:defRPr>
            </a:pPr>
            <a:r>
              <a:t> screening per HIV-2 (es. pz africane)</a:t>
            </a:r>
            <a:endParaRPr>
              <a:latin typeface="Calibri"/>
              <a:ea typeface="Calibri"/>
              <a:cs typeface="Calibri"/>
              <a:sym typeface="Calibri"/>
            </a:endParaRPr>
          </a:p>
          <a:p>
            <a:pPr>
              <a:spcBef>
                <a:spcPts val="2100"/>
              </a:spcBef>
              <a:buClr>
                <a:srgbClr val="0066CC"/>
              </a:buClr>
              <a:buSzPct val="100000"/>
              <a:buChar char="▪"/>
              <a:defRPr sz="3600" b="1">
                <a:solidFill>
                  <a:srgbClr val="000066"/>
                </a:solidFill>
                <a:latin typeface="Trebuchet MS"/>
                <a:ea typeface="Trebuchet MS"/>
                <a:cs typeface="Trebuchet MS"/>
                <a:sym typeface="Trebuchet MS"/>
              </a:defRPr>
            </a:pPr>
            <a:r>
              <a:t> terapia antiretrovirale</a:t>
            </a:r>
            <a:endParaRPr>
              <a:latin typeface="Calibri"/>
              <a:ea typeface="Calibri"/>
              <a:cs typeface="Calibri"/>
              <a:sym typeface="Calibri"/>
            </a:endParaRPr>
          </a:p>
          <a:p>
            <a:pPr>
              <a:spcBef>
                <a:spcPts val="2100"/>
              </a:spcBef>
              <a:buClr>
                <a:srgbClr val="0066CC"/>
              </a:buClr>
              <a:buSzPct val="100000"/>
              <a:buChar char="▪"/>
              <a:defRPr sz="3600" b="1">
                <a:solidFill>
                  <a:srgbClr val="000066"/>
                </a:solidFill>
                <a:latin typeface="Trebuchet MS"/>
                <a:ea typeface="Trebuchet MS"/>
                <a:cs typeface="Trebuchet MS"/>
                <a:sym typeface="Trebuchet MS"/>
              </a:defRPr>
            </a:pPr>
            <a:r>
              <a:t> profilassi delle Infezioni Opportunistiche </a:t>
            </a:r>
            <a:endParaRPr>
              <a:latin typeface="Calibri"/>
              <a:ea typeface="Calibri"/>
              <a:cs typeface="Calibri"/>
              <a:sym typeface="Calibri"/>
            </a:endParaRPr>
          </a:p>
          <a:p>
            <a:pPr>
              <a:spcBef>
                <a:spcPts val="2100"/>
              </a:spcBef>
              <a:buClr>
                <a:srgbClr val="0066CC"/>
              </a:buClr>
              <a:buSzPct val="100000"/>
              <a:buChar char="▪"/>
              <a:defRPr sz="3600" b="1">
                <a:solidFill>
                  <a:srgbClr val="000066"/>
                </a:solidFill>
                <a:latin typeface="Trebuchet MS"/>
                <a:ea typeface="Trebuchet MS"/>
                <a:cs typeface="Trebuchet MS"/>
                <a:sym typeface="Trebuchet MS"/>
              </a:defRPr>
            </a:pPr>
            <a:r>
              <a:t> profilassi per malaria per pz che viaggiano in zone endemiche</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Titolo 1"/>
          <p:cNvSpPr txBox="1">
            <a:spLocks noGrp="1"/>
          </p:cNvSpPr>
          <p:nvPr>
            <p:ph type="title"/>
          </p:nvPr>
        </p:nvSpPr>
        <p:spPr>
          <a:prstGeom prst="rect">
            <a:avLst/>
          </a:prstGeom>
        </p:spPr>
        <p:txBody>
          <a:bodyPr/>
          <a:lstStyle/>
          <a:p>
            <a:pPr defTabSz="519937">
              <a:defRPr sz="4800"/>
            </a:pPr>
            <a:r>
              <a:t>Ambulatorio di Infettivologia Pediatrica </a:t>
            </a:r>
            <a:br/>
            <a:r>
              <a:rPr sz="3300"/>
              <a:t>Prof. Raffaele Badolato </a:t>
            </a:r>
            <a:br>
              <a:rPr sz="3300"/>
            </a:br>
            <a:r>
              <a:rPr sz="3300"/>
              <a:t>(Clinica Pediatrica)</a:t>
            </a:r>
          </a:p>
        </p:txBody>
      </p:sp>
      <p:sp>
        <p:nvSpPr>
          <p:cNvPr id="250" name="Segnaposto contenuto 2"/>
          <p:cNvSpPr txBox="1">
            <a:spLocks noGrp="1"/>
          </p:cNvSpPr>
          <p:nvPr>
            <p:ph type="body" idx="1"/>
          </p:nvPr>
        </p:nvSpPr>
        <p:spPr>
          <a:prstGeom prst="rect">
            <a:avLst/>
          </a:prstGeom>
        </p:spPr>
        <p:txBody>
          <a:bodyPr/>
          <a:lstStyle/>
          <a:p>
            <a:pPr marL="0" indent="0" defTabSz="1274469">
              <a:buSzTx/>
              <a:buNone/>
              <a:defRPr sz="4400" u="sng"/>
            </a:pPr>
            <a:r>
              <a:t>Prima visita</a:t>
            </a:r>
            <a:r>
              <a:rPr u="none"/>
              <a:t>:  a due settimane di vita. Viene effettuato prelievo ematico e visita medica.</a:t>
            </a:r>
          </a:p>
          <a:p>
            <a:pPr marL="0" indent="0" defTabSz="1274469">
              <a:buSzTx/>
              <a:buNone/>
              <a:defRPr sz="4400" u="sng"/>
            </a:pPr>
            <a:r>
              <a:t>Seconda visita</a:t>
            </a:r>
            <a:r>
              <a:rPr u="none"/>
              <a:t>: circa a un mese e mezzo</a:t>
            </a:r>
          </a:p>
          <a:p>
            <a:pPr marL="0" indent="0" defTabSz="1274469">
              <a:buSzTx/>
              <a:buNone/>
              <a:defRPr sz="4400"/>
            </a:pPr>
            <a:r>
              <a:t>Poi controlli trimestrali fino all’anno e poi più dilazionati fino al passaggio all’Ambulatorio HIV degli adulti</a:t>
            </a:r>
          </a:p>
        </p:txBody>
      </p:sp>
      <p:pic>
        <p:nvPicPr>
          <p:cNvPr id="251" name="Picture 26" descr="Picture 26"/>
          <p:cNvPicPr>
            <a:picLocks noChangeAspect="1"/>
          </p:cNvPicPr>
          <p:nvPr/>
        </p:nvPicPr>
        <p:blipFill>
          <a:blip r:embed="rId2">
            <a:extLst/>
          </a:blip>
          <a:stretch>
            <a:fillRect/>
          </a:stretch>
        </p:blipFill>
        <p:spPr>
          <a:xfrm>
            <a:off x="11219181" y="1719014"/>
            <a:ext cx="1368230" cy="1347895"/>
          </a:xfrm>
          <a:prstGeom prst="rect">
            <a:avLst/>
          </a:prstGeom>
          <a:ln w="12700">
            <a:miter lim="400000"/>
          </a:ln>
        </p:spPr>
      </p:pic>
      <p:grpSp>
        <p:nvGrpSpPr>
          <p:cNvPr id="254" name="Picture 25"/>
          <p:cNvGrpSpPr/>
          <p:nvPr/>
        </p:nvGrpSpPr>
        <p:grpSpPr>
          <a:xfrm>
            <a:off x="202220" y="1719014"/>
            <a:ext cx="1137813" cy="1347895"/>
            <a:chOff x="0" y="0"/>
            <a:chExt cx="1137812" cy="1347894"/>
          </a:xfrm>
        </p:grpSpPr>
        <p:sp>
          <p:nvSpPr>
            <p:cNvPr id="252" name="Rettangolo"/>
            <p:cNvSpPr/>
            <p:nvPr/>
          </p:nvSpPr>
          <p:spPr>
            <a:xfrm>
              <a:off x="-1" y="0"/>
              <a:ext cx="1137808" cy="1347889"/>
            </a:xfrm>
            <a:prstGeom prst="rect">
              <a:avLst/>
            </a:prstGeom>
            <a:solidFill>
              <a:srgbClr val="0000FF"/>
            </a:solidFill>
            <a:ln w="12700" cap="flat">
              <a:noFill/>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endParaRPr/>
            </a:p>
          </p:txBody>
        </p:sp>
        <p:pic>
          <p:nvPicPr>
            <p:cNvPr id="253" name="image18.png" descr="image18.png"/>
            <p:cNvPicPr>
              <a:picLocks noChangeAspect="1"/>
            </p:cNvPicPr>
            <p:nvPr/>
          </p:nvPicPr>
          <p:blipFill>
            <a:blip r:embed="rId3">
              <a:extLst/>
            </a:blip>
            <a:stretch>
              <a:fillRect/>
            </a:stretch>
          </p:blipFill>
          <p:spPr>
            <a:xfrm>
              <a:off x="3" y="-1"/>
              <a:ext cx="1137809" cy="1347896"/>
            </a:xfrm>
            <a:prstGeom prst="rect">
              <a:avLst/>
            </a:prstGeom>
            <a:ln w="12700" cap="flat">
              <a:noFill/>
              <a:miter lim="400000"/>
            </a:ln>
            <a:effectLst/>
          </p:spPr>
        </p:pic>
      </p:gr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Titolo 1"/>
          <p:cNvSpPr txBox="1">
            <a:spLocks noGrp="1"/>
          </p:cNvSpPr>
          <p:nvPr>
            <p:ph type="title"/>
          </p:nvPr>
        </p:nvSpPr>
        <p:spPr>
          <a:xfrm>
            <a:off x="952497" y="-233681"/>
            <a:ext cx="11099805" cy="2159001"/>
          </a:xfrm>
          <a:prstGeom prst="rect">
            <a:avLst/>
          </a:prstGeom>
        </p:spPr>
        <p:txBody>
          <a:bodyPr/>
          <a:lstStyle>
            <a:lvl1pPr>
              <a:defRPr sz="3800"/>
            </a:lvl1pPr>
          </a:lstStyle>
          <a:p>
            <a:r>
              <a:t>SINERGIA TRA GLI AMBULATORI DEDICATI E I REPARTI DI DEGENZA</a:t>
            </a:r>
          </a:p>
        </p:txBody>
      </p:sp>
      <p:grpSp>
        <p:nvGrpSpPr>
          <p:cNvPr id="267" name="Segnaposto contenuto 3"/>
          <p:cNvGrpSpPr/>
          <p:nvPr/>
        </p:nvGrpSpPr>
        <p:grpSpPr>
          <a:xfrm>
            <a:off x="801399" y="1491514"/>
            <a:ext cx="11171385" cy="8078090"/>
            <a:chOff x="0" y="4"/>
            <a:chExt cx="11171384" cy="8078089"/>
          </a:xfrm>
        </p:grpSpPr>
        <p:sp>
          <p:nvSpPr>
            <p:cNvPr id="257" name="AMBULATORIO DI MALATTIE INFETTIVE DEDICATO A GRAVIDE HIV+"/>
            <p:cNvSpPr txBox="1"/>
            <p:nvPr/>
          </p:nvSpPr>
          <p:spPr>
            <a:xfrm>
              <a:off x="6198405" y="608612"/>
              <a:ext cx="4381727" cy="14215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10" tIns="32510" rIns="32510" bIns="32510" numCol="1" anchor="ctr">
              <a:spAutoFit/>
            </a:bodyPr>
            <a:lstStyle>
              <a:lvl1pPr marL="457200" indent="-457200" defTabSz="1137919">
                <a:lnSpc>
                  <a:spcPct val="90000"/>
                </a:lnSpc>
                <a:spcBef>
                  <a:spcPts val="900"/>
                </a:spcBef>
                <a:buSzPct val="100000"/>
                <a:buFont typeface="Arial"/>
                <a:buChar char="•"/>
                <a:defRPr b="1"/>
              </a:lvl1pPr>
            </a:lstStyle>
            <a:p>
              <a:r>
                <a:t>AMBULATORIO DI MALATTIE INFETTIVE DEDICATO A GRAVIDE HIV+</a:t>
              </a:r>
            </a:p>
          </p:txBody>
        </p:sp>
        <p:sp>
          <p:nvSpPr>
            <p:cNvPr id="258" name="Forma"/>
            <p:cNvSpPr/>
            <p:nvPr/>
          </p:nvSpPr>
          <p:spPr>
            <a:xfrm>
              <a:off x="9218633" y="2055243"/>
              <a:ext cx="1040259" cy="3114888"/>
            </a:xfrm>
            <a:custGeom>
              <a:avLst/>
              <a:gdLst/>
              <a:ahLst/>
              <a:cxnLst>
                <a:cxn ang="0">
                  <a:pos x="wd2" y="hd2"/>
                </a:cxn>
                <a:cxn ang="5400000">
                  <a:pos x="wd2" y="hd2"/>
                </a:cxn>
                <a:cxn ang="10800000">
                  <a:pos x="wd2" y="hd2"/>
                </a:cxn>
                <a:cxn ang="16200000">
                  <a:pos x="wd2" y="hd2"/>
                </a:cxn>
              </a:cxnLst>
              <a:rect l="0" t="0" r="r" b="b"/>
              <a:pathLst>
                <a:path w="20675" h="21600" extrusionOk="0">
                  <a:moveTo>
                    <a:pt x="6116" y="0"/>
                  </a:moveTo>
                  <a:cubicBezTo>
                    <a:pt x="17956" y="5804"/>
                    <a:pt x="21600" y="13170"/>
                    <a:pt x="16022" y="20022"/>
                  </a:cubicBezTo>
                  <a:lnTo>
                    <a:pt x="20675" y="20650"/>
                  </a:lnTo>
                  <a:lnTo>
                    <a:pt x="10556" y="21600"/>
                  </a:lnTo>
                  <a:lnTo>
                    <a:pt x="4335" y="18446"/>
                  </a:lnTo>
                  <a:lnTo>
                    <a:pt x="8986" y="19074"/>
                  </a:lnTo>
                  <a:cubicBezTo>
                    <a:pt x="13675" y="13048"/>
                    <a:pt x="10377" y="6606"/>
                    <a:pt x="0" y="1519"/>
                  </a:cubicBezTo>
                  <a:close/>
                </a:path>
              </a:pathLst>
            </a:custGeom>
            <a:solidFill>
              <a:srgbClr val="EF1F96"/>
            </a:solidFill>
            <a:ln w="25400" cap="flat">
              <a:solidFill>
                <a:srgbClr val="FFFFFF"/>
              </a:solidFill>
              <a:prstDash val="solid"/>
              <a:round/>
            </a:ln>
            <a:effectLst/>
          </p:spPr>
          <p:txBody>
            <a:bodyPr wrap="square" lIns="50800" tIns="50800" rIns="50800" bIns="50800" numCol="1" anchor="ctr">
              <a:noAutofit/>
            </a:bodyPr>
            <a:lstStyle/>
            <a:p>
              <a:pPr>
                <a:spcBef>
                  <a:spcPts val="900"/>
                </a:spcBef>
                <a:defRPr sz="4400">
                  <a:solidFill>
                    <a:srgbClr val="FFFFFF"/>
                  </a:solidFill>
                  <a:latin typeface="Helvetica Neue Medium"/>
                  <a:ea typeface="Helvetica Neue Medium"/>
                  <a:cs typeface="Helvetica Neue Medium"/>
                  <a:sym typeface="Helvetica Neue Medium"/>
                </a:defRPr>
              </a:pPr>
              <a:endParaRPr/>
            </a:p>
          </p:txBody>
        </p:sp>
        <p:sp>
          <p:nvSpPr>
            <p:cNvPr id="259" name="AMBULATORIO DI…"/>
            <p:cNvSpPr txBox="1"/>
            <p:nvPr/>
          </p:nvSpPr>
          <p:spPr>
            <a:xfrm>
              <a:off x="6922607" y="4825191"/>
              <a:ext cx="4248777" cy="18681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10" tIns="32510" rIns="32510" bIns="32510" numCol="1" anchor="ctr">
              <a:spAutoFit/>
            </a:bodyPr>
            <a:lstStyle/>
            <a:p>
              <a:pPr marL="457200" indent="-457200" defTabSz="1137919">
                <a:lnSpc>
                  <a:spcPct val="90000"/>
                </a:lnSpc>
                <a:spcBef>
                  <a:spcPts val="900"/>
                </a:spcBef>
                <a:buSzPct val="100000"/>
                <a:buFont typeface="Arial"/>
                <a:buChar char="•"/>
                <a:defRPr b="1"/>
              </a:pPr>
              <a:r>
                <a:t>AMBULATORIO DI</a:t>
              </a:r>
              <a:endParaRPr sz="4400"/>
            </a:p>
            <a:p>
              <a:pPr marL="457200" indent="-457200" defTabSz="1137919">
                <a:lnSpc>
                  <a:spcPct val="90000"/>
                </a:lnSpc>
                <a:spcBef>
                  <a:spcPts val="900"/>
                </a:spcBef>
                <a:buSzPct val="100000"/>
                <a:buFont typeface="Arial"/>
                <a:buChar char="•"/>
                <a:defRPr b="1"/>
              </a:pPr>
              <a:r>
                <a:t> OSTETRICIA-GINECOLOGIA DEDICATO A GRAVIDE HIV+</a:t>
              </a:r>
            </a:p>
          </p:txBody>
        </p:sp>
        <p:sp>
          <p:nvSpPr>
            <p:cNvPr id="260" name="Forma"/>
            <p:cNvSpPr/>
            <p:nvPr/>
          </p:nvSpPr>
          <p:spPr>
            <a:xfrm>
              <a:off x="5674552" y="6740909"/>
              <a:ext cx="3195280" cy="1337185"/>
            </a:xfrm>
            <a:custGeom>
              <a:avLst/>
              <a:gdLst/>
              <a:ahLst/>
              <a:cxnLst>
                <a:cxn ang="0">
                  <a:pos x="wd2" y="hd2"/>
                </a:cxn>
                <a:cxn ang="5400000">
                  <a:pos x="wd2" y="hd2"/>
                </a:cxn>
                <a:cxn ang="10800000">
                  <a:pos x="wd2" y="hd2"/>
                </a:cxn>
                <a:cxn ang="16200000">
                  <a:pos x="wd2" y="hd2"/>
                </a:cxn>
              </a:cxnLst>
              <a:rect l="0" t="0" r="r" b="b"/>
              <a:pathLst>
                <a:path w="21600" h="21600" extrusionOk="0">
                  <a:moveTo>
                    <a:pt x="21600" y="4508"/>
                  </a:moveTo>
                  <a:cubicBezTo>
                    <a:pt x="16218" y="16236"/>
                    <a:pt x="8821" y="21141"/>
                    <a:pt x="1679" y="17715"/>
                  </a:cubicBezTo>
                  <a:lnTo>
                    <a:pt x="1194" y="21600"/>
                  </a:lnTo>
                  <a:lnTo>
                    <a:pt x="0" y="13575"/>
                  </a:lnTo>
                  <a:lnTo>
                    <a:pt x="2899" y="7958"/>
                  </a:lnTo>
                  <a:lnTo>
                    <a:pt x="2413" y="11841"/>
                  </a:lnTo>
                  <a:cubicBezTo>
                    <a:pt x="8691" y="14671"/>
                    <a:pt x="15159" y="10286"/>
                    <a:pt x="19880" y="0"/>
                  </a:cubicBezTo>
                  <a:close/>
                </a:path>
              </a:pathLst>
            </a:custGeom>
            <a:solidFill>
              <a:srgbClr val="FF0000"/>
            </a:solidFill>
            <a:ln w="25400" cap="flat">
              <a:solidFill>
                <a:srgbClr val="FFFFFF"/>
              </a:solidFill>
              <a:prstDash val="solid"/>
              <a:round/>
            </a:ln>
            <a:effectLst/>
          </p:spPr>
          <p:txBody>
            <a:bodyPr wrap="square" lIns="50800" tIns="50800" rIns="50800" bIns="50800" numCol="1" anchor="ctr">
              <a:noAutofit/>
            </a:bodyPr>
            <a:lstStyle/>
            <a:p>
              <a:pPr>
                <a:spcBef>
                  <a:spcPts val="900"/>
                </a:spcBef>
                <a:defRPr sz="4400">
                  <a:solidFill>
                    <a:srgbClr val="FFFFFF"/>
                  </a:solidFill>
                  <a:latin typeface="Helvetica Neue Medium"/>
                  <a:ea typeface="Helvetica Neue Medium"/>
                  <a:cs typeface="Helvetica Neue Medium"/>
                  <a:sym typeface="Helvetica Neue Medium"/>
                </a:defRPr>
              </a:pPr>
              <a:endParaRPr/>
            </a:p>
          </p:txBody>
        </p:sp>
        <p:sp>
          <p:nvSpPr>
            <p:cNvPr id="261" name="NIDO…"/>
            <p:cNvSpPr txBox="1"/>
            <p:nvPr/>
          </p:nvSpPr>
          <p:spPr>
            <a:xfrm>
              <a:off x="3674080" y="6672688"/>
              <a:ext cx="1937145" cy="12425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3349" tIns="43349" rIns="43349" bIns="43349" numCol="1" anchor="ctr">
              <a:spAutoFit/>
            </a:bodyPr>
            <a:lstStyle/>
            <a:p>
              <a:pPr marL="485775" indent="-485775" defTabSz="1517225">
                <a:lnSpc>
                  <a:spcPct val="90000"/>
                </a:lnSpc>
                <a:spcBef>
                  <a:spcPts val="1400"/>
                </a:spcBef>
                <a:buSzPct val="100000"/>
                <a:buFont typeface="Arial"/>
                <a:buChar char="•"/>
                <a:defRPr sz="3400" b="1"/>
              </a:pPr>
              <a:r>
                <a:t>NIDO</a:t>
              </a:r>
              <a:endParaRPr sz="4400"/>
            </a:p>
            <a:p>
              <a:pPr marL="485775" indent="-485775" defTabSz="1517225">
                <a:lnSpc>
                  <a:spcPct val="90000"/>
                </a:lnSpc>
                <a:spcBef>
                  <a:spcPts val="1400"/>
                </a:spcBef>
                <a:buSzPct val="100000"/>
                <a:buFont typeface="Arial"/>
                <a:buChar char="•"/>
                <a:defRPr sz="3400" b="1"/>
              </a:pPr>
              <a:r>
                <a:t>TIN</a:t>
              </a:r>
            </a:p>
          </p:txBody>
        </p:sp>
        <p:sp>
          <p:nvSpPr>
            <p:cNvPr id="262" name="Forma"/>
            <p:cNvSpPr/>
            <p:nvPr/>
          </p:nvSpPr>
          <p:spPr>
            <a:xfrm>
              <a:off x="1808135" y="6210734"/>
              <a:ext cx="1494936" cy="1085676"/>
            </a:xfrm>
            <a:custGeom>
              <a:avLst/>
              <a:gdLst/>
              <a:ahLst/>
              <a:cxnLst>
                <a:cxn ang="0">
                  <a:pos x="wd2" y="hd2"/>
                </a:cxn>
                <a:cxn ang="5400000">
                  <a:pos x="wd2" y="hd2"/>
                </a:cxn>
                <a:cxn ang="10800000">
                  <a:pos x="wd2" y="hd2"/>
                </a:cxn>
                <a:cxn ang="16200000">
                  <a:pos x="wd2" y="hd2"/>
                </a:cxn>
              </a:cxnLst>
              <a:rect l="0" t="0" r="r" b="b"/>
              <a:pathLst>
                <a:path w="21600" h="21600" extrusionOk="0">
                  <a:moveTo>
                    <a:pt x="20096" y="21600"/>
                  </a:moveTo>
                  <a:cubicBezTo>
                    <a:pt x="13680" y="19067"/>
                    <a:pt x="7708" y="14753"/>
                    <a:pt x="2549" y="8923"/>
                  </a:cubicBezTo>
                  <a:lnTo>
                    <a:pt x="0" y="12475"/>
                  </a:lnTo>
                  <a:lnTo>
                    <a:pt x="1120" y="2099"/>
                  </a:lnTo>
                  <a:lnTo>
                    <a:pt x="8950" y="0"/>
                  </a:lnTo>
                  <a:lnTo>
                    <a:pt x="6402" y="3551"/>
                  </a:lnTo>
                  <a:cubicBezTo>
                    <a:pt x="10897" y="8511"/>
                    <a:pt x="16063" y="12191"/>
                    <a:pt x="21600" y="14376"/>
                  </a:cubicBezTo>
                  <a:close/>
                </a:path>
              </a:pathLst>
            </a:custGeom>
            <a:solidFill>
              <a:srgbClr val="00B0F0"/>
            </a:solidFill>
            <a:ln w="25400" cap="flat">
              <a:solidFill>
                <a:srgbClr val="FFFFFF"/>
              </a:solidFill>
              <a:prstDash val="solid"/>
              <a:round/>
            </a:ln>
            <a:effectLst/>
          </p:spPr>
          <p:txBody>
            <a:bodyPr wrap="square" lIns="50800" tIns="50800" rIns="50800" bIns="50800" numCol="1" anchor="ctr">
              <a:noAutofit/>
            </a:bodyPr>
            <a:lstStyle/>
            <a:p>
              <a:pPr>
                <a:spcBef>
                  <a:spcPts val="900"/>
                </a:spcBef>
                <a:defRPr sz="4400">
                  <a:solidFill>
                    <a:srgbClr val="FFFFFF"/>
                  </a:solidFill>
                  <a:latin typeface="Helvetica Neue Medium"/>
                  <a:ea typeface="Helvetica Neue Medium"/>
                  <a:cs typeface="Helvetica Neue Medium"/>
                  <a:sym typeface="Helvetica Neue Medium"/>
                </a:defRPr>
              </a:pPr>
              <a:endParaRPr/>
            </a:p>
          </p:txBody>
        </p:sp>
        <p:sp>
          <p:nvSpPr>
            <p:cNvPr id="263" name="AMBULATORIO DI INFETTIVOLOGIA PEDIATRICA"/>
            <p:cNvSpPr txBox="1"/>
            <p:nvPr/>
          </p:nvSpPr>
          <p:spPr>
            <a:xfrm>
              <a:off x="-1" y="4740813"/>
              <a:ext cx="3570877" cy="10891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10" tIns="32510" rIns="32510" bIns="32510" numCol="1" anchor="ctr">
              <a:spAutoFit/>
            </a:bodyPr>
            <a:lstStyle>
              <a:lvl1pPr marL="457200" indent="-457200" defTabSz="1137919">
                <a:lnSpc>
                  <a:spcPct val="90000"/>
                </a:lnSpc>
                <a:spcBef>
                  <a:spcPts val="900"/>
                </a:spcBef>
                <a:buSzPct val="100000"/>
                <a:buFont typeface="Arial"/>
                <a:buChar char="•"/>
                <a:defRPr b="1"/>
              </a:lvl1pPr>
            </a:lstStyle>
            <a:p>
              <a:r>
                <a:t>AMBULATORIO DI INFETTIVOLOGIA PEDIATRICA</a:t>
              </a:r>
            </a:p>
          </p:txBody>
        </p:sp>
        <p:sp>
          <p:nvSpPr>
            <p:cNvPr id="264" name="Forma"/>
            <p:cNvSpPr/>
            <p:nvPr/>
          </p:nvSpPr>
          <p:spPr>
            <a:xfrm>
              <a:off x="1491298" y="2770468"/>
              <a:ext cx="763503" cy="1362315"/>
            </a:xfrm>
            <a:custGeom>
              <a:avLst/>
              <a:gdLst/>
              <a:ahLst/>
              <a:cxnLst>
                <a:cxn ang="0">
                  <a:pos x="wd2" y="hd2"/>
                </a:cxn>
                <a:cxn ang="5400000">
                  <a:pos x="wd2" y="hd2"/>
                </a:cxn>
                <a:cxn ang="10800000">
                  <a:pos x="wd2" y="hd2"/>
                </a:cxn>
                <a:cxn ang="16200000">
                  <a:pos x="wd2" y="hd2"/>
                </a:cxn>
              </a:cxnLst>
              <a:rect l="0" t="0" r="r" b="b"/>
              <a:pathLst>
                <a:path w="21600" h="21600" extrusionOk="0">
                  <a:moveTo>
                    <a:pt x="321" y="21600"/>
                  </a:moveTo>
                  <a:cubicBezTo>
                    <a:pt x="321" y="15590"/>
                    <a:pt x="2301" y="9626"/>
                    <a:pt x="6171" y="3984"/>
                  </a:cubicBezTo>
                  <a:lnTo>
                    <a:pt x="0" y="1723"/>
                  </a:lnTo>
                  <a:lnTo>
                    <a:pt x="14338" y="0"/>
                  </a:lnTo>
                  <a:lnTo>
                    <a:pt x="21600" y="7266"/>
                  </a:lnTo>
                  <a:lnTo>
                    <a:pt x="15438" y="5685"/>
                  </a:lnTo>
                  <a:cubicBezTo>
                    <a:pt x="12166" y="10576"/>
                    <a:pt x="10493" y="15729"/>
                    <a:pt x="10493" y="20921"/>
                  </a:cubicBezTo>
                  <a:close/>
                </a:path>
              </a:pathLst>
            </a:custGeom>
            <a:solidFill>
              <a:srgbClr val="E56F27"/>
            </a:solidFill>
            <a:ln w="25400" cap="flat">
              <a:solidFill>
                <a:srgbClr val="FFFFFF"/>
              </a:solidFill>
              <a:prstDash val="solid"/>
              <a:round/>
            </a:ln>
            <a:effectLst/>
          </p:spPr>
          <p:txBody>
            <a:bodyPr wrap="square" lIns="50800" tIns="50800" rIns="50800" bIns="50800" numCol="1" anchor="ctr">
              <a:noAutofit/>
            </a:bodyPr>
            <a:lstStyle/>
            <a:p>
              <a:pPr>
                <a:spcBef>
                  <a:spcPts val="900"/>
                </a:spcBef>
                <a:defRPr sz="4400">
                  <a:solidFill>
                    <a:srgbClr val="FFFFFF"/>
                  </a:solidFill>
                  <a:latin typeface="Helvetica Neue Medium"/>
                  <a:ea typeface="Helvetica Neue Medium"/>
                  <a:cs typeface="Helvetica Neue Medium"/>
                  <a:sym typeface="Helvetica Neue Medium"/>
                </a:defRPr>
              </a:pPr>
              <a:endParaRPr/>
            </a:p>
          </p:txBody>
        </p:sp>
        <p:sp>
          <p:nvSpPr>
            <p:cNvPr id="265" name="LABORATORIO DI VIROLOGIA"/>
            <p:cNvSpPr txBox="1"/>
            <p:nvPr/>
          </p:nvSpPr>
          <p:spPr>
            <a:xfrm>
              <a:off x="1481688" y="1419132"/>
              <a:ext cx="2253165" cy="10891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10" tIns="32510" rIns="32510" bIns="32510" numCol="1" anchor="ctr">
              <a:spAutoFit/>
            </a:bodyPr>
            <a:lstStyle>
              <a:lvl1pPr marL="457200" indent="-457200" defTabSz="1137919">
                <a:lnSpc>
                  <a:spcPct val="90000"/>
                </a:lnSpc>
                <a:spcBef>
                  <a:spcPts val="900"/>
                </a:spcBef>
                <a:buSzPct val="100000"/>
                <a:buFont typeface="Arial"/>
                <a:buChar char="•"/>
                <a:defRPr b="1"/>
              </a:lvl1pPr>
            </a:lstStyle>
            <a:p>
              <a:r>
                <a:t>LABORATORIO DI VIROLOGIA</a:t>
              </a:r>
            </a:p>
          </p:txBody>
        </p:sp>
        <p:sp>
          <p:nvSpPr>
            <p:cNvPr id="266" name="Forma"/>
            <p:cNvSpPr/>
            <p:nvPr/>
          </p:nvSpPr>
          <p:spPr>
            <a:xfrm>
              <a:off x="3279175" y="4"/>
              <a:ext cx="4063413" cy="1336111"/>
            </a:xfrm>
            <a:custGeom>
              <a:avLst/>
              <a:gdLst/>
              <a:ahLst/>
              <a:cxnLst>
                <a:cxn ang="0">
                  <a:pos x="wd2" y="hd2"/>
                </a:cxn>
                <a:cxn ang="5400000">
                  <a:pos x="wd2" y="hd2"/>
                </a:cxn>
                <a:cxn ang="10800000">
                  <a:pos x="wd2" y="hd2"/>
                </a:cxn>
                <a:cxn ang="16200000">
                  <a:pos x="wd2" y="hd2"/>
                </a:cxn>
              </a:cxnLst>
              <a:rect l="0" t="0" r="r" b="b"/>
              <a:pathLst>
                <a:path w="21600" h="17651" extrusionOk="0">
                  <a:moveTo>
                    <a:pt x="0" y="14251"/>
                  </a:moveTo>
                  <a:cubicBezTo>
                    <a:pt x="5273" y="172"/>
                    <a:pt x="13579" y="-3949"/>
                    <a:pt x="20623" y="4018"/>
                  </a:cubicBezTo>
                  <a:lnTo>
                    <a:pt x="21285" y="1139"/>
                  </a:lnTo>
                  <a:lnTo>
                    <a:pt x="21600" y="8060"/>
                  </a:lnTo>
                  <a:lnTo>
                    <a:pt x="18961" y="11248"/>
                  </a:lnTo>
                  <a:lnTo>
                    <a:pt x="19622" y="8371"/>
                  </a:lnTo>
                  <a:cubicBezTo>
                    <a:pt x="13394" y="1542"/>
                    <a:pt x="6108" y="5267"/>
                    <a:pt x="1470" y="17651"/>
                  </a:cubicBezTo>
                  <a:close/>
                </a:path>
              </a:pathLst>
            </a:custGeom>
            <a:solidFill>
              <a:srgbClr val="FFFF00"/>
            </a:solidFill>
            <a:ln w="25400" cap="flat">
              <a:solidFill>
                <a:srgbClr val="FFFFFF"/>
              </a:solidFill>
              <a:prstDash val="solid"/>
              <a:round/>
            </a:ln>
            <a:effectLst/>
          </p:spPr>
          <p:txBody>
            <a:bodyPr wrap="square" lIns="50800" tIns="50800" rIns="50800" bIns="50800" numCol="1" anchor="ctr">
              <a:noAutofit/>
            </a:bodyPr>
            <a:lstStyle/>
            <a:p>
              <a:pPr>
                <a:spcBef>
                  <a:spcPts val="900"/>
                </a:spcBef>
                <a:defRPr sz="4400">
                  <a:solidFill>
                    <a:srgbClr val="FFFFFF"/>
                  </a:solidFill>
                  <a:latin typeface="Helvetica Neue Medium"/>
                  <a:ea typeface="Helvetica Neue Medium"/>
                  <a:cs typeface="Helvetica Neue Medium"/>
                  <a:sym typeface="Helvetica Neue Medium"/>
                </a:defRPr>
              </a:pPr>
              <a:endParaRPr/>
            </a:p>
          </p:txBody>
        </p:sp>
      </p:grpSp>
      <p:pic>
        <p:nvPicPr>
          <p:cNvPr id="268" name="Immagine 5" descr="Immagine 5"/>
          <p:cNvPicPr>
            <a:picLocks noChangeAspect="1"/>
          </p:cNvPicPr>
          <p:nvPr/>
        </p:nvPicPr>
        <p:blipFill>
          <a:blip r:embed="rId2">
            <a:extLst/>
          </a:blip>
          <a:stretch>
            <a:fillRect/>
          </a:stretch>
        </p:blipFill>
        <p:spPr>
          <a:xfrm>
            <a:off x="4966227" y="3966714"/>
            <a:ext cx="3806936" cy="2184766"/>
          </a:xfrm>
          <a:prstGeom prst="rect">
            <a:avLst/>
          </a:prstGeom>
          <a:ln w="12700">
            <a:miter lim="400000"/>
          </a:ln>
        </p:spPr>
      </p:pic>
      <p:sp>
        <p:nvSpPr>
          <p:cNvPr id="269" name="SALA PARTO"/>
          <p:cNvSpPr txBox="1"/>
          <p:nvPr/>
        </p:nvSpPr>
        <p:spPr>
          <a:xfrm>
            <a:off x="6722973" y="8075270"/>
            <a:ext cx="2022654"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vl1pPr>
          </a:lstStyle>
          <a:p>
            <a:r>
              <a:t>SALA PARTO</a:t>
            </a:r>
          </a:p>
        </p:txBody>
      </p:sp>
      <p:sp>
        <p:nvSpPr>
          <p:cNvPr id="270" name="PUERPERIO"/>
          <p:cNvSpPr txBox="1"/>
          <p:nvPr/>
        </p:nvSpPr>
        <p:spPr>
          <a:xfrm>
            <a:off x="4229963" y="7510857"/>
            <a:ext cx="2208074" cy="52308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800" b="1"/>
            </a:lvl1pPr>
          </a:lstStyle>
          <a:p>
            <a:r>
              <a:t>PUERPERIO</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Titolo 1"/>
          <p:cNvSpPr txBox="1">
            <a:spLocks noGrp="1"/>
          </p:cNvSpPr>
          <p:nvPr>
            <p:ph type="title"/>
          </p:nvPr>
        </p:nvSpPr>
        <p:spPr>
          <a:xfrm>
            <a:off x="826062" y="-233681"/>
            <a:ext cx="11099805" cy="2159001"/>
          </a:xfrm>
          <a:prstGeom prst="rect">
            <a:avLst/>
          </a:prstGeom>
        </p:spPr>
        <p:txBody>
          <a:bodyPr/>
          <a:lstStyle/>
          <a:p>
            <a:pPr>
              <a:defRPr sz="5600"/>
            </a:pPr>
            <a:r>
              <a:t> </a:t>
            </a:r>
            <a:r>
              <a:rPr sz="4200"/>
              <a:t>SCHEDA  INFORMAZIONI GRAVIDE HIV+</a:t>
            </a:r>
          </a:p>
        </p:txBody>
      </p:sp>
      <p:sp>
        <p:nvSpPr>
          <p:cNvPr id="273" name="Segnaposto contenuto 2"/>
          <p:cNvSpPr txBox="1">
            <a:spLocks noGrp="1"/>
          </p:cNvSpPr>
          <p:nvPr>
            <p:ph type="body" idx="1"/>
          </p:nvPr>
        </p:nvSpPr>
        <p:spPr>
          <a:xfrm>
            <a:off x="855274" y="1684373"/>
            <a:ext cx="11197026" cy="7192927"/>
          </a:xfrm>
          <a:prstGeom prst="rect">
            <a:avLst/>
          </a:prstGeom>
        </p:spPr>
        <p:txBody>
          <a:bodyPr/>
          <a:lstStyle/>
          <a:p>
            <a:pPr marL="0" indent="0" defTabSz="769232">
              <a:lnSpc>
                <a:spcPct val="80000"/>
              </a:lnSpc>
              <a:spcBef>
                <a:spcPts val="500"/>
              </a:spcBef>
              <a:buSzTx/>
              <a:buNone/>
              <a:defRPr sz="2800"/>
            </a:pPr>
            <a:r>
              <a:t>Terapia antiretrovirale materna:  inizio prima della gravidanza (basso rischio BR) o in tarda gravidanza (alto rischio AR), adesione materna corretta alla terapia (BR), o no (AR), tipo di terapia.</a:t>
            </a:r>
          </a:p>
          <a:p>
            <a:pPr marL="0" indent="0" defTabSz="769232">
              <a:lnSpc>
                <a:spcPct val="80000"/>
              </a:lnSpc>
              <a:spcBef>
                <a:spcPts val="500"/>
              </a:spcBef>
              <a:buSzTx/>
              <a:buNone/>
              <a:defRPr sz="2800"/>
            </a:pPr>
            <a:r>
              <a:t>comorbilita' materne in corso di gravidanza</a:t>
            </a:r>
          </a:p>
          <a:p>
            <a:pPr marL="0" indent="0" defTabSz="769232">
              <a:lnSpc>
                <a:spcPct val="80000"/>
              </a:lnSpc>
              <a:spcBef>
                <a:spcPts val="500"/>
              </a:spcBef>
              <a:buSzTx/>
              <a:buNone/>
              <a:defRPr sz="2800"/>
            </a:pPr>
            <a:endParaRPr/>
          </a:p>
          <a:p>
            <a:pPr marL="0" indent="0" defTabSz="769232">
              <a:lnSpc>
                <a:spcPct val="80000"/>
              </a:lnSpc>
              <a:spcBef>
                <a:spcPts val="500"/>
              </a:spcBef>
              <a:buSzTx/>
              <a:buNone/>
              <a:defRPr sz="2800"/>
            </a:pPr>
            <a:r>
              <a:t>esami materni:        I trimestre             II trim                       III trim</a:t>
            </a:r>
          </a:p>
          <a:p>
            <a:pPr marL="0" indent="0" defTabSz="769232">
              <a:lnSpc>
                <a:spcPct val="80000"/>
              </a:lnSpc>
              <a:spcBef>
                <a:spcPts val="300"/>
              </a:spcBef>
              <a:buSzTx/>
              <a:buNone/>
              <a:defRPr sz="2800"/>
            </a:pPr>
            <a:r>
              <a:t>HIV-RNA………………………………………………………………………………. </a:t>
            </a:r>
          </a:p>
          <a:p>
            <a:pPr marL="0" indent="0" defTabSz="769232">
              <a:lnSpc>
                <a:spcPct val="80000"/>
              </a:lnSpc>
              <a:spcBef>
                <a:spcPts val="300"/>
              </a:spcBef>
              <a:buSzTx/>
              <a:buNone/>
              <a:defRPr sz="2800"/>
            </a:pPr>
            <a:endParaRPr/>
          </a:p>
          <a:p>
            <a:pPr marL="0" indent="0" defTabSz="769232">
              <a:lnSpc>
                <a:spcPct val="80000"/>
              </a:lnSpc>
              <a:spcBef>
                <a:spcPts val="300"/>
              </a:spcBef>
              <a:buSzTx/>
              <a:buNone/>
              <a:defRPr sz="2800"/>
            </a:pPr>
            <a:r>
              <a:t>CD4+     …………………………………………………………………………. </a:t>
            </a:r>
          </a:p>
          <a:p>
            <a:pPr marL="0" indent="0" defTabSz="769232">
              <a:lnSpc>
                <a:spcPct val="80000"/>
              </a:lnSpc>
              <a:spcBef>
                <a:spcPts val="500"/>
              </a:spcBef>
              <a:buSzTx/>
              <a:buNone/>
              <a:defRPr sz="2800"/>
            </a:pPr>
            <a:endParaRPr/>
          </a:p>
          <a:p>
            <a:pPr marL="0" indent="0" defTabSz="769232">
              <a:lnSpc>
                <a:spcPct val="80000"/>
              </a:lnSpc>
              <a:spcBef>
                <a:spcPts val="500"/>
              </a:spcBef>
              <a:buSzTx/>
              <a:buNone/>
              <a:defRPr sz="2800"/>
            </a:pPr>
            <a:r>
              <a:t>Benessere materno:    si’    O                     no  O</a:t>
            </a:r>
          </a:p>
          <a:p>
            <a:pPr marL="0" indent="0" defTabSz="769232">
              <a:lnSpc>
                <a:spcPct val="80000"/>
              </a:lnSpc>
              <a:spcBef>
                <a:spcPts val="500"/>
              </a:spcBef>
              <a:buSzTx/>
              <a:buNone/>
              <a:defRPr sz="2800"/>
            </a:pPr>
            <a:endParaRPr/>
          </a:p>
          <a:p>
            <a:pPr marL="0" indent="0" defTabSz="769232">
              <a:lnSpc>
                <a:spcPct val="80000"/>
              </a:lnSpc>
              <a:spcBef>
                <a:spcPts val="500"/>
              </a:spcBef>
              <a:buSzTx/>
              <a:buNone/>
              <a:defRPr sz="2800"/>
            </a:pPr>
            <a:r>
              <a:t>conclusioni:                           BASSO RISCHIO                O</a:t>
            </a:r>
          </a:p>
          <a:p>
            <a:pPr marL="0" indent="0" defTabSz="769232">
              <a:lnSpc>
                <a:spcPct val="80000"/>
              </a:lnSpc>
              <a:spcBef>
                <a:spcPts val="300"/>
              </a:spcBef>
              <a:buSzTx/>
              <a:buNone/>
              <a:defRPr sz="2800"/>
            </a:pPr>
            <a:r>
              <a:t>                                               MEDIO RISCHIO                O</a:t>
            </a:r>
          </a:p>
          <a:p>
            <a:pPr marL="0" indent="0" defTabSz="769232">
              <a:lnSpc>
                <a:spcPct val="80000"/>
              </a:lnSpc>
              <a:spcBef>
                <a:spcPts val="300"/>
              </a:spcBef>
              <a:buSzTx/>
              <a:buNone/>
              <a:defRPr sz="2800"/>
            </a:pPr>
            <a:r>
              <a:t>                                                  ALTO RISCHIO                O</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Titolo 3"/>
          <p:cNvSpPr txBox="1">
            <a:spLocks noGrp="1"/>
          </p:cNvSpPr>
          <p:nvPr>
            <p:ph type="title"/>
          </p:nvPr>
        </p:nvSpPr>
        <p:spPr>
          <a:xfrm>
            <a:off x="952498" y="-107245"/>
            <a:ext cx="11099805" cy="2159001"/>
          </a:xfrm>
          <a:prstGeom prst="rect">
            <a:avLst/>
          </a:prstGeom>
        </p:spPr>
        <p:txBody>
          <a:bodyPr/>
          <a:lstStyle/>
          <a:p>
            <a:r>
              <a:t>I due percorsi</a:t>
            </a:r>
          </a:p>
        </p:txBody>
      </p:sp>
      <p:sp>
        <p:nvSpPr>
          <p:cNvPr id="276" name="Segnaposto contenuto 4"/>
          <p:cNvSpPr txBox="1">
            <a:spLocks noGrp="1"/>
          </p:cNvSpPr>
          <p:nvPr>
            <p:ph type="body" sz="half" idx="1"/>
          </p:nvPr>
        </p:nvSpPr>
        <p:spPr>
          <a:xfrm>
            <a:off x="248070" y="1941702"/>
            <a:ext cx="6253135" cy="6286513"/>
          </a:xfrm>
          <a:prstGeom prst="rect">
            <a:avLst/>
          </a:prstGeom>
        </p:spPr>
        <p:txBody>
          <a:bodyPr/>
          <a:lstStyle/>
          <a:p>
            <a:pPr marL="0" indent="0">
              <a:lnSpc>
                <a:spcPct val="90000"/>
              </a:lnSpc>
              <a:spcBef>
                <a:spcPts val="700"/>
              </a:spcBef>
              <a:buSzTx/>
              <a:buNone/>
              <a:defRPr b="1">
                <a:latin typeface="Trebuchet MS"/>
                <a:ea typeface="Trebuchet MS"/>
                <a:cs typeface="Trebuchet MS"/>
                <a:sym typeface="Trebuchet MS"/>
              </a:defRPr>
            </a:pPr>
            <a:r>
              <a:t>Situazione materna di basso rischio</a:t>
            </a:r>
            <a:endParaRPr>
              <a:latin typeface="Calibri"/>
              <a:ea typeface="Calibri"/>
              <a:cs typeface="Calibri"/>
              <a:sym typeface="Calibri"/>
            </a:endParaRPr>
          </a:p>
          <a:p>
            <a:pPr marL="0" indent="0">
              <a:lnSpc>
                <a:spcPct val="90000"/>
              </a:lnSpc>
              <a:spcBef>
                <a:spcPts val="700"/>
              </a:spcBef>
              <a:buSzTx/>
              <a:buNone/>
            </a:pPr>
            <a:r>
              <a:t>All’arrivo al Nido del fax </a:t>
            </a:r>
          </a:p>
          <a:p>
            <a:pPr marL="0" indent="0">
              <a:lnSpc>
                <a:spcPct val="90000"/>
              </a:lnSpc>
              <a:spcBef>
                <a:spcPts val="700"/>
              </a:spcBef>
              <a:buSzTx/>
              <a:buNone/>
            </a:pPr>
            <a:r>
              <a:t>dell’Amb. Infettivi con la </a:t>
            </a:r>
          </a:p>
          <a:p>
            <a:pPr marL="0" indent="0">
              <a:lnSpc>
                <a:spcPct val="90000"/>
              </a:lnSpc>
              <a:spcBef>
                <a:spcPts val="700"/>
              </a:spcBef>
              <a:buSzTx/>
              <a:buNone/>
            </a:pPr>
            <a:r>
              <a:t>scheda materna di basso </a:t>
            </a:r>
          </a:p>
          <a:p>
            <a:pPr marL="0" indent="0">
              <a:lnSpc>
                <a:spcPct val="90000"/>
              </a:lnSpc>
              <a:spcBef>
                <a:spcPts val="700"/>
              </a:spcBef>
              <a:buSzTx/>
              <a:buNone/>
            </a:pPr>
            <a:r>
              <a:t>rischio: Si predispone il </a:t>
            </a:r>
          </a:p>
          <a:p>
            <a:pPr marL="0" indent="0">
              <a:lnSpc>
                <a:spcPct val="90000"/>
              </a:lnSpc>
              <a:spcBef>
                <a:spcPts val="700"/>
              </a:spcBef>
              <a:buSzTx/>
              <a:buNone/>
            </a:pPr>
            <a:r>
              <a:t>normale pannello diagnostico </a:t>
            </a:r>
          </a:p>
          <a:p>
            <a:pPr marL="0" indent="0">
              <a:lnSpc>
                <a:spcPct val="90000"/>
              </a:lnSpc>
              <a:spcBef>
                <a:spcPts val="700"/>
              </a:spcBef>
              <a:buSzTx/>
              <a:buNone/>
            </a:pPr>
            <a:r>
              <a:t>e la terapia per il neonato fin </a:t>
            </a:r>
          </a:p>
          <a:p>
            <a:pPr marL="0" indent="0">
              <a:lnSpc>
                <a:spcPct val="90000"/>
              </a:lnSpc>
              <a:spcBef>
                <a:spcPts val="700"/>
              </a:spcBef>
              <a:buSzTx/>
              <a:buNone/>
            </a:pPr>
            <a:r>
              <a:t>dalle prime ore di vita con Zidovudina per 6 settimane.</a:t>
            </a:r>
          </a:p>
          <a:p>
            <a:pPr marL="0" indent="0">
              <a:lnSpc>
                <a:spcPct val="90000"/>
              </a:lnSpc>
              <a:spcBef>
                <a:spcPts val="700"/>
              </a:spcBef>
              <a:buSzTx/>
              <a:buNone/>
            </a:pPr>
            <a:r>
              <a:t>Valutazione all’Ambulatorio dedicato dopo 15 gg.</a:t>
            </a:r>
          </a:p>
        </p:txBody>
      </p:sp>
      <p:sp>
        <p:nvSpPr>
          <p:cNvPr id="277" name="Segnaposto contenuto 5"/>
          <p:cNvSpPr txBox="1"/>
          <p:nvPr/>
        </p:nvSpPr>
        <p:spPr>
          <a:xfrm>
            <a:off x="6562545" y="1611909"/>
            <a:ext cx="5954585" cy="727121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pPr>
              <a:lnSpc>
                <a:spcPct val="90000"/>
              </a:lnSpc>
              <a:spcBef>
                <a:spcPts val="700"/>
              </a:spcBef>
              <a:defRPr sz="3200" b="1">
                <a:latin typeface="Trebuchet MS"/>
                <a:ea typeface="Trebuchet MS"/>
                <a:cs typeface="Trebuchet MS"/>
                <a:sym typeface="Trebuchet MS"/>
              </a:defRPr>
            </a:pPr>
            <a:r>
              <a:t>Situazione materna di alto rischio </a:t>
            </a:r>
            <a:endParaRPr>
              <a:latin typeface="Calibri"/>
              <a:ea typeface="Calibri"/>
              <a:cs typeface="Calibri"/>
              <a:sym typeface="Calibri"/>
            </a:endParaRPr>
          </a:p>
          <a:p>
            <a:pPr>
              <a:lnSpc>
                <a:spcPct val="90000"/>
              </a:lnSpc>
              <a:spcBef>
                <a:spcPts val="700"/>
              </a:spcBef>
              <a:defRPr sz="3200"/>
            </a:pPr>
            <a:r>
              <a:t>All’arrivo al Nido del fax dell’Amb. Infettivi con la scheda materna di  alto rischio</a:t>
            </a:r>
          </a:p>
          <a:p>
            <a:pPr>
              <a:lnSpc>
                <a:spcPct val="90000"/>
              </a:lnSpc>
              <a:spcBef>
                <a:spcPts val="700"/>
              </a:spcBef>
              <a:defRPr sz="3200"/>
            </a:pPr>
            <a:r>
              <a:t>- Noi Neonatologi contattiamo l’Amb. di Infettivologia Pediatrica (prof. Badolato)  con cui si predispone per tempo  la terapia con due o 3 farmaci: zidovudina, lamivudina e nevirapina che potranno quindi essere iniziati fin dal momento  della nascita</a:t>
            </a:r>
            <a:r>
              <a:rPr b="1"/>
              <a:t>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Immagine" descr="Immagine"/>
          <p:cNvPicPr>
            <a:picLocks noGrp="1" noChangeAspect="1"/>
          </p:cNvPicPr>
          <p:nvPr>
            <p:ph type="pic" idx="13"/>
          </p:nvPr>
        </p:nvPicPr>
        <p:blipFill>
          <a:blip r:embed="rId2">
            <a:extLst/>
          </a:blip>
          <a:srcRect t="16852" b="16852"/>
          <a:stretch>
            <a:fillRect/>
          </a:stretch>
        </p:blipFill>
        <p:spPr>
          <a:xfrm>
            <a:off x="6718300" y="2590800"/>
            <a:ext cx="5334000" cy="6286500"/>
          </a:xfrm>
          <a:prstGeom prst="rect">
            <a:avLst/>
          </a:prstGeom>
        </p:spPr>
      </p:pic>
      <p:sp>
        <p:nvSpPr>
          <p:cNvPr id="280" name="Titolo 1"/>
          <p:cNvSpPr txBox="1">
            <a:spLocks noGrp="1"/>
          </p:cNvSpPr>
          <p:nvPr>
            <p:ph type="title"/>
          </p:nvPr>
        </p:nvSpPr>
        <p:spPr>
          <a:prstGeom prst="rect">
            <a:avLst/>
          </a:prstGeom>
        </p:spPr>
        <p:txBody>
          <a:bodyPr/>
          <a:lstStyle/>
          <a:p>
            <a:r>
              <a:t>AL NIDO</a:t>
            </a:r>
          </a:p>
        </p:txBody>
      </p:sp>
      <p:sp>
        <p:nvSpPr>
          <p:cNvPr id="281" name="Segnaposto contenuto 2"/>
          <p:cNvSpPr txBox="1">
            <a:spLocks noGrp="1"/>
          </p:cNvSpPr>
          <p:nvPr>
            <p:ph type="body" sz="half" idx="1"/>
          </p:nvPr>
        </p:nvSpPr>
        <p:spPr>
          <a:prstGeom prst="rect">
            <a:avLst/>
          </a:prstGeom>
        </p:spPr>
        <p:txBody>
          <a:bodyPr/>
          <a:lstStyle/>
          <a:p>
            <a:pPr marL="0" indent="0" defTabSz="1011838">
              <a:spcBef>
                <a:spcPts val="500"/>
              </a:spcBef>
              <a:buSzTx/>
              <a:buNone/>
              <a:defRPr sz="3200"/>
            </a:pPr>
            <a:r>
              <a:t>- Inizio terapia prevista per quel neonato entro 4-6 ore dalla nascita</a:t>
            </a:r>
          </a:p>
          <a:p>
            <a:pPr marL="0" indent="0" defTabSz="1011838">
              <a:spcBef>
                <a:spcPts val="500"/>
              </a:spcBef>
              <a:buSzTx/>
              <a:buNone/>
              <a:defRPr sz="3200"/>
            </a:pPr>
            <a:r>
              <a:t>- Esami ematici in 2 prelievi</a:t>
            </a:r>
          </a:p>
          <a:p>
            <a:pPr marL="0" indent="0" defTabSz="1011838">
              <a:spcBef>
                <a:spcPts val="500"/>
              </a:spcBef>
              <a:buSzTx/>
              <a:buNone/>
              <a:defRPr sz="3200"/>
            </a:pPr>
            <a:r>
              <a:t>- Rilascio Zidovudina ed eventuali altri farmaci a domicilio alla dimissione secondo la modalità “file F”</a:t>
            </a:r>
          </a:p>
          <a:p>
            <a:pPr marL="0" indent="0" defTabSz="1011838">
              <a:spcBef>
                <a:spcPts val="500"/>
              </a:spcBef>
              <a:buSzTx/>
              <a:buNone/>
              <a:defRPr sz="3200"/>
            </a:pPr>
            <a:r>
              <a:t>- Appuntamento dopo 15 gg dalla dimissione all’ambulatorio dedicato di Infettivologia Pediatrica</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Immagine" descr="Immagine"/>
          <p:cNvPicPr>
            <a:picLocks noGrp="1" noChangeAspect="1"/>
          </p:cNvPicPr>
          <p:nvPr>
            <p:ph type="pic" idx="13"/>
          </p:nvPr>
        </p:nvPicPr>
        <p:blipFill>
          <a:blip r:embed="rId2">
            <a:extLst/>
          </a:blip>
          <a:srcRect t="16852" b="16852"/>
          <a:stretch>
            <a:fillRect/>
          </a:stretch>
        </p:blipFill>
        <p:spPr>
          <a:xfrm>
            <a:off x="6718300" y="2590800"/>
            <a:ext cx="5334000" cy="6286500"/>
          </a:xfrm>
          <a:prstGeom prst="rect">
            <a:avLst/>
          </a:prstGeom>
        </p:spPr>
      </p:pic>
      <p:sp>
        <p:nvSpPr>
          <p:cNvPr id="284" name="AL NIDO…"/>
          <p:cNvSpPr txBox="1">
            <a:spLocks noGrp="1"/>
          </p:cNvSpPr>
          <p:nvPr>
            <p:ph type="title"/>
          </p:nvPr>
        </p:nvSpPr>
        <p:spPr>
          <a:prstGeom prst="rect">
            <a:avLst/>
          </a:prstGeom>
        </p:spPr>
        <p:txBody>
          <a:bodyPr/>
          <a:lstStyle/>
          <a:p>
            <a:r>
              <a:t>AL NIDO…</a:t>
            </a:r>
          </a:p>
        </p:txBody>
      </p:sp>
      <p:sp>
        <p:nvSpPr>
          <p:cNvPr id="285" name="- Regime di rooming-in come gli altri neonati…"/>
          <p:cNvSpPr txBox="1">
            <a:spLocks noGrp="1"/>
          </p:cNvSpPr>
          <p:nvPr>
            <p:ph type="body" sz="half" idx="1"/>
          </p:nvPr>
        </p:nvSpPr>
        <p:spPr>
          <a:prstGeom prst="rect">
            <a:avLst/>
          </a:prstGeom>
        </p:spPr>
        <p:txBody>
          <a:bodyPr/>
          <a:lstStyle/>
          <a:p>
            <a:pPr marL="0" indent="0" defTabSz="1111910">
              <a:spcBef>
                <a:spcPts val="600"/>
              </a:spcBef>
              <a:buSzTx/>
              <a:buNone/>
              <a:defRPr sz="3600"/>
            </a:pPr>
            <a:r>
              <a:t>- Regime di rooming-in come gli altri neonati</a:t>
            </a:r>
          </a:p>
          <a:p>
            <a:pPr marL="0" indent="0" defTabSz="1111910">
              <a:spcBef>
                <a:spcPts val="600"/>
              </a:spcBef>
              <a:buSzTx/>
              <a:buNone/>
              <a:defRPr sz="3600"/>
            </a:pPr>
            <a:r>
              <a:t>- Allattamento artificiale (si consegna certificato per il Pediatra Curante per il rilascio di latte artificiale gratuito per 6 mesi)</a:t>
            </a:r>
          </a:p>
          <a:p>
            <a:pPr marL="0" indent="0" defTabSz="1111910">
              <a:spcBef>
                <a:spcPts val="600"/>
              </a:spcBef>
              <a:buSzTx/>
              <a:buNone/>
              <a:defRPr sz="3600"/>
            </a:pPr>
            <a:r>
              <a:t>- Osservazione clinica</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7" name="Tabella"/>
          <p:cNvGraphicFramePr/>
          <p:nvPr/>
        </p:nvGraphicFramePr>
        <p:xfrm>
          <a:off x="819146" y="922302"/>
          <a:ext cx="10575328" cy="8580120"/>
        </p:xfrm>
        <a:graphic>
          <a:graphicData uri="http://schemas.openxmlformats.org/drawingml/2006/table">
            <a:tbl>
              <a:tblPr>
                <a:tableStyleId>{4C3C2611-4C71-4FC5-86AE-919BDF0F9419}</a:tableStyleId>
              </a:tblPr>
              <a:tblGrid>
                <a:gridCol w="2380605"/>
                <a:gridCol w="2671464"/>
                <a:gridCol w="2763589"/>
                <a:gridCol w="2759670"/>
              </a:tblGrid>
              <a:tr h="514350">
                <a:tc>
                  <a:txBody>
                    <a:bodyPr/>
                    <a:lstStyle/>
                    <a:p>
                      <a:pPr defTabSz="914400">
                        <a:tabLst>
                          <a:tab pos="1181100" algn="l"/>
                        </a:tabLst>
                        <a:defRPr sz="1800"/>
                      </a:pPr>
                      <a:r>
                        <a:rPr sz="2000" b="1">
                          <a:sym typeface="Helvetica Neue"/>
                        </a:rPr>
                        <a:t>PAZIENTI</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tabLst>
                          <a:tab pos="1181100" algn="l"/>
                        </a:tabLst>
                        <a:defRPr sz="1800"/>
                      </a:pPr>
                      <a:r>
                        <a:rPr sz="2000" b="1">
                          <a:sym typeface="Helvetica Neue"/>
                        </a:rPr>
                        <a:t>2015</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tabLst>
                          <a:tab pos="1181100" algn="l"/>
                        </a:tabLst>
                        <a:defRPr sz="1800"/>
                      </a:pPr>
                      <a:r>
                        <a:rPr sz="2000" b="1">
                          <a:sym typeface="Helvetica Neue"/>
                        </a:rPr>
                        <a:t>2016</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tabLst>
                          <a:tab pos="1181100" algn="l"/>
                        </a:tabLst>
                        <a:defRPr sz="1800"/>
                      </a:pPr>
                      <a:r>
                        <a:rPr sz="2000" b="1">
                          <a:sym typeface="Helvetica Neue"/>
                        </a:rPr>
                        <a:t>2017</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r>
              <a:tr h="514350">
                <a:tc>
                  <a:txBody>
                    <a:bodyPr/>
                    <a:lstStyle/>
                    <a:p>
                      <a:pPr defTabSz="914400">
                        <a:tabLst>
                          <a:tab pos="1181100" algn="l"/>
                        </a:tabLst>
                        <a:defRPr sz="1800"/>
                      </a:pPr>
                      <a:r>
                        <a:rPr sz="2000" b="1">
                          <a:sym typeface="Helvetica Neue"/>
                        </a:rPr>
                        <a:t>NUMERO</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tabLst>
                          <a:tab pos="1181100" algn="l"/>
                        </a:tabLst>
                        <a:defRPr sz="1800"/>
                      </a:pPr>
                      <a:r>
                        <a:rPr sz="1900">
                          <a:sym typeface="Helvetica Neue"/>
                        </a:rPr>
                        <a:t>26</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tabLst>
                          <a:tab pos="1181100" algn="l"/>
                        </a:tabLst>
                        <a:defRPr sz="1800"/>
                      </a:pPr>
                      <a:r>
                        <a:rPr sz="1900">
                          <a:sym typeface="Helvetica Neue"/>
                        </a:rPr>
                        <a:t>14</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tabLst>
                          <a:tab pos="1181100" algn="l"/>
                        </a:tabLst>
                        <a:defRPr sz="1800"/>
                      </a:pPr>
                      <a:r>
                        <a:rPr sz="1900">
                          <a:sym typeface="Helvetica Neue"/>
                        </a:rPr>
                        <a:t>14</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r>
              <a:tr h="514350">
                <a:tc>
                  <a:txBody>
                    <a:bodyPr/>
                    <a:lstStyle/>
                    <a:p>
                      <a:pPr defTabSz="914400">
                        <a:defRPr sz="1800"/>
                      </a:pPr>
                      <a:r>
                        <a:rPr sz="2000" b="1">
                          <a:sym typeface="Helvetica Neue"/>
                        </a:rPr>
                        <a:t>M/F</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43%- 57%</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43%- 57%</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64,28%- 35,71%</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r>
              <a:tr h="514350">
                <a:tc>
                  <a:txBody>
                    <a:bodyPr/>
                    <a:lstStyle/>
                    <a:p>
                      <a:pPr defTabSz="914400">
                        <a:defRPr sz="1800"/>
                      </a:pPr>
                      <a:r>
                        <a:rPr sz="2000" b="1">
                          <a:sym typeface="Helvetica Neue"/>
                        </a:rPr>
                        <a:t>PESO MEDIO</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2970</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3009</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3009</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r>
              <a:tr h="514350">
                <a:tc>
                  <a:txBody>
                    <a:bodyPr/>
                    <a:lstStyle/>
                    <a:p>
                      <a:pPr defTabSz="914400">
                        <a:defRPr sz="1800"/>
                      </a:pPr>
                      <a:r>
                        <a:rPr sz="2000" b="1">
                          <a:sym typeface="Helvetica Neue"/>
                        </a:rPr>
                        <a:t>E G MEDIA</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38,5 (3 pretermine)</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38,5 (1 pretermine)</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38 (2 pretermine 33 s. in TIN)</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r>
              <a:tr h="514350">
                <a:tc>
                  <a:txBody>
                    <a:bodyPr/>
                    <a:lstStyle/>
                    <a:p>
                      <a:pPr defTabSz="914400">
                        <a:defRPr sz="1800"/>
                      </a:pPr>
                      <a:r>
                        <a:rPr sz="2000" b="1">
                          <a:sym typeface="Helvetica Neue"/>
                        </a:rPr>
                        <a:t>GG DEGENZA</a:t>
                      </a:r>
                    </a:p>
                  </a:txBody>
                  <a:tcPr marL="50800" marR="50800" marT="50800" marB="50800" anchor="ctr" horzOverflow="overflow">
                    <a:lnL w="12700">
                      <a:solidFill>
                        <a:srgbClr val="000000"/>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5,7</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5,2</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8</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r>
              <a:tr h="514350">
                <a:tc>
                  <a:txBody>
                    <a:bodyPr/>
                    <a:lstStyle/>
                    <a:p>
                      <a:pPr defTabSz="914400">
                        <a:defRPr sz="1800"/>
                      </a:pPr>
                      <a:r>
                        <a:rPr sz="2000" b="1">
                          <a:sym typeface="Helvetica Neue"/>
                        </a:rPr>
                        <a:t>TIPO DI PARTO</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TC 88%- PV 12%</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TC 85%- PV 14%</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TC 78,57%-PV 21,43%</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r>
              <a:tr h="514350">
                <a:tc>
                  <a:txBody>
                    <a:bodyPr/>
                    <a:lstStyle/>
                    <a:p>
                      <a:pPr defTabSz="914400">
                        <a:defRPr sz="1800"/>
                      </a:pPr>
                      <a:r>
                        <a:rPr sz="2000" b="1">
                          <a:sym typeface="Helvetica Neue"/>
                        </a:rPr>
                        <a:t>FOLLOW-UP</a:t>
                      </a:r>
                    </a:p>
                  </a:txBody>
                  <a:tcPr marL="50800" marR="50800" marT="50800" marB="50800" anchor="ctr" horzOverflow="overflow">
                    <a:lnL w="12700">
                      <a:solidFill>
                        <a:srgbClr val="000000"/>
                      </a:solidFill>
                      <a:miter lim="400000"/>
                    </a:lnL>
                    <a:lnR w="12700">
                      <a:solidFill>
                        <a:srgbClr val="144105"/>
                      </a:solidFill>
                      <a:miter lim="400000"/>
                    </a:lnR>
                    <a:lnT w="12700">
                      <a:solidFill>
                        <a:srgbClr val="144105"/>
                      </a:solidFill>
                      <a:miter lim="400000"/>
                    </a:lnT>
                    <a:lnB w="12700">
                      <a:solidFill>
                        <a:srgbClr val="000000"/>
                      </a:solidFill>
                      <a:miter lim="400000"/>
                    </a:lnB>
                  </a:tcPr>
                </a:tc>
                <a:tc>
                  <a:txBody>
                    <a:bodyPr/>
                    <a:lstStyle/>
                    <a:p>
                      <a:pPr defTabSz="914400">
                        <a:defRPr sz="1800"/>
                      </a:pPr>
                      <a:r>
                        <a:rPr sz="1900">
                          <a:sym typeface="Helvetica Neue"/>
                        </a:rPr>
                        <a:t>2 anni</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1anno</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Pochi mesi</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r>
              <a:tr h="514350">
                <a:tc>
                  <a:txBody>
                    <a:bodyPr/>
                    <a:lstStyle/>
                    <a:p>
                      <a:pPr defTabSz="914400">
                        <a:defRPr sz="1800"/>
                      </a:pPr>
                      <a:r>
                        <a:rPr sz="2000" b="1">
                          <a:sym typeface="Helvetica Neue"/>
                        </a:rPr>
                        <a:t>INFEZIONE</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144105"/>
                      </a:solidFill>
                      <a:miter lim="400000"/>
                    </a:lnB>
                  </a:tcPr>
                </a:tc>
                <a:tc>
                  <a:txBody>
                    <a:bodyPr/>
                    <a:lstStyle/>
                    <a:p>
                      <a:pPr defTabSz="914400">
                        <a:defRPr sz="1800"/>
                      </a:pPr>
                      <a:r>
                        <a:rPr sz="1900">
                          <a:sym typeface="Helvetica Neue"/>
                        </a:rPr>
                        <a:t>No</a:t>
                      </a:r>
                    </a:p>
                  </a:txBody>
                  <a:tcPr marL="50800" marR="50800" marT="50800" marB="50800" anchor="ctr" horzOverflow="overflow">
                    <a:lnL w="12700">
                      <a:solidFill>
                        <a:srgbClr val="000000"/>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No</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No</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r>
              <a:tr h="514350">
                <a:tc>
                  <a:txBody>
                    <a:bodyPr/>
                    <a:lstStyle/>
                    <a:p>
                      <a:pPr defTabSz="914400">
                        <a:defRPr sz="1800"/>
                      </a:pPr>
                      <a:r>
                        <a:rPr sz="2000" b="1">
                          <a:sym typeface="Helvetica Neue"/>
                        </a:rPr>
                        <a:t>ETNIA</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Ita: 46%</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Ita: 28,6%</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Ita:  17,85%</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r>
              <a:tr h="514350">
                <a:tc>
                  <a:txBody>
                    <a:bodyPr/>
                    <a:lstStyle/>
                    <a:p>
                      <a:pPr defTabSz="914400">
                        <a:defRPr sz="2000" b="1">
                          <a:sym typeface="Helvetica Neue"/>
                        </a:defRPr>
                      </a:pPr>
                      <a:endParaRP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centrAfr: 38,5%</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centrafr: 57,2%</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centrafr: 50 %</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r>
              <a:tr h="514350">
                <a:tc>
                  <a:txBody>
                    <a:bodyPr/>
                    <a:lstStyle/>
                    <a:p>
                      <a:pPr defTabSz="914400">
                        <a:defRPr sz="2000" b="1">
                          <a:sym typeface="Helvetica Neue"/>
                        </a:defRPr>
                      </a:pPr>
                      <a:endParaRP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Rumena: 11,5%</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Rumena: 7,1%</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Rumena: 25%</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r>
              <a:tr h="514350">
                <a:tc>
                  <a:txBody>
                    <a:bodyPr/>
                    <a:lstStyle/>
                    <a:p>
                      <a:pPr defTabSz="914400">
                        <a:defRPr sz="2000" b="1">
                          <a:sym typeface="Helvetica Neue"/>
                        </a:defRPr>
                      </a:pPr>
                      <a:endParaRP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Altre: 3%</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Altre: 7,1 %</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Altre: 7,1 %</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r>
              <a:tr h="514350">
                <a:tc>
                  <a:txBody>
                    <a:bodyPr/>
                    <a:lstStyle/>
                    <a:p>
                      <a:pPr defTabSz="914400">
                        <a:defRPr sz="1800"/>
                      </a:pPr>
                      <a:r>
                        <a:rPr sz="2000" b="1">
                          <a:sym typeface="Helvetica Neue"/>
                        </a:rPr>
                        <a:t>Media CD4 alla nascita dei neonati</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2074</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1997,66</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1902,26</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r>
              <a:tr h="514350">
                <a:tc>
                  <a:txBody>
                    <a:bodyPr/>
                    <a:lstStyle/>
                    <a:p>
                      <a:pPr defTabSz="914400">
                        <a:defRPr sz="1800"/>
                      </a:pPr>
                      <a:r>
                        <a:rPr sz="2000" b="1">
                          <a:sym typeface="Helvetica Neue"/>
                        </a:rPr>
                        <a:t>Media CD4  mamme</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687</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491</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c>
                  <a:txBody>
                    <a:bodyPr/>
                    <a:lstStyle/>
                    <a:p>
                      <a:pPr defTabSz="914400">
                        <a:defRPr sz="1800"/>
                      </a:pPr>
                      <a:r>
                        <a:rPr sz="1900">
                          <a:sym typeface="Helvetica Neue"/>
                        </a:rPr>
                        <a:t>451</a:t>
                      </a:r>
                    </a:p>
                  </a:txBody>
                  <a:tcPr marL="50800" marR="50800" marT="50800" marB="50800" anchor="ctr" horzOverflow="overflow">
                    <a:lnL w="12700">
                      <a:solidFill>
                        <a:srgbClr val="144105"/>
                      </a:solidFill>
                      <a:miter lim="400000"/>
                    </a:lnL>
                    <a:lnR w="12700">
                      <a:solidFill>
                        <a:srgbClr val="144105"/>
                      </a:solidFill>
                      <a:miter lim="400000"/>
                    </a:lnR>
                    <a:lnT w="12700">
                      <a:solidFill>
                        <a:srgbClr val="144105"/>
                      </a:solidFill>
                      <a:miter lim="400000"/>
                    </a:lnT>
                    <a:lnB w="12700">
                      <a:solidFill>
                        <a:srgbClr val="144105"/>
                      </a:solidFill>
                      <a:miter lim="400000"/>
                    </a:lnB>
                  </a:tcPr>
                </a:tc>
              </a:tr>
            </a:tbl>
          </a:graphicData>
        </a:graphic>
      </p:graphicFrame>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Titolo 1"/>
          <p:cNvSpPr txBox="1">
            <a:spLocks noGrp="1"/>
          </p:cNvSpPr>
          <p:nvPr>
            <p:ph type="title"/>
          </p:nvPr>
        </p:nvSpPr>
        <p:spPr>
          <a:prstGeom prst="rect">
            <a:avLst/>
          </a:prstGeom>
        </p:spPr>
        <p:txBody>
          <a:bodyPr/>
          <a:lstStyle>
            <a:lvl1pPr defTabSz="484886">
              <a:defRPr sz="6600"/>
            </a:lvl1pPr>
          </a:lstStyle>
          <a:p>
            <a:r>
              <a:t>MESSAGGI DA PORTARE A CASA</a:t>
            </a:r>
          </a:p>
        </p:txBody>
      </p:sp>
      <p:sp>
        <p:nvSpPr>
          <p:cNvPr id="290" name="Segnaposto contenuto 2"/>
          <p:cNvSpPr txBox="1">
            <a:spLocks noGrp="1"/>
          </p:cNvSpPr>
          <p:nvPr>
            <p:ph type="body" idx="1"/>
          </p:nvPr>
        </p:nvSpPr>
        <p:spPr>
          <a:prstGeom prst="rect">
            <a:avLst/>
          </a:prstGeom>
        </p:spPr>
        <p:txBody>
          <a:bodyPr/>
          <a:lstStyle/>
          <a:p>
            <a:pPr marL="0" indent="0" defTabSz="554990">
              <a:lnSpc>
                <a:spcPct val="90000"/>
              </a:lnSpc>
              <a:spcBef>
                <a:spcPts val="800"/>
              </a:spcBef>
              <a:buSzTx/>
              <a:buNone/>
              <a:defRPr sz="3800"/>
            </a:pPr>
            <a:r>
              <a:t> - allargare il più possibile l’esecuzione del test soprattutto prima di progettare una gravidanza.</a:t>
            </a:r>
          </a:p>
          <a:p>
            <a:pPr marL="449317" indent="-449317" defTabSz="554990">
              <a:lnSpc>
                <a:spcPct val="90000"/>
              </a:lnSpc>
              <a:spcBef>
                <a:spcPts val="800"/>
              </a:spcBef>
              <a:buChar char="-"/>
              <a:defRPr sz="3800"/>
            </a:pPr>
            <a:r>
              <a:t>Far conoscere fin dall’adolescenza ai giovani le modalità di trasmissione e di prevenzione</a:t>
            </a:r>
          </a:p>
          <a:p>
            <a:pPr marL="449317" indent="-449317" defTabSz="554990">
              <a:lnSpc>
                <a:spcPct val="90000"/>
              </a:lnSpc>
              <a:spcBef>
                <a:spcPts val="800"/>
              </a:spcBef>
              <a:buChar char="-"/>
              <a:defRPr sz="3800"/>
            </a:pPr>
            <a:r>
              <a:t>Seguire le donne gravide HIV+  con approccio multidisciplinare</a:t>
            </a:r>
          </a:p>
          <a:p>
            <a:pPr marL="449317" indent="-449317" defTabSz="554990">
              <a:lnSpc>
                <a:spcPct val="90000"/>
              </a:lnSpc>
              <a:spcBef>
                <a:spcPts val="800"/>
              </a:spcBef>
              <a:buChar char="-"/>
              <a:defRPr sz="3800"/>
            </a:pPr>
            <a:r>
              <a:t>Iniziare la terapia individualizzata secondo la classe di rischio nei neonati di madri sieropositive fin dalle prime ore di vita</a:t>
            </a:r>
          </a:p>
          <a:p>
            <a:pPr marL="449317" indent="-449317" defTabSz="554990">
              <a:lnSpc>
                <a:spcPct val="90000"/>
              </a:lnSpc>
              <a:spcBef>
                <a:spcPts val="800"/>
              </a:spcBef>
              <a:buChar char="-"/>
              <a:defRPr sz="3800"/>
            </a:pPr>
            <a:r>
              <a:t>Seguire i bambini presso un centro clinico specialistico fino al passaggio all’età adulta</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Rettangolo 1"/>
          <p:cNvSpPr txBox="1"/>
          <p:nvPr/>
        </p:nvSpPr>
        <p:spPr>
          <a:xfrm>
            <a:off x="98311" y="2448441"/>
            <a:ext cx="12289371" cy="563529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defRPr sz="4400" b="1"/>
            </a:pPr>
            <a:r>
              <a:t>Il virus dell’HIV può essere trasmesso al nascituro dalla madre sieropositiva in 3 modi:</a:t>
            </a:r>
          </a:p>
          <a:p>
            <a:pPr>
              <a:defRPr sz="4400" b="1"/>
            </a:pPr>
            <a:r>
              <a:t> </a:t>
            </a:r>
          </a:p>
          <a:p>
            <a:pPr>
              <a:defRPr sz="4400" b="1" i="1">
                <a:latin typeface="Trebuchet MS"/>
                <a:ea typeface="Trebuchet MS"/>
                <a:cs typeface="Trebuchet MS"/>
                <a:sym typeface="Trebuchet MS"/>
              </a:defRPr>
            </a:pPr>
            <a:r>
              <a:t>1 </a:t>
            </a:r>
            <a:r>
              <a:rPr sz="5100">
                <a:latin typeface="Calibri"/>
                <a:ea typeface="Calibri"/>
                <a:cs typeface="Calibri"/>
                <a:sym typeface="Calibri"/>
              </a:rPr>
              <a:t>Durante la gravidanza</a:t>
            </a:r>
            <a:r>
              <a:t>: </a:t>
            </a:r>
            <a:endParaRPr>
              <a:latin typeface="Calibri"/>
              <a:ea typeface="Calibri"/>
              <a:cs typeface="Calibri"/>
              <a:sym typeface="Calibri"/>
            </a:endParaRPr>
          </a:p>
          <a:p>
            <a:pPr>
              <a:defRPr sz="4400" b="1"/>
            </a:pPr>
            <a:r>
              <a:t>mediante il sangue che passa dalla madre al feto attraverso la placenta. In questo caso le possibilità di contagio sono ritenute molto basse.</a:t>
            </a:r>
          </a:p>
        </p:txBody>
      </p:sp>
      <p:sp>
        <p:nvSpPr>
          <p:cNvPr id="127" name="CasellaDiTesto 2"/>
          <p:cNvSpPr txBox="1"/>
          <p:nvPr/>
        </p:nvSpPr>
        <p:spPr>
          <a:xfrm>
            <a:off x="541356" y="607891"/>
            <a:ext cx="11403280" cy="124200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7600" b="1"/>
            </a:lvl1pPr>
          </a:lstStyle>
          <a:p>
            <a:r>
              <a:t>Modalità di trasmissione</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Titolo 1"/>
          <p:cNvSpPr txBox="1">
            <a:spLocks noGrp="1"/>
          </p:cNvSpPr>
          <p:nvPr>
            <p:ph type="title"/>
          </p:nvPr>
        </p:nvSpPr>
        <p:spPr>
          <a:prstGeom prst="rect">
            <a:avLst/>
          </a:prstGeom>
        </p:spPr>
        <p:txBody>
          <a:bodyPr/>
          <a:lstStyle>
            <a:lvl1pPr>
              <a:defRPr sz="5400"/>
            </a:lvl1pPr>
          </a:lstStyle>
          <a:p>
            <a:r>
              <a:t> DA ANNI NESSUN NEONATO INFETTO</a:t>
            </a:r>
          </a:p>
        </p:txBody>
      </p:sp>
      <p:pic>
        <p:nvPicPr>
          <p:cNvPr id="293" name="Segnaposto contenuto 3" descr="Segnaposto contenuto 3"/>
          <p:cNvPicPr>
            <a:picLocks noChangeAspect="1"/>
          </p:cNvPicPr>
          <p:nvPr/>
        </p:nvPicPr>
        <p:blipFill>
          <a:blip r:embed="rId2">
            <a:extLst/>
          </a:blip>
          <a:stretch>
            <a:fillRect/>
          </a:stretch>
        </p:blipFill>
        <p:spPr>
          <a:xfrm>
            <a:off x="1104974" y="2361068"/>
            <a:ext cx="11102086" cy="7021839"/>
          </a:xfrm>
          <a:prstGeom prst="rect">
            <a:avLst/>
          </a:prstGeom>
          <a:ln w="12700">
            <a:miter lim="400000"/>
          </a:ln>
        </p:spPr>
      </p:pic>
      <p:sp>
        <p:nvSpPr>
          <p:cNvPr id="294" name="CasellaDiTesto 4"/>
          <p:cNvSpPr txBox="1"/>
          <p:nvPr/>
        </p:nvSpPr>
        <p:spPr>
          <a:xfrm>
            <a:off x="1732372" y="2188901"/>
            <a:ext cx="10713492" cy="103126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6200" b="1">
                <a:solidFill>
                  <a:srgbClr val="FFFFFF"/>
                </a:solidFill>
              </a:defRPr>
            </a:lvl1pPr>
          </a:lstStyle>
          <a:p>
            <a:r>
              <a:t>GRAZIE PER L’ATTENZIONE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Modalità di trasmissione"/>
          <p:cNvSpPr txBox="1">
            <a:spLocks noGrp="1"/>
          </p:cNvSpPr>
          <p:nvPr>
            <p:ph type="title" idx="4294967295"/>
          </p:nvPr>
        </p:nvSpPr>
        <p:spPr>
          <a:prstGeom prst="rect">
            <a:avLst/>
          </a:prstGeom>
        </p:spPr>
        <p:txBody>
          <a:bodyPr/>
          <a:lstStyle>
            <a:lvl1pPr defTabSz="554990">
              <a:defRPr sz="7600"/>
            </a:lvl1pPr>
          </a:lstStyle>
          <a:p>
            <a:r>
              <a:t>Modalità di trasmissione</a:t>
            </a:r>
          </a:p>
        </p:txBody>
      </p:sp>
      <p:sp>
        <p:nvSpPr>
          <p:cNvPr id="130" name="2 Nel corso del travaglio e del parto:…"/>
          <p:cNvSpPr txBox="1">
            <a:spLocks noGrp="1"/>
          </p:cNvSpPr>
          <p:nvPr>
            <p:ph type="body" idx="4294967295"/>
          </p:nvPr>
        </p:nvSpPr>
        <p:spPr>
          <a:prstGeom prst="rect">
            <a:avLst/>
          </a:prstGeom>
        </p:spPr>
        <p:txBody>
          <a:bodyPr anchor="t"/>
          <a:lstStyle/>
          <a:p>
            <a:pPr marL="0" indent="0" algn="ctr">
              <a:spcBef>
                <a:spcPts val="0"/>
              </a:spcBef>
              <a:buSzTx/>
              <a:buNone/>
              <a:defRPr sz="4400" b="1" i="1">
                <a:latin typeface="Trebuchet MS"/>
                <a:ea typeface="Trebuchet MS"/>
                <a:cs typeface="Trebuchet MS"/>
                <a:sym typeface="Trebuchet MS"/>
              </a:defRPr>
            </a:pPr>
            <a:r>
              <a:t>2 </a:t>
            </a:r>
            <a:r>
              <a:rPr sz="4900">
                <a:latin typeface="Calibri"/>
                <a:ea typeface="Calibri"/>
                <a:cs typeface="Calibri"/>
                <a:sym typeface="Calibri"/>
              </a:rPr>
              <a:t>Nel corso del travaglio </a:t>
            </a:r>
            <a:r>
              <a:rPr sz="4900" i="0">
                <a:latin typeface="Calibri"/>
                <a:ea typeface="Calibri"/>
                <a:cs typeface="Calibri"/>
                <a:sym typeface="Calibri"/>
              </a:rPr>
              <a:t>e del parto:</a:t>
            </a:r>
            <a:endParaRPr sz="4900">
              <a:latin typeface="Calibri"/>
              <a:ea typeface="Calibri"/>
              <a:cs typeface="Calibri"/>
              <a:sym typeface="Calibri"/>
            </a:endParaRPr>
          </a:p>
          <a:p>
            <a:pPr marL="0" indent="0" algn="ctr">
              <a:spcBef>
                <a:spcPts val="0"/>
              </a:spcBef>
              <a:buSzTx/>
              <a:buNone/>
              <a:defRPr sz="4400" b="1" i="1">
                <a:latin typeface="Calibri"/>
                <a:ea typeface="Calibri"/>
                <a:cs typeface="Calibri"/>
                <a:sym typeface="Calibri"/>
              </a:defRPr>
            </a:pPr>
            <a:endParaRPr sz="4900">
              <a:latin typeface="Calibri"/>
              <a:ea typeface="Calibri"/>
              <a:cs typeface="Calibri"/>
              <a:sym typeface="Calibri"/>
            </a:endParaRPr>
          </a:p>
          <a:p>
            <a:pPr marL="0" indent="0" algn="ctr">
              <a:spcBef>
                <a:spcPts val="0"/>
              </a:spcBef>
              <a:buSzTx/>
              <a:buNone/>
              <a:defRPr sz="4400"/>
            </a:pPr>
            <a:r>
              <a:t>il feto può entrare in contatto con il sangue materno infetto e con le secrezioni cervico-vaginali che aiutano la fase espulsiva. In questo caso il rischio di trasmissione del virus è più alto.</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Rettangolo 1"/>
          <p:cNvSpPr txBox="1"/>
          <p:nvPr/>
        </p:nvSpPr>
        <p:spPr>
          <a:xfrm>
            <a:off x="159026" y="2264820"/>
            <a:ext cx="12186967" cy="61087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611187" indent="-611187">
              <a:buSzPct val="145000"/>
              <a:buChar char="•"/>
              <a:defRPr sz="4400" b="1" i="1">
                <a:latin typeface="Trebuchet MS"/>
                <a:ea typeface="Trebuchet MS"/>
                <a:cs typeface="Trebuchet MS"/>
                <a:sym typeface="Trebuchet MS"/>
              </a:defRPr>
            </a:pPr>
            <a:r>
              <a:t>3 </a:t>
            </a:r>
            <a:r>
              <a:rPr sz="5500">
                <a:latin typeface="Calibri"/>
                <a:ea typeface="Calibri"/>
                <a:cs typeface="Calibri"/>
                <a:sym typeface="Calibri"/>
              </a:rPr>
              <a:t>Mediante l’allattamento al seno</a:t>
            </a:r>
            <a:r>
              <a:rPr sz="5500"/>
              <a:t>:</a:t>
            </a:r>
            <a:r>
              <a:rPr sz="5600"/>
              <a:t> </a:t>
            </a:r>
            <a:r>
              <a:rPr i="0">
                <a:latin typeface="Calibri"/>
                <a:ea typeface="Calibri"/>
                <a:cs typeface="Calibri"/>
                <a:sym typeface="Calibri"/>
              </a:rPr>
              <a:t>Il virus HIV è presente nel latte materno in concentrazione sufficiente a causare contagio. Inoltre, la presenza di piccole ulcerazioni nella pelle del capezzolo, molto frequenti durante l’allattamento, contribuisce ad aumentare il rischio della trasmissione al neonato (attorno al 10-15%).   </a:t>
            </a:r>
          </a:p>
        </p:txBody>
      </p:sp>
      <p:sp>
        <p:nvSpPr>
          <p:cNvPr id="133" name="Rettangolo 2"/>
          <p:cNvSpPr txBox="1"/>
          <p:nvPr/>
        </p:nvSpPr>
        <p:spPr>
          <a:xfrm>
            <a:off x="1394911" y="370478"/>
            <a:ext cx="10214967" cy="113065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6800" b="1"/>
            </a:lvl1pPr>
          </a:lstStyle>
          <a:p>
            <a:r>
              <a:t>Modalità di trasmissione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itolo 1"/>
          <p:cNvSpPr txBox="1">
            <a:spLocks noGrp="1"/>
          </p:cNvSpPr>
          <p:nvPr>
            <p:ph type="title"/>
          </p:nvPr>
        </p:nvSpPr>
        <p:spPr>
          <a:prstGeom prst="rect">
            <a:avLst/>
          </a:prstGeom>
        </p:spPr>
        <p:txBody>
          <a:bodyPr/>
          <a:lstStyle>
            <a:lvl1pPr defTabSz="484886">
              <a:defRPr sz="6600"/>
            </a:lvl1pPr>
          </a:lstStyle>
          <a:p>
            <a:r>
              <a:t>  trasmissione materno-infantile</a:t>
            </a:r>
          </a:p>
        </p:txBody>
      </p:sp>
      <p:sp>
        <p:nvSpPr>
          <p:cNvPr id="136" name="Segnaposto contenuto 2"/>
          <p:cNvSpPr txBox="1">
            <a:spLocks noGrp="1"/>
          </p:cNvSpPr>
          <p:nvPr>
            <p:ph type="body" idx="1"/>
          </p:nvPr>
        </p:nvSpPr>
        <p:spPr>
          <a:prstGeom prst="rect">
            <a:avLst/>
          </a:prstGeom>
        </p:spPr>
        <p:txBody>
          <a:bodyPr/>
          <a:lstStyle/>
          <a:p>
            <a:pPr marL="0" indent="0" defTabSz="993023">
              <a:spcBef>
                <a:spcPts val="800"/>
              </a:spcBef>
              <a:buSzTx/>
              <a:buNone/>
              <a:defRPr sz="3600"/>
            </a:pPr>
            <a:r>
              <a:t>In assenza di precauzioni, </a:t>
            </a:r>
            <a:r>
              <a:rPr b="1">
                <a:latin typeface="Calibri"/>
                <a:ea typeface="Calibri"/>
                <a:cs typeface="Calibri"/>
                <a:sym typeface="Calibri"/>
              </a:rPr>
              <a:t>si stima che le probabilità di trasmissione dell’Hiv da madre a figlio siano circa del 25-40® %, che possono abbattersi sotto l’1% grazie ad alcuni accorgimenti</a:t>
            </a:r>
            <a:r>
              <a:t>: 1 l’assunzione di farmaci antiretrovirali in gravidanza, </a:t>
            </a:r>
          </a:p>
          <a:p>
            <a:pPr marL="0" indent="0" defTabSz="993023">
              <a:spcBef>
                <a:spcPts val="800"/>
              </a:spcBef>
              <a:buSzTx/>
              <a:buNone/>
              <a:defRPr sz="3600"/>
            </a:pPr>
            <a:r>
              <a:t>2 il parto cesareo elettivo nei casi a rischio maggiore, </a:t>
            </a:r>
          </a:p>
          <a:p>
            <a:pPr marL="0" indent="0" defTabSz="993023">
              <a:spcBef>
                <a:spcPts val="800"/>
              </a:spcBef>
              <a:buSzTx/>
              <a:buNone/>
              <a:defRPr sz="3600"/>
            </a:pPr>
            <a:r>
              <a:t>3 la profilassi  farmacologica post-natale, </a:t>
            </a:r>
          </a:p>
          <a:p>
            <a:pPr marL="0" indent="0" defTabSz="993023">
              <a:spcBef>
                <a:spcPts val="800"/>
              </a:spcBef>
              <a:buSzTx/>
              <a:buNone/>
              <a:defRPr sz="3600"/>
            </a:pPr>
            <a:r>
              <a:t>4 l’allattamento con latte artificiale </a:t>
            </a:r>
          </a:p>
          <a:p>
            <a:pPr marL="0" indent="0" defTabSz="993023">
              <a:spcBef>
                <a:spcPts val="800"/>
              </a:spcBef>
              <a:buSzTx/>
              <a:buNone/>
              <a:defRPr sz="3600" b="1">
                <a:latin typeface="Trebuchet MS"/>
                <a:ea typeface="Trebuchet MS"/>
                <a:cs typeface="Trebuchet MS"/>
                <a:sym typeface="Trebuchet MS"/>
              </a:defRPr>
            </a:pPr>
            <a:r>
              <a:t>®</a:t>
            </a:r>
            <a:r>
              <a:rPr sz="1700"/>
              <a:t> </a:t>
            </a:r>
            <a:r>
              <a:rPr sz="1700" b="0">
                <a:latin typeface="Calibri"/>
                <a:ea typeface="Calibri"/>
                <a:cs typeface="Calibri"/>
                <a:sym typeface="Calibri"/>
              </a:rPr>
              <a:t>Townsend CL et al. </a:t>
            </a:r>
            <a:r>
              <a:rPr sz="1700" b="0" i="1">
                <a:latin typeface="Calibri"/>
                <a:ea typeface="Calibri"/>
                <a:cs typeface="Calibri"/>
                <a:sym typeface="Calibri"/>
              </a:rPr>
              <a:t>  </a:t>
            </a:r>
            <a:r>
              <a:rPr sz="1700" b="0">
                <a:latin typeface="Calibri"/>
                <a:ea typeface="Calibri"/>
                <a:cs typeface="Calibri"/>
                <a:sym typeface="Calibri"/>
              </a:rPr>
              <a:t>AIDS 2008 </a:t>
            </a:r>
            <a:r>
              <a:rPr b="0">
                <a:latin typeface="Calibri"/>
                <a:ea typeface="Calibri"/>
                <a:cs typeface="Calibri"/>
                <a:sym typeface="Calibri"/>
              </a:rPr>
              <a:t>  </a:t>
            </a:r>
          </a:p>
        </p:txBody>
      </p:sp>
      <p:pic>
        <p:nvPicPr>
          <p:cNvPr id="137" name="Picture 2" descr="Picture 2"/>
          <p:cNvPicPr>
            <a:picLocks noChangeAspect="1"/>
          </p:cNvPicPr>
          <p:nvPr/>
        </p:nvPicPr>
        <p:blipFill>
          <a:blip r:embed="rId2">
            <a:extLst/>
          </a:blip>
          <a:stretch>
            <a:fillRect/>
          </a:stretch>
        </p:blipFill>
        <p:spPr>
          <a:xfrm>
            <a:off x="8787145" y="7435673"/>
            <a:ext cx="3584405" cy="2145218"/>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ttangolo 1"/>
          <p:cNvSpPr txBox="1"/>
          <p:nvPr/>
        </p:nvSpPr>
        <p:spPr>
          <a:xfrm>
            <a:off x="408920" y="595381"/>
            <a:ext cx="12186960" cy="856282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defRPr sz="4600" b="1"/>
            </a:pPr>
            <a:r>
              <a:t>Le strategie per ridurre la trasmissione materno fetale dell’infezione da HIV si possono dividere in 3 fasi:</a:t>
            </a:r>
          </a:p>
          <a:p>
            <a:pPr>
              <a:defRPr sz="4600" b="1"/>
            </a:pPr>
            <a:r>
              <a:t>• </a:t>
            </a:r>
            <a:r>
              <a:rPr>
                <a:latin typeface="Calibri"/>
                <a:ea typeface="Calibri"/>
                <a:cs typeface="Calibri"/>
                <a:sym typeface="Calibri"/>
              </a:rPr>
              <a:t>Interventi </a:t>
            </a:r>
            <a:r>
              <a:rPr i="1">
                <a:latin typeface="Calibri"/>
                <a:ea typeface="Calibri"/>
                <a:cs typeface="Calibri"/>
                <a:sym typeface="Calibri"/>
              </a:rPr>
              <a:t>antepartum</a:t>
            </a:r>
            <a:r>
              <a:t>: somministrazione di terapia ARV alla madre durante la gravidanza. Le scelte terapeutiche devono tenere conto dello stato di salute della donna, dello stato immunitario, della carica virale, delle precedenti e attuali terapie e devono nascere da un </a:t>
            </a:r>
          </a:p>
          <a:p>
            <a:pPr>
              <a:defRPr sz="4600" b="1">
                <a:latin typeface="Trebuchet MS"/>
                <a:ea typeface="Trebuchet MS"/>
                <a:cs typeface="Trebuchet MS"/>
                <a:sym typeface="Trebuchet MS"/>
              </a:defRPr>
            </a:pPr>
            <a:r>
              <a:t>confronto multidisciplinare tra specialista infettivologo, ostetrico e pediatra</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ttangolo 1"/>
          <p:cNvSpPr txBox="1"/>
          <p:nvPr/>
        </p:nvSpPr>
        <p:spPr>
          <a:xfrm>
            <a:off x="149312" y="474528"/>
            <a:ext cx="12391781" cy="786705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694531" indent="-694531">
              <a:buSzPct val="145000"/>
              <a:buChar char="•"/>
              <a:defRPr sz="5600" b="1">
                <a:latin typeface="Calibri"/>
                <a:ea typeface="Calibri"/>
                <a:cs typeface="Calibri"/>
                <a:sym typeface="Calibri"/>
              </a:defRPr>
            </a:pPr>
            <a:r>
              <a:t>Interventi </a:t>
            </a:r>
            <a:r>
              <a:rPr i="1"/>
              <a:t>intrapartum</a:t>
            </a:r>
            <a:r>
              <a:rPr>
                <a:latin typeface="+mn-lt"/>
                <a:ea typeface="+mn-ea"/>
                <a:cs typeface="+mn-cs"/>
                <a:sym typeface="Helvetica Neue"/>
              </a:rPr>
              <a:t>:</a:t>
            </a:r>
          </a:p>
          <a:p>
            <a:pPr marL="508494" indent="-508494" algn="just">
              <a:buSzPct val="145000"/>
              <a:buChar char="•"/>
              <a:defRPr sz="4100" b="1"/>
            </a:pPr>
            <a:r>
              <a:t>somministrazione di terapia ARV alla m</a:t>
            </a:r>
            <a:r>
              <a:rPr sz="3900"/>
              <a:t>adre durante il parto. Parto cesareo elettivo alla 38a settimana di eta gestazionale prima dell’inizio del travaglio di parto e della rottura delle membrane nelle donne a rischio più alto. Valutazione attenta dei criteri di inclusione del parto vaginale;</a:t>
            </a:r>
          </a:p>
          <a:p>
            <a:pPr marL="3589732" lvl="7" indent="-541733" algn="just">
              <a:buSzPct val="145000"/>
              <a:buChar char="•"/>
              <a:defRPr sz="5700" b="1">
                <a:latin typeface="Calibri"/>
                <a:ea typeface="Calibri"/>
                <a:cs typeface="Calibri"/>
                <a:sym typeface="Calibri"/>
              </a:defRPr>
            </a:pPr>
            <a:r>
              <a:t>Interventi </a:t>
            </a:r>
            <a:r>
              <a:rPr i="1"/>
              <a:t>postpartum</a:t>
            </a:r>
            <a:r>
              <a:rPr>
                <a:latin typeface="+mn-lt"/>
                <a:ea typeface="+mn-ea"/>
                <a:cs typeface="+mn-cs"/>
                <a:sym typeface="Helvetica Neue"/>
              </a:rPr>
              <a:t>: </a:t>
            </a:r>
          </a:p>
          <a:p>
            <a:pPr marL="541733" indent="-541733" algn="just">
              <a:buSzPct val="145000"/>
              <a:buChar char="•"/>
              <a:defRPr sz="3900" b="1"/>
            </a:pPr>
            <a:r>
              <a:t>somministrazione di terapia ARV al neonato-lattante. </a:t>
            </a:r>
            <a:r>
              <a:rPr u="sng"/>
              <a:t>Allattamento artificiale esclusivo.</a:t>
            </a:r>
            <a:r>
              <a:t> </a:t>
            </a:r>
          </a:p>
          <a:p>
            <a:pPr algn="just">
              <a:defRPr sz="3900" b="1"/>
            </a:pPr>
            <a:r>
              <a:t>Per ottenere la massima efficacia preventiva e necessario che siano effettuate tutte le tre fasi.</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 name="Segnaposto contenuto 3"/>
          <p:cNvGrpSpPr/>
          <p:nvPr/>
        </p:nvGrpSpPr>
        <p:grpSpPr>
          <a:xfrm>
            <a:off x="739626" y="1342702"/>
            <a:ext cx="11525542" cy="7928026"/>
            <a:chOff x="-2" y="-2"/>
            <a:chExt cx="11525541" cy="7928024"/>
          </a:xfrm>
        </p:grpSpPr>
        <p:grpSp>
          <p:nvGrpSpPr>
            <p:cNvPr id="145" name="Gruppo"/>
            <p:cNvGrpSpPr/>
            <p:nvPr/>
          </p:nvGrpSpPr>
          <p:grpSpPr>
            <a:xfrm>
              <a:off x="3475333" y="-3"/>
              <a:ext cx="8050206" cy="2703322"/>
              <a:chOff x="0" y="-1"/>
              <a:chExt cx="8050205" cy="2703320"/>
            </a:xfrm>
          </p:grpSpPr>
          <p:sp>
            <p:nvSpPr>
              <p:cNvPr id="143" name="Forma"/>
              <p:cNvSpPr/>
              <p:nvPr/>
            </p:nvSpPr>
            <p:spPr>
              <a:xfrm rot="5400000">
                <a:off x="2673441" y="-2673444"/>
                <a:ext cx="2703322" cy="8050207"/>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541"/>
                      <a:pt x="21600" y="1209"/>
                    </a:cubicBezTo>
                    <a:lnTo>
                      <a:pt x="21600" y="21600"/>
                    </a:lnTo>
                    <a:lnTo>
                      <a:pt x="0" y="21600"/>
                    </a:lnTo>
                    <a:lnTo>
                      <a:pt x="0" y="1209"/>
                    </a:lnTo>
                    <a:cubicBezTo>
                      <a:pt x="0" y="541"/>
                      <a:pt x="1612" y="0"/>
                      <a:pt x="3600" y="0"/>
                    </a:cubicBezTo>
                    <a:close/>
                  </a:path>
                </a:pathLst>
              </a:custGeom>
              <a:solidFill>
                <a:srgbClr val="CBCED6">
                  <a:alpha val="90000"/>
                </a:srgbClr>
              </a:solidFill>
              <a:ln w="12700" cap="flat">
                <a:solidFill>
                  <a:srgbClr val="CBCED6">
                    <a:alpha val="90000"/>
                  </a:srgbClr>
                </a:solidFill>
                <a:prstDash val="solid"/>
                <a:round/>
              </a:ln>
              <a:effectLst/>
            </p:spPr>
            <p:txBody>
              <a:bodyPr wrap="square" lIns="50800" tIns="50800" rIns="50800" bIns="50800" numCol="1" anchor="ctr">
                <a:noAutofit/>
              </a:bodyPr>
              <a:lstStyle/>
              <a:p>
                <a:pPr defTabSz="1264354">
                  <a:lnSpc>
                    <a:spcPct val="90000"/>
                  </a:lnSpc>
                  <a:spcBef>
                    <a:spcPts val="700"/>
                  </a:spcBef>
                  <a:defRPr sz="2800">
                    <a:solidFill>
                      <a:srgbClr val="FFFFFF"/>
                    </a:solidFill>
                    <a:latin typeface="Helvetica Neue Medium"/>
                    <a:ea typeface="Helvetica Neue Medium"/>
                    <a:cs typeface="Helvetica Neue Medium"/>
                    <a:sym typeface="Helvetica Neue Medium"/>
                  </a:defRPr>
                </a:pPr>
                <a:endParaRPr/>
              </a:p>
            </p:txBody>
          </p:sp>
          <p:sp>
            <p:nvSpPr>
              <p:cNvPr id="144" name="Donne in cART e HIV-RNA non rilevabile (&lt;50 copie/ml) e cellule T CD4+ &gt;200 cell/µL da almeno 4 settimane"/>
              <p:cNvSpPr txBox="1"/>
              <p:nvPr/>
            </p:nvSpPr>
            <p:spPr>
              <a:xfrm>
                <a:off x="2" y="611236"/>
                <a:ext cx="7918240" cy="148082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76106" tIns="176106" rIns="176106" bIns="176106" numCol="1" anchor="ctr">
                <a:spAutoFit/>
              </a:bodyPr>
              <a:lstStyle/>
              <a:p>
                <a:pPr marL="320037" lvl="1" indent="-320037" defTabSz="1264354">
                  <a:lnSpc>
                    <a:spcPct val="90000"/>
                  </a:lnSpc>
                  <a:spcBef>
                    <a:spcPts val="400"/>
                  </a:spcBef>
                  <a:buSzPct val="100000"/>
                  <a:buFont typeface="Arial"/>
                  <a:buChar char="•"/>
                  <a:defRPr sz="2800" b="1">
                    <a:latin typeface="Arial"/>
                    <a:ea typeface="Arial"/>
                    <a:cs typeface="Arial"/>
                    <a:sym typeface="Arial"/>
                  </a:defRPr>
                </a:pPr>
                <a:r>
                  <a:t>Donne in cART e HIV-RNA non rilevabile</a:t>
                </a:r>
                <a:r>
                  <a:rPr b="0"/>
                  <a:t> (&lt;50 copie/ml) e cellule T CD4+ &gt;200 cell/µL da almeno 4 settimane </a:t>
                </a:r>
              </a:p>
            </p:txBody>
          </p:sp>
        </p:grpSp>
        <p:grpSp>
          <p:nvGrpSpPr>
            <p:cNvPr id="148" name="Gruppo"/>
            <p:cNvGrpSpPr/>
            <p:nvPr/>
          </p:nvGrpSpPr>
          <p:grpSpPr>
            <a:xfrm>
              <a:off x="57511" y="263354"/>
              <a:ext cx="3089878" cy="1922921"/>
              <a:chOff x="-1" y="0"/>
              <a:chExt cx="3089876" cy="1922919"/>
            </a:xfrm>
          </p:grpSpPr>
          <p:sp>
            <p:nvSpPr>
              <p:cNvPr id="146" name="Rettangolo arrotondato"/>
              <p:cNvSpPr/>
              <p:nvPr/>
            </p:nvSpPr>
            <p:spPr>
              <a:xfrm>
                <a:off x="-2" y="-1"/>
                <a:ext cx="3089878" cy="1922920"/>
              </a:xfrm>
              <a:prstGeom prst="roundRect">
                <a:avLst>
                  <a:gd name="adj" fmla="val 16667"/>
                </a:avLst>
              </a:prstGeom>
              <a:solidFill>
                <a:srgbClr val="376092"/>
              </a:solidFill>
              <a:ln w="12700" cap="flat">
                <a:noFill/>
                <a:miter lim="400000"/>
              </a:ln>
              <a:effectLst/>
            </p:spPr>
            <p:txBody>
              <a:bodyPr wrap="square" lIns="50800" tIns="50800" rIns="50800" bIns="50800" numCol="1" anchor="ctr">
                <a:noAutofit/>
              </a:bodyPr>
              <a:lstStyle/>
              <a:p>
                <a:pPr defTabSz="1580444">
                  <a:lnSpc>
                    <a:spcPct val="90000"/>
                  </a:lnSpc>
                  <a:spcBef>
                    <a:spcPts val="1800"/>
                  </a:spcBef>
                  <a:defRPr sz="3400">
                    <a:solidFill>
                      <a:srgbClr val="FFFFFF"/>
                    </a:solidFill>
                    <a:latin typeface="Helvetica Neue Medium"/>
                    <a:ea typeface="Helvetica Neue Medium"/>
                    <a:cs typeface="Helvetica Neue Medium"/>
                    <a:sym typeface="Helvetica Neue Medium"/>
                  </a:defRPr>
                </a:pPr>
                <a:endParaRPr/>
              </a:p>
            </p:txBody>
          </p:sp>
          <p:sp>
            <p:nvSpPr>
              <p:cNvPr id="147" name="PARTO VAGINALE"/>
              <p:cNvSpPr txBox="1"/>
              <p:nvPr/>
            </p:nvSpPr>
            <p:spPr>
              <a:xfrm>
                <a:off x="93864" y="404685"/>
                <a:ext cx="2902143" cy="11135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7733" tIns="67733" rIns="67733" bIns="67733" numCol="1" anchor="ctr">
                <a:spAutoFit/>
              </a:bodyPr>
              <a:lstStyle>
                <a:lvl1pPr marL="466344" indent="-466344" defTabSz="1580444">
                  <a:lnSpc>
                    <a:spcPct val="90000"/>
                  </a:lnSpc>
                  <a:spcBef>
                    <a:spcPts val="1400"/>
                  </a:spcBef>
                  <a:buSzPct val="100000"/>
                  <a:buFont typeface="Arial"/>
                  <a:buChar char="•"/>
                  <a:defRPr sz="3400" b="1">
                    <a:solidFill>
                      <a:srgbClr val="FFFFFF"/>
                    </a:solidFill>
                  </a:defRPr>
                </a:lvl1pPr>
              </a:lstStyle>
              <a:p>
                <a:r>
                  <a:t>PARTO VAGINALE</a:t>
                </a:r>
              </a:p>
            </p:txBody>
          </p:sp>
        </p:grpSp>
        <p:grpSp>
          <p:nvGrpSpPr>
            <p:cNvPr id="151" name="Gruppo"/>
            <p:cNvGrpSpPr/>
            <p:nvPr/>
          </p:nvGrpSpPr>
          <p:grpSpPr>
            <a:xfrm>
              <a:off x="-3" y="3493411"/>
              <a:ext cx="2966735" cy="1893346"/>
              <a:chOff x="-1" y="-1"/>
              <a:chExt cx="2966733" cy="1893345"/>
            </a:xfrm>
          </p:grpSpPr>
          <p:sp>
            <p:nvSpPr>
              <p:cNvPr id="149" name="Rettangolo arrotondato"/>
              <p:cNvSpPr/>
              <p:nvPr/>
            </p:nvSpPr>
            <p:spPr>
              <a:xfrm>
                <a:off x="-2" y="-2"/>
                <a:ext cx="2966735" cy="1893347"/>
              </a:xfrm>
              <a:prstGeom prst="roundRect">
                <a:avLst>
                  <a:gd name="adj" fmla="val 16667"/>
                </a:avLst>
              </a:prstGeom>
              <a:solidFill>
                <a:srgbClr val="376092"/>
              </a:solidFill>
              <a:ln w="12700" cap="flat">
                <a:noFill/>
                <a:miter lim="400000"/>
              </a:ln>
              <a:effectLst/>
            </p:spPr>
            <p:txBody>
              <a:bodyPr wrap="square" lIns="50800" tIns="50800" rIns="50800" bIns="50800" numCol="1" anchor="ctr">
                <a:noAutofit/>
              </a:bodyPr>
              <a:lstStyle/>
              <a:p>
                <a:pPr defTabSz="1580444">
                  <a:lnSpc>
                    <a:spcPct val="90000"/>
                  </a:lnSpc>
                  <a:spcBef>
                    <a:spcPts val="1800"/>
                  </a:spcBef>
                  <a:defRPr sz="3400">
                    <a:solidFill>
                      <a:srgbClr val="FFFFFF"/>
                    </a:solidFill>
                    <a:latin typeface="Helvetica Neue Medium"/>
                    <a:ea typeface="Helvetica Neue Medium"/>
                    <a:cs typeface="Helvetica Neue Medium"/>
                    <a:sym typeface="Helvetica Neue Medium"/>
                  </a:defRPr>
                </a:pPr>
                <a:endParaRPr/>
              </a:p>
            </p:txBody>
          </p:sp>
          <p:sp>
            <p:nvSpPr>
              <p:cNvPr id="150" name="TAGLIO CESAREO a 38 w"/>
              <p:cNvSpPr txBox="1"/>
              <p:nvPr/>
            </p:nvSpPr>
            <p:spPr>
              <a:xfrm>
                <a:off x="92421" y="154960"/>
                <a:ext cx="2781885" cy="158340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7733" tIns="67733" rIns="67733" bIns="67733" numCol="1" anchor="ctr">
                <a:spAutoFit/>
              </a:bodyPr>
              <a:lstStyle>
                <a:lvl1pPr marL="466344" indent="-466344" defTabSz="1580444">
                  <a:lnSpc>
                    <a:spcPct val="90000"/>
                  </a:lnSpc>
                  <a:spcBef>
                    <a:spcPts val="1400"/>
                  </a:spcBef>
                  <a:buSzPct val="100000"/>
                  <a:buFont typeface="Arial"/>
                  <a:buChar char="•"/>
                  <a:defRPr sz="3400" b="1">
                    <a:solidFill>
                      <a:srgbClr val="FFFFFF"/>
                    </a:solidFill>
                  </a:defRPr>
                </a:lvl1pPr>
              </a:lstStyle>
              <a:p>
                <a:r>
                  <a:t>TAGLIO CESAREO a 38 w</a:t>
                </a:r>
              </a:p>
            </p:txBody>
          </p:sp>
        </p:grpSp>
        <p:grpSp>
          <p:nvGrpSpPr>
            <p:cNvPr id="154" name="Gruppo"/>
            <p:cNvGrpSpPr/>
            <p:nvPr/>
          </p:nvGrpSpPr>
          <p:grpSpPr>
            <a:xfrm>
              <a:off x="49821" y="6034754"/>
              <a:ext cx="2965924" cy="1893269"/>
              <a:chOff x="-1" y="0"/>
              <a:chExt cx="2965922" cy="1893268"/>
            </a:xfrm>
          </p:grpSpPr>
          <p:sp>
            <p:nvSpPr>
              <p:cNvPr id="152" name="Rettangolo arrotondato"/>
              <p:cNvSpPr/>
              <p:nvPr/>
            </p:nvSpPr>
            <p:spPr>
              <a:xfrm>
                <a:off x="-2" y="-1"/>
                <a:ext cx="2965924" cy="1893269"/>
              </a:xfrm>
              <a:prstGeom prst="roundRect">
                <a:avLst>
                  <a:gd name="adj" fmla="val 16667"/>
                </a:avLst>
              </a:prstGeom>
              <a:solidFill>
                <a:srgbClr val="376092"/>
              </a:solidFill>
              <a:ln w="12700" cap="flat">
                <a:noFill/>
                <a:miter lim="400000"/>
              </a:ln>
              <a:effectLst/>
            </p:spPr>
            <p:txBody>
              <a:bodyPr wrap="square" lIns="50800" tIns="50800" rIns="50800" bIns="50800" numCol="1" anchor="ctr">
                <a:noAutofit/>
              </a:bodyPr>
              <a:lstStyle/>
              <a:p>
                <a:pPr defTabSz="1580444">
                  <a:lnSpc>
                    <a:spcPct val="90000"/>
                  </a:lnSpc>
                  <a:spcBef>
                    <a:spcPts val="1800"/>
                  </a:spcBef>
                  <a:defRPr sz="3400">
                    <a:solidFill>
                      <a:srgbClr val="FFFFFF"/>
                    </a:solidFill>
                    <a:latin typeface="Helvetica Neue Medium"/>
                    <a:ea typeface="Helvetica Neue Medium"/>
                    <a:cs typeface="Helvetica Neue Medium"/>
                    <a:sym typeface="Helvetica Neue Medium"/>
                  </a:defRPr>
                </a:pPr>
                <a:endParaRPr/>
              </a:p>
            </p:txBody>
          </p:sp>
          <p:sp>
            <p:nvSpPr>
              <p:cNvPr id="153" name="TAGLIO CESAREO a 39 w"/>
              <p:cNvSpPr txBox="1"/>
              <p:nvPr/>
            </p:nvSpPr>
            <p:spPr>
              <a:xfrm>
                <a:off x="92420" y="154921"/>
                <a:ext cx="2781080" cy="158340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7733" tIns="67733" rIns="67733" bIns="67733" numCol="1" anchor="ctr">
                <a:spAutoFit/>
              </a:bodyPr>
              <a:lstStyle>
                <a:lvl1pPr marL="466344" indent="-466344" defTabSz="1580444">
                  <a:lnSpc>
                    <a:spcPct val="90000"/>
                  </a:lnSpc>
                  <a:spcBef>
                    <a:spcPts val="1400"/>
                  </a:spcBef>
                  <a:buSzPct val="100000"/>
                  <a:buFont typeface="Arial"/>
                  <a:buChar char="•"/>
                  <a:defRPr sz="3400" b="1">
                    <a:solidFill>
                      <a:srgbClr val="FFFFFF"/>
                    </a:solidFill>
                  </a:defRPr>
                </a:lvl1pPr>
              </a:lstStyle>
              <a:p>
                <a:r>
                  <a:t>TAGLIO CESAREO a 39 w</a:t>
                </a:r>
              </a:p>
            </p:txBody>
          </p:sp>
        </p:grpSp>
      </p:grpSp>
      <p:sp>
        <p:nvSpPr>
          <p:cNvPr id="156" name="Segnaposto contenuto 2"/>
          <p:cNvSpPr txBox="1"/>
          <p:nvPr/>
        </p:nvSpPr>
        <p:spPr>
          <a:xfrm>
            <a:off x="239776" y="172928"/>
            <a:ext cx="11595949" cy="87468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defTabSz="650240">
              <a:spcBef>
                <a:spcPts val="900"/>
              </a:spcBef>
              <a:defRPr sz="4400" b="1"/>
            </a:lvl1pPr>
          </a:lstStyle>
          <a:p>
            <a:r>
              <a:t>Modalità del parto in donne HIV positive</a:t>
            </a:r>
          </a:p>
        </p:txBody>
      </p:sp>
      <p:grpSp>
        <p:nvGrpSpPr>
          <p:cNvPr id="159" name="Gruppo 4"/>
          <p:cNvGrpSpPr/>
          <p:nvPr/>
        </p:nvGrpSpPr>
        <p:grpSpPr>
          <a:xfrm>
            <a:off x="4336448" y="4316860"/>
            <a:ext cx="7781412" cy="2613061"/>
            <a:chOff x="-1" y="0"/>
            <a:chExt cx="7781411" cy="2613059"/>
          </a:xfrm>
        </p:grpSpPr>
        <p:sp>
          <p:nvSpPr>
            <p:cNvPr id="157" name="Arrotonda angolo stesso lato rettangolo 6"/>
            <p:cNvSpPr/>
            <p:nvPr/>
          </p:nvSpPr>
          <p:spPr>
            <a:xfrm rot="5400000">
              <a:off x="2584173" y="-2584176"/>
              <a:ext cx="2613061" cy="778141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541"/>
                    <a:pt x="21600" y="1209"/>
                  </a:cubicBezTo>
                  <a:lnTo>
                    <a:pt x="21600" y="21600"/>
                  </a:lnTo>
                  <a:lnTo>
                    <a:pt x="0" y="21600"/>
                  </a:lnTo>
                  <a:lnTo>
                    <a:pt x="0" y="1209"/>
                  </a:lnTo>
                  <a:cubicBezTo>
                    <a:pt x="0" y="541"/>
                    <a:pt x="1612" y="0"/>
                    <a:pt x="3600" y="0"/>
                  </a:cubicBezTo>
                  <a:close/>
                </a:path>
              </a:pathLst>
            </a:custGeom>
            <a:solidFill>
              <a:srgbClr val="CBCED6">
                <a:alpha val="90000"/>
              </a:srgbClr>
            </a:solidFill>
            <a:ln w="12700" cap="flat">
              <a:solidFill>
                <a:srgbClr val="CBCED6">
                  <a:alpha val="90000"/>
                </a:srgbClr>
              </a:solidFill>
              <a:prstDash val="solid"/>
              <a:round/>
            </a:ln>
            <a:effectLst/>
          </p:spPr>
          <p:txBody>
            <a:bodyPr wrap="square" lIns="50800" tIns="50800" rIns="50800" bIns="50800" numCol="1" anchor="ctr">
              <a:noAutofit/>
            </a:bodyPr>
            <a:lstStyle/>
            <a:p>
              <a:pPr defTabSz="650240">
                <a:defRPr sz="2200">
                  <a:solidFill>
                    <a:srgbClr val="FFFFFF"/>
                  </a:solidFill>
                  <a:latin typeface="Helvetica Neue Medium"/>
                  <a:ea typeface="Helvetica Neue Medium"/>
                  <a:cs typeface="Helvetica Neue Medium"/>
                  <a:sym typeface="Helvetica Neue Medium"/>
                </a:defRPr>
              </a:pPr>
              <a:endParaRPr/>
            </a:p>
          </p:txBody>
        </p:sp>
        <p:sp>
          <p:nvSpPr>
            <p:cNvPr id="158" name="Arrotonda angolo stesso lato rettangolo 4"/>
            <p:cNvSpPr txBox="1"/>
            <p:nvPr/>
          </p:nvSpPr>
          <p:spPr>
            <a:xfrm>
              <a:off x="1" y="211432"/>
              <a:ext cx="7653847" cy="194934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76106" tIns="176106" rIns="176106" bIns="176106" numCol="1" anchor="ctr">
              <a:spAutoFit/>
            </a:bodyPr>
            <a:lstStyle/>
            <a:p>
              <a:pPr marL="320037" lvl="1" indent="-320037" defTabSz="1264354">
                <a:lnSpc>
                  <a:spcPct val="90000"/>
                </a:lnSpc>
                <a:spcBef>
                  <a:spcPts val="400"/>
                </a:spcBef>
                <a:buSzPct val="100000"/>
                <a:buChar char="•"/>
                <a:defRPr sz="2800" b="1">
                  <a:latin typeface="Arial"/>
                  <a:ea typeface="Arial"/>
                  <a:cs typeface="Arial"/>
                  <a:sym typeface="Arial"/>
                </a:defRPr>
              </a:pPr>
              <a:r>
                <a:t>Donne non in cART </a:t>
              </a:r>
            </a:p>
            <a:p>
              <a:pPr marL="320037" lvl="1" indent="-320037" defTabSz="1264354">
                <a:lnSpc>
                  <a:spcPct val="90000"/>
                </a:lnSpc>
                <a:spcBef>
                  <a:spcPts val="400"/>
                </a:spcBef>
                <a:buSzPct val="100000"/>
                <a:buChar char="•"/>
                <a:defRPr sz="2800" b="1">
                  <a:latin typeface="Arial"/>
                  <a:ea typeface="Arial"/>
                  <a:cs typeface="Arial"/>
                  <a:sym typeface="Arial"/>
                </a:defRPr>
              </a:pPr>
              <a:r>
                <a:t>Donne con diagnosi di HIV al parto</a:t>
              </a:r>
            </a:p>
            <a:p>
              <a:pPr marL="320037" lvl="1" indent="-320037" defTabSz="1264354">
                <a:lnSpc>
                  <a:spcPct val="90000"/>
                </a:lnSpc>
                <a:spcBef>
                  <a:spcPts val="400"/>
                </a:spcBef>
                <a:buSzPct val="100000"/>
                <a:buChar char="•"/>
                <a:defRPr sz="2800" b="1">
                  <a:latin typeface="Arial"/>
                  <a:ea typeface="Arial"/>
                  <a:cs typeface="Arial"/>
                  <a:sym typeface="Arial"/>
                </a:defRPr>
              </a:pPr>
              <a:r>
                <a:t>Donne con HIV-RNA rilevabile</a:t>
              </a:r>
              <a:r>
                <a:rPr b="0"/>
                <a:t> (&gt;50 copie/ml)</a:t>
              </a:r>
            </a:p>
          </p:txBody>
        </p:sp>
      </p:grpSp>
      <p:grpSp>
        <p:nvGrpSpPr>
          <p:cNvPr id="162" name="Gruppo 8"/>
          <p:cNvGrpSpPr/>
          <p:nvPr/>
        </p:nvGrpSpPr>
        <p:grpSpPr>
          <a:xfrm>
            <a:off x="4336449" y="7186522"/>
            <a:ext cx="7781416" cy="2278104"/>
            <a:chOff x="0" y="0"/>
            <a:chExt cx="7781414" cy="2278102"/>
          </a:xfrm>
        </p:grpSpPr>
        <p:sp>
          <p:nvSpPr>
            <p:cNvPr id="160" name="Arrotonda angolo stesso lato rettangolo 9"/>
            <p:cNvSpPr/>
            <p:nvPr/>
          </p:nvSpPr>
          <p:spPr>
            <a:xfrm rot="5400000">
              <a:off x="2751655" y="-2751657"/>
              <a:ext cx="2278103" cy="778141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72"/>
                    <a:pt x="21600" y="1054"/>
                  </a:cubicBezTo>
                  <a:lnTo>
                    <a:pt x="21600" y="21600"/>
                  </a:lnTo>
                  <a:lnTo>
                    <a:pt x="0" y="21600"/>
                  </a:lnTo>
                  <a:lnTo>
                    <a:pt x="0" y="1054"/>
                  </a:lnTo>
                  <a:cubicBezTo>
                    <a:pt x="0" y="472"/>
                    <a:pt x="1612" y="0"/>
                    <a:pt x="3600" y="0"/>
                  </a:cubicBezTo>
                  <a:close/>
                </a:path>
              </a:pathLst>
            </a:custGeom>
            <a:solidFill>
              <a:srgbClr val="CBCED6">
                <a:alpha val="90000"/>
              </a:srgbClr>
            </a:solidFill>
            <a:ln w="12700" cap="flat">
              <a:solidFill>
                <a:srgbClr val="CBCED6">
                  <a:alpha val="90000"/>
                </a:srgbClr>
              </a:solidFill>
              <a:prstDash val="solid"/>
              <a:round/>
            </a:ln>
            <a:effectLst/>
          </p:spPr>
          <p:txBody>
            <a:bodyPr wrap="square" lIns="50800" tIns="50800" rIns="50800" bIns="50800" numCol="1" anchor="ctr">
              <a:noAutofit/>
            </a:bodyPr>
            <a:lstStyle/>
            <a:p>
              <a:pPr defTabSz="650240">
                <a:defRPr sz="2200">
                  <a:solidFill>
                    <a:srgbClr val="FFFFFF"/>
                  </a:solidFill>
                  <a:latin typeface="Helvetica Neue Medium"/>
                  <a:ea typeface="Helvetica Neue Medium"/>
                  <a:cs typeface="Helvetica Neue Medium"/>
                  <a:sym typeface="Helvetica Neue Medium"/>
                </a:defRPr>
              </a:pPr>
              <a:endParaRPr/>
            </a:p>
          </p:txBody>
        </p:sp>
        <p:sp>
          <p:nvSpPr>
            <p:cNvPr id="161" name="Arrotonda angolo stesso lato rettangolo 4"/>
            <p:cNvSpPr txBox="1"/>
            <p:nvPr/>
          </p:nvSpPr>
          <p:spPr>
            <a:xfrm>
              <a:off x="2" y="336063"/>
              <a:ext cx="7653854" cy="148082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76106" tIns="176106" rIns="176106" bIns="176106" numCol="1" anchor="ctr">
              <a:spAutoFit/>
            </a:bodyPr>
            <a:lstStyle/>
            <a:p>
              <a:pPr marL="320037" lvl="1" indent="-320037" defTabSz="1264354">
                <a:lnSpc>
                  <a:spcPct val="90000"/>
                </a:lnSpc>
                <a:spcBef>
                  <a:spcPts val="400"/>
                </a:spcBef>
                <a:buSzPct val="100000"/>
                <a:buChar char="•"/>
                <a:defRPr sz="2800" b="1">
                  <a:latin typeface="Arial"/>
                  <a:ea typeface="Arial"/>
                  <a:cs typeface="Arial"/>
                  <a:sym typeface="Arial"/>
                </a:defRPr>
              </a:pPr>
              <a:r>
                <a:t>Donne con indicazione ostetrica a taglio cesareo (es. presentazione podalica fetale)</a:t>
              </a:r>
            </a:p>
          </p:txBody>
        </p:sp>
      </p:grpSp>
    </p:spTree>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MENTOMETER" val="Question"/>
</p:tagLst>
</file>

<file path=ppt/tags/tag2.xml><?xml version="1.0" encoding="utf-8"?>
<p:tagLst xmlns:a="http://schemas.openxmlformats.org/drawingml/2006/main" xmlns:r="http://schemas.openxmlformats.org/officeDocument/2006/relationships" xmlns:p="http://schemas.openxmlformats.org/presentationml/2006/main">
  <p:tag name="MENTOMETER" val="Options:3"/>
</p:tagLst>
</file>

<file path=ppt/tags/tag3.xml><?xml version="1.0" encoding="utf-8"?>
<p:tagLst xmlns:a="http://schemas.openxmlformats.org/drawingml/2006/main" xmlns:r="http://schemas.openxmlformats.org/officeDocument/2006/relationships" xmlns:p="http://schemas.openxmlformats.org/presentationml/2006/main">
  <p:tag name="MENTOGRAPH" val="/piyB5pUgjkR1Mt+wiYOnlO5jXdb7sKbyqvtCFY2tuG24IqOgW9j+ptGksAJlBmBlACW9vi5a4B1uizE3qHImg6ndMZn2LVXSKDyx3DH39pQZ03MIJXLXd50btmalAgFRM4TxZkVg9p8VzDJc94VUqZTo5LYXlzwMATKXpJaaDymU6OS2F5c8PZpS+r0+EHVgxhY/KIINDXhplVjqzv+9bLbylq+0+CWIpf//4Jwm9vus760HynuY7YX0ysblyloxcQP45RMbykz3CpjJljRcxKaez7Jvt9BVxcaxlgam0Oolh0zbw3SRLUNtuphHHrQhXIWke7jNnrlcmpoTIApIdy8laGVm4bdmWePiX6P+/ey+KYKLkX4fTWhqN6ZVSKEfnExPFZoWFTDANrDUeQ4o96ct1bctZdw+AOaiqP+xt8+zxT/XeR93hhvr/TJQSUBp2KjikbXBjtAAF74gBF6yCFUAWqqYV2d2wrr6oOpv5qolh0zbw3SRCXJKMo9FaROmGxH5+G/wQ2ijOCNPMAveRhvr/TJQSUBp2KjikbXBjukIEGm8YtXziFUAWqqYV2dp76jQyGhQIqolh0zbw3SROyq3RurTzGfmGxH5+G/wQ0O0i8m34Fx2xhvr/TJQSUBp2KjikbXBjuwjNsPBBRIFhkBC0hRN2yRWav1k0Ug6nSkZ9fItHpJM1it+p49W73LSEQiOEdXH0Tfi5yhaLYCke4MqKrtvHu50Si68nrOpcy8uTSVOu05zDncWhH42SV09hQgMrRbsMCv5cB9+OZ9safNHRI9hU9ZdQOSVnWO66GuNh/XdLDDCm2CxdW1xM6y5RWOm7JBdnXDsb++fGR+Q0Ktdwv3zUaxJOzyUMyVhRBViaRV+UZH4wpzxZPqR4a4LSlLTNwFkirA/HtVsUWnhxIeUkUh63waJkjdEImCQVEYNRwIr19BrVVvCEOj8CFwTdzNxDjbodgxcUm/KmvhfDx0+9ezN7lN+AuoUMJKapOfHLU6lihI6DPcKmMmWNFz2q+R5y2MjAB5QByaEkHeKmCz4BHB+Xi1GQELSFE3bJG6VAn+M3hLWaCpi785XJYSL6+7I/s1oyaEF63uqpag0CB1llx/t/nS5RWOm7JBdnXDsb++fGR+Q6v7TPtlN8ihVv8vTHzu3WehAYk3CKDPhBFW/5yS9WAnMW4mndJ4QE4T5kpEJU08iSkYbipwJtixllxPqiUE7xiSNXtRi03OKv6iSntrDeCS9smQ7owRphbpJQAJg1XHfM01d3hfijEEKW3TR7Rn4kK9VAnZzGLAj2Y7yQ1+fEqF1SjGkNA53SvPvl7yujsMZJ3rEMt+bKjg+/HIUJcjOmQz3CpjJljRc16c7NWid7QLUHmtHyxyib0Kc8WT6keGuF2wOuSXSFkswPx7VbFFp4dIRCI4R1cfRCboRKWUM6LVWK36nj1bvctIRCI4R1cfRN+LnKFotgKRJ6cPankdGxc08cfNuHlcDYPoZAW4LoRqNA57U0pbV0Q4hm9lUxZ/Cr4HQ3ugXV7MNPHHzbh5XA2D6GQFuC6EamrqRQNQ4sCQbgUYM/hMJoRAKjFEaWgKxek0JrLbLWyjvrUcVKs+l+0VH+eGhqQNHCiSOFA2BsY0OIZvZVMWfwofqSWhLWwSBFbiRyqKxsf/Eh4PL1zVR7hU8QAiIFXvvHzfTYZLf06zoSOSpf89+WOgdamcrnpGU8gCkiCkRLv0H6kloS1sEgTMCovEKHg1vx/PNwvsr8ggWUSFtJMp1UQmyVVrzpXfkGNUmvb5h6BTyqvtCFY2tuEmyVVrzpXfkI4acQJKIZwa/uerEmi6CLhamLNpnDeWpRfEWznTfjixXX247Rh3TgXL+9FntaOVF0SDb5ohOEMGOfeuXWy3s4BxWB5VlGEkdxi+ZT74YonpWFpeKo4WfqDHwrbdaNvl/EYSJJTxi4QdWpizaZw3lqUXxFs50344sbKyIE+3XGGcQGPmZErWBAmvycfgFUFLOkSDb5ohOEMGbpS/eDQkhHnGg2x2OANECHzfTYZLf06zF8RbOdN+OLEdhoF5zgApag2oPtkQqBbvn9Nev+Rkkx4XxFs50344sXTg4mEQVNtQBHJbBynPYL7EqGyS+ejdyDiovakzlvxSIeLOaU6FFcs1fFz5h/zNr+YwoFPQbVQw8I/nbvTCHybSd0oC63CSw3Xb2Ano7vUx1Nw9UlPvwr+f016/5GSTHm3IcDhljBBoGjMLRhrFRCzAcZmEND0Hc7CFOvUnDMBgRPTneXhUX4m/mVnSAjO4WIOo7X97V9CSNfnUGS2MdiaTS8LEdsUXGjQxeHGMQ9YsO95gMavSMtWX5/4GFLy0gCSaT6J5rjbRq2nduiM3cmdeoIts2rFV2/AtvYn5uIm/k4tM2gK1Pmq5ExwjPeaZuXyIq90Aowen2pE2flIhANeR/pW9XlRnVFit+p49W73LUHmtHyxyib1JFEJP+n8zAzMG9YmIB4ODWK36nj1bvctQea0fLHKJvU8eZy/LB86pgu1r5qtxPlvdyTZnlY00+w2oPtkQqBbvM9wqYyZY0XM+WOIGuSvqPGxF4XpddAE5jNrLqLsKKOyERBW3zGJvRx5FUMrdZSeGJ6cPankdGxcnpw9qeR0bFyenD2p5HRsXL2FKOhNchhABHNXLXBDW4P84j3xeAGIBwkAnb3Pr64WqcOgeTsZCd1NrhIFnhVPxqbfoT9R+fpkW+JMoX6/YE3mz/sattG03zKlEJIWVNI/CQCdvc+vrhapw6B5OxkJ3YBcEZ0NAwPMvYUo6E1yGEAEc1ctcENbgEEf4X23uLLlTuY13W+7Cm8qr7QhWNrbhBstZrUrmcaZXOrerqTB/7va0SWdXwxA9wPx7VbFFp4cGy1mtSuZxplc6t6upMH/uSppblw42cUNDvLsCDgqoBgbLWa1K5nGmVzq3q6kwf+72tElnV8MQPYMYWPyiCDQ1gXX+hek8zfJyLx2Hpuqo0K+NPm/uANza0aHW/V6VohtyLx2Hpuqo0K+NPm/uANzayVMUnFmXxNEoyPdqFXQRmUVxWyf8Ptch"/>
</p:tagLst>
</file>

<file path=ppt/tags/tag4.xml><?xml version="1.0" encoding="utf-8"?>
<p:tagLst xmlns:a="http://schemas.openxmlformats.org/drawingml/2006/main" xmlns:r="http://schemas.openxmlformats.org/officeDocument/2006/relationships" xmlns:p="http://schemas.openxmlformats.org/presentationml/2006/main">
  <p:tag name="MENTOQUESTION" val="UJHh6hBW372GF1w/ttzrB8/E+GxOf1HzK+kVYrmkAqXt5sPski20Osdw4vHBoQ42UzXoq7T0N/HnhmYlHDPv3IGzkmIAs3cB0Mp8tZO9HLQEFtxKYIgcRrpn4k1CW/F7ziomEf3QN3Rm63IUESS31yl7ix6ci8IbqY9OeAkJDuGnhJsvg/v4vLCGiiqtYfuqxzJz+W9+Yse3pIprHmv6Jio0uNqanzKQoX/o76smOTeuelEbMT4cB+xIpdAPGi9GaaQF7OZHkfXavTCzMfPYGwXUbdCIFq6SzAsa2OYABbfZeI/Vad33FDlpT3S7doMO1EM63NDhRAo3j0Ek2UW6pyZI3RCJgkFRB8cBVUTsujs9UEbfjQ1s+8Z5iwRD47RoW9KZL6BEHUOZN3FBpYiESsYSvYYOiDIavyajOd+1Mh+Q7yUWAOiTh71UCdnMYsCPO8gOIuDkdNcHMeH07m3NsW0viS14ahb2EGPNp+5jbPMxslWhEwgE8z8iGruY+ETr5gBSIQNaxszmMKBT0G1UMJkxzJGBJ04+VYmkVflGR+N8mLfV9GDM/c5WfrMt3o7eu1tLEL4lkxXmMKBT0G1UMJkxzJGBJ04+KxznLUqsDGbtqvN0kKaqqVnDUJwV9tXfOG7ppCN2apukZ/G5Lu74yRvBh217i1oroxlhEi9PKeDLRtr8ikcUzFxS3jNAdQzgMXCeonVLDw+/r/RqP6xWgRIeUkUh63waOZ8OUfCxg39M8s7Z8UBwkJ30Dxa9/LTOZtP3mOTLgKF+j0RDzVXbc67NVMDzkpbAvIjOdjR6y9O1riZU1P288ioW3r4bEHlBZtP3mOTLgKFNrjqTarUPMdToKwjGOjIBdUWjiUXDbyMqNOIV71U5/ioW3r4bEHlBcwByKuWMF5xgFsRHwIVIDJYvM1VnhM5FQfGN/R+S9It7HBcnus9yXlvSmS+gRB1DmTdxQaWIhErEAlstrKf95dAbFDo/XlqSdqcx1Xvu6xXcGr+2le/e5ZCaKRRzRcMjGDUcCK9fQa1VbwhDo/AhcE3czcQ426HYMXFJvypr4Xw8dPvXsze5TT5cK0rU1ueXngVPLji3FoZym9pchnTJUPahkpq5efqocwByKuWMF5yIRSD5Y1LQkJpp2K13NemZ0dkQfo7c7unrPMMR0cZS/m1FIlD4iH2KSCQhj64xJhnkEhDPozp3sHvMlWl8kpXwBdRt0IgWrpK3TQChNIPo2L1UCdnMYsCPNPHHzbh5XA2D6GQFuC6EajQOe1NKW1dEOIZvZVMWfwovz0rKwIMHgsZZdVb8YlKYocn4xHGK2HY99pwLSIqqlsYSvYYOiDIawiDChfJFObLHtknPkLyTJcwJo8ixXDVhziomEf3QN3ScDkBk8yImh3Kb2lyGdMlQ4YySgINt48/nnsqTrqtl1zvIDiLg5HTXdrr7j/d8CMjRq/H9nY/by1DVRqVNaUBFk0vCxHbFFxozleOf3nwZidTqNKJbNw1cJVJsFm6Ydbux9LVHhYRCnYWyrEcwhBa7l3HXvPkfSrU7yA4i4OR01/mr0A2Es4UBRhWC1KUPswlqQ9j6iiWaU3XdOHnhB4NWJJm5UxE9lsRez+I63UhhdlqYs2mcN5alu+b/12XqEmSaaditdzXpmdHZEH6O3O7pL87mKLr5eIw/Ihq7mPhE6+YAUiEDWsbMORwzA5uFCF3dyTZnlY00+xI+Fjh7AcdiqDKH4rCuDV89gcH+tPlOYup0ace3nGGuDMbwQ7aAK040DntTSltXRLKyIE+3XGGcdHUySo8TcS+52ryfhn3X5p56ZY/osGg0i9HRvNJ0uo6zwJIb/svKvzGyVaETCATzdhtRe8GNdhlXHge2Q4mr21iWvDG1MuRI/X9gyr1LCmqll4D21pnZ6v1/YMq9SwpqxNrb4VPu82OAFT/pT6Btx5v8yi4PEWlCqCaRCTPrzBBz6BZVjY4GLPJlofVAHjkTF4ansb5hOrCN0tpEeCnWWYmwyK+pCOSo5gBSIQNaxszmMKBT0G1UMPCP5270wh8mdhtRe8GNdhkRY3cGDQS48ptuFNgHac1Er2yCh/12V8zjK20nwJHIqiHzXNTTjuMJMbJVoRMIBPODNO9bQjLpNGkrkS9rb8WzfJnwQBk37k9TAEk7SMB9MyoW3r4bEHlBH+tKa4wnEWKPvK+p+dHNeq8LJIB+NuTIcZAj3dWgVXPS3sJKywYr9q3sk1iW6SmD6cZcdj4bjxQkyj8+I4kFKoJflD2VEY/2/v43BgaoPxhN6TSDjsS5eV1A577QOP3LH33oGSaCERwg7OCD89lb+zGyVaETCATz4yttJ8CRyKoGh7Duw40v0w30iYPGQWQQfDdeX3Mjwc98iKvdAKMHp23z48i5zCvGzW04y255bwi52ryfhn3X5ujgiBrEssKIDjTJVI6+G3DSkwiwa+eReEOP7bDRPbiWRRE/5EtJXHgjGyQaAYQZZ1DVRqVNaUBFCEHn71l7nVglHi2U9VlyFh0xaDED7OkNAh57w4yOsaEss7rGKvlf4BjcrCTv/07EpllGCMQqCZh7x2BKkrKX1HT6/QT7diHvY2+Awmc42HrnnsqTrqtl14wP7wPDTKYu"/>
  <p:tag name="MENTOGRAPHOPTIONS" val="/piyB5pUgjkR1Mt+wiYOnlO5jXdb7sKbyqvtCFY2tuG24IqOgW9j+ptGksAJlBmBlACW9vi5a4B1uizE3qHImg6ndMZn2LVXSKDyx3DH39pQZ03MIJXLXd50btmalAgFRM4TxZkVg9p8VzDJc94VUqZTo5LYXlzwMATKXpJaaDymU6OS2F5c8PZpS+r0+EHVgxhY/KIINDXhplVjqzv+9bLbylq+0+CWIpf//4Jwm9vus760HynuY7YX0ysblyloxcQP45RMbykz3CpjJljRcxKaez7Jvt9BVxcaxlgam0Oolh0zbw3SRLUNtuphHHrQhXIWke7jNnrlcmpoTIApIdy8laGVm4bdmWePiX6P+/ey+KYKLkX4fTWhqN6ZVSKEfnExPFZoWFTDANrDUeQ4o96ct1bctZdw+AOaiqP+xt8+zxT/XeR93hhvr/TJQSUBp2KjikbXBjtAAF74gBF6yCFUAWqqYV2d2wrr6oOpv5qolh0zbw3SRCXJKMo9FaROmGxH5+G/wQ2ijOCNPMAveRhvr/TJQSUBp2KjikbXBjukIEGm8YtXziFUAWqqYV2dp76jQyGhQIqolh0zbw3SROyq3RurTzGfmGxH5+G/wQ0O0i8m34Fx2xhvr/TJQSUBp2KjikbXBjuwjNsPBBRIFhkBC0hRN2yRWav1k0Ug6nSkZ9fItHpJM1it+p49W73LSEQiOEdXH0Tfi5yhaLYCke4MqKrtvHu50Si68nrOpcy8uTSVOu05zDncWhH42SV09hQgMrRbsMCv5cB9+OZ9safNHRI9hU9ZdQOSVnWO66GuNh/XdLDDCm2CxdW1xM6y5RWOm7JBdnXDsb++fGR+Q0Ktdwv3zUaxJOzyUMyVhRBViaRV+UZH4wpzxZPqR4a4LSlLTNwFkirA/HtVsUWnhxIeUkUh63waJkjdEImCQVEYNRwIr19BrVVvCEOj8CFwTdzNxDjbodgxcUm/KmvhfDx0+9ezN7lN+AuoUMJKapOfHLU6lihI6DPcKmMmWNFz2q+R5y2MjAB5QByaEkHeKmCz4BHB+Xi1GQELSFE3bJG6VAn+M3hLWaCpi785XJYSL6+7I/s1oyaEF63uqpag0CB1llx/t/nS5RWOm7JBdnXDsb++fGR+Q6v7TPtlN8ihVv8vTHzu3WehAYk3CKDPhBFW/5yS9WAnMW4mndJ4QE4T5kpEJU08iSkYbipwJtixllxPqiUE7xiSNXtRi03OKv6iSntrDeCS9smQ7owRphbpJQAJg1XHfM01d3hfijEEKW3TR7Rn4kK9VAnZzGLAj2Y7yQ1+fEqF1SjGkNA53SvPvl7yujsMZJ3rEMt+bKjg+/HIUJcjOmQz3CpjJljRc16c7NWid7QLUHmtHyxyib0Kc8WT6keGuF2wOuSXSFkswPx7VbFFp4dIRCI4R1cfRCboRKWUM6LVWK36nj1bvctIRCI4R1cfRN+LnKFotgKRJ6cPankdGxc08cfNuHlcDYPoZAW4LoRqNA57U0pbV0Q4hm9lUxZ/Cr4HQ3ugXV7MNPHHzbh5XA2D6GQFuC6EamrqRQNQ4sCQbgUYM/hMJoRAKjFEaWgKxek0JrLbLWyjvrUcVKs+l+0VH+eGhqQNHCiSOFA2BsY0OIZvZVMWfwofqSWhLWwSBFbiRyqKxsf/Eh4PL1zVR7hU8QAiIFXvvHzfTYZLf06zoSOSpf89+WOgdamcrnpGU8gCkiCkRLv0H6kloS1sEgTMCovEKHg1vx/PNwvsr8ggWUSFtJMp1UQmyVVrzpXfkGNUmvb5h6BTyqvtCFY2tuEmyVVrzpXfkI4acQJKIZwa/uerEmi6CLhamLNpnDeWpRfEWznTfjixXX247Rh3TgXL+9FntaOVF0SDb5ohOEMGOfeuXWy3s4BxWB5VlGEkdxi+ZT74YonpWFpeKo4WfqDHwrbdaNvl/EYSJJTxi4QdWpizaZw3lqUXxFs50344sbKyIE+3XGGcQGPmZErWBAmvycfgFUFLOkSDb5ohOEMGbpS/eDQkhHnGg2x2OANECHzfTYZLf06zF8RbOdN+OLEdhoF5zgApag2oPtkQqBbvn9Nev+Rkkx4XxFs50344sXTg4mEQVNtQBHJbBynPYL7EqGyS+ejdyDiovakzlvxSIeLOaU6FFcs1fFz5h/zNr+YwoFPQbVQw8I/nbvTCHybSd0oC63CSw3Xb2Ano7vUx1Nw9UlPvwr+f016/5GSTHm3IcDhljBBoGjMLRhrFRCzAcZmEND0Hc7CFOvUnDMBgRPTneXhUX4m/mVnSAjO4WIOo7X97V9CSNfnUGS2MdiaTS8LEdsUXGjQxeHGMQ9YsO95gMavSMtWX5/4GFLy0gCSaT6J5rjbRq2nduiM3cmdeoIts2rFV2/AtvYn5uIm/k4tM2gK1Pmq5ExwjPeaZuXyIq90Aowen2pE2flIhANeR/pW9XlRnVFit+p49W73LUHmtHyxyib1JFEJP+n8zAzMG9YmIB4ODWK36nj1bvctQea0fLHKJvU8eZy/LB86pgu1r5qtxPlvdyTZnlY00+w2oPtkQqBbvM9wqYyZY0XM+WOIGuSvqPGxF4XpddAE5jNrLqLsKKOyERBW3zGJvRx5FUMrdZSeGJ6cPankdGxcnpw9qeR0bFyenD2p5HRsXL2FKOhNchhABHNXLXBDW4P84j3xeAGIBwkAnb3Pr64WqcOgeTsZCd1NrhIFnhVPxqbfoT9R+fpkW+JMoX6/YE3mz/sattG03zKlEJIWVNI/CQCdvc+vrhapw6B5OxkJ3YBcEZ0NAwPMvYUo6E1yGEAEc1ctcENbgEEf4X23uLLlTuY13W+7Cm8qr7QhWNrbhBstZrUrmcaZXOrerqTB/7va0SWdXwxA9wPx7VbFFp4cGy1mtSuZxplc6t6upMH/uSppblw42cUNDvLsCDgqoBgbLWa1K5nGmVzq3q6kwf+72tElnV8MQPYMYWPyiCDQ1gXX+hek8zfJyLx2Hpuqo0K+NPm/uANza0aHW/V6VohtyLx2Hpuqo0K+NPm/uANzayVMUnFmXxNEoyPdqFXQRmUVxWyf8Ptch"/>
</p:tagLst>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TotalTime>
  <Words>1634</Words>
  <Application>Microsoft Office PowerPoint</Application>
  <PresentationFormat>Personalizzato</PresentationFormat>
  <Paragraphs>244</Paragraphs>
  <Slides>30</Slides>
  <Notes>0</Notes>
  <HiddenSlides>0</HiddenSlides>
  <MMClips>0</MMClips>
  <ScaleCrop>false</ScaleCrop>
  <HeadingPairs>
    <vt:vector size="4" baseType="variant">
      <vt:variant>
        <vt:lpstr>Tema</vt:lpstr>
      </vt:variant>
      <vt:variant>
        <vt:i4>1</vt:i4>
      </vt:variant>
      <vt:variant>
        <vt:lpstr>Titoli diapositive</vt:lpstr>
      </vt:variant>
      <vt:variant>
        <vt:i4>30</vt:i4>
      </vt:variant>
    </vt:vector>
  </HeadingPairs>
  <TitlesOfParts>
    <vt:vector size="31" baseType="lpstr">
      <vt:lpstr>White</vt:lpstr>
      <vt:lpstr>Presentazione standard di PowerPoint</vt:lpstr>
      <vt:lpstr>Il virus dell'HIV si può trasmettere </vt:lpstr>
      <vt:lpstr>Presentazione standard di PowerPoint</vt:lpstr>
      <vt:lpstr>Modalità di trasmissione</vt:lpstr>
      <vt:lpstr>Presentazione standard di PowerPoint</vt:lpstr>
      <vt:lpstr>  trasmissione materno-infantile</vt:lpstr>
      <vt:lpstr>Presentazione standard di PowerPoint</vt:lpstr>
      <vt:lpstr>Presentazione standard di PowerPoint</vt:lpstr>
      <vt:lpstr>Presentazione standard di PowerPoint</vt:lpstr>
      <vt:lpstr>DISTRIBUZIONE  NEL MONDO DELLA INFEZIONE MATERNO-INFANTILE</vt:lpstr>
      <vt:lpstr>Presentazione standard di PowerPoint</vt:lpstr>
      <vt:lpstr>Presentazione standard di PowerPoint</vt:lpstr>
      <vt:lpstr>Presentazione standard di PowerPoint</vt:lpstr>
      <vt:lpstr>Presentazione standard di PowerPoint</vt:lpstr>
      <vt:lpstr>Presentazione standard di PowerPoint</vt:lpstr>
      <vt:lpstr>Bambini nati da madre con infezione da HIV in Lombardia</vt:lpstr>
      <vt:lpstr>Bambini con infezione da HIV a Brescia</vt:lpstr>
      <vt:lpstr>Presentazione standard di PowerPoint</vt:lpstr>
      <vt:lpstr>Presentazione standard di PowerPoint</vt:lpstr>
      <vt:lpstr>Ambulatorio HIV gravide</vt:lpstr>
      <vt:lpstr>Presentazione standard di PowerPoint</vt:lpstr>
      <vt:lpstr>Ambulatorio di Infettivologia Pediatrica  Prof. Raffaele Badolato  (Clinica Pediatrica)</vt:lpstr>
      <vt:lpstr>SINERGIA TRA GLI AMBULATORI DEDICATI E I REPARTI DI DEGENZA</vt:lpstr>
      <vt:lpstr> SCHEDA  INFORMAZIONI GRAVIDE HIV+</vt:lpstr>
      <vt:lpstr>I due percorsi</vt:lpstr>
      <vt:lpstr>AL NIDO</vt:lpstr>
      <vt:lpstr>AL NIDO…</vt:lpstr>
      <vt:lpstr>Presentazione standard di PowerPoint</vt:lpstr>
      <vt:lpstr>MESSAGGI DA PORTARE A CASA</vt:lpstr>
      <vt:lpstr> DA ANNI NESSUN NEONATO INFETTO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Ospiti</dc:creator>
  <cp:lastModifiedBy>Ospiti</cp:lastModifiedBy>
  <cp:revision>3</cp:revision>
  <dcterms:modified xsi:type="dcterms:W3CDTF">2017-12-11T17:48:16Z</dcterms:modified>
</cp:coreProperties>
</file>