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9" r:id="rId4"/>
  </p:sldMasterIdLst>
  <p:notesMasterIdLst>
    <p:notesMasterId r:id="rId56"/>
  </p:notesMasterIdLst>
  <p:sldIdLst>
    <p:sldId id="266" r:id="rId5"/>
    <p:sldId id="267" r:id="rId6"/>
    <p:sldId id="295" r:id="rId7"/>
    <p:sldId id="259" r:id="rId8"/>
    <p:sldId id="297" r:id="rId9"/>
    <p:sldId id="296" r:id="rId10"/>
    <p:sldId id="260" r:id="rId11"/>
    <p:sldId id="261" r:id="rId12"/>
    <p:sldId id="262" r:id="rId13"/>
    <p:sldId id="263" r:id="rId14"/>
    <p:sldId id="313" r:id="rId15"/>
    <p:sldId id="264" r:id="rId16"/>
    <p:sldId id="268" r:id="rId17"/>
    <p:sldId id="298" r:id="rId18"/>
    <p:sldId id="269" r:id="rId19"/>
    <p:sldId id="305" r:id="rId20"/>
    <p:sldId id="270" r:id="rId21"/>
    <p:sldId id="289" r:id="rId22"/>
    <p:sldId id="290" r:id="rId23"/>
    <p:sldId id="291" r:id="rId24"/>
    <p:sldId id="292" r:id="rId25"/>
    <p:sldId id="293" r:id="rId26"/>
    <p:sldId id="294" r:id="rId27"/>
    <p:sldId id="271" r:id="rId28"/>
    <p:sldId id="272" r:id="rId29"/>
    <p:sldId id="273" r:id="rId30"/>
    <p:sldId id="274" r:id="rId31"/>
    <p:sldId id="276" r:id="rId32"/>
    <p:sldId id="277" r:id="rId33"/>
    <p:sldId id="299" r:id="rId34"/>
    <p:sldId id="300" r:id="rId35"/>
    <p:sldId id="301" r:id="rId36"/>
    <p:sldId id="302" r:id="rId37"/>
    <p:sldId id="303" r:id="rId38"/>
    <p:sldId id="278" r:id="rId39"/>
    <p:sldId id="279" r:id="rId40"/>
    <p:sldId id="280" r:id="rId41"/>
    <p:sldId id="310" r:id="rId42"/>
    <p:sldId id="311" r:id="rId43"/>
    <p:sldId id="312" r:id="rId44"/>
    <p:sldId id="281" r:id="rId45"/>
    <p:sldId id="282" r:id="rId46"/>
    <p:sldId id="285" r:id="rId47"/>
    <p:sldId id="306" r:id="rId48"/>
    <p:sldId id="307" r:id="rId49"/>
    <p:sldId id="308" r:id="rId50"/>
    <p:sldId id="286" r:id="rId51"/>
    <p:sldId id="309" r:id="rId52"/>
    <p:sldId id="288" r:id="rId53"/>
    <p:sldId id="287" r:id="rId54"/>
    <p:sldId id="304" r:id="rId55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A5D6CB-D123-474C-8D24-907C87092765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BAD65B-F01C-4CB4-B38A-F5817EE0F95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34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24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24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90600"/>
            <a:fld id="{E2506D89-A98F-47CF-8F4A-B6932AB564A3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 algn="r" defTabSz="990600"/>
              <a:t>12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z="22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24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24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857A-842D-424B-B487-BA89163B9EA9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E827-D3F0-46C5-871F-5D7EB55196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F438-CB4B-41F6-BA31-7C1E6358B7AD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27F8-3861-4440-9248-B44C9DA2415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B23D-0B66-4A0A-A48C-743A91881745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3797-B557-4851-A94E-8511FD4E711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77251F7D-59D6-4EED-BCF6-8D4CA3FF46E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DC2A0814-7EF2-498B-BA45-EA0A9BA759F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9EDF768-BE0C-4C58-A4B5-A875B34E9FB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15764EB6-D712-4447-BC23-36C38E5A717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BFF42B7-D56E-4EDA-82F5-9B6D04DFF9A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F1109376-9882-4965-88AA-EA0C5EFD12F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F1E50FA-85DA-4270-B032-2AB0DC36B6F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408A7AEA-D9F3-43AD-80C5-6FE1C68FFBF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58F1-1FC6-4F78-B552-44D40CD2BB49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EFD8-1B70-4AE1-BD29-642C8306028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FD4E2A51-8457-4382-87CD-6DEB3CF5419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F80DC1DB-33DC-41B1-9DE1-70A3DDE4E24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A3539443-30CF-41AB-AB83-22C00F7FE46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DCE2036F-14AB-4B33-8944-86615BA4391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as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6350"/>
            <a:ext cx="8969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-1588"/>
            <a:ext cx="185738" cy="1085851"/>
          </a:xfrm>
          <a:prstGeom prst="rect">
            <a:avLst/>
          </a:prstGeom>
          <a:solidFill>
            <a:srgbClr val="4D657D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endParaRPr lang="it-IT" sz="1400" b="1">
              <a:solidFill>
                <a:srgbClr val="FFFFFF"/>
              </a:solidFill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fld id="{58B362B7-6FA7-4B52-AD0F-1E4A763F0D4D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C8E6547-2419-45BD-8AB8-8942728FAEE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DE3FB651-6C68-4AFB-BB84-C56E5F63AD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fld id="{38B4D1FA-4617-4E58-9125-63B9137E1978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60AF3B0-3E58-46C2-B525-8B496F7BF47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as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6350"/>
            <a:ext cx="8969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-1588"/>
            <a:ext cx="185738" cy="1085851"/>
          </a:xfrm>
          <a:prstGeom prst="rect">
            <a:avLst/>
          </a:prstGeom>
          <a:solidFill>
            <a:srgbClr val="4D657D"/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endParaRPr lang="it-IT" sz="1400" b="1">
              <a:solidFill>
                <a:srgbClr val="FFFFFF"/>
              </a:solidFill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fld id="{0E668C7C-8C39-4D4C-A367-1E853C3CFD2D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EA9520F1-0D29-4E2E-9BE4-1F744D687D3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ADB1-6BFD-4B0B-A8EB-1B0CC52B7FE6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9189-B569-44F7-884D-280540E6ACD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C3C0-7916-417F-AB73-CD7A6283232E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AC19-AA15-4152-B30A-D9892992690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B0E3-515E-46A4-8909-76B92F378F42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E7A9-3211-4AC8-AA10-571C698B40E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DE4-3BAD-4E59-9EDF-F5CE7A0BA509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3C34-1741-4C59-BC09-84727BEBF37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2946-1C71-4FB6-BE62-7EE7A46A12CA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FB49-AEA9-4266-A37C-99AE239B7B3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8A33-4BA4-404D-BBC8-81F56C4DA0E5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5FA1-E40E-4754-A3FB-AAD55155182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CDE7-4A9C-480B-A754-C0C616E282F3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5357-4FA4-4F6D-9710-85171CCCF3C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215A6-10E6-4031-8185-E6E3782CB713}" type="datetimeFigureOut">
              <a:rPr lang="it-IT"/>
              <a:pPr>
                <a:defRPr/>
              </a:pPr>
              <a:t>06/04/13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E40F0-8FBA-4B8F-8E06-0DEEE6E1E4D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C1194C7-D6EA-4F6C-A2F6-9AE6C977F1D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15900"/>
            <a:ext cx="8797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450" rIns="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897188"/>
            <a:ext cx="8382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7E7F202-E064-4A0F-870D-01188570BA4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ransition xmlns:p14="http://schemas.microsoft.com/office/powerpoint/2010/main" spd="slow"/>
  <p:txStyles>
    <p:titleStyle>
      <a:lvl1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5492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6pPr>
      <a:lvl7pPr marL="10064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7pPr>
      <a:lvl8pPr marL="14636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8pPr>
      <a:lvl9pPr marL="19208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lr>
          <a:srgbClr val="FF9933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FF9933"/>
        </a:buClr>
        <a:buSzPct val="100000"/>
        <a:buChar char="•"/>
        <a:defRPr sz="22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9933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FF9933"/>
        </a:buClr>
        <a:buSzPct val="10000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15900"/>
            <a:ext cx="8797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450" rIns="0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897188"/>
            <a:ext cx="8382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Times New Roman" pitchFamily="18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E1A60BE-027A-46D1-9401-268B078255D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ransition xmlns:p14="http://schemas.microsoft.com/office/powerpoint/2010/main" spd="slow"/>
  <p:txStyles>
    <p:titleStyle>
      <a:lvl1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/>
          <a:cs typeface="ＭＳ Ｐゴシック"/>
        </a:defRPr>
      </a:lvl1pPr>
      <a:lvl2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marL="920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5492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6pPr>
      <a:lvl7pPr marL="10064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7pPr>
      <a:lvl8pPr marL="14636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8pPr>
      <a:lvl9pPr marL="1920875" indent="-9207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Tahoma" pitchFamily="-109" charset="0"/>
          <a:ea typeface="ＭＳ Ｐゴシック" pitchFamily="-109" charset="-128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70000"/>
        </a:spcBef>
        <a:spcAft>
          <a:spcPct val="0"/>
        </a:spcAft>
        <a:buClr>
          <a:srgbClr val="FF9933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FF9933"/>
        </a:buClr>
        <a:buSzPct val="100000"/>
        <a:buChar char="•"/>
        <a:defRPr sz="22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9933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rgbClr val="FF9933"/>
        </a:buClr>
        <a:buSzPct val="10000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87000"/>
        </a:lnSpc>
        <a:spcBef>
          <a:spcPct val="7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/>
            <a:r>
              <a:rPr lang="it-IT" sz="4000" smtClean="0"/>
              <a:t>Rapporto Medico-Paziente: </a:t>
            </a:r>
            <a:br>
              <a:rPr lang="it-IT" sz="4000" smtClean="0"/>
            </a:br>
            <a:r>
              <a:rPr lang="it-IT" sz="4000" smtClean="0"/>
              <a:t>Un eccesso di attese?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it-IT" dirty="0" smtClean="0">
                <a:ea typeface="MS PGothic" pitchFamily="34" charset="-128"/>
                <a:cs typeface="MS PGothic" charset="0"/>
              </a:rPr>
              <a:t>Andrea Poli</a:t>
            </a:r>
            <a:endParaRPr lang="it-IT" dirty="0">
              <a:ea typeface="MS PGothic" pitchFamily="34" charset="-128"/>
              <a:cs typeface="MS PGothic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038"/>
          <p:cNvSpPr txBox="1">
            <a:spLocks noChangeArrowheads="1"/>
          </p:cNvSpPr>
          <p:nvPr/>
        </p:nvSpPr>
        <p:spPr bwMode="auto">
          <a:xfrm>
            <a:off x="152400" y="6175375"/>
            <a:ext cx="4040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Darwin, C 1850 e Poli, A 2008</a:t>
            </a:r>
          </a:p>
        </p:txBody>
      </p:sp>
      <p:sp>
        <p:nvSpPr>
          <p:cNvPr id="67586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 anchor="b"/>
          <a:lstStyle/>
          <a:p>
            <a:pPr algn="ctr" defTabSz="914400" eaLnBrk="0" hangingPunct="0"/>
            <a:r>
              <a:rPr 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L</a:t>
            </a:r>
            <a:r>
              <a:rPr lang="ja-JP" alt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’</a:t>
            </a:r>
            <a:r>
              <a:rPr lang="it-IT" altLang="ja-JP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evoluzione è preoccupata della continuazione della specie e non del singolo individuo</a:t>
            </a:r>
            <a:endParaRPr lang="it-IT" sz="2800">
              <a:solidFill>
                <a:srgbClr val="FFFFFF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587" name="AutoShape 1027"/>
          <p:cNvSpPr>
            <a:spLocks noChangeArrowheads="1"/>
          </p:cNvSpPr>
          <p:nvPr/>
        </p:nvSpPr>
        <p:spPr bwMode="auto">
          <a:xfrm>
            <a:off x="533400" y="26670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7588" name="Text Box 1028"/>
          <p:cNvSpPr txBox="1">
            <a:spLocks noChangeArrowheads="1"/>
          </p:cNvSpPr>
          <p:nvPr/>
        </p:nvSpPr>
        <p:spPr bwMode="auto">
          <a:xfrm>
            <a:off x="441325" y="22653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7589" name="Ovale 5"/>
          <p:cNvSpPr>
            <a:spLocks noChangeArrowheads="1"/>
          </p:cNvSpPr>
          <p:nvPr/>
        </p:nvSpPr>
        <p:spPr bwMode="auto">
          <a:xfrm>
            <a:off x="250825" y="1700213"/>
            <a:ext cx="3816350" cy="2160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67590" name="CasellaDiTesto 6"/>
          <p:cNvSpPr txBox="1">
            <a:spLocks noChangeArrowheads="1"/>
          </p:cNvSpPr>
          <p:nvPr/>
        </p:nvSpPr>
        <p:spPr bwMode="auto">
          <a:xfrm>
            <a:off x="539750" y="4470400"/>
            <a:ext cx="3275013" cy="830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Fase da proteggere </a:t>
            </a:r>
          </a:p>
          <a:p>
            <a:pPr algn="ctr" defTabSz="914400" eaLnBrk="0" hangingPunct="0"/>
            <a:r>
              <a:rPr lang="ja-JP" alt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“</a:t>
            </a:r>
            <a:r>
              <a:rPr lang="it-IT" altLang="ja-JP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a tutti i costi</a:t>
            </a:r>
            <a:r>
              <a:rPr lang="ja-JP" alt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”</a:t>
            </a:r>
            <a:endParaRPr lang="it-IT" sz="240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591" name="CasellaDiTesto 7"/>
          <p:cNvSpPr txBox="1">
            <a:spLocks noChangeArrowheads="1"/>
          </p:cNvSpPr>
          <p:nvPr/>
        </p:nvSpPr>
        <p:spPr bwMode="auto">
          <a:xfrm>
            <a:off x="4592638" y="3429000"/>
            <a:ext cx="2876550" cy="461963"/>
          </a:xfrm>
          <a:prstGeom prst="rect">
            <a:avLst/>
          </a:prstGeom>
          <a:solidFill>
            <a:srgbClr val="FF0000"/>
          </a:solidFill>
          <a:ln w="9525">
            <a:solidFill>
              <a:srgbClr val="FF433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Fase “non critica”</a:t>
            </a:r>
          </a:p>
        </p:txBody>
      </p:sp>
      <p:sp>
        <p:nvSpPr>
          <p:cNvPr id="67592" name="Freccia a destra 8"/>
          <p:cNvSpPr>
            <a:spLocks noChangeArrowheads="1"/>
          </p:cNvSpPr>
          <p:nvPr/>
        </p:nvSpPr>
        <p:spPr bwMode="auto">
          <a:xfrm rot="-6984079">
            <a:off x="4510881" y="3139282"/>
            <a:ext cx="504825" cy="287338"/>
          </a:xfrm>
          <a:prstGeom prst="rightArrow">
            <a:avLst>
              <a:gd name="adj1" fmla="val 50000"/>
              <a:gd name="adj2" fmla="val 50194"/>
            </a:avLst>
          </a:prstGeom>
          <a:solidFill>
            <a:srgbClr val="FF0000"/>
          </a:solidFill>
          <a:ln w="9525">
            <a:solidFill>
              <a:srgbClr val="FF4334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67593" name="Freccia a destra 9"/>
          <p:cNvSpPr>
            <a:spLocks noChangeArrowheads="1"/>
          </p:cNvSpPr>
          <p:nvPr/>
        </p:nvSpPr>
        <p:spPr bwMode="auto">
          <a:xfrm rot="-5400000">
            <a:off x="1912937" y="4027488"/>
            <a:ext cx="504825" cy="361950"/>
          </a:xfrm>
          <a:prstGeom prst="rightArrow">
            <a:avLst>
              <a:gd name="adj1" fmla="val 50000"/>
              <a:gd name="adj2" fmla="val 49746"/>
            </a:avLst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038"/>
          <p:cNvSpPr txBox="1">
            <a:spLocks noChangeArrowheads="1"/>
          </p:cNvSpPr>
          <p:nvPr/>
        </p:nvSpPr>
        <p:spPr bwMode="auto">
          <a:xfrm>
            <a:off x="152400" y="6175375"/>
            <a:ext cx="4040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Darwin, C 1850 e Poli, A 2008</a:t>
            </a:r>
          </a:p>
        </p:txBody>
      </p:sp>
      <p:sp>
        <p:nvSpPr>
          <p:cNvPr id="67586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 anchor="b"/>
          <a:lstStyle/>
          <a:p>
            <a:pPr algn="ctr" defTabSz="914400" eaLnBrk="0" hangingPunct="0"/>
            <a:r>
              <a:rPr 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L</a:t>
            </a:r>
            <a:r>
              <a:rPr lang="ja-JP" alt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’</a:t>
            </a:r>
            <a:r>
              <a:rPr lang="it-IT" altLang="ja-JP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evoluzione è preoccupata della continuazione della specie e non del singolo individuo</a:t>
            </a:r>
            <a:endParaRPr lang="it-IT" sz="2800">
              <a:solidFill>
                <a:srgbClr val="FFFFFF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587" name="AutoShape 1027"/>
          <p:cNvSpPr>
            <a:spLocks noChangeArrowheads="1"/>
          </p:cNvSpPr>
          <p:nvPr/>
        </p:nvSpPr>
        <p:spPr bwMode="auto">
          <a:xfrm>
            <a:off x="533400" y="26670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7588" name="Text Box 1028"/>
          <p:cNvSpPr txBox="1">
            <a:spLocks noChangeArrowheads="1"/>
          </p:cNvSpPr>
          <p:nvPr/>
        </p:nvSpPr>
        <p:spPr bwMode="auto">
          <a:xfrm>
            <a:off x="441325" y="22653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7589" name="Ovale 5"/>
          <p:cNvSpPr>
            <a:spLocks noChangeArrowheads="1"/>
          </p:cNvSpPr>
          <p:nvPr/>
        </p:nvSpPr>
        <p:spPr bwMode="auto">
          <a:xfrm>
            <a:off x="250825" y="1700213"/>
            <a:ext cx="3816350" cy="2160587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67590" name="CasellaDiTesto 6"/>
          <p:cNvSpPr txBox="1">
            <a:spLocks noChangeArrowheads="1"/>
          </p:cNvSpPr>
          <p:nvPr/>
        </p:nvSpPr>
        <p:spPr bwMode="auto">
          <a:xfrm>
            <a:off x="539750" y="4470400"/>
            <a:ext cx="3275013" cy="830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Fase da proteggere </a:t>
            </a:r>
          </a:p>
          <a:p>
            <a:pPr algn="ctr" defTabSz="914400" eaLnBrk="0" hangingPunct="0"/>
            <a:r>
              <a:rPr lang="ja-JP" alt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“</a:t>
            </a:r>
            <a:r>
              <a:rPr lang="it-IT" altLang="ja-JP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a tutti i costi</a:t>
            </a:r>
            <a:r>
              <a:rPr lang="ja-JP" alt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”</a:t>
            </a:r>
            <a:endParaRPr lang="it-IT" sz="240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591" name="CasellaDiTesto 7"/>
          <p:cNvSpPr txBox="1">
            <a:spLocks noChangeArrowheads="1"/>
          </p:cNvSpPr>
          <p:nvPr/>
        </p:nvSpPr>
        <p:spPr bwMode="auto">
          <a:xfrm>
            <a:off x="4592638" y="3429000"/>
            <a:ext cx="2876550" cy="461963"/>
          </a:xfrm>
          <a:prstGeom prst="rect">
            <a:avLst/>
          </a:prstGeom>
          <a:solidFill>
            <a:srgbClr val="FF0000"/>
          </a:solidFill>
          <a:ln w="9525">
            <a:solidFill>
              <a:srgbClr val="FF433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it-IT" sz="240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Fase “non critica”</a:t>
            </a:r>
          </a:p>
        </p:txBody>
      </p:sp>
      <p:sp>
        <p:nvSpPr>
          <p:cNvPr id="67592" name="Freccia a destra 8"/>
          <p:cNvSpPr>
            <a:spLocks noChangeArrowheads="1"/>
          </p:cNvSpPr>
          <p:nvPr/>
        </p:nvSpPr>
        <p:spPr bwMode="auto">
          <a:xfrm rot="-6984079">
            <a:off x="4510881" y="3139282"/>
            <a:ext cx="504825" cy="287338"/>
          </a:xfrm>
          <a:prstGeom prst="rightArrow">
            <a:avLst>
              <a:gd name="adj1" fmla="val 50000"/>
              <a:gd name="adj2" fmla="val 50194"/>
            </a:avLst>
          </a:prstGeom>
          <a:solidFill>
            <a:srgbClr val="FF0000"/>
          </a:solidFill>
          <a:ln w="9525">
            <a:solidFill>
              <a:srgbClr val="FF4334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67593" name="Freccia a destra 9"/>
          <p:cNvSpPr>
            <a:spLocks noChangeArrowheads="1"/>
          </p:cNvSpPr>
          <p:nvPr/>
        </p:nvSpPr>
        <p:spPr bwMode="auto">
          <a:xfrm rot="-5400000">
            <a:off x="1912937" y="4027488"/>
            <a:ext cx="504825" cy="361950"/>
          </a:xfrm>
          <a:prstGeom prst="rightArrow">
            <a:avLst>
              <a:gd name="adj1" fmla="val 50000"/>
              <a:gd name="adj2" fmla="val 49746"/>
            </a:avLst>
          </a:pr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solidFill>
                <a:srgbClr val="FFFFFF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11" name="CasellaDiTesto 18"/>
          <p:cNvSpPr txBox="1">
            <a:spLocks noChangeArrowheads="1"/>
          </p:cNvSpPr>
          <p:nvPr/>
        </p:nvSpPr>
        <p:spPr bwMode="auto">
          <a:xfrm>
            <a:off x="5561013" y="1735138"/>
            <a:ext cx="3332162" cy="8302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2400" b="1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Infarto, Ictus, </a:t>
            </a:r>
          </a:p>
          <a:p>
            <a:pPr defTabSz="914400"/>
            <a:r>
              <a:rPr lang="it-IT" sz="2400" b="1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</a:rPr>
              <a:t>Tumori, Demenze</a:t>
            </a:r>
          </a:p>
        </p:txBody>
      </p:sp>
      <p:sp>
        <p:nvSpPr>
          <p:cNvPr id="12" name="Freccia angolare in su 11"/>
          <p:cNvSpPr/>
          <p:nvPr/>
        </p:nvSpPr>
        <p:spPr>
          <a:xfrm rot="10800000">
            <a:off x="4371975" y="1724025"/>
            <a:ext cx="1223963" cy="935038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809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9" name="Group 25"/>
          <p:cNvGraphicFramePr>
            <a:graphicFrameLocks noGrp="1"/>
          </p:cNvGraphicFramePr>
          <p:nvPr>
            <p:ph type="tbl" idx="4294967295"/>
          </p:nvPr>
        </p:nvGraphicFramePr>
        <p:xfrm>
          <a:off x="219075" y="1182688"/>
          <a:ext cx="8686800" cy="3092054"/>
        </p:xfrm>
        <a:graphic>
          <a:graphicData uri="http://schemas.openxmlformats.org/drawingml/2006/table">
            <a:tbl>
              <a:tblPr/>
              <a:tblGrid>
                <a:gridCol w="3111491"/>
                <a:gridCol w="2679709"/>
                <a:gridCol w="2895600"/>
              </a:tblGrid>
              <a:tr h="78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Meccanismi biologici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Effetti a breve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Effetti tardivi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4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Aggregazione piastrinica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Riduz. rischio emorragie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Trombosi (infarto, ictus)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Ritenzione sodica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Vantaggio nelle aree dove il sodio è scarso</a:t>
                      </a: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Ipertensione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51" name="Text Box 48"/>
          <p:cNvSpPr txBox="1">
            <a:spLocks noChangeArrowheads="1"/>
          </p:cNvSpPr>
          <p:nvPr/>
        </p:nvSpPr>
        <p:spPr bwMode="auto">
          <a:xfrm>
            <a:off x="228600" y="409575"/>
            <a:ext cx="756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it-IT" sz="2400" b="1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Meglio un uovo oggi o una gallina domani?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1138" y="4284663"/>
          <a:ext cx="8686800" cy="2358851"/>
        </p:xfrm>
        <a:graphic>
          <a:graphicData uri="http://schemas.openxmlformats.org/drawingml/2006/table">
            <a:tbl>
              <a:tblPr/>
              <a:tblGrid>
                <a:gridCol w="3124200"/>
                <a:gridCol w="2667000"/>
                <a:gridCol w="2895600"/>
              </a:tblGrid>
              <a:tr h="78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Iperalimentazione dei bambini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Protezione dalle carestie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Obesità infantile ed adulta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Obesità</a:t>
                      </a:r>
                    </a:p>
                  </a:txBody>
                  <a:tcPr marT="45670" marB="456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Protezione dalle carestie/fertilità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Diabete Aterosclerosi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Infiammazione</a:t>
                      </a:r>
                    </a:p>
                  </a:txBody>
                  <a:tcPr marT="45670" marB="456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Controllo infezioni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Mal. autoimmuni Aterosclerosi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L’evoluzione, quindi:</a:t>
            </a:r>
          </a:p>
        </p:txBody>
      </p:sp>
      <p:sp>
        <p:nvSpPr>
          <p:cNvPr id="71682" name="Segnaposto contenuto 6"/>
          <p:cNvSpPr>
            <a:spLocks noGrp="1"/>
          </p:cNvSpPr>
          <p:nvPr>
            <p:ph idx="1"/>
          </p:nvPr>
        </p:nvSpPr>
        <p:spPr>
          <a:xfrm>
            <a:off x="457200" y="3059113"/>
            <a:ext cx="8229600" cy="2016125"/>
          </a:xfrm>
        </p:spPr>
        <p:txBody>
          <a:bodyPr/>
          <a:lstStyle/>
          <a:p>
            <a:r>
              <a:rPr lang="it-IT" smtClean="0"/>
              <a:t>Non è interessata alla durata della nostra vita dopo i 40-50 anni (e men che meno alla “qualità” di questa vita) </a:t>
            </a:r>
          </a:p>
          <a:p>
            <a:r>
              <a:rPr lang="it-IT" smtClean="0"/>
              <a:t>Ha infatti selezionato molti meccanismi che, utili nei primi 40-50 anni, svolgono effetti sfavorevoli nelle successive fasi della vita.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Continuare ad allungare la nostra vita, quindi:</a:t>
            </a:r>
          </a:p>
        </p:txBody>
      </p:sp>
      <p:sp>
        <p:nvSpPr>
          <p:cNvPr id="73730" name="Segnaposto contenuto 6"/>
          <p:cNvSpPr>
            <a:spLocks noGrp="1"/>
          </p:cNvSpPr>
          <p:nvPr>
            <p:ph idx="1"/>
          </p:nvPr>
        </p:nvSpPr>
        <p:spPr>
          <a:xfrm>
            <a:off x="457200" y="2098675"/>
            <a:ext cx="8229600" cy="3937000"/>
          </a:xfrm>
        </p:spPr>
        <p:txBody>
          <a:bodyPr/>
          <a:lstStyle/>
          <a:p>
            <a:r>
              <a:rPr lang="it-IT" smtClean="0"/>
              <a:t>Non implica necessariamente un approccio “naturale” al problema, ma un rigoroso approccio scientifico</a:t>
            </a:r>
          </a:p>
          <a:p>
            <a:r>
              <a:rPr lang="it-IT" smtClean="0"/>
              <a:t>Dobbiamo controllare o neutralizzare meccanismi che sono impressi nei nostri geni</a:t>
            </a:r>
          </a:p>
          <a:p>
            <a:r>
              <a:rPr lang="it-IT" smtClean="0"/>
              <a:t>Siamo – entro certi limiti – artefici della nostra vita e del nostro benessere, ed i nostri geni non ci aiutano</a:t>
            </a:r>
          </a:p>
          <a:p>
            <a:r>
              <a:rPr lang="it-IT" smtClean="0"/>
              <a:t>Il progresso delle conoscenze medico-scientifiche è essenziale per un miglioramento della qualità e della durata della nostra vita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 questa situazione, molte attese dei pazienti sono destinate a non essere realizzate</a:t>
            </a:r>
          </a:p>
        </p:txBody>
      </p:sp>
      <p:sp>
        <p:nvSpPr>
          <p:cNvPr id="75778" name="Segnaposto contenuto 6"/>
          <p:cNvSpPr>
            <a:spLocks noGrp="1"/>
          </p:cNvSpPr>
          <p:nvPr>
            <p:ph idx="1"/>
          </p:nvPr>
        </p:nvSpPr>
        <p:spPr>
          <a:xfrm>
            <a:off x="457200" y="2884488"/>
            <a:ext cx="8229600" cy="2366962"/>
          </a:xfrm>
        </p:spPr>
        <p:txBody>
          <a:bodyPr/>
          <a:lstStyle/>
          <a:p>
            <a:r>
              <a:rPr lang="it-IT" smtClean="0"/>
              <a:t>Trattiamo in maniera buona o eccellente la maggior parte delle patologie acute…</a:t>
            </a:r>
          </a:p>
          <a:p>
            <a:r>
              <a:rPr lang="it-IT" smtClean="0"/>
              <a:t>… ma continuiamo a non sapere curare la maggior parte delle malattie degenerative tipiche della nostra società, che sono responsabili della maggior parte del dolore e della sofferenza dell’umanità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Alcuni problemi aperti, che impattano sul rapporto medico-paziente</a:t>
            </a:r>
          </a:p>
        </p:txBody>
      </p:sp>
      <p:sp>
        <p:nvSpPr>
          <p:cNvPr id="77826" name="Segnaposto contenuto 6"/>
          <p:cNvSpPr>
            <a:spLocks noGrp="1"/>
          </p:cNvSpPr>
          <p:nvPr>
            <p:ph idx="1"/>
          </p:nvPr>
        </p:nvSpPr>
        <p:spPr>
          <a:xfrm>
            <a:off x="457200" y="2800350"/>
            <a:ext cx="8229600" cy="2533650"/>
          </a:xfrm>
        </p:spPr>
        <p:txBody>
          <a:bodyPr/>
          <a:lstStyle/>
          <a:p>
            <a:r>
              <a:rPr lang="it-IT" smtClean="0"/>
              <a:t>La complessità della scienza e dei suoi messaggi</a:t>
            </a:r>
          </a:p>
          <a:p>
            <a:r>
              <a:rPr lang="it-IT" smtClean="0"/>
              <a:t>I limiti e le difficoltà della prevenzione</a:t>
            </a:r>
          </a:p>
          <a:p>
            <a:r>
              <a:rPr lang="it-IT" smtClean="0"/>
              <a:t>Il metodo scientifico, il mondo dell’alternativo</a:t>
            </a:r>
          </a:p>
          <a:p>
            <a:r>
              <a:rPr lang="it-IT" smtClean="0"/>
              <a:t>La difficoltà, per il paziente, di valutare la qualità del servizio che gli è reso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complessità della scienza</a:t>
            </a:r>
          </a:p>
        </p:txBody>
      </p:sp>
      <p:sp>
        <p:nvSpPr>
          <p:cNvPr id="79874" name="Segnaposto contenuto 6"/>
          <p:cNvSpPr>
            <a:spLocks noGrp="1"/>
          </p:cNvSpPr>
          <p:nvPr>
            <p:ph idx="1"/>
          </p:nvPr>
        </p:nvSpPr>
        <p:spPr>
          <a:xfrm>
            <a:off x="457200" y="1924050"/>
            <a:ext cx="8229600" cy="4286250"/>
          </a:xfrm>
        </p:spPr>
        <p:txBody>
          <a:bodyPr/>
          <a:lstStyle/>
          <a:p>
            <a:r>
              <a:rPr lang="it-IT" smtClean="0"/>
              <a:t>Il progresso delle conoscenze ha assunto, negli ultimi anni, un andamento esponenziale</a:t>
            </a:r>
          </a:p>
          <a:p>
            <a:r>
              <a:rPr lang="it-IT" smtClean="0"/>
              <a:t>Per molti medici della mia generazione intere branche della medicina moderna (l’immunologia, per esempio) sono di fatto incomprensibili</a:t>
            </a:r>
          </a:p>
          <a:p>
            <a:r>
              <a:rPr lang="it-IT" smtClean="0"/>
              <a:t>Il dialogo con il paziente su questi temi è estremamente complesso perché non è facile trovare un terreno anche solo linguistico comune</a:t>
            </a:r>
          </a:p>
          <a:p>
            <a:r>
              <a:rPr lang="it-IT" smtClean="0"/>
              <a:t>Il medico, di fronte al paziente, rischia di restare solo nella “Turris Eburnea” della conoscenza scientifica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complessità della scienza ed i problemi creati dai media</a:t>
            </a:r>
          </a:p>
        </p:txBody>
      </p:sp>
      <p:sp>
        <p:nvSpPr>
          <p:cNvPr id="81922" name="Segnaposto contenuto 6"/>
          <p:cNvSpPr>
            <a:spLocks noGrp="1"/>
          </p:cNvSpPr>
          <p:nvPr>
            <p:ph idx="1"/>
          </p:nvPr>
        </p:nvSpPr>
        <p:spPr>
          <a:xfrm>
            <a:off x="457200" y="2593975"/>
            <a:ext cx="8229600" cy="2944813"/>
          </a:xfrm>
        </p:spPr>
        <p:txBody>
          <a:bodyPr/>
          <a:lstStyle/>
          <a:p>
            <a:r>
              <a:rPr lang="it-IT" smtClean="0"/>
              <a:t>Giornali e televisioni sono sempre in cerca di scoop e dell’informazione “contraria”.</a:t>
            </a:r>
          </a:p>
          <a:p>
            <a:r>
              <a:rPr lang="it-IT" smtClean="0"/>
              <a:t>Poter scrivere “non è vero, come ti hanno detto fino a ieri, che fumare fa male: anzi, fa bene” è il sogno inconfessato di molti giornalisti o opinion leader televisivi</a:t>
            </a:r>
          </a:p>
          <a:p>
            <a:r>
              <a:rPr lang="it-IT" smtClean="0"/>
              <a:t>Il medico deve in questi casi faticosamente cercare di “tenere la barra diritta”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medicina ai tempi di Internet</a:t>
            </a:r>
          </a:p>
        </p:txBody>
      </p:sp>
      <p:sp>
        <p:nvSpPr>
          <p:cNvPr id="83970" name="Segnaposto contenuto 6"/>
          <p:cNvSpPr>
            <a:spLocks noGrp="1"/>
          </p:cNvSpPr>
          <p:nvPr>
            <p:ph idx="1"/>
          </p:nvPr>
        </p:nvSpPr>
        <p:spPr>
          <a:xfrm>
            <a:off x="457200" y="2754313"/>
            <a:ext cx="8229600" cy="2625725"/>
          </a:xfrm>
        </p:spPr>
        <p:txBody>
          <a:bodyPr/>
          <a:lstStyle/>
          <a:p>
            <a:r>
              <a:rPr lang="it-IT" smtClean="0"/>
              <a:t>“Caro dottore, lei non è aggiornato”, anche nella versione “Dottore, ma non ha visto quel sito che…”</a:t>
            </a:r>
          </a:p>
          <a:p>
            <a:r>
              <a:rPr lang="it-IT" smtClean="0"/>
              <a:t>“Dottore, credo di avere la sindrome di Rockman, Gillman e Trentin”</a:t>
            </a:r>
          </a:p>
          <a:p>
            <a:r>
              <a:rPr lang="it-IT" smtClean="0"/>
              <a:t>Anche in questi casi il medico deve faticosamente cercare di “tenere la barra diritta”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Problemi “classici” del rapporto tra medici e pazienti</a:t>
            </a:r>
          </a:p>
        </p:txBody>
      </p:sp>
      <p:sp>
        <p:nvSpPr>
          <p:cNvPr id="51203" name="Segnaposto contenuto 6"/>
          <p:cNvSpPr>
            <a:spLocks noGrp="1"/>
          </p:cNvSpPr>
          <p:nvPr>
            <p:ph idx="1"/>
          </p:nvPr>
        </p:nvSpPr>
        <p:spPr>
          <a:xfrm>
            <a:off x="457200" y="3235325"/>
            <a:ext cx="8229600" cy="1665288"/>
          </a:xfrm>
        </p:spPr>
        <p:txBody>
          <a:bodyPr/>
          <a:lstStyle/>
          <a:p>
            <a:r>
              <a:rPr lang="it-IT" smtClean="0"/>
              <a:t>Di cosa si lamentano soprattutto i Medici: poco tempo, troppa burocrazia, troppe richieste da parte dei pazienti</a:t>
            </a:r>
          </a:p>
          <a:p>
            <a:r>
              <a:rPr lang="it-IT" smtClean="0"/>
              <a:t>Di cosa si lamentano soprattutto i Pazienti: scarsa attenzione, scarso tempo disponibile, scarso ascolto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5"/>
          <p:cNvSpPr>
            <a:spLocks noGrp="1"/>
          </p:cNvSpPr>
          <p:nvPr>
            <p:ph type="title"/>
          </p:nvPr>
        </p:nvSpPr>
        <p:spPr>
          <a:xfrm>
            <a:off x="173038" y="215900"/>
            <a:ext cx="8797925" cy="838200"/>
          </a:xfrm>
        </p:spPr>
        <p:txBody>
          <a:bodyPr/>
          <a:lstStyle/>
          <a:p>
            <a:r>
              <a:rPr lang="it-IT" smtClean="0"/>
              <a:t>Per esempio:</a:t>
            </a:r>
          </a:p>
        </p:txBody>
      </p:sp>
      <p:pic>
        <p:nvPicPr>
          <p:cNvPr id="86018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1414463"/>
            <a:ext cx="68707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95288" y="6232525"/>
            <a:ext cx="8348662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eaLnBrk="1" hangingPunct="1">
              <a:defRPr/>
            </a:pP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Repubblica delle Donne, 23 marzo 2013 </a:t>
            </a:r>
            <a:endParaRPr lang="en-US" dirty="0">
              <a:latin typeface="+mn-lt"/>
              <a:ea typeface="MS PGothic" pitchFamily="34" charset="-128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olo 5"/>
          <p:cNvSpPr>
            <a:spLocks noGrp="1"/>
          </p:cNvSpPr>
          <p:nvPr>
            <p:ph type="title"/>
          </p:nvPr>
        </p:nvSpPr>
        <p:spPr>
          <a:xfrm>
            <a:off x="173038" y="215900"/>
            <a:ext cx="8797925" cy="838200"/>
          </a:xfrm>
        </p:spPr>
        <p:txBody>
          <a:bodyPr/>
          <a:lstStyle/>
          <a:p>
            <a:r>
              <a:rPr lang="it-IT" smtClean="0"/>
              <a:t>Per esempio:</a:t>
            </a: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95288" y="6232525"/>
            <a:ext cx="8348662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eaLnBrk="1" hangingPunct="1">
              <a:defRPr/>
            </a:pP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La Stampa </a:t>
            </a:r>
            <a:r>
              <a:rPr lang="it-IT" dirty="0" err="1" smtClean="0">
                <a:latin typeface="+mn-lt"/>
                <a:ea typeface="MS PGothic" pitchFamily="34" charset="-128"/>
                <a:cs typeface="MS PGothic" charset="0"/>
              </a:rPr>
              <a:t>Tuttoscienze</a:t>
            </a: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, 6 marzo 2013 </a:t>
            </a:r>
            <a:endParaRPr lang="en-US" dirty="0">
              <a:latin typeface="+mn-lt"/>
              <a:ea typeface="MS PGothic" pitchFamily="34" charset="-128"/>
              <a:cs typeface="MS PGothic" charset="0"/>
            </a:endParaRPr>
          </a:p>
        </p:txBody>
      </p:sp>
      <p:pic>
        <p:nvPicPr>
          <p:cNvPr id="88067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498600"/>
            <a:ext cx="8505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5"/>
          <p:cNvSpPr>
            <a:spLocks noGrp="1"/>
          </p:cNvSpPr>
          <p:nvPr>
            <p:ph type="title"/>
          </p:nvPr>
        </p:nvSpPr>
        <p:spPr>
          <a:xfrm>
            <a:off x="173038" y="215900"/>
            <a:ext cx="8797925" cy="838200"/>
          </a:xfrm>
        </p:spPr>
        <p:txBody>
          <a:bodyPr/>
          <a:lstStyle/>
          <a:p>
            <a:r>
              <a:rPr lang="it-IT" smtClean="0"/>
              <a:t>Per esempio:</a:t>
            </a: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95288" y="6232525"/>
            <a:ext cx="8348662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eaLnBrk="1" hangingPunct="1">
              <a:defRPr/>
            </a:pP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La Stampa </a:t>
            </a:r>
            <a:r>
              <a:rPr lang="it-IT" dirty="0" err="1" smtClean="0">
                <a:latin typeface="+mn-lt"/>
                <a:ea typeface="MS PGothic" pitchFamily="34" charset="-128"/>
                <a:cs typeface="MS PGothic" charset="0"/>
              </a:rPr>
              <a:t>Tuttoscienze</a:t>
            </a: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, 13 marzo 2013 </a:t>
            </a:r>
            <a:endParaRPr lang="en-US" dirty="0">
              <a:latin typeface="+mn-lt"/>
              <a:ea typeface="MS PGothic" pitchFamily="34" charset="-128"/>
              <a:cs typeface="MS PGothic" charset="0"/>
            </a:endParaRPr>
          </a:p>
        </p:txBody>
      </p:sp>
      <p:pic>
        <p:nvPicPr>
          <p:cNvPr id="9011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1968500"/>
            <a:ext cx="89201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olo 5"/>
          <p:cNvSpPr>
            <a:spLocks noGrp="1"/>
          </p:cNvSpPr>
          <p:nvPr>
            <p:ph type="title"/>
          </p:nvPr>
        </p:nvSpPr>
        <p:spPr>
          <a:xfrm>
            <a:off x="173038" y="215900"/>
            <a:ext cx="8797925" cy="838200"/>
          </a:xfrm>
        </p:spPr>
        <p:txBody>
          <a:bodyPr/>
          <a:lstStyle/>
          <a:p>
            <a:r>
              <a:rPr lang="it-IT" smtClean="0"/>
              <a:t>Per esempio:</a:t>
            </a: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95288" y="6232525"/>
            <a:ext cx="8348662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eaLnBrk="1" hangingPunct="1">
              <a:defRPr/>
            </a:pPr>
            <a:r>
              <a:rPr lang="it-IT" dirty="0" err="1" smtClean="0">
                <a:latin typeface="+mn-lt"/>
                <a:ea typeface="MS PGothic" pitchFamily="34" charset="-128"/>
                <a:cs typeface="MS PGothic" charset="0"/>
              </a:rPr>
              <a:t>www.agi.it</a:t>
            </a:r>
            <a:endParaRPr lang="en-US" dirty="0">
              <a:latin typeface="+mn-lt"/>
              <a:ea typeface="MS PGothic" pitchFamily="34" charset="-128"/>
              <a:cs typeface="MS PGothic" charset="0"/>
            </a:endParaRPr>
          </a:p>
        </p:txBody>
      </p:sp>
      <p:pic>
        <p:nvPicPr>
          <p:cNvPr id="92163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1412875"/>
            <a:ext cx="7294562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Rettangolo 3"/>
          <p:cNvSpPr>
            <a:spLocks noChangeArrowheads="1"/>
          </p:cNvSpPr>
          <p:nvPr/>
        </p:nvSpPr>
        <p:spPr bwMode="auto">
          <a:xfrm>
            <a:off x="4851400" y="5564188"/>
            <a:ext cx="3111500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dilemmi della prevenzione</a:t>
            </a:r>
          </a:p>
        </p:txBody>
      </p:sp>
      <p:sp>
        <p:nvSpPr>
          <p:cNvPr id="94210" name="Segnaposto contenuto 6"/>
          <p:cNvSpPr>
            <a:spLocks noGrp="1"/>
          </p:cNvSpPr>
          <p:nvPr>
            <p:ph idx="1"/>
          </p:nvPr>
        </p:nvSpPr>
        <p:spPr>
          <a:xfrm>
            <a:off x="457200" y="2884488"/>
            <a:ext cx="8229600" cy="2366962"/>
          </a:xfrm>
        </p:spPr>
        <p:txBody>
          <a:bodyPr/>
          <a:lstStyle/>
          <a:p>
            <a:r>
              <a:rPr lang="it-IT" smtClean="0"/>
              <a:t>La prevenzione funziona a livello di popolazione, ma nel singolo soggetto non so mai se sto facendo qualcosa di realmente utile.</a:t>
            </a:r>
          </a:p>
          <a:p>
            <a:r>
              <a:rPr lang="it-IT" smtClean="0"/>
              <a:t>Le persone sono interessate alla propria storia clinica, e non al benessere dei grandi numeri: cosa posso fare, come medico, parlandone con un singolo paziente?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dilemmi della prevenzione</a:t>
            </a:r>
          </a:p>
        </p:txBody>
      </p:sp>
      <p:sp>
        <p:nvSpPr>
          <p:cNvPr id="96258" name="Rettangolo 2"/>
          <p:cNvSpPr>
            <a:spLocks noChangeArrowheads="1"/>
          </p:cNvSpPr>
          <p:nvPr/>
        </p:nvSpPr>
        <p:spPr bwMode="auto">
          <a:xfrm>
            <a:off x="815975" y="1927225"/>
            <a:ext cx="1168400" cy="428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6259" name="Rettangolo 7"/>
          <p:cNvSpPr>
            <a:spLocks noChangeArrowheads="1"/>
          </p:cNvSpPr>
          <p:nvPr/>
        </p:nvSpPr>
        <p:spPr bwMode="auto">
          <a:xfrm>
            <a:off x="2443163" y="1933575"/>
            <a:ext cx="1168400" cy="428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6260" name="Rettangolo 8"/>
          <p:cNvSpPr>
            <a:spLocks noChangeArrowheads="1"/>
          </p:cNvSpPr>
          <p:nvPr/>
        </p:nvSpPr>
        <p:spPr bwMode="auto">
          <a:xfrm>
            <a:off x="4035425" y="1938338"/>
            <a:ext cx="1168400" cy="428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6261" name="CasellaDiTesto 3"/>
          <p:cNvSpPr txBox="1">
            <a:spLocks noChangeArrowheads="1"/>
          </p:cNvSpPr>
          <p:nvPr/>
        </p:nvSpPr>
        <p:spPr bwMode="auto">
          <a:xfrm>
            <a:off x="815975" y="649763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Luisa, 38 a      Renzo, 52 a       Elmo, 64 a</a:t>
            </a:r>
          </a:p>
        </p:txBody>
      </p:sp>
      <p:sp>
        <p:nvSpPr>
          <p:cNvPr id="96262" name="Rettangolo 4"/>
          <p:cNvSpPr>
            <a:spLocks noChangeArrowheads="1"/>
          </p:cNvSpPr>
          <p:nvPr/>
        </p:nvSpPr>
        <p:spPr bwMode="auto">
          <a:xfrm>
            <a:off x="815975" y="5953125"/>
            <a:ext cx="1168400" cy="2619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6263" name="Rettangolo 9"/>
          <p:cNvSpPr>
            <a:spLocks noChangeArrowheads="1"/>
          </p:cNvSpPr>
          <p:nvPr/>
        </p:nvSpPr>
        <p:spPr bwMode="auto">
          <a:xfrm>
            <a:off x="2443163" y="5465763"/>
            <a:ext cx="1168400" cy="7540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6264" name="Rettangolo 10"/>
          <p:cNvSpPr>
            <a:spLocks noChangeArrowheads="1"/>
          </p:cNvSpPr>
          <p:nvPr/>
        </p:nvSpPr>
        <p:spPr bwMode="auto">
          <a:xfrm>
            <a:off x="4035425" y="4830763"/>
            <a:ext cx="1168400" cy="1393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6265" name="CasellaDiTesto 11"/>
          <p:cNvSpPr txBox="1">
            <a:spLocks noChangeArrowheads="1"/>
          </p:cNvSpPr>
          <p:nvPr/>
        </p:nvSpPr>
        <p:spPr bwMode="auto">
          <a:xfrm>
            <a:off x="1179513" y="5553075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4%</a:t>
            </a:r>
          </a:p>
        </p:txBody>
      </p:sp>
      <p:sp>
        <p:nvSpPr>
          <p:cNvPr id="96266" name="CasellaDiTesto 12"/>
          <p:cNvSpPr txBox="1">
            <a:spLocks noChangeArrowheads="1"/>
          </p:cNvSpPr>
          <p:nvPr/>
        </p:nvSpPr>
        <p:spPr bwMode="auto">
          <a:xfrm>
            <a:off x="2714625" y="5738813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16%</a:t>
            </a:r>
          </a:p>
        </p:txBody>
      </p:sp>
      <p:sp>
        <p:nvSpPr>
          <p:cNvPr id="96267" name="CasellaDiTesto 13"/>
          <p:cNvSpPr txBox="1">
            <a:spLocks noChangeArrowheads="1"/>
          </p:cNvSpPr>
          <p:nvPr/>
        </p:nvSpPr>
        <p:spPr bwMode="auto">
          <a:xfrm>
            <a:off x="4268788" y="53689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30%</a:t>
            </a:r>
          </a:p>
        </p:txBody>
      </p:sp>
      <p:sp>
        <p:nvSpPr>
          <p:cNvPr id="96268" name="CasellaDiTesto 14"/>
          <p:cNvSpPr txBox="1">
            <a:spLocks noChangeArrowheads="1"/>
          </p:cNvSpPr>
          <p:nvPr/>
        </p:nvSpPr>
        <p:spPr bwMode="auto">
          <a:xfrm>
            <a:off x="5311775" y="2462213"/>
            <a:ext cx="37639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Se tratto Luisa, Renzo o Elmo con una potente statina (e cioè un farmaco per abbassare il colesterolo di circa il 50%), cosa succede esattamente?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dilemmi della prevenzione</a:t>
            </a:r>
          </a:p>
        </p:txBody>
      </p:sp>
      <p:sp>
        <p:nvSpPr>
          <p:cNvPr id="98306" name="Rettangolo 2"/>
          <p:cNvSpPr>
            <a:spLocks noChangeArrowheads="1"/>
          </p:cNvSpPr>
          <p:nvPr/>
        </p:nvSpPr>
        <p:spPr bwMode="auto">
          <a:xfrm>
            <a:off x="815975" y="1927225"/>
            <a:ext cx="1168400" cy="428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07" name="Rettangolo 7"/>
          <p:cNvSpPr>
            <a:spLocks noChangeArrowheads="1"/>
          </p:cNvSpPr>
          <p:nvPr/>
        </p:nvSpPr>
        <p:spPr bwMode="auto">
          <a:xfrm>
            <a:off x="2443163" y="1933575"/>
            <a:ext cx="1168400" cy="428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08" name="Rettangolo 8"/>
          <p:cNvSpPr>
            <a:spLocks noChangeArrowheads="1"/>
          </p:cNvSpPr>
          <p:nvPr/>
        </p:nvSpPr>
        <p:spPr bwMode="auto">
          <a:xfrm>
            <a:off x="4035425" y="1938338"/>
            <a:ext cx="1168400" cy="428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09" name="CasellaDiTesto 3"/>
          <p:cNvSpPr txBox="1">
            <a:spLocks noChangeArrowheads="1"/>
          </p:cNvSpPr>
          <p:nvPr/>
        </p:nvSpPr>
        <p:spPr bwMode="auto">
          <a:xfrm>
            <a:off x="815975" y="649763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Luisa, 38 a      Renzo, 52 a       Elmo, 64 a</a:t>
            </a:r>
          </a:p>
        </p:txBody>
      </p:sp>
      <p:sp>
        <p:nvSpPr>
          <p:cNvPr id="98310" name="Rettangolo 4"/>
          <p:cNvSpPr>
            <a:spLocks noChangeArrowheads="1"/>
          </p:cNvSpPr>
          <p:nvPr/>
        </p:nvSpPr>
        <p:spPr bwMode="auto">
          <a:xfrm>
            <a:off x="815975" y="5953125"/>
            <a:ext cx="1168400" cy="2619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11" name="Rettangolo 9"/>
          <p:cNvSpPr>
            <a:spLocks noChangeArrowheads="1"/>
          </p:cNvSpPr>
          <p:nvPr/>
        </p:nvSpPr>
        <p:spPr bwMode="auto">
          <a:xfrm>
            <a:off x="2443163" y="5465763"/>
            <a:ext cx="1168400" cy="7540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12" name="Rettangolo 10"/>
          <p:cNvSpPr>
            <a:spLocks noChangeArrowheads="1"/>
          </p:cNvSpPr>
          <p:nvPr/>
        </p:nvSpPr>
        <p:spPr bwMode="auto">
          <a:xfrm>
            <a:off x="4035425" y="4830763"/>
            <a:ext cx="1168400" cy="1393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13" name="CasellaDiTesto 14"/>
          <p:cNvSpPr txBox="1">
            <a:spLocks noChangeArrowheads="1"/>
          </p:cNvSpPr>
          <p:nvPr/>
        </p:nvSpPr>
        <p:spPr bwMode="auto">
          <a:xfrm>
            <a:off x="5311775" y="2462213"/>
            <a:ext cx="37639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Su 100 persone con le caratteristiche di Luisa, trattate per 10 anni, 2 avranno comunque un infarto, 2 non lo avranno grazie al trattamento, 96 non lo avrebbero avuto comunque</a:t>
            </a:r>
          </a:p>
          <a:p>
            <a:endParaRPr lang="it-IT"/>
          </a:p>
          <a:p>
            <a:r>
              <a:rPr lang="it-IT"/>
              <a:t>Su 100 persone con le caratteristiche di Elmo, trattate per 10 anni, 15 avranno comunque un infarto, 15 non lo avranno grazie al trattamento, 70 non lo avrebbero avuto comunque</a:t>
            </a:r>
          </a:p>
          <a:p>
            <a:endParaRPr lang="it-IT"/>
          </a:p>
        </p:txBody>
      </p:sp>
      <p:sp>
        <p:nvSpPr>
          <p:cNvPr id="98314" name="Rettangolo 15"/>
          <p:cNvSpPr>
            <a:spLocks noChangeArrowheads="1"/>
          </p:cNvSpPr>
          <p:nvPr/>
        </p:nvSpPr>
        <p:spPr bwMode="auto">
          <a:xfrm>
            <a:off x="819150" y="5946775"/>
            <a:ext cx="1166813" cy="142875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15" name="Rettangolo 16"/>
          <p:cNvSpPr>
            <a:spLocks noChangeArrowheads="1"/>
          </p:cNvSpPr>
          <p:nvPr/>
        </p:nvSpPr>
        <p:spPr bwMode="auto">
          <a:xfrm>
            <a:off x="4035425" y="4830763"/>
            <a:ext cx="1168400" cy="722312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16" name="Rettangolo 17"/>
          <p:cNvSpPr>
            <a:spLocks noChangeArrowheads="1"/>
          </p:cNvSpPr>
          <p:nvPr/>
        </p:nvSpPr>
        <p:spPr bwMode="auto">
          <a:xfrm>
            <a:off x="2439988" y="5467350"/>
            <a:ext cx="1168400" cy="354013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98317" name="CasellaDiTesto 1"/>
          <p:cNvSpPr txBox="1">
            <a:spLocks noChangeArrowheads="1"/>
          </p:cNvSpPr>
          <p:nvPr/>
        </p:nvSpPr>
        <p:spPr bwMode="auto">
          <a:xfrm>
            <a:off x="204788" y="4826000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96%</a:t>
            </a:r>
          </a:p>
        </p:txBody>
      </p:sp>
      <p:sp>
        <p:nvSpPr>
          <p:cNvPr id="98318" name="CasellaDiTesto 18"/>
          <p:cNvSpPr txBox="1">
            <a:spLocks noChangeArrowheads="1"/>
          </p:cNvSpPr>
          <p:nvPr/>
        </p:nvSpPr>
        <p:spPr bwMode="auto">
          <a:xfrm>
            <a:off x="298450" y="5614988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2%</a:t>
            </a:r>
          </a:p>
        </p:txBody>
      </p:sp>
      <p:sp>
        <p:nvSpPr>
          <p:cNvPr id="98319" name="CasellaDiTesto 19"/>
          <p:cNvSpPr txBox="1">
            <a:spLocks noChangeArrowheads="1"/>
          </p:cNvSpPr>
          <p:nvPr/>
        </p:nvSpPr>
        <p:spPr bwMode="auto">
          <a:xfrm>
            <a:off x="298450" y="5916613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2%</a:t>
            </a:r>
          </a:p>
        </p:txBody>
      </p:sp>
      <p:sp>
        <p:nvSpPr>
          <p:cNvPr id="98320" name="CasellaDiTesto 20"/>
          <p:cNvSpPr txBox="1">
            <a:spLocks noChangeArrowheads="1"/>
          </p:cNvSpPr>
          <p:nvPr/>
        </p:nvSpPr>
        <p:spPr bwMode="auto">
          <a:xfrm>
            <a:off x="4316413" y="43084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70%</a:t>
            </a:r>
          </a:p>
        </p:txBody>
      </p:sp>
      <p:sp>
        <p:nvSpPr>
          <p:cNvPr id="98321" name="CasellaDiTesto 21"/>
          <p:cNvSpPr txBox="1">
            <a:spLocks noChangeArrowheads="1"/>
          </p:cNvSpPr>
          <p:nvPr/>
        </p:nvSpPr>
        <p:spPr bwMode="auto">
          <a:xfrm>
            <a:off x="4329113" y="51562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15%</a:t>
            </a:r>
          </a:p>
        </p:txBody>
      </p:sp>
      <p:sp>
        <p:nvSpPr>
          <p:cNvPr id="98322" name="CasellaDiTesto 22"/>
          <p:cNvSpPr txBox="1">
            <a:spLocks noChangeArrowheads="1"/>
          </p:cNvSpPr>
          <p:nvPr/>
        </p:nvSpPr>
        <p:spPr bwMode="auto">
          <a:xfrm>
            <a:off x="4329113" y="58023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dilemmi della prevenzione</a:t>
            </a:r>
          </a:p>
        </p:txBody>
      </p:sp>
      <p:sp>
        <p:nvSpPr>
          <p:cNvPr id="100354" name="Rettangolo 2"/>
          <p:cNvSpPr>
            <a:spLocks noChangeArrowheads="1"/>
          </p:cNvSpPr>
          <p:nvPr/>
        </p:nvSpPr>
        <p:spPr bwMode="auto">
          <a:xfrm>
            <a:off x="815975" y="1927225"/>
            <a:ext cx="1168400" cy="428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55" name="Rettangolo 7"/>
          <p:cNvSpPr>
            <a:spLocks noChangeArrowheads="1"/>
          </p:cNvSpPr>
          <p:nvPr/>
        </p:nvSpPr>
        <p:spPr bwMode="auto">
          <a:xfrm>
            <a:off x="2443163" y="1933575"/>
            <a:ext cx="1168400" cy="428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56" name="Rettangolo 8"/>
          <p:cNvSpPr>
            <a:spLocks noChangeArrowheads="1"/>
          </p:cNvSpPr>
          <p:nvPr/>
        </p:nvSpPr>
        <p:spPr bwMode="auto">
          <a:xfrm>
            <a:off x="4035425" y="1938338"/>
            <a:ext cx="1168400" cy="4286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57" name="CasellaDiTesto 3"/>
          <p:cNvSpPr txBox="1">
            <a:spLocks noChangeArrowheads="1"/>
          </p:cNvSpPr>
          <p:nvPr/>
        </p:nvSpPr>
        <p:spPr bwMode="auto">
          <a:xfrm>
            <a:off x="815975" y="649763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Luisa, 38 a      Renzo, 52 a       Elmo, 64 a</a:t>
            </a:r>
          </a:p>
        </p:txBody>
      </p:sp>
      <p:sp>
        <p:nvSpPr>
          <p:cNvPr id="100358" name="Rettangolo 4"/>
          <p:cNvSpPr>
            <a:spLocks noChangeArrowheads="1"/>
          </p:cNvSpPr>
          <p:nvPr/>
        </p:nvSpPr>
        <p:spPr bwMode="auto">
          <a:xfrm>
            <a:off x="815975" y="5953125"/>
            <a:ext cx="1168400" cy="2619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59" name="Rettangolo 9"/>
          <p:cNvSpPr>
            <a:spLocks noChangeArrowheads="1"/>
          </p:cNvSpPr>
          <p:nvPr/>
        </p:nvSpPr>
        <p:spPr bwMode="auto">
          <a:xfrm>
            <a:off x="2443163" y="5465763"/>
            <a:ext cx="1168400" cy="7540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60" name="Rettangolo 10"/>
          <p:cNvSpPr>
            <a:spLocks noChangeArrowheads="1"/>
          </p:cNvSpPr>
          <p:nvPr/>
        </p:nvSpPr>
        <p:spPr bwMode="auto">
          <a:xfrm>
            <a:off x="4035425" y="4830763"/>
            <a:ext cx="1168400" cy="1393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61" name="CasellaDiTesto 14"/>
          <p:cNvSpPr txBox="1">
            <a:spLocks noChangeArrowheads="1"/>
          </p:cNvSpPr>
          <p:nvPr/>
        </p:nvSpPr>
        <p:spPr bwMode="auto">
          <a:xfrm>
            <a:off x="5311775" y="2462213"/>
            <a:ext cx="3763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Ma cosa succederà esattamente a Luisa o Elmo (che è l’unica cosa che interessa veramente loro) non lo so proprio (e non c’è, per ora, alcun modo di saperlo)</a:t>
            </a:r>
          </a:p>
          <a:p>
            <a:endParaRPr lang="it-IT"/>
          </a:p>
        </p:txBody>
      </p:sp>
      <p:sp>
        <p:nvSpPr>
          <p:cNvPr id="100362" name="Rettangolo 15"/>
          <p:cNvSpPr>
            <a:spLocks noChangeArrowheads="1"/>
          </p:cNvSpPr>
          <p:nvPr/>
        </p:nvSpPr>
        <p:spPr bwMode="auto">
          <a:xfrm>
            <a:off x="819150" y="5946775"/>
            <a:ext cx="1166813" cy="142875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63" name="Rettangolo 16"/>
          <p:cNvSpPr>
            <a:spLocks noChangeArrowheads="1"/>
          </p:cNvSpPr>
          <p:nvPr/>
        </p:nvSpPr>
        <p:spPr bwMode="auto">
          <a:xfrm>
            <a:off x="4035425" y="4830763"/>
            <a:ext cx="1168400" cy="722312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64" name="Rettangolo 17"/>
          <p:cNvSpPr>
            <a:spLocks noChangeArrowheads="1"/>
          </p:cNvSpPr>
          <p:nvPr/>
        </p:nvSpPr>
        <p:spPr bwMode="auto">
          <a:xfrm>
            <a:off x="2439988" y="5467350"/>
            <a:ext cx="1168400" cy="354013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00365" name="CasellaDiTesto 1"/>
          <p:cNvSpPr txBox="1">
            <a:spLocks noChangeArrowheads="1"/>
          </p:cNvSpPr>
          <p:nvPr/>
        </p:nvSpPr>
        <p:spPr bwMode="auto">
          <a:xfrm>
            <a:off x="204788" y="4826000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96%</a:t>
            </a:r>
          </a:p>
        </p:txBody>
      </p:sp>
      <p:sp>
        <p:nvSpPr>
          <p:cNvPr id="100366" name="CasellaDiTesto 18"/>
          <p:cNvSpPr txBox="1">
            <a:spLocks noChangeArrowheads="1"/>
          </p:cNvSpPr>
          <p:nvPr/>
        </p:nvSpPr>
        <p:spPr bwMode="auto">
          <a:xfrm>
            <a:off x="298450" y="5614988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2%</a:t>
            </a:r>
          </a:p>
        </p:txBody>
      </p:sp>
      <p:sp>
        <p:nvSpPr>
          <p:cNvPr id="100367" name="CasellaDiTesto 19"/>
          <p:cNvSpPr txBox="1">
            <a:spLocks noChangeArrowheads="1"/>
          </p:cNvSpPr>
          <p:nvPr/>
        </p:nvSpPr>
        <p:spPr bwMode="auto">
          <a:xfrm>
            <a:off x="298450" y="5916613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2%</a:t>
            </a:r>
          </a:p>
        </p:txBody>
      </p:sp>
      <p:sp>
        <p:nvSpPr>
          <p:cNvPr id="100368" name="CasellaDiTesto 20"/>
          <p:cNvSpPr txBox="1">
            <a:spLocks noChangeArrowheads="1"/>
          </p:cNvSpPr>
          <p:nvPr/>
        </p:nvSpPr>
        <p:spPr bwMode="auto">
          <a:xfrm>
            <a:off x="4316413" y="43084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70%</a:t>
            </a:r>
          </a:p>
        </p:txBody>
      </p:sp>
      <p:sp>
        <p:nvSpPr>
          <p:cNvPr id="100369" name="CasellaDiTesto 21"/>
          <p:cNvSpPr txBox="1">
            <a:spLocks noChangeArrowheads="1"/>
          </p:cNvSpPr>
          <p:nvPr/>
        </p:nvSpPr>
        <p:spPr bwMode="auto">
          <a:xfrm>
            <a:off x="4329113" y="51562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15%</a:t>
            </a:r>
          </a:p>
        </p:txBody>
      </p:sp>
      <p:sp>
        <p:nvSpPr>
          <p:cNvPr id="100370" name="CasellaDiTesto 22"/>
          <p:cNvSpPr txBox="1">
            <a:spLocks noChangeArrowheads="1"/>
          </p:cNvSpPr>
          <p:nvPr/>
        </p:nvSpPr>
        <p:spPr bwMode="auto">
          <a:xfrm>
            <a:off x="4329113" y="580231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dilemmi della prevenzione</a:t>
            </a:r>
          </a:p>
        </p:txBody>
      </p:sp>
      <p:sp>
        <p:nvSpPr>
          <p:cNvPr id="102402" name="Segnaposto contenuto 6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2717800"/>
          </a:xfrm>
        </p:spPr>
        <p:txBody>
          <a:bodyPr/>
          <a:lstStyle/>
          <a:p>
            <a:r>
              <a:rPr lang="it-IT" smtClean="0"/>
              <a:t>A Luisa dovrei proporre, più che una statina, una permanente modificazione dl suo stile di vita.</a:t>
            </a:r>
          </a:p>
          <a:p>
            <a:r>
              <a:rPr lang="it-IT" smtClean="0"/>
              <a:t>Ma le posso dire che il suo vantaggio sarà molto piccolo, e sarà verificabile solo nella popolazione nel suo complesso (non so se lei ne trarrà vantaggio o meno, anche se certamente farà “fatica” a seguire le mie indicazioni)?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dilemmi della prevenzione</a:t>
            </a:r>
          </a:p>
        </p:txBody>
      </p:sp>
      <p:sp>
        <p:nvSpPr>
          <p:cNvPr id="104450" name="Segnaposto contenuto 6"/>
          <p:cNvSpPr>
            <a:spLocks noGrp="1"/>
          </p:cNvSpPr>
          <p:nvPr>
            <p:ph idx="1"/>
          </p:nvPr>
        </p:nvSpPr>
        <p:spPr>
          <a:xfrm>
            <a:off x="457200" y="2754313"/>
            <a:ext cx="8229600" cy="2625725"/>
          </a:xfrm>
        </p:spPr>
        <p:txBody>
          <a:bodyPr/>
          <a:lstStyle/>
          <a:p>
            <a:r>
              <a:rPr lang="it-IT" smtClean="0"/>
              <a:t>Oppure dovrei limitarmi a dirle: </a:t>
            </a:r>
          </a:p>
          <a:p>
            <a:r>
              <a:rPr lang="it-IT" smtClean="0"/>
              <a:t>“se seguirai le mie indicazioni avrai il 3% di probabilità, invece del 4%, di subire un infarto nei prossimi 10 anni; vedi tu cosa preferisci fare”</a:t>
            </a:r>
          </a:p>
          <a:p>
            <a:r>
              <a:rPr lang="it-IT" smtClean="0"/>
              <a:t>Ma se faccio così cosa succederà ai costi della sanità (e quindi alle nostre tasche)?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Problemi comuni a medici e pazienti</a:t>
            </a:r>
          </a:p>
        </p:txBody>
      </p:sp>
      <p:sp>
        <p:nvSpPr>
          <p:cNvPr id="53251" name="Segnaposto contenuto 6"/>
          <p:cNvSpPr>
            <a:spLocks noGrp="1"/>
          </p:cNvSpPr>
          <p:nvPr>
            <p:ph idx="1"/>
          </p:nvPr>
        </p:nvSpPr>
        <p:spPr>
          <a:xfrm>
            <a:off x="457200" y="1804988"/>
            <a:ext cx="8229600" cy="4525962"/>
          </a:xfrm>
        </p:spPr>
        <p:txBody>
          <a:bodyPr/>
          <a:lstStyle/>
          <a:p>
            <a:r>
              <a:rPr lang="it-IT" smtClean="0"/>
              <a:t>Non vogliamo ammalarci</a:t>
            </a:r>
          </a:p>
          <a:p>
            <a:r>
              <a:rPr lang="it-IT" smtClean="0"/>
              <a:t>Non vogliamo sviluppare malattie e patologie invalidanti</a:t>
            </a:r>
          </a:p>
          <a:p>
            <a:r>
              <a:rPr lang="it-IT" smtClean="0"/>
              <a:t>Non vogliamo che i nostri cari si ammalino o siano colpiti da malattie invalidanti</a:t>
            </a:r>
          </a:p>
          <a:p>
            <a:r>
              <a:rPr lang="it-IT" smtClean="0"/>
              <a:t>Non vogliamo morire, e non vogliamo che i nostri cari muoiano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Ci siamo “inventati” delle malattie?</a:t>
            </a:r>
          </a:p>
        </p:txBody>
      </p:sp>
      <p:sp>
        <p:nvSpPr>
          <p:cNvPr id="106498" name="Segnaposto contenuto 6"/>
          <p:cNvSpPr>
            <a:spLocks noGrp="1"/>
          </p:cNvSpPr>
          <p:nvPr>
            <p:ph idx="1"/>
          </p:nvPr>
        </p:nvSpPr>
        <p:spPr>
          <a:xfrm>
            <a:off x="457200" y="3057525"/>
            <a:ext cx="8229600" cy="1665288"/>
          </a:xfrm>
        </p:spPr>
        <p:txBody>
          <a:bodyPr/>
          <a:lstStyle/>
          <a:p>
            <a:r>
              <a:rPr lang="it-IT" smtClean="0"/>
              <a:t>Spesso la medicina è accusata di aver trasformato i fattori di rischio in malattie (vedi il caso dell’ipertensione e dell’ipercolesterolemia)</a:t>
            </a:r>
          </a:p>
          <a:p>
            <a:r>
              <a:rPr lang="it-IT" smtClean="0"/>
              <a:t>E’ vero?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Colesterolo ed infarto (o Pressione arteriosa ed ictus, è lo stesso): dalle parole ai numeri</a:t>
            </a:r>
          </a:p>
        </p:txBody>
      </p:sp>
      <p:sp>
        <p:nvSpPr>
          <p:cNvPr id="108546" name="Figura a mano libera 2"/>
          <p:cNvSpPr>
            <a:spLocks/>
          </p:cNvSpPr>
          <p:nvPr/>
        </p:nvSpPr>
        <p:spPr bwMode="auto">
          <a:xfrm>
            <a:off x="1309688" y="2165350"/>
            <a:ext cx="6399212" cy="3784600"/>
          </a:xfrm>
          <a:custGeom>
            <a:avLst/>
            <a:gdLst>
              <a:gd name="T0" fmla="*/ 0 w 6399569"/>
              <a:gd name="T1" fmla="*/ 0 h 3783926"/>
              <a:gd name="T2" fmla="*/ 6399569 w 6399569"/>
              <a:gd name="T3" fmla="*/ 3783926 h 3783926"/>
            </a:gdLst>
            <a:ahLst/>
            <a:cxnLst>
              <a:cxn ang="0">
                <a:pos x="285519" y="3770485"/>
              </a:cxn>
              <a:cxn ang="0">
                <a:pos x="630111" y="3731106"/>
              </a:cxn>
              <a:cxn ang="0">
                <a:pos x="767948" y="3711417"/>
              </a:cxn>
              <a:cxn ang="0">
                <a:pos x="964858" y="3681883"/>
              </a:cxn>
              <a:cxn ang="0">
                <a:pos x="1181459" y="3652349"/>
              </a:cxn>
              <a:cxn ang="0">
                <a:pos x="1358678" y="3612971"/>
              </a:cxn>
              <a:cxn ang="0">
                <a:pos x="1683579" y="3563748"/>
              </a:cxn>
              <a:cxn ang="0">
                <a:pos x="1841107" y="3524369"/>
              </a:cxn>
              <a:cxn ang="0">
                <a:pos x="1949407" y="3494836"/>
              </a:cxn>
              <a:cxn ang="0">
                <a:pos x="2195544" y="3435768"/>
              </a:cxn>
              <a:cxn ang="0">
                <a:pos x="2323536" y="3396389"/>
              </a:cxn>
              <a:cxn ang="0">
                <a:pos x="2549982" y="3317633"/>
              </a:cxn>
              <a:cxn ang="0">
                <a:pos x="2687819" y="3258565"/>
              </a:cxn>
              <a:cxn ang="0">
                <a:pos x="2786274" y="3219187"/>
              </a:cxn>
              <a:cxn ang="0">
                <a:pos x="2914265" y="3169963"/>
              </a:cxn>
              <a:cxn ang="0">
                <a:pos x="3081639" y="3101051"/>
              </a:cxn>
              <a:cxn ang="0">
                <a:pos x="3229321" y="3051828"/>
              </a:cxn>
              <a:cxn ang="0">
                <a:pos x="3327776" y="2992761"/>
              </a:cxn>
              <a:cxn ang="0">
                <a:pos x="3455767" y="2953382"/>
              </a:cxn>
              <a:cxn ang="0">
                <a:pos x="3623141" y="2884470"/>
              </a:cxn>
              <a:cxn ang="0">
                <a:pos x="3721595" y="2815558"/>
              </a:cxn>
              <a:cxn ang="0">
                <a:pos x="3839741" y="2736801"/>
              </a:cxn>
              <a:cxn ang="0">
                <a:pos x="3957887" y="2687578"/>
              </a:cxn>
              <a:cxn ang="0">
                <a:pos x="4135106" y="2589132"/>
              </a:cxn>
              <a:cxn ang="0">
                <a:pos x="4322170" y="2470996"/>
              </a:cxn>
              <a:cxn ang="0">
                <a:pos x="4400934" y="2402084"/>
              </a:cxn>
              <a:cxn ang="0">
                <a:pos x="4607690" y="2254415"/>
              </a:cxn>
              <a:cxn ang="0">
                <a:pos x="4735681" y="2165813"/>
              </a:cxn>
              <a:cxn ang="0">
                <a:pos x="4883363" y="2057523"/>
              </a:cxn>
              <a:cxn ang="0">
                <a:pos x="4962127" y="1998455"/>
              </a:cxn>
              <a:cxn ang="0">
                <a:pos x="5099964" y="1890164"/>
              </a:cxn>
              <a:cxn ang="0">
                <a:pos x="5208265" y="1772029"/>
              </a:cxn>
              <a:cxn ang="0">
                <a:pos x="5346102" y="1614515"/>
              </a:cxn>
              <a:cxn ang="0">
                <a:pos x="5464247" y="1486536"/>
              </a:cxn>
              <a:cxn ang="0">
                <a:pos x="5582393" y="1338866"/>
              </a:cxn>
              <a:cxn ang="0">
                <a:pos x="5671003" y="1220731"/>
              </a:cxn>
              <a:cxn ang="0">
                <a:pos x="5749767" y="1122285"/>
              </a:cxn>
              <a:cxn ang="0">
                <a:pos x="5828531" y="1023839"/>
              </a:cxn>
              <a:cxn ang="0">
                <a:pos x="5887604" y="935237"/>
              </a:cxn>
              <a:cxn ang="0">
                <a:pos x="5986058" y="787568"/>
              </a:cxn>
              <a:cxn ang="0">
                <a:pos x="6084513" y="669433"/>
              </a:cxn>
              <a:cxn ang="0">
                <a:pos x="6163277" y="570987"/>
              </a:cxn>
              <a:cxn ang="0">
                <a:pos x="6222350" y="443007"/>
              </a:cxn>
              <a:cxn ang="0">
                <a:pos x="6242041" y="374095"/>
              </a:cxn>
              <a:cxn ang="0">
                <a:pos x="6310960" y="236270"/>
              </a:cxn>
              <a:cxn ang="0">
                <a:pos x="6350342" y="137824"/>
              </a:cxn>
              <a:cxn ang="0">
                <a:pos x="6389724" y="19689"/>
              </a:cxn>
            </a:cxnLst>
            <a:rect l="T0" t="T1" r="T2" b="T3"/>
            <a:pathLst>
              <a:path w="6399569" h="3783926">
                <a:moveTo>
                  <a:pt x="0" y="3770485"/>
                </a:moveTo>
                <a:cubicBezTo>
                  <a:pt x="128194" y="3791847"/>
                  <a:pt x="59585" y="3784605"/>
                  <a:pt x="285519" y="3770485"/>
                </a:cubicBezTo>
                <a:cubicBezTo>
                  <a:pt x="367667" y="3765351"/>
                  <a:pt x="531656" y="3750795"/>
                  <a:pt x="531656" y="3750795"/>
                </a:cubicBezTo>
                <a:cubicBezTo>
                  <a:pt x="601308" y="3733385"/>
                  <a:pt x="541605" y="3747196"/>
                  <a:pt x="630111" y="3731106"/>
                </a:cubicBezTo>
                <a:cubicBezTo>
                  <a:pt x="646575" y="3728113"/>
                  <a:pt x="662773" y="3723628"/>
                  <a:pt x="679339" y="3721262"/>
                </a:cubicBezTo>
                <a:cubicBezTo>
                  <a:pt x="708758" y="3717060"/>
                  <a:pt x="738529" y="3715619"/>
                  <a:pt x="767948" y="3711417"/>
                </a:cubicBezTo>
                <a:cubicBezTo>
                  <a:pt x="807472" y="3705771"/>
                  <a:pt x="846477" y="3696680"/>
                  <a:pt x="886094" y="3691728"/>
                </a:cubicBezTo>
                <a:cubicBezTo>
                  <a:pt x="912349" y="3688446"/>
                  <a:pt x="938759" y="3686233"/>
                  <a:pt x="964858" y="3681883"/>
                </a:cubicBezTo>
                <a:cubicBezTo>
                  <a:pt x="1062646" y="3665586"/>
                  <a:pt x="933298" y="3676639"/>
                  <a:pt x="1063313" y="3662194"/>
                </a:cubicBezTo>
                <a:cubicBezTo>
                  <a:pt x="1102590" y="3657830"/>
                  <a:pt x="1142077" y="3655631"/>
                  <a:pt x="1181459" y="3652349"/>
                </a:cubicBezTo>
                <a:cubicBezTo>
                  <a:pt x="1308423" y="3616077"/>
                  <a:pt x="1192019" y="3645954"/>
                  <a:pt x="1319296" y="3622815"/>
                </a:cubicBezTo>
                <a:cubicBezTo>
                  <a:pt x="1332609" y="3620395"/>
                  <a:pt x="1345283" y="3614884"/>
                  <a:pt x="1358678" y="3612971"/>
                </a:cubicBezTo>
                <a:cubicBezTo>
                  <a:pt x="1436722" y="3601823"/>
                  <a:pt x="1461900" y="3606150"/>
                  <a:pt x="1535896" y="3593282"/>
                </a:cubicBezTo>
                <a:cubicBezTo>
                  <a:pt x="1585356" y="3584681"/>
                  <a:pt x="1635953" y="3579623"/>
                  <a:pt x="1683579" y="3563748"/>
                </a:cubicBezTo>
                <a:cubicBezTo>
                  <a:pt x="1732053" y="3547590"/>
                  <a:pt x="1702878" y="3555609"/>
                  <a:pt x="1772188" y="3544059"/>
                </a:cubicBezTo>
                <a:cubicBezTo>
                  <a:pt x="1795597" y="3536257"/>
                  <a:pt x="1816384" y="3528489"/>
                  <a:pt x="1841107" y="3524369"/>
                </a:cubicBezTo>
                <a:cubicBezTo>
                  <a:pt x="1867206" y="3520020"/>
                  <a:pt x="1893616" y="3517806"/>
                  <a:pt x="1919871" y="3514525"/>
                </a:cubicBezTo>
                <a:cubicBezTo>
                  <a:pt x="1929716" y="3507962"/>
                  <a:pt x="1938531" y="3499497"/>
                  <a:pt x="1949407" y="3494836"/>
                </a:cubicBezTo>
                <a:cubicBezTo>
                  <a:pt x="1972618" y="3484889"/>
                  <a:pt x="2041735" y="3477428"/>
                  <a:pt x="2057707" y="3475146"/>
                </a:cubicBezTo>
                <a:cubicBezTo>
                  <a:pt x="2142458" y="3446899"/>
                  <a:pt x="2096639" y="3460492"/>
                  <a:pt x="2195544" y="3435768"/>
                </a:cubicBezTo>
                <a:cubicBezTo>
                  <a:pt x="2208671" y="3432486"/>
                  <a:pt x="2222823" y="3431974"/>
                  <a:pt x="2234926" y="3425923"/>
                </a:cubicBezTo>
                <a:cubicBezTo>
                  <a:pt x="2289276" y="3398751"/>
                  <a:pt x="2259916" y="3409112"/>
                  <a:pt x="2323536" y="3396389"/>
                </a:cubicBezTo>
                <a:cubicBezTo>
                  <a:pt x="2395488" y="3348425"/>
                  <a:pt x="2297864" y="3407667"/>
                  <a:pt x="2412145" y="3366856"/>
                </a:cubicBezTo>
                <a:cubicBezTo>
                  <a:pt x="2581229" y="3306474"/>
                  <a:pt x="2412673" y="3340514"/>
                  <a:pt x="2549982" y="3317633"/>
                </a:cubicBezTo>
                <a:cubicBezTo>
                  <a:pt x="2579518" y="3307788"/>
                  <a:pt x="2611893" y="3304116"/>
                  <a:pt x="2638591" y="3288099"/>
                </a:cubicBezTo>
                <a:cubicBezTo>
                  <a:pt x="2655000" y="3278254"/>
                  <a:pt x="2670398" y="3266483"/>
                  <a:pt x="2687819" y="3258565"/>
                </a:cubicBezTo>
                <a:cubicBezTo>
                  <a:pt x="2706715" y="3249977"/>
                  <a:pt x="2727620" y="3246584"/>
                  <a:pt x="2746892" y="3238876"/>
                </a:cubicBezTo>
                <a:cubicBezTo>
                  <a:pt x="2760519" y="3233426"/>
                  <a:pt x="2772784" y="3224968"/>
                  <a:pt x="2786274" y="3219187"/>
                </a:cubicBezTo>
                <a:cubicBezTo>
                  <a:pt x="2818763" y="3205265"/>
                  <a:pt x="2851197" y="3190985"/>
                  <a:pt x="2884729" y="3179808"/>
                </a:cubicBezTo>
                <a:cubicBezTo>
                  <a:pt x="2894574" y="3176526"/>
                  <a:pt x="2904726" y="3174051"/>
                  <a:pt x="2914265" y="3169963"/>
                </a:cubicBezTo>
                <a:cubicBezTo>
                  <a:pt x="2985595" y="3139395"/>
                  <a:pt x="2919895" y="3157023"/>
                  <a:pt x="3002875" y="3140430"/>
                </a:cubicBezTo>
                <a:cubicBezTo>
                  <a:pt x="3029130" y="3127304"/>
                  <a:pt x="3053162" y="3108169"/>
                  <a:pt x="3081639" y="3101051"/>
                </a:cubicBezTo>
                <a:cubicBezTo>
                  <a:pt x="3101628" y="3096054"/>
                  <a:pt x="3130780" y="3089837"/>
                  <a:pt x="3150557" y="3081362"/>
                </a:cubicBezTo>
                <a:cubicBezTo>
                  <a:pt x="3222636" y="3050474"/>
                  <a:pt x="3156714" y="3069979"/>
                  <a:pt x="3229321" y="3051828"/>
                </a:cubicBezTo>
                <a:cubicBezTo>
                  <a:pt x="3324545" y="2980416"/>
                  <a:pt x="3223070" y="3050030"/>
                  <a:pt x="3298239" y="3012450"/>
                </a:cubicBezTo>
                <a:cubicBezTo>
                  <a:pt x="3308823" y="3007159"/>
                  <a:pt x="3316697" y="2996915"/>
                  <a:pt x="3327776" y="2992761"/>
                </a:cubicBezTo>
                <a:cubicBezTo>
                  <a:pt x="3343445" y="2986886"/>
                  <a:pt x="3360594" y="2986198"/>
                  <a:pt x="3377003" y="2982916"/>
                </a:cubicBezTo>
                <a:cubicBezTo>
                  <a:pt x="3486646" y="2928100"/>
                  <a:pt x="3348526" y="2993594"/>
                  <a:pt x="3455767" y="2953382"/>
                </a:cubicBezTo>
                <a:cubicBezTo>
                  <a:pt x="3558737" y="2914772"/>
                  <a:pt x="3433443" y="2949119"/>
                  <a:pt x="3534531" y="2923848"/>
                </a:cubicBezTo>
                <a:cubicBezTo>
                  <a:pt x="3642483" y="2842891"/>
                  <a:pt x="3501546" y="2939736"/>
                  <a:pt x="3623141" y="2884470"/>
                </a:cubicBezTo>
                <a:cubicBezTo>
                  <a:pt x="3644685" y="2874678"/>
                  <a:pt x="3662826" y="2858661"/>
                  <a:pt x="3682213" y="2845091"/>
                </a:cubicBezTo>
                <a:cubicBezTo>
                  <a:pt x="3695656" y="2835682"/>
                  <a:pt x="3707942" y="2824659"/>
                  <a:pt x="3721595" y="2815558"/>
                </a:cubicBezTo>
                <a:cubicBezTo>
                  <a:pt x="3737518" y="2804944"/>
                  <a:pt x="3755718" y="2797772"/>
                  <a:pt x="3770823" y="2786024"/>
                </a:cubicBezTo>
                <a:cubicBezTo>
                  <a:pt x="3840904" y="2731521"/>
                  <a:pt x="3779534" y="2756867"/>
                  <a:pt x="3839741" y="2736801"/>
                </a:cubicBezTo>
                <a:cubicBezTo>
                  <a:pt x="3900407" y="2696361"/>
                  <a:pt x="3833343" y="2735652"/>
                  <a:pt x="3918505" y="2707267"/>
                </a:cubicBezTo>
                <a:cubicBezTo>
                  <a:pt x="3932428" y="2702626"/>
                  <a:pt x="3944760" y="2694141"/>
                  <a:pt x="3957887" y="2687578"/>
                </a:cubicBezTo>
                <a:cubicBezTo>
                  <a:pt x="3980272" y="2665196"/>
                  <a:pt x="3998389" y="2644296"/>
                  <a:pt x="4026806" y="2628510"/>
                </a:cubicBezTo>
                <a:cubicBezTo>
                  <a:pt x="4047356" y="2617094"/>
                  <a:pt x="4115580" y="2595640"/>
                  <a:pt x="4135106" y="2589132"/>
                </a:cubicBezTo>
                <a:cubicBezTo>
                  <a:pt x="4283866" y="2470135"/>
                  <a:pt x="4082098" y="2622233"/>
                  <a:pt x="4243406" y="2530064"/>
                </a:cubicBezTo>
                <a:cubicBezTo>
                  <a:pt x="4271900" y="2513783"/>
                  <a:pt x="4295915" y="2490685"/>
                  <a:pt x="4322170" y="2470996"/>
                </a:cubicBezTo>
                <a:cubicBezTo>
                  <a:pt x="4335297" y="2461152"/>
                  <a:pt x="4349949" y="2453065"/>
                  <a:pt x="4361552" y="2441463"/>
                </a:cubicBezTo>
                <a:cubicBezTo>
                  <a:pt x="4374679" y="2428337"/>
                  <a:pt x="4386280" y="2413481"/>
                  <a:pt x="4400934" y="2402084"/>
                </a:cubicBezTo>
                <a:cubicBezTo>
                  <a:pt x="4474344" y="2344992"/>
                  <a:pt x="4424152" y="2396452"/>
                  <a:pt x="4489544" y="2352861"/>
                </a:cubicBezTo>
                <a:cubicBezTo>
                  <a:pt x="4612095" y="2271168"/>
                  <a:pt x="4528734" y="2323495"/>
                  <a:pt x="4607690" y="2254415"/>
                </a:cubicBezTo>
                <a:cubicBezTo>
                  <a:pt x="4646936" y="2220078"/>
                  <a:pt x="4651013" y="2225535"/>
                  <a:pt x="4696299" y="2195347"/>
                </a:cubicBezTo>
                <a:cubicBezTo>
                  <a:pt x="4709952" y="2186246"/>
                  <a:pt x="4722328" y="2175350"/>
                  <a:pt x="4735681" y="2165813"/>
                </a:cubicBezTo>
                <a:cubicBezTo>
                  <a:pt x="4745310" y="2158936"/>
                  <a:pt x="4755648" y="2153083"/>
                  <a:pt x="4765218" y="2146124"/>
                </a:cubicBezTo>
                <a:cubicBezTo>
                  <a:pt x="4765231" y="2146115"/>
                  <a:pt x="4863666" y="2072294"/>
                  <a:pt x="4883363" y="2057523"/>
                </a:cubicBezTo>
                <a:lnTo>
                  <a:pt x="4922745" y="2027989"/>
                </a:lnTo>
                <a:cubicBezTo>
                  <a:pt x="4935872" y="2018144"/>
                  <a:pt x="4950524" y="2010057"/>
                  <a:pt x="4962127" y="1998455"/>
                </a:cubicBezTo>
                <a:cubicBezTo>
                  <a:pt x="4971973" y="1988610"/>
                  <a:pt x="4980888" y="1977737"/>
                  <a:pt x="4991664" y="1968921"/>
                </a:cubicBezTo>
                <a:cubicBezTo>
                  <a:pt x="5040179" y="1929231"/>
                  <a:pt x="5057442" y="1918511"/>
                  <a:pt x="5099964" y="1890164"/>
                </a:cubicBezTo>
                <a:cubicBezTo>
                  <a:pt x="5123293" y="1855175"/>
                  <a:pt x="5146013" y="1818978"/>
                  <a:pt x="5178728" y="1791718"/>
                </a:cubicBezTo>
                <a:cubicBezTo>
                  <a:pt x="5187818" y="1784143"/>
                  <a:pt x="5200305" y="1780784"/>
                  <a:pt x="5208265" y="1772029"/>
                </a:cubicBezTo>
                <a:cubicBezTo>
                  <a:pt x="5233435" y="1744344"/>
                  <a:pt x="5247249" y="1705877"/>
                  <a:pt x="5277183" y="1683428"/>
                </a:cubicBezTo>
                <a:cubicBezTo>
                  <a:pt x="5348785" y="1629731"/>
                  <a:pt x="5287626" y="1681339"/>
                  <a:pt x="5346102" y="1614515"/>
                </a:cubicBezTo>
                <a:cubicBezTo>
                  <a:pt x="5377745" y="1578355"/>
                  <a:pt x="5396566" y="1566271"/>
                  <a:pt x="5434711" y="1535759"/>
                </a:cubicBezTo>
                <a:cubicBezTo>
                  <a:pt x="5444556" y="1519351"/>
                  <a:pt x="5451646" y="1500936"/>
                  <a:pt x="5464247" y="1486536"/>
                </a:cubicBezTo>
                <a:cubicBezTo>
                  <a:pt x="5475053" y="1474188"/>
                  <a:pt x="5493238" y="1469701"/>
                  <a:pt x="5503629" y="1457002"/>
                </a:cubicBezTo>
                <a:cubicBezTo>
                  <a:pt x="5619379" y="1315544"/>
                  <a:pt x="5503634" y="1428869"/>
                  <a:pt x="5582393" y="1338866"/>
                </a:cubicBezTo>
                <a:cubicBezTo>
                  <a:pt x="5594618" y="1324896"/>
                  <a:pt x="5610636" y="1314339"/>
                  <a:pt x="5621775" y="1299488"/>
                </a:cubicBezTo>
                <a:cubicBezTo>
                  <a:pt x="5640351" y="1274722"/>
                  <a:pt x="5652427" y="1245497"/>
                  <a:pt x="5671003" y="1220731"/>
                </a:cubicBezTo>
                <a:cubicBezTo>
                  <a:pt x="5680848" y="1207605"/>
                  <a:pt x="5690034" y="1193958"/>
                  <a:pt x="5700539" y="1181353"/>
                </a:cubicBezTo>
                <a:cubicBezTo>
                  <a:pt x="5750937" y="1120880"/>
                  <a:pt x="5680889" y="1220672"/>
                  <a:pt x="5749767" y="1122285"/>
                </a:cubicBezTo>
                <a:cubicBezTo>
                  <a:pt x="5763338" y="1102899"/>
                  <a:pt x="5774365" y="1081695"/>
                  <a:pt x="5789149" y="1063217"/>
                </a:cubicBezTo>
                <a:cubicBezTo>
                  <a:pt x="5800746" y="1048722"/>
                  <a:pt x="5816934" y="1038334"/>
                  <a:pt x="5828531" y="1023839"/>
                </a:cubicBezTo>
                <a:cubicBezTo>
                  <a:pt x="5843315" y="1005361"/>
                  <a:pt x="5854786" y="984460"/>
                  <a:pt x="5867913" y="964771"/>
                </a:cubicBezTo>
                <a:cubicBezTo>
                  <a:pt x="5874477" y="954926"/>
                  <a:pt x="5880212" y="944476"/>
                  <a:pt x="5887604" y="935237"/>
                </a:cubicBezTo>
                <a:cubicBezTo>
                  <a:pt x="5911552" y="905304"/>
                  <a:pt x="5949357" y="860964"/>
                  <a:pt x="5966367" y="826947"/>
                </a:cubicBezTo>
                <a:cubicBezTo>
                  <a:pt x="5972931" y="813821"/>
                  <a:pt x="5976307" y="798537"/>
                  <a:pt x="5986058" y="787568"/>
                </a:cubicBezTo>
                <a:cubicBezTo>
                  <a:pt x="6003087" y="768412"/>
                  <a:pt x="6025440" y="754753"/>
                  <a:pt x="6045131" y="738345"/>
                </a:cubicBezTo>
                <a:cubicBezTo>
                  <a:pt x="6057168" y="714274"/>
                  <a:pt x="6067119" y="690304"/>
                  <a:pt x="6084513" y="669433"/>
                </a:cubicBezTo>
                <a:cubicBezTo>
                  <a:pt x="6093427" y="658737"/>
                  <a:pt x="6104988" y="650470"/>
                  <a:pt x="6114050" y="639899"/>
                </a:cubicBezTo>
                <a:cubicBezTo>
                  <a:pt x="6123106" y="629334"/>
                  <a:pt x="6154372" y="586569"/>
                  <a:pt x="6163277" y="570987"/>
                </a:cubicBezTo>
                <a:cubicBezTo>
                  <a:pt x="6170559" y="558245"/>
                  <a:pt x="6176404" y="544735"/>
                  <a:pt x="6182968" y="531609"/>
                </a:cubicBezTo>
                <a:cubicBezTo>
                  <a:pt x="6201207" y="440429"/>
                  <a:pt x="6177700" y="521138"/>
                  <a:pt x="6222350" y="443007"/>
                </a:cubicBezTo>
                <a:cubicBezTo>
                  <a:pt x="6227499" y="433997"/>
                  <a:pt x="6229345" y="423451"/>
                  <a:pt x="6232196" y="413473"/>
                </a:cubicBezTo>
                <a:cubicBezTo>
                  <a:pt x="6235913" y="400464"/>
                  <a:pt x="6235328" y="385842"/>
                  <a:pt x="6242041" y="374095"/>
                </a:cubicBezTo>
                <a:cubicBezTo>
                  <a:pt x="6248949" y="362007"/>
                  <a:pt x="6261732" y="354406"/>
                  <a:pt x="6271578" y="344561"/>
                </a:cubicBezTo>
                <a:cubicBezTo>
                  <a:pt x="6329031" y="172218"/>
                  <a:pt x="6256166" y="386938"/>
                  <a:pt x="6310960" y="236270"/>
                </a:cubicBezTo>
                <a:cubicBezTo>
                  <a:pt x="6318053" y="216766"/>
                  <a:pt x="6322942" y="196473"/>
                  <a:pt x="6330651" y="177203"/>
                </a:cubicBezTo>
                <a:cubicBezTo>
                  <a:pt x="6336102" y="163577"/>
                  <a:pt x="6344561" y="151313"/>
                  <a:pt x="6350342" y="137824"/>
                </a:cubicBezTo>
                <a:cubicBezTo>
                  <a:pt x="6372445" y="86255"/>
                  <a:pt x="6346919" y="128401"/>
                  <a:pt x="6370033" y="59067"/>
                </a:cubicBezTo>
                <a:cubicBezTo>
                  <a:pt x="6374674" y="45145"/>
                  <a:pt x="6383160" y="32815"/>
                  <a:pt x="6389724" y="19689"/>
                </a:cubicBezTo>
                <a:lnTo>
                  <a:pt x="6399569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108547" name="Connettore 1 4"/>
          <p:cNvCxnSpPr>
            <a:cxnSpLocks noChangeShapeType="1"/>
          </p:cNvCxnSpPr>
          <p:nvPr/>
        </p:nvCxnSpPr>
        <p:spPr bwMode="auto">
          <a:xfrm>
            <a:off x="1033463" y="6073775"/>
            <a:ext cx="7059612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548" name="Connettore 1 7"/>
          <p:cNvCxnSpPr>
            <a:cxnSpLocks noChangeShapeType="1"/>
          </p:cNvCxnSpPr>
          <p:nvPr/>
        </p:nvCxnSpPr>
        <p:spPr bwMode="auto">
          <a:xfrm flipV="1">
            <a:off x="1038225" y="1525588"/>
            <a:ext cx="0" cy="454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Colesterolo ed infarto (o Pressione arteriosa ed ictus, è lo stesso): dalle parole ai numeri</a:t>
            </a:r>
          </a:p>
        </p:txBody>
      </p:sp>
      <p:sp>
        <p:nvSpPr>
          <p:cNvPr id="110594" name="Figura a mano libera 2"/>
          <p:cNvSpPr>
            <a:spLocks/>
          </p:cNvSpPr>
          <p:nvPr/>
        </p:nvSpPr>
        <p:spPr bwMode="auto">
          <a:xfrm>
            <a:off x="1309688" y="2165350"/>
            <a:ext cx="6399212" cy="3784600"/>
          </a:xfrm>
          <a:custGeom>
            <a:avLst/>
            <a:gdLst>
              <a:gd name="T0" fmla="*/ 0 w 6399569"/>
              <a:gd name="T1" fmla="*/ 0 h 3783926"/>
              <a:gd name="T2" fmla="*/ 6399569 w 6399569"/>
              <a:gd name="T3" fmla="*/ 3783926 h 3783926"/>
            </a:gdLst>
            <a:ahLst/>
            <a:cxnLst>
              <a:cxn ang="0">
                <a:pos x="285519" y="3770485"/>
              </a:cxn>
              <a:cxn ang="0">
                <a:pos x="630111" y="3731106"/>
              </a:cxn>
              <a:cxn ang="0">
                <a:pos x="767948" y="3711417"/>
              </a:cxn>
              <a:cxn ang="0">
                <a:pos x="964858" y="3681883"/>
              </a:cxn>
              <a:cxn ang="0">
                <a:pos x="1181459" y="3652349"/>
              </a:cxn>
              <a:cxn ang="0">
                <a:pos x="1358678" y="3612971"/>
              </a:cxn>
              <a:cxn ang="0">
                <a:pos x="1683579" y="3563748"/>
              </a:cxn>
              <a:cxn ang="0">
                <a:pos x="1841107" y="3524369"/>
              </a:cxn>
              <a:cxn ang="0">
                <a:pos x="1949407" y="3494836"/>
              </a:cxn>
              <a:cxn ang="0">
                <a:pos x="2195544" y="3435768"/>
              </a:cxn>
              <a:cxn ang="0">
                <a:pos x="2323536" y="3396389"/>
              </a:cxn>
              <a:cxn ang="0">
                <a:pos x="2549982" y="3317633"/>
              </a:cxn>
              <a:cxn ang="0">
                <a:pos x="2687819" y="3258565"/>
              </a:cxn>
              <a:cxn ang="0">
                <a:pos x="2786274" y="3219187"/>
              </a:cxn>
              <a:cxn ang="0">
                <a:pos x="2914265" y="3169963"/>
              </a:cxn>
              <a:cxn ang="0">
                <a:pos x="3081639" y="3101051"/>
              </a:cxn>
              <a:cxn ang="0">
                <a:pos x="3229321" y="3051828"/>
              </a:cxn>
              <a:cxn ang="0">
                <a:pos x="3327776" y="2992761"/>
              </a:cxn>
              <a:cxn ang="0">
                <a:pos x="3455767" y="2953382"/>
              </a:cxn>
              <a:cxn ang="0">
                <a:pos x="3623141" y="2884470"/>
              </a:cxn>
              <a:cxn ang="0">
                <a:pos x="3721595" y="2815558"/>
              </a:cxn>
              <a:cxn ang="0">
                <a:pos x="3839741" y="2736801"/>
              </a:cxn>
              <a:cxn ang="0">
                <a:pos x="3957887" y="2687578"/>
              </a:cxn>
              <a:cxn ang="0">
                <a:pos x="4135106" y="2589132"/>
              </a:cxn>
              <a:cxn ang="0">
                <a:pos x="4322170" y="2470996"/>
              </a:cxn>
              <a:cxn ang="0">
                <a:pos x="4400934" y="2402084"/>
              </a:cxn>
              <a:cxn ang="0">
                <a:pos x="4607690" y="2254415"/>
              </a:cxn>
              <a:cxn ang="0">
                <a:pos x="4735681" y="2165813"/>
              </a:cxn>
              <a:cxn ang="0">
                <a:pos x="4883363" y="2057523"/>
              </a:cxn>
              <a:cxn ang="0">
                <a:pos x="4962127" y="1998455"/>
              </a:cxn>
              <a:cxn ang="0">
                <a:pos x="5099964" y="1890164"/>
              </a:cxn>
              <a:cxn ang="0">
                <a:pos x="5208265" y="1772029"/>
              </a:cxn>
              <a:cxn ang="0">
                <a:pos x="5346102" y="1614515"/>
              </a:cxn>
              <a:cxn ang="0">
                <a:pos x="5464247" y="1486536"/>
              </a:cxn>
              <a:cxn ang="0">
                <a:pos x="5582393" y="1338866"/>
              </a:cxn>
              <a:cxn ang="0">
                <a:pos x="5671003" y="1220731"/>
              </a:cxn>
              <a:cxn ang="0">
                <a:pos x="5749767" y="1122285"/>
              </a:cxn>
              <a:cxn ang="0">
                <a:pos x="5828531" y="1023839"/>
              </a:cxn>
              <a:cxn ang="0">
                <a:pos x="5887604" y="935237"/>
              </a:cxn>
              <a:cxn ang="0">
                <a:pos x="5986058" y="787568"/>
              </a:cxn>
              <a:cxn ang="0">
                <a:pos x="6084513" y="669433"/>
              </a:cxn>
              <a:cxn ang="0">
                <a:pos x="6163277" y="570987"/>
              </a:cxn>
              <a:cxn ang="0">
                <a:pos x="6222350" y="443007"/>
              </a:cxn>
              <a:cxn ang="0">
                <a:pos x="6242041" y="374095"/>
              </a:cxn>
              <a:cxn ang="0">
                <a:pos x="6310960" y="236270"/>
              </a:cxn>
              <a:cxn ang="0">
                <a:pos x="6350342" y="137824"/>
              </a:cxn>
              <a:cxn ang="0">
                <a:pos x="6389724" y="19689"/>
              </a:cxn>
            </a:cxnLst>
            <a:rect l="T0" t="T1" r="T2" b="T3"/>
            <a:pathLst>
              <a:path w="6399569" h="3783926">
                <a:moveTo>
                  <a:pt x="0" y="3770485"/>
                </a:moveTo>
                <a:cubicBezTo>
                  <a:pt x="128194" y="3791847"/>
                  <a:pt x="59585" y="3784605"/>
                  <a:pt x="285519" y="3770485"/>
                </a:cubicBezTo>
                <a:cubicBezTo>
                  <a:pt x="367667" y="3765351"/>
                  <a:pt x="531656" y="3750795"/>
                  <a:pt x="531656" y="3750795"/>
                </a:cubicBezTo>
                <a:cubicBezTo>
                  <a:pt x="601308" y="3733385"/>
                  <a:pt x="541605" y="3747196"/>
                  <a:pt x="630111" y="3731106"/>
                </a:cubicBezTo>
                <a:cubicBezTo>
                  <a:pt x="646575" y="3728113"/>
                  <a:pt x="662773" y="3723628"/>
                  <a:pt x="679339" y="3721262"/>
                </a:cubicBezTo>
                <a:cubicBezTo>
                  <a:pt x="708758" y="3717060"/>
                  <a:pt x="738529" y="3715619"/>
                  <a:pt x="767948" y="3711417"/>
                </a:cubicBezTo>
                <a:cubicBezTo>
                  <a:pt x="807472" y="3705771"/>
                  <a:pt x="846477" y="3696680"/>
                  <a:pt x="886094" y="3691728"/>
                </a:cubicBezTo>
                <a:cubicBezTo>
                  <a:pt x="912349" y="3688446"/>
                  <a:pt x="938759" y="3686233"/>
                  <a:pt x="964858" y="3681883"/>
                </a:cubicBezTo>
                <a:cubicBezTo>
                  <a:pt x="1062646" y="3665586"/>
                  <a:pt x="933298" y="3676639"/>
                  <a:pt x="1063313" y="3662194"/>
                </a:cubicBezTo>
                <a:cubicBezTo>
                  <a:pt x="1102590" y="3657830"/>
                  <a:pt x="1142077" y="3655631"/>
                  <a:pt x="1181459" y="3652349"/>
                </a:cubicBezTo>
                <a:cubicBezTo>
                  <a:pt x="1308423" y="3616077"/>
                  <a:pt x="1192019" y="3645954"/>
                  <a:pt x="1319296" y="3622815"/>
                </a:cubicBezTo>
                <a:cubicBezTo>
                  <a:pt x="1332609" y="3620395"/>
                  <a:pt x="1345283" y="3614884"/>
                  <a:pt x="1358678" y="3612971"/>
                </a:cubicBezTo>
                <a:cubicBezTo>
                  <a:pt x="1436722" y="3601823"/>
                  <a:pt x="1461900" y="3606150"/>
                  <a:pt x="1535896" y="3593282"/>
                </a:cubicBezTo>
                <a:cubicBezTo>
                  <a:pt x="1585356" y="3584681"/>
                  <a:pt x="1635953" y="3579623"/>
                  <a:pt x="1683579" y="3563748"/>
                </a:cubicBezTo>
                <a:cubicBezTo>
                  <a:pt x="1732053" y="3547590"/>
                  <a:pt x="1702878" y="3555609"/>
                  <a:pt x="1772188" y="3544059"/>
                </a:cubicBezTo>
                <a:cubicBezTo>
                  <a:pt x="1795597" y="3536257"/>
                  <a:pt x="1816384" y="3528489"/>
                  <a:pt x="1841107" y="3524369"/>
                </a:cubicBezTo>
                <a:cubicBezTo>
                  <a:pt x="1867206" y="3520020"/>
                  <a:pt x="1893616" y="3517806"/>
                  <a:pt x="1919871" y="3514525"/>
                </a:cubicBezTo>
                <a:cubicBezTo>
                  <a:pt x="1929716" y="3507962"/>
                  <a:pt x="1938531" y="3499497"/>
                  <a:pt x="1949407" y="3494836"/>
                </a:cubicBezTo>
                <a:cubicBezTo>
                  <a:pt x="1972618" y="3484889"/>
                  <a:pt x="2041735" y="3477428"/>
                  <a:pt x="2057707" y="3475146"/>
                </a:cubicBezTo>
                <a:cubicBezTo>
                  <a:pt x="2142458" y="3446899"/>
                  <a:pt x="2096639" y="3460492"/>
                  <a:pt x="2195544" y="3435768"/>
                </a:cubicBezTo>
                <a:cubicBezTo>
                  <a:pt x="2208671" y="3432486"/>
                  <a:pt x="2222823" y="3431974"/>
                  <a:pt x="2234926" y="3425923"/>
                </a:cubicBezTo>
                <a:cubicBezTo>
                  <a:pt x="2289276" y="3398751"/>
                  <a:pt x="2259916" y="3409112"/>
                  <a:pt x="2323536" y="3396389"/>
                </a:cubicBezTo>
                <a:cubicBezTo>
                  <a:pt x="2395488" y="3348425"/>
                  <a:pt x="2297864" y="3407667"/>
                  <a:pt x="2412145" y="3366856"/>
                </a:cubicBezTo>
                <a:cubicBezTo>
                  <a:pt x="2581229" y="3306474"/>
                  <a:pt x="2412673" y="3340514"/>
                  <a:pt x="2549982" y="3317633"/>
                </a:cubicBezTo>
                <a:cubicBezTo>
                  <a:pt x="2579518" y="3307788"/>
                  <a:pt x="2611893" y="3304116"/>
                  <a:pt x="2638591" y="3288099"/>
                </a:cubicBezTo>
                <a:cubicBezTo>
                  <a:pt x="2655000" y="3278254"/>
                  <a:pt x="2670398" y="3266483"/>
                  <a:pt x="2687819" y="3258565"/>
                </a:cubicBezTo>
                <a:cubicBezTo>
                  <a:pt x="2706715" y="3249977"/>
                  <a:pt x="2727620" y="3246584"/>
                  <a:pt x="2746892" y="3238876"/>
                </a:cubicBezTo>
                <a:cubicBezTo>
                  <a:pt x="2760519" y="3233426"/>
                  <a:pt x="2772784" y="3224968"/>
                  <a:pt x="2786274" y="3219187"/>
                </a:cubicBezTo>
                <a:cubicBezTo>
                  <a:pt x="2818763" y="3205265"/>
                  <a:pt x="2851197" y="3190985"/>
                  <a:pt x="2884729" y="3179808"/>
                </a:cubicBezTo>
                <a:cubicBezTo>
                  <a:pt x="2894574" y="3176526"/>
                  <a:pt x="2904726" y="3174051"/>
                  <a:pt x="2914265" y="3169963"/>
                </a:cubicBezTo>
                <a:cubicBezTo>
                  <a:pt x="2985595" y="3139395"/>
                  <a:pt x="2919895" y="3157023"/>
                  <a:pt x="3002875" y="3140430"/>
                </a:cubicBezTo>
                <a:cubicBezTo>
                  <a:pt x="3029130" y="3127304"/>
                  <a:pt x="3053162" y="3108169"/>
                  <a:pt x="3081639" y="3101051"/>
                </a:cubicBezTo>
                <a:cubicBezTo>
                  <a:pt x="3101628" y="3096054"/>
                  <a:pt x="3130780" y="3089837"/>
                  <a:pt x="3150557" y="3081362"/>
                </a:cubicBezTo>
                <a:cubicBezTo>
                  <a:pt x="3222636" y="3050474"/>
                  <a:pt x="3156714" y="3069979"/>
                  <a:pt x="3229321" y="3051828"/>
                </a:cubicBezTo>
                <a:cubicBezTo>
                  <a:pt x="3324545" y="2980416"/>
                  <a:pt x="3223070" y="3050030"/>
                  <a:pt x="3298239" y="3012450"/>
                </a:cubicBezTo>
                <a:cubicBezTo>
                  <a:pt x="3308823" y="3007159"/>
                  <a:pt x="3316697" y="2996915"/>
                  <a:pt x="3327776" y="2992761"/>
                </a:cubicBezTo>
                <a:cubicBezTo>
                  <a:pt x="3343445" y="2986886"/>
                  <a:pt x="3360594" y="2986198"/>
                  <a:pt x="3377003" y="2982916"/>
                </a:cubicBezTo>
                <a:cubicBezTo>
                  <a:pt x="3486646" y="2928100"/>
                  <a:pt x="3348526" y="2993594"/>
                  <a:pt x="3455767" y="2953382"/>
                </a:cubicBezTo>
                <a:cubicBezTo>
                  <a:pt x="3558737" y="2914772"/>
                  <a:pt x="3433443" y="2949119"/>
                  <a:pt x="3534531" y="2923848"/>
                </a:cubicBezTo>
                <a:cubicBezTo>
                  <a:pt x="3642483" y="2842891"/>
                  <a:pt x="3501546" y="2939736"/>
                  <a:pt x="3623141" y="2884470"/>
                </a:cubicBezTo>
                <a:cubicBezTo>
                  <a:pt x="3644685" y="2874678"/>
                  <a:pt x="3662826" y="2858661"/>
                  <a:pt x="3682213" y="2845091"/>
                </a:cubicBezTo>
                <a:cubicBezTo>
                  <a:pt x="3695656" y="2835682"/>
                  <a:pt x="3707942" y="2824659"/>
                  <a:pt x="3721595" y="2815558"/>
                </a:cubicBezTo>
                <a:cubicBezTo>
                  <a:pt x="3737518" y="2804944"/>
                  <a:pt x="3755718" y="2797772"/>
                  <a:pt x="3770823" y="2786024"/>
                </a:cubicBezTo>
                <a:cubicBezTo>
                  <a:pt x="3840904" y="2731521"/>
                  <a:pt x="3779534" y="2756867"/>
                  <a:pt x="3839741" y="2736801"/>
                </a:cubicBezTo>
                <a:cubicBezTo>
                  <a:pt x="3900407" y="2696361"/>
                  <a:pt x="3833343" y="2735652"/>
                  <a:pt x="3918505" y="2707267"/>
                </a:cubicBezTo>
                <a:cubicBezTo>
                  <a:pt x="3932428" y="2702626"/>
                  <a:pt x="3944760" y="2694141"/>
                  <a:pt x="3957887" y="2687578"/>
                </a:cubicBezTo>
                <a:cubicBezTo>
                  <a:pt x="3980272" y="2665196"/>
                  <a:pt x="3998389" y="2644296"/>
                  <a:pt x="4026806" y="2628510"/>
                </a:cubicBezTo>
                <a:cubicBezTo>
                  <a:pt x="4047356" y="2617094"/>
                  <a:pt x="4115580" y="2595640"/>
                  <a:pt x="4135106" y="2589132"/>
                </a:cubicBezTo>
                <a:cubicBezTo>
                  <a:pt x="4283866" y="2470135"/>
                  <a:pt x="4082098" y="2622233"/>
                  <a:pt x="4243406" y="2530064"/>
                </a:cubicBezTo>
                <a:cubicBezTo>
                  <a:pt x="4271900" y="2513783"/>
                  <a:pt x="4295915" y="2490685"/>
                  <a:pt x="4322170" y="2470996"/>
                </a:cubicBezTo>
                <a:cubicBezTo>
                  <a:pt x="4335297" y="2461152"/>
                  <a:pt x="4349949" y="2453065"/>
                  <a:pt x="4361552" y="2441463"/>
                </a:cubicBezTo>
                <a:cubicBezTo>
                  <a:pt x="4374679" y="2428337"/>
                  <a:pt x="4386280" y="2413481"/>
                  <a:pt x="4400934" y="2402084"/>
                </a:cubicBezTo>
                <a:cubicBezTo>
                  <a:pt x="4474344" y="2344992"/>
                  <a:pt x="4424152" y="2396452"/>
                  <a:pt x="4489544" y="2352861"/>
                </a:cubicBezTo>
                <a:cubicBezTo>
                  <a:pt x="4612095" y="2271168"/>
                  <a:pt x="4528734" y="2323495"/>
                  <a:pt x="4607690" y="2254415"/>
                </a:cubicBezTo>
                <a:cubicBezTo>
                  <a:pt x="4646936" y="2220078"/>
                  <a:pt x="4651013" y="2225535"/>
                  <a:pt x="4696299" y="2195347"/>
                </a:cubicBezTo>
                <a:cubicBezTo>
                  <a:pt x="4709952" y="2186246"/>
                  <a:pt x="4722328" y="2175350"/>
                  <a:pt x="4735681" y="2165813"/>
                </a:cubicBezTo>
                <a:cubicBezTo>
                  <a:pt x="4745310" y="2158936"/>
                  <a:pt x="4755648" y="2153083"/>
                  <a:pt x="4765218" y="2146124"/>
                </a:cubicBezTo>
                <a:cubicBezTo>
                  <a:pt x="4765231" y="2146115"/>
                  <a:pt x="4863666" y="2072294"/>
                  <a:pt x="4883363" y="2057523"/>
                </a:cubicBezTo>
                <a:lnTo>
                  <a:pt x="4922745" y="2027989"/>
                </a:lnTo>
                <a:cubicBezTo>
                  <a:pt x="4935872" y="2018144"/>
                  <a:pt x="4950524" y="2010057"/>
                  <a:pt x="4962127" y="1998455"/>
                </a:cubicBezTo>
                <a:cubicBezTo>
                  <a:pt x="4971973" y="1988610"/>
                  <a:pt x="4980888" y="1977737"/>
                  <a:pt x="4991664" y="1968921"/>
                </a:cubicBezTo>
                <a:cubicBezTo>
                  <a:pt x="5040179" y="1929231"/>
                  <a:pt x="5057442" y="1918511"/>
                  <a:pt x="5099964" y="1890164"/>
                </a:cubicBezTo>
                <a:cubicBezTo>
                  <a:pt x="5123293" y="1855175"/>
                  <a:pt x="5146013" y="1818978"/>
                  <a:pt x="5178728" y="1791718"/>
                </a:cubicBezTo>
                <a:cubicBezTo>
                  <a:pt x="5187818" y="1784143"/>
                  <a:pt x="5200305" y="1780784"/>
                  <a:pt x="5208265" y="1772029"/>
                </a:cubicBezTo>
                <a:cubicBezTo>
                  <a:pt x="5233435" y="1744344"/>
                  <a:pt x="5247249" y="1705877"/>
                  <a:pt x="5277183" y="1683428"/>
                </a:cubicBezTo>
                <a:cubicBezTo>
                  <a:pt x="5348785" y="1629731"/>
                  <a:pt x="5287626" y="1681339"/>
                  <a:pt x="5346102" y="1614515"/>
                </a:cubicBezTo>
                <a:cubicBezTo>
                  <a:pt x="5377745" y="1578355"/>
                  <a:pt x="5396566" y="1566271"/>
                  <a:pt x="5434711" y="1535759"/>
                </a:cubicBezTo>
                <a:cubicBezTo>
                  <a:pt x="5444556" y="1519351"/>
                  <a:pt x="5451646" y="1500936"/>
                  <a:pt x="5464247" y="1486536"/>
                </a:cubicBezTo>
                <a:cubicBezTo>
                  <a:pt x="5475053" y="1474188"/>
                  <a:pt x="5493238" y="1469701"/>
                  <a:pt x="5503629" y="1457002"/>
                </a:cubicBezTo>
                <a:cubicBezTo>
                  <a:pt x="5619379" y="1315544"/>
                  <a:pt x="5503634" y="1428869"/>
                  <a:pt x="5582393" y="1338866"/>
                </a:cubicBezTo>
                <a:cubicBezTo>
                  <a:pt x="5594618" y="1324896"/>
                  <a:pt x="5610636" y="1314339"/>
                  <a:pt x="5621775" y="1299488"/>
                </a:cubicBezTo>
                <a:cubicBezTo>
                  <a:pt x="5640351" y="1274722"/>
                  <a:pt x="5652427" y="1245497"/>
                  <a:pt x="5671003" y="1220731"/>
                </a:cubicBezTo>
                <a:cubicBezTo>
                  <a:pt x="5680848" y="1207605"/>
                  <a:pt x="5690034" y="1193958"/>
                  <a:pt x="5700539" y="1181353"/>
                </a:cubicBezTo>
                <a:cubicBezTo>
                  <a:pt x="5750937" y="1120880"/>
                  <a:pt x="5680889" y="1220672"/>
                  <a:pt x="5749767" y="1122285"/>
                </a:cubicBezTo>
                <a:cubicBezTo>
                  <a:pt x="5763338" y="1102899"/>
                  <a:pt x="5774365" y="1081695"/>
                  <a:pt x="5789149" y="1063217"/>
                </a:cubicBezTo>
                <a:cubicBezTo>
                  <a:pt x="5800746" y="1048722"/>
                  <a:pt x="5816934" y="1038334"/>
                  <a:pt x="5828531" y="1023839"/>
                </a:cubicBezTo>
                <a:cubicBezTo>
                  <a:pt x="5843315" y="1005361"/>
                  <a:pt x="5854786" y="984460"/>
                  <a:pt x="5867913" y="964771"/>
                </a:cubicBezTo>
                <a:cubicBezTo>
                  <a:pt x="5874477" y="954926"/>
                  <a:pt x="5880212" y="944476"/>
                  <a:pt x="5887604" y="935237"/>
                </a:cubicBezTo>
                <a:cubicBezTo>
                  <a:pt x="5911552" y="905304"/>
                  <a:pt x="5949357" y="860964"/>
                  <a:pt x="5966367" y="826947"/>
                </a:cubicBezTo>
                <a:cubicBezTo>
                  <a:pt x="5972931" y="813821"/>
                  <a:pt x="5976307" y="798537"/>
                  <a:pt x="5986058" y="787568"/>
                </a:cubicBezTo>
                <a:cubicBezTo>
                  <a:pt x="6003087" y="768412"/>
                  <a:pt x="6025440" y="754753"/>
                  <a:pt x="6045131" y="738345"/>
                </a:cubicBezTo>
                <a:cubicBezTo>
                  <a:pt x="6057168" y="714274"/>
                  <a:pt x="6067119" y="690304"/>
                  <a:pt x="6084513" y="669433"/>
                </a:cubicBezTo>
                <a:cubicBezTo>
                  <a:pt x="6093427" y="658737"/>
                  <a:pt x="6104988" y="650470"/>
                  <a:pt x="6114050" y="639899"/>
                </a:cubicBezTo>
                <a:cubicBezTo>
                  <a:pt x="6123106" y="629334"/>
                  <a:pt x="6154372" y="586569"/>
                  <a:pt x="6163277" y="570987"/>
                </a:cubicBezTo>
                <a:cubicBezTo>
                  <a:pt x="6170559" y="558245"/>
                  <a:pt x="6176404" y="544735"/>
                  <a:pt x="6182968" y="531609"/>
                </a:cubicBezTo>
                <a:cubicBezTo>
                  <a:pt x="6201207" y="440429"/>
                  <a:pt x="6177700" y="521138"/>
                  <a:pt x="6222350" y="443007"/>
                </a:cubicBezTo>
                <a:cubicBezTo>
                  <a:pt x="6227499" y="433997"/>
                  <a:pt x="6229345" y="423451"/>
                  <a:pt x="6232196" y="413473"/>
                </a:cubicBezTo>
                <a:cubicBezTo>
                  <a:pt x="6235913" y="400464"/>
                  <a:pt x="6235328" y="385842"/>
                  <a:pt x="6242041" y="374095"/>
                </a:cubicBezTo>
                <a:cubicBezTo>
                  <a:pt x="6248949" y="362007"/>
                  <a:pt x="6261732" y="354406"/>
                  <a:pt x="6271578" y="344561"/>
                </a:cubicBezTo>
                <a:cubicBezTo>
                  <a:pt x="6329031" y="172218"/>
                  <a:pt x="6256166" y="386938"/>
                  <a:pt x="6310960" y="236270"/>
                </a:cubicBezTo>
                <a:cubicBezTo>
                  <a:pt x="6318053" y="216766"/>
                  <a:pt x="6322942" y="196473"/>
                  <a:pt x="6330651" y="177203"/>
                </a:cubicBezTo>
                <a:cubicBezTo>
                  <a:pt x="6336102" y="163577"/>
                  <a:pt x="6344561" y="151313"/>
                  <a:pt x="6350342" y="137824"/>
                </a:cubicBezTo>
                <a:cubicBezTo>
                  <a:pt x="6372445" y="86255"/>
                  <a:pt x="6346919" y="128401"/>
                  <a:pt x="6370033" y="59067"/>
                </a:cubicBezTo>
                <a:cubicBezTo>
                  <a:pt x="6374674" y="45145"/>
                  <a:pt x="6383160" y="32815"/>
                  <a:pt x="6389724" y="19689"/>
                </a:cubicBezTo>
                <a:lnTo>
                  <a:pt x="6399569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110595" name="Connettore 1 4"/>
          <p:cNvCxnSpPr>
            <a:cxnSpLocks noChangeShapeType="1"/>
          </p:cNvCxnSpPr>
          <p:nvPr/>
        </p:nvCxnSpPr>
        <p:spPr bwMode="auto">
          <a:xfrm>
            <a:off x="1033463" y="6073775"/>
            <a:ext cx="7059612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596" name="Connettore 1 7"/>
          <p:cNvCxnSpPr>
            <a:cxnSpLocks noChangeShapeType="1"/>
          </p:cNvCxnSpPr>
          <p:nvPr/>
        </p:nvCxnSpPr>
        <p:spPr bwMode="auto">
          <a:xfrm flipV="1">
            <a:off x="1038225" y="1525588"/>
            <a:ext cx="0" cy="454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0597" name="Figura a mano libera 1"/>
          <p:cNvSpPr>
            <a:spLocks/>
          </p:cNvSpPr>
          <p:nvPr/>
        </p:nvSpPr>
        <p:spPr bwMode="auto">
          <a:xfrm>
            <a:off x="1309688" y="2973388"/>
            <a:ext cx="6527800" cy="2697162"/>
          </a:xfrm>
          <a:custGeom>
            <a:avLst/>
            <a:gdLst>
              <a:gd name="T0" fmla="*/ 0 w 6803314"/>
              <a:gd name="T1" fmla="*/ 0 h 2697422"/>
              <a:gd name="T2" fmla="*/ 6803314 w 6803314"/>
              <a:gd name="T3" fmla="*/ 2697422 h 2697422"/>
            </a:gdLst>
            <a:ahLst/>
            <a:cxnLst>
              <a:cxn ang="0">
                <a:pos x="305211" y="2618665"/>
              </a:cxn>
              <a:cxn ang="0">
                <a:pos x="511966" y="2549753"/>
              </a:cxn>
              <a:cxn ang="0">
                <a:pos x="630112" y="2500530"/>
              </a:cxn>
              <a:cxn ang="0">
                <a:pos x="817176" y="2421773"/>
              </a:cxn>
              <a:cxn ang="0">
                <a:pos x="935322" y="2372550"/>
              </a:cxn>
              <a:cxn ang="0">
                <a:pos x="1083004" y="2274104"/>
              </a:cxn>
              <a:cxn ang="0">
                <a:pos x="1260223" y="2136280"/>
              </a:cxn>
              <a:cxn ang="0">
                <a:pos x="1466979" y="1978766"/>
              </a:cxn>
              <a:cxn ang="0">
                <a:pos x="1604815" y="1840941"/>
              </a:cxn>
              <a:cxn ang="0">
                <a:pos x="1742652" y="1693272"/>
              </a:cxn>
              <a:cxn ang="0">
                <a:pos x="1860798" y="1565292"/>
              </a:cxn>
              <a:cxn ang="0">
                <a:pos x="2018326" y="1368400"/>
              </a:cxn>
              <a:cxn ang="0">
                <a:pos x="2126626" y="1240420"/>
              </a:cxn>
              <a:cxn ang="0">
                <a:pos x="2205390" y="1112440"/>
              </a:cxn>
              <a:cxn ang="0">
                <a:pos x="2333382" y="954927"/>
              </a:cxn>
              <a:cxn ang="0">
                <a:pos x="2510601" y="748190"/>
              </a:cxn>
              <a:cxn ang="0">
                <a:pos x="2628746" y="590676"/>
              </a:cxn>
              <a:cxn ang="0">
                <a:pos x="2874884" y="285493"/>
              </a:cxn>
              <a:cxn ang="0">
                <a:pos x="3012721" y="177203"/>
              </a:cxn>
              <a:cxn ang="0">
                <a:pos x="3140712" y="108290"/>
              </a:cxn>
              <a:cxn ang="0">
                <a:pos x="3288394" y="59067"/>
              </a:cxn>
              <a:cxn ang="0">
                <a:pos x="3445922" y="0"/>
              </a:cxn>
              <a:cxn ang="0">
                <a:pos x="3790514" y="88601"/>
              </a:cxn>
              <a:cxn ang="0">
                <a:pos x="3957888" y="196892"/>
              </a:cxn>
              <a:cxn ang="0">
                <a:pos x="4085879" y="295338"/>
              </a:cxn>
              <a:cxn ang="0">
                <a:pos x="4253253" y="531609"/>
              </a:cxn>
              <a:cxn ang="0">
                <a:pos x="4361553" y="698967"/>
              </a:cxn>
              <a:cxn ang="0">
                <a:pos x="4469853" y="866325"/>
              </a:cxn>
              <a:cxn ang="0">
                <a:pos x="4568308" y="1013994"/>
              </a:cxn>
              <a:cxn ang="0">
                <a:pos x="4647072" y="1171508"/>
              </a:cxn>
              <a:cxn ang="0">
                <a:pos x="4725836" y="1309333"/>
              </a:cxn>
              <a:cxn ang="0">
                <a:pos x="4834137" y="1466846"/>
              </a:cxn>
              <a:cxn ang="0">
                <a:pos x="4971973" y="1604671"/>
              </a:cxn>
              <a:cxn ang="0">
                <a:pos x="5099965" y="1732651"/>
              </a:cxn>
              <a:cxn ang="0">
                <a:pos x="5227956" y="1890164"/>
              </a:cxn>
              <a:cxn ang="0">
                <a:pos x="5306720" y="1968921"/>
              </a:cxn>
              <a:cxn ang="0">
                <a:pos x="5405175" y="2047678"/>
              </a:cxn>
              <a:cxn ang="0">
                <a:pos x="5602085" y="2165813"/>
              </a:cxn>
              <a:cxn ang="0">
                <a:pos x="5798995" y="2264260"/>
              </a:cxn>
              <a:cxn ang="0">
                <a:pos x="6015595" y="2402084"/>
              </a:cxn>
              <a:cxn ang="0">
                <a:pos x="6133741" y="2480841"/>
              </a:cxn>
              <a:cxn ang="0">
                <a:pos x="6291269" y="2559598"/>
              </a:cxn>
              <a:cxn ang="0">
                <a:pos x="6635861" y="2648199"/>
              </a:cxn>
              <a:cxn ang="0">
                <a:pos x="6803235" y="2697422"/>
              </a:cxn>
            </a:cxnLst>
            <a:rect l="T0" t="T1" r="T2" b="T3"/>
            <a:pathLst>
              <a:path w="6803314" h="2697422">
                <a:moveTo>
                  <a:pt x="0" y="2667888"/>
                </a:moveTo>
                <a:cubicBezTo>
                  <a:pt x="87125" y="2658209"/>
                  <a:pt x="114600" y="2656785"/>
                  <a:pt x="206756" y="2638355"/>
                </a:cubicBezTo>
                <a:lnTo>
                  <a:pt x="305211" y="2618665"/>
                </a:lnTo>
                <a:lnTo>
                  <a:pt x="354438" y="2608821"/>
                </a:lnTo>
                <a:cubicBezTo>
                  <a:pt x="412382" y="2579852"/>
                  <a:pt x="379901" y="2593771"/>
                  <a:pt x="452893" y="2569442"/>
                </a:cubicBezTo>
                <a:lnTo>
                  <a:pt x="511966" y="2549753"/>
                </a:lnTo>
                <a:cubicBezTo>
                  <a:pt x="525093" y="2543190"/>
                  <a:pt x="538605" y="2537345"/>
                  <a:pt x="551348" y="2530064"/>
                </a:cubicBezTo>
                <a:cubicBezTo>
                  <a:pt x="561622" y="2524194"/>
                  <a:pt x="569805" y="2514529"/>
                  <a:pt x="580884" y="2510375"/>
                </a:cubicBezTo>
                <a:cubicBezTo>
                  <a:pt x="596553" y="2504500"/>
                  <a:pt x="613703" y="2503812"/>
                  <a:pt x="630112" y="2500530"/>
                </a:cubicBezTo>
                <a:cubicBezTo>
                  <a:pt x="656367" y="2487404"/>
                  <a:pt x="681029" y="2470434"/>
                  <a:pt x="708876" y="2461152"/>
                </a:cubicBezTo>
                <a:cubicBezTo>
                  <a:pt x="775917" y="2438806"/>
                  <a:pt x="693459" y="2466933"/>
                  <a:pt x="787640" y="2431618"/>
                </a:cubicBezTo>
                <a:cubicBezTo>
                  <a:pt x="797357" y="2427974"/>
                  <a:pt x="807894" y="2426414"/>
                  <a:pt x="817176" y="2421773"/>
                </a:cubicBezTo>
                <a:cubicBezTo>
                  <a:pt x="827760" y="2416482"/>
                  <a:pt x="835900" y="2406889"/>
                  <a:pt x="846713" y="2402084"/>
                </a:cubicBezTo>
                <a:cubicBezTo>
                  <a:pt x="865680" y="2393655"/>
                  <a:pt x="886095" y="2388958"/>
                  <a:pt x="905786" y="2382395"/>
                </a:cubicBezTo>
                <a:lnTo>
                  <a:pt x="935322" y="2372550"/>
                </a:lnTo>
                <a:lnTo>
                  <a:pt x="964858" y="2362706"/>
                </a:lnTo>
                <a:cubicBezTo>
                  <a:pt x="971422" y="2356143"/>
                  <a:pt x="977123" y="2348585"/>
                  <a:pt x="984549" y="2343016"/>
                </a:cubicBezTo>
                <a:cubicBezTo>
                  <a:pt x="1029749" y="2309119"/>
                  <a:pt x="1043776" y="2307725"/>
                  <a:pt x="1083004" y="2274104"/>
                </a:cubicBezTo>
                <a:cubicBezTo>
                  <a:pt x="1093576" y="2265043"/>
                  <a:pt x="1101402" y="2252923"/>
                  <a:pt x="1112541" y="2244570"/>
                </a:cubicBezTo>
                <a:cubicBezTo>
                  <a:pt x="1127850" y="2233089"/>
                  <a:pt x="1146336" y="2226351"/>
                  <a:pt x="1161768" y="2215036"/>
                </a:cubicBezTo>
                <a:cubicBezTo>
                  <a:pt x="1195659" y="2190185"/>
                  <a:pt x="1225254" y="2159591"/>
                  <a:pt x="1260223" y="2136280"/>
                </a:cubicBezTo>
                <a:lnTo>
                  <a:pt x="1289760" y="2116590"/>
                </a:lnTo>
                <a:cubicBezTo>
                  <a:pt x="1330682" y="2055214"/>
                  <a:pt x="1299305" y="2093144"/>
                  <a:pt x="1407906" y="2027989"/>
                </a:cubicBezTo>
                <a:cubicBezTo>
                  <a:pt x="1445809" y="1990088"/>
                  <a:pt x="1425857" y="2006177"/>
                  <a:pt x="1466979" y="1978766"/>
                </a:cubicBezTo>
                <a:cubicBezTo>
                  <a:pt x="1490881" y="1942914"/>
                  <a:pt x="1487850" y="1943277"/>
                  <a:pt x="1526051" y="1909854"/>
                </a:cubicBezTo>
                <a:cubicBezTo>
                  <a:pt x="1538400" y="1899049"/>
                  <a:pt x="1553084" y="1891125"/>
                  <a:pt x="1565433" y="1880320"/>
                </a:cubicBezTo>
                <a:cubicBezTo>
                  <a:pt x="1579404" y="1868096"/>
                  <a:pt x="1591688" y="1854067"/>
                  <a:pt x="1604815" y="1840941"/>
                </a:cubicBezTo>
                <a:cubicBezTo>
                  <a:pt x="1631719" y="1760243"/>
                  <a:pt x="1585182" y="1885156"/>
                  <a:pt x="1673734" y="1752340"/>
                </a:cubicBezTo>
                <a:cubicBezTo>
                  <a:pt x="1680298" y="1742495"/>
                  <a:pt x="1684441" y="1730506"/>
                  <a:pt x="1693425" y="1722806"/>
                </a:cubicBezTo>
                <a:cubicBezTo>
                  <a:pt x="1707954" y="1710353"/>
                  <a:pt x="1726425" y="1703413"/>
                  <a:pt x="1742652" y="1693272"/>
                </a:cubicBezTo>
                <a:cubicBezTo>
                  <a:pt x="1752686" y="1687001"/>
                  <a:pt x="1762343" y="1680146"/>
                  <a:pt x="1772189" y="1673583"/>
                </a:cubicBezTo>
                <a:cubicBezTo>
                  <a:pt x="1814353" y="1610342"/>
                  <a:pt x="1764410" y="1681066"/>
                  <a:pt x="1831262" y="1604671"/>
                </a:cubicBezTo>
                <a:cubicBezTo>
                  <a:pt x="1842067" y="1592323"/>
                  <a:pt x="1850119" y="1577750"/>
                  <a:pt x="1860798" y="1565292"/>
                </a:cubicBezTo>
                <a:cubicBezTo>
                  <a:pt x="1886063" y="1535818"/>
                  <a:pt x="1889492" y="1536321"/>
                  <a:pt x="1919871" y="1516069"/>
                </a:cubicBezTo>
                <a:cubicBezTo>
                  <a:pt x="1944251" y="1467314"/>
                  <a:pt x="1940926" y="1469893"/>
                  <a:pt x="1978944" y="1417623"/>
                </a:cubicBezTo>
                <a:cubicBezTo>
                  <a:pt x="1991304" y="1400630"/>
                  <a:pt x="2005718" y="1385210"/>
                  <a:pt x="2018326" y="1368400"/>
                </a:cubicBezTo>
                <a:cubicBezTo>
                  <a:pt x="2051145" y="1324646"/>
                  <a:pt x="2021608" y="1349805"/>
                  <a:pt x="2067553" y="1319177"/>
                </a:cubicBezTo>
                <a:cubicBezTo>
                  <a:pt x="2074117" y="1309332"/>
                  <a:pt x="2080144" y="1299108"/>
                  <a:pt x="2087244" y="1289643"/>
                </a:cubicBezTo>
                <a:cubicBezTo>
                  <a:pt x="2099852" y="1272833"/>
                  <a:pt x="2115344" y="1258147"/>
                  <a:pt x="2126626" y="1240420"/>
                </a:cubicBezTo>
                <a:cubicBezTo>
                  <a:pt x="2138445" y="1221849"/>
                  <a:pt x="2144495" y="1200020"/>
                  <a:pt x="2156163" y="1181353"/>
                </a:cubicBezTo>
                <a:cubicBezTo>
                  <a:pt x="2161083" y="1173482"/>
                  <a:pt x="2170459" y="1169216"/>
                  <a:pt x="2175854" y="1161663"/>
                </a:cubicBezTo>
                <a:cubicBezTo>
                  <a:pt x="2186976" y="1146093"/>
                  <a:pt x="2192937" y="1126968"/>
                  <a:pt x="2205390" y="1112440"/>
                </a:cubicBezTo>
                <a:cubicBezTo>
                  <a:pt x="2232574" y="1080728"/>
                  <a:pt x="2268938" y="1057254"/>
                  <a:pt x="2294000" y="1023839"/>
                </a:cubicBezTo>
                <a:lnTo>
                  <a:pt x="2323536" y="984460"/>
                </a:lnTo>
                <a:cubicBezTo>
                  <a:pt x="2326818" y="974616"/>
                  <a:pt x="2327155" y="963228"/>
                  <a:pt x="2333382" y="954927"/>
                </a:cubicBezTo>
                <a:cubicBezTo>
                  <a:pt x="2347306" y="936364"/>
                  <a:pt x="2382609" y="905704"/>
                  <a:pt x="2382609" y="905704"/>
                </a:cubicBezTo>
                <a:cubicBezTo>
                  <a:pt x="2428770" y="813389"/>
                  <a:pt x="2365490" y="929563"/>
                  <a:pt x="2471219" y="797413"/>
                </a:cubicBezTo>
                <a:cubicBezTo>
                  <a:pt x="2484346" y="781005"/>
                  <a:pt x="2497993" y="765000"/>
                  <a:pt x="2510601" y="748190"/>
                </a:cubicBezTo>
                <a:cubicBezTo>
                  <a:pt x="2517701" y="738725"/>
                  <a:pt x="2522431" y="727499"/>
                  <a:pt x="2530292" y="718656"/>
                </a:cubicBezTo>
                <a:cubicBezTo>
                  <a:pt x="2548793" y="697844"/>
                  <a:pt x="2576911" y="684494"/>
                  <a:pt x="2589365" y="659588"/>
                </a:cubicBezTo>
                <a:cubicBezTo>
                  <a:pt x="2648869" y="540592"/>
                  <a:pt x="2573083" y="688079"/>
                  <a:pt x="2628746" y="590676"/>
                </a:cubicBezTo>
                <a:cubicBezTo>
                  <a:pt x="2636028" y="577934"/>
                  <a:pt x="2639143" y="562656"/>
                  <a:pt x="2648437" y="551298"/>
                </a:cubicBezTo>
                <a:cubicBezTo>
                  <a:pt x="2735132" y="445347"/>
                  <a:pt x="2694745" y="521221"/>
                  <a:pt x="2746892" y="443007"/>
                </a:cubicBezTo>
                <a:cubicBezTo>
                  <a:pt x="2829579" y="318989"/>
                  <a:pt x="2757703" y="402664"/>
                  <a:pt x="2874884" y="285493"/>
                </a:cubicBezTo>
                <a:cubicBezTo>
                  <a:pt x="2888011" y="272367"/>
                  <a:pt x="2898819" y="256412"/>
                  <a:pt x="2914266" y="246115"/>
                </a:cubicBezTo>
                <a:cubicBezTo>
                  <a:pt x="2983887" y="199705"/>
                  <a:pt x="2897682" y="257959"/>
                  <a:pt x="2983184" y="196892"/>
                </a:cubicBezTo>
                <a:cubicBezTo>
                  <a:pt x="2992813" y="190015"/>
                  <a:pt x="3002137" y="182494"/>
                  <a:pt x="3012721" y="177203"/>
                </a:cubicBezTo>
                <a:cubicBezTo>
                  <a:pt x="3094245" y="136444"/>
                  <a:pt x="2987145" y="204095"/>
                  <a:pt x="3071794" y="147669"/>
                </a:cubicBezTo>
                <a:cubicBezTo>
                  <a:pt x="3078358" y="137824"/>
                  <a:pt x="3081212" y="124005"/>
                  <a:pt x="3091485" y="118135"/>
                </a:cubicBezTo>
                <a:cubicBezTo>
                  <a:pt x="3106014" y="109833"/>
                  <a:pt x="3124407" y="112052"/>
                  <a:pt x="3140712" y="108290"/>
                </a:cubicBezTo>
                <a:cubicBezTo>
                  <a:pt x="3167082" y="102205"/>
                  <a:pt x="3195270" y="100703"/>
                  <a:pt x="3219476" y="88601"/>
                </a:cubicBezTo>
                <a:cubicBezTo>
                  <a:pt x="3232603" y="82038"/>
                  <a:pt x="3245368" y="74693"/>
                  <a:pt x="3258858" y="68912"/>
                </a:cubicBezTo>
                <a:cubicBezTo>
                  <a:pt x="3268397" y="64824"/>
                  <a:pt x="3279112" y="63708"/>
                  <a:pt x="3288394" y="59067"/>
                </a:cubicBezTo>
                <a:cubicBezTo>
                  <a:pt x="3298978" y="53776"/>
                  <a:pt x="3307118" y="44183"/>
                  <a:pt x="3317931" y="39378"/>
                </a:cubicBezTo>
                <a:cubicBezTo>
                  <a:pt x="3360040" y="20665"/>
                  <a:pt x="3376296" y="21297"/>
                  <a:pt x="3416386" y="9844"/>
                </a:cubicBezTo>
                <a:cubicBezTo>
                  <a:pt x="3426365" y="6993"/>
                  <a:pt x="3436077" y="3281"/>
                  <a:pt x="3445922" y="0"/>
                </a:cubicBezTo>
                <a:cubicBezTo>
                  <a:pt x="3501189" y="5526"/>
                  <a:pt x="3550006" y="8238"/>
                  <a:pt x="3603450" y="19689"/>
                </a:cubicBezTo>
                <a:cubicBezTo>
                  <a:pt x="3606449" y="20332"/>
                  <a:pt x="3689456" y="39090"/>
                  <a:pt x="3711751" y="49223"/>
                </a:cubicBezTo>
                <a:cubicBezTo>
                  <a:pt x="3738473" y="61368"/>
                  <a:pt x="3764260" y="75475"/>
                  <a:pt x="3790514" y="88601"/>
                </a:cubicBezTo>
                <a:cubicBezTo>
                  <a:pt x="3803641" y="95164"/>
                  <a:pt x="3817684" y="100149"/>
                  <a:pt x="3829896" y="108290"/>
                </a:cubicBezTo>
                <a:cubicBezTo>
                  <a:pt x="3849587" y="121416"/>
                  <a:pt x="3872234" y="130936"/>
                  <a:pt x="3888969" y="147669"/>
                </a:cubicBezTo>
                <a:cubicBezTo>
                  <a:pt x="3928884" y="187580"/>
                  <a:pt x="3906052" y="170977"/>
                  <a:pt x="3957888" y="196892"/>
                </a:cubicBezTo>
                <a:cubicBezTo>
                  <a:pt x="3967733" y="206737"/>
                  <a:pt x="3976728" y="217513"/>
                  <a:pt x="3987424" y="226426"/>
                </a:cubicBezTo>
                <a:cubicBezTo>
                  <a:pt x="3996514" y="234001"/>
                  <a:pt x="4007332" y="239238"/>
                  <a:pt x="4016961" y="246115"/>
                </a:cubicBezTo>
                <a:cubicBezTo>
                  <a:pt x="4102463" y="307182"/>
                  <a:pt x="4016258" y="248928"/>
                  <a:pt x="4085879" y="295338"/>
                </a:cubicBezTo>
                <a:cubicBezTo>
                  <a:pt x="4128627" y="380825"/>
                  <a:pt x="4079225" y="292409"/>
                  <a:pt x="4135107" y="364250"/>
                </a:cubicBezTo>
                <a:cubicBezTo>
                  <a:pt x="4204023" y="452848"/>
                  <a:pt x="4149877" y="393786"/>
                  <a:pt x="4194180" y="452852"/>
                </a:cubicBezTo>
                <a:cubicBezTo>
                  <a:pt x="4213871" y="479104"/>
                  <a:pt x="4236368" y="503470"/>
                  <a:pt x="4253253" y="531609"/>
                </a:cubicBezTo>
                <a:cubicBezTo>
                  <a:pt x="4263098" y="548017"/>
                  <a:pt x="4273496" y="564105"/>
                  <a:pt x="4282789" y="580832"/>
                </a:cubicBezTo>
                <a:cubicBezTo>
                  <a:pt x="4289917" y="593661"/>
                  <a:pt x="4294339" y="608000"/>
                  <a:pt x="4302480" y="620210"/>
                </a:cubicBezTo>
                <a:cubicBezTo>
                  <a:pt x="4320684" y="647514"/>
                  <a:pt x="4341862" y="672715"/>
                  <a:pt x="4361553" y="698967"/>
                </a:cubicBezTo>
                <a:cubicBezTo>
                  <a:pt x="4371398" y="712093"/>
                  <a:pt x="4381987" y="724693"/>
                  <a:pt x="4391089" y="738345"/>
                </a:cubicBezTo>
                <a:cubicBezTo>
                  <a:pt x="4439573" y="811065"/>
                  <a:pt x="4416271" y="778482"/>
                  <a:pt x="4460008" y="836791"/>
                </a:cubicBezTo>
                <a:cubicBezTo>
                  <a:pt x="4463290" y="846636"/>
                  <a:pt x="4464704" y="857315"/>
                  <a:pt x="4469853" y="866325"/>
                </a:cubicBezTo>
                <a:cubicBezTo>
                  <a:pt x="4487685" y="897529"/>
                  <a:pt x="4503847" y="904772"/>
                  <a:pt x="4519081" y="935237"/>
                </a:cubicBezTo>
                <a:cubicBezTo>
                  <a:pt x="4526985" y="951043"/>
                  <a:pt x="4529405" y="969475"/>
                  <a:pt x="4538772" y="984460"/>
                </a:cubicBezTo>
                <a:cubicBezTo>
                  <a:pt x="4546152" y="996266"/>
                  <a:pt x="4560215" y="1002665"/>
                  <a:pt x="4568308" y="1013994"/>
                </a:cubicBezTo>
                <a:cubicBezTo>
                  <a:pt x="4616774" y="1081841"/>
                  <a:pt x="4563490" y="1024046"/>
                  <a:pt x="4597845" y="1092751"/>
                </a:cubicBezTo>
                <a:cubicBezTo>
                  <a:pt x="4605184" y="1107427"/>
                  <a:pt x="4618684" y="1118216"/>
                  <a:pt x="4627381" y="1132130"/>
                </a:cubicBezTo>
                <a:cubicBezTo>
                  <a:pt x="4635159" y="1144575"/>
                  <a:pt x="4641290" y="1158019"/>
                  <a:pt x="4647072" y="1171508"/>
                </a:cubicBezTo>
                <a:cubicBezTo>
                  <a:pt x="4651160" y="1181046"/>
                  <a:pt x="4651161" y="1192408"/>
                  <a:pt x="4656918" y="1201042"/>
                </a:cubicBezTo>
                <a:cubicBezTo>
                  <a:pt x="4664642" y="1212626"/>
                  <a:pt x="4678979" y="1218830"/>
                  <a:pt x="4686454" y="1230576"/>
                </a:cubicBezTo>
                <a:cubicBezTo>
                  <a:pt x="4702213" y="1255338"/>
                  <a:pt x="4705080" y="1288580"/>
                  <a:pt x="4725836" y="1309333"/>
                </a:cubicBezTo>
                <a:cubicBezTo>
                  <a:pt x="4735682" y="1319177"/>
                  <a:pt x="4746312" y="1328295"/>
                  <a:pt x="4755373" y="1338866"/>
                </a:cubicBezTo>
                <a:cubicBezTo>
                  <a:pt x="4767625" y="1353159"/>
                  <a:pt x="4821211" y="1428074"/>
                  <a:pt x="4824291" y="1437312"/>
                </a:cubicBezTo>
                <a:cubicBezTo>
                  <a:pt x="4827573" y="1447157"/>
                  <a:pt x="4826799" y="1459508"/>
                  <a:pt x="4834137" y="1466846"/>
                </a:cubicBezTo>
                <a:cubicBezTo>
                  <a:pt x="4841476" y="1474184"/>
                  <a:pt x="4853828" y="1473409"/>
                  <a:pt x="4863673" y="1476691"/>
                </a:cubicBezTo>
                <a:cubicBezTo>
                  <a:pt x="4875710" y="1500763"/>
                  <a:pt x="4885660" y="1524731"/>
                  <a:pt x="4903055" y="1545603"/>
                </a:cubicBezTo>
                <a:cubicBezTo>
                  <a:pt x="4935365" y="1584372"/>
                  <a:pt x="4931857" y="1569573"/>
                  <a:pt x="4971973" y="1604671"/>
                </a:cubicBezTo>
                <a:cubicBezTo>
                  <a:pt x="4985944" y="1616895"/>
                  <a:pt x="4998228" y="1630923"/>
                  <a:pt x="5011355" y="1644049"/>
                </a:cubicBezTo>
                <a:cubicBezTo>
                  <a:pt x="5014637" y="1653894"/>
                  <a:pt x="5013863" y="1666245"/>
                  <a:pt x="5021201" y="1673583"/>
                </a:cubicBezTo>
                <a:cubicBezTo>
                  <a:pt x="5044407" y="1696787"/>
                  <a:pt x="5099965" y="1732651"/>
                  <a:pt x="5099965" y="1732651"/>
                </a:cubicBezTo>
                <a:cubicBezTo>
                  <a:pt x="5110153" y="1753025"/>
                  <a:pt x="5123443" y="1783673"/>
                  <a:pt x="5139347" y="1801563"/>
                </a:cubicBezTo>
                <a:cubicBezTo>
                  <a:pt x="5157848" y="1822375"/>
                  <a:pt x="5178729" y="1840942"/>
                  <a:pt x="5198420" y="1860631"/>
                </a:cubicBezTo>
                <a:lnTo>
                  <a:pt x="5227956" y="1890164"/>
                </a:lnTo>
                <a:cubicBezTo>
                  <a:pt x="5237802" y="1900009"/>
                  <a:pt x="5245908" y="1911975"/>
                  <a:pt x="5257493" y="1919698"/>
                </a:cubicBezTo>
                <a:lnTo>
                  <a:pt x="5287029" y="1939387"/>
                </a:lnTo>
                <a:cubicBezTo>
                  <a:pt x="5293593" y="1949232"/>
                  <a:pt x="5297480" y="1961530"/>
                  <a:pt x="5306720" y="1968921"/>
                </a:cubicBezTo>
                <a:cubicBezTo>
                  <a:pt x="5314824" y="1975404"/>
                  <a:pt x="5327456" y="1973266"/>
                  <a:pt x="5336257" y="1978766"/>
                </a:cubicBezTo>
                <a:cubicBezTo>
                  <a:pt x="5354076" y="1989902"/>
                  <a:pt x="5370625" y="2003286"/>
                  <a:pt x="5385484" y="2018144"/>
                </a:cubicBezTo>
                <a:cubicBezTo>
                  <a:pt x="5393851" y="2026510"/>
                  <a:pt x="5395481" y="2040893"/>
                  <a:pt x="5405175" y="2047678"/>
                </a:cubicBezTo>
                <a:cubicBezTo>
                  <a:pt x="5429223" y="2064510"/>
                  <a:pt x="5460455" y="2069446"/>
                  <a:pt x="5483939" y="2087057"/>
                </a:cubicBezTo>
                <a:cubicBezTo>
                  <a:pt x="5512802" y="2108702"/>
                  <a:pt x="5524080" y="2118296"/>
                  <a:pt x="5552857" y="2136280"/>
                </a:cubicBezTo>
                <a:cubicBezTo>
                  <a:pt x="5569085" y="2146421"/>
                  <a:pt x="5586163" y="2155199"/>
                  <a:pt x="5602085" y="2165813"/>
                </a:cubicBezTo>
                <a:cubicBezTo>
                  <a:pt x="5615738" y="2174914"/>
                  <a:pt x="5626790" y="2188009"/>
                  <a:pt x="5641467" y="2195347"/>
                </a:cubicBezTo>
                <a:cubicBezTo>
                  <a:pt x="5696498" y="2222860"/>
                  <a:pt x="5674895" y="2181533"/>
                  <a:pt x="5739922" y="2224881"/>
                </a:cubicBezTo>
                <a:cubicBezTo>
                  <a:pt x="5759613" y="2238007"/>
                  <a:pt x="5782260" y="2247527"/>
                  <a:pt x="5798995" y="2264260"/>
                </a:cubicBezTo>
                <a:cubicBezTo>
                  <a:pt x="5845716" y="2310976"/>
                  <a:pt x="5820766" y="2297768"/>
                  <a:pt x="5867913" y="2313483"/>
                </a:cubicBezTo>
                <a:cubicBezTo>
                  <a:pt x="5960619" y="2406177"/>
                  <a:pt x="5811951" y="2266333"/>
                  <a:pt x="5956523" y="2362706"/>
                </a:cubicBezTo>
                <a:lnTo>
                  <a:pt x="6015595" y="2402084"/>
                </a:lnTo>
                <a:cubicBezTo>
                  <a:pt x="6025441" y="2408647"/>
                  <a:pt x="6033907" y="2418031"/>
                  <a:pt x="6045132" y="2421773"/>
                </a:cubicBezTo>
                <a:cubicBezTo>
                  <a:pt x="6054977" y="2425055"/>
                  <a:pt x="6065386" y="2426977"/>
                  <a:pt x="6074668" y="2431618"/>
                </a:cubicBezTo>
                <a:cubicBezTo>
                  <a:pt x="6139106" y="2463834"/>
                  <a:pt x="6068403" y="2437287"/>
                  <a:pt x="6133741" y="2480841"/>
                </a:cubicBezTo>
                <a:cubicBezTo>
                  <a:pt x="6142376" y="2486597"/>
                  <a:pt x="6153432" y="2487404"/>
                  <a:pt x="6163278" y="2490685"/>
                </a:cubicBezTo>
                <a:cubicBezTo>
                  <a:pt x="6198504" y="2525909"/>
                  <a:pt x="6168566" y="2501144"/>
                  <a:pt x="6232196" y="2530064"/>
                </a:cubicBezTo>
                <a:cubicBezTo>
                  <a:pt x="6252238" y="2539173"/>
                  <a:pt x="6271227" y="2550489"/>
                  <a:pt x="6291269" y="2559598"/>
                </a:cubicBezTo>
                <a:cubicBezTo>
                  <a:pt x="6375221" y="2597754"/>
                  <a:pt x="6308657" y="2562112"/>
                  <a:pt x="6419261" y="2598976"/>
                </a:cubicBezTo>
                <a:cubicBezTo>
                  <a:pt x="6438952" y="2605539"/>
                  <a:pt x="6457860" y="2615253"/>
                  <a:pt x="6478334" y="2618665"/>
                </a:cubicBezTo>
                <a:cubicBezTo>
                  <a:pt x="6570415" y="2634011"/>
                  <a:pt x="6517839" y="2624597"/>
                  <a:pt x="6635861" y="2648199"/>
                </a:cubicBezTo>
                <a:lnTo>
                  <a:pt x="6685089" y="2658044"/>
                </a:lnTo>
                <a:cubicBezTo>
                  <a:pt x="6718937" y="2664813"/>
                  <a:pt x="6741247" y="2668462"/>
                  <a:pt x="6773698" y="2677733"/>
                </a:cubicBezTo>
                <a:cubicBezTo>
                  <a:pt x="6806348" y="2687061"/>
                  <a:pt x="6803235" y="2677691"/>
                  <a:pt x="6803235" y="2697422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Colesterolo ed infarto (o Pressione arteriosa ed ictus, è lo stesso): dalle parole ai numeri</a:t>
            </a:r>
          </a:p>
        </p:txBody>
      </p:sp>
      <p:sp>
        <p:nvSpPr>
          <p:cNvPr id="112642" name="Figura a mano libera 2"/>
          <p:cNvSpPr>
            <a:spLocks/>
          </p:cNvSpPr>
          <p:nvPr/>
        </p:nvSpPr>
        <p:spPr bwMode="auto">
          <a:xfrm>
            <a:off x="1309688" y="2165350"/>
            <a:ext cx="6399212" cy="3784600"/>
          </a:xfrm>
          <a:custGeom>
            <a:avLst/>
            <a:gdLst>
              <a:gd name="T0" fmla="*/ 0 w 6399569"/>
              <a:gd name="T1" fmla="*/ 0 h 3783926"/>
              <a:gd name="T2" fmla="*/ 6399569 w 6399569"/>
              <a:gd name="T3" fmla="*/ 3783926 h 3783926"/>
            </a:gdLst>
            <a:ahLst/>
            <a:cxnLst>
              <a:cxn ang="0">
                <a:pos x="285519" y="3770485"/>
              </a:cxn>
              <a:cxn ang="0">
                <a:pos x="630111" y="3731106"/>
              </a:cxn>
              <a:cxn ang="0">
                <a:pos x="767948" y="3711417"/>
              </a:cxn>
              <a:cxn ang="0">
                <a:pos x="964858" y="3681883"/>
              </a:cxn>
              <a:cxn ang="0">
                <a:pos x="1181459" y="3652349"/>
              </a:cxn>
              <a:cxn ang="0">
                <a:pos x="1358678" y="3612971"/>
              </a:cxn>
              <a:cxn ang="0">
                <a:pos x="1683579" y="3563748"/>
              </a:cxn>
              <a:cxn ang="0">
                <a:pos x="1841107" y="3524369"/>
              </a:cxn>
              <a:cxn ang="0">
                <a:pos x="1949407" y="3494836"/>
              </a:cxn>
              <a:cxn ang="0">
                <a:pos x="2195544" y="3435768"/>
              </a:cxn>
              <a:cxn ang="0">
                <a:pos x="2323536" y="3396389"/>
              </a:cxn>
              <a:cxn ang="0">
                <a:pos x="2549982" y="3317633"/>
              </a:cxn>
              <a:cxn ang="0">
                <a:pos x="2687819" y="3258565"/>
              </a:cxn>
              <a:cxn ang="0">
                <a:pos x="2786274" y="3219187"/>
              </a:cxn>
              <a:cxn ang="0">
                <a:pos x="2914265" y="3169963"/>
              </a:cxn>
              <a:cxn ang="0">
                <a:pos x="3081639" y="3101051"/>
              </a:cxn>
              <a:cxn ang="0">
                <a:pos x="3229321" y="3051828"/>
              </a:cxn>
              <a:cxn ang="0">
                <a:pos x="3327776" y="2992761"/>
              </a:cxn>
              <a:cxn ang="0">
                <a:pos x="3455767" y="2953382"/>
              </a:cxn>
              <a:cxn ang="0">
                <a:pos x="3623141" y="2884470"/>
              </a:cxn>
              <a:cxn ang="0">
                <a:pos x="3721595" y="2815558"/>
              </a:cxn>
              <a:cxn ang="0">
                <a:pos x="3839741" y="2736801"/>
              </a:cxn>
              <a:cxn ang="0">
                <a:pos x="3957887" y="2687578"/>
              </a:cxn>
              <a:cxn ang="0">
                <a:pos x="4135106" y="2589132"/>
              </a:cxn>
              <a:cxn ang="0">
                <a:pos x="4322170" y="2470996"/>
              </a:cxn>
              <a:cxn ang="0">
                <a:pos x="4400934" y="2402084"/>
              </a:cxn>
              <a:cxn ang="0">
                <a:pos x="4607690" y="2254415"/>
              </a:cxn>
              <a:cxn ang="0">
                <a:pos x="4735681" y="2165813"/>
              </a:cxn>
              <a:cxn ang="0">
                <a:pos x="4883363" y="2057523"/>
              </a:cxn>
              <a:cxn ang="0">
                <a:pos x="4962127" y="1998455"/>
              </a:cxn>
              <a:cxn ang="0">
                <a:pos x="5099964" y="1890164"/>
              </a:cxn>
              <a:cxn ang="0">
                <a:pos x="5208265" y="1772029"/>
              </a:cxn>
              <a:cxn ang="0">
                <a:pos x="5346102" y="1614515"/>
              </a:cxn>
              <a:cxn ang="0">
                <a:pos x="5464247" y="1486536"/>
              </a:cxn>
              <a:cxn ang="0">
                <a:pos x="5582393" y="1338866"/>
              </a:cxn>
              <a:cxn ang="0">
                <a:pos x="5671003" y="1220731"/>
              </a:cxn>
              <a:cxn ang="0">
                <a:pos x="5749767" y="1122285"/>
              </a:cxn>
              <a:cxn ang="0">
                <a:pos x="5828531" y="1023839"/>
              </a:cxn>
              <a:cxn ang="0">
                <a:pos x="5887604" y="935237"/>
              </a:cxn>
              <a:cxn ang="0">
                <a:pos x="5986058" y="787568"/>
              </a:cxn>
              <a:cxn ang="0">
                <a:pos x="6084513" y="669433"/>
              </a:cxn>
              <a:cxn ang="0">
                <a:pos x="6163277" y="570987"/>
              </a:cxn>
              <a:cxn ang="0">
                <a:pos x="6222350" y="443007"/>
              </a:cxn>
              <a:cxn ang="0">
                <a:pos x="6242041" y="374095"/>
              </a:cxn>
              <a:cxn ang="0">
                <a:pos x="6310960" y="236270"/>
              </a:cxn>
              <a:cxn ang="0">
                <a:pos x="6350342" y="137824"/>
              </a:cxn>
              <a:cxn ang="0">
                <a:pos x="6389724" y="19689"/>
              </a:cxn>
            </a:cxnLst>
            <a:rect l="T0" t="T1" r="T2" b="T3"/>
            <a:pathLst>
              <a:path w="6399569" h="3783926">
                <a:moveTo>
                  <a:pt x="0" y="3770485"/>
                </a:moveTo>
                <a:cubicBezTo>
                  <a:pt x="128194" y="3791847"/>
                  <a:pt x="59585" y="3784605"/>
                  <a:pt x="285519" y="3770485"/>
                </a:cubicBezTo>
                <a:cubicBezTo>
                  <a:pt x="367667" y="3765351"/>
                  <a:pt x="531656" y="3750795"/>
                  <a:pt x="531656" y="3750795"/>
                </a:cubicBezTo>
                <a:cubicBezTo>
                  <a:pt x="601308" y="3733385"/>
                  <a:pt x="541605" y="3747196"/>
                  <a:pt x="630111" y="3731106"/>
                </a:cubicBezTo>
                <a:cubicBezTo>
                  <a:pt x="646575" y="3728113"/>
                  <a:pt x="662773" y="3723628"/>
                  <a:pt x="679339" y="3721262"/>
                </a:cubicBezTo>
                <a:cubicBezTo>
                  <a:pt x="708758" y="3717060"/>
                  <a:pt x="738529" y="3715619"/>
                  <a:pt x="767948" y="3711417"/>
                </a:cubicBezTo>
                <a:cubicBezTo>
                  <a:pt x="807472" y="3705771"/>
                  <a:pt x="846477" y="3696680"/>
                  <a:pt x="886094" y="3691728"/>
                </a:cubicBezTo>
                <a:cubicBezTo>
                  <a:pt x="912349" y="3688446"/>
                  <a:pt x="938759" y="3686233"/>
                  <a:pt x="964858" y="3681883"/>
                </a:cubicBezTo>
                <a:cubicBezTo>
                  <a:pt x="1062646" y="3665586"/>
                  <a:pt x="933298" y="3676639"/>
                  <a:pt x="1063313" y="3662194"/>
                </a:cubicBezTo>
                <a:cubicBezTo>
                  <a:pt x="1102590" y="3657830"/>
                  <a:pt x="1142077" y="3655631"/>
                  <a:pt x="1181459" y="3652349"/>
                </a:cubicBezTo>
                <a:cubicBezTo>
                  <a:pt x="1308423" y="3616077"/>
                  <a:pt x="1192019" y="3645954"/>
                  <a:pt x="1319296" y="3622815"/>
                </a:cubicBezTo>
                <a:cubicBezTo>
                  <a:pt x="1332609" y="3620395"/>
                  <a:pt x="1345283" y="3614884"/>
                  <a:pt x="1358678" y="3612971"/>
                </a:cubicBezTo>
                <a:cubicBezTo>
                  <a:pt x="1436722" y="3601823"/>
                  <a:pt x="1461900" y="3606150"/>
                  <a:pt x="1535896" y="3593282"/>
                </a:cubicBezTo>
                <a:cubicBezTo>
                  <a:pt x="1585356" y="3584681"/>
                  <a:pt x="1635953" y="3579623"/>
                  <a:pt x="1683579" y="3563748"/>
                </a:cubicBezTo>
                <a:cubicBezTo>
                  <a:pt x="1732053" y="3547590"/>
                  <a:pt x="1702878" y="3555609"/>
                  <a:pt x="1772188" y="3544059"/>
                </a:cubicBezTo>
                <a:cubicBezTo>
                  <a:pt x="1795597" y="3536257"/>
                  <a:pt x="1816384" y="3528489"/>
                  <a:pt x="1841107" y="3524369"/>
                </a:cubicBezTo>
                <a:cubicBezTo>
                  <a:pt x="1867206" y="3520020"/>
                  <a:pt x="1893616" y="3517806"/>
                  <a:pt x="1919871" y="3514525"/>
                </a:cubicBezTo>
                <a:cubicBezTo>
                  <a:pt x="1929716" y="3507962"/>
                  <a:pt x="1938531" y="3499497"/>
                  <a:pt x="1949407" y="3494836"/>
                </a:cubicBezTo>
                <a:cubicBezTo>
                  <a:pt x="1972618" y="3484889"/>
                  <a:pt x="2041735" y="3477428"/>
                  <a:pt x="2057707" y="3475146"/>
                </a:cubicBezTo>
                <a:cubicBezTo>
                  <a:pt x="2142458" y="3446899"/>
                  <a:pt x="2096639" y="3460492"/>
                  <a:pt x="2195544" y="3435768"/>
                </a:cubicBezTo>
                <a:cubicBezTo>
                  <a:pt x="2208671" y="3432486"/>
                  <a:pt x="2222823" y="3431974"/>
                  <a:pt x="2234926" y="3425923"/>
                </a:cubicBezTo>
                <a:cubicBezTo>
                  <a:pt x="2289276" y="3398751"/>
                  <a:pt x="2259916" y="3409112"/>
                  <a:pt x="2323536" y="3396389"/>
                </a:cubicBezTo>
                <a:cubicBezTo>
                  <a:pt x="2395488" y="3348425"/>
                  <a:pt x="2297864" y="3407667"/>
                  <a:pt x="2412145" y="3366856"/>
                </a:cubicBezTo>
                <a:cubicBezTo>
                  <a:pt x="2581229" y="3306474"/>
                  <a:pt x="2412673" y="3340514"/>
                  <a:pt x="2549982" y="3317633"/>
                </a:cubicBezTo>
                <a:cubicBezTo>
                  <a:pt x="2579518" y="3307788"/>
                  <a:pt x="2611893" y="3304116"/>
                  <a:pt x="2638591" y="3288099"/>
                </a:cubicBezTo>
                <a:cubicBezTo>
                  <a:pt x="2655000" y="3278254"/>
                  <a:pt x="2670398" y="3266483"/>
                  <a:pt x="2687819" y="3258565"/>
                </a:cubicBezTo>
                <a:cubicBezTo>
                  <a:pt x="2706715" y="3249977"/>
                  <a:pt x="2727620" y="3246584"/>
                  <a:pt x="2746892" y="3238876"/>
                </a:cubicBezTo>
                <a:cubicBezTo>
                  <a:pt x="2760519" y="3233426"/>
                  <a:pt x="2772784" y="3224968"/>
                  <a:pt x="2786274" y="3219187"/>
                </a:cubicBezTo>
                <a:cubicBezTo>
                  <a:pt x="2818763" y="3205265"/>
                  <a:pt x="2851197" y="3190985"/>
                  <a:pt x="2884729" y="3179808"/>
                </a:cubicBezTo>
                <a:cubicBezTo>
                  <a:pt x="2894574" y="3176526"/>
                  <a:pt x="2904726" y="3174051"/>
                  <a:pt x="2914265" y="3169963"/>
                </a:cubicBezTo>
                <a:cubicBezTo>
                  <a:pt x="2985595" y="3139395"/>
                  <a:pt x="2919895" y="3157023"/>
                  <a:pt x="3002875" y="3140430"/>
                </a:cubicBezTo>
                <a:cubicBezTo>
                  <a:pt x="3029130" y="3127304"/>
                  <a:pt x="3053162" y="3108169"/>
                  <a:pt x="3081639" y="3101051"/>
                </a:cubicBezTo>
                <a:cubicBezTo>
                  <a:pt x="3101628" y="3096054"/>
                  <a:pt x="3130780" y="3089837"/>
                  <a:pt x="3150557" y="3081362"/>
                </a:cubicBezTo>
                <a:cubicBezTo>
                  <a:pt x="3222636" y="3050474"/>
                  <a:pt x="3156714" y="3069979"/>
                  <a:pt x="3229321" y="3051828"/>
                </a:cubicBezTo>
                <a:cubicBezTo>
                  <a:pt x="3324545" y="2980416"/>
                  <a:pt x="3223070" y="3050030"/>
                  <a:pt x="3298239" y="3012450"/>
                </a:cubicBezTo>
                <a:cubicBezTo>
                  <a:pt x="3308823" y="3007159"/>
                  <a:pt x="3316697" y="2996915"/>
                  <a:pt x="3327776" y="2992761"/>
                </a:cubicBezTo>
                <a:cubicBezTo>
                  <a:pt x="3343445" y="2986886"/>
                  <a:pt x="3360594" y="2986198"/>
                  <a:pt x="3377003" y="2982916"/>
                </a:cubicBezTo>
                <a:cubicBezTo>
                  <a:pt x="3486646" y="2928100"/>
                  <a:pt x="3348526" y="2993594"/>
                  <a:pt x="3455767" y="2953382"/>
                </a:cubicBezTo>
                <a:cubicBezTo>
                  <a:pt x="3558737" y="2914772"/>
                  <a:pt x="3433443" y="2949119"/>
                  <a:pt x="3534531" y="2923848"/>
                </a:cubicBezTo>
                <a:cubicBezTo>
                  <a:pt x="3642483" y="2842891"/>
                  <a:pt x="3501546" y="2939736"/>
                  <a:pt x="3623141" y="2884470"/>
                </a:cubicBezTo>
                <a:cubicBezTo>
                  <a:pt x="3644685" y="2874678"/>
                  <a:pt x="3662826" y="2858661"/>
                  <a:pt x="3682213" y="2845091"/>
                </a:cubicBezTo>
                <a:cubicBezTo>
                  <a:pt x="3695656" y="2835682"/>
                  <a:pt x="3707942" y="2824659"/>
                  <a:pt x="3721595" y="2815558"/>
                </a:cubicBezTo>
                <a:cubicBezTo>
                  <a:pt x="3737518" y="2804944"/>
                  <a:pt x="3755718" y="2797772"/>
                  <a:pt x="3770823" y="2786024"/>
                </a:cubicBezTo>
                <a:cubicBezTo>
                  <a:pt x="3840904" y="2731521"/>
                  <a:pt x="3779534" y="2756867"/>
                  <a:pt x="3839741" y="2736801"/>
                </a:cubicBezTo>
                <a:cubicBezTo>
                  <a:pt x="3900407" y="2696361"/>
                  <a:pt x="3833343" y="2735652"/>
                  <a:pt x="3918505" y="2707267"/>
                </a:cubicBezTo>
                <a:cubicBezTo>
                  <a:pt x="3932428" y="2702626"/>
                  <a:pt x="3944760" y="2694141"/>
                  <a:pt x="3957887" y="2687578"/>
                </a:cubicBezTo>
                <a:cubicBezTo>
                  <a:pt x="3980272" y="2665196"/>
                  <a:pt x="3998389" y="2644296"/>
                  <a:pt x="4026806" y="2628510"/>
                </a:cubicBezTo>
                <a:cubicBezTo>
                  <a:pt x="4047356" y="2617094"/>
                  <a:pt x="4115580" y="2595640"/>
                  <a:pt x="4135106" y="2589132"/>
                </a:cubicBezTo>
                <a:cubicBezTo>
                  <a:pt x="4283866" y="2470135"/>
                  <a:pt x="4082098" y="2622233"/>
                  <a:pt x="4243406" y="2530064"/>
                </a:cubicBezTo>
                <a:cubicBezTo>
                  <a:pt x="4271900" y="2513783"/>
                  <a:pt x="4295915" y="2490685"/>
                  <a:pt x="4322170" y="2470996"/>
                </a:cubicBezTo>
                <a:cubicBezTo>
                  <a:pt x="4335297" y="2461152"/>
                  <a:pt x="4349949" y="2453065"/>
                  <a:pt x="4361552" y="2441463"/>
                </a:cubicBezTo>
                <a:cubicBezTo>
                  <a:pt x="4374679" y="2428337"/>
                  <a:pt x="4386280" y="2413481"/>
                  <a:pt x="4400934" y="2402084"/>
                </a:cubicBezTo>
                <a:cubicBezTo>
                  <a:pt x="4474344" y="2344992"/>
                  <a:pt x="4424152" y="2396452"/>
                  <a:pt x="4489544" y="2352861"/>
                </a:cubicBezTo>
                <a:cubicBezTo>
                  <a:pt x="4612095" y="2271168"/>
                  <a:pt x="4528734" y="2323495"/>
                  <a:pt x="4607690" y="2254415"/>
                </a:cubicBezTo>
                <a:cubicBezTo>
                  <a:pt x="4646936" y="2220078"/>
                  <a:pt x="4651013" y="2225535"/>
                  <a:pt x="4696299" y="2195347"/>
                </a:cubicBezTo>
                <a:cubicBezTo>
                  <a:pt x="4709952" y="2186246"/>
                  <a:pt x="4722328" y="2175350"/>
                  <a:pt x="4735681" y="2165813"/>
                </a:cubicBezTo>
                <a:cubicBezTo>
                  <a:pt x="4745310" y="2158936"/>
                  <a:pt x="4755648" y="2153083"/>
                  <a:pt x="4765218" y="2146124"/>
                </a:cubicBezTo>
                <a:cubicBezTo>
                  <a:pt x="4765231" y="2146115"/>
                  <a:pt x="4863666" y="2072294"/>
                  <a:pt x="4883363" y="2057523"/>
                </a:cubicBezTo>
                <a:lnTo>
                  <a:pt x="4922745" y="2027989"/>
                </a:lnTo>
                <a:cubicBezTo>
                  <a:pt x="4935872" y="2018144"/>
                  <a:pt x="4950524" y="2010057"/>
                  <a:pt x="4962127" y="1998455"/>
                </a:cubicBezTo>
                <a:cubicBezTo>
                  <a:pt x="4971973" y="1988610"/>
                  <a:pt x="4980888" y="1977737"/>
                  <a:pt x="4991664" y="1968921"/>
                </a:cubicBezTo>
                <a:cubicBezTo>
                  <a:pt x="5040179" y="1929231"/>
                  <a:pt x="5057442" y="1918511"/>
                  <a:pt x="5099964" y="1890164"/>
                </a:cubicBezTo>
                <a:cubicBezTo>
                  <a:pt x="5123293" y="1855175"/>
                  <a:pt x="5146013" y="1818978"/>
                  <a:pt x="5178728" y="1791718"/>
                </a:cubicBezTo>
                <a:cubicBezTo>
                  <a:pt x="5187818" y="1784143"/>
                  <a:pt x="5200305" y="1780784"/>
                  <a:pt x="5208265" y="1772029"/>
                </a:cubicBezTo>
                <a:cubicBezTo>
                  <a:pt x="5233435" y="1744344"/>
                  <a:pt x="5247249" y="1705877"/>
                  <a:pt x="5277183" y="1683428"/>
                </a:cubicBezTo>
                <a:cubicBezTo>
                  <a:pt x="5348785" y="1629731"/>
                  <a:pt x="5287626" y="1681339"/>
                  <a:pt x="5346102" y="1614515"/>
                </a:cubicBezTo>
                <a:cubicBezTo>
                  <a:pt x="5377745" y="1578355"/>
                  <a:pt x="5396566" y="1566271"/>
                  <a:pt x="5434711" y="1535759"/>
                </a:cubicBezTo>
                <a:cubicBezTo>
                  <a:pt x="5444556" y="1519351"/>
                  <a:pt x="5451646" y="1500936"/>
                  <a:pt x="5464247" y="1486536"/>
                </a:cubicBezTo>
                <a:cubicBezTo>
                  <a:pt x="5475053" y="1474188"/>
                  <a:pt x="5493238" y="1469701"/>
                  <a:pt x="5503629" y="1457002"/>
                </a:cubicBezTo>
                <a:cubicBezTo>
                  <a:pt x="5619379" y="1315544"/>
                  <a:pt x="5503634" y="1428869"/>
                  <a:pt x="5582393" y="1338866"/>
                </a:cubicBezTo>
                <a:cubicBezTo>
                  <a:pt x="5594618" y="1324896"/>
                  <a:pt x="5610636" y="1314339"/>
                  <a:pt x="5621775" y="1299488"/>
                </a:cubicBezTo>
                <a:cubicBezTo>
                  <a:pt x="5640351" y="1274722"/>
                  <a:pt x="5652427" y="1245497"/>
                  <a:pt x="5671003" y="1220731"/>
                </a:cubicBezTo>
                <a:cubicBezTo>
                  <a:pt x="5680848" y="1207605"/>
                  <a:pt x="5690034" y="1193958"/>
                  <a:pt x="5700539" y="1181353"/>
                </a:cubicBezTo>
                <a:cubicBezTo>
                  <a:pt x="5750937" y="1120880"/>
                  <a:pt x="5680889" y="1220672"/>
                  <a:pt x="5749767" y="1122285"/>
                </a:cubicBezTo>
                <a:cubicBezTo>
                  <a:pt x="5763338" y="1102899"/>
                  <a:pt x="5774365" y="1081695"/>
                  <a:pt x="5789149" y="1063217"/>
                </a:cubicBezTo>
                <a:cubicBezTo>
                  <a:pt x="5800746" y="1048722"/>
                  <a:pt x="5816934" y="1038334"/>
                  <a:pt x="5828531" y="1023839"/>
                </a:cubicBezTo>
                <a:cubicBezTo>
                  <a:pt x="5843315" y="1005361"/>
                  <a:pt x="5854786" y="984460"/>
                  <a:pt x="5867913" y="964771"/>
                </a:cubicBezTo>
                <a:cubicBezTo>
                  <a:pt x="5874477" y="954926"/>
                  <a:pt x="5880212" y="944476"/>
                  <a:pt x="5887604" y="935237"/>
                </a:cubicBezTo>
                <a:cubicBezTo>
                  <a:pt x="5911552" y="905304"/>
                  <a:pt x="5949357" y="860964"/>
                  <a:pt x="5966367" y="826947"/>
                </a:cubicBezTo>
                <a:cubicBezTo>
                  <a:pt x="5972931" y="813821"/>
                  <a:pt x="5976307" y="798537"/>
                  <a:pt x="5986058" y="787568"/>
                </a:cubicBezTo>
                <a:cubicBezTo>
                  <a:pt x="6003087" y="768412"/>
                  <a:pt x="6025440" y="754753"/>
                  <a:pt x="6045131" y="738345"/>
                </a:cubicBezTo>
                <a:cubicBezTo>
                  <a:pt x="6057168" y="714274"/>
                  <a:pt x="6067119" y="690304"/>
                  <a:pt x="6084513" y="669433"/>
                </a:cubicBezTo>
                <a:cubicBezTo>
                  <a:pt x="6093427" y="658737"/>
                  <a:pt x="6104988" y="650470"/>
                  <a:pt x="6114050" y="639899"/>
                </a:cubicBezTo>
                <a:cubicBezTo>
                  <a:pt x="6123106" y="629334"/>
                  <a:pt x="6154372" y="586569"/>
                  <a:pt x="6163277" y="570987"/>
                </a:cubicBezTo>
                <a:cubicBezTo>
                  <a:pt x="6170559" y="558245"/>
                  <a:pt x="6176404" y="544735"/>
                  <a:pt x="6182968" y="531609"/>
                </a:cubicBezTo>
                <a:cubicBezTo>
                  <a:pt x="6201207" y="440429"/>
                  <a:pt x="6177700" y="521138"/>
                  <a:pt x="6222350" y="443007"/>
                </a:cubicBezTo>
                <a:cubicBezTo>
                  <a:pt x="6227499" y="433997"/>
                  <a:pt x="6229345" y="423451"/>
                  <a:pt x="6232196" y="413473"/>
                </a:cubicBezTo>
                <a:cubicBezTo>
                  <a:pt x="6235913" y="400464"/>
                  <a:pt x="6235328" y="385842"/>
                  <a:pt x="6242041" y="374095"/>
                </a:cubicBezTo>
                <a:cubicBezTo>
                  <a:pt x="6248949" y="362007"/>
                  <a:pt x="6261732" y="354406"/>
                  <a:pt x="6271578" y="344561"/>
                </a:cubicBezTo>
                <a:cubicBezTo>
                  <a:pt x="6329031" y="172218"/>
                  <a:pt x="6256166" y="386938"/>
                  <a:pt x="6310960" y="236270"/>
                </a:cubicBezTo>
                <a:cubicBezTo>
                  <a:pt x="6318053" y="216766"/>
                  <a:pt x="6322942" y="196473"/>
                  <a:pt x="6330651" y="177203"/>
                </a:cubicBezTo>
                <a:cubicBezTo>
                  <a:pt x="6336102" y="163577"/>
                  <a:pt x="6344561" y="151313"/>
                  <a:pt x="6350342" y="137824"/>
                </a:cubicBezTo>
                <a:cubicBezTo>
                  <a:pt x="6372445" y="86255"/>
                  <a:pt x="6346919" y="128401"/>
                  <a:pt x="6370033" y="59067"/>
                </a:cubicBezTo>
                <a:cubicBezTo>
                  <a:pt x="6374674" y="45145"/>
                  <a:pt x="6383160" y="32815"/>
                  <a:pt x="6389724" y="19689"/>
                </a:cubicBezTo>
                <a:lnTo>
                  <a:pt x="6399569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112643" name="Connettore 1 4"/>
          <p:cNvCxnSpPr>
            <a:cxnSpLocks noChangeShapeType="1"/>
          </p:cNvCxnSpPr>
          <p:nvPr/>
        </p:nvCxnSpPr>
        <p:spPr bwMode="auto">
          <a:xfrm>
            <a:off x="1033463" y="6073775"/>
            <a:ext cx="7059612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44" name="Connettore 1 7"/>
          <p:cNvCxnSpPr>
            <a:cxnSpLocks noChangeShapeType="1"/>
          </p:cNvCxnSpPr>
          <p:nvPr/>
        </p:nvCxnSpPr>
        <p:spPr bwMode="auto">
          <a:xfrm flipV="1">
            <a:off x="1038225" y="1525588"/>
            <a:ext cx="0" cy="454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645" name="Figura a mano libera 1"/>
          <p:cNvSpPr>
            <a:spLocks/>
          </p:cNvSpPr>
          <p:nvPr/>
        </p:nvSpPr>
        <p:spPr bwMode="auto">
          <a:xfrm>
            <a:off x="1309688" y="2973388"/>
            <a:ext cx="6527800" cy="2697162"/>
          </a:xfrm>
          <a:custGeom>
            <a:avLst/>
            <a:gdLst>
              <a:gd name="T0" fmla="*/ 0 w 6803314"/>
              <a:gd name="T1" fmla="*/ 0 h 2697422"/>
              <a:gd name="T2" fmla="*/ 6803314 w 6803314"/>
              <a:gd name="T3" fmla="*/ 2697422 h 2697422"/>
            </a:gdLst>
            <a:ahLst/>
            <a:cxnLst>
              <a:cxn ang="0">
                <a:pos x="305211" y="2618665"/>
              </a:cxn>
              <a:cxn ang="0">
                <a:pos x="511966" y="2549753"/>
              </a:cxn>
              <a:cxn ang="0">
                <a:pos x="630112" y="2500530"/>
              </a:cxn>
              <a:cxn ang="0">
                <a:pos x="817176" y="2421773"/>
              </a:cxn>
              <a:cxn ang="0">
                <a:pos x="935322" y="2372550"/>
              </a:cxn>
              <a:cxn ang="0">
                <a:pos x="1083004" y="2274104"/>
              </a:cxn>
              <a:cxn ang="0">
                <a:pos x="1260223" y="2136280"/>
              </a:cxn>
              <a:cxn ang="0">
                <a:pos x="1466979" y="1978766"/>
              </a:cxn>
              <a:cxn ang="0">
                <a:pos x="1604815" y="1840941"/>
              </a:cxn>
              <a:cxn ang="0">
                <a:pos x="1742652" y="1693272"/>
              </a:cxn>
              <a:cxn ang="0">
                <a:pos x="1860798" y="1565292"/>
              </a:cxn>
              <a:cxn ang="0">
                <a:pos x="2018326" y="1368400"/>
              </a:cxn>
              <a:cxn ang="0">
                <a:pos x="2126626" y="1240420"/>
              </a:cxn>
              <a:cxn ang="0">
                <a:pos x="2205390" y="1112440"/>
              </a:cxn>
              <a:cxn ang="0">
                <a:pos x="2333382" y="954927"/>
              </a:cxn>
              <a:cxn ang="0">
                <a:pos x="2510601" y="748190"/>
              </a:cxn>
              <a:cxn ang="0">
                <a:pos x="2628746" y="590676"/>
              </a:cxn>
              <a:cxn ang="0">
                <a:pos x="2874884" y="285493"/>
              </a:cxn>
              <a:cxn ang="0">
                <a:pos x="3012721" y="177203"/>
              </a:cxn>
              <a:cxn ang="0">
                <a:pos x="3140712" y="108290"/>
              </a:cxn>
              <a:cxn ang="0">
                <a:pos x="3288394" y="59067"/>
              </a:cxn>
              <a:cxn ang="0">
                <a:pos x="3445922" y="0"/>
              </a:cxn>
              <a:cxn ang="0">
                <a:pos x="3790514" y="88601"/>
              </a:cxn>
              <a:cxn ang="0">
                <a:pos x="3957888" y="196892"/>
              </a:cxn>
              <a:cxn ang="0">
                <a:pos x="4085879" y="295338"/>
              </a:cxn>
              <a:cxn ang="0">
                <a:pos x="4253253" y="531609"/>
              </a:cxn>
              <a:cxn ang="0">
                <a:pos x="4361553" y="698967"/>
              </a:cxn>
              <a:cxn ang="0">
                <a:pos x="4469853" y="866325"/>
              </a:cxn>
              <a:cxn ang="0">
                <a:pos x="4568308" y="1013994"/>
              </a:cxn>
              <a:cxn ang="0">
                <a:pos x="4647072" y="1171508"/>
              </a:cxn>
              <a:cxn ang="0">
                <a:pos x="4725836" y="1309333"/>
              </a:cxn>
              <a:cxn ang="0">
                <a:pos x="4834137" y="1466846"/>
              </a:cxn>
              <a:cxn ang="0">
                <a:pos x="4971973" y="1604671"/>
              </a:cxn>
              <a:cxn ang="0">
                <a:pos x="5099965" y="1732651"/>
              </a:cxn>
              <a:cxn ang="0">
                <a:pos x="5227956" y="1890164"/>
              </a:cxn>
              <a:cxn ang="0">
                <a:pos x="5306720" y="1968921"/>
              </a:cxn>
              <a:cxn ang="0">
                <a:pos x="5405175" y="2047678"/>
              </a:cxn>
              <a:cxn ang="0">
                <a:pos x="5602085" y="2165813"/>
              </a:cxn>
              <a:cxn ang="0">
                <a:pos x="5798995" y="2264260"/>
              </a:cxn>
              <a:cxn ang="0">
                <a:pos x="6015595" y="2402084"/>
              </a:cxn>
              <a:cxn ang="0">
                <a:pos x="6133741" y="2480841"/>
              </a:cxn>
              <a:cxn ang="0">
                <a:pos x="6291269" y="2559598"/>
              </a:cxn>
              <a:cxn ang="0">
                <a:pos x="6635861" y="2648199"/>
              </a:cxn>
              <a:cxn ang="0">
                <a:pos x="6803235" y="2697422"/>
              </a:cxn>
            </a:cxnLst>
            <a:rect l="T0" t="T1" r="T2" b="T3"/>
            <a:pathLst>
              <a:path w="6803314" h="2697422">
                <a:moveTo>
                  <a:pt x="0" y="2667888"/>
                </a:moveTo>
                <a:cubicBezTo>
                  <a:pt x="87125" y="2658209"/>
                  <a:pt x="114600" y="2656785"/>
                  <a:pt x="206756" y="2638355"/>
                </a:cubicBezTo>
                <a:lnTo>
                  <a:pt x="305211" y="2618665"/>
                </a:lnTo>
                <a:lnTo>
                  <a:pt x="354438" y="2608821"/>
                </a:lnTo>
                <a:cubicBezTo>
                  <a:pt x="412382" y="2579852"/>
                  <a:pt x="379901" y="2593771"/>
                  <a:pt x="452893" y="2569442"/>
                </a:cubicBezTo>
                <a:lnTo>
                  <a:pt x="511966" y="2549753"/>
                </a:lnTo>
                <a:cubicBezTo>
                  <a:pt x="525093" y="2543190"/>
                  <a:pt x="538605" y="2537345"/>
                  <a:pt x="551348" y="2530064"/>
                </a:cubicBezTo>
                <a:cubicBezTo>
                  <a:pt x="561622" y="2524194"/>
                  <a:pt x="569805" y="2514529"/>
                  <a:pt x="580884" y="2510375"/>
                </a:cubicBezTo>
                <a:cubicBezTo>
                  <a:pt x="596553" y="2504500"/>
                  <a:pt x="613703" y="2503812"/>
                  <a:pt x="630112" y="2500530"/>
                </a:cubicBezTo>
                <a:cubicBezTo>
                  <a:pt x="656367" y="2487404"/>
                  <a:pt x="681029" y="2470434"/>
                  <a:pt x="708876" y="2461152"/>
                </a:cubicBezTo>
                <a:cubicBezTo>
                  <a:pt x="775917" y="2438806"/>
                  <a:pt x="693459" y="2466933"/>
                  <a:pt x="787640" y="2431618"/>
                </a:cubicBezTo>
                <a:cubicBezTo>
                  <a:pt x="797357" y="2427974"/>
                  <a:pt x="807894" y="2426414"/>
                  <a:pt x="817176" y="2421773"/>
                </a:cubicBezTo>
                <a:cubicBezTo>
                  <a:pt x="827760" y="2416482"/>
                  <a:pt x="835900" y="2406889"/>
                  <a:pt x="846713" y="2402084"/>
                </a:cubicBezTo>
                <a:cubicBezTo>
                  <a:pt x="865680" y="2393655"/>
                  <a:pt x="886095" y="2388958"/>
                  <a:pt x="905786" y="2382395"/>
                </a:cubicBezTo>
                <a:lnTo>
                  <a:pt x="935322" y="2372550"/>
                </a:lnTo>
                <a:lnTo>
                  <a:pt x="964858" y="2362706"/>
                </a:lnTo>
                <a:cubicBezTo>
                  <a:pt x="971422" y="2356143"/>
                  <a:pt x="977123" y="2348585"/>
                  <a:pt x="984549" y="2343016"/>
                </a:cubicBezTo>
                <a:cubicBezTo>
                  <a:pt x="1029749" y="2309119"/>
                  <a:pt x="1043776" y="2307725"/>
                  <a:pt x="1083004" y="2274104"/>
                </a:cubicBezTo>
                <a:cubicBezTo>
                  <a:pt x="1093576" y="2265043"/>
                  <a:pt x="1101402" y="2252923"/>
                  <a:pt x="1112541" y="2244570"/>
                </a:cubicBezTo>
                <a:cubicBezTo>
                  <a:pt x="1127850" y="2233089"/>
                  <a:pt x="1146336" y="2226351"/>
                  <a:pt x="1161768" y="2215036"/>
                </a:cubicBezTo>
                <a:cubicBezTo>
                  <a:pt x="1195659" y="2190185"/>
                  <a:pt x="1225254" y="2159591"/>
                  <a:pt x="1260223" y="2136280"/>
                </a:cubicBezTo>
                <a:lnTo>
                  <a:pt x="1289760" y="2116590"/>
                </a:lnTo>
                <a:cubicBezTo>
                  <a:pt x="1330682" y="2055214"/>
                  <a:pt x="1299305" y="2093144"/>
                  <a:pt x="1407906" y="2027989"/>
                </a:cubicBezTo>
                <a:cubicBezTo>
                  <a:pt x="1445809" y="1990088"/>
                  <a:pt x="1425857" y="2006177"/>
                  <a:pt x="1466979" y="1978766"/>
                </a:cubicBezTo>
                <a:cubicBezTo>
                  <a:pt x="1490881" y="1942914"/>
                  <a:pt x="1487850" y="1943277"/>
                  <a:pt x="1526051" y="1909854"/>
                </a:cubicBezTo>
                <a:cubicBezTo>
                  <a:pt x="1538400" y="1899049"/>
                  <a:pt x="1553084" y="1891125"/>
                  <a:pt x="1565433" y="1880320"/>
                </a:cubicBezTo>
                <a:cubicBezTo>
                  <a:pt x="1579404" y="1868096"/>
                  <a:pt x="1591688" y="1854067"/>
                  <a:pt x="1604815" y="1840941"/>
                </a:cubicBezTo>
                <a:cubicBezTo>
                  <a:pt x="1631719" y="1760243"/>
                  <a:pt x="1585182" y="1885156"/>
                  <a:pt x="1673734" y="1752340"/>
                </a:cubicBezTo>
                <a:cubicBezTo>
                  <a:pt x="1680298" y="1742495"/>
                  <a:pt x="1684441" y="1730506"/>
                  <a:pt x="1693425" y="1722806"/>
                </a:cubicBezTo>
                <a:cubicBezTo>
                  <a:pt x="1707954" y="1710353"/>
                  <a:pt x="1726425" y="1703413"/>
                  <a:pt x="1742652" y="1693272"/>
                </a:cubicBezTo>
                <a:cubicBezTo>
                  <a:pt x="1752686" y="1687001"/>
                  <a:pt x="1762343" y="1680146"/>
                  <a:pt x="1772189" y="1673583"/>
                </a:cubicBezTo>
                <a:cubicBezTo>
                  <a:pt x="1814353" y="1610342"/>
                  <a:pt x="1764410" y="1681066"/>
                  <a:pt x="1831262" y="1604671"/>
                </a:cubicBezTo>
                <a:cubicBezTo>
                  <a:pt x="1842067" y="1592323"/>
                  <a:pt x="1850119" y="1577750"/>
                  <a:pt x="1860798" y="1565292"/>
                </a:cubicBezTo>
                <a:cubicBezTo>
                  <a:pt x="1886063" y="1535818"/>
                  <a:pt x="1889492" y="1536321"/>
                  <a:pt x="1919871" y="1516069"/>
                </a:cubicBezTo>
                <a:cubicBezTo>
                  <a:pt x="1944251" y="1467314"/>
                  <a:pt x="1940926" y="1469893"/>
                  <a:pt x="1978944" y="1417623"/>
                </a:cubicBezTo>
                <a:cubicBezTo>
                  <a:pt x="1991304" y="1400630"/>
                  <a:pt x="2005718" y="1385210"/>
                  <a:pt x="2018326" y="1368400"/>
                </a:cubicBezTo>
                <a:cubicBezTo>
                  <a:pt x="2051145" y="1324646"/>
                  <a:pt x="2021608" y="1349805"/>
                  <a:pt x="2067553" y="1319177"/>
                </a:cubicBezTo>
                <a:cubicBezTo>
                  <a:pt x="2074117" y="1309332"/>
                  <a:pt x="2080144" y="1299108"/>
                  <a:pt x="2087244" y="1289643"/>
                </a:cubicBezTo>
                <a:cubicBezTo>
                  <a:pt x="2099852" y="1272833"/>
                  <a:pt x="2115344" y="1258147"/>
                  <a:pt x="2126626" y="1240420"/>
                </a:cubicBezTo>
                <a:cubicBezTo>
                  <a:pt x="2138445" y="1221849"/>
                  <a:pt x="2144495" y="1200020"/>
                  <a:pt x="2156163" y="1181353"/>
                </a:cubicBezTo>
                <a:cubicBezTo>
                  <a:pt x="2161083" y="1173482"/>
                  <a:pt x="2170459" y="1169216"/>
                  <a:pt x="2175854" y="1161663"/>
                </a:cubicBezTo>
                <a:cubicBezTo>
                  <a:pt x="2186976" y="1146093"/>
                  <a:pt x="2192937" y="1126968"/>
                  <a:pt x="2205390" y="1112440"/>
                </a:cubicBezTo>
                <a:cubicBezTo>
                  <a:pt x="2232574" y="1080728"/>
                  <a:pt x="2268938" y="1057254"/>
                  <a:pt x="2294000" y="1023839"/>
                </a:cubicBezTo>
                <a:lnTo>
                  <a:pt x="2323536" y="984460"/>
                </a:lnTo>
                <a:cubicBezTo>
                  <a:pt x="2326818" y="974616"/>
                  <a:pt x="2327155" y="963228"/>
                  <a:pt x="2333382" y="954927"/>
                </a:cubicBezTo>
                <a:cubicBezTo>
                  <a:pt x="2347306" y="936364"/>
                  <a:pt x="2382609" y="905704"/>
                  <a:pt x="2382609" y="905704"/>
                </a:cubicBezTo>
                <a:cubicBezTo>
                  <a:pt x="2428770" y="813389"/>
                  <a:pt x="2365490" y="929563"/>
                  <a:pt x="2471219" y="797413"/>
                </a:cubicBezTo>
                <a:cubicBezTo>
                  <a:pt x="2484346" y="781005"/>
                  <a:pt x="2497993" y="765000"/>
                  <a:pt x="2510601" y="748190"/>
                </a:cubicBezTo>
                <a:cubicBezTo>
                  <a:pt x="2517701" y="738725"/>
                  <a:pt x="2522431" y="727499"/>
                  <a:pt x="2530292" y="718656"/>
                </a:cubicBezTo>
                <a:cubicBezTo>
                  <a:pt x="2548793" y="697844"/>
                  <a:pt x="2576911" y="684494"/>
                  <a:pt x="2589365" y="659588"/>
                </a:cubicBezTo>
                <a:cubicBezTo>
                  <a:pt x="2648869" y="540592"/>
                  <a:pt x="2573083" y="688079"/>
                  <a:pt x="2628746" y="590676"/>
                </a:cubicBezTo>
                <a:cubicBezTo>
                  <a:pt x="2636028" y="577934"/>
                  <a:pt x="2639143" y="562656"/>
                  <a:pt x="2648437" y="551298"/>
                </a:cubicBezTo>
                <a:cubicBezTo>
                  <a:pt x="2735132" y="445347"/>
                  <a:pt x="2694745" y="521221"/>
                  <a:pt x="2746892" y="443007"/>
                </a:cubicBezTo>
                <a:cubicBezTo>
                  <a:pt x="2829579" y="318989"/>
                  <a:pt x="2757703" y="402664"/>
                  <a:pt x="2874884" y="285493"/>
                </a:cubicBezTo>
                <a:cubicBezTo>
                  <a:pt x="2888011" y="272367"/>
                  <a:pt x="2898819" y="256412"/>
                  <a:pt x="2914266" y="246115"/>
                </a:cubicBezTo>
                <a:cubicBezTo>
                  <a:pt x="2983887" y="199705"/>
                  <a:pt x="2897682" y="257959"/>
                  <a:pt x="2983184" y="196892"/>
                </a:cubicBezTo>
                <a:cubicBezTo>
                  <a:pt x="2992813" y="190015"/>
                  <a:pt x="3002137" y="182494"/>
                  <a:pt x="3012721" y="177203"/>
                </a:cubicBezTo>
                <a:cubicBezTo>
                  <a:pt x="3094245" y="136444"/>
                  <a:pt x="2987145" y="204095"/>
                  <a:pt x="3071794" y="147669"/>
                </a:cubicBezTo>
                <a:cubicBezTo>
                  <a:pt x="3078358" y="137824"/>
                  <a:pt x="3081212" y="124005"/>
                  <a:pt x="3091485" y="118135"/>
                </a:cubicBezTo>
                <a:cubicBezTo>
                  <a:pt x="3106014" y="109833"/>
                  <a:pt x="3124407" y="112052"/>
                  <a:pt x="3140712" y="108290"/>
                </a:cubicBezTo>
                <a:cubicBezTo>
                  <a:pt x="3167082" y="102205"/>
                  <a:pt x="3195270" y="100703"/>
                  <a:pt x="3219476" y="88601"/>
                </a:cubicBezTo>
                <a:cubicBezTo>
                  <a:pt x="3232603" y="82038"/>
                  <a:pt x="3245368" y="74693"/>
                  <a:pt x="3258858" y="68912"/>
                </a:cubicBezTo>
                <a:cubicBezTo>
                  <a:pt x="3268397" y="64824"/>
                  <a:pt x="3279112" y="63708"/>
                  <a:pt x="3288394" y="59067"/>
                </a:cubicBezTo>
                <a:cubicBezTo>
                  <a:pt x="3298978" y="53776"/>
                  <a:pt x="3307118" y="44183"/>
                  <a:pt x="3317931" y="39378"/>
                </a:cubicBezTo>
                <a:cubicBezTo>
                  <a:pt x="3360040" y="20665"/>
                  <a:pt x="3376296" y="21297"/>
                  <a:pt x="3416386" y="9844"/>
                </a:cubicBezTo>
                <a:cubicBezTo>
                  <a:pt x="3426365" y="6993"/>
                  <a:pt x="3436077" y="3281"/>
                  <a:pt x="3445922" y="0"/>
                </a:cubicBezTo>
                <a:cubicBezTo>
                  <a:pt x="3501189" y="5526"/>
                  <a:pt x="3550006" y="8238"/>
                  <a:pt x="3603450" y="19689"/>
                </a:cubicBezTo>
                <a:cubicBezTo>
                  <a:pt x="3606449" y="20332"/>
                  <a:pt x="3689456" y="39090"/>
                  <a:pt x="3711751" y="49223"/>
                </a:cubicBezTo>
                <a:cubicBezTo>
                  <a:pt x="3738473" y="61368"/>
                  <a:pt x="3764260" y="75475"/>
                  <a:pt x="3790514" y="88601"/>
                </a:cubicBezTo>
                <a:cubicBezTo>
                  <a:pt x="3803641" y="95164"/>
                  <a:pt x="3817684" y="100149"/>
                  <a:pt x="3829896" y="108290"/>
                </a:cubicBezTo>
                <a:cubicBezTo>
                  <a:pt x="3849587" y="121416"/>
                  <a:pt x="3872234" y="130936"/>
                  <a:pt x="3888969" y="147669"/>
                </a:cubicBezTo>
                <a:cubicBezTo>
                  <a:pt x="3928884" y="187580"/>
                  <a:pt x="3906052" y="170977"/>
                  <a:pt x="3957888" y="196892"/>
                </a:cubicBezTo>
                <a:cubicBezTo>
                  <a:pt x="3967733" y="206737"/>
                  <a:pt x="3976728" y="217513"/>
                  <a:pt x="3987424" y="226426"/>
                </a:cubicBezTo>
                <a:cubicBezTo>
                  <a:pt x="3996514" y="234001"/>
                  <a:pt x="4007332" y="239238"/>
                  <a:pt x="4016961" y="246115"/>
                </a:cubicBezTo>
                <a:cubicBezTo>
                  <a:pt x="4102463" y="307182"/>
                  <a:pt x="4016258" y="248928"/>
                  <a:pt x="4085879" y="295338"/>
                </a:cubicBezTo>
                <a:cubicBezTo>
                  <a:pt x="4128627" y="380825"/>
                  <a:pt x="4079225" y="292409"/>
                  <a:pt x="4135107" y="364250"/>
                </a:cubicBezTo>
                <a:cubicBezTo>
                  <a:pt x="4204023" y="452848"/>
                  <a:pt x="4149877" y="393786"/>
                  <a:pt x="4194180" y="452852"/>
                </a:cubicBezTo>
                <a:cubicBezTo>
                  <a:pt x="4213871" y="479104"/>
                  <a:pt x="4236368" y="503470"/>
                  <a:pt x="4253253" y="531609"/>
                </a:cubicBezTo>
                <a:cubicBezTo>
                  <a:pt x="4263098" y="548017"/>
                  <a:pt x="4273496" y="564105"/>
                  <a:pt x="4282789" y="580832"/>
                </a:cubicBezTo>
                <a:cubicBezTo>
                  <a:pt x="4289917" y="593661"/>
                  <a:pt x="4294339" y="608000"/>
                  <a:pt x="4302480" y="620210"/>
                </a:cubicBezTo>
                <a:cubicBezTo>
                  <a:pt x="4320684" y="647514"/>
                  <a:pt x="4341862" y="672715"/>
                  <a:pt x="4361553" y="698967"/>
                </a:cubicBezTo>
                <a:cubicBezTo>
                  <a:pt x="4371398" y="712093"/>
                  <a:pt x="4381987" y="724693"/>
                  <a:pt x="4391089" y="738345"/>
                </a:cubicBezTo>
                <a:cubicBezTo>
                  <a:pt x="4439573" y="811065"/>
                  <a:pt x="4416271" y="778482"/>
                  <a:pt x="4460008" y="836791"/>
                </a:cubicBezTo>
                <a:cubicBezTo>
                  <a:pt x="4463290" y="846636"/>
                  <a:pt x="4464704" y="857315"/>
                  <a:pt x="4469853" y="866325"/>
                </a:cubicBezTo>
                <a:cubicBezTo>
                  <a:pt x="4487685" y="897529"/>
                  <a:pt x="4503847" y="904772"/>
                  <a:pt x="4519081" y="935237"/>
                </a:cubicBezTo>
                <a:cubicBezTo>
                  <a:pt x="4526985" y="951043"/>
                  <a:pt x="4529405" y="969475"/>
                  <a:pt x="4538772" y="984460"/>
                </a:cubicBezTo>
                <a:cubicBezTo>
                  <a:pt x="4546152" y="996266"/>
                  <a:pt x="4560215" y="1002665"/>
                  <a:pt x="4568308" y="1013994"/>
                </a:cubicBezTo>
                <a:cubicBezTo>
                  <a:pt x="4616774" y="1081841"/>
                  <a:pt x="4563490" y="1024046"/>
                  <a:pt x="4597845" y="1092751"/>
                </a:cubicBezTo>
                <a:cubicBezTo>
                  <a:pt x="4605184" y="1107427"/>
                  <a:pt x="4618684" y="1118216"/>
                  <a:pt x="4627381" y="1132130"/>
                </a:cubicBezTo>
                <a:cubicBezTo>
                  <a:pt x="4635159" y="1144575"/>
                  <a:pt x="4641290" y="1158019"/>
                  <a:pt x="4647072" y="1171508"/>
                </a:cubicBezTo>
                <a:cubicBezTo>
                  <a:pt x="4651160" y="1181046"/>
                  <a:pt x="4651161" y="1192408"/>
                  <a:pt x="4656918" y="1201042"/>
                </a:cubicBezTo>
                <a:cubicBezTo>
                  <a:pt x="4664642" y="1212626"/>
                  <a:pt x="4678979" y="1218830"/>
                  <a:pt x="4686454" y="1230576"/>
                </a:cubicBezTo>
                <a:cubicBezTo>
                  <a:pt x="4702213" y="1255338"/>
                  <a:pt x="4705080" y="1288580"/>
                  <a:pt x="4725836" y="1309333"/>
                </a:cubicBezTo>
                <a:cubicBezTo>
                  <a:pt x="4735682" y="1319177"/>
                  <a:pt x="4746312" y="1328295"/>
                  <a:pt x="4755373" y="1338866"/>
                </a:cubicBezTo>
                <a:cubicBezTo>
                  <a:pt x="4767625" y="1353159"/>
                  <a:pt x="4821211" y="1428074"/>
                  <a:pt x="4824291" y="1437312"/>
                </a:cubicBezTo>
                <a:cubicBezTo>
                  <a:pt x="4827573" y="1447157"/>
                  <a:pt x="4826799" y="1459508"/>
                  <a:pt x="4834137" y="1466846"/>
                </a:cubicBezTo>
                <a:cubicBezTo>
                  <a:pt x="4841476" y="1474184"/>
                  <a:pt x="4853828" y="1473409"/>
                  <a:pt x="4863673" y="1476691"/>
                </a:cubicBezTo>
                <a:cubicBezTo>
                  <a:pt x="4875710" y="1500763"/>
                  <a:pt x="4885660" y="1524731"/>
                  <a:pt x="4903055" y="1545603"/>
                </a:cubicBezTo>
                <a:cubicBezTo>
                  <a:pt x="4935365" y="1584372"/>
                  <a:pt x="4931857" y="1569573"/>
                  <a:pt x="4971973" y="1604671"/>
                </a:cubicBezTo>
                <a:cubicBezTo>
                  <a:pt x="4985944" y="1616895"/>
                  <a:pt x="4998228" y="1630923"/>
                  <a:pt x="5011355" y="1644049"/>
                </a:cubicBezTo>
                <a:cubicBezTo>
                  <a:pt x="5014637" y="1653894"/>
                  <a:pt x="5013863" y="1666245"/>
                  <a:pt x="5021201" y="1673583"/>
                </a:cubicBezTo>
                <a:cubicBezTo>
                  <a:pt x="5044407" y="1696787"/>
                  <a:pt x="5099965" y="1732651"/>
                  <a:pt x="5099965" y="1732651"/>
                </a:cubicBezTo>
                <a:cubicBezTo>
                  <a:pt x="5110153" y="1753025"/>
                  <a:pt x="5123443" y="1783673"/>
                  <a:pt x="5139347" y="1801563"/>
                </a:cubicBezTo>
                <a:cubicBezTo>
                  <a:pt x="5157848" y="1822375"/>
                  <a:pt x="5178729" y="1840942"/>
                  <a:pt x="5198420" y="1860631"/>
                </a:cubicBezTo>
                <a:lnTo>
                  <a:pt x="5227956" y="1890164"/>
                </a:lnTo>
                <a:cubicBezTo>
                  <a:pt x="5237802" y="1900009"/>
                  <a:pt x="5245908" y="1911975"/>
                  <a:pt x="5257493" y="1919698"/>
                </a:cubicBezTo>
                <a:lnTo>
                  <a:pt x="5287029" y="1939387"/>
                </a:lnTo>
                <a:cubicBezTo>
                  <a:pt x="5293593" y="1949232"/>
                  <a:pt x="5297480" y="1961530"/>
                  <a:pt x="5306720" y="1968921"/>
                </a:cubicBezTo>
                <a:cubicBezTo>
                  <a:pt x="5314824" y="1975404"/>
                  <a:pt x="5327456" y="1973266"/>
                  <a:pt x="5336257" y="1978766"/>
                </a:cubicBezTo>
                <a:cubicBezTo>
                  <a:pt x="5354076" y="1989902"/>
                  <a:pt x="5370625" y="2003286"/>
                  <a:pt x="5385484" y="2018144"/>
                </a:cubicBezTo>
                <a:cubicBezTo>
                  <a:pt x="5393851" y="2026510"/>
                  <a:pt x="5395481" y="2040893"/>
                  <a:pt x="5405175" y="2047678"/>
                </a:cubicBezTo>
                <a:cubicBezTo>
                  <a:pt x="5429223" y="2064510"/>
                  <a:pt x="5460455" y="2069446"/>
                  <a:pt x="5483939" y="2087057"/>
                </a:cubicBezTo>
                <a:cubicBezTo>
                  <a:pt x="5512802" y="2108702"/>
                  <a:pt x="5524080" y="2118296"/>
                  <a:pt x="5552857" y="2136280"/>
                </a:cubicBezTo>
                <a:cubicBezTo>
                  <a:pt x="5569085" y="2146421"/>
                  <a:pt x="5586163" y="2155199"/>
                  <a:pt x="5602085" y="2165813"/>
                </a:cubicBezTo>
                <a:cubicBezTo>
                  <a:pt x="5615738" y="2174914"/>
                  <a:pt x="5626790" y="2188009"/>
                  <a:pt x="5641467" y="2195347"/>
                </a:cubicBezTo>
                <a:cubicBezTo>
                  <a:pt x="5696498" y="2222860"/>
                  <a:pt x="5674895" y="2181533"/>
                  <a:pt x="5739922" y="2224881"/>
                </a:cubicBezTo>
                <a:cubicBezTo>
                  <a:pt x="5759613" y="2238007"/>
                  <a:pt x="5782260" y="2247527"/>
                  <a:pt x="5798995" y="2264260"/>
                </a:cubicBezTo>
                <a:cubicBezTo>
                  <a:pt x="5845716" y="2310976"/>
                  <a:pt x="5820766" y="2297768"/>
                  <a:pt x="5867913" y="2313483"/>
                </a:cubicBezTo>
                <a:cubicBezTo>
                  <a:pt x="5960619" y="2406177"/>
                  <a:pt x="5811951" y="2266333"/>
                  <a:pt x="5956523" y="2362706"/>
                </a:cubicBezTo>
                <a:lnTo>
                  <a:pt x="6015595" y="2402084"/>
                </a:lnTo>
                <a:cubicBezTo>
                  <a:pt x="6025441" y="2408647"/>
                  <a:pt x="6033907" y="2418031"/>
                  <a:pt x="6045132" y="2421773"/>
                </a:cubicBezTo>
                <a:cubicBezTo>
                  <a:pt x="6054977" y="2425055"/>
                  <a:pt x="6065386" y="2426977"/>
                  <a:pt x="6074668" y="2431618"/>
                </a:cubicBezTo>
                <a:cubicBezTo>
                  <a:pt x="6139106" y="2463834"/>
                  <a:pt x="6068403" y="2437287"/>
                  <a:pt x="6133741" y="2480841"/>
                </a:cubicBezTo>
                <a:cubicBezTo>
                  <a:pt x="6142376" y="2486597"/>
                  <a:pt x="6153432" y="2487404"/>
                  <a:pt x="6163278" y="2490685"/>
                </a:cubicBezTo>
                <a:cubicBezTo>
                  <a:pt x="6198504" y="2525909"/>
                  <a:pt x="6168566" y="2501144"/>
                  <a:pt x="6232196" y="2530064"/>
                </a:cubicBezTo>
                <a:cubicBezTo>
                  <a:pt x="6252238" y="2539173"/>
                  <a:pt x="6271227" y="2550489"/>
                  <a:pt x="6291269" y="2559598"/>
                </a:cubicBezTo>
                <a:cubicBezTo>
                  <a:pt x="6375221" y="2597754"/>
                  <a:pt x="6308657" y="2562112"/>
                  <a:pt x="6419261" y="2598976"/>
                </a:cubicBezTo>
                <a:cubicBezTo>
                  <a:pt x="6438952" y="2605539"/>
                  <a:pt x="6457860" y="2615253"/>
                  <a:pt x="6478334" y="2618665"/>
                </a:cubicBezTo>
                <a:cubicBezTo>
                  <a:pt x="6570415" y="2634011"/>
                  <a:pt x="6517839" y="2624597"/>
                  <a:pt x="6635861" y="2648199"/>
                </a:cubicBezTo>
                <a:lnTo>
                  <a:pt x="6685089" y="2658044"/>
                </a:lnTo>
                <a:cubicBezTo>
                  <a:pt x="6718937" y="2664813"/>
                  <a:pt x="6741247" y="2668462"/>
                  <a:pt x="6773698" y="2677733"/>
                </a:cubicBezTo>
                <a:cubicBezTo>
                  <a:pt x="6806348" y="2687061"/>
                  <a:pt x="6803235" y="2677691"/>
                  <a:pt x="6803235" y="2697422"/>
                </a:cubicBezTo>
              </a:path>
            </a:pathLst>
          </a:custGeom>
          <a:noFill/>
          <a:ln w="9525">
            <a:solidFill>
              <a:srgbClr val="32FF1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646" name="Rettangolo 3"/>
          <p:cNvSpPr>
            <a:spLocks noChangeArrowheads="1"/>
          </p:cNvSpPr>
          <p:nvPr/>
        </p:nvSpPr>
        <p:spPr bwMode="auto">
          <a:xfrm>
            <a:off x="6399213" y="1398588"/>
            <a:ext cx="1625600" cy="45513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12647" name="Rettangolo 8"/>
          <p:cNvSpPr>
            <a:spLocks noChangeArrowheads="1"/>
          </p:cNvSpPr>
          <p:nvPr/>
        </p:nvSpPr>
        <p:spPr bwMode="auto">
          <a:xfrm>
            <a:off x="3884613" y="1403350"/>
            <a:ext cx="1624012" cy="4551363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12648" name="Rettangolo 9"/>
          <p:cNvSpPr>
            <a:spLocks noChangeArrowheads="1"/>
          </p:cNvSpPr>
          <p:nvPr/>
        </p:nvSpPr>
        <p:spPr bwMode="auto">
          <a:xfrm>
            <a:off x="1403350" y="1403350"/>
            <a:ext cx="1624013" cy="4551363"/>
          </a:xfrm>
          <a:prstGeom prst="rect">
            <a:avLst/>
          </a:prstGeom>
          <a:solidFill>
            <a:srgbClr val="FFFF00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Colesterolo ed infarto (o Pressione arteriosa ed ictus, è lo stesso): dalle parole ai numeri</a:t>
            </a:r>
          </a:p>
        </p:txBody>
      </p:sp>
      <p:sp>
        <p:nvSpPr>
          <p:cNvPr id="114690" name="Figura a mano libera 2"/>
          <p:cNvSpPr>
            <a:spLocks/>
          </p:cNvSpPr>
          <p:nvPr/>
        </p:nvSpPr>
        <p:spPr bwMode="auto">
          <a:xfrm>
            <a:off x="1309688" y="2165350"/>
            <a:ext cx="6399212" cy="3784600"/>
          </a:xfrm>
          <a:custGeom>
            <a:avLst/>
            <a:gdLst>
              <a:gd name="T0" fmla="*/ 0 w 6399569"/>
              <a:gd name="T1" fmla="*/ 0 h 3783926"/>
              <a:gd name="T2" fmla="*/ 6399569 w 6399569"/>
              <a:gd name="T3" fmla="*/ 3783926 h 3783926"/>
            </a:gdLst>
            <a:ahLst/>
            <a:cxnLst>
              <a:cxn ang="0">
                <a:pos x="285519" y="3770485"/>
              </a:cxn>
              <a:cxn ang="0">
                <a:pos x="630111" y="3731106"/>
              </a:cxn>
              <a:cxn ang="0">
                <a:pos x="767948" y="3711417"/>
              </a:cxn>
              <a:cxn ang="0">
                <a:pos x="964858" y="3681883"/>
              </a:cxn>
              <a:cxn ang="0">
                <a:pos x="1181459" y="3652349"/>
              </a:cxn>
              <a:cxn ang="0">
                <a:pos x="1358678" y="3612971"/>
              </a:cxn>
              <a:cxn ang="0">
                <a:pos x="1683579" y="3563748"/>
              </a:cxn>
              <a:cxn ang="0">
                <a:pos x="1841107" y="3524369"/>
              </a:cxn>
              <a:cxn ang="0">
                <a:pos x="1949407" y="3494836"/>
              </a:cxn>
              <a:cxn ang="0">
                <a:pos x="2195544" y="3435768"/>
              </a:cxn>
              <a:cxn ang="0">
                <a:pos x="2323536" y="3396389"/>
              </a:cxn>
              <a:cxn ang="0">
                <a:pos x="2549982" y="3317633"/>
              </a:cxn>
              <a:cxn ang="0">
                <a:pos x="2687819" y="3258565"/>
              </a:cxn>
              <a:cxn ang="0">
                <a:pos x="2786274" y="3219187"/>
              </a:cxn>
              <a:cxn ang="0">
                <a:pos x="2914265" y="3169963"/>
              </a:cxn>
              <a:cxn ang="0">
                <a:pos x="3081639" y="3101051"/>
              </a:cxn>
              <a:cxn ang="0">
                <a:pos x="3229321" y="3051828"/>
              </a:cxn>
              <a:cxn ang="0">
                <a:pos x="3327776" y="2992761"/>
              </a:cxn>
              <a:cxn ang="0">
                <a:pos x="3455767" y="2953382"/>
              </a:cxn>
              <a:cxn ang="0">
                <a:pos x="3623141" y="2884470"/>
              </a:cxn>
              <a:cxn ang="0">
                <a:pos x="3721595" y="2815558"/>
              </a:cxn>
              <a:cxn ang="0">
                <a:pos x="3839741" y="2736801"/>
              </a:cxn>
              <a:cxn ang="0">
                <a:pos x="3957887" y="2687578"/>
              </a:cxn>
              <a:cxn ang="0">
                <a:pos x="4135106" y="2589132"/>
              </a:cxn>
              <a:cxn ang="0">
                <a:pos x="4322170" y="2470996"/>
              </a:cxn>
              <a:cxn ang="0">
                <a:pos x="4400934" y="2402084"/>
              </a:cxn>
              <a:cxn ang="0">
                <a:pos x="4607690" y="2254415"/>
              </a:cxn>
              <a:cxn ang="0">
                <a:pos x="4735681" y="2165813"/>
              </a:cxn>
              <a:cxn ang="0">
                <a:pos x="4883363" y="2057523"/>
              </a:cxn>
              <a:cxn ang="0">
                <a:pos x="4962127" y="1998455"/>
              </a:cxn>
              <a:cxn ang="0">
                <a:pos x="5099964" y="1890164"/>
              </a:cxn>
              <a:cxn ang="0">
                <a:pos x="5208265" y="1772029"/>
              </a:cxn>
              <a:cxn ang="0">
                <a:pos x="5346102" y="1614515"/>
              </a:cxn>
              <a:cxn ang="0">
                <a:pos x="5464247" y="1486536"/>
              </a:cxn>
              <a:cxn ang="0">
                <a:pos x="5582393" y="1338866"/>
              </a:cxn>
              <a:cxn ang="0">
                <a:pos x="5671003" y="1220731"/>
              </a:cxn>
              <a:cxn ang="0">
                <a:pos x="5749767" y="1122285"/>
              </a:cxn>
              <a:cxn ang="0">
                <a:pos x="5828531" y="1023839"/>
              </a:cxn>
              <a:cxn ang="0">
                <a:pos x="5887604" y="935237"/>
              </a:cxn>
              <a:cxn ang="0">
                <a:pos x="5986058" y="787568"/>
              </a:cxn>
              <a:cxn ang="0">
                <a:pos x="6084513" y="669433"/>
              </a:cxn>
              <a:cxn ang="0">
                <a:pos x="6163277" y="570987"/>
              </a:cxn>
              <a:cxn ang="0">
                <a:pos x="6222350" y="443007"/>
              </a:cxn>
              <a:cxn ang="0">
                <a:pos x="6242041" y="374095"/>
              </a:cxn>
              <a:cxn ang="0">
                <a:pos x="6310960" y="236270"/>
              </a:cxn>
              <a:cxn ang="0">
                <a:pos x="6350342" y="137824"/>
              </a:cxn>
              <a:cxn ang="0">
                <a:pos x="6389724" y="19689"/>
              </a:cxn>
            </a:cxnLst>
            <a:rect l="T0" t="T1" r="T2" b="T3"/>
            <a:pathLst>
              <a:path w="6399569" h="3783926">
                <a:moveTo>
                  <a:pt x="0" y="3770485"/>
                </a:moveTo>
                <a:cubicBezTo>
                  <a:pt x="128194" y="3791847"/>
                  <a:pt x="59585" y="3784605"/>
                  <a:pt x="285519" y="3770485"/>
                </a:cubicBezTo>
                <a:cubicBezTo>
                  <a:pt x="367667" y="3765351"/>
                  <a:pt x="531656" y="3750795"/>
                  <a:pt x="531656" y="3750795"/>
                </a:cubicBezTo>
                <a:cubicBezTo>
                  <a:pt x="601308" y="3733385"/>
                  <a:pt x="541605" y="3747196"/>
                  <a:pt x="630111" y="3731106"/>
                </a:cubicBezTo>
                <a:cubicBezTo>
                  <a:pt x="646575" y="3728113"/>
                  <a:pt x="662773" y="3723628"/>
                  <a:pt x="679339" y="3721262"/>
                </a:cubicBezTo>
                <a:cubicBezTo>
                  <a:pt x="708758" y="3717060"/>
                  <a:pt x="738529" y="3715619"/>
                  <a:pt x="767948" y="3711417"/>
                </a:cubicBezTo>
                <a:cubicBezTo>
                  <a:pt x="807472" y="3705771"/>
                  <a:pt x="846477" y="3696680"/>
                  <a:pt x="886094" y="3691728"/>
                </a:cubicBezTo>
                <a:cubicBezTo>
                  <a:pt x="912349" y="3688446"/>
                  <a:pt x="938759" y="3686233"/>
                  <a:pt x="964858" y="3681883"/>
                </a:cubicBezTo>
                <a:cubicBezTo>
                  <a:pt x="1062646" y="3665586"/>
                  <a:pt x="933298" y="3676639"/>
                  <a:pt x="1063313" y="3662194"/>
                </a:cubicBezTo>
                <a:cubicBezTo>
                  <a:pt x="1102590" y="3657830"/>
                  <a:pt x="1142077" y="3655631"/>
                  <a:pt x="1181459" y="3652349"/>
                </a:cubicBezTo>
                <a:cubicBezTo>
                  <a:pt x="1308423" y="3616077"/>
                  <a:pt x="1192019" y="3645954"/>
                  <a:pt x="1319296" y="3622815"/>
                </a:cubicBezTo>
                <a:cubicBezTo>
                  <a:pt x="1332609" y="3620395"/>
                  <a:pt x="1345283" y="3614884"/>
                  <a:pt x="1358678" y="3612971"/>
                </a:cubicBezTo>
                <a:cubicBezTo>
                  <a:pt x="1436722" y="3601823"/>
                  <a:pt x="1461900" y="3606150"/>
                  <a:pt x="1535896" y="3593282"/>
                </a:cubicBezTo>
                <a:cubicBezTo>
                  <a:pt x="1585356" y="3584681"/>
                  <a:pt x="1635953" y="3579623"/>
                  <a:pt x="1683579" y="3563748"/>
                </a:cubicBezTo>
                <a:cubicBezTo>
                  <a:pt x="1732053" y="3547590"/>
                  <a:pt x="1702878" y="3555609"/>
                  <a:pt x="1772188" y="3544059"/>
                </a:cubicBezTo>
                <a:cubicBezTo>
                  <a:pt x="1795597" y="3536257"/>
                  <a:pt x="1816384" y="3528489"/>
                  <a:pt x="1841107" y="3524369"/>
                </a:cubicBezTo>
                <a:cubicBezTo>
                  <a:pt x="1867206" y="3520020"/>
                  <a:pt x="1893616" y="3517806"/>
                  <a:pt x="1919871" y="3514525"/>
                </a:cubicBezTo>
                <a:cubicBezTo>
                  <a:pt x="1929716" y="3507962"/>
                  <a:pt x="1938531" y="3499497"/>
                  <a:pt x="1949407" y="3494836"/>
                </a:cubicBezTo>
                <a:cubicBezTo>
                  <a:pt x="1972618" y="3484889"/>
                  <a:pt x="2041735" y="3477428"/>
                  <a:pt x="2057707" y="3475146"/>
                </a:cubicBezTo>
                <a:cubicBezTo>
                  <a:pt x="2142458" y="3446899"/>
                  <a:pt x="2096639" y="3460492"/>
                  <a:pt x="2195544" y="3435768"/>
                </a:cubicBezTo>
                <a:cubicBezTo>
                  <a:pt x="2208671" y="3432486"/>
                  <a:pt x="2222823" y="3431974"/>
                  <a:pt x="2234926" y="3425923"/>
                </a:cubicBezTo>
                <a:cubicBezTo>
                  <a:pt x="2289276" y="3398751"/>
                  <a:pt x="2259916" y="3409112"/>
                  <a:pt x="2323536" y="3396389"/>
                </a:cubicBezTo>
                <a:cubicBezTo>
                  <a:pt x="2395488" y="3348425"/>
                  <a:pt x="2297864" y="3407667"/>
                  <a:pt x="2412145" y="3366856"/>
                </a:cubicBezTo>
                <a:cubicBezTo>
                  <a:pt x="2581229" y="3306474"/>
                  <a:pt x="2412673" y="3340514"/>
                  <a:pt x="2549982" y="3317633"/>
                </a:cubicBezTo>
                <a:cubicBezTo>
                  <a:pt x="2579518" y="3307788"/>
                  <a:pt x="2611893" y="3304116"/>
                  <a:pt x="2638591" y="3288099"/>
                </a:cubicBezTo>
                <a:cubicBezTo>
                  <a:pt x="2655000" y="3278254"/>
                  <a:pt x="2670398" y="3266483"/>
                  <a:pt x="2687819" y="3258565"/>
                </a:cubicBezTo>
                <a:cubicBezTo>
                  <a:pt x="2706715" y="3249977"/>
                  <a:pt x="2727620" y="3246584"/>
                  <a:pt x="2746892" y="3238876"/>
                </a:cubicBezTo>
                <a:cubicBezTo>
                  <a:pt x="2760519" y="3233426"/>
                  <a:pt x="2772784" y="3224968"/>
                  <a:pt x="2786274" y="3219187"/>
                </a:cubicBezTo>
                <a:cubicBezTo>
                  <a:pt x="2818763" y="3205265"/>
                  <a:pt x="2851197" y="3190985"/>
                  <a:pt x="2884729" y="3179808"/>
                </a:cubicBezTo>
                <a:cubicBezTo>
                  <a:pt x="2894574" y="3176526"/>
                  <a:pt x="2904726" y="3174051"/>
                  <a:pt x="2914265" y="3169963"/>
                </a:cubicBezTo>
                <a:cubicBezTo>
                  <a:pt x="2985595" y="3139395"/>
                  <a:pt x="2919895" y="3157023"/>
                  <a:pt x="3002875" y="3140430"/>
                </a:cubicBezTo>
                <a:cubicBezTo>
                  <a:pt x="3029130" y="3127304"/>
                  <a:pt x="3053162" y="3108169"/>
                  <a:pt x="3081639" y="3101051"/>
                </a:cubicBezTo>
                <a:cubicBezTo>
                  <a:pt x="3101628" y="3096054"/>
                  <a:pt x="3130780" y="3089837"/>
                  <a:pt x="3150557" y="3081362"/>
                </a:cubicBezTo>
                <a:cubicBezTo>
                  <a:pt x="3222636" y="3050474"/>
                  <a:pt x="3156714" y="3069979"/>
                  <a:pt x="3229321" y="3051828"/>
                </a:cubicBezTo>
                <a:cubicBezTo>
                  <a:pt x="3324545" y="2980416"/>
                  <a:pt x="3223070" y="3050030"/>
                  <a:pt x="3298239" y="3012450"/>
                </a:cubicBezTo>
                <a:cubicBezTo>
                  <a:pt x="3308823" y="3007159"/>
                  <a:pt x="3316697" y="2996915"/>
                  <a:pt x="3327776" y="2992761"/>
                </a:cubicBezTo>
                <a:cubicBezTo>
                  <a:pt x="3343445" y="2986886"/>
                  <a:pt x="3360594" y="2986198"/>
                  <a:pt x="3377003" y="2982916"/>
                </a:cubicBezTo>
                <a:cubicBezTo>
                  <a:pt x="3486646" y="2928100"/>
                  <a:pt x="3348526" y="2993594"/>
                  <a:pt x="3455767" y="2953382"/>
                </a:cubicBezTo>
                <a:cubicBezTo>
                  <a:pt x="3558737" y="2914772"/>
                  <a:pt x="3433443" y="2949119"/>
                  <a:pt x="3534531" y="2923848"/>
                </a:cubicBezTo>
                <a:cubicBezTo>
                  <a:pt x="3642483" y="2842891"/>
                  <a:pt x="3501546" y="2939736"/>
                  <a:pt x="3623141" y="2884470"/>
                </a:cubicBezTo>
                <a:cubicBezTo>
                  <a:pt x="3644685" y="2874678"/>
                  <a:pt x="3662826" y="2858661"/>
                  <a:pt x="3682213" y="2845091"/>
                </a:cubicBezTo>
                <a:cubicBezTo>
                  <a:pt x="3695656" y="2835682"/>
                  <a:pt x="3707942" y="2824659"/>
                  <a:pt x="3721595" y="2815558"/>
                </a:cubicBezTo>
                <a:cubicBezTo>
                  <a:pt x="3737518" y="2804944"/>
                  <a:pt x="3755718" y="2797772"/>
                  <a:pt x="3770823" y="2786024"/>
                </a:cubicBezTo>
                <a:cubicBezTo>
                  <a:pt x="3840904" y="2731521"/>
                  <a:pt x="3779534" y="2756867"/>
                  <a:pt x="3839741" y="2736801"/>
                </a:cubicBezTo>
                <a:cubicBezTo>
                  <a:pt x="3900407" y="2696361"/>
                  <a:pt x="3833343" y="2735652"/>
                  <a:pt x="3918505" y="2707267"/>
                </a:cubicBezTo>
                <a:cubicBezTo>
                  <a:pt x="3932428" y="2702626"/>
                  <a:pt x="3944760" y="2694141"/>
                  <a:pt x="3957887" y="2687578"/>
                </a:cubicBezTo>
                <a:cubicBezTo>
                  <a:pt x="3980272" y="2665196"/>
                  <a:pt x="3998389" y="2644296"/>
                  <a:pt x="4026806" y="2628510"/>
                </a:cubicBezTo>
                <a:cubicBezTo>
                  <a:pt x="4047356" y="2617094"/>
                  <a:pt x="4115580" y="2595640"/>
                  <a:pt x="4135106" y="2589132"/>
                </a:cubicBezTo>
                <a:cubicBezTo>
                  <a:pt x="4283866" y="2470135"/>
                  <a:pt x="4082098" y="2622233"/>
                  <a:pt x="4243406" y="2530064"/>
                </a:cubicBezTo>
                <a:cubicBezTo>
                  <a:pt x="4271900" y="2513783"/>
                  <a:pt x="4295915" y="2490685"/>
                  <a:pt x="4322170" y="2470996"/>
                </a:cubicBezTo>
                <a:cubicBezTo>
                  <a:pt x="4335297" y="2461152"/>
                  <a:pt x="4349949" y="2453065"/>
                  <a:pt x="4361552" y="2441463"/>
                </a:cubicBezTo>
                <a:cubicBezTo>
                  <a:pt x="4374679" y="2428337"/>
                  <a:pt x="4386280" y="2413481"/>
                  <a:pt x="4400934" y="2402084"/>
                </a:cubicBezTo>
                <a:cubicBezTo>
                  <a:pt x="4474344" y="2344992"/>
                  <a:pt x="4424152" y="2396452"/>
                  <a:pt x="4489544" y="2352861"/>
                </a:cubicBezTo>
                <a:cubicBezTo>
                  <a:pt x="4612095" y="2271168"/>
                  <a:pt x="4528734" y="2323495"/>
                  <a:pt x="4607690" y="2254415"/>
                </a:cubicBezTo>
                <a:cubicBezTo>
                  <a:pt x="4646936" y="2220078"/>
                  <a:pt x="4651013" y="2225535"/>
                  <a:pt x="4696299" y="2195347"/>
                </a:cubicBezTo>
                <a:cubicBezTo>
                  <a:pt x="4709952" y="2186246"/>
                  <a:pt x="4722328" y="2175350"/>
                  <a:pt x="4735681" y="2165813"/>
                </a:cubicBezTo>
                <a:cubicBezTo>
                  <a:pt x="4745310" y="2158936"/>
                  <a:pt x="4755648" y="2153083"/>
                  <a:pt x="4765218" y="2146124"/>
                </a:cubicBezTo>
                <a:cubicBezTo>
                  <a:pt x="4765231" y="2146115"/>
                  <a:pt x="4863666" y="2072294"/>
                  <a:pt x="4883363" y="2057523"/>
                </a:cubicBezTo>
                <a:lnTo>
                  <a:pt x="4922745" y="2027989"/>
                </a:lnTo>
                <a:cubicBezTo>
                  <a:pt x="4935872" y="2018144"/>
                  <a:pt x="4950524" y="2010057"/>
                  <a:pt x="4962127" y="1998455"/>
                </a:cubicBezTo>
                <a:cubicBezTo>
                  <a:pt x="4971973" y="1988610"/>
                  <a:pt x="4980888" y="1977737"/>
                  <a:pt x="4991664" y="1968921"/>
                </a:cubicBezTo>
                <a:cubicBezTo>
                  <a:pt x="5040179" y="1929231"/>
                  <a:pt x="5057442" y="1918511"/>
                  <a:pt x="5099964" y="1890164"/>
                </a:cubicBezTo>
                <a:cubicBezTo>
                  <a:pt x="5123293" y="1855175"/>
                  <a:pt x="5146013" y="1818978"/>
                  <a:pt x="5178728" y="1791718"/>
                </a:cubicBezTo>
                <a:cubicBezTo>
                  <a:pt x="5187818" y="1784143"/>
                  <a:pt x="5200305" y="1780784"/>
                  <a:pt x="5208265" y="1772029"/>
                </a:cubicBezTo>
                <a:cubicBezTo>
                  <a:pt x="5233435" y="1744344"/>
                  <a:pt x="5247249" y="1705877"/>
                  <a:pt x="5277183" y="1683428"/>
                </a:cubicBezTo>
                <a:cubicBezTo>
                  <a:pt x="5348785" y="1629731"/>
                  <a:pt x="5287626" y="1681339"/>
                  <a:pt x="5346102" y="1614515"/>
                </a:cubicBezTo>
                <a:cubicBezTo>
                  <a:pt x="5377745" y="1578355"/>
                  <a:pt x="5396566" y="1566271"/>
                  <a:pt x="5434711" y="1535759"/>
                </a:cubicBezTo>
                <a:cubicBezTo>
                  <a:pt x="5444556" y="1519351"/>
                  <a:pt x="5451646" y="1500936"/>
                  <a:pt x="5464247" y="1486536"/>
                </a:cubicBezTo>
                <a:cubicBezTo>
                  <a:pt x="5475053" y="1474188"/>
                  <a:pt x="5493238" y="1469701"/>
                  <a:pt x="5503629" y="1457002"/>
                </a:cubicBezTo>
                <a:cubicBezTo>
                  <a:pt x="5619379" y="1315544"/>
                  <a:pt x="5503634" y="1428869"/>
                  <a:pt x="5582393" y="1338866"/>
                </a:cubicBezTo>
                <a:cubicBezTo>
                  <a:pt x="5594618" y="1324896"/>
                  <a:pt x="5610636" y="1314339"/>
                  <a:pt x="5621775" y="1299488"/>
                </a:cubicBezTo>
                <a:cubicBezTo>
                  <a:pt x="5640351" y="1274722"/>
                  <a:pt x="5652427" y="1245497"/>
                  <a:pt x="5671003" y="1220731"/>
                </a:cubicBezTo>
                <a:cubicBezTo>
                  <a:pt x="5680848" y="1207605"/>
                  <a:pt x="5690034" y="1193958"/>
                  <a:pt x="5700539" y="1181353"/>
                </a:cubicBezTo>
                <a:cubicBezTo>
                  <a:pt x="5750937" y="1120880"/>
                  <a:pt x="5680889" y="1220672"/>
                  <a:pt x="5749767" y="1122285"/>
                </a:cubicBezTo>
                <a:cubicBezTo>
                  <a:pt x="5763338" y="1102899"/>
                  <a:pt x="5774365" y="1081695"/>
                  <a:pt x="5789149" y="1063217"/>
                </a:cubicBezTo>
                <a:cubicBezTo>
                  <a:pt x="5800746" y="1048722"/>
                  <a:pt x="5816934" y="1038334"/>
                  <a:pt x="5828531" y="1023839"/>
                </a:cubicBezTo>
                <a:cubicBezTo>
                  <a:pt x="5843315" y="1005361"/>
                  <a:pt x="5854786" y="984460"/>
                  <a:pt x="5867913" y="964771"/>
                </a:cubicBezTo>
                <a:cubicBezTo>
                  <a:pt x="5874477" y="954926"/>
                  <a:pt x="5880212" y="944476"/>
                  <a:pt x="5887604" y="935237"/>
                </a:cubicBezTo>
                <a:cubicBezTo>
                  <a:pt x="5911552" y="905304"/>
                  <a:pt x="5949357" y="860964"/>
                  <a:pt x="5966367" y="826947"/>
                </a:cubicBezTo>
                <a:cubicBezTo>
                  <a:pt x="5972931" y="813821"/>
                  <a:pt x="5976307" y="798537"/>
                  <a:pt x="5986058" y="787568"/>
                </a:cubicBezTo>
                <a:cubicBezTo>
                  <a:pt x="6003087" y="768412"/>
                  <a:pt x="6025440" y="754753"/>
                  <a:pt x="6045131" y="738345"/>
                </a:cubicBezTo>
                <a:cubicBezTo>
                  <a:pt x="6057168" y="714274"/>
                  <a:pt x="6067119" y="690304"/>
                  <a:pt x="6084513" y="669433"/>
                </a:cubicBezTo>
                <a:cubicBezTo>
                  <a:pt x="6093427" y="658737"/>
                  <a:pt x="6104988" y="650470"/>
                  <a:pt x="6114050" y="639899"/>
                </a:cubicBezTo>
                <a:cubicBezTo>
                  <a:pt x="6123106" y="629334"/>
                  <a:pt x="6154372" y="586569"/>
                  <a:pt x="6163277" y="570987"/>
                </a:cubicBezTo>
                <a:cubicBezTo>
                  <a:pt x="6170559" y="558245"/>
                  <a:pt x="6176404" y="544735"/>
                  <a:pt x="6182968" y="531609"/>
                </a:cubicBezTo>
                <a:cubicBezTo>
                  <a:pt x="6201207" y="440429"/>
                  <a:pt x="6177700" y="521138"/>
                  <a:pt x="6222350" y="443007"/>
                </a:cubicBezTo>
                <a:cubicBezTo>
                  <a:pt x="6227499" y="433997"/>
                  <a:pt x="6229345" y="423451"/>
                  <a:pt x="6232196" y="413473"/>
                </a:cubicBezTo>
                <a:cubicBezTo>
                  <a:pt x="6235913" y="400464"/>
                  <a:pt x="6235328" y="385842"/>
                  <a:pt x="6242041" y="374095"/>
                </a:cubicBezTo>
                <a:cubicBezTo>
                  <a:pt x="6248949" y="362007"/>
                  <a:pt x="6261732" y="354406"/>
                  <a:pt x="6271578" y="344561"/>
                </a:cubicBezTo>
                <a:cubicBezTo>
                  <a:pt x="6329031" y="172218"/>
                  <a:pt x="6256166" y="386938"/>
                  <a:pt x="6310960" y="236270"/>
                </a:cubicBezTo>
                <a:cubicBezTo>
                  <a:pt x="6318053" y="216766"/>
                  <a:pt x="6322942" y="196473"/>
                  <a:pt x="6330651" y="177203"/>
                </a:cubicBezTo>
                <a:cubicBezTo>
                  <a:pt x="6336102" y="163577"/>
                  <a:pt x="6344561" y="151313"/>
                  <a:pt x="6350342" y="137824"/>
                </a:cubicBezTo>
                <a:cubicBezTo>
                  <a:pt x="6372445" y="86255"/>
                  <a:pt x="6346919" y="128401"/>
                  <a:pt x="6370033" y="59067"/>
                </a:cubicBezTo>
                <a:cubicBezTo>
                  <a:pt x="6374674" y="45145"/>
                  <a:pt x="6383160" y="32815"/>
                  <a:pt x="6389724" y="19689"/>
                </a:cubicBezTo>
                <a:lnTo>
                  <a:pt x="6399569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114691" name="Connettore 1 4"/>
          <p:cNvCxnSpPr>
            <a:cxnSpLocks noChangeShapeType="1"/>
          </p:cNvCxnSpPr>
          <p:nvPr/>
        </p:nvCxnSpPr>
        <p:spPr bwMode="auto">
          <a:xfrm>
            <a:off x="1033463" y="6073775"/>
            <a:ext cx="7059612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692" name="Connettore 1 7"/>
          <p:cNvCxnSpPr>
            <a:cxnSpLocks noChangeShapeType="1"/>
          </p:cNvCxnSpPr>
          <p:nvPr/>
        </p:nvCxnSpPr>
        <p:spPr bwMode="auto">
          <a:xfrm flipV="1">
            <a:off x="1038225" y="1525588"/>
            <a:ext cx="0" cy="4543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4693" name="Figura a mano libera 1"/>
          <p:cNvSpPr>
            <a:spLocks/>
          </p:cNvSpPr>
          <p:nvPr/>
        </p:nvSpPr>
        <p:spPr bwMode="auto">
          <a:xfrm>
            <a:off x="1309688" y="2973388"/>
            <a:ext cx="6527800" cy="2697162"/>
          </a:xfrm>
          <a:custGeom>
            <a:avLst/>
            <a:gdLst>
              <a:gd name="T0" fmla="*/ 0 w 6803314"/>
              <a:gd name="T1" fmla="*/ 0 h 2697422"/>
              <a:gd name="T2" fmla="*/ 6803314 w 6803314"/>
              <a:gd name="T3" fmla="*/ 2697422 h 2697422"/>
            </a:gdLst>
            <a:ahLst/>
            <a:cxnLst>
              <a:cxn ang="0">
                <a:pos x="305211" y="2618665"/>
              </a:cxn>
              <a:cxn ang="0">
                <a:pos x="511966" y="2549753"/>
              </a:cxn>
              <a:cxn ang="0">
                <a:pos x="630112" y="2500530"/>
              </a:cxn>
              <a:cxn ang="0">
                <a:pos x="817176" y="2421773"/>
              </a:cxn>
              <a:cxn ang="0">
                <a:pos x="935322" y="2372550"/>
              </a:cxn>
              <a:cxn ang="0">
                <a:pos x="1083004" y="2274104"/>
              </a:cxn>
              <a:cxn ang="0">
                <a:pos x="1260223" y="2136280"/>
              </a:cxn>
              <a:cxn ang="0">
                <a:pos x="1466979" y="1978766"/>
              </a:cxn>
              <a:cxn ang="0">
                <a:pos x="1604815" y="1840941"/>
              </a:cxn>
              <a:cxn ang="0">
                <a:pos x="1742652" y="1693272"/>
              </a:cxn>
              <a:cxn ang="0">
                <a:pos x="1860798" y="1565292"/>
              </a:cxn>
              <a:cxn ang="0">
                <a:pos x="2018326" y="1368400"/>
              </a:cxn>
              <a:cxn ang="0">
                <a:pos x="2126626" y="1240420"/>
              </a:cxn>
              <a:cxn ang="0">
                <a:pos x="2205390" y="1112440"/>
              </a:cxn>
              <a:cxn ang="0">
                <a:pos x="2333382" y="954927"/>
              </a:cxn>
              <a:cxn ang="0">
                <a:pos x="2510601" y="748190"/>
              </a:cxn>
              <a:cxn ang="0">
                <a:pos x="2628746" y="590676"/>
              </a:cxn>
              <a:cxn ang="0">
                <a:pos x="2874884" y="285493"/>
              </a:cxn>
              <a:cxn ang="0">
                <a:pos x="3012721" y="177203"/>
              </a:cxn>
              <a:cxn ang="0">
                <a:pos x="3140712" y="108290"/>
              </a:cxn>
              <a:cxn ang="0">
                <a:pos x="3288394" y="59067"/>
              </a:cxn>
              <a:cxn ang="0">
                <a:pos x="3445922" y="0"/>
              </a:cxn>
              <a:cxn ang="0">
                <a:pos x="3790514" y="88601"/>
              </a:cxn>
              <a:cxn ang="0">
                <a:pos x="3957888" y="196892"/>
              </a:cxn>
              <a:cxn ang="0">
                <a:pos x="4085879" y="295338"/>
              </a:cxn>
              <a:cxn ang="0">
                <a:pos x="4253253" y="531609"/>
              </a:cxn>
              <a:cxn ang="0">
                <a:pos x="4361553" y="698967"/>
              </a:cxn>
              <a:cxn ang="0">
                <a:pos x="4469853" y="866325"/>
              </a:cxn>
              <a:cxn ang="0">
                <a:pos x="4568308" y="1013994"/>
              </a:cxn>
              <a:cxn ang="0">
                <a:pos x="4647072" y="1171508"/>
              </a:cxn>
              <a:cxn ang="0">
                <a:pos x="4725836" y="1309333"/>
              </a:cxn>
              <a:cxn ang="0">
                <a:pos x="4834137" y="1466846"/>
              </a:cxn>
              <a:cxn ang="0">
                <a:pos x="4971973" y="1604671"/>
              </a:cxn>
              <a:cxn ang="0">
                <a:pos x="5099965" y="1732651"/>
              </a:cxn>
              <a:cxn ang="0">
                <a:pos x="5227956" y="1890164"/>
              </a:cxn>
              <a:cxn ang="0">
                <a:pos x="5306720" y="1968921"/>
              </a:cxn>
              <a:cxn ang="0">
                <a:pos x="5405175" y="2047678"/>
              </a:cxn>
              <a:cxn ang="0">
                <a:pos x="5602085" y="2165813"/>
              </a:cxn>
              <a:cxn ang="0">
                <a:pos x="5798995" y="2264260"/>
              </a:cxn>
              <a:cxn ang="0">
                <a:pos x="6015595" y="2402084"/>
              </a:cxn>
              <a:cxn ang="0">
                <a:pos x="6133741" y="2480841"/>
              </a:cxn>
              <a:cxn ang="0">
                <a:pos x="6291269" y="2559598"/>
              </a:cxn>
              <a:cxn ang="0">
                <a:pos x="6635861" y="2648199"/>
              </a:cxn>
              <a:cxn ang="0">
                <a:pos x="6803235" y="2697422"/>
              </a:cxn>
            </a:cxnLst>
            <a:rect l="T0" t="T1" r="T2" b="T3"/>
            <a:pathLst>
              <a:path w="6803314" h="2697422">
                <a:moveTo>
                  <a:pt x="0" y="2667888"/>
                </a:moveTo>
                <a:cubicBezTo>
                  <a:pt x="87125" y="2658209"/>
                  <a:pt x="114600" y="2656785"/>
                  <a:pt x="206756" y="2638355"/>
                </a:cubicBezTo>
                <a:lnTo>
                  <a:pt x="305211" y="2618665"/>
                </a:lnTo>
                <a:lnTo>
                  <a:pt x="354438" y="2608821"/>
                </a:lnTo>
                <a:cubicBezTo>
                  <a:pt x="412382" y="2579852"/>
                  <a:pt x="379901" y="2593771"/>
                  <a:pt x="452893" y="2569442"/>
                </a:cubicBezTo>
                <a:lnTo>
                  <a:pt x="511966" y="2549753"/>
                </a:lnTo>
                <a:cubicBezTo>
                  <a:pt x="525093" y="2543190"/>
                  <a:pt x="538605" y="2537345"/>
                  <a:pt x="551348" y="2530064"/>
                </a:cubicBezTo>
                <a:cubicBezTo>
                  <a:pt x="561622" y="2524194"/>
                  <a:pt x="569805" y="2514529"/>
                  <a:pt x="580884" y="2510375"/>
                </a:cubicBezTo>
                <a:cubicBezTo>
                  <a:pt x="596553" y="2504500"/>
                  <a:pt x="613703" y="2503812"/>
                  <a:pt x="630112" y="2500530"/>
                </a:cubicBezTo>
                <a:cubicBezTo>
                  <a:pt x="656367" y="2487404"/>
                  <a:pt x="681029" y="2470434"/>
                  <a:pt x="708876" y="2461152"/>
                </a:cubicBezTo>
                <a:cubicBezTo>
                  <a:pt x="775917" y="2438806"/>
                  <a:pt x="693459" y="2466933"/>
                  <a:pt x="787640" y="2431618"/>
                </a:cubicBezTo>
                <a:cubicBezTo>
                  <a:pt x="797357" y="2427974"/>
                  <a:pt x="807894" y="2426414"/>
                  <a:pt x="817176" y="2421773"/>
                </a:cubicBezTo>
                <a:cubicBezTo>
                  <a:pt x="827760" y="2416482"/>
                  <a:pt x="835900" y="2406889"/>
                  <a:pt x="846713" y="2402084"/>
                </a:cubicBezTo>
                <a:cubicBezTo>
                  <a:pt x="865680" y="2393655"/>
                  <a:pt x="886095" y="2388958"/>
                  <a:pt x="905786" y="2382395"/>
                </a:cubicBezTo>
                <a:lnTo>
                  <a:pt x="935322" y="2372550"/>
                </a:lnTo>
                <a:lnTo>
                  <a:pt x="964858" y="2362706"/>
                </a:lnTo>
                <a:cubicBezTo>
                  <a:pt x="971422" y="2356143"/>
                  <a:pt x="977123" y="2348585"/>
                  <a:pt x="984549" y="2343016"/>
                </a:cubicBezTo>
                <a:cubicBezTo>
                  <a:pt x="1029749" y="2309119"/>
                  <a:pt x="1043776" y="2307725"/>
                  <a:pt x="1083004" y="2274104"/>
                </a:cubicBezTo>
                <a:cubicBezTo>
                  <a:pt x="1093576" y="2265043"/>
                  <a:pt x="1101402" y="2252923"/>
                  <a:pt x="1112541" y="2244570"/>
                </a:cubicBezTo>
                <a:cubicBezTo>
                  <a:pt x="1127850" y="2233089"/>
                  <a:pt x="1146336" y="2226351"/>
                  <a:pt x="1161768" y="2215036"/>
                </a:cubicBezTo>
                <a:cubicBezTo>
                  <a:pt x="1195659" y="2190185"/>
                  <a:pt x="1225254" y="2159591"/>
                  <a:pt x="1260223" y="2136280"/>
                </a:cubicBezTo>
                <a:lnTo>
                  <a:pt x="1289760" y="2116590"/>
                </a:lnTo>
                <a:cubicBezTo>
                  <a:pt x="1330682" y="2055214"/>
                  <a:pt x="1299305" y="2093144"/>
                  <a:pt x="1407906" y="2027989"/>
                </a:cubicBezTo>
                <a:cubicBezTo>
                  <a:pt x="1445809" y="1990088"/>
                  <a:pt x="1425857" y="2006177"/>
                  <a:pt x="1466979" y="1978766"/>
                </a:cubicBezTo>
                <a:cubicBezTo>
                  <a:pt x="1490881" y="1942914"/>
                  <a:pt x="1487850" y="1943277"/>
                  <a:pt x="1526051" y="1909854"/>
                </a:cubicBezTo>
                <a:cubicBezTo>
                  <a:pt x="1538400" y="1899049"/>
                  <a:pt x="1553084" y="1891125"/>
                  <a:pt x="1565433" y="1880320"/>
                </a:cubicBezTo>
                <a:cubicBezTo>
                  <a:pt x="1579404" y="1868096"/>
                  <a:pt x="1591688" y="1854067"/>
                  <a:pt x="1604815" y="1840941"/>
                </a:cubicBezTo>
                <a:cubicBezTo>
                  <a:pt x="1631719" y="1760243"/>
                  <a:pt x="1585182" y="1885156"/>
                  <a:pt x="1673734" y="1752340"/>
                </a:cubicBezTo>
                <a:cubicBezTo>
                  <a:pt x="1680298" y="1742495"/>
                  <a:pt x="1684441" y="1730506"/>
                  <a:pt x="1693425" y="1722806"/>
                </a:cubicBezTo>
                <a:cubicBezTo>
                  <a:pt x="1707954" y="1710353"/>
                  <a:pt x="1726425" y="1703413"/>
                  <a:pt x="1742652" y="1693272"/>
                </a:cubicBezTo>
                <a:cubicBezTo>
                  <a:pt x="1752686" y="1687001"/>
                  <a:pt x="1762343" y="1680146"/>
                  <a:pt x="1772189" y="1673583"/>
                </a:cubicBezTo>
                <a:cubicBezTo>
                  <a:pt x="1814353" y="1610342"/>
                  <a:pt x="1764410" y="1681066"/>
                  <a:pt x="1831262" y="1604671"/>
                </a:cubicBezTo>
                <a:cubicBezTo>
                  <a:pt x="1842067" y="1592323"/>
                  <a:pt x="1850119" y="1577750"/>
                  <a:pt x="1860798" y="1565292"/>
                </a:cubicBezTo>
                <a:cubicBezTo>
                  <a:pt x="1886063" y="1535818"/>
                  <a:pt x="1889492" y="1536321"/>
                  <a:pt x="1919871" y="1516069"/>
                </a:cubicBezTo>
                <a:cubicBezTo>
                  <a:pt x="1944251" y="1467314"/>
                  <a:pt x="1940926" y="1469893"/>
                  <a:pt x="1978944" y="1417623"/>
                </a:cubicBezTo>
                <a:cubicBezTo>
                  <a:pt x="1991304" y="1400630"/>
                  <a:pt x="2005718" y="1385210"/>
                  <a:pt x="2018326" y="1368400"/>
                </a:cubicBezTo>
                <a:cubicBezTo>
                  <a:pt x="2051145" y="1324646"/>
                  <a:pt x="2021608" y="1349805"/>
                  <a:pt x="2067553" y="1319177"/>
                </a:cubicBezTo>
                <a:cubicBezTo>
                  <a:pt x="2074117" y="1309332"/>
                  <a:pt x="2080144" y="1299108"/>
                  <a:pt x="2087244" y="1289643"/>
                </a:cubicBezTo>
                <a:cubicBezTo>
                  <a:pt x="2099852" y="1272833"/>
                  <a:pt x="2115344" y="1258147"/>
                  <a:pt x="2126626" y="1240420"/>
                </a:cubicBezTo>
                <a:cubicBezTo>
                  <a:pt x="2138445" y="1221849"/>
                  <a:pt x="2144495" y="1200020"/>
                  <a:pt x="2156163" y="1181353"/>
                </a:cubicBezTo>
                <a:cubicBezTo>
                  <a:pt x="2161083" y="1173482"/>
                  <a:pt x="2170459" y="1169216"/>
                  <a:pt x="2175854" y="1161663"/>
                </a:cubicBezTo>
                <a:cubicBezTo>
                  <a:pt x="2186976" y="1146093"/>
                  <a:pt x="2192937" y="1126968"/>
                  <a:pt x="2205390" y="1112440"/>
                </a:cubicBezTo>
                <a:cubicBezTo>
                  <a:pt x="2232574" y="1080728"/>
                  <a:pt x="2268938" y="1057254"/>
                  <a:pt x="2294000" y="1023839"/>
                </a:cubicBezTo>
                <a:lnTo>
                  <a:pt x="2323536" y="984460"/>
                </a:lnTo>
                <a:cubicBezTo>
                  <a:pt x="2326818" y="974616"/>
                  <a:pt x="2327155" y="963228"/>
                  <a:pt x="2333382" y="954927"/>
                </a:cubicBezTo>
                <a:cubicBezTo>
                  <a:pt x="2347306" y="936364"/>
                  <a:pt x="2382609" y="905704"/>
                  <a:pt x="2382609" y="905704"/>
                </a:cubicBezTo>
                <a:cubicBezTo>
                  <a:pt x="2428770" y="813389"/>
                  <a:pt x="2365490" y="929563"/>
                  <a:pt x="2471219" y="797413"/>
                </a:cubicBezTo>
                <a:cubicBezTo>
                  <a:pt x="2484346" y="781005"/>
                  <a:pt x="2497993" y="765000"/>
                  <a:pt x="2510601" y="748190"/>
                </a:cubicBezTo>
                <a:cubicBezTo>
                  <a:pt x="2517701" y="738725"/>
                  <a:pt x="2522431" y="727499"/>
                  <a:pt x="2530292" y="718656"/>
                </a:cubicBezTo>
                <a:cubicBezTo>
                  <a:pt x="2548793" y="697844"/>
                  <a:pt x="2576911" y="684494"/>
                  <a:pt x="2589365" y="659588"/>
                </a:cubicBezTo>
                <a:cubicBezTo>
                  <a:pt x="2648869" y="540592"/>
                  <a:pt x="2573083" y="688079"/>
                  <a:pt x="2628746" y="590676"/>
                </a:cubicBezTo>
                <a:cubicBezTo>
                  <a:pt x="2636028" y="577934"/>
                  <a:pt x="2639143" y="562656"/>
                  <a:pt x="2648437" y="551298"/>
                </a:cubicBezTo>
                <a:cubicBezTo>
                  <a:pt x="2735132" y="445347"/>
                  <a:pt x="2694745" y="521221"/>
                  <a:pt x="2746892" y="443007"/>
                </a:cubicBezTo>
                <a:cubicBezTo>
                  <a:pt x="2829579" y="318989"/>
                  <a:pt x="2757703" y="402664"/>
                  <a:pt x="2874884" y="285493"/>
                </a:cubicBezTo>
                <a:cubicBezTo>
                  <a:pt x="2888011" y="272367"/>
                  <a:pt x="2898819" y="256412"/>
                  <a:pt x="2914266" y="246115"/>
                </a:cubicBezTo>
                <a:cubicBezTo>
                  <a:pt x="2983887" y="199705"/>
                  <a:pt x="2897682" y="257959"/>
                  <a:pt x="2983184" y="196892"/>
                </a:cubicBezTo>
                <a:cubicBezTo>
                  <a:pt x="2992813" y="190015"/>
                  <a:pt x="3002137" y="182494"/>
                  <a:pt x="3012721" y="177203"/>
                </a:cubicBezTo>
                <a:cubicBezTo>
                  <a:pt x="3094245" y="136444"/>
                  <a:pt x="2987145" y="204095"/>
                  <a:pt x="3071794" y="147669"/>
                </a:cubicBezTo>
                <a:cubicBezTo>
                  <a:pt x="3078358" y="137824"/>
                  <a:pt x="3081212" y="124005"/>
                  <a:pt x="3091485" y="118135"/>
                </a:cubicBezTo>
                <a:cubicBezTo>
                  <a:pt x="3106014" y="109833"/>
                  <a:pt x="3124407" y="112052"/>
                  <a:pt x="3140712" y="108290"/>
                </a:cubicBezTo>
                <a:cubicBezTo>
                  <a:pt x="3167082" y="102205"/>
                  <a:pt x="3195270" y="100703"/>
                  <a:pt x="3219476" y="88601"/>
                </a:cubicBezTo>
                <a:cubicBezTo>
                  <a:pt x="3232603" y="82038"/>
                  <a:pt x="3245368" y="74693"/>
                  <a:pt x="3258858" y="68912"/>
                </a:cubicBezTo>
                <a:cubicBezTo>
                  <a:pt x="3268397" y="64824"/>
                  <a:pt x="3279112" y="63708"/>
                  <a:pt x="3288394" y="59067"/>
                </a:cubicBezTo>
                <a:cubicBezTo>
                  <a:pt x="3298978" y="53776"/>
                  <a:pt x="3307118" y="44183"/>
                  <a:pt x="3317931" y="39378"/>
                </a:cubicBezTo>
                <a:cubicBezTo>
                  <a:pt x="3360040" y="20665"/>
                  <a:pt x="3376296" y="21297"/>
                  <a:pt x="3416386" y="9844"/>
                </a:cubicBezTo>
                <a:cubicBezTo>
                  <a:pt x="3426365" y="6993"/>
                  <a:pt x="3436077" y="3281"/>
                  <a:pt x="3445922" y="0"/>
                </a:cubicBezTo>
                <a:cubicBezTo>
                  <a:pt x="3501189" y="5526"/>
                  <a:pt x="3550006" y="8238"/>
                  <a:pt x="3603450" y="19689"/>
                </a:cubicBezTo>
                <a:cubicBezTo>
                  <a:pt x="3606449" y="20332"/>
                  <a:pt x="3689456" y="39090"/>
                  <a:pt x="3711751" y="49223"/>
                </a:cubicBezTo>
                <a:cubicBezTo>
                  <a:pt x="3738473" y="61368"/>
                  <a:pt x="3764260" y="75475"/>
                  <a:pt x="3790514" y="88601"/>
                </a:cubicBezTo>
                <a:cubicBezTo>
                  <a:pt x="3803641" y="95164"/>
                  <a:pt x="3817684" y="100149"/>
                  <a:pt x="3829896" y="108290"/>
                </a:cubicBezTo>
                <a:cubicBezTo>
                  <a:pt x="3849587" y="121416"/>
                  <a:pt x="3872234" y="130936"/>
                  <a:pt x="3888969" y="147669"/>
                </a:cubicBezTo>
                <a:cubicBezTo>
                  <a:pt x="3928884" y="187580"/>
                  <a:pt x="3906052" y="170977"/>
                  <a:pt x="3957888" y="196892"/>
                </a:cubicBezTo>
                <a:cubicBezTo>
                  <a:pt x="3967733" y="206737"/>
                  <a:pt x="3976728" y="217513"/>
                  <a:pt x="3987424" y="226426"/>
                </a:cubicBezTo>
                <a:cubicBezTo>
                  <a:pt x="3996514" y="234001"/>
                  <a:pt x="4007332" y="239238"/>
                  <a:pt x="4016961" y="246115"/>
                </a:cubicBezTo>
                <a:cubicBezTo>
                  <a:pt x="4102463" y="307182"/>
                  <a:pt x="4016258" y="248928"/>
                  <a:pt x="4085879" y="295338"/>
                </a:cubicBezTo>
                <a:cubicBezTo>
                  <a:pt x="4128627" y="380825"/>
                  <a:pt x="4079225" y="292409"/>
                  <a:pt x="4135107" y="364250"/>
                </a:cubicBezTo>
                <a:cubicBezTo>
                  <a:pt x="4204023" y="452848"/>
                  <a:pt x="4149877" y="393786"/>
                  <a:pt x="4194180" y="452852"/>
                </a:cubicBezTo>
                <a:cubicBezTo>
                  <a:pt x="4213871" y="479104"/>
                  <a:pt x="4236368" y="503470"/>
                  <a:pt x="4253253" y="531609"/>
                </a:cubicBezTo>
                <a:cubicBezTo>
                  <a:pt x="4263098" y="548017"/>
                  <a:pt x="4273496" y="564105"/>
                  <a:pt x="4282789" y="580832"/>
                </a:cubicBezTo>
                <a:cubicBezTo>
                  <a:pt x="4289917" y="593661"/>
                  <a:pt x="4294339" y="608000"/>
                  <a:pt x="4302480" y="620210"/>
                </a:cubicBezTo>
                <a:cubicBezTo>
                  <a:pt x="4320684" y="647514"/>
                  <a:pt x="4341862" y="672715"/>
                  <a:pt x="4361553" y="698967"/>
                </a:cubicBezTo>
                <a:cubicBezTo>
                  <a:pt x="4371398" y="712093"/>
                  <a:pt x="4381987" y="724693"/>
                  <a:pt x="4391089" y="738345"/>
                </a:cubicBezTo>
                <a:cubicBezTo>
                  <a:pt x="4439573" y="811065"/>
                  <a:pt x="4416271" y="778482"/>
                  <a:pt x="4460008" y="836791"/>
                </a:cubicBezTo>
                <a:cubicBezTo>
                  <a:pt x="4463290" y="846636"/>
                  <a:pt x="4464704" y="857315"/>
                  <a:pt x="4469853" y="866325"/>
                </a:cubicBezTo>
                <a:cubicBezTo>
                  <a:pt x="4487685" y="897529"/>
                  <a:pt x="4503847" y="904772"/>
                  <a:pt x="4519081" y="935237"/>
                </a:cubicBezTo>
                <a:cubicBezTo>
                  <a:pt x="4526985" y="951043"/>
                  <a:pt x="4529405" y="969475"/>
                  <a:pt x="4538772" y="984460"/>
                </a:cubicBezTo>
                <a:cubicBezTo>
                  <a:pt x="4546152" y="996266"/>
                  <a:pt x="4560215" y="1002665"/>
                  <a:pt x="4568308" y="1013994"/>
                </a:cubicBezTo>
                <a:cubicBezTo>
                  <a:pt x="4616774" y="1081841"/>
                  <a:pt x="4563490" y="1024046"/>
                  <a:pt x="4597845" y="1092751"/>
                </a:cubicBezTo>
                <a:cubicBezTo>
                  <a:pt x="4605184" y="1107427"/>
                  <a:pt x="4618684" y="1118216"/>
                  <a:pt x="4627381" y="1132130"/>
                </a:cubicBezTo>
                <a:cubicBezTo>
                  <a:pt x="4635159" y="1144575"/>
                  <a:pt x="4641290" y="1158019"/>
                  <a:pt x="4647072" y="1171508"/>
                </a:cubicBezTo>
                <a:cubicBezTo>
                  <a:pt x="4651160" y="1181046"/>
                  <a:pt x="4651161" y="1192408"/>
                  <a:pt x="4656918" y="1201042"/>
                </a:cubicBezTo>
                <a:cubicBezTo>
                  <a:pt x="4664642" y="1212626"/>
                  <a:pt x="4678979" y="1218830"/>
                  <a:pt x="4686454" y="1230576"/>
                </a:cubicBezTo>
                <a:cubicBezTo>
                  <a:pt x="4702213" y="1255338"/>
                  <a:pt x="4705080" y="1288580"/>
                  <a:pt x="4725836" y="1309333"/>
                </a:cubicBezTo>
                <a:cubicBezTo>
                  <a:pt x="4735682" y="1319177"/>
                  <a:pt x="4746312" y="1328295"/>
                  <a:pt x="4755373" y="1338866"/>
                </a:cubicBezTo>
                <a:cubicBezTo>
                  <a:pt x="4767625" y="1353159"/>
                  <a:pt x="4821211" y="1428074"/>
                  <a:pt x="4824291" y="1437312"/>
                </a:cubicBezTo>
                <a:cubicBezTo>
                  <a:pt x="4827573" y="1447157"/>
                  <a:pt x="4826799" y="1459508"/>
                  <a:pt x="4834137" y="1466846"/>
                </a:cubicBezTo>
                <a:cubicBezTo>
                  <a:pt x="4841476" y="1474184"/>
                  <a:pt x="4853828" y="1473409"/>
                  <a:pt x="4863673" y="1476691"/>
                </a:cubicBezTo>
                <a:cubicBezTo>
                  <a:pt x="4875710" y="1500763"/>
                  <a:pt x="4885660" y="1524731"/>
                  <a:pt x="4903055" y="1545603"/>
                </a:cubicBezTo>
                <a:cubicBezTo>
                  <a:pt x="4935365" y="1584372"/>
                  <a:pt x="4931857" y="1569573"/>
                  <a:pt x="4971973" y="1604671"/>
                </a:cubicBezTo>
                <a:cubicBezTo>
                  <a:pt x="4985944" y="1616895"/>
                  <a:pt x="4998228" y="1630923"/>
                  <a:pt x="5011355" y="1644049"/>
                </a:cubicBezTo>
                <a:cubicBezTo>
                  <a:pt x="5014637" y="1653894"/>
                  <a:pt x="5013863" y="1666245"/>
                  <a:pt x="5021201" y="1673583"/>
                </a:cubicBezTo>
                <a:cubicBezTo>
                  <a:pt x="5044407" y="1696787"/>
                  <a:pt x="5099965" y="1732651"/>
                  <a:pt x="5099965" y="1732651"/>
                </a:cubicBezTo>
                <a:cubicBezTo>
                  <a:pt x="5110153" y="1753025"/>
                  <a:pt x="5123443" y="1783673"/>
                  <a:pt x="5139347" y="1801563"/>
                </a:cubicBezTo>
                <a:cubicBezTo>
                  <a:pt x="5157848" y="1822375"/>
                  <a:pt x="5178729" y="1840942"/>
                  <a:pt x="5198420" y="1860631"/>
                </a:cubicBezTo>
                <a:lnTo>
                  <a:pt x="5227956" y="1890164"/>
                </a:lnTo>
                <a:cubicBezTo>
                  <a:pt x="5237802" y="1900009"/>
                  <a:pt x="5245908" y="1911975"/>
                  <a:pt x="5257493" y="1919698"/>
                </a:cubicBezTo>
                <a:lnTo>
                  <a:pt x="5287029" y="1939387"/>
                </a:lnTo>
                <a:cubicBezTo>
                  <a:pt x="5293593" y="1949232"/>
                  <a:pt x="5297480" y="1961530"/>
                  <a:pt x="5306720" y="1968921"/>
                </a:cubicBezTo>
                <a:cubicBezTo>
                  <a:pt x="5314824" y="1975404"/>
                  <a:pt x="5327456" y="1973266"/>
                  <a:pt x="5336257" y="1978766"/>
                </a:cubicBezTo>
                <a:cubicBezTo>
                  <a:pt x="5354076" y="1989902"/>
                  <a:pt x="5370625" y="2003286"/>
                  <a:pt x="5385484" y="2018144"/>
                </a:cubicBezTo>
                <a:cubicBezTo>
                  <a:pt x="5393851" y="2026510"/>
                  <a:pt x="5395481" y="2040893"/>
                  <a:pt x="5405175" y="2047678"/>
                </a:cubicBezTo>
                <a:cubicBezTo>
                  <a:pt x="5429223" y="2064510"/>
                  <a:pt x="5460455" y="2069446"/>
                  <a:pt x="5483939" y="2087057"/>
                </a:cubicBezTo>
                <a:cubicBezTo>
                  <a:pt x="5512802" y="2108702"/>
                  <a:pt x="5524080" y="2118296"/>
                  <a:pt x="5552857" y="2136280"/>
                </a:cubicBezTo>
                <a:cubicBezTo>
                  <a:pt x="5569085" y="2146421"/>
                  <a:pt x="5586163" y="2155199"/>
                  <a:pt x="5602085" y="2165813"/>
                </a:cubicBezTo>
                <a:cubicBezTo>
                  <a:pt x="5615738" y="2174914"/>
                  <a:pt x="5626790" y="2188009"/>
                  <a:pt x="5641467" y="2195347"/>
                </a:cubicBezTo>
                <a:cubicBezTo>
                  <a:pt x="5696498" y="2222860"/>
                  <a:pt x="5674895" y="2181533"/>
                  <a:pt x="5739922" y="2224881"/>
                </a:cubicBezTo>
                <a:cubicBezTo>
                  <a:pt x="5759613" y="2238007"/>
                  <a:pt x="5782260" y="2247527"/>
                  <a:pt x="5798995" y="2264260"/>
                </a:cubicBezTo>
                <a:cubicBezTo>
                  <a:pt x="5845716" y="2310976"/>
                  <a:pt x="5820766" y="2297768"/>
                  <a:pt x="5867913" y="2313483"/>
                </a:cubicBezTo>
                <a:cubicBezTo>
                  <a:pt x="5960619" y="2406177"/>
                  <a:pt x="5811951" y="2266333"/>
                  <a:pt x="5956523" y="2362706"/>
                </a:cubicBezTo>
                <a:lnTo>
                  <a:pt x="6015595" y="2402084"/>
                </a:lnTo>
                <a:cubicBezTo>
                  <a:pt x="6025441" y="2408647"/>
                  <a:pt x="6033907" y="2418031"/>
                  <a:pt x="6045132" y="2421773"/>
                </a:cubicBezTo>
                <a:cubicBezTo>
                  <a:pt x="6054977" y="2425055"/>
                  <a:pt x="6065386" y="2426977"/>
                  <a:pt x="6074668" y="2431618"/>
                </a:cubicBezTo>
                <a:cubicBezTo>
                  <a:pt x="6139106" y="2463834"/>
                  <a:pt x="6068403" y="2437287"/>
                  <a:pt x="6133741" y="2480841"/>
                </a:cubicBezTo>
                <a:cubicBezTo>
                  <a:pt x="6142376" y="2486597"/>
                  <a:pt x="6153432" y="2487404"/>
                  <a:pt x="6163278" y="2490685"/>
                </a:cubicBezTo>
                <a:cubicBezTo>
                  <a:pt x="6198504" y="2525909"/>
                  <a:pt x="6168566" y="2501144"/>
                  <a:pt x="6232196" y="2530064"/>
                </a:cubicBezTo>
                <a:cubicBezTo>
                  <a:pt x="6252238" y="2539173"/>
                  <a:pt x="6271227" y="2550489"/>
                  <a:pt x="6291269" y="2559598"/>
                </a:cubicBezTo>
                <a:cubicBezTo>
                  <a:pt x="6375221" y="2597754"/>
                  <a:pt x="6308657" y="2562112"/>
                  <a:pt x="6419261" y="2598976"/>
                </a:cubicBezTo>
                <a:cubicBezTo>
                  <a:pt x="6438952" y="2605539"/>
                  <a:pt x="6457860" y="2615253"/>
                  <a:pt x="6478334" y="2618665"/>
                </a:cubicBezTo>
                <a:cubicBezTo>
                  <a:pt x="6570415" y="2634011"/>
                  <a:pt x="6517839" y="2624597"/>
                  <a:pt x="6635861" y="2648199"/>
                </a:cubicBezTo>
                <a:lnTo>
                  <a:pt x="6685089" y="2658044"/>
                </a:lnTo>
                <a:cubicBezTo>
                  <a:pt x="6718937" y="2664813"/>
                  <a:pt x="6741247" y="2668462"/>
                  <a:pt x="6773698" y="2677733"/>
                </a:cubicBezTo>
                <a:cubicBezTo>
                  <a:pt x="6806348" y="2687061"/>
                  <a:pt x="6803235" y="2677691"/>
                  <a:pt x="6803235" y="2697422"/>
                </a:cubicBezTo>
              </a:path>
            </a:pathLst>
          </a:custGeom>
          <a:noFill/>
          <a:ln w="9525">
            <a:solidFill>
              <a:srgbClr val="32FF1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4694" name="Rettangolo 3"/>
          <p:cNvSpPr>
            <a:spLocks noChangeArrowheads="1"/>
          </p:cNvSpPr>
          <p:nvPr/>
        </p:nvSpPr>
        <p:spPr bwMode="auto">
          <a:xfrm>
            <a:off x="6399213" y="1398588"/>
            <a:ext cx="1625600" cy="45513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14695" name="Rettangolo 8"/>
          <p:cNvSpPr>
            <a:spLocks noChangeArrowheads="1"/>
          </p:cNvSpPr>
          <p:nvPr/>
        </p:nvSpPr>
        <p:spPr bwMode="auto">
          <a:xfrm>
            <a:off x="3884613" y="1403350"/>
            <a:ext cx="1624012" cy="4551363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14696" name="Rettangolo 9"/>
          <p:cNvSpPr>
            <a:spLocks noChangeArrowheads="1"/>
          </p:cNvSpPr>
          <p:nvPr/>
        </p:nvSpPr>
        <p:spPr bwMode="auto">
          <a:xfrm>
            <a:off x="1403350" y="1403350"/>
            <a:ext cx="1624013" cy="4551363"/>
          </a:xfrm>
          <a:prstGeom prst="rect">
            <a:avLst/>
          </a:prstGeom>
          <a:solidFill>
            <a:srgbClr val="FFFF00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14697" name="CasellaDiTesto 6"/>
          <p:cNvSpPr txBox="1">
            <a:spLocks noChangeArrowheads="1"/>
          </p:cNvSpPr>
          <p:nvPr/>
        </p:nvSpPr>
        <p:spPr bwMode="auto">
          <a:xfrm>
            <a:off x="1270000" y="6122988"/>
            <a:ext cx="2628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/>
              <a:t>Poche persone, </a:t>
            </a:r>
          </a:p>
          <a:p>
            <a:r>
              <a:rPr lang="it-IT" sz="1600" b="1"/>
              <a:t>basso rischio</a:t>
            </a:r>
          </a:p>
        </p:txBody>
      </p:sp>
      <p:sp>
        <p:nvSpPr>
          <p:cNvPr id="114698" name="CasellaDiTesto 10"/>
          <p:cNvSpPr txBox="1">
            <a:spLocks noChangeArrowheads="1"/>
          </p:cNvSpPr>
          <p:nvPr/>
        </p:nvSpPr>
        <p:spPr bwMode="auto">
          <a:xfrm>
            <a:off x="3667125" y="6127750"/>
            <a:ext cx="2628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/>
              <a:t>Moltissime persone, medio rischio</a:t>
            </a:r>
          </a:p>
        </p:txBody>
      </p:sp>
      <p:sp>
        <p:nvSpPr>
          <p:cNvPr id="114699" name="CasellaDiTesto 11"/>
          <p:cNvSpPr txBox="1">
            <a:spLocks noChangeArrowheads="1"/>
          </p:cNvSpPr>
          <p:nvPr/>
        </p:nvSpPr>
        <p:spPr bwMode="auto">
          <a:xfrm>
            <a:off x="6172200" y="6122988"/>
            <a:ext cx="2836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/>
              <a:t>Poche persone, </a:t>
            </a:r>
          </a:p>
          <a:p>
            <a:r>
              <a:rPr lang="it-IT" sz="1600" b="1"/>
              <a:t>alto o altissimo rischio</a:t>
            </a:r>
          </a:p>
        </p:txBody>
      </p:sp>
      <p:sp>
        <p:nvSpPr>
          <p:cNvPr id="114700" name="CasellaDiTesto 12"/>
          <p:cNvSpPr txBox="1">
            <a:spLocks noChangeArrowheads="1"/>
          </p:cNvSpPr>
          <p:nvPr/>
        </p:nvSpPr>
        <p:spPr bwMode="auto">
          <a:xfrm>
            <a:off x="1682750" y="2165350"/>
            <a:ext cx="1096963" cy="64611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1 su 100 </a:t>
            </a:r>
          </a:p>
          <a:p>
            <a:pPr algn="ctr"/>
            <a:r>
              <a:rPr lang="it-IT" b="1">
                <a:solidFill>
                  <a:srgbClr val="FF0000"/>
                </a:solidFill>
              </a:rPr>
              <a:t>eventi</a:t>
            </a:r>
          </a:p>
        </p:txBody>
      </p:sp>
      <p:sp>
        <p:nvSpPr>
          <p:cNvPr id="114701" name="CasellaDiTesto 15"/>
          <p:cNvSpPr txBox="1">
            <a:spLocks noChangeArrowheads="1"/>
          </p:cNvSpPr>
          <p:nvPr/>
        </p:nvSpPr>
        <p:spPr bwMode="auto">
          <a:xfrm>
            <a:off x="4105156" y="2216150"/>
            <a:ext cx="1224201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74 </a:t>
            </a:r>
            <a:r>
              <a:rPr lang="it-IT" b="1" dirty="0">
                <a:solidFill>
                  <a:srgbClr val="FF0000"/>
                </a:solidFill>
              </a:rPr>
              <a:t>su 100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eventi</a:t>
            </a:r>
          </a:p>
        </p:txBody>
      </p:sp>
      <p:sp>
        <p:nvSpPr>
          <p:cNvPr id="114702" name="CasellaDiTesto 16"/>
          <p:cNvSpPr txBox="1">
            <a:spLocks noChangeArrowheads="1"/>
          </p:cNvSpPr>
          <p:nvPr/>
        </p:nvSpPr>
        <p:spPr bwMode="auto">
          <a:xfrm>
            <a:off x="6613406" y="2233613"/>
            <a:ext cx="1224201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25 </a:t>
            </a:r>
            <a:r>
              <a:rPr lang="it-IT" b="1" dirty="0">
                <a:solidFill>
                  <a:srgbClr val="FF0000"/>
                </a:solidFill>
              </a:rPr>
              <a:t>su 100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eventi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metodo scientifico, ed il mondo dell’alternativo</a:t>
            </a:r>
          </a:p>
        </p:txBody>
      </p:sp>
      <p:sp>
        <p:nvSpPr>
          <p:cNvPr id="121858" name="Segnaposto contenuto 6"/>
          <p:cNvSpPr>
            <a:spLocks noGrp="1"/>
          </p:cNvSpPr>
          <p:nvPr>
            <p:ph idx="1"/>
          </p:nvPr>
        </p:nvSpPr>
        <p:spPr>
          <a:xfrm>
            <a:off x="457200" y="2579688"/>
            <a:ext cx="8229600" cy="2974975"/>
          </a:xfrm>
        </p:spPr>
        <p:txBody>
          <a:bodyPr/>
          <a:lstStyle/>
          <a:p>
            <a:r>
              <a:rPr lang="it-IT" smtClean="0"/>
              <a:t>Si ha spesso l’impressione che i giornali, le persone che non si occupano di scienza, perfino alcuni medici, svalorizzino l’importanza del metodo scientifico.</a:t>
            </a:r>
          </a:p>
          <a:p>
            <a:r>
              <a:rPr lang="it-IT" smtClean="0"/>
              <a:t>Le cosiddette “medicine alternative” proliferano, creando non pochi problemi, o difficoltà, nel rapporto medico-paziente.</a:t>
            </a:r>
          </a:p>
          <a:p>
            <a:r>
              <a:rPr lang="it-IT" smtClean="0"/>
              <a:t>Se andaste dal vostro meccanico…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Perché abbiamo bisogno di studi di metodologia rigorosa, controllati contro placebo</a:t>
            </a:r>
          </a:p>
        </p:txBody>
      </p:sp>
      <p:sp>
        <p:nvSpPr>
          <p:cNvPr id="123906" name="Segnaposto contenuto 6"/>
          <p:cNvSpPr>
            <a:spLocks noGrp="1"/>
          </p:cNvSpPr>
          <p:nvPr>
            <p:ph idx="1"/>
          </p:nvPr>
        </p:nvSpPr>
        <p:spPr>
          <a:xfrm>
            <a:off x="457200" y="2579688"/>
            <a:ext cx="8229600" cy="2974975"/>
          </a:xfrm>
        </p:spPr>
        <p:txBody>
          <a:bodyPr/>
          <a:lstStyle/>
          <a:p>
            <a:r>
              <a:rPr lang="it-IT" smtClean="0"/>
              <a:t>Molte malattie “passano” spontaneamente, anche se gravi ed anche dopo un decorso prolungato. </a:t>
            </a:r>
          </a:p>
          <a:p>
            <a:r>
              <a:rPr lang="it-IT" smtClean="0"/>
              <a:t>Se non stabiliamo una rigorosa metodologia di accertamento dell’efficacia dei trattamenti, l’ultimo farmaco (o l’ultimo intervento terapeutico effettuato) sarà percepito automaticamente come risolutivo.</a:t>
            </a:r>
          </a:p>
          <a:p>
            <a:r>
              <a:rPr lang="it-IT" smtClean="0"/>
              <a:t>Anche se non è stato così, in realtà…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metodologia scientifica</a:t>
            </a:r>
          </a:p>
        </p:txBody>
      </p:sp>
      <p:sp>
        <p:nvSpPr>
          <p:cNvPr id="125954" name="Rettangolo 2"/>
          <p:cNvSpPr>
            <a:spLocks noChangeArrowheads="1"/>
          </p:cNvSpPr>
          <p:nvPr/>
        </p:nvSpPr>
        <p:spPr bwMode="auto">
          <a:xfrm>
            <a:off x="585788" y="2568575"/>
            <a:ext cx="1312862" cy="3109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5955" name="CasellaDiTesto 19"/>
          <p:cNvSpPr txBox="1">
            <a:spLocks noChangeArrowheads="1"/>
          </p:cNvSpPr>
          <p:nvPr/>
        </p:nvSpPr>
        <p:spPr bwMode="auto">
          <a:xfrm>
            <a:off x="646113" y="1593850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Campione</a:t>
            </a:r>
          </a:p>
        </p:txBody>
      </p:sp>
      <p:sp>
        <p:nvSpPr>
          <p:cNvPr id="125956" name="CasellaDiTesto 22"/>
          <p:cNvSpPr txBox="1">
            <a:spLocks noChangeArrowheads="1"/>
          </p:cNvSpPr>
          <p:nvPr/>
        </p:nvSpPr>
        <p:spPr bwMode="auto">
          <a:xfrm>
            <a:off x="582613" y="3644900"/>
            <a:ext cx="1300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60 pazienti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metodologia scientifica</a:t>
            </a:r>
          </a:p>
        </p:txBody>
      </p:sp>
      <p:sp>
        <p:nvSpPr>
          <p:cNvPr id="128002" name="Rettangolo 2"/>
          <p:cNvSpPr>
            <a:spLocks noChangeArrowheads="1"/>
          </p:cNvSpPr>
          <p:nvPr/>
        </p:nvSpPr>
        <p:spPr bwMode="auto">
          <a:xfrm>
            <a:off x="585788" y="2568575"/>
            <a:ext cx="1312862" cy="3109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3" name="Rettangolo 6"/>
          <p:cNvSpPr>
            <a:spLocks noChangeArrowheads="1"/>
          </p:cNvSpPr>
          <p:nvPr/>
        </p:nvSpPr>
        <p:spPr bwMode="auto">
          <a:xfrm>
            <a:off x="2439988" y="2197100"/>
            <a:ext cx="928687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4" name="Rettangolo 8"/>
          <p:cNvSpPr>
            <a:spLocks noChangeArrowheads="1"/>
          </p:cNvSpPr>
          <p:nvPr/>
        </p:nvSpPr>
        <p:spPr bwMode="auto">
          <a:xfrm>
            <a:off x="2463800" y="4475163"/>
            <a:ext cx="904875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5" name="Freccia destra 13"/>
          <p:cNvSpPr>
            <a:spLocks noChangeArrowheads="1"/>
          </p:cNvSpPr>
          <p:nvPr/>
        </p:nvSpPr>
        <p:spPr bwMode="auto">
          <a:xfrm rot="-2173086">
            <a:off x="1898650" y="3762375"/>
            <a:ext cx="565150" cy="219075"/>
          </a:xfrm>
          <a:prstGeom prst="rightArrow">
            <a:avLst>
              <a:gd name="adj1" fmla="val 50000"/>
              <a:gd name="adj2" fmla="val 497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6" name="Freccia destra 14"/>
          <p:cNvSpPr>
            <a:spLocks noChangeArrowheads="1"/>
          </p:cNvSpPr>
          <p:nvPr/>
        </p:nvSpPr>
        <p:spPr bwMode="auto">
          <a:xfrm rot="2651513">
            <a:off x="1893888" y="4314825"/>
            <a:ext cx="565150" cy="217488"/>
          </a:xfrm>
          <a:prstGeom prst="rightArrow">
            <a:avLst>
              <a:gd name="adj1" fmla="val 50000"/>
              <a:gd name="adj2" fmla="val 501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7" name="Freccia destra 15"/>
          <p:cNvSpPr>
            <a:spLocks noChangeArrowheads="1"/>
          </p:cNvSpPr>
          <p:nvPr/>
        </p:nvSpPr>
        <p:spPr bwMode="auto">
          <a:xfrm>
            <a:off x="3562350" y="2774950"/>
            <a:ext cx="747713" cy="449263"/>
          </a:xfrm>
          <a:prstGeom prst="rightArrow">
            <a:avLst>
              <a:gd name="adj1" fmla="val 50000"/>
              <a:gd name="adj2" fmla="val 5011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8" name="Freccia destra 16"/>
          <p:cNvSpPr>
            <a:spLocks noChangeArrowheads="1"/>
          </p:cNvSpPr>
          <p:nvPr/>
        </p:nvSpPr>
        <p:spPr bwMode="auto">
          <a:xfrm>
            <a:off x="3573463" y="4995863"/>
            <a:ext cx="746125" cy="450850"/>
          </a:xfrm>
          <a:prstGeom prst="rightArrow">
            <a:avLst>
              <a:gd name="adj1" fmla="val 50000"/>
              <a:gd name="adj2" fmla="val 4983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28009" name="CasellaDiTesto 17"/>
          <p:cNvSpPr txBox="1">
            <a:spLocks noChangeArrowheads="1"/>
          </p:cNvSpPr>
          <p:nvPr/>
        </p:nvSpPr>
        <p:spPr bwMode="auto">
          <a:xfrm>
            <a:off x="3452813" y="2425700"/>
            <a:ext cx="776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Attivo</a:t>
            </a:r>
          </a:p>
        </p:txBody>
      </p:sp>
      <p:sp>
        <p:nvSpPr>
          <p:cNvPr id="128010" name="CasellaDiTesto 18"/>
          <p:cNvSpPr txBox="1">
            <a:spLocks noChangeArrowheads="1"/>
          </p:cNvSpPr>
          <p:nvPr/>
        </p:nvSpPr>
        <p:spPr bwMode="auto">
          <a:xfrm>
            <a:off x="3463925" y="4618038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Placebo</a:t>
            </a:r>
          </a:p>
        </p:txBody>
      </p:sp>
      <p:sp>
        <p:nvSpPr>
          <p:cNvPr id="128011" name="CasellaDiTesto 19"/>
          <p:cNvSpPr txBox="1">
            <a:spLocks noChangeArrowheads="1"/>
          </p:cNvSpPr>
          <p:nvPr/>
        </p:nvSpPr>
        <p:spPr bwMode="auto">
          <a:xfrm>
            <a:off x="646113" y="1593850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Campione</a:t>
            </a:r>
          </a:p>
        </p:txBody>
      </p:sp>
      <p:sp>
        <p:nvSpPr>
          <p:cNvPr id="128012" name="CasellaDiTesto 20"/>
          <p:cNvSpPr txBox="1">
            <a:spLocks noChangeArrowheads="1"/>
          </p:cNvSpPr>
          <p:nvPr/>
        </p:nvSpPr>
        <p:spPr bwMode="auto">
          <a:xfrm>
            <a:off x="2339975" y="158908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Random.</a:t>
            </a:r>
          </a:p>
        </p:txBody>
      </p:sp>
      <p:sp>
        <p:nvSpPr>
          <p:cNvPr id="128013" name="CasellaDiTesto 22"/>
          <p:cNvSpPr txBox="1">
            <a:spLocks noChangeArrowheads="1"/>
          </p:cNvSpPr>
          <p:nvPr/>
        </p:nvSpPr>
        <p:spPr bwMode="auto">
          <a:xfrm>
            <a:off x="582613" y="3644900"/>
            <a:ext cx="1300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60 pazienti</a:t>
            </a:r>
          </a:p>
        </p:txBody>
      </p:sp>
      <p:sp>
        <p:nvSpPr>
          <p:cNvPr id="128014" name="CasellaDiTesto 23"/>
          <p:cNvSpPr txBox="1">
            <a:spLocks noChangeArrowheads="1"/>
          </p:cNvSpPr>
          <p:nvPr/>
        </p:nvSpPr>
        <p:spPr bwMode="auto">
          <a:xfrm>
            <a:off x="2446338" y="2784475"/>
            <a:ext cx="94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28015" name="CasellaDiTesto 24"/>
          <p:cNvSpPr txBox="1">
            <a:spLocks noChangeArrowheads="1"/>
          </p:cNvSpPr>
          <p:nvPr/>
        </p:nvSpPr>
        <p:spPr bwMode="auto">
          <a:xfrm>
            <a:off x="2441575" y="501967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metodologia scientifica</a:t>
            </a:r>
          </a:p>
        </p:txBody>
      </p:sp>
      <p:sp>
        <p:nvSpPr>
          <p:cNvPr id="130050" name="Rettangolo 2"/>
          <p:cNvSpPr>
            <a:spLocks noChangeArrowheads="1"/>
          </p:cNvSpPr>
          <p:nvPr/>
        </p:nvSpPr>
        <p:spPr bwMode="auto">
          <a:xfrm>
            <a:off x="585788" y="2568575"/>
            <a:ext cx="1312862" cy="3109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1" name="Rettangolo 6"/>
          <p:cNvSpPr>
            <a:spLocks noChangeArrowheads="1"/>
          </p:cNvSpPr>
          <p:nvPr/>
        </p:nvSpPr>
        <p:spPr bwMode="auto">
          <a:xfrm>
            <a:off x="2439988" y="2197100"/>
            <a:ext cx="928687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2" name="Rettangolo 8"/>
          <p:cNvSpPr>
            <a:spLocks noChangeArrowheads="1"/>
          </p:cNvSpPr>
          <p:nvPr/>
        </p:nvSpPr>
        <p:spPr bwMode="auto">
          <a:xfrm>
            <a:off x="2463800" y="4475163"/>
            <a:ext cx="904875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3" name="Rettangolo 9"/>
          <p:cNvSpPr>
            <a:spLocks noChangeArrowheads="1"/>
          </p:cNvSpPr>
          <p:nvPr/>
        </p:nvSpPr>
        <p:spPr bwMode="auto">
          <a:xfrm>
            <a:off x="4576763" y="2206625"/>
            <a:ext cx="927100" cy="15557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4" name="Rettangolo 10"/>
          <p:cNvSpPr>
            <a:spLocks noChangeArrowheads="1"/>
          </p:cNvSpPr>
          <p:nvPr/>
        </p:nvSpPr>
        <p:spPr bwMode="auto">
          <a:xfrm>
            <a:off x="4586288" y="4471988"/>
            <a:ext cx="927100" cy="155416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5" name="Rettangolo 3"/>
          <p:cNvSpPr>
            <a:spLocks noChangeArrowheads="1"/>
          </p:cNvSpPr>
          <p:nvPr/>
        </p:nvSpPr>
        <p:spPr bwMode="auto">
          <a:xfrm>
            <a:off x="4576763" y="2854325"/>
            <a:ext cx="927100" cy="898525"/>
          </a:xfrm>
          <a:prstGeom prst="rect">
            <a:avLst/>
          </a:prstGeom>
          <a:solidFill>
            <a:srgbClr val="32FF1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6" name="Rettangolo 11"/>
          <p:cNvSpPr>
            <a:spLocks noChangeArrowheads="1"/>
          </p:cNvSpPr>
          <p:nvPr/>
        </p:nvSpPr>
        <p:spPr bwMode="auto">
          <a:xfrm>
            <a:off x="4586288" y="5678488"/>
            <a:ext cx="927100" cy="366712"/>
          </a:xfrm>
          <a:prstGeom prst="rect">
            <a:avLst/>
          </a:prstGeom>
          <a:solidFill>
            <a:srgbClr val="32FF1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7" name="Freccia destra 13"/>
          <p:cNvSpPr>
            <a:spLocks noChangeArrowheads="1"/>
          </p:cNvSpPr>
          <p:nvPr/>
        </p:nvSpPr>
        <p:spPr bwMode="auto">
          <a:xfrm rot="-2173086">
            <a:off x="1898650" y="3762375"/>
            <a:ext cx="565150" cy="219075"/>
          </a:xfrm>
          <a:prstGeom prst="rightArrow">
            <a:avLst>
              <a:gd name="adj1" fmla="val 50000"/>
              <a:gd name="adj2" fmla="val 497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8" name="Freccia destra 14"/>
          <p:cNvSpPr>
            <a:spLocks noChangeArrowheads="1"/>
          </p:cNvSpPr>
          <p:nvPr/>
        </p:nvSpPr>
        <p:spPr bwMode="auto">
          <a:xfrm rot="2651513">
            <a:off x="1893888" y="4314825"/>
            <a:ext cx="565150" cy="217488"/>
          </a:xfrm>
          <a:prstGeom prst="rightArrow">
            <a:avLst>
              <a:gd name="adj1" fmla="val 50000"/>
              <a:gd name="adj2" fmla="val 501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59" name="Freccia destra 15"/>
          <p:cNvSpPr>
            <a:spLocks noChangeArrowheads="1"/>
          </p:cNvSpPr>
          <p:nvPr/>
        </p:nvSpPr>
        <p:spPr bwMode="auto">
          <a:xfrm>
            <a:off x="3562350" y="2774950"/>
            <a:ext cx="747713" cy="449263"/>
          </a:xfrm>
          <a:prstGeom prst="rightArrow">
            <a:avLst>
              <a:gd name="adj1" fmla="val 50000"/>
              <a:gd name="adj2" fmla="val 5011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60" name="Freccia destra 16"/>
          <p:cNvSpPr>
            <a:spLocks noChangeArrowheads="1"/>
          </p:cNvSpPr>
          <p:nvPr/>
        </p:nvSpPr>
        <p:spPr bwMode="auto">
          <a:xfrm>
            <a:off x="3573463" y="4995863"/>
            <a:ext cx="746125" cy="450850"/>
          </a:xfrm>
          <a:prstGeom prst="rightArrow">
            <a:avLst>
              <a:gd name="adj1" fmla="val 50000"/>
              <a:gd name="adj2" fmla="val 4983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0061" name="CasellaDiTesto 17"/>
          <p:cNvSpPr txBox="1">
            <a:spLocks noChangeArrowheads="1"/>
          </p:cNvSpPr>
          <p:nvPr/>
        </p:nvSpPr>
        <p:spPr bwMode="auto">
          <a:xfrm>
            <a:off x="3452813" y="2425700"/>
            <a:ext cx="776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Attivo</a:t>
            </a:r>
          </a:p>
        </p:txBody>
      </p:sp>
      <p:sp>
        <p:nvSpPr>
          <p:cNvPr id="130062" name="CasellaDiTesto 18"/>
          <p:cNvSpPr txBox="1">
            <a:spLocks noChangeArrowheads="1"/>
          </p:cNvSpPr>
          <p:nvPr/>
        </p:nvSpPr>
        <p:spPr bwMode="auto">
          <a:xfrm>
            <a:off x="3463925" y="4618038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Placebo</a:t>
            </a:r>
          </a:p>
        </p:txBody>
      </p:sp>
      <p:sp>
        <p:nvSpPr>
          <p:cNvPr id="130063" name="CasellaDiTesto 19"/>
          <p:cNvSpPr txBox="1">
            <a:spLocks noChangeArrowheads="1"/>
          </p:cNvSpPr>
          <p:nvPr/>
        </p:nvSpPr>
        <p:spPr bwMode="auto">
          <a:xfrm>
            <a:off x="646113" y="1593850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Campione</a:t>
            </a:r>
          </a:p>
        </p:txBody>
      </p:sp>
      <p:sp>
        <p:nvSpPr>
          <p:cNvPr id="130064" name="CasellaDiTesto 20"/>
          <p:cNvSpPr txBox="1">
            <a:spLocks noChangeArrowheads="1"/>
          </p:cNvSpPr>
          <p:nvPr/>
        </p:nvSpPr>
        <p:spPr bwMode="auto">
          <a:xfrm>
            <a:off x="2339975" y="158908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Random.</a:t>
            </a:r>
          </a:p>
        </p:txBody>
      </p:sp>
      <p:sp>
        <p:nvSpPr>
          <p:cNvPr id="130065" name="CasellaDiTesto 21"/>
          <p:cNvSpPr txBox="1">
            <a:spLocks noChangeArrowheads="1"/>
          </p:cNvSpPr>
          <p:nvPr/>
        </p:nvSpPr>
        <p:spPr bwMode="auto">
          <a:xfrm>
            <a:off x="4533900" y="1598613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Esito</a:t>
            </a:r>
          </a:p>
        </p:txBody>
      </p:sp>
      <p:sp>
        <p:nvSpPr>
          <p:cNvPr id="130066" name="CasellaDiTesto 22"/>
          <p:cNvSpPr txBox="1">
            <a:spLocks noChangeArrowheads="1"/>
          </p:cNvSpPr>
          <p:nvPr/>
        </p:nvSpPr>
        <p:spPr bwMode="auto">
          <a:xfrm>
            <a:off x="582613" y="3644900"/>
            <a:ext cx="1300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60 pazienti</a:t>
            </a:r>
          </a:p>
        </p:txBody>
      </p:sp>
      <p:sp>
        <p:nvSpPr>
          <p:cNvPr id="130067" name="CasellaDiTesto 23"/>
          <p:cNvSpPr txBox="1">
            <a:spLocks noChangeArrowheads="1"/>
          </p:cNvSpPr>
          <p:nvPr/>
        </p:nvSpPr>
        <p:spPr bwMode="auto">
          <a:xfrm>
            <a:off x="2446338" y="2784475"/>
            <a:ext cx="94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30068" name="CasellaDiTesto 24"/>
          <p:cNvSpPr txBox="1">
            <a:spLocks noChangeArrowheads="1"/>
          </p:cNvSpPr>
          <p:nvPr/>
        </p:nvSpPr>
        <p:spPr bwMode="auto">
          <a:xfrm>
            <a:off x="2441575" y="501967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30069" name="CasellaDiTesto 25"/>
          <p:cNvSpPr txBox="1">
            <a:spLocks noChangeArrowheads="1"/>
          </p:cNvSpPr>
          <p:nvPr/>
        </p:nvSpPr>
        <p:spPr bwMode="auto">
          <a:xfrm>
            <a:off x="4632325" y="3095625"/>
            <a:ext cx="814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18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guariti</a:t>
            </a:r>
          </a:p>
        </p:txBody>
      </p:sp>
      <p:sp>
        <p:nvSpPr>
          <p:cNvPr id="130070" name="CasellaDiTesto 26"/>
          <p:cNvSpPr txBox="1">
            <a:spLocks noChangeArrowheads="1"/>
          </p:cNvSpPr>
          <p:nvPr/>
        </p:nvSpPr>
        <p:spPr bwMode="auto">
          <a:xfrm>
            <a:off x="4481513" y="2212975"/>
            <a:ext cx="113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12 non guariti</a:t>
            </a:r>
          </a:p>
        </p:txBody>
      </p:sp>
      <p:sp>
        <p:nvSpPr>
          <p:cNvPr id="130071" name="CasellaDiTesto 27"/>
          <p:cNvSpPr txBox="1">
            <a:spLocks noChangeArrowheads="1"/>
          </p:cNvSpPr>
          <p:nvPr/>
        </p:nvSpPr>
        <p:spPr bwMode="auto">
          <a:xfrm>
            <a:off x="4481513" y="4618038"/>
            <a:ext cx="113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24 non guariti</a:t>
            </a:r>
          </a:p>
        </p:txBody>
      </p:sp>
      <p:sp>
        <p:nvSpPr>
          <p:cNvPr id="130072" name="CasellaDiTesto 28"/>
          <p:cNvSpPr txBox="1">
            <a:spLocks noChangeArrowheads="1"/>
          </p:cNvSpPr>
          <p:nvPr/>
        </p:nvSpPr>
        <p:spPr bwMode="auto">
          <a:xfrm>
            <a:off x="4632325" y="5448300"/>
            <a:ext cx="814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6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guariti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raf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28600"/>
            <a:ext cx="6176963" cy="6219825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 flipV="1">
            <a:off x="2085975" y="635000"/>
            <a:ext cx="5330825" cy="170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447800" y="1190625"/>
            <a:ext cx="252413" cy="3968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543050" y="3503613"/>
            <a:ext cx="6024563" cy="294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chemeClr val="bg2"/>
              </a:solidFill>
            </a:endParaRPr>
          </a:p>
        </p:txBody>
      </p:sp>
      <p:sp>
        <p:nvSpPr>
          <p:cNvPr id="55302" name="Rettangolo 7"/>
          <p:cNvSpPr>
            <a:spLocks noChangeArrowheads="1"/>
          </p:cNvSpPr>
          <p:nvPr/>
        </p:nvSpPr>
        <p:spPr bwMode="auto">
          <a:xfrm>
            <a:off x="4508500" y="1257300"/>
            <a:ext cx="88900" cy="106363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5303" name="Rettangolo 12"/>
          <p:cNvSpPr>
            <a:spLocks noChangeArrowheads="1"/>
          </p:cNvSpPr>
          <p:nvPr/>
        </p:nvSpPr>
        <p:spPr bwMode="auto">
          <a:xfrm>
            <a:off x="4332288" y="1050925"/>
            <a:ext cx="176212" cy="2063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5304" name="CasellaDiTesto 1"/>
          <p:cNvSpPr txBox="1">
            <a:spLocks noChangeArrowheads="1"/>
          </p:cNvSpPr>
          <p:nvPr/>
        </p:nvSpPr>
        <p:spPr bwMode="auto">
          <a:xfrm>
            <a:off x="98425" y="1328738"/>
            <a:ext cx="1239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Ma quanto dura la vita “naturale” delle varie specie animali?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metodologia scientifica</a:t>
            </a:r>
          </a:p>
        </p:txBody>
      </p:sp>
      <p:sp>
        <p:nvSpPr>
          <p:cNvPr id="132098" name="Rettangolo 2"/>
          <p:cNvSpPr>
            <a:spLocks noChangeArrowheads="1"/>
          </p:cNvSpPr>
          <p:nvPr/>
        </p:nvSpPr>
        <p:spPr bwMode="auto">
          <a:xfrm>
            <a:off x="585788" y="2568575"/>
            <a:ext cx="1312862" cy="3109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099" name="Rettangolo 6"/>
          <p:cNvSpPr>
            <a:spLocks noChangeArrowheads="1"/>
          </p:cNvSpPr>
          <p:nvPr/>
        </p:nvSpPr>
        <p:spPr bwMode="auto">
          <a:xfrm>
            <a:off x="2439988" y="2197100"/>
            <a:ext cx="928687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0" name="Rettangolo 8"/>
          <p:cNvSpPr>
            <a:spLocks noChangeArrowheads="1"/>
          </p:cNvSpPr>
          <p:nvPr/>
        </p:nvSpPr>
        <p:spPr bwMode="auto">
          <a:xfrm>
            <a:off x="2463800" y="4475163"/>
            <a:ext cx="904875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1" name="Rettangolo 9"/>
          <p:cNvSpPr>
            <a:spLocks noChangeArrowheads="1"/>
          </p:cNvSpPr>
          <p:nvPr/>
        </p:nvSpPr>
        <p:spPr bwMode="auto">
          <a:xfrm>
            <a:off x="4576763" y="2206625"/>
            <a:ext cx="927100" cy="15557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2" name="Rettangolo 10"/>
          <p:cNvSpPr>
            <a:spLocks noChangeArrowheads="1"/>
          </p:cNvSpPr>
          <p:nvPr/>
        </p:nvSpPr>
        <p:spPr bwMode="auto">
          <a:xfrm>
            <a:off x="4586288" y="4471988"/>
            <a:ext cx="927100" cy="155416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3" name="Rettangolo 3"/>
          <p:cNvSpPr>
            <a:spLocks noChangeArrowheads="1"/>
          </p:cNvSpPr>
          <p:nvPr/>
        </p:nvSpPr>
        <p:spPr bwMode="auto">
          <a:xfrm>
            <a:off x="4576763" y="2854325"/>
            <a:ext cx="927100" cy="898525"/>
          </a:xfrm>
          <a:prstGeom prst="rect">
            <a:avLst/>
          </a:prstGeom>
          <a:solidFill>
            <a:srgbClr val="32FF1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4" name="Rettangolo 11"/>
          <p:cNvSpPr>
            <a:spLocks noChangeArrowheads="1"/>
          </p:cNvSpPr>
          <p:nvPr/>
        </p:nvSpPr>
        <p:spPr bwMode="auto">
          <a:xfrm>
            <a:off x="4586288" y="5678488"/>
            <a:ext cx="927100" cy="366712"/>
          </a:xfrm>
          <a:prstGeom prst="rect">
            <a:avLst/>
          </a:prstGeom>
          <a:solidFill>
            <a:srgbClr val="32FF1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5" name="Freccia destra 13"/>
          <p:cNvSpPr>
            <a:spLocks noChangeArrowheads="1"/>
          </p:cNvSpPr>
          <p:nvPr/>
        </p:nvSpPr>
        <p:spPr bwMode="auto">
          <a:xfrm rot="-2173086">
            <a:off x="1898650" y="3762375"/>
            <a:ext cx="565150" cy="219075"/>
          </a:xfrm>
          <a:prstGeom prst="rightArrow">
            <a:avLst>
              <a:gd name="adj1" fmla="val 50000"/>
              <a:gd name="adj2" fmla="val 497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6" name="Freccia destra 14"/>
          <p:cNvSpPr>
            <a:spLocks noChangeArrowheads="1"/>
          </p:cNvSpPr>
          <p:nvPr/>
        </p:nvSpPr>
        <p:spPr bwMode="auto">
          <a:xfrm rot="2651513">
            <a:off x="1893888" y="4314825"/>
            <a:ext cx="565150" cy="217488"/>
          </a:xfrm>
          <a:prstGeom prst="rightArrow">
            <a:avLst>
              <a:gd name="adj1" fmla="val 50000"/>
              <a:gd name="adj2" fmla="val 501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7" name="Freccia destra 15"/>
          <p:cNvSpPr>
            <a:spLocks noChangeArrowheads="1"/>
          </p:cNvSpPr>
          <p:nvPr/>
        </p:nvSpPr>
        <p:spPr bwMode="auto">
          <a:xfrm>
            <a:off x="3562350" y="2774950"/>
            <a:ext cx="747713" cy="449263"/>
          </a:xfrm>
          <a:prstGeom prst="rightArrow">
            <a:avLst>
              <a:gd name="adj1" fmla="val 50000"/>
              <a:gd name="adj2" fmla="val 5011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8" name="Freccia destra 16"/>
          <p:cNvSpPr>
            <a:spLocks noChangeArrowheads="1"/>
          </p:cNvSpPr>
          <p:nvPr/>
        </p:nvSpPr>
        <p:spPr bwMode="auto">
          <a:xfrm>
            <a:off x="3573463" y="4995863"/>
            <a:ext cx="746125" cy="450850"/>
          </a:xfrm>
          <a:prstGeom prst="rightArrow">
            <a:avLst>
              <a:gd name="adj1" fmla="val 50000"/>
              <a:gd name="adj2" fmla="val 4983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32109" name="CasellaDiTesto 17"/>
          <p:cNvSpPr txBox="1">
            <a:spLocks noChangeArrowheads="1"/>
          </p:cNvSpPr>
          <p:nvPr/>
        </p:nvSpPr>
        <p:spPr bwMode="auto">
          <a:xfrm>
            <a:off x="3452813" y="2425700"/>
            <a:ext cx="776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Attivo</a:t>
            </a:r>
          </a:p>
        </p:txBody>
      </p:sp>
      <p:sp>
        <p:nvSpPr>
          <p:cNvPr id="132110" name="CasellaDiTesto 18"/>
          <p:cNvSpPr txBox="1">
            <a:spLocks noChangeArrowheads="1"/>
          </p:cNvSpPr>
          <p:nvPr/>
        </p:nvSpPr>
        <p:spPr bwMode="auto">
          <a:xfrm>
            <a:off x="3463925" y="4618038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Placebo</a:t>
            </a:r>
          </a:p>
        </p:txBody>
      </p:sp>
      <p:sp>
        <p:nvSpPr>
          <p:cNvPr id="132111" name="CasellaDiTesto 19"/>
          <p:cNvSpPr txBox="1">
            <a:spLocks noChangeArrowheads="1"/>
          </p:cNvSpPr>
          <p:nvPr/>
        </p:nvSpPr>
        <p:spPr bwMode="auto">
          <a:xfrm>
            <a:off x="646113" y="1593850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Campione</a:t>
            </a:r>
          </a:p>
        </p:txBody>
      </p:sp>
      <p:sp>
        <p:nvSpPr>
          <p:cNvPr id="132112" name="CasellaDiTesto 20"/>
          <p:cNvSpPr txBox="1">
            <a:spLocks noChangeArrowheads="1"/>
          </p:cNvSpPr>
          <p:nvPr/>
        </p:nvSpPr>
        <p:spPr bwMode="auto">
          <a:xfrm>
            <a:off x="2339975" y="158908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Random.</a:t>
            </a:r>
          </a:p>
        </p:txBody>
      </p:sp>
      <p:sp>
        <p:nvSpPr>
          <p:cNvPr id="132113" name="CasellaDiTesto 21"/>
          <p:cNvSpPr txBox="1">
            <a:spLocks noChangeArrowheads="1"/>
          </p:cNvSpPr>
          <p:nvPr/>
        </p:nvSpPr>
        <p:spPr bwMode="auto">
          <a:xfrm>
            <a:off x="4533900" y="1598613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Esito</a:t>
            </a:r>
          </a:p>
        </p:txBody>
      </p:sp>
      <p:sp>
        <p:nvSpPr>
          <p:cNvPr id="132114" name="CasellaDiTesto 22"/>
          <p:cNvSpPr txBox="1">
            <a:spLocks noChangeArrowheads="1"/>
          </p:cNvSpPr>
          <p:nvPr/>
        </p:nvSpPr>
        <p:spPr bwMode="auto">
          <a:xfrm>
            <a:off x="582613" y="3644900"/>
            <a:ext cx="1300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60 pazienti</a:t>
            </a:r>
          </a:p>
        </p:txBody>
      </p:sp>
      <p:sp>
        <p:nvSpPr>
          <p:cNvPr id="132115" name="CasellaDiTesto 23"/>
          <p:cNvSpPr txBox="1">
            <a:spLocks noChangeArrowheads="1"/>
          </p:cNvSpPr>
          <p:nvPr/>
        </p:nvSpPr>
        <p:spPr bwMode="auto">
          <a:xfrm>
            <a:off x="2446338" y="2784475"/>
            <a:ext cx="94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32116" name="CasellaDiTesto 24"/>
          <p:cNvSpPr txBox="1">
            <a:spLocks noChangeArrowheads="1"/>
          </p:cNvSpPr>
          <p:nvPr/>
        </p:nvSpPr>
        <p:spPr bwMode="auto">
          <a:xfrm>
            <a:off x="2441575" y="501967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32117" name="CasellaDiTesto 25"/>
          <p:cNvSpPr txBox="1">
            <a:spLocks noChangeArrowheads="1"/>
          </p:cNvSpPr>
          <p:nvPr/>
        </p:nvSpPr>
        <p:spPr bwMode="auto">
          <a:xfrm>
            <a:off x="4632325" y="3095625"/>
            <a:ext cx="814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18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guariti</a:t>
            </a:r>
          </a:p>
        </p:txBody>
      </p:sp>
      <p:sp>
        <p:nvSpPr>
          <p:cNvPr id="132118" name="CasellaDiTesto 26"/>
          <p:cNvSpPr txBox="1">
            <a:spLocks noChangeArrowheads="1"/>
          </p:cNvSpPr>
          <p:nvPr/>
        </p:nvSpPr>
        <p:spPr bwMode="auto">
          <a:xfrm>
            <a:off x="4481513" y="2212975"/>
            <a:ext cx="113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12 non guariti</a:t>
            </a:r>
          </a:p>
        </p:txBody>
      </p:sp>
      <p:sp>
        <p:nvSpPr>
          <p:cNvPr id="132119" name="CasellaDiTesto 27"/>
          <p:cNvSpPr txBox="1">
            <a:spLocks noChangeArrowheads="1"/>
          </p:cNvSpPr>
          <p:nvPr/>
        </p:nvSpPr>
        <p:spPr bwMode="auto">
          <a:xfrm>
            <a:off x="4481513" y="4618038"/>
            <a:ext cx="113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24 non guariti</a:t>
            </a:r>
          </a:p>
        </p:txBody>
      </p:sp>
      <p:sp>
        <p:nvSpPr>
          <p:cNvPr id="132120" name="CasellaDiTesto 28"/>
          <p:cNvSpPr txBox="1">
            <a:spLocks noChangeArrowheads="1"/>
          </p:cNvSpPr>
          <p:nvPr/>
        </p:nvSpPr>
        <p:spPr bwMode="auto">
          <a:xfrm>
            <a:off x="4632325" y="5448300"/>
            <a:ext cx="814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6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guariti</a:t>
            </a:r>
          </a:p>
        </p:txBody>
      </p:sp>
      <p:sp>
        <p:nvSpPr>
          <p:cNvPr id="132121" name="CasellaDiTesto 29"/>
          <p:cNvSpPr txBox="1">
            <a:spLocks noChangeArrowheads="1"/>
          </p:cNvSpPr>
          <p:nvPr/>
        </p:nvSpPr>
        <p:spPr bwMode="auto">
          <a:xfrm>
            <a:off x="5826125" y="2243138"/>
            <a:ext cx="3044825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/>
              <a:t>Analisi statistica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/>
              <a:t>valutazione di efficacia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/>
              <a:t>Pubblicazione dei risultati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/>
              <a:t>Conferma sperimentale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/>
              <a:t>Eventuale utilizzazione terapeutica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Perché abbiamo bisogno di studi di metodologia rigorosa, controllati contro placebo</a:t>
            </a:r>
          </a:p>
        </p:txBody>
      </p:sp>
      <p:sp>
        <p:nvSpPr>
          <p:cNvPr id="134146" name="Segnaposto contenuto 6"/>
          <p:cNvSpPr>
            <a:spLocks noGrp="1"/>
          </p:cNvSpPr>
          <p:nvPr>
            <p:ph idx="1"/>
          </p:nvPr>
        </p:nvSpPr>
        <p:spPr>
          <a:xfrm>
            <a:off x="457200" y="2403475"/>
            <a:ext cx="8229600" cy="3327400"/>
          </a:xfrm>
        </p:spPr>
        <p:txBody>
          <a:bodyPr/>
          <a:lstStyle/>
          <a:p>
            <a:r>
              <a:rPr lang="it-IT" smtClean="0"/>
              <a:t>Le medicine alternative (o complementari, come si definiscono adesso) non passano attraverso questo vaglio. Questa è l’unica differenza rispetto alla medicina tradizionale, o “ortodossa”.</a:t>
            </a:r>
          </a:p>
          <a:p>
            <a:r>
              <a:rPr lang="it-IT" smtClean="0"/>
              <a:t>Come può (o deve) comportarsi il medico con un paziente che segue un approccio alternativo?</a:t>
            </a:r>
          </a:p>
          <a:p>
            <a:r>
              <a:rPr lang="it-IT" smtClean="0"/>
              <a:t>E in particolare con il paziente portatore di una patologia non trattabile in modo efficace?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Perché abbiamo bisogno di studi di metodologia rigorosa, controllati contro placebo</a:t>
            </a:r>
          </a:p>
        </p:txBody>
      </p:sp>
      <p:sp>
        <p:nvSpPr>
          <p:cNvPr id="136194" name="Segnaposto contenuto 6"/>
          <p:cNvSpPr>
            <a:spLocks noGrp="1"/>
          </p:cNvSpPr>
          <p:nvPr>
            <p:ph idx="1"/>
          </p:nvPr>
        </p:nvSpPr>
        <p:spPr>
          <a:xfrm>
            <a:off x="457200" y="2410815"/>
            <a:ext cx="8229600" cy="2625334"/>
          </a:xfrm>
        </p:spPr>
        <p:txBody>
          <a:bodyPr/>
          <a:lstStyle/>
          <a:p>
            <a:r>
              <a:rPr lang="it-IT" dirty="0" smtClean="0"/>
              <a:t>E’ lecito togliere la speranza?</a:t>
            </a:r>
          </a:p>
          <a:p>
            <a:r>
              <a:rPr lang="it-IT" dirty="0" smtClean="0"/>
              <a:t>O dobbiamo accettare situazioni come quelle generate dal cosiddetto “metodo Di Bella”?</a:t>
            </a:r>
          </a:p>
          <a:p>
            <a:r>
              <a:rPr lang="it-IT" dirty="0" smtClean="0"/>
              <a:t>E se le risorse sono limitate, è lecito offrire anche interventi dall’esito incerto, non documentato e, forse, perfino inutile?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395288" y="6232525"/>
            <a:ext cx="8348662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defTabSz="914400" eaLnBrk="1" hangingPunct="1">
              <a:defRPr/>
            </a:pP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G. </a:t>
            </a:r>
            <a:r>
              <a:rPr lang="it-IT" dirty="0" err="1" smtClean="0">
                <a:latin typeface="+mn-lt"/>
                <a:ea typeface="MS PGothic" pitchFamily="34" charset="-128"/>
                <a:cs typeface="MS PGothic" charset="0"/>
              </a:rPr>
              <a:t>Remuzzi</a:t>
            </a:r>
            <a:r>
              <a:rPr lang="it-IT" dirty="0" smtClean="0">
                <a:latin typeface="+mn-lt"/>
                <a:ea typeface="MS PGothic" pitchFamily="34" charset="-128"/>
                <a:cs typeface="MS PGothic" charset="0"/>
              </a:rPr>
              <a:t>, Corriere della Sera, 16 marzo 2013 </a:t>
            </a:r>
            <a:endParaRPr lang="en-US" dirty="0"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142338" name="Segnaposto contenuto 1"/>
          <p:cNvSpPr>
            <a:spLocks noGrp="1"/>
          </p:cNvSpPr>
          <p:nvPr>
            <p:ph idx="1"/>
          </p:nvPr>
        </p:nvSpPr>
        <p:spPr>
          <a:xfrm>
            <a:off x="381000" y="2474913"/>
            <a:ext cx="8382000" cy="1874837"/>
          </a:xfrm>
        </p:spPr>
        <p:txBody>
          <a:bodyPr/>
          <a:lstStyle/>
          <a:p>
            <a:r>
              <a:rPr lang="it-IT" sz="3200" smtClean="0"/>
              <a:t>«Più giudizio clinico e meno giudici "clinici"» titolava il </a:t>
            </a:r>
            <a:r>
              <a:rPr lang="it-IT" sz="3200" i="1" smtClean="0"/>
              <a:t>Lancet</a:t>
            </a:r>
            <a:r>
              <a:rPr lang="it-IT" sz="3200" smtClean="0"/>
              <a:t> del 31 gennaio del 1998 a proposito dei giudici che imponevano la cura Di Bella.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La difficoltà per il paziente di valutare la qualità del servizio che gli è reso</a:t>
            </a:r>
          </a:p>
        </p:txBody>
      </p:sp>
      <p:sp>
        <p:nvSpPr>
          <p:cNvPr id="144386" name="Segnaposto contenuto 6"/>
          <p:cNvSpPr>
            <a:spLocks noGrp="1"/>
          </p:cNvSpPr>
          <p:nvPr>
            <p:ph idx="1"/>
          </p:nvPr>
        </p:nvSpPr>
        <p:spPr>
          <a:xfrm>
            <a:off x="457200" y="2098675"/>
            <a:ext cx="8229600" cy="3937000"/>
          </a:xfrm>
        </p:spPr>
        <p:txBody>
          <a:bodyPr/>
          <a:lstStyle/>
          <a:p>
            <a:r>
              <a:rPr lang="it-IT" smtClean="0"/>
              <a:t>Non è facile, per chiunque di noi, valutare se il tecnico che ci ha riparato l’aspirapolvere ha risolto il problema o lo ha solo “tamponato”</a:t>
            </a:r>
          </a:p>
          <a:p>
            <a:r>
              <a:rPr lang="it-IT" smtClean="0"/>
              <a:t>Non è facile capire se le ottime brioches che abbiamo acquistato sotto casa sono ricche di grassi trans, pessimi per la nostra salute</a:t>
            </a:r>
          </a:p>
          <a:p>
            <a:r>
              <a:rPr lang="it-IT" smtClean="0"/>
              <a:t>Non è facile sapere se l’avvocato cui ci siamo rivolti ci sta prospettando una strategia corretta o del tutto perdente</a:t>
            </a:r>
          </a:p>
          <a:p>
            <a:r>
              <a:rPr lang="it-IT" smtClean="0"/>
              <a:t>E con il medico?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La difficoltà per il paziente di valutare la qualità del servizio che gli è reso</a:t>
            </a:r>
          </a:p>
        </p:txBody>
      </p:sp>
      <p:sp>
        <p:nvSpPr>
          <p:cNvPr id="146434" name="Segnaposto contenuto 6"/>
          <p:cNvSpPr>
            <a:spLocks noGrp="1"/>
          </p:cNvSpPr>
          <p:nvPr>
            <p:ph idx="1"/>
          </p:nvPr>
        </p:nvSpPr>
        <p:spPr>
          <a:xfrm>
            <a:off x="457200" y="2754313"/>
            <a:ext cx="8229600" cy="2625725"/>
          </a:xfrm>
        </p:spPr>
        <p:txBody>
          <a:bodyPr/>
          <a:lstStyle/>
          <a:p>
            <a:r>
              <a:rPr lang="it-IT" dirty="0" smtClean="0"/>
              <a:t>Possiamo valutare se il medico è </a:t>
            </a:r>
            <a:r>
              <a:rPr lang="it-IT" dirty="0" smtClean="0"/>
              <a:t>gentile, </a:t>
            </a:r>
            <a:r>
              <a:rPr lang="it-IT" dirty="0" smtClean="0"/>
              <a:t>disponibile, cortese, se ci ascolta e ci lascia parlare</a:t>
            </a:r>
          </a:p>
          <a:p>
            <a:r>
              <a:rPr lang="it-IT" dirty="0" smtClean="0"/>
              <a:t>Possiamo valutare se lo studio è decoroso, la segretaria o l’infermiera gentile, l’onorario elevato o ragionevole</a:t>
            </a:r>
          </a:p>
          <a:p>
            <a:r>
              <a:rPr lang="it-IT" dirty="0" smtClean="0"/>
              <a:t>Possiamo sapere se il medico è più o meno noto, e se appare più o meno spesso in televisione o sui giornali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metodologia scientifica applicata ai medici</a:t>
            </a:r>
          </a:p>
        </p:txBody>
      </p:sp>
      <p:sp>
        <p:nvSpPr>
          <p:cNvPr id="148482" name="Rettangolo 2"/>
          <p:cNvSpPr>
            <a:spLocks noChangeArrowheads="1"/>
          </p:cNvSpPr>
          <p:nvPr/>
        </p:nvSpPr>
        <p:spPr bwMode="auto">
          <a:xfrm>
            <a:off x="585788" y="2568575"/>
            <a:ext cx="1312862" cy="3109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3" name="Rettangolo 6"/>
          <p:cNvSpPr>
            <a:spLocks noChangeArrowheads="1"/>
          </p:cNvSpPr>
          <p:nvPr/>
        </p:nvSpPr>
        <p:spPr bwMode="auto">
          <a:xfrm>
            <a:off x="2439988" y="2197100"/>
            <a:ext cx="928687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4" name="Rettangolo 8"/>
          <p:cNvSpPr>
            <a:spLocks noChangeArrowheads="1"/>
          </p:cNvSpPr>
          <p:nvPr/>
        </p:nvSpPr>
        <p:spPr bwMode="auto">
          <a:xfrm>
            <a:off x="2463800" y="4475163"/>
            <a:ext cx="904875" cy="155575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5" name="Rettangolo 9"/>
          <p:cNvSpPr>
            <a:spLocks noChangeArrowheads="1"/>
          </p:cNvSpPr>
          <p:nvPr/>
        </p:nvSpPr>
        <p:spPr bwMode="auto">
          <a:xfrm>
            <a:off x="4576763" y="2206625"/>
            <a:ext cx="927100" cy="15557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6" name="Rettangolo 10"/>
          <p:cNvSpPr>
            <a:spLocks noChangeArrowheads="1"/>
          </p:cNvSpPr>
          <p:nvPr/>
        </p:nvSpPr>
        <p:spPr bwMode="auto">
          <a:xfrm>
            <a:off x="4586288" y="4471988"/>
            <a:ext cx="927100" cy="155416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7" name="Rettangolo 3"/>
          <p:cNvSpPr>
            <a:spLocks noChangeArrowheads="1"/>
          </p:cNvSpPr>
          <p:nvPr/>
        </p:nvSpPr>
        <p:spPr bwMode="auto">
          <a:xfrm>
            <a:off x="4576763" y="2854325"/>
            <a:ext cx="927100" cy="898525"/>
          </a:xfrm>
          <a:prstGeom prst="rect">
            <a:avLst/>
          </a:prstGeom>
          <a:solidFill>
            <a:srgbClr val="32FF1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8" name="Rettangolo 11"/>
          <p:cNvSpPr>
            <a:spLocks noChangeArrowheads="1"/>
          </p:cNvSpPr>
          <p:nvPr/>
        </p:nvSpPr>
        <p:spPr bwMode="auto">
          <a:xfrm>
            <a:off x="4586288" y="5678488"/>
            <a:ext cx="927100" cy="366712"/>
          </a:xfrm>
          <a:prstGeom prst="rect">
            <a:avLst/>
          </a:prstGeom>
          <a:solidFill>
            <a:srgbClr val="32FF1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89" name="Freccia destra 13"/>
          <p:cNvSpPr>
            <a:spLocks noChangeArrowheads="1"/>
          </p:cNvSpPr>
          <p:nvPr/>
        </p:nvSpPr>
        <p:spPr bwMode="auto">
          <a:xfrm rot="-2173086">
            <a:off x="1898650" y="3762375"/>
            <a:ext cx="565150" cy="219075"/>
          </a:xfrm>
          <a:prstGeom prst="rightArrow">
            <a:avLst>
              <a:gd name="adj1" fmla="val 50000"/>
              <a:gd name="adj2" fmla="val 497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90" name="Freccia destra 14"/>
          <p:cNvSpPr>
            <a:spLocks noChangeArrowheads="1"/>
          </p:cNvSpPr>
          <p:nvPr/>
        </p:nvSpPr>
        <p:spPr bwMode="auto">
          <a:xfrm rot="2651513">
            <a:off x="1893888" y="4314825"/>
            <a:ext cx="565150" cy="217488"/>
          </a:xfrm>
          <a:prstGeom prst="rightArrow">
            <a:avLst>
              <a:gd name="adj1" fmla="val 50000"/>
              <a:gd name="adj2" fmla="val 501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91" name="Freccia destra 15"/>
          <p:cNvSpPr>
            <a:spLocks noChangeArrowheads="1"/>
          </p:cNvSpPr>
          <p:nvPr/>
        </p:nvSpPr>
        <p:spPr bwMode="auto">
          <a:xfrm>
            <a:off x="3562350" y="2774950"/>
            <a:ext cx="747713" cy="449263"/>
          </a:xfrm>
          <a:prstGeom prst="rightArrow">
            <a:avLst>
              <a:gd name="adj1" fmla="val 50000"/>
              <a:gd name="adj2" fmla="val 5011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92" name="Freccia destra 16"/>
          <p:cNvSpPr>
            <a:spLocks noChangeArrowheads="1"/>
          </p:cNvSpPr>
          <p:nvPr/>
        </p:nvSpPr>
        <p:spPr bwMode="auto">
          <a:xfrm>
            <a:off x="3573463" y="4995863"/>
            <a:ext cx="746125" cy="450850"/>
          </a:xfrm>
          <a:prstGeom prst="rightArrow">
            <a:avLst>
              <a:gd name="adj1" fmla="val 50000"/>
              <a:gd name="adj2" fmla="val 4983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148493" name="CasellaDiTesto 17"/>
          <p:cNvSpPr txBox="1">
            <a:spLocks noChangeArrowheads="1"/>
          </p:cNvSpPr>
          <p:nvPr/>
        </p:nvSpPr>
        <p:spPr bwMode="auto">
          <a:xfrm>
            <a:off x="3452813" y="2189163"/>
            <a:ext cx="930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Buon </a:t>
            </a:r>
          </a:p>
          <a:p>
            <a:r>
              <a:rPr lang="it-IT"/>
              <a:t>Medico</a:t>
            </a:r>
          </a:p>
        </p:txBody>
      </p:sp>
      <p:sp>
        <p:nvSpPr>
          <p:cNvPr id="148494" name="CasellaDiTesto 19"/>
          <p:cNvSpPr txBox="1">
            <a:spLocks noChangeArrowheads="1"/>
          </p:cNvSpPr>
          <p:nvPr/>
        </p:nvSpPr>
        <p:spPr bwMode="auto">
          <a:xfrm>
            <a:off x="646113" y="1593850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Campione</a:t>
            </a:r>
          </a:p>
        </p:txBody>
      </p:sp>
      <p:sp>
        <p:nvSpPr>
          <p:cNvPr id="148495" name="CasellaDiTesto 20"/>
          <p:cNvSpPr txBox="1">
            <a:spLocks noChangeArrowheads="1"/>
          </p:cNvSpPr>
          <p:nvPr/>
        </p:nvSpPr>
        <p:spPr bwMode="auto">
          <a:xfrm>
            <a:off x="2339975" y="1589088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Random.</a:t>
            </a:r>
          </a:p>
        </p:txBody>
      </p:sp>
      <p:sp>
        <p:nvSpPr>
          <p:cNvPr id="148496" name="CasellaDiTesto 21"/>
          <p:cNvSpPr txBox="1">
            <a:spLocks noChangeArrowheads="1"/>
          </p:cNvSpPr>
          <p:nvPr/>
        </p:nvSpPr>
        <p:spPr bwMode="auto">
          <a:xfrm>
            <a:off x="4533900" y="1598613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Esito</a:t>
            </a:r>
          </a:p>
        </p:txBody>
      </p:sp>
      <p:sp>
        <p:nvSpPr>
          <p:cNvPr id="148497" name="CasellaDiTesto 22"/>
          <p:cNvSpPr txBox="1">
            <a:spLocks noChangeArrowheads="1"/>
          </p:cNvSpPr>
          <p:nvPr/>
        </p:nvSpPr>
        <p:spPr bwMode="auto">
          <a:xfrm>
            <a:off x="582613" y="3644900"/>
            <a:ext cx="1300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60 pazienti</a:t>
            </a:r>
          </a:p>
        </p:txBody>
      </p:sp>
      <p:sp>
        <p:nvSpPr>
          <p:cNvPr id="148498" name="CasellaDiTesto 23"/>
          <p:cNvSpPr txBox="1">
            <a:spLocks noChangeArrowheads="1"/>
          </p:cNvSpPr>
          <p:nvPr/>
        </p:nvSpPr>
        <p:spPr bwMode="auto">
          <a:xfrm>
            <a:off x="2446338" y="2784475"/>
            <a:ext cx="94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48499" name="CasellaDiTesto 24"/>
          <p:cNvSpPr txBox="1">
            <a:spLocks noChangeArrowheads="1"/>
          </p:cNvSpPr>
          <p:nvPr/>
        </p:nvSpPr>
        <p:spPr bwMode="auto">
          <a:xfrm>
            <a:off x="2441575" y="501967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30 paz.</a:t>
            </a:r>
          </a:p>
        </p:txBody>
      </p:sp>
      <p:sp>
        <p:nvSpPr>
          <p:cNvPr id="148500" name="CasellaDiTesto 25"/>
          <p:cNvSpPr txBox="1">
            <a:spLocks noChangeArrowheads="1"/>
          </p:cNvSpPr>
          <p:nvPr/>
        </p:nvSpPr>
        <p:spPr bwMode="auto">
          <a:xfrm>
            <a:off x="4632325" y="3095625"/>
            <a:ext cx="814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18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guariti</a:t>
            </a:r>
          </a:p>
        </p:txBody>
      </p:sp>
      <p:sp>
        <p:nvSpPr>
          <p:cNvPr id="148501" name="CasellaDiTesto 26"/>
          <p:cNvSpPr txBox="1">
            <a:spLocks noChangeArrowheads="1"/>
          </p:cNvSpPr>
          <p:nvPr/>
        </p:nvSpPr>
        <p:spPr bwMode="auto">
          <a:xfrm>
            <a:off x="4481513" y="2212975"/>
            <a:ext cx="113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12 non guariti</a:t>
            </a:r>
          </a:p>
        </p:txBody>
      </p:sp>
      <p:sp>
        <p:nvSpPr>
          <p:cNvPr id="148502" name="CasellaDiTesto 27"/>
          <p:cNvSpPr txBox="1">
            <a:spLocks noChangeArrowheads="1"/>
          </p:cNvSpPr>
          <p:nvPr/>
        </p:nvSpPr>
        <p:spPr bwMode="auto">
          <a:xfrm>
            <a:off x="4481513" y="4618038"/>
            <a:ext cx="113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24 non guariti</a:t>
            </a:r>
          </a:p>
        </p:txBody>
      </p:sp>
      <p:sp>
        <p:nvSpPr>
          <p:cNvPr id="148503" name="CasellaDiTesto 28"/>
          <p:cNvSpPr txBox="1">
            <a:spLocks noChangeArrowheads="1"/>
          </p:cNvSpPr>
          <p:nvPr/>
        </p:nvSpPr>
        <p:spPr bwMode="auto">
          <a:xfrm>
            <a:off x="4632325" y="5448300"/>
            <a:ext cx="814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6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guariti</a:t>
            </a:r>
          </a:p>
        </p:txBody>
      </p:sp>
      <p:sp>
        <p:nvSpPr>
          <p:cNvPr id="148504" name="CasellaDiTesto 30"/>
          <p:cNvSpPr txBox="1">
            <a:spLocks noChangeArrowheads="1"/>
          </p:cNvSpPr>
          <p:nvPr/>
        </p:nvSpPr>
        <p:spPr bwMode="auto">
          <a:xfrm>
            <a:off x="3457575" y="4359275"/>
            <a:ext cx="928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Cattivo </a:t>
            </a:r>
          </a:p>
          <a:p>
            <a:r>
              <a:rPr lang="it-IT"/>
              <a:t>Medico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Un punto cruciale</a:t>
            </a:r>
          </a:p>
        </p:txBody>
      </p:sp>
      <p:sp>
        <p:nvSpPr>
          <p:cNvPr id="150530" name="Segnaposto contenuto 2"/>
          <p:cNvSpPr>
            <a:spLocks noGrp="1"/>
          </p:cNvSpPr>
          <p:nvPr>
            <p:ph idx="1"/>
          </p:nvPr>
        </p:nvSpPr>
        <p:spPr>
          <a:xfrm>
            <a:off x="381000" y="2836863"/>
            <a:ext cx="8382000" cy="1408112"/>
          </a:xfrm>
        </p:spPr>
        <p:txBody>
          <a:bodyPr/>
          <a:lstStyle/>
          <a:p>
            <a:r>
              <a:rPr lang="it-IT" sz="3200" smtClean="0"/>
              <a:t>Caro paziente, posso dirti “non lo so” o “non so cosa fare” senza che tu mi consideri un medico scadente?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Un punto secondo cruciale</a:t>
            </a:r>
          </a:p>
        </p:txBody>
      </p:sp>
      <p:sp>
        <p:nvSpPr>
          <p:cNvPr id="152578" name="Segnaposto contenuto 2"/>
          <p:cNvSpPr>
            <a:spLocks noGrp="1"/>
          </p:cNvSpPr>
          <p:nvPr>
            <p:ph idx="1"/>
          </p:nvPr>
        </p:nvSpPr>
        <p:spPr>
          <a:xfrm>
            <a:off x="381000" y="2603500"/>
            <a:ext cx="8382000" cy="1874838"/>
          </a:xfrm>
        </p:spPr>
        <p:txBody>
          <a:bodyPr/>
          <a:lstStyle/>
          <a:p>
            <a:r>
              <a:rPr lang="it-IT" sz="3200" smtClean="0"/>
              <a:t>Caro paziente, possiamo concordare che, in moltissimi casi, se le cose sono “andate male” non è colpa di nessuno (ne’ mia e nemmeno tua)?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L’esigenza di continuare la ricerca</a:t>
            </a:r>
          </a:p>
        </p:txBody>
      </p:sp>
      <p:sp>
        <p:nvSpPr>
          <p:cNvPr id="154626" name="CasellaDiTesto 5"/>
          <p:cNvSpPr txBox="1">
            <a:spLocks noChangeArrowheads="1"/>
          </p:cNvSpPr>
          <p:nvPr/>
        </p:nvSpPr>
        <p:spPr bwMode="auto">
          <a:xfrm>
            <a:off x="755650" y="2293938"/>
            <a:ext cx="72786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/>
              <a:t>L’unica cosa che possiamo fare perché il medico si trovi sempre meno spesso nella situazione di dover dire “non lo so” o “non potevamo farci nulla” è continuare a promuovere una ricerca scientifica di buona qualità.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raf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28600"/>
            <a:ext cx="6176963" cy="6219825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 flipV="1">
            <a:off x="2085975" y="635000"/>
            <a:ext cx="5330825" cy="170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ccia destra 4"/>
          <p:cNvSpPr/>
          <p:nvPr/>
        </p:nvSpPr>
        <p:spPr>
          <a:xfrm>
            <a:off x="3005138" y="1111250"/>
            <a:ext cx="657225" cy="79375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destra 6"/>
          <p:cNvSpPr/>
          <p:nvPr/>
        </p:nvSpPr>
        <p:spPr>
          <a:xfrm>
            <a:off x="4257675" y="912813"/>
            <a:ext cx="657225" cy="79375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447800" y="1190625"/>
            <a:ext cx="252413" cy="3968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543050" y="3503613"/>
            <a:ext cx="6024563" cy="294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2"/>
                </a:solidFill>
              </a:rPr>
              <a:t>Gli animali con un cervello ben sviluppato hanno vita media più lunga degli altri</a:t>
            </a:r>
          </a:p>
        </p:txBody>
      </p:sp>
      <p:sp>
        <p:nvSpPr>
          <p:cNvPr id="11" name="Ovale 10"/>
          <p:cNvSpPr/>
          <p:nvPr/>
        </p:nvSpPr>
        <p:spPr>
          <a:xfrm>
            <a:off x="4899025" y="812800"/>
            <a:ext cx="273050" cy="2381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762375" y="1042988"/>
            <a:ext cx="271463" cy="2381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7354" name="Rettangolo 7"/>
          <p:cNvSpPr>
            <a:spLocks noChangeArrowheads="1"/>
          </p:cNvSpPr>
          <p:nvPr/>
        </p:nvSpPr>
        <p:spPr bwMode="auto">
          <a:xfrm>
            <a:off x="4508500" y="1257300"/>
            <a:ext cx="88900" cy="106363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7355" name="Rettangolo 12"/>
          <p:cNvSpPr>
            <a:spLocks noChangeArrowheads="1"/>
          </p:cNvSpPr>
          <p:nvPr/>
        </p:nvSpPr>
        <p:spPr bwMode="auto">
          <a:xfrm>
            <a:off x="4332288" y="1050925"/>
            <a:ext cx="176212" cy="2063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7356" name="CasellaDiTesto 13"/>
          <p:cNvSpPr txBox="1">
            <a:spLocks noChangeArrowheads="1"/>
          </p:cNvSpPr>
          <p:nvPr/>
        </p:nvSpPr>
        <p:spPr bwMode="auto">
          <a:xfrm>
            <a:off x="98425" y="1328738"/>
            <a:ext cx="1239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Ma quanto dura la vita “naturale” delle varie specie animali?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Un possibile schema di riferimento</a:t>
            </a:r>
          </a:p>
        </p:txBody>
      </p:sp>
      <p:sp>
        <p:nvSpPr>
          <p:cNvPr id="160770" name="Segnaposto contenuto 6"/>
          <p:cNvSpPr>
            <a:spLocks noGrp="1"/>
          </p:cNvSpPr>
          <p:nvPr>
            <p:ph idx="1"/>
          </p:nvPr>
        </p:nvSpPr>
        <p:spPr>
          <a:xfrm>
            <a:off x="457200" y="2182813"/>
            <a:ext cx="8229600" cy="3770312"/>
          </a:xfrm>
        </p:spPr>
        <p:txBody>
          <a:bodyPr/>
          <a:lstStyle/>
          <a:p>
            <a:r>
              <a:rPr lang="it-IT" smtClean="0"/>
              <a:t>Alcuni interventi, al meglio delle nostre conoscenze attuali, sono di efficacia documentata, e andrebbero pertanto impiegati. In questi casi il rapporto medico-paziente dovrebbe avere caratteristiche di natura essenzialmente professionale.</a:t>
            </a:r>
          </a:p>
          <a:p>
            <a:r>
              <a:rPr lang="it-IT" smtClean="0"/>
              <a:t>Alcuni interventi, al meglio delle nostre conoscenze attuali, sono di efficacia possibile, probabile, incerta. In questi casi il rapporto medico-paziente dovrebbe essere più collaborativo, compatibilmente con la capacità del paziente di comprendere i termini del problema.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Un possibile schema di riferimento</a:t>
            </a:r>
          </a:p>
        </p:txBody>
      </p:sp>
      <p:sp>
        <p:nvSpPr>
          <p:cNvPr id="162818" name="Segnaposto contenuto 6"/>
          <p:cNvSpPr>
            <a:spLocks noGrp="1"/>
          </p:cNvSpPr>
          <p:nvPr>
            <p:ph idx="1"/>
          </p:nvPr>
        </p:nvSpPr>
        <p:spPr>
          <a:xfrm>
            <a:off x="457200" y="2533703"/>
            <a:ext cx="8229600" cy="3068532"/>
          </a:xfrm>
        </p:spPr>
        <p:txBody>
          <a:bodyPr/>
          <a:lstStyle/>
          <a:p>
            <a:r>
              <a:rPr lang="it-IT" dirty="0" smtClean="0"/>
              <a:t>In alcuni casi il medico non ha risposte risolutive.              Il supporto al paziente può essere di tipo “umano”. (Accompagnamento)</a:t>
            </a:r>
          </a:p>
          <a:p>
            <a:r>
              <a:rPr lang="it-IT" dirty="0" smtClean="0"/>
              <a:t>In </a:t>
            </a:r>
            <a:r>
              <a:rPr lang="it-IT" dirty="0" smtClean="0"/>
              <a:t>alcun</a:t>
            </a:r>
            <a:r>
              <a:rPr lang="it-IT" dirty="0" smtClean="0"/>
              <a:t>i </a:t>
            </a:r>
            <a:r>
              <a:rPr lang="it-IT" dirty="0" smtClean="0"/>
              <a:t>casi sappiamo che gli interventi prospettati dal paziente, o da suoi consulenti, sono inutili (o pericolosi). Mantenere la “barra diritta” in questi casi è difficile (e può portare all’erosione del rapporto di fiducia con il paziente), ma è probabilmente necessario.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raf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28600"/>
            <a:ext cx="6176963" cy="6219825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 flipV="1">
            <a:off x="2085975" y="635000"/>
            <a:ext cx="5330825" cy="170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ccia su 3"/>
          <p:cNvSpPr/>
          <p:nvPr/>
        </p:nvSpPr>
        <p:spPr>
          <a:xfrm>
            <a:off x="5057775" y="623888"/>
            <a:ext cx="374650" cy="5334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Freccia destra 4"/>
          <p:cNvSpPr/>
          <p:nvPr/>
        </p:nvSpPr>
        <p:spPr>
          <a:xfrm>
            <a:off x="3005138" y="1111250"/>
            <a:ext cx="657225" cy="79375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destra 6"/>
          <p:cNvSpPr/>
          <p:nvPr/>
        </p:nvSpPr>
        <p:spPr>
          <a:xfrm>
            <a:off x="4257675" y="912813"/>
            <a:ext cx="657225" cy="79375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447800" y="1190625"/>
            <a:ext cx="252413" cy="3968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77963" y="3503613"/>
            <a:ext cx="6119812" cy="294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bg2"/>
                </a:solidFill>
              </a:rPr>
              <a:t>Ma anche tenendo conto del nostro “grande cervello”, la nostra vita media è abnormemente lunga, secondo gli standard di natura</a:t>
            </a:r>
          </a:p>
        </p:txBody>
      </p:sp>
      <p:sp>
        <p:nvSpPr>
          <p:cNvPr id="10" name="Ovale 9"/>
          <p:cNvSpPr/>
          <p:nvPr/>
        </p:nvSpPr>
        <p:spPr>
          <a:xfrm>
            <a:off x="5091113" y="374650"/>
            <a:ext cx="273050" cy="2381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899025" y="812800"/>
            <a:ext cx="273050" cy="2381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762375" y="1042988"/>
            <a:ext cx="271463" cy="2381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9404" name="Rettangolo 7"/>
          <p:cNvSpPr>
            <a:spLocks noChangeArrowheads="1"/>
          </p:cNvSpPr>
          <p:nvPr/>
        </p:nvSpPr>
        <p:spPr bwMode="auto">
          <a:xfrm>
            <a:off x="4508500" y="1257300"/>
            <a:ext cx="88900" cy="106363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59405" name="Rettangolo 12"/>
          <p:cNvSpPr>
            <a:spLocks noChangeArrowheads="1"/>
          </p:cNvSpPr>
          <p:nvPr/>
        </p:nvSpPr>
        <p:spPr bwMode="auto">
          <a:xfrm>
            <a:off x="4332288" y="1050925"/>
            <a:ext cx="176212" cy="2063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it-IT" sz="2400">
              <a:latin typeface="Times New Roman" pitchFamily="18" charset="0"/>
            </a:endParaRPr>
          </a:p>
        </p:txBody>
      </p:sp>
      <p:cxnSp>
        <p:nvCxnSpPr>
          <p:cNvPr id="59406" name="Connettore 1 13"/>
          <p:cNvCxnSpPr>
            <a:cxnSpLocks noChangeShapeType="1"/>
          </p:cNvCxnSpPr>
          <p:nvPr/>
        </p:nvCxnSpPr>
        <p:spPr bwMode="auto">
          <a:xfrm flipV="1">
            <a:off x="1998663" y="1296988"/>
            <a:ext cx="3278187" cy="2381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59407" name="CasellaDiTesto 14"/>
          <p:cNvSpPr txBox="1">
            <a:spLocks noChangeArrowheads="1"/>
          </p:cNvSpPr>
          <p:nvPr/>
        </p:nvSpPr>
        <p:spPr bwMode="auto">
          <a:xfrm>
            <a:off x="98425" y="1328738"/>
            <a:ext cx="1239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Ma quanto dura la vita “naturale” delle varie specie animali?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1314450" y="6137275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441450" y="61372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2978150" y="6137275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232150" y="61372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4819650" y="6137275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5073650" y="61372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6661150" y="6137275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8" name="Rectangle 10"/>
          <p:cNvSpPr>
            <a:spLocks noChangeArrowheads="1"/>
          </p:cNvSpPr>
          <p:nvPr/>
        </p:nvSpPr>
        <p:spPr bwMode="auto">
          <a:xfrm>
            <a:off x="6915150" y="6137275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9" name="Rectangle 11"/>
          <p:cNvSpPr>
            <a:spLocks noChangeArrowheads="1"/>
          </p:cNvSpPr>
          <p:nvPr/>
        </p:nvSpPr>
        <p:spPr bwMode="auto">
          <a:xfrm>
            <a:off x="8515350" y="6137275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80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50" name="Line 12"/>
          <p:cNvSpPr>
            <a:spLocks noChangeShapeType="1"/>
          </p:cNvSpPr>
          <p:nvPr/>
        </p:nvSpPr>
        <p:spPr bwMode="auto">
          <a:xfrm flipV="1">
            <a:off x="1371600" y="59150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1" name="Line 13"/>
          <p:cNvSpPr>
            <a:spLocks noChangeShapeType="1"/>
          </p:cNvSpPr>
          <p:nvPr/>
        </p:nvSpPr>
        <p:spPr bwMode="auto">
          <a:xfrm flipV="1">
            <a:off x="1371600" y="5915025"/>
            <a:ext cx="1588" cy="25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2" name="Line 14"/>
          <p:cNvSpPr>
            <a:spLocks noChangeShapeType="1"/>
          </p:cNvSpPr>
          <p:nvPr/>
        </p:nvSpPr>
        <p:spPr bwMode="auto">
          <a:xfrm flipV="1">
            <a:off x="3225800" y="59150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3" name="Line 15"/>
          <p:cNvSpPr>
            <a:spLocks noChangeShapeType="1"/>
          </p:cNvSpPr>
          <p:nvPr/>
        </p:nvSpPr>
        <p:spPr bwMode="auto">
          <a:xfrm flipV="1">
            <a:off x="3225800" y="5915025"/>
            <a:ext cx="1588" cy="25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4" name="Line 16"/>
          <p:cNvSpPr>
            <a:spLocks noChangeShapeType="1"/>
          </p:cNvSpPr>
          <p:nvPr/>
        </p:nvSpPr>
        <p:spPr bwMode="auto">
          <a:xfrm flipV="1">
            <a:off x="5067300" y="59150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5" name="Line 17"/>
          <p:cNvSpPr>
            <a:spLocks noChangeShapeType="1"/>
          </p:cNvSpPr>
          <p:nvPr/>
        </p:nvSpPr>
        <p:spPr bwMode="auto">
          <a:xfrm flipV="1">
            <a:off x="5067300" y="5915025"/>
            <a:ext cx="1588" cy="25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6" name="Line 18"/>
          <p:cNvSpPr>
            <a:spLocks noChangeShapeType="1"/>
          </p:cNvSpPr>
          <p:nvPr/>
        </p:nvSpPr>
        <p:spPr bwMode="auto">
          <a:xfrm flipV="1">
            <a:off x="6908800" y="59150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 flipV="1">
            <a:off x="6908800" y="5915025"/>
            <a:ext cx="1588" cy="25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8" name="Line 20"/>
          <p:cNvSpPr>
            <a:spLocks noChangeShapeType="1"/>
          </p:cNvSpPr>
          <p:nvPr/>
        </p:nvSpPr>
        <p:spPr bwMode="auto">
          <a:xfrm flipV="1">
            <a:off x="8763000" y="59150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9" name="Line 21"/>
          <p:cNvSpPr>
            <a:spLocks noChangeShapeType="1"/>
          </p:cNvSpPr>
          <p:nvPr/>
        </p:nvSpPr>
        <p:spPr bwMode="auto">
          <a:xfrm flipV="1">
            <a:off x="8763000" y="5915025"/>
            <a:ext cx="1588" cy="25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60" name="Line 22"/>
          <p:cNvSpPr>
            <a:spLocks noChangeShapeType="1"/>
          </p:cNvSpPr>
          <p:nvPr/>
        </p:nvSpPr>
        <p:spPr bwMode="auto">
          <a:xfrm>
            <a:off x="1371600" y="5915025"/>
            <a:ext cx="73914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61" name="Rectangle 23"/>
          <p:cNvSpPr>
            <a:spLocks noChangeArrowheads="1"/>
          </p:cNvSpPr>
          <p:nvPr/>
        </p:nvSpPr>
        <p:spPr bwMode="auto">
          <a:xfrm>
            <a:off x="0" y="54102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   preromana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2" name="Rectangle 24"/>
          <p:cNvSpPr>
            <a:spLocks noChangeArrowheads="1"/>
          </p:cNvSpPr>
          <p:nvPr/>
        </p:nvSpPr>
        <p:spPr bwMode="auto">
          <a:xfrm>
            <a:off x="425450" y="4829175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romana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3" name="Rectangle 25"/>
          <p:cNvSpPr>
            <a:spLocks noChangeArrowheads="1"/>
          </p:cNvSpPr>
          <p:nvPr/>
        </p:nvSpPr>
        <p:spPr bwMode="auto">
          <a:xfrm>
            <a:off x="120650" y="4143375"/>
            <a:ext cx="1065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medio evo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4" name="Rectangle 26"/>
          <p:cNvSpPr>
            <a:spLocks noChangeArrowheads="1"/>
          </p:cNvSpPr>
          <p:nvPr/>
        </p:nvSpPr>
        <p:spPr bwMode="auto">
          <a:xfrm>
            <a:off x="717550" y="3457575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1900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5" name="Rectangle 27"/>
          <p:cNvSpPr>
            <a:spLocks noChangeArrowheads="1"/>
          </p:cNvSpPr>
          <p:nvPr/>
        </p:nvSpPr>
        <p:spPr bwMode="auto">
          <a:xfrm>
            <a:off x="717550" y="2771775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1940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6" name="Rectangle 28"/>
          <p:cNvSpPr>
            <a:spLocks noChangeArrowheads="1"/>
          </p:cNvSpPr>
          <p:nvPr/>
        </p:nvSpPr>
        <p:spPr bwMode="auto">
          <a:xfrm>
            <a:off x="717550" y="2085975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1965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7" name="Rectangle 29"/>
          <p:cNvSpPr>
            <a:spLocks noChangeArrowheads="1"/>
          </p:cNvSpPr>
          <p:nvPr/>
        </p:nvSpPr>
        <p:spPr bwMode="auto">
          <a:xfrm>
            <a:off x="717550" y="1400175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Helvetica" pitchFamily="34" charset="0"/>
              </a:rPr>
              <a:t>1990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8" name="Line 30"/>
          <p:cNvSpPr>
            <a:spLocks noChangeShapeType="1"/>
          </p:cNvSpPr>
          <p:nvPr/>
        </p:nvSpPr>
        <p:spPr bwMode="auto">
          <a:xfrm>
            <a:off x="1320800" y="55721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69" name="Line 31"/>
          <p:cNvSpPr>
            <a:spLocks noChangeShapeType="1"/>
          </p:cNvSpPr>
          <p:nvPr/>
        </p:nvSpPr>
        <p:spPr bwMode="auto">
          <a:xfrm>
            <a:off x="1320800" y="48863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0" name="Line 32"/>
          <p:cNvSpPr>
            <a:spLocks noChangeShapeType="1"/>
          </p:cNvSpPr>
          <p:nvPr/>
        </p:nvSpPr>
        <p:spPr bwMode="auto">
          <a:xfrm>
            <a:off x="1320800" y="42005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1" name="Line 33"/>
          <p:cNvSpPr>
            <a:spLocks noChangeShapeType="1"/>
          </p:cNvSpPr>
          <p:nvPr/>
        </p:nvSpPr>
        <p:spPr bwMode="auto">
          <a:xfrm>
            <a:off x="1320800" y="35147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2" name="Line 34"/>
          <p:cNvSpPr>
            <a:spLocks noChangeShapeType="1"/>
          </p:cNvSpPr>
          <p:nvPr/>
        </p:nvSpPr>
        <p:spPr bwMode="auto">
          <a:xfrm>
            <a:off x="1320800" y="28289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3" name="Line 35"/>
          <p:cNvSpPr>
            <a:spLocks noChangeShapeType="1"/>
          </p:cNvSpPr>
          <p:nvPr/>
        </p:nvSpPr>
        <p:spPr bwMode="auto">
          <a:xfrm>
            <a:off x="1320800" y="21431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4" name="Line 36"/>
          <p:cNvSpPr>
            <a:spLocks noChangeShapeType="1"/>
          </p:cNvSpPr>
          <p:nvPr/>
        </p:nvSpPr>
        <p:spPr bwMode="auto">
          <a:xfrm>
            <a:off x="1320800" y="1457325"/>
            <a:ext cx="508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5" name="Line 37"/>
          <p:cNvSpPr>
            <a:spLocks noChangeShapeType="1"/>
          </p:cNvSpPr>
          <p:nvPr/>
        </p:nvSpPr>
        <p:spPr bwMode="auto">
          <a:xfrm flipV="1">
            <a:off x="1371600" y="1114425"/>
            <a:ext cx="1588" cy="4800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6" name="Rectangle 39"/>
          <p:cNvSpPr>
            <a:spLocks noChangeArrowheads="1"/>
          </p:cNvSpPr>
          <p:nvPr/>
        </p:nvSpPr>
        <p:spPr bwMode="auto">
          <a:xfrm>
            <a:off x="1371600" y="5292725"/>
            <a:ext cx="23114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7" name="Rectangle 40"/>
          <p:cNvSpPr>
            <a:spLocks noChangeArrowheads="1"/>
          </p:cNvSpPr>
          <p:nvPr/>
        </p:nvSpPr>
        <p:spPr bwMode="auto">
          <a:xfrm>
            <a:off x="1371600" y="4606925"/>
            <a:ext cx="27686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8" name="Rectangle 41"/>
          <p:cNvSpPr>
            <a:spLocks noChangeArrowheads="1"/>
          </p:cNvSpPr>
          <p:nvPr/>
        </p:nvSpPr>
        <p:spPr bwMode="auto">
          <a:xfrm>
            <a:off x="1371600" y="3921125"/>
            <a:ext cx="36957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9" name="Rectangle 42"/>
          <p:cNvSpPr>
            <a:spLocks noChangeArrowheads="1"/>
          </p:cNvSpPr>
          <p:nvPr/>
        </p:nvSpPr>
        <p:spPr bwMode="auto">
          <a:xfrm>
            <a:off x="1371600" y="3235325"/>
            <a:ext cx="41529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0" name="Rectangle 43"/>
          <p:cNvSpPr>
            <a:spLocks noChangeArrowheads="1"/>
          </p:cNvSpPr>
          <p:nvPr/>
        </p:nvSpPr>
        <p:spPr bwMode="auto">
          <a:xfrm>
            <a:off x="1371600" y="2549525"/>
            <a:ext cx="46228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1" name="Rectangle 44"/>
          <p:cNvSpPr>
            <a:spLocks noChangeArrowheads="1"/>
          </p:cNvSpPr>
          <p:nvPr/>
        </p:nvSpPr>
        <p:spPr bwMode="auto">
          <a:xfrm>
            <a:off x="1371600" y="1863725"/>
            <a:ext cx="64643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2" name="Rectangle 45"/>
          <p:cNvSpPr>
            <a:spLocks noChangeArrowheads="1"/>
          </p:cNvSpPr>
          <p:nvPr/>
        </p:nvSpPr>
        <p:spPr bwMode="auto">
          <a:xfrm>
            <a:off x="1371600" y="1143000"/>
            <a:ext cx="7112000" cy="558800"/>
          </a:xfrm>
          <a:prstGeom prst="rect">
            <a:avLst/>
          </a:prstGeom>
          <a:solidFill>
            <a:srgbClr val="FF008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3" name="Rectangle 46"/>
          <p:cNvSpPr>
            <a:spLocks noChangeArrowheads="1"/>
          </p:cNvSpPr>
          <p:nvPr/>
        </p:nvSpPr>
        <p:spPr bwMode="auto">
          <a:xfrm>
            <a:off x="4737100" y="6492875"/>
            <a:ext cx="40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Calibri" pitchFamily="34" charset="0"/>
              </a:rPr>
              <a:t>anni</a:t>
            </a:r>
          </a:p>
        </p:txBody>
      </p:sp>
      <p:sp>
        <p:nvSpPr>
          <p:cNvPr id="61484" name="Text Box 48"/>
          <p:cNvSpPr txBox="1">
            <a:spLocks noChangeArrowheads="1"/>
          </p:cNvSpPr>
          <p:nvPr/>
        </p:nvSpPr>
        <p:spPr bwMode="auto">
          <a:xfrm>
            <a:off x="762000" y="234950"/>
            <a:ext cx="774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000000"/>
                </a:solidFill>
                <a:latin typeface="Chicago"/>
              </a:rPr>
              <a:t>Durata media della vita in varie epoche storiche</a:t>
            </a:r>
            <a:endParaRPr lang="it-IT" sz="36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322388" y="5965825"/>
            <a:ext cx="74295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H="1">
            <a:off x="1314450" y="850900"/>
            <a:ext cx="19050" cy="512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flipH="1">
            <a:off x="5505450" y="844550"/>
            <a:ext cx="19050" cy="51260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ccia destra 5"/>
          <p:cNvSpPr/>
          <p:nvPr/>
        </p:nvSpPr>
        <p:spPr>
          <a:xfrm>
            <a:off x="5524500" y="4143375"/>
            <a:ext cx="1384300" cy="74453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1489" name="CasellaDiTesto 6"/>
          <p:cNvSpPr txBox="1">
            <a:spLocks noChangeArrowheads="1"/>
          </p:cNvSpPr>
          <p:nvPr/>
        </p:nvSpPr>
        <p:spPr bwMode="auto">
          <a:xfrm>
            <a:off x="6996113" y="4054475"/>
            <a:ext cx="1865312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Il gigantesco</a:t>
            </a:r>
          </a:p>
          <a:p>
            <a:r>
              <a:rPr lang="it-IT">
                <a:latin typeface="Calibri" pitchFamily="34" charset="0"/>
              </a:rPr>
              <a:t>passo in avanti</a:t>
            </a:r>
          </a:p>
          <a:p>
            <a:r>
              <a:rPr lang="it-IT">
                <a:latin typeface="Calibri" pitchFamily="34" charset="0"/>
              </a:rPr>
              <a:t>dell’ultimo secolo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1026"/>
          <p:cNvSpPr>
            <a:spLocks noChangeArrowheads="1"/>
          </p:cNvSpPr>
          <p:nvPr/>
        </p:nvSpPr>
        <p:spPr bwMode="auto">
          <a:xfrm rot="5400000">
            <a:off x="5676900" y="4814888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0" name="AutoShape 1027"/>
          <p:cNvSpPr>
            <a:spLocks noChangeArrowheads="1"/>
          </p:cNvSpPr>
          <p:nvPr/>
        </p:nvSpPr>
        <p:spPr bwMode="auto">
          <a:xfrm rot="5400000">
            <a:off x="4076700" y="384810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1" name="AutoShape 1028"/>
          <p:cNvSpPr>
            <a:spLocks noChangeArrowheads="1"/>
          </p:cNvSpPr>
          <p:nvPr/>
        </p:nvSpPr>
        <p:spPr bwMode="auto">
          <a:xfrm rot="5400000">
            <a:off x="2508250" y="290195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2" name="AutoShape 1030"/>
          <p:cNvSpPr>
            <a:spLocks noChangeArrowheads="1"/>
          </p:cNvSpPr>
          <p:nvPr/>
        </p:nvSpPr>
        <p:spPr bwMode="auto">
          <a:xfrm>
            <a:off x="533400" y="26670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3" name="Text Box 1031"/>
          <p:cNvSpPr txBox="1">
            <a:spLocks noChangeArrowheads="1"/>
          </p:cNvSpPr>
          <p:nvPr/>
        </p:nvSpPr>
        <p:spPr bwMode="auto">
          <a:xfrm>
            <a:off x="441325" y="22653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4" name="AutoShape 1032"/>
          <p:cNvSpPr>
            <a:spLocks noChangeArrowheads="1"/>
          </p:cNvSpPr>
          <p:nvPr/>
        </p:nvSpPr>
        <p:spPr bwMode="auto">
          <a:xfrm>
            <a:off x="2054225" y="35814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5" name="Text Box 1033"/>
          <p:cNvSpPr txBox="1">
            <a:spLocks noChangeArrowheads="1"/>
          </p:cNvSpPr>
          <p:nvPr/>
        </p:nvSpPr>
        <p:spPr bwMode="auto">
          <a:xfrm>
            <a:off x="1962150" y="31797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6" name="AutoShape 1034"/>
          <p:cNvSpPr>
            <a:spLocks noChangeArrowheads="1"/>
          </p:cNvSpPr>
          <p:nvPr/>
        </p:nvSpPr>
        <p:spPr bwMode="auto">
          <a:xfrm>
            <a:off x="3581400" y="45720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7" name="Text Box 1035"/>
          <p:cNvSpPr txBox="1">
            <a:spLocks noChangeArrowheads="1"/>
          </p:cNvSpPr>
          <p:nvPr/>
        </p:nvSpPr>
        <p:spPr bwMode="auto">
          <a:xfrm>
            <a:off x="3489325" y="41703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498" name="Text Box 1038"/>
          <p:cNvSpPr txBox="1">
            <a:spLocks noChangeArrowheads="1"/>
          </p:cNvSpPr>
          <p:nvPr/>
        </p:nvSpPr>
        <p:spPr bwMode="auto">
          <a:xfrm>
            <a:off x="152400" y="6175375"/>
            <a:ext cx="4040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Darwin, C 1850 e Poli, A 2008</a:t>
            </a:r>
          </a:p>
        </p:txBody>
      </p:sp>
      <p:sp>
        <p:nvSpPr>
          <p:cNvPr id="63499" name="Rectangle 1039"/>
          <p:cNvSpPr>
            <a:spLocks noChangeArrowheads="1"/>
          </p:cNvSpPr>
          <p:nvPr/>
        </p:nvSpPr>
        <p:spPr bwMode="auto">
          <a:xfrm>
            <a:off x="5181600" y="5562600"/>
            <a:ext cx="3962400" cy="152400"/>
          </a:xfrm>
          <a:prstGeom prst="rect">
            <a:avLst/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500" name="Text Box 1040"/>
          <p:cNvSpPr txBox="1">
            <a:spLocks noChangeArrowheads="1"/>
          </p:cNvSpPr>
          <p:nvPr/>
        </p:nvSpPr>
        <p:spPr bwMode="auto">
          <a:xfrm>
            <a:off x="5029200" y="50847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501" name="AutoShape 1042"/>
          <p:cNvSpPr>
            <a:spLocks noChangeArrowheads="1"/>
          </p:cNvSpPr>
          <p:nvPr/>
        </p:nvSpPr>
        <p:spPr bwMode="auto">
          <a:xfrm rot="5400000">
            <a:off x="7200900" y="575310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502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 anchor="b"/>
          <a:lstStyle/>
          <a:p>
            <a:pPr algn="ctr" defTabSz="914400" eaLnBrk="0" hangingPunct="0"/>
            <a:r>
              <a:rPr 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L</a:t>
            </a:r>
            <a:r>
              <a:rPr lang="ja-JP" alt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’</a:t>
            </a:r>
            <a:r>
              <a:rPr lang="it-IT" altLang="ja-JP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evoluzione è preoccupata della continuazione della specie e non del singolo individuo</a:t>
            </a:r>
            <a:endParaRPr lang="it-IT" sz="2800">
              <a:solidFill>
                <a:srgbClr val="FFFFFF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3503" name="Rectangle 1036"/>
          <p:cNvSpPr>
            <a:spLocks noChangeArrowheads="1"/>
          </p:cNvSpPr>
          <p:nvPr/>
        </p:nvSpPr>
        <p:spPr bwMode="auto">
          <a:xfrm>
            <a:off x="1905000" y="2209800"/>
            <a:ext cx="1981200" cy="1676400"/>
          </a:xfrm>
          <a:prstGeom prst="rect">
            <a:avLst/>
          </a:prstGeom>
          <a:gradFill rotWithShape="0">
            <a:gsLst>
              <a:gs pos="0">
                <a:srgbClr val="B3FF82"/>
              </a:gs>
              <a:gs pos="100000">
                <a:srgbClr val="81FF2E">
                  <a:alpha val="12000"/>
                </a:srgbClr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504" name="Rectangle 1037"/>
          <p:cNvSpPr>
            <a:spLocks noChangeArrowheads="1"/>
          </p:cNvSpPr>
          <p:nvPr/>
        </p:nvSpPr>
        <p:spPr bwMode="auto">
          <a:xfrm>
            <a:off x="3429000" y="3200400"/>
            <a:ext cx="1981200" cy="1676400"/>
          </a:xfrm>
          <a:prstGeom prst="rect">
            <a:avLst/>
          </a:prstGeom>
          <a:gradFill rotWithShape="0">
            <a:gsLst>
              <a:gs pos="0">
                <a:srgbClr val="B3FF82"/>
              </a:gs>
              <a:gs pos="100000">
                <a:srgbClr val="81FF2E">
                  <a:alpha val="12000"/>
                </a:srgbClr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3505" name="Rectangle 1041"/>
          <p:cNvSpPr>
            <a:spLocks noChangeArrowheads="1"/>
          </p:cNvSpPr>
          <p:nvPr/>
        </p:nvSpPr>
        <p:spPr bwMode="auto">
          <a:xfrm>
            <a:off x="4953000" y="4191000"/>
            <a:ext cx="1981200" cy="1676400"/>
          </a:xfrm>
          <a:prstGeom prst="rect">
            <a:avLst/>
          </a:prstGeom>
          <a:gradFill rotWithShape="0">
            <a:gsLst>
              <a:gs pos="0">
                <a:srgbClr val="B3FF82"/>
              </a:gs>
              <a:gs pos="100000">
                <a:srgbClr val="81FF2E">
                  <a:alpha val="12000"/>
                </a:srgbClr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1026"/>
          <p:cNvSpPr>
            <a:spLocks noChangeArrowheads="1"/>
          </p:cNvSpPr>
          <p:nvPr/>
        </p:nvSpPr>
        <p:spPr bwMode="auto">
          <a:xfrm rot="5400000">
            <a:off x="5676900" y="4814888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538" name="AutoShape 1027"/>
          <p:cNvSpPr>
            <a:spLocks noChangeArrowheads="1"/>
          </p:cNvSpPr>
          <p:nvPr/>
        </p:nvSpPr>
        <p:spPr bwMode="auto">
          <a:xfrm rot="5400000">
            <a:off x="4076700" y="384810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539" name="AutoShape 1028"/>
          <p:cNvSpPr>
            <a:spLocks noChangeArrowheads="1"/>
          </p:cNvSpPr>
          <p:nvPr/>
        </p:nvSpPr>
        <p:spPr bwMode="auto">
          <a:xfrm rot="5400000">
            <a:off x="2508250" y="290195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540" name="AutoShape 1030"/>
          <p:cNvSpPr>
            <a:spLocks noChangeArrowheads="1"/>
          </p:cNvSpPr>
          <p:nvPr/>
        </p:nvSpPr>
        <p:spPr bwMode="auto">
          <a:xfrm>
            <a:off x="533400" y="26670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1" name="Text Box 1031"/>
          <p:cNvSpPr txBox="1">
            <a:spLocks noChangeArrowheads="1"/>
          </p:cNvSpPr>
          <p:nvPr/>
        </p:nvSpPr>
        <p:spPr bwMode="auto">
          <a:xfrm>
            <a:off x="441325" y="22653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2" name="AutoShape 1032"/>
          <p:cNvSpPr>
            <a:spLocks noChangeArrowheads="1"/>
          </p:cNvSpPr>
          <p:nvPr/>
        </p:nvSpPr>
        <p:spPr bwMode="auto">
          <a:xfrm>
            <a:off x="2054225" y="35814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3" name="Text Box 1033"/>
          <p:cNvSpPr txBox="1">
            <a:spLocks noChangeArrowheads="1"/>
          </p:cNvSpPr>
          <p:nvPr/>
        </p:nvSpPr>
        <p:spPr bwMode="auto">
          <a:xfrm>
            <a:off x="1962150" y="31797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4" name="AutoShape 1034"/>
          <p:cNvSpPr>
            <a:spLocks noChangeArrowheads="1"/>
          </p:cNvSpPr>
          <p:nvPr/>
        </p:nvSpPr>
        <p:spPr bwMode="auto">
          <a:xfrm>
            <a:off x="3581400" y="4572000"/>
            <a:ext cx="5486400" cy="304800"/>
          </a:xfrm>
          <a:prstGeom prst="rightArrow">
            <a:avLst>
              <a:gd name="adj1" fmla="val 50000"/>
              <a:gd name="adj2" fmla="val 450000"/>
            </a:avLst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5" name="Text Box 1035"/>
          <p:cNvSpPr txBox="1">
            <a:spLocks noChangeArrowheads="1"/>
          </p:cNvSpPr>
          <p:nvPr/>
        </p:nvSpPr>
        <p:spPr bwMode="auto">
          <a:xfrm>
            <a:off x="3489325" y="41703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6" name="Text Box 1038"/>
          <p:cNvSpPr txBox="1">
            <a:spLocks noChangeArrowheads="1"/>
          </p:cNvSpPr>
          <p:nvPr/>
        </p:nvSpPr>
        <p:spPr bwMode="auto">
          <a:xfrm>
            <a:off x="152400" y="6175375"/>
            <a:ext cx="40401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Darwin, C 1850 e Poli, A 2008</a:t>
            </a:r>
          </a:p>
        </p:txBody>
      </p:sp>
      <p:sp>
        <p:nvSpPr>
          <p:cNvPr id="65547" name="Rectangle 1039"/>
          <p:cNvSpPr>
            <a:spLocks noChangeArrowheads="1"/>
          </p:cNvSpPr>
          <p:nvPr/>
        </p:nvSpPr>
        <p:spPr bwMode="auto">
          <a:xfrm>
            <a:off x="5181600" y="5562600"/>
            <a:ext cx="3962400" cy="152400"/>
          </a:xfrm>
          <a:prstGeom prst="rect">
            <a:avLst/>
          </a:prstGeom>
          <a:solidFill>
            <a:srgbClr val="ECFF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8" name="Text Box 1040"/>
          <p:cNvSpPr txBox="1">
            <a:spLocks noChangeArrowheads="1"/>
          </p:cNvSpPr>
          <p:nvPr/>
        </p:nvSpPr>
        <p:spPr bwMode="auto">
          <a:xfrm>
            <a:off x="5029200" y="5084763"/>
            <a:ext cx="34448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it-IT" sz="20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0              20             40</a:t>
            </a:r>
            <a:endParaRPr lang="it-IT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49" name="AutoShape 1042"/>
          <p:cNvSpPr>
            <a:spLocks noChangeArrowheads="1"/>
          </p:cNvSpPr>
          <p:nvPr/>
        </p:nvSpPr>
        <p:spPr bwMode="auto">
          <a:xfrm rot="5400000">
            <a:off x="7200900" y="575310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550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4450" rIns="0" bIns="44450" anchor="b"/>
          <a:lstStyle/>
          <a:p>
            <a:pPr algn="ctr" defTabSz="914400" eaLnBrk="0" hangingPunct="0"/>
            <a:r>
              <a:rPr 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L</a:t>
            </a:r>
            <a:r>
              <a:rPr lang="ja-JP" altLang="it-IT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’</a:t>
            </a:r>
            <a:r>
              <a:rPr lang="it-IT" altLang="ja-JP" sz="280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evoluzione è preoccupata della continuazione della specie e non del singolo individuo</a:t>
            </a:r>
            <a:endParaRPr lang="it-IT" sz="2800">
              <a:solidFill>
                <a:srgbClr val="FFFFFF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5551" name="Rectangle 1036"/>
          <p:cNvSpPr>
            <a:spLocks noChangeArrowheads="1"/>
          </p:cNvSpPr>
          <p:nvPr/>
        </p:nvSpPr>
        <p:spPr bwMode="auto">
          <a:xfrm>
            <a:off x="1905000" y="2209800"/>
            <a:ext cx="1981200" cy="1676400"/>
          </a:xfrm>
          <a:prstGeom prst="rect">
            <a:avLst/>
          </a:prstGeom>
          <a:gradFill rotWithShape="0">
            <a:gsLst>
              <a:gs pos="0">
                <a:srgbClr val="B3FF82"/>
              </a:gs>
              <a:gs pos="100000">
                <a:srgbClr val="81FF2E">
                  <a:alpha val="12000"/>
                </a:srgbClr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52" name="Rectangle 1037"/>
          <p:cNvSpPr>
            <a:spLocks noChangeArrowheads="1"/>
          </p:cNvSpPr>
          <p:nvPr/>
        </p:nvSpPr>
        <p:spPr bwMode="auto">
          <a:xfrm>
            <a:off x="3429000" y="3200400"/>
            <a:ext cx="1981200" cy="1676400"/>
          </a:xfrm>
          <a:prstGeom prst="rect">
            <a:avLst/>
          </a:prstGeom>
          <a:gradFill rotWithShape="0">
            <a:gsLst>
              <a:gs pos="0">
                <a:srgbClr val="B3FF82"/>
              </a:gs>
              <a:gs pos="100000">
                <a:srgbClr val="81FF2E">
                  <a:alpha val="12000"/>
                </a:srgbClr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5553" name="Rectangle 1041"/>
          <p:cNvSpPr>
            <a:spLocks noChangeArrowheads="1"/>
          </p:cNvSpPr>
          <p:nvPr/>
        </p:nvSpPr>
        <p:spPr bwMode="auto">
          <a:xfrm>
            <a:off x="4953000" y="4191000"/>
            <a:ext cx="1981200" cy="1676400"/>
          </a:xfrm>
          <a:prstGeom prst="rect">
            <a:avLst/>
          </a:prstGeom>
          <a:gradFill rotWithShape="0">
            <a:gsLst>
              <a:gs pos="0">
                <a:srgbClr val="B3FF82"/>
              </a:gs>
              <a:gs pos="100000">
                <a:srgbClr val="81FF2E">
                  <a:alpha val="12000"/>
                </a:srgbClr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GB" sz="2400">
              <a:solidFill>
                <a:srgbClr val="FFFFFF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6_Struttura predefinita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FF9933"/>
      </a:accent1>
      <a:accent2>
        <a:srgbClr val="33CCFF"/>
      </a:accent2>
      <a:accent3>
        <a:srgbClr val="AAAAE2"/>
      </a:accent3>
      <a:accent4>
        <a:srgbClr val="DADADA"/>
      </a:accent4>
      <a:accent5>
        <a:srgbClr val="FFCAAD"/>
      </a:accent5>
      <a:accent6>
        <a:srgbClr val="2DB9E7"/>
      </a:accent6>
      <a:hlink>
        <a:srgbClr val="969696"/>
      </a:hlink>
      <a:folHlink>
        <a:srgbClr val="FF0000"/>
      </a:folHlink>
    </a:clrScheme>
    <a:fontScheme name="34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6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7_Struttura predefinita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FF9933"/>
      </a:accent1>
      <a:accent2>
        <a:srgbClr val="33CCFF"/>
      </a:accent2>
      <a:accent3>
        <a:srgbClr val="AAAAE2"/>
      </a:accent3>
      <a:accent4>
        <a:srgbClr val="DADADA"/>
      </a:accent4>
      <a:accent5>
        <a:srgbClr val="FFCAAD"/>
      </a:accent5>
      <a:accent6>
        <a:srgbClr val="2DB9E7"/>
      </a:accent6>
      <a:hlink>
        <a:srgbClr val="969696"/>
      </a:hlink>
      <a:folHlink>
        <a:srgbClr val="FF0000"/>
      </a:folHlink>
    </a:clrScheme>
    <a:fontScheme name="34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6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FF"/>
    </a:lt2>
    <a:accent1>
      <a:srgbClr val="FF9933"/>
    </a:accent1>
    <a:accent2>
      <a:srgbClr val="33CCFF"/>
    </a:accent2>
    <a:accent3>
      <a:srgbClr val="AAAAE2"/>
    </a:accent3>
    <a:accent4>
      <a:srgbClr val="DADADA"/>
    </a:accent4>
    <a:accent5>
      <a:srgbClr val="FFCAAD"/>
    </a:accent5>
    <a:accent6>
      <a:srgbClr val="2DB9E7"/>
    </a:accent6>
    <a:hlink>
      <a:srgbClr val="969696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FF"/>
    </a:lt2>
    <a:accent1>
      <a:srgbClr val="FF9933"/>
    </a:accent1>
    <a:accent2>
      <a:srgbClr val="33CCFF"/>
    </a:accent2>
    <a:accent3>
      <a:srgbClr val="AAAAE2"/>
    </a:accent3>
    <a:accent4>
      <a:srgbClr val="DADADA"/>
    </a:accent4>
    <a:accent5>
      <a:srgbClr val="FFCAAD"/>
    </a:accent5>
    <a:accent6>
      <a:srgbClr val="2DB9E7"/>
    </a:accent6>
    <a:hlink>
      <a:srgbClr val="969696"/>
    </a:hlink>
    <a:folHlink>
      <a:srgbClr val="FF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FF"/>
    </a:lt2>
    <a:accent1>
      <a:srgbClr val="FF9933"/>
    </a:accent1>
    <a:accent2>
      <a:srgbClr val="33CCFF"/>
    </a:accent2>
    <a:accent3>
      <a:srgbClr val="AAAAE2"/>
    </a:accent3>
    <a:accent4>
      <a:srgbClr val="DADADA"/>
    </a:accent4>
    <a:accent5>
      <a:srgbClr val="FFCAAD"/>
    </a:accent5>
    <a:accent6>
      <a:srgbClr val="2DB9E7"/>
    </a:accent6>
    <a:hlink>
      <a:srgbClr val="969696"/>
    </a:hlink>
    <a:folHlink>
      <a:srgbClr val="FF00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FF"/>
    </a:lt2>
    <a:accent1>
      <a:srgbClr val="FF9933"/>
    </a:accent1>
    <a:accent2>
      <a:srgbClr val="33CCFF"/>
    </a:accent2>
    <a:accent3>
      <a:srgbClr val="AAAAE2"/>
    </a:accent3>
    <a:accent4>
      <a:srgbClr val="DADADA"/>
    </a:accent4>
    <a:accent5>
      <a:srgbClr val="FFCAAD"/>
    </a:accent5>
    <a:accent6>
      <a:srgbClr val="2DB9E7"/>
    </a:accent6>
    <a:hlink>
      <a:srgbClr val="969696"/>
    </a:hlink>
    <a:folHlink>
      <a:srgbClr val="FF00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FF"/>
    </a:lt2>
    <a:accent1>
      <a:srgbClr val="FF9933"/>
    </a:accent1>
    <a:accent2>
      <a:srgbClr val="33CCFF"/>
    </a:accent2>
    <a:accent3>
      <a:srgbClr val="AAAAE2"/>
    </a:accent3>
    <a:accent4>
      <a:srgbClr val="DADADA"/>
    </a:accent4>
    <a:accent5>
      <a:srgbClr val="FFCAAD"/>
    </a:accent5>
    <a:accent6>
      <a:srgbClr val="2DB9E7"/>
    </a:accent6>
    <a:hlink>
      <a:srgbClr val="969696"/>
    </a:hlink>
    <a:folHlink>
      <a:srgbClr val="FF00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FF"/>
    </a:lt2>
    <a:accent1>
      <a:srgbClr val="FF9933"/>
    </a:accent1>
    <a:accent2>
      <a:srgbClr val="33CCFF"/>
    </a:accent2>
    <a:accent3>
      <a:srgbClr val="AAAAE2"/>
    </a:accent3>
    <a:accent4>
      <a:srgbClr val="DADADA"/>
    </a:accent4>
    <a:accent5>
      <a:srgbClr val="FFCAAD"/>
    </a:accent5>
    <a:accent6>
      <a:srgbClr val="2DB9E7"/>
    </a:accent6>
    <a:hlink>
      <a:srgbClr val="969696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2324</Words>
  <Application>Microsoft Macintosh PowerPoint</Application>
  <PresentationFormat>Presentazione su schermo (4:3)</PresentationFormat>
  <Paragraphs>271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51</vt:i4>
      </vt:variant>
    </vt:vector>
  </HeadingPairs>
  <TitlesOfParts>
    <vt:vector size="55" baseType="lpstr">
      <vt:lpstr>Tema di Office</vt:lpstr>
      <vt:lpstr>2_Struttura predefinita</vt:lpstr>
      <vt:lpstr>36_Struttura predefinita</vt:lpstr>
      <vt:lpstr>37_Struttura predefinita</vt:lpstr>
      <vt:lpstr>Rapporto Medico-Paziente:  Un eccesso di attese?</vt:lpstr>
      <vt:lpstr>Problemi “classici” del rapporto tra medici e pazienti</vt:lpstr>
      <vt:lpstr>Problemi comuni a medici e pazienti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L’evoluzione, quindi:</vt:lpstr>
      <vt:lpstr>Continuare ad allungare la nostra vita, quindi:</vt:lpstr>
      <vt:lpstr>In questa situazione, molte attese dei pazienti sono destinate a non essere realizzate</vt:lpstr>
      <vt:lpstr>Alcuni problemi aperti, che impattano sul rapporto medico-paziente</vt:lpstr>
      <vt:lpstr>La complessità della scienza</vt:lpstr>
      <vt:lpstr>La complessità della scienza ed i problemi creati dai media</vt:lpstr>
      <vt:lpstr>La medicina ai tempi di Internet</vt:lpstr>
      <vt:lpstr>Per esempio:</vt:lpstr>
      <vt:lpstr>Per esempio:</vt:lpstr>
      <vt:lpstr>Per esempio:</vt:lpstr>
      <vt:lpstr>Per esempio:</vt:lpstr>
      <vt:lpstr>I dilemmi della prevenzione</vt:lpstr>
      <vt:lpstr>I dilemmi della prevenzione</vt:lpstr>
      <vt:lpstr>I dilemmi della prevenzione</vt:lpstr>
      <vt:lpstr>I dilemmi della prevenzione</vt:lpstr>
      <vt:lpstr>I dilemmi della prevenzione</vt:lpstr>
      <vt:lpstr>I dilemmi della prevenzione</vt:lpstr>
      <vt:lpstr>Ci siamo “inventati” delle malattie?</vt:lpstr>
      <vt:lpstr>Colesterolo ed infarto (o Pressione arteriosa ed ictus, è lo stesso): dalle parole ai numeri</vt:lpstr>
      <vt:lpstr>Colesterolo ed infarto (o Pressione arteriosa ed ictus, è lo stesso): dalle parole ai numeri</vt:lpstr>
      <vt:lpstr>Colesterolo ed infarto (o Pressione arteriosa ed ictus, è lo stesso): dalle parole ai numeri</vt:lpstr>
      <vt:lpstr>Colesterolo ed infarto (o Pressione arteriosa ed ictus, è lo stesso): dalle parole ai numeri</vt:lpstr>
      <vt:lpstr>Il metodo scientifico, ed il mondo dell’alternativo</vt:lpstr>
      <vt:lpstr>Perché abbiamo bisogno di studi di metodologia rigorosa, controllati contro placebo</vt:lpstr>
      <vt:lpstr>La metodologia scientifica</vt:lpstr>
      <vt:lpstr>La metodologia scientifica</vt:lpstr>
      <vt:lpstr>La metodologia scientifica</vt:lpstr>
      <vt:lpstr>La metodologia scientifica</vt:lpstr>
      <vt:lpstr>Perché abbiamo bisogno di studi di metodologia rigorosa, controllati contro placebo</vt:lpstr>
      <vt:lpstr>Perché abbiamo bisogno di studi di metodologia rigorosa, controllati contro placebo</vt:lpstr>
      <vt:lpstr>Presentazione di PowerPoint</vt:lpstr>
      <vt:lpstr>La difficoltà per il paziente di valutare la qualità del servizio che gli è reso</vt:lpstr>
      <vt:lpstr>La difficoltà per il paziente di valutare la qualità del servizio che gli è reso</vt:lpstr>
      <vt:lpstr>La metodologia scientifica applicata ai medici</vt:lpstr>
      <vt:lpstr>Un punto cruciale</vt:lpstr>
      <vt:lpstr>Un punto secondo cruciale</vt:lpstr>
      <vt:lpstr>L’esigenza di continuare la ricerca</vt:lpstr>
      <vt:lpstr>Un possibile schema di riferimento</vt:lpstr>
      <vt:lpstr>Un possibile schema di riferimento</vt:lpstr>
    </vt:vector>
  </TitlesOfParts>
  <Company>NFI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Poli</dc:creator>
  <cp:lastModifiedBy>Andrea</cp:lastModifiedBy>
  <cp:revision>58</cp:revision>
  <dcterms:created xsi:type="dcterms:W3CDTF">2013-03-28T08:38:15Z</dcterms:created>
  <dcterms:modified xsi:type="dcterms:W3CDTF">2013-04-06T06:16:51Z</dcterms:modified>
</cp:coreProperties>
</file>