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9394A-7C98-4A78-8D28-4CA5B147E44B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962B4-BB7D-4442-94EE-3E44488BD3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7233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21CB4-60B5-4A50-AEE8-C27F60EB217D}" type="slidenum">
              <a:rPr lang="it-IT"/>
              <a:pPr/>
              <a:t>7</a:t>
            </a:fld>
            <a:endParaRPr lang="it-IT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it-IT"/>
              <a:t> Possiamo dividere le cause della D.V.S in Non N….quindi x es. le malformative,  delle quali non parlerò, e le forme Neurogene. Queste si dividono in forme cong…e acquisite…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E40B76-5E6A-4310-B24D-A6C68D3A39BF}" type="slidenum">
              <a:rPr lang="it-IT"/>
              <a:pPr/>
              <a:t>8</a:t>
            </a:fld>
            <a:endParaRPr lang="it-IT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it-IT"/>
              <a:t> Possiamo dividere le cause della D.V.S in Non N….quindi x es. le malformative,  delle quali non parlerò, e le forme Neurogene. Queste si dividono in forme cong…e acquisite…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F734E5-2692-4D7C-B71F-A580F1AD2E73}" type="slidenum">
              <a:rPr lang="it-IT"/>
              <a:pPr/>
              <a:t>9</a:t>
            </a:fld>
            <a:endParaRPr lang="it-IT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it-IT"/>
              <a:t>.. </a:t>
            </a:r>
            <a:r>
              <a:rPr lang="it-IT" sz="1600"/>
              <a:t>E veniamo alla terapia, che sarà inizialmente conservativa. Si cercherà di ottenere una V.N.bilanciata con…</a:t>
            </a:r>
          </a:p>
          <a:p>
            <a:r>
              <a:rPr lang="it-IT" sz="1600"/>
              <a:t>Se avremo un alto rischio per l’alta via urinaria entreranno in gioco altri presidi…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2C6189-E190-4C35-AE67-07C02C889F20}" type="slidenum">
              <a:rPr lang="it-IT"/>
              <a:pPr/>
              <a:t>10</a:t>
            </a:fld>
            <a:endParaRPr lang="it-IT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it-IT"/>
              <a:t> Possiamo dividere le cause della D.V.S in Non N….quindi x es. le malformative,  delle quali non parlerò, e le forme Neurogene. Queste si dividono in forme cong…e acquisite…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8F1CDB-FD89-4AB6-816D-ABE2430B652B}" type="slidenum">
              <a:rPr lang="it-IT"/>
              <a:pPr/>
              <a:t>11</a:t>
            </a:fld>
            <a:endParaRPr lang="it-IT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it-IT"/>
              <a:t> Possiamo dividere le cause della D.V.S in Non N….quindi x es. le malformative,  delle quali non parlerò, e le forme Neurogene. Queste si dividono in forme cong…e acquisite…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123E08-0545-4FDE-809C-8D2730E2CC14}" type="slidenum">
              <a:rPr lang="it-IT"/>
              <a:pPr/>
              <a:t>13</a:t>
            </a:fld>
            <a:endParaRPr lang="it-IT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it-IT"/>
              <a:t>.. </a:t>
            </a:r>
            <a:r>
              <a:rPr lang="it-IT" sz="1600"/>
              <a:t>E veniamo alla terapia, che sarà inizialmente conservativa. Si cercherà di ottenere una V.N.bilanciata con…</a:t>
            </a:r>
          </a:p>
          <a:p>
            <a:r>
              <a:rPr lang="it-IT" sz="1600"/>
              <a:t>Se avremo un alto rischio per l’alta via urinaria entreranno in gioco altri presidi…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5B81A0-4FFF-4969-AC7C-D8CE1F6B73AC}" type="slidenum">
              <a:rPr lang="it-IT"/>
              <a:pPr/>
              <a:t>14</a:t>
            </a:fld>
            <a:endParaRPr lang="it-IT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it-IT" dirty="0"/>
              <a:t>.. </a:t>
            </a:r>
            <a:r>
              <a:rPr lang="it-IT" sz="1600" dirty="0"/>
              <a:t>E veniamo alla terapia, che sarà inizialmente conservativa. Si cercherà di ottenere una </a:t>
            </a:r>
            <a:r>
              <a:rPr lang="it-IT" sz="1600" dirty="0" err="1"/>
              <a:t>V.N.bilanciata</a:t>
            </a:r>
            <a:r>
              <a:rPr lang="it-IT" sz="1600" dirty="0"/>
              <a:t> con…</a:t>
            </a:r>
          </a:p>
          <a:p>
            <a:r>
              <a:rPr lang="it-IT" sz="1600" dirty="0"/>
              <a:t>Se avremo un alto rischio per l’alta via urinaria entreranno in gioco altri presidi…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291-EBFA-4D45-85FC-6CFE7F82DD2A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B646-2AE7-406E-BE83-89DB83E999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3492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291-EBFA-4D45-85FC-6CFE7F82DD2A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B646-2AE7-406E-BE83-89DB83E999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7984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291-EBFA-4D45-85FC-6CFE7F82DD2A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B646-2AE7-406E-BE83-89DB83E999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9578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27A512C-9F9A-4945-839B-F2F98FA2D85E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4353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B9C5824-7454-4370-95F0-14C050C3719C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343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291-EBFA-4D45-85FC-6CFE7F82DD2A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B646-2AE7-406E-BE83-89DB83E999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884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291-EBFA-4D45-85FC-6CFE7F82DD2A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B646-2AE7-406E-BE83-89DB83E999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9085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291-EBFA-4D45-85FC-6CFE7F82DD2A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B646-2AE7-406E-BE83-89DB83E999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1258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291-EBFA-4D45-85FC-6CFE7F82DD2A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B646-2AE7-406E-BE83-89DB83E999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2465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291-EBFA-4D45-85FC-6CFE7F82DD2A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B646-2AE7-406E-BE83-89DB83E999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361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291-EBFA-4D45-85FC-6CFE7F82DD2A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B646-2AE7-406E-BE83-89DB83E999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538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291-EBFA-4D45-85FC-6CFE7F82DD2A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B646-2AE7-406E-BE83-89DB83E999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914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291-EBFA-4D45-85FC-6CFE7F82DD2A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B646-2AE7-406E-BE83-89DB83E999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834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5A291-EBFA-4D45-85FC-6CFE7F82DD2A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EB646-2AE7-406E-BE83-89DB83E999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815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341438"/>
            <a:ext cx="7918450" cy="4895850"/>
          </a:xfrm>
        </p:spPr>
        <p:txBody>
          <a:bodyPr/>
          <a:lstStyle/>
          <a:p>
            <a:pPr algn="ctr">
              <a:buFontTx/>
              <a:buNone/>
            </a:pPr>
            <a:r>
              <a:rPr lang="it-IT" sz="3600" b="1" dirty="0">
                <a:latin typeface="Arial Narrow" pitchFamily="34" charset="0"/>
              </a:rPr>
              <a:t> </a:t>
            </a:r>
            <a:endParaRPr lang="it-IT" dirty="0">
              <a:latin typeface="Arial Narrow" pitchFamily="34" charset="0"/>
            </a:endParaRP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901716" y="33644"/>
            <a:ext cx="7772400" cy="722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smtClean="0"/>
              <a:t>INCONTINENZE IN ETA’ PEDIATRICA</a:t>
            </a:r>
            <a:endParaRPr lang="it-IT" sz="3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11560" y="1628800"/>
            <a:ext cx="79523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Una </a:t>
            </a:r>
            <a:r>
              <a:rPr lang="it-IT" sz="2000" b="1" dirty="0" smtClean="0">
                <a:solidFill>
                  <a:schemeClr val="tx2"/>
                </a:solidFill>
              </a:rPr>
              <a:t>ecografia statica e dinamica avanzata del perineo </a:t>
            </a:r>
            <a:r>
              <a:rPr lang="it-IT" sz="2000" dirty="0" smtClean="0"/>
              <a:t>da informazioni su 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000" dirty="0"/>
              <a:t>M</a:t>
            </a:r>
            <a:r>
              <a:rPr lang="it-IT" sz="2000" dirty="0" smtClean="0"/>
              <a:t>obilità del collo vescicale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000" dirty="0" smtClean="0"/>
              <a:t>Capacità di contrarre il muscolo </a:t>
            </a:r>
            <a:r>
              <a:rPr lang="it-IT" sz="2000" dirty="0" err="1" smtClean="0"/>
              <a:t>pubo</a:t>
            </a:r>
            <a:r>
              <a:rPr lang="it-IT" sz="2000" dirty="0" smtClean="0"/>
              <a:t>-rettale e gli sfinteri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000" dirty="0" smtClean="0"/>
              <a:t>Riflesso di guardia (arco S3)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000" dirty="0" smtClean="0"/>
              <a:t>Lunghezza uretra </a:t>
            </a:r>
            <a:endParaRPr lang="it-IT" sz="2000" dirty="0"/>
          </a:p>
        </p:txBody>
      </p:sp>
      <p:grpSp>
        <p:nvGrpSpPr>
          <p:cNvPr id="5" name="Gruppo 4"/>
          <p:cNvGrpSpPr/>
          <p:nvPr/>
        </p:nvGrpSpPr>
        <p:grpSpPr>
          <a:xfrm>
            <a:off x="-7353" y="548680"/>
            <a:ext cx="5112568" cy="792088"/>
            <a:chOff x="1691680" y="5373216"/>
            <a:chExt cx="5790528" cy="116983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24" t="65576" r="2636" b="14294"/>
            <a:stretch/>
          </p:blipFill>
          <p:spPr bwMode="auto">
            <a:xfrm rot="10800000">
              <a:off x="1691680" y="5373216"/>
              <a:ext cx="5790528" cy="1169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CasellaDiTesto 3"/>
            <p:cNvSpPr txBox="1"/>
            <p:nvPr/>
          </p:nvSpPr>
          <p:spPr>
            <a:xfrm>
              <a:off x="3967516" y="5585822"/>
              <a:ext cx="690663" cy="4513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2012</a:t>
              </a:r>
              <a:endParaRPr lang="it-IT" b="1" dirty="0"/>
            </a:p>
          </p:txBody>
        </p:sp>
      </p:grpSp>
      <p:sp>
        <p:nvSpPr>
          <p:cNvPr id="8" name="CasellaDiTesto 7"/>
          <p:cNvSpPr txBox="1"/>
          <p:nvPr/>
        </p:nvSpPr>
        <p:spPr>
          <a:xfrm>
            <a:off x="611560" y="3573016"/>
            <a:ext cx="7920880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dirty="0" err="1" smtClean="0"/>
              <a:t>Ipermobilità</a:t>
            </a:r>
            <a:r>
              <a:rPr lang="it-IT" sz="2000" dirty="0" smtClean="0"/>
              <a:t> del collo può essere associata alla stress </a:t>
            </a:r>
            <a:r>
              <a:rPr lang="it-IT" sz="2000" dirty="0" err="1" smtClean="0"/>
              <a:t>incontinence</a:t>
            </a:r>
            <a:r>
              <a:rPr lang="it-IT" sz="2000" dirty="0" smtClean="0"/>
              <a:t> congenita tipica dei quadri di </a:t>
            </a:r>
            <a:r>
              <a:rPr lang="it-IT" sz="2000" dirty="0" err="1" smtClean="0"/>
              <a:t>iperlassità</a:t>
            </a:r>
            <a:r>
              <a:rPr lang="it-IT" sz="2000" dirty="0" smtClean="0"/>
              <a:t> delle articolazioni</a:t>
            </a:r>
          </a:p>
          <a:p>
            <a:endParaRPr lang="it-IT" sz="2000" dirty="0"/>
          </a:p>
          <a:p>
            <a:r>
              <a:rPr lang="it-IT" sz="2000" dirty="0" smtClean="0"/>
              <a:t>Incapacità al controllo del pavimento pelvico può indicare la necessità di un trattamento fisioterapico</a:t>
            </a:r>
          </a:p>
          <a:p>
            <a:endParaRPr lang="it-IT" sz="2000" dirty="0" smtClean="0"/>
          </a:p>
          <a:p>
            <a:r>
              <a:rPr lang="it-IT" sz="2000" dirty="0" smtClean="0"/>
              <a:t>Assenza del riflesso di guardia deve far pensare ad un disrafismo spinale</a:t>
            </a:r>
          </a:p>
          <a:p>
            <a:r>
              <a:rPr lang="it-IT" sz="2000" dirty="0" smtClean="0"/>
              <a:t>  </a:t>
            </a:r>
          </a:p>
          <a:p>
            <a:r>
              <a:rPr lang="it-IT" sz="2000" dirty="0" smtClean="0"/>
              <a:t>Lunghezza uretra &lt; 15 mm predice un fallimento del trattamento medico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4713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1835150" y="125562"/>
            <a:ext cx="4253729" cy="461665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it-IT" sz="2400" dirty="0"/>
              <a:t>Vescica Neurologica: Diagnostica</a:t>
            </a: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287375" y="1700808"/>
            <a:ext cx="5364745" cy="341632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it-IT" sz="2400" dirty="0"/>
              <a:t> </a:t>
            </a:r>
            <a:r>
              <a:rPr lang="it-IT" sz="2400" b="1" u="sng" dirty="0"/>
              <a:t>Informazioni neurologiche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it-IT" sz="2400" dirty="0"/>
              <a:t>   Livello della lesione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it-IT" sz="2400" dirty="0"/>
              <a:t>   Sensibilità, tono e riflessi arti inferiori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it-IT" sz="2400" dirty="0"/>
              <a:t>   Tono parete addominale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it-IT" sz="2400" dirty="0"/>
              <a:t>   Studio sfintere anale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2400" dirty="0"/>
              <a:t>   Tono  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2400" dirty="0"/>
              <a:t>   </a:t>
            </a:r>
            <a:r>
              <a:rPr lang="it-IT" sz="2400" dirty="0" err="1" smtClean="0"/>
              <a:t>Contraz</a:t>
            </a:r>
            <a:r>
              <a:rPr lang="it-IT" sz="2400" dirty="0" smtClean="0"/>
              <a:t>. </a:t>
            </a:r>
            <a:r>
              <a:rPr lang="it-IT" sz="2400" dirty="0"/>
              <a:t>anale volontaria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2400" dirty="0"/>
              <a:t>   Riflesso bulbo-cavernoso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2400" dirty="0"/>
              <a:t>   Riflesso anale superficiale </a:t>
            </a:r>
            <a:endParaRPr lang="it-IT" sz="2400" dirty="0" smtClean="0"/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177800" y="765175"/>
            <a:ext cx="6915150" cy="65087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it-IT" sz="3600" i="1" u="sng" dirty="0"/>
              <a:t>Bilancio urologico: </a:t>
            </a:r>
            <a:r>
              <a:rPr lang="it-IT" sz="3200" i="1" u="sng" dirty="0"/>
              <a:t>Esame clinico</a:t>
            </a:r>
          </a:p>
        </p:txBody>
      </p:sp>
      <p:pic>
        <p:nvPicPr>
          <p:cNvPr id="136201" name="Picture 9" descr="MCj0428091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94461"/>
            <a:ext cx="1800225" cy="170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427984" y="3343632"/>
            <a:ext cx="4536504" cy="2677656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it-IT" sz="2400" b="1" dirty="0"/>
              <a:t>  </a:t>
            </a:r>
            <a:r>
              <a:rPr lang="it-IT" sz="2400" b="1" u="sng" dirty="0"/>
              <a:t>Informazioni urologiche</a:t>
            </a:r>
          </a:p>
          <a:p>
            <a:pPr>
              <a:buFontTx/>
              <a:buChar char="•"/>
            </a:pPr>
            <a:endParaRPr lang="it-IT" sz="2400" b="1" u="sng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it-IT" sz="2400" dirty="0"/>
              <a:t>  Frequenza </a:t>
            </a:r>
            <a:r>
              <a:rPr lang="it-IT" sz="2400" dirty="0" smtClean="0"/>
              <a:t>minzionale</a:t>
            </a:r>
            <a:endParaRPr lang="it-IT" sz="24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it-IT" sz="2400" dirty="0"/>
              <a:t>  Caratteristiche getto </a:t>
            </a:r>
            <a:r>
              <a:rPr lang="it-IT" sz="2400" dirty="0" smtClean="0"/>
              <a:t>minzionale</a:t>
            </a:r>
            <a:endParaRPr lang="it-IT" sz="24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it-IT" sz="2400" dirty="0"/>
              <a:t>  Caratteristiche fughe </a:t>
            </a:r>
            <a:r>
              <a:rPr lang="it-IT" sz="2400" dirty="0" smtClean="0"/>
              <a:t>urina</a:t>
            </a:r>
            <a:endParaRPr lang="it-IT" sz="24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it-IT" sz="2400" dirty="0"/>
              <a:t>  Presenza di globo </a:t>
            </a:r>
            <a:r>
              <a:rPr lang="it-IT" sz="2400" dirty="0" smtClean="0"/>
              <a:t>vescicale</a:t>
            </a:r>
            <a:endParaRPr lang="it-IT" sz="24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it-IT" sz="2400" dirty="0"/>
              <a:t>  Risposta alla manovra di </a:t>
            </a:r>
            <a:r>
              <a:rPr lang="it-IT" sz="2400" dirty="0" err="1" smtClean="0"/>
              <a:t>Credè</a:t>
            </a:r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357728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r>
              <a:rPr lang="it-IT" sz="240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1835150" y="125562"/>
            <a:ext cx="4253729" cy="461665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it-IT" sz="2400"/>
              <a:t>Vescica Neurologica: Diagnostica</a:t>
            </a:r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250825" y="1557338"/>
            <a:ext cx="5545942" cy="341632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 sz="3600" dirty="0"/>
              <a:t> Esame urine + </a:t>
            </a:r>
            <a:r>
              <a:rPr lang="it-IT" sz="3600" dirty="0" err="1"/>
              <a:t>urocoltura</a:t>
            </a:r>
            <a:endParaRPr lang="it-IT" sz="3600" dirty="0"/>
          </a:p>
          <a:p>
            <a:pPr>
              <a:buFontTx/>
              <a:buChar char="•"/>
            </a:pPr>
            <a:endParaRPr lang="it-IT" sz="3600" dirty="0"/>
          </a:p>
          <a:p>
            <a:pPr>
              <a:buFontTx/>
              <a:buChar char="•"/>
            </a:pPr>
            <a:r>
              <a:rPr lang="it-IT" sz="3600" dirty="0"/>
              <a:t> Esami ematochimici per lo </a:t>
            </a:r>
          </a:p>
          <a:p>
            <a:r>
              <a:rPr lang="it-IT" sz="3600" dirty="0"/>
              <a:t>  studio funzione renale </a:t>
            </a:r>
          </a:p>
          <a:p>
            <a:endParaRPr lang="it-IT" sz="3600" dirty="0"/>
          </a:p>
          <a:p>
            <a:endParaRPr lang="it-IT" sz="3600" dirty="0"/>
          </a:p>
        </p:txBody>
      </p: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531813" y="765175"/>
            <a:ext cx="7083157" cy="646331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3600" i="1" u="sng"/>
              <a:t>Bilancio urologico: </a:t>
            </a:r>
            <a:r>
              <a:rPr lang="it-IT" sz="3200" i="1" u="sng"/>
              <a:t>esami di laboratorio</a:t>
            </a:r>
            <a:endParaRPr lang="it-IT" sz="3200"/>
          </a:p>
        </p:txBody>
      </p:sp>
      <p:pic>
        <p:nvPicPr>
          <p:cNvPr id="142342" name="Picture 6" descr="MPj039596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557338"/>
            <a:ext cx="2016125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46" name="Picture 10" descr="cistatina1"/>
          <p:cNvPicPr>
            <a:picLocks noChangeAspect="1" noChangeArrowheads="1"/>
          </p:cNvPicPr>
          <p:nvPr/>
        </p:nvPicPr>
        <p:blipFill>
          <a:blip r:embed="rId4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/>
          <a:stretch>
            <a:fillRect/>
          </a:stretch>
        </p:blipFill>
        <p:spPr bwMode="auto">
          <a:xfrm>
            <a:off x="1023441" y="4149080"/>
            <a:ext cx="7292975" cy="2270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74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2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2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2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2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4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468313" y="115888"/>
            <a:ext cx="8064500" cy="57467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it-IT" sz="2400" dirty="0">
                <a:latin typeface="Arial Narrow" pitchFamily="34" charset="0"/>
                <a:cs typeface="Arial" charset="0"/>
              </a:rPr>
              <a:t>L’esame </a:t>
            </a:r>
            <a:r>
              <a:rPr lang="it-IT" sz="2400" dirty="0" err="1">
                <a:latin typeface="Arial Narrow" pitchFamily="34" charset="0"/>
                <a:cs typeface="Arial" charset="0"/>
              </a:rPr>
              <a:t>videocistourodinamico</a:t>
            </a:r>
            <a:r>
              <a:rPr lang="it-IT" sz="2400" dirty="0">
                <a:latin typeface="Arial Narrow" pitchFamily="34" charset="0"/>
                <a:cs typeface="Arial" charset="0"/>
              </a:rPr>
              <a:t>: tracciati ed immagini   </a:t>
            </a:r>
            <a:r>
              <a:rPr lang="it-IT" sz="3200" dirty="0">
                <a:latin typeface="Arial Narrow" pitchFamily="34" charset="0"/>
                <a:cs typeface="Arial" charset="0"/>
              </a:rPr>
              <a:t> </a:t>
            </a:r>
            <a:r>
              <a:rPr lang="it-IT" sz="2400" dirty="0"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179388" y="742950"/>
            <a:ext cx="5534025" cy="466725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400">
                <a:latin typeface="Arial" charset="0"/>
              </a:rPr>
              <a:t>B/na 2,5 anni: Esiti di Agenesia Sacrale</a:t>
            </a:r>
          </a:p>
        </p:txBody>
      </p:sp>
      <p:pic>
        <p:nvPicPr>
          <p:cNvPr id="168969" name="Picture 9" descr="vcu iperattiva 4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" t="33018" r="6059"/>
          <a:stretch>
            <a:fillRect/>
          </a:stretch>
        </p:blipFill>
        <p:spPr bwMode="auto">
          <a:xfrm>
            <a:off x="684213" y="1247775"/>
            <a:ext cx="7559675" cy="544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8965" name="Group 5"/>
          <p:cNvGrpSpPr>
            <a:grpSpLocks/>
          </p:cNvGrpSpPr>
          <p:nvPr/>
        </p:nvGrpSpPr>
        <p:grpSpPr bwMode="auto">
          <a:xfrm>
            <a:off x="5219700" y="4508500"/>
            <a:ext cx="3752850" cy="957263"/>
            <a:chOff x="1202" y="1012"/>
            <a:chExt cx="2364" cy="603"/>
          </a:xfrm>
        </p:grpSpPr>
        <p:sp>
          <p:nvSpPr>
            <p:cNvPr id="168966" name="Text Box 6"/>
            <p:cNvSpPr txBox="1">
              <a:spLocks noChangeArrowheads="1"/>
            </p:cNvSpPr>
            <p:nvPr/>
          </p:nvSpPr>
          <p:spPr bwMode="auto">
            <a:xfrm>
              <a:off x="1202" y="1012"/>
              <a:ext cx="2364" cy="29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2400">
                  <a:latin typeface="Arial" charset="0"/>
                </a:rPr>
                <a:t>Perde, ma non svuota mai</a:t>
              </a:r>
            </a:p>
          </p:txBody>
        </p:sp>
        <p:sp>
          <p:nvSpPr>
            <p:cNvPr id="168967" name="Line 7"/>
            <p:cNvSpPr>
              <a:spLocks noChangeShapeType="1"/>
            </p:cNvSpPr>
            <p:nvPr/>
          </p:nvSpPr>
          <p:spPr bwMode="auto">
            <a:xfrm>
              <a:off x="1882" y="1298"/>
              <a:ext cx="0" cy="317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48244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1033548" y="1125538"/>
            <a:ext cx="7076905" cy="5257800"/>
          </a:xfrm>
          <a:solidFill>
            <a:srgbClr val="CCFFFF"/>
          </a:solidFill>
          <a:ln>
            <a:solidFill>
              <a:srgbClr val="FF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CONSERVATIVA</a:t>
            </a:r>
          </a:p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smtClean="0">
                <a:solidFill>
                  <a:srgbClr val="FF0000"/>
                </a:solidFill>
              </a:rPr>
              <a:t>      </a:t>
            </a:r>
            <a:r>
              <a:rPr lang="it-IT" u="sng" dirty="0" smtClean="0"/>
              <a:t>Funzione renale NON A RISCHIO :</a:t>
            </a:r>
            <a:endParaRPr lang="it-IT" b="1" dirty="0" smtClean="0">
              <a:solidFill>
                <a:srgbClr val="FF0000"/>
              </a:solidFill>
            </a:endParaRPr>
          </a:p>
          <a:p>
            <a:pPr>
              <a:lnSpc>
                <a:spcPct val="10000"/>
              </a:lnSpc>
              <a:buFontTx/>
              <a:buNone/>
            </a:pPr>
            <a:r>
              <a:rPr lang="it-IT" dirty="0" smtClean="0">
                <a:solidFill>
                  <a:schemeClr val="bg1"/>
                </a:solidFill>
              </a:rPr>
              <a:t>  </a:t>
            </a:r>
            <a:r>
              <a:rPr lang="it-IT" u="sng" dirty="0" smtClean="0">
                <a:solidFill>
                  <a:schemeClr val="bg1"/>
                </a:solidFill>
              </a:rPr>
              <a:t> </a:t>
            </a:r>
          </a:p>
          <a:p>
            <a:pPr lvl="1">
              <a:buClr>
                <a:srgbClr val="FF3300"/>
              </a:buClr>
              <a:buFont typeface="Wingdings" pitchFamily="2" charset="2"/>
              <a:buChar char="v"/>
            </a:pPr>
            <a:r>
              <a:rPr lang="it-IT" dirty="0" smtClean="0">
                <a:solidFill>
                  <a:schemeClr val="bg1"/>
                </a:solidFill>
              </a:rPr>
              <a:t>  </a:t>
            </a:r>
            <a:r>
              <a:rPr lang="it-IT" dirty="0" smtClean="0"/>
              <a:t>svuotamento con opportune manovre</a:t>
            </a:r>
          </a:p>
          <a:p>
            <a:pPr lvl="1">
              <a:buClr>
                <a:srgbClr val="FF3300"/>
              </a:buClr>
              <a:buFont typeface="Wingdings" pitchFamily="2" charset="2"/>
              <a:buChar char="v"/>
            </a:pPr>
            <a:r>
              <a:rPr lang="it-IT" dirty="0" smtClean="0"/>
              <a:t>  eventuale profilassi antibiotica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it-IT" dirty="0" smtClean="0"/>
              <a:t>  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it-IT" dirty="0" smtClean="0"/>
              <a:t>      </a:t>
            </a:r>
            <a:r>
              <a:rPr lang="it-IT" u="sng" dirty="0" smtClean="0"/>
              <a:t>Funzione </a:t>
            </a:r>
            <a:r>
              <a:rPr lang="it-IT" u="sng" dirty="0"/>
              <a:t>renale </a:t>
            </a:r>
            <a:r>
              <a:rPr lang="it-IT" u="sng" dirty="0" smtClean="0"/>
              <a:t>A </a:t>
            </a:r>
            <a:r>
              <a:rPr lang="it-IT" u="sng" dirty="0"/>
              <a:t>RISCHIO </a:t>
            </a:r>
            <a:r>
              <a:rPr lang="it-IT" u="sng" dirty="0" smtClean="0"/>
              <a:t>: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v"/>
            </a:pPr>
            <a:r>
              <a:rPr lang="it-IT" dirty="0" smtClean="0"/>
              <a:t>   Terapia farmacologica per </a:t>
            </a:r>
            <a:r>
              <a:rPr lang="it-IT" dirty="0" err="1" smtClean="0"/>
              <a:t>os</a:t>
            </a:r>
            <a:r>
              <a:rPr lang="it-IT" dirty="0" smtClean="0"/>
              <a:t>  </a:t>
            </a:r>
          </a:p>
          <a:p>
            <a:pPr lvl="1">
              <a:buClr>
                <a:srgbClr val="FF3300"/>
              </a:buClr>
              <a:buFont typeface="Wingdings" pitchFamily="2" charset="2"/>
              <a:buChar char="v"/>
            </a:pPr>
            <a:r>
              <a:rPr lang="it-IT" dirty="0" smtClean="0"/>
              <a:t>   Terapia farmacologica topica  </a:t>
            </a:r>
          </a:p>
          <a:p>
            <a:pPr lvl="1">
              <a:buClr>
                <a:srgbClr val="FF3300"/>
              </a:buClr>
              <a:buFont typeface="Wingdings" pitchFamily="2" charset="2"/>
              <a:buChar char="v"/>
            </a:pPr>
            <a:r>
              <a:rPr lang="it-IT" dirty="0" smtClean="0"/>
              <a:t>   Elettrostimolazione   </a:t>
            </a:r>
            <a:endParaRPr lang="it-IT" dirty="0"/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2314342" y="261938"/>
            <a:ext cx="3816647" cy="57467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it-IT" sz="2400" b="1" dirty="0">
                <a:cs typeface="Arial" charset="0"/>
              </a:rPr>
              <a:t> Vescica Neurologica: terapia  </a:t>
            </a:r>
          </a:p>
        </p:txBody>
      </p:sp>
    </p:spTree>
    <p:extLst>
      <p:ext uri="{BB962C8B-B14F-4D97-AF65-F5344CB8AC3E}">
        <p14:creationId xmlns:p14="http://schemas.microsoft.com/office/powerpoint/2010/main" val="123762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idx="1"/>
          </p:nvPr>
        </p:nvSpPr>
        <p:spPr>
          <a:xfrm>
            <a:off x="323601" y="908521"/>
            <a:ext cx="8424863" cy="576263"/>
          </a:xfrm>
          <a:solidFill>
            <a:srgbClr val="CCFFFF"/>
          </a:solidFill>
          <a:ln>
            <a:solidFill>
              <a:srgbClr val="FF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it-IT" sz="2800" b="1">
                <a:solidFill>
                  <a:srgbClr val="FF0000"/>
                </a:solidFill>
              </a:rPr>
              <a:t>CONSERVATIVA </a:t>
            </a:r>
            <a:r>
              <a:rPr lang="it-IT" sz="2800"/>
              <a:t>Terapia farmacologica topica</a:t>
            </a:r>
            <a:endParaRPr lang="it-IT" sz="2000"/>
          </a:p>
        </p:txBody>
      </p:sp>
      <p:sp>
        <p:nvSpPr>
          <p:cNvPr id="222211" name="Text Box 3"/>
          <p:cNvSpPr txBox="1">
            <a:spLocks noChangeArrowheads="1"/>
          </p:cNvSpPr>
          <p:nvPr/>
        </p:nvSpPr>
        <p:spPr bwMode="auto">
          <a:xfrm>
            <a:off x="1979613" y="44450"/>
            <a:ext cx="4824412" cy="57467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it-IT" sz="2400" b="1">
                <a:cs typeface="Arial" charset="0"/>
              </a:rPr>
              <a:t> Vescica Neurologica: terapia  </a:t>
            </a:r>
          </a:p>
        </p:txBody>
      </p:sp>
      <p:sp>
        <p:nvSpPr>
          <p:cNvPr id="222213" name="Text Box 5"/>
          <p:cNvSpPr txBox="1">
            <a:spLocks noChangeArrowheads="1"/>
          </p:cNvSpPr>
          <p:nvPr/>
        </p:nvSpPr>
        <p:spPr bwMode="auto">
          <a:xfrm>
            <a:off x="611437" y="1989138"/>
            <a:ext cx="7993011" cy="304698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Iniezione di tossina Botulinica (</a:t>
            </a:r>
            <a:r>
              <a:rPr lang="it-IT" sz="2400" b="1" dirty="0" err="1"/>
              <a:t>Botox</a:t>
            </a:r>
            <a:r>
              <a:rPr lang="en-US" sz="2400" b="1" dirty="0">
                <a:cs typeface="Times New Roman" pitchFamily="18" charset="0"/>
              </a:rPr>
              <a:t>®)</a:t>
            </a:r>
          </a:p>
          <a:p>
            <a:pPr algn="ctr"/>
            <a:r>
              <a:rPr lang="en-US" sz="2400" b="1" dirty="0">
                <a:cs typeface="Times New Roman" pitchFamily="18" charset="0"/>
              </a:rPr>
              <a:t> </a:t>
            </a:r>
          </a:p>
          <a:p>
            <a:pPr algn="ctr"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nei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tessuti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muscolari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periuretrali</a:t>
            </a:r>
            <a:r>
              <a:rPr lang="en-US" sz="2400" dirty="0">
                <a:cs typeface="Times New Roman" pitchFamily="18" charset="0"/>
              </a:rPr>
              <a:t>, con </a:t>
            </a:r>
            <a:r>
              <a:rPr lang="en-US" sz="2400" dirty="0" err="1">
                <a:cs typeface="Times New Roman" pitchFamily="18" charset="0"/>
              </a:rPr>
              <a:t>iniezione</a:t>
            </a:r>
            <a:r>
              <a:rPr lang="en-US" sz="2400" dirty="0">
                <a:cs typeface="Times New Roman" pitchFamily="18" charset="0"/>
              </a:rPr>
              <a:t> </a:t>
            </a:r>
          </a:p>
          <a:p>
            <a:pPr algn="ctr"/>
            <a:r>
              <a:rPr lang="en-US" sz="2400" dirty="0">
                <a:cs typeface="Times New Roman" pitchFamily="18" charset="0"/>
              </a:rPr>
              <a:t>  </a:t>
            </a:r>
            <a:r>
              <a:rPr lang="en-US" sz="2400" dirty="0" err="1">
                <a:cs typeface="Times New Roman" pitchFamily="18" charset="0"/>
              </a:rPr>
              <a:t>transperineale</a:t>
            </a:r>
            <a:r>
              <a:rPr lang="en-US" sz="2400" dirty="0">
                <a:cs typeface="Times New Roman" pitchFamily="18" charset="0"/>
              </a:rPr>
              <a:t> per </a:t>
            </a:r>
            <a:r>
              <a:rPr lang="en-US" sz="2400" dirty="0" err="1">
                <a:cs typeface="Times New Roman" pitchFamily="18" charset="0"/>
              </a:rPr>
              <a:t>diminuire</a:t>
            </a:r>
            <a:r>
              <a:rPr lang="en-US" sz="2400" dirty="0">
                <a:cs typeface="Times New Roman" pitchFamily="18" charset="0"/>
              </a:rPr>
              <a:t> le </a:t>
            </a:r>
            <a:r>
              <a:rPr lang="en-US" sz="2400" dirty="0" err="1">
                <a:cs typeface="Times New Roman" pitchFamily="18" charset="0"/>
              </a:rPr>
              <a:t>resistenze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uretrali</a:t>
            </a:r>
            <a:endParaRPr lang="en-US" sz="2400" dirty="0">
              <a:cs typeface="Times New Roman" pitchFamily="18" charset="0"/>
            </a:endParaRPr>
          </a:p>
          <a:p>
            <a:pPr algn="ctr"/>
            <a:endParaRPr lang="en-US" sz="2400" dirty="0">
              <a:cs typeface="Times New Roman" pitchFamily="18" charset="0"/>
            </a:endParaRPr>
          </a:p>
          <a:p>
            <a:pPr algn="ctr"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nel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detrusore</a:t>
            </a:r>
            <a:r>
              <a:rPr lang="en-US" sz="2400" dirty="0">
                <a:cs typeface="Times New Roman" pitchFamily="18" charset="0"/>
              </a:rPr>
              <a:t>, con </a:t>
            </a:r>
            <a:r>
              <a:rPr lang="en-US" sz="2400" dirty="0" err="1">
                <a:cs typeface="Times New Roman" pitchFamily="18" charset="0"/>
              </a:rPr>
              <a:t>iniezioni</a:t>
            </a:r>
            <a:r>
              <a:rPr lang="en-US" sz="2400" dirty="0">
                <a:cs typeface="Times New Roman" pitchFamily="18" charset="0"/>
              </a:rPr>
              <a:t> “a </a:t>
            </a:r>
            <a:r>
              <a:rPr lang="en-US" sz="2400" dirty="0" err="1">
                <a:cs typeface="Times New Roman" pitchFamily="18" charset="0"/>
              </a:rPr>
              <a:t>macchia</a:t>
            </a:r>
            <a:r>
              <a:rPr lang="en-US" sz="2400" dirty="0">
                <a:cs typeface="Times New Roman" pitchFamily="18" charset="0"/>
              </a:rPr>
              <a:t> di </a:t>
            </a:r>
            <a:r>
              <a:rPr lang="en-US" sz="2400" dirty="0" err="1">
                <a:cs typeface="Times New Roman" pitchFamily="18" charset="0"/>
              </a:rPr>
              <a:t>leopardo</a:t>
            </a:r>
            <a:r>
              <a:rPr lang="en-US" sz="2400" dirty="0">
                <a:cs typeface="Times New Roman" pitchFamily="18" charset="0"/>
              </a:rPr>
              <a:t>”,  </a:t>
            </a:r>
          </a:p>
          <a:p>
            <a:pPr algn="ctr"/>
            <a:r>
              <a:rPr lang="en-US" sz="2400" dirty="0">
                <a:cs typeface="Times New Roman" pitchFamily="18" charset="0"/>
              </a:rPr>
              <a:t>  per </a:t>
            </a:r>
            <a:r>
              <a:rPr lang="en-US" sz="2400" dirty="0" err="1">
                <a:cs typeface="Times New Roman" pitchFamily="18" charset="0"/>
              </a:rPr>
              <a:t>combattere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l’iperattività</a:t>
            </a:r>
            <a:r>
              <a:rPr lang="en-US" sz="2400" dirty="0">
                <a:cs typeface="Times New Roman" pitchFamily="18" charset="0"/>
              </a:rPr>
              <a:t> e </a:t>
            </a:r>
            <a:r>
              <a:rPr lang="en-US" sz="2400" dirty="0" err="1">
                <a:cs typeface="Times New Roman" pitchFamily="18" charset="0"/>
              </a:rPr>
              <a:t>ridurre</a:t>
            </a:r>
            <a:r>
              <a:rPr lang="en-US" sz="2400" dirty="0">
                <a:cs typeface="Times New Roman" pitchFamily="18" charset="0"/>
              </a:rPr>
              <a:t> le </a:t>
            </a:r>
            <a:r>
              <a:rPr lang="en-US" sz="2400" dirty="0" err="1">
                <a:cs typeface="Times New Roman" pitchFamily="18" charset="0"/>
              </a:rPr>
              <a:t>pressioni</a:t>
            </a:r>
            <a:r>
              <a:rPr lang="en-US" sz="2400" dirty="0">
                <a:cs typeface="Times New Roman" pitchFamily="18" charset="0"/>
              </a:rPr>
              <a:t>  </a:t>
            </a:r>
          </a:p>
          <a:p>
            <a:pPr algn="ctr"/>
            <a:r>
              <a:rPr lang="en-US" sz="2400" dirty="0">
                <a:cs typeface="Times New Roman" pitchFamily="18" charset="0"/>
              </a:rPr>
              <a:t>  </a:t>
            </a:r>
            <a:r>
              <a:rPr lang="en-US" sz="2400" dirty="0" err="1">
                <a:cs typeface="Times New Roman" pitchFamily="18" charset="0"/>
              </a:rPr>
              <a:t>detrusoriali</a:t>
            </a:r>
            <a:r>
              <a:rPr lang="en-US" sz="2400" dirty="0">
                <a:cs typeface="Times New Roman" pitchFamily="18" charset="0"/>
              </a:rPr>
              <a:t> </a:t>
            </a:r>
            <a:endParaRPr lang="en-US" sz="24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6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idx="1"/>
          </p:nvPr>
        </p:nvSpPr>
        <p:spPr>
          <a:xfrm>
            <a:off x="323850" y="1052513"/>
            <a:ext cx="8353425" cy="5240337"/>
          </a:xfrm>
          <a:solidFill>
            <a:srgbClr val="CCFFFF"/>
          </a:solidFill>
          <a:ln>
            <a:solidFill>
              <a:srgbClr val="FF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it-IT" b="1" dirty="0">
                <a:solidFill>
                  <a:srgbClr val="FF3300"/>
                </a:solidFill>
              </a:rPr>
              <a:t>Cateterismo Intermittente Pulito (C.I.C)</a:t>
            </a:r>
            <a:r>
              <a:rPr lang="it-IT" sz="2800" b="1" dirty="0">
                <a:solidFill>
                  <a:srgbClr val="FF3300"/>
                </a:solidFill>
              </a:rPr>
              <a:t> 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it-IT" b="1" dirty="0" err="1">
                <a:solidFill>
                  <a:srgbClr val="FF3300"/>
                </a:solidFill>
              </a:rPr>
              <a:t>Lapides</a:t>
            </a:r>
            <a:r>
              <a:rPr lang="it-IT" b="1" dirty="0">
                <a:solidFill>
                  <a:srgbClr val="FF3300"/>
                </a:solidFill>
              </a:rPr>
              <a:t> 1974</a:t>
            </a:r>
            <a:r>
              <a:rPr lang="it-IT" dirty="0">
                <a:solidFill>
                  <a:srgbClr val="FF3300"/>
                </a:solidFill>
              </a:rPr>
              <a:t> </a:t>
            </a:r>
          </a:p>
          <a:p>
            <a:pPr>
              <a:lnSpc>
                <a:spcPct val="0"/>
              </a:lnSpc>
              <a:buFontTx/>
              <a:buNone/>
            </a:pPr>
            <a:r>
              <a:rPr lang="it-IT" sz="2800" dirty="0">
                <a:solidFill>
                  <a:srgbClr val="FFFF00"/>
                </a:solidFill>
              </a:rPr>
              <a:t> </a:t>
            </a:r>
          </a:p>
          <a:p>
            <a:pPr>
              <a:lnSpc>
                <a:spcPct val="70000"/>
              </a:lnSpc>
              <a:buClr>
                <a:srgbClr val="FF3300"/>
              </a:buClr>
            </a:pPr>
            <a:r>
              <a:rPr lang="it-IT" sz="2800" dirty="0"/>
              <a:t>Consente un ottimo svuotamento vescicale  </a:t>
            </a:r>
          </a:p>
          <a:p>
            <a:pPr>
              <a:lnSpc>
                <a:spcPct val="90000"/>
              </a:lnSpc>
              <a:buClr>
                <a:srgbClr val="FF3300"/>
              </a:buClr>
            </a:pPr>
            <a:r>
              <a:rPr lang="it-IT" sz="2800" dirty="0"/>
              <a:t>Previene le perdite di urina</a:t>
            </a:r>
          </a:p>
          <a:p>
            <a:pPr>
              <a:lnSpc>
                <a:spcPct val="90000"/>
              </a:lnSpc>
              <a:buClr>
                <a:srgbClr val="FF3300"/>
              </a:buClr>
            </a:pPr>
            <a:r>
              <a:rPr lang="it-IT" sz="2800" dirty="0"/>
              <a:t>Riduce il numero di infezioni urinarie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it-IT" sz="2800" dirty="0"/>
              <a:t>Minime complicanze (lesioni uretrali), ridotte con i cateteri </a:t>
            </a:r>
            <a:r>
              <a:rPr lang="it-IT" sz="2800" dirty="0" err="1"/>
              <a:t>autolubrificati</a:t>
            </a:r>
            <a:endParaRPr lang="it-IT" sz="2800" dirty="0"/>
          </a:p>
          <a:p>
            <a:pPr>
              <a:lnSpc>
                <a:spcPct val="70000"/>
              </a:lnSpc>
              <a:buClr>
                <a:srgbClr val="FF3300"/>
              </a:buClr>
            </a:pPr>
            <a:r>
              <a:rPr lang="it-IT" sz="2800" dirty="0"/>
              <a:t>Possibile “</a:t>
            </a:r>
            <a:r>
              <a:rPr lang="it-IT" sz="2800" dirty="0" err="1"/>
              <a:t>autocateterismo</a:t>
            </a:r>
            <a:r>
              <a:rPr lang="it-IT" sz="2800" dirty="0"/>
              <a:t>”</a:t>
            </a:r>
            <a:r>
              <a:rPr lang="it-IT" sz="4400" dirty="0">
                <a:solidFill>
                  <a:srgbClr val="FFFF00"/>
                </a:solidFill>
              </a:rPr>
              <a:t> </a:t>
            </a:r>
          </a:p>
          <a:p>
            <a:pPr>
              <a:lnSpc>
                <a:spcPct val="70000"/>
              </a:lnSpc>
              <a:buClr>
                <a:srgbClr val="FF3300"/>
              </a:buClr>
            </a:pPr>
            <a:endParaRPr lang="it-IT" sz="4400" dirty="0">
              <a:solidFill>
                <a:srgbClr val="FFFF00"/>
              </a:solidFill>
            </a:endParaRPr>
          </a:p>
          <a:p>
            <a:pPr algn="ctr">
              <a:lnSpc>
                <a:spcPct val="70000"/>
              </a:lnSpc>
              <a:buClr>
                <a:srgbClr val="FF3300"/>
              </a:buClr>
              <a:buFontTx/>
              <a:buNone/>
            </a:pPr>
            <a:r>
              <a:rPr lang="it-IT" sz="4800" dirty="0">
                <a:solidFill>
                  <a:srgbClr val="FF0000"/>
                </a:solidFill>
              </a:rPr>
              <a:t>Migliora la qualità della vita</a:t>
            </a:r>
            <a:r>
              <a:rPr lang="it-IT" sz="4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1979613" y="117475"/>
            <a:ext cx="4824412" cy="57467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it-IT" sz="2400" b="1">
                <a:cs typeface="Arial" charset="0"/>
              </a:rPr>
              <a:t> Vescica Neurologica: terapia </a:t>
            </a:r>
            <a:r>
              <a:rPr lang="it-IT" sz="3200" b="1">
                <a:cs typeface="Arial" charset="0"/>
              </a:rPr>
              <a:t> </a:t>
            </a:r>
            <a:endParaRPr lang="it-IT" sz="2400" b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20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203325" y="20970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 sz="2400"/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250825" y="981075"/>
            <a:ext cx="8513763" cy="513080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it-IT" sz="2400" dirty="0"/>
              <a:t>Compito del Centro Urologico di </a:t>
            </a:r>
          </a:p>
          <a:p>
            <a:r>
              <a:rPr lang="it-IT" sz="2400" dirty="0"/>
              <a:t>Riabilitazione è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i="1" u="sng" dirty="0">
                <a:solidFill>
                  <a:srgbClr val="FF0000"/>
                </a:solidFill>
              </a:rPr>
              <a:t>l’addestramento dei </a:t>
            </a:r>
          </a:p>
          <a:p>
            <a:r>
              <a:rPr lang="it-IT" sz="2400" i="1" u="sng" dirty="0">
                <a:solidFill>
                  <a:srgbClr val="FF0000"/>
                </a:solidFill>
              </a:rPr>
              <a:t>genitori prima, del bambino poi, </a:t>
            </a:r>
          </a:p>
          <a:p>
            <a:r>
              <a:rPr lang="it-IT" sz="2400" i="1" u="sng" dirty="0">
                <a:solidFill>
                  <a:srgbClr val="FF0000"/>
                </a:solidFill>
              </a:rPr>
              <a:t>al cateterismo,</a:t>
            </a:r>
            <a:r>
              <a:rPr lang="it-IT" sz="2400" i="1" u="sng" dirty="0">
                <a:solidFill>
                  <a:schemeClr val="bg1"/>
                </a:solidFill>
              </a:rPr>
              <a:t> </a:t>
            </a:r>
            <a:r>
              <a:rPr lang="it-IT" sz="2400" dirty="0"/>
              <a:t>indicando:</a:t>
            </a:r>
          </a:p>
          <a:p>
            <a:pPr>
              <a:lnSpc>
                <a:spcPct val="30000"/>
              </a:lnSpc>
            </a:pPr>
            <a:endParaRPr lang="it-IT" dirty="0"/>
          </a:p>
          <a:p>
            <a:pPr marL="285750" indent="-285750">
              <a:lnSpc>
                <a:spcPct val="120000"/>
              </a:lnSpc>
              <a:buClr>
                <a:srgbClr val="FF3300"/>
              </a:buCl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smtClean="0">
                <a:solidFill>
                  <a:schemeClr val="bg1"/>
                </a:solidFill>
              </a:rPr>
              <a:t>  </a:t>
            </a:r>
            <a:r>
              <a:rPr lang="it-IT" sz="2400" dirty="0" smtClean="0"/>
              <a:t>quante </a:t>
            </a:r>
            <a:r>
              <a:rPr lang="it-IT" sz="2400" dirty="0"/>
              <a:t>volte/die eseguirlo</a:t>
            </a:r>
          </a:p>
          <a:p>
            <a:pPr marL="342900" indent="-342900">
              <a:lnSpc>
                <a:spcPct val="120000"/>
              </a:lnSpc>
              <a:buClr>
                <a:srgbClr val="FF3300"/>
              </a:buClr>
              <a:buFont typeface="Arial" panose="020B0604020202020204" pitchFamily="34" charset="0"/>
              <a:buChar char="•"/>
            </a:pPr>
            <a:r>
              <a:rPr lang="it-IT" sz="2400" dirty="0"/>
              <a:t>  come lavarsi le mani ed i genitali</a:t>
            </a:r>
          </a:p>
          <a:p>
            <a:pPr marL="342900" indent="-342900">
              <a:lnSpc>
                <a:spcPct val="120000"/>
              </a:lnSpc>
              <a:buClr>
                <a:srgbClr val="FF3300"/>
              </a:buClr>
              <a:buFont typeface="Arial" panose="020B0604020202020204" pitchFamily="34" charset="0"/>
              <a:buChar char="•"/>
            </a:pPr>
            <a:r>
              <a:rPr lang="it-IT" sz="2400" dirty="0"/>
              <a:t>  come aprire e lubrificare il catetere</a:t>
            </a:r>
          </a:p>
          <a:p>
            <a:pPr marL="342900" indent="-342900">
              <a:lnSpc>
                <a:spcPct val="120000"/>
              </a:lnSpc>
              <a:buClr>
                <a:srgbClr val="FF3300"/>
              </a:buClr>
              <a:buFont typeface="Arial" panose="020B0604020202020204" pitchFamily="34" charset="0"/>
              <a:buChar char="•"/>
            </a:pPr>
            <a:r>
              <a:rPr lang="it-IT" sz="2400" dirty="0"/>
              <a:t>  come posizionare il bambino</a:t>
            </a:r>
          </a:p>
          <a:p>
            <a:pPr marL="342900" indent="-342900">
              <a:lnSpc>
                <a:spcPct val="120000"/>
              </a:lnSpc>
              <a:buClr>
                <a:srgbClr val="FF3300"/>
              </a:buClr>
              <a:buFont typeface="Arial" panose="020B0604020202020204" pitchFamily="34" charset="0"/>
              <a:buChar char="•"/>
            </a:pPr>
            <a:r>
              <a:rPr lang="it-IT" sz="2400" dirty="0"/>
              <a:t>  come introdurre il catetere in vescica</a:t>
            </a:r>
          </a:p>
          <a:p>
            <a:pPr marL="342900" indent="-342900">
              <a:lnSpc>
                <a:spcPct val="120000"/>
              </a:lnSpc>
              <a:buClr>
                <a:srgbClr val="FF3300"/>
              </a:buClr>
              <a:buFont typeface="Arial" panose="020B0604020202020204" pitchFamily="34" charset="0"/>
              <a:buChar char="•"/>
            </a:pPr>
            <a:r>
              <a:rPr lang="it-IT" sz="2400" dirty="0"/>
              <a:t>  come svuotarla completamente  </a:t>
            </a:r>
          </a:p>
          <a:p>
            <a:pPr marL="342900" indent="-342900">
              <a:lnSpc>
                <a:spcPct val="120000"/>
              </a:lnSpc>
              <a:buClr>
                <a:srgbClr val="FF3300"/>
              </a:buClr>
              <a:buFont typeface="Arial" panose="020B0604020202020204" pitchFamily="34" charset="0"/>
              <a:buChar char="•"/>
            </a:pPr>
            <a:r>
              <a:rPr lang="it-IT" sz="2400" dirty="0"/>
              <a:t>  cosa fare in caso di difficile </a:t>
            </a:r>
          </a:p>
          <a:p>
            <a:pPr>
              <a:lnSpc>
                <a:spcPct val="70000"/>
              </a:lnSpc>
              <a:buClr>
                <a:srgbClr val="FF3300"/>
              </a:buClr>
            </a:pPr>
            <a:r>
              <a:rPr lang="it-IT" sz="2400" dirty="0">
                <a:solidFill>
                  <a:schemeClr val="bg1"/>
                </a:solidFill>
              </a:rPr>
              <a:t>   </a:t>
            </a:r>
            <a:r>
              <a:rPr lang="it-IT" sz="2400" dirty="0" smtClean="0">
                <a:solidFill>
                  <a:schemeClr val="bg1"/>
                </a:solidFill>
              </a:rPr>
              <a:t>    </a:t>
            </a:r>
            <a:r>
              <a:rPr lang="it-IT" sz="2400" dirty="0" err="1" smtClean="0"/>
              <a:t>cateterizzazione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1476425" y="117475"/>
            <a:ext cx="6335935" cy="57467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it-IT" sz="2400" b="1" dirty="0">
                <a:cs typeface="Arial" charset="0"/>
              </a:rPr>
              <a:t> Vescica Neurologica: terapia “</a:t>
            </a:r>
            <a:r>
              <a:rPr lang="it-IT" sz="2400" b="1" dirty="0" err="1">
                <a:cs typeface="Arial" charset="0"/>
              </a:rPr>
              <a:t>Autocateterismo</a:t>
            </a:r>
            <a:r>
              <a:rPr lang="it-IT" sz="2400" b="1" dirty="0">
                <a:cs typeface="Arial" charset="0"/>
              </a:rPr>
              <a:t>” </a:t>
            </a:r>
            <a:r>
              <a:rPr lang="it-IT" sz="3200" b="1" dirty="0">
                <a:cs typeface="Arial" charset="0"/>
              </a:rPr>
              <a:t> </a:t>
            </a:r>
            <a:endParaRPr lang="it-IT" sz="2400" b="1" dirty="0">
              <a:cs typeface="Arial" charset="0"/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40768"/>
            <a:ext cx="3697288" cy="522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66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Line 4"/>
          <p:cNvSpPr>
            <a:spLocks noChangeShapeType="1"/>
          </p:cNvSpPr>
          <p:nvPr/>
        </p:nvSpPr>
        <p:spPr bwMode="auto">
          <a:xfrm>
            <a:off x="4419600" y="1752600"/>
            <a:ext cx="0" cy="4572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94215" name="Picture 7" descr="mitrofanof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789" y="1196752"/>
            <a:ext cx="6926262" cy="2343859"/>
          </a:xfrm>
          <a:noFill/>
          <a:ln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828675" y="117475"/>
            <a:ext cx="7920038" cy="9350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it-IT" sz="2400" b="1">
                <a:latin typeface="Arial Narrow" pitchFamily="34" charset="0"/>
                <a:cs typeface="Arial" charset="0"/>
              </a:rPr>
              <a:t> </a:t>
            </a:r>
            <a:r>
              <a:rPr lang="it-IT" sz="2400" b="1">
                <a:latin typeface="Arial" charset="0"/>
                <a:cs typeface="Arial" charset="0"/>
              </a:rPr>
              <a:t>Vescica Neurologica</a:t>
            </a:r>
            <a:br>
              <a:rPr lang="it-IT" sz="2400" b="1">
                <a:latin typeface="Arial" charset="0"/>
                <a:cs typeface="Arial" charset="0"/>
              </a:rPr>
            </a:br>
            <a:r>
              <a:rPr lang="it-IT" sz="2400" b="1">
                <a:latin typeface="Arial" charset="0"/>
                <a:cs typeface="Arial" charset="0"/>
              </a:rPr>
              <a:t> … dalla terapia conservativa alla chirurgica  </a:t>
            </a:r>
            <a:r>
              <a:rPr lang="it-IT" sz="2400" b="1">
                <a:latin typeface="Arial Narrow" pitchFamily="34" charset="0"/>
                <a:cs typeface="Arial" charset="0"/>
              </a:rPr>
              <a:t> </a:t>
            </a:r>
            <a:r>
              <a:rPr lang="it-IT" sz="3200" b="1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94213" name="Picture 5" descr="Mit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" r="53345" b="23180"/>
          <a:stretch>
            <a:fillRect/>
          </a:stretch>
        </p:blipFill>
        <p:spPr bwMode="auto">
          <a:xfrm>
            <a:off x="6126886" y="3212976"/>
            <a:ext cx="2837602" cy="3305944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251520" y="3429001"/>
            <a:ext cx="6132471" cy="2873896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</a:pPr>
            <a:r>
              <a:rPr lang="it-IT" sz="2400" u="sng" dirty="0"/>
              <a:t>“Principio di </a:t>
            </a:r>
            <a:r>
              <a:rPr lang="it-IT" sz="2400" u="sng" dirty="0" err="1"/>
              <a:t>Mitrofanoff</a:t>
            </a:r>
            <a:r>
              <a:rPr lang="it-IT" sz="2400" u="sng" dirty="0"/>
              <a:t>”</a:t>
            </a:r>
          </a:p>
          <a:p>
            <a:pPr marL="342900" indent="-342900">
              <a:spcBef>
                <a:spcPct val="20000"/>
              </a:spcBef>
            </a:pPr>
            <a:r>
              <a:rPr lang="it-IT" sz="2400" dirty="0" smtClean="0"/>
              <a:t>uso </a:t>
            </a:r>
            <a:r>
              <a:rPr lang="it-IT" sz="2400" dirty="0"/>
              <a:t>dell’appendice </a:t>
            </a:r>
            <a:r>
              <a:rPr lang="it-IT" sz="2400" dirty="0" smtClean="0"/>
              <a:t>vermiforme</a:t>
            </a:r>
            <a:r>
              <a:rPr lang="it-IT" sz="2400" dirty="0"/>
              <a:t>, staccata </a:t>
            </a:r>
            <a:r>
              <a:rPr lang="it-IT" sz="2400" dirty="0" smtClean="0"/>
              <a:t>dal </a:t>
            </a:r>
          </a:p>
          <a:p>
            <a:pPr marL="342900" indent="-342900">
              <a:spcBef>
                <a:spcPct val="20000"/>
              </a:spcBef>
            </a:pPr>
            <a:r>
              <a:rPr lang="it-IT" sz="2400" dirty="0" smtClean="0"/>
              <a:t>cieco, </a:t>
            </a:r>
            <a:r>
              <a:rPr lang="it-IT" sz="2400" dirty="0" err="1" smtClean="0"/>
              <a:t>mesenterializzata</a:t>
            </a:r>
            <a:r>
              <a:rPr lang="it-IT" sz="2400" dirty="0" smtClean="0"/>
              <a:t>, anastomizzata alla</a:t>
            </a:r>
          </a:p>
          <a:p>
            <a:pPr marL="342900" indent="-342900">
              <a:spcBef>
                <a:spcPct val="20000"/>
              </a:spcBef>
            </a:pPr>
            <a:r>
              <a:rPr lang="it-IT" sz="2400" dirty="0" smtClean="0"/>
              <a:t>cute addominale </a:t>
            </a:r>
            <a:r>
              <a:rPr lang="it-IT" sz="2400" dirty="0"/>
              <a:t>ed alla vescica  </a:t>
            </a:r>
            <a:r>
              <a:rPr lang="it-IT" sz="2400" dirty="0" smtClean="0"/>
              <a:t>con metodica </a:t>
            </a:r>
          </a:p>
          <a:p>
            <a:pPr marL="342900" indent="-342900">
              <a:spcBef>
                <a:spcPct val="20000"/>
              </a:spcBef>
            </a:pPr>
            <a:r>
              <a:rPr lang="it-IT" sz="2400" dirty="0" err="1" smtClean="0"/>
              <a:t>antireflusso</a:t>
            </a:r>
            <a:r>
              <a:rPr lang="it-IT" sz="2400" dirty="0"/>
              <a:t>, per </a:t>
            </a:r>
            <a:r>
              <a:rPr lang="it-IT" sz="2400" dirty="0" smtClean="0"/>
              <a:t> la </a:t>
            </a:r>
            <a:r>
              <a:rPr lang="it-IT" sz="2400" dirty="0"/>
              <a:t>confezione di un </a:t>
            </a:r>
            <a:r>
              <a:rPr lang="it-IT" sz="2400" dirty="0" smtClean="0"/>
              <a:t>condotto</a:t>
            </a:r>
          </a:p>
          <a:p>
            <a:pPr marL="342900" indent="-342900">
              <a:spcBef>
                <a:spcPct val="20000"/>
              </a:spcBef>
            </a:pPr>
            <a:r>
              <a:rPr lang="it-IT" sz="2400" dirty="0" smtClean="0"/>
              <a:t>continente , ben cateterizzabile. 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21758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>
            <a:spLocks noGrp="1"/>
          </p:cNvSpPr>
          <p:nvPr>
            <p:ph type="ctrTitle"/>
          </p:nvPr>
        </p:nvSpPr>
        <p:spPr>
          <a:xfrm>
            <a:off x="899592" y="44624"/>
            <a:ext cx="7772400" cy="720079"/>
          </a:xfrm>
        </p:spPr>
        <p:txBody>
          <a:bodyPr>
            <a:noAutofit/>
          </a:bodyPr>
          <a:lstStyle/>
          <a:p>
            <a:r>
              <a:rPr lang="it-IT" sz="3200" dirty="0" smtClean="0"/>
              <a:t>INCONTINENZE IN ETA’ PEDIATRICA</a:t>
            </a:r>
            <a:endParaRPr lang="it-IT" sz="32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6624736" cy="576064"/>
          </a:xfrm>
        </p:spPr>
        <p:txBody>
          <a:bodyPr anchor="ctr">
            <a:normAutofit/>
          </a:bodyPr>
          <a:lstStyle/>
          <a:p>
            <a:pPr marL="457200" indent="-457200">
              <a:buClr>
                <a:srgbClr val="C00000"/>
              </a:buClr>
              <a:buFont typeface="Arial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</a:rPr>
              <a:t>Malformazioni congenite dell’apparato </a:t>
            </a:r>
            <a:r>
              <a:rPr lang="it-IT" sz="2400" dirty="0" smtClean="0">
                <a:solidFill>
                  <a:schemeClr val="tx1"/>
                </a:solidFill>
              </a:rPr>
              <a:t>urinario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83568" y="692696"/>
            <a:ext cx="270381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INCONTINENZA CONTINUA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03899" y="1556792"/>
            <a:ext cx="41561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r>
              <a:rPr lang="it-IT" sz="2800" b="1" dirty="0" smtClean="0">
                <a:latin typeface="+mn-lt"/>
                <a:cs typeface="Times New Roman" charset="0"/>
              </a:rPr>
              <a:t>Ectopia ureterale</a:t>
            </a:r>
          </a:p>
        </p:txBody>
      </p:sp>
      <p:pic>
        <p:nvPicPr>
          <p:cNvPr id="9218" name="Picture 2" descr="C:\Users\susanna\Downloads\2013-08-28 10-22-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5" b="12939"/>
          <a:stretch/>
        </p:blipFill>
        <p:spPr bwMode="auto">
          <a:xfrm>
            <a:off x="7164288" y="714400"/>
            <a:ext cx="1633393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3494" y="2394480"/>
            <a:ext cx="4166957" cy="414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69475" y="2449073"/>
            <a:ext cx="390139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57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ttotitolo 2"/>
          <p:cNvSpPr txBox="1">
            <a:spLocks/>
          </p:cNvSpPr>
          <p:nvPr/>
        </p:nvSpPr>
        <p:spPr>
          <a:xfrm>
            <a:off x="755576" y="33644"/>
            <a:ext cx="7772400" cy="722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/>
              <a:t>INCONTINENZE IN ETA’ PEDIATRICA</a:t>
            </a:r>
            <a:endParaRPr lang="it-IT" sz="32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55576" y="591071"/>
            <a:ext cx="7486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tx2"/>
                </a:solidFill>
              </a:rPr>
              <a:t>Come muoversi in un campo così …  variegato?</a:t>
            </a:r>
            <a:endParaRPr lang="it-IT" sz="2400" dirty="0">
              <a:solidFill>
                <a:schemeClr val="tx2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77017" y="1311151"/>
            <a:ext cx="304647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800" dirty="0" smtClean="0"/>
              <a:t>PASSI SUCCESSIVI …</a:t>
            </a:r>
            <a:endParaRPr lang="it-IT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092417" y="2160438"/>
            <a:ext cx="334739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ANAMNESI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DIARIO MINZIONALE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CALENDARIO NOTTI ASCIUTTE</a:t>
            </a:r>
            <a:endParaRPr lang="it-IT" b="1" dirty="0"/>
          </a:p>
        </p:txBody>
      </p:sp>
      <p:grpSp>
        <p:nvGrpSpPr>
          <p:cNvPr id="17" name="Gruppo 16"/>
          <p:cNvGrpSpPr/>
          <p:nvPr/>
        </p:nvGrpSpPr>
        <p:grpSpPr>
          <a:xfrm>
            <a:off x="1556927" y="2594520"/>
            <a:ext cx="1296144" cy="618456"/>
            <a:chOff x="1547664" y="2492895"/>
            <a:chExt cx="1296144" cy="618456"/>
          </a:xfrm>
        </p:grpSpPr>
        <p:cxnSp>
          <p:nvCxnSpPr>
            <p:cNvPr id="14" name="Connettore 1 13"/>
            <p:cNvCxnSpPr/>
            <p:nvPr/>
          </p:nvCxnSpPr>
          <p:spPr>
            <a:xfrm flipH="1">
              <a:off x="1547664" y="2492895"/>
              <a:ext cx="1296144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2 15"/>
            <p:cNvCxnSpPr/>
            <p:nvPr/>
          </p:nvCxnSpPr>
          <p:spPr>
            <a:xfrm>
              <a:off x="1547664" y="2492896"/>
              <a:ext cx="0" cy="61845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asellaDiTesto 17"/>
          <p:cNvSpPr txBox="1"/>
          <p:nvPr/>
        </p:nvSpPr>
        <p:spPr>
          <a:xfrm>
            <a:off x="450805" y="3548916"/>
            <a:ext cx="397717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b="1" dirty="0" smtClean="0"/>
              <a:t>ENURESI NON MONOSINTOMATICA</a:t>
            </a:r>
          </a:p>
          <a:p>
            <a:pPr marL="285750" indent="-285750">
              <a:buFont typeface="Wingdings"/>
              <a:buChar char="Ø"/>
            </a:pPr>
            <a:r>
              <a:rPr lang="it-IT" dirty="0" smtClean="0"/>
              <a:t>Più di 1 episodio per notte</a:t>
            </a:r>
          </a:p>
          <a:p>
            <a:pPr marL="285750" indent="-285750">
              <a:buFont typeface="Wingdings"/>
              <a:buChar char="Ø"/>
            </a:pPr>
            <a:r>
              <a:rPr lang="it-IT" dirty="0" smtClean="0"/>
              <a:t>Capacità vescicale ridotta per l’età</a:t>
            </a:r>
          </a:p>
          <a:p>
            <a:pPr marL="285750" indent="-285750">
              <a:buFont typeface="Wingdings"/>
              <a:buChar char="Ø"/>
            </a:pPr>
            <a:r>
              <a:rPr lang="it-IT" dirty="0" smtClean="0"/>
              <a:t>Anamnesi minzionale diurna positiva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4760064" y="3548916"/>
            <a:ext cx="39884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b="1" dirty="0" smtClean="0"/>
              <a:t>ENURESI MONOSINTOMATICA</a:t>
            </a:r>
          </a:p>
          <a:p>
            <a:pPr marL="285750" indent="-285750">
              <a:buFont typeface="Wingdings"/>
              <a:buChar char="Ø"/>
            </a:pPr>
            <a:r>
              <a:rPr lang="it-IT" dirty="0" smtClean="0"/>
              <a:t> 1 episodio per notte</a:t>
            </a:r>
          </a:p>
          <a:p>
            <a:pPr marL="285750" indent="-285750">
              <a:buFont typeface="Wingdings"/>
              <a:buChar char="Ø"/>
            </a:pPr>
            <a:r>
              <a:rPr lang="it-IT" dirty="0" smtClean="0"/>
              <a:t>Capacità vescicale normale per l’età</a:t>
            </a:r>
          </a:p>
          <a:p>
            <a:pPr marL="285750" indent="-285750">
              <a:buFont typeface="Wingdings"/>
              <a:buChar char="Ø"/>
            </a:pPr>
            <a:r>
              <a:rPr lang="it-IT" dirty="0"/>
              <a:t>Anamnesi minzionale diurna </a:t>
            </a:r>
            <a:r>
              <a:rPr lang="it-IT" dirty="0" smtClean="0"/>
              <a:t>negativa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2762649" y="5241974"/>
            <a:ext cx="392427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b="1" dirty="0" smtClean="0"/>
              <a:t>DAY TIME INCONTINENCE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/>
              <a:t>Nessun episodio notturno</a:t>
            </a:r>
          </a:p>
          <a:p>
            <a:pPr marL="285750" indent="-285750">
              <a:buFont typeface="Wingdings"/>
              <a:buChar char="Ø"/>
            </a:pPr>
            <a:r>
              <a:rPr lang="it-IT" dirty="0"/>
              <a:t>Anamnesi minzionale diurna </a:t>
            </a:r>
            <a:r>
              <a:rPr lang="it-IT" dirty="0" smtClean="0"/>
              <a:t>positiva</a:t>
            </a:r>
            <a:endParaRPr lang="it-IT" dirty="0"/>
          </a:p>
        </p:txBody>
      </p:sp>
      <p:grpSp>
        <p:nvGrpSpPr>
          <p:cNvPr id="19" name="Gruppo 18"/>
          <p:cNvGrpSpPr/>
          <p:nvPr/>
        </p:nvGrpSpPr>
        <p:grpSpPr>
          <a:xfrm>
            <a:off x="6741503" y="2594520"/>
            <a:ext cx="1305323" cy="618456"/>
            <a:chOff x="6939085" y="2569504"/>
            <a:chExt cx="1305323" cy="618456"/>
          </a:xfrm>
        </p:grpSpPr>
        <p:cxnSp>
          <p:nvCxnSpPr>
            <p:cNvPr id="23" name="Connettore 1 22"/>
            <p:cNvCxnSpPr/>
            <p:nvPr/>
          </p:nvCxnSpPr>
          <p:spPr>
            <a:xfrm flipH="1">
              <a:off x="6939085" y="2569504"/>
              <a:ext cx="1296144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2 23"/>
            <p:cNvCxnSpPr/>
            <p:nvPr/>
          </p:nvCxnSpPr>
          <p:spPr>
            <a:xfrm>
              <a:off x="8244408" y="2569505"/>
              <a:ext cx="0" cy="61845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Connettore 2 25"/>
          <p:cNvCxnSpPr/>
          <p:nvPr/>
        </p:nvCxnSpPr>
        <p:spPr>
          <a:xfrm>
            <a:off x="4572000" y="3284984"/>
            <a:ext cx="0" cy="187220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37" name="Gruppo 14336"/>
          <p:cNvGrpSpPr/>
          <p:nvPr/>
        </p:nvGrpSpPr>
        <p:grpSpPr>
          <a:xfrm>
            <a:off x="2411760" y="2076154"/>
            <a:ext cx="4104456" cy="2793006"/>
            <a:chOff x="1040189" y="3083768"/>
            <a:chExt cx="4104456" cy="2793006"/>
          </a:xfrm>
        </p:grpSpPr>
        <p:sp>
          <p:nvSpPr>
            <p:cNvPr id="14336" name="Esplosione 1 14335"/>
            <p:cNvSpPr/>
            <p:nvPr/>
          </p:nvSpPr>
          <p:spPr>
            <a:xfrm>
              <a:off x="1040189" y="3083768"/>
              <a:ext cx="4104456" cy="2793006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 i="1"/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2123727" y="4004566"/>
              <a:ext cx="201280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 i="1" dirty="0" smtClean="0"/>
                <a:t>INFEZIONI </a:t>
              </a:r>
            </a:p>
            <a:p>
              <a:pPr algn="ctr"/>
              <a:r>
                <a:rPr lang="it-IT" sz="2800" b="1" i="1" dirty="0" smtClean="0"/>
                <a:t>URINARIE !</a:t>
              </a:r>
              <a:endParaRPr lang="it-IT" sz="28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7176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idx="1"/>
          </p:nvPr>
        </p:nvSpPr>
        <p:spPr>
          <a:xfrm>
            <a:off x="1115616" y="3429000"/>
            <a:ext cx="2806080" cy="7200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FontTx/>
              <a:buNone/>
            </a:pPr>
            <a:r>
              <a:rPr lang="it-IT" sz="3600" b="1" dirty="0" smtClean="0">
                <a:latin typeface="Arial Narrow" pitchFamily="34" charset="0"/>
              </a:rPr>
              <a:t>Quando ? </a:t>
            </a:r>
            <a:endParaRPr lang="it-IT" dirty="0">
              <a:latin typeface="Arial Narrow" pitchFamily="34" charset="0"/>
            </a:endParaRP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827584" y="44624"/>
            <a:ext cx="7772400" cy="722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smtClean="0"/>
              <a:t>INCONTINENZE IN ETA’ PEDIATRICA</a:t>
            </a:r>
            <a:endParaRPr lang="it-IT" sz="32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77017" y="1311151"/>
            <a:ext cx="304647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800" dirty="0" smtClean="0"/>
              <a:t>PASSI SUCCESSIVI …</a:t>
            </a: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83568" y="2132856"/>
            <a:ext cx="66194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Valutazione dello specialista</a:t>
            </a:r>
          </a:p>
          <a:p>
            <a:r>
              <a:rPr lang="it-IT" sz="2800" dirty="0" smtClean="0"/>
              <a:t> Urologo Pediatra </a:t>
            </a:r>
            <a:r>
              <a:rPr lang="it-IT" sz="2800" dirty="0" smtClean="0">
                <a:cs typeface="Arial"/>
              </a:rPr>
              <a:t>→ Eventuali </a:t>
            </a:r>
            <a:r>
              <a:rPr lang="it-IT" sz="2800" dirty="0" smtClean="0"/>
              <a:t>Esami Invasivi</a:t>
            </a:r>
            <a:endParaRPr lang="it-IT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115616" y="4509120"/>
            <a:ext cx="72232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Arial" pitchFamily="34" charset="0"/>
              <a:buChar char="•"/>
            </a:pPr>
            <a:r>
              <a:rPr lang="it-IT" sz="3200" b="1" dirty="0" smtClean="0"/>
              <a:t>Sospetto di Incontinenza malformativa</a:t>
            </a:r>
          </a:p>
          <a:p>
            <a:pPr marL="457200" indent="-457200">
              <a:buClr>
                <a:srgbClr val="C00000"/>
              </a:buClr>
              <a:buFont typeface="Arial" pitchFamily="34" charset="0"/>
              <a:buChar char="•"/>
            </a:pPr>
            <a:endParaRPr lang="it-IT" sz="3200" b="1" dirty="0"/>
          </a:p>
          <a:p>
            <a:pPr marL="457200" indent="-457200">
              <a:buClr>
                <a:srgbClr val="C00000"/>
              </a:buClr>
              <a:buFont typeface="Arial" pitchFamily="34" charset="0"/>
              <a:buChar char="•"/>
            </a:pPr>
            <a:r>
              <a:rPr lang="it-IT" sz="3200" b="1" dirty="0" smtClean="0"/>
              <a:t>Casi che non rispondono alla terapia 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208979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Text Box 2"/>
          <p:cNvSpPr txBox="1">
            <a:spLocks noChangeArrowheads="1"/>
          </p:cNvSpPr>
          <p:nvPr/>
        </p:nvSpPr>
        <p:spPr bwMode="auto">
          <a:xfrm>
            <a:off x="1838325" y="117475"/>
            <a:ext cx="6046788" cy="574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it-IT" sz="2800" b="1">
                <a:solidFill>
                  <a:schemeClr val="tx1"/>
                </a:solidFill>
                <a:latin typeface="Arial Narrow" pitchFamily="34" charset="0"/>
              </a:rPr>
              <a:t>L’esame urodinamico   </a:t>
            </a:r>
            <a:r>
              <a:rPr lang="it-IT" b="1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it-IT" sz="2800" b="1">
                <a:solidFill>
                  <a:schemeClr val="tx1"/>
                </a:solidFill>
                <a:latin typeface="Arial Narrow" pitchFamily="34" charset="0"/>
              </a:rPr>
              <a:t> </a:t>
            </a:r>
          </a:p>
        </p:txBody>
      </p:sp>
      <p:pic>
        <p:nvPicPr>
          <p:cNvPr id="288776" name="Picture 8" descr="press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lum bright="-6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311" y="609600"/>
            <a:ext cx="4535378" cy="5486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8777" name="Line 9"/>
          <p:cNvSpPr>
            <a:spLocks noChangeShapeType="1"/>
          </p:cNvSpPr>
          <p:nvPr/>
        </p:nvSpPr>
        <p:spPr bwMode="auto">
          <a:xfrm>
            <a:off x="1043608" y="5300663"/>
            <a:ext cx="72072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88778" name="Line 10"/>
          <p:cNvSpPr>
            <a:spLocks noChangeShapeType="1"/>
          </p:cNvSpPr>
          <p:nvPr/>
        </p:nvSpPr>
        <p:spPr bwMode="auto">
          <a:xfrm>
            <a:off x="1042988" y="5589588"/>
            <a:ext cx="72072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88779" name="Line 11"/>
          <p:cNvSpPr>
            <a:spLocks noChangeShapeType="1"/>
          </p:cNvSpPr>
          <p:nvPr/>
        </p:nvSpPr>
        <p:spPr bwMode="auto">
          <a:xfrm>
            <a:off x="1042988" y="6165850"/>
            <a:ext cx="72072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88780" name="Rectangle 12"/>
          <p:cNvSpPr>
            <a:spLocks noChangeArrowheads="1"/>
          </p:cNvSpPr>
          <p:nvPr/>
        </p:nvSpPr>
        <p:spPr bwMode="auto">
          <a:xfrm>
            <a:off x="2195513" y="5013325"/>
            <a:ext cx="2520950" cy="863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88781" name="Rectangle 13"/>
          <p:cNvSpPr>
            <a:spLocks noChangeArrowheads="1"/>
          </p:cNvSpPr>
          <p:nvPr/>
        </p:nvSpPr>
        <p:spPr bwMode="auto">
          <a:xfrm>
            <a:off x="2195513" y="5949950"/>
            <a:ext cx="2520950" cy="863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495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8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8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8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8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8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8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88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88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7" grpId="0" animBg="1"/>
      <p:bldP spid="288778" grpId="0" animBg="1"/>
      <p:bldP spid="288779" grpId="0" animBg="1"/>
      <p:bldP spid="288780" grpId="0" animBg="1"/>
      <p:bldP spid="28878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idx="1"/>
          </p:nvPr>
        </p:nvSpPr>
        <p:spPr>
          <a:xfrm>
            <a:off x="1115616" y="2564904"/>
            <a:ext cx="2806080" cy="7200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FontTx/>
              <a:buNone/>
            </a:pPr>
            <a:r>
              <a:rPr lang="it-IT" sz="3600" b="1" dirty="0" smtClean="0">
                <a:latin typeface="Arial Narrow" pitchFamily="34" charset="0"/>
              </a:rPr>
              <a:t>Quali ? </a:t>
            </a:r>
            <a:endParaRPr lang="it-IT" dirty="0">
              <a:latin typeface="Arial Narrow" pitchFamily="34" charset="0"/>
            </a:endParaRP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827584" y="44624"/>
            <a:ext cx="7772400" cy="722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smtClean="0"/>
              <a:t>INCONTINENZE IN ETA’ PEDIATRICA</a:t>
            </a:r>
            <a:endParaRPr lang="it-IT" sz="32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77017" y="764704"/>
            <a:ext cx="304647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800" dirty="0" smtClean="0"/>
              <a:t>PASSI SUCCESSIVI …</a:t>
            </a: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83568" y="1484784"/>
            <a:ext cx="66194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Valutazione dello specialista</a:t>
            </a:r>
          </a:p>
          <a:p>
            <a:r>
              <a:rPr lang="it-IT" sz="2800" dirty="0" smtClean="0"/>
              <a:t> Urologo Pediatra </a:t>
            </a:r>
            <a:r>
              <a:rPr lang="it-IT" sz="2800" dirty="0" smtClean="0">
                <a:cs typeface="Arial"/>
              </a:rPr>
              <a:t>→ Eventuali </a:t>
            </a:r>
            <a:r>
              <a:rPr lang="it-IT" sz="2800" dirty="0" smtClean="0"/>
              <a:t>Esami Invasivi</a:t>
            </a:r>
            <a:endParaRPr lang="it-IT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215293" y="3501008"/>
            <a:ext cx="415690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Arial" pitchFamily="34" charset="0"/>
              <a:buChar char="•"/>
            </a:pPr>
            <a:r>
              <a:rPr lang="it-IT" sz="3200" b="1" dirty="0" smtClean="0"/>
              <a:t>Cistografia</a:t>
            </a:r>
          </a:p>
          <a:p>
            <a:pPr marL="457200" indent="-457200">
              <a:buClr>
                <a:srgbClr val="C00000"/>
              </a:buClr>
              <a:buFont typeface="Arial" pitchFamily="34" charset="0"/>
              <a:buChar char="•"/>
            </a:pPr>
            <a:r>
              <a:rPr lang="it-IT" sz="3200" b="1" dirty="0" smtClean="0"/>
              <a:t>URO-RMN</a:t>
            </a:r>
          </a:p>
          <a:p>
            <a:pPr marL="457200" indent="-457200">
              <a:buClr>
                <a:srgbClr val="C00000"/>
              </a:buClr>
              <a:buFont typeface="Arial" pitchFamily="34" charset="0"/>
              <a:buChar char="•"/>
            </a:pPr>
            <a:r>
              <a:rPr lang="it-IT" sz="3200" b="1" dirty="0" smtClean="0"/>
              <a:t>RMN lombosacrale</a:t>
            </a:r>
          </a:p>
          <a:p>
            <a:pPr marL="457200" indent="-457200">
              <a:buClr>
                <a:srgbClr val="C00000"/>
              </a:buClr>
              <a:buFont typeface="Arial" pitchFamily="34" charset="0"/>
              <a:buChar char="•"/>
            </a:pPr>
            <a:r>
              <a:rPr lang="it-IT" sz="3200" b="1" dirty="0" smtClean="0"/>
              <a:t>RMN pelvi-perineale</a:t>
            </a:r>
          </a:p>
          <a:p>
            <a:pPr marL="457200" indent="-457200">
              <a:buClr>
                <a:srgbClr val="C00000"/>
              </a:buClr>
              <a:buFont typeface="Arial" pitchFamily="34" charset="0"/>
              <a:buChar char="•"/>
            </a:pPr>
            <a:r>
              <a:rPr lang="it-IT" sz="3200" b="1" dirty="0" smtClean="0"/>
              <a:t>Esame urodinamico</a:t>
            </a:r>
          </a:p>
          <a:p>
            <a:pPr marL="457200" indent="-457200">
              <a:buClr>
                <a:srgbClr val="C00000"/>
              </a:buClr>
              <a:buFont typeface="Arial" pitchFamily="34" charset="0"/>
              <a:buChar char="•"/>
            </a:pPr>
            <a:r>
              <a:rPr lang="it-IT" sz="3200" b="1" dirty="0" smtClean="0"/>
              <a:t>Cistoscopia   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352703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ext Box 2"/>
          <p:cNvSpPr txBox="1">
            <a:spLocks noChangeArrowheads="1"/>
          </p:cNvSpPr>
          <p:nvPr/>
        </p:nvSpPr>
        <p:spPr bwMode="auto">
          <a:xfrm>
            <a:off x="1403350" y="524099"/>
            <a:ext cx="6621463" cy="52863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it-IT" sz="2800" b="1">
                <a:solidFill>
                  <a:srgbClr val="FFFF00"/>
                </a:solidFill>
                <a:latin typeface="Arial" charset="0"/>
              </a:rPr>
              <a:t>Fisiologia del basso apparato urinario</a:t>
            </a:r>
          </a:p>
        </p:txBody>
      </p:sp>
      <p:sp>
        <p:nvSpPr>
          <p:cNvPr id="241667" name="Text Box 3"/>
          <p:cNvSpPr txBox="1">
            <a:spLocks noChangeArrowheads="1"/>
          </p:cNvSpPr>
          <p:nvPr/>
        </p:nvSpPr>
        <p:spPr bwMode="auto">
          <a:xfrm>
            <a:off x="835600" y="1211268"/>
            <a:ext cx="75632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sz="32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Una normale funzione vescico-sfinterica </a:t>
            </a:r>
          </a:p>
          <a:p>
            <a:pPr algn="ctr"/>
            <a:r>
              <a:rPr lang="it-IT" sz="32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è </a:t>
            </a:r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caratterizzata </a:t>
            </a:r>
          </a:p>
          <a:p>
            <a:pPr algn="ctr"/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dalla </a:t>
            </a:r>
            <a:r>
              <a:rPr lang="it-IT" sz="32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interazione di 3 </a:t>
            </a:r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meccanismi</a:t>
            </a:r>
            <a:r>
              <a:rPr lang="it-IT" sz="32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:</a:t>
            </a:r>
          </a:p>
        </p:txBody>
      </p:sp>
      <p:sp>
        <p:nvSpPr>
          <p:cNvPr id="241684" name="Text Box 20"/>
          <p:cNvSpPr txBox="1">
            <a:spLocks noChangeArrowheads="1"/>
          </p:cNvSpPr>
          <p:nvPr/>
        </p:nvSpPr>
        <p:spPr bwMode="auto">
          <a:xfrm>
            <a:off x="971550" y="3068638"/>
            <a:ext cx="758031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Tx/>
              <a:buAutoNum type="arabicPeriod"/>
            </a:pPr>
            <a:r>
              <a:rPr lang="it-IT" dirty="0">
                <a:latin typeface="Arial" charset="0"/>
              </a:rPr>
              <a:t>Meccanismo di funzione Riflessa: D11-L2; S2-S4</a:t>
            </a:r>
          </a:p>
          <a:p>
            <a:pPr>
              <a:buFontTx/>
              <a:buAutoNum type="arabicPeriod"/>
            </a:pPr>
            <a:endParaRPr lang="it-IT" dirty="0">
              <a:latin typeface="Arial" charset="0"/>
            </a:endParaRPr>
          </a:p>
          <a:p>
            <a:pPr>
              <a:buFontTx/>
              <a:buAutoNum type="arabicPeriod"/>
            </a:pPr>
            <a:r>
              <a:rPr lang="it-IT" dirty="0">
                <a:latin typeface="Arial" charset="0"/>
              </a:rPr>
              <a:t>Meccanismo di controllo Automatico continuativo: sottocorticale  e </a:t>
            </a:r>
            <a:r>
              <a:rPr lang="it-IT" dirty="0" smtClean="0">
                <a:latin typeface="Arial" charset="0"/>
              </a:rPr>
              <a:t>ponto-mesencefalico</a:t>
            </a:r>
            <a:endParaRPr lang="it-IT" dirty="0">
              <a:latin typeface="Arial" charset="0"/>
            </a:endParaRPr>
          </a:p>
          <a:p>
            <a:pPr>
              <a:buFontTx/>
              <a:buAutoNum type="arabicPeriod"/>
            </a:pPr>
            <a:endParaRPr lang="it-IT" dirty="0">
              <a:latin typeface="Arial" charset="0"/>
            </a:endParaRPr>
          </a:p>
          <a:p>
            <a:pPr>
              <a:buFontTx/>
              <a:buAutoNum type="arabicPeriod"/>
            </a:pPr>
            <a:r>
              <a:rPr lang="it-IT" dirty="0">
                <a:latin typeface="Arial" charset="0"/>
              </a:rPr>
              <a:t>Meccanismo di Comando Volontario: corteccia cerebrale frontale e prefrontale</a:t>
            </a: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35496" y="44624"/>
            <a:ext cx="7772400" cy="72251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400" dirty="0" smtClean="0"/>
              <a:t>INCONTINENZE IN ETA’ PEDIATRICA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93337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>
            <a:spLocks noGrp="1"/>
          </p:cNvSpPr>
          <p:nvPr>
            <p:ph type="ctrTitle"/>
          </p:nvPr>
        </p:nvSpPr>
        <p:spPr>
          <a:xfrm>
            <a:off x="35496" y="44624"/>
            <a:ext cx="4608512" cy="594345"/>
          </a:xfrm>
        </p:spPr>
        <p:txBody>
          <a:bodyPr>
            <a:noAutofit/>
          </a:bodyPr>
          <a:lstStyle/>
          <a:p>
            <a:pPr algn="l"/>
            <a:r>
              <a:rPr lang="it-IT" sz="2400" dirty="0" smtClean="0"/>
              <a:t>INCONTINENZE IN ETA’ PEDIATRICA</a:t>
            </a:r>
            <a:endParaRPr lang="it-IT" sz="2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552" y="1916832"/>
            <a:ext cx="8496944" cy="4248472"/>
          </a:xfrm>
        </p:spPr>
        <p:txBody>
          <a:bodyPr>
            <a:normAutofit/>
          </a:bodyPr>
          <a:lstStyle/>
          <a:p>
            <a:pPr algn="l"/>
            <a:r>
              <a:rPr lang="it-IT" dirty="0" smtClean="0">
                <a:solidFill>
                  <a:schemeClr val="tx1"/>
                </a:solidFill>
              </a:rPr>
              <a:t>L’acquisizione della completa funzione vescico-sfinterica, nei primi 5 anni di vita, si basa su cambiamenti morfo-funzionali, tra cui: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it-IT" dirty="0" smtClean="0">
                <a:solidFill>
                  <a:schemeClr val="tx1"/>
                </a:solidFill>
              </a:rPr>
              <a:t>incremento della capacità vescicale funzionale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it-IT" dirty="0" smtClean="0">
                <a:solidFill>
                  <a:schemeClr val="tx1"/>
                </a:solidFill>
              </a:rPr>
              <a:t>diminuzione della iperattività detrusoriale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it-IT" dirty="0" smtClean="0">
                <a:solidFill>
                  <a:schemeClr val="tx1"/>
                </a:solidFill>
              </a:rPr>
              <a:t>maturazione delle vie sensitive afferenti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it-IT" dirty="0" smtClean="0">
                <a:solidFill>
                  <a:schemeClr val="tx1"/>
                </a:solidFill>
              </a:rPr>
              <a:t>capacità di evocare la minzione.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02898" y="1196752"/>
            <a:ext cx="6621463" cy="52863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FFFF00"/>
                </a:solidFill>
                <a:latin typeface="Arial" charset="0"/>
              </a:rPr>
              <a:t>Fisiologia del basso apparato urinario</a:t>
            </a:r>
          </a:p>
        </p:txBody>
      </p:sp>
    </p:spTree>
    <p:extLst>
      <p:ext uri="{BB962C8B-B14F-4D97-AF65-F5344CB8AC3E}">
        <p14:creationId xmlns:p14="http://schemas.microsoft.com/office/powerpoint/2010/main" val="266862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959073"/>
            <a:ext cx="7358063" cy="669727"/>
          </a:xfrm>
        </p:spPr>
        <p:txBody>
          <a:bodyPr anchor="b"/>
          <a:lstStyle/>
          <a:p>
            <a:pPr eaLnBrk="1" hangingPunct="1">
              <a:defRPr/>
            </a:pPr>
            <a:r>
              <a:rPr lang="en-US" sz="3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CONTROLLO </a:t>
            </a:r>
            <a:r>
              <a:rPr lang="en-US" sz="3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della</a:t>
            </a:r>
            <a:r>
              <a:rPr lang="en-US" sz="3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minzione</a:t>
            </a:r>
            <a:endParaRPr lang="en-US" sz="3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843" name="Rectangle 2"/>
          <p:cNvSpPr>
            <a:spLocks/>
          </p:cNvSpPr>
          <p:nvPr/>
        </p:nvSpPr>
        <p:spPr bwMode="auto">
          <a:xfrm>
            <a:off x="2044899" y="3030215"/>
            <a:ext cx="80367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l"/>
            <a:endParaRPr lang="en-US" sz="1700">
              <a:solidFill>
                <a:srgbClr val="FFFFFF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  <a:p>
            <a:endParaRPr lang="en-US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graphicFrame>
        <p:nvGraphicFramePr>
          <p:cNvPr id="5222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434788"/>
              </p:ext>
            </p:extLst>
          </p:nvPr>
        </p:nvGraphicFramePr>
        <p:xfrm>
          <a:off x="683568" y="1556792"/>
          <a:ext cx="7959206" cy="5183034"/>
        </p:xfrm>
        <a:graphic>
          <a:graphicData uri="http://schemas.openxmlformats.org/drawingml/2006/table">
            <a:tbl>
              <a:tblPr/>
              <a:tblGrid>
                <a:gridCol w="2104373"/>
                <a:gridCol w="3151883"/>
                <a:gridCol w="2702950"/>
              </a:tblGrid>
              <a:tr h="80744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1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1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1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1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MECCANISMO FUNZIONALE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1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1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1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1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TIPO DI MINZIONE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1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1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1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1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703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VESCICA INFANTILE (AUTOMATICA)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1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1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1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1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 typeface="Arial" pitchFamily="34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Riflesso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spinale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 typeface="Arial" pitchFamily="34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Nessun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controllo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centrale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89297" marR="89297" marT="89302" marB="89302" anchor="ctr" horzOverflow="overflow">
                    <a:lnL w="25400" cap="flat" cmpd="sng" algn="ctr">
                      <a:solidFill>
                        <a:srgbClr val="001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1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1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1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Minzioni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piccole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e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frequenti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89297" marR="89297" marT="89302" marB="89302" anchor="ctr" horzOverflow="overflow">
                    <a:lnL w="25400" cap="flat" cmpd="sng" algn="ctr">
                      <a:solidFill>
                        <a:srgbClr val="001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1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1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1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93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VESCICA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IMMATURA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1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1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1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1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 typeface="Arial" pitchFamily="34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Presa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di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coscienza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del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riempimento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vescicale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 typeface="Arial" pitchFamily="34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 typeface="Arial" pitchFamily="34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Conflittualità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tra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stimolo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e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volontà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di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continenza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89297" marR="89297" marT="89302" marB="89302" anchor="ctr" horzOverflow="overflow">
                    <a:lnL w="25400" cap="flat" cmpd="sng" algn="ctr">
                      <a:solidFill>
                        <a:srgbClr val="001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1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1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1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 typeface="Arial" pitchFamily="34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Minzioni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volontarie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e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meno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frequenti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 typeface="Arial" pitchFamily="34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 typeface="Arial" pitchFamily="34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Piccole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fughe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 typeface="Arial" pitchFamily="34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 typeface="Arial" pitchFamily="34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Enuresi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notturna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89297" marR="89297" marT="89302" marB="89302" anchor="ctr" horzOverflow="overflow">
                    <a:lnL w="25400" cap="flat" cmpd="sng" algn="ctr">
                      <a:solidFill>
                        <a:srgbClr val="001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1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1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1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03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VESCICA ADULTA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1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1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1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1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Inibizione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centrale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corticale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pontocerebellare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e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mesencefalica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)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sul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detrusore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89297" marR="89297" marT="89302" marB="89302" anchor="ctr" horzOverflow="overflow">
                    <a:lnL w="25400" cap="flat" cmpd="sng" algn="ctr">
                      <a:solidFill>
                        <a:srgbClr val="001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1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1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1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 typeface="Arial" pitchFamily="34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Aumento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del volume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vescicale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 typeface="Arial" pitchFamily="34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Continenza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diurna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e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notturna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89297" marR="89297" marT="89302" marB="89302" anchor="ctr" horzOverflow="overflow">
                    <a:lnL w="25400" cap="flat" cmpd="sng" algn="ctr">
                      <a:solidFill>
                        <a:srgbClr val="001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1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1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1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5868" name="Rectangle 47"/>
          <p:cNvSpPr>
            <a:spLocks/>
          </p:cNvSpPr>
          <p:nvPr/>
        </p:nvSpPr>
        <p:spPr bwMode="auto">
          <a:xfrm>
            <a:off x="827584" y="1556792"/>
            <a:ext cx="1800200" cy="936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lIns="0" tIns="0" rIns="0" bIns="0" anchor="ctr"/>
          <a:lstStyle/>
          <a:p>
            <a:pPr algn="ctr"/>
            <a:r>
              <a:rPr lang="en-US" sz="1300" dirty="0" err="1">
                <a:ea typeface="Gill Sans" charset="0"/>
                <a:cs typeface="Gill Sans" charset="0"/>
              </a:rPr>
              <a:t>Averous</a:t>
            </a:r>
            <a:r>
              <a:rPr lang="en-US" sz="1300" dirty="0">
                <a:ea typeface="Gill Sans" charset="0"/>
                <a:cs typeface="Gill Sans" charset="0"/>
              </a:rPr>
              <a:t> M: </a:t>
            </a:r>
            <a:endParaRPr lang="en-US" sz="1300" dirty="0" smtClean="0">
              <a:ea typeface="Gill Sans" charset="0"/>
              <a:cs typeface="Gill Sans" charset="0"/>
            </a:endParaRPr>
          </a:p>
          <a:p>
            <a:pPr algn="ctr"/>
            <a:r>
              <a:rPr lang="en-US" sz="1300" dirty="0" smtClean="0">
                <a:ea typeface="Gill Sans" charset="0"/>
                <a:cs typeface="Gill Sans" charset="0"/>
              </a:rPr>
              <a:t>Le </a:t>
            </a:r>
            <a:r>
              <a:rPr lang="en-US" sz="1300" dirty="0">
                <a:ea typeface="Gill Sans" charset="0"/>
                <a:cs typeface="Gill Sans" charset="0"/>
              </a:rPr>
              <a:t>syndrome </a:t>
            </a:r>
            <a:r>
              <a:rPr lang="en-US" sz="1300" dirty="0" err="1">
                <a:ea typeface="Gill Sans" charset="0"/>
                <a:cs typeface="Gill Sans" charset="0"/>
              </a:rPr>
              <a:t>d’immaturitè</a:t>
            </a:r>
            <a:r>
              <a:rPr lang="en-US" sz="1300" dirty="0">
                <a:ea typeface="Gill Sans" charset="0"/>
                <a:cs typeface="Gill Sans" charset="0"/>
              </a:rPr>
              <a:t> </a:t>
            </a:r>
            <a:r>
              <a:rPr lang="en-US" sz="1300" dirty="0" err="1">
                <a:ea typeface="Gill Sans" charset="0"/>
                <a:cs typeface="Gill Sans" charset="0"/>
              </a:rPr>
              <a:t>vèscicale</a:t>
            </a:r>
            <a:r>
              <a:rPr lang="en-US" sz="1300" dirty="0">
                <a:ea typeface="Gill Sans" charset="0"/>
                <a:cs typeface="Gill Sans" charset="0"/>
              </a:rPr>
              <a:t>” J </a:t>
            </a:r>
            <a:r>
              <a:rPr lang="en-US" sz="1300" dirty="0" err="1">
                <a:ea typeface="Gill Sans" charset="0"/>
                <a:cs typeface="Gill Sans" charset="0"/>
              </a:rPr>
              <a:t>Urologie</a:t>
            </a:r>
            <a:r>
              <a:rPr lang="en-US" sz="1300" dirty="0">
                <a:ea typeface="Gill Sans" charset="0"/>
                <a:cs typeface="Gill Sans" charset="0"/>
              </a:rPr>
              <a:t> 91, 257-267, 1985</a:t>
            </a: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35496" y="-27384"/>
            <a:ext cx="4608512" cy="722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400" dirty="0" smtClean="0"/>
              <a:t>INCONTINENZE IN ETA’ PEDIATRICA</a:t>
            </a:r>
            <a:endParaRPr lang="it-IT" sz="2400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502898" y="524099"/>
            <a:ext cx="6621463" cy="52863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FFFF00"/>
                </a:solidFill>
                <a:latin typeface="Arial" charset="0"/>
              </a:rPr>
              <a:t>Fisiologia del basso apparato urinario</a:t>
            </a:r>
          </a:p>
        </p:txBody>
      </p:sp>
    </p:spTree>
    <p:extLst>
      <p:ext uri="{BB962C8B-B14F-4D97-AF65-F5344CB8AC3E}">
        <p14:creationId xmlns:p14="http://schemas.microsoft.com/office/powerpoint/2010/main" val="346406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r>
              <a:rPr lang="it-IT" sz="2400">
                <a:solidFill>
                  <a:schemeClr val="bg1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2092325" y="115888"/>
            <a:ext cx="4784725" cy="466725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400">
                <a:latin typeface="Arial" charset="0"/>
              </a:rPr>
              <a:t>Vescica Neurologica: EZIOLOGIA</a:t>
            </a:r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323850" y="620713"/>
            <a:ext cx="2754313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400">
                <a:latin typeface="Arial" charset="0"/>
              </a:rPr>
              <a:t>Agenesia Sacrale  </a:t>
            </a:r>
          </a:p>
        </p:txBody>
      </p:sp>
      <p:sp>
        <p:nvSpPr>
          <p:cNvPr id="119816" name="Text Box 8"/>
          <p:cNvSpPr txBox="1">
            <a:spLocks noChangeArrowheads="1"/>
          </p:cNvSpPr>
          <p:nvPr/>
        </p:nvSpPr>
        <p:spPr bwMode="auto">
          <a:xfrm>
            <a:off x="250825" y="1989138"/>
            <a:ext cx="4897438" cy="448310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u="sng">
                <a:latin typeface="Arial" charset="0"/>
              </a:rPr>
              <a:t>Tipo 1: </a:t>
            </a:r>
          </a:p>
          <a:p>
            <a:r>
              <a:rPr lang="it-IT">
                <a:latin typeface="Arial" charset="0"/>
              </a:rPr>
              <a:t>A.S. unilaterale parziale o totale</a:t>
            </a:r>
          </a:p>
          <a:p>
            <a:r>
              <a:rPr lang="it-IT" u="sng">
                <a:latin typeface="Arial" charset="0"/>
              </a:rPr>
              <a:t>Tipo 2:</a:t>
            </a:r>
            <a:r>
              <a:rPr lang="it-IT">
                <a:latin typeface="Arial" charset="0"/>
              </a:rPr>
              <a:t> </a:t>
            </a:r>
          </a:p>
          <a:p>
            <a:r>
              <a:rPr lang="it-IT">
                <a:latin typeface="Arial" charset="0"/>
              </a:rPr>
              <a:t>A.S bilaterale parziale simmetrica</a:t>
            </a:r>
          </a:p>
          <a:p>
            <a:r>
              <a:rPr lang="it-IT" u="sng">
                <a:latin typeface="Arial" charset="0"/>
              </a:rPr>
              <a:t>Tipo 3:</a:t>
            </a:r>
            <a:r>
              <a:rPr lang="it-IT">
                <a:latin typeface="Arial" charset="0"/>
              </a:rPr>
              <a:t> </a:t>
            </a:r>
          </a:p>
          <a:p>
            <a:r>
              <a:rPr lang="it-IT">
                <a:latin typeface="Arial" charset="0"/>
              </a:rPr>
              <a:t>A.S. totale + lombare variabile con </a:t>
            </a:r>
          </a:p>
          <a:p>
            <a:r>
              <a:rPr lang="it-IT">
                <a:latin typeface="Arial" charset="0"/>
              </a:rPr>
              <a:t>ilei congiunti con la parti laterali </a:t>
            </a:r>
          </a:p>
          <a:p>
            <a:r>
              <a:rPr lang="it-IT">
                <a:latin typeface="Arial" charset="0"/>
              </a:rPr>
              <a:t>della vertebra più bassa presente</a:t>
            </a:r>
          </a:p>
          <a:p>
            <a:r>
              <a:rPr lang="it-IT" u="sng">
                <a:latin typeface="Arial" charset="0"/>
              </a:rPr>
              <a:t>Tipo 4: </a:t>
            </a:r>
          </a:p>
          <a:p>
            <a:r>
              <a:rPr lang="it-IT">
                <a:latin typeface="Arial" charset="0"/>
              </a:rPr>
              <a:t>A.S. totale + lombare variabile con </a:t>
            </a:r>
          </a:p>
          <a:p>
            <a:r>
              <a:rPr lang="it-IT">
                <a:latin typeface="Arial" charset="0"/>
              </a:rPr>
              <a:t>ilei congiunti con la parte terminale </a:t>
            </a:r>
          </a:p>
          <a:p>
            <a:r>
              <a:rPr lang="it-IT">
                <a:latin typeface="Arial" charset="0"/>
              </a:rPr>
              <a:t>caudale della vertebra più bassa  </a:t>
            </a:r>
          </a:p>
        </p:txBody>
      </p:sp>
      <p:pic>
        <p:nvPicPr>
          <p:cNvPr id="119819" name="Picture 11" descr="IMG25052007113305"/>
          <p:cNvPicPr>
            <a:picLocks noChangeAspect="1" noChangeArrowheads="1"/>
          </p:cNvPicPr>
          <p:nvPr/>
        </p:nvPicPr>
        <p:blipFill>
          <a:blip r:embed="rId3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0" t="6140" r="7700" b="7700"/>
          <a:stretch>
            <a:fillRect/>
          </a:stretch>
        </p:blipFill>
        <p:spPr bwMode="auto">
          <a:xfrm>
            <a:off x="5289550" y="2420938"/>
            <a:ext cx="3746500" cy="38163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20" name="Text Box 12"/>
          <p:cNvSpPr txBox="1">
            <a:spLocks noChangeArrowheads="1"/>
          </p:cNvSpPr>
          <p:nvPr/>
        </p:nvSpPr>
        <p:spPr bwMode="auto">
          <a:xfrm>
            <a:off x="1979613" y="1341438"/>
            <a:ext cx="5589587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400">
                <a:latin typeface="Arial" charset="0"/>
              </a:rPr>
              <a:t>Classificazione secondo Renshaw 1978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937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r>
              <a:rPr lang="it-IT" sz="240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2092325" y="115888"/>
            <a:ext cx="4163384" cy="461665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400"/>
              <a:t>Vescica Neurologica: EZIOLOGIA</a:t>
            </a:r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323850" y="658813"/>
            <a:ext cx="6761018" cy="46166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400"/>
              <a:t>Agenesia sacrale… Sindrome da Regressione Caudale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446782" y="1196975"/>
            <a:ext cx="8445698" cy="83185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sz="2400"/>
              <a:t>S. che comprende uno spettro di malformazioni neurologiche, somatiche  e viscerali di  diversa entità, variamente combinate. </a:t>
            </a: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853021" y="2077066"/>
            <a:ext cx="7633220" cy="3387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it-IT" sz="2400"/>
              <a:t> Vari gradi di agenesia lombo-sacrale</a:t>
            </a:r>
          </a:p>
          <a:p>
            <a:pPr>
              <a:buFontTx/>
              <a:buChar char="•"/>
            </a:pPr>
            <a:r>
              <a:rPr lang="it-IT" sz="2400"/>
              <a:t> MAR</a:t>
            </a:r>
          </a:p>
          <a:p>
            <a:pPr>
              <a:buFontTx/>
              <a:buChar char="•"/>
            </a:pPr>
            <a:r>
              <a:rPr lang="it-IT" sz="2400"/>
              <a:t> Malformazioni genito-urinarie (agenesia renale, VUP …)</a:t>
            </a:r>
          </a:p>
          <a:p>
            <a:pPr>
              <a:buFontTx/>
              <a:buChar char="•"/>
            </a:pPr>
            <a:r>
              <a:rPr lang="it-IT" sz="2400"/>
              <a:t> Altre Malformazioni ossee</a:t>
            </a:r>
          </a:p>
          <a:p>
            <a:pPr>
              <a:buFontTx/>
              <a:buChar char="•"/>
            </a:pPr>
            <a:r>
              <a:rPr lang="it-IT" sz="2400"/>
              <a:t> Sirenomelia</a:t>
            </a:r>
          </a:p>
          <a:p>
            <a:pPr>
              <a:buFontTx/>
              <a:buChar char="•"/>
            </a:pPr>
            <a:r>
              <a:rPr lang="it-IT" sz="2400"/>
              <a:t> Asimmetria dei glutei</a:t>
            </a:r>
          </a:p>
          <a:p>
            <a:pPr>
              <a:buFontTx/>
              <a:buChar char="•"/>
            </a:pPr>
            <a:r>
              <a:rPr lang="it-IT" sz="2400"/>
              <a:t> Ipoplasia polmonare (sindrome di Potter)</a:t>
            </a:r>
          </a:p>
          <a:p>
            <a:pPr>
              <a:buFontTx/>
              <a:buChar char="•"/>
            </a:pPr>
            <a:r>
              <a:rPr lang="it-IT" sz="2400"/>
              <a:t> Malformazioni cardiovascolari</a:t>
            </a:r>
          </a:p>
          <a:p>
            <a:pPr>
              <a:buFontTx/>
              <a:buChar char="•"/>
            </a:pPr>
            <a:r>
              <a:rPr lang="it-IT" sz="2400"/>
              <a:t> Diastematomielia</a:t>
            </a: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395536" y="5538956"/>
            <a:ext cx="6841132" cy="1015663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it-IT" sz="2000" b="1" i="1" u="sng" dirty="0"/>
              <a:t>Triade di </a:t>
            </a:r>
            <a:r>
              <a:rPr lang="it-IT" sz="2000" b="1" i="1" u="sng" dirty="0" err="1"/>
              <a:t>Currarino</a:t>
            </a:r>
            <a:r>
              <a:rPr lang="it-IT" sz="2000" b="1" i="1" u="sng" dirty="0"/>
              <a:t>: </a:t>
            </a:r>
          </a:p>
          <a:p>
            <a:r>
              <a:rPr lang="it-IT" sz="2000" dirty="0"/>
              <a:t>MAR bassa + anomalie osso sacro + massa </a:t>
            </a:r>
            <a:r>
              <a:rPr lang="it-IT" sz="2000" dirty="0" err="1"/>
              <a:t>presacrale</a:t>
            </a:r>
            <a:r>
              <a:rPr lang="it-IT" sz="2000" dirty="0"/>
              <a:t> </a:t>
            </a:r>
            <a:r>
              <a:rPr lang="it-IT" sz="2000" dirty="0" smtClean="0"/>
              <a:t>(difetto </a:t>
            </a:r>
            <a:r>
              <a:rPr lang="it-IT" sz="2000" dirty="0"/>
              <a:t>tubo neurale, teratoma, </a:t>
            </a:r>
            <a:r>
              <a:rPr lang="it-IT" sz="2000" dirty="0" err="1"/>
              <a:t>ect</a:t>
            </a:r>
            <a:r>
              <a:rPr lang="it-IT" sz="2000" dirty="0"/>
              <a:t>)</a:t>
            </a:r>
          </a:p>
        </p:txBody>
      </p:sp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1683106" y="5661025"/>
            <a:ext cx="7353390" cy="1015663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sz="2000" b="1" i="1" u="sng" dirty="0"/>
              <a:t>Nelle MAR:  </a:t>
            </a:r>
            <a:endParaRPr lang="it-IT" sz="2000" b="1" i="1" u="sng" dirty="0" smtClean="0"/>
          </a:p>
          <a:p>
            <a:r>
              <a:rPr lang="it-IT" sz="2000" i="1" dirty="0" smtClean="0"/>
              <a:t>agenesia </a:t>
            </a:r>
            <a:r>
              <a:rPr lang="it-IT" sz="2000" i="1" dirty="0"/>
              <a:t>sacrococcigea 15,7 % dei casi</a:t>
            </a:r>
          </a:p>
          <a:p>
            <a:r>
              <a:rPr lang="it-IT" sz="2000" i="1" dirty="0"/>
              <a:t>anomalie numeriche vertebre lombari e/o sacrali nel 16%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63926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2" grpId="0" animBg="1"/>
      <p:bldP spid="121863" grpId="0" animBg="1"/>
      <p:bldP spid="1218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5" name="Text Box 5"/>
          <p:cNvSpPr txBox="1">
            <a:spLocks noChangeArrowheads="1"/>
          </p:cNvSpPr>
          <p:nvPr/>
        </p:nvSpPr>
        <p:spPr bwMode="auto">
          <a:xfrm>
            <a:off x="468313" y="115888"/>
            <a:ext cx="8064500" cy="57467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it-IT" sz="2400" b="1" dirty="0">
                <a:cs typeface="Arial" charset="0"/>
              </a:rPr>
              <a:t> Vescica Neurologica: terapia - Tossina Botulinica</a:t>
            </a:r>
            <a:r>
              <a:rPr lang="it-IT" sz="3200" b="1" dirty="0">
                <a:cs typeface="Arial" charset="0"/>
              </a:rPr>
              <a:t> </a:t>
            </a:r>
          </a:p>
        </p:txBody>
      </p:sp>
      <p:pic>
        <p:nvPicPr>
          <p:cNvPr id="230406" name="Picture 6" descr="botox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4"/>
          <a:stretch>
            <a:fillRect/>
          </a:stretch>
        </p:blipFill>
        <p:spPr>
          <a:xfrm>
            <a:off x="411484" y="1340768"/>
            <a:ext cx="8408988" cy="1948716"/>
          </a:xfrm>
          <a:noFill/>
          <a:ln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0408" name="Text Box 8"/>
          <p:cNvSpPr txBox="1">
            <a:spLocks noChangeArrowheads="1"/>
          </p:cNvSpPr>
          <p:nvPr/>
        </p:nvSpPr>
        <p:spPr bwMode="auto">
          <a:xfrm>
            <a:off x="1595972" y="765175"/>
            <a:ext cx="5784340" cy="461665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it-IT" sz="2400"/>
              <a:t>ANCHE IN IPERATTIVITA’ NON NEUROLOGICA</a:t>
            </a:r>
          </a:p>
        </p:txBody>
      </p:sp>
      <p:sp>
        <p:nvSpPr>
          <p:cNvPr id="230409" name="Text Box 9"/>
          <p:cNvSpPr txBox="1">
            <a:spLocks noChangeArrowheads="1"/>
          </p:cNvSpPr>
          <p:nvPr/>
        </p:nvSpPr>
        <p:spPr bwMode="auto">
          <a:xfrm>
            <a:off x="179512" y="3509714"/>
            <a:ext cx="8785225" cy="3231654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400" b="1" dirty="0"/>
              <a:t>88% </a:t>
            </a:r>
            <a:r>
              <a:rPr lang="en-US" sz="2400" b="1" dirty="0" err="1"/>
              <a:t>dei</a:t>
            </a:r>
            <a:r>
              <a:rPr lang="en-US" sz="2400" b="1" dirty="0"/>
              <a:t> </a:t>
            </a:r>
            <a:r>
              <a:rPr lang="en-US" sz="2400" b="1" dirty="0" err="1"/>
              <a:t>paz</a:t>
            </a:r>
            <a:r>
              <a:rPr lang="en-US" sz="2400" b="1" dirty="0"/>
              <a:t>. ha </a:t>
            </a:r>
            <a:r>
              <a:rPr lang="en-US" sz="2400" b="1" dirty="0" err="1"/>
              <a:t>mostrato</a:t>
            </a:r>
            <a:r>
              <a:rPr lang="en-US" sz="2400" b="1" dirty="0"/>
              <a:t> un </a:t>
            </a:r>
            <a:r>
              <a:rPr lang="en-US" sz="2400" b="1" dirty="0" err="1"/>
              <a:t>miglioramento</a:t>
            </a:r>
            <a:r>
              <a:rPr lang="en-US" sz="2400" b="1" dirty="0"/>
              <a:t> </a:t>
            </a:r>
            <a:r>
              <a:rPr lang="en-US" sz="2400" b="1" dirty="0" err="1"/>
              <a:t>significativo</a:t>
            </a:r>
            <a:r>
              <a:rPr lang="en-US" sz="2400" b="1" dirty="0"/>
              <a:t> (p&lt;0,001) </a:t>
            </a:r>
            <a:r>
              <a:rPr lang="en-US" sz="2400" b="1" dirty="0" err="1"/>
              <a:t>riguardo</a:t>
            </a:r>
            <a:r>
              <a:rPr lang="en-US" sz="2400" b="1" dirty="0"/>
              <a:t> a: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buFontTx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Sintomi</a:t>
            </a:r>
            <a:r>
              <a:rPr lang="en-US" sz="2400" dirty="0"/>
              <a:t> </a:t>
            </a:r>
            <a:r>
              <a:rPr lang="en-US" sz="2400" dirty="0" err="1"/>
              <a:t>soggettivi</a:t>
            </a:r>
            <a:r>
              <a:rPr lang="en-US" sz="2400" dirty="0"/>
              <a:t> (urgency </a:t>
            </a:r>
            <a:r>
              <a:rPr lang="en-US" sz="2400" dirty="0" err="1"/>
              <a:t>scomparsa</a:t>
            </a:r>
            <a:r>
              <a:rPr lang="en-US" sz="2400" dirty="0"/>
              <a:t> </a:t>
            </a:r>
            <a:r>
              <a:rPr lang="en-US" sz="2400" dirty="0" err="1"/>
              <a:t>nel</a:t>
            </a:r>
            <a:r>
              <a:rPr lang="en-US" sz="2400" dirty="0"/>
              <a:t> 82% </a:t>
            </a:r>
            <a:r>
              <a:rPr lang="en-US" sz="2400" dirty="0" err="1"/>
              <a:t>pz</a:t>
            </a:r>
            <a:r>
              <a:rPr lang="en-US" sz="2400" dirty="0"/>
              <a:t>)</a:t>
            </a:r>
          </a:p>
          <a:p>
            <a:pPr>
              <a:buFontTx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Parametri</a:t>
            </a:r>
            <a:r>
              <a:rPr lang="en-US" sz="2400" dirty="0"/>
              <a:t> </a:t>
            </a:r>
            <a:r>
              <a:rPr lang="en-US" sz="2400" dirty="0" err="1"/>
              <a:t>urodinamici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endParaRPr lang="en-US" sz="2400" dirty="0"/>
          </a:p>
          <a:p>
            <a:pPr>
              <a:buFontTx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Qualità</a:t>
            </a:r>
            <a:r>
              <a:rPr lang="en-US" sz="2400" dirty="0"/>
              <a:t> di vita</a:t>
            </a:r>
          </a:p>
          <a:p>
            <a:pPr>
              <a:lnSpc>
                <a:spcPct val="70000"/>
              </a:lnSpc>
              <a:buFontTx/>
              <a:buChar char="•"/>
            </a:pPr>
            <a:endParaRPr lang="en-US" sz="2400" dirty="0"/>
          </a:p>
          <a:p>
            <a:r>
              <a:rPr lang="en-US" sz="2400" b="1" dirty="0" err="1"/>
              <a:t>Effetti</a:t>
            </a:r>
            <a:r>
              <a:rPr lang="en-US" sz="2400" b="1" dirty="0"/>
              <a:t> </a:t>
            </a:r>
            <a:r>
              <a:rPr lang="en-US" sz="2400" b="1" dirty="0" err="1"/>
              <a:t>collaterali</a:t>
            </a:r>
            <a:r>
              <a:rPr lang="en-US" sz="2400" b="1" dirty="0"/>
              <a:t>: </a:t>
            </a:r>
            <a:r>
              <a:rPr lang="en-US" sz="2400" b="1" dirty="0" smtClean="0"/>
              <a:t> </a:t>
            </a:r>
            <a:r>
              <a:rPr lang="en-US" sz="2400" dirty="0" smtClean="0"/>
              <a:t>4 </a:t>
            </a:r>
            <a:r>
              <a:rPr lang="en-US" sz="2400" dirty="0" err="1"/>
              <a:t>casi</a:t>
            </a:r>
            <a:r>
              <a:rPr lang="en-US" sz="2400" dirty="0"/>
              <a:t> di </a:t>
            </a:r>
            <a:r>
              <a:rPr lang="en-US" sz="2400" dirty="0" err="1"/>
              <a:t>ritenzione</a:t>
            </a:r>
            <a:r>
              <a:rPr lang="en-US" sz="2400" dirty="0"/>
              <a:t> </a:t>
            </a:r>
            <a:r>
              <a:rPr lang="en-US" sz="2400" dirty="0" err="1"/>
              <a:t>temporanea</a:t>
            </a:r>
            <a:r>
              <a:rPr lang="en-US" sz="2400" dirty="0"/>
              <a:t> </a:t>
            </a:r>
            <a:r>
              <a:rPr lang="en-US" sz="2400" dirty="0" err="1"/>
              <a:t>urinaria</a:t>
            </a:r>
            <a:endParaRPr lang="en-US" sz="2400" dirty="0"/>
          </a:p>
          <a:p>
            <a:r>
              <a:rPr lang="en-US" sz="2400" b="1" dirty="0" err="1"/>
              <a:t>Durata</a:t>
            </a:r>
            <a:r>
              <a:rPr lang="en-US" sz="2400" b="1" dirty="0"/>
              <a:t> </a:t>
            </a:r>
            <a:r>
              <a:rPr lang="en-US" sz="2400" b="1" dirty="0" err="1"/>
              <a:t>dell’effetto</a:t>
            </a:r>
            <a:r>
              <a:rPr lang="en-US" sz="2400" b="1" dirty="0"/>
              <a:t>: </a:t>
            </a:r>
            <a:r>
              <a:rPr lang="en-US" sz="2400" b="1" dirty="0" smtClean="0"/>
              <a:t> </a:t>
            </a:r>
            <a:r>
              <a:rPr lang="en-US" sz="2400" dirty="0" smtClean="0"/>
              <a:t>6</a:t>
            </a:r>
            <a:r>
              <a:rPr lang="en-US" sz="2400" dirty="0"/>
              <a:t>+/-2 </a:t>
            </a:r>
            <a:r>
              <a:rPr lang="en-US" sz="2400" dirty="0" err="1"/>
              <a:t>mesi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840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1315</Words>
  <Application>Microsoft Office PowerPoint</Application>
  <PresentationFormat>Presentazione su schermo (4:3)</PresentationFormat>
  <Paragraphs>242</Paragraphs>
  <Slides>20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INCONTINENZE IN ETA’ PEDIATRICA</vt:lpstr>
      <vt:lpstr>CONTROLLO della minzione</vt:lpstr>
      <vt:lpstr> </vt:lpstr>
      <vt:lpstr> </vt:lpstr>
      <vt:lpstr>Presentazione standard di PowerPoint</vt:lpstr>
      <vt:lpstr>Presentazione standard di PowerPoint</vt:lpstr>
      <vt:lpstr>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INCONTINENZE IN ETA’ PEDIATRICA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Andreoli</dc:creator>
  <cp:lastModifiedBy>Barbara Andreoli</cp:lastModifiedBy>
  <cp:revision>1</cp:revision>
  <dcterms:created xsi:type="dcterms:W3CDTF">2013-11-04T14:30:01Z</dcterms:created>
  <dcterms:modified xsi:type="dcterms:W3CDTF">2013-11-04T14:30:34Z</dcterms:modified>
</cp:coreProperties>
</file>