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57" r:id="rId2"/>
    <p:sldId id="290" r:id="rId3"/>
    <p:sldId id="259" r:id="rId4"/>
    <p:sldId id="260" r:id="rId5"/>
    <p:sldId id="261" r:id="rId6"/>
    <p:sldId id="262" r:id="rId7"/>
    <p:sldId id="263" r:id="rId8"/>
    <p:sldId id="269" r:id="rId9"/>
    <p:sldId id="286" r:id="rId10"/>
    <p:sldId id="287" r:id="rId11"/>
    <p:sldId id="288" r:id="rId12"/>
    <p:sldId id="284" r:id="rId13"/>
    <p:sldId id="265" r:id="rId14"/>
    <p:sldId id="266" r:id="rId15"/>
    <p:sldId id="267" r:id="rId16"/>
    <p:sldId id="268" r:id="rId17"/>
    <p:sldId id="285" r:id="rId18"/>
    <p:sldId id="273" r:id="rId19"/>
    <p:sldId id="274" r:id="rId20"/>
    <p:sldId id="276" r:id="rId21"/>
    <p:sldId id="277" r:id="rId22"/>
    <p:sldId id="278" r:id="rId23"/>
    <p:sldId id="279" r:id="rId24"/>
    <p:sldId id="280" r:id="rId25"/>
    <p:sldId id="281" r:id="rId26"/>
    <p:sldId id="282" r:id="rId27"/>
    <p:sldId id="283" r:id="rId28"/>
    <p:sldId id="28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1" d="100"/>
          <a:sy n="51" d="100"/>
        </p:scale>
        <p:origin x="7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151B49-3718-4827-B367-90889112CC6E}" type="datetimeFigureOut">
              <a:rPr lang="it-IT" smtClean="0"/>
              <a:t>10/01/2017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EB6B0-4E28-4CE7-B387-60BB59D4098D}" type="slidenum">
              <a:rPr lang="it-IT" smtClean="0"/>
              <a:t>‹N›</a:t>
            </a:fld>
            <a:endParaRPr lang="it-IT"/>
          </a:p>
        </p:txBody>
      </p:sp>
    </p:spTree>
    <p:extLst>
      <p:ext uri="{BB962C8B-B14F-4D97-AF65-F5344CB8AC3E}">
        <p14:creationId xmlns:p14="http://schemas.microsoft.com/office/powerpoint/2010/main" val="49647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fld id="{EEC61FDD-C354-4102-9425-581D80E1090E}" type="slidenum">
              <a:rPr lang="it-IT" altLang="it-IT" sz="1200"/>
              <a:pPr eaLnBrk="1" hangingPunct="1"/>
              <a:t>1</a:t>
            </a:fld>
            <a:endParaRPr lang="it-IT" altLang="it-IT"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1010739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a:ln/>
        </p:spPr>
      </p:sp>
      <p:sp>
        <p:nvSpPr>
          <p:cNvPr id="64515" name="Segnaposto note 2"/>
          <p:cNvSpPr>
            <a:spLocks noGrp="1"/>
          </p:cNvSpPr>
          <p:nvPr>
            <p:ph type="body" idx="1"/>
          </p:nvPr>
        </p:nvSpPr>
        <p:spPr>
          <a:noFill/>
        </p:spPr>
        <p:txBody>
          <a:bodyPr/>
          <a:lstStyle/>
          <a:p>
            <a:pPr eaLnBrk="1" hangingPunct="1"/>
            <a:endParaRPr lang="it-IT" altLang="it-IT">
              <a:cs typeface="Arial" panose="020B0604020202020204" pitchFamily="34" charset="0"/>
            </a:endParaRPr>
          </a:p>
        </p:txBody>
      </p:sp>
      <p:sp>
        <p:nvSpPr>
          <p:cNvPr id="64516"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84C4BAB2-8805-41B1-9E51-9B360F185A9E}" type="slidenum">
              <a:rPr lang="it-IT" altLang="it-IT">
                <a:latin typeface="Arial" panose="020B0604020202020204" pitchFamily="34" charset="0"/>
              </a:rPr>
              <a:pPr eaLnBrk="1" hangingPunct="1">
                <a:spcBef>
                  <a:spcPct val="0"/>
                </a:spcBef>
              </a:pPr>
              <a:t>10</a:t>
            </a:fld>
            <a:endParaRPr lang="it-IT" altLang="it-IT">
              <a:latin typeface="Arial" panose="020B0604020202020204" pitchFamily="34" charset="0"/>
            </a:endParaRPr>
          </a:p>
        </p:txBody>
      </p:sp>
    </p:spTree>
    <p:extLst>
      <p:ext uri="{BB962C8B-B14F-4D97-AF65-F5344CB8AC3E}">
        <p14:creationId xmlns:p14="http://schemas.microsoft.com/office/powerpoint/2010/main" val="837903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a:ln/>
        </p:spPr>
      </p:sp>
      <p:sp>
        <p:nvSpPr>
          <p:cNvPr id="64515" name="Segnaposto note 2"/>
          <p:cNvSpPr>
            <a:spLocks noGrp="1"/>
          </p:cNvSpPr>
          <p:nvPr>
            <p:ph type="body" idx="1"/>
          </p:nvPr>
        </p:nvSpPr>
        <p:spPr>
          <a:noFill/>
        </p:spPr>
        <p:txBody>
          <a:bodyPr/>
          <a:lstStyle/>
          <a:p>
            <a:pPr eaLnBrk="1" hangingPunct="1"/>
            <a:endParaRPr lang="it-IT" altLang="it-IT">
              <a:cs typeface="Arial" panose="020B0604020202020204" pitchFamily="34" charset="0"/>
            </a:endParaRPr>
          </a:p>
        </p:txBody>
      </p:sp>
      <p:sp>
        <p:nvSpPr>
          <p:cNvPr id="64516"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84C4BAB2-8805-41B1-9E51-9B360F185A9E}" type="slidenum">
              <a:rPr lang="it-IT" altLang="it-IT">
                <a:latin typeface="Arial" panose="020B0604020202020204" pitchFamily="34" charset="0"/>
              </a:rPr>
              <a:pPr eaLnBrk="1" hangingPunct="1">
                <a:spcBef>
                  <a:spcPct val="0"/>
                </a:spcBef>
              </a:pPr>
              <a:t>11</a:t>
            </a:fld>
            <a:endParaRPr lang="it-IT" altLang="it-IT">
              <a:latin typeface="Arial" panose="020B0604020202020204" pitchFamily="34" charset="0"/>
            </a:endParaRPr>
          </a:p>
        </p:txBody>
      </p:sp>
    </p:spTree>
    <p:extLst>
      <p:ext uri="{BB962C8B-B14F-4D97-AF65-F5344CB8AC3E}">
        <p14:creationId xmlns:p14="http://schemas.microsoft.com/office/powerpoint/2010/main" val="1280808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pPr eaLnBrk="1" hangingPunct="1"/>
            <a:endParaRPr lang="it-IT" altLang="it-IT">
              <a:cs typeface="Arial" panose="020B0604020202020204" pitchFamily="34" charset="0"/>
            </a:endParaRPr>
          </a:p>
        </p:txBody>
      </p:sp>
    </p:spTree>
    <p:extLst>
      <p:ext uri="{BB962C8B-B14F-4D97-AF65-F5344CB8AC3E}">
        <p14:creationId xmlns:p14="http://schemas.microsoft.com/office/powerpoint/2010/main" val="255553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9A61E652-9C5A-47D9-81B3-861D80C04A0A}" type="slidenum">
              <a:rPr lang="it-IT" altLang="it-IT">
                <a:latin typeface="Arial" panose="020B0604020202020204" pitchFamily="34" charset="0"/>
              </a:rPr>
              <a:pPr eaLnBrk="1" hangingPunct="1">
                <a:spcBef>
                  <a:spcPct val="0"/>
                </a:spcBef>
              </a:pPr>
              <a:t>13</a:t>
            </a:fld>
            <a:endParaRPr lang="it-IT" altLang="it-IT">
              <a:latin typeface="Arial" panose="020B0604020202020204"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it-IT" altLang="it-IT">
              <a:cs typeface="Arial" panose="020B0604020202020204" pitchFamily="34" charset="0"/>
            </a:endParaRPr>
          </a:p>
        </p:txBody>
      </p:sp>
    </p:spTree>
    <p:extLst>
      <p:ext uri="{BB962C8B-B14F-4D97-AF65-F5344CB8AC3E}">
        <p14:creationId xmlns:p14="http://schemas.microsoft.com/office/powerpoint/2010/main" val="3953623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a:ln/>
        </p:spPr>
      </p:sp>
      <p:sp>
        <p:nvSpPr>
          <p:cNvPr id="61443" name="Segnaposto note 2"/>
          <p:cNvSpPr>
            <a:spLocks noGrp="1"/>
          </p:cNvSpPr>
          <p:nvPr>
            <p:ph type="body" idx="1"/>
          </p:nvPr>
        </p:nvSpPr>
        <p:spPr>
          <a:noFill/>
        </p:spPr>
        <p:txBody>
          <a:bodyPr/>
          <a:lstStyle/>
          <a:p>
            <a:pPr eaLnBrk="1" hangingPunct="1"/>
            <a:endParaRPr lang="it-IT" altLang="it-IT">
              <a:cs typeface="Arial" panose="020B0604020202020204" pitchFamily="34" charset="0"/>
            </a:endParaRPr>
          </a:p>
        </p:txBody>
      </p:sp>
      <p:sp>
        <p:nvSpPr>
          <p:cNvPr id="61444"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4B82395A-AC49-4702-9525-1E365668AF5C}" type="slidenum">
              <a:rPr lang="it-IT" altLang="it-IT">
                <a:latin typeface="Arial" panose="020B0604020202020204" pitchFamily="34" charset="0"/>
              </a:rPr>
              <a:pPr eaLnBrk="1" hangingPunct="1">
                <a:spcBef>
                  <a:spcPct val="0"/>
                </a:spcBef>
              </a:pPr>
              <a:t>14</a:t>
            </a:fld>
            <a:endParaRPr lang="it-IT" altLang="it-IT">
              <a:latin typeface="Arial" panose="020B0604020202020204" pitchFamily="34" charset="0"/>
            </a:endParaRPr>
          </a:p>
        </p:txBody>
      </p:sp>
    </p:spTree>
    <p:extLst>
      <p:ext uri="{BB962C8B-B14F-4D97-AF65-F5344CB8AC3E}">
        <p14:creationId xmlns:p14="http://schemas.microsoft.com/office/powerpoint/2010/main" val="1021573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p:spPr>
        <p:txBody>
          <a:bodyPr/>
          <a:lstStyle/>
          <a:p>
            <a:pPr eaLnBrk="1" hangingPunct="1"/>
            <a:endParaRPr lang="it-IT" altLang="it-IT">
              <a:cs typeface="Arial" panose="020B0604020202020204" pitchFamily="34" charset="0"/>
            </a:endParaRPr>
          </a:p>
        </p:txBody>
      </p:sp>
      <p:sp>
        <p:nvSpPr>
          <p:cNvPr id="62468"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CD49FC17-1EB2-478F-AC0A-9E8BD16383E1}" type="slidenum">
              <a:rPr lang="it-IT" altLang="it-IT">
                <a:latin typeface="Arial" panose="020B0604020202020204" pitchFamily="34" charset="0"/>
              </a:rPr>
              <a:pPr eaLnBrk="1" hangingPunct="1">
                <a:spcBef>
                  <a:spcPct val="0"/>
                </a:spcBef>
              </a:pPr>
              <a:t>15</a:t>
            </a:fld>
            <a:endParaRPr lang="it-IT" altLang="it-IT">
              <a:latin typeface="Arial" panose="020B0604020202020204" pitchFamily="34" charset="0"/>
            </a:endParaRPr>
          </a:p>
        </p:txBody>
      </p:sp>
    </p:spTree>
    <p:extLst>
      <p:ext uri="{BB962C8B-B14F-4D97-AF65-F5344CB8AC3E}">
        <p14:creationId xmlns:p14="http://schemas.microsoft.com/office/powerpoint/2010/main" val="732924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p:cNvSpPr>
            <a:spLocks noGrp="1" noRot="1" noChangeAspect="1" noTextEdit="1"/>
          </p:cNvSpPr>
          <p:nvPr>
            <p:ph type="sldImg"/>
          </p:nvPr>
        </p:nvSpPr>
        <p:spPr>
          <a:ln/>
        </p:spPr>
      </p:sp>
      <p:sp>
        <p:nvSpPr>
          <p:cNvPr id="63491" name="Segnaposto note 2"/>
          <p:cNvSpPr>
            <a:spLocks noGrp="1"/>
          </p:cNvSpPr>
          <p:nvPr>
            <p:ph type="body" idx="1"/>
          </p:nvPr>
        </p:nvSpPr>
        <p:spPr>
          <a:noFill/>
        </p:spPr>
        <p:txBody>
          <a:bodyPr/>
          <a:lstStyle/>
          <a:p>
            <a:pPr eaLnBrk="1" hangingPunct="1"/>
            <a:endParaRPr lang="it-IT" altLang="it-IT">
              <a:cs typeface="Arial" panose="020B0604020202020204" pitchFamily="34" charset="0"/>
            </a:endParaRPr>
          </a:p>
        </p:txBody>
      </p:sp>
      <p:sp>
        <p:nvSpPr>
          <p:cNvPr id="63492"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F96EE689-BE4C-456C-AE35-CFFDBFF57599}" type="slidenum">
              <a:rPr lang="it-IT" altLang="it-IT">
                <a:latin typeface="Arial" panose="020B0604020202020204" pitchFamily="34" charset="0"/>
              </a:rPr>
              <a:pPr eaLnBrk="1" hangingPunct="1">
                <a:spcBef>
                  <a:spcPct val="0"/>
                </a:spcBef>
              </a:pPr>
              <a:t>16</a:t>
            </a:fld>
            <a:endParaRPr lang="it-IT" altLang="it-IT">
              <a:latin typeface="Arial" panose="020B0604020202020204" pitchFamily="34" charset="0"/>
            </a:endParaRPr>
          </a:p>
        </p:txBody>
      </p:sp>
    </p:spTree>
    <p:extLst>
      <p:ext uri="{BB962C8B-B14F-4D97-AF65-F5344CB8AC3E}">
        <p14:creationId xmlns:p14="http://schemas.microsoft.com/office/powerpoint/2010/main" val="2650304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p:cNvSpPr>
            <a:spLocks noGrp="1" noRot="1" noChangeAspect="1" noTextEdit="1"/>
          </p:cNvSpPr>
          <p:nvPr>
            <p:ph type="sldImg"/>
          </p:nvPr>
        </p:nvSpPr>
        <p:spPr>
          <a:ln/>
        </p:spPr>
      </p:sp>
      <p:sp>
        <p:nvSpPr>
          <p:cNvPr id="63491" name="Segnaposto note 2"/>
          <p:cNvSpPr>
            <a:spLocks noGrp="1"/>
          </p:cNvSpPr>
          <p:nvPr>
            <p:ph type="body" idx="1"/>
          </p:nvPr>
        </p:nvSpPr>
        <p:spPr>
          <a:noFill/>
        </p:spPr>
        <p:txBody>
          <a:bodyPr/>
          <a:lstStyle/>
          <a:p>
            <a:pPr eaLnBrk="1" hangingPunct="1"/>
            <a:endParaRPr lang="it-IT" altLang="it-IT">
              <a:cs typeface="Arial" panose="020B0604020202020204" pitchFamily="34" charset="0"/>
            </a:endParaRPr>
          </a:p>
        </p:txBody>
      </p:sp>
      <p:sp>
        <p:nvSpPr>
          <p:cNvPr id="63492"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F96EE689-BE4C-456C-AE35-CFFDBFF57599}" type="slidenum">
              <a:rPr lang="it-IT" altLang="it-IT">
                <a:latin typeface="Arial" panose="020B0604020202020204" pitchFamily="34" charset="0"/>
              </a:rPr>
              <a:pPr eaLnBrk="1" hangingPunct="1">
                <a:spcBef>
                  <a:spcPct val="0"/>
                </a:spcBef>
              </a:pPr>
              <a:t>17</a:t>
            </a:fld>
            <a:endParaRPr lang="it-IT" altLang="it-IT">
              <a:latin typeface="Arial" panose="020B0604020202020204" pitchFamily="34" charset="0"/>
            </a:endParaRPr>
          </a:p>
        </p:txBody>
      </p:sp>
    </p:spTree>
    <p:extLst>
      <p:ext uri="{BB962C8B-B14F-4D97-AF65-F5344CB8AC3E}">
        <p14:creationId xmlns:p14="http://schemas.microsoft.com/office/powerpoint/2010/main" val="754211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p:cNvSpPr>
            <a:spLocks noGrp="1" noRot="1" noChangeAspect="1" noTextEdit="1"/>
          </p:cNvSpPr>
          <p:nvPr>
            <p:ph type="sldImg"/>
          </p:nvPr>
        </p:nvSpPr>
        <p:spPr>
          <a:ln/>
        </p:spPr>
      </p:sp>
      <p:sp>
        <p:nvSpPr>
          <p:cNvPr id="68611" name="Segnaposto note 2"/>
          <p:cNvSpPr>
            <a:spLocks noGrp="1"/>
          </p:cNvSpPr>
          <p:nvPr>
            <p:ph type="body" idx="1"/>
          </p:nvPr>
        </p:nvSpPr>
        <p:spPr>
          <a:noFill/>
        </p:spPr>
        <p:txBody>
          <a:bodyPr/>
          <a:lstStyle/>
          <a:p>
            <a:pPr eaLnBrk="1" hangingPunct="1"/>
            <a:endParaRPr lang="it-IT" altLang="it-IT">
              <a:cs typeface="Arial" panose="020B0604020202020204" pitchFamily="34" charset="0"/>
            </a:endParaRPr>
          </a:p>
        </p:txBody>
      </p:sp>
      <p:sp>
        <p:nvSpPr>
          <p:cNvPr id="68612"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F151361D-8DD2-43EA-9D7B-FCB18F095559}" type="slidenum">
              <a:rPr lang="it-IT" altLang="it-IT">
                <a:latin typeface="Arial" panose="020B0604020202020204" pitchFamily="34" charset="0"/>
              </a:rPr>
              <a:pPr eaLnBrk="1" hangingPunct="1">
                <a:spcBef>
                  <a:spcPct val="0"/>
                </a:spcBef>
              </a:pPr>
              <a:t>18</a:t>
            </a:fld>
            <a:endParaRPr lang="it-IT" altLang="it-IT">
              <a:latin typeface="Arial" panose="020B0604020202020204" pitchFamily="34" charset="0"/>
            </a:endParaRPr>
          </a:p>
        </p:txBody>
      </p:sp>
    </p:spTree>
    <p:extLst>
      <p:ext uri="{BB962C8B-B14F-4D97-AF65-F5344CB8AC3E}">
        <p14:creationId xmlns:p14="http://schemas.microsoft.com/office/powerpoint/2010/main" val="85035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a:ln/>
        </p:spPr>
      </p:sp>
      <p:sp>
        <p:nvSpPr>
          <p:cNvPr id="71683" name="Segnaposto note 2"/>
          <p:cNvSpPr>
            <a:spLocks noGrp="1"/>
          </p:cNvSpPr>
          <p:nvPr>
            <p:ph type="body" idx="1"/>
          </p:nvPr>
        </p:nvSpPr>
        <p:spPr>
          <a:noFill/>
        </p:spPr>
        <p:txBody>
          <a:bodyPr/>
          <a:lstStyle/>
          <a:p>
            <a:pPr eaLnBrk="1" hangingPunct="1"/>
            <a:endParaRPr lang="it-IT" altLang="it-IT">
              <a:cs typeface="Arial" panose="020B0604020202020204" pitchFamily="34" charset="0"/>
            </a:endParaRPr>
          </a:p>
        </p:txBody>
      </p:sp>
      <p:sp>
        <p:nvSpPr>
          <p:cNvPr id="71684"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6ED89051-C3E5-4FF7-8C8A-1E8A3C27C10C}" type="slidenum">
              <a:rPr lang="it-IT" altLang="it-IT">
                <a:latin typeface="Arial" panose="020B0604020202020204" pitchFamily="34" charset="0"/>
              </a:rPr>
              <a:pPr eaLnBrk="1" hangingPunct="1">
                <a:spcBef>
                  <a:spcPct val="0"/>
                </a:spcBef>
              </a:pPr>
              <a:t>19</a:t>
            </a:fld>
            <a:endParaRPr lang="it-IT" altLang="it-IT">
              <a:latin typeface="Arial" panose="020B0604020202020204" pitchFamily="34" charset="0"/>
            </a:endParaRPr>
          </a:p>
        </p:txBody>
      </p:sp>
    </p:spTree>
    <p:extLst>
      <p:ext uri="{BB962C8B-B14F-4D97-AF65-F5344CB8AC3E}">
        <p14:creationId xmlns:p14="http://schemas.microsoft.com/office/powerpoint/2010/main" val="3008198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fld id="{EEC61FDD-C354-4102-9425-581D80E1090E}" type="slidenum">
              <a:rPr lang="it-IT" altLang="it-IT" sz="1200"/>
              <a:pPr eaLnBrk="1" hangingPunct="1"/>
              <a:t>2</a:t>
            </a:fld>
            <a:endParaRPr lang="it-IT" altLang="it-IT"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2501896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p:cNvSpPr>
            <a:spLocks noGrp="1" noRot="1" noChangeAspect="1" noTextEdit="1"/>
          </p:cNvSpPr>
          <p:nvPr>
            <p:ph type="sldImg"/>
          </p:nvPr>
        </p:nvSpPr>
        <p:spPr>
          <a:ln/>
        </p:spPr>
      </p:sp>
      <p:sp>
        <p:nvSpPr>
          <p:cNvPr id="73731" name="Segnaposto note 2"/>
          <p:cNvSpPr>
            <a:spLocks noGrp="1"/>
          </p:cNvSpPr>
          <p:nvPr>
            <p:ph type="body" idx="1"/>
          </p:nvPr>
        </p:nvSpPr>
        <p:spPr>
          <a:noFill/>
        </p:spPr>
        <p:txBody>
          <a:bodyPr/>
          <a:lstStyle/>
          <a:p>
            <a:pPr eaLnBrk="1" hangingPunct="1"/>
            <a:endParaRPr lang="it-IT" altLang="it-IT">
              <a:cs typeface="Arial" panose="020B0604020202020204" pitchFamily="34" charset="0"/>
            </a:endParaRPr>
          </a:p>
        </p:txBody>
      </p:sp>
      <p:sp>
        <p:nvSpPr>
          <p:cNvPr id="73732"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5EF11D25-79D0-4764-866A-64C05DABF8FB}" type="slidenum">
              <a:rPr lang="it-IT" altLang="it-IT">
                <a:latin typeface="Arial" panose="020B0604020202020204" pitchFamily="34" charset="0"/>
              </a:rPr>
              <a:pPr eaLnBrk="1" hangingPunct="1">
                <a:spcBef>
                  <a:spcPct val="0"/>
                </a:spcBef>
              </a:pPr>
              <a:t>20</a:t>
            </a:fld>
            <a:endParaRPr lang="it-IT" altLang="it-IT">
              <a:latin typeface="Arial" panose="020B0604020202020204" pitchFamily="34" charset="0"/>
            </a:endParaRPr>
          </a:p>
        </p:txBody>
      </p:sp>
    </p:spTree>
    <p:extLst>
      <p:ext uri="{BB962C8B-B14F-4D97-AF65-F5344CB8AC3E}">
        <p14:creationId xmlns:p14="http://schemas.microsoft.com/office/powerpoint/2010/main" val="2729727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pPr eaLnBrk="1" hangingPunct="1"/>
            <a:endParaRPr lang="it-IT" altLang="it-IT">
              <a:cs typeface="Arial" panose="020B0604020202020204" pitchFamily="34" charset="0"/>
            </a:endParaRPr>
          </a:p>
        </p:txBody>
      </p:sp>
    </p:spTree>
    <p:extLst>
      <p:ext uri="{BB962C8B-B14F-4D97-AF65-F5344CB8AC3E}">
        <p14:creationId xmlns:p14="http://schemas.microsoft.com/office/powerpoint/2010/main" val="2205233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pPr eaLnBrk="1" hangingPunct="1"/>
            <a:endParaRPr lang="it-IT" altLang="it-IT">
              <a:cs typeface="Arial" panose="020B0604020202020204" pitchFamily="34" charset="0"/>
            </a:endParaRPr>
          </a:p>
        </p:txBody>
      </p:sp>
    </p:spTree>
    <p:extLst>
      <p:ext uri="{BB962C8B-B14F-4D97-AF65-F5344CB8AC3E}">
        <p14:creationId xmlns:p14="http://schemas.microsoft.com/office/powerpoint/2010/main" val="2389474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pPr eaLnBrk="1" hangingPunct="1"/>
            <a:endParaRPr lang="it-IT" altLang="it-IT">
              <a:cs typeface="Arial" panose="020B0604020202020204" pitchFamily="34" charset="0"/>
            </a:endParaRPr>
          </a:p>
        </p:txBody>
      </p:sp>
    </p:spTree>
    <p:extLst>
      <p:ext uri="{BB962C8B-B14F-4D97-AF65-F5344CB8AC3E}">
        <p14:creationId xmlns:p14="http://schemas.microsoft.com/office/powerpoint/2010/main" val="407946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it-IT" altLang="it-IT">
              <a:cs typeface="Arial" panose="020B0604020202020204" pitchFamily="34" charset="0"/>
            </a:endParaRPr>
          </a:p>
        </p:txBody>
      </p:sp>
    </p:spTree>
    <p:extLst>
      <p:ext uri="{BB962C8B-B14F-4D97-AF65-F5344CB8AC3E}">
        <p14:creationId xmlns:p14="http://schemas.microsoft.com/office/powerpoint/2010/main" val="3379530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pPr eaLnBrk="1" hangingPunct="1"/>
            <a:endParaRPr lang="it-IT" altLang="it-IT">
              <a:cs typeface="Arial" panose="020B0604020202020204" pitchFamily="34" charset="0"/>
            </a:endParaRPr>
          </a:p>
        </p:txBody>
      </p:sp>
    </p:spTree>
    <p:extLst>
      <p:ext uri="{BB962C8B-B14F-4D97-AF65-F5344CB8AC3E}">
        <p14:creationId xmlns:p14="http://schemas.microsoft.com/office/powerpoint/2010/main" val="2212593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pPr eaLnBrk="1" hangingPunct="1"/>
            <a:endParaRPr lang="it-IT" altLang="it-IT">
              <a:cs typeface="Arial" panose="020B0604020202020204" pitchFamily="34" charset="0"/>
            </a:endParaRPr>
          </a:p>
        </p:txBody>
      </p:sp>
    </p:spTree>
    <p:extLst>
      <p:ext uri="{BB962C8B-B14F-4D97-AF65-F5344CB8AC3E}">
        <p14:creationId xmlns:p14="http://schemas.microsoft.com/office/powerpoint/2010/main" val="709833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pPr eaLnBrk="1" hangingPunct="1"/>
            <a:endParaRPr lang="it-IT" altLang="it-IT">
              <a:cs typeface="Arial" panose="020B0604020202020204" pitchFamily="34" charset="0"/>
            </a:endParaRPr>
          </a:p>
        </p:txBody>
      </p:sp>
    </p:spTree>
    <p:extLst>
      <p:ext uri="{BB962C8B-B14F-4D97-AF65-F5344CB8AC3E}">
        <p14:creationId xmlns:p14="http://schemas.microsoft.com/office/powerpoint/2010/main" val="1128781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pPr eaLnBrk="1" hangingPunct="1"/>
            <a:endParaRPr lang="it-IT" altLang="it-IT">
              <a:cs typeface="Arial" panose="020B0604020202020204" pitchFamily="34" charset="0"/>
            </a:endParaRPr>
          </a:p>
        </p:txBody>
      </p:sp>
    </p:spTree>
    <p:extLst>
      <p:ext uri="{BB962C8B-B14F-4D97-AF65-F5344CB8AC3E}">
        <p14:creationId xmlns:p14="http://schemas.microsoft.com/office/powerpoint/2010/main" val="129389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fld id="{EEC61FDD-C354-4102-9425-581D80E1090E}" type="slidenum">
              <a:rPr lang="it-IT" altLang="it-IT" sz="1200"/>
              <a:pPr eaLnBrk="1" hangingPunct="1"/>
              <a:t>3</a:t>
            </a:fld>
            <a:endParaRPr lang="it-IT" altLang="it-IT"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2167300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81000" y="685800"/>
            <a:ext cx="6097588" cy="3430588"/>
          </a:xfrm>
          <a:ln/>
        </p:spPr>
      </p:sp>
      <p:sp>
        <p:nvSpPr>
          <p:cNvPr id="47107" name="Rectangle 3"/>
          <p:cNvSpPr>
            <a:spLocks noGrp="1" noChangeArrowheads="1"/>
          </p:cNvSpPr>
          <p:nvPr>
            <p:ph type="body" idx="1"/>
          </p:nvPr>
        </p:nvSpPr>
        <p:spPr>
          <a:noFill/>
        </p:spPr>
        <p:txBody>
          <a:bodyPr/>
          <a:lstStyle/>
          <a:p>
            <a:pPr eaLnBrk="1" hangingPunct="1"/>
            <a:endParaRPr lang="it-IT" altLang="it-IT">
              <a:cs typeface="Arial" panose="020B0604020202020204" pitchFamily="34" charset="0"/>
            </a:endParaRPr>
          </a:p>
        </p:txBody>
      </p:sp>
    </p:spTree>
    <p:extLst>
      <p:ext uri="{BB962C8B-B14F-4D97-AF65-F5344CB8AC3E}">
        <p14:creationId xmlns:p14="http://schemas.microsoft.com/office/powerpoint/2010/main" val="2742946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a:ln/>
        </p:spPr>
      </p:sp>
      <p:sp>
        <p:nvSpPr>
          <p:cNvPr id="48131" name="Segnaposto note 2"/>
          <p:cNvSpPr>
            <a:spLocks noGrp="1"/>
          </p:cNvSpPr>
          <p:nvPr>
            <p:ph type="body" idx="1"/>
          </p:nvPr>
        </p:nvSpPr>
        <p:spPr>
          <a:noFill/>
        </p:spPr>
        <p:txBody>
          <a:bodyPr/>
          <a:lstStyle/>
          <a:p>
            <a:pPr eaLnBrk="1" hangingPunct="1"/>
            <a:endParaRPr lang="it-IT" altLang="it-IT">
              <a:cs typeface="Arial" panose="020B0604020202020204" pitchFamily="34" charset="0"/>
            </a:endParaRPr>
          </a:p>
        </p:txBody>
      </p:sp>
    </p:spTree>
    <p:extLst>
      <p:ext uri="{BB962C8B-B14F-4D97-AF65-F5344CB8AC3E}">
        <p14:creationId xmlns:p14="http://schemas.microsoft.com/office/powerpoint/2010/main" val="3752220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8859D6F0-B8CE-40A2-8B4C-961B2A23EDA6}" type="slidenum">
              <a:rPr lang="it-IT" altLang="it-IT">
                <a:latin typeface="Arial" panose="020B0604020202020204" pitchFamily="34" charset="0"/>
              </a:rPr>
              <a:pPr eaLnBrk="1" hangingPunct="1">
                <a:spcBef>
                  <a:spcPct val="0"/>
                </a:spcBef>
              </a:pPr>
              <a:t>6</a:t>
            </a:fld>
            <a:endParaRPr lang="it-IT" altLang="it-IT">
              <a:latin typeface="Arial" panose="020B0604020202020204"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it-IT" altLang="it-I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73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5DF4FA67-8EFA-4630-9A88-177C8C6101D5}" type="slidenum">
              <a:rPr lang="it-IT" altLang="it-IT">
                <a:latin typeface="Arial" panose="020B0604020202020204" pitchFamily="34" charset="0"/>
              </a:rPr>
              <a:pPr eaLnBrk="1" hangingPunct="1">
                <a:spcBef>
                  <a:spcPct val="0"/>
                </a:spcBef>
              </a:pPr>
              <a:t>7</a:t>
            </a:fld>
            <a:endParaRPr lang="it-IT" altLang="it-IT">
              <a:latin typeface="Arial" panose="020B0604020202020204"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it-IT" altLang="it-I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1170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a:ln/>
        </p:spPr>
      </p:sp>
      <p:sp>
        <p:nvSpPr>
          <p:cNvPr id="64515" name="Segnaposto note 2"/>
          <p:cNvSpPr>
            <a:spLocks noGrp="1"/>
          </p:cNvSpPr>
          <p:nvPr>
            <p:ph type="body" idx="1"/>
          </p:nvPr>
        </p:nvSpPr>
        <p:spPr>
          <a:noFill/>
        </p:spPr>
        <p:txBody>
          <a:bodyPr/>
          <a:lstStyle/>
          <a:p>
            <a:pPr eaLnBrk="1" hangingPunct="1"/>
            <a:endParaRPr lang="it-IT" altLang="it-IT">
              <a:cs typeface="Arial" panose="020B0604020202020204" pitchFamily="34" charset="0"/>
            </a:endParaRPr>
          </a:p>
        </p:txBody>
      </p:sp>
      <p:sp>
        <p:nvSpPr>
          <p:cNvPr id="64516"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84C4BAB2-8805-41B1-9E51-9B360F185A9E}" type="slidenum">
              <a:rPr lang="it-IT" altLang="it-IT">
                <a:latin typeface="Arial" panose="020B0604020202020204" pitchFamily="34" charset="0"/>
              </a:rPr>
              <a:pPr eaLnBrk="1" hangingPunct="1">
                <a:spcBef>
                  <a:spcPct val="0"/>
                </a:spcBef>
              </a:pPr>
              <a:t>8</a:t>
            </a:fld>
            <a:endParaRPr lang="it-IT" altLang="it-IT">
              <a:latin typeface="Arial" panose="020B0604020202020204" pitchFamily="34" charset="0"/>
            </a:endParaRPr>
          </a:p>
        </p:txBody>
      </p:sp>
    </p:spTree>
    <p:extLst>
      <p:ext uri="{BB962C8B-B14F-4D97-AF65-F5344CB8AC3E}">
        <p14:creationId xmlns:p14="http://schemas.microsoft.com/office/powerpoint/2010/main" val="354142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a:ln/>
        </p:spPr>
      </p:sp>
      <p:sp>
        <p:nvSpPr>
          <p:cNvPr id="64515" name="Segnaposto note 2"/>
          <p:cNvSpPr>
            <a:spLocks noGrp="1"/>
          </p:cNvSpPr>
          <p:nvPr>
            <p:ph type="body" idx="1"/>
          </p:nvPr>
        </p:nvSpPr>
        <p:spPr>
          <a:noFill/>
        </p:spPr>
        <p:txBody>
          <a:bodyPr/>
          <a:lstStyle/>
          <a:p>
            <a:pPr eaLnBrk="1" hangingPunct="1"/>
            <a:endParaRPr lang="it-IT" altLang="it-IT">
              <a:cs typeface="Arial" panose="020B0604020202020204" pitchFamily="34" charset="0"/>
            </a:endParaRPr>
          </a:p>
        </p:txBody>
      </p:sp>
      <p:sp>
        <p:nvSpPr>
          <p:cNvPr id="64516"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84C4BAB2-8805-41B1-9E51-9B360F185A9E}" type="slidenum">
              <a:rPr lang="it-IT" altLang="it-IT">
                <a:latin typeface="Arial" panose="020B0604020202020204" pitchFamily="34" charset="0"/>
              </a:rPr>
              <a:pPr eaLnBrk="1" hangingPunct="1">
                <a:spcBef>
                  <a:spcPct val="0"/>
                </a:spcBef>
              </a:pPr>
              <a:t>9</a:t>
            </a:fld>
            <a:endParaRPr lang="it-IT" altLang="it-IT">
              <a:latin typeface="Arial" panose="020B0604020202020204" pitchFamily="34" charset="0"/>
            </a:endParaRPr>
          </a:p>
        </p:txBody>
      </p:sp>
    </p:spTree>
    <p:extLst>
      <p:ext uri="{BB962C8B-B14F-4D97-AF65-F5344CB8AC3E}">
        <p14:creationId xmlns:p14="http://schemas.microsoft.com/office/powerpoint/2010/main" val="2554470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it-IT"/>
              <a:t>Fare clic per modificare lo stile del titolo</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215BB3B-970E-4B78-9EB9-BED419E9245B}" type="datetimeFigureOut">
              <a:rPr lang="it-IT" smtClean="0"/>
              <a:t>10/01/2017</a:t>
            </a:fld>
            <a:endParaRPr lang="it-IT"/>
          </a:p>
        </p:txBody>
      </p:sp>
      <p:sp>
        <p:nvSpPr>
          <p:cNvPr id="5" name="Footer Placeholder 4"/>
          <p:cNvSpPr>
            <a:spLocks noGrp="1"/>
          </p:cNvSpPr>
          <p:nvPr>
            <p:ph type="ftr" sz="quarter" idx="11"/>
          </p:nvPr>
        </p:nvSpPr>
        <p:spPr>
          <a:xfrm>
            <a:off x="2416500" y="329307"/>
            <a:ext cx="4973915" cy="309201"/>
          </a:xfrm>
        </p:spPr>
        <p:txBody>
          <a:bodyPr/>
          <a:lstStyle/>
          <a:p>
            <a:endParaRPr lang="it-IT"/>
          </a:p>
        </p:txBody>
      </p:sp>
      <p:sp>
        <p:nvSpPr>
          <p:cNvPr id="6" name="Slide Number Placeholder 5"/>
          <p:cNvSpPr>
            <a:spLocks noGrp="1"/>
          </p:cNvSpPr>
          <p:nvPr>
            <p:ph type="sldNum" sz="quarter" idx="12"/>
          </p:nvPr>
        </p:nvSpPr>
        <p:spPr>
          <a:xfrm>
            <a:off x="1437664" y="798973"/>
            <a:ext cx="811019" cy="503578"/>
          </a:xfrm>
        </p:spPr>
        <p:txBody>
          <a:bodyPr/>
          <a:lstStyle/>
          <a:p>
            <a:fld id="{0F4DF307-6F60-473D-BCBA-40F235E95997}" type="slidenum">
              <a:rPr lang="it-IT" smtClean="0"/>
              <a:t>‹N›</a:t>
            </a:fld>
            <a:endParaRPr lang="it-IT"/>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92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215BB3B-970E-4B78-9EB9-BED419E9245B}" type="datetimeFigureOut">
              <a:rPr lang="it-IT" smtClean="0"/>
              <a:t>10/01/2017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F4DF307-6F60-473D-BCBA-40F235E95997}" type="slidenum">
              <a:rPr lang="it-IT" smtClean="0"/>
              <a:t>‹N›</a:t>
            </a:fld>
            <a:endParaRPr lang="it-IT"/>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2535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215BB3B-970E-4B78-9EB9-BED419E9245B}" type="datetimeFigureOut">
              <a:rPr lang="it-IT" smtClean="0"/>
              <a:t>10/01/2017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F4DF307-6F60-473D-BCBA-40F235E95997}" type="slidenum">
              <a:rPr lang="it-IT" smtClean="0"/>
              <a:t>‹N›</a:t>
            </a:fld>
            <a:endParaRPr lang="it-IT"/>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82136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215BB3B-970E-4B78-9EB9-BED419E9245B}" type="datetimeFigureOut">
              <a:rPr lang="it-IT" smtClean="0"/>
              <a:t>10/01/2017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F4DF307-6F60-473D-BCBA-40F235E95997}" type="slidenum">
              <a:rPr lang="it-IT" smtClean="0"/>
              <a:t>‹N›</a:t>
            </a:fld>
            <a:endParaRPr lang="it-IT"/>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270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it-IT"/>
              <a:t>Fare clic per modificare lo stile del titolo</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215BB3B-970E-4B78-9EB9-BED419E9245B}" type="datetimeFigureOut">
              <a:rPr lang="it-IT" smtClean="0"/>
              <a:t>10/01/2017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F4DF307-6F60-473D-BCBA-40F235E95997}" type="slidenum">
              <a:rPr lang="it-IT" smtClean="0"/>
              <a:t>‹N›</a:t>
            </a:fld>
            <a:endParaRPr lang="it-IT"/>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3093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215BB3B-970E-4B78-9EB9-BED419E9245B}" type="datetimeFigureOut">
              <a:rPr lang="it-IT" smtClean="0"/>
              <a:t>10/01/2017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F4DF307-6F60-473D-BCBA-40F235E95997}" type="slidenum">
              <a:rPr lang="it-IT" smtClean="0"/>
              <a:t>‹N›</a:t>
            </a:fld>
            <a:endParaRPr lang="it-IT"/>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1160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447191" y="2824269"/>
            <a:ext cx="4645152" cy="264445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412362" y="2821491"/>
            <a:ext cx="4645152" cy="263737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215BB3B-970E-4B78-9EB9-BED419E9245B}" type="datetimeFigureOut">
              <a:rPr lang="it-IT" smtClean="0"/>
              <a:t>10/01/2017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F4DF307-6F60-473D-BCBA-40F235E95997}" type="slidenum">
              <a:rPr lang="it-IT" smtClean="0"/>
              <a:t>‹N›</a:t>
            </a:fld>
            <a:endParaRPr lang="it-IT"/>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0227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215BB3B-970E-4B78-9EB9-BED419E9245B}" type="datetimeFigureOut">
              <a:rPr lang="it-IT" smtClean="0"/>
              <a:t>10/01/2017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F4DF307-6F60-473D-BCBA-40F235E95997}" type="slidenum">
              <a:rPr lang="it-IT" smtClean="0"/>
              <a:t>‹N›</a:t>
            </a:fld>
            <a:endParaRPr lang="it-IT"/>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228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5BB3B-970E-4B78-9EB9-BED419E9245B}" type="datetimeFigureOut">
              <a:rPr lang="it-IT" smtClean="0"/>
              <a:t>10/01/2017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F4DF307-6F60-473D-BCBA-40F235E95997}" type="slidenum">
              <a:rPr lang="it-IT" smtClean="0"/>
              <a:t>‹N›</a:t>
            </a:fld>
            <a:endParaRPr lang="it-IT"/>
          </a:p>
        </p:txBody>
      </p:sp>
    </p:spTree>
    <p:extLst>
      <p:ext uri="{BB962C8B-B14F-4D97-AF65-F5344CB8AC3E}">
        <p14:creationId xmlns:p14="http://schemas.microsoft.com/office/powerpoint/2010/main" val="107239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it-IT"/>
              <a:t>Fare clic per modificare lo stile del titolo</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215BB3B-970E-4B78-9EB9-BED419E9245B}" type="datetimeFigureOut">
              <a:rPr lang="it-IT" smtClean="0"/>
              <a:t>10/01/2017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F4DF307-6F60-473D-BCBA-40F235E95997}" type="slidenum">
              <a:rPr lang="it-IT" smtClean="0"/>
              <a:t>‹N›</a:t>
            </a:fld>
            <a:endParaRPr lang="it-IT"/>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20061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215BB3B-970E-4B78-9EB9-BED419E9245B}" type="datetimeFigureOut">
              <a:rPr lang="it-IT" smtClean="0"/>
              <a:t>10/01/2017</a:t>
            </a:fld>
            <a:endParaRPr lang="it-IT"/>
          </a:p>
        </p:txBody>
      </p:sp>
      <p:sp>
        <p:nvSpPr>
          <p:cNvPr id="6" name="Footer Placeholder 5"/>
          <p:cNvSpPr>
            <a:spLocks noGrp="1"/>
          </p:cNvSpPr>
          <p:nvPr>
            <p:ph type="ftr" sz="quarter" idx="11"/>
          </p:nvPr>
        </p:nvSpPr>
        <p:spPr>
          <a:xfrm>
            <a:off x="1447382" y="318640"/>
            <a:ext cx="5541004" cy="320931"/>
          </a:xfrm>
        </p:spPr>
        <p:txBody>
          <a:bodyPr/>
          <a:lstStyle/>
          <a:p>
            <a:endParaRPr lang="it-IT"/>
          </a:p>
        </p:txBody>
      </p:sp>
      <p:sp>
        <p:nvSpPr>
          <p:cNvPr id="7" name="Slide Number Placeholder 6"/>
          <p:cNvSpPr>
            <a:spLocks noGrp="1"/>
          </p:cNvSpPr>
          <p:nvPr>
            <p:ph type="sldNum" sz="quarter" idx="12"/>
          </p:nvPr>
        </p:nvSpPr>
        <p:spPr/>
        <p:txBody>
          <a:bodyPr/>
          <a:lstStyle/>
          <a:p>
            <a:fld id="{0F4DF307-6F60-473D-BCBA-40F235E95997}" type="slidenum">
              <a:rPr lang="it-IT" smtClean="0"/>
              <a:t>‹N›</a:t>
            </a:fld>
            <a:endParaRPr lang="it-IT"/>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6248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215BB3B-970E-4B78-9EB9-BED419E9245B}" type="datetimeFigureOut">
              <a:rPr lang="it-IT" smtClean="0"/>
              <a:t>10/01/2017</a:t>
            </a:fld>
            <a:endParaRPr lang="it-IT"/>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F4DF307-6F60-473D-BCBA-40F235E95997}" type="slidenum">
              <a:rPr lang="it-IT" smtClean="0"/>
              <a:t>‹N›</a:t>
            </a:fld>
            <a:endParaRPr lang="it-IT"/>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8987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png"/><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png"/><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png"/><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png"/><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png"/><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png"/><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png"/><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png"/><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png"/><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png"/><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png"/><Relationship Id="rId4"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png"/><Relationship Id="rId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2.png"/><Relationship Id="rId4"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2.png"/><Relationship Id="rId4"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2.png"/><Relationship Id="rId4" Type="http://schemas.openxmlformats.org/officeDocument/2006/relationships/oleObject" Target="../embeddings/oleObject2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2.png"/><Relationship Id="rId4" Type="http://schemas.openxmlformats.org/officeDocument/2006/relationships/oleObject" Target="../embeddings/oleObject25.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2.png"/><Relationship Id="rId4" Type="http://schemas.openxmlformats.org/officeDocument/2006/relationships/oleObject" Target="../embeddings/oleObject2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2.png"/><Relationship Id="rId4" Type="http://schemas.openxmlformats.org/officeDocument/2006/relationships/oleObject" Target="../embeddings/oleObject27.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29.bin"/><Relationship Id="rId5" Type="http://schemas.openxmlformats.org/officeDocument/2006/relationships/image" Target="../media/image2.png"/><Relationship Id="rId4" Type="http://schemas.openxmlformats.org/officeDocument/2006/relationships/oleObject" Target="../embeddings/oleObject28.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png"/><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oleObject" Target="../embeddings/oleObject5.bin"/><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png"/><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png"/><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png"/><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png"/><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4"/>
          <p:cNvGraphicFramePr>
            <a:graphicFrameLocks noChangeAspect="1"/>
          </p:cNvGraphicFramePr>
          <p:nvPr>
            <p:extLst>
              <p:ext uri="{D42A27DB-BD31-4B8C-83A1-F6EECF244321}">
                <p14:modId xmlns:p14="http://schemas.microsoft.com/office/powerpoint/2010/main" val="4097790211"/>
              </p:ext>
            </p:extLst>
          </p:nvPr>
        </p:nvGraphicFramePr>
        <p:xfrm>
          <a:off x="715109" y="457201"/>
          <a:ext cx="1116013" cy="1116013"/>
        </p:xfrm>
        <a:graphic>
          <a:graphicData uri="http://schemas.openxmlformats.org/presentationml/2006/ole">
            <mc:AlternateContent xmlns:mc="http://schemas.openxmlformats.org/markup-compatibility/2006">
              <mc:Choice xmlns:v="urn:schemas-microsoft-com:vml" Requires="v">
                <p:oleObj spid="_x0000_s1084"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109" y="457201"/>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Rectangle 2"/>
          <p:cNvSpPr>
            <a:spLocks noGrp="1" noChangeArrowheads="1"/>
          </p:cNvSpPr>
          <p:nvPr>
            <p:ph type="ctrTitle"/>
          </p:nvPr>
        </p:nvSpPr>
        <p:spPr>
          <a:xfrm>
            <a:off x="2279651" y="1341439"/>
            <a:ext cx="7777163" cy="1111615"/>
          </a:xfrm>
        </p:spPr>
        <p:txBody>
          <a:bodyPr>
            <a:normAutofit/>
          </a:bodyPr>
          <a:lstStyle/>
          <a:p>
            <a:r>
              <a:rPr lang="it-IT" sz="3200" dirty="0">
                <a:latin typeface="Arial" panose="020B0604020202020204" pitchFamily="34" charset="0"/>
                <a:cs typeface="Arial" panose="020B0604020202020204" pitchFamily="34" charset="0"/>
              </a:rPr>
              <a:t>IL DIFFICILE RAPPORTO TRA MEDICO COMPETENTE E MEDICO DI FAMIGLIA </a:t>
            </a:r>
            <a:endParaRPr lang="it-IT" altLang="it-IT" sz="3200" dirty="0">
              <a:latin typeface="Arial" panose="020B0604020202020204" pitchFamily="34" charset="0"/>
              <a:cs typeface="Arial" panose="020B0604020202020204" pitchFamily="34" charset="0"/>
            </a:endParaRPr>
          </a:p>
        </p:txBody>
      </p:sp>
      <p:sp>
        <p:nvSpPr>
          <p:cNvPr id="2053" name="Rectangle 3"/>
          <p:cNvSpPr>
            <a:spLocks noGrp="1" noChangeArrowheads="1"/>
          </p:cNvSpPr>
          <p:nvPr>
            <p:ph type="subTitle" idx="1"/>
          </p:nvPr>
        </p:nvSpPr>
        <p:spPr>
          <a:xfrm>
            <a:off x="3008314" y="3525715"/>
            <a:ext cx="6400800" cy="2435348"/>
          </a:xfrm>
        </p:spPr>
        <p:txBody>
          <a:bodyPr>
            <a:normAutofit/>
          </a:bodyPr>
          <a:lstStyle/>
          <a:p>
            <a:pPr>
              <a:defRPr/>
            </a:pPr>
            <a:r>
              <a:rPr lang="it-IT" b="1" dirty="0">
                <a:solidFill>
                  <a:schemeClr val="accent1">
                    <a:lumMod val="75000"/>
                  </a:schemeClr>
                </a:solidFill>
              </a:rPr>
              <a:t>Organizzato da: ORDINE DEI MEDICI DI BRESCIA E ASSOCIAZIONE MEDICI DEL LAVORO DELLA PROVINCIA DI BRESCIA</a:t>
            </a:r>
          </a:p>
          <a:p>
            <a:pPr>
              <a:defRPr/>
            </a:pPr>
            <a:endParaRPr lang="it-IT" b="1" dirty="0">
              <a:solidFill>
                <a:schemeClr val="accent1">
                  <a:lumMod val="75000"/>
                </a:schemeClr>
              </a:solidFill>
            </a:endParaRPr>
          </a:p>
          <a:p>
            <a:pPr algn="ctr">
              <a:defRPr/>
            </a:pPr>
            <a:r>
              <a:rPr lang="it-IT" sz="2800" dirty="0">
                <a:latin typeface="Arial" panose="020B0604020202020204" pitchFamily="34" charset="0"/>
                <a:cs typeface="Arial" panose="020B0604020202020204" pitchFamily="34" charset="0"/>
              </a:rPr>
              <a:t>21 GENNAIO 2017</a:t>
            </a:r>
          </a:p>
          <a:p>
            <a:pPr algn="l" eaLnBrk="1" hangingPunct="1">
              <a:lnSpc>
                <a:spcPct val="90000"/>
              </a:lnSpc>
              <a:defRPr/>
            </a:pPr>
            <a:endParaRPr lang="it-IT" dirty="0"/>
          </a:p>
        </p:txBody>
      </p:sp>
    </p:spTree>
    <p:extLst>
      <p:ext uri="{BB962C8B-B14F-4D97-AF65-F5344CB8AC3E}">
        <p14:creationId xmlns:p14="http://schemas.microsoft.com/office/powerpoint/2010/main" val="3190194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a:noFill/>
          <a:ln>
            <a:solidFill>
              <a:schemeClr val="tx1"/>
            </a:solidFill>
            <a:miter lim="800000"/>
            <a:headEnd/>
            <a:tailEnd/>
          </a:ln>
        </p:spPr>
        <p:txBody>
          <a:bodyPr>
            <a:normAutofit/>
          </a:bodyPr>
          <a:lstStyle/>
          <a:p>
            <a:pPr algn="ctr"/>
            <a:r>
              <a:rPr lang="it-IT" altLang="it-IT" sz="2800" b="1" i="1" dirty="0">
                <a:solidFill>
                  <a:srgbClr val="3333CC"/>
                </a:solidFill>
                <a:latin typeface="Lucida Calligraphy" panose="03010101010101010101" pitchFamily="66" charset="0"/>
              </a:rPr>
              <a:t>Obblighi del medico competente</a:t>
            </a:r>
            <a:endParaRPr lang="it-IT" altLang="it-IT" sz="2800" b="1" i="1" dirty="0">
              <a:solidFill>
                <a:schemeClr val="accent2"/>
              </a:solidFill>
            </a:endParaRPr>
          </a:p>
        </p:txBody>
      </p:sp>
      <p:sp>
        <p:nvSpPr>
          <p:cNvPr id="17411" name="Rectangle 2"/>
          <p:cNvSpPr>
            <a:spLocks noGrp="1" noChangeArrowheads="1"/>
          </p:cNvSpPr>
          <p:nvPr>
            <p:ph idx="1"/>
          </p:nvPr>
        </p:nvSpPr>
        <p:spPr>
          <a:xfrm>
            <a:off x="838200" y="2277207"/>
            <a:ext cx="10515600" cy="4185139"/>
          </a:xfrm>
        </p:spPr>
        <p:txBody>
          <a:bodyPr>
            <a:normAutofit/>
          </a:bodyPr>
          <a:lstStyle/>
          <a:p>
            <a:pPr marL="0" indent="0">
              <a:buNone/>
              <a:defRPr/>
            </a:pPr>
            <a:r>
              <a:rPr lang="it-IT" altLang="it-IT" b="1" dirty="0">
                <a:solidFill>
                  <a:srgbClr val="008080"/>
                </a:solidFill>
                <a:cs typeface="Times New Roman" panose="02020603050405020304" pitchFamily="18" charset="0"/>
              </a:rPr>
              <a:t>Decreto Legislativo 81/08, modificato dal Decreto Legislativo 106/09</a:t>
            </a:r>
          </a:p>
          <a:p>
            <a:pPr marL="0" indent="0">
              <a:buNone/>
              <a:defRPr/>
            </a:pPr>
            <a:r>
              <a:rPr lang="it-IT" altLang="it-IT" b="1" dirty="0">
                <a:solidFill>
                  <a:srgbClr val="008080"/>
                </a:solidFill>
                <a:cs typeface="Times New Roman" panose="02020603050405020304" pitchFamily="18" charset="0"/>
              </a:rPr>
              <a:t>Articolo 25 - Obblighi del medico competente</a:t>
            </a:r>
          </a:p>
          <a:p>
            <a:pPr algn="just">
              <a:lnSpc>
                <a:spcPct val="80000"/>
              </a:lnSpc>
              <a:buClr>
                <a:schemeClr val="tx1"/>
              </a:buClr>
              <a:buNone/>
            </a:pPr>
            <a:r>
              <a:rPr lang="it-IT" altLang="it-IT" dirty="0">
                <a:solidFill>
                  <a:srgbClr val="000000"/>
                </a:solidFill>
                <a:cs typeface="Times New Roman" panose="02020603050405020304" pitchFamily="18" charset="0"/>
              </a:rPr>
              <a:t>d) consegna al datore di lavoro, alla cessazione dell’incarico, la documentazione sanitaria in suo possesso, nel rispetto delle disposizioni di cui al decreto legislativo del 30 giugno 2003 n.196, e con salvaguardia del segreto professionale;</a:t>
            </a:r>
          </a:p>
          <a:p>
            <a:pPr algn="just">
              <a:lnSpc>
                <a:spcPct val="80000"/>
              </a:lnSpc>
              <a:buClr>
                <a:schemeClr val="tx1"/>
              </a:buClr>
              <a:buNone/>
            </a:pPr>
            <a:r>
              <a:rPr lang="it-IT" altLang="it-IT" dirty="0">
                <a:solidFill>
                  <a:srgbClr val="000000"/>
                </a:solidFill>
                <a:cs typeface="Times New Roman" panose="02020603050405020304" pitchFamily="18" charset="0"/>
              </a:rPr>
              <a:t>e) consegna al lavoratore, alla cessazione del rapporto di lavoro, copia della cartella sanitaria e di rischio, e gli fornisce le informazioni necessarie relative alla conservazione della medesima;</a:t>
            </a:r>
          </a:p>
          <a:p>
            <a:pPr algn="just">
              <a:lnSpc>
                <a:spcPct val="80000"/>
              </a:lnSpc>
              <a:buClr>
                <a:schemeClr val="tx1"/>
              </a:buClr>
              <a:buNone/>
            </a:pPr>
            <a:r>
              <a:rPr lang="it-IT" altLang="it-IT" dirty="0">
                <a:solidFill>
                  <a:srgbClr val="000000"/>
                </a:solidFill>
                <a:cs typeface="Times New Roman" panose="02020603050405020304" pitchFamily="18" charset="0"/>
              </a:rPr>
              <a:t>   l’originale della cartella sanitaria e di rischio va conservata, nel rispetto di quanto disposto dal decreto legislativo 30 giugno 2003, n. 196, da parte del datore di lavoro, per almeno dieci anni, salvo il diverso termine previsto da altre disposizioni del presente decreto</a:t>
            </a:r>
          </a:p>
        </p:txBody>
      </p:sp>
      <p:graphicFrame>
        <p:nvGraphicFramePr>
          <p:cNvPr id="5" name="Object 4"/>
          <p:cNvGraphicFramePr>
            <a:graphicFrameLocks noChangeAspect="1"/>
          </p:cNvGraphicFramePr>
          <p:nvPr>
            <p:extLst>
              <p:ext uri="{D42A27DB-BD31-4B8C-83A1-F6EECF244321}">
                <p14:modId xmlns:p14="http://schemas.microsoft.com/office/powerpoint/2010/main" val="1533929192"/>
              </p:ext>
            </p:extLst>
          </p:nvPr>
        </p:nvGraphicFramePr>
        <p:xfrm>
          <a:off x="697524" y="771129"/>
          <a:ext cx="1116013" cy="1116013"/>
        </p:xfrm>
        <a:graphic>
          <a:graphicData uri="http://schemas.openxmlformats.org/presentationml/2006/ole">
            <mc:AlternateContent xmlns:mc="http://schemas.openxmlformats.org/markup-compatibility/2006">
              <mc:Choice xmlns:v="urn:schemas-microsoft-com:vml" Requires="v">
                <p:oleObj spid="_x0000_s59410"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524" y="771129"/>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633647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a:noFill/>
          <a:ln>
            <a:solidFill>
              <a:schemeClr val="tx1"/>
            </a:solidFill>
            <a:miter lim="800000"/>
            <a:headEnd/>
            <a:tailEnd/>
          </a:ln>
        </p:spPr>
        <p:txBody>
          <a:bodyPr>
            <a:normAutofit/>
          </a:bodyPr>
          <a:lstStyle/>
          <a:p>
            <a:pPr algn="ctr"/>
            <a:r>
              <a:rPr lang="it-IT" altLang="it-IT" sz="2800" b="1" i="1" dirty="0">
                <a:solidFill>
                  <a:srgbClr val="3333CC"/>
                </a:solidFill>
                <a:latin typeface="Lucida Calligraphy" panose="03010101010101010101" pitchFamily="66" charset="0"/>
              </a:rPr>
              <a:t>Obblighi del medico competente</a:t>
            </a:r>
            <a:endParaRPr lang="it-IT" altLang="it-IT" sz="2800" b="1" i="1" dirty="0">
              <a:solidFill>
                <a:schemeClr val="accent2"/>
              </a:solidFill>
            </a:endParaRPr>
          </a:p>
        </p:txBody>
      </p:sp>
      <p:sp>
        <p:nvSpPr>
          <p:cNvPr id="17411" name="Rectangle 2"/>
          <p:cNvSpPr>
            <a:spLocks noGrp="1" noChangeArrowheads="1"/>
          </p:cNvSpPr>
          <p:nvPr>
            <p:ph idx="1"/>
          </p:nvPr>
        </p:nvSpPr>
        <p:spPr>
          <a:xfrm>
            <a:off x="838200" y="2277207"/>
            <a:ext cx="10515600" cy="4185139"/>
          </a:xfrm>
        </p:spPr>
        <p:txBody>
          <a:bodyPr>
            <a:normAutofit/>
          </a:bodyPr>
          <a:lstStyle/>
          <a:p>
            <a:pPr marL="0" indent="0">
              <a:buNone/>
              <a:defRPr/>
            </a:pPr>
            <a:r>
              <a:rPr lang="it-IT" altLang="it-IT" b="1" dirty="0">
                <a:solidFill>
                  <a:srgbClr val="008080"/>
                </a:solidFill>
                <a:cs typeface="Times New Roman" panose="02020603050405020304" pitchFamily="18" charset="0"/>
              </a:rPr>
              <a:t>Decreto Legislativo 81/08, modificato dal Decreto Legislativo 106/09</a:t>
            </a:r>
          </a:p>
          <a:p>
            <a:pPr marL="0" indent="0">
              <a:buNone/>
              <a:defRPr/>
            </a:pPr>
            <a:r>
              <a:rPr lang="it-IT" altLang="it-IT" b="1" dirty="0">
                <a:solidFill>
                  <a:srgbClr val="008080"/>
                </a:solidFill>
                <a:cs typeface="Times New Roman" panose="02020603050405020304" pitchFamily="18" charset="0"/>
              </a:rPr>
              <a:t>Articolo 25 - Obblighi del medico competente</a:t>
            </a:r>
          </a:p>
          <a:p>
            <a:pPr algn="just">
              <a:lnSpc>
                <a:spcPct val="80000"/>
              </a:lnSpc>
              <a:buClr>
                <a:schemeClr val="tx1"/>
              </a:buClr>
              <a:buNone/>
            </a:pPr>
            <a:r>
              <a:rPr lang="it-IT" altLang="it-IT" i="1" dirty="0">
                <a:solidFill>
                  <a:srgbClr val="000000"/>
                </a:solidFill>
                <a:cs typeface="Times New Roman" panose="02020603050405020304" pitchFamily="18" charset="0"/>
              </a:rPr>
              <a:t>g) </a:t>
            </a:r>
            <a:r>
              <a:rPr lang="it-IT" altLang="it-IT" dirty="0">
                <a:solidFill>
                  <a:srgbClr val="000000"/>
                </a:solidFill>
                <a:cs typeface="Times New Roman" panose="02020603050405020304" pitchFamily="18" charset="0"/>
              </a:rPr>
              <a:t>fornisce informazioni ai lavoratori sul significato della sorveglianza sanitaria cui sono sottoposti e, nel caso di esposizione ad agenti con effetti a lungo termine, sulla necessità di sottoporsi ad accertamenti sanitari anche dopo la cessazione della attività che comporta l’esposizione a tali agenti. Fornisce altresì, a richiesta, informazioni analoghe ai rappresentanti dei lavoratori per la sicurezza;</a:t>
            </a:r>
            <a:endParaRPr lang="it-IT" altLang="it-IT" sz="2400" dirty="0">
              <a:solidFill>
                <a:srgbClr val="548DD4"/>
              </a:solidFill>
              <a:ea typeface="Times New Roman" panose="02020603050405020304" pitchFamily="18" charset="0"/>
              <a:cs typeface="TimesNewRoman,Italic" charset="0"/>
            </a:endParaRPr>
          </a:p>
          <a:p>
            <a:pPr algn="just">
              <a:lnSpc>
                <a:spcPct val="80000"/>
              </a:lnSpc>
              <a:buClr>
                <a:schemeClr val="tx1"/>
              </a:buClr>
              <a:buNone/>
            </a:pPr>
            <a:r>
              <a:rPr lang="it-IT" altLang="it-IT" dirty="0">
                <a:solidFill>
                  <a:srgbClr val="000000"/>
                </a:solidFill>
                <a:cs typeface="Times New Roman" panose="02020603050405020304" pitchFamily="18" charset="0"/>
              </a:rPr>
              <a:t>h) informa ogni lavoratore interessato dei risultati della sorveglianza sanitaria di cui all’articolo 41 e, a richiesta dello stesso, gli rilascia copia della documentazione sanitaria</a:t>
            </a:r>
            <a:endParaRPr lang="it-IT" altLang="it-IT" b="1" dirty="0">
              <a:solidFill>
                <a:srgbClr val="008080"/>
              </a:solidFill>
              <a:cs typeface="Times New Roman" panose="02020603050405020304" pitchFamily="18" charset="0"/>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699030568"/>
              </p:ext>
            </p:extLst>
          </p:nvPr>
        </p:nvGraphicFramePr>
        <p:xfrm>
          <a:off x="521678" y="771129"/>
          <a:ext cx="1116013" cy="1116013"/>
        </p:xfrm>
        <a:graphic>
          <a:graphicData uri="http://schemas.openxmlformats.org/presentationml/2006/ole">
            <mc:AlternateContent xmlns:mc="http://schemas.openxmlformats.org/markup-compatibility/2006">
              <mc:Choice xmlns:v="urn:schemas-microsoft-com:vml" Requires="v">
                <p:oleObj spid="_x0000_s63506"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678" y="771129"/>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038000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it-IT" altLang="it-IT" sz="3200" b="1" i="1" dirty="0">
                <a:solidFill>
                  <a:srgbClr val="3333CC"/>
                </a:solidFill>
                <a:latin typeface="Lucida Calligraphy" panose="03010101010101010101" pitchFamily="66" charset="0"/>
              </a:rPr>
              <a:t>Sorveglianza Sanitaria</a:t>
            </a:r>
            <a:endParaRPr lang="it-IT" altLang="it-IT" sz="3200" dirty="0">
              <a:latin typeface="Lucida Calligraphy" panose="03010101010101010101" pitchFamily="66" charset="0"/>
            </a:endParaRPr>
          </a:p>
        </p:txBody>
      </p:sp>
      <p:sp>
        <p:nvSpPr>
          <p:cNvPr id="19459" name="Rectangle 3"/>
          <p:cNvSpPr>
            <a:spLocks noGrp="1" noChangeArrowheads="1"/>
          </p:cNvSpPr>
          <p:nvPr>
            <p:ph idx="1"/>
          </p:nvPr>
        </p:nvSpPr>
        <p:spPr/>
        <p:txBody>
          <a:bodyPr/>
          <a:lstStyle/>
          <a:p>
            <a:pPr eaLnBrk="1" hangingPunct="1">
              <a:buFont typeface="Wingdings" panose="05000000000000000000" pitchFamily="2" charset="2"/>
              <a:buNone/>
            </a:pPr>
            <a:endParaRPr lang="it-IT" altLang="it-IT" dirty="0"/>
          </a:p>
          <a:p>
            <a:pPr eaLnBrk="1" hangingPunct="1">
              <a:buFont typeface="Wingdings" panose="05000000000000000000" pitchFamily="2" charset="2"/>
              <a:buNone/>
            </a:pPr>
            <a:r>
              <a:rPr lang="it-IT" altLang="it-IT" dirty="0"/>
              <a:t>	</a:t>
            </a:r>
            <a:endParaRPr lang="it-IT" altLang="it-IT" sz="3600" dirty="0"/>
          </a:p>
        </p:txBody>
      </p:sp>
      <p:sp>
        <p:nvSpPr>
          <p:cNvPr id="45062" name="Rectangle 4"/>
          <p:cNvSpPr>
            <a:spLocks noChangeArrowheads="1"/>
          </p:cNvSpPr>
          <p:nvPr/>
        </p:nvSpPr>
        <p:spPr bwMode="auto">
          <a:xfrm>
            <a:off x="2279650" y="1460500"/>
            <a:ext cx="8281988" cy="43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defRPr/>
            </a:pPr>
            <a:endParaRPr lang="it-IT" altLang="it-IT" sz="2800" dirty="0">
              <a:solidFill>
                <a:srgbClr val="3333CC"/>
              </a:solidFill>
              <a:latin typeface="Tahoma" pitchFamily="34" charset="0"/>
            </a:endParaRPr>
          </a:p>
          <a:p>
            <a:pPr algn="ctr" eaLnBrk="1" hangingPunct="1">
              <a:defRPr/>
            </a:pPr>
            <a:r>
              <a:rPr lang="it-IT" altLang="it-IT" sz="2400" b="1" dirty="0">
                <a:solidFill>
                  <a:srgbClr val="FF0000"/>
                </a:solidFill>
                <a:latin typeface="Tahoma" pitchFamily="34" charset="0"/>
              </a:rPr>
              <a:t>Decreto Legislativo 81/08, modificato dal Decreto Legislativo 106/09</a:t>
            </a:r>
          </a:p>
          <a:p>
            <a:pPr marL="609600" indent="-609600" eaLnBrk="1" hangingPunct="1">
              <a:spcBef>
                <a:spcPct val="10000"/>
              </a:spcBef>
              <a:defRPr/>
            </a:pPr>
            <a:endParaRPr lang="it-IT" altLang="it-IT" sz="2400" b="1" dirty="0"/>
          </a:p>
          <a:p>
            <a:pPr marL="609600" indent="-609600" eaLnBrk="1" hangingPunct="1">
              <a:spcBef>
                <a:spcPct val="10000"/>
              </a:spcBef>
              <a:defRPr/>
            </a:pPr>
            <a:r>
              <a:rPr lang="it-IT" altLang="it-IT" sz="2400" b="1" dirty="0"/>
              <a:t>art 2:</a:t>
            </a:r>
          </a:p>
          <a:p>
            <a:pPr marL="609600" indent="-609600" algn="just" eaLnBrk="1" hangingPunct="1">
              <a:spcBef>
                <a:spcPct val="10000"/>
              </a:spcBef>
              <a:defRPr/>
            </a:pPr>
            <a:endParaRPr lang="it-IT" altLang="it-IT" sz="2400" i="1" dirty="0"/>
          </a:p>
          <a:p>
            <a:pPr marL="609600" indent="-609600" algn="just" eaLnBrk="1" hangingPunct="1">
              <a:spcBef>
                <a:spcPct val="10000"/>
              </a:spcBef>
              <a:defRPr/>
            </a:pPr>
            <a:r>
              <a:rPr lang="it-IT" altLang="it-IT" sz="2400" i="1" dirty="0"/>
              <a:t>m) </a:t>
            </a:r>
            <a:r>
              <a:rPr lang="it-IT" altLang="it-IT" sz="2400" dirty="0"/>
              <a:t>«sorveglianza sanitaria»: insieme degli atti medici, finalizzati alla tutela dello stato di salute e sicurezza dei lavoratori, in relazione all’ambiente di lavoro, ai fattori di rischio professionali e alle modalità di svolgimento dell’attività lavorativa;</a:t>
            </a:r>
            <a:endParaRPr lang="it-IT" altLang="it-IT" sz="2400" b="1" dirty="0">
              <a:solidFill>
                <a:srgbClr val="FF0000"/>
              </a:solidFill>
              <a:latin typeface="Tahoma"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523042345"/>
              </p:ext>
            </p:extLst>
          </p:nvPr>
        </p:nvGraphicFramePr>
        <p:xfrm>
          <a:off x="929481" y="574675"/>
          <a:ext cx="1116013" cy="1116013"/>
        </p:xfrm>
        <a:graphic>
          <a:graphicData uri="http://schemas.openxmlformats.org/presentationml/2006/ole">
            <mc:AlternateContent xmlns:mc="http://schemas.openxmlformats.org/markup-compatibility/2006">
              <mc:Choice xmlns:v="urn:schemas-microsoft-com:vml" Requires="v">
                <p:oleObj spid="_x0000_s7185"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481" y="574675"/>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63900057"/>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ln>
            <a:solidFill>
              <a:schemeClr val="tx1"/>
            </a:solidFill>
            <a:miter lim="800000"/>
            <a:headEnd/>
            <a:tailEnd/>
          </a:ln>
        </p:spPr>
        <p:txBody>
          <a:bodyPr/>
          <a:lstStyle/>
          <a:p>
            <a:pPr algn="ctr" eaLnBrk="1" hangingPunct="1"/>
            <a:r>
              <a:rPr lang="it-IT" altLang="it-IT" sz="3200" b="1" i="1">
                <a:solidFill>
                  <a:srgbClr val="3333CC"/>
                </a:solidFill>
                <a:latin typeface="Lucida Calligraphy" panose="03010101010101010101" pitchFamily="66" charset="0"/>
              </a:rPr>
              <a:t>Sorveglianza Sanitaria</a:t>
            </a:r>
            <a:endParaRPr lang="it-IT" altLang="it-IT" sz="2200" b="1" i="1">
              <a:solidFill>
                <a:schemeClr val="accent2"/>
              </a:solidFill>
            </a:endParaRPr>
          </a:p>
        </p:txBody>
      </p:sp>
      <p:sp>
        <p:nvSpPr>
          <p:cNvPr id="20483" name="Rectangle 5"/>
          <p:cNvSpPr>
            <a:spLocks noGrp="1" noChangeArrowheads="1"/>
          </p:cNvSpPr>
          <p:nvPr>
            <p:ph idx="1"/>
          </p:nvPr>
        </p:nvSpPr>
        <p:spPr>
          <a:xfrm>
            <a:off x="1397001" y="2470638"/>
            <a:ext cx="9155113" cy="3684101"/>
          </a:xfrm>
        </p:spPr>
        <p:txBody>
          <a:bodyPr/>
          <a:lstStyle/>
          <a:p>
            <a:pPr marL="609600" indent="-609600" algn="ctr">
              <a:spcBef>
                <a:spcPct val="10000"/>
              </a:spcBef>
              <a:buNone/>
            </a:pPr>
            <a:endParaRPr lang="it-IT" altLang="it-IT" sz="2400" b="1" dirty="0">
              <a:cs typeface="Times New Roman" panose="02020603050405020304" pitchFamily="18" charset="0"/>
            </a:endParaRPr>
          </a:p>
          <a:p>
            <a:pPr marL="609600" indent="-609600" algn="just">
              <a:spcBef>
                <a:spcPct val="10000"/>
              </a:spcBef>
              <a:buNone/>
            </a:pPr>
            <a:r>
              <a:rPr lang="it-IT" altLang="it-IT" sz="2400" b="1" dirty="0">
                <a:cs typeface="Times New Roman" panose="02020603050405020304" pitchFamily="18" charset="0"/>
              </a:rPr>
              <a:t>	</a:t>
            </a:r>
            <a:r>
              <a:rPr lang="it-IT" altLang="it-IT" b="1" dirty="0">
                <a:cs typeface="Times New Roman" panose="02020603050405020304" pitchFamily="18" charset="0"/>
              </a:rPr>
              <a:t>Valutazione periodica medica dei Lavoratori esposti, con l’obiettivo di proteggere la salute e prevenire le malattie correlate al lavoro;  viene completata da accertamenti complementari che hanno lo scopo di evidenziare eventuali alterazioni in stadio iniziale e possibilmente ancora reversibile; ha inoltre lo scopo di evidenziare, ove possibile, stati di </a:t>
            </a:r>
            <a:r>
              <a:rPr lang="it-IT" altLang="it-IT" b="1" dirty="0" err="1">
                <a:cs typeface="Times New Roman" panose="02020603050405020304" pitchFamily="18" charset="0"/>
              </a:rPr>
              <a:t>iper</a:t>
            </a:r>
            <a:r>
              <a:rPr lang="it-IT" altLang="it-IT" b="1" dirty="0">
                <a:cs typeface="Times New Roman" panose="02020603050405020304" pitchFamily="18" charset="0"/>
              </a:rPr>
              <a:t> suscettibilità.</a:t>
            </a:r>
          </a:p>
          <a:p>
            <a:pPr marL="609600" indent="-609600">
              <a:buClr>
                <a:schemeClr val="tx1"/>
              </a:buClr>
              <a:buNone/>
            </a:pPr>
            <a:endParaRPr lang="it-IT" altLang="it-IT" sz="2400" b="1" dirty="0">
              <a:cs typeface="Times New Roman" panose="02020603050405020304" pitchFamily="18" charset="0"/>
            </a:endParaRPr>
          </a:p>
        </p:txBody>
      </p:sp>
      <p:sp>
        <p:nvSpPr>
          <p:cNvPr id="20484" name="Text Box 6"/>
          <p:cNvSpPr txBox="1">
            <a:spLocks noChangeArrowheads="1"/>
          </p:cNvSpPr>
          <p:nvPr/>
        </p:nvSpPr>
        <p:spPr bwMode="auto">
          <a:xfrm>
            <a:off x="2084388" y="1052513"/>
            <a:ext cx="91551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endParaRPr lang="it-IT" altLang="it-IT" sz="1800"/>
          </a:p>
        </p:txBody>
      </p:sp>
      <p:graphicFrame>
        <p:nvGraphicFramePr>
          <p:cNvPr id="5" name="Object 4"/>
          <p:cNvGraphicFramePr>
            <a:graphicFrameLocks noChangeAspect="1"/>
          </p:cNvGraphicFramePr>
          <p:nvPr>
            <p:extLst>
              <p:ext uri="{D42A27DB-BD31-4B8C-83A1-F6EECF244321}">
                <p14:modId xmlns:p14="http://schemas.microsoft.com/office/powerpoint/2010/main" val="2185981142"/>
              </p:ext>
            </p:extLst>
          </p:nvPr>
        </p:nvGraphicFramePr>
        <p:xfrm>
          <a:off x="968375" y="494506"/>
          <a:ext cx="1116013" cy="1116013"/>
        </p:xfrm>
        <a:graphic>
          <a:graphicData uri="http://schemas.openxmlformats.org/presentationml/2006/ole">
            <mc:AlternateContent xmlns:mc="http://schemas.openxmlformats.org/markup-compatibility/2006">
              <mc:Choice xmlns:v="urn:schemas-microsoft-com:vml" Requires="v">
                <p:oleObj spid="_x0000_s44049"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375" y="494506"/>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465398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ln>
            <a:solidFill>
              <a:schemeClr val="tx1"/>
            </a:solidFill>
            <a:miter lim="800000"/>
            <a:headEnd/>
            <a:tailEnd/>
          </a:ln>
        </p:spPr>
        <p:txBody>
          <a:bodyPr/>
          <a:lstStyle/>
          <a:p>
            <a:pPr algn="ctr" eaLnBrk="1" hangingPunct="1"/>
            <a:r>
              <a:rPr lang="it-IT" altLang="it-IT" sz="3200" b="1" i="1">
                <a:solidFill>
                  <a:srgbClr val="3333CC"/>
                </a:solidFill>
                <a:latin typeface="Lucida Calligraphy" panose="03010101010101010101" pitchFamily="66" charset="0"/>
              </a:rPr>
              <a:t>Sorveglianza</a:t>
            </a:r>
            <a:r>
              <a:rPr lang="it-IT" altLang="it-IT" sz="3200" i="1">
                <a:solidFill>
                  <a:srgbClr val="3333CC"/>
                </a:solidFill>
                <a:latin typeface="Lucida Calligraphy" panose="03010101010101010101" pitchFamily="66" charset="0"/>
              </a:rPr>
              <a:t> </a:t>
            </a:r>
            <a:r>
              <a:rPr lang="it-IT" altLang="it-IT" sz="3200" b="1" i="1">
                <a:solidFill>
                  <a:srgbClr val="3333CC"/>
                </a:solidFill>
                <a:latin typeface="Lucida Calligraphy" panose="03010101010101010101" pitchFamily="66" charset="0"/>
              </a:rPr>
              <a:t>Sanitaria</a:t>
            </a:r>
            <a:endParaRPr lang="it-IT" altLang="it-IT" sz="2200" b="1" i="1">
              <a:solidFill>
                <a:schemeClr val="accent2"/>
              </a:solidFill>
            </a:endParaRPr>
          </a:p>
        </p:txBody>
      </p:sp>
      <p:sp>
        <p:nvSpPr>
          <p:cNvPr id="21507" name="Rectangle 3"/>
          <p:cNvSpPr>
            <a:spLocks noGrp="1" noChangeArrowheads="1"/>
          </p:cNvSpPr>
          <p:nvPr>
            <p:ph idx="1"/>
          </p:nvPr>
        </p:nvSpPr>
        <p:spPr/>
        <p:txBody>
          <a:bodyPr>
            <a:normAutofit fontScale="92500" lnSpcReduction="20000"/>
          </a:bodyPr>
          <a:lstStyle/>
          <a:p>
            <a:pPr marL="609600" indent="-609600" algn="ctr">
              <a:lnSpc>
                <a:spcPct val="80000"/>
              </a:lnSpc>
              <a:buClr>
                <a:schemeClr val="tx1"/>
              </a:buClr>
              <a:buNone/>
            </a:pPr>
            <a:r>
              <a:rPr lang="it-IT" altLang="it-IT" b="1" dirty="0"/>
              <a:t>art. 41 D. Lgs 81/08</a:t>
            </a:r>
          </a:p>
          <a:p>
            <a:pPr marL="609600" indent="-609600">
              <a:lnSpc>
                <a:spcPct val="80000"/>
              </a:lnSpc>
              <a:buClr>
                <a:schemeClr val="tx1"/>
              </a:buClr>
              <a:buNone/>
            </a:pPr>
            <a:r>
              <a:rPr lang="it-IT" altLang="it-IT" sz="2000" dirty="0"/>
              <a:t>  2. </a:t>
            </a:r>
            <a:r>
              <a:rPr lang="it-IT" altLang="it-IT" sz="2400" dirty="0"/>
              <a:t>La sorveglianza sanitaria comprende:</a:t>
            </a:r>
            <a:endParaRPr lang="it-IT" altLang="it-IT" sz="2400" i="1" dirty="0"/>
          </a:p>
          <a:p>
            <a:pPr marL="609600" indent="-609600">
              <a:lnSpc>
                <a:spcPct val="80000"/>
              </a:lnSpc>
            </a:pPr>
            <a:r>
              <a:rPr lang="it-IT" altLang="it-IT" sz="2400" i="1" dirty="0"/>
              <a:t>a) </a:t>
            </a:r>
            <a:r>
              <a:rPr lang="it-IT" altLang="it-IT" sz="2400" dirty="0"/>
              <a:t>visita medica preventiva intesa a constatare l’assenza di controindicazioni al lavoro cui il lavoratore è destinato al fine di valutare la sua idoneità alla mansione specifica;</a:t>
            </a:r>
            <a:endParaRPr lang="it-IT" altLang="it-IT" sz="2400" i="1" dirty="0"/>
          </a:p>
          <a:p>
            <a:pPr marL="609600" indent="-609600">
              <a:lnSpc>
                <a:spcPct val="80000"/>
              </a:lnSpc>
            </a:pPr>
            <a:r>
              <a:rPr lang="it-IT" altLang="it-IT" sz="2400" i="1" dirty="0"/>
              <a:t>b) </a:t>
            </a:r>
            <a:r>
              <a:rPr lang="it-IT" altLang="it-IT" sz="2400" dirty="0"/>
              <a:t>visita medica periodica per controllare lo stato di salute dei lavoratori ed esprimere il giudizio di idoneità alla mansione specifica. La periodicità di tali accertamenti, qualora non prevista dalla relativa normativa, viene stabilita, di norma, in una volta l’anno. Tale periodicità può assumere cadenza diversa, stabilita dal medico competente in funzione della valutazione del rischio. L’organo di vigilanza, con provvedimento motivato, può disporre contenuti e periodicità della sorveglianza sanitaria differenti rispetto a quelli indicati dal medico competente</a:t>
            </a:r>
            <a:r>
              <a:rPr lang="it-IT" altLang="it-IT" sz="2000" dirty="0"/>
              <a:t>;</a:t>
            </a:r>
            <a:endParaRPr lang="it-IT" altLang="it-IT" sz="2000" i="1" dirty="0"/>
          </a:p>
        </p:txBody>
      </p:sp>
      <p:sp>
        <p:nvSpPr>
          <p:cNvPr id="21508" name="Text Box 6"/>
          <p:cNvSpPr txBox="1">
            <a:spLocks noChangeArrowheads="1"/>
          </p:cNvSpPr>
          <p:nvPr/>
        </p:nvSpPr>
        <p:spPr bwMode="auto">
          <a:xfrm>
            <a:off x="1479550" y="333376"/>
            <a:ext cx="9558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endParaRPr lang="it-IT" altLang="it-IT" sz="1800"/>
          </a:p>
        </p:txBody>
      </p:sp>
      <p:graphicFrame>
        <p:nvGraphicFramePr>
          <p:cNvPr id="5" name="Object 4"/>
          <p:cNvGraphicFramePr>
            <a:graphicFrameLocks noChangeAspect="1"/>
          </p:cNvGraphicFramePr>
          <p:nvPr>
            <p:extLst>
              <p:ext uri="{D42A27DB-BD31-4B8C-83A1-F6EECF244321}">
                <p14:modId xmlns:p14="http://schemas.microsoft.com/office/powerpoint/2010/main" val="2436756853"/>
              </p:ext>
            </p:extLst>
          </p:nvPr>
        </p:nvGraphicFramePr>
        <p:xfrm>
          <a:off x="1040424" y="469899"/>
          <a:ext cx="1116013" cy="1116013"/>
        </p:xfrm>
        <a:graphic>
          <a:graphicData uri="http://schemas.openxmlformats.org/presentationml/2006/ole">
            <mc:AlternateContent xmlns:mc="http://schemas.openxmlformats.org/markup-compatibility/2006">
              <mc:Choice xmlns:v="urn:schemas-microsoft-com:vml" Requires="v">
                <p:oleObj spid="_x0000_s42001"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0424" y="469899"/>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4970551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ln>
            <a:solidFill>
              <a:schemeClr val="tx1"/>
            </a:solidFill>
            <a:miter lim="800000"/>
            <a:headEnd/>
            <a:tailEnd/>
          </a:ln>
        </p:spPr>
        <p:txBody>
          <a:bodyPr/>
          <a:lstStyle/>
          <a:p>
            <a:pPr algn="ctr" eaLnBrk="1" hangingPunct="1"/>
            <a:r>
              <a:rPr lang="it-IT" altLang="it-IT" sz="3200" b="1" i="1">
                <a:solidFill>
                  <a:srgbClr val="3333CC"/>
                </a:solidFill>
                <a:latin typeface="Lucida Calligraphy" panose="03010101010101010101" pitchFamily="66" charset="0"/>
              </a:rPr>
              <a:t>Sorveglianza Sanitaria</a:t>
            </a:r>
            <a:endParaRPr lang="it-IT" altLang="it-IT" sz="2200" b="1" i="1">
              <a:solidFill>
                <a:schemeClr val="accent2"/>
              </a:solidFill>
            </a:endParaRPr>
          </a:p>
        </p:txBody>
      </p:sp>
      <p:sp>
        <p:nvSpPr>
          <p:cNvPr id="22531" name="Rectangle 3"/>
          <p:cNvSpPr>
            <a:spLocks noGrp="1" noChangeArrowheads="1"/>
          </p:cNvSpPr>
          <p:nvPr>
            <p:ph idx="1"/>
          </p:nvPr>
        </p:nvSpPr>
        <p:spPr>
          <a:xfrm>
            <a:off x="773723" y="2015732"/>
            <a:ext cx="10281131" cy="3963037"/>
          </a:xfrm>
        </p:spPr>
        <p:txBody>
          <a:bodyPr>
            <a:noAutofit/>
          </a:bodyPr>
          <a:lstStyle/>
          <a:p>
            <a:pPr algn="just" eaLnBrk="1" hangingPunct="1">
              <a:lnSpc>
                <a:spcPct val="90000"/>
              </a:lnSpc>
              <a:buClr>
                <a:schemeClr val="tx1"/>
              </a:buClr>
            </a:pPr>
            <a:r>
              <a:rPr lang="it-IT" altLang="it-IT" sz="2400" dirty="0"/>
              <a:t>c) </a:t>
            </a:r>
            <a:r>
              <a:rPr lang="it-IT" altLang="it-IT" dirty="0"/>
              <a:t>Visita medica su richiesta del lavoratore , qualora sia ritenuta dal medico competente correlata ai rischi professionali o alle sue condizioni di salute, suscettibili di peggioramento a causa dell’attività lavorativa svolta , al fine di esprimere il giudizio di idoneità alla mansione specifica</a:t>
            </a:r>
          </a:p>
          <a:p>
            <a:pPr algn="just" eaLnBrk="1" hangingPunct="1">
              <a:lnSpc>
                <a:spcPct val="90000"/>
              </a:lnSpc>
              <a:buClr>
                <a:schemeClr val="tx1"/>
              </a:buClr>
            </a:pPr>
            <a:r>
              <a:rPr lang="it-IT" altLang="it-IT" dirty="0"/>
              <a:t>d) Visita medica in occasione del cambio della mansione  onde verificare l’idoneità alla mansione specifica</a:t>
            </a:r>
          </a:p>
          <a:p>
            <a:pPr algn="just" eaLnBrk="1" hangingPunct="1">
              <a:lnSpc>
                <a:spcPct val="90000"/>
              </a:lnSpc>
              <a:buClr>
                <a:schemeClr val="tx1"/>
              </a:buClr>
            </a:pPr>
            <a:r>
              <a:rPr lang="it-IT" altLang="it-IT" dirty="0"/>
              <a:t>e) Visita medica alla cessazione del rapporto di lavoro nei casi previsti dalla normativa vigente</a:t>
            </a:r>
          </a:p>
          <a:p>
            <a:pPr algn="just" eaLnBrk="1" hangingPunct="1">
              <a:lnSpc>
                <a:spcPct val="90000"/>
              </a:lnSpc>
              <a:buClr>
                <a:schemeClr val="tx1"/>
              </a:buClr>
            </a:pPr>
            <a:r>
              <a:rPr lang="it-IT" altLang="it-IT" dirty="0"/>
              <a:t>e bis) Visita medica preventiva in fase pre assuntiva</a:t>
            </a:r>
          </a:p>
          <a:p>
            <a:pPr algn="just" eaLnBrk="1" hangingPunct="1">
              <a:lnSpc>
                <a:spcPct val="90000"/>
              </a:lnSpc>
              <a:buClr>
                <a:schemeClr val="tx1"/>
              </a:buClr>
            </a:pPr>
            <a:r>
              <a:rPr lang="it-IT" altLang="it-IT" dirty="0"/>
              <a:t>e ter) Visita medica precedente alla ripresa del rapporto di lavoro, a seguito di assenza per motivi di salute di durata superiore ai sessanta giorni continuativi, al fine di verificare l’idoneità alla mansione</a:t>
            </a:r>
          </a:p>
        </p:txBody>
      </p:sp>
      <p:sp>
        <p:nvSpPr>
          <p:cNvPr id="22532" name="Text Box 4"/>
          <p:cNvSpPr txBox="1">
            <a:spLocks noChangeArrowheads="1"/>
          </p:cNvSpPr>
          <p:nvPr/>
        </p:nvSpPr>
        <p:spPr bwMode="auto">
          <a:xfrm>
            <a:off x="1801814" y="260351"/>
            <a:ext cx="8829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endParaRPr lang="it-IT" altLang="it-IT" sz="1800"/>
          </a:p>
        </p:txBody>
      </p:sp>
      <p:graphicFrame>
        <p:nvGraphicFramePr>
          <p:cNvPr id="5" name="Object 4"/>
          <p:cNvGraphicFramePr>
            <a:graphicFrameLocks noChangeAspect="1"/>
          </p:cNvGraphicFramePr>
          <p:nvPr>
            <p:extLst>
              <p:ext uri="{D42A27DB-BD31-4B8C-83A1-F6EECF244321}">
                <p14:modId xmlns:p14="http://schemas.microsoft.com/office/powerpoint/2010/main" val="3742168987"/>
              </p:ext>
            </p:extLst>
          </p:nvPr>
        </p:nvGraphicFramePr>
        <p:xfrm>
          <a:off x="1321779" y="737741"/>
          <a:ext cx="1116013" cy="1116013"/>
        </p:xfrm>
        <a:graphic>
          <a:graphicData uri="http://schemas.openxmlformats.org/presentationml/2006/ole">
            <mc:AlternateContent xmlns:mc="http://schemas.openxmlformats.org/markup-compatibility/2006">
              <mc:Choice xmlns:v="urn:schemas-microsoft-com:vml" Requires="v">
                <p:oleObj spid="_x0000_s39953"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1779" y="737741"/>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5930233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noFill/>
          <a:ln>
            <a:solidFill>
              <a:schemeClr val="tx1"/>
            </a:solidFill>
            <a:miter lim="800000"/>
            <a:headEnd/>
            <a:tailEnd/>
          </a:ln>
        </p:spPr>
        <p:txBody>
          <a:bodyPr/>
          <a:lstStyle/>
          <a:p>
            <a:pPr algn="ctr" eaLnBrk="1" hangingPunct="1"/>
            <a:r>
              <a:rPr lang="it-IT" altLang="it-IT" sz="3200" b="1" i="1">
                <a:solidFill>
                  <a:srgbClr val="3333CC"/>
                </a:solidFill>
                <a:latin typeface="Lucida Calligraphy" panose="03010101010101010101" pitchFamily="66" charset="0"/>
              </a:rPr>
              <a:t>Sorveglianza Sanitaria</a:t>
            </a:r>
            <a:endParaRPr lang="it-IT" altLang="it-IT" sz="2200" b="1" i="1">
              <a:solidFill>
                <a:schemeClr val="accent2"/>
              </a:solidFill>
            </a:endParaRPr>
          </a:p>
        </p:txBody>
      </p:sp>
      <p:sp>
        <p:nvSpPr>
          <p:cNvPr id="23554" name="Rectangle 2"/>
          <p:cNvSpPr>
            <a:spLocks noGrp="1" noChangeArrowheads="1"/>
          </p:cNvSpPr>
          <p:nvPr>
            <p:ph idx="1"/>
          </p:nvPr>
        </p:nvSpPr>
        <p:spPr>
          <a:xfrm>
            <a:off x="838200" y="2277207"/>
            <a:ext cx="10515600" cy="3899755"/>
          </a:xfrm>
        </p:spPr>
        <p:txBody>
          <a:bodyPr>
            <a:normAutofit fontScale="92500"/>
          </a:bodyPr>
          <a:lstStyle/>
          <a:p>
            <a:pPr marL="0" indent="0" algn="just">
              <a:buClr>
                <a:schemeClr val="tx1"/>
              </a:buClr>
              <a:buNone/>
            </a:pPr>
            <a:r>
              <a:rPr lang="it-IT" altLang="it-IT" sz="3200" dirty="0"/>
              <a:t>Il </a:t>
            </a:r>
            <a:r>
              <a:rPr lang="it-IT" altLang="it-IT" sz="3200" dirty="0">
                <a:solidFill>
                  <a:srgbClr val="003399"/>
                </a:solidFill>
              </a:rPr>
              <a:t>medico competente </a:t>
            </a:r>
            <a:r>
              <a:rPr lang="it-IT" altLang="it-IT" sz="3200" dirty="0"/>
              <a:t>può avvalersi  della consulenza di specialisti, in casi singoli e per problematiche specifiche, scelti in collaborazione con il datore di lavoro, </a:t>
            </a:r>
            <a:r>
              <a:rPr lang="it-IT" altLang="it-IT" sz="3200" u="sng" dirty="0">
                <a:solidFill>
                  <a:srgbClr val="FF0000"/>
                </a:solidFill>
              </a:rPr>
              <a:t>che se ne accolla i costi</a:t>
            </a:r>
            <a:r>
              <a:rPr lang="it-IT" altLang="it-IT" sz="3200" dirty="0">
                <a:solidFill>
                  <a:srgbClr val="FF0000"/>
                </a:solidFill>
              </a:rPr>
              <a:t>.</a:t>
            </a:r>
          </a:p>
          <a:p>
            <a:pPr marL="0" indent="0" algn="just">
              <a:buClr>
                <a:schemeClr val="tx1"/>
              </a:buClr>
              <a:buNone/>
            </a:pPr>
            <a:r>
              <a:rPr lang="it-IT" altLang="it-IT" sz="3200" dirty="0"/>
              <a:t>Analogamente, in casi singoli e per problematiche specifiche, può richiedere l’effettuazione di esami di approfondimento non compresi nel piano di sorveglianza sanitaria.</a:t>
            </a:r>
          </a:p>
          <a:p>
            <a:pPr eaLnBrk="1" hangingPunct="1">
              <a:lnSpc>
                <a:spcPct val="80000"/>
              </a:lnSpc>
              <a:buClr>
                <a:schemeClr val="tx1"/>
              </a:buClr>
              <a:buFontTx/>
              <a:buNone/>
            </a:pPr>
            <a:endParaRPr lang="it-IT" altLang="it-IT" dirty="0"/>
          </a:p>
        </p:txBody>
      </p:sp>
      <p:graphicFrame>
        <p:nvGraphicFramePr>
          <p:cNvPr id="4" name="Object 4"/>
          <p:cNvGraphicFramePr>
            <a:graphicFrameLocks noChangeAspect="1"/>
          </p:cNvGraphicFramePr>
          <p:nvPr>
            <p:extLst>
              <p:ext uri="{D42A27DB-BD31-4B8C-83A1-F6EECF244321}">
                <p14:modId xmlns:p14="http://schemas.microsoft.com/office/powerpoint/2010/main" val="3443385459"/>
              </p:ext>
            </p:extLst>
          </p:nvPr>
        </p:nvGraphicFramePr>
        <p:xfrm>
          <a:off x="978878" y="469899"/>
          <a:ext cx="1116013" cy="1116013"/>
        </p:xfrm>
        <a:graphic>
          <a:graphicData uri="http://schemas.openxmlformats.org/presentationml/2006/ole">
            <mc:AlternateContent xmlns:mc="http://schemas.openxmlformats.org/markup-compatibility/2006">
              <mc:Choice xmlns:v="urn:schemas-microsoft-com:vml" Requires="v">
                <p:oleObj spid="_x0000_s37905"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878" y="469899"/>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2445423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noFill/>
          <a:ln>
            <a:solidFill>
              <a:schemeClr val="tx1"/>
            </a:solidFill>
            <a:miter lim="800000"/>
            <a:headEnd/>
            <a:tailEnd/>
          </a:ln>
        </p:spPr>
        <p:txBody>
          <a:bodyPr/>
          <a:lstStyle/>
          <a:p>
            <a:pPr algn="ctr" eaLnBrk="1" hangingPunct="1"/>
            <a:r>
              <a:rPr lang="it-IT" altLang="it-IT" sz="3200" b="1" i="1">
                <a:solidFill>
                  <a:srgbClr val="3333CC"/>
                </a:solidFill>
                <a:latin typeface="Lucida Calligraphy" panose="03010101010101010101" pitchFamily="66" charset="0"/>
              </a:rPr>
              <a:t>Sorveglianza Sanitaria</a:t>
            </a:r>
            <a:endParaRPr lang="it-IT" altLang="it-IT" sz="2200" b="1" i="1">
              <a:solidFill>
                <a:schemeClr val="accent2"/>
              </a:solidFill>
            </a:endParaRPr>
          </a:p>
        </p:txBody>
      </p:sp>
      <p:sp>
        <p:nvSpPr>
          <p:cNvPr id="23554" name="Rectangle 2"/>
          <p:cNvSpPr>
            <a:spLocks noGrp="1" noChangeArrowheads="1"/>
          </p:cNvSpPr>
          <p:nvPr>
            <p:ph idx="1"/>
          </p:nvPr>
        </p:nvSpPr>
        <p:spPr/>
        <p:txBody>
          <a:bodyPr>
            <a:normAutofit fontScale="85000" lnSpcReduction="20000"/>
          </a:bodyPr>
          <a:lstStyle/>
          <a:p>
            <a:pPr algn="ctr">
              <a:lnSpc>
                <a:spcPct val="80000"/>
              </a:lnSpc>
              <a:buClr>
                <a:schemeClr val="tx1"/>
              </a:buClr>
              <a:buNone/>
            </a:pPr>
            <a:r>
              <a:rPr lang="it-IT" altLang="it-IT" sz="2400" b="1" dirty="0"/>
              <a:t>art. 41 D. Lgs 81/08</a:t>
            </a:r>
          </a:p>
          <a:p>
            <a:pPr eaLnBrk="1" hangingPunct="1">
              <a:lnSpc>
                <a:spcPct val="80000"/>
              </a:lnSpc>
              <a:buClr>
                <a:schemeClr val="tx1"/>
              </a:buClr>
              <a:buFontTx/>
              <a:buNone/>
            </a:pPr>
            <a:endParaRPr lang="it-IT" altLang="it-IT" sz="2000" b="1" dirty="0"/>
          </a:p>
          <a:p>
            <a:pPr eaLnBrk="1" hangingPunct="1">
              <a:lnSpc>
                <a:spcPct val="80000"/>
              </a:lnSpc>
              <a:buClr>
                <a:schemeClr val="tx1"/>
              </a:buClr>
              <a:buFontTx/>
              <a:buNone/>
            </a:pPr>
            <a:r>
              <a:rPr lang="it-IT" altLang="it-IT" sz="2000" b="1" dirty="0"/>
              <a:t>6. </a:t>
            </a:r>
            <a:r>
              <a:rPr lang="it-IT" altLang="it-IT" sz="2200" dirty="0"/>
              <a:t>Il</a:t>
            </a:r>
            <a:r>
              <a:rPr lang="it-IT" altLang="it-IT" sz="2200" b="1" dirty="0"/>
              <a:t> </a:t>
            </a:r>
            <a:r>
              <a:rPr lang="it-IT" altLang="it-IT" sz="2200" b="1" dirty="0">
                <a:solidFill>
                  <a:srgbClr val="FF0000"/>
                </a:solidFill>
              </a:rPr>
              <a:t>medico competente</a:t>
            </a:r>
            <a:r>
              <a:rPr lang="it-IT" altLang="it-IT" sz="2200" b="1" dirty="0"/>
              <a:t>, </a:t>
            </a:r>
            <a:r>
              <a:rPr lang="it-IT" altLang="it-IT" sz="2200" dirty="0"/>
              <a:t>sulla base delle risultanze delle visite mediche di cui al comma 2, esprime uno dei seguenti </a:t>
            </a:r>
            <a:r>
              <a:rPr lang="it-IT" altLang="it-IT" sz="2200" b="1" dirty="0">
                <a:solidFill>
                  <a:srgbClr val="FF0000"/>
                </a:solidFill>
              </a:rPr>
              <a:t>giudizi relativi alla mansione specifica:</a:t>
            </a:r>
            <a:endParaRPr lang="it-IT" altLang="it-IT" sz="2200" b="1" i="1" dirty="0">
              <a:solidFill>
                <a:srgbClr val="FF0000"/>
              </a:solidFill>
            </a:endParaRPr>
          </a:p>
          <a:p>
            <a:pPr eaLnBrk="1" hangingPunct="1">
              <a:lnSpc>
                <a:spcPct val="80000"/>
              </a:lnSpc>
            </a:pPr>
            <a:r>
              <a:rPr lang="it-IT" altLang="it-IT" sz="2200" i="1" dirty="0"/>
              <a:t>a) </a:t>
            </a:r>
            <a:r>
              <a:rPr lang="it-IT" altLang="it-IT" sz="2200" dirty="0"/>
              <a:t>idoneità;</a:t>
            </a:r>
            <a:endParaRPr lang="it-IT" altLang="it-IT" sz="2200" i="1" dirty="0"/>
          </a:p>
          <a:p>
            <a:pPr eaLnBrk="1" hangingPunct="1">
              <a:lnSpc>
                <a:spcPct val="80000"/>
              </a:lnSpc>
            </a:pPr>
            <a:r>
              <a:rPr lang="it-IT" altLang="it-IT" sz="2200" i="1" dirty="0"/>
              <a:t>b) </a:t>
            </a:r>
            <a:r>
              <a:rPr lang="it-IT" altLang="it-IT" sz="2200" dirty="0"/>
              <a:t>idoneità parziale, temporanea o permanente, con prescrizioni o limitazioni;</a:t>
            </a:r>
            <a:endParaRPr lang="it-IT" altLang="it-IT" sz="2200" i="1" dirty="0"/>
          </a:p>
          <a:p>
            <a:pPr eaLnBrk="1" hangingPunct="1">
              <a:lnSpc>
                <a:spcPct val="80000"/>
              </a:lnSpc>
            </a:pPr>
            <a:r>
              <a:rPr lang="it-IT" altLang="it-IT" sz="2200" i="1" dirty="0"/>
              <a:t>c) </a:t>
            </a:r>
            <a:r>
              <a:rPr lang="it-IT" altLang="it-IT" sz="2200" dirty="0"/>
              <a:t>inidoneità temporanea;</a:t>
            </a:r>
            <a:endParaRPr lang="it-IT" altLang="it-IT" sz="2200" i="1" dirty="0"/>
          </a:p>
          <a:p>
            <a:pPr eaLnBrk="1" hangingPunct="1">
              <a:lnSpc>
                <a:spcPct val="80000"/>
              </a:lnSpc>
            </a:pPr>
            <a:r>
              <a:rPr lang="it-IT" altLang="it-IT" sz="2200" i="1" dirty="0"/>
              <a:t>d) </a:t>
            </a:r>
            <a:r>
              <a:rPr lang="it-IT" altLang="it-IT" sz="2200" dirty="0"/>
              <a:t>inidoneità permanente.</a:t>
            </a:r>
          </a:p>
          <a:p>
            <a:pPr eaLnBrk="1" hangingPunct="1">
              <a:lnSpc>
                <a:spcPct val="80000"/>
              </a:lnSpc>
              <a:buClr>
                <a:schemeClr val="tx1"/>
              </a:buClr>
              <a:buFontTx/>
              <a:buNone/>
            </a:pPr>
            <a:r>
              <a:rPr lang="it-IT" altLang="it-IT" sz="2200" dirty="0"/>
              <a:t>6-bis. Nei casi di cui alle lettere a), b), c) e d) del comma 6 il medico competente esprime il proprio giudizio per iscritto dando copia del giudizio medesimo al lavoratore e al datore di lavoro.</a:t>
            </a:r>
            <a:endParaRPr lang="it-IT" altLang="it-IT" sz="2200" i="1" dirty="0"/>
          </a:p>
          <a:p>
            <a:pPr eaLnBrk="1" hangingPunct="1">
              <a:lnSpc>
                <a:spcPct val="80000"/>
              </a:lnSpc>
              <a:buClr>
                <a:schemeClr val="tx1"/>
              </a:buClr>
              <a:buFontTx/>
              <a:buNone/>
            </a:pPr>
            <a:r>
              <a:rPr lang="it-IT" altLang="it-IT" sz="2200" dirty="0"/>
              <a:t>7. Nel caso di espressione del giudizio di inidoneità temporanea vanno precisati i limiti temporali di validità</a:t>
            </a:r>
            <a:r>
              <a:rPr lang="it-IT" altLang="it-IT" sz="2000" b="1" dirty="0"/>
              <a:t>.</a:t>
            </a:r>
            <a:endParaRPr lang="it-IT" altLang="it-IT" dirty="0"/>
          </a:p>
        </p:txBody>
      </p:sp>
      <p:graphicFrame>
        <p:nvGraphicFramePr>
          <p:cNvPr id="4" name="Object 4"/>
          <p:cNvGraphicFramePr>
            <a:graphicFrameLocks noChangeAspect="1"/>
          </p:cNvGraphicFramePr>
          <p:nvPr>
            <p:extLst>
              <p:ext uri="{D42A27DB-BD31-4B8C-83A1-F6EECF244321}">
                <p14:modId xmlns:p14="http://schemas.microsoft.com/office/powerpoint/2010/main" val="1118180198"/>
              </p:ext>
            </p:extLst>
          </p:nvPr>
        </p:nvGraphicFramePr>
        <p:xfrm>
          <a:off x="952501" y="469899"/>
          <a:ext cx="1116013" cy="1116013"/>
        </p:xfrm>
        <a:graphic>
          <a:graphicData uri="http://schemas.openxmlformats.org/presentationml/2006/ole">
            <mc:AlternateContent xmlns:mc="http://schemas.openxmlformats.org/markup-compatibility/2006">
              <mc:Choice xmlns:v="urn:schemas-microsoft-com:vml" Requires="v">
                <p:oleObj spid="_x0000_s5137"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1" y="469899"/>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8083405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noFill/>
          <a:ln>
            <a:solidFill>
              <a:schemeClr val="tx1"/>
            </a:solidFill>
            <a:miter lim="800000"/>
            <a:headEnd/>
            <a:tailEnd/>
          </a:ln>
        </p:spPr>
        <p:txBody>
          <a:bodyPr/>
          <a:lstStyle/>
          <a:p>
            <a:pPr algn="ctr" eaLnBrk="1" hangingPunct="1"/>
            <a:r>
              <a:rPr lang="it-IT" altLang="it-IT" sz="3200" b="1" i="1">
                <a:solidFill>
                  <a:srgbClr val="3333CC"/>
                </a:solidFill>
                <a:latin typeface="Lucida Calligraphy" panose="03010101010101010101" pitchFamily="66" charset="0"/>
              </a:rPr>
              <a:t>Sopralluogo sui posti di lavoro</a:t>
            </a:r>
            <a:endParaRPr lang="it-IT" altLang="it-IT" sz="2200" b="1" i="1">
              <a:solidFill>
                <a:schemeClr val="accent2"/>
              </a:solidFill>
            </a:endParaRPr>
          </a:p>
        </p:txBody>
      </p:sp>
      <p:sp>
        <p:nvSpPr>
          <p:cNvPr id="28674" name="Rectangle 2"/>
          <p:cNvSpPr>
            <a:spLocks noGrp="1" noChangeArrowheads="1"/>
          </p:cNvSpPr>
          <p:nvPr>
            <p:ph idx="1"/>
          </p:nvPr>
        </p:nvSpPr>
        <p:spPr/>
        <p:txBody>
          <a:bodyPr>
            <a:normAutofit fontScale="85000" lnSpcReduction="10000"/>
          </a:bodyPr>
          <a:lstStyle/>
          <a:p>
            <a:pPr marL="0" indent="0">
              <a:buNone/>
            </a:pPr>
            <a:r>
              <a:rPr lang="it-IT" altLang="it-IT" sz="2400" b="1" dirty="0">
                <a:solidFill>
                  <a:srgbClr val="FF0000"/>
                </a:solidFill>
                <a:latin typeface="Tahoma" panose="020B0604030504040204" pitchFamily="34" charset="0"/>
              </a:rPr>
              <a:t>Decreto Legislativo 81/08, modificato dal Decreto Legislativo 106/09</a:t>
            </a:r>
          </a:p>
          <a:p>
            <a:pPr marL="0" indent="0">
              <a:buNone/>
            </a:pPr>
            <a:endParaRPr lang="it-IT" altLang="it-IT" sz="2400" b="1" dirty="0"/>
          </a:p>
          <a:p>
            <a:pPr marL="0" indent="0">
              <a:buNone/>
            </a:pPr>
            <a:r>
              <a:rPr lang="it-IT" altLang="it-IT" sz="2400" b="1" dirty="0"/>
              <a:t>Articolo 25 - Obblighi del medico competente</a:t>
            </a:r>
          </a:p>
          <a:p>
            <a:pPr marL="0" indent="0">
              <a:buNone/>
            </a:pPr>
            <a:endParaRPr lang="it-IT" altLang="it-IT" sz="2400" i="1" dirty="0"/>
          </a:p>
          <a:p>
            <a:pPr marL="0" indent="0">
              <a:buNone/>
            </a:pPr>
            <a:r>
              <a:rPr lang="it-IT" altLang="it-IT" sz="2400" i="1" dirty="0"/>
              <a:t>l) </a:t>
            </a:r>
            <a:r>
              <a:rPr lang="it-IT" altLang="it-IT" sz="2400" dirty="0"/>
              <a:t>visita gli ambienti di lavoro almeno una volta all’anno o a cadenza diversa che stabilisce in base alla valutazione dei rischi; la indicazione di una periodicità diversa dall’annuale deve essere comunicata al datore di lavoro ai fini della sua annotazione nel documento di valutazione dei rischi;</a:t>
            </a:r>
          </a:p>
        </p:txBody>
      </p:sp>
      <p:graphicFrame>
        <p:nvGraphicFramePr>
          <p:cNvPr id="4" name="Object 4"/>
          <p:cNvGraphicFramePr>
            <a:graphicFrameLocks noChangeAspect="1"/>
          </p:cNvGraphicFramePr>
          <p:nvPr>
            <p:extLst>
              <p:ext uri="{D42A27DB-BD31-4B8C-83A1-F6EECF244321}">
                <p14:modId xmlns:p14="http://schemas.microsoft.com/office/powerpoint/2010/main" val="4272105609"/>
              </p:ext>
            </p:extLst>
          </p:nvPr>
        </p:nvGraphicFramePr>
        <p:xfrm>
          <a:off x="574432" y="771129"/>
          <a:ext cx="1116013" cy="1116013"/>
        </p:xfrm>
        <a:graphic>
          <a:graphicData uri="http://schemas.openxmlformats.org/presentationml/2006/ole">
            <mc:AlternateContent xmlns:mc="http://schemas.openxmlformats.org/markup-compatibility/2006">
              <mc:Choice xmlns:v="urn:schemas-microsoft-com:vml" Requires="v">
                <p:oleObj spid="_x0000_s27665"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432" y="771129"/>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877973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a:noFill/>
          <a:ln>
            <a:solidFill>
              <a:schemeClr val="tx1"/>
            </a:solidFill>
            <a:miter lim="800000"/>
            <a:headEnd/>
            <a:tailEnd/>
          </a:ln>
        </p:spPr>
        <p:txBody>
          <a:bodyPr/>
          <a:lstStyle/>
          <a:p>
            <a:pPr algn="ctr" eaLnBrk="1" hangingPunct="1"/>
            <a:r>
              <a:rPr lang="it-IT" altLang="it-IT" sz="3200" b="1" i="1">
                <a:solidFill>
                  <a:srgbClr val="3333CC"/>
                </a:solidFill>
                <a:latin typeface="Lucida Calligraphy" panose="03010101010101010101" pitchFamily="66" charset="0"/>
              </a:rPr>
              <a:t>Sopralluogo sui posti di lavoro</a:t>
            </a:r>
            <a:endParaRPr lang="it-IT" altLang="it-IT" sz="2200" b="1" i="1">
              <a:solidFill>
                <a:schemeClr val="accent2"/>
              </a:solidFill>
            </a:endParaRPr>
          </a:p>
        </p:txBody>
      </p:sp>
      <p:sp>
        <p:nvSpPr>
          <p:cNvPr id="19459" name="Rectangle 2"/>
          <p:cNvSpPr>
            <a:spLocks noGrp="1" noChangeArrowheads="1"/>
          </p:cNvSpPr>
          <p:nvPr>
            <p:ph idx="1"/>
          </p:nvPr>
        </p:nvSpPr>
        <p:spPr>
          <a:xfrm>
            <a:off x="838200" y="2365131"/>
            <a:ext cx="10515600" cy="3811831"/>
          </a:xfrm>
        </p:spPr>
        <p:txBody>
          <a:bodyPr>
            <a:normAutofit fontScale="77500" lnSpcReduction="20000"/>
          </a:bodyPr>
          <a:lstStyle/>
          <a:p>
            <a:pPr algn="just">
              <a:defRPr/>
            </a:pPr>
            <a:r>
              <a:rPr lang="it-IT" sz="3600" dirty="0"/>
              <a:t>La finalità della visita è quella di individuare i pericoli presenti in azienda, correlandoli ad ogni postazione di lavoro ed ad ogni mansione specifica. </a:t>
            </a:r>
          </a:p>
          <a:p>
            <a:pPr algn="just">
              <a:defRPr/>
            </a:pPr>
            <a:r>
              <a:rPr lang="it-IT" sz="3600" dirty="0"/>
              <a:t>Le informazioni acquisite in occasione del sopralluogo effettuato sono importanti nel determinare </a:t>
            </a:r>
            <a:r>
              <a:rPr lang="it-IT" sz="3600" dirty="0">
                <a:solidFill>
                  <a:srgbClr val="FF0000"/>
                </a:solidFill>
              </a:rPr>
              <a:t>la sorveglianza sanitaria</a:t>
            </a:r>
            <a:r>
              <a:rPr lang="it-IT" sz="3600" dirty="0"/>
              <a:t> da effettuare per i lavoratori esposti ai diversi rischi; inoltre può proporre l’esecuzione di indagini ambientali mirate a definire in termini quali-quantitativi gli specifici fattori di rischio occupazionali non ancora indagati. </a:t>
            </a:r>
            <a:endParaRPr lang="it-IT" altLang="it-IT" sz="3600" dirty="0">
              <a:solidFill>
                <a:srgbClr val="0070C0"/>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3869856281"/>
              </p:ext>
            </p:extLst>
          </p:nvPr>
        </p:nvGraphicFramePr>
        <p:xfrm>
          <a:off x="504093" y="737741"/>
          <a:ext cx="1116013" cy="1116013"/>
        </p:xfrm>
        <a:graphic>
          <a:graphicData uri="http://schemas.openxmlformats.org/presentationml/2006/ole">
            <mc:AlternateContent xmlns:mc="http://schemas.openxmlformats.org/markup-compatibility/2006">
              <mc:Choice xmlns:v="urn:schemas-microsoft-com:vml" Requires="v">
                <p:oleObj spid="_x0000_s25617"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093" y="737741"/>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3128016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4"/>
          <p:cNvGraphicFramePr>
            <a:graphicFrameLocks noChangeAspect="1"/>
          </p:cNvGraphicFramePr>
          <p:nvPr>
            <p:extLst>
              <p:ext uri="{D42A27DB-BD31-4B8C-83A1-F6EECF244321}">
                <p14:modId xmlns:p14="http://schemas.microsoft.com/office/powerpoint/2010/main" val="3737887448"/>
              </p:ext>
            </p:extLst>
          </p:nvPr>
        </p:nvGraphicFramePr>
        <p:xfrm>
          <a:off x="917331" y="404447"/>
          <a:ext cx="1116013" cy="1116013"/>
        </p:xfrm>
        <a:graphic>
          <a:graphicData uri="http://schemas.openxmlformats.org/presentationml/2006/ole">
            <mc:AlternateContent xmlns:mc="http://schemas.openxmlformats.org/markup-compatibility/2006">
              <mc:Choice xmlns:v="urn:schemas-microsoft-com:vml" Requires="v">
                <p:oleObj spid="_x0000_s62482"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331" y="404447"/>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Rectangle 2"/>
          <p:cNvSpPr>
            <a:spLocks noGrp="1" noChangeArrowheads="1"/>
          </p:cNvSpPr>
          <p:nvPr>
            <p:ph type="ctrTitle"/>
          </p:nvPr>
        </p:nvSpPr>
        <p:spPr>
          <a:xfrm>
            <a:off x="2279651" y="1341439"/>
            <a:ext cx="7777163" cy="1349007"/>
          </a:xfrm>
        </p:spPr>
        <p:txBody>
          <a:bodyPr>
            <a:normAutofit/>
          </a:bodyPr>
          <a:lstStyle/>
          <a:p>
            <a:r>
              <a:rPr lang="it-IT" sz="3200" dirty="0">
                <a:latin typeface="Arial" panose="020B0604020202020204" pitchFamily="34" charset="0"/>
                <a:cs typeface="Arial" panose="020B0604020202020204" pitchFamily="34" charset="0"/>
              </a:rPr>
              <a:t>IL DIFFICILE RAPPORTO TRA MEDICO COMPETENTE E MEDICO DI FAMIGLIA </a:t>
            </a:r>
            <a:endParaRPr lang="it-IT" altLang="it-IT" sz="3200" dirty="0">
              <a:latin typeface="Arial" panose="020B0604020202020204" pitchFamily="34" charset="0"/>
              <a:cs typeface="Arial" panose="020B0604020202020204" pitchFamily="34" charset="0"/>
            </a:endParaRPr>
          </a:p>
        </p:txBody>
      </p:sp>
      <p:sp>
        <p:nvSpPr>
          <p:cNvPr id="2053" name="Rectangle 3"/>
          <p:cNvSpPr>
            <a:spLocks noGrp="1" noChangeArrowheads="1"/>
          </p:cNvSpPr>
          <p:nvPr>
            <p:ph type="subTitle" idx="1"/>
          </p:nvPr>
        </p:nvSpPr>
        <p:spPr>
          <a:xfrm>
            <a:off x="2927350" y="3560885"/>
            <a:ext cx="6400800" cy="2628778"/>
          </a:xfrm>
        </p:spPr>
        <p:txBody>
          <a:bodyPr>
            <a:normAutofit fontScale="92500" lnSpcReduction="20000"/>
          </a:bodyPr>
          <a:lstStyle/>
          <a:p>
            <a:pPr algn="ctr">
              <a:defRPr/>
            </a:pPr>
            <a:r>
              <a:rPr lang="it-IT" sz="3200" b="1" dirty="0">
                <a:solidFill>
                  <a:schemeClr val="accent1">
                    <a:lumMod val="75000"/>
                  </a:schemeClr>
                </a:solidFill>
                <a:latin typeface="Bell MT" panose="02020503060305020303" pitchFamily="18" charset="0"/>
              </a:rPr>
              <a:t>Il ruolo e i compiti del medico competente</a:t>
            </a:r>
          </a:p>
          <a:p>
            <a:pPr>
              <a:defRPr/>
            </a:pPr>
            <a:endParaRPr lang="it-IT" sz="3200" dirty="0">
              <a:latin typeface="AR BLANCA" panose="02000000000000000000" pitchFamily="2" charset="0"/>
            </a:endParaRPr>
          </a:p>
          <a:p>
            <a:pPr algn="ctr" eaLnBrk="1" hangingPunct="1">
              <a:lnSpc>
                <a:spcPct val="90000"/>
              </a:lnSpc>
              <a:defRPr/>
            </a:pPr>
            <a:r>
              <a:rPr lang="it-IT" sz="2600" dirty="0">
                <a:latin typeface="Bodoni MT Black" panose="02070A03080606020203" pitchFamily="18" charset="0"/>
                <a:cs typeface="Arial" panose="020B0604020202020204" pitchFamily="34" charset="0"/>
              </a:rPr>
              <a:t>Dottor Gaetano Golia</a:t>
            </a:r>
          </a:p>
          <a:p>
            <a:pPr algn="ctr" eaLnBrk="1" hangingPunct="1">
              <a:lnSpc>
                <a:spcPct val="90000"/>
              </a:lnSpc>
              <a:defRPr/>
            </a:pPr>
            <a:r>
              <a:rPr lang="it-IT" sz="2600" dirty="0">
                <a:latin typeface="Bodoni MT Black" panose="02070A03080606020203" pitchFamily="18" charset="0"/>
                <a:cs typeface="Arial" panose="020B0604020202020204" pitchFamily="34" charset="0"/>
              </a:rPr>
              <a:t>(</a:t>
            </a:r>
            <a:r>
              <a:rPr lang="it-IT" sz="2600" cap="none" dirty="0">
                <a:latin typeface="Bodoni MT Black" panose="02070A03080606020203" pitchFamily="18" charset="0"/>
                <a:cs typeface="Arial" panose="020B0604020202020204" pitchFamily="34" charset="0"/>
              </a:rPr>
              <a:t>gaetano.golia@email.it</a:t>
            </a:r>
            <a:r>
              <a:rPr lang="it-IT" sz="3200" dirty="0">
                <a:latin typeface="Bodoni MT Black" panose="02070A03080606020203" pitchFamily="18" charset="0"/>
                <a:cs typeface="Arial" panose="020B0604020202020204" pitchFamily="34" charset="0"/>
              </a:rPr>
              <a:t>)</a:t>
            </a:r>
          </a:p>
          <a:p>
            <a:pPr eaLnBrk="1" hangingPunct="1">
              <a:lnSpc>
                <a:spcPct val="90000"/>
              </a:lnSpc>
              <a:defRPr/>
            </a:pPr>
            <a:endParaRPr lang="it-IT" sz="3200" dirty="0">
              <a:latin typeface="Bodoni MT Black" panose="02070A03080606020203" pitchFamily="18" charset="0"/>
              <a:cs typeface="Arial" panose="020B0604020202020204" pitchFamily="34" charset="0"/>
            </a:endParaRPr>
          </a:p>
          <a:p>
            <a:pPr algn="l" eaLnBrk="1" hangingPunct="1">
              <a:lnSpc>
                <a:spcPct val="90000"/>
              </a:lnSpc>
              <a:defRPr/>
            </a:pPr>
            <a:endParaRPr lang="it-IT" dirty="0"/>
          </a:p>
        </p:txBody>
      </p:sp>
    </p:spTree>
    <p:extLst>
      <p:ext uri="{BB962C8B-B14F-4D97-AF65-F5344CB8AC3E}">
        <p14:creationId xmlns:p14="http://schemas.microsoft.com/office/powerpoint/2010/main" val="2997042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title"/>
          </p:nvPr>
        </p:nvSpPr>
        <p:spPr>
          <a:noFill/>
          <a:ln>
            <a:solidFill>
              <a:schemeClr val="tx1"/>
            </a:solidFill>
            <a:miter lim="800000"/>
            <a:headEnd/>
            <a:tailEnd/>
          </a:ln>
        </p:spPr>
        <p:txBody>
          <a:bodyPr/>
          <a:lstStyle/>
          <a:p>
            <a:pPr algn="ctr" eaLnBrk="1" hangingPunct="1"/>
            <a:r>
              <a:rPr lang="it-IT" altLang="it-IT" sz="3200" b="1" i="1" dirty="0">
                <a:solidFill>
                  <a:srgbClr val="3333CC"/>
                </a:solidFill>
                <a:latin typeface="Lucida Calligraphy" panose="03010101010101010101" pitchFamily="66" charset="0"/>
              </a:rPr>
              <a:t>Sopralluogo sui posti di lavoro</a:t>
            </a:r>
            <a:endParaRPr lang="it-IT" altLang="it-IT" sz="2200" b="1" i="1" dirty="0">
              <a:solidFill>
                <a:schemeClr val="accent2"/>
              </a:solidFill>
            </a:endParaRPr>
          </a:p>
        </p:txBody>
      </p:sp>
      <p:sp>
        <p:nvSpPr>
          <p:cNvPr id="33794" name="Rectangle 2"/>
          <p:cNvSpPr>
            <a:spLocks noGrp="1" noChangeArrowheads="1"/>
          </p:cNvSpPr>
          <p:nvPr>
            <p:ph idx="1"/>
          </p:nvPr>
        </p:nvSpPr>
        <p:spPr>
          <a:xfrm>
            <a:off x="838200" y="2409093"/>
            <a:ext cx="10515600" cy="3767870"/>
          </a:xfrm>
        </p:spPr>
        <p:txBody>
          <a:bodyPr>
            <a:normAutofit lnSpcReduction="10000"/>
          </a:bodyPr>
          <a:lstStyle/>
          <a:p>
            <a:pPr algn="just"/>
            <a:r>
              <a:rPr lang="it-IT" altLang="it-IT" sz="3600" dirty="0"/>
              <a:t>La periodicità del sopralluogo permette al MC di visitare gli ambienti di lavoro più volte nel corso del tempo, offrendogli quindi la possibilità di verificare il rispetto delle prescrizioni individuate per i diversi lavoratori nel corso della SS e comunicate al lavoratore ed al DL. </a:t>
            </a:r>
            <a:endParaRPr lang="it-IT" altLang="it-IT" sz="3600" dirty="0">
              <a:solidFill>
                <a:srgbClr val="0070C0"/>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4261147756"/>
              </p:ext>
            </p:extLst>
          </p:nvPr>
        </p:nvGraphicFramePr>
        <p:xfrm>
          <a:off x="442546" y="737741"/>
          <a:ext cx="1116013" cy="1116013"/>
        </p:xfrm>
        <a:graphic>
          <a:graphicData uri="http://schemas.openxmlformats.org/presentationml/2006/ole">
            <mc:AlternateContent xmlns:mc="http://schemas.openxmlformats.org/markup-compatibility/2006">
              <mc:Choice xmlns:v="urn:schemas-microsoft-com:vml" Requires="v">
                <p:oleObj spid="_x0000_s23569"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546" y="737741"/>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961189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365126"/>
            <a:ext cx="10515600" cy="760290"/>
          </a:xfrm>
        </p:spPr>
        <p:txBody>
          <a:bodyPr>
            <a:normAutofit fontScale="90000"/>
          </a:bodyPr>
          <a:lstStyle/>
          <a:p>
            <a:pPr algn="ctr"/>
            <a:br>
              <a:rPr lang="it-IT" altLang="it-IT" sz="4000" b="1" i="1" dirty="0">
                <a:solidFill>
                  <a:srgbClr val="3333CC"/>
                </a:solidFill>
                <a:latin typeface="Lucida Calligraphy" panose="03010101010101010101" pitchFamily="66" charset="0"/>
              </a:rPr>
            </a:br>
            <a:r>
              <a:rPr lang="it-IT" altLang="it-IT" sz="4000" b="1" i="1" dirty="0">
                <a:solidFill>
                  <a:srgbClr val="3333CC"/>
                </a:solidFill>
                <a:latin typeface="Lucida Calligraphy" panose="03010101010101010101" pitchFamily="66" charset="0"/>
              </a:rPr>
              <a:t>Riunione periodica</a:t>
            </a:r>
            <a:br>
              <a:rPr lang="it-IT" altLang="it-IT" sz="3800" dirty="0"/>
            </a:br>
            <a:endParaRPr lang="it-IT" altLang="it-IT" sz="3800" dirty="0"/>
          </a:p>
        </p:txBody>
      </p:sp>
      <p:sp>
        <p:nvSpPr>
          <p:cNvPr id="34819" name="Rectangle 3"/>
          <p:cNvSpPr>
            <a:spLocks noGrp="1" noChangeArrowheads="1"/>
          </p:cNvSpPr>
          <p:nvPr>
            <p:ph idx="1"/>
          </p:nvPr>
        </p:nvSpPr>
        <p:spPr>
          <a:xfrm flipH="1">
            <a:off x="10756900" y="1412876"/>
            <a:ext cx="46038" cy="1903413"/>
          </a:xfrm>
        </p:spPr>
        <p:txBody>
          <a:bodyPr/>
          <a:lstStyle/>
          <a:p>
            <a:pPr eaLnBrk="1" hangingPunct="1">
              <a:buFont typeface="Wingdings" panose="05000000000000000000" pitchFamily="2" charset="2"/>
              <a:buNone/>
            </a:pPr>
            <a:endParaRPr lang="it-IT" altLang="it-IT"/>
          </a:p>
          <a:p>
            <a:pPr eaLnBrk="1" hangingPunct="1">
              <a:buFont typeface="Wingdings" panose="05000000000000000000" pitchFamily="2" charset="2"/>
              <a:buNone/>
            </a:pPr>
            <a:r>
              <a:rPr lang="it-IT" altLang="it-IT"/>
              <a:t>	</a:t>
            </a:r>
          </a:p>
          <a:p>
            <a:pPr eaLnBrk="1" hangingPunct="1">
              <a:buFont typeface="Wingdings" panose="05000000000000000000" pitchFamily="2" charset="2"/>
              <a:buNone/>
            </a:pPr>
            <a:endParaRPr lang="it-IT" altLang="it-IT" sz="3600"/>
          </a:p>
        </p:txBody>
      </p:sp>
      <p:sp>
        <p:nvSpPr>
          <p:cNvPr id="72710" name="Rectangle 4"/>
          <p:cNvSpPr>
            <a:spLocks noChangeArrowheads="1"/>
          </p:cNvSpPr>
          <p:nvPr/>
        </p:nvSpPr>
        <p:spPr bwMode="auto">
          <a:xfrm>
            <a:off x="1424354" y="1484313"/>
            <a:ext cx="9065846" cy="4401205"/>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it-IT" altLang="it-IT" sz="2800" b="1" dirty="0">
              <a:solidFill>
                <a:schemeClr val="accent6">
                  <a:lumMod val="50000"/>
                </a:schemeClr>
              </a:solidFill>
              <a:cs typeface="Times New Roman" panose="02020603050405020304" pitchFamily="18" charset="0"/>
            </a:endParaRPr>
          </a:p>
          <a:p>
            <a:pPr>
              <a:defRPr/>
            </a:pPr>
            <a:r>
              <a:rPr lang="it-IT" altLang="it-IT" sz="2800" b="1" dirty="0">
                <a:solidFill>
                  <a:schemeClr val="accent6">
                    <a:lumMod val="50000"/>
                  </a:schemeClr>
                </a:solidFill>
                <a:cs typeface="Times New Roman" panose="02020603050405020304" pitchFamily="18" charset="0"/>
              </a:rPr>
              <a:t>Decreto Legislativo 81/08, modificato dal Decreto Legislativo 106/09, art. 35</a:t>
            </a:r>
          </a:p>
          <a:p>
            <a:pPr>
              <a:defRPr/>
            </a:pPr>
            <a:endParaRPr lang="it-IT" sz="3200" b="1" dirty="0">
              <a:solidFill>
                <a:srgbClr val="FF0000"/>
              </a:solidFill>
            </a:endParaRPr>
          </a:p>
          <a:p>
            <a:pPr>
              <a:defRPr/>
            </a:pPr>
            <a:r>
              <a:rPr lang="it-IT" sz="2800" b="1" dirty="0">
                <a:solidFill>
                  <a:srgbClr val="FF0000"/>
                </a:solidFill>
              </a:rPr>
              <a:t>In quali aziende ?:       </a:t>
            </a:r>
          </a:p>
          <a:p>
            <a:pPr>
              <a:defRPr/>
            </a:pPr>
            <a:endParaRPr lang="it-IT" sz="2400" dirty="0"/>
          </a:p>
          <a:p>
            <a:pPr marL="457200" indent="-457200">
              <a:buFont typeface="Arial" panose="020B0604020202020204" pitchFamily="34" charset="0"/>
              <a:buChar char="•"/>
              <a:defRPr/>
            </a:pPr>
            <a:r>
              <a:rPr lang="it-IT" sz="2800" dirty="0"/>
              <a:t>Nelle Aziende che occupano più di 15 lavoratori.</a:t>
            </a:r>
          </a:p>
          <a:p>
            <a:pPr marL="457200" indent="-457200">
              <a:buFont typeface="Arial" panose="020B0604020202020204" pitchFamily="34" charset="0"/>
              <a:buChar char="•"/>
              <a:defRPr/>
            </a:pPr>
            <a:endParaRPr lang="it-IT" sz="2800" dirty="0"/>
          </a:p>
          <a:p>
            <a:pPr marL="457200" indent="-457200">
              <a:buFont typeface="Arial" panose="020B0604020202020204" pitchFamily="34" charset="0"/>
              <a:buChar char="•"/>
              <a:defRPr/>
            </a:pPr>
            <a:r>
              <a:rPr lang="it-IT" sz="2800" dirty="0"/>
              <a:t>Nelle Aziende fino a 15 lavoratori è facoltà del RLS chiedere la convocazione della riunione.</a:t>
            </a:r>
            <a:endParaRPr lang="it-IT" altLang="it-IT" sz="8000" b="1" dirty="0">
              <a:solidFill>
                <a:srgbClr val="FF0000"/>
              </a:solidFill>
              <a:latin typeface="French Script MT" pitchFamily="66" charset="0"/>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3922752667"/>
              </p:ext>
            </p:extLst>
          </p:nvPr>
        </p:nvGraphicFramePr>
        <p:xfrm>
          <a:off x="750278" y="494995"/>
          <a:ext cx="1116013" cy="1116013"/>
        </p:xfrm>
        <a:graphic>
          <a:graphicData uri="http://schemas.openxmlformats.org/presentationml/2006/ole">
            <mc:AlternateContent xmlns:mc="http://schemas.openxmlformats.org/markup-compatibility/2006">
              <mc:Choice xmlns:v="urn:schemas-microsoft-com:vml" Requires="v">
                <p:oleObj spid="_x0000_s21521"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278" y="494995"/>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5860815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algn="ctr"/>
            <a:r>
              <a:rPr lang="it-IT" altLang="it-IT" sz="3600" b="1" i="1" dirty="0">
                <a:solidFill>
                  <a:srgbClr val="3333CC"/>
                </a:solidFill>
                <a:latin typeface="Lucida Calligraphy" panose="03010101010101010101" pitchFamily="66" charset="0"/>
              </a:rPr>
              <a:t>Riunione periodica</a:t>
            </a:r>
            <a:br>
              <a:rPr lang="it-IT" altLang="it-IT" sz="3600" dirty="0"/>
            </a:br>
            <a:endParaRPr lang="it-IT" altLang="it-IT" sz="3800" dirty="0"/>
          </a:p>
        </p:txBody>
      </p:sp>
      <p:sp>
        <p:nvSpPr>
          <p:cNvPr id="35843" name="Rectangle 3"/>
          <p:cNvSpPr>
            <a:spLocks noGrp="1" noChangeArrowheads="1"/>
          </p:cNvSpPr>
          <p:nvPr>
            <p:ph idx="1"/>
          </p:nvPr>
        </p:nvSpPr>
        <p:spPr>
          <a:xfrm flipH="1">
            <a:off x="10756900" y="1412876"/>
            <a:ext cx="46038" cy="1903413"/>
          </a:xfrm>
        </p:spPr>
        <p:txBody>
          <a:bodyPr/>
          <a:lstStyle/>
          <a:p>
            <a:pPr eaLnBrk="1" hangingPunct="1">
              <a:buFont typeface="Wingdings" panose="05000000000000000000" pitchFamily="2" charset="2"/>
              <a:buNone/>
            </a:pPr>
            <a:endParaRPr lang="it-IT" altLang="it-IT"/>
          </a:p>
          <a:p>
            <a:pPr eaLnBrk="1" hangingPunct="1">
              <a:buFont typeface="Wingdings" panose="05000000000000000000" pitchFamily="2" charset="2"/>
              <a:buNone/>
            </a:pPr>
            <a:r>
              <a:rPr lang="it-IT" altLang="it-IT"/>
              <a:t>	</a:t>
            </a:r>
          </a:p>
          <a:p>
            <a:pPr eaLnBrk="1" hangingPunct="1">
              <a:buFont typeface="Wingdings" panose="05000000000000000000" pitchFamily="2" charset="2"/>
              <a:buNone/>
            </a:pPr>
            <a:endParaRPr lang="it-IT" altLang="it-IT" sz="3600"/>
          </a:p>
        </p:txBody>
      </p:sp>
      <p:sp>
        <p:nvSpPr>
          <p:cNvPr id="72710" name="Rectangle 4"/>
          <p:cNvSpPr>
            <a:spLocks noChangeArrowheads="1"/>
          </p:cNvSpPr>
          <p:nvPr/>
        </p:nvSpPr>
        <p:spPr bwMode="auto">
          <a:xfrm>
            <a:off x="1028700" y="1484314"/>
            <a:ext cx="10392507" cy="4401205"/>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it-IT" altLang="it-IT" sz="2800" b="1" dirty="0">
              <a:solidFill>
                <a:schemeClr val="accent6">
                  <a:lumMod val="50000"/>
                </a:schemeClr>
              </a:solidFill>
              <a:cs typeface="Times New Roman" panose="02020603050405020304" pitchFamily="18" charset="0"/>
            </a:endParaRPr>
          </a:p>
          <a:p>
            <a:pPr>
              <a:defRPr/>
            </a:pPr>
            <a:r>
              <a:rPr lang="it-IT" altLang="it-IT" sz="2800" b="1" dirty="0">
                <a:solidFill>
                  <a:schemeClr val="accent6">
                    <a:lumMod val="50000"/>
                  </a:schemeClr>
                </a:solidFill>
                <a:cs typeface="Times New Roman" panose="02020603050405020304" pitchFamily="18" charset="0"/>
              </a:rPr>
              <a:t>Decreto Legislativo 81/08, modificato dal Decreto Legislativo 106/09, art. 35</a:t>
            </a:r>
          </a:p>
          <a:p>
            <a:pPr>
              <a:defRPr/>
            </a:pPr>
            <a:endParaRPr lang="it-IT" sz="2800" b="1" dirty="0">
              <a:solidFill>
                <a:srgbClr val="FF0000"/>
              </a:solidFill>
            </a:endParaRPr>
          </a:p>
          <a:p>
            <a:pPr>
              <a:defRPr/>
            </a:pPr>
            <a:r>
              <a:rPr lang="it-IT" sz="2800" b="1" dirty="0">
                <a:solidFill>
                  <a:srgbClr val="FF0000"/>
                </a:solidFill>
              </a:rPr>
              <a:t>Quando:       </a:t>
            </a:r>
          </a:p>
          <a:p>
            <a:pPr>
              <a:defRPr/>
            </a:pPr>
            <a:endParaRPr lang="it-IT" sz="2400" dirty="0"/>
          </a:p>
          <a:p>
            <a:pPr marL="457200" indent="-457200">
              <a:buFont typeface="Arial" panose="020B0604020202020204" pitchFamily="34" charset="0"/>
              <a:buChar char="•"/>
              <a:defRPr/>
            </a:pPr>
            <a:r>
              <a:rPr lang="it-IT" sz="2800" dirty="0"/>
              <a:t>Almeno una volta l’anno.</a:t>
            </a:r>
          </a:p>
          <a:p>
            <a:pPr marL="457200" indent="-457200">
              <a:buFont typeface="Arial" panose="020B0604020202020204" pitchFamily="34" charset="0"/>
              <a:buChar char="•"/>
              <a:defRPr/>
            </a:pPr>
            <a:endParaRPr lang="it-IT" sz="2800" dirty="0"/>
          </a:p>
          <a:p>
            <a:pPr marL="457200" indent="-457200">
              <a:buFont typeface="Arial" panose="020B0604020202020204" pitchFamily="34" charset="0"/>
              <a:buChar char="•"/>
              <a:defRPr/>
            </a:pPr>
            <a:r>
              <a:rPr lang="it-IT" sz="2800" dirty="0"/>
              <a:t>in occasione di eventuali significative variazioni delle condizioni di esposizione al rischio</a:t>
            </a:r>
            <a:r>
              <a:rPr lang="it-IT" sz="3200" dirty="0"/>
              <a:t>.</a:t>
            </a:r>
            <a:endParaRPr lang="it-IT" altLang="it-IT" sz="8000" b="1" dirty="0">
              <a:solidFill>
                <a:srgbClr val="FF0000"/>
              </a:solidFill>
              <a:latin typeface="French Script MT" pitchFamily="66"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952328629"/>
              </p:ext>
            </p:extLst>
          </p:nvPr>
        </p:nvGraphicFramePr>
        <p:xfrm>
          <a:off x="750278" y="296863"/>
          <a:ext cx="1116013" cy="1116013"/>
        </p:xfrm>
        <a:graphic>
          <a:graphicData uri="http://schemas.openxmlformats.org/presentationml/2006/ole">
            <mc:AlternateContent xmlns:mc="http://schemas.openxmlformats.org/markup-compatibility/2006">
              <mc:Choice xmlns:v="urn:schemas-microsoft-com:vml" Requires="v">
                <p:oleObj spid="_x0000_s19472"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278" y="296863"/>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4112770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it-IT" altLang="it-IT" sz="4000" b="1" i="1" dirty="0">
                <a:solidFill>
                  <a:srgbClr val="3333CC"/>
                </a:solidFill>
                <a:latin typeface="Lucida Calligraphy" panose="03010101010101010101" pitchFamily="66" charset="0"/>
              </a:rPr>
              <a:t>Riunione periodica</a:t>
            </a:r>
            <a:endParaRPr lang="it-IT" altLang="it-IT" sz="3800" dirty="0"/>
          </a:p>
        </p:txBody>
      </p:sp>
      <p:sp>
        <p:nvSpPr>
          <p:cNvPr id="36867" name="Rectangle 3"/>
          <p:cNvSpPr>
            <a:spLocks noGrp="1" noChangeArrowheads="1"/>
          </p:cNvSpPr>
          <p:nvPr>
            <p:ph idx="1"/>
          </p:nvPr>
        </p:nvSpPr>
        <p:spPr>
          <a:xfrm flipH="1">
            <a:off x="10756900" y="1412876"/>
            <a:ext cx="46038" cy="1903413"/>
          </a:xfrm>
        </p:spPr>
        <p:txBody>
          <a:bodyPr/>
          <a:lstStyle/>
          <a:p>
            <a:pPr eaLnBrk="1" hangingPunct="1">
              <a:buFont typeface="Wingdings" panose="05000000000000000000" pitchFamily="2" charset="2"/>
              <a:buNone/>
            </a:pPr>
            <a:endParaRPr lang="it-IT" altLang="it-IT"/>
          </a:p>
          <a:p>
            <a:pPr eaLnBrk="1" hangingPunct="1">
              <a:buFont typeface="Wingdings" panose="05000000000000000000" pitchFamily="2" charset="2"/>
              <a:buNone/>
            </a:pPr>
            <a:r>
              <a:rPr lang="it-IT" altLang="it-IT"/>
              <a:t>	</a:t>
            </a:r>
          </a:p>
          <a:p>
            <a:pPr eaLnBrk="1" hangingPunct="1">
              <a:buFont typeface="Wingdings" panose="05000000000000000000" pitchFamily="2" charset="2"/>
              <a:buNone/>
            </a:pPr>
            <a:endParaRPr lang="it-IT" altLang="it-IT" sz="3600"/>
          </a:p>
        </p:txBody>
      </p:sp>
      <p:sp>
        <p:nvSpPr>
          <p:cNvPr id="72710" name="Rectangle 4"/>
          <p:cNvSpPr>
            <a:spLocks noChangeArrowheads="1"/>
          </p:cNvSpPr>
          <p:nvPr/>
        </p:nvSpPr>
        <p:spPr bwMode="auto">
          <a:xfrm>
            <a:off x="2279650" y="1484313"/>
            <a:ext cx="8210550" cy="4524315"/>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it-IT" sz="3200" b="1" dirty="0">
              <a:solidFill>
                <a:srgbClr val="FF0000"/>
              </a:solidFill>
            </a:endParaRPr>
          </a:p>
          <a:p>
            <a:pPr>
              <a:defRPr/>
            </a:pPr>
            <a:r>
              <a:rPr lang="it-IT" altLang="it-IT" sz="2800" b="1" dirty="0">
                <a:solidFill>
                  <a:schemeClr val="accent6">
                    <a:lumMod val="50000"/>
                  </a:schemeClr>
                </a:solidFill>
                <a:cs typeface="Times New Roman" panose="02020603050405020304" pitchFamily="18" charset="0"/>
              </a:rPr>
              <a:t>Decreto Legislativo 81/08, modificato dal Decreto Legislativo 106/09, art. 35</a:t>
            </a:r>
          </a:p>
          <a:p>
            <a:pPr>
              <a:defRPr/>
            </a:pPr>
            <a:endParaRPr lang="it-IT" sz="2800" b="1" dirty="0">
              <a:solidFill>
                <a:srgbClr val="FF0000"/>
              </a:solidFill>
            </a:endParaRPr>
          </a:p>
          <a:p>
            <a:pPr>
              <a:defRPr/>
            </a:pPr>
            <a:r>
              <a:rPr lang="it-IT" sz="2800" b="1" dirty="0">
                <a:solidFill>
                  <a:srgbClr val="FF0000"/>
                </a:solidFill>
              </a:rPr>
              <a:t>Chi partecipa:       </a:t>
            </a:r>
          </a:p>
          <a:p>
            <a:pPr>
              <a:defRPr/>
            </a:pPr>
            <a:endParaRPr lang="it-IT" sz="2400" dirty="0"/>
          </a:p>
          <a:p>
            <a:pPr marL="457200" indent="-457200">
              <a:buFont typeface="Arial" panose="020B0604020202020204" pitchFamily="34" charset="0"/>
              <a:buChar char="•"/>
              <a:defRPr/>
            </a:pPr>
            <a:r>
              <a:rPr lang="it-IT" sz="3000" dirty="0" err="1"/>
              <a:t>ll</a:t>
            </a:r>
            <a:r>
              <a:rPr lang="it-IT" sz="3000" dirty="0"/>
              <a:t> datore di lavoro o un suo rappresentante </a:t>
            </a:r>
          </a:p>
          <a:p>
            <a:pPr marL="457200" indent="-457200">
              <a:buFont typeface="Arial" panose="020B0604020202020204" pitchFamily="34" charset="0"/>
              <a:buChar char="•"/>
              <a:defRPr/>
            </a:pPr>
            <a:r>
              <a:rPr lang="it-IT" sz="3000" dirty="0"/>
              <a:t>Il RSPP</a:t>
            </a:r>
          </a:p>
          <a:p>
            <a:pPr marL="457200" indent="-457200">
              <a:buFont typeface="Arial" panose="020B0604020202020204" pitchFamily="34" charset="0"/>
              <a:buChar char="•"/>
              <a:defRPr/>
            </a:pPr>
            <a:r>
              <a:rPr lang="it-IT" sz="3000" dirty="0"/>
              <a:t>il medico competente, ove nominato</a:t>
            </a:r>
          </a:p>
          <a:p>
            <a:pPr marL="457200" indent="-457200">
              <a:buFont typeface="Arial" panose="020B0604020202020204" pitchFamily="34" charset="0"/>
              <a:buChar char="•"/>
              <a:defRPr/>
            </a:pPr>
            <a:r>
              <a:rPr lang="it-IT" sz="3000" dirty="0"/>
              <a:t>Il  RLS</a:t>
            </a:r>
            <a:endParaRPr lang="it-IT" altLang="it-IT" sz="3000" b="1" dirty="0">
              <a:solidFill>
                <a:srgbClr val="FF0000"/>
              </a:solidFill>
              <a:latin typeface="French Script MT" pitchFamily="66"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911607355"/>
              </p:ext>
            </p:extLst>
          </p:nvPr>
        </p:nvGraphicFramePr>
        <p:xfrm>
          <a:off x="612775" y="365125"/>
          <a:ext cx="1116013" cy="1116013"/>
        </p:xfrm>
        <a:graphic>
          <a:graphicData uri="http://schemas.openxmlformats.org/presentationml/2006/ole">
            <mc:AlternateContent xmlns:mc="http://schemas.openxmlformats.org/markup-compatibility/2006">
              <mc:Choice xmlns:v="urn:schemas-microsoft-com:vml" Requires="v">
                <p:oleObj spid="_x0000_s17424"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365125"/>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01517030"/>
      </p:ext>
    </p:extLst>
  </p:cSld>
  <p:clrMapOvr>
    <a:masterClrMapping/>
  </p:clrMapOvr>
  <p:transition spd="slow">
    <p:wheel spokes="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a:r>
              <a:rPr lang="it-IT" altLang="it-IT" sz="4000" b="1" i="1" dirty="0">
                <a:solidFill>
                  <a:srgbClr val="3333CC"/>
                </a:solidFill>
                <a:latin typeface="Lucida Calligraphy" panose="03010101010101010101" pitchFamily="66" charset="0"/>
              </a:rPr>
              <a:t>Riunione periodica</a:t>
            </a:r>
            <a:endParaRPr lang="it-IT" altLang="it-IT" sz="3800" dirty="0"/>
          </a:p>
        </p:txBody>
      </p:sp>
      <p:sp>
        <p:nvSpPr>
          <p:cNvPr id="37891" name="Rectangle 3"/>
          <p:cNvSpPr>
            <a:spLocks noGrp="1" noChangeArrowheads="1"/>
          </p:cNvSpPr>
          <p:nvPr>
            <p:ph idx="1"/>
          </p:nvPr>
        </p:nvSpPr>
        <p:spPr>
          <a:xfrm flipH="1">
            <a:off x="10756900" y="1412876"/>
            <a:ext cx="46038" cy="1903413"/>
          </a:xfrm>
        </p:spPr>
        <p:txBody>
          <a:bodyPr/>
          <a:lstStyle/>
          <a:p>
            <a:pPr eaLnBrk="1" hangingPunct="1">
              <a:buFont typeface="Wingdings" panose="05000000000000000000" pitchFamily="2" charset="2"/>
              <a:buNone/>
            </a:pPr>
            <a:endParaRPr lang="it-IT" altLang="it-IT"/>
          </a:p>
          <a:p>
            <a:pPr eaLnBrk="1" hangingPunct="1">
              <a:buFont typeface="Wingdings" panose="05000000000000000000" pitchFamily="2" charset="2"/>
              <a:buNone/>
            </a:pPr>
            <a:r>
              <a:rPr lang="it-IT" altLang="it-IT"/>
              <a:t>	</a:t>
            </a:r>
          </a:p>
          <a:p>
            <a:pPr eaLnBrk="1" hangingPunct="1">
              <a:buFont typeface="Wingdings" panose="05000000000000000000" pitchFamily="2" charset="2"/>
              <a:buNone/>
            </a:pPr>
            <a:endParaRPr lang="it-IT" altLang="it-IT" sz="3600"/>
          </a:p>
        </p:txBody>
      </p:sp>
      <p:sp>
        <p:nvSpPr>
          <p:cNvPr id="72710" name="Rectangle 4"/>
          <p:cNvSpPr>
            <a:spLocks noChangeArrowheads="1"/>
          </p:cNvSpPr>
          <p:nvPr/>
        </p:nvSpPr>
        <p:spPr bwMode="auto">
          <a:xfrm>
            <a:off x="888023" y="1484314"/>
            <a:ext cx="10928839" cy="4476871"/>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it-IT" altLang="it-IT" sz="2800" b="1" dirty="0">
              <a:solidFill>
                <a:schemeClr val="accent6">
                  <a:lumMod val="50000"/>
                </a:schemeClr>
              </a:solidFill>
              <a:cs typeface="Times New Roman" panose="02020603050405020304" pitchFamily="18" charset="0"/>
            </a:endParaRPr>
          </a:p>
          <a:p>
            <a:pPr>
              <a:defRPr/>
            </a:pPr>
            <a:r>
              <a:rPr lang="it-IT" altLang="it-IT" sz="2800" b="1" dirty="0">
                <a:solidFill>
                  <a:schemeClr val="accent6">
                    <a:lumMod val="50000"/>
                  </a:schemeClr>
                </a:solidFill>
                <a:cs typeface="Times New Roman" panose="02020603050405020304" pitchFamily="18" charset="0"/>
              </a:rPr>
              <a:t>Decreto Legislativo 81/08, modificato dal Decreto Legislativo 106/09, art. 35</a:t>
            </a:r>
          </a:p>
          <a:p>
            <a:pPr>
              <a:defRPr/>
            </a:pPr>
            <a:endParaRPr lang="it-IT" sz="2800" b="1" dirty="0">
              <a:solidFill>
                <a:srgbClr val="FF0000"/>
              </a:solidFill>
            </a:endParaRPr>
          </a:p>
          <a:p>
            <a:pPr>
              <a:defRPr/>
            </a:pPr>
            <a:r>
              <a:rPr lang="it-IT" sz="2800" b="1" dirty="0">
                <a:solidFill>
                  <a:srgbClr val="FF0000"/>
                </a:solidFill>
              </a:rPr>
              <a:t>Argomenti da trattare:       </a:t>
            </a:r>
          </a:p>
          <a:p>
            <a:pPr>
              <a:defRPr/>
            </a:pPr>
            <a:endParaRPr lang="it-IT" sz="2400" dirty="0"/>
          </a:p>
          <a:p>
            <a:pPr marL="457200" indent="-457200">
              <a:buFont typeface="Arial" panose="020B0604020202020204" pitchFamily="34" charset="0"/>
              <a:buChar char="•"/>
              <a:defRPr/>
            </a:pPr>
            <a:r>
              <a:rPr lang="it-IT" sz="2400" dirty="0"/>
              <a:t>documento di valutazione dei rischi;</a:t>
            </a:r>
          </a:p>
          <a:p>
            <a:pPr marL="457200" indent="-457200">
              <a:buFont typeface="Arial" panose="020B0604020202020204" pitchFamily="34" charset="0"/>
              <a:buChar char="•"/>
              <a:defRPr/>
            </a:pPr>
            <a:r>
              <a:rPr lang="it-IT" sz="2400" dirty="0"/>
              <a:t>andamento infortuni, malattie professionali e sorveglianza sanitaria</a:t>
            </a:r>
          </a:p>
          <a:p>
            <a:pPr marL="457200" indent="-457200">
              <a:buFont typeface="Arial" panose="020B0604020202020204" pitchFamily="34" charset="0"/>
              <a:buChar char="•"/>
              <a:defRPr/>
            </a:pPr>
            <a:r>
              <a:rPr lang="it-IT" sz="2400" dirty="0"/>
              <a:t>criteri di scelta, caratteristiche tecniche ed efficacia dei DPI</a:t>
            </a:r>
          </a:p>
          <a:p>
            <a:pPr marL="457200" indent="-457200">
              <a:buFont typeface="Arial" panose="020B0604020202020204" pitchFamily="34" charset="0"/>
              <a:buChar char="•"/>
              <a:defRPr/>
            </a:pPr>
            <a:r>
              <a:rPr lang="it-IT" sz="2400" dirty="0"/>
              <a:t>programmi di informazione e formazione dei dirigenti, dei preposti e dei lavoratori ai fini della sicurezza e della protezione della loro salute</a:t>
            </a:r>
            <a:endParaRPr lang="it-IT" altLang="it-IT" sz="8000" b="1" dirty="0">
              <a:solidFill>
                <a:srgbClr val="FF0000"/>
              </a:solidFill>
              <a:latin typeface="French Script MT" pitchFamily="66"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072693664"/>
              </p:ext>
            </p:extLst>
          </p:nvPr>
        </p:nvGraphicFramePr>
        <p:xfrm>
          <a:off x="679939" y="365125"/>
          <a:ext cx="1116013" cy="1116013"/>
        </p:xfrm>
        <a:graphic>
          <a:graphicData uri="http://schemas.openxmlformats.org/presentationml/2006/ole">
            <mc:AlternateContent xmlns:mc="http://schemas.openxmlformats.org/markup-compatibility/2006">
              <mc:Choice xmlns:v="urn:schemas-microsoft-com:vml" Requires="v">
                <p:oleObj spid="_x0000_s15376"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939" y="365125"/>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094282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r>
              <a:rPr lang="it-IT" altLang="it-IT" sz="3600" b="1" i="1" dirty="0">
                <a:solidFill>
                  <a:srgbClr val="3333CC"/>
                </a:solidFill>
                <a:latin typeface="Lucida Calligraphy" panose="03010101010101010101" pitchFamily="66" charset="0"/>
              </a:rPr>
              <a:t>Riunione periodica</a:t>
            </a:r>
            <a:endParaRPr lang="it-IT" altLang="it-IT" sz="3800" dirty="0"/>
          </a:p>
        </p:txBody>
      </p:sp>
      <p:sp>
        <p:nvSpPr>
          <p:cNvPr id="38915" name="Rectangle 3"/>
          <p:cNvSpPr>
            <a:spLocks noGrp="1" noChangeArrowheads="1"/>
          </p:cNvSpPr>
          <p:nvPr>
            <p:ph idx="1"/>
          </p:nvPr>
        </p:nvSpPr>
        <p:spPr>
          <a:xfrm flipH="1">
            <a:off x="10756900" y="1412876"/>
            <a:ext cx="46038" cy="1903413"/>
          </a:xfrm>
        </p:spPr>
        <p:txBody>
          <a:bodyPr/>
          <a:lstStyle/>
          <a:p>
            <a:pPr eaLnBrk="1" hangingPunct="1">
              <a:buFont typeface="Wingdings" panose="05000000000000000000" pitchFamily="2" charset="2"/>
              <a:buNone/>
            </a:pPr>
            <a:endParaRPr lang="it-IT" altLang="it-IT"/>
          </a:p>
          <a:p>
            <a:pPr eaLnBrk="1" hangingPunct="1">
              <a:buFont typeface="Wingdings" panose="05000000000000000000" pitchFamily="2" charset="2"/>
              <a:buNone/>
            </a:pPr>
            <a:r>
              <a:rPr lang="it-IT" altLang="it-IT"/>
              <a:t>	</a:t>
            </a:r>
          </a:p>
          <a:p>
            <a:pPr eaLnBrk="1" hangingPunct="1">
              <a:buFont typeface="Wingdings" panose="05000000000000000000" pitchFamily="2" charset="2"/>
              <a:buNone/>
            </a:pPr>
            <a:endParaRPr lang="it-IT" altLang="it-IT" sz="3600"/>
          </a:p>
        </p:txBody>
      </p:sp>
      <p:sp>
        <p:nvSpPr>
          <p:cNvPr id="38916" name="Rectangle 4"/>
          <p:cNvSpPr>
            <a:spLocks noChangeArrowheads="1"/>
          </p:cNvSpPr>
          <p:nvPr/>
        </p:nvSpPr>
        <p:spPr bwMode="auto">
          <a:xfrm>
            <a:off x="562708" y="1484314"/>
            <a:ext cx="11046788" cy="4380155"/>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None/>
            </a:pPr>
            <a:endParaRPr lang="it-IT" altLang="it-IT" b="1" dirty="0">
              <a:solidFill>
                <a:schemeClr val="accent6">
                  <a:lumMod val="50000"/>
                </a:schemeClr>
              </a:solidFill>
              <a:cs typeface="Times New Roman" panose="02020603050405020304" pitchFamily="18" charset="0"/>
            </a:endParaRPr>
          </a:p>
          <a:p>
            <a:pPr>
              <a:spcBef>
                <a:spcPct val="0"/>
              </a:spcBef>
              <a:buClrTx/>
              <a:buSzTx/>
              <a:buNone/>
            </a:pPr>
            <a:r>
              <a:rPr lang="it-IT" altLang="it-IT" b="1" dirty="0">
                <a:solidFill>
                  <a:schemeClr val="accent6">
                    <a:lumMod val="50000"/>
                  </a:schemeClr>
                </a:solidFill>
                <a:cs typeface="Times New Roman" panose="02020603050405020304" pitchFamily="18" charset="0"/>
              </a:rPr>
              <a:t>Decreto Legislativo 81/08, modificato dal Decreto Legislativo 106/09, art. 35</a:t>
            </a:r>
          </a:p>
          <a:p>
            <a:pPr>
              <a:spcBef>
                <a:spcPct val="0"/>
              </a:spcBef>
              <a:buClrTx/>
              <a:buSzTx/>
              <a:buFontTx/>
              <a:buNone/>
            </a:pPr>
            <a:r>
              <a:rPr lang="it-IT" altLang="it-IT" b="1" dirty="0">
                <a:solidFill>
                  <a:srgbClr val="FF0000"/>
                </a:solidFill>
              </a:rPr>
              <a:t>RELAZIONE SANITARIA</a:t>
            </a:r>
          </a:p>
          <a:p>
            <a:pPr>
              <a:spcBef>
                <a:spcPct val="0"/>
              </a:spcBef>
              <a:buClrTx/>
              <a:buSzTx/>
              <a:buFontTx/>
              <a:buNone/>
            </a:pPr>
            <a:r>
              <a:rPr lang="it-IT" altLang="it-IT" b="1" dirty="0">
                <a:solidFill>
                  <a:srgbClr val="FF0000"/>
                </a:solidFill>
              </a:rPr>
              <a:t>Art. 25, comma 1, lettera i)</a:t>
            </a:r>
            <a:endParaRPr lang="it-IT" altLang="it-IT" dirty="0"/>
          </a:p>
          <a:p>
            <a:pPr>
              <a:spcBef>
                <a:spcPct val="0"/>
              </a:spcBef>
              <a:buClrTx/>
              <a:buSzTx/>
              <a:buFontTx/>
              <a:buNone/>
            </a:pPr>
            <a:endParaRPr lang="it-IT" altLang="it-IT" sz="2400" dirty="0"/>
          </a:p>
          <a:p>
            <a:pPr>
              <a:spcBef>
                <a:spcPct val="0"/>
              </a:spcBef>
              <a:buClrTx/>
              <a:buSzTx/>
              <a:buFontTx/>
              <a:buNone/>
            </a:pPr>
            <a:r>
              <a:rPr lang="it-IT" altLang="it-IT" dirty="0"/>
              <a:t> [il medico competente] comunica per iscritto, i risultati anonimi collettivi della sorveglianza sanitaria effettuata e fornisce indicazioni sul significato di detti risultati ai fini della attuazione delle misure per la tutela della salute e della integrità psico-fisica dei lavoratori</a:t>
            </a:r>
          </a:p>
        </p:txBody>
      </p:sp>
      <p:graphicFrame>
        <p:nvGraphicFramePr>
          <p:cNvPr id="5" name="Object 4"/>
          <p:cNvGraphicFramePr>
            <a:graphicFrameLocks noChangeAspect="1"/>
          </p:cNvGraphicFramePr>
          <p:nvPr>
            <p:extLst>
              <p:ext uri="{D42A27DB-BD31-4B8C-83A1-F6EECF244321}">
                <p14:modId xmlns:p14="http://schemas.microsoft.com/office/powerpoint/2010/main" val="3654452955"/>
              </p:ext>
            </p:extLst>
          </p:nvPr>
        </p:nvGraphicFramePr>
        <p:xfrm>
          <a:off x="896937" y="368300"/>
          <a:ext cx="1116013" cy="1116013"/>
        </p:xfrm>
        <a:graphic>
          <a:graphicData uri="http://schemas.openxmlformats.org/presentationml/2006/ole">
            <mc:AlternateContent xmlns:mc="http://schemas.openxmlformats.org/markup-compatibility/2006">
              <mc:Choice xmlns:v="urn:schemas-microsoft-com:vml" Requires="v">
                <p:oleObj spid="_x0000_s13328"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937" y="368300"/>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5084027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981200" y="277813"/>
            <a:ext cx="8743950" cy="1206500"/>
          </a:xfrm>
        </p:spPr>
        <p:txBody>
          <a:bodyPr/>
          <a:lstStyle/>
          <a:p>
            <a:pPr algn="ctr"/>
            <a:r>
              <a:rPr lang="it-IT" altLang="it-IT" sz="4000" b="1" i="1" dirty="0">
                <a:solidFill>
                  <a:srgbClr val="3333CC"/>
                </a:solidFill>
                <a:latin typeface="Lucida Calligraphy" panose="03010101010101010101" pitchFamily="66" charset="0"/>
              </a:rPr>
              <a:t>Riunione periodica</a:t>
            </a:r>
            <a:endParaRPr lang="it-IT" altLang="it-IT" sz="3800" dirty="0"/>
          </a:p>
        </p:txBody>
      </p:sp>
      <p:sp>
        <p:nvSpPr>
          <p:cNvPr id="39939" name="Rectangle 3"/>
          <p:cNvSpPr>
            <a:spLocks noGrp="1" noChangeArrowheads="1"/>
          </p:cNvSpPr>
          <p:nvPr>
            <p:ph idx="1"/>
          </p:nvPr>
        </p:nvSpPr>
        <p:spPr>
          <a:xfrm flipH="1">
            <a:off x="10756900" y="1412876"/>
            <a:ext cx="46038" cy="1903413"/>
          </a:xfrm>
        </p:spPr>
        <p:txBody>
          <a:bodyPr/>
          <a:lstStyle/>
          <a:p>
            <a:pPr eaLnBrk="1" hangingPunct="1">
              <a:buFont typeface="Wingdings" panose="05000000000000000000" pitchFamily="2" charset="2"/>
              <a:buNone/>
            </a:pPr>
            <a:endParaRPr lang="it-IT" altLang="it-IT"/>
          </a:p>
          <a:p>
            <a:pPr eaLnBrk="1" hangingPunct="1">
              <a:buFont typeface="Wingdings" panose="05000000000000000000" pitchFamily="2" charset="2"/>
              <a:buNone/>
            </a:pPr>
            <a:r>
              <a:rPr lang="it-IT" altLang="it-IT"/>
              <a:t>	</a:t>
            </a:r>
          </a:p>
          <a:p>
            <a:pPr eaLnBrk="1" hangingPunct="1">
              <a:buFont typeface="Wingdings" panose="05000000000000000000" pitchFamily="2" charset="2"/>
              <a:buNone/>
            </a:pPr>
            <a:endParaRPr lang="it-IT" altLang="it-IT" sz="3600"/>
          </a:p>
        </p:txBody>
      </p:sp>
      <p:sp>
        <p:nvSpPr>
          <p:cNvPr id="39940" name="Rectangle 4"/>
          <p:cNvSpPr>
            <a:spLocks noChangeArrowheads="1"/>
          </p:cNvSpPr>
          <p:nvPr/>
        </p:nvSpPr>
        <p:spPr bwMode="auto">
          <a:xfrm>
            <a:off x="2279650" y="1484314"/>
            <a:ext cx="8210550" cy="3970337"/>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it-IT" altLang="it-IT" dirty="0"/>
          </a:p>
          <a:p>
            <a:pPr algn="just">
              <a:spcBef>
                <a:spcPct val="0"/>
              </a:spcBef>
              <a:buClrTx/>
              <a:buSzTx/>
              <a:buFontTx/>
              <a:buNone/>
            </a:pPr>
            <a:r>
              <a:rPr lang="it-IT" altLang="it-IT" dirty="0"/>
              <a:t>Il MC deve partecipare alla riunione periodica del servizio di prevenzione e protezione (art.35, comma 1, </a:t>
            </a:r>
            <a:r>
              <a:rPr lang="it-IT" altLang="it-IT" dirty="0" err="1"/>
              <a:t>lett</a:t>
            </a:r>
            <a:r>
              <a:rPr lang="it-IT" altLang="it-IT" dirty="0"/>
              <a:t>. c): questa è un momento fondamentale di confronto con il DL, e, quindi con l’RSPP e il RLS, in quanto costituisce l’occasione per fornire informazioni sui risultati della sorveglianza sanitaria in precedenza attuata in azienda e sul loro significato. </a:t>
            </a:r>
          </a:p>
        </p:txBody>
      </p:sp>
      <p:graphicFrame>
        <p:nvGraphicFramePr>
          <p:cNvPr id="5" name="Object 4"/>
          <p:cNvGraphicFramePr>
            <a:graphicFrameLocks noChangeAspect="1"/>
          </p:cNvGraphicFramePr>
          <p:nvPr>
            <p:extLst>
              <p:ext uri="{D42A27DB-BD31-4B8C-83A1-F6EECF244321}">
                <p14:modId xmlns:p14="http://schemas.microsoft.com/office/powerpoint/2010/main" val="3613677096"/>
              </p:ext>
            </p:extLst>
          </p:nvPr>
        </p:nvGraphicFramePr>
        <p:xfrm>
          <a:off x="865187" y="323056"/>
          <a:ext cx="1116013" cy="1116013"/>
        </p:xfrm>
        <a:graphic>
          <a:graphicData uri="http://schemas.openxmlformats.org/presentationml/2006/ole">
            <mc:AlternateContent xmlns:mc="http://schemas.openxmlformats.org/markup-compatibility/2006">
              <mc:Choice xmlns:v="urn:schemas-microsoft-com:vml" Requires="v">
                <p:oleObj spid="_x0000_s11279"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187" y="323056"/>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131488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81200" y="277813"/>
            <a:ext cx="8743950" cy="1206500"/>
          </a:xfrm>
        </p:spPr>
        <p:txBody>
          <a:bodyPr/>
          <a:lstStyle/>
          <a:p>
            <a:pPr algn="ctr"/>
            <a:r>
              <a:rPr lang="it-IT" altLang="it-IT" sz="3600" b="1" i="1" dirty="0">
                <a:solidFill>
                  <a:srgbClr val="3333CC"/>
                </a:solidFill>
                <a:latin typeface="Lucida Calligraphy" panose="03010101010101010101" pitchFamily="66" charset="0"/>
              </a:rPr>
              <a:t>Riunione periodica</a:t>
            </a:r>
            <a:endParaRPr lang="it-IT" altLang="it-IT" sz="3800" dirty="0"/>
          </a:p>
        </p:txBody>
      </p:sp>
      <p:sp>
        <p:nvSpPr>
          <p:cNvPr id="40963" name="Rectangle 3"/>
          <p:cNvSpPr>
            <a:spLocks noGrp="1" noChangeArrowheads="1"/>
          </p:cNvSpPr>
          <p:nvPr>
            <p:ph idx="1"/>
          </p:nvPr>
        </p:nvSpPr>
        <p:spPr>
          <a:xfrm flipH="1">
            <a:off x="10756900" y="1412876"/>
            <a:ext cx="46038" cy="1903413"/>
          </a:xfrm>
        </p:spPr>
        <p:txBody>
          <a:bodyPr/>
          <a:lstStyle/>
          <a:p>
            <a:pPr eaLnBrk="1" hangingPunct="1">
              <a:buFont typeface="Wingdings" panose="05000000000000000000" pitchFamily="2" charset="2"/>
              <a:buNone/>
            </a:pPr>
            <a:endParaRPr lang="it-IT" altLang="it-IT"/>
          </a:p>
          <a:p>
            <a:pPr eaLnBrk="1" hangingPunct="1">
              <a:buFont typeface="Wingdings" panose="05000000000000000000" pitchFamily="2" charset="2"/>
              <a:buNone/>
            </a:pPr>
            <a:r>
              <a:rPr lang="it-IT" altLang="it-IT"/>
              <a:t>	</a:t>
            </a:r>
          </a:p>
          <a:p>
            <a:pPr eaLnBrk="1" hangingPunct="1">
              <a:buFont typeface="Wingdings" panose="05000000000000000000" pitchFamily="2" charset="2"/>
              <a:buNone/>
            </a:pPr>
            <a:endParaRPr lang="it-IT" altLang="it-IT" sz="3600"/>
          </a:p>
        </p:txBody>
      </p:sp>
      <p:sp>
        <p:nvSpPr>
          <p:cNvPr id="40964" name="Rectangle 4"/>
          <p:cNvSpPr>
            <a:spLocks noChangeArrowheads="1"/>
          </p:cNvSpPr>
          <p:nvPr/>
        </p:nvSpPr>
        <p:spPr bwMode="auto">
          <a:xfrm>
            <a:off x="618393" y="1484314"/>
            <a:ext cx="9871807" cy="3970318"/>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Tx/>
              <a:buNone/>
            </a:pPr>
            <a:endParaRPr lang="it-IT" altLang="it-IT" dirty="0"/>
          </a:p>
          <a:p>
            <a:pPr algn="just">
              <a:spcBef>
                <a:spcPct val="0"/>
              </a:spcBef>
              <a:buClrTx/>
              <a:buSzTx/>
              <a:buFontTx/>
              <a:buNone/>
            </a:pPr>
            <a:r>
              <a:rPr lang="it-IT" altLang="it-IT" dirty="0"/>
              <a:t>L’evidenza, ad esempio, di una condizione patologica o, se possibile,  pre-patologica in un gruppo omogeneo di lavoratori comporterà una nuova valutazione del rischio all’interno dell’azienda ed, in particolare, delle sostanze, delle attrezzature ovvero della organizzazione del lavoro di quel particolare gruppo omogeneo di lavoratori. Successivamente l’RSPP e il MC proporranno al DL gli interventi da apportare per rimuovere l’eventuale situazione di rischio evidenziata. </a:t>
            </a:r>
          </a:p>
        </p:txBody>
      </p:sp>
      <p:graphicFrame>
        <p:nvGraphicFramePr>
          <p:cNvPr id="5" name="Object 4"/>
          <p:cNvGraphicFramePr>
            <a:graphicFrameLocks noChangeAspect="1"/>
          </p:cNvGraphicFramePr>
          <p:nvPr>
            <p:extLst>
              <p:ext uri="{D42A27DB-BD31-4B8C-83A1-F6EECF244321}">
                <p14:modId xmlns:p14="http://schemas.microsoft.com/office/powerpoint/2010/main" val="3065572323"/>
              </p:ext>
            </p:extLst>
          </p:nvPr>
        </p:nvGraphicFramePr>
        <p:xfrm>
          <a:off x="618393" y="277813"/>
          <a:ext cx="1116013" cy="1116013"/>
        </p:xfrm>
        <a:graphic>
          <a:graphicData uri="http://schemas.openxmlformats.org/presentationml/2006/ole">
            <mc:AlternateContent xmlns:mc="http://schemas.openxmlformats.org/markup-compatibility/2006">
              <mc:Choice xmlns:v="urn:schemas-microsoft-com:vml" Requires="v">
                <p:oleObj spid="_x0000_s9231"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393" y="277813"/>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6146682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81200" y="277813"/>
            <a:ext cx="8743950" cy="926733"/>
          </a:xfrm>
        </p:spPr>
        <p:txBody>
          <a:bodyPr>
            <a:normAutofit fontScale="90000"/>
          </a:bodyPr>
          <a:lstStyle/>
          <a:p>
            <a:pPr algn="ctr" eaLnBrk="1" hangingPunct="1"/>
            <a:r>
              <a:rPr lang="it-IT" altLang="it-IT" sz="4000" b="1" dirty="0">
                <a:solidFill>
                  <a:srgbClr val="FF0000"/>
                </a:solidFill>
                <a:latin typeface="AR HERMANN" panose="02000000000000000000" pitchFamily="2" charset="0"/>
              </a:rPr>
              <a:t>GRAZIE DELL’ATTENZIONE !</a:t>
            </a:r>
            <a:br>
              <a:rPr lang="it-IT" altLang="it-IT" sz="4000" b="1" dirty="0">
                <a:solidFill>
                  <a:srgbClr val="FF0000"/>
                </a:solidFill>
                <a:latin typeface="AR HERMANN" panose="02000000000000000000" pitchFamily="2" charset="0"/>
              </a:rPr>
            </a:br>
            <a:r>
              <a:rPr lang="it-IT" altLang="it-IT" sz="3600" b="1" dirty="0">
                <a:solidFill>
                  <a:srgbClr val="00B0F0"/>
                </a:solidFill>
                <a:latin typeface="AR HERMANN" panose="02000000000000000000" pitchFamily="2" charset="0"/>
              </a:rPr>
              <a:t>Dottor Gaetano Golia</a:t>
            </a:r>
          </a:p>
        </p:txBody>
      </p:sp>
      <p:sp>
        <p:nvSpPr>
          <p:cNvPr id="40963" name="Rectangle 3"/>
          <p:cNvSpPr>
            <a:spLocks noGrp="1" noChangeArrowheads="1"/>
          </p:cNvSpPr>
          <p:nvPr>
            <p:ph idx="1"/>
          </p:nvPr>
        </p:nvSpPr>
        <p:spPr>
          <a:xfrm flipH="1">
            <a:off x="10756900" y="1412876"/>
            <a:ext cx="46038" cy="1903413"/>
          </a:xfrm>
        </p:spPr>
        <p:txBody>
          <a:bodyPr/>
          <a:lstStyle/>
          <a:p>
            <a:pPr eaLnBrk="1" hangingPunct="1">
              <a:buFont typeface="Wingdings" panose="05000000000000000000" pitchFamily="2" charset="2"/>
              <a:buNone/>
            </a:pPr>
            <a:endParaRPr lang="it-IT" altLang="it-IT"/>
          </a:p>
          <a:p>
            <a:pPr eaLnBrk="1" hangingPunct="1">
              <a:buFont typeface="Wingdings" panose="05000000000000000000" pitchFamily="2" charset="2"/>
              <a:buNone/>
            </a:pPr>
            <a:r>
              <a:rPr lang="it-IT" altLang="it-IT"/>
              <a:t>	</a:t>
            </a:r>
          </a:p>
          <a:p>
            <a:pPr eaLnBrk="1" hangingPunct="1">
              <a:buFont typeface="Wingdings" panose="05000000000000000000" pitchFamily="2" charset="2"/>
              <a:buNone/>
            </a:pPr>
            <a:endParaRPr lang="it-IT" altLang="it-IT" sz="3600"/>
          </a:p>
        </p:txBody>
      </p:sp>
      <p:sp>
        <p:nvSpPr>
          <p:cNvPr id="40964" name="Rectangle 4"/>
          <p:cNvSpPr>
            <a:spLocks noChangeArrowheads="1"/>
          </p:cNvSpPr>
          <p:nvPr/>
        </p:nvSpPr>
        <p:spPr bwMode="auto">
          <a:xfrm>
            <a:off x="1450731" y="1484313"/>
            <a:ext cx="9451731" cy="4795159"/>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eaLnBrk="1" hangingPunct="1">
              <a:buNone/>
            </a:pPr>
            <a:endParaRPr lang="it-IT" altLang="it-IT" b="1" dirty="0">
              <a:solidFill>
                <a:srgbClr val="003399"/>
              </a:solidFill>
              <a:cs typeface="Times New Roman" panose="02020603050405020304" pitchFamily="18" charset="0"/>
            </a:endParaRPr>
          </a:p>
          <a:p>
            <a:pPr algn="just" eaLnBrk="1" hangingPunct="1">
              <a:buNone/>
            </a:pPr>
            <a:r>
              <a:rPr lang="it-IT" altLang="it-IT" sz="3200" b="1" dirty="0">
                <a:solidFill>
                  <a:schemeClr val="accent6">
                    <a:lumMod val="50000"/>
                  </a:schemeClr>
                </a:solidFill>
                <a:cs typeface="Times New Roman" panose="02020603050405020304" pitchFamily="18" charset="0"/>
              </a:rPr>
              <a:t>Decreto Legislativo 81/08, modificato dal Decreto Legislativo 106/09</a:t>
            </a:r>
          </a:p>
          <a:p>
            <a:pPr algn="just" eaLnBrk="1" hangingPunct="1">
              <a:buNone/>
            </a:pPr>
            <a:r>
              <a:rPr lang="it-IT" altLang="it-IT" sz="3200" b="1" dirty="0">
                <a:solidFill>
                  <a:schemeClr val="accent6">
                    <a:lumMod val="50000"/>
                  </a:schemeClr>
                </a:solidFill>
                <a:cs typeface="Times New Roman" panose="02020603050405020304" pitchFamily="18" charset="0"/>
              </a:rPr>
              <a:t>Articolo 2 – Definizioni</a:t>
            </a:r>
          </a:p>
          <a:p>
            <a:pPr algn="just" eaLnBrk="1" hangingPunct="1">
              <a:buNone/>
            </a:pPr>
            <a:endParaRPr lang="it-IT" altLang="it-IT" sz="3200" b="1" i="1" dirty="0"/>
          </a:p>
          <a:p>
            <a:pPr algn="just" eaLnBrk="1" hangingPunct="1">
              <a:buNone/>
            </a:pPr>
            <a:r>
              <a:rPr lang="it-IT" altLang="it-IT" sz="3200" b="1" i="1" dirty="0"/>
              <a:t>o) </a:t>
            </a:r>
            <a:r>
              <a:rPr lang="it-IT" altLang="it-IT" sz="3200" b="1" dirty="0">
                <a:solidFill>
                  <a:srgbClr val="003399"/>
                </a:solidFill>
              </a:rPr>
              <a:t>«</a:t>
            </a:r>
            <a:r>
              <a:rPr lang="it-IT" altLang="it-IT" sz="3200" b="1" dirty="0">
                <a:solidFill>
                  <a:srgbClr val="FF0000"/>
                </a:solidFill>
              </a:rPr>
              <a:t>salute</a:t>
            </a:r>
            <a:r>
              <a:rPr lang="it-IT" altLang="it-IT" sz="3200" b="1" dirty="0">
                <a:solidFill>
                  <a:srgbClr val="003399"/>
                </a:solidFill>
              </a:rPr>
              <a:t>»:</a:t>
            </a:r>
            <a:r>
              <a:rPr lang="it-IT" altLang="it-IT" sz="3200" b="1" dirty="0"/>
              <a:t> </a:t>
            </a:r>
            <a:r>
              <a:rPr lang="it-IT" altLang="it-IT" sz="3200" b="1" dirty="0">
                <a:solidFill>
                  <a:srgbClr val="3333CC"/>
                </a:solidFill>
              </a:rPr>
              <a:t>stato di completo benessere fisico, mentale e sociale, non consistente solo in un’assenza di malattia o d’infermità;</a:t>
            </a:r>
            <a:endParaRPr lang="it-IT" altLang="it-IT" dirty="0"/>
          </a:p>
          <a:p>
            <a:pPr>
              <a:spcBef>
                <a:spcPct val="0"/>
              </a:spcBef>
              <a:buClrTx/>
              <a:buSzTx/>
              <a:buFontTx/>
              <a:buNone/>
            </a:pPr>
            <a:endParaRPr lang="it-IT" altLang="it-IT" dirty="0"/>
          </a:p>
        </p:txBody>
      </p:sp>
      <p:graphicFrame>
        <p:nvGraphicFramePr>
          <p:cNvPr id="5" name="Object 4"/>
          <p:cNvGraphicFramePr>
            <a:graphicFrameLocks noChangeAspect="1"/>
          </p:cNvGraphicFramePr>
          <p:nvPr>
            <p:extLst>
              <p:ext uri="{D42A27DB-BD31-4B8C-83A1-F6EECF244321}">
                <p14:modId xmlns:p14="http://schemas.microsoft.com/office/powerpoint/2010/main" val="1611282882"/>
              </p:ext>
            </p:extLst>
          </p:nvPr>
        </p:nvGraphicFramePr>
        <p:xfrm>
          <a:off x="865187" y="228416"/>
          <a:ext cx="1116013" cy="1116013"/>
        </p:xfrm>
        <a:graphic>
          <a:graphicData uri="http://schemas.openxmlformats.org/presentationml/2006/ole">
            <mc:AlternateContent xmlns:mc="http://schemas.openxmlformats.org/markup-compatibility/2006">
              <mc:Choice xmlns:v="urn:schemas-microsoft-com:vml" Requires="v">
                <p:oleObj spid="_x0000_s64542"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187" y="228416"/>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3888738320"/>
              </p:ext>
            </p:extLst>
          </p:nvPr>
        </p:nvGraphicFramePr>
        <p:xfrm>
          <a:off x="10544909" y="275736"/>
          <a:ext cx="1116013" cy="1116013"/>
        </p:xfrm>
        <a:graphic>
          <a:graphicData uri="http://schemas.openxmlformats.org/presentationml/2006/ole">
            <mc:AlternateContent xmlns:mc="http://schemas.openxmlformats.org/markup-compatibility/2006">
              <mc:Choice xmlns:v="urn:schemas-microsoft-com:vml" Requires="v">
                <p:oleObj spid="_x0000_s64543" name="Fotografia di Photo Editor " r:id="rId6" imgW="2133898" imgH="2133898" progId="MSPhotoEd.3">
                  <p:embed/>
                </p:oleObj>
              </mc:Choice>
              <mc:Fallback>
                <p:oleObj name="Fotografia di Photo Editor " r:id="rId6"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4909" y="275736"/>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925993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0964">
                                            <p:txEl>
                                              <p:pRg st="4" end="4"/>
                                            </p:txEl>
                                          </p:spTgt>
                                        </p:tgtEl>
                                        <p:attrNameLst>
                                          <p:attrName>style.visibility</p:attrName>
                                        </p:attrNameLst>
                                      </p:cBhvr>
                                      <p:to>
                                        <p:strVal val="visible"/>
                                      </p:to>
                                    </p:set>
                                    <p:animEffect transition="in" filter="wipe(down)">
                                      <p:cBhvr>
                                        <p:cTn id="12" dur="580">
                                          <p:stCondLst>
                                            <p:cond delay="0"/>
                                          </p:stCondLst>
                                        </p:cTn>
                                        <p:tgtEl>
                                          <p:spTgt spid="40964">
                                            <p:txEl>
                                              <p:pRg st="4" end="4"/>
                                            </p:txEl>
                                          </p:spTgt>
                                        </p:tgtEl>
                                      </p:cBhvr>
                                    </p:animEffect>
                                    <p:anim calcmode="lin" valueType="num">
                                      <p:cBhvr>
                                        <p:cTn id="13" dur="1822" tmFilter="0,0; 0.14,0.36; 0.43,0.73; 0.71,0.91; 1.0,1.0">
                                          <p:stCondLst>
                                            <p:cond delay="0"/>
                                          </p:stCondLst>
                                        </p:cTn>
                                        <p:tgtEl>
                                          <p:spTgt spid="40964">
                                            <p:txEl>
                                              <p:pRg st="4" end="4"/>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0964">
                                            <p:txEl>
                                              <p:pRg st="4" end="4"/>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0964">
                                            <p:txEl>
                                              <p:pRg st="4" end="4"/>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0964">
                                            <p:txEl>
                                              <p:pRg st="4" end="4"/>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0964">
                                            <p:txEl>
                                              <p:pRg st="4" end="4"/>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0964">
                                            <p:txEl>
                                              <p:pRg st="4" end="4"/>
                                            </p:txEl>
                                          </p:spTgt>
                                        </p:tgtEl>
                                      </p:cBhvr>
                                      <p:to x="100000" y="60000"/>
                                    </p:animScale>
                                    <p:animScale>
                                      <p:cBhvr>
                                        <p:cTn id="19" dur="166" decel="50000">
                                          <p:stCondLst>
                                            <p:cond delay="676"/>
                                          </p:stCondLst>
                                        </p:cTn>
                                        <p:tgtEl>
                                          <p:spTgt spid="40964">
                                            <p:txEl>
                                              <p:pRg st="4" end="4"/>
                                            </p:txEl>
                                          </p:spTgt>
                                        </p:tgtEl>
                                      </p:cBhvr>
                                      <p:to x="100000" y="100000"/>
                                    </p:animScale>
                                    <p:animScale>
                                      <p:cBhvr>
                                        <p:cTn id="20" dur="26">
                                          <p:stCondLst>
                                            <p:cond delay="1312"/>
                                          </p:stCondLst>
                                        </p:cTn>
                                        <p:tgtEl>
                                          <p:spTgt spid="40964">
                                            <p:txEl>
                                              <p:pRg st="4" end="4"/>
                                            </p:txEl>
                                          </p:spTgt>
                                        </p:tgtEl>
                                      </p:cBhvr>
                                      <p:to x="100000" y="80000"/>
                                    </p:animScale>
                                    <p:animScale>
                                      <p:cBhvr>
                                        <p:cTn id="21" dur="166" decel="50000">
                                          <p:stCondLst>
                                            <p:cond delay="1338"/>
                                          </p:stCondLst>
                                        </p:cTn>
                                        <p:tgtEl>
                                          <p:spTgt spid="40964">
                                            <p:txEl>
                                              <p:pRg st="4" end="4"/>
                                            </p:txEl>
                                          </p:spTgt>
                                        </p:tgtEl>
                                      </p:cBhvr>
                                      <p:to x="100000" y="100000"/>
                                    </p:animScale>
                                    <p:animScale>
                                      <p:cBhvr>
                                        <p:cTn id="22" dur="26">
                                          <p:stCondLst>
                                            <p:cond delay="1642"/>
                                          </p:stCondLst>
                                        </p:cTn>
                                        <p:tgtEl>
                                          <p:spTgt spid="40964">
                                            <p:txEl>
                                              <p:pRg st="4" end="4"/>
                                            </p:txEl>
                                          </p:spTgt>
                                        </p:tgtEl>
                                      </p:cBhvr>
                                      <p:to x="100000" y="90000"/>
                                    </p:animScale>
                                    <p:animScale>
                                      <p:cBhvr>
                                        <p:cTn id="23" dur="166" decel="50000">
                                          <p:stCondLst>
                                            <p:cond delay="1668"/>
                                          </p:stCondLst>
                                        </p:cTn>
                                        <p:tgtEl>
                                          <p:spTgt spid="40964">
                                            <p:txEl>
                                              <p:pRg st="4" end="4"/>
                                            </p:txEl>
                                          </p:spTgt>
                                        </p:tgtEl>
                                      </p:cBhvr>
                                      <p:to x="100000" y="100000"/>
                                    </p:animScale>
                                    <p:animScale>
                                      <p:cBhvr>
                                        <p:cTn id="24" dur="26">
                                          <p:stCondLst>
                                            <p:cond delay="1808"/>
                                          </p:stCondLst>
                                        </p:cTn>
                                        <p:tgtEl>
                                          <p:spTgt spid="40964">
                                            <p:txEl>
                                              <p:pRg st="4" end="4"/>
                                            </p:txEl>
                                          </p:spTgt>
                                        </p:tgtEl>
                                      </p:cBhvr>
                                      <p:to x="100000" y="95000"/>
                                    </p:animScale>
                                    <p:animScale>
                                      <p:cBhvr>
                                        <p:cTn id="25" dur="166" decel="50000">
                                          <p:stCondLst>
                                            <p:cond delay="1834"/>
                                          </p:stCondLst>
                                        </p:cTn>
                                        <p:tgtEl>
                                          <p:spTgt spid="40964">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4"/>
          <p:cNvGraphicFramePr>
            <a:graphicFrameLocks noChangeAspect="1"/>
          </p:cNvGraphicFramePr>
          <p:nvPr>
            <p:extLst>
              <p:ext uri="{D42A27DB-BD31-4B8C-83A1-F6EECF244321}">
                <p14:modId xmlns:p14="http://schemas.microsoft.com/office/powerpoint/2010/main" val="401644029"/>
              </p:ext>
            </p:extLst>
          </p:nvPr>
        </p:nvGraphicFramePr>
        <p:xfrm>
          <a:off x="504093" y="483578"/>
          <a:ext cx="1116013" cy="1116013"/>
        </p:xfrm>
        <a:graphic>
          <a:graphicData uri="http://schemas.openxmlformats.org/presentationml/2006/ole">
            <mc:AlternateContent xmlns:mc="http://schemas.openxmlformats.org/markup-compatibility/2006">
              <mc:Choice xmlns:v="urn:schemas-microsoft-com:vml" Requires="v">
                <p:oleObj spid="_x0000_s3130"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093" y="483578"/>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Rectangle 2"/>
          <p:cNvSpPr>
            <a:spLocks noGrp="1" noChangeArrowheads="1"/>
          </p:cNvSpPr>
          <p:nvPr>
            <p:ph type="ctrTitle"/>
          </p:nvPr>
        </p:nvSpPr>
        <p:spPr>
          <a:xfrm>
            <a:off x="2279651" y="1341440"/>
            <a:ext cx="7777163" cy="865430"/>
          </a:xfrm>
        </p:spPr>
        <p:txBody>
          <a:bodyPr>
            <a:normAutofit fontScale="90000"/>
          </a:bodyPr>
          <a:lstStyle/>
          <a:p>
            <a:r>
              <a:rPr lang="it-IT" altLang="it-IT" sz="3600" b="1" dirty="0">
                <a:solidFill>
                  <a:srgbClr val="7030A0"/>
                </a:solidFill>
                <a:latin typeface="Lucida Calligraphy" panose="03010101010101010101" pitchFamily="66" charset="0"/>
              </a:rPr>
              <a:t>Il sistema della prevenzione</a:t>
            </a:r>
            <a:endParaRPr lang="it-IT" altLang="it-IT" sz="3600" dirty="0">
              <a:latin typeface="Arial" panose="020B0604020202020204" pitchFamily="34" charset="0"/>
              <a:cs typeface="Arial" panose="020B0604020202020204" pitchFamily="34" charset="0"/>
            </a:endParaRPr>
          </a:p>
        </p:txBody>
      </p:sp>
      <p:sp>
        <p:nvSpPr>
          <p:cNvPr id="2053" name="Rectangle 3"/>
          <p:cNvSpPr>
            <a:spLocks noGrp="1" noChangeArrowheads="1"/>
          </p:cNvSpPr>
          <p:nvPr>
            <p:ph type="subTitle" idx="1"/>
          </p:nvPr>
        </p:nvSpPr>
        <p:spPr>
          <a:xfrm>
            <a:off x="1524001" y="2432297"/>
            <a:ext cx="8217876" cy="3862996"/>
          </a:xfrm>
        </p:spPr>
        <p:txBody>
          <a:bodyPr>
            <a:normAutofit fontScale="85000" lnSpcReduction="20000"/>
          </a:bodyPr>
          <a:lstStyle/>
          <a:p>
            <a:pPr>
              <a:defRPr/>
            </a:pPr>
            <a:endParaRPr lang="it-IT" dirty="0"/>
          </a:p>
          <a:p>
            <a:pPr>
              <a:defRPr/>
            </a:pPr>
            <a:r>
              <a:rPr lang="it-IT" dirty="0"/>
              <a:t>Una serie di </a:t>
            </a:r>
            <a:r>
              <a:rPr lang="it-IT" b="1" dirty="0">
                <a:solidFill>
                  <a:srgbClr val="FF0000"/>
                </a:solidFill>
              </a:rPr>
              <a:t>figure della prevenzione </a:t>
            </a:r>
            <a:r>
              <a:rPr lang="it-IT" dirty="0"/>
              <a:t>si interfacciano tra di loro per formare un vero e proprio </a:t>
            </a:r>
            <a:r>
              <a:rPr lang="it-IT" b="1" dirty="0">
                <a:solidFill>
                  <a:srgbClr val="FF0000"/>
                </a:solidFill>
              </a:rPr>
              <a:t>sistema</a:t>
            </a:r>
            <a:r>
              <a:rPr lang="it-IT" dirty="0"/>
              <a:t> che nell’equilibrio delle loro funzioni (obblighi e diritti) trova il presupposto per la realizzazione della prevenzione:</a:t>
            </a:r>
          </a:p>
          <a:p>
            <a:pPr>
              <a:defRPr/>
            </a:pPr>
            <a:r>
              <a:rPr lang="it-IT" dirty="0"/>
              <a:t>			</a:t>
            </a:r>
            <a:r>
              <a:rPr lang="it-IT" b="1" dirty="0"/>
              <a:t>Datore di lavoro</a:t>
            </a:r>
          </a:p>
          <a:p>
            <a:pPr>
              <a:defRPr/>
            </a:pPr>
            <a:r>
              <a:rPr lang="it-IT" b="1" dirty="0"/>
              <a:t>			RSPP</a:t>
            </a:r>
          </a:p>
          <a:p>
            <a:pPr>
              <a:defRPr/>
            </a:pPr>
            <a:r>
              <a:rPr lang="it-IT" b="1" dirty="0"/>
              <a:t>                                                     RLS	</a:t>
            </a:r>
          </a:p>
          <a:p>
            <a:pPr>
              <a:defRPr/>
            </a:pPr>
            <a:r>
              <a:rPr lang="it-IT" b="1" dirty="0"/>
              <a:t>			Lavoratore</a:t>
            </a:r>
          </a:p>
          <a:p>
            <a:pPr>
              <a:defRPr/>
            </a:pPr>
            <a:r>
              <a:rPr lang="it-IT" b="1" dirty="0"/>
              <a:t>			Medico competente</a:t>
            </a:r>
          </a:p>
          <a:p>
            <a:pPr>
              <a:defRPr/>
            </a:pPr>
            <a:r>
              <a:rPr lang="it-IT" b="1" dirty="0"/>
              <a:t>			Dirigenti</a:t>
            </a:r>
          </a:p>
          <a:p>
            <a:pPr>
              <a:defRPr/>
            </a:pPr>
            <a:r>
              <a:rPr lang="it-IT" b="1" dirty="0"/>
              <a:t>			Preposti</a:t>
            </a:r>
          </a:p>
          <a:p>
            <a:pPr algn="l" eaLnBrk="1" hangingPunct="1">
              <a:lnSpc>
                <a:spcPct val="90000"/>
              </a:lnSpc>
              <a:defRPr/>
            </a:pPr>
            <a:endParaRPr lang="it-IT" dirty="0"/>
          </a:p>
        </p:txBody>
      </p:sp>
    </p:spTree>
    <p:extLst>
      <p:ext uri="{BB962C8B-B14F-4D97-AF65-F5344CB8AC3E}">
        <p14:creationId xmlns:p14="http://schemas.microsoft.com/office/powerpoint/2010/main" val="201325392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26477" y="260350"/>
            <a:ext cx="9971698" cy="1143000"/>
          </a:xfrm>
        </p:spPr>
        <p:txBody>
          <a:bodyPr/>
          <a:lstStyle/>
          <a:p>
            <a:pPr algn="ctr" eaLnBrk="1" hangingPunct="1"/>
            <a:r>
              <a:rPr lang="it-IT" altLang="it-IT" b="1" i="1" dirty="0">
                <a:solidFill>
                  <a:srgbClr val="3333CC"/>
                </a:solidFill>
                <a:latin typeface="Monotype Corsiva" panose="03010101010201010101" pitchFamily="66" charset="0"/>
              </a:rPr>
              <a:t>Organigramma della prevenzione</a:t>
            </a:r>
            <a:endParaRPr lang="it-IT" altLang="it-IT" b="1" dirty="0">
              <a:solidFill>
                <a:srgbClr val="000099"/>
              </a:solidFill>
            </a:endParaRPr>
          </a:p>
        </p:txBody>
      </p:sp>
      <p:sp>
        <p:nvSpPr>
          <p:cNvPr id="7171" name="Rectangle 3"/>
          <p:cNvSpPr>
            <a:spLocks noGrp="1" noChangeArrowheads="1"/>
          </p:cNvSpPr>
          <p:nvPr>
            <p:ph idx="1"/>
          </p:nvPr>
        </p:nvSpPr>
        <p:spPr>
          <a:xfrm>
            <a:off x="2451100" y="1628775"/>
            <a:ext cx="8586788" cy="4876800"/>
          </a:xfrm>
        </p:spPr>
        <p:txBody>
          <a:bodyPr/>
          <a:lstStyle/>
          <a:p>
            <a:pPr eaLnBrk="1" hangingPunct="1">
              <a:lnSpc>
                <a:spcPct val="120000"/>
              </a:lnSpc>
              <a:buFont typeface="Wingdings" panose="05000000000000000000" pitchFamily="2" charset="2"/>
              <a:buNone/>
            </a:pPr>
            <a:endParaRPr lang="it-IT" altLang="it-IT" b="1" dirty="0">
              <a:solidFill>
                <a:srgbClr val="C00000"/>
              </a:solidFill>
            </a:endParaRPr>
          </a:p>
        </p:txBody>
      </p:sp>
      <p:sp>
        <p:nvSpPr>
          <p:cNvPr id="26630" name="Rettangolo 1"/>
          <p:cNvSpPr>
            <a:spLocks noChangeArrowheads="1"/>
          </p:cNvSpPr>
          <p:nvPr/>
        </p:nvSpPr>
        <p:spPr bwMode="auto">
          <a:xfrm>
            <a:off x="4872039" y="2781301"/>
            <a:ext cx="2663825" cy="792163"/>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t-IT" altLang="it-IT" sz="1800" b="1"/>
              <a:t>DATORE DI LAVORO</a:t>
            </a:r>
          </a:p>
        </p:txBody>
      </p:sp>
      <p:sp>
        <p:nvSpPr>
          <p:cNvPr id="26631" name="Rettangolo 2"/>
          <p:cNvSpPr>
            <a:spLocks noChangeArrowheads="1"/>
          </p:cNvSpPr>
          <p:nvPr/>
        </p:nvSpPr>
        <p:spPr bwMode="auto">
          <a:xfrm>
            <a:off x="3000376" y="1916114"/>
            <a:ext cx="1223963" cy="64928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t-IT" altLang="it-IT" sz="1800"/>
              <a:t>R.S.P.P.</a:t>
            </a:r>
          </a:p>
        </p:txBody>
      </p:sp>
      <p:sp>
        <p:nvSpPr>
          <p:cNvPr id="26632" name="Rettangolo 3"/>
          <p:cNvSpPr>
            <a:spLocks noChangeArrowheads="1"/>
          </p:cNvSpPr>
          <p:nvPr/>
        </p:nvSpPr>
        <p:spPr bwMode="auto">
          <a:xfrm>
            <a:off x="8399464" y="1773238"/>
            <a:ext cx="1584325" cy="792162"/>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t-IT" altLang="it-IT" sz="1800"/>
              <a:t>Medico competente</a:t>
            </a:r>
          </a:p>
        </p:txBody>
      </p:sp>
      <p:cxnSp>
        <p:nvCxnSpPr>
          <p:cNvPr id="26633" name="Connettore 2 15"/>
          <p:cNvCxnSpPr>
            <a:cxnSpLocks noChangeShapeType="1"/>
          </p:cNvCxnSpPr>
          <p:nvPr/>
        </p:nvCxnSpPr>
        <p:spPr bwMode="auto">
          <a:xfrm flipH="1" flipV="1">
            <a:off x="4440238" y="2565401"/>
            <a:ext cx="431800" cy="2444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4" name="Connettore 2 17"/>
          <p:cNvCxnSpPr>
            <a:cxnSpLocks noChangeShapeType="1"/>
          </p:cNvCxnSpPr>
          <p:nvPr/>
        </p:nvCxnSpPr>
        <p:spPr bwMode="auto">
          <a:xfrm flipV="1">
            <a:off x="7535863" y="2565401"/>
            <a:ext cx="576262" cy="2444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5" name="Connettore 2 21"/>
          <p:cNvCxnSpPr>
            <a:cxnSpLocks noChangeShapeType="1"/>
          </p:cNvCxnSpPr>
          <p:nvPr/>
        </p:nvCxnSpPr>
        <p:spPr bwMode="auto">
          <a:xfrm>
            <a:off x="4656138" y="2241550"/>
            <a:ext cx="3168650" cy="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36" name="Rettangolo 22"/>
          <p:cNvSpPr>
            <a:spLocks noChangeArrowheads="1"/>
          </p:cNvSpPr>
          <p:nvPr/>
        </p:nvSpPr>
        <p:spPr bwMode="auto">
          <a:xfrm>
            <a:off x="5448300" y="4149725"/>
            <a:ext cx="1727200" cy="6477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t-IT" altLang="it-IT" sz="2000"/>
              <a:t>Dirigente</a:t>
            </a:r>
          </a:p>
        </p:txBody>
      </p:sp>
      <p:sp>
        <p:nvSpPr>
          <p:cNvPr id="26637" name="Rettangolo 23"/>
          <p:cNvSpPr>
            <a:spLocks noChangeArrowheads="1"/>
          </p:cNvSpPr>
          <p:nvPr/>
        </p:nvSpPr>
        <p:spPr bwMode="auto">
          <a:xfrm>
            <a:off x="5448300" y="5300663"/>
            <a:ext cx="1727200" cy="576262"/>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t-IT" altLang="it-IT" sz="2000"/>
              <a:t>Preposto</a:t>
            </a:r>
          </a:p>
        </p:txBody>
      </p:sp>
      <p:cxnSp>
        <p:nvCxnSpPr>
          <p:cNvPr id="26638" name="Connettore 2 25"/>
          <p:cNvCxnSpPr>
            <a:cxnSpLocks noChangeShapeType="1"/>
          </p:cNvCxnSpPr>
          <p:nvPr/>
        </p:nvCxnSpPr>
        <p:spPr bwMode="auto">
          <a:xfrm>
            <a:off x="6289675" y="3573463"/>
            <a:ext cx="0" cy="4318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9" name="Connettore 2 27"/>
          <p:cNvCxnSpPr>
            <a:cxnSpLocks noChangeShapeType="1"/>
            <a:stCxn id="26636" idx="2"/>
          </p:cNvCxnSpPr>
          <p:nvPr/>
        </p:nvCxnSpPr>
        <p:spPr bwMode="auto">
          <a:xfrm>
            <a:off x="6311900" y="4797426"/>
            <a:ext cx="0" cy="36036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40" name="Rettangolo 29695"/>
          <p:cNvSpPr>
            <a:spLocks noChangeArrowheads="1"/>
          </p:cNvSpPr>
          <p:nvPr/>
        </p:nvSpPr>
        <p:spPr bwMode="auto">
          <a:xfrm>
            <a:off x="7824789" y="5300663"/>
            <a:ext cx="1584325" cy="576262"/>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t-IT" altLang="it-IT" sz="2000"/>
              <a:t>Lavoratore</a:t>
            </a:r>
          </a:p>
        </p:txBody>
      </p:sp>
      <p:cxnSp>
        <p:nvCxnSpPr>
          <p:cNvPr id="26641" name="Connettore 2 29698"/>
          <p:cNvCxnSpPr>
            <a:cxnSpLocks noChangeShapeType="1"/>
            <a:stCxn id="26637" idx="3"/>
          </p:cNvCxnSpPr>
          <p:nvPr/>
        </p:nvCxnSpPr>
        <p:spPr bwMode="auto">
          <a:xfrm>
            <a:off x="7175501" y="5589588"/>
            <a:ext cx="360363"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42" name="Rettangolo 29701"/>
          <p:cNvSpPr>
            <a:spLocks noChangeArrowheads="1"/>
          </p:cNvSpPr>
          <p:nvPr/>
        </p:nvSpPr>
        <p:spPr bwMode="auto">
          <a:xfrm>
            <a:off x="2782889" y="4473575"/>
            <a:ext cx="1081087" cy="827088"/>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t-IT" altLang="it-IT" sz="1800"/>
              <a:t>R.L.S.</a:t>
            </a:r>
          </a:p>
        </p:txBody>
      </p:sp>
      <p:graphicFrame>
        <p:nvGraphicFramePr>
          <p:cNvPr id="17" name="Object 4"/>
          <p:cNvGraphicFramePr>
            <a:graphicFrameLocks noChangeAspect="1"/>
          </p:cNvGraphicFramePr>
          <p:nvPr>
            <p:extLst>
              <p:ext uri="{D42A27DB-BD31-4B8C-83A1-F6EECF244321}">
                <p14:modId xmlns:p14="http://schemas.microsoft.com/office/powerpoint/2010/main" val="681079669"/>
              </p:ext>
            </p:extLst>
          </p:nvPr>
        </p:nvGraphicFramePr>
        <p:xfrm>
          <a:off x="268470" y="260350"/>
          <a:ext cx="1116013" cy="1116013"/>
        </p:xfrm>
        <a:graphic>
          <a:graphicData uri="http://schemas.openxmlformats.org/presentationml/2006/ole">
            <mc:AlternateContent xmlns:mc="http://schemas.openxmlformats.org/markup-compatibility/2006">
              <mc:Choice xmlns:v="urn:schemas-microsoft-com:vml" Requires="v">
                <p:oleObj spid="_x0000_s54289"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470" y="260350"/>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791530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circle(in)">
                                      <p:cBhvr>
                                        <p:cTn id="7" dur="2000"/>
                                        <p:tgtEl>
                                          <p:spTgt spid="26630"/>
                                        </p:tgtEl>
                                      </p:cBhvr>
                                    </p:animEffect>
                                  </p:childTnLst>
                                </p:cTn>
                              </p:par>
                            </p:childTnLst>
                          </p:cTn>
                        </p:par>
                        <p:par>
                          <p:cTn id="8" fill="hold" nodeType="afterGroup">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6631"/>
                                        </p:tgtEl>
                                        <p:attrNameLst>
                                          <p:attrName>style.visibility</p:attrName>
                                        </p:attrNameLst>
                                      </p:cBhvr>
                                      <p:to>
                                        <p:strVal val="visible"/>
                                      </p:to>
                                    </p:set>
                                    <p:animEffect transition="in" filter="circle(in)">
                                      <p:cBhvr>
                                        <p:cTn id="11" dur="2000"/>
                                        <p:tgtEl>
                                          <p:spTgt spid="26631"/>
                                        </p:tgtEl>
                                      </p:cBhvr>
                                    </p:animEffect>
                                  </p:childTnLst>
                                </p:cTn>
                              </p:par>
                            </p:childTnLst>
                          </p:cTn>
                        </p:par>
                        <p:par>
                          <p:cTn id="12" fill="hold" nodeType="afterGroup">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26632"/>
                                        </p:tgtEl>
                                        <p:attrNameLst>
                                          <p:attrName>style.visibility</p:attrName>
                                        </p:attrNameLst>
                                      </p:cBhvr>
                                      <p:to>
                                        <p:strVal val="visible"/>
                                      </p:to>
                                    </p:set>
                                    <p:animEffect transition="in" filter="circle(in)">
                                      <p:cBhvr>
                                        <p:cTn id="15" dur="2000"/>
                                        <p:tgtEl>
                                          <p:spTgt spid="26632"/>
                                        </p:tgtEl>
                                      </p:cBhvr>
                                    </p:animEffect>
                                  </p:childTnLst>
                                </p:cTn>
                              </p:par>
                            </p:childTnLst>
                          </p:cTn>
                        </p:par>
                        <p:par>
                          <p:cTn id="16" fill="hold" nodeType="afterGroup">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26636"/>
                                        </p:tgtEl>
                                        <p:attrNameLst>
                                          <p:attrName>style.visibility</p:attrName>
                                        </p:attrNameLst>
                                      </p:cBhvr>
                                      <p:to>
                                        <p:strVal val="visible"/>
                                      </p:to>
                                    </p:set>
                                    <p:animEffect transition="in" filter="circle(in)">
                                      <p:cBhvr>
                                        <p:cTn id="19" dur="2000"/>
                                        <p:tgtEl>
                                          <p:spTgt spid="26636"/>
                                        </p:tgtEl>
                                      </p:cBhvr>
                                    </p:animEffect>
                                  </p:childTnLst>
                                </p:cTn>
                              </p:par>
                            </p:childTnLst>
                          </p:cTn>
                        </p:par>
                        <p:par>
                          <p:cTn id="20" fill="hold" nodeType="afterGroup">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26637"/>
                                        </p:tgtEl>
                                        <p:attrNameLst>
                                          <p:attrName>style.visibility</p:attrName>
                                        </p:attrNameLst>
                                      </p:cBhvr>
                                      <p:to>
                                        <p:strVal val="visible"/>
                                      </p:to>
                                    </p:set>
                                    <p:animEffect transition="in" filter="circle(in)">
                                      <p:cBhvr>
                                        <p:cTn id="23" dur="2000"/>
                                        <p:tgtEl>
                                          <p:spTgt spid="26637"/>
                                        </p:tgtEl>
                                      </p:cBhvr>
                                    </p:animEffect>
                                  </p:childTnLst>
                                </p:cTn>
                              </p:par>
                            </p:childTnLst>
                          </p:cTn>
                        </p:par>
                        <p:par>
                          <p:cTn id="24" fill="hold" nodeType="afterGroup">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26640"/>
                                        </p:tgtEl>
                                        <p:attrNameLst>
                                          <p:attrName>style.visibility</p:attrName>
                                        </p:attrNameLst>
                                      </p:cBhvr>
                                      <p:to>
                                        <p:strVal val="visible"/>
                                      </p:to>
                                    </p:set>
                                    <p:animEffect transition="in" filter="circle(in)">
                                      <p:cBhvr>
                                        <p:cTn id="27" dur="2000"/>
                                        <p:tgtEl>
                                          <p:spTgt spid="26640"/>
                                        </p:tgtEl>
                                      </p:cBhvr>
                                    </p:animEffect>
                                  </p:childTnLst>
                                </p:cTn>
                              </p:par>
                            </p:childTnLst>
                          </p:cTn>
                        </p:par>
                        <p:par>
                          <p:cTn id="28" fill="hold" nodeType="afterGroup">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26642"/>
                                        </p:tgtEl>
                                        <p:attrNameLst>
                                          <p:attrName>style.visibility</p:attrName>
                                        </p:attrNameLst>
                                      </p:cBhvr>
                                      <p:to>
                                        <p:strVal val="visible"/>
                                      </p:to>
                                    </p:set>
                                    <p:animEffect transition="in" filter="wheel(1)">
                                      <p:cBhvr>
                                        <p:cTn id="31" dur="2000"/>
                                        <p:tgtEl>
                                          <p:spTgt spid="26642"/>
                                        </p:tgtEl>
                                      </p:cBhvr>
                                    </p:animEffect>
                                  </p:childTnLst>
                                </p:cTn>
                              </p:par>
                            </p:childTnLst>
                          </p:cTn>
                        </p:par>
                        <p:par>
                          <p:cTn id="32" fill="hold" nodeType="afterGroup">
                            <p:stCondLst>
                              <p:cond delay="14000"/>
                            </p:stCondLst>
                            <p:childTnLst>
                              <p:par>
                                <p:cTn id="33" presetID="2" presetClass="entr" presetSubtype="4" fill="hold" nodeType="afterEffect">
                                  <p:stCondLst>
                                    <p:cond delay="0"/>
                                  </p:stCondLst>
                                  <p:childTnLst>
                                    <p:set>
                                      <p:cBhvr>
                                        <p:cTn id="34" dur="1" fill="hold">
                                          <p:stCondLst>
                                            <p:cond delay="0"/>
                                          </p:stCondLst>
                                        </p:cTn>
                                        <p:tgtEl>
                                          <p:spTgt spid="26635"/>
                                        </p:tgtEl>
                                        <p:attrNameLst>
                                          <p:attrName>style.visibility</p:attrName>
                                        </p:attrNameLst>
                                      </p:cBhvr>
                                      <p:to>
                                        <p:strVal val="visible"/>
                                      </p:to>
                                    </p:set>
                                    <p:anim calcmode="lin" valueType="num">
                                      <p:cBhvr additive="base">
                                        <p:cTn id="35" dur="500" fill="hold"/>
                                        <p:tgtEl>
                                          <p:spTgt spid="26635"/>
                                        </p:tgtEl>
                                        <p:attrNameLst>
                                          <p:attrName>ppt_x</p:attrName>
                                        </p:attrNameLst>
                                      </p:cBhvr>
                                      <p:tavLst>
                                        <p:tav tm="0">
                                          <p:val>
                                            <p:strVal val="#ppt_x"/>
                                          </p:val>
                                        </p:tav>
                                        <p:tav tm="100000">
                                          <p:val>
                                            <p:strVal val="#ppt_x"/>
                                          </p:val>
                                        </p:tav>
                                      </p:tavLst>
                                    </p:anim>
                                    <p:anim calcmode="lin" valueType="num">
                                      <p:cBhvr additive="base">
                                        <p:cTn id="36" dur="500" fill="hold"/>
                                        <p:tgtEl>
                                          <p:spTgt spid="26635"/>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14500"/>
                            </p:stCondLst>
                            <p:childTnLst>
                              <p:par>
                                <p:cTn id="38" presetID="42" presetClass="entr" presetSubtype="0" fill="hold" nodeType="afterEffect">
                                  <p:stCondLst>
                                    <p:cond delay="0"/>
                                  </p:stCondLst>
                                  <p:childTnLst>
                                    <p:set>
                                      <p:cBhvr>
                                        <p:cTn id="39" dur="1" fill="hold">
                                          <p:stCondLst>
                                            <p:cond delay="0"/>
                                          </p:stCondLst>
                                        </p:cTn>
                                        <p:tgtEl>
                                          <p:spTgt spid="26633"/>
                                        </p:tgtEl>
                                        <p:attrNameLst>
                                          <p:attrName>style.visibility</p:attrName>
                                        </p:attrNameLst>
                                      </p:cBhvr>
                                      <p:to>
                                        <p:strVal val="visible"/>
                                      </p:to>
                                    </p:set>
                                    <p:animEffect transition="in" filter="fade">
                                      <p:cBhvr>
                                        <p:cTn id="40" dur="1000"/>
                                        <p:tgtEl>
                                          <p:spTgt spid="26633"/>
                                        </p:tgtEl>
                                      </p:cBhvr>
                                    </p:animEffect>
                                    <p:anim calcmode="lin" valueType="num">
                                      <p:cBhvr>
                                        <p:cTn id="41" dur="1000" fill="hold"/>
                                        <p:tgtEl>
                                          <p:spTgt spid="26633"/>
                                        </p:tgtEl>
                                        <p:attrNameLst>
                                          <p:attrName>ppt_x</p:attrName>
                                        </p:attrNameLst>
                                      </p:cBhvr>
                                      <p:tavLst>
                                        <p:tav tm="0">
                                          <p:val>
                                            <p:strVal val="#ppt_x"/>
                                          </p:val>
                                        </p:tav>
                                        <p:tav tm="100000">
                                          <p:val>
                                            <p:strVal val="#ppt_x"/>
                                          </p:val>
                                        </p:tav>
                                      </p:tavLst>
                                    </p:anim>
                                    <p:anim calcmode="lin" valueType="num">
                                      <p:cBhvr>
                                        <p:cTn id="42" dur="1000" fill="hold"/>
                                        <p:tgtEl>
                                          <p:spTgt spid="26633"/>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15500"/>
                            </p:stCondLst>
                            <p:childTnLst>
                              <p:par>
                                <p:cTn id="44" presetID="42" presetClass="entr" presetSubtype="0" fill="hold" nodeType="afterEffect">
                                  <p:stCondLst>
                                    <p:cond delay="0"/>
                                  </p:stCondLst>
                                  <p:childTnLst>
                                    <p:set>
                                      <p:cBhvr>
                                        <p:cTn id="45" dur="1" fill="hold">
                                          <p:stCondLst>
                                            <p:cond delay="0"/>
                                          </p:stCondLst>
                                        </p:cTn>
                                        <p:tgtEl>
                                          <p:spTgt spid="26634"/>
                                        </p:tgtEl>
                                        <p:attrNameLst>
                                          <p:attrName>style.visibility</p:attrName>
                                        </p:attrNameLst>
                                      </p:cBhvr>
                                      <p:to>
                                        <p:strVal val="visible"/>
                                      </p:to>
                                    </p:set>
                                    <p:animEffect transition="in" filter="fade">
                                      <p:cBhvr>
                                        <p:cTn id="46" dur="1000"/>
                                        <p:tgtEl>
                                          <p:spTgt spid="26634"/>
                                        </p:tgtEl>
                                      </p:cBhvr>
                                    </p:animEffect>
                                    <p:anim calcmode="lin" valueType="num">
                                      <p:cBhvr>
                                        <p:cTn id="47" dur="1000" fill="hold"/>
                                        <p:tgtEl>
                                          <p:spTgt spid="26634"/>
                                        </p:tgtEl>
                                        <p:attrNameLst>
                                          <p:attrName>ppt_x</p:attrName>
                                        </p:attrNameLst>
                                      </p:cBhvr>
                                      <p:tavLst>
                                        <p:tav tm="0">
                                          <p:val>
                                            <p:strVal val="#ppt_x"/>
                                          </p:val>
                                        </p:tav>
                                        <p:tav tm="100000">
                                          <p:val>
                                            <p:strVal val="#ppt_x"/>
                                          </p:val>
                                        </p:tav>
                                      </p:tavLst>
                                    </p:anim>
                                    <p:anim calcmode="lin" valueType="num">
                                      <p:cBhvr>
                                        <p:cTn id="48" dur="1000" fill="hold"/>
                                        <p:tgtEl>
                                          <p:spTgt spid="26634"/>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16500"/>
                            </p:stCondLst>
                            <p:childTnLst>
                              <p:par>
                                <p:cTn id="50" presetID="42" presetClass="entr" presetSubtype="0" fill="hold" nodeType="afterEffect">
                                  <p:stCondLst>
                                    <p:cond delay="0"/>
                                  </p:stCondLst>
                                  <p:childTnLst>
                                    <p:set>
                                      <p:cBhvr>
                                        <p:cTn id="51" dur="1" fill="hold">
                                          <p:stCondLst>
                                            <p:cond delay="0"/>
                                          </p:stCondLst>
                                        </p:cTn>
                                        <p:tgtEl>
                                          <p:spTgt spid="26638"/>
                                        </p:tgtEl>
                                        <p:attrNameLst>
                                          <p:attrName>style.visibility</p:attrName>
                                        </p:attrNameLst>
                                      </p:cBhvr>
                                      <p:to>
                                        <p:strVal val="visible"/>
                                      </p:to>
                                    </p:set>
                                    <p:animEffect transition="in" filter="fade">
                                      <p:cBhvr>
                                        <p:cTn id="52" dur="1000"/>
                                        <p:tgtEl>
                                          <p:spTgt spid="26638"/>
                                        </p:tgtEl>
                                      </p:cBhvr>
                                    </p:animEffect>
                                    <p:anim calcmode="lin" valueType="num">
                                      <p:cBhvr>
                                        <p:cTn id="53" dur="1000" fill="hold"/>
                                        <p:tgtEl>
                                          <p:spTgt spid="26638"/>
                                        </p:tgtEl>
                                        <p:attrNameLst>
                                          <p:attrName>ppt_x</p:attrName>
                                        </p:attrNameLst>
                                      </p:cBhvr>
                                      <p:tavLst>
                                        <p:tav tm="0">
                                          <p:val>
                                            <p:strVal val="#ppt_x"/>
                                          </p:val>
                                        </p:tav>
                                        <p:tav tm="100000">
                                          <p:val>
                                            <p:strVal val="#ppt_x"/>
                                          </p:val>
                                        </p:tav>
                                      </p:tavLst>
                                    </p:anim>
                                    <p:anim calcmode="lin" valueType="num">
                                      <p:cBhvr>
                                        <p:cTn id="54" dur="1000" fill="hold"/>
                                        <p:tgtEl>
                                          <p:spTgt spid="26638"/>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17500"/>
                            </p:stCondLst>
                            <p:childTnLst>
                              <p:par>
                                <p:cTn id="56" presetID="42" presetClass="entr" presetSubtype="0" fill="hold" nodeType="afterEffect">
                                  <p:stCondLst>
                                    <p:cond delay="0"/>
                                  </p:stCondLst>
                                  <p:childTnLst>
                                    <p:set>
                                      <p:cBhvr>
                                        <p:cTn id="57" dur="1" fill="hold">
                                          <p:stCondLst>
                                            <p:cond delay="0"/>
                                          </p:stCondLst>
                                        </p:cTn>
                                        <p:tgtEl>
                                          <p:spTgt spid="26639"/>
                                        </p:tgtEl>
                                        <p:attrNameLst>
                                          <p:attrName>style.visibility</p:attrName>
                                        </p:attrNameLst>
                                      </p:cBhvr>
                                      <p:to>
                                        <p:strVal val="visible"/>
                                      </p:to>
                                    </p:set>
                                    <p:animEffect transition="in" filter="fade">
                                      <p:cBhvr>
                                        <p:cTn id="58" dur="1000"/>
                                        <p:tgtEl>
                                          <p:spTgt spid="26639"/>
                                        </p:tgtEl>
                                      </p:cBhvr>
                                    </p:animEffect>
                                    <p:anim calcmode="lin" valueType="num">
                                      <p:cBhvr>
                                        <p:cTn id="59" dur="1000" fill="hold"/>
                                        <p:tgtEl>
                                          <p:spTgt spid="26639"/>
                                        </p:tgtEl>
                                        <p:attrNameLst>
                                          <p:attrName>ppt_x</p:attrName>
                                        </p:attrNameLst>
                                      </p:cBhvr>
                                      <p:tavLst>
                                        <p:tav tm="0">
                                          <p:val>
                                            <p:strVal val="#ppt_x"/>
                                          </p:val>
                                        </p:tav>
                                        <p:tav tm="100000">
                                          <p:val>
                                            <p:strVal val="#ppt_x"/>
                                          </p:val>
                                        </p:tav>
                                      </p:tavLst>
                                    </p:anim>
                                    <p:anim calcmode="lin" valueType="num">
                                      <p:cBhvr>
                                        <p:cTn id="60" dur="1000" fill="hold"/>
                                        <p:tgtEl>
                                          <p:spTgt spid="26639"/>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18500"/>
                            </p:stCondLst>
                            <p:childTnLst>
                              <p:par>
                                <p:cTn id="62" presetID="42" presetClass="entr" presetSubtype="0" fill="hold" nodeType="afterEffect">
                                  <p:stCondLst>
                                    <p:cond delay="0"/>
                                  </p:stCondLst>
                                  <p:childTnLst>
                                    <p:set>
                                      <p:cBhvr>
                                        <p:cTn id="63" dur="1" fill="hold">
                                          <p:stCondLst>
                                            <p:cond delay="0"/>
                                          </p:stCondLst>
                                        </p:cTn>
                                        <p:tgtEl>
                                          <p:spTgt spid="26641"/>
                                        </p:tgtEl>
                                        <p:attrNameLst>
                                          <p:attrName>style.visibility</p:attrName>
                                        </p:attrNameLst>
                                      </p:cBhvr>
                                      <p:to>
                                        <p:strVal val="visible"/>
                                      </p:to>
                                    </p:set>
                                    <p:animEffect transition="in" filter="fade">
                                      <p:cBhvr>
                                        <p:cTn id="64" dur="1000"/>
                                        <p:tgtEl>
                                          <p:spTgt spid="26641"/>
                                        </p:tgtEl>
                                      </p:cBhvr>
                                    </p:animEffect>
                                    <p:anim calcmode="lin" valueType="num">
                                      <p:cBhvr>
                                        <p:cTn id="65" dur="1000" fill="hold"/>
                                        <p:tgtEl>
                                          <p:spTgt spid="26641"/>
                                        </p:tgtEl>
                                        <p:attrNameLst>
                                          <p:attrName>ppt_x</p:attrName>
                                        </p:attrNameLst>
                                      </p:cBhvr>
                                      <p:tavLst>
                                        <p:tav tm="0">
                                          <p:val>
                                            <p:strVal val="#ppt_x"/>
                                          </p:val>
                                        </p:tav>
                                        <p:tav tm="100000">
                                          <p:val>
                                            <p:strVal val="#ppt_x"/>
                                          </p:val>
                                        </p:tav>
                                      </p:tavLst>
                                    </p:anim>
                                    <p:anim calcmode="lin" valueType="num">
                                      <p:cBhvr>
                                        <p:cTn id="66" dur="1000" fill="hold"/>
                                        <p:tgtEl>
                                          <p:spTgt spid="266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nimBg="1"/>
      <p:bldP spid="26631" grpId="0" animBg="1"/>
      <p:bldP spid="26632" grpId="0" animBg="1"/>
      <p:bldP spid="26636" grpId="0" animBg="1"/>
      <p:bldP spid="26637" grpId="0" animBg="1"/>
      <p:bldP spid="26640" grpId="0" animBg="1"/>
      <p:bldP spid="266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4902200" y="404813"/>
            <a:ext cx="7289800" cy="865187"/>
          </a:xfrm>
          <a:noFill/>
        </p:spPr>
        <p:txBody>
          <a:bodyPr>
            <a:normAutofit fontScale="90000"/>
          </a:bodyPr>
          <a:lstStyle/>
          <a:p>
            <a:pPr algn="ctr" eaLnBrk="1" hangingPunct="1"/>
            <a:r>
              <a:rPr lang="it-IT" altLang="it-IT" sz="3600" b="1" dirty="0"/>
              <a:t> </a:t>
            </a:r>
            <a:br>
              <a:rPr lang="it-IT" altLang="it-IT" sz="3600" b="1" dirty="0"/>
            </a:br>
            <a:r>
              <a:rPr lang="it-IT" altLang="it-IT" sz="3600" b="1" i="1" dirty="0">
                <a:solidFill>
                  <a:srgbClr val="003399"/>
                </a:solidFill>
                <a:latin typeface="Lucida Calligraphy" panose="03010101010101010101" pitchFamily="66" charset="0"/>
              </a:rPr>
              <a:t>Le figure della prevenzione</a:t>
            </a:r>
            <a:br>
              <a:rPr lang="it-IT" altLang="it-IT" sz="3600" b="1" dirty="0">
                <a:solidFill>
                  <a:srgbClr val="000099"/>
                </a:solidFill>
              </a:rPr>
            </a:br>
            <a:endParaRPr lang="it-IT" altLang="it-IT" sz="3600" b="1" dirty="0">
              <a:solidFill>
                <a:srgbClr val="000099"/>
              </a:solidFill>
            </a:endParaRPr>
          </a:p>
        </p:txBody>
      </p:sp>
      <p:sp>
        <p:nvSpPr>
          <p:cNvPr id="8195" name="Oval 6"/>
          <p:cNvSpPr>
            <a:spLocks noGrp="1" noChangeArrowheads="1"/>
          </p:cNvSpPr>
          <p:nvPr>
            <p:ph type="subTitle" idx="4294967295"/>
          </p:nvPr>
        </p:nvSpPr>
        <p:spPr>
          <a:xfrm>
            <a:off x="0" y="1484313"/>
            <a:ext cx="5994400" cy="1439862"/>
          </a:xfrm>
          <a:prstGeom prst="ellipse">
            <a:avLst/>
          </a:prstGeom>
          <a:solidFill>
            <a:srgbClr val="FFFFFF"/>
          </a:solidFill>
          <a:ln>
            <a:solidFill>
              <a:srgbClr val="07080F"/>
            </a:solidFill>
            <a:round/>
            <a:headEnd/>
            <a:tailEnd/>
          </a:ln>
        </p:spPr>
        <p:txBody>
          <a:bodyPr>
            <a:normAutofit fontScale="92500" lnSpcReduction="20000"/>
          </a:bodyPr>
          <a:lstStyle/>
          <a:p>
            <a:pPr marL="0" indent="0" algn="ctr">
              <a:spcBef>
                <a:spcPct val="0"/>
              </a:spcBef>
              <a:buNone/>
            </a:pPr>
            <a:r>
              <a:rPr lang="it-IT" altLang="it-IT" sz="2200" b="1">
                <a:solidFill>
                  <a:srgbClr val="07080F"/>
                </a:solidFill>
                <a:latin typeface="Tahoma" panose="020B0604030504040204" pitchFamily="34" charset="0"/>
              </a:rPr>
              <a:t> DATORE DI LAVORO </a:t>
            </a:r>
          </a:p>
          <a:p>
            <a:pPr marL="0" indent="0" algn="ctr">
              <a:spcBef>
                <a:spcPct val="0"/>
              </a:spcBef>
              <a:buNone/>
            </a:pPr>
            <a:r>
              <a:rPr lang="it-IT" altLang="it-IT" sz="2200" b="1">
                <a:solidFill>
                  <a:srgbClr val="07080F"/>
                </a:solidFill>
                <a:latin typeface="Tahoma" panose="020B0604030504040204" pitchFamily="34" charset="0"/>
              </a:rPr>
              <a:t>DIRIGENTI</a:t>
            </a:r>
          </a:p>
          <a:p>
            <a:pPr marL="0" indent="0" algn="ctr">
              <a:spcBef>
                <a:spcPct val="0"/>
              </a:spcBef>
              <a:buNone/>
            </a:pPr>
            <a:r>
              <a:rPr lang="it-IT" altLang="it-IT" sz="2200" b="1">
                <a:solidFill>
                  <a:srgbClr val="07080F"/>
                </a:solidFill>
                <a:latin typeface="Tahoma" panose="020B0604030504040204" pitchFamily="34" charset="0"/>
              </a:rPr>
              <a:t>PREPOSTI</a:t>
            </a:r>
          </a:p>
        </p:txBody>
      </p:sp>
      <p:pic>
        <p:nvPicPr>
          <p:cNvPr id="8196" name="Picture 7" descr="PE03329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9" y="3213101"/>
            <a:ext cx="197167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Oval 9"/>
          <p:cNvSpPr>
            <a:spLocks noChangeArrowheads="1"/>
          </p:cNvSpPr>
          <p:nvPr/>
        </p:nvSpPr>
        <p:spPr bwMode="auto">
          <a:xfrm>
            <a:off x="7472363" y="4437063"/>
            <a:ext cx="3346450" cy="1447800"/>
          </a:xfrm>
          <a:prstGeom prst="ellipse">
            <a:avLst/>
          </a:prstGeom>
          <a:solidFill>
            <a:srgbClr val="FFFFFF"/>
          </a:solidFill>
          <a:ln w="9525">
            <a:solidFill>
              <a:srgbClr val="07080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t-IT" altLang="it-IT" sz="2200" b="1">
                <a:solidFill>
                  <a:srgbClr val="07080F"/>
                </a:solidFill>
                <a:latin typeface="Tahoma" panose="020B0604030504040204" pitchFamily="34" charset="0"/>
              </a:rPr>
              <a:t>LAVORATORI</a:t>
            </a:r>
          </a:p>
          <a:p>
            <a:pPr algn="ctr" eaLnBrk="1" hangingPunct="1">
              <a:spcBef>
                <a:spcPct val="0"/>
              </a:spcBef>
              <a:buClrTx/>
              <a:buSzTx/>
              <a:buFontTx/>
              <a:buNone/>
            </a:pPr>
            <a:r>
              <a:rPr lang="it-IT" altLang="it-IT" sz="2200" b="1">
                <a:solidFill>
                  <a:srgbClr val="07080F"/>
                </a:solidFill>
                <a:latin typeface="Tahoma" panose="020B0604030504040204" pitchFamily="34" charset="0"/>
              </a:rPr>
              <a:t>R.L.S.</a:t>
            </a:r>
          </a:p>
        </p:txBody>
      </p:sp>
      <p:sp>
        <p:nvSpPr>
          <p:cNvPr id="8198" name="Oval 11"/>
          <p:cNvSpPr>
            <a:spLocks noChangeArrowheads="1"/>
          </p:cNvSpPr>
          <p:nvPr/>
        </p:nvSpPr>
        <p:spPr bwMode="auto">
          <a:xfrm>
            <a:off x="1882775" y="4508500"/>
            <a:ext cx="3513138" cy="1524000"/>
          </a:xfrm>
          <a:prstGeom prst="ellipse">
            <a:avLst/>
          </a:prstGeom>
          <a:solidFill>
            <a:srgbClr val="FFFFFF"/>
          </a:solidFill>
          <a:ln w="9525">
            <a:solidFill>
              <a:srgbClr val="07080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t-IT" altLang="it-IT" sz="2200" b="1">
                <a:solidFill>
                  <a:srgbClr val="07080F"/>
                </a:solidFill>
                <a:latin typeface="Tahoma" panose="020B0604030504040204" pitchFamily="34" charset="0"/>
              </a:rPr>
              <a:t>R.S.P.P.</a:t>
            </a:r>
          </a:p>
          <a:p>
            <a:pPr algn="ctr" eaLnBrk="1" hangingPunct="1">
              <a:spcBef>
                <a:spcPct val="0"/>
              </a:spcBef>
              <a:buClrTx/>
              <a:buSzTx/>
              <a:buFontTx/>
              <a:buNone/>
            </a:pPr>
            <a:r>
              <a:rPr lang="it-IT" altLang="it-IT" sz="2200" b="1">
                <a:solidFill>
                  <a:srgbClr val="07080F"/>
                </a:solidFill>
                <a:latin typeface="Tahoma" panose="020B0604030504040204" pitchFamily="34" charset="0"/>
              </a:rPr>
              <a:t>Medico Competente</a:t>
            </a:r>
          </a:p>
        </p:txBody>
      </p:sp>
      <p:sp>
        <p:nvSpPr>
          <p:cNvPr id="8199" name="AutoShape 12"/>
          <p:cNvSpPr>
            <a:spLocks noChangeArrowheads="1"/>
          </p:cNvSpPr>
          <p:nvPr/>
        </p:nvSpPr>
        <p:spPr bwMode="auto">
          <a:xfrm rot="18071122">
            <a:off x="3679826" y="3360738"/>
            <a:ext cx="1066800" cy="771525"/>
          </a:xfrm>
          <a:prstGeom prst="leftRightArrow">
            <a:avLst>
              <a:gd name="adj1" fmla="val 50000"/>
              <a:gd name="adj2" fmla="val 31111"/>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it-IT" altLang="it-IT" sz="1800"/>
          </a:p>
        </p:txBody>
      </p:sp>
      <p:sp>
        <p:nvSpPr>
          <p:cNvPr id="8200" name="AutoShape 13"/>
          <p:cNvSpPr>
            <a:spLocks noChangeArrowheads="1"/>
          </p:cNvSpPr>
          <p:nvPr/>
        </p:nvSpPr>
        <p:spPr bwMode="auto">
          <a:xfrm rot="3427292">
            <a:off x="7731126" y="3360738"/>
            <a:ext cx="1066800" cy="771525"/>
          </a:xfrm>
          <a:prstGeom prst="leftRightArrow">
            <a:avLst>
              <a:gd name="adj1" fmla="val 50000"/>
              <a:gd name="adj2" fmla="val 31111"/>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it-IT" altLang="it-IT" sz="1800"/>
          </a:p>
        </p:txBody>
      </p:sp>
      <p:sp>
        <p:nvSpPr>
          <p:cNvPr id="8201" name="AutoShape 14"/>
          <p:cNvSpPr>
            <a:spLocks noChangeArrowheads="1"/>
          </p:cNvSpPr>
          <p:nvPr/>
        </p:nvSpPr>
        <p:spPr bwMode="auto">
          <a:xfrm>
            <a:off x="5691188" y="5013325"/>
            <a:ext cx="1200150" cy="685800"/>
          </a:xfrm>
          <a:prstGeom prst="leftRightArrow">
            <a:avLst>
              <a:gd name="adj1" fmla="val 50000"/>
              <a:gd name="adj2" fmla="val 31111"/>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it-IT" altLang="it-IT" sz="1800"/>
          </a:p>
        </p:txBody>
      </p:sp>
      <p:graphicFrame>
        <p:nvGraphicFramePr>
          <p:cNvPr id="10" name="Object 4"/>
          <p:cNvGraphicFramePr>
            <a:graphicFrameLocks noChangeAspect="1"/>
          </p:cNvGraphicFramePr>
          <p:nvPr>
            <p:extLst>
              <p:ext uri="{D42A27DB-BD31-4B8C-83A1-F6EECF244321}">
                <p14:modId xmlns:p14="http://schemas.microsoft.com/office/powerpoint/2010/main" val="2237042375"/>
              </p:ext>
            </p:extLst>
          </p:nvPr>
        </p:nvGraphicFramePr>
        <p:xfrm>
          <a:off x="318354" y="153987"/>
          <a:ext cx="1116013" cy="1116013"/>
        </p:xfrm>
        <a:graphic>
          <a:graphicData uri="http://schemas.openxmlformats.org/presentationml/2006/ole">
            <mc:AlternateContent xmlns:mc="http://schemas.openxmlformats.org/markup-compatibility/2006">
              <mc:Choice xmlns:v="urn:schemas-microsoft-com:vml" Requires="v">
                <p:oleObj spid="_x0000_s52241" name="Fotografia di Photo Editor " r:id="rId5" imgW="2133898" imgH="2133898" progId="MSPhotoEd.3">
                  <p:embed/>
                </p:oleObj>
              </mc:Choice>
              <mc:Fallback>
                <p:oleObj name="Fotografia di Photo Editor " r:id="rId5" imgW="2133898" imgH="2133898" progId="MSPhotoEd.3">
                  <p:embed/>
                  <p:pic>
                    <p:nvPicPr>
                      <p:cNvPr id="2051"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354" y="153987"/>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5841147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lgn="ctr" eaLnBrk="1" hangingPunct="1"/>
            <a:r>
              <a:rPr lang="it-IT" altLang="it-IT" sz="3200" b="1" i="1" dirty="0">
                <a:solidFill>
                  <a:srgbClr val="003399"/>
                </a:solidFill>
                <a:latin typeface="Lucida Calligraphy" panose="03010101010101010101" pitchFamily="66" charset="0"/>
              </a:rPr>
              <a:t>MEDICO COMPETENTE</a:t>
            </a:r>
          </a:p>
        </p:txBody>
      </p:sp>
      <p:sp>
        <p:nvSpPr>
          <p:cNvPr id="13315" name="Rectangle 3"/>
          <p:cNvSpPr>
            <a:spLocks noGrp="1" noChangeArrowheads="1"/>
          </p:cNvSpPr>
          <p:nvPr>
            <p:ph idx="1"/>
          </p:nvPr>
        </p:nvSpPr>
        <p:spPr/>
        <p:txBody>
          <a:bodyPr>
            <a:normAutofit/>
          </a:bodyPr>
          <a:lstStyle/>
          <a:p>
            <a:pPr eaLnBrk="1" hangingPunct="1"/>
            <a:r>
              <a:rPr lang="it-IT" altLang="it-IT" sz="2800" dirty="0">
                <a:latin typeface="Calibri" panose="020F0502020204030204" pitchFamily="34" charset="0"/>
                <a:cs typeface="Calibri" panose="020F0502020204030204" pitchFamily="34" charset="0"/>
              </a:rPr>
              <a:t>E’ uno specialista in medicina del lavoro o specializzazioni equiparate o medico in possesso di autorizzazione regionale</a:t>
            </a:r>
          </a:p>
          <a:p>
            <a:pPr eaLnBrk="1" hangingPunct="1"/>
            <a:r>
              <a:rPr lang="it-IT" altLang="it-IT" sz="2800" dirty="0">
                <a:latin typeface="Calibri" panose="020F0502020204030204" pitchFamily="34" charset="0"/>
                <a:cs typeface="Calibri" panose="020F0502020204030204" pitchFamily="34" charset="0"/>
              </a:rPr>
              <a:t>Può anche essere specialista in Igiene e medicina preventiva o specialista in Medicina Legale, </a:t>
            </a:r>
            <a:r>
              <a:rPr lang="it-IT" altLang="it-IT" sz="2800" dirty="0" err="1">
                <a:latin typeface="Calibri" panose="020F0502020204030204" pitchFamily="34" charset="0"/>
                <a:cs typeface="Calibri" panose="020F0502020204030204" pitchFamily="34" charset="0"/>
              </a:rPr>
              <a:t>purchè</a:t>
            </a:r>
            <a:r>
              <a:rPr lang="it-IT" altLang="it-IT" sz="2800" dirty="0">
                <a:latin typeface="Calibri" panose="020F0502020204030204" pitchFamily="34" charset="0"/>
                <a:cs typeface="Calibri" panose="020F0502020204030204" pitchFamily="34" charset="0"/>
              </a:rPr>
              <a:t> questi medici abbiano seguito un corso di qualificazione specifica.</a:t>
            </a:r>
          </a:p>
        </p:txBody>
      </p:sp>
      <p:graphicFrame>
        <p:nvGraphicFramePr>
          <p:cNvPr id="4" name="Object 4"/>
          <p:cNvGraphicFramePr>
            <a:graphicFrameLocks noChangeAspect="1"/>
          </p:cNvGraphicFramePr>
          <p:nvPr>
            <p:extLst>
              <p:ext uri="{D42A27DB-BD31-4B8C-83A1-F6EECF244321}">
                <p14:modId xmlns:p14="http://schemas.microsoft.com/office/powerpoint/2010/main" val="570309505"/>
              </p:ext>
            </p:extLst>
          </p:nvPr>
        </p:nvGraphicFramePr>
        <p:xfrm>
          <a:off x="741485" y="298939"/>
          <a:ext cx="1116013" cy="1116013"/>
        </p:xfrm>
        <a:graphic>
          <a:graphicData uri="http://schemas.openxmlformats.org/presentationml/2006/ole">
            <mc:AlternateContent xmlns:mc="http://schemas.openxmlformats.org/markup-compatibility/2006">
              <mc:Choice xmlns:v="urn:schemas-microsoft-com:vml" Requires="v">
                <p:oleObj spid="_x0000_s50193"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485" y="298939"/>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2168800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lgn="ctr"/>
            <a:r>
              <a:rPr lang="it-IT" altLang="it-IT" sz="3200" b="1" i="1" dirty="0">
                <a:solidFill>
                  <a:srgbClr val="003399"/>
                </a:solidFill>
                <a:latin typeface="Lucida Calligraphy" panose="03010101010101010101" pitchFamily="66" charset="0"/>
              </a:rPr>
              <a:t>MEDICO COMPETENTE</a:t>
            </a:r>
          </a:p>
        </p:txBody>
      </p:sp>
      <p:sp>
        <p:nvSpPr>
          <p:cNvPr id="14339" name="Rectangle 3"/>
          <p:cNvSpPr>
            <a:spLocks noGrp="1" noChangeArrowheads="1"/>
          </p:cNvSpPr>
          <p:nvPr>
            <p:ph idx="1"/>
          </p:nvPr>
        </p:nvSpPr>
        <p:spPr/>
        <p:txBody>
          <a:bodyPr>
            <a:normAutofit fontScale="92500"/>
          </a:bodyPr>
          <a:lstStyle/>
          <a:p>
            <a:pPr marL="0" indent="0">
              <a:buNone/>
            </a:pPr>
            <a:r>
              <a:rPr lang="it-IT" altLang="it-IT" sz="2600"/>
              <a:t>L’attribuzione dei compiti di cui all’art.25 del D.Lgs. 81/08 prevede che il medico competente collabori con il datore di lavoro e con il servizio di prevenzione e protezione per predisporre l’attuazione delle misure per la tutela della salute e dell’integrità psicofisica dei lavoratori. </a:t>
            </a:r>
          </a:p>
          <a:p>
            <a:pPr marL="0" indent="0">
              <a:buNone/>
            </a:pPr>
            <a:r>
              <a:rPr lang="it-IT" altLang="it-IT" sz="2600"/>
              <a:t>Il medico competente (MC), quindi, non ha solo la funzione di effettuare le visite mediche, ma fin dall’inizio ha il compito di supportare il datore di lavoro (DL) nell’accertamento dei rischi e nella loro valutazione .</a:t>
            </a:r>
            <a:r>
              <a:rPr lang="it-IT" altLang="it-IT"/>
              <a:t> </a:t>
            </a:r>
          </a:p>
        </p:txBody>
      </p:sp>
      <p:graphicFrame>
        <p:nvGraphicFramePr>
          <p:cNvPr id="4" name="Object 4"/>
          <p:cNvGraphicFramePr>
            <a:graphicFrameLocks noChangeAspect="1"/>
          </p:cNvGraphicFramePr>
          <p:nvPr>
            <p:extLst>
              <p:ext uri="{D42A27DB-BD31-4B8C-83A1-F6EECF244321}">
                <p14:modId xmlns:p14="http://schemas.microsoft.com/office/powerpoint/2010/main" val="1448165159"/>
              </p:ext>
            </p:extLst>
          </p:nvPr>
        </p:nvGraphicFramePr>
        <p:xfrm>
          <a:off x="952501" y="365125"/>
          <a:ext cx="1116013" cy="1116013"/>
        </p:xfrm>
        <a:graphic>
          <a:graphicData uri="http://schemas.openxmlformats.org/presentationml/2006/ole">
            <mc:AlternateContent xmlns:mc="http://schemas.openxmlformats.org/markup-compatibility/2006">
              <mc:Choice xmlns:v="urn:schemas-microsoft-com:vml" Requires="v">
                <p:oleObj spid="_x0000_s48145"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1" y="365125"/>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5141031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a:noFill/>
          <a:ln>
            <a:solidFill>
              <a:schemeClr val="tx1"/>
            </a:solidFill>
            <a:miter lim="800000"/>
            <a:headEnd/>
            <a:tailEnd/>
          </a:ln>
        </p:spPr>
        <p:txBody>
          <a:bodyPr>
            <a:normAutofit/>
          </a:bodyPr>
          <a:lstStyle/>
          <a:p>
            <a:pPr algn="ctr"/>
            <a:r>
              <a:rPr lang="it-IT" altLang="it-IT" sz="2800" b="1" i="1" dirty="0">
                <a:solidFill>
                  <a:srgbClr val="3333CC"/>
                </a:solidFill>
                <a:latin typeface="Lucida Calligraphy" panose="03010101010101010101" pitchFamily="66" charset="0"/>
              </a:rPr>
              <a:t>Obblighi del medico competente</a:t>
            </a:r>
            <a:endParaRPr lang="it-IT" altLang="it-IT" sz="2800" b="1" i="1" dirty="0">
              <a:solidFill>
                <a:schemeClr val="accent2"/>
              </a:solidFill>
            </a:endParaRPr>
          </a:p>
        </p:txBody>
      </p:sp>
      <p:sp>
        <p:nvSpPr>
          <p:cNvPr id="17411" name="Rectangle 2"/>
          <p:cNvSpPr>
            <a:spLocks noGrp="1" noChangeArrowheads="1"/>
          </p:cNvSpPr>
          <p:nvPr>
            <p:ph idx="1"/>
          </p:nvPr>
        </p:nvSpPr>
        <p:spPr>
          <a:xfrm>
            <a:off x="838200" y="2277207"/>
            <a:ext cx="10515600" cy="3899755"/>
          </a:xfrm>
        </p:spPr>
        <p:txBody>
          <a:bodyPr>
            <a:normAutofit lnSpcReduction="10000"/>
          </a:bodyPr>
          <a:lstStyle/>
          <a:p>
            <a:pPr marL="0" indent="0">
              <a:buNone/>
              <a:defRPr/>
            </a:pPr>
            <a:r>
              <a:rPr lang="it-IT" altLang="it-IT" b="1" dirty="0">
                <a:solidFill>
                  <a:srgbClr val="008080"/>
                </a:solidFill>
                <a:cs typeface="Times New Roman" panose="02020603050405020304" pitchFamily="18" charset="0"/>
              </a:rPr>
              <a:t>Decreto Legislativo 81/08, modificato dal Decreto Legislativo 106/09</a:t>
            </a:r>
          </a:p>
          <a:p>
            <a:pPr marL="0" indent="0">
              <a:buNone/>
              <a:defRPr/>
            </a:pPr>
            <a:r>
              <a:rPr lang="it-IT" altLang="it-IT" b="1" dirty="0">
                <a:solidFill>
                  <a:srgbClr val="008080"/>
                </a:solidFill>
                <a:cs typeface="Times New Roman" panose="02020603050405020304" pitchFamily="18" charset="0"/>
              </a:rPr>
              <a:t>Articolo 25 - Obblighi del medico competente</a:t>
            </a:r>
          </a:p>
          <a:p>
            <a:pPr marL="0" indent="0">
              <a:buNone/>
              <a:defRPr/>
            </a:pPr>
            <a:r>
              <a:rPr lang="it-IT" dirty="0"/>
              <a:t>a) collabora con il datore di lavoro e con il servizio di prevenzione e protezione alla valutazione dei rischi, (arresto fino a tre mesi o ammenda da 400 a 1.600 euro) anche ai fini della programmazione, ove necessario, della sorveglianza sanitaria, alla predisposizione della attuazione delle misure per la tutela della salute e della integrità psico-fisica dei lavoratori, all’attività di formazione e informazione nei confronti dei lavoratori, per la parte di competenza, e alla organizzazione del servizio di primo soccorso considerando i particolari tipi di lavorazione ed esposizione e le peculiari modalità organizzative del lavoro. Collabora inoltre alla attuazione e valorizzazione di programmi volontari di “promozione della salute”, secondo i principi della responsabilità sociale;</a:t>
            </a:r>
          </a:p>
        </p:txBody>
      </p:sp>
      <p:graphicFrame>
        <p:nvGraphicFramePr>
          <p:cNvPr id="7" name="Object 4"/>
          <p:cNvGraphicFramePr>
            <a:graphicFrameLocks noChangeAspect="1"/>
          </p:cNvGraphicFramePr>
          <p:nvPr>
            <p:extLst>
              <p:ext uri="{D42A27DB-BD31-4B8C-83A1-F6EECF244321}">
                <p14:modId xmlns:p14="http://schemas.microsoft.com/office/powerpoint/2010/main" val="2103395071"/>
              </p:ext>
            </p:extLst>
          </p:nvPr>
        </p:nvGraphicFramePr>
        <p:xfrm>
          <a:off x="893572" y="737741"/>
          <a:ext cx="1116013" cy="1116013"/>
        </p:xfrm>
        <a:graphic>
          <a:graphicData uri="http://schemas.openxmlformats.org/presentationml/2006/ole">
            <mc:AlternateContent xmlns:mc="http://schemas.openxmlformats.org/markup-compatibility/2006">
              <mc:Choice xmlns:v="urn:schemas-microsoft-com:vml" Requires="v">
                <p:oleObj spid="_x0000_s35860"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572" y="737741"/>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4450418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a:noFill/>
          <a:ln>
            <a:solidFill>
              <a:schemeClr val="tx1"/>
            </a:solidFill>
            <a:miter lim="800000"/>
            <a:headEnd/>
            <a:tailEnd/>
          </a:ln>
        </p:spPr>
        <p:txBody>
          <a:bodyPr>
            <a:normAutofit/>
          </a:bodyPr>
          <a:lstStyle/>
          <a:p>
            <a:pPr algn="ctr"/>
            <a:r>
              <a:rPr lang="it-IT" altLang="it-IT" sz="2800" b="1" i="1" dirty="0">
                <a:solidFill>
                  <a:srgbClr val="3333CC"/>
                </a:solidFill>
                <a:latin typeface="Lucida Calligraphy" panose="03010101010101010101" pitchFamily="66" charset="0"/>
              </a:rPr>
              <a:t>Obblighi del medico competente</a:t>
            </a:r>
            <a:endParaRPr lang="it-IT" altLang="it-IT" sz="2800" b="1" i="1" dirty="0">
              <a:solidFill>
                <a:schemeClr val="accent2"/>
              </a:solidFill>
            </a:endParaRPr>
          </a:p>
        </p:txBody>
      </p:sp>
      <p:sp>
        <p:nvSpPr>
          <p:cNvPr id="17411" name="Rectangle 2"/>
          <p:cNvSpPr>
            <a:spLocks noGrp="1" noChangeArrowheads="1"/>
          </p:cNvSpPr>
          <p:nvPr>
            <p:ph idx="1"/>
          </p:nvPr>
        </p:nvSpPr>
        <p:spPr>
          <a:xfrm>
            <a:off x="838200" y="2277207"/>
            <a:ext cx="10515600" cy="3899755"/>
          </a:xfrm>
        </p:spPr>
        <p:txBody>
          <a:bodyPr>
            <a:normAutofit/>
          </a:bodyPr>
          <a:lstStyle/>
          <a:p>
            <a:pPr marL="0" indent="0">
              <a:buNone/>
              <a:defRPr/>
            </a:pPr>
            <a:r>
              <a:rPr lang="it-IT" altLang="it-IT" b="1" dirty="0">
                <a:solidFill>
                  <a:srgbClr val="008080"/>
                </a:solidFill>
                <a:cs typeface="Times New Roman" panose="02020603050405020304" pitchFamily="18" charset="0"/>
              </a:rPr>
              <a:t>Decreto Legislativo 81/08, modificato dal Decreto Legislativo 106/09</a:t>
            </a:r>
          </a:p>
          <a:p>
            <a:pPr marL="0" indent="0">
              <a:buNone/>
              <a:defRPr/>
            </a:pPr>
            <a:r>
              <a:rPr lang="it-IT" altLang="it-IT" b="1" dirty="0">
                <a:solidFill>
                  <a:srgbClr val="008080"/>
                </a:solidFill>
                <a:cs typeface="Times New Roman" panose="02020603050405020304" pitchFamily="18" charset="0"/>
              </a:rPr>
              <a:t>Articolo 25 - Obblighi del medico competente</a:t>
            </a:r>
          </a:p>
          <a:p>
            <a:pPr algn="just">
              <a:lnSpc>
                <a:spcPct val="80000"/>
              </a:lnSpc>
              <a:buClr>
                <a:schemeClr val="tx1"/>
              </a:buClr>
              <a:buNone/>
            </a:pPr>
            <a:r>
              <a:rPr lang="it-IT" altLang="it-IT" i="1" dirty="0">
                <a:solidFill>
                  <a:srgbClr val="000000"/>
                </a:solidFill>
                <a:cs typeface="Times New Roman" panose="02020603050405020304" pitchFamily="18" charset="0"/>
              </a:rPr>
              <a:t>b) </a:t>
            </a:r>
            <a:r>
              <a:rPr lang="it-IT" altLang="it-IT" dirty="0">
                <a:solidFill>
                  <a:srgbClr val="000000"/>
                </a:solidFill>
                <a:cs typeface="Times New Roman" panose="02020603050405020304" pitchFamily="18" charset="0"/>
              </a:rPr>
              <a:t>programma ed effettua la sorveglianza sanitaria di cui all’articolo 41 attraverso protocolli sanitari definiti in funzione dei rischi specifici e tenendo in considerazione gli indirizzi scientifici più avanzati;</a:t>
            </a:r>
            <a:endParaRPr lang="it-IT" altLang="it-IT" sz="2400" i="1" dirty="0">
              <a:solidFill>
                <a:srgbClr val="548DD4"/>
              </a:solidFill>
              <a:ea typeface="Times New Roman" panose="02020603050405020304" pitchFamily="18" charset="0"/>
              <a:cs typeface="TimesNewRoman,Italic" charset="0"/>
            </a:endParaRPr>
          </a:p>
          <a:p>
            <a:pPr algn="just">
              <a:lnSpc>
                <a:spcPct val="80000"/>
              </a:lnSpc>
              <a:buClr>
                <a:schemeClr val="tx1"/>
              </a:buClr>
              <a:buNone/>
            </a:pPr>
            <a:r>
              <a:rPr lang="it-IT" altLang="it-IT" i="1" dirty="0">
                <a:cs typeface="Times New Roman" panose="02020603050405020304" pitchFamily="18" charset="0"/>
              </a:rPr>
              <a:t>c)</a:t>
            </a:r>
            <a:r>
              <a:rPr lang="it-IT" altLang="it-IT" b="1" dirty="0">
                <a:cs typeface="Times New Roman" panose="02020603050405020304" pitchFamily="18" charset="0"/>
              </a:rPr>
              <a:t> </a:t>
            </a:r>
            <a:r>
              <a:rPr lang="it-IT" altLang="it-IT" dirty="0">
                <a:cs typeface="Times New Roman" panose="02020603050405020304" pitchFamily="18" charset="0"/>
              </a:rPr>
              <a:t>istituisce, aggiorna e custodisce, sotto la propria responsabilità, una cartella sanitaria e di rischio per ogni lavoratore sottoposto a sorveglianza sanitaria. Tale cartella è conservata con salvaguardia del segreto professionale e, salvo il tempo strettamente necessario per l’esecuzione della sorveglianza sanitaria e la trascrizione dei relativi risultati, presso il luogo di custodia concordato al momento della nomina del medico competente;</a:t>
            </a:r>
            <a:endParaRPr lang="it-IT" altLang="it-IT" sz="2400" i="1" dirty="0">
              <a:cs typeface="Times New Roman" panose="02020603050405020304" pitchFamily="18" charset="0"/>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294743851"/>
              </p:ext>
            </p:extLst>
          </p:nvPr>
        </p:nvGraphicFramePr>
        <p:xfrm>
          <a:off x="662355" y="737741"/>
          <a:ext cx="1116013" cy="1116013"/>
        </p:xfrm>
        <a:graphic>
          <a:graphicData uri="http://schemas.openxmlformats.org/presentationml/2006/ole">
            <mc:AlternateContent xmlns:mc="http://schemas.openxmlformats.org/markup-compatibility/2006">
              <mc:Choice xmlns:v="urn:schemas-microsoft-com:vml" Requires="v">
                <p:oleObj spid="_x0000_s61457" name="Fotografia di Photo Editor " r:id="rId4" imgW="2133898" imgH="2133898" progId="MSPhotoEd.3">
                  <p:embed/>
                </p:oleObj>
              </mc:Choice>
              <mc:Fallback>
                <p:oleObj name="Fotografia di Photo Editor " r:id="rId4" imgW="2133898" imgH="2133898" progId="MSPhotoEd.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355" y="737741"/>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9533045"/>
      </p:ext>
    </p:extLst>
  </p:cSld>
  <p:clrMapOvr>
    <a:masterClrMapping/>
  </p:clrMapOvr>
  <p:transition spd="slow">
    <p:wipe dir="r"/>
  </p:transition>
</p:sld>
</file>

<file path=ppt/theme/theme1.xml><?xml version="1.0" encoding="utf-8"?>
<a:theme xmlns:a="http://schemas.openxmlformats.org/drawingml/2006/main" name="Raccolta">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accolt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ccolt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188</TotalTime>
  <Words>1975</Words>
  <Application>Microsoft Office PowerPoint</Application>
  <PresentationFormat>Widescreen</PresentationFormat>
  <Paragraphs>198</Paragraphs>
  <Slides>28</Slides>
  <Notes>28</Notes>
  <HiddenSlides>0</HiddenSlides>
  <MMClips>0</MMClips>
  <ScaleCrop>false</ScaleCrop>
  <HeadingPairs>
    <vt:vector size="8" baseType="variant">
      <vt:variant>
        <vt:lpstr>Caratteri utilizzati</vt:lpstr>
      </vt:variant>
      <vt:variant>
        <vt:i4>14</vt:i4>
      </vt:variant>
      <vt:variant>
        <vt:lpstr>Tema</vt:lpstr>
      </vt:variant>
      <vt:variant>
        <vt:i4>1</vt:i4>
      </vt:variant>
      <vt:variant>
        <vt:lpstr>Server OLE incorporati</vt:lpstr>
      </vt:variant>
      <vt:variant>
        <vt:i4>1</vt:i4>
      </vt:variant>
      <vt:variant>
        <vt:lpstr>Titoli diapositive</vt:lpstr>
      </vt:variant>
      <vt:variant>
        <vt:i4>28</vt:i4>
      </vt:variant>
    </vt:vector>
  </HeadingPairs>
  <TitlesOfParts>
    <vt:vector size="44" baseType="lpstr">
      <vt:lpstr>AR BLANCA</vt:lpstr>
      <vt:lpstr>AR HERMANN</vt:lpstr>
      <vt:lpstr>Arial</vt:lpstr>
      <vt:lpstr>Bell MT</vt:lpstr>
      <vt:lpstr>Bodoni MT Black</vt:lpstr>
      <vt:lpstr>Calibri</vt:lpstr>
      <vt:lpstr>French Script MT</vt:lpstr>
      <vt:lpstr>Gill Sans MT</vt:lpstr>
      <vt:lpstr>Lucida Calligraphy</vt:lpstr>
      <vt:lpstr>Monotype Corsiva</vt:lpstr>
      <vt:lpstr>Tahoma</vt:lpstr>
      <vt:lpstr>Times New Roman</vt:lpstr>
      <vt:lpstr>TimesNewRoman,Italic</vt:lpstr>
      <vt:lpstr>Wingdings</vt:lpstr>
      <vt:lpstr>Raccolta</vt:lpstr>
      <vt:lpstr>Fotografia di Photo Editor </vt:lpstr>
      <vt:lpstr>IL DIFFICILE RAPPORTO TRA MEDICO COMPETENTE E MEDICO DI FAMIGLIA </vt:lpstr>
      <vt:lpstr>IL DIFFICILE RAPPORTO TRA MEDICO COMPETENTE E MEDICO DI FAMIGLIA </vt:lpstr>
      <vt:lpstr>Il sistema della prevenzione</vt:lpstr>
      <vt:lpstr>Organigramma della prevenzione</vt:lpstr>
      <vt:lpstr>  Le figure della prevenzione </vt:lpstr>
      <vt:lpstr>MEDICO COMPETENTE</vt:lpstr>
      <vt:lpstr>MEDICO COMPETENTE</vt:lpstr>
      <vt:lpstr>Obblighi del medico competente</vt:lpstr>
      <vt:lpstr>Obblighi del medico competente</vt:lpstr>
      <vt:lpstr>Obblighi del medico competente</vt:lpstr>
      <vt:lpstr>Obblighi del medico competente</vt:lpstr>
      <vt:lpstr>Sorveglianza Sanitaria</vt:lpstr>
      <vt:lpstr>Sorveglianza Sanitaria</vt:lpstr>
      <vt:lpstr>Sorveglianza Sanitaria</vt:lpstr>
      <vt:lpstr>Sorveglianza Sanitaria</vt:lpstr>
      <vt:lpstr>Sorveglianza Sanitaria</vt:lpstr>
      <vt:lpstr>Sorveglianza Sanitaria</vt:lpstr>
      <vt:lpstr>Sopralluogo sui posti di lavoro</vt:lpstr>
      <vt:lpstr>Sopralluogo sui posti di lavoro</vt:lpstr>
      <vt:lpstr>Sopralluogo sui posti di lavoro</vt:lpstr>
      <vt:lpstr> Riunione periodica </vt:lpstr>
      <vt:lpstr>Riunione periodica </vt:lpstr>
      <vt:lpstr>Riunione periodica</vt:lpstr>
      <vt:lpstr>Riunione periodica</vt:lpstr>
      <vt:lpstr>Riunione periodica</vt:lpstr>
      <vt:lpstr>Riunione periodica</vt:lpstr>
      <vt:lpstr>Riunione periodica</vt:lpstr>
      <vt:lpstr>GRAZIE DELL’ATTENZIONE ! Dottor Gaetano Golia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DIFFICILE RAPPORTO TRA MEDICO COMPETENTE E MEDICO DI FAMIGLIA</dc:title>
  <dc:creator>Gaetano Golia</dc:creator>
  <cp:lastModifiedBy>matteo</cp:lastModifiedBy>
  <cp:revision>39</cp:revision>
  <dcterms:created xsi:type="dcterms:W3CDTF">2016-10-05T07:54:33Z</dcterms:created>
  <dcterms:modified xsi:type="dcterms:W3CDTF">2017-01-10T17:19:19Z</dcterms:modified>
</cp:coreProperties>
</file>