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2" r:id="rId8"/>
    <p:sldId id="264" r:id="rId9"/>
    <p:sldId id="268" r:id="rId10"/>
    <p:sldId id="272" r:id="rId11"/>
    <p:sldId id="273" r:id="rId12"/>
    <p:sldId id="267" r:id="rId13"/>
    <p:sldId id="263" r:id="rId14"/>
    <p:sldId id="269" r:id="rId15"/>
    <p:sldId id="266" r:id="rId16"/>
    <p:sldId id="270" r:id="rId17"/>
    <p:sldId id="265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24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7149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989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66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161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136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007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0745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025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839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120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E172-EB2E-4B48-815E-1C841176264E}" type="datetimeFigureOut">
              <a:rPr lang="it-IT" smtClean="0"/>
              <a:t>13/03/2016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0942-38D4-4139-925D-0AC393BB1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867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20" y="864549"/>
            <a:ext cx="2733675" cy="1676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softEdge rad="88900"/>
          </a:effectLst>
          <a:scene3d>
            <a:camera prst="orthographicFront"/>
            <a:lightRig rig="threePt" dir="t"/>
          </a:scene3d>
          <a:sp3d contourW="25400" prstMaterial="matte"/>
        </p:spPr>
      </p:pic>
      <p:sp>
        <p:nvSpPr>
          <p:cNvPr id="4" name="Rettangolo 3"/>
          <p:cNvSpPr/>
          <p:nvPr/>
        </p:nvSpPr>
        <p:spPr>
          <a:xfrm>
            <a:off x="3277772" y="1225695"/>
            <a:ext cx="8525022" cy="95410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ctr"/>
            <a:r>
              <a:rPr lang="it-IT" sz="2800" b="1" i="0" u="none" strike="noStrike" baseline="0" dirty="0">
                <a:solidFill>
                  <a:srgbClr val="FF0000"/>
                </a:solidFill>
                <a:latin typeface="OptimaLTStd-DemiBold"/>
              </a:rPr>
              <a:t>PREVENZIONE: LE ZONE GRIGIE</a:t>
            </a:r>
          </a:p>
          <a:p>
            <a:pPr algn="ctr"/>
            <a:r>
              <a:rPr lang="it-IT" sz="2800" b="1" i="0" u="none" strike="noStrike" baseline="0" dirty="0">
                <a:solidFill>
                  <a:srgbClr val="FF0000"/>
                </a:solidFill>
                <a:latin typeface="OptimaLTStd-DemiBold"/>
              </a:rPr>
              <a:t>AL “TEMPO DELL’APPROPRIATEZZA CLINICA”</a:t>
            </a:r>
          </a:p>
        </p:txBody>
      </p:sp>
      <p:sp>
        <p:nvSpPr>
          <p:cNvPr id="5" name="Rettangolo 4"/>
          <p:cNvSpPr/>
          <p:nvPr/>
        </p:nvSpPr>
        <p:spPr>
          <a:xfrm>
            <a:off x="926968" y="3933650"/>
            <a:ext cx="10103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i="1" dirty="0">
                <a:latin typeface="OptimaLTStd-BoldItalic"/>
              </a:rPr>
              <a:t>DISLIPIDEMIE NEL PAZIENTE «PRESUNTO SANO»</a:t>
            </a:r>
            <a:endParaRPr lang="it-IT" sz="3200" dirty="0"/>
          </a:p>
        </p:txBody>
      </p:sp>
      <p:sp>
        <p:nvSpPr>
          <p:cNvPr id="7" name="Rettangolo 6"/>
          <p:cNvSpPr/>
          <p:nvPr/>
        </p:nvSpPr>
        <p:spPr>
          <a:xfrm>
            <a:off x="6659272" y="2356283"/>
            <a:ext cx="1762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b="1" dirty="0">
                <a:solidFill>
                  <a:srgbClr val="FF0000"/>
                </a:solidFill>
                <a:latin typeface="OptimaLTStd-DemiBold"/>
              </a:rPr>
              <a:t>31 marzo 2016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0487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68" y="1477108"/>
            <a:ext cx="4123299" cy="2733927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5613009" y="951245"/>
            <a:ext cx="55491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Beve 150 cc di vino al giorno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Consuma regolarmente frutta e verdura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Beve 1 tazza di </a:t>
            </a:r>
            <a:r>
              <a:rPr lang="it-IT" sz="2400" b="1" dirty="0">
                <a:solidFill>
                  <a:srgbClr val="FF0000"/>
                </a:solidFill>
              </a:rPr>
              <a:t>latte</a:t>
            </a:r>
            <a:r>
              <a:rPr lang="it-IT" sz="2400" dirty="0"/>
              <a:t> al mattino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Mangia </a:t>
            </a:r>
            <a:r>
              <a:rPr lang="it-IT" sz="2400" b="1" dirty="0">
                <a:solidFill>
                  <a:srgbClr val="FF0000"/>
                </a:solidFill>
              </a:rPr>
              <a:t>formaggio</a:t>
            </a:r>
            <a:r>
              <a:rPr lang="it-IT" sz="2400" dirty="0"/>
              <a:t> a cena 4 v/</a:t>
            </a:r>
            <a:r>
              <a:rPr lang="it-IT" sz="2400" dirty="0" err="1"/>
              <a:t>sett</a:t>
            </a: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Usa solo olio come condimento, molto raramente burro</a:t>
            </a:r>
          </a:p>
        </p:txBody>
      </p:sp>
    </p:spTree>
    <p:extLst>
      <p:ext uri="{BB962C8B-B14F-4D97-AF65-F5344CB8AC3E}">
        <p14:creationId xmlns:p14="http://schemas.microsoft.com/office/powerpoint/2010/main" val="3973682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81251" y="3768431"/>
            <a:ext cx="102824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Calcolo del rischio cardiovascolare   </a:t>
            </a:r>
            <a:r>
              <a:rPr lang="it-IT" sz="3200" b="1">
                <a:solidFill>
                  <a:srgbClr val="FF0000"/>
                </a:solidFill>
              </a:rPr>
              <a:t>circa 4,4 </a:t>
            </a:r>
            <a:r>
              <a:rPr lang="it-IT" sz="3200" b="1" dirty="0">
                <a:solidFill>
                  <a:srgbClr val="FF0000"/>
                </a:solidFill>
              </a:rPr>
              <a:t>%   su 10 anni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51" y="2578124"/>
            <a:ext cx="19145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929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32184" y="647114"/>
            <a:ext cx="66212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5400" b="1" dirty="0">
                <a:solidFill>
                  <a:srgbClr val="002060"/>
                </a:solidFill>
              </a:rPr>
              <a:t>SONDAGGIO  D’ AULA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89834" y="2290577"/>
            <a:ext cx="94644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b="1" kern="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Consiglio una dieta </a:t>
            </a:r>
            <a:r>
              <a:rPr lang="it-IT" sz="4000" b="1" kern="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ipo-colesterolemizzante</a:t>
            </a:r>
            <a:endParaRPr lang="it-IT" sz="4000" b="1" kern="0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endParaRPr lang="it-IT" sz="4000" b="1" kern="0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89834" y="3364653"/>
            <a:ext cx="9973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kern="0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Prescrivo</a:t>
            </a:r>
            <a:r>
              <a:rPr lang="it-IT" sz="2400" b="1" dirty="0">
                <a:solidFill>
                  <a:schemeClr val="accent4"/>
                </a:solidFill>
              </a:rPr>
              <a:t> </a:t>
            </a:r>
            <a:r>
              <a:rPr lang="it-IT" sz="4000" b="1" kern="0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una statina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89834" y="4438729"/>
            <a:ext cx="106783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kern="0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Faccio fare accertamenti cardiologici per i fattori di rischio</a:t>
            </a:r>
          </a:p>
        </p:txBody>
      </p:sp>
    </p:spTree>
    <p:extLst>
      <p:ext uri="{BB962C8B-B14F-4D97-AF65-F5344CB8AC3E}">
        <p14:creationId xmlns:p14="http://schemas.microsoft.com/office/powerpoint/2010/main" val="1715837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966" y="1478939"/>
            <a:ext cx="2630143" cy="421847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149969" y="2618681"/>
            <a:ext cx="67102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«Volevo già dirglielo 15 giorni fa. Mezz’ora – 1 ora dopo pranzo ho un dolore alla bocca dello stomaco, va un poco più su, mi passa dopo 10 minuti. Sono andato in farmacia, mi hanno dato del </a:t>
            </a:r>
            <a:r>
              <a:rPr lang="it-IT" sz="2400" b="1" dirty="0" err="1">
                <a:solidFill>
                  <a:srgbClr val="FF0000"/>
                </a:solidFill>
              </a:rPr>
              <a:t>Maalox</a:t>
            </a:r>
            <a:r>
              <a:rPr lang="it-IT" sz="2400" b="1" dirty="0">
                <a:solidFill>
                  <a:srgbClr val="FF0000"/>
                </a:solidFill>
              </a:rPr>
              <a:t> e mi si è un poco ridotto»</a:t>
            </a:r>
          </a:p>
        </p:txBody>
      </p:sp>
    </p:spTree>
    <p:extLst>
      <p:ext uri="{BB962C8B-B14F-4D97-AF65-F5344CB8AC3E}">
        <p14:creationId xmlns:p14="http://schemas.microsoft.com/office/powerpoint/2010/main" val="1292977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32184" y="647114"/>
            <a:ext cx="66212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SONDAGGIO  D’ AULA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89834" y="2290577"/>
            <a:ext cx="75873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</a:rPr>
              <a:t>Gli prescrivo </a:t>
            </a:r>
            <a:r>
              <a:rPr kumimoji="0" lang="it-IT" sz="4000" b="1" i="0" u="none" strike="noStrike" kern="0" cap="none" spc="0" normalizeH="0" baseline="0" noProof="0" dirty="0" err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</a:rPr>
              <a:t>Pantoprazolo</a:t>
            </a:r>
            <a:r>
              <a:rPr kumimoji="0" lang="it-IT" sz="4000" b="1" i="0" u="none" strike="noStrike" kern="0" cap="none" spc="0" normalizeH="0" noProof="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  <a:uLnTx/>
                <a:uFillTx/>
              </a:rPr>
              <a:t> a 40 mg</a:t>
            </a:r>
            <a:endParaRPr kumimoji="0" lang="it-IT" sz="4000" b="1" i="0" u="none" strike="noStrike" kern="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89834" y="3449291"/>
            <a:ext cx="9973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0" u="none" strike="noStrike" kern="0" cap="none" spc="0" normalizeH="0" baseline="0" noProof="0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/>
                <a:uLnTx/>
                <a:uFillTx/>
              </a:rPr>
              <a:t>Gli prescrivo una gastroscopia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89834" y="4608006"/>
            <a:ext cx="83006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0" u="none" strike="noStrike" kern="0" cap="none" spc="0" normalizeH="0" baseline="0" noProof="0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/>
                <a:uLnTx/>
                <a:uFillTx/>
              </a:rPr>
              <a:t>Lo mando da cardiologo</a:t>
            </a:r>
            <a:r>
              <a:rPr kumimoji="0" lang="it-IT" sz="4000" b="1" i="0" u="none" strike="noStrike" kern="0" cap="none" spc="0" normalizeH="0" noProof="0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/>
                <a:uLnTx/>
                <a:uFillTx/>
              </a:rPr>
              <a:t> con priorità B</a:t>
            </a:r>
            <a:endParaRPr kumimoji="0" lang="it-IT" sz="4000" b="1" i="0" u="none" strike="noStrike" kern="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00B05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32307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83" y="1589390"/>
            <a:ext cx="2959710" cy="3630383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459456" y="3215951"/>
            <a:ext cx="71182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Il cardiologo mi prescrive prova da sforzo</a:t>
            </a:r>
          </a:p>
        </p:txBody>
      </p:sp>
    </p:spTree>
    <p:extLst>
      <p:ext uri="{BB962C8B-B14F-4D97-AF65-F5344CB8AC3E}">
        <p14:creationId xmlns:p14="http://schemas.microsoft.com/office/powerpoint/2010/main" val="2133456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32184" y="647114"/>
            <a:ext cx="66212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SONDAGGIO  D’ AULA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89834" y="2290577"/>
            <a:ext cx="45592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b="1" kern="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NON sono d'accordo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89834" y="3449291"/>
            <a:ext cx="9973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b="1" kern="0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Dico di fare l’esame con calma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89834" y="4608006"/>
            <a:ext cx="61029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000" b="1" kern="0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Sono</a:t>
            </a: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 </a:t>
            </a:r>
            <a:r>
              <a:rPr lang="it-IT" sz="4000" b="1" kern="0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pienamente d'accordo</a:t>
            </a:r>
          </a:p>
        </p:txBody>
      </p:sp>
    </p:spTree>
    <p:extLst>
      <p:ext uri="{BB962C8B-B14F-4D97-AF65-F5344CB8AC3E}">
        <p14:creationId xmlns:p14="http://schemas.microsoft.com/office/powerpoint/2010/main" val="3313319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51475" y="2194939"/>
            <a:ext cx="98494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dirty="0"/>
              <a:t>La prova da sforzo è risultata positiva.</a:t>
            </a:r>
          </a:p>
          <a:p>
            <a:pPr algn="ctr"/>
            <a:endParaRPr lang="it-IT" sz="4000" dirty="0"/>
          </a:p>
          <a:p>
            <a:pPr algn="ctr"/>
            <a:r>
              <a:rPr lang="it-IT" sz="4000" dirty="0"/>
              <a:t>La coronarografia successiva conferma una stenosi della coronaria discendente del 70%</a:t>
            </a:r>
          </a:p>
        </p:txBody>
      </p:sp>
    </p:spTree>
    <p:extLst>
      <p:ext uri="{BB962C8B-B14F-4D97-AF65-F5344CB8AC3E}">
        <p14:creationId xmlns:p14="http://schemas.microsoft.com/office/powerpoint/2010/main" val="26176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318" y="2016725"/>
            <a:ext cx="4005649" cy="3914612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568434" y="2265871"/>
            <a:ext cx="589966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Ambulatorio serale</a:t>
            </a:r>
          </a:p>
          <a:p>
            <a:endParaRPr lang="it-IT" sz="2400" dirty="0"/>
          </a:p>
          <a:p>
            <a:r>
              <a:rPr lang="it-IT" sz="2400" dirty="0"/>
              <a:t>Entra Giovanni, un mio paziente che ha appena compiuto 44 anni e che vedo raramente.</a:t>
            </a:r>
          </a:p>
          <a:p>
            <a:endParaRPr lang="it-IT" sz="2400" dirty="0"/>
          </a:p>
          <a:p>
            <a:r>
              <a:rPr lang="it-IT" sz="2400" dirty="0"/>
              <a:t>Ha dolore al polpaccio dx, specie alla deambulazione ed alla stazione eretta prolungata.</a:t>
            </a:r>
          </a:p>
        </p:txBody>
      </p:sp>
    </p:spTree>
    <p:extLst>
      <p:ext uri="{BB962C8B-B14F-4D97-AF65-F5344CB8AC3E}">
        <p14:creationId xmlns:p14="http://schemas.microsoft.com/office/powerpoint/2010/main" val="1337793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73" y="2100649"/>
            <a:ext cx="3172814" cy="2954938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926914" y="1869958"/>
            <a:ext cx="69221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Alla visita il dolore risulta essere di tipo muscolare.</a:t>
            </a:r>
          </a:p>
          <a:p>
            <a:endParaRPr lang="it-IT" sz="2400" dirty="0"/>
          </a:p>
          <a:p>
            <a:r>
              <a:rPr lang="it-IT" sz="2400" dirty="0"/>
              <a:t>Mi confessa di avere un poco esagerato con l’attività fisica e di essersi procurato uno strappo negli ultimi giorni.</a:t>
            </a:r>
          </a:p>
          <a:p>
            <a:endParaRPr lang="it-IT" sz="2400" dirty="0"/>
          </a:p>
          <a:p>
            <a:r>
              <a:rPr lang="it-IT" sz="2400" dirty="0"/>
              <a:t>Del resto è abituato a fare, circa 3 volte la settimana, 40 km in bicicletta; 1 settimane fa ha affrontato anche il primo tratto della salita del Guglielmo.</a:t>
            </a:r>
          </a:p>
        </p:txBody>
      </p:sp>
    </p:spTree>
    <p:extLst>
      <p:ext uri="{BB962C8B-B14F-4D97-AF65-F5344CB8AC3E}">
        <p14:creationId xmlns:p14="http://schemas.microsoft.com/office/powerpoint/2010/main" val="119434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5" y="1773237"/>
            <a:ext cx="3860998" cy="3522663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86400" y="1641742"/>
            <a:ext cx="60070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Ho ancora un poco di tempo prima che arrivi il prossimo appuntamento.</a:t>
            </a:r>
          </a:p>
          <a:p>
            <a:endParaRPr lang="it-IT" sz="2400" dirty="0"/>
          </a:p>
          <a:p>
            <a:r>
              <a:rPr lang="it-IT" sz="2400" dirty="0"/>
              <a:t>Rilevo qualche valore biometrico</a:t>
            </a:r>
          </a:p>
          <a:p>
            <a:endParaRPr lang="it-IT" sz="2400" dirty="0"/>
          </a:p>
          <a:p>
            <a:r>
              <a:rPr lang="it-IT" sz="2400" dirty="0"/>
              <a:t>P. Art.		</a:t>
            </a:r>
            <a:r>
              <a:rPr lang="it-IT" sz="2400" b="1" dirty="0">
                <a:solidFill>
                  <a:srgbClr val="FF0000"/>
                </a:solidFill>
              </a:rPr>
              <a:t>140</a:t>
            </a:r>
            <a:r>
              <a:rPr lang="it-IT" sz="2400" dirty="0"/>
              <a:t> – 75</a:t>
            </a:r>
          </a:p>
          <a:p>
            <a:endParaRPr lang="it-IT" sz="2400" dirty="0"/>
          </a:p>
          <a:p>
            <a:r>
              <a:rPr lang="it-IT" sz="2400" dirty="0"/>
              <a:t>Altezza		178</a:t>
            </a:r>
          </a:p>
          <a:p>
            <a:r>
              <a:rPr lang="it-IT" sz="2400" dirty="0"/>
              <a:t>Peso		68</a:t>
            </a:r>
          </a:p>
          <a:p>
            <a:r>
              <a:rPr lang="it-IT" sz="2400" dirty="0"/>
              <a:t>BMI		21,5</a:t>
            </a:r>
          </a:p>
        </p:txBody>
      </p:sp>
    </p:spTree>
    <p:extLst>
      <p:ext uri="{BB962C8B-B14F-4D97-AF65-F5344CB8AC3E}">
        <p14:creationId xmlns:p14="http://schemas.microsoft.com/office/powerpoint/2010/main" val="2224558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61659">
            <a:off x="694650" y="2369128"/>
            <a:ext cx="2962270" cy="2210309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695700" y="2504786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«Tutto bene. Un atleta come lei sicuramente non fuma» gli dico.</a:t>
            </a:r>
          </a:p>
          <a:p>
            <a:endParaRPr lang="it-IT" sz="2400" dirty="0"/>
          </a:p>
          <a:p>
            <a:endParaRPr lang="it-IT" sz="2400" dirty="0"/>
          </a:p>
          <a:p>
            <a:r>
              <a:rPr lang="it-IT" sz="2400" u="sng" dirty="0"/>
              <a:t>Veramente NO: Giovanni fuma circa </a:t>
            </a:r>
            <a:r>
              <a:rPr lang="it-IT" sz="2400" b="1" u="sng" dirty="0">
                <a:solidFill>
                  <a:srgbClr val="FF0000"/>
                </a:solidFill>
              </a:rPr>
              <a:t>15 sigarette al giorno</a:t>
            </a:r>
            <a:r>
              <a:rPr lang="it-I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8612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5029200" y="2688342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FF0000"/>
                </a:solidFill>
              </a:rPr>
              <a:t>«Però già che sono qui mi fa fare tutti gli esami ?»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132" y="1139983"/>
            <a:ext cx="2042160" cy="429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07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60320" y="278135"/>
            <a:ext cx="66212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5400" b="1" dirty="0">
                <a:solidFill>
                  <a:srgbClr val="002060"/>
                </a:solidFill>
              </a:rPr>
              <a:t>SONDAGGIO  D’ AULA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89834" y="1571325"/>
            <a:ext cx="117369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kern="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NON faccio fare gli esami: gli spiego che ci sono problemi di appropriatezza prescrittiva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89834" y="3076306"/>
            <a:ext cx="99739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kern="0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Faccio fare solo gli esami permessi dal decreto Lorenzin e propongo di eseguire a pagamento colesterolemia e transaminasi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89834" y="5196840"/>
            <a:ext cx="111327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kern="0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Faccio fare una routine completa con transaminasi ed assetto lipidico</a:t>
            </a:r>
          </a:p>
        </p:txBody>
      </p:sp>
    </p:spTree>
    <p:extLst>
      <p:ext uri="{BB962C8B-B14F-4D97-AF65-F5344CB8AC3E}">
        <p14:creationId xmlns:p14="http://schemas.microsoft.com/office/powerpoint/2010/main" val="3320689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5416061" y="1963971"/>
            <a:ext cx="616963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Giovanni torna dopo 15 giorni con gli esami fatti</a:t>
            </a:r>
          </a:p>
          <a:p>
            <a:endParaRPr lang="it-IT" sz="2400" dirty="0"/>
          </a:p>
          <a:p>
            <a:r>
              <a:rPr lang="it-IT" sz="2400" dirty="0"/>
              <a:t>Glicemia		  88</a:t>
            </a:r>
          </a:p>
          <a:p>
            <a:r>
              <a:rPr lang="it-IT" sz="2400" dirty="0"/>
              <a:t>Colesterolo		</a:t>
            </a:r>
            <a:r>
              <a:rPr lang="it-IT" sz="2400" b="1" dirty="0">
                <a:solidFill>
                  <a:srgbClr val="FF0000"/>
                </a:solidFill>
              </a:rPr>
              <a:t>225</a:t>
            </a:r>
          </a:p>
          <a:p>
            <a:r>
              <a:rPr lang="it-IT" sz="2400" dirty="0"/>
              <a:t>HDL			  40</a:t>
            </a:r>
          </a:p>
          <a:p>
            <a:r>
              <a:rPr lang="it-IT" sz="2400" dirty="0"/>
              <a:t>Trigliceridi		170</a:t>
            </a:r>
          </a:p>
          <a:p>
            <a:r>
              <a:rPr lang="it-IT" sz="2400" dirty="0"/>
              <a:t>LDL (calcolato)		</a:t>
            </a:r>
            <a:r>
              <a:rPr lang="it-IT" sz="2400" b="1" dirty="0">
                <a:solidFill>
                  <a:srgbClr val="FF0000"/>
                </a:solidFill>
              </a:rPr>
              <a:t>151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27" y="1963971"/>
            <a:ext cx="4023800" cy="267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085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6203852" y="1800665"/>
            <a:ext cx="56310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Approfondisco l’anamnesi</a:t>
            </a:r>
          </a:p>
          <a:p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Nessuna familiarità per diabete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Padre iperteso, morto per infarto miocardico a 75 anni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Madre lievemente ipertesa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12" y="1800665"/>
            <a:ext cx="5103558" cy="284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1306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433</Words>
  <Application>Microsoft Office PowerPoint</Application>
  <PresentationFormat>Widescreen</PresentationFormat>
  <Paragraphs>73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OptimaLTStd-BoldItalic</vt:lpstr>
      <vt:lpstr>OptimaLTStd-DemiBold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Sergio Palini</dc:creator>
  <cp:lastModifiedBy>Sergio Palini</cp:lastModifiedBy>
  <cp:revision>41</cp:revision>
  <dcterms:created xsi:type="dcterms:W3CDTF">2016-03-12T23:34:27Z</dcterms:created>
  <dcterms:modified xsi:type="dcterms:W3CDTF">2016-03-13T19:47:06Z</dcterms:modified>
</cp:coreProperties>
</file>