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15D-84D3-44CD-B7C7-775ADCB0294A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0E4D2-7958-42D6-9F72-DE7D50534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31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smtClean="0">
              <a:latin typeface="Arial" pitchFamily="34" charset="0"/>
            </a:endParaRPr>
          </a:p>
          <a:p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8"/>
          <p:cNvSpPr txBox="1">
            <a:spLocks noGrp="1" noChangeArrowheads="1"/>
          </p:cNvSpPr>
          <p:nvPr/>
        </p:nvSpPr>
        <p:spPr bwMode="auto">
          <a:xfrm>
            <a:off x="3884463" y="8685878"/>
            <a:ext cx="2968937" cy="45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3" tIns="46791" rIns="89983" bIns="46791" anchor="b"/>
          <a:lstStyle>
            <a:lvl1pPr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2000" indent="-293688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1575" indent="-234950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8300" indent="-233363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08200" indent="-233363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4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6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98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70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2D644EA-D595-4B20-9DD8-43FBD209F82C}" type="slidenum"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14</a:t>
            </a:fld>
            <a:endParaRPr lang="en-GB" alt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84" tIns="43243" rIns="86484" bIns="43243" anchor="ctr"/>
          <a:lstStyle>
            <a:lvl1pPr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2000" indent="-293688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1575" indent="-234950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8300" indent="-233363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08200" indent="-233363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4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6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98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70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23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2100" name="Text Box 2"/>
          <p:cNvSpPr>
            <a:spLocks noChangeArrowheads="1"/>
          </p:cNvSpPr>
          <p:nvPr>
            <p:ph type="body"/>
          </p:nvPr>
        </p:nvSpPr>
        <p:spPr>
          <a:xfrm>
            <a:off x="685494" y="4342939"/>
            <a:ext cx="5487013" cy="1202492"/>
          </a:xfrm>
          <a:noFill/>
        </p:spPr>
        <p:txBody>
          <a:bodyPr lIns="89983" tIns="46791" rIns="89983" bIns="46791">
            <a:spAutoFit/>
          </a:bodyPr>
          <a:lstStyle/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GB" altLang="it-IT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Attualmente la struttura si sviluppa su un’area di circa 80 mq a contaminazione controllata, in classe B GMP in cui sono collocate cappe biohazard di classe A. Alcune immagini della struttura possono dare un’idea della tipologia di ambiente, in cui il controllo ambientale, particellare e microbiologico, è continuo e l’operatività del personale è strettamente controllata dal punto di vista della sterilità, a cominciare dalla vestizione.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8"/>
          <p:cNvSpPr txBox="1">
            <a:spLocks noGrp="1" noChangeArrowheads="1"/>
          </p:cNvSpPr>
          <p:nvPr/>
        </p:nvSpPr>
        <p:spPr bwMode="auto">
          <a:xfrm>
            <a:off x="3884463" y="8685878"/>
            <a:ext cx="2968937" cy="45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3" tIns="46791" rIns="89983" bIns="46791" anchor="b"/>
          <a:lstStyle>
            <a:lvl1pPr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2000" indent="-293688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1575" indent="-234950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8300" indent="-233363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08200" indent="-233363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4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6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98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70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977FAC7E-7924-4518-BA8A-0CB263C02293}" type="slidenum"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23</a:t>
            </a:fld>
            <a:endParaRPr lang="en-GB" alt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1011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3" tIns="46791" rIns="89983" bIns="46791" anchor="b"/>
          <a:lstStyle>
            <a:lvl1pPr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2000" indent="-293688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1575" indent="-234950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8300" indent="-233363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08200" indent="-233363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4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6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98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70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A593A94-08F8-4FC3-B5DE-34F3C94A10C2}" type="slidenum"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23</a:t>
            </a:fld>
            <a:endParaRPr lang="en-GB" alt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1012" name="Text Box 2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84" tIns="43243" rIns="86484" bIns="43243" anchor="ctr"/>
          <a:lstStyle>
            <a:lvl1pPr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2000" indent="-293688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1575" indent="-234950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8300" indent="-233363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08200" indent="-233363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4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6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98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70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23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1013" name="Rectangle 3"/>
          <p:cNvSpPr>
            <a:spLocks noChangeArrowheads="1"/>
          </p:cNvSpPr>
          <p:nvPr>
            <p:ph type="body"/>
          </p:nvPr>
        </p:nvSpPr>
        <p:spPr>
          <a:xfrm>
            <a:off x="685494" y="4342939"/>
            <a:ext cx="5485479" cy="4124515"/>
          </a:xfrm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F21A-F5EA-4483-914A-5F9549EB599C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740A-AB97-4544-BE7E-83CD333A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2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F21A-F5EA-4483-914A-5F9549EB599C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740A-AB97-4544-BE7E-83CD333A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83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F21A-F5EA-4483-914A-5F9549EB599C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740A-AB97-4544-BE7E-83CD333A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36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B05F-3CE0-407E-9575-915AB22D86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79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F21A-F5EA-4483-914A-5F9549EB599C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740A-AB97-4544-BE7E-83CD333A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14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F21A-F5EA-4483-914A-5F9549EB599C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740A-AB97-4544-BE7E-83CD333A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87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F21A-F5EA-4483-914A-5F9549EB599C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740A-AB97-4544-BE7E-83CD333A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4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F21A-F5EA-4483-914A-5F9549EB599C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740A-AB97-4544-BE7E-83CD333A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15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F21A-F5EA-4483-914A-5F9549EB599C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740A-AB97-4544-BE7E-83CD333A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37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F21A-F5EA-4483-914A-5F9549EB599C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740A-AB97-4544-BE7E-83CD333A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41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F21A-F5EA-4483-914A-5F9549EB599C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740A-AB97-4544-BE7E-83CD333A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73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F21A-F5EA-4483-914A-5F9549EB599C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740A-AB97-4544-BE7E-83CD333A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33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F21A-F5EA-4483-914A-5F9549EB599C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740A-AB97-4544-BE7E-83CD333A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2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jpeg"/><Relationship Id="rId11" Type="http://schemas.openxmlformats.org/officeDocument/2006/relationships/image" Target="../media/image24.jpeg"/><Relationship Id="rId5" Type="http://schemas.openxmlformats.org/officeDocument/2006/relationships/image" Target="../media/image27.jpeg"/><Relationship Id="rId10" Type="http://schemas.openxmlformats.org/officeDocument/2006/relationships/image" Target="../media/image23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79388" y="2420938"/>
            <a:ext cx="86772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E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 sz="1400">
              <a:solidFill>
                <a:srgbClr val="000099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73025" y="2081213"/>
            <a:ext cx="8963025" cy="1563687"/>
          </a:xfrm>
          <a:prstGeom prst="rect">
            <a:avLst/>
          </a:pr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it-IT" sz="3200">
                <a:solidFill>
                  <a:srgbClr val="000099"/>
                </a:solidFill>
              </a:rPr>
              <a:t>MESENCHYMAL STEM CELLS: REGENERATIVE THERAPY FOR BONE LOSS,</a:t>
            </a:r>
          </a:p>
          <a:p>
            <a:pPr algn="ctr"/>
            <a:r>
              <a:rPr lang="en-GB" altLang="it-IT" sz="3200">
                <a:solidFill>
                  <a:srgbClr val="000099"/>
                </a:solidFill>
              </a:rPr>
              <a:t>From bench to bed side</a:t>
            </a:r>
            <a:endParaRPr lang="it-IT" altLang="it-IT" sz="3200">
              <a:solidFill>
                <a:srgbClr val="000099"/>
              </a:solidFill>
            </a:endParaRPr>
          </a:p>
        </p:txBody>
      </p:sp>
      <p:pic>
        <p:nvPicPr>
          <p:cNvPr id="187396" name="Picture 4" descr="logohs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2450"/>
            <a:ext cx="25574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7" name="Picture 5" descr="unibico_idx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52"/>
          <a:stretch>
            <a:fillRect/>
          </a:stretch>
        </p:blipFill>
        <p:spPr bwMode="auto">
          <a:xfrm>
            <a:off x="7627938" y="404813"/>
            <a:ext cx="96043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1013"/>
            <a:ext cx="256698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9" name="Picture 7"/>
          <p:cNvPicPr>
            <a:picLocks noChangeAspect="1" noChangeArrowheads="1"/>
          </p:cNvPicPr>
          <p:nvPr/>
        </p:nvPicPr>
        <p:blipFill>
          <a:blip r:embed="rId7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988"/>
            <a:ext cx="103822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790575" y="4171950"/>
            <a:ext cx="74247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it-IT" sz="2000"/>
              <a:t>Validation under GMP conditions of tissue-engineering protocols applied to bone regeneration in different pathologies:</a:t>
            </a:r>
          </a:p>
          <a:p>
            <a:pPr algn="ctr"/>
            <a:endParaRPr lang="en-GB" altLang="it-IT" sz="2000"/>
          </a:p>
          <a:p>
            <a:pPr algn="ctr"/>
            <a:r>
              <a:rPr lang="en-GB" altLang="it-IT" sz="2000">
                <a:solidFill>
                  <a:schemeClr val="accent2"/>
                </a:solidFill>
              </a:rPr>
              <a:t> 1- PERIODONTAL DISEASE</a:t>
            </a:r>
          </a:p>
          <a:p>
            <a:pPr algn="ctr"/>
            <a:r>
              <a:rPr lang="en-GB" altLang="it-IT" sz="2000">
                <a:solidFill>
                  <a:schemeClr val="accent2"/>
                </a:solidFill>
              </a:rPr>
              <a:t>2- TIBIAL NON-UNIONS</a:t>
            </a:r>
          </a:p>
          <a:p>
            <a:pPr algn="ctr"/>
            <a:r>
              <a:rPr lang="en-GB" altLang="it-IT" sz="2000">
                <a:solidFill>
                  <a:schemeClr val="accent2"/>
                </a:solidFill>
              </a:rPr>
              <a:t>3-  OSTEONECROSIS</a:t>
            </a:r>
          </a:p>
        </p:txBody>
      </p:sp>
      <p:graphicFrame>
        <p:nvGraphicFramePr>
          <p:cNvPr id="187401" name="Object 9"/>
          <p:cNvGraphicFramePr>
            <a:graphicFrameLocks noChangeAspect="1"/>
          </p:cNvGraphicFramePr>
          <p:nvPr/>
        </p:nvGraphicFramePr>
        <p:xfrm>
          <a:off x="179388" y="5300663"/>
          <a:ext cx="1306512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tografia di Photo Editor" r:id="rId8" imgW="961905" imgH="1438095" progId="MSPhotoEd.3">
                  <p:embed/>
                </p:oleObj>
              </mc:Choice>
              <mc:Fallback>
                <p:oleObj name="Fotografia di Photo Editor" r:id="rId8" imgW="961905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4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300663"/>
                        <a:ext cx="1306512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2" name="Picture 10"/>
          <p:cNvPicPr>
            <a:picLocks noChangeAspect="1" noChangeArrowheads="1"/>
          </p:cNvPicPr>
          <p:nvPr/>
        </p:nvPicPr>
        <p:blipFill>
          <a:blip r:embed="rId10">
            <a:lum bright="-1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22925"/>
            <a:ext cx="20129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6"/>
          <p:cNvSpPr txBox="1">
            <a:spLocks noChangeArrowheads="1"/>
          </p:cNvSpPr>
          <p:nvPr/>
        </p:nvSpPr>
        <p:spPr bwMode="auto">
          <a:xfrm>
            <a:off x="1773238" y="149225"/>
            <a:ext cx="553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000" b="1"/>
              <a:t>Clinical Trial Phase 1, starting in March 2010</a:t>
            </a:r>
          </a:p>
        </p:txBody>
      </p:sp>
      <p:sp>
        <p:nvSpPr>
          <p:cNvPr id="119811" name="Text Box 7"/>
          <p:cNvSpPr txBox="1">
            <a:spLocks noChangeArrowheads="1"/>
          </p:cNvSpPr>
          <p:nvPr/>
        </p:nvSpPr>
        <p:spPr bwMode="auto">
          <a:xfrm>
            <a:off x="835025" y="785813"/>
            <a:ext cx="7458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rgbClr val="B0003B"/>
                </a:solidFill>
              </a:rPr>
              <a:t>Active Ingredient: </a:t>
            </a:r>
          </a:p>
          <a:p>
            <a:pPr algn="ctr" eaLnBrk="1" hangingPunct="1"/>
            <a:r>
              <a:rPr lang="it-IT" altLang="it-IT" sz="2000" b="1">
                <a:solidFill>
                  <a:srgbClr val="B0003B"/>
                </a:solidFill>
              </a:rPr>
              <a:t>Mature Autologous Dendritic Cells, loaded with tumor lysate</a:t>
            </a:r>
          </a:p>
        </p:txBody>
      </p:sp>
      <p:graphicFrame>
        <p:nvGraphicFramePr>
          <p:cNvPr id="119812" name="Object 10"/>
          <p:cNvGraphicFramePr>
            <a:graphicFrameLocks noChangeAspect="1"/>
          </p:cNvGraphicFramePr>
          <p:nvPr/>
        </p:nvGraphicFramePr>
        <p:xfrm>
          <a:off x="1577975" y="1901825"/>
          <a:ext cx="132873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Fotografia di Photo Editor" r:id="rId3" imgW="4761905" imgH="2723810" progId="MSPhotoEd.3">
                  <p:embed/>
                </p:oleObj>
              </mc:Choice>
              <mc:Fallback>
                <p:oleObj name="Fotografia di Photo Editor" r:id="rId3" imgW="4761905" imgH="27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594" b="7533"/>
                      <a:stretch>
                        <a:fillRect/>
                      </a:stretch>
                    </p:blipFill>
                    <p:spPr bwMode="auto">
                      <a:xfrm>
                        <a:off x="1577975" y="1901825"/>
                        <a:ext cx="1328738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3" name="Text Box 21"/>
          <p:cNvSpPr txBox="1">
            <a:spLocks noChangeArrowheads="1"/>
          </p:cNvSpPr>
          <p:nvPr/>
        </p:nvSpPr>
        <p:spPr bwMode="auto">
          <a:xfrm rot="-2151883">
            <a:off x="319088" y="2276475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b="1"/>
              <a:t>Leukapheresis</a:t>
            </a:r>
          </a:p>
        </p:txBody>
      </p:sp>
      <p:pic>
        <p:nvPicPr>
          <p:cNvPr id="119814" name="Picture 22" descr="clinima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862138"/>
            <a:ext cx="10191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5" name="Text Box 23"/>
          <p:cNvSpPr txBox="1">
            <a:spLocks noChangeArrowheads="1"/>
          </p:cNvSpPr>
          <p:nvPr/>
        </p:nvSpPr>
        <p:spPr bwMode="auto">
          <a:xfrm>
            <a:off x="6259513" y="1906588"/>
            <a:ext cx="212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b="1"/>
              <a:t>Immunoselection </a:t>
            </a:r>
          </a:p>
          <a:p>
            <a:pPr algn="ctr" eaLnBrk="1" hangingPunct="1"/>
            <a:r>
              <a:rPr lang="it-IT" altLang="it-IT" b="1"/>
              <a:t>(CD14+)</a:t>
            </a:r>
          </a:p>
        </p:txBody>
      </p:sp>
      <p:pic>
        <p:nvPicPr>
          <p:cNvPr id="119816" name="Picture 24" descr="sac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3419475"/>
            <a:ext cx="9715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7" name="Text Box 25"/>
          <p:cNvSpPr txBox="1">
            <a:spLocks noChangeArrowheads="1"/>
          </p:cNvSpPr>
          <p:nvPr/>
        </p:nvSpPr>
        <p:spPr bwMode="auto">
          <a:xfrm>
            <a:off x="7256463" y="4930775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b="1"/>
              <a:t>Cell</a:t>
            </a:r>
          </a:p>
          <a:p>
            <a:pPr algn="ctr" eaLnBrk="1" hangingPunct="1"/>
            <a:r>
              <a:rPr lang="it-IT" altLang="it-IT" b="1"/>
              <a:t>culture</a:t>
            </a:r>
          </a:p>
        </p:txBody>
      </p:sp>
      <p:pic>
        <p:nvPicPr>
          <p:cNvPr id="119818" name="Picture 26" descr="ag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1872">
            <a:off x="3913188" y="4570413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9" name="Picture 28" descr="vacci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138613"/>
            <a:ext cx="15001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0" name="Text Box 29"/>
          <p:cNvSpPr txBox="1">
            <a:spLocks noChangeArrowheads="1"/>
          </p:cNvSpPr>
          <p:nvPr/>
        </p:nvSpPr>
        <p:spPr bwMode="auto">
          <a:xfrm>
            <a:off x="2841625" y="5535613"/>
            <a:ext cx="244951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b="1"/>
              <a:t>Quality Control &amp; Batch release</a:t>
            </a:r>
          </a:p>
        </p:txBody>
      </p:sp>
      <p:sp>
        <p:nvSpPr>
          <p:cNvPr id="119821" name="AutoShape 33"/>
          <p:cNvSpPr>
            <a:spLocks noChangeArrowheads="1"/>
          </p:cNvSpPr>
          <p:nvPr/>
        </p:nvSpPr>
        <p:spPr bwMode="auto">
          <a:xfrm>
            <a:off x="3306763" y="2409825"/>
            <a:ext cx="1295400" cy="144463"/>
          </a:xfrm>
          <a:prstGeom prst="rightArrow">
            <a:avLst>
              <a:gd name="adj1" fmla="val 50000"/>
              <a:gd name="adj2" fmla="val 224175"/>
            </a:avLst>
          </a:prstGeom>
          <a:solidFill>
            <a:schemeClr val="bg1"/>
          </a:solidFill>
          <a:ln w="12700">
            <a:solidFill>
              <a:srgbClr val="B0003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9822" name="AutoShape 35"/>
          <p:cNvSpPr>
            <a:spLocks noChangeArrowheads="1"/>
          </p:cNvSpPr>
          <p:nvPr/>
        </p:nvSpPr>
        <p:spPr bwMode="auto">
          <a:xfrm rot="2062820">
            <a:off x="6330950" y="2841625"/>
            <a:ext cx="1295400" cy="144463"/>
          </a:xfrm>
          <a:prstGeom prst="rightArrow">
            <a:avLst>
              <a:gd name="adj1" fmla="val 50000"/>
              <a:gd name="adj2" fmla="val 224175"/>
            </a:avLst>
          </a:prstGeom>
          <a:solidFill>
            <a:schemeClr val="bg1"/>
          </a:solidFill>
          <a:ln w="12700">
            <a:solidFill>
              <a:srgbClr val="B0003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9823" name="AutoShape 36"/>
          <p:cNvSpPr>
            <a:spLocks noChangeArrowheads="1"/>
          </p:cNvSpPr>
          <p:nvPr/>
        </p:nvSpPr>
        <p:spPr bwMode="auto">
          <a:xfrm rot="8314580">
            <a:off x="6715125" y="4418013"/>
            <a:ext cx="792163" cy="144462"/>
          </a:xfrm>
          <a:prstGeom prst="rightArrow">
            <a:avLst>
              <a:gd name="adj1" fmla="val 50000"/>
              <a:gd name="adj2" fmla="val 137088"/>
            </a:avLst>
          </a:prstGeom>
          <a:solidFill>
            <a:schemeClr val="bg1"/>
          </a:solidFill>
          <a:ln w="12700">
            <a:solidFill>
              <a:srgbClr val="B0003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9824" name="AutoShape 37"/>
          <p:cNvSpPr>
            <a:spLocks noChangeArrowheads="1"/>
          </p:cNvSpPr>
          <p:nvPr/>
        </p:nvSpPr>
        <p:spPr bwMode="auto">
          <a:xfrm rot="-9717943">
            <a:off x="2730500" y="4643438"/>
            <a:ext cx="1295400" cy="144462"/>
          </a:xfrm>
          <a:prstGeom prst="rightArrow">
            <a:avLst>
              <a:gd name="adj1" fmla="val 50000"/>
              <a:gd name="adj2" fmla="val 224177"/>
            </a:avLst>
          </a:prstGeom>
          <a:solidFill>
            <a:schemeClr val="bg1"/>
          </a:solidFill>
          <a:ln w="12700">
            <a:solidFill>
              <a:srgbClr val="B0003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9825" name="AutoShape 38"/>
          <p:cNvSpPr>
            <a:spLocks noChangeArrowheads="1"/>
          </p:cNvSpPr>
          <p:nvPr/>
        </p:nvSpPr>
        <p:spPr bwMode="auto">
          <a:xfrm rot="-3479677">
            <a:off x="912812" y="3532188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chemeClr val="bg1"/>
          </a:solidFill>
          <a:ln w="12700">
            <a:solidFill>
              <a:srgbClr val="B0003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9826" name="Text Box 39"/>
          <p:cNvSpPr txBox="1">
            <a:spLocks noChangeArrowheads="1"/>
          </p:cNvSpPr>
          <p:nvPr/>
        </p:nvSpPr>
        <p:spPr bwMode="auto">
          <a:xfrm>
            <a:off x="1001713" y="5335588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b="1"/>
              <a:t>Vaccination</a:t>
            </a:r>
          </a:p>
        </p:txBody>
      </p:sp>
      <p:pic>
        <p:nvPicPr>
          <p:cNvPr id="119827" name="Picture 27" descr="fac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4170" r="11678" b="7507"/>
          <a:stretch>
            <a:fillRect/>
          </a:stretch>
        </p:blipFill>
        <p:spPr bwMode="auto">
          <a:xfrm>
            <a:off x="5106988" y="4354513"/>
            <a:ext cx="13684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8" name="Rectangle 40"/>
          <p:cNvSpPr>
            <a:spLocks noChangeArrowheads="1"/>
          </p:cNvSpPr>
          <p:nvPr/>
        </p:nvSpPr>
        <p:spPr bwMode="auto">
          <a:xfrm>
            <a:off x="539750" y="1676400"/>
            <a:ext cx="8137525" cy="4464050"/>
          </a:xfrm>
          <a:prstGeom prst="rect">
            <a:avLst/>
          </a:prstGeom>
          <a:noFill/>
          <a:ln w="12700">
            <a:solidFill>
              <a:srgbClr val="B0003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19829" name="Picture 5" descr="PP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5" t="88290" r="1962" b="2110"/>
          <a:stretch>
            <a:fillRect/>
          </a:stretch>
        </p:blipFill>
        <p:spPr bwMode="auto">
          <a:xfrm>
            <a:off x="0" y="6151563"/>
            <a:ext cx="12969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0" name="Picture 3" descr="Logo sistema sanitari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6242050"/>
            <a:ext cx="189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9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61"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 descr="Logo sistema sanit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6248400"/>
            <a:ext cx="189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59"/>
          <p:cNvGraphicFramePr>
            <a:graphicFrameLocks noGrp="1"/>
          </p:cNvGraphicFramePr>
          <p:nvPr/>
        </p:nvGraphicFramePr>
        <p:xfrm>
          <a:off x="395288" y="1606550"/>
          <a:ext cx="8280400" cy="1328760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596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Title of Study:</a:t>
                      </a:r>
                      <a:r>
                        <a:rPr kumimoji="0" lang="en-GB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altLang="it-IT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Newly diagnosed GBM Immuno-Trial-Italy</a:t>
                      </a:r>
                      <a:r>
                        <a:rPr kumimoji="0" lang="en-GB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Phase I Clinical Trial Of Immunotherapy  With Autologous Tumor Lysate-Loaded Dendritic Cells In Patients With Newly Diagnosed Glioblastoma Multiforme.</a:t>
                      </a:r>
                      <a:endParaRPr kumimoji="0" lang="en-GB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Protocol No:</a:t>
                      </a: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0003B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DENDR1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EudraCT No</a:t>
                      </a: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2008-005035-15</a:t>
                      </a: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Phase of Development:</a:t>
                      </a:r>
                      <a:r>
                        <a:rPr kumimoji="0" lang="en-GB" altLang="it-IT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Phase I</a:t>
                      </a:r>
                      <a:endParaRPr kumimoji="0" lang="en-GB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58"/>
          <p:cNvGraphicFramePr>
            <a:graphicFrameLocks noGrp="1"/>
          </p:cNvGraphicFramePr>
          <p:nvPr/>
        </p:nvGraphicFramePr>
        <p:xfrm>
          <a:off x="395288" y="4452938"/>
          <a:ext cx="8280400" cy="1189086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Title of Study:</a:t>
                      </a:r>
                      <a:r>
                        <a:rPr kumimoji="0" lang="en-GB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altLang="it-IT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Recurrent GBM Immuno-Trial-Italy</a:t>
                      </a:r>
                      <a:r>
                        <a:rPr kumimoji="0" lang="en-GB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 - Phase I Clinical Trial Of Immunotherapy with Autologous Tumor Lysate-Loaded Dendritic Cells In Patients With Recurrence Of Glioblastoma Multiforme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Protocol No:</a:t>
                      </a:r>
                      <a:r>
                        <a:rPr kumimoji="0" lang="pt-BR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0003B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DENDR2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B0003B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EudraCT No</a:t>
                      </a:r>
                      <a:r>
                        <a:rPr kumimoji="0" lang="pt-BR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2008-005038-62</a:t>
                      </a:r>
                      <a:endParaRPr kumimoji="0" lang="pt-BR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Phase of Development:</a:t>
                      </a:r>
                      <a:r>
                        <a:rPr kumimoji="0" lang="en-GB" altLang="it-IT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Phase I</a:t>
                      </a:r>
                      <a:endParaRPr kumimoji="0" lang="en-GB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Connettore 1 9"/>
          <p:cNvCxnSpPr>
            <a:cxnSpLocks noChangeShapeType="1"/>
          </p:cNvCxnSpPr>
          <p:nvPr/>
        </p:nvCxnSpPr>
        <p:spPr bwMode="auto">
          <a:xfrm>
            <a:off x="898525" y="1365250"/>
            <a:ext cx="5040313" cy="0"/>
          </a:xfrm>
          <a:prstGeom prst="line">
            <a:avLst/>
          </a:prstGeom>
          <a:noFill/>
          <a:ln w="63500" algn="ctr">
            <a:solidFill>
              <a:srgbClr val="B000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0857" name="CasellaDiTesto 4"/>
          <p:cNvSpPr txBox="1">
            <a:spLocks noChangeArrowheads="1"/>
          </p:cNvSpPr>
          <p:nvPr/>
        </p:nvSpPr>
        <p:spPr bwMode="auto">
          <a:xfrm>
            <a:off x="1116013" y="981075"/>
            <a:ext cx="429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0003B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000000"/>
                </a:solidFill>
              </a:rPr>
              <a:t>DENDR1 (newly diagnosed GBM) study </a:t>
            </a:r>
          </a:p>
        </p:txBody>
      </p:sp>
      <p:sp>
        <p:nvSpPr>
          <p:cNvPr id="120858" name="CasellaDiTesto 11"/>
          <p:cNvSpPr txBox="1">
            <a:spLocks noChangeArrowheads="1"/>
          </p:cNvSpPr>
          <p:nvPr/>
        </p:nvSpPr>
        <p:spPr bwMode="auto">
          <a:xfrm>
            <a:off x="1187450" y="3851275"/>
            <a:ext cx="347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000000"/>
                </a:solidFill>
              </a:rPr>
              <a:t>DENDR2 (recurrent GBM) study</a:t>
            </a:r>
          </a:p>
        </p:txBody>
      </p:sp>
      <p:cxnSp>
        <p:nvCxnSpPr>
          <p:cNvPr id="13" name="Connettore 1 12"/>
          <p:cNvCxnSpPr>
            <a:cxnSpLocks noChangeShapeType="1"/>
          </p:cNvCxnSpPr>
          <p:nvPr/>
        </p:nvCxnSpPr>
        <p:spPr bwMode="auto">
          <a:xfrm>
            <a:off x="900113" y="4221163"/>
            <a:ext cx="5038725" cy="0"/>
          </a:xfrm>
          <a:prstGeom prst="line">
            <a:avLst/>
          </a:prstGeom>
          <a:noFill/>
          <a:ln w="63500" algn="ctr">
            <a:solidFill>
              <a:srgbClr val="B000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60" name="CasellaDiTesto 1"/>
          <p:cNvSpPr txBox="1">
            <a:spLocks noChangeArrowheads="1"/>
          </p:cNvSpPr>
          <p:nvPr/>
        </p:nvSpPr>
        <p:spPr bwMode="auto">
          <a:xfrm>
            <a:off x="6132513" y="3068638"/>
            <a:ext cx="230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1400"/>
              <a:t>First patient in: April 2010. </a:t>
            </a:r>
          </a:p>
        </p:txBody>
      </p:sp>
      <p:sp>
        <p:nvSpPr>
          <p:cNvPr id="120861" name="CasellaDiTesto 14"/>
          <p:cNvSpPr txBox="1">
            <a:spLocks noChangeArrowheads="1"/>
          </p:cNvSpPr>
          <p:nvPr/>
        </p:nvSpPr>
        <p:spPr bwMode="auto">
          <a:xfrm>
            <a:off x="6167438" y="5784850"/>
            <a:ext cx="2292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1400"/>
              <a:t>First patient in: May 2010. </a:t>
            </a:r>
          </a:p>
        </p:txBody>
      </p:sp>
    </p:spTree>
    <p:extLst>
      <p:ext uri="{BB962C8B-B14F-4D97-AF65-F5344CB8AC3E}">
        <p14:creationId xmlns:p14="http://schemas.microsoft.com/office/powerpoint/2010/main" val="27694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P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61"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41"/>
          <p:cNvSpPr>
            <a:spLocks noChangeArrowheads="1"/>
          </p:cNvSpPr>
          <p:nvPr/>
        </p:nvSpPr>
        <p:spPr bwMode="auto">
          <a:xfrm>
            <a:off x="287338" y="1006475"/>
            <a:ext cx="8677275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sz="1400" b="1">
                <a:solidFill>
                  <a:srgbClr val="000000"/>
                </a:solidFill>
              </a:rPr>
              <a:t>ENDPOINTS</a:t>
            </a:r>
          </a:p>
          <a:p>
            <a:pPr eaLnBrk="1" hangingPunct="1"/>
            <a:endParaRPr lang="en-US" altLang="it-IT" sz="1400" b="1">
              <a:solidFill>
                <a:srgbClr val="000000"/>
              </a:solidFill>
            </a:endParaRPr>
          </a:p>
          <a:p>
            <a:pPr eaLnBrk="1" hangingPunct="1"/>
            <a:endParaRPr lang="en-US" altLang="it-IT" sz="800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it-IT" sz="1400" b="1">
                <a:solidFill>
                  <a:srgbClr val="B0003B"/>
                </a:solidFill>
              </a:rPr>
              <a:t>Primary endpoint of DENDR1:</a:t>
            </a:r>
            <a:r>
              <a:rPr lang="en-US" altLang="it-IT" sz="1400">
                <a:solidFill>
                  <a:srgbClr val="FF0000"/>
                </a:solidFill>
              </a:rPr>
              <a:t> </a:t>
            </a:r>
            <a:r>
              <a:rPr lang="en-US" altLang="it-IT" sz="1400">
                <a:solidFill>
                  <a:srgbClr val="000000"/>
                </a:solidFill>
              </a:rPr>
              <a:t>PFS12 rate,</a:t>
            </a:r>
            <a:r>
              <a:rPr lang="en-GB" altLang="it-IT" sz="1400">
                <a:solidFill>
                  <a:srgbClr val="000000"/>
                </a:solidFill>
              </a:rPr>
              <a:t> defined as the number of patients who survive without disease progression after 12 months from the beginning of the treatment</a:t>
            </a:r>
            <a:r>
              <a:rPr lang="en-US" altLang="it-IT" sz="1400">
                <a:solidFill>
                  <a:srgbClr val="000000"/>
                </a:solidFill>
              </a:rPr>
              <a:t>. </a:t>
            </a:r>
          </a:p>
          <a:p>
            <a:pPr eaLnBrk="1" hangingPunct="1"/>
            <a:endParaRPr lang="en-US" altLang="it-IT" sz="800">
              <a:solidFill>
                <a:srgbClr val="000000"/>
              </a:solidFill>
            </a:endParaRPr>
          </a:p>
          <a:p>
            <a:pPr eaLnBrk="1" hangingPunct="1"/>
            <a:r>
              <a:rPr lang="en-US" altLang="it-IT" sz="1400" b="1">
                <a:solidFill>
                  <a:srgbClr val="B0003B"/>
                </a:solidFill>
              </a:rPr>
              <a:t>Primary endpoint of DENDR2:</a:t>
            </a:r>
            <a:r>
              <a:rPr lang="en-US" altLang="it-IT" sz="1400">
                <a:solidFill>
                  <a:srgbClr val="FF0000"/>
                </a:solidFill>
              </a:rPr>
              <a:t> </a:t>
            </a:r>
            <a:r>
              <a:rPr lang="en-US" altLang="it-IT" sz="1400">
                <a:solidFill>
                  <a:srgbClr val="000000"/>
                </a:solidFill>
              </a:rPr>
              <a:t>PFS6 rate,</a:t>
            </a:r>
            <a:r>
              <a:rPr lang="en-GB" altLang="it-IT" sz="1400">
                <a:solidFill>
                  <a:srgbClr val="000000"/>
                </a:solidFill>
              </a:rPr>
              <a:t> defined as the number of patients who survive without disease progression after 6 months from surgery.</a:t>
            </a:r>
            <a:r>
              <a:rPr lang="en-US" altLang="it-IT" sz="1400">
                <a:solidFill>
                  <a:srgbClr val="000000"/>
                </a:solidFill>
              </a:rPr>
              <a:t> </a:t>
            </a:r>
          </a:p>
          <a:p>
            <a:pPr eaLnBrk="1" hangingPunct="1"/>
            <a:endParaRPr lang="it-IT" altLang="it-IT" sz="800">
              <a:solidFill>
                <a:srgbClr val="000000"/>
              </a:solidFill>
            </a:endParaRPr>
          </a:p>
          <a:p>
            <a:pPr eaLnBrk="1" hangingPunct="1"/>
            <a:r>
              <a:rPr lang="en-GB" altLang="it-IT" sz="1400" u="sng">
                <a:solidFill>
                  <a:srgbClr val="000000"/>
                </a:solidFill>
              </a:rPr>
              <a:t>Other endpoints of both studies:</a:t>
            </a:r>
            <a:r>
              <a:rPr lang="en-GB" altLang="it-IT" sz="1400">
                <a:solidFill>
                  <a:srgbClr val="000000"/>
                </a:solidFill>
              </a:rPr>
              <a:t> </a:t>
            </a:r>
            <a:r>
              <a:rPr lang="en-US" altLang="it-IT" sz="1400">
                <a:solidFill>
                  <a:srgbClr val="000000"/>
                </a:solidFill>
              </a:rPr>
              <a:t>PFS and OS time, as well as safety profile.</a:t>
            </a:r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121860" name="Rectangle 42"/>
          <p:cNvSpPr>
            <a:spLocks noChangeArrowheads="1"/>
          </p:cNvSpPr>
          <p:nvPr/>
        </p:nvSpPr>
        <p:spPr bwMode="auto">
          <a:xfrm>
            <a:off x="250825" y="3419475"/>
            <a:ext cx="87376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it-IT" sz="1400" b="1">
                <a:solidFill>
                  <a:srgbClr val="000000"/>
                </a:solidFill>
              </a:rPr>
              <a:t>STATISTICS and SAMPLE SIZE</a:t>
            </a:r>
          </a:p>
          <a:p>
            <a:pPr eaLnBrk="1" hangingPunct="1"/>
            <a:endParaRPr lang="en-GB" altLang="it-IT" sz="1400" b="1">
              <a:solidFill>
                <a:srgbClr val="000000"/>
              </a:solidFill>
            </a:endParaRPr>
          </a:p>
          <a:p>
            <a:pPr eaLnBrk="1" hangingPunct="1"/>
            <a:endParaRPr lang="en-GB" altLang="it-IT" sz="800" b="1">
              <a:solidFill>
                <a:srgbClr val="000000"/>
              </a:solidFill>
            </a:endParaRPr>
          </a:p>
          <a:p>
            <a:pPr eaLnBrk="1" hangingPunct="1"/>
            <a:r>
              <a:rPr lang="en-GB" altLang="it-IT" sz="1400" b="1">
                <a:solidFill>
                  <a:srgbClr val="B0003B"/>
                </a:solidFill>
              </a:rPr>
              <a:t>DENDR1:</a:t>
            </a:r>
            <a:r>
              <a:rPr lang="en-GB" altLang="it-IT" sz="1400" b="1">
                <a:solidFill>
                  <a:srgbClr val="CC0000"/>
                </a:solidFill>
              </a:rPr>
              <a:t> </a:t>
            </a:r>
            <a:r>
              <a:rPr lang="en-US" altLang="it-IT" sz="1400">
                <a:solidFill>
                  <a:srgbClr val="000000"/>
                </a:solidFill>
              </a:rPr>
              <a:t>Two-stage Simon design (Simon, 1989); 24 and 76 patients for the 1° and 2° stage respectively.</a:t>
            </a:r>
          </a:p>
          <a:p>
            <a:pPr eaLnBrk="1" hangingPunct="1"/>
            <a:r>
              <a:rPr lang="en-US" altLang="it-IT" sz="140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altLang="it-IT" sz="1400">
                <a:solidFill>
                  <a:srgbClr val="000000"/>
                </a:solidFill>
              </a:rPr>
              <a:t>		14 patients enrolled; 11 treated so far</a:t>
            </a:r>
            <a:r>
              <a:rPr lang="it-IT" altLang="it-IT" sz="1400">
                <a:solidFill>
                  <a:srgbClr val="000000"/>
                </a:solidFill>
              </a:rPr>
              <a:t>  (10 still alive, 1 unknown).</a:t>
            </a:r>
          </a:p>
          <a:p>
            <a:pPr eaLnBrk="1" hangingPunct="1"/>
            <a:endParaRPr lang="it-IT" altLang="it-IT" sz="800">
              <a:solidFill>
                <a:srgbClr val="000000"/>
              </a:solidFill>
            </a:endParaRPr>
          </a:p>
          <a:p>
            <a:pPr eaLnBrk="1" hangingPunct="1"/>
            <a:endParaRPr lang="it-IT" altLang="it-IT" sz="800">
              <a:solidFill>
                <a:srgbClr val="000000"/>
              </a:solidFill>
            </a:endParaRPr>
          </a:p>
          <a:p>
            <a:pPr eaLnBrk="1" hangingPunct="1"/>
            <a:r>
              <a:rPr lang="en-US" altLang="it-IT" sz="1400" b="1">
                <a:solidFill>
                  <a:srgbClr val="B0003B"/>
                </a:solidFill>
              </a:rPr>
              <a:t>DENDR2:</a:t>
            </a:r>
            <a:r>
              <a:rPr lang="en-US" altLang="it-IT" sz="1400" b="1">
                <a:solidFill>
                  <a:srgbClr val="CC0000"/>
                </a:solidFill>
              </a:rPr>
              <a:t> </a:t>
            </a:r>
            <a:r>
              <a:rPr lang="en-US" altLang="it-IT" sz="1400">
                <a:solidFill>
                  <a:srgbClr val="000000"/>
                </a:solidFill>
              </a:rPr>
              <a:t>Two-stage Simon design (Simon, 1989); 22 and 72 patients for the 1° and 2° stage respectively</a:t>
            </a:r>
          </a:p>
          <a:p>
            <a:pPr eaLnBrk="1" hangingPunct="1"/>
            <a:r>
              <a:rPr lang="en-US" altLang="it-IT" sz="1400">
                <a:solidFill>
                  <a:srgbClr val="000000"/>
                </a:solidFill>
              </a:rPr>
              <a:t>. </a:t>
            </a:r>
          </a:p>
          <a:p>
            <a:pPr eaLnBrk="1" hangingPunct="1"/>
            <a:r>
              <a:rPr lang="en-US" altLang="it-IT" sz="1400">
                <a:solidFill>
                  <a:srgbClr val="000000"/>
                </a:solidFill>
              </a:rPr>
              <a:t>		20 patients enrolled; 16 treated so far</a:t>
            </a:r>
            <a:r>
              <a:rPr lang="it-IT" altLang="it-IT" sz="1400">
                <a:solidFill>
                  <a:srgbClr val="000000"/>
                </a:solidFill>
              </a:rPr>
              <a:t> (5 still alive, 1 unknown, 10 deceased).</a:t>
            </a:r>
          </a:p>
          <a:p>
            <a:pPr eaLnBrk="1" hangingPunct="1"/>
            <a:endParaRPr lang="it-IT" altLang="it-IT" sz="140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z="1400" b="1">
                <a:solidFill>
                  <a:srgbClr val="000000"/>
                </a:solidFill>
              </a:rPr>
              <a:t>FIRST INTERIM ANALYSIS: JUNE 2012</a:t>
            </a:r>
          </a:p>
        </p:txBody>
      </p:sp>
    </p:spTree>
    <p:extLst>
      <p:ext uri="{BB962C8B-B14F-4D97-AF65-F5344CB8AC3E}">
        <p14:creationId xmlns:p14="http://schemas.microsoft.com/office/powerpoint/2010/main" val="11992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390775"/>
            <a:ext cx="8062913" cy="1470025"/>
          </a:xfrm>
        </p:spPr>
        <p:txBody>
          <a:bodyPr>
            <a:normAutofit fontScale="90000"/>
          </a:bodyPr>
          <a:lstStyle/>
          <a:p>
            <a:r>
              <a:rPr lang="it-IT" altLang="it-IT" sz="8800" smtClean="0">
                <a:solidFill>
                  <a:srgbClr val="990033"/>
                </a:solidFill>
                <a:latin typeface="Comic Sans MS" pitchFamily="66" charset="0"/>
              </a:rPr>
              <a:t>MILANO</a:t>
            </a:r>
            <a:br>
              <a:rPr lang="it-IT" altLang="it-IT" sz="8800" smtClean="0">
                <a:solidFill>
                  <a:srgbClr val="990033"/>
                </a:solidFill>
                <a:latin typeface="Comic Sans MS" pitchFamily="66" charset="0"/>
              </a:rPr>
            </a:br>
            <a:r>
              <a:rPr lang="it-IT" altLang="it-IT" sz="8800" smtClean="0">
                <a:solidFill>
                  <a:srgbClr val="990033"/>
                </a:solidFill>
                <a:latin typeface="Comic Sans MS" pitchFamily="66" charset="0"/>
              </a:rPr>
              <a:t>POLICLINICO</a:t>
            </a:r>
          </a:p>
        </p:txBody>
      </p:sp>
    </p:spTree>
    <p:extLst>
      <p:ext uri="{BB962C8B-B14F-4D97-AF65-F5344CB8AC3E}">
        <p14:creationId xmlns:p14="http://schemas.microsoft.com/office/powerpoint/2010/main" val="27223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179388" y="95250"/>
            <a:ext cx="88201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CC0000"/>
              </a:buClr>
              <a:buSzPct val="100000"/>
              <a:buFont typeface="Comic Sans MS" pitchFamily="66" charset="0"/>
              <a:buNone/>
            </a:pPr>
            <a:r>
              <a:rPr lang="en-GB" altLang="it-IT" sz="3600">
                <a:solidFill>
                  <a:srgbClr val="CC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The “Franco Calori” Cell Factory</a:t>
            </a:r>
          </a:p>
          <a:p>
            <a:pPr algn="ctr" eaLnBrk="1" hangingPunct="1">
              <a:spcBef>
                <a:spcPts val="1000"/>
              </a:spcBef>
              <a:buClr>
                <a:srgbClr val="CC0000"/>
              </a:buClr>
              <a:buSzPct val="100000"/>
              <a:buFont typeface="Comic Sans MS" pitchFamily="66" charset="0"/>
              <a:buNone/>
            </a:pPr>
            <a:r>
              <a:rPr lang="en-GB" altLang="it-IT" sz="3600">
                <a:solidFill>
                  <a:srgbClr val="008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Policlinico, Milan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41438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1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377950"/>
            <a:ext cx="23749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10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389063"/>
            <a:ext cx="23288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107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314575"/>
            <a:ext cx="205898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107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257675"/>
            <a:ext cx="192405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108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911725"/>
            <a:ext cx="25098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07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49275"/>
            <a:ext cx="8950325" cy="5903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7864475" y="3763963"/>
            <a:ext cx="1165225" cy="244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000"/>
              <a:t>Started Dec 2012</a:t>
            </a:r>
          </a:p>
        </p:txBody>
      </p:sp>
    </p:spTree>
    <p:extLst>
      <p:ext uri="{BB962C8B-B14F-4D97-AF65-F5344CB8AC3E}">
        <p14:creationId xmlns:p14="http://schemas.microsoft.com/office/powerpoint/2010/main" val="26961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Line 2"/>
          <p:cNvSpPr>
            <a:spLocks noChangeShapeType="1"/>
          </p:cNvSpPr>
          <p:nvPr/>
        </p:nvSpPr>
        <p:spPr bwMode="auto">
          <a:xfrm>
            <a:off x="611188" y="1916113"/>
            <a:ext cx="79216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414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2060575"/>
            <a:ext cx="8785225" cy="4824413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it-IT" altLang="it-IT" sz="2400" smtClean="0">
                <a:solidFill>
                  <a:srgbClr val="006600"/>
                </a:solidFill>
                <a:latin typeface="Comic Sans MS" pitchFamily="66" charset="0"/>
              </a:rPr>
              <a:t>Published reports from clinical ‘stem cell’ protocols developed during 2000-2011</a:t>
            </a:r>
          </a:p>
          <a:p>
            <a:pPr marL="914400" lvl="1" indent="-457200">
              <a:lnSpc>
                <a:spcPct val="80000"/>
              </a:lnSpc>
            </a:pPr>
            <a:r>
              <a:rPr lang="it-IT" altLang="it-IT" sz="2000" smtClean="0"/>
              <a:t>Giordano et al. </a:t>
            </a:r>
            <a:r>
              <a:rPr lang="it-IT" altLang="it-IT" sz="2000" smtClean="0">
                <a:solidFill>
                  <a:srgbClr val="000066"/>
                </a:solidFill>
              </a:rPr>
              <a:t>Ex vivo expansion of cord-blood derived progenitor cells for allogeneic transplantation: a phase I-II clinical study. </a:t>
            </a:r>
          </a:p>
          <a:p>
            <a:pPr marL="1295400" lvl="2" indent="-381000">
              <a:lnSpc>
                <a:spcPct val="80000"/>
              </a:lnSpc>
            </a:pPr>
            <a:r>
              <a:rPr lang="it-IT" altLang="it-IT" sz="1800" smtClean="0">
                <a:solidFill>
                  <a:srgbClr val="663300"/>
                </a:solidFill>
              </a:rPr>
              <a:t>EBMT Meeting Proceedings, 19-22 March, 2006.</a:t>
            </a:r>
          </a:p>
          <a:p>
            <a:pPr marL="914400" lvl="1" indent="-457200">
              <a:lnSpc>
                <a:spcPct val="80000"/>
              </a:lnSpc>
            </a:pPr>
            <a:r>
              <a:rPr lang="it-IT" altLang="it-IT" sz="2000" smtClean="0"/>
              <a:t>Torrente et al. </a:t>
            </a:r>
            <a:r>
              <a:rPr lang="it-IT" altLang="it-IT" sz="2000" smtClean="0">
                <a:solidFill>
                  <a:srgbClr val="000066"/>
                </a:solidFill>
              </a:rPr>
              <a:t>Autologous transplantation of muscle-derived CD133+ stem cells in Duchenne muscle patients.</a:t>
            </a:r>
          </a:p>
          <a:p>
            <a:pPr marL="1295400" lvl="2" indent="-381000">
              <a:lnSpc>
                <a:spcPct val="80000"/>
              </a:lnSpc>
            </a:pPr>
            <a:r>
              <a:rPr lang="it-IT" altLang="it-IT" sz="1800" smtClean="0">
                <a:solidFill>
                  <a:srgbClr val="663300"/>
                </a:solidFill>
              </a:rPr>
              <a:t>Cell Transplant 2007;16:563-77.</a:t>
            </a:r>
          </a:p>
          <a:p>
            <a:pPr marL="914400" lvl="1" indent="-457200">
              <a:lnSpc>
                <a:spcPct val="80000"/>
              </a:lnSpc>
            </a:pPr>
            <a:r>
              <a:rPr lang="it-IT" altLang="it-IT" sz="2000" smtClean="0"/>
              <a:t>Castellani et al. </a:t>
            </a:r>
            <a:r>
              <a:rPr lang="it-IT" altLang="it-IT" sz="2000" smtClean="0">
                <a:solidFill>
                  <a:srgbClr val="000066"/>
                </a:solidFill>
              </a:rPr>
              <a:t>The role of PET with 13N-ammonia and 18F-FDG in the assessment of myocardial perfusion and metabolism in patients with recent AMI and intracoronary stem cell injection. </a:t>
            </a:r>
          </a:p>
          <a:p>
            <a:pPr marL="1295400" lvl="2" indent="-381000">
              <a:lnSpc>
                <a:spcPct val="80000"/>
              </a:lnSpc>
            </a:pPr>
            <a:r>
              <a:rPr lang="it-IT" altLang="it-IT" sz="1800" smtClean="0">
                <a:solidFill>
                  <a:srgbClr val="663300"/>
                </a:solidFill>
              </a:rPr>
              <a:t>J Nucl Med 2010;51:1908-16.</a:t>
            </a:r>
          </a:p>
          <a:p>
            <a:pPr marL="914400" lvl="1" indent="-457200">
              <a:lnSpc>
                <a:spcPct val="80000"/>
              </a:lnSpc>
            </a:pPr>
            <a:r>
              <a:rPr lang="it-IT" altLang="it-IT" sz="2000" smtClean="0"/>
              <a:t>Colombo et al. </a:t>
            </a:r>
            <a:r>
              <a:rPr lang="en-GB" altLang="it-IT" sz="2000" smtClean="0">
                <a:solidFill>
                  <a:srgbClr val="000066"/>
                </a:solidFill>
              </a:rPr>
              <a:t>Myocardial blood flow and infarct size after CD 133+ cell injection in large myocardial infarction with good recanalization and poor reperfusion: results from a randomized controlled trial. </a:t>
            </a:r>
          </a:p>
          <a:p>
            <a:pPr marL="1295400" lvl="2" indent="-381000">
              <a:lnSpc>
                <a:spcPct val="80000"/>
              </a:lnSpc>
            </a:pPr>
            <a:r>
              <a:rPr lang="en-GB" altLang="it-IT" sz="1800" smtClean="0">
                <a:solidFill>
                  <a:srgbClr val="663300"/>
                </a:solidFill>
              </a:rPr>
              <a:t>J Cardiovasc Med 2011</a:t>
            </a:r>
            <a:endParaRPr lang="it-IT" altLang="it-IT" sz="1800" smtClean="0">
              <a:solidFill>
                <a:srgbClr val="663300"/>
              </a:solidFill>
            </a:endParaRPr>
          </a:p>
          <a:p>
            <a:pPr marL="914400" lvl="1" indent="-457200">
              <a:lnSpc>
                <a:spcPct val="80000"/>
              </a:lnSpc>
            </a:pPr>
            <a:endParaRPr lang="it-IT" altLang="it-IT" sz="1800" smtClean="0">
              <a:solidFill>
                <a:srgbClr val="663300"/>
              </a:solidFill>
              <a:latin typeface="Comic Sans MS" pitchFamily="66" charset="0"/>
            </a:endParaRPr>
          </a:p>
          <a:p>
            <a:pPr marL="914400" lvl="1" indent="-457200">
              <a:lnSpc>
                <a:spcPct val="80000"/>
              </a:lnSpc>
            </a:pPr>
            <a:endParaRPr lang="it-IT" altLang="it-IT" sz="18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3414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3375"/>
            <a:ext cx="8569325" cy="1143000"/>
          </a:xfrm>
        </p:spPr>
        <p:txBody>
          <a:bodyPr>
            <a:normAutofit fontScale="90000"/>
          </a:bodyPr>
          <a:lstStyle/>
          <a:p>
            <a:r>
              <a:rPr lang="it-IT" altLang="it-IT" sz="3200" smtClean="0">
                <a:solidFill>
                  <a:schemeClr val="accent2"/>
                </a:solidFill>
                <a:latin typeface="Comic Sans MS" pitchFamily="66" charset="0"/>
              </a:rPr>
              <a:t>The ‘Franco Calori’ Cell Factory of Ospedale Maggiore Policlinico, Milan, Italy</a:t>
            </a:r>
            <a:r>
              <a:rPr lang="it-IT" altLang="it-IT" sz="360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it-IT" altLang="it-IT" sz="360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it-IT" altLang="it-IT" sz="100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it-IT" altLang="it-IT" sz="100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it-IT" altLang="it-IT" sz="1800" i="1" smtClean="0">
                <a:solidFill>
                  <a:schemeClr val="accent2"/>
                </a:solidFill>
                <a:latin typeface="Comic Sans MS" pitchFamily="66" charset="0"/>
              </a:rPr>
              <a:t> A public hospital clean room for GMP preparation of clinical grade cellular therapy products accredited by AIFA (Italian Drug Agency) since July 2007</a:t>
            </a:r>
          </a:p>
        </p:txBody>
      </p:sp>
    </p:spTree>
    <p:extLst>
      <p:ext uri="{BB962C8B-B14F-4D97-AF65-F5344CB8AC3E}">
        <p14:creationId xmlns:p14="http://schemas.microsoft.com/office/powerpoint/2010/main" val="23544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250825" y="425450"/>
            <a:ext cx="8713788" cy="1924050"/>
            <a:chOff x="70" y="73"/>
            <a:chExt cx="5577" cy="1212"/>
          </a:xfrm>
        </p:grpSpPr>
        <p:pic>
          <p:nvPicPr>
            <p:cNvPr id="135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73"/>
              <a:ext cx="5577" cy="12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172" name="Rectangle 4"/>
            <p:cNvSpPr>
              <a:spLocks noChangeArrowheads="1"/>
            </p:cNvSpPr>
            <p:nvPr/>
          </p:nvSpPr>
          <p:spPr bwMode="auto">
            <a:xfrm>
              <a:off x="1523" y="754"/>
              <a:ext cx="2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eaLnBrk="1" hangingPunct="1">
                <a:spcBef>
                  <a:spcPct val="20000"/>
                </a:spcBef>
              </a:pPr>
              <a:r>
                <a:rPr lang="it-IT" altLang="it-IT" sz="1600">
                  <a:ea typeface="Arial Unicode MS" pitchFamily="34" charset="-128"/>
                  <a:cs typeface="Arial Unicode MS" pitchFamily="34" charset="-128"/>
                </a:rPr>
                <a:t>J Nucl Med 2010;51:1908-16.</a:t>
              </a:r>
            </a:p>
          </p:txBody>
        </p:sp>
      </p:grpSp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124325"/>
            <a:ext cx="8964612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1547813" y="2781300"/>
            <a:ext cx="66944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000">
                <a:solidFill>
                  <a:srgbClr val="8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Group A: CD 133+ cells from bone marrow</a:t>
            </a:r>
          </a:p>
          <a:p>
            <a:pPr eaLnBrk="1" hangingPunct="1"/>
            <a:r>
              <a:rPr lang="it-IT" altLang="it-IT" sz="2000">
                <a:solidFill>
                  <a:srgbClr val="8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Group B: CD 133+ cells from mobilized peripheral blood</a:t>
            </a:r>
          </a:p>
          <a:p>
            <a:pPr eaLnBrk="1" hangingPunct="1"/>
            <a:r>
              <a:rPr lang="it-IT" altLang="it-IT" sz="2000">
                <a:solidFill>
                  <a:srgbClr val="8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Group C: Controls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71438" y="4076700"/>
            <a:ext cx="3132137" cy="2376488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0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0488"/>
            <a:ext cx="8963025" cy="672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3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664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5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23850" y="128588"/>
            <a:ext cx="787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4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>
                <a:solidFill>
                  <a:schemeClr val="accent2"/>
                </a:solidFill>
                <a:latin typeface="Tahoma" pitchFamily="34" charset="0"/>
              </a:rPr>
              <a:t>PHASE I CLINICAL TRIAL PTC-MSC-ODONTO (7 pazienti)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50825" y="620713"/>
            <a:ext cx="2665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>
                <a:latin typeface="Tahoma" pitchFamily="34" charset="0"/>
              </a:rPr>
              <a:t>PRELIEVO DEL MIDOLLO OSSEO (ematologia adulti)</a:t>
            </a:r>
            <a:endParaRPr lang="it-IT" altLang="it-IT" sz="1400">
              <a:solidFill>
                <a:srgbClr val="FD0903"/>
              </a:solidFill>
              <a:latin typeface="Tahoma" pitchFamily="34" charset="0"/>
            </a:endParaRPr>
          </a:p>
        </p:txBody>
      </p:sp>
      <p:pic>
        <p:nvPicPr>
          <p:cNvPr id="189444" name="Picture 4" descr="figure 10 hMSC"/>
          <p:cNvPicPr>
            <a:picLocks noChangeAspect="1" noChangeArrowheads="1"/>
          </p:cNvPicPr>
          <p:nvPr/>
        </p:nvPicPr>
        <p:blipFill>
          <a:blip r:embed="rId2" cstate="print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6352" r="53596" b="22525"/>
          <a:stretch>
            <a:fillRect/>
          </a:stretch>
        </p:blipFill>
        <p:spPr bwMode="auto">
          <a:xfrm>
            <a:off x="3025775" y="1557338"/>
            <a:ext cx="2232025" cy="14398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5" name="Picture 5" descr="2006 09 26 0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159000" cy="14398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6" name="Line 6"/>
          <p:cNvSpPr>
            <a:spLocks noChangeShapeType="1"/>
          </p:cNvSpPr>
          <p:nvPr/>
        </p:nvSpPr>
        <p:spPr bwMode="auto">
          <a:xfrm>
            <a:off x="1258888" y="11255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3132138" y="836613"/>
            <a:ext cx="2089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>
                <a:latin typeface="Tahoma" pitchFamily="34" charset="0"/>
              </a:rPr>
              <a:t>Espansione delle cellule staminali mesenchimali</a:t>
            </a:r>
          </a:p>
        </p:txBody>
      </p:sp>
      <p:sp>
        <p:nvSpPr>
          <p:cNvPr id="189448" name="Line 8"/>
          <p:cNvSpPr>
            <a:spLocks noChangeShapeType="1"/>
          </p:cNvSpPr>
          <p:nvPr/>
        </p:nvSpPr>
        <p:spPr bwMode="auto">
          <a:xfrm>
            <a:off x="2484438" y="22050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3635375" y="1303338"/>
            <a:ext cx="75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D0903"/>
                </a:solidFill>
                <a:latin typeface="Tahoma" pitchFamily="34" charset="0"/>
              </a:rPr>
              <a:t>1 mese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5734050" y="836613"/>
            <a:ext cx="2806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400">
                <a:latin typeface="Tahoma" pitchFamily="34" charset="0"/>
              </a:rPr>
              <a:t>Coltura delle cellule su scaffolds differenziamento osteogenico</a:t>
            </a:r>
          </a:p>
        </p:txBody>
      </p:sp>
      <p:pic>
        <p:nvPicPr>
          <p:cNvPr id="189451" name="Picture 11" descr="fotog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57338"/>
            <a:ext cx="1584325" cy="10810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52" name="Line 12"/>
          <p:cNvSpPr>
            <a:spLocks noChangeShapeType="1"/>
          </p:cNvSpPr>
          <p:nvPr/>
        </p:nvSpPr>
        <p:spPr bwMode="auto">
          <a:xfrm>
            <a:off x="5435600" y="22050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6300788" y="2708275"/>
            <a:ext cx="1455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>
                <a:solidFill>
                  <a:schemeClr val="accent2"/>
                </a:solidFill>
                <a:latin typeface="Tahoma" pitchFamily="34" charset="0"/>
              </a:rPr>
              <a:t>±</a:t>
            </a:r>
            <a:r>
              <a:rPr lang="it-IT" altLang="it-IT" sz="1400" b="1">
                <a:solidFill>
                  <a:schemeClr val="accent2"/>
                </a:solidFill>
                <a:latin typeface="Tahoma" pitchFamily="34" charset="0"/>
              </a:rPr>
              <a:t>10 scaffolds </a:t>
            </a:r>
          </a:p>
          <a:p>
            <a:r>
              <a:rPr lang="it-IT" altLang="it-IT" sz="1400" b="1">
                <a:solidFill>
                  <a:schemeClr val="accent2"/>
                </a:solidFill>
                <a:latin typeface="Tahoma" pitchFamily="34" charset="0"/>
              </a:rPr>
              <a:t>di 125mm</a:t>
            </a:r>
            <a:r>
              <a:rPr lang="it-IT" altLang="it-IT" sz="1400" b="1" baseline="30000">
                <a:solidFill>
                  <a:schemeClr val="accent2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6351588" y="1296988"/>
            <a:ext cx="1268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D0903"/>
                </a:solidFill>
                <a:latin typeface="Tahoma" pitchFamily="34" charset="0"/>
              </a:rPr>
              <a:t>2/3 settimane</a:t>
            </a: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900113" y="3357563"/>
            <a:ext cx="1747837" cy="6699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latin typeface="Tahoma" pitchFamily="34" charset="0"/>
              </a:rPr>
              <a:t>CONTROLLI DI QUALITA</a:t>
            </a: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860425" y="4100513"/>
            <a:ext cx="191611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latin typeface="Tahoma" pitchFamily="34" charset="0"/>
              </a:rPr>
              <a:t>Sterilità</a:t>
            </a:r>
          </a:p>
          <a:p>
            <a:r>
              <a:rPr lang="it-IT" altLang="it-IT" sz="1600">
                <a:latin typeface="Tahoma" pitchFamily="34" charset="0"/>
              </a:rPr>
              <a:t>Vitalità cellulare</a:t>
            </a:r>
          </a:p>
          <a:p>
            <a:r>
              <a:rPr lang="it-IT" altLang="it-IT" sz="1600">
                <a:latin typeface="Tahoma" pitchFamily="34" charset="0"/>
              </a:rPr>
              <a:t>Qualità delle cellule</a:t>
            </a:r>
          </a:p>
          <a:p>
            <a:r>
              <a:rPr lang="it-IT" altLang="it-IT" sz="1600">
                <a:latin typeface="Tahoma" pitchFamily="34" charset="0"/>
              </a:rPr>
              <a:t>Diff osteogenico</a:t>
            </a:r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6732588" y="3933825"/>
            <a:ext cx="21605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600" b="1">
                <a:solidFill>
                  <a:srgbClr val="FD0903"/>
                </a:solidFill>
                <a:latin typeface="Tahoma" pitchFamily="34" charset="0"/>
              </a:rPr>
              <a:t>2 mesi di manipolazioni cellulari</a:t>
            </a:r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3851275" y="3429000"/>
            <a:ext cx="2246313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latin typeface="Tahoma" pitchFamily="34" charset="0"/>
              </a:rPr>
              <a:t>Inoculo nel paziente</a:t>
            </a: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1641475" y="2735263"/>
            <a:ext cx="814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latin typeface="Tahoma" pitchFamily="34" charset="0"/>
              </a:rPr>
              <a:t>classe B</a:t>
            </a:r>
            <a:endParaRPr lang="en-US" altLang="it-IT" sz="1400">
              <a:latin typeface="Tahoma" pitchFamily="34" charset="0"/>
            </a:endParaRPr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>
            <a:off x="8172450" y="22050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>
            <a:off x="357188" y="37068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>
            <a:off x="3059113" y="35734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2987675" y="5157788"/>
            <a:ext cx="4549775" cy="14747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11/10/2007:	Approvazione trial clinico</a:t>
            </a:r>
          </a:p>
          <a:p>
            <a:r>
              <a:rPr lang="en-US" altLang="it-IT"/>
              <a:t>17/03/2008:	paziente N1</a:t>
            </a:r>
          </a:p>
          <a:p>
            <a:r>
              <a:rPr lang="en-US" altLang="it-IT"/>
              <a:t>21/05/2009:	paziente N2, N3</a:t>
            </a:r>
          </a:p>
          <a:p>
            <a:r>
              <a:rPr lang="en-US" altLang="it-IT"/>
              <a:t>22/01/2010:	pazienti N4, N5</a:t>
            </a:r>
          </a:p>
          <a:p>
            <a:r>
              <a:rPr lang="en-US" altLang="it-IT"/>
              <a:t>May 2010:	pazienti N6, N7</a:t>
            </a:r>
            <a:endParaRPr lang="en-US" altLang="it-IT" b="1">
              <a:solidFill>
                <a:srgbClr val="FD09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992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992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" y="58"/>
                <a:ext cx="5645" cy="4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992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7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9926" name="Rectangle 6"/>
              <p:cNvSpPr>
                <a:spLocks noChangeArrowheads="1"/>
              </p:cNvSpPr>
              <p:nvPr/>
            </p:nvSpPr>
            <p:spPr bwMode="auto">
              <a:xfrm>
                <a:off x="0" y="3493"/>
                <a:ext cx="5738" cy="827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992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84" cy="374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9928" name="Rectangle 8"/>
              <p:cNvSpPr>
                <a:spLocks noChangeArrowheads="1"/>
              </p:cNvSpPr>
              <p:nvPr/>
            </p:nvSpPr>
            <p:spPr bwMode="auto">
              <a:xfrm>
                <a:off x="5057" y="73"/>
                <a:ext cx="703" cy="374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992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49" y="31"/>
              <a:ext cx="5353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The European Reborne project 2010-2015</a:t>
              </a:r>
              <a:endPara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</p:grp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179388" y="5883275"/>
            <a:ext cx="896461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600">
                <a:cs typeface="Arial" pitchFamily="34" charset="0"/>
              </a:rPr>
              <a:t>7 patients will be initially treated in France, then 30 patients will be treated  in France, Spain, Germany and Italy</a:t>
            </a:r>
          </a:p>
        </p:txBody>
      </p:sp>
    </p:spTree>
    <p:extLst>
      <p:ext uri="{BB962C8B-B14F-4D97-AF65-F5344CB8AC3E}">
        <p14:creationId xmlns:p14="http://schemas.microsoft.com/office/powerpoint/2010/main" val="10211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IMG-20120330-00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5425"/>
            <a:ext cx="856138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WordArt 6"/>
          <p:cNvSpPr>
            <a:spLocks noChangeArrowheads="1" noChangeShapeType="1" noTextEdit="1"/>
          </p:cNvSpPr>
          <p:nvPr/>
        </p:nvSpPr>
        <p:spPr bwMode="auto">
          <a:xfrm rot="-589794">
            <a:off x="2411413" y="5608638"/>
            <a:ext cx="5756275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Cord Blood Bank &amp; Biobank</a:t>
            </a:r>
          </a:p>
        </p:txBody>
      </p:sp>
      <p:sp>
        <p:nvSpPr>
          <p:cNvPr id="192516" name="WordArt 7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2592388" cy="9366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50000">
                      <a:srgbClr val="FFFFFF"/>
                    </a:gs>
                    <a:gs pos="100000">
                      <a:srgbClr val="00CC00"/>
                    </a:gs>
                  </a:gsLst>
                  <a:lin ang="2700000" scaled="1"/>
                </a:gradFill>
                <a:latin typeface="Impact"/>
              </a:rPr>
              <a:t>R&amp;D - Flow Cyt</a:t>
            </a:r>
          </a:p>
        </p:txBody>
      </p:sp>
      <p:sp>
        <p:nvSpPr>
          <p:cNvPr id="192517" name="WordArt 8"/>
          <p:cNvSpPr>
            <a:spLocks noChangeArrowheads="1" noChangeShapeType="1" noTextEdit="1"/>
          </p:cNvSpPr>
          <p:nvPr/>
        </p:nvSpPr>
        <p:spPr bwMode="auto">
          <a:xfrm>
            <a:off x="4572000" y="836613"/>
            <a:ext cx="3313113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Cell Factory II</a:t>
            </a:r>
          </a:p>
        </p:txBody>
      </p:sp>
      <p:pic>
        <p:nvPicPr>
          <p:cNvPr id="192518" name="Picture 10" descr="Close-up di esplosione bottiglia di champagne sughero con sfondo bianco Archivio Fotografico - 4382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65400"/>
            <a:ext cx="1562100" cy="23495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9" name="Text Box 11"/>
          <p:cNvSpPr txBox="1">
            <a:spLocks noChangeArrowheads="1"/>
          </p:cNvSpPr>
          <p:nvPr/>
        </p:nvSpPr>
        <p:spPr bwMode="auto">
          <a:xfrm>
            <a:off x="3563938" y="2565400"/>
            <a:ext cx="3024187" cy="1581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5400">
                <a:solidFill>
                  <a:srgbClr val="8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Opening:  2013</a:t>
            </a:r>
          </a:p>
        </p:txBody>
      </p:sp>
    </p:spTree>
    <p:extLst>
      <p:ext uri="{BB962C8B-B14F-4D97-AF65-F5344CB8AC3E}">
        <p14:creationId xmlns:p14="http://schemas.microsoft.com/office/powerpoint/2010/main" val="3526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Natale CF 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9863"/>
            <a:ext cx="8713788" cy="653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8642350" cy="155257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rgbClr val="FFFF99"/>
                </a:solidFill>
                <a:latin typeface="Comic Sans MS" pitchFamily="66" charset="0"/>
                <a:cs typeface="Arial" pitchFamily="34" charset="0"/>
              </a:rPr>
              <a:t>Acknowledgements: </a:t>
            </a:r>
          </a:p>
          <a:p>
            <a:r>
              <a:rPr lang="it-IT" altLang="it-IT" sz="2400">
                <a:solidFill>
                  <a:srgbClr val="FFFF99"/>
                </a:solidFill>
                <a:latin typeface="Comic Sans MS" pitchFamily="66" charset="0"/>
                <a:cs typeface="Arial" pitchFamily="34" charset="0"/>
              </a:rPr>
              <a:t>Rosaria Giordano, MD and Lorenza Lazzari DSc</a:t>
            </a:r>
          </a:p>
          <a:p>
            <a:pPr algn="r"/>
            <a:r>
              <a:rPr lang="it-IT" altLang="it-IT" sz="2400">
                <a:solidFill>
                  <a:srgbClr val="FFFF99"/>
                </a:solidFill>
                <a:latin typeface="Comic Sans MS" pitchFamily="66" charset="0"/>
                <a:cs typeface="Arial" pitchFamily="34" charset="0"/>
              </a:rPr>
              <a:t>and the ‘Franco Calori’ Cell Factory Staff</a:t>
            </a:r>
          </a:p>
          <a:p>
            <a:pPr algn="r"/>
            <a:r>
              <a:rPr lang="it-IT" altLang="it-IT" sz="2400">
                <a:solidFill>
                  <a:srgbClr val="FFFF99"/>
                </a:solidFill>
                <a:latin typeface="Comic Sans MS" pitchFamily="66" charset="0"/>
                <a:cs typeface="Arial" pitchFamily="34" charset="0"/>
              </a:rPr>
              <a:t>www.cellfactorymilano.it</a:t>
            </a:r>
          </a:p>
        </p:txBody>
      </p:sp>
      <p:sp>
        <p:nvSpPr>
          <p:cNvPr id="210948" name="WordArt 4"/>
          <p:cNvSpPr>
            <a:spLocks noChangeArrowheads="1" noChangeShapeType="1" noTextEdit="1"/>
          </p:cNvSpPr>
          <p:nvPr/>
        </p:nvSpPr>
        <p:spPr bwMode="auto">
          <a:xfrm>
            <a:off x="4738688" y="5697538"/>
            <a:ext cx="2209800" cy="6111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Cell Factory</a:t>
            </a:r>
          </a:p>
        </p:txBody>
      </p:sp>
    </p:spTree>
    <p:extLst>
      <p:ext uri="{BB962C8B-B14F-4D97-AF65-F5344CB8AC3E}">
        <p14:creationId xmlns:p14="http://schemas.microsoft.com/office/powerpoint/2010/main" val="7645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1"/>
          <p:cNvSpPr txBox="1">
            <a:spLocks noChangeArrowheads="1"/>
          </p:cNvSpPr>
          <p:nvPr/>
        </p:nvSpPr>
        <p:spPr bwMode="auto">
          <a:xfrm>
            <a:off x="0" y="18573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>
                <a:srgbClr val="CC0000"/>
              </a:buClr>
              <a:buSzPct val="100000"/>
              <a:buFont typeface="Comic Sans MS" pitchFamily="66" charset="0"/>
              <a:buNone/>
            </a:pPr>
            <a:r>
              <a:rPr lang="en-GB" altLang="it-IT" sz="4400">
                <a:solidFill>
                  <a:srgbClr val="CC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Conclusioni</a:t>
            </a:r>
          </a:p>
        </p:txBody>
      </p:sp>
      <p:sp>
        <p:nvSpPr>
          <p:cNvPr id="169987" name="Text Box 2"/>
          <p:cNvSpPr txBox="1">
            <a:spLocks noChangeArrowheads="1"/>
          </p:cNvSpPr>
          <p:nvPr/>
        </p:nvSpPr>
        <p:spPr bwMode="auto">
          <a:xfrm>
            <a:off x="228600" y="1235075"/>
            <a:ext cx="8763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9875" indent="-269875" defTabSz="449263"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750"/>
              </a:spcBef>
              <a:buClr>
                <a:srgbClr val="000000"/>
              </a:buClr>
              <a:buSzPct val="100000"/>
              <a:buFont typeface="Comic Sans MS" pitchFamily="66" charset="0"/>
              <a:buChar char="•"/>
            </a:pPr>
            <a:r>
              <a:rPr lang="en-GB" altLang="it-IT" sz="3600"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Sei anni fa non vi erano strutture pubbliche certificate GMP per la produzione di prodotti per terapia cellulare.</a:t>
            </a:r>
          </a:p>
          <a:p>
            <a:pPr>
              <a:spcBef>
                <a:spcPts val="1750"/>
              </a:spcBef>
              <a:buClr>
                <a:srgbClr val="000000"/>
              </a:buClr>
              <a:buSzPct val="100000"/>
              <a:buFont typeface="Comic Sans MS" pitchFamily="66" charset="0"/>
              <a:buChar char="•"/>
            </a:pPr>
            <a:r>
              <a:rPr lang="en-GB" altLang="it-IT" sz="3600"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Oggi la terapia cellulare si può praticare con regole ben definite presso strutture pubbliche autorizzate e certificate secondo le norme GMP</a:t>
            </a:r>
          </a:p>
          <a:p>
            <a:pPr>
              <a:spcBef>
                <a:spcPts val="1750"/>
              </a:spcBef>
              <a:buClr>
                <a:srgbClr val="000000"/>
              </a:buClr>
              <a:buSzPct val="100000"/>
              <a:buFont typeface="Comic Sans MS" pitchFamily="66" charset="0"/>
              <a:buChar char="•"/>
            </a:pPr>
            <a:endParaRPr lang="en-GB" altLang="it-IT" sz="3600">
              <a:solidFill>
                <a:schemeClr val="accent2"/>
              </a:solidFill>
              <a:latin typeface="Comic Sans MS" pitchFamily="66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11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684213" y="1484313"/>
            <a:ext cx="76327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/>
              <a:t>Cell Factory ‘Franco Calori’ Ospedale Maggiore Policlinico, </a:t>
            </a:r>
            <a:r>
              <a:rPr lang="it-IT" altLang="it-IT">
                <a:solidFill>
                  <a:srgbClr val="FF0000"/>
                </a:solidFill>
              </a:rPr>
              <a:t>MILANO</a:t>
            </a:r>
          </a:p>
          <a:p>
            <a:pPr eaLnBrk="1" hangingPunct="1">
              <a:buFontTx/>
              <a:buAutoNum type="arabicPeriod"/>
            </a:pPr>
            <a:r>
              <a:rPr lang="it-IT" altLang="it-IT"/>
              <a:t>Lab. Terapia Cellulare e Genica ‘G. Lanzani’, OORR di </a:t>
            </a:r>
            <a:r>
              <a:rPr lang="it-IT" altLang="it-IT">
                <a:solidFill>
                  <a:srgbClr val="FF0000"/>
                </a:solidFill>
              </a:rPr>
              <a:t>BERGAMO</a:t>
            </a:r>
          </a:p>
          <a:p>
            <a:pPr eaLnBrk="1" hangingPunct="1">
              <a:buFontTx/>
              <a:buAutoNum type="arabicPeriod"/>
            </a:pPr>
            <a:r>
              <a:rPr lang="it-IT" altLang="it-IT"/>
              <a:t>Cell Factory ‘Stefano Verri’ A. O. “San Gerardo“  </a:t>
            </a:r>
            <a:r>
              <a:rPr lang="it-IT" altLang="it-IT">
                <a:solidFill>
                  <a:srgbClr val="FF0000"/>
                </a:solidFill>
              </a:rPr>
              <a:t>MONZA</a:t>
            </a:r>
            <a:r>
              <a:rPr lang="it-IT" altLang="it-IT"/>
              <a:t> </a:t>
            </a:r>
          </a:p>
          <a:p>
            <a:pPr eaLnBrk="1" hangingPunct="1">
              <a:buFontTx/>
              <a:buAutoNum type="arabicPeriod"/>
            </a:pPr>
            <a:r>
              <a:rPr lang="it-IT" altLang="it-IT"/>
              <a:t>UPTC Istituto Neurologico  “Carlo Besta” </a:t>
            </a:r>
            <a:r>
              <a:rPr lang="it-IT" altLang="it-IT">
                <a:solidFill>
                  <a:srgbClr val="FF0000"/>
                </a:solidFill>
              </a:rPr>
              <a:t>MILANO</a:t>
            </a:r>
            <a:r>
              <a:rPr lang="it-IT" altLang="it-IT"/>
              <a:t> </a:t>
            </a:r>
          </a:p>
          <a:p>
            <a:pPr eaLnBrk="1" hangingPunct="1">
              <a:buFontTx/>
              <a:buAutoNum type="arabicPeriod"/>
            </a:pPr>
            <a:r>
              <a:rPr lang="it-IT" altLang="it-IT"/>
              <a:t>Centro di Riferimento Regionale per la coltura di epidermide umana in vitro e banca per la crioconservazione dei tessuti. A.O. Ospedale Niguarda Ca’ Granda </a:t>
            </a:r>
            <a:r>
              <a:rPr lang="it-IT" altLang="it-IT">
                <a:solidFill>
                  <a:srgbClr val="FF0000"/>
                </a:solidFill>
              </a:rPr>
              <a:t>MILANO </a:t>
            </a:r>
          </a:p>
          <a:p>
            <a:pPr eaLnBrk="1" hangingPunct="1">
              <a:buFontTx/>
              <a:buAutoNum type="arabicPeriod"/>
            </a:pPr>
            <a:r>
              <a:rPr lang="it-IT" altLang="it-IT"/>
              <a:t>O. S. Maria Di Terni  Cell Factory </a:t>
            </a:r>
            <a:r>
              <a:rPr lang="it-IT" altLang="it-IT">
                <a:solidFill>
                  <a:srgbClr val="FF0000"/>
                </a:solidFill>
              </a:rPr>
              <a:t>TERNI</a:t>
            </a:r>
            <a:r>
              <a:rPr lang="it-IT" altLang="it-IT"/>
              <a:t> </a:t>
            </a:r>
          </a:p>
          <a:p>
            <a:pPr eaLnBrk="1" hangingPunct="1">
              <a:buFontTx/>
              <a:buAutoNum type="arabicPeriod"/>
            </a:pPr>
            <a:r>
              <a:rPr lang="it-IT" altLang="it-IT"/>
              <a:t>Istituti Ortopedici Rizzoli  </a:t>
            </a:r>
            <a:r>
              <a:rPr lang="it-IT" altLang="it-IT">
                <a:solidFill>
                  <a:srgbClr val="FF0000"/>
                </a:solidFill>
              </a:rPr>
              <a:t>BOLOGNA</a:t>
            </a:r>
            <a:r>
              <a:rPr lang="it-IT" altLang="it-IT"/>
              <a:t> </a:t>
            </a:r>
          </a:p>
          <a:p>
            <a:pPr eaLnBrk="1" hangingPunct="1">
              <a:buFontTx/>
              <a:buAutoNum type="arabicPeriod"/>
            </a:pPr>
            <a:r>
              <a:rPr lang="it-IT" altLang="it-IT"/>
              <a:t>Università degli Studi di Modena e Reggio Emilia </a:t>
            </a:r>
            <a:r>
              <a:rPr lang="it-IT" altLang="it-IT">
                <a:solidFill>
                  <a:srgbClr val="FF0000"/>
                </a:solidFill>
              </a:rPr>
              <a:t>MODENA </a:t>
            </a:r>
          </a:p>
          <a:p>
            <a:pPr eaLnBrk="1" hangingPunct="1">
              <a:buFontTx/>
              <a:buAutoNum type="arabicPeriod"/>
            </a:pPr>
            <a:r>
              <a:rPr lang="it-IT" altLang="it-IT"/>
              <a:t>FaBioCell </a:t>
            </a:r>
            <a:r>
              <a:rPr lang="it-IT" altLang="it-IT">
                <a:solidFill>
                  <a:srgbClr val="FF0000"/>
                </a:solidFill>
              </a:rPr>
              <a:t>ROMA</a:t>
            </a:r>
            <a:r>
              <a:rPr lang="it-IT" altLang="it-IT"/>
              <a:t> </a:t>
            </a:r>
          </a:p>
          <a:p>
            <a:pPr eaLnBrk="1" hangingPunct="1">
              <a:buFontTx/>
              <a:buAutoNum type="arabicPeriod"/>
            </a:pPr>
            <a:r>
              <a:rPr lang="it-IT" altLang="it-IT"/>
              <a:t>Istituto Scientifico Romagnolo per lo Studio e la Cura dei Tumori (IRST) </a:t>
            </a:r>
            <a:r>
              <a:rPr lang="it-IT" altLang="it-IT">
                <a:solidFill>
                  <a:srgbClr val="FF0000"/>
                </a:solidFill>
              </a:rPr>
              <a:t>MELDOLA (FC)</a:t>
            </a:r>
            <a:r>
              <a:rPr lang="it-IT" altLang="it-IT"/>
              <a:t> </a:t>
            </a:r>
          </a:p>
          <a:p>
            <a:pPr eaLnBrk="1" hangingPunct="1">
              <a:buFontTx/>
              <a:buAutoNum type="arabicPeriod"/>
            </a:pPr>
            <a:r>
              <a:rPr lang="it-IT" altLang="it-IT"/>
              <a:t>Areta International  </a:t>
            </a:r>
            <a:r>
              <a:rPr lang="it-IT" altLang="it-IT">
                <a:solidFill>
                  <a:srgbClr val="FF0000"/>
                </a:solidFill>
              </a:rPr>
              <a:t>GERENZANO (VA)</a:t>
            </a:r>
            <a:r>
              <a:rPr lang="it-IT" altLang="it-IT"/>
              <a:t>  </a:t>
            </a:r>
          </a:p>
          <a:p>
            <a:pPr eaLnBrk="1" hangingPunct="1">
              <a:buFontTx/>
              <a:buAutoNum type="arabicPeriod"/>
            </a:pPr>
            <a:r>
              <a:rPr lang="it-IT" altLang="it-IT"/>
              <a:t>Molmed S.p.A  </a:t>
            </a:r>
            <a:r>
              <a:rPr lang="it-IT" altLang="it-IT">
                <a:solidFill>
                  <a:srgbClr val="FF0000"/>
                </a:solidFill>
              </a:rPr>
              <a:t>MILANO </a:t>
            </a:r>
          </a:p>
          <a:p>
            <a:pPr eaLnBrk="1" hangingPunct="1">
              <a:buFontTx/>
              <a:buAutoNum type="arabicPeriod"/>
            </a:pPr>
            <a:r>
              <a:rPr lang="it-IT" altLang="it-IT"/>
              <a:t>Fidia Advanced Biopolymers Srl </a:t>
            </a:r>
            <a:r>
              <a:rPr lang="it-IT" altLang="it-IT">
                <a:solidFill>
                  <a:srgbClr val="FF0000"/>
                </a:solidFill>
              </a:rPr>
              <a:t>ABANO TERME (PD)</a:t>
            </a:r>
            <a:r>
              <a:rPr lang="it-IT" altLang="it-IT"/>
              <a:t> </a:t>
            </a: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468313" y="260350"/>
            <a:ext cx="8207375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b="1">
                <a:solidFill>
                  <a:srgbClr val="006600"/>
                </a:solidFill>
              </a:rPr>
              <a:t>ELENCO OFFICINE FARMACEUTICHE AUTORIZZATE  </a:t>
            </a:r>
          </a:p>
          <a:p>
            <a:pPr algn="ctr"/>
            <a:r>
              <a:rPr lang="it-IT" altLang="it-IT" b="1">
                <a:solidFill>
                  <a:srgbClr val="006600"/>
                </a:solidFill>
              </a:rPr>
              <a:t>ALLA PRODUZIONE DI MEDICINALI PER TERAPIE AVANZATE </a:t>
            </a:r>
          </a:p>
          <a:p>
            <a:pPr algn="ctr"/>
            <a:r>
              <a:rPr lang="it-IT" altLang="it-IT" b="1">
                <a:solidFill>
                  <a:srgbClr val="006600"/>
                </a:solidFill>
              </a:rPr>
              <a:t>(6 giugno 2012) </a:t>
            </a: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611188" y="6237288"/>
            <a:ext cx="813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400"/>
              <a:t>Dati riportati da: http://www.agenziafarmaco.gov.it/sites/default/files/elenco_cell_factory_autorizzate_6.6.2012.pdf</a:t>
            </a:r>
          </a:p>
        </p:txBody>
      </p:sp>
    </p:spTree>
    <p:extLst>
      <p:ext uri="{BB962C8B-B14F-4D97-AF65-F5344CB8AC3E}">
        <p14:creationId xmlns:p14="http://schemas.microsoft.com/office/powerpoint/2010/main" val="40459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2555875" y="0"/>
            <a:ext cx="3748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4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>
                <a:solidFill>
                  <a:schemeClr val="accent2"/>
                </a:solidFill>
                <a:latin typeface="Tahoma" pitchFamily="34" charset="0"/>
              </a:rPr>
              <a:t>PRELIMINARY EVIDENCES</a:t>
            </a: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0" y="77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90468" name="Oggetto 1"/>
          <p:cNvPicPr>
            <a:picLocks noChangeArrowheads="1"/>
          </p:cNvPicPr>
          <p:nvPr/>
        </p:nvPicPr>
        <p:blipFill>
          <a:blip r:embed="rId2">
            <a:lum bright="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" b="-56"/>
          <a:stretch>
            <a:fillRect/>
          </a:stretch>
        </p:blipFill>
        <p:spPr bwMode="auto">
          <a:xfrm>
            <a:off x="0" y="779463"/>
            <a:ext cx="22955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0" y="1893888"/>
            <a:ext cx="1814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it-IT" sz="1200">
                <a:cs typeface="Times New Roman" pitchFamily="18" charset="0"/>
              </a:rPr>
              <a:t>Fig.1 - RX preoperatoria</a:t>
            </a:r>
            <a:endParaRPr lang="en-US" altLang="it-IT" sz="1100"/>
          </a:p>
          <a:p>
            <a:pPr eaLnBrk="0" hangingPunct="0"/>
            <a:endParaRPr lang="en-US" altLang="it-IT"/>
          </a:p>
        </p:txBody>
      </p:sp>
      <p:pic>
        <p:nvPicPr>
          <p:cNvPr id="190470" name="Oggetto 5"/>
          <p:cNvPicPr>
            <a:picLocks noChangeArrowheads="1"/>
          </p:cNvPicPr>
          <p:nvPr/>
        </p:nvPicPr>
        <p:blipFill>
          <a:blip r:embed="rId3">
            <a:lum bright="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0" b="-624"/>
          <a:stretch>
            <a:fillRect/>
          </a:stretch>
        </p:blipFill>
        <p:spPr bwMode="auto">
          <a:xfrm>
            <a:off x="539750" y="2276475"/>
            <a:ext cx="11525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0" y="3986213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it-IT" sz="1200">
                <a:cs typeface="Times New Roman" pitchFamily="18" charset="0"/>
              </a:rPr>
              <a:t>	</a:t>
            </a:r>
            <a:endParaRPr lang="en-US" altLang="it-IT"/>
          </a:p>
        </p:txBody>
      </p:sp>
      <p:pic>
        <p:nvPicPr>
          <p:cNvPr id="190472" name="Oggetto 3"/>
          <p:cNvPicPr>
            <a:picLocks noChangeArrowheads="1"/>
          </p:cNvPicPr>
          <p:nvPr/>
        </p:nvPicPr>
        <p:blipFill>
          <a:blip r:embed="rId4">
            <a:lum bright="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4"/>
          <a:stretch>
            <a:fillRect/>
          </a:stretch>
        </p:blipFill>
        <p:spPr bwMode="auto">
          <a:xfrm>
            <a:off x="539750" y="4005263"/>
            <a:ext cx="115252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0" y="5713413"/>
            <a:ext cx="2516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it-IT" sz="1200">
                <a:cs typeface="Times New Roman" pitchFamily="18" charset="0"/>
              </a:rPr>
              <a:t>Fig. 2 - Deficit Periodontale Pre-op</a:t>
            </a:r>
          </a:p>
          <a:p>
            <a:r>
              <a:rPr lang="en-US" altLang="it-IT" sz="1200">
                <a:cs typeface="Times New Roman" pitchFamily="18" charset="0"/>
              </a:rPr>
              <a:t>Fig. 3 - Deficit Periodontale Pre-op</a:t>
            </a:r>
            <a:endParaRPr lang="en-US" altLang="it-IT"/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0" y="1646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90475" name="Immagine 5" descr="DSC_37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476250"/>
            <a:ext cx="2133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6" name="Rectangle 12"/>
          <p:cNvSpPr>
            <a:spLocks noChangeArrowheads="1"/>
          </p:cNvSpPr>
          <p:nvPr/>
        </p:nvSpPr>
        <p:spPr bwMode="auto">
          <a:xfrm>
            <a:off x="3217863" y="1895475"/>
            <a:ext cx="27225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it-IT" sz="1200">
                <a:cs typeface="Times New Roman" pitchFamily="18" charset="0"/>
              </a:rPr>
              <a:t>Fig. 4 – Trasporto Scaffold con MSCs</a:t>
            </a:r>
            <a:endParaRPr lang="en-US" altLang="it-IT" sz="1100"/>
          </a:p>
          <a:p>
            <a:pPr eaLnBrk="0" hangingPunct="0"/>
            <a:endParaRPr lang="en-US" altLang="it-IT"/>
          </a:p>
        </p:txBody>
      </p:sp>
      <p:pic>
        <p:nvPicPr>
          <p:cNvPr id="190477" name="Immagine 8" descr="DSC_37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2205038"/>
            <a:ext cx="19907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8" name="Rectangle 14"/>
          <p:cNvSpPr>
            <a:spLocks noChangeArrowheads="1"/>
          </p:cNvSpPr>
          <p:nvPr/>
        </p:nvSpPr>
        <p:spPr bwMode="auto">
          <a:xfrm>
            <a:off x="3217863" y="3529013"/>
            <a:ext cx="177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it-IT" altLang="it-IT" sz="1200">
                <a:cs typeface="Times New Roman" pitchFamily="18" charset="0"/>
              </a:rPr>
              <a:t>Fig. 5 - Fase chirurgica</a:t>
            </a:r>
            <a:r>
              <a:rPr lang="en-US" altLang="it-IT" sz="1100"/>
              <a:t> </a:t>
            </a:r>
            <a:endParaRPr lang="en-US" altLang="it-IT"/>
          </a:p>
        </p:txBody>
      </p:sp>
      <p:sp>
        <p:nvSpPr>
          <p:cNvPr id="190479" name="Line 15"/>
          <p:cNvSpPr>
            <a:spLocks noChangeShapeType="1"/>
          </p:cNvSpPr>
          <p:nvPr/>
        </p:nvSpPr>
        <p:spPr bwMode="auto">
          <a:xfrm>
            <a:off x="1908175" y="3500438"/>
            <a:ext cx="9350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0480" name="Rectangle 16"/>
          <p:cNvSpPr>
            <a:spLocks noChangeArrowheads="1"/>
          </p:cNvSpPr>
          <p:nvPr/>
        </p:nvSpPr>
        <p:spPr bwMode="auto">
          <a:xfrm>
            <a:off x="0" y="1008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90481" name="Immagine 9" descr="DSC_38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836988"/>
            <a:ext cx="19907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82" name="Rectangle 18"/>
          <p:cNvSpPr>
            <a:spLocks noChangeArrowheads="1"/>
          </p:cNvSpPr>
          <p:nvPr/>
        </p:nvSpPr>
        <p:spPr bwMode="auto">
          <a:xfrm>
            <a:off x="3203575" y="5160963"/>
            <a:ext cx="19954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it-IT" sz="1200">
                <a:cs typeface="Times New Roman" pitchFamily="18" charset="0"/>
              </a:rPr>
              <a:t>Fig. 6 - Scaffold con MSCs</a:t>
            </a:r>
            <a:endParaRPr lang="en-US" altLang="it-IT" sz="1100"/>
          </a:p>
          <a:p>
            <a:pPr eaLnBrk="0" hangingPunct="0"/>
            <a:endParaRPr lang="en-US" altLang="it-IT"/>
          </a:p>
        </p:txBody>
      </p:sp>
      <p:pic>
        <p:nvPicPr>
          <p:cNvPr id="190483" name="Immagine 10" descr="DSC_38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445125"/>
            <a:ext cx="20193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84" name="Line 20"/>
          <p:cNvSpPr>
            <a:spLocks noChangeShapeType="1"/>
          </p:cNvSpPr>
          <p:nvPr/>
        </p:nvSpPr>
        <p:spPr bwMode="auto">
          <a:xfrm>
            <a:off x="5365750" y="3500438"/>
            <a:ext cx="9350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0485" name="Rectangle 21"/>
          <p:cNvSpPr>
            <a:spLocks noChangeArrowheads="1"/>
          </p:cNvSpPr>
          <p:nvPr/>
        </p:nvSpPr>
        <p:spPr bwMode="auto">
          <a:xfrm>
            <a:off x="0" y="777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90486" name="Oggetto 12"/>
          <p:cNvPicPr>
            <a:picLocks noChangeArrowheads="1"/>
          </p:cNvPicPr>
          <p:nvPr/>
        </p:nvPicPr>
        <p:blipFill>
          <a:blip r:embed="rId9">
            <a:lum bright="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8" b="-563"/>
          <a:stretch>
            <a:fillRect/>
          </a:stretch>
        </p:blipFill>
        <p:spPr bwMode="auto">
          <a:xfrm>
            <a:off x="6416675" y="777875"/>
            <a:ext cx="26193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87" name="Rectangle 23"/>
          <p:cNvSpPr>
            <a:spLocks noChangeArrowheads="1"/>
          </p:cNvSpPr>
          <p:nvPr/>
        </p:nvSpPr>
        <p:spPr bwMode="auto">
          <a:xfrm>
            <a:off x="6416675" y="2139950"/>
            <a:ext cx="195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it-IT" sz="1200">
                <a:cs typeface="Times New Roman" pitchFamily="18" charset="0"/>
              </a:rPr>
              <a:t>Fig. 8 - RX 6 mesi post-op</a:t>
            </a:r>
            <a:endParaRPr lang="en-US" altLang="it-IT" sz="1100"/>
          </a:p>
          <a:p>
            <a:pPr eaLnBrk="0" hangingPunct="0"/>
            <a:r>
              <a:rPr lang="en-US" altLang="it-IT" sz="1200">
                <a:cs typeface="Times New Roman" pitchFamily="18" charset="0"/>
              </a:rPr>
              <a:t> </a:t>
            </a:r>
            <a:endParaRPr lang="en-US" altLang="it-IT"/>
          </a:p>
        </p:txBody>
      </p:sp>
      <p:pic>
        <p:nvPicPr>
          <p:cNvPr id="190488" name="Oggetto 7"/>
          <p:cNvPicPr>
            <a:picLocks noChangeArrowheads="1"/>
          </p:cNvPicPr>
          <p:nvPr/>
        </p:nvPicPr>
        <p:blipFill>
          <a:blip r:embed="rId10">
            <a:lum bright="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-362"/>
          <a:stretch>
            <a:fillRect/>
          </a:stretch>
        </p:blipFill>
        <p:spPr bwMode="auto">
          <a:xfrm>
            <a:off x="6416675" y="2597150"/>
            <a:ext cx="11080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89" name="Rectangle 25"/>
          <p:cNvSpPr>
            <a:spLocks noChangeArrowheads="1"/>
          </p:cNvSpPr>
          <p:nvPr/>
        </p:nvSpPr>
        <p:spPr bwMode="auto">
          <a:xfrm>
            <a:off x="0" y="4064000"/>
            <a:ext cx="2012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it-IT" sz="1200">
                <a:cs typeface="Times New Roman" pitchFamily="18" charset="0"/>
              </a:rPr>
              <a:t>		</a:t>
            </a:r>
            <a:endParaRPr lang="en-US" altLang="it-IT"/>
          </a:p>
        </p:txBody>
      </p:sp>
      <p:pic>
        <p:nvPicPr>
          <p:cNvPr id="190490" name="Oggetto 6"/>
          <p:cNvPicPr>
            <a:picLocks noChangeArrowheads="1"/>
          </p:cNvPicPr>
          <p:nvPr/>
        </p:nvPicPr>
        <p:blipFill>
          <a:blip r:embed="rId11">
            <a:lum bright="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3" b="-362"/>
          <a:stretch>
            <a:fillRect/>
          </a:stretch>
        </p:blipFill>
        <p:spPr bwMode="auto">
          <a:xfrm>
            <a:off x="6445250" y="4437063"/>
            <a:ext cx="1150938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91" name="Rectangle 27"/>
          <p:cNvSpPr>
            <a:spLocks noChangeArrowheads="1"/>
          </p:cNvSpPr>
          <p:nvPr/>
        </p:nvSpPr>
        <p:spPr bwMode="auto">
          <a:xfrm>
            <a:off x="6432550" y="6159500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it-IT" sz="1200">
                <a:cs typeface="Times New Roman" pitchFamily="18" charset="0"/>
              </a:rPr>
              <a:t>Fig. 9 -  6 mesi post-op </a:t>
            </a:r>
          </a:p>
          <a:p>
            <a:r>
              <a:rPr lang="en-US" altLang="it-IT" sz="1200">
                <a:cs typeface="Times New Roman" pitchFamily="18" charset="0"/>
              </a:rPr>
              <a:t>Fig. 10 - 6 mesi post-op</a:t>
            </a: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16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911225" y="1846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225550" y="152400"/>
            <a:ext cx="66436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sz="25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ATTIVITA’ DI PRODUZIONE NELL’AMBITO DI </a:t>
            </a:r>
          </a:p>
          <a:p>
            <a:pPr algn="ctr"/>
            <a:r>
              <a:rPr lang="it-IT" altLang="it-IT" sz="25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PROTOCOLLI CLINICI SPERIMENTALI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966913" y="1341438"/>
            <a:ext cx="4910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>
                <a:solidFill>
                  <a:srgbClr val="FF0000"/>
                </a:solidFill>
                <a:latin typeface="Tahoma" pitchFamily="34" charset="0"/>
              </a:rPr>
              <a:t>DOSSIER SOTTOMESSI ALL’ISS E APPROVATI:</a:t>
            </a:r>
          </a:p>
        </p:txBody>
      </p:sp>
      <p:graphicFrame>
        <p:nvGraphicFramePr>
          <p:cNvPr id="191523" name="Group 35"/>
          <p:cNvGraphicFramePr>
            <a:graphicFrameLocks noGrp="1"/>
          </p:cNvGraphicFramePr>
          <p:nvPr/>
        </p:nvGraphicFramePr>
        <p:xfrm>
          <a:off x="1331913" y="1844675"/>
          <a:ext cx="6335712" cy="4024948"/>
        </p:xfrm>
        <a:graphic>
          <a:graphicData uri="http://schemas.openxmlformats.org/drawingml/2006/table">
            <a:tbl>
              <a:tblPr/>
              <a:tblGrid>
                <a:gridCol w="3527425"/>
                <a:gridCol w="2808287"/>
              </a:tblGrid>
              <a:tr h="598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Protocollo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PTC-CIK </a:t>
                      </a:r>
                      <a:r>
                        <a:rPr kumimoji="0" lang="it-IT" alt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(concluso)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In corso la FASE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14/06/2005-0030257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(MZ-BG)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PTC-CTL-CMV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16/02/2006-0008620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(MZ-BG)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PTC-CD133 </a:t>
                      </a:r>
                      <a:r>
                        <a:rPr kumimoji="0" lang="it-IT" alt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(concluso)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In corso la FASE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03/04/2006-0017297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PTC-MSC-odonto </a:t>
                      </a:r>
                      <a:r>
                        <a:rPr kumimoji="0" lang="it-IT" alt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(concluso)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25/10/2007-0055313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PTC-MSC-GvHD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(fase 1-2 multicentrico)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Sett 2010-0024499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(MZ-BG)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1516" name="Line 28"/>
          <p:cNvSpPr>
            <a:spLocks noChangeShapeType="1"/>
          </p:cNvSpPr>
          <p:nvPr/>
        </p:nvSpPr>
        <p:spPr bwMode="auto">
          <a:xfrm>
            <a:off x="327025" y="1087438"/>
            <a:ext cx="8642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6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z="8800" smtClean="0">
                <a:solidFill>
                  <a:srgbClr val="990033"/>
                </a:solidFill>
                <a:latin typeface="Comic Sans MS" pitchFamily="66" charset="0"/>
              </a:rPr>
              <a:t>BERGAMO</a:t>
            </a:r>
          </a:p>
        </p:txBody>
      </p:sp>
    </p:spTree>
    <p:extLst>
      <p:ext uri="{BB962C8B-B14F-4D97-AF65-F5344CB8AC3E}">
        <p14:creationId xmlns:p14="http://schemas.microsoft.com/office/powerpoint/2010/main" val="29535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323850" y="458788"/>
          <a:ext cx="8532813" cy="639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a" r:id="rId3" imgW="4571967" imgH="3429060" progId="PowerPoint.Slide.8">
                  <p:embed/>
                </p:oleObj>
              </mc:Choice>
              <mc:Fallback>
                <p:oleObj name="Diapositiva" r:id="rId3" imgW="4571967" imgH="342906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58788"/>
                        <a:ext cx="8532813" cy="639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4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69" name="Group 69"/>
          <p:cNvGraphicFramePr>
            <a:graphicFrameLocks noGrp="1"/>
          </p:cNvGraphicFramePr>
          <p:nvPr/>
        </p:nvGraphicFramePr>
        <p:xfrm>
          <a:off x="292100" y="933450"/>
          <a:ext cx="8677275" cy="5859337"/>
        </p:xfrm>
        <a:graphic>
          <a:graphicData uri="http://schemas.openxmlformats.org/drawingml/2006/table">
            <a:tbl>
              <a:tblPr/>
              <a:tblGrid>
                <a:gridCol w="1752600"/>
                <a:gridCol w="1512888"/>
                <a:gridCol w="1443037"/>
                <a:gridCol w="776288"/>
                <a:gridCol w="622300"/>
                <a:gridCol w="2570162"/>
              </a:tblGrid>
              <a:tr h="5032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Idoneit</a:t>
                      </a: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à</a:t>
                      </a: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Direttore Tecnico (Dr M. Introna)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12/07/2005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401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 Autorizzazione AIFA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28/11/2008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aM-189/2008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81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 Autorizzazione AIFA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21/10/2010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aM-155/2010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3525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PROTOCOLLI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TIPO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DATA APPROVAZIONE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NUMERO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PAZIENTI ARRUOLATI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PUBBLICAZIONI SCIENTIFICHE CLINICHE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 specifici anti-CMV Fase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07/02/2006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(MZ-BG)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56918-PRE.21-867 (ISS)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nessuno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Linfociti CIK anti-leucemia               Fase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30/05/2005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(MZ-BG)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64499-PRE21-848 (ISS)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 (chiuso)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Introna et al, Haematologica, 2007; Introna et al, Biol Blood Marrow Transpl,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Linfociti CIK anti-leucemia               Fase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14/04/2009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(MZ-BG)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37533 (AIFA) EudraCT: 2008-003185-26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 (in corso)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 preparation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Cellule MSC midollari per a GVHD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Fase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(MZ-BG)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6388-PRE21-959(ISS);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EudraCT: 2008-007869-23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 (in corso)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Lucchini et al, Biol Blood Marrow Transpl.,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Cellule MSC midollari per rigetto trapianto renale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Fase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05/09/2007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45253(06)-PRE.21-882;    EudraCT: 2009-012350-20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 (in corso)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Perico et al, Clin J Am Soc Nephrol,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62" name="Text Box 62"/>
          <p:cNvSpPr txBox="1">
            <a:spLocks noChangeArrowheads="1"/>
          </p:cNvSpPr>
          <p:nvPr/>
        </p:nvSpPr>
        <p:spPr bwMode="auto">
          <a:xfrm>
            <a:off x="1017588" y="131763"/>
            <a:ext cx="52943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400" b="1">
                <a:solidFill>
                  <a:srgbClr val="FF0066"/>
                </a:solidFill>
                <a:latin typeface="Comic Sans MS" pitchFamily="66" charset="0"/>
              </a:rPr>
              <a:t>TAPPE IMPORTANTI DEL LABORATORIO DI TERAPIA CELLLUARE “G. LANZANI” – USC EMATOLOGIA OSPEDALI RIUNITI DI BERGAMO</a:t>
            </a:r>
          </a:p>
        </p:txBody>
      </p:sp>
      <p:pic>
        <p:nvPicPr>
          <p:cNvPr id="128063" name="Picture 6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r="13889" b="2046"/>
          <a:stretch>
            <a:fillRect/>
          </a:stretch>
        </p:blipFill>
        <p:spPr bwMode="auto">
          <a:xfrm>
            <a:off x="0" y="0"/>
            <a:ext cx="90805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64" name="Picture 64" descr="l-ail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b="38649"/>
          <a:stretch>
            <a:fillRect/>
          </a:stretch>
        </p:blipFill>
        <p:spPr bwMode="auto">
          <a:xfrm>
            <a:off x="6369050" y="217488"/>
            <a:ext cx="958850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65" name="Text Box 65"/>
          <p:cNvSpPr txBox="1">
            <a:spLocks noChangeArrowheads="1"/>
          </p:cNvSpPr>
          <p:nvPr/>
        </p:nvSpPr>
        <p:spPr bwMode="auto">
          <a:xfrm>
            <a:off x="7126288" y="74613"/>
            <a:ext cx="21748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it-IT" altLang="it-IT" sz="1100" b="1">
                <a:solidFill>
                  <a:srgbClr val="000000"/>
                </a:solidFill>
              </a:rPr>
              <a:t>Associazione Italiana </a:t>
            </a:r>
          </a:p>
          <a:p>
            <a:pPr algn="ctr"/>
            <a:r>
              <a:rPr lang="it-IT" altLang="it-IT" sz="1100" b="1">
                <a:solidFill>
                  <a:srgbClr val="000000"/>
                </a:solidFill>
              </a:rPr>
              <a:t>Contro le Leucemie </a:t>
            </a:r>
          </a:p>
          <a:p>
            <a:pPr algn="ctr"/>
            <a:r>
              <a:rPr lang="it-IT" altLang="it-IT" sz="1100" b="1">
                <a:solidFill>
                  <a:srgbClr val="000000"/>
                </a:solidFill>
              </a:rPr>
              <a:t>Linfomi e Mielomi – ONLUS</a:t>
            </a:r>
          </a:p>
          <a:p>
            <a:pPr algn="ctr"/>
            <a:r>
              <a:rPr lang="it-IT" altLang="it-IT" sz="1100" b="1">
                <a:solidFill>
                  <a:srgbClr val="000000"/>
                </a:solidFill>
              </a:rPr>
              <a:t>sezione</a:t>
            </a:r>
            <a:r>
              <a:rPr lang="it-IT" altLang="it-IT" sz="1100" b="1" i="1">
                <a:solidFill>
                  <a:srgbClr val="000000"/>
                </a:solidFill>
              </a:rPr>
              <a:t> PAOLO BELLI</a:t>
            </a:r>
            <a:endParaRPr lang="it-IT" altLang="it-IT" sz="1100" b="1"/>
          </a:p>
        </p:txBody>
      </p:sp>
    </p:spTree>
    <p:extLst>
      <p:ext uri="{BB962C8B-B14F-4D97-AF65-F5344CB8AC3E}">
        <p14:creationId xmlns:p14="http://schemas.microsoft.com/office/powerpoint/2010/main" val="11077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8800" smtClean="0">
                <a:solidFill>
                  <a:srgbClr val="990033"/>
                </a:solidFill>
                <a:latin typeface="Comic Sans MS" pitchFamily="66" charset="0"/>
              </a:rPr>
              <a:t>MILANO BESTA</a:t>
            </a:r>
          </a:p>
        </p:txBody>
      </p:sp>
    </p:spTree>
    <p:extLst>
      <p:ext uri="{BB962C8B-B14F-4D97-AF65-F5344CB8AC3E}">
        <p14:creationId xmlns:p14="http://schemas.microsoft.com/office/powerpoint/2010/main" val="30404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4" descr="P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5" t="88290" r="1962" b="2110"/>
          <a:stretch>
            <a:fillRect/>
          </a:stretch>
        </p:blipFill>
        <p:spPr bwMode="auto">
          <a:xfrm>
            <a:off x="0" y="6151563"/>
            <a:ext cx="12969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5" descr="Logo sistema sanit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6242050"/>
            <a:ext cx="189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Text Box 10"/>
          <p:cNvSpPr txBox="1">
            <a:spLocks noChangeArrowheads="1"/>
          </p:cNvSpPr>
          <p:nvPr/>
        </p:nvSpPr>
        <p:spPr bwMode="auto">
          <a:xfrm>
            <a:off x="125413" y="133350"/>
            <a:ext cx="867568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it-IT" altLang="it-IT" sz="2400" b="1" u="sng">
                <a:solidFill>
                  <a:srgbClr val="B0003B"/>
                </a:solidFill>
              </a:rPr>
              <a:t>Unità Produttiva per Terapie Cellulari - UPTC</a:t>
            </a:r>
          </a:p>
          <a:p>
            <a:pPr algn="ctr" eaLnBrk="1" hangingPunct="1">
              <a:spcAft>
                <a:spcPct val="40000"/>
              </a:spcAft>
            </a:pPr>
            <a:r>
              <a:rPr lang="it-IT" altLang="it-IT" sz="2200"/>
              <a:t>Fondazione I.R.C.C.S. Istituto Neurologico Carlo Besta, Milano</a:t>
            </a:r>
          </a:p>
          <a:p>
            <a:pPr algn="ctr" eaLnBrk="1" hangingPunct="1">
              <a:spcAft>
                <a:spcPct val="40000"/>
              </a:spcAft>
            </a:pPr>
            <a:r>
              <a:rPr lang="it-IT" altLang="it-IT" sz="2200" b="1"/>
              <a:t>Authorization N°aM-36/2010, 03/12/2010</a:t>
            </a:r>
          </a:p>
          <a:p>
            <a:pPr algn="ctr" eaLnBrk="1" hangingPunct="1">
              <a:spcAft>
                <a:spcPct val="40000"/>
              </a:spcAft>
            </a:pPr>
            <a:r>
              <a:rPr lang="it-IT" altLang="it-IT" sz="2400" b="1"/>
              <a:t>Qualified Person: Simona Frigerio</a:t>
            </a:r>
          </a:p>
        </p:txBody>
      </p:sp>
      <p:grpSp>
        <p:nvGrpSpPr>
          <p:cNvPr id="118789" name="Group 114"/>
          <p:cNvGrpSpPr>
            <a:grpSpLocks/>
          </p:cNvGrpSpPr>
          <p:nvPr/>
        </p:nvGrpSpPr>
        <p:grpSpPr bwMode="auto">
          <a:xfrm>
            <a:off x="755650" y="2366963"/>
            <a:ext cx="7564438" cy="3776662"/>
            <a:chOff x="476" y="1491"/>
            <a:chExt cx="4765" cy="2379"/>
          </a:xfrm>
        </p:grpSpPr>
        <p:pic>
          <p:nvPicPr>
            <p:cNvPr id="118790" name="Picture 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" t="19954" r="16170" b="23363"/>
            <a:stretch>
              <a:fillRect/>
            </a:stretch>
          </p:blipFill>
          <p:spPr bwMode="auto">
            <a:xfrm>
              <a:off x="476" y="1491"/>
              <a:ext cx="4765" cy="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Text Box 15"/>
            <p:cNvSpPr txBox="1">
              <a:spLocks noChangeAspect="1" noChangeArrowheads="1"/>
            </p:cNvSpPr>
            <p:nvPr/>
          </p:nvSpPr>
          <p:spPr bwMode="auto">
            <a:xfrm>
              <a:off x="4224" y="2822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4112" name="Rectangle 16"/>
            <p:cNvSpPr>
              <a:spLocks noChangeAspect="1" noChangeArrowheads="1"/>
            </p:cNvSpPr>
            <p:nvPr/>
          </p:nvSpPr>
          <p:spPr bwMode="auto">
            <a:xfrm>
              <a:off x="3343" y="2926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4113" name="Rectangle 17"/>
            <p:cNvSpPr>
              <a:spLocks noChangeAspect="1" noChangeArrowheads="1"/>
            </p:cNvSpPr>
            <p:nvPr/>
          </p:nvSpPr>
          <p:spPr bwMode="auto">
            <a:xfrm>
              <a:off x="4506" y="2744"/>
              <a:ext cx="18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4114" name="Rectangle 18"/>
            <p:cNvSpPr>
              <a:spLocks noChangeAspect="1" noChangeArrowheads="1"/>
            </p:cNvSpPr>
            <p:nvPr/>
          </p:nvSpPr>
          <p:spPr bwMode="auto">
            <a:xfrm>
              <a:off x="2108" y="2340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4115" name="Rectangle 19"/>
            <p:cNvSpPr>
              <a:spLocks noChangeAspect="1" noChangeArrowheads="1"/>
            </p:cNvSpPr>
            <p:nvPr/>
          </p:nvSpPr>
          <p:spPr bwMode="auto">
            <a:xfrm>
              <a:off x="4123" y="2249"/>
              <a:ext cx="18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4116" name="Rectangle 20"/>
            <p:cNvSpPr>
              <a:spLocks noChangeAspect="1" noChangeArrowheads="1"/>
            </p:cNvSpPr>
            <p:nvPr/>
          </p:nvSpPr>
          <p:spPr bwMode="auto">
            <a:xfrm>
              <a:off x="4491" y="2269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4117" name="Rectangle 21"/>
            <p:cNvSpPr>
              <a:spLocks noChangeAspect="1" noChangeArrowheads="1"/>
            </p:cNvSpPr>
            <p:nvPr/>
          </p:nvSpPr>
          <p:spPr bwMode="auto">
            <a:xfrm>
              <a:off x="3517" y="2600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4118" name="Rectangle 22"/>
            <p:cNvSpPr>
              <a:spLocks noChangeAspect="1" noChangeArrowheads="1"/>
            </p:cNvSpPr>
            <p:nvPr/>
          </p:nvSpPr>
          <p:spPr bwMode="auto">
            <a:xfrm>
              <a:off x="2899" y="2565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4119" name="Rectangle 23"/>
            <p:cNvSpPr>
              <a:spLocks noChangeAspect="1" noChangeArrowheads="1"/>
            </p:cNvSpPr>
            <p:nvPr/>
          </p:nvSpPr>
          <p:spPr bwMode="auto">
            <a:xfrm>
              <a:off x="3358" y="1949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4120" name="Rectangle 24"/>
            <p:cNvSpPr>
              <a:spLocks noChangeAspect="1" noChangeArrowheads="1"/>
            </p:cNvSpPr>
            <p:nvPr/>
          </p:nvSpPr>
          <p:spPr bwMode="auto">
            <a:xfrm>
              <a:off x="4518" y="1686"/>
              <a:ext cx="18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4121" name="Rectangle 25"/>
            <p:cNvSpPr>
              <a:spLocks noChangeAspect="1" noChangeArrowheads="1"/>
            </p:cNvSpPr>
            <p:nvPr/>
          </p:nvSpPr>
          <p:spPr bwMode="auto">
            <a:xfrm>
              <a:off x="4125" y="2615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4122" name="Rectangle 26"/>
            <p:cNvSpPr>
              <a:spLocks noChangeAspect="1" noChangeArrowheads="1"/>
            </p:cNvSpPr>
            <p:nvPr/>
          </p:nvSpPr>
          <p:spPr bwMode="auto">
            <a:xfrm>
              <a:off x="1447" y="2627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4123" name="Rectangle 27"/>
            <p:cNvSpPr>
              <a:spLocks noChangeAspect="1" noChangeArrowheads="1"/>
            </p:cNvSpPr>
            <p:nvPr/>
          </p:nvSpPr>
          <p:spPr bwMode="auto">
            <a:xfrm>
              <a:off x="1195" y="2145"/>
              <a:ext cx="18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4124" name="Rectangle 28"/>
            <p:cNvSpPr>
              <a:spLocks noChangeAspect="1" noChangeArrowheads="1"/>
            </p:cNvSpPr>
            <p:nvPr/>
          </p:nvSpPr>
          <p:spPr bwMode="auto">
            <a:xfrm>
              <a:off x="709" y="2014"/>
              <a:ext cx="18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4125" name="Rectangle 29"/>
            <p:cNvSpPr>
              <a:spLocks noChangeAspect="1" noChangeArrowheads="1"/>
            </p:cNvSpPr>
            <p:nvPr/>
          </p:nvSpPr>
          <p:spPr bwMode="auto">
            <a:xfrm>
              <a:off x="1800" y="2014"/>
              <a:ext cx="18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4126" name="Rectangle 30"/>
            <p:cNvSpPr>
              <a:spLocks noChangeAspect="1" noChangeArrowheads="1"/>
            </p:cNvSpPr>
            <p:nvPr/>
          </p:nvSpPr>
          <p:spPr bwMode="auto">
            <a:xfrm>
              <a:off x="1800" y="2351"/>
              <a:ext cx="18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4127" name="Rectangle 31"/>
            <p:cNvSpPr>
              <a:spLocks noChangeAspect="1" noChangeArrowheads="1"/>
            </p:cNvSpPr>
            <p:nvPr/>
          </p:nvSpPr>
          <p:spPr bwMode="auto">
            <a:xfrm>
              <a:off x="2565" y="1686"/>
              <a:ext cx="18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118808" name="Line 36"/>
            <p:cNvSpPr>
              <a:spLocks noChangeAspect="1" noChangeShapeType="1"/>
            </p:cNvSpPr>
            <p:nvPr/>
          </p:nvSpPr>
          <p:spPr bwMode="auto">
            <a:xfrm flipV="1">
              <a:off x="3467" y="3123"/>
              <a:ext cx="0" cy="26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09" name="Line 37"/>
            <p:cNvSpPr>
              <a:spLocks noChangeAspect="1" noChangeShapeType="1"/>
            </p:cNvSpPr>
            <p:nvPr/>
          </p:nvSpPr>
          <p:spPr bwMode="auto">
            <a:xfrm flipV="1">
              <a:off x="4666" y="3058"/>
              <a:ext cx="0" cy="2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8810" name="Group 51"/>
            <p:cNvGrpSpPr>
              <a:grpSpLocks noChangeAspect="1"/>
            </p:cNvGrpSpPr>
            <p:nvPr/>
          </p:nvGrpSpPr>
          <p:grpSpPr bwMode="auto">
            <a:xfrm>
              <a:off x="2525" y="1655"/>
              <a:ext cx="1568" cy="1826"/>
              <a:chOff x="2381" y="1480"/>
              <a:chExt cx="1361" cy="1587"/>
            </a:xfrm>
          </p:grpSpPr>
          <p:sp>
            <p:nvSpPr>
              <p:cNvPr id="118811" name="Line 52"/>
              <p:cNvSpPr>
                <a:spLocks noChangeAspect="1" noChangeShapeType="1"/>
              </p:cNvSpPr>
              <p:nvPr/>
            </p:nvSpPr>
            <p:spPr bwMode="auto">
              <a:xfrm>
                <a:off x="2381" y="1480"/>
                <a:ext cx="0" cy="72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8812" name="Line 53"/>
              <p:cNvSpPr>
                <a:spLocks noChangeAspect="1" noChangeShapeType="1"/>
              </p:cNvSpPr>
              <p:nvPr/>
            </p:nvSpPr>
            <p:spPr bwMode="auto">
              <a:xfrm>
                <a:off x="2381" y="2205"/>
                <a:ext cx="1361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8813" name="Line 54"/>
              <p:cNvSpPr>
                <a:spLocks noChangeAspect="1" noChangeShapeType="1"/>
              </p:cNvSpPr>
              <p:nvPr/>
            </p:nvSpPr>
            <p:spPr bwMode="auto">
              <a:xfrm>
                <a:off x="3742" y="2205"/>
                <a:ext cx="0" cy="86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8814" name="Line 55"/>
            <p:cNvSpPr>
              <a:spLocks noChangeAspect="1" noChangeShapeType="1"/>
            </p:cNvSpPr>
            <p:nvPr/>
          </p:nvSpPr>
          <p:spPr bwMode="auto">
            <a:xfrm>
              <a:off x="2525" y="1655"/>
              <a:ext cx="2507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15" name="Line 56"/>
            <p:cNvSpPr>
              <a:spLocks noChangeAspect="1" noChangeShapeType="1"/>
            </p:cNvSpPr>
            <p:nvPr/>
          </p:nvSpPr>
          <p:spPr bwMode="auto">
            <a:xfrm>
              <a:off x="4981" y="1655"/>
              <a:ext cx="0" cy="182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16" name="Line 57"/>
            <p:cNvSpPr>
              <a:spLocks noChangeAspect="1" noChangeShapeType="1"/>
            </p:cNvSpPr>
            <p:nvPr/>
          </p:nvSpPr>
          <p:spPr bwMode="auto">
            <a:xfrm>
              <a:off x="4093" y="3430"/>
              <a:ext cx="888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17" name="Line 58"/>
            <p:cNvSpPr>
              <a:spLocks noChangeAspect="1" noChangeShapeType="1"/>
            </p:cNvSpPr>
            <p:nvPr/>
          </p:nvSpPr>
          <p:spPr bwMode="auto">
            <a:xfrm>
              <a:off x="1846" y="1655"/>
              <a:ext cx="67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18" name="Line 59"/>
            <p:cNvSpPr>
              <a:spLocks noChangeAspect="1" noChangeShapeType="1"/>
            </p:cNvSpPr>
            <p:nvPr/>
          </p:nvSpPr>
          <p:spPr bwMode="auto">
            <a:xfrm>
              <a:off x="1846" y="1655"/>
              <a:ext cx="0" cy="146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19" name="Line 60"/>
            <p:cNvSpPr>
              <a:spLocks noChangeAspect="1" noChangeShapeType="1"/>
            </p:cNvSpPr>
            <p:nvPr/>
          </p:nvSpPr>
          <p:spPr bwMode="auto">
            <a:xfrm>
              <a:off x="1846" y="3117"/>
              <a:ext cx="1045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20" name="Line 61"/>
            <p:cNvSpPr>
              <a:spLocks noChangeAspect="1" noChangeShapeType="1"/>
            </p:cNvSpPr>
            <p:nvPr/>
          </p:nvSpPr>
          <p:spPr bwMode="auto">
            <a:xfrm>
              <a:off x="2891" y="3117"/>
              <a:ext cx="0" cy="31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21" name="Line 62"/>
            <p:cNvSpPr>
              <a:spLocks noChangeAspect="1" noChangeShapeType="1"/>
            </p:cNvSpPr>
            <p:nvPr/>
          </p:nvSpPr>
          <p:spPr bwMode="auto">
            <a:xfrm>
              <a:off x="2891" y="3430"/>
              <a:ext cx="835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22" name="Line 63"/>
            <p:cNvSpPr>
              <a:spLocks noChangeAspect="1" noChangeShapeType="1"/>
            </p:cNvSpPr>
            <p:nvPr/>
          </p:nvSpPr>
          <p:spPr bwMode="auto">
            <a:xfrm flipV="1">
              <a:off x="3726" y="3169"/>
              <a:ext cx="0" cy="26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23" name="Line 64"/>
            <p:cNvSpPr>
              <a:spLocks noChangeAspect="1" noChangeShapeType="1"/>
            </p:cNvSpPr>
            <p:nvPr/>
          </p:nvSpPr>
          <p:spPr bwMode="auto">
            <a:xfrm>
              <a:off x="3726" y="3169"/>
              <a:ext cx="313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24" name="Freeform 71"/>
            <p:cNvSpPr>
              <a:spLocks noChangeAspect="1" noEditPoints="1"/>
            </p:cNvSpPr>
            <p:nvPr/>
          </p:nvSpPr>
          <p:spPr bwMode="auto">
            <a:xfrm>
              <a:off x="5025" y="1637"/>
              <a:ext cx="20" cy="1770"/>
            </a:xfrm>
            <a:custGeom>
              <a:avLst/>
              <a:gdLst>
                <a:gd name="T0" fmla="*/ 14 w 28"/>
                <a:gd name="T1" fmla="*/ 58 h 2460"/>
                <a:gd name="T2" fmla="*/ 0 w 28"/>
                <a:gd name="T3" fmla="*/ 0 h 2460"/>
                <a:gd name="T4" fmla="*/ 14 w 28"/>
                <a:gd name="T5" fmla="*/ 101 h 2460"/>
                <a:gd name="T6" fmla="*/ 0 w 28"/>
                <a:gd name="T7" fmla="*/ 159 h 2460"/>
                <a:gd name="T8" fmla="*/ 14 w 28"/>
                <a:gd name="T9" fmla="*/ 101 h 2460"/>
                <a:gd name="T10" fmla="*/ 14 w 28"/>
                <a:gd name="T11" fmla="*/ 260 h 2460"/>
                <a:gd name="T12" fmla="*/ 0 w 28"/>
                <a:gd name="T13" fmla="*/ 202 h 2460"/>
                <a:gd name="T14" fmla="*/ 14 w 28"/>
                <a:gd name="T15" fmla="*/ 304 h 2460"/>
                <a:gd name="T16" fmla="*/ 0 w 28"/>
                <a:gd name="T17" fmla="*/ 362 h 2460"/>
                <a:gd name="T18" fmla="*/ 14 w 28"/>
                <a:gd name="T19" fmla="*/ 304 h 2460"/>
                <a:gd name="T20" fmla="*/ 14 w 28"/>
                <a:gd name="T21" fmla="*/ 463 h 2460"/>
                <a:gd name="T22" fmla="*/ 0 w 28"/>
                <a:gd name="T23" fmla="*/ 405 h 2460"/>
                <a:gd name="T24" fmla="*/ 14 w 28"/>
                <a:gd name="T25" fmla="*/ 507 h 2460"/>
                <a:gd name="T26" fmla="*/ 0 w 28"/>
                <a:gd name="T27" fmla="*/ 564 h 2460"/>
                <a:gd name="T28" fmla="*/ 14 w 28"/>
                <a:gd name="T29" fmla="*/ 507 h 2460"/>
                <a:gd name="T30" fmla="*/ 14 w 28"/>
                <a:gd name="T31" fmla="*/ 666 h 2460"/>
                <a:gd name="T32" fmla="*/ 0 w 28"/>
                <a:gd name="T33" fmla="*/ 607 h 2460"/>
                <a:gd name="T34" fmla="*/ 14 w 28"/>
                <a:gd name="T35" fmla="*/ 709 h 2460"/>
                <a:gd name="T36" fmla="*/ 0 w 28"/>
                <a:gd name="T37" fmla="*/ 767 h 2460"/>
                <a:gd name="T38" fmla="*/ 14 w 28"/>
                <a:gd name="T39" fmla="*/ 709 h 2460"/>
                <a:gd name="T40" fmla="*/ 14 w 28"/>
                <a:gd name="T41" fmla="*/ 868 h 2460"/>
                <a:gd name="T42" fmla="*/ 0 w 28"/>
                <a:gd name="T43" fmla="*/ 810 h 2460"/>
                <a:gd name="T44" fmla="*/ 14 w 28"/>
                <a:gd name="T45" fmla="*/ 911 h 2460"/>
                <a:gd name="T46" fmla="*/ 0 w 28"/>
                <a:gd name="T47" fmla="*/ 969 h 2460"/>
                <a:gd name="T48" fmla="*/ 14 w 28"/>
                <a:gd name="T49" fmla="*/ 911 h 2460"/>
                <a:gd name="T50" fmla="*/ 14 w 28"/>
                <a:gd name="T51" fmla="*/ 1070 h 2460"/>
                <a:gd name="T52" fmla="*/ 0 w 28"/>
                <a:gd name="T53" fmla="*/ 1012 h 2460"/>
                <a:gd name="T54" fmla="*/ 14 w 28"/>
                <a:gd name="T55" fmla="*/ 1114 h 2460"/>
                <a:gd name="T56" fmla="*/ 0 w 28"/>
                <a:gd name="T57" fmla="*/ 1172 h 2460"/>
                <a:gd name="T58" fmla="*/ 14 w 28"/>
                <a:gd name="T59" fmla="*/ 1114 h 2460"/>
                <a:gd name="T60" fmla="*/ 14 w 28"/>
                <a:gd name="T61" fmla="*/ 1274 h 2460"/>
                <a:gd name="T62" fmla="*/ 0 w 28"/>
                <a:gd name="T63" fmla="*/ 1215 h 24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" h="2460">
                  <a:moveTo>
                    <a:pt x="28" y="0"/>
                  </a:moveTo>
                  <a:lnTo>
                    <a:pt x="2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28" y="0"/>
                  </a:lnTo>
                  <a:close/>
                  <a:moveTo>
                    <a:pt x="28" y="195"/>
                  </a:moveTo>
                  <a:lnTo>
                    <a:pt x="28" y="307"/>
                  </a:lnTo>
                  <a:lnTo>
                    <a:pt x="0" y="307"/>
                  </a:lnTo>
                  <a:lnTo>
                    <a:pt x="0" y="195"/>
                  </a:lnTo>
                  <a:lnTo>
                    <a:pt x="28" y="195"/>
                  </a:lnTo>
                  <a:close/>
                  <a:moveTo>
                    <a:pt x="28" y="390"/>
                  </a:moveTo>
                  <a:lnTo>
                    <a:pt x="28" y="502"/>
                  </a:lnTo>
                  <a:lnTo>
                    <a:pt x="0" y="502"/>
                  </a:lnTo>
                  <a:lnTo>
                    <a:pt x="0" y="390"/>
                  </a:lnTo>
                  <a:lnTo>
                    <a:pt x="28" y="390"/>
                  </a:lnTo>
                  <a:close/>
                  <a:moveTo>
                    <a:pt x="28" y="587"/>
                  </a:moveTo>
                  <a:lnTo>
                    <a:pt x="28" y="699"/>
                  </a:lnTo>
                  <a:lnTo>
                    <a:pt x="0" y="699"/>
                  </a:lnTo>
                  <a:lnTo>
                    <a:pt x="0" y="587"/>
                  </a:lnTo>
                  <a:lnTo>
                    <a:pt x="28" y="587"/>
                  </a:lnTo>
                  <a:close/>
                  <a:moveTo>
                    <a:pt x="28" y="782"/>
                  </a:moveTo>
                  <a:lnTo>
                    <a:pt x="28" y="894"/>
                  </a:lnTo>
                  <a:lnTo>
                    <a:pt x="0" y="894"/>
                  </a:lnTo>
                  <a:lnTo>
                    <a:pt x="0" y="782"/>
                  </a:lnTo>
                  <a:lnTo>
                    <a:pt x="28" y="782"/>
                  </a:lnTo>
                  <a:close/>
                  <a:moveTo>
                    <a:pt x="28" y="978"/>
                  </a:moveTo>
                  <a:lnTo>
                    <a:pt x="28" y="1089"/>
                  </a:lnTo>
                  <a:lnTo>
                    <a:pt x="0" y="1089"/>
                  </a:lnTo>
                  <a:lnTo>
                    <a:pt x="0" y="978"/>
                  </a:lnTo>
                  <a:lnTo>
                    <a:pt x="28" y="978"/>
                  </a:lnTo>
                  <a:close/>
                  <a:moveTo>
                    <a:pt x="28" y="1173"/>
                  </a:moveTo>
                  <a:lnTo>
                    <a:pt x="28" y="1285"/>
                  </a:lnTo>
                  <a:lnTo>
                    <a:pt x="0" y="1285"/>
                  </a:lnTo>
                  <a:lnTo>
                    <a:pt x="0" y="1173"/>
                  </a:lnTo>
                  <a:lnTo>
                    <a:pt x="28" y="1173"/>
                  </a:lnTo>
                  <a:close/>
                  <a:moveTo>
                    <a:pt x="28" y="1370"/>
                  </a:moveTo>
                  <a:lnTo>
                    <a:pt x="28" y="1482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28" y="1370"/>
                  </a:lnTo>
                  <a:close/>
                  <a:moveTo>
                    <a:pt x="28" y="1565"/>
                  </a:moveTo>
                  <a:lnTo>
                    <a:pt x="28" y="1677"/>
                  </a:lnTo>
                  <a:lnTo>
                    <a:pt x="0" y="1677"/>
                  </a:lnTo>
                  <a:lnTo>
                    <a:pt x="0" y="1565"/>
                  </a:lnTo>
                  <a:lnTo>
                    <a:pt x="28" y="1565"/>
                  </a:lnTo>
                  <a:close/>
                  <a:moveTo>
                    <a:pt x="28" y="1760"/>
                  </a:moveTo>
                  <a:lnTo>
                    <a:pt x="28" y="1872"/>
                  </a:lnTo>
                  <a:lnTo>
                    <a:pt x="0" y="1872"/>
                  </a:lnTo>
                  <a:lnTo>
                    <a:pt x="0" y="1760"/>
                  </a:lnTo>
                  <a:lnTo>
                    <a:pt x="28" y="1760"/>
                  </a:lnTo>
                  <a:close/>
                  <a:moveTo>
                    <a:pt x="28" y="1956"/>
                  </a:moveTo>
                  <a:lnTo>
                    <a:pt x="28" y="2067"/>
                  </a:lnTo>
                  <a:lnTo>
                    <a:pt x="0" y="2067"/>
                  </a:lnTo>
                  <a:lnTo>
                    <a:pt x="0" y="1956"/>
                  </a:lnTo>
                  <a:lnTo>
                    <a:pt x="28" y="1956"/>
                  </a:lnTo>
                  <a:close/>
                  <a:moveTo>
                    <a:pt x="28" y="2152"/>
                  </a:moveTo>
                  <a:lnTo>
                    <a:pt x="28" y="2264"/>
                  </a:lnTo>
                  <a:lnTo>
                    <a:pt x="0" y="2264"/>
                  </a:lnTo>
                  <a:lnTo>
                    <a:pt x="0" y="2152"/>
                  </a:lnTo>
                  <a:lnTo>
                    <a:pt x="28" y="2152"/>
                  </a:lnTo>
                  <a:close/>
                  <a:moveTo>
                    <a:pt x="28" y="2348"/>
                  </a:moveTo>
                  <a:lnTo>
                    <a:pt x="28" y="2460"/>
                  </a:lnTo>
                  <a:lnTo>
                    <a:pt x="0" y="2460"/>
                  </a:lnTo>
                  <a:lnTo>
                    <a:pt x="0" y="2348"/>
                  </a:lnTo>
                  <a:lnTo>
                    <a:pt x="28" y="2348"/>
                  </a:lnTo>
                  <a:close/>
                </a:path>
              </a:pathLst>
            </a:custGeom>
            <a:noFill/>
            <a:ln w="1651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25" name="Freeform 72"/>
            <p:cNvSpPr>
              <a:spLocks noChangeAspect="1" noEditPoints="1"/>
            </p:cNvSpPr>
            <p:nvPr/>
          </p:nvSpPr>
          <p:spPr bwMode="auto">
            <a:xfrm>
              <a:off x="639" y="1637"/>
              <a:ext cx="19" cy="1771"/>
            </a:xfrm>
            <a:custGeom>
              <a:avLst/>
              <a:gdLst>
                <a:gd name="T0" fmla="*/ 13 w 28"/>
                <a:gd name="T1" fmla="*/ 58 h 2460"/>
                <a:gd name="T2" fmla="*/ 0 w 28"/>
                <a:gd name="T3" fmla="*/ 0 h 2460"/>
                <a:gd name="T4" fmla="*/ 13 w 28"/>
                <a:gd name="T5" fmla="*/ 101 h 2460"/>
                <a:gd name="T6" fmla="*/ 0 w 28"/>
                <a:gd name="T7" fmla="*/ 159 h 2460"/>
                <a:gd name="T8" fmla="*/ 13 w 28"/>
                <a:gd name="T9" fmla="*/ 101 h 2460"/>
                <a:gd name="T10" fmla="*/ 13 w 28"/>
                <a:gd name="T11" fmla="*/ 260 h 2460"/>
                <a:gd name="T12" fmla="*/ 0 w 28"/>
                <a:gd name="T13" fmla="*/ 202 h 2460"/>
                <a:gd name="T14" fmla="*/ 13 w 28"/>
                <a:gd name="T15" fmla="*/ 304 h 2460"/>
                <a:gd name="T16" fmla="*/ 0 w 28"/>
                <a:gd name="T17" fmla="*/ 362 h 2460"/>
                <a:gd name="T18" fmla="*/ 13 w 28"/>
                <a:gd name="T19" fmla="*/ 304 h 2460"/>
                <a:gd name="T20" fmla="*/ 13 w 28"/>
                <a:gd name="T21" fmla="*/ 464 h 2460"/>
                <a:gd name="T22" fmla="*/ 0 w 28"/>
                <a:gd name="T23" fmla="*/ 406 h 2460"/>
                <a:gd name="T24" fmla="*/ 13 w 28"/>
                <a:gd name="T25" fmla="*/ 507 h 2460"/>
                <a:gd name="T26" fmla="*/ 0 w 28"/>
                <a:gd name="T27" fmla="*/ 565 h 2460"/>
                <a:gd name="T28" fmla="*/ 13 w 28"/>
                <a:gd name="T29" fmla="*/ 507 h 2460"/>
                <a:gd name="T30" fmla="*/ 13 w 28"/>
                <a:gd name="T31" fmla="*/ 666 h 2460"/>
                <a:gd name="T32" fmla="*/ 0 w 28"/>
                <a:gd name="T33" fmla="*/ 608 h 2460"/>
                <a:gd name="T34" fmla="*/ 13 w 28"/>
                <a:gd name="T35" fmla="*/ 710 h 2460"/>
                <a:gd name="T36" fmla="*/ 0 w 28"/>
                <a:gd name="T37" fmla="*/ 767 h 2460"/>
                <a:gd name="T38" fmla="*/ 13 w 28"/>
                <a:gd name="T39" fmla="*/ 710 h 2460"/>
                <a:gd name="T40" fmla="*/ 13 w 28"/>
                <a:gd name="T41" fmla="*/ 869 h 2460"/>
                <a:gd name="T42" fmla="*/ 0 w 28"/>
                <a:gd name="T43" fmla="*/ 811 h 2460"/>
                <a:gd name="T44" fmla="*/ 13 w 28"/>
                <a:gd name="T45" fmla="*/ 913 h 2460"/>
                <a:gd name="T46" fmla="*/ 0 w 28"/>
                <a:gd name="T47" fmla="*/ 970 h 2460"/>
                <a:gd name="T48" fmla="*/ 13 w 28"/>
                <a:gd name="T49" fmla="*/ 913 h 2460"/>
                <a:gd name="T50" fmla="*/ 13 w 28"/>
                <a:gd name="T51" fmla="*/ 1072 h 2460"/>
                <a:gd name="T52" fmla="*/ 0 w 28"/>
                <a:gd name="T53" fmla="*/ 1014 h 2460"/>
                <a:gd name="T54" fmla="*/ 13 w 28"/>
                <a:gd name="T55" fmla="*/ 1115 h 2460"/>
                <a:gd name="T56" fmla="*/ 0 w 28"/>
                <a:gd name="T57" fmla="*/ 1173 h 2460"/>
                <a:gd name="T58" fmla="*/ 13 w 28"/>
                <a:gd name="T59" fmla="*/ 1115 h 2460"/>
                <a:gd name="T60" fmla="*/ 13 w 28"/>
                <a:gd name="T61" fmla="*/ 1275 h 2460"/>
                <a:gd name="T62" fmla="*/ 0 w 28"/>
                <a:gd name="T63" fmla="*/ 1217 h 24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" h="2460">
                  <a:moveTo>
                    <a:pt x="28" y="0"/>
                  </a:moveTo>
                  <a:lnTo>
                    <a:pt x="2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8" y="0"/>
                  </a:lnTo>
                  <a:close/>
                  <a:moveTo>
                    <a:pt x="28" y="195"/>
                  </a:moveTo>
                  <a:lnTo>
                    <a:pt x="28" y="307"/>
                  </a:lnTo>
                  <a:lnTo>
                    <a:pt x="0" y="307"/>
                  </a:lnTo>
                  <a:lnTo>
                    <a:pt x="0" y="195"/>
                  </a:lnTo>
                  <a:lnTo>
                    <a:pt x="28" y="195"/>
                  </a:lnTo>
                  <a:close/>
                  <a:moveTo>
                    <a:pt x="28" y="391"/>
                  </a:moveTo>
                  <a:lnTo>
                    <a:pt x="28" y="502"/>
                  </a:lnTo>
                  <a:lnTo>
                    <a:pt x="0" y="502"/>
                  </a:lnTo>
                  <a:lnTo>
                    <a:pt x="0" y="391"/>
                  </a:lnTo>
                  <a:lnTo>
                    <a:pt x="28" y="391"/>
                  </a:lnTo>
                  <a:close/>
                  <a:moveTo>
                    <a:pt x="28" y="586"/>
                  </a:moveTo>
                  <a:lnTo>
                    <a:pt x="28" y="698"/>
                  </a:lnTo>
                  <a:lnTo>
                    <a:pt x="0" y="698"/>
                  </a:lnTo>
                  <a:lnTo>
                    <a:pt x="0" y="586"/>
                  </a:lnTo>
                  <a:lnTo>
                    <a:pt x="28" y="586"/>
                  </a:lnTo>
                  <a:close/>
                  <a:moveTo>
                    <a:pt x="28" y="783"/>
                  </a:moveTo>
                  <a:lnTo>
                    <a:pt x="28" y="895"/>
                  </a:lnTo>
                  <a:lnTo>
                    <a:pt x="0" y="895"/>
                  </a:lnTo>
                  <a:lnTo>
                    <a:pt x="0" y="783"/>
                  </a:lnTo>
                  <a:lnTo>
                    <a:pt x="28" y="783"/>
                  </a:lnTo>
                  <a:close/>
                  <a:moveTo>
                    <a:pt x="28" y="978"/>
                  </a:moveTo>
                  <a:lnTo>
                    <a:pt x="28" y="1090"/>
                  </a:lnTo>
                  <a:lnTo>
                    <a:pt x="0" y="1090"/>
                  </a:lnTo>
                  <a:lnTo>
                    <a:pt x="0" y="978"/>
                  </a:lnTo>
                  <a:lnTo>
                    <a:pt x="28" y="978"/>
                  </a:lnTo>
                  <a:close/>
                  <a:moveTo>
                    <a:pt x="28" y="1173"/>
                  </a:moveTo>
                  <a:lnTo>
                    <a:pt x="28" y="1285"/>
                  </a:lnTo>
                  <a:lnTo>
                    <a:pt x="0" y="1285"/>
                  </a:lnTo>
                  <a:lnTo>
                    <a:pt x="0" y="1173"/>
                  </a:lnTo>
                  <a:lnTo>
                    <a:pt x="28" y="1173"/>
                  </a:lnTo>
                  <a:close/>
                  <a:moveTo>
                    <a:pt x="28" y="1369"/>
                  </a:moveTo>
                  <a:lnTo>
                    <a:pt x="28" y="1481"/>
                  </a:lnTo>
                  <a:lnTo>
                    <a:pt x="0" y="1481"/>
                  </a:lnTo>
                  <a:lnTo>
                    <a:pt x="0" y="1369"/>
                  </a:lnTo>
                  <a:lnTo>
                    <a:pt x="28" y="1369"/>
                  </a:lnTo>
                  <a:close/>
                  <a:moveTo>
                    <a:pt x="28" y="1566"/>
                  </a:moveTo>
                  <a:lnTo>
                    <a:pt x="28" y="1677"/>
                  </a:lnTo>
                  <a:lnTo>
                    <a:pt x="0" y="1677"/>
                  </a:lnTo>
                  <a:lnTo>
                    <a:pt x="0" y="1566"/>
                  </a:lnTo>
                  <a:lnTo>
                    <a:pt x="28" y="1566"/>
                  </a:lnTo>
                  <a:close/>
                  <a:moveTo>
                    <a:pt x="28" y="1761"/>
                  </a:moveTo>
                  <a:lnTo>
                    <a:pt x="28" y="1873"/>
                  </a:lnTo>
                  <a:lnTo>
                    <a:pt x="0" y="1873"/>
                  </a:lnTo>
                  <a:lnTo>
                    <a:pt x="0" y="1761"/>
                  </a:lnTo>
                  <a:lnTo>
                    <a:pt x="28" y="1761"/>
                  </a:lnTo>
                  <a:close/>
                  <a:moveTo>
                    <a:pt x="28" y="1956"/>
                  </a:moveTo>
                  <a:lnTo>
                    <a:pt x="28" y="2068"/>
                  </a:lnTo>
                  <a:lnTo>
                    <a:pt x="0" y="2068"/>
                  </a:lnTo>
                  <a:lnTo>
                    <a:pt x="0" y="1956"/>
                  </a:lnTo>
                  <a:lnTo>
                    <a:pt x="28" y="1956"/>
                  </a:lnTo>
                  <a:close/>
                  <a:moveTo>
                    <a:pt x="28" y="2151"/>
                  </a:moveTo>
                  <a:lnTo>
                    <a:pt x="28" y="2263"/>
                  </a:lnTo>
                  <a:lnTo>
                    <a:pt x="0" y="2263"/>
                  </a:lnTo>
                  <a:lnTo>
                    <a:pt x="0" y="2151"/>
                  </a:lnTo>
                  <a:lnTo>
                    <a:pt x="28" y="2151"/>
                  </a:lnTo>
                  <a:close/>
                  <a:moveTo>
                    <a:pt x="28" y="2348"/>
                  </a:moveTo>
                  <a:lnTo>
                    <a:pt x="28" y="2460"/>
                  </a:lnTo>
                  <a:lnTo>
                    <a:pt x="0" y="2460"/>
                  </a:lnTo>
                  <a:lnTo>
                    <a:pt x="0" y="2348"/>
                  </a:lnTo>
                  <a:lnTo>
                    <a:pt x="28" y="2348"/>
                  </a:lnTo>
                  <a:close/>
                </a:path>
              </a:pathLst>
            </a:custGeom>
            <a:solidFill>
              <a:srgbClr val="FF9900"/>
            </a:solidFill>
            <a:ln w="1588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26" name="Freeform 73"/>
            <p:cNvSpPr>
              <a:spLocks noChangeAspect="1" noEditPoints="1"/>
            </p:cNvSpPr>
            <p:nvPr/>
          </p:nvSpPr>
          <p:spPr bwMode="auto">
            <a:xfrm>
              <a:off x="1810" y="3449"/>
              <a:ext cx="3191" cy="22"/>
            </a:xfrm>
            <a:custGeom>
              <a:avLst/>
              <a:gdLst>
                <a:gd name="T0" fmla="*/ 60 w 4433"/>
                <a:gd name="T1" fmla="*/ 0 h 28"/>
                <a:gd name="T2" fmla="*/ 0 w 4433"/>
                <a:gd name="T3" fmla="*/ 17 h 28"/>
                <a:gd name="T4" fmla="*/ 107 w 4433"/>
                <a:gd name="T5" fmla="*/ 0 h 28"/>
                <a:gd name="T6" fmla="*/ 168 w 4433"/>
                <a:gd name="T7" fmla="*/ 17 h 28"/>
                <a:gd name="T8" fmla="*/ 107 w 4433"/>
                <a:gd name="T9" fmla="*/ 0 h 28"/>
                <a:gd name="T10" fmla="*/ 274 w 4433"/>
                <a:gd name="T11" fmla="*/ 0 h 28"/>
                <a:gd name="T12" fmla="*/ 214 w 4433"/>
                <a:gd name="T13" fmla="*/ 17 h 28"/>
                <a:gd name="T14" fmla="*/ 320 w 4433"/>
                <a:gd name="T15" fmla="*/ 0 h 28"/>
                <a:gd name="T16" fmla="*/ 380 w 4433"/>
                <a:gd name="T17" fmla="*/ 17 h 28"/>
                <a:gd name="T18" fmla="*/ 320 w 4433"/>
                <a:gd name="T19" fmla="*/ 0 h 28"/>
                <a:gd name="T20" fmla="*/ 487 w 4433"/>
                <a:gd name="T21" fmla="*/ 0 h 28"/>
                <a:gd name="T22" fmla="*/ 426 w 4433"/>
                <a:gd name="T23" fmla="*/ 17 h 28"/>
                <a:gd name="T24" fmla="*/ 533 w 4433"/>
                <a:gd name="T25" fmla="*/ 0 h 28"/>
                <a:gd name="T26" fmla="*/ 594 w 4433"/>
                <a:gd name="T27" fmla="*/ 17 h 28"/>
                <a:gd name="T28" fmla="*/ 533 w 4433"/>
                <a:gd name="T29" fmla="*/ 0 h 28"/>
                <a:gd name="T30" fmla="*/ 700 w 4433"/>
                <a:gd name="T31" fmla="*/ 0 h 28"/>
                <a:gd name="T32" fmla="*/ 639 w 4433"/>
                <a:gd name="T33" fmla="*/ 17 h 28"/>
                <a:gd name="T34" fmla="*/ 746 w 4433"/>
                <a:gd name="T35" fmla="*/ 0 h 28"/>
                <a:gd name="T36" fmla="*/ 806 w 4433"/>
                <a:gd name="T37" fmla="*/ 17 h 28"/>
                <a:gd name="T38" fmla="*/ 746 w 4433"/>
                <a:gd name="T39" fmla="*/ 0 h 28"/>
                <a:gd name="T40" fmla="*/ 913 w 4433"/>
                <a:gd name="T41" fmla="*/ 0 h 28"/>
                <a:gd name="T42" fmla="*/ 852 w 4433"/>
                <a:gd name="T43" fmla="*/ 17 h 28"/>
                <a:gd name="T44" fmla="*/ 959 w 4433"/>
                <a:gd name="T45" fmla="*/ 0 h 28"/>
                <a:gd name="T46" fmla="*/ 1020 w 4433"/>
                <a:gd name="T47" fmla="*/ 17 h 28"/>
                <a:gd name="T48" fmla="*/ 959 w 4433"/>
                <a:gd name="T49" fmla="*/ 0 h 28"/>
                <a:gd name="T50" fmla="*/ 1126 w 4433"/>
                <a:gd name="T51" fmla="*/ 0 h 28"/>
                <a:gd name="T52" fmla="*/ 1065 w 4433"/>
                <a:gd name="T53" fmla="*/ 17 h 28"/>
                <a:gd name="T54" fmla="*/ 1171 w 4433"/>
                <a:gd name="T55" fmla="*/ 0 h 28"/>
                <a:gd name="T56" fmla="*/ 1232 w 4433"/>
                <a:gd name="T57" fmla="*/ 17 h 28"/>
                <a:gd name="T58" fmla="*/ 1171 w 4433"/>
                <a:gd name="T59" fmla="*/ 0 h 28"/>
                <a:gd name="T60" fmla="*/ 1338 w 4433"/>
                <a:gd name="T61" fmla="*/ 0 h 28"/>
                <a:gd name="T62" fmla="*/ 1278 w 4433"/>
                <a:gd name="T63" fmla="*/ 17 h 28"/>
                <a:gd name="T64" fmla="*/ 1384 w 4433"/>
                <a:gd name="T65" fmla="*/ 0 h 28"/>
                <a:gd name="T66" fmla="*/ 1445 w 4433"/>
                <a:gd name="T67" fmla="*/ 17 h 28"/>
                <a:gd name="T68" fmla="*/ 1384 w 4433"/>
                <a:gd name="T69" fmla="*/ 0 h 28"/>
                <a:gd name="T70" fmla="*/ 1552 w 4433"/>
                <a:gd name="T71" fmla="*/ 0 h 28"/>
                <a:gd name="T72" fmla="*/ 1491 w 4433"/>
                <a:gd name="T73" fmla="*/ 17 h 28"/>
                <a:gd name="T74" fmla="*/ 1597 w 4433"/>
                <a:gd name="T75" fmla="*/ 0 h 28"/>
                <a:gd name="T76" fmla="*/ 1658 w 4433"/>
                <a:gd name="T77" fmla="*/ 17 h 28"/>
                <a:gd name="T78" fmla="*/ 1597 w 4433"/>
                <a:gd name="T79" fmla="*/ 0 h 28"/>
                <a:gd name="T80" fmla="*/ 1764 w 4433"/>
                <a:gd name="T81" fmla="*/ 0 h 28"/>
                <a:gd name="T82" fmla="*/ 1703 w 4433"/>
                <a:gd name="T83" fmla="*/ 17 h 28"/>
                <a:gd name="T84" fmla="*/ 1810 w 4433"/>
                <a:gd name="T85" fmla="*/ 0 h 28"/>
                <a:gd name="T86" fmla="*/ 1871 w 4433"/>
                <a:gd name="T87" fmla="*/ 17 h 28"/>
                <a:gd name="T88" fmla="*/ 1810 w 4433"/>
                <a:gd name="T89" fmla="*/ 0 h 28"/>
                <a:gd name="T90" fmla="*/ 1978 w 4433"/>
                <a:gd name="T91" fmla="*/ 0 h 28"/>
                <a:gd name="T92" fmla="*/ 1917 w 4433"/>
                <a:gd name="T93" fmla="*/ 17 h 28"/>
                <a:gd name="T94" fmla="*/ 2023 w 4433"/>
                <a:gd name="T95" fmla="*/ 0 h 28"/>
                <a:gd name="T96" fmla="*/ 2084 w 4433"/>
                <a:gd name="T97" fmla="*/ 17 h 28"/>
                <a:gd name="T98" fmla="*/ 2023 w 4433"/>
                <a:gd name="T99" fmla="*/ 0 h 28"/>
                <a:gd name="T100" fmla="*/ 2190 w 4433"/>
                <a:gd name="T101" fmla="*/ 0 h 28"/>
                <a:gd name="T102" fmla="*/ 2129 w 4433"/>
                <a:gd name="T103" fmla="*/ 17 h 28"/>
                <a:gd name="T104" fmla="*/ 2237 w 4433"/>
                <a:gd name="T105" fmla="*/ 0 h 28"/>
                <a:gd name="T106" fmla="*/ 2297 w 4433"/>
                <a:gd name="T107" fmla="*/ 17 h 28"/>
                <a:gd name="T108" fmla="*/ 2237 w 4433"/>
                <a:gd name="T109" fmla="*/ 0 h 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33" h="28">
                  <a:moveTo>
                    <a:pt x="0" y="0"/>
                  </a:moveTo>
                  <a:lnTo>
                    <a:pt x="117" y="0"/>
                  </a:lnTo>
                  <a:lnTo>
                    <a:pt x="117" y="28"/>
                  </a:lnTo>
                  <a:lnTo>
                    <a:pt x="0" y="28"/>
                  </a:lnTo>
                  <a:lnTo>
                    <a:pt x="0" y="0"/>
                  </a:lnTo>
                  <a:close/>
                  <a:moveTo>
                    <a:pt x="207" y="0"/>
                  </a:moveTo>
                  <a:lnTo>
                    <a:pt x="324" y="0"/>
                  </a:lnTo>
                  <a:lnTo>
                    <a:pt x="324" y="28"/>
                  </a:lnTo>
                  <a:lnTo>
                    <a:pt x="207" y="28"/>
                  </a:lnTo>
                  <a:lnTo>
                    <a:pt x="207" y="0"/>
                  </a:lnTo>
                  <a:close/>
                  <a:moveTo>
                    <a:pt x="412" y="0"/>
                  </a:moveTo>
                  <a:lnTo>
                    <a:pt x="529" y="0"/>
                  </a:lnTo>
                  <a:lnTo>
                    <a:pt x="529" y="28"/>
                  </a:lnTo>
                  <a:lnTo>
                    <a:pt x="412" y="28"/>
                  </a:lnTo>
                  <a:lnTo>
                    <a:pt x="412" y="0"/>
                  </a:lnTo>
                  <a:close/>
                  <a:moveTo>
                    <a:pt x="617" y="0"/>
                  </a:moveTo>
                  <a:lnTo>
                    <a:pt x="734" y="0"/>
                  </a:lnTo>
                  <a:lnTo>
                    <a:pt x="734" y="28"/>
                  </a:lnTo>
                  <a:lnTo>
                    <a:pt x="617" y="28"/>
                  </a:lnTo>
                  <a:lnTo>
                    <a:pt x="617" y="0"/>
                  </a:lnTo>
                  <a:close/>
                  <a:moveTo>
                    <a:pt x="822" y="0"/>
                  </a:moveTo>
                  <a:lnTo>
                    <a:pt x="939" y="0"/>
                  </a:lnTo>
                  <a:lnTo>
                    <a:pt x="939" y="28"/>
                  </a:lnTo>
                  <a:lnTo>
                    <a:pt x="822" y="28"/>
                  </a:lnTo>
                  <a:lnTo>
                    <a:pt x="822" y="0"/>
                  </a:lnTo>
                  <a:close/>
                  <a:moveTo>
                    <a:pt x="1028" y="0"/>
                  </a:moveTo>
                  <a:lnTo>
                    <a:pt x="1146" y="0"/>
                  </a:lnTo>
                  <a:lnTo>
                    <a:pt x="1146" y="28"/>
                  </a:lnTo>
                  <a:lnTo>
                    <a:pt x="1028" y="28"/>
                  </a:lnTo>
                  <a:lnTo>
                    <a:pt x="1028" y="0"/>
                  </a:lnTo>
                  <a:close/>
                  <a:moveTo>
                    <a:pt x="1234" y="0"/>
                  </a:moveTo>
                  <a:lnTo>
                    <a:pt x="1351" y="0"/>
                  </a:lnTo>
                  <a:lnTo>
                    <a:pt x="1351" y="28"/>
                  </a:lnTo>
                  <a:lnTo>
                    <a:pt x="1234" y="28"/>
                  </a:lnTo>
                  <a:lnTo>
                    <a:pt x="1234" y="0"/>
                  </a:lnTo>
                  <a:close/>
                  <a:moveTo>
                    <a:pt x="1439" y="0"/>
                  </a:moveTo>
                  <a:lnTo>
                    <a:pt x="1556" y="0"/>
                  </a:lnTo>
                  <a:lnTo>
                    <a:pt x="1556" y="28"/>
                  </a:lnTo>
                  <a:lnTo>
                    <a:pt x="1439" y="28"/>
                  </a:lnTo>
                  <a:lnTo>
                    <a:pt x="1439" y="0"/>
                  </a:lnTo>
                  <a:close/>
                  <a:moveTo>
                    <a:pt x="1644" y="0"/>
                  </a:moveTo>
                  <a:lnTo>
                    <a:pt x="1761" y="0"/>
                  </a:lnTo>
                  <a:lnTo>
                    <a:pt x="1761" y="28"/>
                  </a:lnTo>
                  <a:lnTo>
                    <a:pt x="1644" y="28"/>
                  </a:lnTo>
                  <a:lnTo>
                    <a:pt x="1644" y="0"/>
                  </a:lnTo>
                  <a:close/>
                  <a:moveTo>
                    <a:pt x="1850" y="0"/>
                  </a:moveTo>
                  <a:lnTo>
                    <a:pt x="1968" y="0"/>
                  </a:lnTo>
                  <a:lnTo>
                    <a:pt x="1968" y="28"/>
                  </a:lnTo>
                  <a:lnTo>
                    <a:pt x="1850" y="28"/>
                  </a:lnTo>
                  <a:lnTo>
                    <a:pt x="1850" y="0"/>
                  </a:lnTo>
                  <a:close/>
                  <a:moveTo>
                    <a:pt x="2055" y="0"/>
                  </a:moveTo>
                  <a:lnTo>
                    <a:pt x="2173" y="0"/>
                  </a:lnTo>
                  <a:lnTo>
                    <a:pt x="2173" y="28"/>
                  </a:lnTo>
                  <a:lnTo>
                    <a:pt x="2055" y="28"/>
                  </a:lnTo>
                  <a:lnTo>
                    <a:pt x="2055" y="0"/>
                  </a:lnTo>
                  <a:close/>
                  <a:moveTo>
                    <a:pt x="2260" y="0"/>
                  </a:moveTo>
                  <a:lnTo>
                    <a:pt x="2378" y="0"/>
                  </a:lnTo>
                  <a:lnTo>
                    <a:pt x="2378" y="28"/>
                  </a:lnTo>
                  <a:lnTo>
                    <a:pt x="2260" y="28"/>
                  </a:lnTo>
                  <a:lnTo>
                    <a:pt x="2260" y="0"/>
                  </a:lnTo>
                  <a:close/>
                  <a:moveTo>
                    <a:pt x="2466" y="0"/>
                  </a:moveTo>
                  <a:lnTo>
                    <a:pt x="2583" y="0"/>
                  </a:lnTo>
                  <a:lnTo>
                    <a:pt x="2583" y="28"/>
                  </a:lnTo>
                  <a:lnTo>
                    <a:pt x="2466" y="28"/>
                  </a:lnTo>
                  <a:lnTo>
                    <a:pt x="2466" y="0"/>
                  </a:lnTo>
                  <a:close/>
                  <a:moveTo>
                    <a:pt x="2672" y="0"/>
                  </a:moveTo>
                  <a:lnTo>
                    <a:pt x="2790" y="0"/>
                  </a:lnTo>
                  <a:lnTo>
                    <a:pt x="2790" y="28"/>
                  </a:lnTo>
                  <a:lnTo>
                    <a:pt x="2672" y="28"/>
                  </a:lnTo>
                  <a:lnTo>
                    <a:pt x="2672" y="0"/>
                  </a:lnTo>
                  <a:close/>
                  <a:moveTo>
                    <a:pt x="2877" y="0"/>
                  </a:moveTo>
                  <a:lnTo>
                    <a:pt x="2995" y="0"/>
                  </a:lnTo>
                  <a:lnTo>
                    <a:pt x="2995" y="28"/>
                  </a:lnTo>
                  <a:lnTo>
                    <a:pt x="2877" y="28"/>
                  </a:lnTo>
                  <a:lnTo>
                    <a:pt x="2877" y="0"/>
                  </a:lnTo>
                  <a:close/>
                  <a:moveTo>
                    <a:pt x="3082" y="0"/>
                  </a:moveTo>
                  <a:lnTo>
                    <a:pt x="3200" y="0"/>
                  </a:lnTo>
                  <a:lnTo>
                    <a:pt x="3200" y="28"/>
                  </a:lnTo>
                  <a:lnTo>
                    <a:pt x="3082" y="28"/>
                  </a:lnTo>
                  <a:lnTo>
                    <a:pt x="3082" y="0"/>
                  </a:lnTo>
                  <a:close/>
                  <a:moveTo>
                    <a:pt x="3287" y="0"/>
                  </a:moveTo>
                  <a:lnTo>
                    <a:pt x="3405" y="0"/>
                  </a:lnTo>
                  <a:lnTo>
                    <a:pt x="3405" y="28"/>
                  </a:lnTo>
                  <a:lnTo>
                    <a:pt x="3287" y="28"/>
                  </a:lnTo>
                  <a:lnTo>
                    <a:pt x="3287" y="0"/>
                  </a:lnTo>
                  <a:close/>
                  <a:moveTo>
                    <a:pt x="3494" y="0"/>
                  </a:moveTo>
                  <a:lnTo>
                    <a:pt x="3611" y="0"/>
                  </a:lnTo>
                  <a:lnTo>
                    <a:pt x="3611" y="28"/>
                  </a:lnTo>
                  <a:lnTo>
                    <a:pt x="3494" y="28"/>
                  </a:lnTo>
                  <a:lnTo>
                    <a:pt x="3494" y="0"/>
                  </a:lnTo>
                  <a:close/>
                  <a:moveTo>
                    <a:pt x="3699" y="0"/>
                  </a:moveTo>
                  <a:lnTo>
                    <a:pt x="3817" y="0"/>
                  </a:lnTo>
                  <a:lnTo>
                    <a:pt x="3817" y="28"/>
                  </a:lnTo>
                  <a:lnTo>
                    <a:pt x="3699" y="28"/>
                  </a:lnTo>
                  <a:lnTo>
                    <a:pt x="3699" y="0"/>
                  </a:lnTo>
                  <a:close/>
                  <a:moveTo>
                    <a:pt x="3904" y="0"/>
                  </a:moveTo>
                  <a:lnTo>
                    <a:pt x="4022" y="0"/>
                  </a:lnTo>
                  <a:lnTo>
                    <a:pt x="4022" y="28"/>
                  </a:lnTo>
                  <a:lnTo>
                    <a:pt x="3904" y="28"/>
                  </a:lnTo>
                  <a:lnTo>
                    <a:pt x="3904" y="0"/>
                  </a:lnTo>
                  <a:close/>
                  <a:moveTo>
                    <a:pt x="4109" y="0"/>
                  </a:moveTo>
                  <a:lnTo>
                    <a:pt x="4227" y="0"/>
                  </a:lnTo>
                  <a:lnTo>
                    <a:pt x="4227" y="28"/>
                  </a:lnTo>
                  <a:lnTo>
                    <a:pt x="4109" y="28"/>
                  </a:lnTo>
                  <a:lnTo>
                    <a:pt x="4109" y="0"/>
                  </a:lnTo>
                  <a:close/>
                  <a:moveTo>
                    <a:pt x="4316" y="0"/>
                  </a:moveTo>
                  <a:lnTo>
                    <a:pt x="4433" y="0"/>
                  </a:lnTo>
                  <a:lnTo>
                    <a:pt x="4433" y="28"/>
                  </a:lnTo>
                  <a:lnTo>
                    <a:pt x="4316" y="28"/>
                  </a:lnTo>
                  <a:lnTo>
                    <a:pt x="4316" y="0"/>
                  </a:lnTo>
                  <a:close/>
                </a:path>
              </a:pathLst>
            </a:custGeom>
            <a:noFill/>
            <a:ln w="1651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27" name="Freeform 82"/>
            <p:cNvSpPr>
              <a:spLocks noChangeAspect="1" noEditPoints="1"/>
            </p:cNvSpPr>
            <p:nvPr/>
          </p:nvSpPr>
          <p:spPr bwMode="auto">
            <a:xfrm>
              <a:off x="649" y="1626"/>
              <a:ext cx="1118" cy="22"/>
            </a:xfrm>
            <a:custGeom>
              <a:avLst/>
              <a:gdLst>
                <a:gd name="T0" fmla="*/ 0 w 1554"/>
                <a:gd name="T1" fmla="*/ 0 h 29"/>
                <a:gd name="T2" fmla="*/ 60 w 1554"/>
                <a:gd name="T3" fmla="*/ 0 h 29"/>
                <a:gd name="T4" fmla="*/ 60 w 1554"/>
                <a:gd name="T5" fmla="*/ 16 h 29"/>
                <a:gd name="T6" fmla="*/ 0 w 1554"/>
                <a:gd name="T7" fmla="*/ 16 h 29"/>
                <a:gd name="T8" fmla="*/ 0 w 1554"/>
                <a:gd name="T9" fmla="*/ 0 h 29"/>
                <a:gd name="T10" fmla="*/ 106 w 1554"/>
                <a:gd name="T11" fmla="*/ 0 h 29"/>
                <a:gd name="T12" fmla="*/ 167 w 1554"/>
                <a:gd name="T13" fmla="*/ 0 h 29"/>
                <a:gd name="T14" fmla="*/ 167 w 1554"/>
                <a:gd name="T15" fmla="*/ 16 h 29"/>
                <a:gd name="T16" fmla="*/ 106 w 1554"/>
                <a:gd name="T17" fmla="*/ 16 h 29"/>
                <a:gd name="T18" fmla="*/ 106 w 1554"/>
                <a:gd name="T19" fmla="*/ 0 h 29"/>
                <a:gd name="T20" fmla="*/ 212 w 1554"/>
                <a:gd name="T21" fmla="*/ 1 h 29"/>
                <a:gd name="T22" fmla="*/ 273 w 1554"/>
                <a:gd name="T23" fmla="*/ 1 h 29"/>
                <a:gd name="T24" fmla="*/ 273 w 1554"/>
                <a:gd name="T25" fmla="*/ 16 h 29"/>
                <a:gd name="T26" fmla="*/ 212 w 1554"/>
                <a:gd name="T27" fmla="*/ 16 h 29"/>
                <a:gd name="T28" fmla="*/ 212 w 1554"/>
                <a:gd name="T29" fmla="*/ 1 h 29"/>
                <a:gd name="T30" fmla="*/ 319 w 1554"/>
                <a:gd name="T31" fmla="*/ 1 h 29"/>
                <a:gd name="T32" fmla="*/ 380 w 1554"/>
                <a:gd name="T33" fmla="*/ 1 h 29"/>
                <a:gd name="T34" fmla="*/ 380 w 1554"/>
                <a:gd name="T35" fmla="*/ 17 h 29"/>
                <a:gd name="T36" fmla="*/ 319 w 1554"/>
                <a:gd name="T37" fmla="*/ 16 h 29"/>
                <a:gd name="T38" fmla="*/ 319 w 1554"/>
                <a:gd name="T39" fmla="*/ 1 h 29"/>
                <a:gd name="T40" fmla="*/ 425 w 1554"/>
                <a:gd name="T41" fmla="*/ 1 h 29"/>
                <a:gd name="T42" fmla="*/ 486 w 1554"/>
                <a:gd name="T43" fmla="*/ 1 h 29"/>
                <a:gd name="T44" fmla="*/ 486 w 1554"/>
                <a:gd name="T45" fmla="*/ 17 h 29"/>
                <a:gd name="T46" fmla="*/ 425 w 1554"/>
                <a:gd name="T47" fmla="*/ 17 h 29"/>
                <a:gd name="T48" fmla="*/ 425 w 1554"/>
                <a:gd name="T49" fmla="*/ 1 h 29"/>
                <a:gd name="T50" fmla="*/ 532 w 1554"/>
                <a:gd name="T51" fmla="*/ 1 h 29"/>
                <a:gd name="T52" fmla="*/ 592 w 1554"/>
                <a:gd name="T53" fmla="*/ 1 h 29"/>
                <a:gd name="T54" fmla="*/ 592 w 1554"/>
                <a:gd name="T55" fmla="*/ 17 h 29"/>
                <a:gd name="T56" fmla="*/ 532 w 1554"/>
                <a:gd name="T57" fmla="*/ 17 h 29"/>
                <a:gd name="T58" fmla="*/ 532 w 1554"/>
                <a:gd name="T59" fmla="*/ 1 h 29"/>
                <a:gd name="T60" fmla="*/ 637 w 1554"/>
                <a:gd name="T61" fmla="*/ 1 h 29"/>
                <a:gd name="T62" fmla="*/ 699 w 1554"/>
                <a:gd name="T63" fmla="*/ 1 h 29"/>
                <a:gd name="T64" fmla="*/ 699 w 1554"/>
                <a:gd name="T65" fmla="*/ 17 h 29"/>
                <a:gd name="T66" fmla="*/ 637 w 1554"/>
                <a:gd name="T67" fmla="*/ 17 h 29"/>
                <a:gd name="T68" fmla="*/ 637 w 1554"/>
                <a:gd name="T69" fmla="*/ 1 h 29"/>
                <a:gd name="T70" fmla="*/ 745 w 1554"/>
                <a:gd name="T71" fmla="*/ 1 h 29"/>
                <a:gd name="T72" fmla="*/ 804 w 1554"/>
                <a:gd name="T73" fmla="*/ 1 h 29"/>
                <a:gd name="T74" fmla="*/ 804 w 1554"/>
                <a:gd name="T75" fmla="*/ 17 h 29"/>
                <a:gd name="T76" fmla="*/ 745 w 1554"/>
                <a:gd name="T77" fmla="*/ 17 h 29"/>
                <a:gd name="T78" fmla="*/ 745 w 1554"/>
                <a:gd name="T79" fmla="*/ 1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54" h="29">
                  <a:moveTo>
                    <a:pt x="0" y="0"/>
                  </a:moveTo>
                  <a:lnTo>
                    <a:pt x="117" y="0"/>
                  </a:lnTo>
                  <a:lnTo>
                    <a:pt x="117" y="28"/>
                  </a:lnTo>
                  <a:lnTo>
                    <a:pt x="0" y="28"/>
                  </a:lnTo>
                  <a:lnTo>
                    <a:pt x="0" y="0"/>
                  </a:lnTo>
                  <a:close/>
                  <a:moveTo>
                    <a:pt x="205" y="0"/>
                  </a:moveTo>
                  <a:lnTo>
                    <a:pt x="322" y="0"/>
                  </a:lnTo>
                  <a:lnTo>
                    <a:pt x="322" y="28"/>
                  </a:lnTo>
                  <a:lnTo>
                    <a:pt x="205" y="28"/>
                  </a:lnTo>
                  <a:lnTo>
                    <a:pt x="205" y="0"/>
                  </a:lnTo>
                  <a:close/>
                  <a:moveTo>
                    <a:pt x="410" y="1"/>
                  </a:moveTo>
                  <a:lnTo>
                    <a:pt x="527" y="1"/>
                  </a:lnTo>
                  <a:lnTo>
                    <a:pt x="527" y="28"/>
                  </a:lnTo>
                  <a:lnTo>
                    <a:pt x="410" y="28"/>
                  </a:lnTo>
                  <a:lnTo>
                    <a:pt x="410" y="1"/>
                  </a:lnTo>
                  <a:close/>
                  <a:moveTo>
                    <a:pt x="617" y="1"/>
                  </a:moveTo>
                  <a:lnTo>
                    <a:pt x="734" y="1"/>
                  </a:lnTo>
                  <a:lnTo>
                    <a:pt x="734" y="29"/>
                  </a:lnTo>
                  <a:lnTo>
                    <a:pt x="617" y="28"/>
                  </a:lnTo>
                  <a:lnTo>
                    <a:pt x="617" y="1"/>
                  </a:lnTo>
                  <a:close/>
                  <a:moveTo>
                    <a:pt x="822" y="1"/>
                  </a:moveTo>
                  <a:lnTo>
                    <a:pt x="939" y="1"/>
                  </a:lnTo>
                  <a:lnTo>
                    <a:pt x="939" y="29"/>
                  </a:lnTo>
                  <a:lnTo>
                    <a:pt x="822" y="29"/>
                  </a:lnTo>
                  <a:lnTo>
                    <a:pt x="822" y="1"/>
                  </a:lnTo>
                  <a:close/>
                  <a:moveTo>
                    <a:pt x="1027" y="1"/>
                  </a:moveTo>
                  <a:lnTo>
                    <a:pt x="1144" y="1"/>
                  </a:lnTo>
                  <a:lnTo>
                    <a:pt x="1144" y="29"/>
                  </a:lnTo>
                  <a:lnTo>
                    <a:pt x="1027" y="29"/>
                  </a:lnTo>
                  <a:lnTo>
                    <a:pt x="1027" y="1"/>
                  </a:lnTo>
                  <a:close/>
                  <a:moveTo>
                    <a:pt x="1232" y="1"/>
                  </a:moveTo>
                  <a:lnTo>
                    <a:pt x="1349" y="1"/>
                  </a:lnTo>
                  <a:lnTo>
                    <a:pt x="1349" y="29"/>
                  </a:lnTo>
                  <a:lnTo>
                    <a:pt x="1232" y="29"/>
                  </a:lnTo>
                  <a:lnTo>
                    <a:pt x="1232" y="1"/>
                  </a:lnTo>
                  <a:close/>
                  <a:moveTo>
                    <a:pt x="1439" y="1"/>
                  </a:moveTo>
                  <a:lnTo>
                    <a:pt x="1554" y="1"/>
                  </a:lnTo>
                  <a:lnTo>
                    <a:pt x="1554" y="29"/>
                  </a:lnTo>
                  <a:lnTo>
                    <a:pt x="1439" y="29"/>
                  </a:lnTo>
                  <a:lnTo>
                    <a:pt x="1439" y="1"/>
                  </a:lnTo>
                  <a:close/>
                </a:path>
              </a:pathLst>
            </a:custGeom>
            <a:solidFill>
              <a:srgbClr val="FF9900"/>
            </a:solidFill>
            <a:ln w="1588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28" name="Freeform 83"/>
            <p:cNvSpPr>
              <a:spLocks noChangeAspect="1" noEditPoints="1"/>
            </p:cNvSpPr>
            <p:nvPr/>
          </p:nvSpPr>
          <p:spPr bwMode="auto">
            <a:xfrm>
              <a:off x="1802" y="1637"/>
              <a:ext cx="21" cy="1771"/>
            </a:xfrm>
            <a:custGeom>
              <a:avLst/>
              <a:gdLst>
                <a:gd name="T0" fmla="*/ 15 w 30"/>
                <a:gd name="T1" fmla="*/ 58 h 2460"/>
                <a:gd name="T2" fmla="*/ 0 w 30"/>
                <a:gd name="T3" fmla="*/ 0 h 2460"/>
                <a:gd name="T4" fmla="*/ 15 w 30"/>
                <a:gd name="T5" fmla="*/ 101 h 2460"/>
                <a:gd name="T6" fmla="*/ 0 w 30"/>
                <a:gd name="T7" fmla="*/ 159 h 2460"/>
                <a:gd name="T8" fmla="*/ 15 w 30"/>
                <a:gd name="T9" fmla="*/ 101 h 2460"/>
                <a:gd name="T10" fmla="*/ 15 w 30"/>
                <a:gd name="T11" fmla="*/ 260 h 2460"/>
                <a:gd name="T12" fmla="*/ 0 w 30"/>
                <a:gd name="T13" fmla="*/ 202 h 2460"/>
                <a:gd name="T14" fmla="*/ 15 w 30"/>
                <a:gd name="T15" fmla="*/ 304 h 2460"/>
                <a:gd name="T16" fmla="*/ 0 w 30"/>
                <a:gd name="T17" fmla="*/ 362 h 2460"/>
                <a:gd name="T18" fmla="*/ 15 w 30"/>
                <a:gd name="T19" fmla="*/ 304 h 2460"/>
                <a:gd name="T20" fmla="*/ 15 w 30"/>
                <a:gd name="T21" fmla="*/ 464 h 2460"/>
                <a:gd name="T22" fmla="*/ 0 w 30"/>
                <a:gd name="T23" fmla="*/ 406 h 2460"/>
                <a:gd name="T24" fmla="*/ 15 w 30"/>
                <a:gd name="T25" fmla="*/ 507 h 2460"/>
                <a:gd name="T26" fmla="*/ 0 w 30"/>
                <a:gd name="T27" fmla="*/ 565 h 2460"/>
                <a:gd name="T28" fmla="*/ 15 w 30"/>
                <a:gd name="T29" fmla="*/ 507 h 2460"/>
                <a:gd name="T30" fmla="*/ 15 w 30"/>
                <a:gd name="T31" fmla="*/ 666 h 2460"/>
                <a:gd name="T32" fmla="*/ 0 w 30"/>
                <a:gd name="T33" fmla="*/ 608 h 2460"/>
                <a:gd name="T34" fmla="*/ 15 w 30"/>
                <a:gd name="T35" fmla="*/ 710 h 2460"/>
                <a:gd name="T36" fmla="*/ 0 w 30"/>
                <a:gd name="T37" fmla="*/ 767 h 2460"/>
                <a:gd name="T38" fmla="*/ 15 w 30"/>
                <a:gd name="T39" fmla="*/ 710 h 2460"/>
                <a:gd name="T40" fmla="*/ 15 w 30"/>
                <a:gd name="T41" fmla="*/ 869 h 2460"/>
                <a:gd name="T42" fmla="*/ 0 w 30"/>
                <a:gd name="T43" fmla="*/ 811 h 2460"/>
                <a:gd name="T44" fmla="*/ 15 w 30"/>
                <a:gd name="T45" fmla="*/ 913 h 2460"/>
                <a:gd name="T46" fmla="*/ 0 w 30"/>
                <a:gd name="T47" fmla="*/ 970 h 2460"/>
                <a:gd name="T48" fmla="*/ 15 w 30"/>
                <a:gd name="T49" fmla="*/ 913 h 2460"/>
                <a:gd name="T50" fmla="*/ 15 w 30"/>
                <a:gd name="T51" fmla="*/ 1072 h 2460"/>
                <a:gd name="T52" fmla="*/ 0 w 30"/>
                <a:gd name="T53" fmla="*/ 1014 h 2460"/>
                <a:gd name="T54" fmla="*/ 15 w 30"/>
                <a:gd name="T55" fmla="*/ 1115 h 2460"/>
                <a:gd name="T56" fmla="*/ 0 w 30"/>
                <a:gd name="T57" fmla="*/ 1173 h 2460"/>
                <a:gd name="T58" fmla="*/ 15 w 30"/>
                <a:gd name="T59" fmla="*/ 1115 h 2460"/>
                <a:gd name="T60" fmla="*/ 15 w 30"/>
                <a:gd name="T61" fmla="*/ 1275 h 2460"/>
                <a:gd name="T62" fmla="*/ 0 w 30"/>
                <a:gd name="T63" fmla="*/ 1217 h 24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" h="2460">
                  <a:moveTo>
                    <a:pt x="30" y="0"/>
                  </a:moveTo>
                  <a:lnTo>
                    <a:pt x="30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30" y="0"/>
                  </a:lnTo>
                  <a:close/>
                  <a:moveTo>
                    <a:pt x="30" y="195"/>
                  </a:moveTo>
                  <a:lnTo>
                    <a:pt x="30" y="307"/>
                  </a:lnTo>
                  <a:lnTo>
                    <a:pt x="0" y="307"/>
                  </a:lnTo>
                  <a:lnTo>
                    <a:pt x="0" y="195"/>
                  </a:lnTo>
                  <a:lnTo>
                    <a:pt x="30" y="195"/>
                  </a:lnTo>
                  <a:close/>
                  <a:moveTo>
                    <a:pt x="30" y="391"/>
                  </a:moveTo>
                  <a:lnTo>
                    <a:pt x="30" y="502"/>
                  </a:lnTo>
                  <a:lnTo>
                    <a:pt x="0" y="502"/>
                  </a:lnTo>
                  <a:lnTo>
                    <a:pt x="0" y="391"/>
                  </a:lnTo>
                  <a:lnTo>
                    <a:pt x="30" y="391"/>
                  </a:lnTo>
                  <a:close/>
                  <a:moveTo>
                    <a:pt x="30" y="586"/>
                  </a:moveTo>
                  <a:lnTo>
                    <a:pt x="30" y="698"/>
                  </a:lnTo>
                  <a:lnTo>
                    <a:pt x="0" y="698"/>
                  </a:lnTo>
                  <a:lnTo>
                    <a:pt x="0" y="586"/>
                  </a:lnTo>
                  <a:lnTo>
                    <a:pt x="30" y="586"/>
                  </a:lnTo>
                  <a:close/>
                  <a:moveTo>
                    <a:pt x="30" y="783"/>
                  </a:moveTo>
                  <a:lnTo>
                    <a:pt x="30" y="895"/>
                  </a:lnTo>
                  <a:lnTo>
                    <a:pt x="0" y="895"/>
                  </a:lnTo>
                  <a:lnTo>
                    <a:pt x="0" y="783"/>
                  </a:lnTo>
                  <a:lnTo>
                    <a:pt x="30" y="783"/>
                  </a:lnTo>
                  <a:close/>
                  <a:moveTo>
                    <a:pt x="30" y="978"/>
                  </a:moveTo>
                  <a:lnTo>
                    <a:pt x="30" y="1090"/>
                  </a:lnTo>
                  <a:lnTo>
                    <a:pt x="0" y="1090"/>
                  </a:lnTo>
                  <a:lnTo>
                    <a:pt x="0" y="978"/>
                  </a:lnTo>
                  <a:lnTo>
                    <a:pt x="30" y="978"/>
                  </a:lnTo>
                  <a:close/>
                  <a:moveTo>
                    <a:pt x="30" y="1173"/>
                  </a:moveTo>
                  <a:lnTo>
                    <a:pt x="30" y="1285"/>
                  </a:lnTo>
                  <a:lnTo>
                    <a:pt x="0" y="1285"/>
                  </a:lnTo>
                  <a:lnTo>
                    <a:pt x="0" y="1173"/>
                  </a:lnTo>
                  <a:lnTo>
                    <a:pt x="30" y="1173"/>
                  </a:lnTo>
                  <a:close/>
                  <a:moveTo>
                    <a:pt x="30" y="1369"/>
                  </a:moveTo>
                  <a:lnTo>
                    <a:pt x="30" y="1481"/>
                  </a:lnTo>
                  <a:lnTo>
                    <a:pt x="0" y="1481"/>
                  </a:lnTo>
                  <a:lnTo>
                    <a:pt x="0" y="1369"/>
                  </a:lnTo>
                  <a:lnTo>
                    <a:pt x="30" y="1369"/>
                  </a:lnTo>
                  <a:close/>
                  <a:moveTo>
                    <a:pt x="30" y="1566"/>
                  </a:moveTo>
                  <a:lnTo>
                    <a:pt x="30" y="1677"/>
                  </a:lnTo>
                  <a:lnTo>
                    <a:pt x="0" y="1677"/>
                  </a:lnTo>
                  <a:lnTo>
                    <a:pt x="0" y="1566"/>
                  </a:lnTo>
                  <a:lnTo>
                    <a:pt x="30" y="1566"/>
                  </a:lnTo>
                  <a:close/>
                  <a:moveTo>
                    <a:pt x="30" y="1761"/>
                  </a:moveTo>
                  <a:lnTo>
                    <a:pt x="30" y="1873"/>
                  </a:lnTo>
                  <a:lnTo>
                    <a:pt x="0" y="1873"/>
                  </a:lnTo>
                  <a:lnTo>
                    <a:pt x="0" y="1761"/>
                  </a:lnTo>
                  <a:lnTo>
                    <a:pt x="30" y="1761"/>
                  </a:lnTo>
                  <a:close/>
                  <a:moveTo>
                    <a:pt x="30" y="1956"/>
                  </a:moveTo>
                  <a:lnTo>
                    <a:pt x="30" y="2068"/>
                  </a:lnTo>
                  <a:lnTo>
                    <a:pt x="0" y="2068"/>
                  </a:lnTo>
                  <a:lnTo>
                    <a:pt x="0" y="1956"/>
                  </a:lnTo>
                  <a:lnTo>
                    <a:pt x="30" y="1956"/>
                  </a:lnTo>
                  <a:close/>
                  <a:moveTo>
                    <a:pt x="30" y="2151"/>
                  </a:moveTo>
                  <a:lnTo>
                    <a:pt x="30" y="2263"/>
                  </a:lnTo>
                  <a:lnTo>
                    <a:pt x="0" y="2263"/>
                  </a:lnTo>
                  <a:lnTo>
                    <a:pt x="0" y="2151"/>
                  </a:lnTo>
                  <a:lnTo>
                    <a:pt x="30" y="2151"/>
                  </a:lnTo>
                  <a:close/>
                  <a:moveTo>
                    <a:pt x="30" y="2348"/>
                  </a:moveTo>
                  <a:lnTo>
                    <a:pt x="30" y="2460"/>
                  </a:lnTo>
                  <a:lnTo>
                    <a:pt x="0" y="2460"/>
                  </a:lnTo>
                  <a:lnTo>
                    <a:pt x="0" y="2348"/>
                  </a:lnTo>
                  <a:lnTo>
                    <a:pt x="30" y="2348"/>
                  </a:lnTo>
                  <a:close/>
                </a:path>
              </a:pathLst>
            </a:custGeom>
            <a:noFill/>
            <a:ln w="1651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29" name="Freeform 84"/>
            <p:cNvSpPr>
              <a:spLocks noChangeAspect="1" noEditPoints="1"/>
            </p:cNvSpPr>
            <p:nvPr/>
          </p:nvSpPr>
          <p:spPr bwMode="auto">
            <a:xfrm>
              <a:off x="1745" y="1637"/>
              <a:ext cx="22" cy="1771"/>
            </a:xfrm>
            <a:custGeom>
              <a:avLst/>
              <a:gdLst>
                <a:gd name="T0" fmla="*/ 16 w 30"/>
                <a:gd name="T1" fmla="*/ 58 h 2460"/>
                <a:gd name="T2" fmla="*/ 0 w 30"/>
                <a:gd name="T3" fmla="*/ 0 h 2460"/>
                <a:gd name="T4" fmla="*/ 16 w 30"/>
                <a:gd name="T5" fmla="*/ 101 h 2460"/>
                <a:gd name="T6" fmla="*/ 0 w 30"/>
                <a:gd name="T7" fmla="*/ 159 h 2460"/>
                <a:gd name="T8" fmla="*/ 16 w 30"/>
                <a:gd name="T9" fmla="*/ 101 h 2460"/>
                <a:gd name="T10" fmla="*/ 16 w 30"/>
                <a:gd name="T11" fmla="*/ 260 h 2460"/>
                <a:gd name="T12" fmla="*/ 0 w 30"/>
                <a:gd name="T13" fmla="*/ 202 h 2460"/>
                <a:gd name="T14" fmla="*/ 16 w 30"/>
                <a:gd name="T15" fmla="*/ 304 h 2460"/>
                <a:gd name="T16" fmla="*/ 0 w 30"/>
                <a:gd name="T17" fmla="*/ 362 h 2460"/>
                <a:gd name="T18" fmla="*/ 16 w 30"/>
                <a:gd name="T19" fmla="*/ 304 h 2460"/>
                <a:gd name="T20" fmla="*/ 16 w 30"/>
                <a:gd name="T21" fmla="*/ 464 h 2460"/>
                <a:gd name="T22" fmla="*/ 0 w 30"/>
                <a:gd name="T23" fmla="*/ 406 h 2460"/>
                <a:gd name="T24" fmla="*/ 16 w 30"/>
                <a:gd name="T25" fmla="*/ 507 h 2460"/>
                <a:gd name="T26" fmla="*/ 0 w 30"/>
                <a:gd name="T27" fmla="*/ 565 h 2460"/>
                <a:gd name="T28" fmla="*/ 16 w 30"/>
                <a:gd name="T29" fmla="*/ 507 h 2460"/>
                <a:gd name="T30" fmla="*/ 16 w 30"/>
                <a:gd name="T31" fmla="*/ 666 h 2460"/>
                <a:gd name="T32" fmla="*/ 0 w 30"/>
                <a:gd name="T33" fmla="*/ 608 h 2460"/>
                <a:gd name="T34" fmla="*/ 16 w 30"/>
                <a:gd name="T35" fmla="*/ 710 h 2460"/>
                <a:gd name="T36" fmla="*/ 0 w 30"/>
                <a:gd name="T37" fmla="*/ 767 h 2460"/>
                <a:gd name="T38" fmla="*/ 16 w 30"/>
                <a:gd name="T39" fmla="*/ 710 h 2460"/>
                <a:gd name="T40" fmla="*/ 16 w 30"/>
                <a:gd name="T41" fmla="*/ 869 h 2460"/>
                <a:gd name="T42" fmla="*/ 0 w 30"/>
                <a:gd name="T43" fmla="*/ 811 h 2460"/>
                <a:gd name="T44" fmla="*/ 16 w 30"/>
                <a:gd name="T45" fmla="*/ 913 h 2460"/>
                <a:gd name="T46" fmla="*/ 0 w 30"/>
                <a:gd name="T47" fmla="*/ 970 h 2460"/>
                <a:gd name="T48" fmla="*/ 16 w 30"/>
                <a:gd name="T49" fmla="*/ 913 h 2460"/>
                <a:gd name="T50" fmla="*/ 16 w 30"/>
                <a:gd name="T51" fmla="*/ 1072 h 2460"/>
                <a:gd name="T52" fmla="*/ 0 w 30"/>
                <a:gd name="T53" fmla="*/ 1014 h 2460"/>
                <a:gd name="T54" fmla="*/ 16 w 30"/>
                <a:gd name="T55" fmla="*/ 1115 h 2460"/>
                <a:gd name="T56" fmla="*/ 0 w 30"/>
                <a:gd name="T57" fmla="*/ 1173 h 2460"/>
                <a:gd name="T58" fmla="*/ 16 w 30"/>
                <a:gd name="T59" fmla="*/ 1115 h 2460"/>
                <a:gd name="T60" fmla="*/ 16 w 30"/>
                <a:gd name="T61" fmla="*/ 1275 h 2460"/>
                <a:gd name="T62" fmla="*/ 0 w 30"/>
                <a:gd name="T63" fmla="*/ 1217 h 24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" h="2460">
                  <a:moveTo>
                    <a:pt x="30" y="0"/>
                  </a:moveTo>
                  <a:lnTo>
                    <a:pt x="30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30" y="0"/>
                  </a:lnTo>
                  <a:close/>
                  <a:moveTo>
                    <a:pt x="30" y="195"/>
                  </a:moveTo>
                  <a:lnTo>
                    <a:pt x="30" y="307"/>
                  </a:lnTo>
                  <a:lnTo>
                    <a:pt x="0" y="307"/>
                  </a:lnTo>
                  <a:lnTo>
                    <a:pt x="0" y="195"/>
                  </a:lnTo>
                  <a:lnTo>
                    <a:pt x="30" y="195"/>
                  </a:lnTo>
                  <a:close/>
                  <a:moveTo>
                    <a:pt x="30" y="391"/>
                  </a:moveTo>
                  <a:lnTo>
                    <a:pt x="30" y="502"/>
                  </a:lnTo>
                  <a:lnTo>
                    <a:pt x="0" y="502"/>
                  </a:lnTo>
                  <a:lnTo>
                    <a:pt x="0" y="391"/>
                  </a:lnTo>
                  <a:lnTo>
                    <a:pt x="30" y="391"/>
                  </a:lnTo>
                  <a:close/>
                  <a:moveTo>
                    <a:pt x="30" y="586"/>
                  </a:moveTo>
                  <a:lnTo>
                    <a:pt x="30" y="698"/>
                  </a:lnTo>
                  <a:lnTo>
                    <a:pt x="0" y="698"/>
                  </a:lnTo>
                  <a:lnTo>
                    <a:pt x="0" y="586"/>
                  </a:lnTo>
                  <a:lnTo>
                    <a:pt x="30" y="586"/>
                  </a:lnTo>
                  <a:close/>
                  <a:moveTo>
                    <a:pt x="30" y="783"/>
                  </a:moveTo>
                  <a:lnTo>
                    <a:pt x="30" y="895"/>
                  </a:lnTo>
                  <a:lnTo>
                    <a:pt x="0" y="895"/>
                  </a:lnTo>
                  <a:lnTo>
                    <a:pt x="0" y="783"/>
                  </a:lnTo>
                  <a:lnTo>
                    <a:pt x="30" y="783"/>
                  </a:lnTo>
                  <a:close/>
                  <a:moveTo>
                    <a:pt x="30" y="978"/>
                  </a:moveTo>
                  <a:lnTo>
                    <a:pt x="30" y="1090"/>
                  </a:lnTo>
                  <a:lnTo>
                    <a:pt x="0" y="1090"/>
                  </a:lnTo>
                  <a:lnTo>
                    <a:pt x="0" y="978"/>
                  </a:lnTo>
                  <a:lnTo>
                    <a:pt x="30" y="978"/>
                  </a:lnTo>
                  <a:close/>
                  <a:moveTo>
                    <a:pt x="30" y="1173"/>
                  </a:moveTo>
                  <a:lnTo>
                    <a:pt x="30" y="1285"/>
                  </a:lnTo>
                  <a:lnTo>
                    <a:pt x="0" y="1285"/>
                  </a:lnTo>
                  <a:lnTo>
                    <a:pt x="0" y="1173"/>
                  </a:lnTo>
                  <a:lnTo>
                    <a:pt x="30" y="1173"/>
                  </a:lnTo>
                  <a:close/>
                  <a:moveTo>
                    <a:pt x="30" y="1369"/>
                  </a:moveTo>
                  <a:lnTo>
                    <a:pt x="30" y="1481"/>
                  </a:lnTo>
                  <a:lnTo>
                    <a:pt x="0" y="1481"/>
                  </a:lnTo>
                  <a:lnTo>
                    <a:pt x="0" y="1369"/>
                  </a:lnTo>
                  <a:lnTo>
                    <a:pt x="30" y="1369"/>
                  </a:lnTo>
                  <a:close/>
                  <a:moveTo>
                    <a:pt x="30" y="1566"/>
                  </a:moveTo>
                  <a:lnTo>
                    <a:pt x="30" y="1677"/>
                  </a:lnTo>
                  <a:lnTo>
                    <a:pt x="0" y="1677"/>
                  </a:lnTo>
                  <a:lnTo>
                    <a:pt x="0" y="1566"/>
                  </a:lnTo>
                  <a:lnTo>
                    <a:pt x="30" y="1566"/>
                  </a:lnTo>
                  <a:close/>
                  <a:moveTo>
                    <a:pt x="30" y="1761"/>
                  </a:moveTo>
                  <a:lnTo>
                    <a:pt x="30" y="1873"/>
                  </a:lnTo>
                  <a:lnTo>
                    <a:pt x="0" y="1873"/>
                  </a:lnTo>
                  <a:lnTo>
                    <a:pt x="0" y="1761"/>
                  </a:lnTo>
                  <a:lnTo>
                    <a:pt x="30" y="1761"/>
                  </a:lnTo>
                  <a:close/>
                  <a:moveTo>
                    <a:pt x="30" y="1956"/>
                  </a:moveTo>
                  <a:lnTo>
                    <a:pt x="30" y="2068"/>
                  </a:lnTo>
                  <a:lnTo>
                    <a:pt x="0" y="2068"/>
                  </a:lnTo>
                  <a:lnTo>
                    <a:pt x="0" y="1956"/>
                  </a:lnTo>
                  <a:lnTo>
                    <a:pt x="30" y="1956"/>
                  </a:lnTo>
                  <a:close/>
                  <a:moveTo>
                    <a:pt x="30" y="2151"/>
                  </a:moveTo>
                  <a:lnTo>
                    <a:pt x="30" y="2263"/>
                  </a:lnTo>
                  <a:lnTo>
                    <a:pt x="0" y="2263"/>
                  </a:lnTo>
                  <a:lnTo>
                    <a:pt x="0" y="2151"/>
                  </a:lnTo>
                  <a:lnTo>
                    <a:pt x="30" y="2151"/>
                  </a:lnTo>
                  <a:close/>
                  <a:moveTo>
                    <a:pt x="30" y="2348"/>
                  </a:moveTo>
                  <a:lnTo>
                    <a:pt x="30" y="2460"/>
                  </a:lnTo>
                  <a:lnTo>
                    <a:pt x="0" y="2460"/>
                  </a:lnTo>
                  <a:lnTo>
                    <a:pt x="0" y="2348"/>
                  </a:lnTo>
                  <a:lnTo>
                    <a:pt x="30" y="2348"/>
                  </a:lnTo>
                  <a:close/>
                </a:path>
              </a:pathLst>
            </a:custGeom>
            <a:noFill/>
            <a:ln w="1651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30" name="Freeform 90"/>
            <p:cNvSpPr>
              <a:spLocks noChangeAspect="1" noEditPoints="1"/>
            </p:cNvSpPr>
            <p:nvPr/>
          </p:nvSpPr>
          <p:spPr bwMode="auto">
            <a:xfrm>
              <a:off x="639" y="1637"/>
              <a:ext cx="19" cy="1771"/>
            </a:xfrm>
            <a:custGeom>
              <a:avLst/>
              <a:gdLst>
                <a:gd name="T0" fmla="*/ 13 w 28"/>
                <a:gd name="T1" fmla="*/ 58 h 2460"/>
                <a:gd name="T2" fmla="*/ 0 w 28"/>
                <a:gd name="T3" fmla="*/ 0 h 2460"/>
                <a:gd name="T4" fmla="*/ 13 w 28"/>
                <a:gd name="T5" fmla="*/ 101 h 2460"/>
                <a:gd name="T6" fmla="*/ 0 w 28"/>
                <a:gd name="T7" fmla="*/ 159 h 2460"/>
                <a:gd name="T8" fmla="*/ 13 w 28"/>
                <a:gd name="T9" fmla="*/ 101 h 2460"/>
                <a:gd name="T10" fmla="*/ 13 w 28"/>
                <a:gd name="T11" fmla="*/ 260 h 2460"/>
                <a:gd name="T12" fmla="*/ 0 w 28"/>
                <a:gd name="T13" fmla="*/ 202 h 2460"/>
                <a:gd name="T14" fmla="*/ 13 w 28"/>
                <a:gd name="T15" fmla="*/ 304 h 2460"/>
                <a:gd name="T16" fmla="*/ 0 w 28"/>
                <a:gd name="T17" fmla="*/ 362 h 2460"/>
                <a:gd name="T18" fmla="*/ 13 w 28"/>
                <a:gd name="T19" fmla="*/ 304 h 2460"/>
                <a:gd name="T20" fmla="*/ 13 w 28"/>
                <a:gd name="T21" fmla="*/ 464 h 2460"/>
                <a:gd name="T22" fmla="*/ 0 w 28"/>
                <a:gd name="T23" fmla="*/ 406 h 2460"/>
                <a:gd name="T24" fmla="*/ 13 w 28"/>
                <a:gd name="T25" fmla="*/ 507 h 2460"/>
                <a:gd name="T26" fmla="*/ 0 w 28"/>
                <a:gd name="T27" fmla="*/ 565 h 2460"/>
                <a:gd name="T28" fmla="*/ 13 w 28"/>
                <a:gd name="T29" fmla="*/ 507 h 2460"/>
                <a:gd name="T30" fmla="*/ 13 w 28"/>
                <a:gd name="T31" fmla="*/ 666 h 2460"/>
                <a:gd name="T32" fmla="*/ 0 w 28"/>
                <a:gd name="T33" fmla="*/ 608 h 2460"/>
                <a:gd name="T34" fmla="*/ 13 w 28"/>
                <a:gd name="T35" fmla="*/ 710 h 2460"/>
                <a:gd name="T36" fmla="*/ 0 w 28"/>
                <a:gd name="T37" fmla="*/ 767 h 2460"/>
                <a:gd name="T38" fmla="*/ 13 w 28"/>
                <a:gd name="T39" fmla="*/ 710 h 2460"/>
                <a:gd name="T40" fmla="*/ 13 w 28"/>
                <a:gd name="T41" fmla="*/ 869 h 2460"/>
                <a:gd name="T42" fmla="*/ 0 w 28"/>
                <a:gd name="T43" fmla="*/ 811 h 2460"/>
                <a:gd name="T44" fmla="*/ 13 w 28"/>
                <a:gd name="T45" fmla="*/ 913 h 2460"/>
                <a:gd name="T46" fmla="*/ 0 w 28"/>
                <a:gd name="T47" fmla="*/ 970 h 2460"/>
                <a:gd name="T48" fmla="*/ 13 w 28"/>
                <a:gd name="T49" fmla="*/ 913 h 2460"/>
                <a:gd name="T50" fmla="*/ 13 w 28"/>
                <a:gd name="T51" fmla="*/ 1072 h 2460"/>
                <a:gd name="T52" fmla="*/ 0 w 28"/>
                <a:gd name="T53" fmla="*/ 1014 h 2460"/>
                <a:gd name="T54" fmla="*/ 13 w 28"/>
                <a:gd name="T55" fmla="*/ 1115 h 2460"/>
                <a:gd name="T56" fmla="*/ 0 w 28"/>
                <a:gd name="T57" fmla="*/ 1173 h 2460"/>
                <a:gd name="T58" fmla="*/ 13 w 28"/>
                <a:gd name="T59" fmla="*/ 1115 h 2460"/>
                <a:gd name="T60" fmla="*/ 13 w 28"/>
                <a:gd name="T61" fmla="*/ 1275 h 2460"/>
                <a:gd name="T62" fmla="*/ 0 w 28"/>
                <a:gd name="T63" fmla="*/ 1217 h 24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" h="2460">
                  <a:moveTo>
                    <a:pt x="28" y="0"/>
                  </a:moveTo>
                  <a:lnTo>
                    <a:pt x="2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8" y="0"/>
                  </a:lnTo>
                  <a:close/>
                  <a:moveTo>
                    <a:pt x="28" y="195"/>
                  </a:moveTo>
                  <a:lnTo>
                    <a:pt x="28" y="307"/>
                  </a:lnTo>
                  <a:lnTo>
                    <a:pt x="0" y="307"/>
                  </a:lnTo>
                  <a:lnTo>
                    <a:pt x="0" y="195"/>
                  </a:lnTo>
                  <a:lnTo>
                    <a:pt x="28" y="195"/>
                  </a:lnTo>
                  <a:close/>
                  <a:moveTo>
                    <a:pt x="28" y="391"/>
                  </a:moveTo>
                  <a:lnTo>
                    <a:pt x="28" y="502"/>
                  </a:lnTo>
                  <a:lnTo>
                    <a:pt x="0" y="502"/>
                  </a:lnTo>
                  <a:lnTo>
                    <a:pt x="0" y="391"/>
                  </a:lnTo>
                  <a:lnTo>
                    <a:pt x="28" y="391"/>
                  </a:lnTo>
                  <a:close/>
                  <a:moveTo>
                    <a:pt x="28" y="586"/>
                  </a:moveTo>
                  <a:lnTo>
                    <a:pt x="28" y="698"/>
                  </a:lnTo>
                  <a:lnTo>
                    <a:pt x="0" y="698"/>
                  </a:lnTo>
                  <a:lnTo>
                    <a:pt x="0" y="586"/>
                  </a:lnTo>
                  <a:lnTo>
                    <a:pt x="28" y="586"/>
                  </a:lnTo>
                  <a:close/>
                  <a:moveTo>
                    <a:pt x="28" y="783"/>
                  </a:moveTo>
                  <a:lnTo>
                    <a:pt x="28" y="895"/>
                  </a:lnTo>
                  <a:lnTo>
                    <a:pt x="0" y="895"/>
                  </a:lnTo>
                  <a:lnTo>
                    <a:pt x="0" y="783"/>
                  </a:lnTo>
                  <a:lnTo>
                    <a:pt x="28" y="783"/>
                  </a:lnTo>
                  <a:close/>
                  <a:moveTo>
                    <a:pt x="28" y="978"/>
                  </a:moveTo>
                  <a:lnTo>
                    <a:pt x="28" y="1090"/>
                  </a:lnTo>
                  <a:lnTo>
                    <a:pt x="0" y="1090"/>
                  </a:lnTo>
                  <a:lnTo>
                    <a:pt x="0" y="978"/>
                  </a:lnTo>
                  <a:lnTo>
                    <a:pt x="28" y="978"/>
                  </a:lnTo>
                  <a:close/>
                  <a:moveTo>
                    <a:pt x="28" y="1173"/>
                  </a:moveTo>
                  <a:lnTo>
                    <a:pt x="28" y="1285"/>
                  </a:lnTo>
                  <a:lnTo>
                    <a:pt x="0" y="1285"/>
                  </a:lnTo>
                  <a:lnTo>
                    <a:pt x="0" y="1173"/>
                  </a:lnTo>
                  <a:lnTo>
                    <a:pt x="28" y="1173"/>
                  </a:lnTo>
                  <a:close/>
                  <a:moveTo>
                    <a:pt x="28" y="1369"/>
                  </a:moveTo>
                  <a:lnTo>
                    <a:pt x="28" y="1481"/>
                  </a:lnTo>
                  <a:lnTo>
                    <a:pt x="0" y="1481"/>
                  </a:lnTo>
                  <a:lnTo>
                    <a:pt x="0" y="1369"/>
                  </a:lnTo>
                  <a:lnTo>
                    <a:pt x="28" y="1369"/>
                  </a:lnTo>
                  <a:close/>
                  <a:moveTo>
                    <a:pt x="28" y="1566"/>
                  </a:moveTo>
                  <a:lnTo>
                    <a:pt x="28" y="1677"/>
                  </a:lnTo>
                  <a:lnTo>
                    <a:pt x="0" y="1677"/>
                  </a:lnTo>
                  <a:lnTo>
                    <a:pt x="0" y="1566"/>
                  </a:lnTo>
                  <a:lnTo>
                    <a:pt x="28" y="1566"/>
                  </a:lnTo>
                  <a:close/>
                  <a:moveTo>
                    <a:pt x="28" y="1761"/>
                  </a:moveTo>
                  <a:lnTo>
                    <a:pt x="28" y="1873"/>
                  </a:lnTo>
                  <a:lnTo>
                    <a:pt x="0" y="1873"/>
                  </a:lnTo>
                  <a:lnTo>
                    <a:pt x="0" y="1761"/>
                  </a:lnTo>
                  <a:lnTo>
                    <a:pt x="28" y="1761"/>
                  </a:lnTo>
                  <a:close/>
                  <a:moveTo>
                    <a:pt x="28" y="1956"/>
                  </a:moveTo>
                  <a:lnTo>
                    <a:pt x="28" y="2068"/>
                  </a:lnTo>
                  <a:lnTo>
                    <a:pt x="0" y="2068"/>
                  </a:lnTo>
                  <a:lnTo>
                    <a:pt x="0" y="1956"/>
                  </a:lnTo>
                  <a:lnTo>
                    <a:pt x="28" y="1956"/>
                  </a:lnTo>
                  <a:close/>
                  <a:moveTo>
                    <a:pt x="28" y="2151"/>
                  </a:moveTo>
                  <a:lnTo>
                    <a:pt x="28" y="2263"/>
                  </a:lnTo>
                  <a:lnTo>
                    <a:pt x="0" y="2263"/>
                  </a:lnTo>
                  <a:lnTo>
                    <a:pt x="0" y="2151"/>
                  </a:lnTo>
                  <a:lnTo>
                    <a:pt x="28" y="2151"/>
                  </a:lnTo>
                  <a:close/>
                  <a:moveTo>
                    <a:pt x="28" y="2348"/>
                  </a:moveTo>
                  <a:lnTo>
                    <a:pt x="28" y="2460"/>
                  </a:lnTo>
                  <a:lnTo>
                    <a:pt x="0" y="2460"/>
                  </a:lnTo>
                  <a:lnTo>
                    <a:pt x="0" y="2348"/>
                  </a:lnTo>
                  <a:lnTo>
                    <a:pt x="28" y="2348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31" name="Freeform 100"/>
            <p:cNvSpPr>
              <a:spLocks noChangeAspect="1" noEditPoints="1"/>
            </p:cNvSpPr>
            <p:nvPr/>
          </p:nvSpPr>
          <p:spPr bwMode="auto">
            <a:xfrm>
              <a:off x="649" y="1626"/>
              <a:ext cx="1118" cy="22"/>
            </a:xfrm>
            <a:custGeom>
              <a:avLst/>
              <a:gdLst>
                <a:gd name="T0" fmla="*/ 0 w 1554"/>
                <a:gd name="T1" fmla="*/ 0 h 29"/>
                <a:gd name="T2" fmla="*/ 60 w 1554"/>
                <a:gd name="T3" fmla="*/ 0 h 29"/>
                <a:gd name="T4" fmla="*/ 60 w 1554"/>
                <a:gd name="T5" fmla="*/ 16 h 29"/>
                <a:gd name="T6" fmla="*/ 0 w 1554"/>
                <a:gd name="T7" fmla="*/ 16 h 29"/>
                <a:gd name="T8" fmla="*/ 0 w 1554"/>
                <a:gd name="T9" fmla="*/ 0 h 29"/>
                <a:gd name="T10" fmla="*/ 106 w 1554"/>
                <a:gd name="T11" fmla="*/ 0 h 29"/>
                <a:gd name="T12" fmla="*/ 167 w 1554"/>
                <a:gd name="T13" fmla="*/ 0 h 29"/>
                <a:gd name="T14" fmla="*/ 167 w 1554"/>
                <a:gd name="T15" fmla="*/ 16 h 29"/>
                <a:gd name="T16" fmla="*/ 106 w 1554"/>
                <a:gd name="T17" fmla="*/ 16 h 29"/>
                <a:gd name="T18" fmla="*/ 106 w 1554"/>
                <a:gd name="T19" fmla="*/ 0 h 29"/>
                <a:gd name="T20" fmla="*/ 212 w 1554"/>
                <a:gd name="T21" fmla="*/ 1 h 29"/>
                <a:gd name="T22" fmla="*/ 273 w 1554"/>
                <a:gd name="T23" fmla="*/ 1 h 29"/>
                <a:gd name="T24" fmla="*/ 273 w 1554"/>
                <a:gd name="T25" fmla="*/ 16 h 29"/>
                <a:gd name="T26" fmla="*/ 212 w 1554"/>
                <a:gd name="T27" fmla="*/ 16 h 29"/>
                <a:gd name="T28" fmla="*/ 212 w 1554"/>
                <a:gd name="T29" fmla="*/ 1 h 29"/>
                <a:gd name="T30" fmla="*/ 319 w 1554"/>
                <a:gd name="T31" fmla="*/ 1 h 29"/>
                <a:gd name="T32" fmla="*/ 380 w 1554"/>
                <a:gd name="T33" fmla="*/ 1 h 29"/>
                <a:gd name="T34" fmla="*/ 380 w 1554"/>
                <a:gd name="T35" fmla="*/ 17 h 29"/>
                <a:gd name="T36" fmla="*/ 319 w 1554"/>
                <a:gd name="T37" fmla="*/ 16 h 29"/>
                <a:gd name="T38" fmla="*/ 319 w 1554"/>
                <a:gd name="T39" fmla="*/ 1 h 29"/>
                <a:gd name="T40" fmla="*/ 425 w 1554"/>
                <a:gd name="T41" fmla="*/ 1 h 29"/>
                <a:gd name="T42" fmla="*/ 486 w 1554"/>
                <a:gd name="T43" fmla="*/ 1 h 29"/>
                <a:gd name="T44" fmla="*/ 486 w 1554"/>
                <a:gd name="T45" fmla="*/ 17 h 29"/>
                <a:gd name="T46" fmla="*/ 425 w 1554"/>
                <a:gd name="T47" fmla="*/ 17 h 29"/>
                <a:gd name="T48" fmla="*/ 425 w 1554"/>
                <a:gd name="T49" fmla="*/ 1 h 29"/>
                <a:gd name="T50" fmla="*/ 532 w 1554"/>
                <a:gd name="T51" fmla="*/ 1 h 29"/>
                <a:gd name="T52" fmla="*/ 592 w 1554"/>
                <a:gd name="T53" fmla="*/ 1 h 29"/>
                <a:gd name="T54" fmla="*/ 592 w 1554"/>
                <a:gd name="T55" fmla="*/ 17 h 29"/>
                <a:gd name="T56" fmla="*/ 532 w 1554"/>
                <a:gd name="T57" fmla="*/ 17 h 29"/>
                <a:gd name="T58" fmla="*/ 532 w 1554"/>
                <a:gd name="T59" fmla="*/ 1 h 29"/>
                <a:gd name="T60" fmla="*/ 637 w 1554"/>
                <a:gd name="T61" fmla="*/ 1 h 29"/>
                <a:gd name="T62" fmla="*/ 699 w 1554"/>
                <a:gd name="T63" fmla="*/ 1 h 29"/>
                <a:gd name="T64" fmla="*/ 699 w 1554"/>
                <a:gd name="T65" fmla="*/ 17 h 29"/>
                <a:gd name="T66" fmla="*/ 637 w 1554"/>
                <a:gd name="T67" fmla="*/ 17 h 29"/>
                <a:gd name="T68" fmla="*/ 637 w 1554"/>
                <a:gd name="T69" fmla="*/ 1 h 29"/>
                <a:gd name="T70" fmla="*/ 745 w 1554"/>
                <a:gd name="T71" fmla="*/ 1 h 29"/>
                <a:gd name="T72" fmla="*/ 804 w 1554"/>
                <a:gd name="T73" fmla="*/ 1 h 29"/>
                <a:gd name="T74" fmla="*/ 804 w 1554"/>
                <a:gd name="T75" fmla="*/ 17 h 29"/>
                <a:gd name="T76" fmla="*/ 745 w 1554"/>
                <a:gd name="T77" fmla="*/ 17 h 29"/>
                <a:gd name="T78" fmla="*/ 745 w 1554"/>
                <a:gd name="T79" fmla="*/ 1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54" h="29">
                  <a:moveTo>
                    <a:pt x="0" y="0"/>
                  </a:moveTo>
                  <a:lnTo>
                    <a:pt x="117" y="0"/>
                  </a:lnTo>
                  <a:lnTo>
                    <a:pt x="117" y="28"/>
                  </a:lnTo>
                  <a:lnTo>
                    <a:pt x="0" y="28"/>
                  </a:lnTo>
                  <a:lnTo>
                    <a:pt x="0" y="0"/>
                  </a:lnTo>
                  <a:close/>
                  <a:moveTo>
                    <a:pt x="205" y="0"/>
                  </a:moveTo>
                  <a:lnTo>
                    <a:pt x="322" y="0"/>
                  </a:lnTo>
                  <a:lnTo>
                    <a:pt x="322" y="28"/>
                  </a:lnTo>
                  <a:lnTo>
                    <a:pt x="205" y="28"/>
                  </a:lnTo>
                  <a:lnTo>
                    <a:pt x="205" y="0"/>
                  </a:lnTo>
                  <a:close/>
                  <a:moveTo>
                    <a:pt x="410" y="1"/>
                  </a:moveTo>
                  <a:lnTo>
                    <a:pt x="527" y="1"/>
                  </a:lnTo>
                  <a:lnTo>
                    <a:pt x="527" y="28"/>
                  </a:lnTo>
                  <a:lnTo>
                    <a:pt x="410" y="28"/>
                  </a:lnTo>
                  <a:lnTo>
                    <a:pt x="410" y="1"/>
                  </a:lnTo>
                  <a:close/>
                  <a:moveTo>
                    <a:pt x="617" y="1"/>
                  </a:moveTo>
                  <a:lnTo>
                    <a:pt x="734" y="1"/>
                  </a:lnTo>
                  <a:lnTo>
                    <a:pt x="734" y="29"/>
                  </a:lnTo>
                  <a:lnTo>
                    <a:pt x="617" y="28"/>
                  </a:lnTo>
                  <a:lnTo>
                    <a:pt x="617" y="1"/>
                  </a:lnTo>
                  <a:close/>
                  <a:moveTo>
                    <a:pt x="822" y="1"/>
                  </a:moveTo>
                  <a:lnTo>
                    <a:pt x="939" y="1"/>
                  </a:lnTo>
                  <a:lnTo>
                    <a:pt x="939" y="29"/>
                  </a:lnTo>
                  <a:lnTo>
                    <a:pt x="822" y="29"/>
                  </a:lnTo>
                  <a:lnTo>
                    <a:pt x="822" y="1"/>
                  </a:lnTo>
                  <a:close/>
                  <a:moveTo>
                    <a:pt x="1027" y="1"/>
                  </a:moveTo>
                  <a:lnTo>
                    <a:pt x="1144" y="1"/>
                  </a:lnTo>
                  <a:lnTo>
                    <a:pt x="1144" y="29"/>
                  </a:lnTo>
                  <a:lnTo>
                    <a:pt x="1027" y="29"/>
                  </a:lnTo>
                  <a:lnTo>
                    <a:pt x="1027" y="1"/>
                  </a:lnTo>
                  <a:close/>
                  <a:moveTo>
                    <a:pt x="1232" y="1"/>
                  </a:moveTo>
                  <a:lnTo>
                    <a:pt x="1349" y="1"/>
                  </a:lnTo>
                  <a:lnTo>
                    <a:pt x="1349" y="29"/>
                  </a:lnTo>
                  <a:lnTo>
                    <a:pt x="1232" y="29"/>
                  </a:lnTo>
                  <a:lnTo>
                    <a:pt x="1232" y="1"/>
                  </a:lnTo>
                  <a:close/>
                  <a:moveTo>
                    <a:pt x="1439" y="1"/>
                  </a:moveTo>
                  <a:lnTo>
                    <a:pt x="1554" y="1"/>
                  </a:lnTo>
                  <a:lnTo>
                    <a:pt x="1554" y="29"/>
                  </a:lnTo>
                  <a:lnTo>
                    <a:pt x="1439" y="29"/>
                  </a:lnTo>
                  <a:lnTo>
                    <a:pt x="1439" y="1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32" name="Freeform 107"/>
            <p:cNvSpPr>
              <a:spLocks noChangeAspect="1" noEditPoints="1"/>
            </p:cNvSpPr>
            <p:nvPr/>
          </p:nvSpPr>
          <p:spPr bwMode="auto">
            <a:xfrm>
              <a:off x="649" y="3450"/>
              <a:ext cx="1118" cy="22"/>
            </a:xfrm>
            <a:custGeom>
              <a:avLst/>
              <a:gdLst>
                <a:gd name="T0" fmla="*/ 0 w 1554"/>
                <a:gd name="T1" fmla="*/ 0 h 30"/>
                <a:gd name="T2" fmla="*/ 60 w 1554"/>
                <a:gd name="T3" fmla="*/ 0 h 30"/>
                <a:gd name="T4" fmla="*/ 60 w 1554"/>
                <a:gd name="T5" fmla="*/ 15 h 30"/>
                <a:gd name="T6" fmla="*/ 0 w 1554"/>
                <a:gd name="T7" fmla="*/ 15 h 30"/>
                <a:gd name="T8" fmla="*/ 0 w 1554"/>
                <a:gd name="T9" fmla="*/ 0 h 30"/>
                <a:gd name="T10" fmla="*/ 106 w 1554"/>
                <a:gd name="T11" fmla="*/ 0 h 30"/>
                <a:gd name="T12" fmla="*/ 167 w 1554"/>
                <a:gd name="T13" fmla="*/ 1 h 30"/>
                <a:gd name="T14" fmla="*/ 167 w 1554"/>
                <a:gd name="T15" fmla="*/ 15 h 30"/>
                <a:gd name="T16" fmla="*/ 106 w 1554"/>
                <a:gd name="T17" fmla="*/ 15 h 30"/>
                <a:gd name="T18" fmla="*/ 106 w 1554"/>
                <a:gd name="T19" fmla="*/ 0 h 30"/>
                <a:gd name="T20" fmla="*/ 213 w 1554"/>
                <a:gd name="T21" fmla="*/ 1 h 30"/>
                <a:gd name="T22" fmla="*/ 274 w 1554"/>
                <a:gd name="T23" fmla="*/ 1 h 30"/>
                <a:gd name="T24" fmla="*/ 273 w 1554"/>
                <a:gd name="T25" fmla="*/ 15 h 30"/>
                <a:gd name="T26" fmla="*/ 212 w 1554"/>
                <a:gd name="T27" fmla="*/ 15 h 30"/>
                <a:gd name="T28" fmla="*/ 213 w 1554"/>
                <a:gd name="T29" fmla="*/ 1 h 30"/>
                <a:gd name="T30" fmla="*/ 319 w 1554"/>
                <a:gd name="T31" fmla="*/ 1 h 30"/>
                <a:gd name="T32" fmla="*/ 380 w 1554"/>
                <a:gd name="T33" fmla="*/ 1 h 30"/>
                <a:gd name="T34" fmla="*/ 380 w 1554"/>
                <a:gd name="T35" fmla="*/ 16 h 30"/>
                <a:gd name="T36" fmla="*/ 319 w 1554"/>
                <a:gd name="T37" fmla="*/ 15 h 30"/>
                <a:gd name="T38" fmla="*/ 319 w 1554"/>
                <a:gd name="T39" fmla="*/ 1 h 30"/>
                <a:gd name="T40" fmla="*/ 425 w 1554"/>
                <a:gd name="T41" fmla="*/ 1 h 30"/>
                <a:gd name="T42" fmla="*/ 486 w 1554"/>
                <a:gd name="T43" fmla="*/ 1 h 30"/>
                <a:gd name="T44" fmla="*/ 486 w 1554"/>
                <a:gd name="T45" fmla="*/ 16 h 30"/>
                <a:gd name="T46" fmla="*/ 425 w 1554"/>
                <a:gd name="T47" fmla="*/ 16 h 30"/>
                <a:gd name="T48" fmla="*/ 425 w 1554"/>
                <a:gd name="T49" fmla="*/ 1 h 30"/>
                <a:gd name="T50" fmla="*/ 532 w 1554"/>
                <a:gd name="T51" fmla="*/ 1 h 30"/>
                <a:gd name="T52" fmla="*/ 592 w 1554"/>
                <a:gd name="T53" fmla="*/ 1 h 30"/>
                <a:gd name="T54" fmla="*/ 592 w 1554"/>
                <a:gd name="T55" fmla="*/ 16 h 30"/>
                <a:gd name="T56" fmla="*/ 532 w 1554"/>
                <a:gd name="T57" fmla="*/ 16 h 30"/>
                <a:gd name="T58" fmla="*/ 532 w 1554"/>
                <a:gd name="T59" fmla="*/ 1 h 30"/>
                <a:gd name="T60" fmla="*/ 638 w 1554"/>
                <a:gd name="T61" fmla="*/ 1 h 30"/>
                <a:gd name="T62" fmla="*/ 699 w 1554"/>
                <a:gd name="T63" fmla="*/ 1 h 30"/>
                <a:gd name="T64" fmla="*/ 699 w 1554"/>
                <a:gd name="T65" fmla="*/ 16 h 30"/>
                <a:gd name="T66" fmla="*/ 637 w 1554"/>
                <a:gd name="T67" fmla="*/ 16 h 30"/>
                <a:gd name="T68" fmla="*/ 638 w 1554"/>
                <a:gd name="T69" fmla="*/ 1 h 30"/>
                <a:gd name="T70" fmla="*/ 745 w 1554"/>
                <a:gd name="T71" fmla="*/ 1 h 30"/>
                <a:gd name="T72" fmla="*/ 804 w 1554"/>
                <a:gd name="T73" fmla="*/ 1 h 30"/>
                <a:gd name="T74" fmla="*/ 804 w 1554"/>
                <a:gd name="T75" fmla="*/ 16 h 30"/>
                <a:gd name="T76" fmla="*/ 745 w 1554"/>
                <a:gd name="T77" fmla="*/ 16 h 30"/>
                <a:gd name="T78" fmla="*/ 745 w 1554"/>
                <a:gd name="T79" fmla="*/ 1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54" h="30">
                  <a:moveTo>
                    <a:pt x="0" y="0"/>
                  </a:moveTo>
                  <a:lnTo>
                    <a:pt x="117" y="0"/>
                  </a:lnTo>
                  <a:lnTo>
                    <a:pt x="117" y="29"/>
                  </a:lnTo>
                  <a:lnTo>
                    <a:pt x="0" y="29"/>
                  </a:lnTo>
                  <a:lnTo>
                    <a:pt x="0" y="0"/>
                  </a:lnTo>
                  <a:close/>
                  <a:moveTo>
                    <a:pt x="205" y="0"/>
                  </a:moveTo>
                  <a:lnTo>
                    <a:pt x="322" y="2"/>
                  </a:lnTo>
                  <a:lnTo>
                    <a:pt x="322" y="29"/>
                  </a:lnTo>
                  <a:lnTo>
                    <a:pt x="205" y="29"/>
                  </a:lnTo>
                  <a:lnTo>
                    <a:pt x="205" y="0"/>
                  </a:lnTo>
                  <a:close/>
                  <a:moveTo>
                    <a:pt x="412" y="2"/>
                  </a:moveTo>
                  <a:lnTo>
                    <a:pt x="529" y="2"/>
                  </a:lnTo>
                  <a:lnTo>
                    <a:pt x="527" y="29"/>
                  </a:lnTo>
                  <a:lnTo>
                    <a:pt x="410" y="29"/>
                  </a:lnTo>
                  <a:lnTo>
                    <a:pt x="412" y="2"/>
                  </a:lnTo>
                  <a:close/>
                  <a:moveTo>
                    <a:pt x="617" y="2"/>
                  </a:moveTo>
                  <a:lnTo>
                    <a:pt x="734" y="2"/>
                  </a:lnTo>
                  <a:lnTo>
                    <a:pt x="734" y="30"/>
                  </a:lnTo>
                  <a:lnTo>
                    <a:pt x="617" y="29"/>
                  </a:lnTo>
                  <a:lnTo>
                    <a:pt x="617" y="2"/>
                  </a:lnTo>
                  <a:close/>
                  <a:moveTo>
                    <a:pt x="822" y="2"/>
                  </a:moveTo>
                  <a:lnTo>
                    <a:pt x="939" y="2"/>
                  </a:lnTo>
                  <a:lnTo>
                    <a:pt x="939" y="30"/>
                  </a:lnTo>
                  <a:lnTo>
                    <a:pt x="822" y="30"/>
                  </a:lnTo>
                  <a:lnTo>
                    <a:pt x="822" y="2"/>
                  </a:lnTo>
                  <a:close/>
                  <a:moveTo>
                    <a:pt x="1027" y="2"/>
                  </a:moveTo>
                  <a:lnTo>
                    <a:pt x="1144" y="2"/>
                  </a:lnTo>
                  <a:lnTo>
                    <a:pt x="1144" y="30"/>
                  </a:lnTo>
                  <a:lnTo>
                    <a:pt x="1027" y="30"/>
                  </a:lnTo>
                  <a:lnTo>
                    <a:pt x="1027" y="2"/>
                  </a:lnTo>
                  <a:close/>
                  <a:moveTo>
                    <a:pt x="1233" y="2"/>
                  </a:moveTo>
                  <a:lnTo>
                    <a:pt x="1351" y="2"/>
                  </a:lnTo>
                  <a:lnTo>
                    <a:pt x="1349" y="30"/>
                  </a:lnTo>
                  <a:lnTo>
                    <a:pt x="1232" y="30"/>
                  </a:lnTo>
                  <a:lnTo>
                    <a:pt x="1233" y="2"/>
                  </a:lnTo>
                  <a:close/>
                  <a:moveTo>
                    <a:pt x="1439" y="2"/>
                  </a:moveTo>
                  <a:lnTo>
                    <a:pt x="1554" y="2"/>
                  </a:lnTo>
                  <a:lnTo>
                    <a:pt x="1554" y="30"/>
                  </a:lnTo>
                  <a:lnTo>
                    <a:pt x="1439" y="30"/>
                  </a:lnTo>
                  <a:lnTo>
                    <a:pt x="1439" y="2"/>
                  </a:lnTo>
                  <a:close/>
                </a:path>
              </a:pathLst>
            </a:custGeom>
            <a:noFill/>
            <a:ln w="1651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33" name="Freeform 108"/>
            <p:cNvSpPr>
              <a:spLocks noChangeAspect="1" noEditPoints="1"/>
            </p:cNvSpPr>
            <p:nvPr/>
          </p:nvSpPr>
          <p:spPr bwMode="auto">
            <a:xfrm>
              <a:off x="1820" y="1621"/>
              <a:ext cx="3189" cy="20"/>
            </a:xfrm>
            <a:custGeom>
              <a:avLst/>
              <a:gdLst>
                <a:gd name="T0" fmla="*/ 60 w 4432"/>
                <a:gd name="T1" fmla="*/ 0 h 28"/>
                <a:gd name="T2" fmla="*/ 0 w 4432"/>
                <a:gd name="T3" fmla="*/ 14 h 28"/>
                <a:gd name="T4" fmla="*/ 106 w 4432"/>
                <a:gd name="T5" fmla="*/ 0 h 28"/>
                <a:gd name="T6" fmla="*/ 167 w 4432"/>
                <a:gd name="T7" fmla="*/ 14 h 28"/>
                <a:gd name="T8" fmla="*/ 106 w 4432"/>
                <a:gd name="T9" fmla="*/ 0 h 28"/>
                <a:gd name="T10" fmla="*/ 273 w 4432"/>
                <a:gd name="T11" fmla="*/ 0 h 28"/>
                <a:gd name="T12" fmla="*/ 212 w 4432"/>
                <a:gd name="T13" fmla="*/ 14 h 28"/>
                <a:gd name="T14" fmla="*/ 319 w 4432"/>
                <a:gd name="T15" fmla="*/ 0 h 28"/>
                <a:gd name="T16" fmla="*/ 379 w 4432"/>
                <a:gd name="T17" fmla="*/ 14 h 28"/>
                <a:gd name="T18" fmla="*/ 319 w 4432"/>
                <a:gd name="T19" fmla="*/ 0 h 28"/>
                <a:gd name="T20" fmla="*/ 486 w 4432"/>
                <a:gd name="T21" fmla="*/ 0 h 28"/>
                <a:gd name="T22" fmla="*/ 425 w 4432"/>
                <a:gd name="T23" fmla="*/ 14 h 28"/>
                <a:gd name="T24" fmla="*/ 532 w 4432"/>
                <a:gd name="T25" fmla="*/ 0 h 28"/>
                <a:gd name="T26" fmla="*/ 592 w 4432"/>
                <a:gd name="T27" fmla="*/ 14 h 28"/>
                <a:gd name="T28" fmla="*/ 532 w 4432"/>
                <a:gd name="T29" fmla="*/ 0 h 28"/>
                <a:gd name="T30" fmla="*/ 699 w 4432"/>
                <a:gd name="T31" fmla="*/ 0 h 28"/>
                <a:gd name="T32" fmla="*/ 638 w 4432"/>
                <a:gd name="T33" fmla="*/ 14 h 28"/>
                <a:gd name="T34" fmla="*/ 744 w 4432"/>
                <a:gd name="T35" fmla="*/ 0 h 28"/>
                <a:gd name="T36" fmla="*/ 805 w 4432"/>
                <a:gd name="T37" fmla="*/ 14 h 28"/>
                <a:gd name="T38" fmla="*/ 744 w 4432"/>
                <a:gd name="T39" fmla="*/ 0 h 28"/>
                <a:gd name="T40" fmla="*/ 912 w 4432"/>
                <a:gd name="T41" fmla="*/ 0 h 28"/>
                <a:gd name="T42" fmla="*/ 851 w 4432"/>
                <a:gd name="T43" fmla="*/ 14 h 28"/>
                <a:gd name="T44" fmla="*/ 957 w 4432"/>
                <a:gd name="T45" fmla="*/ 0 h 28"/>
                <a:gd name="T46" fmla="*/ 1018 w 4432"/>
                <a:gd name="T47" fmla="*/ 14 h 28"/>
                <a:gd name="T48" fmla="*/ 957 w 4432"/>
                <a:gd name="T49" fmla="*/ 0 h 28"/>
                <a:gd name="T50" fmla="*/ 1124 w 4432"/>
                <a:gd name="T51" fmla="*/ 0 h 28"/>
                <a:gd name="T52" fmla="*/ 1063 w 4432"/>
                <a:gd name="T53" fmla="*/ 14 h 28"/>
                <a:gd name="T54" fmla="*/ 1169 w 4432"/>
                <a:gd name="T55" fmla="*/ 0 h 28"/>
                <a:gd name="T56" fmla="*/ 1230 w 4432"/>
                <a:gd name="T57" fmla="*/ 14 h 28"/>
                <a:gd name="T58" fmla="*/ 1169 w 4432"/>
                <a:gd name="T59" fmla="*/ 0 h 28"/>
                <a:gd name="T60" fmla="*/ 1338 w 4432"/>
                <a:gd name="T61" fmla="*/ 0 h 28"/>
                <a:gd name="T62" fmla="*/ 1276 w 4432"/>
                <a:gd name="T63" fmla="*/ 14 h 28"/>
                <a:gd name="T64" fmla="*/ 1383 w 4432"/>
                <a:gd name="T65" fmla="*/ 0 h 28"/>
                <a:gd name="T66" fmla="*/ 1443 w 4432"/>
                <a:gd name="T67" fmla="*/ 14 h 28"/>
                <a:gd name="T68" fmla="*/ 1383 w 4432"/>
                <a:gd name="T69" fmla="*/ 0 h 28"/>
                <a:gd name="T70" fmla="*/ 1550 w 4432"/>
                <a:gd name="T71" fmla="*/ 0 h 28"/>
                <a:gd name="T72" fmla="*/ 1489 w 4432"/>
                <a:gd name="T73" fmla="*/ 14 h 28"/>
                <a:gd name="T74" fmla="*/ 1595 w 4432"/>
                <a:gd name="T75" fmla="*/ 0 h 28"/>
                <a:gd name="T76" fmla="*/ 1656 w 4432"/>
                <a:gd name="T77" fmla="*/ 14 h 28"/>
                <a:gd name="T78" fmla="*/ 1595 w 4432"/>
                <a:gd name="T79" fmla="*/ 0 h 28"/>
                <a:gd name="T80" fmla="*/ 1763 w 4432"/>
                <a:gd name="T81" fmla="*/ 0 h 28"/>
                <a:gd name="T82" fmla="*/ 1702 w 4432"/>
                <a:gd name="T83" fmla="*/ 14 h 28"/>
                <a:gd name="T84" fmla="*/ 1808 w 4432"/>
                <a:gd name="T85" fmla="*/ 0 h 28"/>
                <a:gd name="T86" fmla="*/ 1869 w 4432"/>
                <a:gd name="T87" fmla="*/ 14 h 28"/>
                <a:gd name="T88" fmla="*/ 1808 w 4432"/>
                <a:gd name="T89" fmla="*/ 0 h 28"/>
                <a:gd name="T90" fmla="*/ 1975 w 4432"/>
                <a:gd name="T91" fmla="*/ 0 h 28"/>
                <a:gd name="T92" fmla="*/ 1915 w 4432"/>
                <a:gd name="T93" fmla="*/ 14 h 28"/>
                <a:gd name="T94" fmla="*/ 2020 w 4432"/>
                <a:gd name="T95" fmla="*/ 0 h 28"/>
                <a:gd name="T96" fmla="*/ 2082 w 4432"/>
                <a:gd name="T97" fmla="*/ 14 h 28"/>
                <a:gd name="T98" fmla="*/ 2020 w 4432"/>
                <a:gd name="T99" fmla="*/ 0 h 28"/>
                <a:gd name="T100" fmla="*/ 2188 w 4432"/>
                <a:gd name="T101" fmla="*/ 0 h 28"/>
                <a:gd name="T102" fmla="*/ 2128 w 4432"/>
                <a:gd name="T103" fmla="*/ 14 h 28"/>
                <a:gd name="T104" fmla="*/ 2233 w 4432"/>
                <a:gd name="T105" fmla="*/ 0 h 28"/>
                <a:gd name="T106" fmla="*/ 2295 w 4432"/>
                <a:gd name="T107" fmla="*/ 14 h 28"/>
                <a:gd name="T108" fmla="*/ 2233 w 4432"/>
                <a:gd name="T109" fmla="*/ 0 h 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32" h="28">
                  <a:moveTo>
                    <a:pt x="0" y="0"/>
                  </a:moveTo>
                  <a:lnTo>
                    <a:pt x="117" y="0"/>
                  </a:lnTo>
                  <a:lnTo>
                    <a:pt x="117" y="28"/>
                  </a:lnTo>
                  <a:lnTo>
                    <a:pt x="0" y="28"/>
                  </a:lnTo>
                  <a:lnTo>
                    <a:pt x="0" y="0"/>
                  </a:lnTo>
                  <a:close/>
                  <a:moveTo>
                    <a:pt x="205" y="0"/>
                  </a:moveTo>
                  <a:lnTo>
                    <a:pt x="322" y="0"/>
                  </a:lnTo>
                  <a:lnTo>
                    <a:pt x="322" y="28"/>
                  </a:lnTo>
                  <a:lnTo>
                    <a:pt x="205" y="28"/>
                  </a:lnTo>
                  <a:lnTo>
                    <a:pt x="205" y="0"/>
                  </a:lnTo>
                  <a:close/>
                  <a:moveTo>
                    <a:pt x="410" y="0"/>
                  </a:moveTo>
                  <a:lnTo>
                    <a:pt x="528" y="0"/>
                  </a:lnTo>
                  <a:lnTo>
                    <a:pt x="528" y="28"/>
                  </a:lnTo>
                  <a:lnTo>
                    <a:pt x="410" y="28"/>
                  </a:lnTo>
                  <a:lnTo>
                    <a:pt x="410" y="0"/>
                  </a:lnTo>
                  <a:close/>
                  <a:moveTo>
                    <a:pt x="615" y="0"/>
                  </a:moveTo>
                  <a:lnTo>
                    <a:pt x="733" y="0"/>
                  </a:lnTo>
                  <a:lnTo>
                    <a:pt x="733" y="28"/>
                  </a:lnTo>
                  <a:lnTo>
                    <a:pt x="615" y="28"/>
                  </a:lnTo>
                  <a:lnTo>
                    <a:pt x="615" y="0"/>
                  </a:lnTo>
                  <a:close/>
                  <a:moveTo>
                    <a:pt x="822" y="0"/>
                  </a:moveTo>
                  <a:lnTo>
                    <a:pt x="939" y="0"/>
                  </a:lnTo>
                  <a:lnTo>
                    <a:pt x="939" y="28"/>
                  </a:lnTo>
                  <a:lnTo>
                    <a:pt x="822" y="28"/>
                  </a:lnTo>
                  <a:lnTo>
                    <a:pt x="822" y="0"/>
                  </a:lnTo>
                  <a:close/>
                  <a:moveTo>
                    <a:pt x="1027" y="0"/>
                  </a:moveTo>
                  <a:lnTo>
                    <a:pt x="1144" y="0"/>
                  </a:lnTo>
                  <a:lnTo>
                    <a:pt x="1144" y="28"/>
                  </a:lnTo>
                  <a:lnTo>
                    <a:pt x="1027" y="28"/>
                  </a:lnTo>
                  <a:lnTo>
                    <a:pt x="1027" y="0"/>
                  </a:lnTo>
                  <a:close/>
                  <a:moveTo>
                    <a:pt x="1232" y="0"/>
                  </a:moveTo>
                  <a:lnTo>
                    <a:pt x="1349" y="0"/>
                  </a:lnTo>
                  <a:lnTo>
                    <a:pt x="1349" y="28"/>
                  </a:lnTo>
                  <a:lnTo>
                    <a:pt x="1232" y="28"/>
                  </a:lnTo>
                  <a:lnTo>
                    <a:pt x="1232" y="0"/>
                  </a:lnTo>
                  <a:close/>
                  <a:moveTo>
                    <a:pt x="1437" y="0"/>
                  </a:moveTo>
                  <a:lnTo>
                    <a:pt x="1555" y="0"/>
                  </a:lnTo>
                  <a:lnTo>
                    <a:pt x="1555" y="28"/>
                  </a:lnTo>
                  <a:lnTo>
                    <a:pt x="1437" y="28"/>
                  </a:lnTo>
                  <a:lnTo>
                    <a:pt x="1437" y="0"/>
                  </a:lnTo>
                  <a:close/>
                  <a:moveTo>
                    <a:pt x="1644" y="0"/>
                  </a:moveTo>
                  <a:lnTo>
                    <a:pt x="1761" y="0"/>
                  </a:lnTo>
                  <a:lnTo>
                    <a:pt x="1761" y="28"/>
                  </a:lnTo>
                  <a:lnTo>
                    <a:pt x="1644" y="28"/>
                  </a:lnTo>
                  <a:lnTo>
                    <a:pt x="1644" y="0"/>
                  </a:lnTo>
                  <a:close/>
                  <a:moveTo>
                    <a:pt x="1849" y="0"/>
                  </a:moveTo>
                  <a:lnTo>
                    <a:pt x="1966" y="0"/>
                  </a:lnTo>
                  <a:lnTo>
                    <a:pt x="1966" y="28"/>
                  </a:lnTo>
                  <a:lnTo>
                    <a:pt x="1849" y="28"/>
                  </a:lnTo>
                  <a:lnTo>
                    <a:pt x="1849" y="0"/>
                  </a:lnTo>
                  <a:close/>
                  <a:moveTo>
                    <a:pt x="2054" y="0"/>
                  </a:moveTo>
                  <a:lnTo>
                    <a:pt x="2171" y="0"/>
                  </a:lnTo>
                  <a:lnTo>
                    <a:pt x="2171" y="28"/>
                  </a:lnTo>
                  <a:lnTo>
                    <a:pt x="2054" y="28"/>
                  </a:lnTo>
                  <a:lnTo>
                    <a:pt x="2054" y="0"/>
                  </a:lnTo>
                  <a:close/>
                  <a:moveTo>
                    <a:pt x="2259" y="0"/>
                  </a:moveTo>
                  <a:lnTo>
                    <a:pt x="2376" y="0"/>
                  </a:lnTo>
                  <a:lnTo>
                    <a:pt x="2376" y="28"/>
                  </a:lnTo>
                  <a:lnTo>
                    <a:pt x="2259" y="28"/>
                  </a:lnTo>
                  <a:lnTo>
                    <a:pt x="2259" y="0"/>
                  </a:lnTo>
                  <a:close/>
                  <a:moveTo>
                    <a:pt x="2466" y="0"/>
                  </a:moveTo>
                  <a:lnTo>
                    <a:pt x="2583" y="0"/>
                  </a:lnTo>
                  <a:lnTo>
                    <a:pt x="2583" y="28"/>
                  </a:lnTo>
                  <a:lnTo>
                    <a:pt x="2466" y="28"/>
                  </a:lnTo>
                  <a:lnTo>
                    <a:pt x="2466" y="0"/>
                  </a:lnTo>
                  <a:close/>
                  <a:moveTo>
                    <a:pt x="2671" y="0"/>
                  </a:moveTo>
                  <a:lnTo>
                    <a:pt x="2788" y="0"/>
                  </a:lnTo>
                  <a:lnTo>
                    <a:pt x="2788" y="28"/>
                  </a:lnTo>
                  <a:lnTo>
                    <a:pt x="2671" y="28"/>
                  </a:lnTo>
                  <a:lnTo>
                    <a:pt x="2671" y="0"/>
                  </a:lnTo>
                  <a:close/>
                  <a:moveTo>
                    <a:pt x="2876" y="0"/>
                  </a:moveTo>
                  <a:lnTo>
                    <a:pt x="2993" y="0"/>
                  </a:lnTo>
                  <a:lnTo>
                    <a:pt x="2993" y="28"/>
                  </a:lnTo>
                  <a:lnTo>
                    <a:pt x="2876" y="28"/>
                  </a:lnTo>
                  <a:lnTo>
                    <a:pt x="2876" y="0"/>
                  </a:lnTo>
                  <a:close/>
                  <a:moveTo>
                    <a:pt x="3081" y="0"/>
                  </a:moveTo>
                  <a:lnTo>
                    <a:pt x="3198" y="0"/>
                  </a:lnTo>
                  <a:lnTo>
                    <a:pt x="3198" y="28"/>
                  </a:lnTo>
                  <a:lnTo>
                    <a:pt x="3081" y="28"/>
                  </a:lnTo>
                  <a:lnTo>
                    <a:pt x="3081" y="0"/>
                  </a:lnTo>
                  <a:close/>
                  <a:moveTo>
                    <a:pt x="3288" y="0"/>
                  </a:moveTo>
                  <a:lnTo>
                    <a:pt x="3405" y="0"/>
                  </a:lnTo>
                  <a:lnTo>
                    <a:pt x="3405" y="28"/>
                  </a:lnTo>
                  <a:lnTo>
                    <a:pt x="3288" y="28"/>
                  </a:lnTo>
                  <a:lnTo>
                    <a:pt x="3288" y="0"/>
                  </a:lnTo>
                  <a:close/>
                  <a:moveTo>
                    <a:pt x="3493" y="0"/>
                  </a:moveTo>
                  <a:lnTo>
                    <a:pt x="3610" y="0"/>
                  </a:lnTo>
                  <a:lnTo>
                    <a:pt x="3610" y="28"/>
                  </a:lnTo>
                  <a:lnTo>
                    <a:pt x="3493" y="28"/>
                  </a:lnTo>
                  <a:lnTo>
                    <a:pt x="3493" y="0"/>
                  </a:lnTo>
                  <a:close/>
                  <a:moveTo>
                    <a:pt x="3698" y="0"/>
                  </a:moveTo>
                  <a:lnTo>
                    <a:pt x="3815" y="0"/>
                  </a:lnTo>
                  <a:lnTo>
                    <a:pt x="3815" y="28"/>
                  </a:lnTo>
                  <a:lnTo>
                    <a:pt x="3698" y="28"/>
                  </a:lnTo>
                  <a:lnTo>
                    <a:pt x="3698" y="0"/>
                  </a:lnTo>
                  <a:close/>
                  <a:moveTo>
                    <a:pt x="3903" y="0"/>
                  </a:moveTo>
                  <a:lnTo>
                    <a:pt x="4020" y="0"/>
                  </a:lnTo>
                  <a:lnTo>
                    <a:pt x="4020" y="28"/>
                  </a:lnTo>
                  <a:lnTo>
                    <a:pt x="3903" y="28"/>
                  </a:lnTo>
                  <a:lnTo>
                    <a:pt x="3903" y="0"/>
                  </a:lnTo>
                  <a:close/>
                  <a:moveTo>
                    <a:pt x="4109" y="0"/>
                  </a:moveTo>
                  <a:lnTo>
                    <a:pt x="4227" y="0"/>
                  </a:lnTo>
                  <a:lnTo>
                    <a:pt x="4227" y="28"/>
                  </a:lnTo>
                  <a:lnTo>
                    <a:pt x="4109" y="28"/>
                  </a:lnTo>
                  <a:lnTo>
                    <a:pt x="4109" y="0"/>
                  </a:lnTo>
                  <a:close/>
                  <a:moveTo>
                    <a:pt x="4314" y="0"/>
                  </a:moveTo>
                  <a:lnTo>
                    <a:pt x="4432" y="0"/>
                  </a:lnTo>
                  <a:lnTo>
                    <a:pt x="4432" y="28"/>
                  </a:lnTo>
                  <a:lnTo>
                    <a:pt x="4314" y="28"/>
                  </a:lnTo>
                  <a:lnTo>
                    <a:pt x="4314" y="0"/>
                  </a:lnTo>
                  <a:close/>
                </a:path>
              </a:pathLst>
            </a:custGeom>
            <a:noFill/>
            <a:ln w="1651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834" name="Text Box 109"/>
            <p:cNvSpPr txBox="1">
              <a:spLocks noChangeAspect="1" noChangeArrowheads="1"/>
            </p:cNvSpPr>
            <p:nvPr/>
          </p:nvSpPr>
          <p:spPr bwMode="auto">
            <a:xfrm>
              <a:off x="1928" y="3639"/>
              <a:ext cx="20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t-IT" altLang="it-IT" b="1"/>
                <a:t>Complete GMP Area: 115 m</a:t>
              </a:r>
              <a:r>
                <a:rPr lang="it-IT" altLang="it-IT" b="1" baseline="30000"/>
                <a:t>2</a:t>
              </a:r>
            </a:p>
          </p:txBody>
        </p:sp>
        <p:sp>
          <p:nvSpPr>
            <p:cNvPr id="118835" name="Line 111"/>
            <p:cNvSpPr>
              <a:spLocks noChangeAspect="1" noChangeShapeType="1"/>
            </p:cNvSpPr>
            <p:nvPr/>
          </p:nvSpPr>
          <p:spPr bwMode="auto">
            <a:xfrm flipV="1">
              <a:off x="1195" y="2926"/>
              <a:ext cx="0" cy="263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893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Presentazione su schermo (4:3)</PresentationFormat>
  <Paragraphs>230</Paragraphs>
  <Slides>24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Tema di Office</vt:lpstr>
      <vt:lpstr>Fotografia di Microsoft Photo Editor 3.0</vt:lpstr>
      <vt:lpstr>Diapositiva di Microsoft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BERGAMO</vt:lpstr>
      <vt:lpstr>Presentazione standard di PowerPoint</vt:lpstr>
      <vt:lpstr>Presentazione standard di PowerPoint</vt:lpstr>
      <vt:lpstr>MILANO BESTA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MILANO POLICLINICO</vt:lpstr>
      <vt:lpstr>Presentazione standard di PowerPoint</vt:lpstr>
      <vt:lpstr>Presentazione standard di PowerPoint</vt:lpstr>
      <vt:lpstr>The ‘Franco Calori’ Cell Factory of Ospedale Maggiore Policlinico, Milan, Italy   A public hospital clean room for GMP preparation of clinical grade cellular therapy products accredited by AIFA (Italian Drug Agency) since July 2007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2013-10-23T08:29:08Z</dcterms:created>
  <dcterms:modified xsi:type="dcterms:W3CDTF">2013-10-23T08:29:41Z</dcterms:modified>
</cp:coreProperties>
</file>