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1" r:id="rId2"/>
    <p:sldId id="308" r:id="rId3"/>
    <p:sldId id="309" r:id="rId4"/>
    <p:sldId id="310" r:id="rId5"/>
    <p:sldId id="314" r:id="rId6"/>
    <p:sldId id="311" r:id="rId7"/>
    <p:sldId id="312" r:id="rId8"/>
    <p:sldId id="313" r:id="rId9"/>
    <p:sldId id="289" r:id="rId10"/>
    <p:sldId id="316" r:id="rId11"/>
    <p:sldId id="315" r:id="rId12"/>
    <p:sldId id="317" r:id="rId13"/>
    <p:sldId id="318" r:id="rId14"/>
    <p:sldId id="288" r:id="rId15"/>
    <p:sldId id="319" r:id="rId16"/>
    <p:sldId id="320" r:id="rId17"/>
    <p:sldId id="321" r:id="rId18"/>
    <p:sldId id="322" r:id="rId19"/>
    <p:sldId id="323" r:id="rId20"/>
    <p:sldId id="324" r:id="rId21"/>
    <p:sldId id="325" r:id="rId22"/>
    <p:sldId id="326" r:id="rId23"/>
    <p:sldId id="327" r:id="rId24"/>
    <p:sldId id="328" r:id="rId25"/>
    <p:sldId id="260" r:id="rId26"/>
    <p:sldId id="278" r:id="rId27"/>
    <p:sldId id="280" r:id="rId28"/>
    <p:sldId id="298" r:id="rId29"/>
    <p:sldId id="330"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58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63AA6-E708-4CBE-9631-C90085A133E6}" type="datetimeFigureOut">
              <a:rPr lang="it-IT" smtClean="0"/>
              <a:t>12/03/2016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8E78F-97DE-4CBA-AA09-A4096C4D49B5}" type="slidenum">
              <a:rPr lang="it-IT" smtClean="0"/>
              <a:t>‹N›</a:t>
            </a:fld>
            <a:endParaRPr lang="it-IT"/>
          </a:p>
        </p:txBody>
      </p:sp>
    </p:spTree>
    <p:extLst>
      <p:ext uri="{BB962C8B-B14F-4D97-AF65-F5344CB8AC3E}">
        <p14:creationId xmlns:p14="http://schemas.microsoft.com/office/powerpoint/2010/main" val="46494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F16712-302B-40E0-AF7F-9A67C21F4FC2}" type="slidenum">
              <a:rPr lang="it-IT" altLang="it-IT" sz="1200"/>
              <a:pPr eaLnBrk="1" hangingPunct="1"/>
              <a:t>14</a:t>
            </a:fld>
            <a:endParaRPr lang="it-IT" altLang="it-IT" sz="1200"/>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r>
              <a:rPr lang="it-IT">
                <a:latin typeface="Calibri" charset="0"/>
              </a:rPr>
              <a:t>La numerosità dei pazienti deceduti in ospedale è riconosciuta quale indicatore significativo della capacità delle rete dei servizi di prendersi cura dei malati in condizioni di fine vita assicurando agli stessi ed alle loro famiglie le cure ed il necessario supporto al proprio domicilio secondo le loro attese e preferenze. </a:t>
            </a:r>
          </a:p>
          <a:p>
            <a:pPr defTabSz="914400">
              <a:spcBef>
                <a:spcPct val="0"/>
              </a:spcBef>
            </a:pPr>
            <a:r>
              <a:rPr lang="it-IT">
                <a:latin typeface="Calibri" charset="0"/>
              </a:rPr>
              <a:t>L'analisi condotta nell'ASL di Lecco sui deceduti nell'anno 2012 ha evidenziato che dei 2.935 deceduti totali sono</a:t>
            </a:r>
          </a:p>
          <a:p>
            <a:pPr defTabSz="914400">
              <a:spcBef>
                <a:spcPct val="0"/>
              </a:spcBef>
            </a:pPr>
            <a:r>
              <a:rPr lang="it-IT">
                <a:latin typeface="Calibri" charset="0"/>
              </a:rPr>
              <a:t>morti in ospedale 850 pazienti che rappresentano il 28,9% del totale; questo dato se confrontato con quanto riportato in altre realtà che indicano valori percentuali compresi tra il 40 ed il 65% (Rodella et al.</a:t>
            </a:r>
          </a:p>
          <a:p>
            <a:pPr defTabSz="914400">
              <a:spcBef>
                <a:spcPct val="0"/>
              </a:spcBef>
            </a:pPr>
            <a:r>
              <a:rPr lang="it-IT">
                <a:latin typeface="Calibri" charset="0"/>
              </a:rPr>
              <a:t>Epidemiologia e Prevenzione, 2007; Medical Journal of Australia, 2014; Mirko R. et al. Palliative Medicine, 2014) suggerisce una buona capacità della rete territoriale nella presa in carico dei pazienti in condizioni di</a:t>
            </a:r>
          </a:p>
          <a:p>
            <a:pPr defTabSz="914400">
              <a:spcBef>
                <a:spcPct val="0"/>
              </a:spcBef>
            </a:pPr>
            <a:r>
              <a:rPr lang="it-IT">
                <a:latin typeface="Calibri" charset="0"/>
              </a:rPr>
              <a:t>fine vita</a:t>
            </a:r>
          </a:p>
          <a:p>
            <a:pPr defTabSz="914400">
              <a:spcBef>
                <a:spcPct val="0"/>
              </a:spcBef>
            </a:pPr>
            <a:r>
              <a:rPr lang="it-IT">
                <a:latin typeface="Calibri" charset="0"/>
              </a:rPr>
              <a:t>La valorizzazione</a:t>
            </a:r>
          </a:p>
          <a:p>
            <a:pPr defTabSz="914400">
              <a:spcBef>
                <a:spcPct val="0"/>
              </a:spcBef>
            </a:pPr>
            <a:r>
              <a:rPr lang="it-IT">
                <a:latin typeface="Calibri" charset="0"/>
              </a:rPr>
              <a:t>pro-capite ricoveri risulta 16,9 volte superiore a quella riscontrata nella popolazione generale.</a:t>
            </a:r>
          </a:p>
          <a:p>
            <a:pPr defTabSz="914400">
              <a:spcBef>
                <a:spcPct val="0"/>
              </a:spcBef>
            </a:pPr>
            <a:endParaRPr lang="it-IT">
              <a:latin typeface="Calibri" charset="0"/>
            </a:endParaRPr>
          </a:p>
          <a:p>
            <a:pPr defTabSz="914400">
              <a:spcBef>
                <a:spcPct val="0"/>
              </a:spcBef>
            </a:pPr>
            <a:endParaRPr lang="it-IT">
              <a:latin typeface="Calibri" charset="0"/>
            </a:endParaRPr>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Calibri" charset="0"/>
                <a:ea typeface="ＭＳ Ｐゴシック" charset="0"/>
                <a:cs typeface="ＭＳ Ｐゴシック" charset="0"/>
              </a:defRPr>
            </a:lvl1pPr>
            <a:lvl2pPr marL="37931725" indent="-37474525" algn="l">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4950EA43-CAAB-7A4D-97CA-6B43B1974E5E}" type="slidenum">
              <a:rPr lang="it-IT"/>
              <a:pPr algn="r"/>
              <a:t>25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E472A6D-B58B-458F-AF6D-46BC74E2E956}" type="datetimeFigureOut">
              <a:rPr lang="it-IT" smtClean="0"/>
              <a:t>12/03/2016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277973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472A6D-B58B-458F-AF6D-46BC74E2E956}" type="datetimeFigureOut">
              <a:rPr lang="it-IT" smtClean="0"/>
              <a:t>12/03/2016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268460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472A6D-B58B-458F-AF6D-46BC74E2E956}" type="datetimeFigureOut">
              <a:rPr lang="it-IT" smtClean="0"/>
              <a:t>12/03/2016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296054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472A6D-B58B-458F-AF6D-46BC74E2E956}" type="datetimeFigureOut">
              <a:rPr lang="it-IT" smtClean="0"/>
              <a:t>12/03/2016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307484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E472A6D-B58B-458F-AF6D-46BC74E2E956}" type="datetimeFigureOut">
              <a:rPr lang="it-IT" smtClean="0"/>
              <a:t>12/03/2016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42590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E472A6D-B58B-458F-AF6D-46BC74E2E956}" type="datetimeFigureOut">
              <a:rPr lang="it-IT" smtClean="0"/>
              <a:t>12/03/2016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214725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E472A6D-B58B-458F-AF6D-46BC74E2E956}" type="datetimeFigureOut">
              <a:rPr lang="it-IT" smtClean="0"/>
              <a:t>12/03/2016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159183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E472A6D-B58B-458F-AF6D-46BC74E2E956}" type="datetimeFigureOut">
              <a:rPr lang="it-IT" smtClean="0"/>
              <a:t>12/03/2016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381419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472A6D-B58B-458F-AF6D-46BC74E2E956}" type="datetimeFigureOut">
              <a:rPr lang="it-IT" smtClean="0"/>
              <a:t>12/03/2016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188881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472A6D-B58B-458F-AF6D-46BC74E2E956}" type="datetimeFigureOut">
              <a:rPr lang="it-IT" smtClean="0"/>
              <a:t>12/03/2016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192920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472A6D-B58B-458F-AF6D-46BC74E2E956}" type="datetimeFigureOut">
              <a:rPr lang="it-IT" smtClean="0"/>
              <a:t>12/03/2016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082A8F-97BE-4336-9FF1-336FFB10D2DF}" type="slidenum">
              <a:rPr lang="it-IT" smtClean="0"/>
              <a:t>‹N›</a:t>
            </a:fld>
            <a:endParaRPr lang="it-IT"/>
          </a:p>
        </p:txBody>
      </p:sp>
    </p:spTree>
    <p:extLst>
      <p:ext uri="{BB962C8B-B14F-4D97-AF65-F5344CB8AC3E}">
        <p14:creationId xmlns:p14="http://schemas.microsoft.com/office/powerpoint/2010/main" val="40827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2A6D-B58B-458F-AF6D-46BC74E2E956}" type="datetimeFigureOut">
              <a:rPr lang="it-IT" smtClean="0"/>
              <a:t>12/03/2016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82A8F-97BE-4336-9FF1-336FFB10D2DF}" type="slidenum">
              <a:rPr lang="it-IT" smtClean="0"/>
              <a:t>‹N›</a:t>
            </a:fld>
            <a:endParaRPr lang="it-IT"/>
          </a:p>
        </p:txBody>
      </p:sp>
    </p:spTree>
    <p:extLst>
      <p:ext uri="{BB962C8B-B14F-4D97-AF65-F5344CB8AC3E}">
        <p14:creationId xmlns:p14="http://schemas.microsoft.com/office/powerpoint/2010/main" val="377134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cbri\Desktop\download.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5" y="1"/>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860032" y="404664"/>
            <a:ext cx="4283968" cy="3477875"/>
          </a:xfrm>
          <a:prstGeom prst="rect">
            <a:avLst/>
          </a:prstGeom>
        </p:spPr>
        <p:txBody>
          <a:bodyPr wrap="square">
            <a:spAutoFit/>
          </a:bodyPr>
          <a:lstStyle/>
          <a:p>
            <a:pPr algn="r"/>
            <a:r>
              <a:rPr lang="it-IT" sz="4400" b="1" i="1" dirty="0">
                <a:solidFill>
                  <a:prstClr val="black"/>
                </a:solidFill>
              </a:rPr>
              <a:t>Indicatori per la malattia oncologica</a:t>
            </a:r>
            <a:br>
              <a:rPr lang="it-IT" sz="4400" b="1" i="1" dirty="0">
                <a:solidFill>
                  <a:prstClr val="black"/>
                </a:solidFill>
              </a:rPr>
            </a:br>
            <a:r>
              <a:rPr lang="it-IT" sz="4400" b="1" i="1" dirty="0">
                <a:solidFill>
                  <a:prstClr val="black"/>
                </a:solidFill>
              </a:rPr>
              <a:t>in Medicina Generale</a:t>
            </a:r>
            <a:endParaRPr lang="it-IT" sz="4400" dirty="0"/>
          </a:p>
        </p:txBody>
      </p:sp>
      <p:sp>
        <p:nvSpPr>
          <p:cNvPr id="5" name="Rettangolo 4"/>
          <p:cNvSpPr/>
          <p:nvPr/>
        </p:nvSpPr>
        <p:spPr>
          <a:xfrm>
            <a:off x="251520" y="5445224"/>
            <a:ext cx="2448272" cy="646331"/>
          </a:xfrm>
          <a:prstGeom prst="rect">
            <a:avLst/>
          </a:prstGeom>
        </p:spPr>
        <p:txBody>
          <a:bodyPr wrap="square">
            <a:spAutoFit/>
          </a:bodyPr>
          <a:lstStyle/>
          <a:p>
            <a:r>
              <a:rPr lang="it-IT" b="1" dirty="0"/>
              <a:t>Dr. Ovidio Brignoli</a:t>
            </a:r>
          </a:p>
          <a:p>
            <a:r>
              <a:rPr lang="it-IT" b="1" dirty="0"/>
              <a:t>MMG Brescia</a:t>
            </a:r>
          </a:p>
        </p:txBody>
      </p:sp>
    </p:spTree>
    <p:extLst>
      <p:ext uri="{BB962C8B-B14F-4D97-AF65-F5344CB8AC3E}">
        <p14:creationId xmlns:p14="http://schemas.microsoft.com/office/powerpoint/2010/main" val="390903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107504" y="34482"/>
            <a:ext cx="8856984" cy="1143000"/>
          </a:xfrm>
        </p:spPr>
        <p:txBody>
          <a:bodyPr>
            <a:normAutofit fontScale="90000"/>
          </a:bodyPr>
          <a:lstStyle/>
          <a:p>
            <a:pPr eaLnBrk="1" hangingPunct="1"/>
            <a:r>
              <a:rPr lang="it-IT" altLang="it-IT" sz="4000" dirty="0" smtClean="0">
                <a:solidFill>
                  <a:srgbClr val="FF0000"/>
                </a:solidFill>
              </a:rPr>
              <a:t>Oncologia e medicina generale:</a:t>
            </a:r>
            <a:br>
              <a:rPr lang="it-IT" altLang="it-IT" sz="4000" dirty="0" smtClean="0">
                <a:solidFill>
                  <a:srgbClr val="FF0000"/>
                </a:solidFill>
              </a:rPr>
            </a:br>
            <a:r>
              <a:rPr lang="it-IT" altLang="it-IT" sz="4000" dirty="0" smtClean="0">
                <a:solidFill>
                  <a:srgbClr val="FF0000"/>
                </a:solidFill>
              </a:rPr>
              <a:t>la </a:t>
            </a:r>
            <a:r>
              <a:rPr lang="it-IT" altLang="it-IT" sz="4000" dirty="0" err="1" smtClean="0">
                <a:solidFill>
                  <a:srgbClr val="FF0000"/>
                </a:solidFill>
              </a:rPr>
              <a:t>specificita</a:t>
            </a:r>
            <a:r>
              <a:rPr lang="it-IT" altLang="it-IT" dirty="0" err="1" smtClean="0">
                <a:solidFill>
                  <a:srgbClr val="FF0000"/>
                </a:solidFill>
              </a:rPr>
              <a:t>’</a:t>
            </a:r>
            <a:endParaRPr lang="it-IT" altLang="it-IT" dirty="0" smtClean="0">
              <a:solidFill>
                <a:srgbClr val="FF0000"/>
              </a:solidFill>
            </a:endParaRPr>
          </a:p>
        </p:txBody>
      </p:sp>
      <p:sp>
        <p:nvSpPr>
          <p:cNvPr id="13315" name="Rectangle 3"/>
          <p:cNvSpPr>
            <a:spLocks noGrp="1" noChangeArrowheads="1"/>
          </p:cNvSpPr>
          <p:nvPr>
            <p:ph type="subTitle" idx="1"/>
          </p:nvPr>
        </p:nvSpPr>
        <p:spPr>
          <a:xfrm>
            <a:off x="179512" y="1340768"/>
            <a:ext cx="8784976" cy="5400600"/>
          </a:xfrm>
        </p:spPr>
        <p:txBody>
          <a:bodyPr>
            <a:noAutofit/>
          </a:bodyPr>
          <a:lstStyle/>
          <a:p>
            <a:pPr marL="457200" indent="-457200" algn="l" eaLnBrk="1" hangingPunct="1">
              <a:buFont typeface="Wingdings" panose="05000000000000000000" pitchFamily="2" charset="2"/>
              <a:buChar char="v"/>
            </a:pPr>
            <a:r>
              <a:rPr lang="it-IT" altLang="it-IT" sz="2800" dirty="0" smtClean="0">
                <a:solidFill>
                  <a:schemeClr val="bg2"/>
                </a:solidFill>
              </a:rPr>
              <a:t>Valutazione del rischio</a:t>
            </a:r>
          </a:p>
          <a:p>
            <a:pPr marL="457200" indent="-457200" algn="l" eaLnBrk="1" hangingPunct="1">
              <a:buFont typeface="Wingdings" panose="05000000000000000000" pitchFamily="2" charset="2"/>
              <a:buChar char="v"/>
            </a:pPr>
            <a:r>
              <a:rPr lang="it-IT" altLang="it-IT" sz="2800" dirty="0" smtClean="0">
                <a:solidFill>
                  <a:schemeClr val="tx1"/>
                </a:solidFill>
              </a:rPr>
              <a:t>Prevenzione</a:t>
            </a:r>
          </a:p>
          <a:p>
            <a:pPr marL="457200" indent="-457200" algn="l" eaLnBrk="1" hangingPunct="1">
              <a:buFont typeface="Wingdings" panose="05000000000000000000" pitchFamily="2" charset="2"/>
              <a:buChar char="v"/>
            </a:pPr>
            <a:r>
              <a:rPr lang="it-IT" altLang="it-IT" sz="2800" dirty="0" smtClean="0">
                <a:solidFill>
                  <a:schemeClr val="bg2"/>
                </a:solidFill>
              </a:rPr>
              <a:t>Diagnosi precoce</a:t>
            </a:r>
          </a:p>
          <a:p>
            <a:pPr marL="457200" indent="-457200" algn="l" eaLnBrk="1" hangingPunct="1">
              <a:buFont typeface="Wingdings" panose="05000000000000000000" pitchFamily="2" charset="2"/>
              <a:buChar char="v"/>
            </a:pPr>
            <a:r>
              <a:rPr lang="it-IT" altLang="it-IT" sz="2800" dirty="0" err="1" smtClean="0">
                <a:solidFill>
                  <a:schemeClr val="bg2"/>
                </a:solidFill>
              </a:rPr>
              <a:t>Counselling</a:t>
            </a:r>
            <a:r>
              <a:rPr lang="it-IT" altLang="it-IT" sz="2800" dirty="0" smtClean="0">
                <a:solidFill>
                  <a:schemeClr val="bg2"/>
                </a:solidFill>
              </a:rPr>
              <a:t> e gestione degli eventi intercorrenti  </a:t>
            </a:r>
          </a:p>
          <a:p>
            <a:pPr algn="l" eaLnBrk="1" hangingPunct="1"/>
            <a:r>
              <a:rPr lang="it-IT" altLang="it-IT" sz="2800" dirty="0">
                <a:solidFill>
                  <a:schemeClr val="bg2"/>
                </a:solidFill>
              </a:rPr>
              <a:t> </a:t>
            </a:r>
            <a:r>
              <a:rPr lang="it-IT" altLang="it-IT" sz="2800" dirty="0" smtClean="0">
                <a:solidFill>
                  <a:schemeClr val="bg2"/>
                </a:solidFill>
              </a:rPr>
              <a:t>     nella fase della cura in collaborazione con gli </a:t>
            </a:r>
          </a:p>
          <a:p>
            <a:pPr algn="l" eaLnBrk="1" hangingPunct="1"/>
            <a:r>
              <a:rPr lang="it-IT" altLang="it-IT" sz="2800" dirty="0" smtClean="0">
                <a:solidFill>
                  <a:schemeClr val="bg2"/>
                </a:solidFill>
              </a:rPr>
              <a:t>      specialisti </a:t>
            </a:r>
          </a:p>
          <a:p>
            <a:pPr marL="457200" indent="-457200" algn="l" eaLnBrk="1" hangingPunct="1">
              <a:buFont typeface="Wingdings" panose="05000000000000000000" pitchFamily="2" charset="2"/>
              <a:buChar char="v"/>
            </a:pPr>
            <a:r>
              <a:rPr lang="it-IT" altLang="it-IT" sz="2800" dirty="0" err="1" smtClean="0">
                <a:solidFill>
                  <a:schemeClr val="bg2"/>
                </a:solidFill>
              </a:rPr>
              <a:t>Follow</a:t>
            </a:r>
            <a:r>
              <a:rPr lang="it-IT" altLang="it-IT" sz="2800" dirty="0" smtClean="0">
                <a:solidFill>
                  <a:schemeClr val="bg2"/>
                </a:solidFill>
              </a:rPr>
              <a:t> up di pz “guariti” in collaborazione con </a:t>
            </a:r>
          </a:p>
          <a:p>
            <a:pPr algn="l" eaLnBrk="1" hangingPunct="1"/>
            <a:r>
              <a:rPr lang="it-IT" altLang="it-IT" sz="2800" dirty="0">
                <a:solidFill>
                  <a:schemeClr val="bg2"/>
                </a:solidFill>
              </a:rPr>
              <a:t> </a:t>
            </a:r>
            <a:r>
              <a:rPr lang="it-IT" altLang="it-IT" sz="2800" dirty="0" smtClean="0">
                <a:solidFill>
                  <a:schemeClr val="bg2"/>
                </a:solidFill>
              </a:rPr>
              <a:t>     specialisti</a:t>
            </a:r>
          </a:p>
          <a:p>
            <a:pPr marL="457200" indent="-457200" algn="l" eaLnBrk="1" hangingPunct="1">
              <a:buFont typeface="Wingdings" panose="05000000000000000000" pitchFamily="2" charset="2"/>
              <a:buChar char="v"/>
            </a:pPr>
            <a:r>
              <a:rPr lang="it-IT" altLang="it-IT" sz="2800" dirty="0" smtClean="0">
                <a:solidFill>
                  <a:schemeClr val="bg2"/>
                </a:solidFill>
              </a:rPr>
              <a:t>Cure palliative oncologiche di base</a:t>
            </a:r>
          </a:p>
          <a:p>
            <a:pPr marL="457200" indent="-457200" algn="l" eaLnBrk="1" hangingPunct="1">
              <a:buFont typeface="Wingdings" panose="05000000000000000000" pitchFamily="2" charset="2"/>
              <a:buChar char="v"/>
            </a:pPr>
            <a:r>
              <a:rPr lang="it-IT" altLang="it-IT" sz="2800" dirty="0" smtClean="0">
                <a:solidFill>
                  <a:schemeClr val="bg2"/>
                </a:solidFill>
              </a:rPr>
              <a:t>Cure di fine vita</a:t>
            </a:r>
          </a:p>
          <a:p>
            <a:pPr algn="l" eaLnBrk="1" hangingPunct="1"/>
            <a:endParaRPr lang="it-IT" altLang="it-IT" u="sng" dirty="0" smtClean="0"/>
          </a:p>
        </p:txBody>
      </p:sp>
    </p:spTree>
    <p:extLst>
      <p:ext uri="{BB962C8B-B14F-4D97-AF65-F5344CB8AC3E}">
        <p14:creationId xmlns:p14="http://schemas.microsoft.com/office/powerpoint/2010/main" val="3948492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2" t="1639" r="11980" b="6250"/>
          <a:stretch/>
        </p:blipFill>
        <p:spPr bwMode="auto">
          <a:xfrm>
            <a:off x="8589" y="0"/>
            <a:ext cx="9135411" cy="686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971600" y="2636912"/>
            <a:ext cx="7920880" cy="7935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971600" y="5301208"/>
            <a:ext cx="7920880" cy="8640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202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67" t="19468" r="9560" b="4563"/>
          <a:stretch/>
        </p:blipFill>
        <p:spPr bwMode="auto">
          <a:xfrm>
            <a:off x="0" y="-11316"/>
            <a:ext cx="9144000" cy="689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79512" y="4018136"/>
            <a:ext cx="2016224" cy="2839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0" y="1772816"/>
            <a:ext cx="7812360" cy="163890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0396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107504" y="34482"/>
            <a:ext cx="8856984" cy="1143000"/>
          </a:xfrm>
        </p:spPr>
        <p:txBody>
          <a:bodyPr>
            <a:normAutofit fontScale="90000"/>
          </a:bodyPr>
          <a:lstStyle/>
          <a:p>
            <a:pPr eaLnBrk="1" hangingPunct="1"/>
            <a:r>
              <a:rPr lang="it-IT" altLang="it-IT" sz="4000" dirty="0" smtClean="0">
                <a:solidFill>
                  <a:srgbClr val="FF0000"/>
                </a:solidFill>
              </a:rPr>
              <a:t>Oncologia e medicina generale:</a:t>
            </a:r>
            <a:br>
              <a:rPr lang="it-IT" altLang="it-IT" sz="4000" dirty="0" smtClean="0">
                <a:solidFill>
                  <a:srgbClr val="FF0000"/>
                </a:solidFill>
              </a:rPr>
            </a:br>
            <a:r>
              <a:rPr lang="it-IT" altLang="it-IT" sz="4000" dirty="0" smtClean="0">
                <a:solidFill>
                  <a:srgbClr val="FF0000"/>
                </a:solidFill>
              </a:rPr>
              <a:t>la </a:t>
            </a:r>
            <a:r>
              <a:rPr lang="it-IT" altLang="it-IT" sz="4000" dirty="0" err="1" smtClean="0">
                <a:solidFill>
                  <a:srgbClr val="FF0000"/>
                </a:solidFill>
              </a:rPr>
              <a:t>specificita</a:t>
            </a:r>
            <a:r>
              <a:rPr lang="it-IT" altLang="it-IT" dirty="0" err="1" smtClean="0">
                <a:solidFill>
                  <a:srgbClr val="FF0000"/>
                </a:solidFill>
              </a:rPr>
              <a:t>’</a:t>
            </a:r>
            <a:endParaRPr lang="it-IT" altLang="it-IT" dirty="0" smtClean="0">
              <a:solidFill>
                <a:srgbClr val="FF0000"/>
              </a:solidFill>
            </a:endParaRPr>
          </a:p>
        </p:txBody>
      </p:sp>
      <p:sp>
        <p:nvSpPr>
          <p:cNvPr id="13315" name="Rectangle 3"/>
          <p:cNvSpPr>
            <a:spLocks noGrp="1" noChangeArrowheads="1"/>
          </p:cNvSpPr>
          <p:nvPr>
            <p:ph type="subTitle" idx="1"/>
          </p:nvPr>
        </p:nvSpPr>
        <p:spPr>
          <a:xfrm>
            <a:off x="179512" y="1340768"/>
            <a:ext cx="8784976" cy="5400600"/>
          </a:xfrm>
        </p:spPr>
        <p:txBody>
          <a:bodyPr>
            <a:noAutofit/>
          </a:bodyPr>
          <a:lstStyle/>
          <a:p>
            <a:pPr marL="457200" indent="-457200" algn="l" eaLnBrk="1" hangingPunct="1">
              <a:buFont typeface="Wingdings" panose="05000000000000000000" pitchFamily="2" charset="2"/>
              <a:buChar char="v"/>
            </a:pPr>
            <a:r>
              <a:rPr lang="it-IT" altLang="it-IT" sz="2800" dirty="0" smtClean="0">
                <a:solidFill>
                  <a:schemeClr val="bg2"/>
                </a:solidFill>
              </a:rPr>
              <a:t>Valutazione del rischio</a:t>
            </a:r>
          </a:p>
          <a:p>
            <a:pPr marL="457200" indent="-457200" algn="l" eaLnBrk="1" hangingPunct="1">
              <a:buFont typeface="Wingdings" panose="05000000000000000000" pitchFamily="2" charset="2"/>
              <a:buChar char="v"/>
            </a:pPr>
            <a:r>
              <a:rPr lang="it-IT" altLang="it-IT" sz="2800" dirty="0" smtClean="0">
                <a:solidFill>
                  <a:schemeClr val="bg2"/>
                </a:solidFill>
              </a:rPr>
              <a:t>Prevenzione</a:t>
            </a:r>
          </a:p>
          <a:p>
            <a:pPr marL="457200" indent="-457200" algn="l" eaLnBrk="1" hangingPunct="1">
              <a:buFont typeface="Wingdings" panose="05000000000000000000" pitchFamily="2" charset="2"/>
              <a:buChar char="v"/>
            </a:pPr>
            <a:r>
              <a:rPr lang="it-IT" altLang="it-IT" sz="2800" dirty="0" smtClean="0">
                <a:solidFill>
                  <a:schemeClr val="bg2"/>
                </a:solidFill>
              </a:rPr>
              <a:t>Diagnosi precoce</a:t>
            </a:r>
          </a:p>
          <a:p>
            <a:pPr marL="457200" indent="-457200" algn="l" eaLnBrk="1" hangingPunct="1">
              <a:buFont typeface="Wingdings" panose="05000000000000000000" pitchFamily="2" charset="2"/>
              <a:buChar char="v"/>
            </a:pPr>
            <a:r>
              <a:rPr lang="it-IT" altLang="it-IT" sz="2800" dirty="0" err="1" smtClean="0">
                <a:solidFill>
                  <a:schemeClr val="tx1"/>
                </a:solidFill>
              </a:rPr>
              <a:t>Counselling</a:t>
            </a:r>
            <a:r>
              <a:rPr lang="it-IT" altLang="it-IT" sz="2800" dirty="0" smtClean="0">
                <a:solidFill>
                  <a:schemeClr val="tx1"/>
                </a:solidFill>
              </a:rPr>
              <a:t> e gestione degli eventi intercorrenti  </a:t>
            </a:r>
          </a:p>
          <a:p>
            <a:pPr algn="l" eaLnBrk="1" hangingPunct="1"/>
            <a:r>
              <a:rPr lang="it-IT" altLang="it-IT" sz="2800" dirty="0">
                <a:solidFill>
                  <a:schemeClr val="tx1"/>
                </a:solidFill>
              </a:rPr>
              <a:t> </a:t>
            </a:r>
            <a:r>
              <a:rPr lang="it-IT" altLang="it-IT" sz="2800" dirty="0" smtClean="0">
                <a:solidFill>
                  <a:schemeClr val="tx1"/>
                </a:solidFill>
              </a:rPr>
              <a:t>     nella fase della cura in collaborazione con gli </a:t>
            </a:r>
          </a:p>
          <a:p>
            <a:pPr algn="l" eaLnBrk="1" hangingPunct="1"/>
            <a:r>
              <a:rPr lang="it-IT" altLang="it-IT" sz="2800" dirty="0" smtClean="0">
                <a:solidFill>
                  <a:schemeClr val="tx1"/>
                </a:solidFill>
              </a:rPr>
              <a:t>      specialisti </a:t>
            </a:r>
          </a:p>
          <a:p>
            <a:pPr marL="457200" indent="-457200" algn="l" eaLnBrk="1" hangingPunct="1">
              <a:buFont typeface="Wingdings" panose="05000000000000000000" pitchFamily="2" charset="2"/>
              <a:buChar char="v"/>
            </a:pPr>
            <a:r>
              <a:rPr lang="it-IT" altLang="it-IT" sz="2800" dirty="0" err="1" smtClean="0">
                <a:solidFill>
                  <a:schemeClr val="tx1"/>
                </a:solidFill>
              </a:rPr>
              <a:t>Follow</a:t>
            </a:r>
            <a:r>
              <a:rPr lang="it-IT" altLang="it-IT" sz="2800" dirty="0" smtClean="0">
                <a:solidFill>
                  <a:schemeClr val="tx1"/>
                </a:solidFill>
              </a:rPr>
              <a:t> up di pz “guariti” in collaborazione con </a:t>
            </a:r>
          </a:p>
          <a:p>
            <a:pPr algn="l" eaLnBrk="1" hangingPunct="1"/>
            <a:r>
              <a:rPr lang="it-IT" altLang="it-IT" sz="2800" dirty="0">
                <a:solidFill>
                  <a:schemeClr val="tx1"/>
                </a:solidFill>
              </a:rPr>
              <a:t> </a:t>
            </a:r>
            <a:r>
              <a:rPr lang="it-IT" altLang="it-IT" sz="2800" dirty="0" smtClean="0">
                <a:solidFill>
                  <a:schemeClr val="tx1"/>
                </a:solidFill>
              </a:rPr>
              <a:t>     specialisti</a:t>
            </a:r>
          </a:p>
          <a:p>
            <a:pPr marL="457200" indent="-457200" algn="l" eaLnBrk="1" hangingPunct="1">
              <a:buFont typeface="Wingdings" panose="05000000000000000000" pitchFamily="2" charset="2"/>
              <a:buChar char="v"/>
            </a:pPr>
            <a:r>
              <a:rPr lang="it-IT" altLang="it-IT" sz="2800" dirty="0" smtClean="0">
                <a:solidFill>
                  <a:schemeClr val="bg2"/>
                </a:solidFill>
              </a:rPr>
              <a:t>Cure palliative oncologiche di base</a:t>
            </a:r>
          </a:p>
          <a:p>
            <a:pPr marL="457200" indent="-457200" algn="l" eaLnBrk="1" hangingPunct="1">
              <a:buFont typeface="Wingdings" panose="05000000000000000000" pitchFamily="2" charset="2"/>
              <a:buChar char="v"/>
            </a:pPr>
            <a:r>
              <a:rPr lang="it-IT" altLang="it-IT" sz="2800" dirty="0" smtClean="0">
                <a:solidFill>
                  <a:schemeClr val="bg2"/>
                </a:solidFill>
              </a:rPr>
              <a:t>Cure di fine vita</a:t>
            </a:r>
          </a:p>
          <a:p>
            <a:pPr algn="l" eaLnBrk="1" hangingPunct="1"/>
            <a:endParaRPr lang="it-IT" altLang="it-IT" u="sng" dirty="0" smtClean="0"/>
          </a:p>
        </p:txBody>
      </p:sp>
    </p:spTree>
    <p:extLst>
      <p:ext uri="{BB962C8B-B14F-4D97-AF65-F5344CB8AC3E}">
        <p14:creationId xmlns:p14="http://schemas.microsoft.com/office/powerpoint/2010/main" val="317152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95536" y="304800"/>
            <a:ext cx="8280920" cy="1143000"/>
          </a:xfrm>
        </p:spPr>
        <p:txBody>
          <a:bodyPr>
            <a:normAutofit fontScale="90000"/>
          </a:bodyPr>
          <a:lstStyle/>
          <a:p>
            <a:pPr eaLnBrk="1" hangingPunct="1"/>
            <a:r>
              <a:rPr lang="it-IT" altLang="it-IT" dirty="0" smtClean="0">
                <a:solidFill>
                  <a:srgbClr val="FF0000"/>
                </a:solidFill>
              </a:rPr>
              <a:t>Attori della vicenda </a:t>
            </a:r>
            <a:br>
              <a:rPr lang="it-IT" altLang="it-IT" dirty="0" smtClean="0">
                <a:solidFill>
                  <a:srgbClr val="FF0000"/>
                </a:solidFill>
              </a:rPr>
            </a:br>
            <a:r>
              <a:rPr lang="it-IT" altLang="it-IT" dirty="0" smtClean="0">
                <a:solidFill>
                  <a:srgbClr val="FF0000"/>
                </a:solidFill>
              </a:rPr>
              <a:t>“malattia neoplastica” </a:t>
            </a:r>
          </a:p>
        </p:txBody>
      </p:sp>
      <p:sp>
        <p:nvSpPr>
          <p:cNvPr id="3076" name="Rectangle 3"/>
          <p:cNvSpPr>
            <a:spLocks noGrp="1" noChangeArrowheads="1"/>
          </p:cNvSpPr>
          <p:nvPr>
            <p:ph type="subTitle" idx="1"/>
          </p:nvPr>
        </p:nvSpPr>
        <p:spPr>
          <a:xfrm>
            <a:off x="1187624" y="1916832"/>
            <a:ext cx="6953200" cy="4776936"/>
          </a:xfrm>
        </p:spPr>
        <p:txBody>
          <a:bodyPr>
            <a:noAutofit/>
          </a:bodyPr>
          <a:lstStyle/>
          <a:p>
            <a:pPr marL="457200" indent="-457200" algn="l" eaLnBrk="1" hangingPunct="1">
              <a:buFont typeface="Wingdings" panose="05000000000000000000" pitchFamily="2" charset="2"/>
              <a:buChar char="Ø"/>
            </a:pPr>
            <a:r>
              <a:rPr lang="it-IT" altLang="it-IT" dirty="0" smtClean="0">
                <a:solidFill>
                  <a:schemeClr val="tx1"/>
                </a:solidFill>
              </a:rPr>
              <a:t>Il paziente</a:t>
            </a:r>
          </a:p>
          <a:p>
            <a:pPr marL="457200" indent="-457200" algn="l" eaLnBrk="1" hangingPunct="1">
              <a:buFont typeface="Wingdings" panose="05000000000000000000" pitchFamily="2" charset="2"/>
              <a:buChar char="Ø"/>
            </a:pPr>
            <a:r>
              <a:rPr lang="it-IT" altLang="it-IT" dirty="0" smtClean="0">
                <a:solidFill>
                  <a:schemeClr val="tx1"/>
                </a:solidFill>
              </a:rPr>
              <a:t>La famiglia</a:t>
            </a:r>
          </a:p>
          <a:p>
            <a:pPr marL="457200" indent="-457200" algn="l" eaLnBrk="1" hangingPunct="1">
              <a:buFont typeface="Wingdings" panose="05000000000000000000" pitchFamily="2" charset="2"/>
              <a:buChar char="Ø"/>
            </a:pPr>
            <a:r>
              <a:rPr lang="it-IT" altLang="it-IT" dirty="0" smtClean="0">
                <a:solidFill>
                  <a:schemeClr val="tx1"/>
                </a:solidFill>
              </a:rPr>
              <a:t>Il MMG</a:t>
            </a:r>
          </a:p>
          <a:p>
            <a:pPr marL="457200" indent="-457200" algn="l" eaLnBrk="1" hangingPunct="1">
              <a:buFont typeface="Wingdings" panose="05000000000000000000" pitchFamily="2" charset="2"/>
              <a:buChar char="Ø"/>
            </a:pPr>
            <a:r>
              <a:rPr lang="it-IT" altLang="it-IT" dirty="0" smtClean="0">
                <a:solidFill>
                  <a:schemeClr val="tx1"/>
                </a:solidFill>
              </a:rPr>
              <a:t>Gli infermieri</a:t>
            </a:r>
          </a:p>
          <a:p>
            <a:pPr marL="457200" indent="-457200" algn="l" eaLnBrk="1" hangingPunct="1">
              <a:buFont typeface="Wingdings" panose="05000000000000000000" pitchFamily="2" charset="2"/>
              <a:buChar char="Ø"/>
            </a:pPr>
            <a:r>
              <a:rPr lang="it-IT" altLang="it-IT" dirty="0" smtClean="0">
                <a:solidFill>
                  <a:schemeClr val="tx1"/>
                </a:solidFill>
              </a:rPr>
              <a:t>Gli Specialisti</a:t>
            </a:r>
          </a:p>
          <a:p>
            <a:pPr marL="457200" indent="-457200" algn="l" eaLnBrk="1" hangingPunct="1">
              <a:buFont typeface="Wingdings" panose="05000000000000000000" pitchFamily="2" charset="2"/>
              <a:buChar char="Ø"/>
            </a:pPr>
            <a:r>
              <a:rPr lang="it-IT" altLang="it-IT" dirty="0" smtClean="0">
                <a:solidFill>
                  <a:schemeClr val="tx1"/>
                </a:solidFill>
              </a:rPr>
              <a:t>La rete sociale</a:t>
            </a:r>
          </a:p>
          <a:p>
            <a:pPr marL="457200" indent="-457200" algn="l" eaLnBrk="1" hangingPunct="1">
              <a:buFont typeface="Wingdings" panose="05000000000000000000" pitchFamily="2" charset="2"/>
              <a:buChar char="Ø"/>
            </a:pPr>
            <a:r>
              <a:rPr lang="it-IT" altLang="it-IT" dirty="0" smtClean="0">
                <a:solidFill>
                  <a:schemeClr val="tx1"/>
                </a:solidFill>
              </a:rPr>
              <a:t>Gli assistenti spirituali</a:t>
            </a:r>
          </a:p>
        </p:txBody>
      </p:sp>
    </p:spTree>
    <p:extLst>
      <p:ext uri="{BB962C8B-B14F-4D97-AF65-F5344CB8AC3E}">
        <p14:creationId xmlns:p14="http://schemas.microsoft.com/office/powerpoint/2010/main" val="43302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7" t="11065" r="17279" b="416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49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40" t="11065" r="17279" b="450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984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7" t="10861" r="17049" b="4563"/>
          <a:stretch/>
        </p:blipFill>
        <p:spPr bwMode="auto">
          <a:xfrm>
            <a:off x="1839" y="0"/>
            <a:ext cx="91421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23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99" t="11270" r="17509" b="4564"/>
          <a:stretch/>
        </p:blipFill>
        <p:spPr bwMode="auto">
          <a:xfrm>
            <a:off x="0" y="-3653"/>
            <a:ext cx="9144000" cy="703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95536" y="1484784"/>
            <a:ext cx="7056784" cy="453650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599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12" t="29509" r="37556" b="14754"/>
          <a:stretch/>
        </p:blipFill>
        <p:spPr bwMode="auto">
          <a:xfrm>
            <a:off x="-98991" y="0"/>
            <a:ext cx="92529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33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2" t="1435" r="12440" b="6250"/>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37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67" t="11270" r="28684" b="4364"/>
          <a:stretch/>
        </p:blipFill>
        <p:spPr bwMode="auto">
          <a:xfrm>
            <a:off x="0" y="0"/>
            <a:ext cx="91386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61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1" t="10861" r="28455" b="4167"/>
          <a:stretch/>
        </p:blipFill>
        <p:spPr bwMode="auto">
          <a:xfrm>
            <a:off x="-31914" y="0"/>
            <a:ext cx="9175913"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1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t="11065" r="28455" b="4564"/>
          <a:stretch/>
        </p:blipFill>
        <p:spPr bwMode="auto">
          <a:xfrm>
            <a:off x="12530" y="0"/>
            <a:ext cx="91314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208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t="10861" r="28455" b="4167"/>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6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68" t="11065" r="28338" b="4564"/>
          <a:stretch/>
        </p:blipFill>
        <p:spPr bwMode="auto">
          <a:xfrm>
            <a:off x="0" y="9961"/>
            <a:ext cx="9144000" cy="701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77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ttangolo 5"/>
          <p:cNvSpPr>
            <a:spLocks noChangeArrowheads="1"/>
          </p:cNvSpPr>
          <p:nvPr/>
        </p:nvSpPr>
        <p:spPr bwMode="auto">
          <a:xfrm>
            <a:off x="1908175" y="862013"/>
            <a:ext cx="55721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1800" b="0">
                <a:latin typeface="Microsoft Sans Serif" charset="0"/>
                <a:cs typeface="Microsoft Sans Serif" charset="0"/>
              </a:rPr>
              <a:t> </a:t>
            </a:r>
            <a:r>
              <a:rPr lang="it-IT" sz="3200">
                <a:latin typeface="Microsoft Sans Serif" charset="0"/>
                <a:cs typeface="Microsoft Sans Serif" charset="0"/>
              </a:rPr>
              <a:t>67,8</a:t>
            </a:r>
            <a:r>
              <a:rPr lang="it-IT" sz="2800">
                <a:latin typeface="Microsoft Sans Serif" charset="0"/>
                <a:cs typeface="Microsoft Sans Serif" charset="0"/>
              </a:rPr>
              <a:t>% </a:t>
            </a:r>
            <a:r>
              <a:rPr lang="it-IT" sz="1800" b="0">
                <a:latin typeface="Microsoft Sans Serif" charset="0"/>
                <a:cs typeface="Microsoft Sans Serif" charset="0"/>
              </a:rPr>
              <a:t>dei malati che decede ha almeno un ricovero ospedaliero nell'ultimo anno di vita. </a:t>
            </a:r>
          </a:p>
          <a:p>
            <a:pPr algn="ctr"/>
            <a:r>
              <a:rPr lang="it-IT" sz="1800" b="0">
                <a:latin typeface="Microsoft Sans Serif" charset="0"/>
                <a:cs typeface="Microsoft Sans Serif" charset="0"/>
              </a:rPr>
              <a:t>Tasso di ospedalizzazione di  </a:t>
            </a:r>
            <a:r>
              <a:rPr lang="it-IT" sz="3200">
                <a:latin typeface="Microsoft Sans Serif" charset="0"/>
                <a:cs typeface="Microsoft Sans Serif" charset="0"/>
              </a:rPr>
              <a:t>11,3</a:t>
            </a:r>
            <a:r>
              <a:rPr lang="it-IT" sz="1800" b="0">
                <a:latin typeface="Microsoft Sans Serif" charset="0"/>
                <a:cs typeface="Microsoft Sans Serif" charset="0"/>
              </a:rPr>
              <a:t>  volte superiore a quello della popolazione generale.</a:t>
            </a:r>
          </a:p>
        </p:txBody>
      </p:sp>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2636838"/>
            <a:ext cx="41957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592288"/>
            <a:ext cx="5089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asellaDiTesto 1"/>
          <p:cNvSpPr txBox="1">
            <a:spLocks noChangeArrowheads="1"/>
          </p:cNvSpPr>
          <p:nvPr/>
        </p:nvSpPr>
        <p:spPr bwMode="auto">
          <a:xfrm>
            <a:off x="5375275" y="5683477"/>
            <a:ext cx="1585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Calibri" charset="0"/>
                <a:ea typeface="ＭＳ Ｐゴシック" charset="0"/>
                <a:cs typeface="ＭＳ Ｐゴシック" charset="0"/>
              </a:defRPr>
            </a:lvl1pPr>
            <a:lvl2pPr marL="37931725" indent="-37474525" algn="l">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dirty="0" err="1"/>
              <a:t>F.Limonta</a:t>
            </a:r>
            <a:r>
              <a:rPr lang="it-IT" sz="1200" dirty="0"/>
              <a:t> – ASL Lecco</a:t>
            </a:r>
          </a:p>
        </p:txBody>
      </p:sp>
    </p:spTree>
    <p:extLst>
      <p:ext uri="{BB962C8B-B14F-4D97-AF65-F5344CB8AC3E}">
        <p14:creationId xmlns:p14="http://schemas.microsoft.com/office/powerpoint/2010/main" val="1193727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2"/>
          <p:cNvSpPr>
            <a:spLocks noChangeArrowheads="1"/>
          </p:cNvSpPr>
          <p:nvPr/>
        </p:nvSpPr>
        <p:spPr bwMode="auto">
          <a:xfrm>
            <a:off x="4511886" y="2912304"/>
            <a:ext cx="1296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200" dirty="0">
                <a:latin typeface="Calibri" charset="0"/>
                <a:cs typeface="ＭＳ Ｐゴシック" charset="0"/>
              </a:rPr>
              <a:t>Lazio</a:t>
            </a:r>
          </a:p>
          <a:p>
            <a:pPr algn="l"/>
            <a:r>
              <a:rPr lang="it-IT" sz="1200" dirty="0">
                <a:latin typeface="Calibri" charset="0"/>
                <a:cs typeface="ＭＳ Ｐゴシック" charset="0"/>
              </a:rPr>
              <a:t>Marche</a:t>
            </a:r>
          </a:p>
          <a:p>
            <a:pPr algn="l"/>
            <a:r>
              <a:rPr lang="it-IT" sz="1200" dirty="0">
                <a:latin typeface="Calibri" charset="0"/>
                <a:cs typeface="ＭＳ Ｐゴシック" charset="0"/>
              </a:rPr>
              <a:t>Toscana</a:t>
            </a:r>
          </a:p>
          <a:p>
            <a:pPr algn="l"/>
            <a:r>
              <a:rPr lang="it-IT" sz="1200" dirty="0">
                <a:latin typeface="Calibri" charset="0"/>
                <a:cs typeface="ＭＳ Ｐゴシック" charset="0"/>
              </a:rPr>
              <a:t>Umbria</a:t>
            </a:r>
          </a:p>
        </p:txBody>
      </p:sp>
      <p:sp>
        <p:nvSpPr>
          <p:cNvPr id="29699" name="Rettangolo 3"/>
          <p:cNvSpPr>
            <a:spLocks noChangeArrowheads="1"/>
          </p:cNvSpPr>
          <p:nvPr/>
        </p:nvSpPr>
        <p:spPr bwMode="auto">
          <a:xfrm>
            <a:off x="176213" y="2914922"/>
            <a:ext cx="1246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200" dirty="0">
                <a:latin typeface="Calibri" charset="0"/>
                <a:cs typeface="ＭＳ Ｐゴシック" charset="0"/>
              </a:rPr>
              <a:t>Liguria</a:t>
            </a:r>
          </a:p>
          <a:p>
            <a:pPr algn="l"/>
            <a:r>
              <a:rPr lang="it-IT" sz="1200" dirty="0">
                <a:latin typeface="Calibri" charset="0"/>
                <a:cs typeface="ＭＳ Ｐゴシック" charset="0"/>
              </a:rPr>
              <a:t>Lombardia</a:t>
            </a:r>
          </a:p>
          <a:p>
            <a:pPr algn="l"/>
            <a:r>
              <a:rPr lang="it-IT" sz="1200" dirty="0">
                <a:latin typeface="Calibri" charset="0"/>
                <a:cs typeface="ＭＳ Ｐゴシック" charset="0"/>
              </a:rPr>
              <a:t>Piemonte</a:t>
            </a:r>
          </a:p>
          <a:p>
            <a:pPr algn="l"/>
            <a:r>
              <a:rPr lang="it-IT" sz="1200" dirty="0">
                <a:latin typeface="Calibri" charset="0"/>
                <a:cs typeface="ＭＳ Ｐゴシック" charset="0"/>
              </a:rPr>
              <a:t>Valle d'Aosta</a:t>
            </a:r>
          </a:p>
        </p:txBody>
      </p:sp>
      <p:sp>
        <p:nvSpPr>
          <p:cNvPr id="29700" name="Rettangolo 5"/>
          <p:cNvSpPr>
            <a:spLocks noChangeArrowheads="1"/>
          </p:cNvSpPr>
          <p:nvPr/>
        </p:nvSpPr>
        <p:spPr bwMode="auto">
          <a:xfrm>
            <a:off x="2123728" y="2916840"/>
            <a:ext cx="1738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200" dirty="0">
                <a:latin typeface="Calibri" charset="0"/>
                <a:cs typeface="ＭＳ Ｐゴシック" charset="0"/>
              </a:rPr>
              <a:t>Emilia-Romagna</a:t>
            </a:r>
          </a:p>
          <a:p>
            <a:pPr algn="l"/>
            <a:r>
              <a:rPr lang="it-IT" sz="1200" dirty="0">
                <a:latin typeface="Calibri" charset="0"/>
                <a:cs typeface="ＭＳ Ｐゴシック" charset="0"/>
              </a:rPr>
              <a:t>Friuli Venezia Giulia</a:t>
            </a:r>
          </a:p>
          <a:p>
            <a:pPr algn="l"/>
            <a:r>
              <a:rPr lang="it-IT" sz="1200" dirty="0">
                <a:latin typeface="Calibri" charset="0"/>
                <a:cs typeface="ＭＳ Ｐゴシック" charset="0"/>
              </a:rPr>
              <a:t>Trentino Alto Adige</a:t>
            </a:r>
          </a:p>
          <a:p>
            <a:pPr algn="l"/>
            <a:r>
              <a:rPr lang="it-IT" sz="1200" dirty="0">
                <a:latin typeface="Calibri" charset="0"/>
                <a:cs typeface="ＭＳ Ｐゴシック" charset="0"/>
              </a:rPr>
              <a:t>Veneto</a:t>
            </a:r>
          </a:p>
        </p:txBody>
      </p:sp>
      <p:grpSp>
        <p:nvGrpSpPr>
          <p:cNvPr id="2" name="Gruppo 1"/>
          <p:cNvGrpSpPr/>
          <p:nvPr/>
        </p:nvGrpSpPr>
        <p:grpSpPr>
          <a:xfrm>
            <a:off x="176213" y="776072"/>
            <a:ext cx="8716267" cy="2454367"/>
            <a:chOff x="176213" y="776072"/>
            <a:chExt cx="8932862" cy="2640013"/>
          </a:xfrm>
        </p:grpSpPr>
        <p:sp>
          <p:nvSpPr>
            <p:cNvPr id="7" name="Rettangolo 6"/>
            <p:cNvSpPr/>
            <p:nvPr/>
          </p:nvSpPr>
          <p:spPr>
            <a:xfrm>
              <a:off x="190500" y="784010"/>
              <a:ext cx="1128713" cy="307975"/>
            </a:xfrm>
            <a:prstGeom prst="rect">
              <a:avLst/>
            </a:prstGeom>
            <a:solidFill>
              <a:schemeClr val="accent3">
                <a:lumMod val="60000"/>
                <a:lumOff val="40000"/>
              </a:schemeClr>
            </a:solidFill>
          </p:spPr>
          <p:txBody>
            <a:bodyPr wrap="none">
              <a:spAutoFit/>
            </a:bodyPr>
            <a:lstStyle/>
            <a:p>
              <a:pPr algn="l" fontAlgn="b"/>
              <a:r>
                <a:rPr lang="it-IT" sz="1400">
                  <a:solidFill>
                    <a:srgbClr val="1F497D"/>
                  </a:solidFill>
                  <a:latin typeface="Arial" charset="0"/>
                  <a:cs typeface="ＭＳ Ｐゴシック" charset="0"/>
                </a:rPr>
                <a:t>Nord-ovest</a:t>
              </a:r>
            </a:p>
          </p:txBody>
        </p:sp>
        <p:sp>
          <p:nvSpPr>
            <p:cNvPr id="13" name="Rettangolo 12"/>
            <p:cNvSpPr/>
            <p:nvPr/>
          </p:nvSpPr>
          <p:spPr>
            <a:xfrm>
              <a:off x="2268538" y="803060"/>
              <a:ext cx="919162" cy="307975"/>
            </a:xfrm>
            <a:prstGeom prst="rect">
              <a:avLst/>
            </a:prstGeom>
            <a:solidFill>
              <a:schemeClr val="accent1">
                <a:lumMod val="60000"/>
                <a:lumOff val="40000"/>
              </a:schemeClr>
            </a:solidFill>
          </p:spPr>
          <p:txBody>
            <a:bodyPr wrap="none">
              <a:spAutoFit/>
            </a:bodyPr>
            <a:lstStyle/>
            <a:p>
              <a:pPr algn="l" fontAlgn="b"/>
              <a:r>
                <a:rPr lang="it-IT" sz="1400">
                  <a:solidFill>
                    <a:srgbClr val="1F497D"/>
                  </a:solidFill>
                  <a:latin typeface="Arial" charset="0"/>
                  <a:cs typeface="ＭＳ Ｐゴシック" charset="0"/>
                </a:rPr>
                <a:t>Nord-est</a:t>
              </a:r>
            </a:p>
          </p:txBody>
        </p:sp>
        <p:sp>
          <p:nvSpPr>
            <p:cNvPr id="14" name="Rettangolo 13"/>
            <p:cNvSpPr/>
            <p:nvPr/>
          </p:nvSpPr>
          <p:spPr>
            <a:xfrm>
              <a:off x="6781800" y="776072"/>
              <a:ext cx="1128713" cy="306388"/>
            </a:xfrm>
            <a:prstGeom prst="rect">
              <a:avLst/>
            </a:prstGeom>
            <a:solidFill>
              <a:schemeClr val="accent2">
                <a:lumMod val="60000"/>
                <a:lumOff val="40000"/>
              </a:schemeClr>
            </a:solidFill>
          </p:spPr>
          <p:txBody>
            <a:bodyPr wrap="none">
              <a:spAutoFit/>
            </a:bodyPr>
            <a:lstStyle/>
            <a:p>
              <a:pPr algn="l" fontAlgn="b"/>
              <a:r>
                <a:rPr lang="it-IT" sz="1400">
                  <a:solidFill>
                    <a:srgbClr val="1F497D"/>
                  </a:solidFill>
                  <a:latin typeface="Arial" charset="0"/>
                  <a:cs typeface="ＭＳ Ｐゴシック" charset="0"/>
                </a:rPr>
                <a:t>Sud e isole</a:t>
              </a:r>
            </a:p>
          </p:txBody>
        </p:sp>
        <p:sp>
          <p:nvSpPr>
            <p:cNvPr id="29704" name="Rettangolo 14"/>
            <p:cNvSpPr>
              <a:spLocks noChangeArrowheads="1"/>
            </p:cNvSpPr>
            <p:nvPr/>
          </p:nvSpPr>
          <p:spPr bwMode="auto">
            <a:xfrm>
              <a:off x="4619625" y="790360"/>
              <a:ext cx="760413" cy="307975"/>
            </a:xfrm>
            <a:prstGeom prst="rect">
              <a:avLst/>
            </a:prstGeom>
            <a:solidFill>
              <a:srgbClr val="F1E7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fontAlgn="b"/>
              <a:r>
                <a:rPr lang="it-IT" sz="1400">
                  <a:solidFill>
                    <a:srgbClr val="1F497D"/>
                  </a:solidFill>
                  <a:latin typeface="Arial" charset="0"/>
                  <a:cs typeface="ＭＳ Ｐゴシック" charset="0"/>
                </a:rPr>
                <a:t>Centro</a:t>
              </a:r>
            </a:p>
          </p:txBody>
        </p:sp>
        <p:grpSp>
          <p:nvGrpSpPr>
            <p:cNvPr id="29705" name="Gruppo 16"/>
            <p:cNvGrpSpPr>
              <a:grpSpLocks/>
            </p:cNvGrpSpPr>
            <p:nvPr/>
          </p:nvGrpSpPr>
          <p:grpSpPr bwMode="auto">
            <a:xfrm>
              <a:off x="176213" y="1017372"/>
              <a:ext cx="8932862" cy="2398713"/>
              <a:chOff x="175627" y="614084"/>
              <a:chExt cx="8932877" cy="2398574"/>
            </a:xfrm>
          </p:grpSpPr>
          <p:pic>
            <p:nvPicPr>
              <p:cNvPr id="29806"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8045" y="634997"/>
                <a:ext cx="2119850" cy="2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7"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9024" y="614084"/>
                <a:ext cx="1969200" cy="23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8"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5443" y="634997"/>
                <a:ext cx="2253061" cy="2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09"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627" y="629791"/>
                <a:ext cx="2118219" cy="236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10" name="Rettangolo 7"/>
              <p:cNvSpPr>
                <a:spLocks noChangeArrowheads="1"/>
              </p:cNvSpPr>
              <p:nvPr/>
            </p:nvSpPr>
            <p:spPr bwMode="auto">
              <a:xfrm>
                <a:off x="1319993" y="1156007"/>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
                <a:r>
                  <a:rPr lang="it-IT" sz="1800" dirty="0">
                    <a:latin typeface="Arial" charset="0"/>
                    <a:cs typeface="ＭＳ Ｐゴシック" charset="0"/>
                  </a:rPr>
                  <a:t>28,0%</a:t>
                </a:r>
              </a:p>
            </p:txBody>
          </p:sp>
          <p:sp>
            <p:nvSpPr>
              <p:cNvPr id="29811" name="Rettangolo 8"/>
              <p:cNvSpPr>
                <a:spLocks noChangeArrowheads="1"/>
              </p:cNvSpPr>
              <p:nvPr/>
            </p:nvSpPr>
            <p:spPr bwMode="auto">
              <a:xfrm>
                <a:off x="3387151" y="1118799"/>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
                <a:r>
                  <a:rPr lang="it-IT" sz="1800" dirty="0">
                    <a:latin typeface="Arial" charset="0"/>
                    <a:cs typeface="ＭＳ Ｐゴシック" charset="0"/>
                  </a:rPr>
                  <a:t>41,7%</a:t>
                </a:r>
              </a:p>
            </p:txBody>
          </p:sp>
          <p:sp>
            <p:nvSpPr>
              <p:cNvPr id="29812" name="Rettangolo 9"/>
              <p:cNvSpPr>
                <a:spLocks noChangeArrowheads="1"/>
              </p:cNvSpPr>
              <p:nvPr/>
            </p:nvSpPr>
            <p:spPr bwMode="auto">
              <a:xfrm>
                <a:off x="5858374" y="1118799"/>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
                <a:r>
                  <a:rPr lang="it-IT" sz="1800" dirty="0">
                    <a:latin typeface="Arial" charset="0"/>
                    <a:cs typeface="ＭＳ Ｐゴシック" charset="0"/>
                  </a:rPr>
                  <a:t>32,2%</a:t>
                </a:r>
              </a:p>
            </p:txBody>
          </p:sp>
          <p:sp>
            <p:nvSpPr>
              <p:cNvPr id="29813" name="Rettangolo 10"/>
              <p:cNvSpPr>
                <a:spLocks noChangeArrowheads="1"/>
              </p:cNvSpPr>
              <p:nvPr/>
            </p:nvSpPr>
            <p:spPr bwMode="auto">
              <a:xfrm>
                <a:off x="8176778" y="1457739"/>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
                <a:r>
                  <a:rPr lang="it-IT" sz="1800">
                    <a:latin typeface="Arial" charset="0"/>
                    <a:cs typeface="ＭＳ Ｐゴシック" charset="0"/>
                  </a:rPr>
                  <a:t>16,9%</a:t>
                </a:r>
              </a:p>
            </p:txBody>
          </p:sp>
          <p:sp>
            <p:nvSpPr>
              <p:cNvPr id="29814" name="Rettangolo 11"/>
              <p:cNvSpPr>
                <a:spLocks noChangeArrowheads="1"/>
              </p:cNvSpPr>
              <p:nvPr/>
            </p:nvSpPr>
            <p:spPr bwMode="auto">
              <a:xfrm>
                <a:off x="7271593" y="2303964"/>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
                <a:r>
                  <a:rPr lang="it-IT" sz="1800" dirty="0">
                    <a:solidFill>
                      <a:srgbClr val="1F497D"/>
                    </a:solidFill>
                    <a:latin typeface="Arial" charset="0"/>
                    <a:cs typeface="ＭＳ Ｐゴシック" charset="0"/>
                  </a:rPr>
                  <a:t>18,1%</a:t>
                </a:r>
              </a:p>
            </p:txBody>
          </p:sp>
        </p:grpSp>
      </p:grpSp>
      <p:sp>
        <p:nvSpPr>
          <p:cNvPr id="29706" name="Rettangolo 15"/>
          <p:cNvSpPr>
            <a:spLocks noChangeArrowheads="1"/>
          </p:cNvSpPr>
          <p:nvPr/>
        </p:nvSpPr>
        <p:spPr bwMode="auto">
          <a:xfrm>
            <a:off x="6694053" y="2924944"/>
            <a:ext cx="946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200" dirty="0">
                <a:latin typeface="Calibri" charset="0"/>
                <a:cs typeface="ＭＳ Ｐゴシック" charset="0"/>
              </a:rPr>
              <a:t>Abruzzo</a:t>
            </a:r>
          </a:p>
          <a:p>
            <a:pPr algn="l"/>
            <a:r>
              <a:rPr lang="it-IT" sz="1200" dirty="0">
                <a:latin typeface="Calibri" charset="0"/>
                <a:cs typeface="ＭＳ Ｐゴシック" charset="0"/>
              </a:rPr>
              <a:t>Basilicata</a:t>
            </a:r>
          </a:p>
          <a:p>
            <a:pPr algn="l"/>
            <a:r>
              <a:rPr lang="it-IT" sz="1200" dirty="0">
                <a:latin typeface="Calibri" charset="0"/>
                <a:cs typeface="ＭＳ Ｐゴシック" charset="0"/>
              </a:rPr>
              <a:t>Calabria</a:t>
            </a:r>
          </a:p>
          <a:p>
            <a:pPr algn="l"/>
            <a:r>
              <a:rPr lang="it-IT" sz="1200" dirty="0">
                <a:latin typeface="Calibri" charset="0"/>
                <a:cs typeface="ＭＳ Ｐゴシック" charset="0"/>
              </a:rPr>
              <a:t>Campania </a:t>
            </a:r>
          </a:p>
        </p:txBody>
      </p:sp>
      <p:sp>
        <p:nvSpPr>
          <p:cNvPr id="29707" name="Rettangolo 21"/>
          <p:cNvSpPr>
            <a:spLocks noChangeArrowheads="1"/>
          </p:cNvSpPr>
          <p:nvPr/>
        </p:nvSpPr>
        <p:spPr bwMode="auto">
          <a:xfrm>
            <a:off x="8100392" y="2996952"/>
            <a:ext cx="981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200" dirty="0">
                <a:latin typeface="Calibri" charset="0"/>
                <a:cs typeface="ＭＳ Ｐゴシック" charset="0"/>
              </a:rPr>
              <a:t>Molise</a:t>
            </a:r>
          </a:p>
          <a:p>
            <a:pPr algn="l"/>
            <a:r>
              <a:rPr lang="it-IT" sz="1200" dirty="0">
                <a:latin typeface="Calibri" charset="0"/>
                <a:cs typeface="ＭＳ Ｐゴシック" charset="0"/>
              </a:rPr>
              <a:t>Puglia</a:t>
            </a:r>
          </a:p>
          <a:p>
            <a:pPr algn="l"/>
            <a:r>
              <a:rPr lang="it-IT" sz="1200" dirty="0">
                <a:latin typeface="Calibri" charset="0"/>
                <a:cs typeface="ＭＳ Ｐゴシック" charset="0"/>
              </a:rPr>
              <a:t>Sardegna</a:t>
            </a:r>
          </a:p>
          <a:p>
            <a:pPr algn="l"/>
            <a:r>
              <a:rPr lang="it-IT" sz="1200" dirty="0">
                <a:latin typeface="Calibri" charset="0"/>
                <a:cs typeface="ＭＳ Ｐゴシック" charset="0"/>
              </a:rPr>
              <a:t>Sicilia</a:t>
            </a:r>
          </a:p>
        </p:txBody>
      </p:sp>
      <p:graphicFrame>
        <p:nvGraphicFramePr>
          <p:cNvPr id="23" name="Tabella 22"/>
          <p:cNvGraphicFramePr>
            <a:graphicFrameLocks noGrp="1"/>
          </p:cNvGraphicFramePr>
          <p:nvPr>
            <p:extLst>
              <p:ext uri="{D42A27DB-BD31-4B8C-83A1-F6EECF244321}">
                <p14:modId xmlns:p14="http://schemas.microsoft.com/office/powerpoint/2010/main" val="1372727296"/>
              </p:ext>
            </p:extLst>
          </p:nvPr>
        </p:nvGraphicFramePr>
        <p:xfrm>
          <a:off x="323528" y="3789040"/>
          <a:ext cx="8229600" cy="2552171"/>
        </p:xfrm>
        <a:graphic>
          <a:graphicData uri="http://schemas.openxmlformats.org/drawingml/2006/table">
            <a:tbl>
              <a:tblPr/>
              <a:tblGrid>
                <a:gridCol w="1223963"/>
                <a:gridCol w="863600"/>
                <a:gridCol w="1008062"/>
                <a:gridCol w="1152525"/>
                <a:gridCol w="935038"/>
                <a:gridCol w="1009650"/>
                <a:gridCol w="1079500"/>
                <a:gridCol w="957262"/>
              </a:tblGrid>
              <a:tr h="558800">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it-IT" sz="9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310" marR="9310" marT="9310" marB="0" horzOverflow="overflow">
                    <a:lnL>
                      <a:noFill/>
                    </a:lnL>
                    <a:lnR w="3175"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dirty="0">
                          <a:ln>
                            <a:noFill/>
                          </a:ln>
                          <a:solidFill>
                            <a:schemeClr val="tx1"/>
                          </a:solidFill>
                          <a:effectLst/>
                          <a:latin typeface="Arial" charset="0"/>
                          <a:ea typeface="ＭＳ Ｐゴシック" charset="0"/>
                          <a:cs typeface="ＭＳ Ｐゴシック" charset="0"/>
                        </a:rPr>
                        <a:t> Residenti Censimento 2011 (dato stabile) </a:t>
                      </a:r>
                    </a:p>
                  </a:txBody>
                  <a:tcPr marL="9310" marR="9310" marT="9310" marB="0"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chemeClr val="tx1"/>
                          </a:solidFill>
                          <a:effectLst/>
                          <a:latin typeface="Arial" charset="0"/>
                          <a:ea typeface="ＭＳ Ｐゴシック" charset="0"/>
                          <a:cs typeface="ＭＳ Ｐゴシック" charset="0"/>
                        </a:rPr>
                        <a:t> Deceduti per tumori maligni </a:t>
                      </a:r>
                    </a:p>
                  </a:txBody>
                  <a:tcPr marL="9310" marR="9310" marT="9310" marB="0"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dirty="0">
                          <a:ln>
                            <a:noFill/>
                          </a:ln>
                          <a:solidFill>
                            <a:schemeClr val="tx1"/>
                          </a:solidFill>
                          <a:effectLst/>
                          <a:latin typeface="Arial" charset="0"/>
                          <a:ea typeface="ＭＳ Ｐゴシック" charset="0"/>
                          <a:cs typeface="ＭＳ Ｐゴシック" charset="0"/>
                        </a:rPr>
                        <a:t> Percentuali di morti per tumore su popolazione residente </a:t>
                      </a:r>
                    </a:p>
                  </a:txBody>
                  <a:tcPr marL="9310" marR="9310" marT="9310" marB="0"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chemeClr val="tx1"/>
                          </a:solidFill>
                          <a:effectLst/>
                          <a:latin typeface="Arial" charset="0"/>
                          <a:ea typeface="ＭＳ Ｐゴシック" charset="0"/>
                          <a:cs typeface="ＭＳ Ｐゴシック" charset="0"/>
                        </a:rPr>
                        <a:t> Numero deceduti in ospedale per tumore </a:t>
                      </a:r>
                    </a:p>
                  </a:txBody>
                  <a:tcPr marL="9310" marR="9310" marT="9310" marB="0"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chemeClr val="tx1"/>
                          </a:solidFill>
                          <a:effectLst/>
                          <a:latin typeface="Arial" charset="0"/>
                          <a:ea typeface="ＭＳ Ｐゴシック" charset="0"/>
                          <a:cs typeface="ＭＳ Ｐゴシック" charset="0"/>
                        </a:rPr>
                        <a:t> Giornate di ricovero in ospedale durante l'evento finale </a:t>
                      </a:r>
                    </a:p>
                  </a:txBody>
                  <a:tcPr marL="9310" marR="9310" marT="9310" marB="0"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chemeClr val="tx1"/>
                          </a:solidFill>
                          <a:effectLst/>
                          <a:latin typeface="Arial" charset="0"/>
                          <a:ea typeface="ＭＳ Ｐゴシック" charset="0"/>
                          <a:cs typeface="ＭＳ Ｐゴシック" charset="0"/>
                        </a:rPr>
                        <a:t> Giornate ricovero / Deceduti in Ospedale </a:t>
                      </a:r>
                    </a:p>
                  </a:txBody>
                  <a:tcPr marL="9310" marR="9310" marT="9310" marB="0"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chemeClr val="tx1"/>
                          </a:solidFill>
                          <a:effectLst/>
                          <a:latin typeface="Arial" charset="0"/>
                          <a:ea typeface="ＭＳ Ｐゴシック" charset="0"/>
                          <a:cs typeface="ＭＳ Ｐゴシック" charset="0"/>
                        </a:rPr>
                        <a:t> Deceduti tumore in H / deceduti tumore totali </a:t>
                      </a:r>
                    </a:p>
                  </a:txBody>
                  <a:tcPr marL="9310" marR="9310" marT="9310" marB="0" horzOverflow="overflow">
                    <a:lnL w="3175" cap="flat" cmpd="sng" algn="ctr">
                      <a:solidFill>
                        <a:schemeClr val="tx1"/>
                      </a:solidFill>
                      <a:prstDash val="sysDot"/>
                      <a:round/>
                      <a:headEnd type="none" w="med" len="med"/>
                      <a:tailEnd type="none" w="med" len="med"/>
                    </a:lnL>
                    <a:lnR>
                      <a:noFill/>
                    </a:lnR>
                    <a:lnT>
                      <a:noFill/>
                    </a:lnT>
                    <a:lnB w="3175" cap="flat" cmpd="sng" algn="ctr">
                      <a:solidFill>
                        <a:schemeClr val="tx1"/>
                      </a:solidFill>
                      <a:prstDash val="sysDot"/>
                      <a:round/>
                      <a:headEnd type="none" w="med" len="med"/>
                      <a:tailEnd type="none" w="med" len="med"/>
                    </a:lnB>
                    <a:lnTlToBr>
                      <a:noFill/>
                    </a:lnTlToBr>
                    <a:lnBlToTr>
                      <a:noFill/>
                    </a:lnBlToTr>
                    <a:noFill/>
                  </a:tcPr>
                </a:tc>
              </a:tr>
              <a:tr h="195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ITALIA</a:t>
                      </a:r>
                    </a:p>
                  </a:txBody>
                  <a:tcPr marL="111714" marR="9310" marT="9310" marB="0" anchor="ctr" horzOverflow="overflow">
                    <a:lnL>
                      <a:noFill/>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59.433.744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167.303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0,28%</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47.537,00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a:noFill/>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537.631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11,31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tx1"/>
                          </a:solidFill>
                          <a:effectLst/>
                          <a:latin typeface="Arial" charset="0"/>
                          <a:ea typeface="ＭＳ Ｐゴシック" charset="0"/>
                          <a:cs typeface="ＭＳ Ｐゴシック" charset="0"/>
                        </a:rPr>
                        <a:t>28,4%</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5C5C5"/>
                    </a:solidFill>
                  </a:tcPr>
                </a:tc>
              </a:tr>
              <a:tr h="1095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223428"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sz="800" b="0" i="0" u="none" strike="noStrike" cap="none" normalizeH="0" baseline="0">
                        <a:ln>
                          <a:noFill/>
                        </a:ln>
                        <a:solidFill>
                          <a:srgbClr val="16365C"/>
                        </a:solidFill>
                        <a:effectLst/>
                        <a:latin typeface="Arial" charset="0"/>
                        <a:ea typeface="ＭＳ Ｐゴシック" charset="0"/>
                        <a:cs typeface="ＭＳ Ｐゴシック" charset="0"/>
                      </a:endParaRPr>
                    </a:p>
                  </a:txBody>
                  <a:tcPr marL="9310" marR="9310" marT="9310" marB="0" anchor="ctr" horzOverflow="overflow">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no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Nord-ovest</a:t>
                      </a:r>
                    </a:p>
                  </a:txBody>
                  <a:tcPr marL="180000" marR="9310" marT="9310" marB="0" anchor="ctr" horzOverflow="overflow">
                    <a:lnL>
                      <a:noFill/>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15.765.567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49.363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0,31%</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13.816,00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164.980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11,94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28,0%</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4D79B"/>
                    </a:solidFill>
                  </a:tcPr>
                </a:tc>
              </a:tr>
              <a:tr h="277813">
                <a:tc>
                  <a:txBody>
                    <a:bodyPr/>
                    <a:lstStyle/>
                    <a:p>
                      <a:pPr marL="0" marR="0" lvl="0" indent="271463" algn="l"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Lombardia</a:t>
                      </a:r>
                    </a:p>
                  </a:txBody>
                  <a:tcPr marL="223428" marR="9310" marT="9310" marB="0" anchor="ctr" horzOverflow="overflow">
                    <a:lnL>
                      <a:noFill/>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dirty="0">
                          <a:ln>
                            <a:noFill/>
                          </a:ln>
                          <a:solidFill>
                            <a:srgbClr val="16365C"/>
                          </a:solidFill>
                          <a:effectLst/>
                          <a:latin typeface="Arial" charset="0"/>
                          <a:ea typeface="ＭＳ Ｐゴシック" charset="0"/>
                          <a:cs typeface="ＭＳ Ｐゴシック" charset="0"/>
                        </a:rPr>
                        <a:t>9.917.714</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29.753</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0,30%</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6.874</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79.992</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11,64</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0" i="0" u="none" strike="noStrike" cap="none" normalizeH="0" baseline="0">
                          <a:ln>
                            <a:noFill/>
                          </a:ln>
                          <a:solidFill>
                            <a:srgbClr val="16365C"/>
                          </a:solidFill>
                          <a:effectLst/>
                          <a:latin typeface="Arial" charset="0"/>
                          <a:ea typeface="ＭＳ Ｐゴシック" charset="0"/>
                          <a:cs typeface="ＭＳ Ｐゴシック" charset="0"/>
                        </a:rPr>
                        <a:t>23%</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D7E4BD"/>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Nord-est</a:t>
                      </a:r>
                    </a:p>
                  </a:txBody>
                  <a:tcPr marL="180000" marR="9310" marT="9310" marB="0" anchor="ctr" horzOverflow="overflow">
                    <a:lnL>
                      <a:noFill/>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11.447.805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33.807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0,30%</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14.090,00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155.269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11,02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41,7%</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B8CCE4"/>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Centro</a:t>
                      </a:r>
                    </a:p>
                  </a:txBody>
                  <a:tcPr marL="288000" marR="9310" marT="9310" marB="0" anchor="ctr" horzOverflow="overflow">
                    <a:lnL>
                      <a:noFill/>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11.600.675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34.021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0,29%</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10.947,00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123.986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11,33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32,2%</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4DD4A"/>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Sud</a:t>
                      </a:r>
                    </a:p>
                  </a:txBody>
                  <a:tcPr marL="396000" marR="9310" marT="9310" marB="0" anchor="ctr" horzOverflow="overflow">
                    <a:lnL>
                      <a:noFill/>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13.977.431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33.530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0,24%</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5.682,00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61.959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10,90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16,9%</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E6B8B7"/>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Isole</a:t>
                      </a:r>
                    </a:p>
                  </a:txBody>
                  <a:tcPr marL="468000" marR="9310" marT="9310" marB="0" anchor="ctr" horzOverflow="overflow">
                    <a:lnL>
                      <a:noFill/>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6.642.266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16.582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0,25%</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3.002,00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31.437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a:ln>
                            <a:noFill/>
                          </a:ln>
                          <a:solidFill>
                            <a:srgbClr val="16365C"/>
                          </a:solidFill>
                          <a:effectLst/>
                          <a:latin typeface="Arial" charset="0"/>
                          <a:ea typeface="ＭＳ Ｐゴシック" charset="0"/>
                          <a:cs typeface="ＭＳ Ｐゴシック" charset="0"/>
                        </a:rPr>
                        <a:t>10,47 </a:t>
                      </a:r>
                    </a:p>
                  </a:txBody>
                  <a:tcPr marL="9310" marR="9310" marT="9310" marB="0"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900" b="1" i="0" u="none" strike="noStrike" cap="none" normalizeH="0" baseline="0" dirty="0">
                          <a:ln>
                            <a:noFill/>
                          </a:ln>
                          <a:solidFill>
                            <a:srgbClr val="16365C"/>
                          </a:solidFill>
                          <a:effectLst/>
                          <a:latin typeface="Arial" charset="0"/>
                          <a:ea typeface="ＭＳ Ｐゴシック" charset="0"/>
                          <a:cs typeface="ＭＳ Ｐゴシック" charset="0"/>
                        </a:rPr>
                        <a:t>18,1%</a:t>
                      </a:r>
                    </a:p>
                  </a:txBody>
                  <a:tcPr marL="9310" marR="9310" marT="9310" marB="0" anchor="ctr" horzOverflow="overflow">
                    <a:lnL w="3175" cap="flat" cmpd="sng" algn="ctr">
                      <a:solidFill>
                        <a:schemeClr val="tx1"/>
                      </a:solidFill>
                      <a:prstDash val="sysDot"/>
                      <a:round/>
                      <a:headEnd type="none" w="med" len="med"/>
                      <a:tailEnd type="none" w="med" len="med"/>
                    </a:lnL>
                    <a:lnR>
                      <a:noFill/>
                    </a:lnR>
                    <a:lnT w="3175" cap="flat" cmpd="sng" algn="ctr">
                      <a:solidFill>
                        <a:schemeClr val="tx1"/>
                      </a:solidFill>
                      <a:prstDash val="sysDot"/>
                      <a:round/>
                      <a:headEnd type="none" w="med" len="med"/>
                      <a:tailEnd type="none" w="med" len="med"/>
                    </a:lnT>
                    <a:lnB>
                      <a:noFill/>
                    </a:lnB>
                    <a:lnTlToBr>
                      <a:noFill/>
                    </a:lnTlToBr>
                    <a:lnBlToTr>
                      <a:noFill/>
                    </a:lnBlToTr>
                    <a:solidFill>
                      <a:srgbClr val="E6B9B8"/>
                    </a:solidFill>
                  </a:tcPr>
                </a:tc>
              </a:tr>
            </a:tbl>
          </a:graphicData>
        </a:graphic>
      </p:graphicFrame>
      <p:sp>
        <p:nvSpPr>
          <p:cNvPr id="18" name="CasellaDiTesto 17"/>
          <p:cNvSpPr txBox="1"/>
          <p:nvPr/>
        </p:nvSpPr>
        <p:spPr>
          <a:xfrm>
            <a:off x="176213" y="87313"/>
            <a:ext cx="8643937" cy="369887"/>
          </a:xfrm>
          <a:prstGeom prst="rect">
            <a:avLst/>
          </a:prstGeom>
          <a:solidFill>
            <a:schemeClr val="bg1">
              <a:lumMod val="85000"/>
            </a:schemeClr>
          </a:solidFill>
        </p:spPr>
        <p:txBody>
          <a:bodyPr>
            <a:spAutoFit/>
          </a:bodyPr>
          <a:lstStyle>
            <a:lvl1pPr algn="l">
              <a:defRPr>
                <a:solidFill>
                  <a:schemeClr val="tx1"/>
                </a:solidFill>
                <a:latin typeface="Calibri" charset="0"/>
                <a:ea typeface="ＭＳ Ｐゴシック" charset="0"/>
                <a:cs typeface="ＭＳ Ｐゴシック" charset="0"/>
              </a:defRPr>
            </a:lvl1pPr>
            <a:lvl2pPr marL="37931725" indent="-37474525" algn="l">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800"/>
              <a:t>MORTALITA</a:t>
            </a:r>
            <a:r>
              <a:rPr lang="ja-JP" altLang="it-IT" sz="1800"/>
              <a:t>’</a:t>
            </a:r>
            <a:r>
              <a:rPr lang="it-IT" sz="1800"/>
              <a:t> PER TUMORE IN OSPEDALE</a:t>
            </a:r>
          </a:p>
        </p:txBody>
      </p:sp>
      <p:cxnSp>
        <p:nvCxnSpPr>
          <p:cNvPr id="27" name="Connettore 1 26"/>
          <p:cNvCxnSpPr/>
          <p:nvPr/>
        </p:nvCxnSpPr>
        <p:spPr>
          <a:xfrm rot="16200000" flipH="1">
            <a:off x="619126" y="5389347"/>
            <a:ext cx="131762" cy="1587"/>
          </a:xfrm>
          <a:prstGeom prst="line">
            <a:avLst/>
          </a:prstGeom>
          <a:ln>
            <a:solidFill>
              <a:schemeClr val="accent3">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684213" y="5494122"/>
            <a:ext cx="250825" cy="0"/>
          </a:xfrm>
          <a:prstGeom prst="line">
            <a:avLst/>
          </a:prstGeom>
          <a:ln>
            <a:solidFill>
              <a:schemeClr val="accent3">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CasellaDiTesto 13"/>
          <p:cNvSpPr txBox="1">
            <a:spLocks noChangeArrowheads="1"/>
          </p:cNvSpPr>
          <p:nvPr/>
        </p:nvSpPr>
        <p:spPr bwMode="auto">
          <a:xfrm>
            <a:off x="179512" y="6474822"/>
            <a:ext cx="4968751" cy="338554"/>
          </a:xfrm>
          <a:prstGeom prst="rect">
            <a:avLst/>
          </a:prstGeom>
          <a:solidFill>
            <a:schemeClr val="bg1"/>
          </a:solidFill>
          <a:ln>
            <a:noFill/>
          </a:ln>
          <a:extLst/>
        </p:spPr>
        <p:txBody>
          <a:bodyPr wrap="square">
            <a:spAutoFit/>
          </a:bodyPr>
          <a:lstStyle>
            <a:lvl1pPr algn="l">
              <a:defRPr>
                <a:solidFill>
                  <a:schemeClr val="tx1"/>
                </a:solidFill>
                <a:latin typeface="Calibri" charset="0"/>
                <a:ea typeface="ＭＳ Ｐゴシック" charset="0"/>
                <a:cs typeface="ＭＳ Ｐゴシック" charset="0"/>
              </a:defRPr>
            </a:lvl1pPr>
            <a:lvl2pPr marL="37931725" indent="-37474525" algn="l">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0" dirty="0"/>
              <a:t>Fonte: Relazione Parlamento, 2014</a:t>
            </a:r>
          </a:p>
        </p:txBody>
      </p:sp>
    </p:spTree>
    <p:extLst>
      <p:ext uri="{BB962C8B-B14F-4D97-AF65-F5344CB8AC3E}">
        <p14:creationId xmlns:p14="http://schemas.microsoft.com/office/powerpoint/2010/main" val="3526132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397189870"/>
              </p:ext>
            </p:extLst>
          </p:nvPr>
        </p:nvGraphicFramePr>
        <p:xfrm>
          <a:off x="70644" y="2355941"/>
          <a:ext cx="8928100" cy="3036360"/>
        </p:xfrm>
        <a:graphic>
          <a:graphicData uri="http://schemas.openxmlformats.org/drawingml/2006/table">
            <a:tbl>
              <a:tblPr/>
              <a:tblGrid>
                <a:gridCol w="3565252"/>
                <a:gridCol w="1656184"/>
                <a:gridCol w="3706664"/>
              </a:tblGrid>
              <a:tr h="68195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rgbClr val="FFFFFF"/>
                        </a:solidFill>
                        <a:effectLst>
                          <a:outerShdw blurRad="38100" dist="38100" dir="2700000" algn="tl">
                            <a:srgbClr val="000000">
                              <a:alpha val="43137"/>
                            </a:srgbClr>
                          </a:outerShdw>
                        </a:effectLst>
                        <a:latin typeface="Calibri" charset="0"/>
                        <a:ea typeface="ＭＳ Ｐゴシック" charset="0"/>
                        <a:cs typeface="ＭＳ Ｐゴシック" charset="0"/>
                      </a:endParaRP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FFFFFF"/>
                          </a:solidFill>
                          <a:effectLst>
                            <a:outerShdw blurRad="38100" dist="38100" dir="2700000" algn="tl">
                              <a:srgbClr val="000000">
                                <a:alpha val="43137"/>
                              </a:srgbClr>
                            </a:outerShdw>
                          </a:effectLst>
                          <a:latin typeface="Calibri" charset="0"/>
                          <a:ea typeface="ＭＳ Ｐゴシック" charset="0"/>
                          <a:cs typeface="ＭＳ Ｐゴシック" charset="0"/>
                        </a:rPr>
                        <a:t>DM 43/2007</a:t>
                      </a:r>
                    </a:p>
                  </a:txBody>
                  <a:tcPr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FFFFFF"/>
                          </a:solidFill>
                          <a:effectLst>
                            <a:outerShdw blurRad="38100" dist="38100" dir="2700000" algn="tl">
                              <a:srgbClr val="000000">
                                <a:alpha val="43137"/>
                              </a:srgbClr>
                            </a:outerShdw>
                          </a:effectLst>
                          <a:latin typeface="Calibri" charset="0"/>
                          <a:ea typeface="ＭＳ Ｐゴシック" charset="0"/>
                          <a:cs typeface="ＭＳ Ｐゴシック" charset="0"/>
                        </a:rPr>
                        <a:t>RELAZIONE AL PARLAMENTO 2014</a:t>
                      </a:r>
                    </a:p>
                  </a:txBody>
                  <a:tcPr anchor="ct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2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charset="0"/>
                          <a:ea typeface="ＭＳ Ｐゴシック" charset="0"/>
                          <a:cs typeface="ＭＳ Ｐゴシック" charset="0"/>
                        </a:rPr>
                        <a:t>01. Numero di malati deceduti a causa di tumore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charset="0"/>
                          <a:ea typeface="ＭＳ Ｐゴシック" charset="0"/>
                          <a:cs typeface="ＭＳ Ｐゴシック" charset="0"/>
                        </a:rPr>
                        <a:t>(Istat ICD9 Cod. 140-208) assistiti dalla Rete di cure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charset="0"/>
                          <a:ea typeface="ＭＳ Ｐゴシック" charset="0"/>
                          <a:cs typeface="ＭＳ Ｐゴシック" charset="0"/>
                        </a:rPr>
                        <a:t>palliative a domicilio e/o in hospice / n. di malati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000000"/>
                          </a:solidFill>
                          <a:effectLst/>
                          <a:latin typeface="Calibri" charset="0"/>
                          <a:ea typeface="ＭＳ Ｐゴシック" charset="0"/>
                          <a:cs typeface="ＭＳ Ｐゴシック" charset="0"/>
                        </a:rPr>
                        <a:t>deceduti per malattia oncologica.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Calibri" charset="0"/>
                          <a:ea typeface="ＭＳ Ｐゴシック" charset="0"/>
                          <a:cs typeface="ＭＳ Ｐゴシック" charset="0"/>
                        </a:rPr>
                        <a:t>≥ 65%</a:t>
                      </a:r>
                    </a:p>
                  </a:txBody>
                  <a:tcPr anchor="ctr" horzOverflow="overflow">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alibri" charset="0"/>
                          <a:ea typeface="ＭＳ Ｐゴシック" charset="0"/>
                          <a:cs typeface="ＭＳ Ｐゴシック" charset="0"/>
                        </a:rPr>
                        <a:t>HOSPICE: 9%</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0000"/>
                          </a:solidFill>
                          <a:effectLst/>
                          <a:latin typeface="Calibri" charset="0"/>
                          <a:ea typeface="ＭＳ Ｐゴシック" charset="0"/>
                          <a:cs typeface="ＭＳ Ｐゴシック" charset="0"/>
                        </a:rPr>
                        <a:t>(</a:t>
                      </a:r>
                      <a:r>
                        <a:rPr kumimoji="0" lang="it-IT" sz="1800" b="0" i="0" u="sng" strike="noStrike" cap="none" normalizeH="0" baseline="0" dirty="0">
                          <a:ln>
                            <a:noFill/>
                          </a:ln>
                          <a:solidFill>
                            <a:srgbClr val="000000"/>
                          </a:solidFill>
                          <a:effectLst/>
                          <a:latin typeface="Calibri" charset="0"/>
                          <a:ea typeface="ＭＳ Ｐゴシック" charset="0"/>
                          <a:cs typeface="ＭＳ Ｐゴシック" charset="0"/>
                        </a:rPr>
                        <a:t>GOLD STANDARD  20%</a:t>
                      </a:r>
                      <a:r>
                        <a:rPr kumimoji="0" lang="it-IT" sz="1600" b="0" i="0" u="none" strike="noStrike" cap="none" normalizeH="0" baseline="0" dirty="0">
                          <a:ln>
                            <a:noFill/>
                          </a:ln>
                          <a:solidFill>
                            <a:srgbClr val="000000"/>
                          </a:solidFill>
                          <a:effectLst/>
                          <a:latin typeface="Calibri" charset="0"/>
                          <a:ea typeface="ＭＳ Ｐゴシック" charset="0"/>
                          <a:cs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rgbClr val="000000"/>
                          </a:solidFill>
                          <a:effectLst/>
                          <a:latin typeface="Calibri" charset="0"/>
                          <a:ea typeface="ＭＳ Ｐゴシック" charset="0"/>
                          <a:cs typeface="ＭＳ Ｐゴシック" charset="0"/>
                        </a:rPr>
                        <a:t>CURE PALLIATIVE DOMICILIARI: 20,2%</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0000"/>
                          </a:solidFill>
                          <a:effectLst/>
                          <a:latin typeface="Calibri" charset="0"/>
                          <a:ea typeface="ＭＳ Ｐゴシック" charset="0"/>
                          <a:cs typeface="ＭＳ Ｐゴシック" charset="0"/>
                        </a:rPr>
                        <a:t>(</a:t>
                      </a:r>
                      <a:r>
                        <a:rPr kumimoji="0" lang="it-IT" sz="1800" b="0" i="0" u="sng" strike="noStrike" cap="none" normalizeH="0" baseline="0" dirty="0">
                          <a:ln>
                            <a:noFill/>
                          </a:ln>
                          <a:solidFill>
                            <a:srgbClr val="000000"/>
                          </a:solidFill>
                          <a:effectLst/>
                          <a:latin typeface="Calibri" charset="0"/>
                          <a:ea typeface="ＭＳ Ｐゴシック" charset="0"/>
                          <a:cs typeface="ＭＳ Ｐゴシック" charset="0"/>
                        </a:rPr>
                        <a:t>GOLD STANDARD 45%</a:t>
                      </a:r>
                      <a:r>
                        <a:rPr kumimoji="0" lang="it-IT" sz="1600" b="0" i="0" u="none" strike="noStrike" cap="none" normalizeH="0" baseline="0" dirty="0">
                          <a:ln>
                            <a:noFill/>
                          </a:ln>
                          <a:solidFill>
                            <a:srgbClr val="000000"/>
                          </a:solidFill>
                          <a:effectLst/>
                          <a:latin typeface="Calibri" charset="0"/>
                          <a:ea typeface="ＭＳ Ｐゴシック" charset="0"/>
                          <a:cs typeface="ＭＳ Ｐゴシック"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rgbClr val="000000"/>
                          </a:solidFill>
                          <a:effectLst/>
                          <a:latin typeface="Calibri" charset="0"/>
                          <a:ea typeface="ＭＳ Ｐゴシック" charset="0"/>
                          <a:cs typeface="ＭＳ Ｐゴシック" charset="0"/>
                        </a:rPr>
                        <a:t>N.B. Il flusso informativo di alcune regioni non intercetta tutti i malati assistiti in Cure Palliative domiciliari (Es. STCP Lombardia)</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sp>
        <p:nvSpPr>
          <p:cNvPr id="30735" name="Sottotitolo 2"/>
          <p:cNvSpPr txBox="1">
            <a:spLocks/>
          </p:cNvSpPr>
          <p:nvPr/>
        </p:nvSpPr>
        <p:spPr bwMode="auto">
          <a:xfrm>
            <a:off x="250825" y="92075"/>
            <a:ext cx="84978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Calibri" charset="0"/>
                <a:ea typeface="ＭＳ Ｐゴシック" charset="0"/>
                <a:cs typeface="ＭＳ Ｐゴシック" charset="0"/>
              </a:defRPr>
            </a:lvl1pPr>
            <a:lvl2pPr marL="37931725" indent="-37474525" algn="l">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endParaRPr lang="it-IT" b="0">
              <a:solidFill>
                <a:srgbClr val="FFFFFF"/>
              </a:solidFill>
            </a:endParaRPr>
          </a:p>
        </p:txBody>
      </p:sp>
      <p:grpSp>
        <p:nvGrpSpPr>
          <p:cNvPr id="30736" name="Gruppo 4"/>
          <p:cNvGrpSpPr>
            <a:grpSpLocks/>
          </p:cNvGrpSpPr>
          <p:nvPr/>
        </p:nvGrpSpPr>
        <p:grpSpPr bwMode="auto">
          <a:xfrm>
            <a:off x="900482" y="715342"/>
            <a:ext cx="7339012" cy="1633538"/>
            <a:chOff x="442399" y="144025"/>
            <a:chExt cx="7339066" cy="3322418"/>
          </a:xfrm>
        </p:grpSpPr>
        <p:sp>
          <p:nvSpPr>
            <p:cNvPr id="6" name="Rettangolo arrotondato 5"/>
            <p:cNvSpPr/>
            <p:nvPr/>
          </p:nvSpPr>
          <p:spPr>
            <a:xfrm>
              <a:off x="442399" y="144025"/>
              <a:ext cx="7339066" cy="3322418"/>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ttangolo 6"/>
            <p:cNvSpPr/>
            <p:nvPr/>
          </p:nvSpPr>
          <p:spPr>
            <a:xfrm>
              <a:off x="604325" y="306769"/>
              <a:ext cx="7015214" cy="2996932"/>
            </a:xfrm>
            <a:prstGeom prst="rect">
              <a:avLst/>
            </a:prstGeom>
          </p:spPr>
          <p:style>
            <a:lnRef idx="0">
              <a:scrgbClr r="0" g="0" b="0"/>
            </a:lnRef>
            <a:fillRef idx="0">
              <a:scrgbClr r="0" g="0" b="0"/>
            </a:fillRef>
            <a:effectRef idx="0">
              <a:scrgbClr r="0" g="0" b="0"/>
            </a:effectRef>
            <a:fontRef idx="minor">
              <a:schemeClr val="lt1"/>
            </a:fontRef>
          </p:style>
          <p:txBody>
            <a:bodyPr lIns="152400" tIns="76200" rIns="152400" bIns="76200" anchor="ctr"/>
            <a:lstStyle/>
            <a:p>
              <a:pPr algn="l" defTabSz="1778000">
                <a:lnSpc>
                  <a:spcPct val="90000"/>
                </a:lnSpc>
                <a:spcAft>
                  <a:spcPct val="35000"/>
                </a:spcAft>
              </a:pPr>
              <a:r>
                <a:rPr lang="it-IT" sz="2400" b="1">
                  <a:solidFill>
                    <a:srgbClr val="FFFFFF"/>
                  </a:solidFill>
                  <a:effectLst>
                    <a:outerShdw blurRad="38100" dist="38100" dir="2700000" algn="tl">
                      <a:srgbClr val="000000">
                        <a:alpha val="43137"/>
                      </a:srgbClr>
                    </a:outerShdw>
                  </a:effectLst>
                  <a:latin typeface="Calibri" charset="0"/>
                  <a:ea typeface="ＭＳ Ｐゴシック" charset="0"/>
                  <a:cs typeface="ＭＳ Ｐゴシック" charset="0"/>
                </a:rPr>
                <a:t>IL DM 43 DEFINISCE UN GOLD STANDARD: IL 65% DEI DECEDUTI A CAUSA DI TUMORE DOVREBBE ESSERE SEGUITO DA RETE CP.</a:t>
              </a:r>
            </a:p>
          </p:txBody>
        </p:sp>
      </p:grpSp>
      <p:grpSp>
        <p:nvGrpSpPr>
          <p:cNvPr id="30737" name="Gruppo 8"/>
          <p:cNvGrpSpPr>
            <a:grpSpLocks/>
          </p:cNvGrpSpPr>
          <p:nvPr/>
        </p:nvGrpSpPr>
        <p:grpSpPr bwMode="auto">
          <a:xfrm>
            <a:off x="3165844" y="5423268"/>
            <a:ext cx="2808288" cy="643362"/>
            <a:chOff x="442399" y="144025"/>
            <a:chExt cx="7339066" cy="3322418"/>
          </a:xfrm>
        </p:grpSpPr>
        <p:sp>
          <p:nvSpPr>
            <p:cNvPr id="10" name="Rettangolo arrotondato 9"/>
            <p:cNvSpPr/>
            <p:nvPr/>
          </p:nvSpPr>
          <p:spPr>
            <a:xfrm>
              <a:off x="442399" y="144025"/>
              <a:ext cx="7339066" cy="3322418"/>
            </a:xfrm>
            <a:prstGeom prst="roundRect">
              <a:avLst/>
            </a:prstGeom>
            <a:noFill/>
          </p:spPr>
          <p:style>
            <a:lnRef idx="2">
              <a:schemeClr val="accent2"/>
            </a:lnRef>
            <a:fillRef idx="1">
              <a:schemeClr val="lt1"/>
            </a:fillRef>
            <a:effectRef idx="0">
              <a:schemeClr val="accent2"/>
            </a:effectRef>
            <a:fontRef idx="minor">
              <a:schemeClr val="dk1"/>
            </a:fontRef>
          </p:style>
        </p:sp>
        <p:sp>
          <p:nvSpPr>
            <p:cNvPr id="11" name="Rettangolo 10"/>
            <p:cNvSpPr/>
            <p:nvPr/>
          </p:nvSpPr>
          <p:spPr>
            <a:xfrm>
              <a:off x="604200" y="304682"/>
              <a:ext cx="7015464" cy="3001105"/>
            </a:xfrm>
            <a:prstGeom prst="rect">
              <a:avLst/>
            </a:prstGeom>
          </p:spPr>
          <p:style>
            <a:lnRef idx="0">
              <a:scrgbClr r="0" g="0" b="0"/>
            </a:lnRef>
            <a:fillRef idx="0">
              <a:scrgbClr r="0" g="0" b="0"/>
            </a:fillRef>
            <a:effectRef idx="0">
              <a:scrgbClr r="0" g="0" b="0"/>
            </a:effectRef>
            <a:fontRef idx="minor">
              <a:schemeClr val="lt1"/>
            </a:fontRef>
          </p:style>
          <p:txBody>
            <a:bodyPr lIns="152400" tIns="76200" rIns="152400" bIns="76200" anchor="ctr"/>
            <a:lstStyle/>
            <a:p>
              <a:pPr algn="l" defTabSz="1778000">
                <a:lnSpc>
                  <a:spcPct val="90000"/>
                </a:lnSpc>
                <a:spcAft>
                  <a:spcPct val="35000"/>
                </a:spcAft>
              </a:pPr>
              <a:r>
                <a:rPr lang="it-IT" sz="2800" b="1" dirty="0">
                  <a:solidFill>
                    <a:srgbClr val="FF0000"/>
                  </a:solidFill>
                  <a:effectLst>
                    <a:outerShdw blurRad="38100" dist="38100" dir="2700000" algn="tl">
                      <a:srgbClr val="000000">
                        <a:alpha val="43137"/>
                      </a:srgbClr>
                    </a:outerShdw>
                  </a:effectLst>
                  <a:latin typeface="Calibri" charset="0"/>
                  <a:ea typeface="ＭＳ Ｐゴシック" charset="0"/>
                  <a:cs typeface="ＭＳ Ｐゴシック" charset="0"/>
                </a:rPr>
                <a:t>SIAMO AL 30 %</a:t>
              </a:r>
            </a:p>
          </p:txBody>
        </p:sp>
      </p:grpSp>
      <p:sp>
        <p:nvSpPr>
          <p:cNvPr id="30738" name="CasellaDiTesto 13"/>
          <p:cNvSpPr txBox="1">
            <a:spLocks noChangeArrowheads="1"/>
          </p:cNvSpPr>
          <p:nvPr/>
        </p:nvSpPr>
        <p:spPr bwMode="auto">
          <a:xfrm>
            <a:off x="6228184" y="5466555"/>
            <a:ext cx="28083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Calibri" charset="0"/>
                <a:ea typeface="ＭＳ Ｐゴシック" charset="0"/>
                <a:cs typeface="ＭＳ Ｐゴシック" charset="0"/>
              </a:defRPr>
            </a:lvl1pPr>
            <a:lvl2pPr marL="37931725" indent="-37474525" algn="l">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b="0" dirty="0"/>
              <a:t>Fonte: Relazione Parlamento, 2014</a:t>
            </a:r>
          </a:p>
        </p:txBody>
      </p:sp>
    </p:spTree>
    <p:extLst>
      <p:ext uri="{BB962C8B-B14F-4D97-AF65-F5344CB8AC3E}">
        <p14:creationId xmlns:p14="http://schemas.microsoft.com/office/powerpoint/2010/main" val="3323813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0" y="381000"/>
            <a:ext cx="9144000" cy="1143000"/>
          </a:xfrm>
        </p:spPr>
        <p:txBody>
          <a:bodyPr>
            <a:normAutofit fontScale="90000"/>
          </a:bodyPr>
          <a:lstStyle/>
          <a:p>
            <a:pPr eaLnBrk="1" hangingPunct="1"/>
            <a:r>
              <a:rPr lang="it-IT" altLang="it-IT" dirty="0" smtClean="0"/>
              <a:t>Cure palliative di base: indicatori per il MMG</a:t>
            </a:r>
          </a:p>
        </p:txBody>
      </p:sp>
      <p:sp>
        <p:nvSpPr>
          <p:cNvPr id="13316" name="Rectangle 3"/>
          <p:cNvSpPr>
            <a:spLocks noGrp="1" noChangeArrowheads="1"/>
          </p:cNvSpPr>
          <p:nvPr>
            <p:ph type="subTitle" idx="1"/>
          </p:nvPr>
        </p:nvSpPr>
        <p:spPr>
          <a:xfrm>
            <a:off x="179512" y="1676400"/>
            <a:ext cx="8712968" cy="4992960"/>
          </a:xfrm>
        </p:spPr>
        <p:txBody>
          <a:bodyPr>
            <a:normAutofit fontScale="25000" lnSpcReduction="20000"/>
          </a:bodyPr>
          <a:lstStyle/>
          <a:p>
            <a:pPr algn="l"/>
            <a:r>
              <a:rPr lang="it-IT" altLang="it-IT" sz="11200" i="1" u="sng" dirty="0" smtClean="0">
                <a:solidFill>
                  <a:schemeClr val="tx1"/>
                </a:solidFill>
                <a:latin typeface="+mj-lt"/>
              </a:rPr>
              <a:t>Clinici:</a:t>
            </a:r>
            <a:endParaRPr lang="it-IT" altLang="it-IT" sz="11200" i="1" u="sng" dirty="0">
              <a:solidFill>
                <a:schemeClr val="tx1"/>
              </a:solidFill>
              <a:latin typeface="+mj-lt"/>
            </a:endParaRPr>
          </a:p>
          <a:p>
            <a:pPr algn="l"/>
            <a:r>
              <a:rPr lang="it-IT" altLang="it-IT" sz="9600" dirty="0">
                <a:solidFill>
                  <a:schemeClr val="tx1"/>
                </a:solidFill>
                <a:latin typeface="+mj-lt"/>
              </a:rPr>
              <a:t>*Terapia del  dolore</a:t>
            </a:r>
          </a:p>
          <a:p>
            <a:pPr algn="l"/>
            <a:r>
              <a:rPr lang="it-IT" altLang="it-IT" sz="9600" dirty="0">
                <a:solidFill>
                  <a:schemeClr val="tx1"/>
                </a:solidFill>
                <a:latin typeface="+mj-lt"/>
              </a:rPr>
              <a:t>*Gestione dei sintomi della fase </a:t>
            </a:r>
            <a:r>
              <a:rPr lang="it-IT" altLang="it-IT" sz="9600" dirty="0" smtClean="0">
                <a:solidFill>
                  <a:schemeClr val="tx1"/>
                </a:solidFill>
                <a:latin typeface="+mj-lt"/>
              </a:rPr>
              <a:t>avanzata</a:t>
            </a:r>
          </a:p>
          <a:p>
            <a:pPr algn="l" eaLnBrk="1" hangingPunct="1"/>
            <a:r>
              <a:rPr lang="it-IT" altLang="it-IT" sz="11200" i="1" u="sng" dirty="0" smtClean="0">
                <a:solidFill>
                  <a:schemeClr val="tx1"/>
                </a:solidFill>
                <a:latin typeface="+mj-lt"/>
              </a:rPr>
              <a:t>Relazionali:</a:t>
            </a:r>
          </a:p>
          <a:p>
            <a:pPr algn="l" eaLnBrk="1" hangingPunct="1"/>
            <a:r>
              <a:rPr lang="it-IT" altLang="it-IT" sz="9600" dirty="0" smtClean="0">
                <a:solidFill>
                  <a:schemeClr val="tx1"/>
                </a:solidFill>
                <a:latin typeface="+mj-lt"/>
              </a:rPr>
              <a:t>*Comunicazione diagnosi e prognosi</a:t>
            </a:r>
          </a:p>
          <a:p>
            <a:pPr algn="l" eaLnBrk="1" hangingPunct="1"/>
            <a:r>
              <a:rPr lang="it-IT" altLang="it-IT" sz="9600" dirty="0" smtClean="0">
                <a:solidFill>
                  <a:schemeClr val="tx1"/>
                </a:solidFill>
                <a:latin typeface="+mj-lt"/>
              </a:rPr>
              <a:t>*Relazione con la famiglia</a:t>
            </a:r>
          </a:p>
          <a:p>
            <a:pPr algn="l" eaLnBrk="1" hangingPunct="1"/>
            <a:r>
              <a:rPr lang="it-IT" altLang="it-IT" sz="9600" dirty="0" smtClean="0">
                <a:solidFill>
                  <a:schemeClr val="tx1"/>
                </a:solidFill>
                <a:latin typeface="+mj-lt"/>
              </a:rPr>
              <a:t>*Gestione del lutto patologico</a:t>
            </a:r>
          </a:p>
          <a:p>
            <a:pPr algn="l"/>
            <a:r>
              <a:rPr lang="it-IT" altLang="it-IT" sz="11200" i="1" u="sng" dirty="0" smtClean="0">
                <a:solidFill>
                  <a:schemeClr val="tx1"/>
                </a:solidFill>
                <a:latin typeface="+mj-lt"/>
              </a:rPr>
              <a:t>Organizzativi:</a:t>
            </a:r>
            <a:endParaRPr lang="it-IT" altLang="it-IT" sz="11200" i="1" u="sng" dirty="0">
              <a:solidFill>
                <a:schemeClr val="tx1"/>
              </a:solidFill>
              <a:latin typeface="+mj-lt"/>
            </a:endParaRPr>
          </a:p>
          <a:p>
            <a:pPr algn="l"/>
            <a:r>
              <a:rPr lang="it-IT" altLang="it-IT" sz="9600" dirty="0">
                <a:solidFill>
                  <a:schemeClr val="tx1"/>
                </a:solidFill>
                <a:latin typeface="+mj-lt"/>
              </a:rPr>
              <a:t>*Interfaccia con la struttura distrettuale</a:t>
            </a:r>
          </a:p>
          <a:p>
            <a:pPr algn="l"/>
            <a:r>
              <a:rPr lang="it-IT" altLang="it-IT" sz="9600" dirty="0">
                <a:solidFill>
                  <a:schemeClr val="tx1"/>
                </a:solidFill>
                <a:latin typeface="+mj-lt"/>
              </a:rPr>
              <a:t>*Interfaccia con l’Ospedale</a:t>
            </a:r>
          </a:p>
          <a:p>
            <a:pPr algn="l"/>
            <a:r>
              <a:rPr lang="it-IT" altLang="it-IT" sz="9600" dirty="0">
                <a:solidFill>
                  <a:schemeClr val="tx1"/>
                </a:solidFill>
                <a:latin typeface="+mj-lt"/>
              </a:rPr>
              <a:t>*Copertura urgenze</a:t>
            </a:r>
          </a:p>
          <a:p>
            <a:pPr algn="l"/>
            <a:r>
              <a:rPr lang="it-IT" altLang="it-IT" sz="9600" dirty="0">
                <a:solidFill>
                  <a:schemeClr val="tx1"/>
                </a:solidFill>
                <a:latin typeface="+mj-lt"/>
              </a:rPr>
              <a:t>*Accoglienza del </a:t>
            </a:r>
            <a:r>
              <a:rPr lang="it-IT" altLang="it-IT" sz="9600" dirty="0" smtClean="0">
                <a:solidFill>
                  <a:schemeClr val="tx1"/>
                </a:solidFill>
                <a:latin typeface="+mj-lt"/>
              </a:rPr>
              <a:t>morente  che </a:t>
            </a:r>
            <a:r>
              <a:rPr lang="it-IT" altLang="it-IT" sz="9600" dirty="0">
                <a:solidFill>
                  <a:schemeClr val="tx1"/>
                </a:solidFill>
                <a:latin typeface="+mj-lt"/>
              </a:rPr>
              <a:t>non </a:t>
            </a:r>
            <a:r>
              <a:rPr lang="it-IT" altLang="it-IT" sz="9600" dirty="0" err="1">
                <a:solidFill>
                  <a:schemeClr val="tx1"/>
                </a:solidFill>
                <a:latin typeface="+mj-lt"/>
              </a:rPr>
              <a:t>puo’</a:t>
            </a:r>
            <a:r>
              <a:rPr lang="it-IT" altLang="it-IT" sz="9600" dirty="0">
                <a:solidFill>
                  <a:schemeClr val="tx1"/>
                </a:solidFill>
                <a:latin typeface="+mj-lt"/>
              </a:rPr>
              <a:t> stare a domicilio</a:t>
            </a:r>
          </a:p>
          <a:p>
            <a:pPr algn="l"/>
            <a:endParaRPr lang="it-IT" altLang="it-IT" sz="7200" dirty="0"/>
          </a:p>
          <a:p>
            <a:pPr algn="l" eaLnBrk="1" hangingPunct="1"/>
            <a:endParaRPr lang="it-IT" altLang="it-IT" sz="16000" dirty="0" smtClean="0"/>
          </a:p>
          <a:p>
            <a:pPr algn="l" eaLnBrk="1" hangingPunct="1"/>
            <a:endParaRPr lang="it-IT" altLang="it-IT" sz="2800" dirty="0" smtClean="0"/>
          </a:p>
          <a:p>
            <a:pPr algn="l" eaLnBrk="1" hangingPunct="1"/>
            <a:endParaRPr lang="it-IT" altLang="it-IT" sz="2800" dirty="0" smtClean="0"/>
          </a:p>
          <a:p>
            <a:pPr algn="l" eaLnBrk="1" hangingPunct="1"/>
            <a:endParaRPr lang="it-IT" altLang="it-IT" sz="2800" dirty="0" smtClean="0"/>
          </a:p>
          <a:p>
            <a:pPr algn="l" eaLnBrk="1" hangingPunct="1"/>
            <a:endParaRPr lang="it-IT" altLang="it-IT" dirty="0" smtClean="0"/>
          </a:p>
        </p:txBody>
      </p:sp>
    </p:spTree>
    <p:extLst>
      <p:ext uri="{BB962C8B-B14F-4D97-AF65-F5344CB8AC3E}">
        <p14:creationId xmlns:p14="http://schemas.microsoft.com/office/powerpoint/2010/main" val="1443285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792088"/>
          </a:xfrm>
        </p:spPr>
        <p:txBody>
          <a:bodyPr/>
          <a:lstStyle/>
          <a:p>
            <a:r>
              <a:rPr lang="it-IT" dirty="0" smtClean="0"/>
              <a:t>conclusioni</a:t>
            </a:r>
            <a:endParaRPr lang="it-IT" dirty="0"/>
          </a:p>
        </p:txBody>
      </p:sp>
      <p:sp>
        <p:nvSpPr>
          <p:cNvPr id="3" name="Segnaposto contenuto 2"/>
          <p:cNvSpPr>
            <a:spLocks noGrp="1"/>
          </p:cNvSpPr>
          <p:nvPr>
            <p:ph idx="1"/>
          </p:nvPr>
        </p:nvSpPr>
        <p:spPr>
          <a:xfrm>
            <a:off x="467544" y="980728"/>
            <a:ext cx="8229600" cy="5069160"/>
          </a:xfrm>
        </p:spPr>
        <p:txBody>
          <a:bodyPr/>
          <a:lstStyle/>
          <a:p>
            <a:endParaRPr lang="it-IT" dirty="0" smtClean="0"/>
          </a:p>
          <a:p>
            <a:r>
              <a:rPr lang="it-IT" dirty="0" smtClean="0"/>
              <a:t>I MMG hanno chiari i compiti e le funzioni che possono assolvere nei confronti della persona con cancro e hanno anche creato gli strumenti per misurare l’efficienza ma………….. </a:t>
            </a:r>
          </a:p>
          <a:p>
            <a:r>
              <a:rPr lang="it-IT" dirty="0" smtClean="0"/>
              <a:t>Servizi pubblici e MMG non si parlano a sufficienza in tema di prevenzione</a:t>
            </a:r>
          </a:p>
          <a:p>
            <a:r>
              <a:rPr lang="it-IT" dirty="0" smtClean="0"/>
              <a:t>Rete Oncologica Lombarda e MMG ?????</a:t>
            </a:r>
          </a:p>
          <a:p>
            <a:r>
              <a:rPr lang="it-IT" dirty="0" smtClean="0"/>
              <a:t>Scarsa cultura della </a:t>
            </a:r>
            <a:r>
              <a:rPr lang="it-IT" dirty="0" err="1" smtClean="0"/>
              <a:t>palliazione</a:t>
            </a:r>
            <a:r>
              <a:rPr lang="it-IT" dirty="0" smtClean="0"/>
              <a:t> in MG</a:t>
            </a:r>
          </a:p>
          <a:p>
            <a:pPr marL="0" indent="0">
              <a:buNone/>
            </a:pPr>
            <a:endParaRPr lang="it-IT" dirty="0"/>
          </a:p>
        </p:txBody>
      </p:sp>
    </p:spTree>
    <p:extLst>
      <p:ext uri="{BB962C8B-B14F-4D97-AF65-F5344CB8AC3E}">
        <p14:creationId xmlns:p14="http://schemas.microsoft.com/office/powerpoint/2010/main" val="176099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43" t="1435" r="12209" b="6250"/>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27" t="1843" r="12094" b="5124"/>
          <a:stretch/>
        </p:blipFill>
        <p:spPr bwMode="auto">
          <a:xfrm>
            <a:off x="8001" y="7144"/>
            <a:ext cx="9136000" cy="685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03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2" t="1639" r="12325" b="625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142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3" t="1435" r="12210" b="4713"/>
          <a:stretch/>
        </p:blipFill>
        <p:spPr bwMode="auto">
          <a:xfrm>
            <a:off x="16829" y="0"/>
            <a:ext cx="9127171" cy="686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61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27" t="1639" r="12326" b="6250"/>
          <a:stretch/>
        </p:blipFill>
        <p:spPr bwMode="auto">
          <a:xfrm>
            <a:off x="1" y="-6808"/>
            <a:ext cx="9143999" cy="686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515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2" t="1435" r="12325" b="6250"/>
          <a:stretch/>
        </p:blipFill>
        <p:spPr bwMode="auto">
          <a:xfrm>
            <a:off x="21410" y="0"/>
            <a:ext cx="91225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971600" y="2060848"/>
            <a:ext cx="648072" cy="37444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6430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107504" y="34482"/>
            <a:ext cx="8856984" cy="1143000"/>
          </a:xfrm>
        </p:spPr>
        <p:txBody>
          <a:bodyPr>
            <a:normAutofit fontScale="90000"/>
          </a:bodyPr>
          <a:lstStyle/>
          <a:p>
            <a:pPr eaLnBrk="1" hangingPunct="1"/>
            <a:r>
              <a:rPr lang="it-IT" altLang="it-IT" sz="4000" dirty="0" smtClean="0">
                <a:solidFill>
                  <a:srgbClr val="FF0000"/>
                </a:solidFill>
              </a:rPr>
              <a:t>Oncologia e medicina generale:</a:t>
            </a:r>
            <a:br>
              <a:rPr lang="it-IT" altLang="it-IT" sz="4000" dirty="0" smtClean="0">
                <a:solidFill>
                  <a:srgbClr val="FF0000"/>
                </a:solidFill>
              </a:rPr>
            </a:br>
            <a:r>
              <a:rPr lang="it-IT" altLang="it-IT" sz="4000" dirty="0" smtClean="0">
                <a:solidFill>
                  <a:srgbClr val="FF0000"/>
                </a:solidFill>
              </a:rPr>
              <a:t>la </a:t>
            </a:r>
            <a:r>
              <a:rPr lang="it-IT" altLang="it-IT" sz="4000" dirty="0" err="1" smtClean="0">
                <a:solidFill>
                  <a:srgbClr val="FF0000"/>
                </a:solidFill>
              </a:rPr>
              <a:t>specificita</a:t>
            </a:r>
            <a:r>
              <a:rPr lang="it-IT" altLang="it-IT" dirty="0" err="1" smtClean="0">
                <a:solidFill>
                  <a:srgbClr val="FF0000"/>
                </a:solidFill>
              </a:rPr>
              <a:t>’</a:t>
            </a:r>
            <a:endParaRPr lang="it-IT" altLang="it-IT" dirty="0" smtClean="0">
              <a:solidFill>
                <a:srgbClr val="FF0000"/>
              </a:solidFill>
            </a:endParaRPr>
          </a:p>
        </p:txBody>
      </p:sp>
      <p:sp>
        <p:nvSpPr>
          <p:cNvPr id="13315" name="Rectangle 3"/>
          <p:cNvSpPr>
            <a:spLocks noGrp="1" noChangeArrowheads="1"/>
          </p:cNvSpPr>
          <p:nvPr>
            <p:ph type="subTitle" idx="1"/>
          </p:nvPr>
        </p:nvSpPr>
        <p:spPr>
          <a:xfrm>
            <a:off x="179512" y="1340768"/>
            <a:ext cx="8784976" cy="5400600"/>
          </a:xfrm>
        </p:spPr>
        <p:txBody>
          <a:bodyPr>
            <a:noAutofit/>
          </a:bodyPr>
          <a:lstStyle/>
          <a:p>
            <a:pPr marL="457200" indent="-457200" algn="l" eaLnBrk="1" hangingPunct="1">
              <a:buFont typeface="Wingdings" panose="05000000000000000000" pitchFamily="2" charset="2"/>
              <a:buChar char="v"/>
            </a:pPr>
            <a:r>
              <a:rPr lang="it-IT" altLang="it-IT" sz="2800" dirty="0" smtClean="0">
                <a:solidFill>
                  <a:schemeClr val="tx1"/>
                </a:solidFill>
              </a:rPr>
              <a:t>Valutazione del rischio</a:t>
            </a:r>
          </a:p>
          <a:p>
            <a:pPr marL="457200" indent="-457200" algn="l" eaLnBrk="1" hangingPunct="1">
              <a:buFont typeface="Wingdings" panose="05000000000000000000" pitchFamily="2" charset="2"/>
              <a:buChar char="v"/>
            </a:pPr>
            <a:r>
              <a:rPr lang="it-IT" altLang="it-IT" sz="2800" dirty="0" smtClean="0">
                <a:solidFill>
                  <a:schemeClr val="tx1"/>
                </a:solidFill>
              </a:rPr>
              <a:t>Prevenzione</a:t>
            </a:r>
          </a:p>
          <a:p>
            <a:pPr marL="457200" indent="-457200" algn="l" eaLnBrk="1" hangingPunct="1">
              <a:buFont typeface="Wingdings" panose="05000000000000000000" pitchFamily="2" charset="2"/>
              <a:buChar char="v"/>
            </a:pPr>
            <a:r>
              <a:rPr lang="it-IT" altLang="it-IT" sz="2800" dirty="0" smtClean="0">
                <a:solidFill>
                  <a:schemeClr val="tx1"/>
                </a:solidFill>
              </a:rPr>
              <a:t>Diagnosi precoce</a:t>
            </a:r>
          </a:p>
          <a:p>
            <a:pPr marL="457200" indent="-457200" algn="l" eaLnBrk="1" hangingPunct="1">
              <a:buFont typeface="Wingdings" panose="05000000000000000000" pitchFamily="2" charset="2"/>
              <a:buChar char="v"/>
            </a:pPr>
            <a:r>
              <a:rPr lang="it-IT" altLang="it-IT" sz="2800" dirty="0" err="1" smtClean="0">
                <a:solidFill>
                  <a:schemeClr val="tx1"/>
                </a:solidFill>
              </a:rPr>
              <a:t>Counselling</a:t>
            </a:r>
            <a:r>
              <a:rPr lang="it-IT" altLang="it-IT" sz="2800" dirty="0" smtClean="0">
                <a:solidFill>
                  <a:schemeClr val="tx1"/>
                </a:solidFill>
              </a:rPr>
              <a:t> e gestione degli eventi intercorrenti  </a:t>
            </a:r>
          </a:p>
          <a:p>
            <a:pPr algn="l" eaLnBrk="1" hangingPunct="1"/>
            <a:r>
              <a:rPr lang="it-IT" altLang="it-IT" sz="2800" dirty="0">
                <a:solidFill>
                  <a:schemeClr val="tx1"/>
                </a:solidFill>
              </a:rPr>
              <a:t> </a:t>
            </a:r>
            <a:r>
              <a:rPr lang="it-IT" altLang="it-IT" sz="2800" dirty="0" smtClean="0">
                <a:solidFill>
                  <a:schemeClr val="tx1"/>
                </a:solidFill>
              </a:rPr>
              <a:t>     nella fase della cura in collaborazione con gli </a:t>
            </a:r>
          </a:p>
          <a:p>
            <a:pPr algn="l" eaLnBrk="1" hangingPunct="1"/>
            <a:r>
              <a:rPr lang="it-IT" altLang="it-IT" sz="2800" dirty="0" smtClean="0">
                <a:solidFill>
                  <a:schemeClr val="tx1"/>
                </a:solidFill>
              </a:rPr>
              <a:t>      specialisti </a:t>
            </a:r>
          </a:p>
          <a:p>
            <a:pPr marL="457200" indent="-457200" algn="l" eaLnBrk="1" hangingPunct="1">
              <a:buFont typeface="Wingdings" panose="05000000000000000000" pitchFamily="2" charset="2"/>
              <a:buChar char="v"/>
            </a:pPr>
            <a:r>
              <a:rPr lang="it-IT" altLang="it-IT" sz="2800" dirty="0" err="1" smtClean="0">
                <a:solidFill>
                  <a:schemeClr val="tx1"/>
                </a:solidFill>
              </a:rPr>
              <a:t>Follow</a:t>
            </a:r>
            <a:r>
              <a:rPr lang="it-IT" altLang="it-IT" sz="2800" dirty="0" smtClean="0">
                <a:solidFill>
                  <a:schemeClr val="tx1"/>
                </a:solidFill>
              </a:rPr>
              <a:t> up di pz “guariti” in collaborazione con </a:t>
            </a:r>
          </a:p>
          <a:p>
            <a:pPr algn="l" eaLnBrk="1" hangingPunct="1"/>
            <a:r>
              <a:rPr lang="it-IT" altLang="it-IT" sz="2800" dirty="0">
                <a:solidFill>
                  <a:schemeClr val="tx1"/>
                </a:solidFill>
              </a:rPr>
              <a:t> </a:t>
            </a:r>
            <a:r>
              <a:rPr lang="it-IT" altLang="it-IT" sz="2800" dirty="0" smtClean="0">
                <a:solidFill>
                  <a:schemeClr val="tx1"/>
                </a:solidFill>
              </a:rPr>
              <a:t>     specialisti</a:t>
            </a:r>
          </a:p>
          <a:p>
            <a:pPr marL="457200" indent="-457200" algn="l" eaLnBrk="1" hangingPunct="1">
              <a:buFont typeface="Wingdings" panose="05000000000000000000" pitchFamily="2" charset="2"/>
              <a:buChar char="v"/>
            </a:pPr>
            <a:r>
              <a:rPr lang="it-IT" altLang="it-IT" sz="2800" dirty="0" smtClean="0">
                <a:solidFill>
                  <a:schemeClr val="tx1"/>
                </a:solidFill>
              </a:rPr>
              <a:t>Cure palliative oncologiche di base</a:t>
            </a:r>
          </a:p>
          <a:p>
            <a:pPr marL="457200" indent="-457200" algn="l" eaLnBrk="1" hangingPunct="1">
              <a:buFont typeface="Wingdings" panose="05000000000000000000" pitchFamily="2" charset="2"/>
              <a:buChar char="v"/>
            </a:pPr>
            <a:r>
              <a:rPr lang="it-IT" altLang="it-IT" sz="2800" dirty="0" smtClean="0">
                <a:solidFill>
                  <a:schemeClr val="tx1"/>
                </a:solidFill>
              </a:rPr>
              <a:t>Cure di fine vita</a:t>
            </a:r>
          </a:p>
          <a:p>
            <a:pPr algn="l" eaLnBrk="1" hangingPunct="1"/>
            <a:endParaRPr lang="it-IT" altLang="it-IT" u="sng" dirty="0" smtClean="0"/>
          </a:p>
        </p:txBody>
      </p:sp>
    </p:spTree>
    <p:extLst>
      <p:ext uri="{BB962C8B-B14F-4D97-AF65-F5344CB8AC3E}">
        <p14:creationId xmlns:p14="http://schemas.microsoft.com/office/powerpoint/2010/main" val="194974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dissolv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dissolve">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dissolve">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dissolve">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dissolve">
                                      <p:cBhvr>
                                        <p:cTn id="47" dur="5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dissolve">
                                      <p:cBhvr>
                                        <p:cTn id="52"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800</Words>
  <Application>Microsoft Office PowerPoint</Application>
  <PresentationFormat>Presentazione su schermo (4:3)</PresentationFormat>
  <Paragraphs>190</Paragraphs>
  <Slides>29</Slides>
  <Notes>2</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Oncologia e medicina generale: la specificita’</vt:lpstr>
      <vt:lpstr>Oncologia e medicina generale: la specificita’</vt:lpstr>
      <vt:lpstr>Presentazione standard di PowerPoint</vt:lpstr>
      <vt:lpstr>Presentazione standard di PowerPoint</vt:lpstr>
      <vt:lpstr>Oncologia e medicina generale: la specificita’</vt:lpstr>
      <vt:lpstr>Attori della vicenda  “malattia neoplastica”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Cure palliative di base: indicatori per il MMG</vt:lpstr>
      <vt:lpstr>conclusioni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Indicatori per la malattia oncologica in Medicina Generale Dott. OVIDIO BRIGNOLI</dc:title>
  <dc:creator>Ovidio Brignoli</dc:creator>
  <cp:lastModifiedBy>Conferenze</cp:lastModifiedBy>
  <cp:revision>21</cp:revision>
  <dcterms:created xsi:type="dcterms:W3CDTF">2016-03-08T21:11:48Z</dcterms:created>
  <dcterms:modified xsi:type="dcterms:W3CDTF">2016-03-12T10:59:54Z</dcterms:modified>
</cp:coreProperties>
</file>