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45" r:id="rId3"/>
  </p:sldMasterIdLst>
  <p:notesMasterIdLst>
    <p:notesMasterId r:id="rId62"/>
  </p:notesMasterIdLst>
  <p:sldIdLst>
    <p:sldId id="411" r:id="rId4"/>
    <p:sldId id="331" r:id="rId5"/>
    <p:sldId id="408" r:id="rId6"/>
    <p:sldId id="409" r:id="rId7"/>
    <p:sldId id="332" r:id="rId8"/>
    <p:sldId id="333" r:id="rId9"/>
    <p:sldId id="345" r:id="rId10"/>
    <p:sldId id="347" r:id="rId11"/>
    <p:sldId id="361" r:id="rId12"/>
    <p:sldId id="362" r:id="rId13"/>
    <p:sldId id="355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404" r:id="rId56"/>
    <p:sldId id="405" r:id="rId57"/>
    <p:sldId id="406" r:id="rId58"/>
    <p:sldId id="407" r:id="rId59"/>
    <p:sldId id="358" r:id="rId60"/>
    <p:sldId id="410" r:id="rId6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FF"/>
    <a:srgbClr val="CCECFF"/>
    <a:srgbClr val="FAE778"/>
    <a:srgbClr val="00FF00"/>
    <a:srgbClr val="15E3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8387" autoAdjust="0"/>
  </p:normalViewPr>
  <p:slideViewPr>
    <p:cSldViewPr>
      <p:cViewPr>
        <p:scale>
          <a:sx n="75" d="100"/>
          <a:sy n="75" d="100"/>
        </p:scale>
        <p:origin x="-3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1</a:t>
          </a:r>
          <a:endParaRPr lang="it-IT" sz="40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1800" b="1" dirty="0" smtClean="0"/>
            <a:t>1) L’Elettroforesi </a:t>
          </a:r>
          <a:r>
            <a:rPr lang="it-IT" sz="1800" b="1" dirty="0" err="1" smtClean="0"/>
            <a:t>sieroproteica</a:t>
          </a:r>
          <a:r>
            <a:rPr lang="it-IT" sz="1800" b="1" dirty="0" smtClean="0"/>
            <a:t> </a:t>
          </a:r>
          <a:r>
            <a:rPr lang="it-IT" sz="1800" b="1" u="sng" dirty="0" smtClean="0"/>
            <a:t>non</a:t>
          </a:r>
          <a:r>
            <a:rPr lang="it-IT" sz="1800" b="1" dirty="0" smtClean="0"/>
            <a:t> dovrebbe essere un esame di routine Nei pazienti con MGUS il riscontro di:  Anemia,  Peggioramento della funzione renale, Dolori ossei persistenti, </a:t>
          </a:r>
          <a:r>
            <a:rPr lang="it-IT" sz="1800" b="1" dirty="0" err="1" smtClean="0"/>
            <a:t>Ipercalcemia</a:t>
          </a:r>
          <a:r>
            <a:rPr lang="it-IT" sz="1800" b="1" dirty="0" smtClean="0"/>
            <a:t>,  incremento significativo della componente monoclonale ( confermato ad un secondo controllo del valore dopo circa 30 </a:t>
          </a:r>
          <a:r>
            <a:rPr lang="it-IT" sz="1800" b="1" dirty="0" err="1" smtClean="0"/>
            <a:t>gg</a:t>
          </a:r>
          <a:r>
            <a:rPr lang="it-IT" sz="1800" b="1" dirty="0" smtClean="0"/>
            <a:t>) </a:t>
          </a:r>
          <a:r>
            <a:rPr lang="it-IT" sz="1800" b="1" u="sng" dirty="0" smtClean="0"/>
            <a:t>Devono evocare il sospetto di evoluzione della </a:t>
          </a:r>
          <a:r>
            <a:rPr lang="it-IT" sz="1800" b="1" u="sng" dirty="0" err="1" smtClean="0"/>
            <a:t>gammapatia</a:t>
          </a:r>
          <a:r>
            <a:rPr lang="it-IT" sz="1800" b="1" dirty="0" smtClean="0"/>
            <a:t> </a:t>
          </a:r>
          <a:endParaRPr lang="it-IT" sz="1800" b="1" u="sng" dirty="0">
            <a:solidFill>
              <a:schemeClr val="tx1"/>
            </a:solidFill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it-IT" sz="2400" b="1" dirty="0" smtClean="0"/>
            <a:t>3)Il corretto inquadramento delle </a:t>
          </a:r>
          <a:r>
            <a:rPr lang="it-IT" sz="2400" b="1" dirty="0" err="1" smtClean="0"/>
            <a:t>gammapatie</a:t>
          </a:r>
          <a:r>
            <a:rPr lang="it-IT" sz="2400" b="1" dirty="0" smtClean="0"/>
            <a:t> monoclonali ed il loro </a:t>
          </a:r>
          <a:r>
            <a:rPr lang="it-IT" sz="2400" b="1" dirty="0" err="1" smtClean="0"/>
            <a:t>follow</a:t>
          </a:r>
          <a:r>
            <a:rPr lang="it-IT" sz="2400" b="1" dirty="0" smtClean="0"/>
            <a:t> up sono compito del MMG, ricorrendo in caso di dubbio ad un consulto specialistico ematologico tramite help desk.</a:t>
          </a:r>
          <a:endParaRPr lang="it-IT" sz="2400" b="1" dirty="0">
            <a:solidFill>
              <a:schemeClr val="tx1"/>
            </a:solidFill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3</a:t>
          </a:r>
          <a:endParaRPr lang="it-IT" sz="40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it-IT" sz="2400" b="1" dirty="0" smtClean="0"/>
            <a:t>2) La MGUS nella maggioranza dei casi resta stabile per parecchi anni, ma vi è un certo rischio di evoluzione (1% anno) in una malattia proliferativa</a:t>
          </a:r>
          <a:endParaRPr lang="it-IT" sz="1600" b="1" dirty="0">
            <a:solidFill>
              <a:schemeClr val="tx1"/>
            </a:solidFill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b="1">
            <a:latin typeface="Arial Narrow"/>
            <a:cs typeface="Arial Narrow"/>
          </a:endParaRPr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  <dgm:t>
        <a:bodyPr/>
        <a:lstStyle/>
        <a:p>
          <a:endParaRPr lang="it-IT"/>
        </a:p>
      </dgm:t>
    </dgm:pt>
    <dgm:pt modelId="{A33AEACA-D2B7-DD4F-BC66-D0A9C74BB356}" type="pres">
      <dgm:prSet presAssocID="{CC0C5F87-9E09-F44A-9FE4-783D1ECA91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3" custScaleY="1113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  <dgm:t>
        <a:bodyPr/>
        <a:lstStyle/>
        <a:p>
          <a:endParaRPr lang="it-IT"/>
        </a:p>
      </dgm:t>
    </dgm:pt>
    <dgm:pt modelId="{ABB89070-6C57-554C-B131-4B74B9AD69F3}" type="pres">
      <dgm:prSet presAssocID="{E2B49345-971D-8E42-A04A-C70453476C74}" presName="composite" presStyleCnt="0"/>
      <dgm:spPr/>
      <dgm:t>
        <a:bodyPr/>
        <a:lstStyle/>
        <a:p>
          <a:endParaRPr lang="it-IT"/>
        </a:p>
      </dgm:t>
    </dgm:pt>
    <dgm:pt modelId="{40E24A69-73F7-6B42-B21F-2F80040FE5B1}" type="pres">
      <dgm:prSet presAssocID="{E2B49345-971D-8E42-A04A-C70453476C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3" custScaleY="103278" custLinFactNeighborX="4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  <dgm:t>
        <a:bodyPr/>
        <a:lstStyle/>
        <a:p>
          <a:endParaRPr lang="it-IT"/>
        </a:p>
      </dgm:t>
    </dgm:pt>
    <dgm:pt modelId="{80146EE5-1473-194F-B1B6-CD064E2E7C73}" type="pres">
      <dgm:prSet presAssocID="{082C3A4E-F1E0-BD46-9F2B-FE77532B948D}" presName="composite" presStyleCnt="0"/>
      <dgm:spPr/>
      <dgm:t>
        <a:bodyPr/>
        <a:lstStyle/>
        <a:p>
          <a:endParaRPr lang="it-IT"/>
        </a:p>
      </dgm:t>
    </dgm:pt>
    <dgm:pt modelId="{66BEDA6B-ED39-584D-AFF9-E78CD244A2D8}" type="pres">
      <dgm:prSet presAssocID="{082C3A4E-F1E0-BD46-9F2B-FE77532B948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3" custScaleY="1028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6D9B4660-3FDB-48EC-ACC5-2D024AD69859}" type="presOf" srcId="{FE7C479A-06AC-4B44-BD18-E837F19107A3}" destId="{8CC556F1-3902-064D-9B1D-7826AE877ED2}" srcOrd="0" destOrd="0" presId="urn:microsoft.com/office/officeart/2005/8/layout/chevron2"/>
    <dgm:cxn modelId="{03EF984D-6364-445E-8E5B-FD3E28F0CB29}" type="presOf" srcId="{922FFC4C-6A2D-9A44-804C-E2E5705726AC}" destId="{350713BD-B27B-E948-80D9-169A97BCC1EF}" srcOrd="0" destOrd="0" presId="urn:microsoft.com/office/officeart/2005/8/layout/chevron2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AAA35638-9595-457D-92D9-34249E4E07E2}" type="presOf" srcId="{CC0C5F87-9E09-F44A-9FE4-783D1ECA91D7}" destId="{A33AEACA-D2B7-DD4F-BC66-D0A9C74BB356}" srcOrd="0" destOrd="0" presId="urn:microsoft.com/office/officeart/2005/8/layout/chevron2"/>
    <dgm:cxn modelId="{AC390651-3A67-46D7-B95E-8D9CE88B98F9}" type="presOf" srcId="{E2B49345-971D-8E42-A04A-C70453476C74}" destId="{40E24A69-73F7-6B42-B21F-2F80040FE5B1}" srcOrd="0" destOrd="0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C9EB46F5-8C83-48C7-BDFE-26D69D686235}" type="presOf" srcId="{1A482E81-4384-F043-99B0-3556F969F1C4}" destId="{49A8466E-1FE7-744E-93DB-7BDD5B0612CC}" srcOrd="0" destOrd="0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35AB6682-3EB4-4887-B978-AF5303657E64}" type="presOf" srcId="{3800E0CD-D18A-6B4E-B56D-EC77A674B61F}" destId="{AB14E9ED-0B59-3C41-BFB6-02715B144645}" srcOrd="0" destOrd="0" presId="urn:microsoft.com/office/officeart/2005/8/layout/chevron2"/>
    <dgm:cxn modelId="{C9D8594E-CDD2-4F53-8438-E29786C5F029}" type="presOf" srcId="{082C3A4E-F1E0-BD46-9F2B-FE77532B948D}" destId="{66BEDA6B-ED39-584D-AFF9-E78CD244A2D8}" srcOrd="0" destOrd="0" presId="urn:microsoft.com/office/officeart/2005/8/layout/chevron2"/>
    <dgm:cxn modelId="{0AA17461-B64F-40A6-961C-1C51336304E2}" type="presParOf" srcId="{8CC556F1-3902-064D-9B1D-7826AE877ED2}" destId="{E3E038D3-8E18-EA42-AF72-11DD7CD67EA8}" srcOrd="0" destOrd="0" presId="urn:microsoft.com/office/officeart/2005/8/layout/chevron2"/>
    <dgm:cxn modelId="{8DCB9C65-C56A-457C-9E6D-B2CAC2865355}" type="presParOf" srcId="{E3E038D3-8E18-EA42-AF72-11DD7CD67EA8}" destId="{A33AEACA-D2B7-DD4F-BC66-D0A9C74BB356}" srcOrd="0" destOrd="0" presId="urn:microsoft.com/office/officeart/2005/8/layout/chevron2"/>
    <dgm:cxn modelId="{E590C1E7-CC0F-4EBD-9623-744BB8C262AD}" type="presParOf" srcId="{E3E038D3-8E18-EA42-AF72-11DD7CD67EA8}" destId="{350713BD-B27B-E948-80D9-169A97BCC1EF}" srcOrd="1" destOrd="0" presId="urn:microsoft.com/office/officeart/2005/8/layout/chevron2"/>
    <dgm:cxn modelId="{5C104EE9-296D-4835-88ED-2A6D2BF4337D}" type="presParOf" srcId="{8CC556F1-3902-064D-9B1D-7826AE877ED2}" destId="{915AC809-38F8-0E4E-BD3E-2767400BDDE8}" srcOrd="1" destOrd="0" presId="urn:microsoft.com/office/officeart/2005/8/layout/chevron2"/>
    <dgm:cxn modelId="{6779FCD1-6103-4662-94BB-988277B61B3A}" type="presParOf" srcId="{8CC556F1-3902-064D-9B1D-7826AE877ED2}" destId="{ABB89070-6C57-554C-B131-4B74B9AD69F3}" srcOrd="2" destOrd="0" presId="urn:microsoft.com/office/officeart/2005/8/layout/chevron2"/>
    <dgm:cxn modelId="{0849703A-ECE9-4772-8AD6-B1DD7C0A4EC9}" type="presParOf" srcId="{ABB89070-6C57-554C-B131-4B74B9AD69F3}" destId="{40E24A69-73F7-6B42-B21F-2F80040FE5B1}" srcOrd="0" destOrd="0" presId="urn:microsoft.com/office/officeart/2005/8/layout/chevron2"/>
    <dgm:cxn modelId="{76C60FAB-95E4-4899-A400-B50739850055}" type="presParOf" srcId="{ABB89070-6C57-554C-B131-4B74B9AD69F3}" destId="{AB14E9ED-0B59-3C41-BFB6-02715B144645}" srcOrd="1" destOrd="0" presId="urn:microsoft.com/office/officeart/2005/8/layout/chevron2"/>
    <dgm:cxn modelId="{427F661D-179E-4E72-8543-7E567710C7A6}" type="presParOf" srcId="{8CC556F1-3902-064D-9B1D-7826AE877ED2}" destId="{E2A5A025-D2BF-FD4B-9D0E-069330075690}" srcOrd="3" destOrd="0" presId="urn:microsoft.com/office/officeart/2005/8/layout/chevron2"/>
    <dgm:cxn modelId="{A48C346A-B4BA-4980-BD6B-26C48E11A199}" type="presParOf" srcId="{8CC556F1-3902-064D-9B1D-7826AE877ED2}" destId="{80146EE5-1473-194F-B1B6-CD064E2E7C73}" srcOrd="4" destOrd="0" presId="urn:microsoft.com/office/officeart/2005/8/layout/chevron2"/>
    <dgm:cxn modelId="{15C4C0F7-4980-40F8-8908-28AE37A00E10}" type="presParOf" srcId="{80146EE5-1473-194F-B1B6-CD064E2E7C73}" destId="{66BEDA6B-ED39-584D-AFF9-E78CD244A2D8}" srcOrd="0" destOrd="0" presId="urn:microsoft.com/office/officeart/2005/8/layout/chevron2"/>
    <dgm:cxn modelId="{C9EF05A8-D441-4926-A933-9A5EFEDCE385}" type="presParOf" srcId="{80146EE5-1473-194F-B1B6-CD064E2E7C73}" destId="{49A8466E-1FE7-744E-93DB-7BDD5B0612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D48928-A830-4513-842E-030B6D9D6661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30637F-7811-4D9E-A36A-5B60B41207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6244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72EEAF0-6058-4E98-B2FB-C7B038525E64}" type="slidenum">
              <a:rPr lang="it-IT" altLang="it-IT" smtClean="0">
                <a:solidFill>
                  <a:srgbClr val="000000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it-IT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23E1CBA7-1975-4ED3-8932-6BB7C2AE7ED1}" type="slidenum">
              <a:rPr lang="it-IT" altLang="it-IT">
                <a:latin typeface="Arial" charset="0"/>
                <a:cs typeface="+mn-cs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2</a:t>
            </a:fld>
            <a:endParaRPr lang="it-IT" altLang="it-IT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311F24-FD2C-4F44-BE78-43D815C244B1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B46C7B-891B-4299-99A7-DF0A0BA9F213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A39E0A-DE87-44A4-A72A-29478629919D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FC9D42-971C-450A-8209-2D1A60C0F788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8EB081-28F2-4146-9112-E12A6E1D6B06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B4D566-D26A-4FCF-9219-10ED60072AB4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1FCAEA-7480-49DB-9CBC-F7417524BCF7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1802AE-B6C0-43ED-B166-6B0CCE11D1E6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E8094C-1B82-474C-9110-C082764BA671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8C7907-B4E2-49FB-B18B-8C24950E50DB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7AC347-2FC0-4AA7-BCA0-383FB0DE9B54}" type="slidenum">
              <a:rPr lang="it-IT" altLang="it-IT" smtClean="0">
                <a:solidFill>
                  <a:srgbClr val="000000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it-IT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B97576B7-7D8D-43C5-9B94-64C5A4F1D600}" type="slidenum">
              <a:rPr lang="it-IT" altLang="it-IT">
                <a:latin typeface="Arial" charset="0"/>
                <a:cs typeface="+mn-cs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5</a:t>
            </a:fld>
            <a:endParaRPr lang="it-IT" altLang="it-IT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7D67D-F307-4B8C-8BE0-8A18575E5DC4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51287A-7FE1-44D9-9346-B591CE6586D3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0C6A88-0F68-4EA3-82BA-78A6C9E49110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A8BF4B-7562-4995-B102-27C9BAC813D3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EA6189-F788-4694-92DE-4C2856A4BF4C}" type="slidenum">
              <a:rPr lang="it-IT" smtClean="0"/>
              <a:pPr/>
              <a:t>30</a:t>
            </a:fld>
            <a:endParaRPr lang="it-IT" smtClean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4B8ED6-2499-435B-82AE-B45D1FC22374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C7CF6E-DFFF-471B-BF84-5836584D63B2}" type="slidenum">
              <a:rPr lang="it-IT" smtClean="0"/>
              <a:pPr/>
              <a:t>32</a:t>
            </a:fld>
            <a:endParaRPr lang="it-IT" smtClean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7C05B5-415C-45AC-8CB1-7C8D680FFE20}" type="slidenum">
              <a:rPr lang="it-IT" smtClean="0"/>
              <a:pPr/>
              <a:t>33</a:t>
            </a:fld>
            <a:endParaRPr lang="it-IT" smtClean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6216DB-21FA-4B91-B7BA-28C334152C5B}" type="slidenum">
              <a:rPr lang="it-IT" smtClean="0"/>
              <a:pPr/>
              <a:t>34</a:t>
            </a:fld>
            <a:endParaRPr lang="it-IT" smtClean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8DCA17-750C-4B98-BFC2-17D03EF13BA6}" type="slidenum">
              <a:rPr lang="it-IT" smtClean="0"/>
              <a:pPr/>
              <a:t>35</a:t>
            </a:fld>
            <a:endParaRPr lang="it-IT" smtClean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30DB4C-8DDD-4FAB-ACB9-7398CCE6134C}" type="slidenum">
              <a:rPr lang="it-IT" altLang="it-IT" smtClean="0">
                <a:solidFill>
                  <a:srgbClr val="000000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it-IT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4261FA09-2EEE-4678-927E-784CEE87A0C7}" type="slidenum">
              <a:rPr lang="it-IT" altLang="it-IT">
                <a:latin typeface="Arial" charset="0"/>
                <a:cs typeface="+mn-cs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6</a:t>
            </a:fld>
            <a:endParaRPr lang="it-IT" altLang="it-IT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0F9235-F710-4615-ACC1-BD595537D19A}" type="slidenum">
              <a:rPr lang="it-IT" smtClean="0"/>
              <a:pPr/>
              <a:t>36</a:t>
            </a:fld>
            <a:endParaRPr lang="it-IT" smtClean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CE483-0E1B-4A57-BC61-A34F278CEC53}" type="slidenum">
              <a:rPr lang="it-IT" smtClean="0"/>
              <a:pPr/>
              <a:t>37</a:t>
            </a:fld>
            <a:endParaRPr lang="it-IT" smtClean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D147C0-D632-4AE1-9963-4AD0FF64E75A}" type="slidenum">
              <a:rPr lang="it-IT" smtClean="0"/>
              <a:pPr/>
              <a:t>38</a:t>
            </a:fld>
            <a:endParaRPr lang="it-IT" smtClean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D03645-113F-42BE-A23E-0B354FBAB63E}" type="slidenum">
              <a:rPr lang="it-IT" smtClean="0"/>
              <a:pPr/>
              <a:t>39</a:t>
            </a:fld>
            <a:endParaRPr lang="it-IT" smtClean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105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C7B957-0D3F-4EEB-9FAB-DD258720A358}" type="slidenum">
              <a:rPr lang="it-IT" smtClean="0"/>
              <a:pPr/>
              <a:t>40</a:t>
            </a:fld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1264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A80757-81B5-49C6-AC37-F36327116F0E}" type="slidenum">
              <a:rPr lang="it-IT" smtClean="0"/>
              <a:pPr/>
              <a:t>41</a:t>
            </a:fld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146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A3BF3E-A6F2-4726-B1BF-EF7F8C6DE350}" type="slidenum">
              <a:rPr lang="it-IT" smtClean="0"/>
              <a:pPr/>
              <a:t>42</a:t>
            </a:fld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1673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3811FE-4F66-4580-8A50-FA123E02E765}" type="slidenum">
              <a:rPr lang="it-IT" smtClean="0"/>
              <a:pPr/>
              <a:t>43</a:t>
            </a:fld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187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B1E78D-55FD-4F0E-B30F-5308B1EDD084}" type="slidenum">
              <a:rPr lang="it-IT" smtClean="0"/>
              <a:pPr/>
              <a:t>44</a:t>
            </a:fld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08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A697E-7A2F-4915-AC36-A44530E10786}" type="slidenum">
              <a:rPr lang="it-IT" smtClean="0"/>
              <a:pPr/>
              <a:t>45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D7B355-E17E-4B9E-BA2D-82A75344E795}" type="slidenum">
              <a:rPr lang="it-IT" altLang="it-IT" smtClean="0">
                <a:solidFill>
                  <a:srgbClr val="000000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it-IT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64575A83-C83B-4D36-B624-D0750156BAB9}" type="slidenum">
              <a:rPr lang="it-IT" altLang="it-IT">
                <a:latin typeface="Arial" charset="0"/>
                <a:cs typeface="+mn-cs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7</a:t>
            </a:fld>
            <a:endParaRPr lang="it-IT" altLang="it-IT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28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87519E-D27C-439A-8B2F-9307C1DCD842}" type="slidenum">
              <a:rPr lang="it-IT" smtClean="0"/>
              <a:pPr/>
              <a:t>46</a:t>
            </a:fld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49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E263DC-DB08-42AD-AF44-EF9FAD2C3854}" type="slidenum">
              <a:rPr lang="it-IT" smtClean="0"/>
              <a:pPr/>
              <a:t>47</a:t>
            </a:fld>
            <a:endParaRPr 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69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855106-BB58-4378-9ABF-C6DBE27643B4}" type="slidenum">
              <a:rPr lang="it-IT" smtClean="0"/>
              <a:pPr/>
              <a:t>48</a:t>
            </a:fld>
            <a:endParaRPr 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290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4078C2-C5DC-4B15-A6BA-59BE6375EB63}" type="slidenum">
              <a:rPr lang="it-IT" smtClean="0"/>
              <a:pPr/>
              <a:t>49</a:t>
            </a:fld>
            <a:endParaRPr 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10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4486C9-101D-45BD-B8A1-5BB0B05ADBEA}" type="slidenum">
              <a:rPr lang="it-IT" smtClean="0"/>
              <a:pPr/>
              <a:t>50</a:t>
            </a:fld>
            <a:endParaRPr 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31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559B67-4682-4BE4-B9E4-9CFD89A0DAE3}" type="slidenum">
              <a:rPr lang="it-IT" smtClean="0"/>
              <a:pPr/>
              <a:t>51</a:t>
            </a:fld>
            <a:endParaRPr 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51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82A448-F33C-49CA-9BF9-7D86EC56EF48}" type="slidenum">
              <a:rPr lang="it-IT" smtClean="0"/>
              <a:pPr/>
              <a:t>52</a:t>
            </a:fld>
            <a:endParaRPr 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72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91623B-A29C-4EE7-AD47-B9E45B132C62}" type="slidenum">
              <a:rPr lang="it-IT" smtClean="0"/>
              <a:pPr/>
              <a:t>53</a:t>
            </a:fld>
            <a:endParaRPr 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92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BCEFA6-F28B-4450-834B-B3090D7EB965}" type="slidenum">
              <a:rPr lang="it-IT" smtClean="0"/>
              <a:pPr/>
              <a:t>54</a:t>
            </a:fld>
            <a:endParaRPr lang="it-I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13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33211C-9E90-42EA-B54F-ECEF93230014}" type="slidenum">
              <a:rPr lang="it-IT" smtClean="0"/>
              <a:pPr/>
              <a:t>55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7D5387E-ED23-4621-AEDC-0991ABEE1418}" type="slidenum">
              <a:rPr lang="it-IT" altLang="it-IT" smtClean="0">
                <a:solidFill>
                  <a:srgbClr val="000000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it-IT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fld id="{7C050D0C-A63D-4458-882C-DF727F82DD54}" type="slidenum">
              <a:rPr lang="it-IT" altLang="it-IT">
                <a:latin typeface="Arial" charset="0"/>
                <a:cs typeface="+mn-cs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t>8</a:t>
            </a:fld>
            <a:endParaRPr lang="it-IT" altLang="it-IT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3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E8A298-696D-41C3-B18A-D03407A55FA8}" type="slidenum">
              <a:rPr lang="it-IT" smtClean="0"/>
              <a:pPr/>
              <a:t>56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16C8DCE-04E8-4975-9344-05933CB61AAF}" type="slidenum">
              <a:rPr lang="it-IT" altLang="it-IT" smtClean="0">
                <a:solidFill>
                  <a:srgbClr val="000000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it-IT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FBAECAE-B8A1-47DC-97DA-4405511A0469}" type="slidenum">
              <a:rPr lang="it-IT" altLang="it-IT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8C279D-BEB6-4184-9D4D-0776D684AD73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7CBEE8-2BEB-48AA-9217-C2B715FD869C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ADF77-FFBE-4AF3-89FC-D8918DD7CFA0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5C0221-E140-46A2-B20D-D861B11E9AFC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9CFF2A-EB01-4AB0-83FB-01A1C7DDA5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F46279-AAAF-4FA2-A3B4-7E38FD3A55B8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7CF0AA-B0AB-4896-B1A3-DE3A65390E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E07B14-680B-4922-AEFE-A06AA9CF3FC4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221192-F6FD-4F8E-A38C-63BDDA5C53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08E21E-47C1-4D29-97DF-50D9355EED1F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B77806-1427-4885-9B9F-4067B554D3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4C0390-279E-4926-BF28-E88AD12F0C82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35D323-C89A-477D-8C3A-37CB39A7D5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79B699-05C1-4322-BDFF-4D23D47CB021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2B3BA2-0557-40FC-BAD3-6FBDE3B1A0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EF1B7D-3B67-48D2-B191-B914A7024531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6767B8-1903-45D0-AFFC-CF5D9151ED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A8832E-7F86-4BE9-B2C4-923040EA0FA1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DAC241-360F-4B6C-A7C4-7D5D276169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3DE8F2-A321-4789-9907-9B716AEE6363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E38B59-DE1B-47D9-A4DA-30D1B8AA92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FD2CD4-A030-47D4-92C7-FE4D5765F8FE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A35699-24F2-4E4D-BF02-C08E48077A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B861E7-B3D4-45D1-90ED-EFB47A6AEEF1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B0B0B7-8245-4A01-9D89-5035B881D3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49D639-4D19-4D5F-AD15-C056331F9A9A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632D4A-DB20-4A94-8975-138AB69594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84BE1F-2C33-4607-AAEB-50013E796350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A9946F-C84E-4D8B-B56F-A22A1A4C17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D33DFD-3843-4750-9183-852C4D89E673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2C5197-C4D2-4C9F-AB52-44FF2071F8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94D3B7-AB59-435B-A9CC-51E00DB9967F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FE96FD-5087-4368-822A-FFF2828BFD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D9EB58-B887-4776-96F8-7CC354869FA2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4A2864-9568-45DF-A508-80374FEF93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A34A12-1930-401D-9D1E-820539298483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83AAD6-E70D-412A-A1B5-931CA1F7E8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D1498E-CC72-489A-885C-FE6F973E5850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DECC3F-BC21-4937-B270-C332A8F530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256279-43CD-4135-8447-527A0B9EF5C1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BFB284-D123-411C-86E6-2E6A287D47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4D89C5-9F8F-486A-82BE-642D1C32B2DF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58F8-C1AB-41E6-A2E5-AE475E99C0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4FFDAE-2B5F-4281-808B-091D1C5F065A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DFF143-7C6B-4D24-A139-351AC89340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3A7C46-263D-46D0-8B66-C45AFEFFC04E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5B763C-067E-4304-81C3-BA1C8C04F5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0838ED-06A0-4EE2-B878-1249EFFC42E5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65AC8F-08CB-4C2F-80D6-6AEEEA7406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833A1D-CF46-4163-80B8-ECD9457D09E5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99A663-9BA3-473F-BA4B-3729BA0EFE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7DBD68-2FFC-4FD5-828C-4C0467B9566E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35D509-1958-4AA7-8C5F-D2C59CF0B6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96C13F-6667-401F-A3C4-457521EF22A1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4DFCAC-50DE-4151-88AF-10FCA0BF48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9BC745-7861-47AE-A2AA-73327CF02765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27A65D-7392-4CF5-AF7D-828C2BF30E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1EF657-13FB-403A-ACB1-37FCD413305C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EC2143-BE6C-4267-8780-35BAAA4807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AC0F09-6310-4891-BA00-EEA54CA23024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D448C0-0AA9-47F1-BC9B-C229B6E811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48E2CC-FDF5-4E15-ABFE-DB28D74865B0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A8C78D-F713-4DEE-8FD9-6C2BC8832C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B02072-6E53-42A4-96E0-AF503158F4F7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A0AAF8-5E02-472E-8CC0-5C63016D2C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B719CD-5CE7-4A0A-9E20-290F780F1DD3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9D774A-A119-417F-97DB-24ED42BEA4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D25913-D0CC-45F3-8CD9-2EB76D17CD9F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B0A072-728C-42EF-9DA2-3913DABD21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BFF50C2-439E-450C-800C-4C74FD25A392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804D788-6401-4069-A6C4-096685C8E7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0F64772-A0FA-428D-A98A-B0C6DBD78E11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6043106-1AA7-4721-966D-5AC24A3C47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560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CD6357E-8B21-46F1-90E1-F479E2B26665}" type="datetimeFigureOut">
              <a:rPr lang="it-IT"/>
              <a:pPr>
                <a:defRPr/>
              </a:pPr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5AA2FFD-AEAB-4F8E-9344-0E3FBDDC1D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95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0688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1025525"/>
          </a:xfrm>
          <a:solidFill>
            <a:srgbClr val="F2F2F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it-IT" sz="6000" b="1" smtClean="0">
                <a:latin typeface="Arial Narrow" pitchFamily="34" charset="0"/>
              </a:rPr>
              <a:t>V</a:t>
            </a:r>
            <a:r>
              <a:rPr lang="it-IT" sz="5400" smtClean="0">
                <a:latin typeface="Arial Narrow" pitchFamily="34" charset="0"/>
              </a:rPr>
              <a:t>alutazione</a:t>
            </a:r>
          </a:p>
        </p:txBody>
      </p:sp>
      <p:pic>
        <p:nvPicPr>
          <p:cNvPr id="50178" name="Immagin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CasellaDiTesto 10"/>
          <p:cNvSpPr txBox="1">
            <a:spLocks noChangeArrowheads="1"/>
          </p:cNvSpPr>
          <p:nvPr/>
        </p:nvSpPr>
        <p:spPr bwMode="auto">
          <a:xfrm>
            <a:off x="323850" y="1628775"/>
            <a:ext cx="3649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Calibri" pitchFamily="34" charset="0"/>
              </a:rPr>
              <a:t>Riccardo</a:t>
            </a:r>
          </a:p>
        </p:txBody>
      </p:sp>
      <p:sp>
        <p:nvSpPr>
          <p:cNvPr id="50180" name="CasellaDiTesto 11"/>
          <p:cNvSpPr txBox="1">
            <a:spLocks noChangeArrowheads="1"/>
          </p:cNvSpPr>
          <p:nvPr/>
        </p:nvSpPr>
        <p:spPr bwMode="auto">
          <a:xfrm>
            <a:off x="395288" y="3933825"/>
            <a:ext cx="60483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alibri" pitchFamily="34" charset="0"/>
              </a:rPr>
              <a:t>Immunofissazione sierica, IgA, IgM, IgG Creatinina, Calcemia, </a:t>
            </a:r>
          </a:p>
          <a:p>
            <a:r>
              <a:rPr lang="it-IT" sz="2400">
                <a:latin typeface="Calibri" pitchFamily="34" charset="0"/>
              </a:rPr>
              <a:t>Beta2microglobulina, emocromo con formula</a:t>
            </a:r>
          </a:p>
          <a:p>
            <a:r>
              <a:rPr lang="it-IT" sz="2400">
                <a:latin typeface="Calibri" pitchFamily="34" charset="0"/>
              </a:rPr>
              <a:t>Immunofissazione urine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1717675"/>
            <a:ext cx="9144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400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La MGUS è gestibile in Medicina Generale?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2781300"/>
            <a:ext cx="8893175" cy="407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742950" indent="-741363"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r>
              <a:rPr lang="it-IT" sz="240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204" name="CasellaDiTesto 6"/>
          <p:cNvSpPr txBox="1">
            <a:spLocks noChangeArrowheads="1"/>
          </p:cNvSpPr>
          <p:nvPr/>
        </p:nvSpPr>
        <p:spPr bwMode="auto">
          <a:xfrm>
            <a:off x="0" y="2708275"/>
            <a:ext cx="9144000" cy="3081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/>
              <a:t>  </a:t>
            </a:r>
            <a:r>
              <a:rPr lang="it-IT" sz="2800"/>
              <a:t>Quali sono i sintomi di allarme?</a:t>
            </a:r>
          </a:p>
          <a:p>
            <a:pPr>
              <a:buFontTx/>
              <a:buChar char="-"/>
            </a:pPr>
            <a:r>
              <a:rPr lang="it-IT" sz="2800"/>
              <a:t> E’ necessario ripetere gli esami ematochimici regolarmente?</a:t>
            </a:r>
          </a:p>
          <a:p>
            <a:pPr>
              <a:buFontTx/>
              <a:buChar char="-"/>
            </a:pPr>
            <a:r>
              <a:rPr lang="it-IT" sz="2800"/>
              <a:t> Devo inviare all’Ematologo?</a:t>
            </a:r>
          </a:p>
          <a:p>
            <a:pPr>
              <a:buFontTx/>
              <a:buChar char="-"/>
            </a:pPr>
            <a:r>
              <a:rPr lang="it-IT" sz="2800"/>
              <a:t> E’ utile richiedere la proteina di Bence Jones?</a:t>
            </a:r>
          </a:p>
          <a:p>
            <a:pPr>
              <a:buFontTx/>
              <a:buChar char="-"/>
            </a:pPr>
            <a:endParaRPr lang="it-IT" sz="2800"/>
          </a:p>
          <a:p>
            <a:pPr>
              <a:buFontTx/>
              <a:buChar char="-"/>
            </a:pPr>
            <a:r>
              <a:rPr lang="it-IT" sz="2800"/>
              <a:t>E’ considerabile un’emergenza?   </a:t>
            </a:r>
            <a:endParaRPr lang="it-IT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81350"/>
            <a:ext cx="8229600" cy="2984500"/>
          </a:xfrm>
          <a:solidFill>
            <a:srgbClr val="CCECFF"/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it-IT" sz="4400" b="1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MGUS</a:t>
            </a:r>
            <a:endParaRPr lang="it-IT" sz="4400" b="1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it-IT">
                <a:cs typeface="Arial" charset="0"/>
              </a:rPr>
              <a:t/>
            </a:r>
            <a:br>
              <a:rPr lang="it-IT">
                <a:cs typeface="Arial" charset="0"/>
              </a:rPr>
            </a:br>
            <a:r>
              <a:rPr lang="it-IT" sz="2400" b="1" i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Dr.ssa Maria Teresa Bertoli</a:t>
            </a:r>
          </a:p>
          <a:p>
            <a:pPr algn="ctr">
              <a:buFontTx/>
              <a:buNone/>
              <a:defRPr/>
            </a:pPr>
            <a:r>
              <a:rPr lang="it-IT" sz="2400">
                <a:solidFill>
                  <a:srgbClr val="CC0066"/>
                </a:solidFill>
                <a:cs typeface="Arial" charset="0"/>
              </a:rPr>
              <a:t>UOS Ematologia</a:t>
            </a:r>
          </a:p>
          <a:p>
            <a:pPr algn="ctr">
              <a:buFontTx/>
              <a:buNone/>
              <a:defRPr/>
            </a:pPr>
            <a:r>
              <a:rPr lang="it-IT" sz="2000">
                <a:solidFill>
                  <a:srgbClr val="CC0066"/>
                </a:solidFill>
                <a:cs typeface="Arial" charset="0"/>
              </a:rPr>
              <a:t>UO Servizio di Medicina di Laboratorio</a:t>
            </a:r>
          </a:p>
          <a:p>
            <a:pPr algn="ctr">
              <a:buFontTx/>
              <a:buNone/>
              <a:defRPr/>
            </a:pPr>
            <a:r>
              <a:rPr lang="it-IT" sz="2000">
                <a:solidFill>
                  <a:srgbClr val="CC0066"/>
                </a:solidFill>
                <a:cs typeface="Arial" charset="0"/>
              </a:rPr>
              <a:t>AO Mellino Mellini - Chiari</a:t>
            </a:r>
          </a:p>
        </p:txBody>
      </p:sp>
      <p:pic>
        <p:nvPicPr>
          <p:cNvPr id="53250" name="Picture 6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" y="260350"/>
            <a:ext cx="6408738" cy="259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9438"/>
            <a:ext cx="9144000" cy="57451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sz="2800" b="1" smtClean="0"/>
              <a:t>IL RISCONTRO DI CM E’ INDICATIVO DI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sz="2800" b="1" i="1" u="sng" smtClean="0"/>
              <a:t>PROLIFERAZIONE B CLONALE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sz="2400" i="1" smtClean="0">
                <a:solidFill>
                  <a:srgbClr val="437BE3"/>
                </a:solidFill>
              </a:rPr>
              <a:t>con produzione di Ig caratterizzate da identità isotipica          </a:t>
            </a:r>
            <a:r>
              <a:rPr lang="it-IT" sz="2400" smtClean="0"/>
              <a:t>(</a:t>
            </a:r>
            <a:r>
              <a:rPr lang="it-IT" sz="2400" smtClean="0">
                <a:latin typeface="Times New Roman" pitchFamily="18" charset="0"/>
              </a:rPr>
              <a:t>stessa classe di catena pesante e stesso tipo di catena leggera κ o λ) </a:t>
            </a:r>
            <a:r>
              <a:rPr lang="it-IT" sz="2400" i="1" smtClean="0"/>
              <a:t>e </a:t>
            </a:r>
            <a:r>
              <a:rPr lang="it-IT" sz="2400" i="1" smtClean="0">
                <a:solidFill>
                  <a:srgbClr val="437BE3"/>
                </a:solidFill>
              </a:rPr>
              <a:t>idiotipica</a:t>
            </a:r>
            <a:r>
              <a:rPr lang="it-IT" sz="2400" i="1" smtClean="0"/>
              <a:t> </a:t>
            </a:r>
            <a:r>
              <a:rPr lang="it-IT" sz="2400" smtClean="0"/>
              <a:t>(</a:t>
            </a:r>
            <a:r>
              <a:rPr lang="it-IT" sz="2400" smtClean="0">
                <a:latin typeface="Times New Roman" pitchFamily="18" charset="0"/>
              </a:rPr>
              <a:t>medesima sequenza aminoacidica della regione variabile)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it-IT" sz="100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it-IT" sz="100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it-IT" sz="3600" b="1" smtClean="0"/>
              <a:t>PATOLOGIA CON CM?</a:t>
            </a:r>
          </a:p>
          <a:p>
            <a:pPr algn="ctr">
              <a:lnSpc>
                <a:spcPct val="90000"/>
              </a:lnSpc>
            </a:pPr>
            <a:endParaRPr lang="it-IT" sz="1000" b="1" smtClean="0"/>
          </a:p>
          <a:p>
            <a:pPr algn="ctr">
              <a:lnSpc>
                <a:spcPct val="90000"/>
              </a:lnSpc>
            </a:pPr>
            <a:r>
              <a:rPr lang="it-IT" sz="3600" b="1" smtClean="0"/>
              <a:t>SINDROME LINFOPROLIFERATIVA?</a:t>
            </a:r>
          </a:p>
          <a:p>
            <a:pPr algn="ctr">
              <a:lnSpc>
                <a:spcPct val="90000"/>
              </a:lnSpc>
            </a:pPr>
            <a:endParaRPr lang="it-IT" sz="1000" b="1" smtClean="0"/>
          </a:p>
          <a:p>
            <a:pPr algn="ctr">
              <a:lnSpc>
                <a:spcPct val="90000"/>
              </a:lnSpc>
            </a:pPr>
            <a:r>
              <a:rPr lang="it-IT" sz="3600" b="1" smtClean="0"/>
              <a:t>MGUS?</a:t>
            </a:r>
          </a:p>
          <a:p>
            <a:pPr algn="ctr">
              <a:lnSpc>
                <a:spcPct val="90000"/>
              </a:lnSpc>
            </a:pPr>
            <a:endParaRPr lang="it-IT" sz="1000" b="1" smtClean="0"/>
          </a:p>
          <a:p>
            <a:pPr algn="ctr">
              <a:lnSpc>
                <a:spcPct val="90000"/>
              </a:lnSpc>
            </a:pPr>
            <a:r>
              <a:rPr lang="it-IT" sz="3600" b="1" smtClean="0"/>
              <a:t>MIELOMA?</a:t>
            </a:r>
          </a:p>
        </p:txBody>
      </p:sp>
      <p:pic>
        <p:nvPicPr>
          <p:cNvPr id="54274" name="Immagine 4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129338" y="4343400"/>
            <a:ext cx="2405062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8" descr="IMG130192820-GRAFIC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703763"/>
            <a:ext cx="26670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9"/>
          <p:cNvSpPr txBox="1">
            <a:spLocks noChangeArrowheads="1"/>
          </p:cNvSpPr>
          <p:nvPr/>
        </p:nvSpPr>
        <p:spPr bwMode="auto">
          <a:xfrm>
            <a:off x="8001000" y="65532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57200" y="228600"/>
            <a:ext cx="8305800" cy="6421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>
                <a:latin typeface="Calibri" pitchFamily="34" charset="0"/>
              </a:rPr>
              <a:t>CM sierica e/o urinaria può essere….</a:t>
            </a:r>
            <a:endParaRPr lang="it-IT" sz="2400">
              <a:latin typeface="Calibri" pitchFamily="34" charset="0"/>
            </a:endParaRPr>
          </a:p>
          <a:p>
            <a:pPr>
              <a:defRPr/>
            </a:pPr>
            <a:endParaRPr lang="it-IT" sz="2400">
              <a:latin typeface="Calibri" pitchFamily="34" charset="0"/>
            </a:endParaRPr>
          </a:p>
          <a:p>
            <a:pPr>
              <a:defRPr/>
            </a:pPr>
            <a:r>
              <a:rPr lang="it-IT" sz="2400" b="1">
                <a:latin typeface="Calibri" pitchFamily="34" charset="0"/>
              </a:rPr>
              <a:t>secondaria</a:t>
            </a:r>
            <a:r>
              <a:rPr lang="it-IT" sz="2400">
                <a:latin typeface="Calibri" pitchFamily="34" charset="0"/>
              </a:rPr>
              <a:t> a infezione virale cronica:</a:t>
            </a:r>
          </a:p>
          <a:p>
            <a:pPr>
              <a:defRPr/>
            </a:pPr>
            <a:r>
              <a:rPr lang="it-IT" sz="2400">
                <a:latin typeface="Calibri" pitchFamily="34" charset="0"/>
              </a:rPr>
              <a:t>	HCV, HBV, CMV, HIV….</a:t>
            </a:r>
          </a:p>
          <a:p>
            <a:pPr>
              <a:defRPr/>
            </a:pPr>
            <a:endParaRPr lang="it-IT" sz="2400">
              <a:latin typeface="Calibri" pitchFamily="34" charset="0"/>
            </a:endParaRPr>
          </a:p>
          <a:p>
            <a:pPr>
              <a:defRPr/>
            </a:pPr>
            <a:r>
              <a:rPr lang="it-IT" sz="2400" b="1">
                <a:latin typeface="Calibri" pitchFamily="34" charset="0"/>
              </a:rPr>
              <a:t>associata</a:t>
            </a:r>
            <a:r>
              <a:rPr lang="it-IT" sz="2400">
                <a:latin typeface="Calibri" pitchFamily="34" charset="0"/>
              </a:rPr>
              <a:t> in minima percentuale di casi anche ad altre patologie:</a:t>
            </a:r>
          </a:p>
          <a:p>
            <a:pPr>
              <a:defRPr/>
            </a:pPr>
            <a:r>
              <a:rPr lang="it-IT" sz="2400">
                <a:latin typeface="Calibri" pitchFamily="34" charset="0"/>
              </a:rPr>
              <a:t>	amiloidosi</a:t>
            </a:r>
          </a:p>
          <a:p>
            <a:pPr>
              <a:defRPr/>
            </a:pPr>
            <a:r>
              <a:rPr lang="it-IT" sz="2400">
                <a:latin typeface="Calibri" pitchFamily="34" charset="0"/>
              </a:rPr>
              <a:t>	sindrome POEMS (</a:t>
            </a:r>
            <a:r>
              <a:rPr lang="it-IT"/>
              <a:t>Polyneuropathy, Organomegaly, 		Endocrinopathy, Monoclonal gammopathy, and Skin changes</a:t>
            </a:r>
            <a:r>
              <a:rPr lang="it-IT" sz="2400"/>
              <a:t>)</a:t>
            </a:r>
            <a:endParaRPr lang="it-IT" sz="2400">
              <a:latin typeface="Calibri" pitchFamily="34" charset="0"/>
            </a:endParaRPr>
          </a:p>
          <a:p>
            <a:pPr>
              <a:defRPr/>
            </a:pPr>
            <a:r>
              <a:rPr lang="it-IT" sz="2400">
                <a:latin typeface="Calibri" pitchFamily="34" charset="0"/>
              </a:rPr>
              <a:t>	tumori solidi</a:t>
            </a:r>
          </a:p>
          <a:p>
            <a:pPr>
              <a:defRPr/>
            </a:pPr>
            <a:r>
              <a:rPr lang="it-IT" sz="2400">
                <a:latin typeface="Calibri" pitchFamily="34" charset="0"/>
              </a:rPr>
              <a:t>	patologie autoimmuni</a:t>
            </a:r>
          </a:p>
          <a:p>
            <a:pPr>
              <a:defRPr/>
            </a:pPr>
            <a:r>
              <a:rPr lang="it-IT" sz="2400">
                <a:latin typeface="Calibri" pitchFamily="34" charset="0"/>
              </a:rPr>
              <a:t>	cirrosi epatica</a:t>
            </a:r>
          </a:p>
          <a:p>
            <a:pPr>
              <a:defRPr/>
            </a:pPr>
            <a:r>
              <a:rPr lang="it-IT" sz="2400">
                <a:latin typeface="Calibri" pitchFamily="34" charset="0"/>
              </a:rPr>
              <a:t>	polineuropatie</a:t>
            </a:r>
          </a:p>
          <a:p>
            <a:pPr>
              <a:defRPr/>
            </a:pPr>
            <a:r>
              <a:rPr lang="it-IT" sz="2400">
                <a:latin typeface="Calibri" pitchFamily="34" charset="0"/>
              </a:rPr>
              <a:t>	crioglobulinemie</a:t>
            </a:r>
          </a:p>
          <a:p>
            <a:pPr>
              <a:defRPr/>
            </a:pPr>
            <a:r>
              <a:rPr lang="it-IT" sz="2400">
                <a:latin typeface="Calibri" pitchFamily="34" charset="0"/>
              </a:rPr>
              <a:t>	post trapianto…		</a:t>
            </a:r>
          </a:p>
          <a:p>
            <a:pPr>
              <a:defRPr/>
            </a:pPr>
            <a:r>
              <a:rPr lang="it-IT" sz="2400">
                <a:latin typeface="Calibri" pitchFamily="34" charset="0"/>
              </a:rPr>
              <a:t>nessuna apparente patologia!!!</a:t>
            </a:r>
          </a:p>
        </p:txBody>
      </p:sp>
      <p:pic>
        <p:nvPicPr>
          <p:cNvPr id="56322" name="Immagine 4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7010400" y="685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8"/>
          <p:cNvSpPr txBox="1">
            <a:spLocks noChangeArrowheads="1"/>
          </p:cNvSpPr>
          <p:nvPr/>
        </p:nvSpPr>
        <p:spPr bwMode="auto">
          <a:xfrm>
            <a:off x="8001000" y="6643688"/>
            <a:ext cx="1066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2113" y="323850"/>
            <a:ext cx="8370887" cy="6305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>
                <a:latin typeface="Calibri" pitchFamily="34" charset="0"/>
              </a:rPr>
              <a:t>CM sierica e/o urinaria può essere… correlata a </a:t>
            </a:r>
            <a:r>
              <a:rPr lang="it-IT" sz="2800" b="1" i="1">
                <a:latin typeface="Calibri" pitchFamily="34" charset="0"/>
              </a:rPr>
              <a:t>SINDROME LINFOPROLIFERATIVA CRONICA</a:t>
            </a:r>
          </a:p>
          <a:p>
            <a:pPr algn="ctr">
              <a:defRPr/>
            </a:pPr>
            <a:endParaRPr lang="it-IT" sz="1200" b="1" i="1">
              <a:latin typeface="Calibri" pitchFamily="34" charset="0"/>
            </a:endParaRPr>
          </a:p>
          <a:p>
            <a:pPr algn="ctr">
              <a:defRPr/>
            </a:pPr>
            <a:r>
              <a:rPr lang="it-IT" sz="2400">
                <a:latin typeface="Calibri" pitchFamily="34" charset="0"/>
              </a:rPr>
              <a:t>Leucemia Linfocitica Cronica</a:t>
            </a:r>
          </a:p>
          <a:p>
            <a:pPr algn="ctr">
              <a:defRPr/>
            </a:pPr>
            <a:r>
              <a:rPr lang="it-IT" sz="2400">
                <a:latin typeface="Calibri" pitchFamily="34" charset="0"/>
              </a:rPr>
              <a:t>Linfoma (LNH, HD)</a:t>
            </a:r>
          </a:p>
          <a:p>
            <a:pPr algn="ctr">
              <a:defRPr/>
            </a:pPr>
            <a:r>
              <a:rPr lang="it-IT" sz="2400">
                <a:latin typeface="Calibri" pitchFamily="34" charset="0"/>
              </a:rPr>
              <a:t>Macroglobulinemia di Waldenstrom</a:t>
            </a:r>
          </a:p>
          <a:p>
            <a:pPr algn="ctr">
              <a:defRPr/>
            </a:pPr>
            <a:r>
              <a:rPr lang="it-IT" sz="2400">
                <a:latin typeface="Calibri" pitchFamily="34" charset="0"/>
              </a:rPr>
              <a:t>HCL</a:t>
            </a:r>
          </a:p>
          <a:p>
            <a:pPr algn="ctr">
              <a:defRPr/>
            </a:pPr>
            <a:endParaRPr lang="it-IT" sz="1200">
              <a:latin typeface="Calibri" pitchFamily="34" charset="0"/>
            </a:endParaRPr>
          </a:p>
          <a:p>
            <a:pPr algn="ctr">
              <a:defRPr/>
            </a:pPr>
            <a:r>
              <a:rPr lang="it-IT" sz="2400">
                <a:latin typeface="Calibri" pitchFamily="34" charset="0"/>
              </a:rPr>
              <a:t>Amiloidosi</a:t>
            </a:r>
          </a:p>
          <a:p>
            <a:pPr algn="ctr">
              <a:defRPr/>
            </a:pPr>
            <a:endParaRPr lang="it-IT" sz="1200">
              <a:latin typeface="Calibri" pitchFamily="34" charset="0"/>
            </a:endParaRPr>
          </a:p>
          <a:p>
            <a:pPr algn="ctr">
              <a:defRPr/>
            </a:pPr>
            <a:r>
              <a:rPr lang="it-IT" sz="2400">
                <a:latin typeface="Calibri" pitchFamily="34" charset="0"/>
              </a:rPr>
              <a:t>Sindrome di Sezary</a:t>
            </a:r>
          </a:p>
          <a:p>
            <a:pPr algn="ctr">
              <a:defRPr/>
            </a:pPr>
            <a:r>
              <a:rPr lang="it-IT" sz="2400">
                <a:latin typeface="Calibri" pitchFamily="34" charset="0"/>
              </a:rPr>
              <a:t>Micosi fungoide</a:t>
            </a:r>
          </a:p>
          <a:p>
            <a:pPr algn="ctr">
              <a:defRPr/>
            </a:pPr>
            <a:endParaRPr lang="it-IT" sz="2400">
              <a:latin typeface="Calibri" pitchFamily="34" charset="0"/>
            </a:endParaRPr>
          </a:p>
          <a:p>
            <a:pPr algn="ctr">
              <a:defRPr/>
            </a:pPr>
            <a:r>
              <a:rPr lang="it-IT" sz="2800" b="1">
                <a:latin typeface="Calibri" pitchFamily="34" charset="0"/>
              </a:rPr>
              <a:t>CM sierica e/o urinaria può essere… correlata a </a:t>
            </a:r>
            <a:r>
              <a:rPr lang="it-IT" sz="2800" b="1" i="1">
                <a:latin typeface="Calibri" pitchFamily="34" charset="0"/>
              </a:rPr>
              <a:t>ALTRE MALATTIE EMATOLOGICHE</a:t>
            </a:r>
          </a:p>
          <a:p>
            <a:pPr algn="ctr">
              <a:defRPr/>
            </a:pPr>
            <a:endParaRPr lang="it-IT" sz="1200" b="1" i="1">
              <a:latin typeface="Calibri" pitchFamily="34" charset="0"/>
            </a:endParaRPr>
          </a:p>
          <a:p>
            <a:pPr algn="ctr">
              <a:defRPr/>
            </a:pPr>
            <a:r>
              <a:rPr lang="it-IT" sz="2800">
                <a:latin typeface="Calibri" pitchFamily="34" charset="0"/>
              </a:rPr>
              <a:t>MPD</a:t>
            </a:r>
          </a:p>
          <a:p>
            <a:pPr algn="ctr">
              <a:defRPr/>
            </a:pPr>
            <a:r>
              <a:rPr lang="it-IT" sz="2800">
                <a:latin typeface="Calibri" pitchFamily="34" charset="0"/>
              </a:rPr>
              <a:t>MDS</a:t>
            </a:r>
            <a:endParaRPr lang="it-IT" sz="2400">
              <a:latin typeface="Calibri" pitchFamily="34" charset="0"/>
            </a:endParaRPr>
          </a:p>
        </p:txBody>
      </p:sp>
      <p:pic>
        <p:nvPicPr>
          <p:cNvPr id="58370" name="Immagine 4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934200" y="2438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8001000" y="66294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it-IT" sz="2800" b="1">
                <a:cs typeface="Arial" charset="0"/>
              </a:rPr>
              <a:t>CM sierica e/o urinaria può essere… </a:t>
            </a:r>
            <a:r>
              <a:rPr lang="it-IT" sz="2800" b="1" i="1">
                <a:cs typeface="Arial" charset="0"/>
              </a:rPr>
              <a:t>MGUS</a:t>
            </a:r>
            <a:br>
              <a:rPr lang="it-IT" sz="2800" b="1" i="1">
                <a:cs typeface="Arial" charset="0"/>
              </a:rPr>
            </a:br>
            <a:r>
              <a:rPr lang="it-IT" sz="2800" b="1">
                <a:cs typeface="Arial" charset="0"/>
              </a:rPr>
              <a:t> </a:t>
            </a:r>
            <a:r>
              <a:rPr lang="it-IT" sz="28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Gammopatia Monoclonale di Incerto Significato</a:t>
            </a:r>
            <a:endParaRPr lang="it-IT" sz="40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Tx/>
              <a:buNone/>
              <a:defRPr/>
            </a:pPr>
            <a:endParaRPr lang="it-IT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it-IT" sz="28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È dovuta alla presenza nel midollo osseo di un clone di plasmacellule il cui prodotto di sintesi è la componente monoclonale (CM).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sz="2800">
                <a:solidFill>
                  <a:srgbClr val="000000"/>
                </a:solidFill>
                <a:cs typeface="Arial" charset="0"/>
              </a:rPr>
              <a:t>E’ più frequente nell'anziano (prevalenza del 3 % che aumenta con età).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sz="2800">
                <a:solidFill>
                  <a:srgbClr val="000000"/>
                </a:solidFill>
                <a:cs typeface="Arial" charset="0"/>
              </a:rPr>
              <a:t>L'età media dei pazienti con MGUS è di circa 67 anni, con una discreta prevalenza negli uomini (M: 60%, F: 40%).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sz="2800">
                <a:solidFill>
                  <a:srgbClr val="000000"/>
                </a:solidFill>
                <a:cs typeface="Arial" charset="0"/>
              </a:rPr>
              <a:t>E’ rara nei soggetti più giovani.</a:t>
            </a:r>
          </a:p>
        </p:txBody>
      </p:sp>
      <p:pic>
        <p:nvPicPr>
          <p:cNvPr id="60419" name="Immagine 4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716280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6200" y="6567488"/>
            <a:ext cx="1066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4800" y="993775"/>
            <a:ext cx="5018088" cy="2282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400">
                <a:solidFill>
                  <a:srgbClr val="000000"/>
                </a:solidFill>
                <a:latin typeface="Calibri" pitchFamily="34" charset="0"/>
              </a:rPr>
              <a:t>Decorso indolente o lentamente evolutivo:</a:t>
            </a:r>
            <a:r>
              <a:rPr lang="it-IT" sz="2400">
                <a:latin typeface="Calibri" pitchFamily="34" charset="0"/>
              </a:rPr>
              <a:t> la MGUS nella maggioranza dei casi resta stabile per parecchi anni, ma vi è un certo rischio di evoluzione (1% anno) in una neoplasia ematologica</a:t>
            </a:r>
          </a:p>
        </p:txBody>
      </p:sp>
      <p:pic>
        <p:nvPicPr>
          <p:cNvPr id="62466" name="Immagine 5" descr="clessidra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715000" y="381000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3"/>
          <p:cNvSpPr/>
          <p:nvPr/>
        </p:nvSpPr>
        <p:spPr>
          <a:xfrm>
            <a:off x="914400" y="3733800"/>
            <a:ext cx="7924800" cy="2495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400">
                <a:latin typeface="Calibri" pitchFamily="34" charset="0"/>
              </a:rPr>
              <a:t>Evoluzione in Mieloma, Waldenström, Amiloidosi AL , altre malattie linfoproliferative stimata in circa il 20% dei casi nell’arco di tempo di mesi o anni </a:t>
            </a:r>
            <a:r>
              <a:rPr lang="it-IT">
                <a:latin typeface="Calibri" pitchFamily="34" charset="0"/>
              </a:rPr>
              <a:t>(Mayo Clinic,USA)</a:t>
            </a:r>
            <a:endParaRPr lang="it-IT" sz="2400">
              <a:latin typeface="Calibri" pitchFamily="34" charset="0"/>
            </a:endParaRPr>
          </a:p>
          <a:p>
            <a:pPr marL="1143000" lvl="2" indent="-228600">
              <a:defRPr/>
            </a:pPr>
            <a:r>
              <a:rPr lang="it-IT" sz="1400">
                <a:latin typeface="Calibri" pitchFamily="34" charset="0"/>
              </a:rPr>
              <a:t>	</a:t>
            </a:r>
          </a:p>
          <a:p>
            <a:pPr marL="1143000" lvl="2" indent="-228600">
              <a:defRPr/>
            </a:pPr>
            <a:r>
              <a:rPr lang="it-IT" sz="2400">
                <a:latin typeface="Calibri" pitchFamily="34" charset="0"/>
              </a:rPr>
              <a:t>	Evoluzione verso una sindrome cronica (più frequente il linfoma linfoplasmocitico) tra  il 10% e il 30% </a:t>
            </a:r>
            <a:r>
              <a:rPr lang="it-IT">
                <a:latin typeface="Calibri" pitchFamily="34" charset="0"/>
              </a:rPr>
              <a:t>(Altre casistiche)</a:t>
            </a: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8001000" y="65532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1"/>
          <p:cNvSpPr>
            <a:spLocks/>
          </p:cNvSpPr>
          <p:nvPr/>
        </p:nvSpPr>
        <p:spPr bwMode="auto">
          <a:xfrm>
            <a:off x="1908175" y="908050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it-IT" sz="4000" b="1">
                <a:solidFill>
                  <a:schemeClr val="tx2"/>
                </a:solidFill>
              </a:rPr>
              <a:t>Posso fare diagnosi di MGUS se sono soddisfatti 3 criteri:</a:t>
            </a:r>
            <a:endParaRPr lang="it-IT" sz="4000">
              <a:solidFill>
                <a:schemeClr val="tx2"/>
              </a:solidFill>
            </a:endParaRPr>
          </a:p>
        </p:txBody>
      </p:sp>
      <p:pic>
        <p:nvPicPr>
          <p:cNvPr id="64514" name="Segnaposto contenuto 3" descr="punto esc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14509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itolo 1"/>
          <p:cNvSpPr txBox="1">
            <a:spLocks/>
          </p:cNvSpPr>
          <p:nvPr/>
        </p:nvSpPr>
        <p:spPr bwMode="auto">
          <a:xfrm>
            <a:off x="381000" y="2792413"/>
            <a:ext cx="845026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>
              <a:buFontTx/>
              <a:buAutoNum type="arabicParenR"/>
            </a:pPr>
            <a:r>
              <a:rPr lang="it-IT" sz="2800">
                <a:latin typeface="Calibri" pitchFamily="34" charset="0"/>
              </a:rPr>
              <a:t>Proteina sierica monoclonale &lt;3g/dL</a:t>
            </a:r>
          </a:p>
          <a:p>
            <a:pPr marL="742950" indent="-742950">
              <a:buFontTx/>
              <a:buAutoNum type="arabicParenR"/>
            </a:pPr>
            <a:endParaRPr lang="it-IT" sz="2000">
              <a:latin typeface="Calibri" pitchFamily="34" charset="0"/>
            </a:endParaRPr>
          </a:p>
          <a:p>
            <a:pPr marL="742950" indent="-742950">
              <a:buFontTx/>
              <a:buAutoNum type="arabicParenR"/>
            </a:pPr>
            <a:r>
              <a:rPr lang="it-IT" sz="2800">
                <a:latin typeface="Calibri" pitchFamily="34" charset="0"/>
              </a:rPr>
              <a:t>Plasmacellule clonali midollari &lt;10%</a:t>
            </a:r>
          </a:p>
          <a:p>
            <a:pPr marL="742950" indent="-742950">
              <a:buFontTx/>
              <a:buAutoNum type="arabicParenR"/>
            </a:pPr>
            <a:endParaRPr lang="it-IT" sz="2000">
              <a:latin typeface="Calibri" pitchFamily="34" charset="0"/>
            </a:endParaRPr>
          </a:p>
          <a:p>
            <a:pPr marL="742950" indent="-742950">
              <a:buFontTx/>
              <a:buAutoNum type="arabicParenR"/>
            </a:pPr>
            <a:r>
              <a:rPr lang="it-IT" sz="2800">
                <a:latin typeface="Calibri" pitchFamily="34" charset="0"/>
              </a:rPr>
              <a:t>Assenza di segni di danno d’organo attribuibili al disordine proliferativo cellulare</a:t>
            </a:r>
          </a:p>
          <a:p>
            <a:pPr marL="742950" indent="-742950"/>
            <a:r>
              <a:rPr lang="it-IT" sz="2800">
                <a:latin typeface="Calibri" pitchFamily="34" charset="0"/>
              </a:rPr>
              <a:t>	(acronimo </a:t>
            </a:r>
            <a:r>
              <a:rPr lang="it-IT" sz="2800">
                <a:solidFill>
                  <a:srgbClr val="376092"/>
                </a:solidFill>
                <a:latin typeface="Calibri" pitchFamily="34" charset="0"/>
              </a:rPr>
              <a:t>CRAB</a:t>
            </a:r>
            <a:r>
              <a:rPr lang="it-IT" sz="2800">
                <a:latin typeface="Calibri" pitchFamily="34" charset="0"/>
              </a:rPr>
              <a:t>: iper</a:t>
            </a:r>
            <a:r>
              <a:rPr lang="it-IT" sz="2800">
                <a:solidFill>
                  <a:srgbClr val="376092"/>
                </a:solidFill>
                <a:latin typeface="Calibri" pitchFamily="34" charset="0"/>
              </a:rPr>
              <a:t>C</a:t>
            </a:r>
            <a:r>
              <a:rPr lang="it-IT" sz="2800">
                <a:latin typeface="Calibri" pitchFamily="34" charset="0"/>
              </a:rPr>
              <a:t>alcemia, insufficienza </a:t>
            </a:r>
            <a:r>
              <a:rPr lang="it-IT" sz="2800">
                <a:solidFill>
                  <a:srgbClr val="376092"/>
                </a:solidFill>
                <a:latin typeface="Calibri" pitchFamily="34" charset="0"/>
              </a:rPr>
              <a:t>R</a:t>
            </a:r>
            <a:r>
              <a:rPr lang="it-IT" sz="2800">
                <a:latin typeface="Calibri" pitchFamily="34" charset="0"/>
              </a:rPr>
              <a:t>enale, </a:t>
            </a:r>
            <a:r>
              <a:rPr lang="it-IT" sz="2800">
                <a:solidFill>
                  <a:srgbClr val="376092"/>
                </a:solidFill>
                <a:latin typeface="Calibri" pitchFamily="34" charset="0"/>
              </a:rPr>
              <a:t>A</a:t>
            </a:r>
            <a:r>
              <a:rPr lang="it-IT" sz="2800">
                <a:latin typeface="Calibri" pitchFamily="34" charset="0"/>
              </a:rPr>
              <a:t>nemia, lesioni ossee-</a:t>
            </a:r>
            <a:r>
              <a:rPr lang="it-IT" sz="2800">
                <a:solidFill>
                  <a:srgbClr val="376092"/>
                </a:solidFill>
                <a:latin typeface="Calibri" pitchFamily="34" charset="0"/>
              </a:rPr>
              <a:t>B</a:t>
            </a:r>
            <a:r>
              <a:rPr lang="it-IT" sz="2800">
                <a:latin typeface="Calibri" pitchFamily="34" charset="0"/>
              </a:rPr>
              <a:t>ones)</a:t>
            </a:r>
          </a:p>
        </p:txBody>
      </p:sp>
      <p:sp>
        <p:nvSpPr>
          <p:cNvPr id="64516" name="Text Box 7"/>
          <p:cNvSpPr txBox="1">
            <a:spLocks noChangeArrowheads="1"/>
          </p:cNvSpPr>
          <p:nvPr/>
        </p:nvSpPr>
        <p:spPr bwMode="auto">
          <a:xfrm>
            <a:off x="8001000" y="65532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it-IT" sz="3600" b="1" smtClean="0"/>
              <a:t>MIELOMA: CRITERI DIAGNOSTICI</a:t>
            </a:r>
            <a:br>
              <a:rPr lang="it-IT" sz="3600" b="1" smtClean="0"/>
            </a:br>
            <a:r>
              <a:rPr lang="it-IT" sz="2000" b="1" smtClean="0"/>
              <a:t>sec. International Myeloma Working Group</a:t>
            </a:r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304800" y="1524000"/>
            <a:ext cx="8534400" cy="513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Arial" charset="0"/>
              <a:buAutoNum type="arabicParenR"/>
              <a:defRPr/>
            </a:pPr>
            <a:r>
              <a:rPr lang="it-IT" sz="2400">
                <a:solidFill>
                  <a:srgbClr val="000000"/>
                </a:solidFill>
                <a:latin typeface="Helvetica" pitchFamily="-128" charset="0"/>
              </a:rPr>
              <a:t>Plasmacellule midollari clonali ≥10% (aspirato o biopsia)</a:t>
            </a:r>
          </a:p>
          <a:p>
            <a:pPr marL="342900" indent="-342900">
              <a:lnSpc>
                <a:spcPct val="90000"/>
              </a:lnSpc>
              <a:buFont typeface="Arial" charset="0"/>
              <a:buNone/>
              <a:defRPr/>
            </a:pPr>
            <a:endParaRPr lang="it-IT" sz="1400">
              <a:solidFill>
                <a:srgbClr val="000000"/>
              </a:solidFill>
              <a:latin typeface="Helvetica" pitchFamily="-128" charset="0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it-IT" sz="2400">
                <a:solidFill>
                  <a:srgbClr val="000000"/>
                </a:solidFill>
                <a:latin typeface="Helvetica" pitchFamily="-128" charset="0"/>
              </a:rPr>
              <a:t>2) CM nel siero e/o nelle urine (eccezione per mieloma non secernente) di qualunque entità</a:t>
            </a:r>
          </a:p>
          <a:p>
            <a:pPr marL="342900" indent="-342900">
              <a:lnSpc>
                <a:spcPct val="90000"/>
              </a:lnSpc>
              <a:defRPr/>
            </a:pPr>
            <a:endParaRPr lang="it-IT" sz="1400">
              <a:solidFill>
                <a:srgbClr val="000000"/>
              </a:solidFill>
              <a:latin typeface="Helvetica" pitchFamily="-128" charset="0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it-IT" sz="2400">
                <a:solidFill>
                  <a:srgbClr val="000000"/>
                </a:solidFill>
                <a:latin typeface="Helvetica" pitchFamily="-128" charset="0"/>
              </a:rPr>
              <a:t>3) Danno d’organo attribuibile alla proliferazione delle plasmacellule clonali (criteri CRAB):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it-IT" sz="2400" i="1">
                <a:solidFill>
                  <a:srgbClr val="437B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Ipercalcemia</a:t>
            </a:r>
            <a:endParaRPr lang="it-IT" sz="2400">
              <a:solidFill>
                <a:srgbClr val="000000"/>
              </a:solidFill>
              <a:latin typeface="Helvetica" pitchFamily="-128" charset="0"/>
            </a:endParaRPr>
          </a:p>
          <a:p>
            <a:pPr marL="1257300" lvl="2" indent="-3429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>
                <a:solidFill>
                  <a:srgbClr val="000000"/>
                </a:solidFill>
                <a:latin typeface="Helvetica" pitchFamily="-128" charset="0"/>
              </a:rPr>
              <a:t>	(mal.attiva se calcio sierico &gt;11.5 mg/dL)</a:t>
            </a:r>
            <a:endParaRPr lang="it-IT" sz="2400">
              <a:solidFill>
                <a:srgbClr val="000000"/>
              </a:solidFill>
              <a:latin typeface="Helvetica" pitchFamily="-128" charset="0"/>
            </a:endParaRP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it-IT" sz="2400" i="1">
                <a:solidFill>
                  <a:srgbClr val="437B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incremento della creatinina</a:t>
            </a:r>
            <a:endParaRPr lang="it-IT" sz="2400">
              <a:solidFill>
                <a:srgbClr val="000000"/>
              </a:solidFill>
              <a:latin typeface="Helvetica" pitchFamily="-128" charset="0"/>
            </a:endParaRPr>
          </a:p>
          <a:p>
            <a:pPr marL="1257300" lvl="2" indent="-3429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>
                <a:solidFill>
                  <a:srgbClr val="000000"/>
                </a:solidFill>
                <a:latin typeface="Helvetica" pitchFamily="-128" charset="0"/>
              </a:rPr>
              <a:t>	(mal.attiva se creatinina &gt;2 mg/dL o 	clearence della creatinina &lt;40 mL/min)</a:t>
            </a:r>
            <a:endParaRPr lang="it-IT" sz="2400">
              <a:solidFill>
                <a:srgbClr val="000000"/>
              </a:solidFill>
              <a:latin typeface="Helvetica" pitchFamily="-128" charset="0"/>
            </a:endParaRP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it-IT" sz="2400" i="1">
                <a:solidFill>
                  <a:srgbClr val="437B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anemia normocitica</a:t>
            </a:r>
            <a:endParaRPr lang="it-IT" sz="2400">
              <a:solidFill>
                <a:srgbClr val="000000"/>
              </a:solidFill>
              <a:latin typeface="Helvetica" pitchFamily="-128" charset="0"/>
            </a:endParaRPr>
          </a:p>
          <a:p>
            <a:pPr marL="1257300" lvl="2" indent="-3429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>
                <a:solidFill>
                  <a:srgbClr val="000000"/>
                </a:solidFill>
                <a:latin typeface="Helvetica" pitchFamily="-128" charset="0"/>
              </a:rPr>
              <a:t>	(mal.attiva se Hb &lt;10 g/dL o perdita di 2 g/dL del valore basale </a:t>
            </a: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28" charset="0"/>
              </a:rPr>
              <a:t>in due controlli successivi ripetuti a breve)</a:t>
            </a:r>
            <a:endParaRPr lang="it-IT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" pitchFamily="-128" charset="0"/>
            </a:endParaRP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it-IT" sz="2400" i="1">
                <a:solidFill>
                  <a:srgbClr val="437B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presenza di malattia ossea</a:t>
            </a:r>
            <a:r>
              <a:rPr lang="it-IT" sz="2400">
                <a:solidFill>
                  <a:srgbClr val="000000"/>
                </a:solidFill>
                <a:latin typeface="Helvetica" pitchFamily="-128" charset="0"/>
              </a:rPr>
              <a:t>: lesioni litiche, severa 	osteopenia o fratture patologiche</a:t>
            </a:r>
          </a:p>
        </p:txBody>
      </p:sp>
      <p:sp>
        <p:nvSpPr>
          <p:cNvPr id="66563" name="Text Box 7"/>
          <p:cNvSpPr txBox="1">
            <a:spLocks noChangeArrowheads="1"/>
          </p:cNvSpPr>
          <p:nvPr/>
        </p:nvSpPr>
        <p:spPr bwMode="auto">
          <a:xfrm>
            <a:off x="8001000" y="6643688"/>
            <a:ext cx="1066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476250"/>
            <a:ext cx="9144000" cy="2447925"/>
          </a:xfrm>
          <a:prstGeom prst="rect">
            <a:avLst/>
          </a:prstGeom>
          <a:solidFill>
            <a:srgbClr val="D9D9D9"/>
          </a:solidFill>
          <a:ln w="9360">
            <a:solidFill>
              <a:srgbClr val="4A7EBB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altLang="it-IT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981075"/>
            <a:ext cx="9144000" cy="1095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marL="109538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9538" algn="l"/>
                <a:tab pos="1023938" algn="l"/>
                <a:tab pos="1938338" algn="l"/>
                <a:tab pos="2852738" algn="l"/>
                <a:tab pos="3767138" algn="l"/>
                <a:tab pos="4681538" algn="l"/>
                <a:tab pos="5595938" algn="l"/>
                <a:tab pos="6510338" algn="l"/>
                <a:tab pos="7424738" algn="l"/>
                <a:tab pos="8339138" algn="l"/>
                <a:tab pos="9253538" algn="l"/>
                <a:tab pos="10167938" algn="l"/>
              </a:tabLst>
              <a:defRPr/>
            </a:pPr>
            <a:r>
              <a:rPr lang="it-IT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MGUS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476250"/>
            <a:ext cx="9144000" cy="1588"/>
          </a:xfrm>
          <a:prstGeom prst="line">
            <a:avLst/>
          </a:prstGeom>
          <a:noFill/>
          <a:ln w="76320">
            <a:solidFill>
              <a:srgbClr val="00CCF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0" y="2924175"/>
            <a:ext cx="9144000" cy="1588"/>
          </a:xfrm>
          <a:prstGeom prst="line">
            <a:avLst/>
          </a:prstGeom>
          <a:noFill/>
          <a:ln w="76320">
            <a:solidFill>
              <a:srgbClr val="00CCF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4213" y="3249613"/>
            <a:ext cx="7848600" cy="317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175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MMG Senior</a:t>
            </a:r>
            <a:r>
              <a:rPr lang="it-IT" sz="2800" dirty="0">
                <a:solidFill>
                  <a:srgbClr val="000000"/>
                </a:solidFill>
                <a:latin typeface="Calibri" pitchFamily="34" charset="0"/>
                <a:cs typeface="+mn-cs"/>
              </a:rPr>
              <a:t> (</a:t>
            </a:r>
            <a:r>
              <a:rPr lang="it-IT" sz="2800" i="1" dirty="0">
                <a:solidFill>
                  <a:srgbClr val="000000"/>
                </a:solidFill>
                <a:latin typeface="Calibri" pitchFamily="34" charset="0"/>
                <a:cs typeface="+mn-cs"/>
              </a:rPr>
              <a:t>Dr. </a:t>
            </a:r>
            <a:r>
              <a:rPr lang="it-IT" sz="2800" i="1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Frigeni</a:t>
            </a:r>
            <a:r>
              <a:rPr lang="it-IT" sz="2800" i="1" dirty="0">
                <a:solidFill>
                  <a:srgbClr val="000000"/>
                </a:solidFill>
                <a:latin typeface="Calibri" pitchFamily="34" charset="0"/>
                <a:cs typeface="+mn-cs"/>
              </a:rPr>
              <a:t> Roberto</a:t>
            </a:r>
            <a:r>
              <a:rPr lang="it-IT" sz="2800" dirty="0">
                <a:solidFill>
                  <a:srgbClr val="000000"/>
                </a:solidFill>
                <a:latin typeface="Calibri" pitchFamily="34" charset="0"/>
                <a:cs typeface="+mn-cs"/>
              </a:rPr>
              <a:t>)</a:t>
            </a:r>
          </a:p>
          <a:p>
            <a:pPr algn="ctr" fontAlgn="auto">
              <a:spcBef>
                <a:spcPts val="175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MMG in Formazione </a:t>
            </a:r>
            <a:r>
              <a:rPr lang="it-IT" sz="2800" dirty="0">
                <a:solidFill>
                  <a:srgbClr val="000000"/>
                </a:solidFill>
                <a:latin typeface="Calibri" pitchFamily="34" charset="0"/>
                <a:cs typeface="+mn-cs"/>
              </a:rPr>
              <a:t>(</a:t>
            </a:r>
            <a:r>
              <a:rPr lang="it-IT" sz="2800" i="1" dirty="0">
                <a:solidFill>
                  <a:srgbClr val="000000"/>
                </a:solidFill>
                <a:latin typeface="Calibri" pitchFamily="34" charset="0"/>
                <a:cs typeface="+mn-cs"/>
              </a:rPr>
              <a:t>Dr. Nicola </a:t>
            </a:r>
            <a:r>
              <a:rPr lang="it-IT" sz="2800" i="1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Bastiani</a:t>
            </a:r>
            <a:r>
              <a:rPr lang="it-IT" sz="2800" dirty="0">
                <a:solidFill>
                  <a:srgbClr val="000000"/>
                </a:solidFill>
                <a:latin typeface="Calibri" pitchFamily="34" charset="0"/>
                <a:cs typeface="+mn-cs"/>
              </a:rPr>
              <a:t>)</a:t>
            </a:r>
          </a:p>
          <a:p>
            <a:pPr algn="ctr" fontAlgn="auto">
              <a:spcBef>
                <a:spcPts val="175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Ematologo</a:t>
            </a:r>
            <a:r>
              <a:rPr lang="it-IT" sz="2800" dirty="0">
                <a:solidFill>
                  <a:srgbClr val="000000"/>
                </a:solidFill>
                <a:latin typeface="Calibri" pitchFamily="34" charset="0"/>
                <a:cs typeface="+mn-cs"/>
              </a:rPr>
              <a:t> (</a:t>
            </a:r>
            <a:r>
              <a:rPr lang="it-IT" sz="2800" i="1" dirty="0">
                <a:solidFill>
                  <a:srgbClr val="000000"/>
                </a:solidFill>
                <a:latin typeface="Calibri" pitchFamily="34" charset="0"/>
                <a:cs typeface="+mn-cs"/>
              </a:rPr>
              <a:t>Dr.ssa Maria Teresa Bertoli</a:t>
            </a:r>
            <a:r>
              <a:rPr lang="it-IT" sz="2800" dirty="0">
                <a:solidFill>
                  <a:srgbClr val="000000"/>
                </a:solidFill>
                <a:latin typeface="Calibri" pitchFamily="34" charset="0"/>
                <a:cs typeface="+mn-cs"/>
              </a:rPr>
              <a:t>)</a:t>
            </a:r>
          </a:p>
          <a:p>
            <a:pPr algn="ctr" fontAlgn="auto">
              <a:spcBef>
                <a:spcPts val="175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Medico di Laboratorio </a:t>
            </a:r>
            <a:r>
              <a:rPr lang="it-IT" sz="2800" dirty="0">
                <a:solidFill>
                  <a:srgbClr val="000000"/>
                </a:solidFill>
                <a:latin typeface="Calibri" pitchFamily="34" charset="0"/>
                <a:cs typeface="+mn-cs"/>
              </a:rPr>
              <a:t>(</a:t>
            </a:r>
            <a:r>
              <a:rPr lang="it-IT" sz="2800" i="1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Dr.Valter</a:t>
            </a:r>
            <a:r>
              <a:rPr lang="it-IT" sz="2800" i="1" dirty="0">
                <a:solidFill>
                  <a:srgbClr val="000000"/>
                </a:solidFill>
                <a:latin typeface="Calibri" pitchFamily="34" charset="0"/>
                <a:cs typeface="+mn-cs"/>
              </a:rPr>
              <a:t> Renis</a:t>
            </a:r>
            <a:r>
              <a:rPr lang="it-IT" sz="2800" dirty="0">
                <a:solidFill>
                  <a:srgbClr val="000000"/>
                </a:solidFill>
                <a:latin typeface="Calibri" pitchFamily="34" charset="0"/>
                <a:cs typeface="+mn-cs"/>
              </a:rPr>
              <a:t>)</a:t>
            </a:r>
          </a:p>
          <a:p>
            <a:pPr algn="ctr" fontAlgn="auto">
              <a:spcBef>
                <a:spcPts val="175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sz="28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r>
              <a:rPr lang="it-IT" sz="3600" b="1" smtClean="0"/>
              <a:t>MIELOMA ASINTOMATICO:</a:t>
            </a:r>
            <a:br>
              <a:rPr lang="it-IT" sz="3600" b="1" smtClean="0"/>
            </a:br>
            <a:r>
              <a:rPr lang="it-IT" sz="3600" b="1" smtClean="0"/>
              <a:t>CRITERI DIAGNOSTICI</a:t>
            </a:r>
            <a:br>
              <a:rPr lang="it-IT" sz="3600" b="1" smtClean="0"/>
            </a:br>
            <a:r>
              <a:rPr lang="it-IT" sz="2000" b="1" smtClean="0"/>
              <a:t>sec. International Myeloma Working Group</a:t>
            </a:r>
            <a:endParaRPr lang="it-IT" smtClean="0"/>
          </a:p>
        </p:txBody>
      </p:sp>
      <p:sp>
        <p:nvSpPr>
          <p:cNvPr id="4" name="Rettangolo 3"/>
          <p:cNvSpPr/>
          <p:nvPr/>
        </p:nvSpPr>
        <p:spPr>
          <a:xfrm>
            <a:off x="609600" y="3413125"/>
            <a:ext cx="7924800" cy="2530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>
              <a:defRPr/>
            </a:pPr>
            <a:endParaRPr lang="it-IT" sz="2400">
              <a:solidFill>
                <a:srgbClr val="000000"/>
              </a:solidFill>
              <a:latin typeface="Helvetica" pitchFamily="-128" charset="0"/>
            </a:endParaRPr>
          </a:p>
          <a:p>
            <a:pPr marL="342900" indent="-342900">
              <a:buFont typeface="Arial" charset="0"/>
              <a:buAutoNum type="arabicParenR"/>
              <a:defRPr/>
            </a:pPr>
            <a:r>
              <a:rPr lang="it-IT" sz="2800">
                <a:solidFill>
                  <a:srgbClr val="000000"/>
                </a:solidFill>
                <a:latin typeface="Helvetica" pitchFamily="-128" charset="0"/>
              </a:rPr>
              <a:t>Componente sierica monoclonale (Ig G o IgA) &gt; 3 g/dL e/o la presenza  di plasmocitosi  midollare ≥10%</a:t>
            </a:r>
            <a:endParaRPr lang="it-IT" sz="2400">
              <a:solidFill>
                <a:srgbClr val="000000"/>
              </a:solidFill>
              <a:latin typeface="Helvetica" pitchFamily="-128" charset="0"/>
            </a:endParaRPr>
          </a:p>
          <a:p>
            <a:pPr marL="342900" indent="-342900">
              <a:buFont typeface="Arial" charset="0"/>
              <a:buNone/>
              <a:defRPr/>
            </a:pPr>
            <a:endParaRPr lang="it-IT" sz="2400">
              <a:solidFill>
                <a:srgbClr val="000000"/>
              </a:solidFill>
              <a:latin typeface="Helvetica" pitchFamily="-128" charset="0"/>
            </a:endParaRPr>
          </a:p>
          <a:p>
            <a:pPr marL="342900" indent="-342900">
              <a:defRPr/>
            </a:pPr>
            <a:r>
              <a:rPr lang="it-IT" sz="2800">
                <a:solidFill>
                  <a:srgbClr val="000000"/>
                </a:solidFill>
                <a:latin typeface="Helvetica" pitchFamily="-128" charset="0"/>
              </a:rPr>
              <a:t>2) Assenza di sintomi CRAB</a:t>
            </a:r>
            <a:endParaRPr lang="it-IT" sz="1200">
              <a:solidFill>
                <a:srgbClr val="000000"/>
              </a:solidFill>
              <a:latin typeface="Helvetica" pitchFamily="-128" charset="0"/>
            </a:endParaRPr>
          </a:p>
        </p:txBody>
      </p:sp>
      <p:pic>
        <p:nvPicPr>
          <p:cNvPr id="686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8188" y="1566863"/>
            <a:ext cx="18272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8"/>
          <p:cNvSpPr txBox="1">
            <a:spLocks noChangeArrowheads="1"/>
          </p:cNvSpPr>
          <p:nvPr/>
        </p:nvSpPr>
        <p:spPr bwMode="auto">
          <a:xfrm>
            <a:off x="8001000" y="65532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it-IT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MGUS: diagnosi differenziale vs mieloma</a:t>
            </a:r>
            <a:endParaRPr lang="it-IT"/>
          </a:p>
        </p:txBody>
      </p:sp>
      <p:sp>
        <p:nvSpPr>
          <p:cNvPr id="70658" name="Rettangolo 3"/>
          <p:cNvSpPr>
            <a:spLocks noChangeArrowheads="1"/>
          </p:cNvSpPr>
          <p:nvPr/>
        </p:nvSpPr>
        <p:spPr bwMode="auto">
          <a:xfrm>
            <a:off x="228600" y="2133600"/>
            <a:ext cx="8610600" cy="10461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2F2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it-IT" sz="1200">
              <a:solidFill>
                <a:srgbClr val="000000"/>
              </a:solidFill>
              <a:latin typeface="Helvetica" pitchFamily="34" charset="0"/>
            </a:endParaRPr>
          </a:p>
          <a:p>
            <a:pPr marL="342900" indent="-342900"/>
            <a:endParaRPr lang="it-IT" sz="1200">
              <a:solidFill>
                <a:srgbClr val="000000"/>
              </a:solidFill>
              <a:latin typeface="Helvetica" pitchFamily="34" charset="0"/>
            </a:endParaRPr>
          </a:p>
          <a:p>
            <a:pPr marL="342900" indent="-342900"/>
            <a:r>
              <a:rPr lang="it-IT" b="1">
                <a:solidFill>
                  <a:srgbClr val="000000"/>
                </a:solidFill>
                <a:latin typeface="Helvetica" pitchFamily="34" charset="0"/>
              </a:rPr>
              <a:t> MGUS              Mieloma “smouldering”     Mieloma “indolente”           Mieloma</a:t>
            </a:r>
            <a:r>
              <a:rPr lang="it-IT" sz="2000" b="1">
                <a:solidFill>
                  <a:srgbClr val="000000"/>
                </a:solidFill>
                <a:latin typeface="Helvetica" pitchFamily="34" charset="0"/>
              </a:rPr>
              <a:t>	</a:t>
            </a:r>
            <a:r>
              <a:rPr lang="it-IT" sz="1200">
                <a:solidFill>
                  <a:srgbClr val="000000"/>
                </a:solidFill>
                <a:latin typeface="Helvetica" pitchFamily="34" charset="0"/>
              </a:rPr>
              <a:t>	</a:t>
            </a:r>
          </a:p>
        </p:txBody>
      </p:sp>
      <p:sp>
        <p:nvSpPr>
          <p:cNvPr id="70659" name="Rettangolo 3"/>
          <p:cNvSpPr>
            <a:spLocks noChangeArrowheads="1"/>
          </p:cNvSpPr>
          <p:nvPr/>
        </p:nvSpPr>
        <p:spPr bwMode="auto">
          <a:xfrm>
            <a:off x="228600" y="4837113"/>
            <a:ext cx="8610600" cy="9540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2F2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it-IT" sz="1200">
              <a:solidFill>
                <a:srgbClr val="000000"/>
              </a:solidFill>
              <a:latin typeface="Helvetica" pitchFamily="34" charset="0"/>
            </a:endParaRPr>
          </a:p>
          <a:p>
            <a:pPr marL="342900" indent="-342900"/>
            <a:endParaRPr lang="it-IT" sz="1200">
              <a:solidFill>
                <a:srgbClr val="000000"/>
              </a:solidFill>
              <a:latin typeface="Helvetica" pitchFamily="34" charset="0"/>
            </a:endParaRPr>
          </a:p>
          <a:p>
            <a:pPr marL="342900" indent="-342900"/>
            <a:r>
              <a:rPr lang="it-IT" b="1">
                <a:solidFill>
                  <a:srgbClr val="000000"/>
                </a:solidFill>
                <a:latin typeface="Helvetica" pitchFamily="34" charset="0"/>
              </a:rPr>
              <a:t>MGUS                                    Mieloma “asintomatico”                         Mieloma</a:t>
            </a:r>
            <a:r>
              <a:rPr lang="it-IT" sz="2000" b="1">
                <a:solidFill>
                  <a:srgbClr val="000000"/>
                </a:solidFill>
                <a:latin typeface="Helvetica" pitchFamily="34" charset="0"/>
              </a:rPr>
              <a:t>	</a:t>
            </a:r>
            <a:r>
              <a:rPr lang="it-IT" sz="1200">
                <a:solidFill>
                  <a:srgbClr val="000000"/>
                </a:solidFill>
                <a:latin typeface="Helvetica" pitchFamily="34" charset="0"/>
              </a:rPr>
              <a:t>	</a:t>
            </a:r>
          </a:p>
        </p:txBody>
      </p:sp>
      <p:sp>
        <p:nvSpPr>
          <p:cNvPr id="7066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2133600" cy="457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1600" b="1" smtClean="0"/>
              <a:t>IgG&lt;3.5 g IgA&lt;2 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b="1" smtClean="0"/>
              <a:t>	          PC&lt;10%</a:t>
            </a:r>
            <a:endParaRPr lang="it-IT" sz="1200" smtClean="0"/>
          </a:p>
          <a:p>
            <a:pPr>
              <a:lnSpc>
                <a:spcPct val="90000"/>
              </a:lnSpc>
              <a:buFontTx/>
              <a:buNone/>
            </a:pPr>
            <a:endParaRPr lang="it-IT" sz="2000" smtClean="0"/>
          </a:p>
        </p:txBody>
      </p:sp>
      <p:sp>
        <p:nvSpPr>
          <p:cNvPr id="70661" name="Rectangle 10"/>
          <p:cNvSpPr>
            <a:spLocks noChangeArrowheads="1"/>
          </p:cNvSpPr>
          <p:nvPr/>
        </p:nvSpPr>
        <p:spPr bwMode="auto">
          <a:xfrm>
            <a:off x="2514600" y="1219200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 b="1"/>
              <a:t>IgG 3.5-7 g  IgA 2-5 g; altre Ig ridotte;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 b="1"/>
              <a:t>	          PC 10-30%;  osteolisi 0-3	</a:t>
            </a:r>
            <a:endParaRPr lang="it-IT" sz="1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000"/>
          </a:p>
        </p:txBody>
      </p:sp>
      <p:sp>
        <p:nvSpPr>
          <p:cNvPr id="70662" name="Rectangle 11"/>
          <p:cNvSpPr>
            <a:spLocks noChangeArrowheads="1"/>
          </p:cNvSpPr>
          <p:nvPr/>
        </p:nvSpPr>
        <p:spPr bwMode="auto">
          <a:xfrm>
            <a:off x="6400800" y="1219200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 b="1"/>
              <a:t>IgG&gt;3.5 g IgA&gt;2g; PC&gt;30%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 b="1"/>
              <a:t>sintomi; osteolisi 0-3	</a:t>
            </a:r>
            <a:endParaRPr lang="it-IT" sz="1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000"/>
          </a:p>
        </p:txBody>
      </p:sp>
      <p:sp>
        <p:nvSpPr>
          <p:cNvPr id="70663" name="Rectangle 12"/>
          <p:cNvSpPr>
            <a:spLocks noChangeArrowheads="1"/>
          </p:cNvSpPr>
          <p:nvPr/>
        </p:nvSpPr>
        <p:spPr bwMode="auto">
          <a:xfrm>
            <a:off x="990600" y="4114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 b="1"/>
              <a:t>IgG&lt;3 g  PC&lt;10%</a:t>
            </a:r>
            <a:endParaRPr lang="it-IT" sz="1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000"/>
          </a:p>
        </p:txBody>
      </p:sp>
      <p:sp>
        <p:nvSpPr>
          <p:cNvPr id="70664" name="AutoShape 13"/>
          <p:cNvSpPr>
            <a:spLocks noChangeArrowheads="1"/>
          </p:cNvSpPr>
          <p:nvPr/>
        </p:nvSpPr>
        <p:spPr bwMode="auto">
          <a:xfrm>
            <a:off x="1295400" y="1828800"/>
            <a:ext cx="304800" cy="304800"/>
          </a:xfrm>
          <a:prstGeom prst="downArrow">
            <a:avLst>
              <a:gd name="adj1" fmla="val 54167"/>
              <a:gd name="adj2" fmla="val 4958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665" name="AutoShape 14"/>
          <p:cNvSpPr>
            <a:spLocks noChangeArrowheads="1"/>
          </p:cNvSpPr>
          <p:nvPr/>
        </p:nvSpPr>
        <p:spPr bwMode="auto">
          <a:xfrm>
            <a:off x="2819400" y="1828800"/>
            <a:ext cx="304800" cy="304800"/>
          </a:xfrm>
          <a:prstGeom prst="downArrow">
            <a:avLst>
              <a:gd name="adj1" fmla="val 54167"/>
              <a:gd name="adj2" fmla="val 4958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666" name="AutoShape 15"/>
          <p:cNvSpPr>
            <a:spLocks noChangeArrowheads="1"/>
          </p:cNvSpPr>
          <p:nvPr/>
        </p:nvSpPr>
        <p:spPr bwMode="auto">
          <a:xfrm>
            <a:off x="4419600" y="1828800"/>
            <a:ext cx="304800" cy="304800"/>
          </a:xfrm>
          <a:prstGeom prst="downArrow">
            <a:avLst>
              <a:gd name="adj1" fmla="val 54167"/>
              <a:gd name="adj2" fmla="val 4958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667" name="AutoShape 16"/>
          <p:cNvSpPr>
            <a:spLocks noChangeArrowheads="1"/>
          </p:cNvSpPr>
          <p:nvPr/>
        </p:nvSpPr>
        <p:spPr bwMode="auto">
          <a:xfrm>
            <a:off x="6019800" y="1828800"/>
            <a:ext cx="304800" cy="304800"/>
          </a:xfrm>
          <a:prstGeom prst="downArrow">
            <a:avLst>
              <a:gd name="adj1" fmla="val 54167"/>
              <a:gd name="adj2" fmla="val 4958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668" name="AutoShape 17"/>
          <p:cNvSpPr>
            <a:spLocks noChangeArrowheads="1"/>
          </p:cNvSpPr>
          <p:nvPr/>
        </p:nvSpPr>
        <p:spPr bwMode="auto">
          <a:xfrm>
            <a:off x="7467600" y="1828800"/>
            <a:ext cx="304800" cy="304800"/>
          </a:xfrm>
          <a:prstGeom prst="downArrow">
            <a:avLst>
              <a:gd name="adj1" fmla="val 54167"/>
              <a:gd name="adj2" fmla="val 4958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669" name="AutoShape 18"/>
          <p:cNvSpPr>
            <a:spLocks noChangeArrowheads="1"/>
          </p:cNvSpPr>
          <p:nvPr/>
        </p:nvSpPr>
        <p:spPr bwMode="auto">
          <a:xfrm>
            <a:off x="1905000" y="4495800"/>
            <a:ext cx="304800" cy="304800"/>
          </a:xfrm>
          <a:prstGeom prst="downArrow">
            <a:avLst>
              <a:gd name="adj1" fmla="val 54167"/>
              <a:gd name="adj2" fmla="val 4958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670" name="AutoShape 19"/>
          <p:cNvSpPr>
            <a:spLocks noChangeArrowheads="1"/>
          </p:cNvSpPr>
          <p:nvPr/>
        </p:nvSpPr>
        <p:spPr bwMode="auto">
          <a:xfrm>
            <a:off x="6477000" y="4495800"/>
            <a:ext cx="304800" cy="304800"/>
          </a:xfrm>
          <a:prstGeom prst="downArrow">
            <a:avLst>
              <a:gd name="adj1" fmla="val 54167"/>
              <a:gd name="adj2" fmla="val 4958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671" name="Rectangle 21"/>
          <p:cNvSpPr>
            <a:spLocks noChangeArrowheads="1"/>
          </p:cNvSpPr>
          <p:nvPr/>
        </p:nvSpPr>
        <p:spPr bwMode="auto">
          <a:xfrm>
            <a:off x="6172200" y="4114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 b="1"/>
              <a:t>CRAB</a:t>
            </a:r>
            <a:endParaRPr lang="it-IT" sz="1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000"/>
          </a:p>
        </p:txBody>
      </p:sp>
      <p:sp>
        <p:nvSpPr>
          <p:cNvPr id="70672" name="AutoShape 22"/>
          <p:cNvSpPr>
            <a:spLocks noChangeArrowheads="1"/>
          </p:cNvSpPr>
          <p:nvPr/>
        </p:nvSpPr>
        <p:spPr bwMode="auto">
          <a:xfrm>
            <a:off x="4572000" y="3200400"/>
            <a:ext cx="485775" cy="457200"/>
          </a:xfrm>
          <a:prstGeom prst="upArrow">
            <a:avLst>
              <a:gd name="adj1" fmla="val 50000"/>
              <a:gd name="adj2" fmla="val 25000"/>
            </a:avLst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673" name="Rectangle 27"/>
          <p:cNvSpPr>
            <a:spLocks noChangeArrowheads="1"/>
          </p:cNvSpPr>
          <p:nvPr/>
        </p:nvSpPr>
        <p:spPr bwMode="auto">
          <a:xfrm>
            <a:off x="4267200" y="3733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 b="1"/>
              <a:t>? Terapia</a:t>
            </a:r>
            <a:endParaRPr lang="it-IT" sz="1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000"/>
          </a:p>
        </p:txBody>
      </p:sp>
      <p:sp>
        <p:nvSpPr>
          <p:cNvPr id="70674" name="AutoShape 30"/>
          <p:cNvSpPr>
            <a:spLocks noChangeArrowheads="1"/>
          </p:cNvSpPr>
          <p:nvPr/>
        </p:nvSpPr>
        <p:spPr bwMode="auto">
          <a:xfrm>
            <a:off x="7391400" y="3200400"/>
            <a:ext cx="485775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423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675" name="AutoShape 32"/>
          <p:cNvSpPr>
            <a:spLocks noChangeArrowheads="1"/>
          </p:cNvSpPr>
          <p:nvPr/>
        </p:nvSpPr>
        <p:spPr bwMode="auto">
          <a:xfrm>
            <a:off x="6400800" y="5867400"/>
            <a:ext cx="485775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423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676" name="Rectangle 33"/>
          <p:cNvSpPr>
            <a:spLocks noChangeArrowheads="1"/>
          </p:cNvSpPr>
          <p:nvPr/>
        </p:nvSpPr>
        <p:spPr bwMode="auto">
          <a:xfrm>
            <a:off x="6172200" y="6324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 b="1"/>
              <a:t>Terapia</a:t>
            </a:r>
            <a:endParaRPr lang="it-IT" sz="1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000"/>
          </a:p>
        </p:txBody>
      </p:sp>
      <p:sp>
        <p:nvSpPr>
          <p:cNvPr id="70677" name="Rectangle 34"/>
          <p:cNvSpPr>
            <a:spLocks noChangeArrowheads="1"/>
          </p:cNvSpPr>
          <p:nvPr/>
        </p:nvSpPr>
        <p:spPr bwMode="auto">
          <a:xfrm>
            <a:off x="7162800" y="3657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 b="1"/>
              <a:t>Terapia</a:t>
            </a:r>
            <a:endParaRPr lang="it-IT" sz="12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000"/>
          </a:p>
        </p:txBody>
      </p:sp>
      <p:sp>
        <p:nvSpPr>
          <p:cNvPr id="70678" name="Text Box 35"/>
          <p:cNvSpPr txBox="1">
            <a:spLocks noChangeArrowheads="1"/>
          </p:cNvSpPr>
          <p:nvPr/>
        </p:nvSpPr>
        <p:spPr bwMode="auto">
          <a:xfrm>
            <a:off x="8001000" y="65532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609600"/>
          </a:xfrm>
          <a:solidFill>
            <a:srgbClr val="B9CDE5"/>
          </a:solidFill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b="1">
                <a:effectLst>
                  <a:outerShdw blurRad="38100" dist="38100" dir="2700000" algn="tl">
                    <a:srgbClr val="FFFFFF"/>
                  </a:outerShdw>
                </a:effectLst>
              </a:rPr>
              <a:t>MGUS: criteri diagnostici per CM IgM</a:t>
            </a:r>
            <a:endParaRPr lang="it-IT" sz="2000" b="1"/>
          </a:p>
        </p:txBody>
      </p:sp>
      <p:sp>
        <p:nvSpPr>
          <p:cNvPr id="2" name="CasellaDiTesto 4"/>
          <p:cNvSpPr txBox="1">
            <a:spLocks noChangeArrowheads="1"/>
          </p:cNvSpPr>
          <p:nvPr/>
        </p:nvSpPr>
        <p:spPr bwMode="auto">
          <a:xfrm>
            <a:off x="304800" y="990600"/>
            <a:ext cx="8610600" cy="2057400"/>
          </a:xfrm>
          <a:prstGeom prst="rect">
            <a:avLst/>
          </a:prstGeom>
          <a:solidFill>
            <a:srgbClr val="B9CDE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2000" b="1">
                <a:solidFill>
                  <a:srgbClr val="FF42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MGUS IgM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IgM sieriche clonali &lt; 3 g/dL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infiltrazione linfoplasmocitica clonale midollare assente (&lt;10%)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assenza di sintomi sistemici o correlabili a:</a:t>
            </a:r>
          </a:p>
          <a:p>
            <a:pPr>
              <a:buFont typeface="Wingdings" pitchFamily="2" charset="2"/>
              <a:buNone/>
              <a:defRPr/>
            </a:pP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infiltrazione d’organo / midollare</a:t>
            </a:r>
          </a:p>
          <a:p>
            <a:pPr>
              <a:buFont typeface="Wingdings" pitchFamily="2" charset="2"/>
              <a:buNone/>
              <a:defRPr/>
            </a:pP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attività anticorpale della IgM</a:t>
            </a:r>
            <a:endParaRPr lang="it-IT" sz="2000" b="1">
              <a:solidFill>
                <a:srgbClr val="356CD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endParaRPr lang="it-IT" sz="2000" b="1"/>
          </a:p>
        </p:txBody>
      </p:sp>
      <p:sp>
        <p:nvSpPr>
          <p:cNvPr id="3" name="CasellaDiTesto 4"/>
          <p:cNvSpPr txBox="1">
            <a:spLocks noChangeArrowheads="1"/>
          </p:cNvSpPr>
          <p:nvPr/>
        </p:nvSpPr>
        <p:spPr bwMode="auto">
          <a:xfrm>
            <a:off x="228600" y="3276600"/>
            <a:ext cx="8686800" cy="1905000"/>
          </a:xfrm>
          <a:prstGeom prst="rect">
            <a:avLst/>
          </a:prstGeom>
          <a:solidFill>
            <a:srgbClr val="B9CDE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2000" b="1">
                <a:solidFill>
                  <a:srgbClr val="FF42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MACROGLOBULINEMIA DI WALDENSTROM asintomatica/sintomatica</a:t>
            </a:r>
            <a:endParaRPr lang="it-IT" sz="2000">
              <a:solidFill>
                <a:srgbClr val="FF423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IgM sieriche clonali (qualsiasi livello)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infiltrazione linfoplasmocitica clonale midollare (</a:t>
            </a: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≥</a:t>
            </a: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10%)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assenza / presenza di sintomi sistemici o correlabili a:</a:t>
            </a:r>
          </a:p>
          <a:p>
            <a:pPr>
              <a:buFont typeface="Wingdings" pitchFamily="2" charset="2"/>
              <a:buNone/>
              <a:defRPr/>
            </a:pP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infiltrazione d’organo / midollare</a:t>
            </a:r>
          </a:p>
          <a:p>
            <a:pPr>
              <a:buFont typeface="Wingdings" pitchFamily="2" charset="2"/>
              <a:buNone/>
              <a:defRPr/>
            </a:pP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attività anticorpale / presenza della IgM</a:t>
            </a:r>
            <a:endParaRPr lang="it-IT" sz="2000">
              <a:solidFill>
                <a:srgbClr val="356CD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28600" y="5410200"/>
            <a:ext cx="8686800" cy="1295400"/>
          </a:xfrm>
          <a:prstGeom prst="rect">
            <a:avLst/>
          </a:prstGeom>
          <a:solidFill>
            <a:srgbClr val="B9CDE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sz="2000" b="1">
                <a:solidFill>
                  <a:srgbClr val="FF42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DISORDINI IgM CORRELATI</a:t>
            </a:r>
            <a:endParaRPr lang="it-IT" sz="2000" b="1">
              <a:solidFill>
                <a:srgbClr val="3066C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IgM sieriche clonali &lt; 3 g/dL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infiltrazione linfoplasmocitica clonale midollare assente (&lt;10%)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sintomi correlabili direttamente alla presenza della IgM</a:t>
            </a:r>
            <a:endParaRPr lang="it-IT" b="1">
              <a:solidFill>
                <a:srgbClr val="356CD1"/>
              </a:solidFill>
            </a:endParaRPr>
          </a:p>
        </p:txBody>
      </p: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8001000" y="66294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smtClean="0"/>
              <a:t>Cosa faccio???</a:t>
            </a:r>
          </a:p>
        </p:txBody>
      </p:sp>
      <p:sp>
        <p:nvSpPr>
          <p:cNvPr id="4" name="Rettangolo 3"/>
          <p:cNvSpPr/>
          <p:nvPr/>
        </p:nvSpPr>
        <p:spPr>
          <a:xfrm>
            <a:off x="838200" y="2044700"/>
            <a:ext cx="7924800" cy="435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>
              <a:defRPr/>
            </a:pPr>
            <a:endParaRPr lang="it-IT" sz="2400">
              <a:solidFill>
                <a:srgbClr val="000000"/>
              </a:solidFill>
              <a:latin typeface="Helvetica" pitchFamily="-128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it-IT" sz="2800" b="1">
                <a:solidFill>
                  <a:srgbClr val="000000"/>
                </a:solidFill>
                <a:latin typeface="Helvetica" pitchFamily="-128" charset="0"/>
              </a:rPr>
              <a:t>Valuto entità della CM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it-IT" sz="2800" b="1">
                <a:solidFill>
                  <a:srgbClr val="000000"/>
                </a:solidFill>
                <a:latin typeface="Helvetica" pitchFamily="-128" charset="0"/>
              </a:rPr>
              <a:t>Valuto l’isotipo della CM</a:t>
            </a:r>
            <a:endParaRPr lang="it-IT" sz="2400">
              <a:solidFill>
                <a:srgbClr val="000000"/>
              </a:solidFill>
              <a:latin typeface="Helvetica" pitchFamily="-128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it-IT" sz="2400">
              <a:solidFill>
                <a:srgbClr val="000000"/>
              </a:solidFill>
              <a:latin typeface="Helvetica" pitchFamily="-128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it-IT" sz="2800" b="1">
                <a:solidFill>
                  <a:srgbClr val="000000"/>
                </a:solidFill>
                <a:latin typeface="Helvetica" pitchFamily="-128" charset="0"/>
              </a:rPr>
              <a:t>Valuto la presenza di sintomi CRAB</a:t>
            </a:r>
            <a:endParaRPr lang="it-IT" sz="2400" b="1">
              <a:solidFill>
                <a:srgbClr val="000000"/>
              </a:solidFill>
              <a:latin typeface="Helvetica" pitchFamily="-128" charset="0"/>
            </a:endParaRPr>
          </a:p>
          <a:p>
            <a:pPr marL="800100" lvl="1" indent="-342900">
              <a:buFont typeface="Arial" charset="0"/>
              <a:buChar char="•"/>
              <a:defRPr/>
            </a:pPr>
            <a:r>
              <a:rPr lang="it-IT" sz="2400">
                <a:solidFill>
                  <a:srgbClr val="000000"/>
                </a:solidFill>
                <a:latin typeface="Helvetica" pitchFamily="-128" charset="0"/>
              </a:rPr>
              <a:t>Ipercalcemia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it-IT" sz="2400">
                <a:solidFill>
                  <a:srgbClr val="000000"/>
                </a:solidFill>
                <a:latin typeface="Helvetica" pitchFamily="-128" charset="0"/>
              </a:rPr>
              <a:t>Anemia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it-IT" sz="2400">
                <a:solidFill>
                  <a:srgbClr val="000000"/>
                </a:solidFill>
                <a:latin typeface="Helvetica" pitchFamily="-128" charset="0"/>
              </a:rPr>
              <a:t>Insufficienza renale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it-IT" sz="2400">
                <a:solidFill>
                  <a:srgbClr val="000000"/>
                </a:solidFill>
                <a:latin typeface="Helvetica" pitchFamily="-128" charset="0"/>
              </a:rPr>
              <a:t>Dolore osseo</a:t>
            </a:r>
            <a:endParaRPr lang="it-IT" sz="2400" b="1">
              <a:solidFill>
                <a:srgbClr val="000000"/>
              </a:solidFill>
              <a:latin typeface="Helvetica" pitchFamily="-128" charset="0"/>
            </a:endParaRPr>
          </a:p>
          <a:p>
            <a:pPr marL="800100" lvl="1" indent="-342900">
              <a:buFont typeface="Arial" charset="0"/>
              <a:buNone/>
              <a:defRPr/>
            </a:pPr>
            <a:endParaRPr lang="it-IT" sz="2400" b="1">
              <a:solidFill>
                <a:srgbClr val="000000"/>
              </a:solidFill>
              <a:latin typeface="Helvetica" pitchFamily="-128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it-IT" sz="2800" b="1">
                <a:solidFill>
                  <a:srgbClr val="000000"/>
                </a:solidFill>
                <a:latin typeface="Helvetica" pitchFamily="-128" charset="0"/>
              </a:rPr>
              <a:t>Valuto criteri di gravità</a:t>
            </a:r>
            <a:endParaRPr lang="it-IT" sz="1200">
              <a:solidFill>
                <a:srgbClr val="000000"/>
              </a:solidFill>
              <a:latin typeface="Helvetica" pitchFamily="-128" charset="0"/>
            </a:endParaRPr>
          </a:p>
        </p:txBody>
      </p:sp>
      <p:pic>
        <p:nvPicPr>
          <p:cNvPr id="74755" name="Picture 5" descr="IMG130192820-GRAFIC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32004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Immagine 4"/>
          <p:cNvPicPr>
            <a:picLocks noChangeAspect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324600" y="1295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8001000" y="65532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gb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0" y="-6350"/>
            <a:ext cx="9144000" cy="6858000"/>
          </a:xfrm>
          <a:prstGeom prst="rect">
            <a:avLst/>
          </a:prstGeom>
        </p:spPr>
      </p:pic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468313" y="620713"/>
            <a:ext cx="8207375" cy="2835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000" u="sng">
                <a:solidFill>
                  <a:srgbClr val="0070C0"/>
                </a:solidFill>
                <a:latin typeface="Calibri" pitchFamily="34" charset="0"/>
              </a:rPr>
              <a:t>Il mieloma più frequentemente è caratterizzato da una componente IgG (60%) o IgA (20%)</a:t>
            </a:r>
            <a:r>
              <a:rPr lang="it-IT" sz="2000">
                <a:latin typeface="Calibri" pitchFamily="34" charset="0"/>
              </a:rPr>
              <a:t>. Più rari sono i casi di mieloma IgD (1%) o IgE (0,1%). </a:t>
            </a:r>
          </a:p>
          <a:p>
            <a:pPr>
              <a:defRPr/>
            </a:pPr>
            <a:r>
              <a:rPr lang="it-IT" sz="2000">
                <a:latin typeface="Calibri" pitchFamily="34" charset="0"/>
              </a:rPr>
              <a:t>La forma micromolecolare (secrezione di sola catena leggera k o lambda) rappresenta circa il 10% di tutti i mielomi.</a:t>
            </a:r>
          </a:p>
          <a:p>
            <a:pPr>
              <a:defRPr/>
            </a:pPr>
            <a:r>
              <a:rPr lang="it-IT" sz="2000">
                <a:latin typeface="Calibri" pitchFamily="34" charset="0"/>
              </a:rPr>
              <a:t>I mielomi IgM rappresentano &lt;1% di tutti i mielomi</a:t>
            </a:r>
          </a:p>
          <a:p>
            <a:pPr>
              <a:defRPr/>
            </a:pPr>
            <a:r>
              <a:rPr lang="it-IT" sz="2000" u="sng">
                <a:solidFill>
                  <a:srgbClr val="0070C0"/>
                </a:solidFill>
                <a:latin typeface="Calibri" pitchFamily="34" charset="0"/>
              </a:rPr>
              <a:t>Più frequentemente la gammopatia IgM è associata a processi linfoproliferativi cronici</a:t>
            </a:r>
            <a:r>
              <a:rPr lang="it-IT" sz="2000">
                <a:latin typeface="Calibri" pitchFamily="34" charset="0"/>
              </a:rPr>
              <a:t>, il principale dei quali è il linfoma linfoplasmacitico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539750" y="3573463"/>
            <a:ext cx="8207375" cy="2835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latin typeface="+mn-lt"/>
              </a:rPr>
              <a:t>E’ quindi importante discriminare tra </a:t>
            </a:r>
            <a:r>
              <a:rPr lang="it-IT" sz="2000" dirty="0" err="1">
                <a:latin typeface="+mn-lt"/>
              </a:rPr>
              <a:t>gammopatia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IgA</a:t>
            </a:r>
            <a:r>
              <a:rPr lang="it-IT" sz="2000" dirty="0">
                <a:latin typeface="+mn-lt"/>
              </a:rPr>
              <a:t>/</a:t>
            </a:r>
            <a:r>
              <a:rPr lang="it-IT" sz="2000" dirty="0" err="1">
                <a:latin typeface="+mn-lt"/>
              </a:rPr>
              <a:t>IgG</a:t>
            </a:r>
            <a:r>
              <a:rPr lang="it-IT" sz="2000" dirty="0">
                <a:latin typeface="+mn-lt"/>
              </a:rPr>
              <a:t> rispetto alla </a:t>
            </a:r>
            <a:r>
              <a:rPr lang="it-IT" sz="2000" dirty="0" err="1">
                <a:latin typeface="+mn-lt"/>
              </a:rPr>
              <a:t>gammopatia</a:t>
            </a:r>
            <a:r>
              <a:rPr lang="it-IT" sz="2000" dirty="0">
                <a:latin typeface="+mn-lt"/>
              </a:rPr>
              <a:t> </a:t>
            </a:r>
            <a:r>
              <a:rPr lang="it-IT" sz="2000" dirty="0" err="1">
                <a:latin typeface="+mn-lt"/>
              </a:rPr>
              <a:t>IgM</a:t>
            </a:r>
            <a:r>
              <a:rPr lang="it-IT" sz="2000" dirty="0">
                <a:latin typeface="+mn-lt"/>
              </a:rPr>
              <a:t> in quanto l’eventuale evoluzione clinica è differente:</a:t>
            </a:r>
          </a:p>
          <a:p>
            <a:pPr>
              <a:buFontTx/>
              <a:buChar char="-"/>
              <a:defRPr/>
            </a:pPr>
            <a:r>
              <a:rPr lang="it-IT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un paziente con </a:t>
            </a:r>
            <a:r>
              <a:rPr lang="it-IT" sz="20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gammopatia</a:t>
            </a:r>
            <a:r>
              <a:rPr lang="it-IT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20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IgA</a:t>
            </a:r>
            <a:r>
              <a:rPr lang="it-IT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r>
              <a:rPr lang="it-IT" sz="20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IgG</a:t>
            </a:r>
            <a:r>
              <a:rPr lang="it-IT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2000" dirty="0">
                <a:latin typeface="+mn-lt"/>
              </a:rPr>
              <a:t>si eseguiranno esami di valutazione iniziale e follow-up rivolti ad una </a:t>
            </a:r>
            <a:r>
              <a:rPr lang="it-IT" sz="2000" b="1" dirty="0">
                <a:latin typeface="+mn-lt"/>
              </a:rPr>
              <a:t>diagnosi precoce di mieloma</a:t>
            </a:r>
          </a:p>
          <a:p>
            <a:pPr>
              <a:buFontTx/>
              <a:buChar char="-"/>
              <a:defRPr/>
            </a:pPr>
            <a:r>
              <a:rPr lang="it-IT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un paziente con </a:t>
            </a:r>
            <a:r>
              <a:rPr lang="it-IT" sz="20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gammopatia</a:t>
            </a:r>
            <a:r>
              <a:rPr lang="it-IT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20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IgM</a:t>
            </a:r>
            <a:r>
              <a:rPr lang="it-IT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2000" dirty="0">
                <a:latin typeface="+mn-lt"/>
              </a:rPr>
              <a:t>ci si orienterà verso esami che svelino l’eventuale presenza di una </a:t>
            </a:r>
            <a:r>
              <a:rPr lang="it-IT" sz="2000" b="1" dirty="0">
                <a:latin typeface="+mn-lt"/>
              </a:rPr>
              <a:t>sindrome </a:t>
            </a:r>
            <a:r>
              <a:rPr lang="it-IT" sz="2000" b="1" dirty="0" err="1">
                <a:latin typeface="+mn-lt"/>
              </a:rPr>
              <a:t>linfoproliferativa</a:t>
            </a:r>
            <a:r>
              <a:rPr lang="it-IT" sz="2000" b="1" dirty="0">
                <a:latin typeface="+mn-lt"/>
              </a:rPr>
              <a:t> cronica </a:t>
            </a:r>
            <a:r>
              <a:rPr lang="it-IT" sz="2000" dirty="0">
                <a:latin typeface="+mn-lt"/>
              </a:rPr>
              <a:t>ed è importante eseguire un esame obiettivo per valutare la presenza di adenopatie superficiali o </a:t>
            </a:r>
            <a:r>
              <a:rPr lang="it-IT" sz="2000" dirty="0" err="1">
                <a:latin typeface="+mn-lt"/>
              </a:rPr>
              <a:t>epatosplenomegalia</a:t>
            </a:r>
            <a:endParaRPr lang="it-IT" sz="2000" dirty="0">
              <a:latin typeface="+mn-lt"/>
            </a:endParaRPr>
          </a:p>
        </p:txBody>
      </p:sp>
      <p:sp>
        <p:nvSpPr>
          <p:cNvPr id="76804" name="Text Box 7"/>
          <p:cNvSpPr txBox="1">
            <a:spLocks noChangeArrowheads="1"/>
          </p:cNvSpPr>
          <p:nvPr/>
        </p:nvSpPr>
        <p:spPr bwMode="auto">
          <a:xfrm>
            <a:off x="8001000" y="65532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533400"/>
            <a:ext cx="5105400" cy="1143000"/>
          </a:xfrm>
        </p:spPr>
        <p:txBody>
          <a:bodyPr/>
          <a:lstStyle/>
          <a:p>
            <a:pPr algn="r">
              <a:defRPr/>
            </a:pPr>
            <a:r>
              <a:rPr lang="it-IT" sz="4000"/>
              <a:t>Cosa faccio???</a:t>
            </a:r>
            <a:br>
              <a:rPr lang="it-IT" sz="4000"/>
            </a:br>
            <a:r>
              <a:rPr lang="it-IT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Fase diagnostica per</a:t>
            </a:r>
            <a:br>
              <a:rPr lang="it-IT" sz="3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riscontro di CM</a:t>
            </a: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09600" y="2514600"/>
            <a:ext cx="7924800" cy="3995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it-IT" sz="2800" b="1">
                <a:solidFill>
                  <a:srgbClr val="000000"/>
                </a:solidFill>
                <a:latin typeface="Helvetica" pitchFamily="-128" charset="0"/>
              </a:rPr>
              <a:t>s-IFE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it-IT" sz="2800" b="1">
                <a:solidFill>
                  <a:srgbClr val="000000"/>
                </a:solidFill>
                <a:latin typeface="Helvetica" pitchFamily="-128" charset="0"/>
              </a:rPr>
              <a:t>es. emocromocitometrico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it-IT" sz="2800" b="1">
                <a:solidFill>
                  <a:srgbClr val="000000"/>
                </a:solidFill>
                <a:latin typeface="Helvetica" pitchFamily="-128" charset="0"/>
              </a:rPr>
              <a:t>dosaggio immunoglobuline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it-IT" sz="2800" b="1">
                <a:solidFill>
                  <a:srgbClr val="000000"/>
                </a:solidFill>
                <a:latin typeface="Helvetica" pitchFamily="-128" charset="0"/>
              </a:rPr>
              <a:t>creatininemia, calcemia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it-IT" sz="2800" b="1">
                <a:solidFill>
                  <a:srgbClr val="000000"/>
                </a:solidFill>
                <a:latin typeface="Helvetica" pitchFamily="-128" charset="0"/>
              </a:rPr>
              <a:t>u-IFE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it-IT" sz="2800" b="1">
                <a:solidFill>
                  <a:srgbClr val="000000"/>
                </a:solidFill>
                <a:latin typeface="Helvetica" pitchFamily="-128" charset="0"/>
              </a:rPr>
              <a:t>beta2-microglobulina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it-IT" sz="2800" b="1">
                <a:solidFill>
                  <a:srgbClr val="000000"/>
                </a:solidFill>
                <a:latin typeface="Helvetica" pitchFamily="-128" charset="0"/>
              </a:rPr>
              <a:t>anamnesi, </a:t>
            </a:r>
            <a:r>
              <a:rPr lang="it-IT" sz="2000">
                <a:solidFill>
                  <a:srgbClr val="000000"/>
                </a:solidFill>
                <a:latin typeface="Helvetica" pitchFamily="-128" charset="0"/>
              </a:rPr>
              <a:t>con attenzione a febbre, episodi infettivi recidivanti, dolori fissi e continui, astenia invalidante, calo ponderale, sudorazioni notturne profuse, segni di neuropatia periferica</a:t>
            </a:r>
            <a:r>
              <a:rPr lang="it-IT" sz="2800" b="1">
                <a:solidFill>
                  <a:srgbClr val="000000"/>
                </a:solidFill>
                <a:latin typeface="Helvetica" pitchFamily="-128" charset="0"/>
              </a:rPr>
              <a:t> </a:t>
            </a:r>
            <a:endParaRPr lang="it-IT" sz="1200">
              <a:solidFill>
                <a:srgbClr val="000000"/>
              </a:solidFill>
              <a:latin typeface="Helvetica" pitchFamily="-128" charset="0"/>
            </a:endParaRPr>
          </a:p>
        </p:txBody>
      </p:sp>
      <p:pic>
        <p:nvPicPr>
          <p:cNvPr id="78851" name="Picture 4" descr="IMG130192820-GRAFIC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32004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Immagine 4"/>
          <p:cNvPicPr>
            <a:picLocks noChangeAspect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324600" y="1981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8001000" y="65532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9" name="Immagine 28" descr="bivio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8" y="6362"/>
            <a:ext cx="9128030" cy="6870676"/>
          </a:xfrm>
          <a:prstGeom prst="rect">
            <a:avLst/>
          </a:prstGeom>
        </p:spPr>
      </p:pic>
      <p:sp>
        <p:nvSpPr>
          <p:cNvPr id="21" name="Titolo 20"/>
          <p:cNvSpPr>
            <a:spLocks/>
          </p:cNvSpPr>
          <p:nvPr/>
        </p:nvSpPr>
        <p:spPr bwMode="auto">
          <a:xfrm>
            <a:off x="152400" y="434975"/>
            <a:ext cx="88392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600">
                <a:solidFill>
                  <a:schemeClr val="tx2"/>
                </a:solidFill>
              </a:rPr>
              <a:t>Secondo l’isotipo della CM cambiano      gli accertamenti per completamento diagnostico</a:t>
            </a:r>
            <a:endParaRPr lang="it-IT" sz="4000">
              <a:solidFill>
                <a:schemeClr val="tx2"/>
              </a:solidFill>
            </a:endParaRPr>
          </a:p>
        </p:txBody>
      </p:sp>
      <p:sp>
        <p:nvSpPr>
          <p:cNvPr id="28" name="Titolo 20"/>
          <p:cNvSpPr txBox="1">
            <a:spLocks/>
          </p:cNvSpPr>
          <p:nvPr/>
        </p:nvSpPr>
        <p:spPr>
          <a:xfrm>
            <a:off x="512763" y="2590800"/>
            <a:ext cx="2916237" cy="482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it-IT" sz="31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CM IgA o IgG</a:t>
            </a:r>
          </a:p>
        </p:txBody>
      </p:sp>
      <p:sp>
        <p:nvSpPr>
          <p:cNvPr id="31" name="Titolo 20"/>
          <p:cNvSpPr txBox="1">
            <a:spLocks/>
          </p:cNvSpPr>
          <p:nvPr/>
        </p:nvSpPr>
        <p:spPr bwMode="auto">
          <a:xfrm>
            <a:off x="506413" y="2833688"/>
            <a:ext cx="345598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sz="240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400">
                <a:latin typeface="Calibri" pitchFamily="34" charset="0"/>
              </a:rPr>
              <a:t>rx scheletro</a:t>
            </a:r>
          </a:p>
          <a:p>
            <a:pPr>
              <a:buFont typeface="Wingdings" pitchFamily="2" charset="2"/>
              <a:buChar char="ü"/>
            </a:pPr>
            <a:r>
              <a:rPr lang="it-IT" sz="2400">
                <a:latin typeface="Calibri" pitchFamily="34" charset="0"/>
              </a:rPr>
              <a:t>proteinuria 24h</a:t>
            </a:r>
          </a:p>
          <a:p>
            <a:pPr>
              <a:buFont typeface="Wingdings" pitchFamily="2" charset="2"/>
              <a:buChar char="ü"/>
            </a:pPr>
            <a:r>
              <a:rPr lang="it-IT" sz="2400">
                <a:latin typeface="Calibri" pitchFamily="34" charset="0"/>
              </a:rPr>
              <a:t>elettroforesi proteine urine 24h</a:t>
            </a:r>
          </a:p>
          <a:p>
            <a:endParaRPr lang="it-IT" sz="4400">
              <a:latin typeface="Calibri" pitchFamily="34" charset="0"/>
            </a:endParaRPr>
          </a:p>
          <a:p>
            <a:pPr algn="ctr"/>
            <a:endParaRPr lang="it-IT" sz="4400">
              <a:latin typeface="Calibri" pitchFamily="34" charset="0"/>
            </a:endParaRPr>
          </a:p>
        </p:txBody>
      </p:sp>
      <p:cxnSp>
        <p:nvCxnSpPr>
          <p:cNvPr id="22" name="Connettore 2 21"/>
          <p:cNvCxnSpPr>
            <a:cxnSpLocks noChangeShapeType="1"/>
          </p:cNvCxnSpPr>
          <p:nvPr/>
        </p:nvCxnSpPr>
        <p:spPr bwMode="auto">
          <a:xfrm rot="10800000" flipV="1">
            <a:off x="1841500" y="1752600"/>
            <a:ext cx="1511300" cy="647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Connettore 2 16"/>
          <p:cNvCxnSpPr>
            <a:cxnSpLocks noChangeShapeType="1"/>
          </p:cNvCxnSpPr>
          <p:nvPr/>
        </p:nvCxnSpPr>
        <p:spPr bwMode="auto">
          <a:xfrm>
            <a:off x="5865813" y="1782763"/>
            <a:ext cx="1296987" cy="5032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" name="Titolo 20"/>
          <p:cNvSpPr txBox="1">
            <a:spLocks/>
          </p:cNvSpPr>
          <p:nvPr/>
        </p:nvSpPr>
        <p:spPr>
          <a:xfrm>
            <a:off x="5618163" y="2490788"/>
            <a:ext cx="2916237" cy="4810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it-IT" sz="31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CM IgM</a:t>
            </a:r>
          </a:p>
        </p:txBody>
      </p:sp>
      <p:sp>
        <p:nvSpPr>
          <p:cNvPr id="35" name="Titolo 20"/>
          <p:cNvSpPr txBox="1">
            <a:spLocks/>
          </p:cNvSpPr>
          <p:nvPr/>
        </p:nvSpPr>
        <p:spPr bwMode="auto">
          <a:xfrm>
            <a:off x="3657600" y="3824288"/>
            <a:ext cx="50038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it-IT" sz="2400">
              <a:latin typeface="Calibri" pitchFamily="34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it-IT" sz="2400">
                <a:latin typeface="Calibri" pitchFamily="34" charset="0"/>
              </a:rPr>
              <a:t>LDH, AST, ALT, GGT, ALP</a:t>
            </a:r>
          </a:p>
          <a:p>
            <a:pPr algn="r">
              <a:buFont typeface="Wingdings" pitchFamily="2" charset="2"/>
              <a:buChar char="ü"/>
            </a:pPr>
            <a:r>
              <a:rPr lang="it-IT" sz="2400">
                <a:latin typeface="Calibri" pitchFamily="34" charset="0"/>
              </a:rPr>
              <a:t>SOF</a:t>
            </a:r>
          </a:p>
          <a:p>
            <a:pPr algn="r">
              <a:buFont typeface="Wingdings" pitchFamily="2" charset="2"/>
              <a:buChar char="ü"/>
            </a:pPr>
            <a:r>
              <a:rPr lang="it-IT" sz="2400">
                <a:latin typeface="Calibri" pitchFamily="34" charset="0"/>
              </a:rPr>
              <a:t>HCV Ab</a:t>
            </a:r>
          </a:p>
          <a:p>
            <a:pPr algn="r">
              <a:buFont typeface="Wingdings" pitchFamily="2" charset="2"/>
              <a:buChar char="ü"/>
            </a:pPr>
            <a:r>
              <a:rPr lang="it-IT" sz="2400">
                <a:latin typeface="Calibri" pitchFamily="34" charset="0"/>
              </a:rPr>
              <a:t>test di Coombs diretto,</a:t>
            </a:r>
          </a:p>
          <a:p>
            <a:pPr algn="r">
              <a:buFont typeface="Wingdings" pitchFamily="2" charset="2"/>
              <a:buChar char="ü"/>
            </a:pPr>
            <a:r>
              <a:rPr lang="it-IT" sz="2400">
                <a:latin typeface="Calibri" pitchFamily="34" charset="0"/>
              </a:rPr>
              <a:t>viscosimetria</a:t>
            </a:r>
          </a:p>
          <a:p>
            <a:pPr algn="r">
              <a:buFont typeface="Wingdings" pitchFamily="2" charset="2"/>
              <a:buChar char="ü"/>
            </a:pPr>
            <a:r>
              <a:rPr lang="it-IT" sz="2400">
                <a:latin typeface="Calibri" pitchFamily="34" charset="0"/>
              </a:rPr>
              <a:t>crioglobuline e crioagglutinine</a:t>
            </a:r>
          </a:p>
          <a:p>
            <a:pPr algn="r">
              <a:buFont typeface="Wingdings" pitchFamily="2" charset="2"/>
              <a:buChar char="ü"/>
            </a:pPr>
            <a:r>
              <a:rPr lang="it-IT" sz="2400">
                <a:latin typeface="Calibri" pitchFamily="34" charset="0"/>
              </a:rPr>
              <a:t>Ab anticardiolipina</a:t>
            </a:r>
          </a:p>
          <a:p>
            <a:pPr algn="r">
              <a:buFont typeface="Wingdings" pitchFamily="2" charset="2"/>
              <a:buChar char="ü"/>
            </a:pPr>
            <a:r>
              <a:rPr lang="it-IT" sz="2400">
                <a:latin typeface="Calibri" pitchFamily="34" charset="0"/>
              </a:rPr>
              <a:t>Ab anti beta2GPI</a:t>
            </a:r>
          </a:p>
          <a:p>
            <a:pPr algn="r">
              <a:buFont typeface="Wingdings" pitchFamily="2" charset="2"/>
              <a:buChar char="ü"/>
            </a:pPr>
            <a:r>
              <a:rPr lang="it-IT" sz="2400">
                <a:latin typeface="Calibri" pitchFamily="34" charset="0"/>
              </a:rPr>
              <a:t>rx torace, eco addome</a:t>
            </a:r>
          </a:p>
          <a:p>
            <a:endParaRPr lang="it-IT" sz="4400">
              <a:latin typeface="Calibri" pitchFamily="34" charset="0"/>
            </a:endParaRPr>
          </a:p>
          <a:p>
            <a:pPr algn="ctr"/>
            <a:endParaRPr lang="it-IT" sz="4400">
              <a:latin typeface="Calibri" pitchFamily="34" charset="0"/>
            </a:endParaRPr>
          </a:p>
        </p:txBody>
      </p:sp>
      <p:sp>
        <p:nvSpPr>
          <p:cNvPr id="80907" name="Text Box 15"/>
          <p:cNvSpPr txBox="1">
            <a:spLocks noChangeArrowheads="1"/>
          </p:cNvSpPr>
          <p:nvPr/>
        </p:nvSpPr>
        <p:spPr bwMode="auto">
          <a:xfrm>
            <a:off x="152400" y="6567488"/>
            <a:ext cx="1066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21" grpId="0"/>
      <p:bldP spid="28" grpId="0"/>
      <p:bldP spid="31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152400" y="152400"/>
            <a:ext cx="8839200" cy="1373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>
                <a:solidFill>
                  <a:schemeClr val="tx2"/>
                </a:solidFill>
              </a:rPr>
              <a:t>MGUS alla diagnosi:</a:t>
            </a:r>
            <a:br>
              <a:rPr lang="it-IT" sz="2800" b="1">
                <a:solidFill>
                  <a:schemeClr val="tx2"/>
                </a:solidFill>
              </a:rPr>
            </a:br>
            <a:r>
              <a:rPr lang="it-IT" sz="2800" b="1">
                <a:solidFill>
                  <a:schemeClr val="tx2"/>
                </a:solidFill>
              </a:rPr>
              <a:t>Sempre Rx scheletro???</a:t>
            </a:r>
            <a:br>
              <a:rPr lang="it-IT" sz="2800" b="1">
                <a:solidFill>
                  <a:schemeClr val="tx2"/>
                </a:solidFill>
              </a:rPr>
            </a:br>
            <a:r>
              <a:rPr lang="it-IT" sz="2800" b="1">
                <a:solidFill>
                  <a:schemeClr val="tx2"/>
                </a:solidFill>
              </a:rPr>
              <a:t>Quando la valutazione midollare??? </a:t>
            </a:r>
            <a:r>
              <a:rPr lang="it-IT" sz="2000">
                <a:solidFill>
                  <a:schemeClr val="tx2"/>
                </a:solidFill>
              </a:rPr>
              <a:t>(invio all’ematologo)</a:t>
            </a:r>
            <a:endParaRPr lang="it-IT" sz="3200" b="1">
              <a:solidFill>
                <a:schemeClr val="tx2"/>
              </a:solidFill>
            </a:endParaRPr>
          </a:p>
        </p:txBody>
      </p:sp>
      <p:sp>
        <p:nvSpPr>
          <p:cNvPr id="2" name="CasellaDiTesto 4"/>
          <p:cNvSpPr txBox="1">
            <a:spLocks noChangeArrowheads="1"/>
          </p:cNvSpPr>
          <p:nvPr/>
        </p:nvSpPr>
        <p:spPr bwMode="auto">
          <a:xfrm>
            <a:off x="457200" y="1676400"/>
            <a:ext cx="8207375" cy="16435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400" dirty="0"/>
              <a:t>Possibile </a:t>
            </a:r>
            <a:r>
              <a:rPr lang="it-IT" sz="2400" b="1" i="1" dirty="0"/>
              <a:t>stratificazione</a:t>
            </a:r>
            <a:r>
              <a:rPr lang="it-IT" sz="2400" dirty="0"/>
              <a:t> di MGUS con tre parametri: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400" dirty="0"/>
              <a:t>tipo di </a:t>
            </a:r>
            <a:r>
              <a:rPr lang="it-IT" sz="2400" dirty="0" err="1"/>
              <a:t>CM</a:t>
            </a:r>
            <a:r>
              <a:rPr lang="it-IT" sz="2400" dirty="0"/>
              <a:t> (</a:t>
            </a:r>
            <a:r>
              <a:rPr lang="it-IT" sz="2400" dirty="0" err="1" smtClean="0"/>
              <a:t>IgA</a:t>
            </a:r>
            <a:r>
              <a:rPr lang="it-IT" sz="2400" dirty="0" smtClean="0"/>
              <a:t>/</a:t>
            </a:r>
            <a:r>
              <a:rPr lang="it-IT" sz="2400" dirty="0" err="1" smtClean="0"/>
              <a:t>IgM</a:t>
            </a:r>
            <a:r>
              <a:rPr lang="it-IT" sz="2400" dirty="0"/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400" dirty="0"/>
              <a:t>entità della </a:t>
            </a:r>
            <a:r>
              <a:rPr lang="it-IT" sz="2400" dirty="0" err="1"/>
              <a:t>CM</a:t>
            </a:r>
            <a:r>
              <a:rPr lang="it-IT" sz="2400" dirty="0"/>
              <a:t> (1.5 g/</a:t>
            </a:r>
            <a:r>
              <a:rPr lang="it-IT" sz="2400" dirty="0" err="1"/>
              <a:t>dL</a:t>
            </a:r>
            <a:r>
              <a:rPr lang="it-IT" sz="2400" dirty="0"/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2400" dirty="0"/>
              <a:t>alterazione K/lambda </a:t>
            </a:r>
            <a:r>
              <a:rPr lang="it-IT" sz="2400" dirty="0" err="1"/>
              <a:t>sieriche</a:t>
            </a:r>
            <a:r>
              <a:rPr lang="it-IT" sz="2400" dirty="0"/>
              <a:t> (FLC </a:t>
            </a:r>
            <a:r>
              <a:rPr lang="it-IT" sz="2400" dirty="0" err="1"/>
              <a:t>ratio</a:t>
            </a:r>
            <a:r>
              <a:rPr lang="it-IT" sz="2400" dirty="0"/>
              <a:t>)</a:t>
            </a:r>
          </a:p>
        </p:txBody>
      </p:sp>
      <p:sp>
        <p:nvSpPr>
          <p:cNvPr id="3" name="CasellaDiTesto 4"/>
          <p:cNvSpPr txBox="1">
            <a:spLocks noChangeArrowheads="1"/>
          </p:cNvSpPr>
          <p:nvPr/>
        </p:nvSpPr>
        <p:spPr bwMode="auto">
          <a:xfrm>
            <a:off x="457200" y="3429000"/>
            <a:ext cx="8207375" cy="1223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400" b="1" i="1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Basso rischio</a:t>
            </a:r>
            <a:r>
              <a:rPr lang="it-IT" sz="2400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nessun fattore presente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400" b="1" i="1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Rischio intermedio</a:t>
            </a:r>
            <a:r>
              <a:rPr lang="it-IT" sz="2400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1-2 fattori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400" b="1" i="1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Alto rischio</a:t>
            </a:r>
            <a:r>
              <a:rPr lang="it-IT" sz="2400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3 fattori</a:t>
            </a:r>
            <a:endParaRPr lang="it-IT" sz="240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457200" y="4800600"/>
            <a:ext cx="8207375" cy="1970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400" b="1" i="1"/>
              <a:t>Pazienti a basso rischio</a:t>
            </a:r>
            <a:r>
              <a:rPr lang="it-IT" sz="2400" b="1"/>
              <a:t> alla diagnosi</a:t>
            </a:r>
            <a:r>
              <a:rPr lang="it-IT" sz="2400"/>
              <a:t>: alcuni AA suggeriscono di </a:t>
            </a:r>
            <a:r>
              <a:rPr lang="it-IT" sz="2400" u="sng"/>
              <a:t>non eseguire la valutazione rx e midollare</a:t>
            </a:r>
            <a:r>
              <a:rPr lang="it-IT" sz="2400"/>
              <a:t>, riservandola al momento in cui vi sia cambiamento del quadro clinico e di laboratoiro o a casi selezionati (livello di evidenza 4)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1400" i="1"/>
              <a:t>Kyle RA, Durie BG et al. IMWG,2010</a:t>
            </a:r>
            <a:endParaRPr lang="it-IT" sz="2400"/>
          </a:p>
        </p:txBody>
      </p:sp>
      <p:sp>
        <p:nvSpPr>
          <p:cNvPr id="82949" name="Text Box 10"/>
          <p:cNvSpPr txBox="1">
            <a:spLocks noChangeArrowheads="1"/>
          </p:cNvSpPr>
          <p:nvPr/>
        </p:nvSpPr>
        <p:spPr bwMode="auto">
          <a:xfrm>
            <a:off x="0" y="6643688"/>
            <a:ext cx="1066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" name="Immagine 5" descr="gb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0" y="-6350"/>
            <a:ext cx="9144000" cy="6858000"/>
          </a:xfrm>
          <a:prstGeom prst="rect">
            <a:avLst/>
          </a:prstGeom>
        </p:spPr>
      </p:pic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228600" y="228600"/>
            <a:ext cx="8763000" cy="3508375"/>
          </a:xfrm>
          <a:prstGeom prst="rect">
            <a:avLst/>
          </a:prstGeom>
          <a:solidFill>
            <a:srgbClr val="F3F2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it-IT" sz="2800" b="1">
                <a:solidFill>
                  <a:srgbClr val="356C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NON E’ NECESSARIO L’AVVIO DEL PAZIENTE ALL’EMATOLOGO</a:t>
            </a:r>
            <a:endParaRPr lang="it-IT" sz="2800">
              <a:latin typeface="Calibri" pitchFamily="34" charset="0"/>
            </a:endParaRPr>
          </a:p>
          <a:p>
            <a:pPr marL="342900" indent="-342900" algn="ctr">
              <a:defRPr/>
            </a:pPr>
            <a:r>
              <a:rPr lang="it-IT" sz="2800">
                <a:latin typeface="Calibri" pitchFamily="34" charset="0"/>
              </a:rPr>
              <a:t>se i criteri 1 e 3 per la diagnosi di MGUS </a:t>
            </a:r>
          </a:p>
          <a:p>
            <a:pPr marL="342900" indent="-342900" algn="ctr">
              <a:defRPr/>
            </a:pPr>
            <a:r>
              <a:rPr lang="it-IT" sz="2800">
                <a:latin typeface="Calibri" pitchFamily="34" charset="0"/>
              </a:rPr>
              <a:t>(CM sierica &lt; 3g/dL ed assenza segni CRAB)</a:t>
            </a:r>
          </a:p>
          <a:p>
            <a:pPr marL="342900" indent="-342900" algn="ctr">
              <a:defRPr/>
            </a:pPr>
            <a:r>
              <a:rPr lang="it-IT" sz="2800">
                <a:latin typeface="Calibri" pitchFamily="34" charset="0"/>
              </a:rPr>
              <a:t>sono soddisfatti:</a:t>
            </a:r>
          </a:p>
          <a:p>
            <a:pPr marL="342900" indent="-342900" algn="ctr">
              <a:defRPr/>
            </a:pPr>
            <a:r>
              <a:rPr lang="it-IT" sz="2800">
                <a:latin typeface="Calibri" pitchFamily="34" charset="0"/>
              </a:rPr>
              <a:t> non è considerato necessario procedere all’accertamento midollare.</a:t>
            </a:r>
          </a:p>
          <a:p>
            <a:pPr marL="342900" indent="-342900" algn="ctr">
              <a:defRPr/>
            </a:pPr>
            <a:r>
              <a:rPr lang="it-IT" sz="2800">
                <a:latin typeface="Calibri" pitchFamily="34" charset="0"/>
              </a:rPr>
              <a:t> Il paziente va posto in follow up clinico-laboratoristico</a:t>
            </a: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914400" y="4038600"/>
            <a:ext cx="7391400" cy="2654300"/>
          </a:xfrm>
          <a:prstGeom prst="rect">
            <a:avLst/>
          </a:prstGeom>
          <a:solidFill>
            <a:srgbClr val="F3F2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it-IT" sz="2800" b="1">
                <a:solidFill>
                  <a:srgbClr val="356C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E’ NECESSARIO L’AVVIO DEL PAZIENTE ALL’EMATOLOGO</a:t>
            </a:r>
            <a:endParaRPr lang="it-IT" sz="2800">
              <a:latin typeface="Calibri" pitchFamily="34" charset="0"/>
            </a:endParaRPr>
          </a:p>
          <a:p>
            <a:pPr marL="342900" indent="-342900" algn="ctr">
              <a:buFontTx/>
              <a:buChar char="•"/>
              <a:defRPr/>
            </a:pPr>
            <a:r>
              <a:rPr lang="it-IT" sz="2800">
                <a:latin typeface="Calibri" pitchFamily="34" charset="0"/>
              </a:rPr>
              <a:t>se i criteri 1 e 3 per la diagnosi di MGUS non sono soddisfatti</a:t>
            </a:r>
          </a:p>
          <a:p>
            <a:pPr marL="342900" indent="-342900" algn="ctr">
              <a:buFontTx/>
              <a:buChar char="•"/>
              <a:defRPr/>
            </a:pPr>
            <a:r>
              <a:rPr lang="it-IT" sz="2800">
                <a:latin typeface="Calibri" pitchFamily="34" charset="0"/>
              </a:rPr>
              <a:t>se sospetto di sindrome linfoproliferativa cronica</a:t>
            </a:r>
          </a:p>
        </p:txBody>
      </p:sp>
      <p:sp>
        <p:nvSpPr>
          <p:cNvPr id="84998" name="Text Box 8"/>
          <p:cNvSpPr txBox="1">
            <a:spLocks noChangeArrowheads="1"/>
          </p:cNvSpPr>
          <p:nvPr/>
        </p:nvSpPr>
        <p:spPr bwMode="auto">
          <a:xfrm>
            <a:off x="8001000" y="6643688"/>
            <a:ext cx="1066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 descr="bivio2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2" y="6362"/>
            <a:ext cx="9128029" cy="6870676"/>
          </a:xfrm>
          <a:prstGeom prst="rect">
            <a:avLst/>
          </a:prstGeom>
        </p:spPr>
      </p:pic>
      <p:sp>
        <p:nvSpPr>
          <p:cNvPr id="34821" name="Titolo 20"/>
          <p:cNvSpPr>
            <a:spLocks/>
          </p:cNvSpPr>
          <p:nvPr/>
        </p:nvSpPr>
        <p:spPr bwMode="auto">
          <a:xfrm>
            <a:off x="533400" y="228600"/>
            <a:ext cx="80772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>
                <a:solidFill>
                  <a:schemeClr val="tx2"/>
                </a:solidFill>
              </a:rPr>
              <a:t>Secondo l’isotipo della CM cambia il follow up</a:t>
            </a:r>
          </a:p>
        </p:txBody>
      </p:sp>
      <p:sp>
        <p:nvSpPr>
          <p:cNvPr id="28" name="Titolo 20"/>
          <p:cNvSpPr txBox="1">
            <a:spLocks/>
          </p:cNvSpPr>
          <p:nvPr/>
        </p:nvSpPr>
        <p:spPr>
          <a:xfrm>
            <a:off x="360363" y="2032000"/>
            <a:ext cx="2916237" cy="482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it-IT" sz="31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CM IgA o IgG</a:t>
            </a:r>
          </a:p>
        </p:txBody>
      </p:sp>
      <p:cxnSp>
        <p:nvCxnSpPr>
          <p:cNvPr id="22" name="Connettore 2 21"/>
          <p:cNvCxnSpPr>
            <a:cxnSpLocks noChangeShapeType="1"/>
          </p:cNvCxnSpPr>
          <p:nvPr/>
        </p:nvCxnSpPr>
        <p:spPr bwMode="auto">
          <a:xfrm rot="10800000" flipV="1">
            <a:off x="1752600" y="1143000"/>
            <a:ext cx="1511300" cy="7207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1" name="Titolo 20"/>
          <p:cNvSpPr txBox="1">
            <a:spLocks/>
          </p:cNvSpPr>
          <p:nvPr/>
        </p:nvSpPr>
        <p:spPr>
          <a:xfrm>
            <a:off x="381000" y="3003550"/>
            <a:ext cx="3706813" cy="3168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Ogni 4 mesi per il primo anno</a:t>
            </a:r>
            <a:r>
              <a:rPr lang="it-IT" sz="2000">
                <a:latin typeface="Calibri" pitchFamily="34" charset="0"/>
              </a:rPr>
              <a:t>: </a:t>
            </a:r>
          </a:p>
          <a:p>
            <a:pPr>
              <a:lnSpc>
                <a:spcPct val="90000"/>
              </a:lnSpc>
              <a:defRPr/>
            </a:pPr>
            <a:r>
              <a:rPr lang="it-IT" sz="2000">
                <a:latin typeface="Calibri" pitchFamily="34" charset="0"/>
              </a:rPr>
              <a:t>elettroforesi sierica</a:t>
            </a:r>
          </a:p>
          <a:p>
            <a:pPr>
              <a:lnSpc>
                <a:spcPct val="90000"/>
              </a:lnSpc>
              <a:defRPr/>
            </a:pPr>
            <a:r>
              <a:rPr lang="it-IT" sz="2000">
                <a:latin typeface="Calibri" pitchFamily="34" charset="0"/>
              </a:rPr>
              <a:t>dosaggio Ig</a:t>
            </a:r>
          </a:p>
          <a:p>
            <a:pPr>
              <a:lnSpc>
                <a:spcPct val="90000"/>
              </a:lnSpc>
              <a:defRPr/>
            </a:pPr>
            <a:r>
              <a:rPr lang="it-IT" sz="2000">
                <a:latin typeface="Calibri" pitchFamily="34" charset="0"/>
              </a:rPr>
              <a:t>emocromo</a:t>
            </a:r>
          </a:p>
          <a:p>
            <a:pPr>
              <a:lnSpc>
                <a:spcPct val="90000"/>
              </a:lnSpc>
              <a:defRPr/>
            </a:pPr>
            <a:r>
              <a:rPr lang="it-IT" sz="2000">
                <a:latin typeface="Calibri" pitchFamily="34" charset="0"/>
              </a:rPr>
              <a:t>calcemia, creatinina</a:t>
            </a:r>
          </a:p>
          <a:p>
            <a:pPr>
              <a:lnSpc>
                <a:spcPct val="90000"/>
              </a:lnSpc>
              <a:defRPr/>
            </a:pPr>
            <a:r>
              <a:rPr lang="it-IT" sz="2000">
                <a:latin typeface="Calibri" pitchFamily="34" charset="0"/>
              </a:rPr>
              <a:t>u-IF (se + proteinuria ed elettroforesi urine 24h)</a:t>
            </a:r>
          </a:p>
          <a:p>
            <a:pPr>
              <a:lnSpc>
                <a:spcPct val="90000"/>
              </a:lnSpc>
              <a:defRPr/>
            </a:pPr>
            <a:endParaRPr lang="it-IT" sz="2000" u="sng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Da ripetere ogni 6 mesi nel secondo anno e, se stabilità, ogni 12 mesi</a:t>
            </a:r>
          </a:p>
          <a:p>
            <a:pPr>
              <a:lnSpc>
                <a:spcPct val="90000"/>
              </a:lnSpc>
              <a:defRPr/>
            </a:pPr>
            <a:endParaRPr lang="it-IT" sz="3700">
              <a:latin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it-IT" sz="3700">
              <a:latin typeface="Calibri" pitchFamily="34" charset="0"/>
            </a:endParaRPr>
          </a:p>
        </p:txBody>
      </p:sp>
      <p:sp>
        <p:nvSpPr>
          <p:cNvPr id="34" name="Titolo 20"/>
          <p:cNvSpPr txBox="1">
            <a:spLocks/>
          </p:cNvSpPr>
          <p:nvPr/>
        </p:nvSpPr>
        <p:spPr>
          <a:xfrm>
            <a:off x="5237163" y="1828800"/>
            <a:ext cx="2916237" cy="4810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it-IT" sz="31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CM IgM</a:t>
            </a:r>
          </a:p>
        </p:txBody>
      </p:sp>
      <p:cxnSp>
        <p:nvCxnSpPr>
          <p:cNvPr id="17" name="Connettore 2 16"/>
          <p:cNvCxnSpPr>
            <a:cxnSpLocks noChangeShapeType="1"/>
          </p:cNvCxnSpPr>
          <p:nvPr/>
        </p:nvCxnSpPr>
        <p:spPr bwMode="auto">
          <a:xfrm>
            <a:off x="5865813" y="1219200"/>
            <a:ext cx="1296987" cy="5762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" name="Titolo 20"/>
          <p:cNvSpPr txBox="1">
            <a:spLocks/>
          </p:cNvSpPr>
          <p:nvPr/>
        </p:nvSpPr>
        <p:spPr>
          <a:xfrm>
            <a:off x="4932363" y="2895600"/>
            <a:ext cx="3816350" cy="371633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it-IT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Ogni 4 mesi per il primo anno</a:t>
            </a:r>
            <a:r>
              <a:rPr lang="it-IT" sz="2000">
                <a:latin typeface="Calibri" pitchFamily="34" charset="0"/>
              </a:rPr>
              <a:t>: </a:t>
            </a:r>
          </a:p>
          <a:p>
            <a:pPr>
              <a:lnSpc>
                <a:spcPct val="80000"/>
              </a:lnSpc>
              <a:defRPr/>
            </a:pPr>
            <a:r>
              <a:rPr lang="it-IT" sz="2000">
                <a:latin typeface="Calibri" pitchFamily="34" charset="0"/>
              </a:rPr>
              <a:t>elettroforesi sierica</a:t>
            </a:r>
          </a:p>
          <a:p>
            <a:pPr>
              <a:lnSpc>
                <a:spcPct val="80000"/>
              </a:lnSpc>
              <a:defRPr/>
            </a:pPr>
            <a:r>
              <a:rPr lang="it-IT" sz="2000">
                <a:latin typeface="Calibri" pitchFamily="34" charset="0"/>
              </a:rPr>
              <a:t>dosaggio Ig</a:t>
            </a:r>
          </a:p>
          <a:p>
            <a:pPr>
              <a:lnSpc>
                <a:spcPct val="80000"/>
              </a:lnSpc>
              <a:defRPr/>
            </a:pPr>
            <a:r>
              <a:rPr lang="it-IT" sz="2000">
                <a:latin typeface="Calibri" pitchFamily="34" charset="0"/>
              </a:rPr>
              <a:t>emocromo</a:t>
            </a:r>
          </a:p>
          <a:p>
            <a:pPr>
              <a:lnSpc>
                <a:spcPct val="80000"/>
              </a:lnSpc>
              <a:defRPr/>
            </a:pPr>
            <a:r>
              <a:rPr lang="it-IT" sz="2000">
                <a:solidFill>
                  <a:srgbClr val="0070C0"/>
                </a:solidFill>
                <a:latin typeface="Calibri" pitchFamily="34" charset="0"/>
              </a:rPr>
              <a:t>LDH, AST, ALT, GGT, ALP</a:t>
            </a:r>
          </a:p>
          <a:p>
            <a:pPr>
              <a:lnSpc>
                <a:spcPct val="80000"/>
              </a:lnSpc>
              <a:defRPr/>
            </a:pPr>
            <a:r>
              <a:rPr lang="it-IT" sz="2000">
                <a:latin typeface="Calibri" pitchFamily="34" charset="0"/>
              </a:rPr>
              <a:t>calcemia, creatinina</a:t>
            </a:r>
          </a:p>
          <a:p>
            <a:pPr>
              <a:lnSpc>
                <a:spcPct val="80000"/>
              </a:lnSpc>
              <a:defRPr/>
            </a:pPr>
            <a:r>
              <a:rPr lang="it-IT" sz="2000">
                <a:latin typeface="Calibri" pitchFamily="34" charset="0"/>
              </a:rPr>
              <a:t>u-IF (se + proteinuria ed elettroforesi urine 24h)</a:t>
            </a:r>
            <a:endParaRPr lang="it-IT" sz="200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sz="2000">
                <a:solidFill>
                  <a:srgbClr val="356C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es.obiettivo (ricerca adenopatie, epatosplenomegalia)</a:t>
            </a:r>
            <a:endParaRPr lang="it-IT" sz="200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it-IT" sz="200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sz="2000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Da ripetere ogni 6 mesi nel secondo anno e, se stabilità, ogni 6-12 mesi</a:t>
            </a:r>
          </a:p>
          <a:p>
            <a:pPr>
              <a:lnSpc>
                <a:spcPct val="80000"/>
              </a:lnSpc>
              <a:defRPr/>
            </a:pPr>
            <a:endParaRPr lang="it-IT" sz="2000" u="sng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sz="20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Eco addome ogni 2 anni</a:t>
            </a:r>
            <a:endParaRPr lang="it-IT" sz="2000" u="sng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it-IT" sz="3700">
              <a:latin typeface="Calibri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it-IT" sz="3700">
              <a:latin typeface="Calibri" pitchFamily="34" charset="0"/>
            </a:endParaRPr>
          </a:p>
        </p:txBody>
      </p:sp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B9CDE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buFont typeface="Wingdings" pitchFamily="2" charset="2"/>
              <a:buNone/>
              <a:defRPr/>
            </a:pPr>
            <a:r>
              <a:rPr lang="it-IT" sz="1600" b="1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Ricordare</a:t>
            </a:r>
            <a:r>
              <a:rPr lang="it-IT" sz="1600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disordini correlati a CM IgM: crioglobulinemie (anti-IgG), neuropatie periferiche (anti-MAG), citopenie autoimmuni (crioagglutinine, anti-GR), sindrome da iperviscosità, alt.coagulazione.</a:t>
            </a:r>
            <a:endParaRPr lang="it-IT" sz="2000" b="1"/>
          </a:p>
        </p:txBody>
      </p:sp>
      <p:sp>
        <p:nvSpPr>
          <p:cNvPr id="87050" name="Text Box 14"/>
          <p:cNvSpPr txBox="1">
            <a:spLocks noChangeArrowheads="1"/>
          </p:cNvSpPr>
          <p:nvPr/>
        </p:nvSpPr>
        <p:spPr bwMode="auto">
          <a:xfrm>
            <a:off x="8077200" y="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28" grpId="0"/>
      <p:bldP spid="31" grpId="0"/>
      <p:bldP spid="34" grpId="0"/>
      <p:bldP spid="11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/>
              <a:t>MGUS</a:t>
            </a:r>
          </a:p>
        </p:txBody>
      </p:sp>
      <p:sp>
        <p:nvSpPr>
          <p:cNvPr id="1792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it-IT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Gammapatia monoclonale di significato indeterminato</a:t>
            </a:r>
          </a:p>
          <a:p>
            <a:pPr algn="ctr">
              <a:buFont typeface="Arial" charset="0"/>
              <a:buNone/>
            </a:pPr>
            <a:r>
              <a:rPr lang="it-IT" sz="2400" smtClean="0"/>
              <a:t>Condizione clinica in cui</a:t>
            </a:r>
          </a:p>
          <a:p>
            <a:pPr algn="ctr">
              <a:buFont typeface="Arial" charset="0"/>
              <a:buNone/>
            </a:pPr>
            <a:r>
              <a:rPr lang="it-IT" sz="2400" u="sng" smtClean="0"/>
              <a:t>L’unico riscontro anormale è di tipo laboratoristico</a:t>
            </a:r>
          </a:p>
          <a:p>
            <a:pPr algn="ctr">
              <a:buFont typeface="Arial" charset="0"/>
              <a:buNone/>
            </a:pPr>
            <a:r>
              <a:rPr lang="it-IT" sz="2400" smtClean="0"/>
              <a:t>E’ caratterizzata dalla presenza isolata del tutto asintomatica di una componente monoclonale sierica e/o urinaria, in genere di modesta entità e che resta stabile nel tempo.</a:t>
            </a:r>
          </a:p>
          <a:p>
            <a:pPr algn="ctr">
              <a:buFont typeface="Arial" charset="0"/>
              <a:buNone/>
            </a:pPr>
            <a:endParaRPr lang="it-IT" sz="2400" smtClean="0"/>
          </a:p>
          <a:p>
            <a:pPr algn="ctr">
              <a:buFont typeface="Arial" charset="0"/>
              <a:buNone/>
            </a:pPr>
            <a:r>
              <a:rPr lang="it-IT" sz="2400" smtClean="0"/>
              <a:t>La MGUS è dovuta alla presenza nel midollo osseo di un clone di plasmacellule il cui prodotto di sintesi è appunto la componente monoclonale</a:t>
            </a:r>
          </a:p>
          <a:p>
            <a:endParaRPr lang="it-IT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33400" y="304800"/>
            <a:ext cx="6842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MGUS non è una patologia, </a:t>
            </a:r>
            <a:r>
              <a:rPr lang="it-IT" sz="3600">
                <a:latin typeface="Calibri" pitchFamily="34" charset="0"/>
              </a:rPr>
              <a:t/>
            </a:r>
            <a:br>
              <a:rPr lang="it-IT" sz="3600">
                <a:latin typeface="Calibri" pitchFamily="34" charset="0"/>
              </a:rPr>
            </a:br>
            <a:r>
              <a:rPr lang="it-IT" sz="3600">
                <a:latin typeface="Calibri" pitchFamily="34" charset="0"/>
              </a:rPr>
              <a:t>è solo un riscontro di Laboratorio</a:t>
            </a:r>
          </a:p>
        </p:txBody>
      </p:sp>
      <p:sp>
        <p:nvSpPr>
          <p:cNvPr id="89090" name="Rettangolo 8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229600" cy="4525963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sz="2400" smtClean="0">
                <a:cs typeface="Arial" charset="0"/>
              </a:rPr>
              <a:t>Il paziente con MGUS ha un quadro clinico del tutto asintomatico.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sz="2400" smtClean="0">
                <a:cs typeface="Arial" charset="0"/>
              </a:rPr>
              <a:t>In particolare, sono assenti tutte le alterazioni che caratterizzano il quadro clinico del mieloma.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sz="2400" smtClean="0"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sz="2400" smtClean="0"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sz="2400" smtClean="0"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sz="2400" smtClean="0"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sz="2400" smtClean="0"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sz="2400" smtClean="0"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sz="2400" smtClean="0">
                <a:cs typeface="Arial" charset="0"/>
              </a:rPr>
              <a:t>Perché il follow up?</a:t>
            </a:r>
          </a:p>
        </p:txBody>
      </p:sp>
      <p:pic>
        <p:nvPicPr>
          <p:cNvPr id="89091" name="Segnaposto contenuto 7" descr="punto esc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9638" y="0"/>
            <a:ext cx="1884362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Immagine 9" descr="amac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13213"/>
            <a:ext cx="4103688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Text Box 8"/>
          <p:cNvSpPr txBox="1">
            <a:spLocks noChangeArrowheads="1"/>
          </p:cNvSpPr>
          <p:nvPr/>
        </p:nvSpPr>
        <p:spPr bwMode="auto">
          <a:xfrm>
            <a:off x="8001000" y="65532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contenuto 2"/>
          <p:cNvSpPr>
            <a:spLocks/>
          </p:cNvSpPr>
          <p:nvPr/>
        </p:nvSpPr>
        <p:spPr bwMode="auto">
          <a:xfrm>
            <a:off x="152400" y="1828800"/>
            <a:ext cx="69484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sz="2400">
                <a:solidFill>
                  <a:srgbClr val="376092"/>
                </a:solidFill>
              </a:rPr>
              <a:t>	</a:t>
            </a:r>
            <a:r>
              <a:rPr lang="it-IT" sz="320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rischio di trasformazione da MGUS a mieloma/linfoma può essere stimato nell'1% per anno.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it-IT" sz="320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it-IT" sz="2400"/>
              <a:t>	Per tale motivo questa condizione necessita di un monitoraggio che andrà interrotto solo quando le aspettative di vita del paziente siano francamente ridotte.</a:t>
            </a:r>
          </a:p>
        </p:txBody>
      </p:sp>
      <p:pic>
        <p:nvPicPr>
          <p:cNvPr id="5" name="Segnaposto contenuto 7" descr="punto escl3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1602" r="9285"/>
          <a:stretch>
            <a:fillRect/>
          </a:stretch>
        </p:blipFill>
        <p:spPr bwMode="auto">
          <a:xfrm>
            <a:off x="7171655" y="1684362"/>
            <a:ext cx="1872208" cy="2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Text Box 6"/>
          <p:cNvSpPr txBox="1">
            <a:spLocks noChangeArrowheads="1"/>
          </p:cNvSpPr>
          <p:nvPr/>
        </p:nvSpPr>
        <p:spPr bwMode="auto">
          <a:xfrm>
            <a:off x="8001000" y="65532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CasellaDiTesto 4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458200" cy="838200"/>
          </a:xfrm>
          <a:solidFill>
            <a:srgbClr val="B9CDE5"/>
          </a:solidFill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b="1" smtClean="0"/>
              <a:t>MGUS: come seguire i pazienti nel tempo</a:t>
            </a:r>
            <a:endParaRPr lang="it-IT" sz="2000" b="1" smtClean="0"/>
          </a:p>
        </p:txBody>
      </p:sp>
      <p:sp>
        <p:nvSpPr>
          <p:cNvPr id="2" name="CasellaDiTesto 4"/>
          <p:cNvSpPr txBox="1">
            <a:spLocks noChangeArrowheads="1"/>
          </p:cNvSpPr>
          <p:nvPr/>
        </p:nvSpPr>
        <p:spPr bwMode="auto">
          <a:xfrm>
            <a:off x="381000" y="1219200"/>
            <a:ext cx="8458200" cy="838200"/>
          </a:xfrm>
          <a:prstGeom prst="rect">
            <a:avLst/>
          </a:prstGeom>
          <a:solidFill>
            <a:srgbClr val="B9CDE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it-IT" sz="2000" b="1">
                <a:solidFill>
                  <a:srgbClr val="3066C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 scomparsa spontanea di una CM è evento eccezionale (0.4% dei casi)</a:t>
            </a:r>
            <a:endParaRPr lang="it-IT" sz="2000" b="1"/>
          </a:p>
        </p:txBody>
      </p:sp>
      <p:sp>
        <p:nvSpPr>
          <p:cNvPr id="3" name="CasellaDiTesto 4"/>
          <p:cNvSpPr txBox="1">
            <a:spLocks noChangeArrowheads="1"/>
          </p:cNvSpPr>
          <p:nvPr/>
        </p:nvSpPr>
        <p:spPr bwMode="auto">
          <a:xfrm>
            <a:off x="381000" y="2209800"/>
            <a:ext cx="8458200" cy="838200"/>
          </a:xfrm>
          <a:prstGeom prst="rect">
            <a:avLst/>
          </a:prstGeom>
          <a:solidFill>
            <a:srgbClr val="B9CDE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it-IT" sz="2000" b="1" dirty="0">
                <a:solidFill>
                  <a:srgbClr val="3066C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Il rischio di progressione persiste nel tempo, indipendentemente da età e durata del </a:t>
            </a:r>
            <a:r>
              <a:rPr lang="it-IT" sz="2000" b="1" smtClean="0">
                <a:solidFill>
                  <a:srgbClr val="3066C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follow</a:t>
            </a:r>
            <a:r>
              <a:rPr lang="it-IT" sz="2000" b="1" dirty="0" smtClean="0">
                <a:solidFill>
                  <a:srgbClr val="3066C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000" b="1" dirty="0">
                <a:solidFill>
                  <a:srgbClr val="3066C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</a:t>
            </a:r>
            <a:endParaRPr lang="it-IT" sz="2000" b="1" dirty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81000" y="3200400"/>
            <a:ext cx="8458200" cy="838200"/>
          </a:xfrm>
          <a:prstGeom prst="rect">
            <a:avLst/>
          </a:prstGeom>
          <a:solidFill>
            <a:srgbClr val="B9CDE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it-IT" sz="2000" b="1">
                <a:solidFill>
                  <a:srgbClr val="3066C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Il controllo periodico (anamnesi, esame obiettivo, esami) deve essere mantenuto indefinitamente</a:t>
            </a:r>
            <a:endParaRPr lang="it-IT" sz="2000" b="1"/>
          </a:p>
        </p:txBody>
      </p:sp>
      <p:sp>
        <p:nvSpPr>
          <p:cNvPr id="93189" name="CasellaDiTesto 4"/>
          <p:cNvSpPr txBox="1">
            <a:spLocks noChangeArrowheads="1"/>
          </p:cNvSpPr>
          <p:nvPr/>
        </p:nvSpPr>
        <p:spPr bwMode="auto">
          <a:xfrm>
            <a:off x="381000" y="4267200"/>
            <a:ext cx="8458200" cy="2209800"/>
          </a:xfrm>
          <a:prstGeom prst="rect">
            <a:avLst/>
          </a:prstGeom>
          <a:solidFill>
            <a:srgbClr val="B9CDE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2000" b="1">
                <a:ea typeface="ＭＳ Ｐゴシック"/>
                <a:cs typeface="ＭＳ Ｐゴシック"/>
              </a:rPr>
              <a:t> Modalità evolutive delle MGUS a mieloma multiplo</a:t>
            </a:r>
          </a:p>
          <a:p>
            <a:pPr algn="ctr" eaLnBrk="0" hangingPunct="0"/>
            <a:endParaRPr lang="it-IT" sz="1200">
              <a:ea typeface="ＭＳ Ｐゴシック"/>
              <a:cs typeface="ＭＳ Ｐゴシック"/>
            </a:endParaRPr>
          </a:p>
          <a:p>
            <a:pPr algn="ctr" eaLnBrk="0" hangingPunct="0"/>
            <a:r>
              <a:rPr lang="it-IT">
                <a:ea typeface="ＭＳ Ｐゴシック"/>
                <a:cs typeface="ＭＳ Ｐゴシック"/>
              </a:rPr>
              <a:t>Stabile, con aumento improvviso		25%</a:t>
            </a:r>
          </a:p>
          <a:p>
            <a:pPr algn="ctr" eaLnBrk="0" hangingPunct="0"/>
            <a:r>
              <a:rPr lang="it-IT">
                <a:ea typeface="ＭＳ Ｐゴシック"/>
                <a:cs typeface="ＭＳ Ｐゴシック"/>
              </a:rPr>
              <a:t>Stabile, con aumento graduale		12%</a:t>
            </a:r>
          </a:p>
          <a:p>
            <a:pPr algn="ctr" eaLnBrk="0" hangingPunct="0"/>
            <a:r>
              <a:rPr lang="it-IT">
                <a:ea typeface="ＭＳ Ｐゴシック"/>
                <a:cs typeface="ＭＳ Ｐゴシック"/>
              </a:rPr>
              <a:t>Aumento graduale			12%</a:t>
            </a:r>
          </a:p>
          <a:p>
            <a:pPr algn="ctr" eaLnBrk="0" hangingPunct="0"/>
            <a:r>
              <a:rPr lang="it-IT">
                <a:ea typeface="ＭＳ Ｐゴシック"/>
                <a:cs typeface="ＭＳ Ｐゴシック"/>
              </a:rPr>
              <a:t>Aumento improvviso			15%</a:t>
            </a:r>
          </a:p>
          <a:p>
            <a:pPr algn="ctr" eaLnBrk="0" hangingPunct="0"/>
            <a:r>
              <a:rPr lang="it-IT">
                <a:ea typeface="ＭＳ Ｐゴシック"/>
                <a:cs typeface="ＭＳ Ｐゴシック"/>
              </a:rPr>
              <a:t>Stabile					13%</a:t>
            </a:r>
          </a:p>
          <a:p>
            <a:pPr algn="ctr" eaLnBrk="0" hangingPunct="0"/>
            <a:r>
              <a:rPr lang="it-IT">
                <a:ea typeface="ＭＳ Ｐゴシック"/>
                <a:cs typeface="ＭＳ Ｐゴシック"/>
              </a:rPr>
              <a:t>Indeterminato				23%</a:t>
            </a:r>
            <a:endParaRPr lang="it-IT" sz="2000">
              <a:ea typeface="ＭＳ Ｐゴシック"/>
              <a:cs typeface="ＭＳ Ｐゴシック"/>
            </a:endParaRPr>
          </a:p>
        </p:txBody>
      </p:sp>
      <p:sp>
        <p:nvSpPr>
          <p:cNvPr id="93190" name="Text Box 67"/>
          <p:cNvSpPr txBox="1">
            <a:spLocks noChangeArrowheads="1"/>
          </p:cNvSpPr>
          <p:nvPr/>
        </p:nvSpPr>
        <p:spPr bwMode="auto">
          <a:xfrm>
            <a:off x="8001000" y="65532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4"/>
          <p:cNvSpPr txBox="1"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991600" cy="685800"/>
          </a:xfrm>
          <a:solidFill>
            <a:srgbClr val="B9CDE5"/>
          </a:solidFill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sz="2800" b="1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MGUS: fattori prognostici per evoluzione a mieloma</a:t>
            </a:r>
            <a:endParaRPr lang="it-IT" sz="1800" b="1"/>
          </a:p>
        </p:txBody>
      </p:sp>
      <p:graphicFrame>
        <p:nvGraphicFramePr>
          <p:cNvPr id="128138" name="Group 138"/>
          <p:cNvGraphicFramePr>
            <a:graphicFrameLocks noGrp="1"/>
          </p:cNvGraphicFramePr>
          <p:nvPr/>
        </p:nvGraphicFramePr>
        <p:xfrm>
          <a:off x="228600" y="838200"/>
          <a:ext cx="5715000" cy="4004564"/>
        </p:xfrm>
        <a:graphic>
          <a:graphicData uri="http://schemas.openxmlformats.org/drawingml/2006/table">
            <a:tbl>
              <a:tblPr/>
              <a:tblGrid>
                <a:gridCol w="1676400"/>
                <a:gridCol w="685800"/>
                <a:gridCol w="838200"/>
                <a:gridCol w="795338"/>
                <a:gridCol w="576262"/>
                <a:gridCol w="1143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n.°pazienti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Mesi follow up mediano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Kyle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Cesana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Baldini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Ucci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Gregersen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2F29"/>
                          </a:solidFill>
                          <a:effectLst/>
                          <a:latin typeface="Arial" charset="0"/>
                        </a:rPr>
                        <a:t>Entità di 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2F29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2F29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2F29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2F29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2F29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2F29"/>
                          </a:solidFill>
                          <a:effectLst/>
                          <a:latin typeface="Arial" charset="0"/>
                        </a:rPr>
                        <a:t>PC midollari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2F29"/>
                          </a:solidFill>
                          <a:effectLst/>
                          <a:latin typeface="Arial" charset="0"/>
                        </a:rPr>
                        <a:t>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2F29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2F29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2F29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2F29"/>
                          </a:solidFill>
                          <a:effectLst/>
                          <a:latin typeface="Arial" charset="0"/>
                        </a:rPr>
                        <a:t>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Presenza di BJ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Isotipo 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IgA, IgM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Riduzione Ig policlonali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Labelling index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8131" name="Group 131"/>
          <p:cNvGraphicFramePr>
            <a:graphicFrameLocks noGrp="1"/>
          </p:cNvGraphicFramePr>
          <p:nvPr/>
        </p:nvGraphicFramePr>
        <p:xfrm>
          <a:off x="6172200" y="838200"/>
          <a:ext cx="2819400" cy="3372995"/>
        </p:xfrm>
        <a:graphic>
          <a:graphicData uri="http://schemas.openxmlformats.org/drawingml/2006/table">
            <a:tbl>
              <a:tblPr/>
              <a:tblGrid>
                <a:gridCol w="1050925"/>
                <a:gridCol w="1768475"/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Livelli di Ig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Iniziali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Rischio di progressione 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mieloma a 10 anni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g/dL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 g/dL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 g/dL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 g/dL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g/dL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 g/dL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325" name="Rectangle 132"/>
          <p:cNvSpPr>
            <a:spLocks noChangeArrowheads="1"/>
          </p:cNvSpPr>
          <p:nvPr/>
        </p:nvSpPr>
        <p:spPr bwMode="auto">
          <a:xfrm>
            <a:off x="7808913" y="4267200"/>
            <a:ext cx="11160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P &lt;0.001</a:t>
            </a:r>
          </a:p>
        </p:txBody>
      </p:sp>
      <p:sp>
        <p:nvSpPr>
          <p:cNvPr id="2" name="CasellaDiTesto 4"/>
          <p:cNvSpPr txBox="1">
            <a:spLocks noChangeArrowheads="1"/>
          </p:cNvSpPr>
          <p:nvPr/>
        </p:nvSpPr>
        <p:spPr bwMode="auto">
          <a:xfrm>
            <a:off x="228600" y="5029200"/>
            <a:ext cx="8763000" cy="1676400"/>
          </a:xfrm>
          <a:prstGeom prst="rect">
            <a:avLst/>
          </a:prstGeom>
          <a:solidFill>
            <a:srgbClr val="B9CDE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it-IT" sz="2000" b="1">
                <a:solidFill>
                  <a:srgbClr val="F22F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MGUS IgM:</a:t>
            </a:r>
            <a:r>
              <a:rPr lang="it-IT" sz="2000" b="1">
                <a:solidFill>
                  <a:srgbClr val="F22F29"/>
                </a:solidFill>
              </a:rPr>
              <a:t> </a:t>
            </a:r>
            <a:r>
              <a:rPr lang="it-IT" sz="2000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it-IT" sz="2000" b="1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livelli di IgM</a:t>
            </a:r>
            <a:r>
              <a:rPr lang="it-IT" sz="2000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sono il principale fattore prognostico per </a:t>
            </a:r>
            <a:r>
              <a:rPr lang="it-IT" sz="2000" b="1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evoluzione a linfoma</a:t>
            </a:r>
            <a:r>
              <a:rPr lang="it-IT" sz="2000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insieme </a:t>
            </a:r>
            <a:r>
              <a:rPr lang="it-IT" sz="2000" b="1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all’anemia (Hb&lt;12.5 g/dL)</a:t>
            </a:r>
            <a:r>
              <a:rPr lang="it-IT" sz="2000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alla </a:t>
            </a:r>
            <a:r>
              <a:rPr lang="it-IT" sz="2000" b="1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linfocitosi (&gt;4000/mmc)</a:t>
            </a:r>
            <a:r>
              <a:rPr lang="it-IT" sz="2000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>
              <a:defRPr/>
            </a:pPr>
            <a:r>
              <a:rPr lang="it-IT" sz="2000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Nessuna combinazione di fattori di rischio giustifica l’inizio di una terapia specifica in pazienti asintomatici</a:t>
            </a:r>
            <a:endParaRPr lang="it-IT" b="1"/>
          </a:p>
        </p:txBody>
      </p:sp>
      <p:sp>
        <p:nvSpPr>
          <p:cNvPr id="95327" name="Text Box 134"/>
          <p:cNvSpPr txBox="1">
            <a:spLocks noChangeArrowheads="1"/>
          </p:cNvSpPr>
          <p:nvPr/>
        </p:nvSpPr>
        <p:spPr bwMode="auto">
          <a:xfrm>
            <a:off x="8001000" y="66294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gb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0" y="6350"/>
            <a:ext cx="9144000" cy="6858000"/>
          </a:xfrm>
          <a:prstGeom prst="rect">
            <a:avLst/>
          </a:prstGeom>
        </p:spPr>
      </p:pic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457200" y="228600"/>
            <a:ext cx="8207375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>
                <a:solidFill>
                  <a:schemeClr val="tx2"/>
                </a:solidFill>
              </a:rPr>
              <a:t>Criteri di allarme</a:t>
            </a:r>
            <a:endParaRPr lang="it-IT" sz="2800">
              <a:solidFill>
                <a:schemeClr val="tx2"/>
              </a:solidFill>
            </a:endParaRPr>
          </a:p>
        </p:txBody>
      </p:sp>
      <p:sp>
        <p:nvSpPr>
          <p:cNvPr id="2" name="CasellaDiTesto 4"/>
          <p:cNvSpPr txBox="1">
            <a:spLocks noChangeArrowheads="1"/>
          </p:cNvSpPr>
          <p:nvPr/>
        </p:nvSpPr>
        <p:spPr bwMode="auto">
          <a:xfrm>
            <a:off x="457200" y="1219200"/>
            <a:ext cx="8207375" cy="1223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400" b="1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Rapido aumento della CM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400" b="1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Comparsa di anomalie bioumorali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400" b="1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Comparsa di sintomi</a:t>
            </a:r>
            <a:endParaRPr lang="it-IT" sz="2400"/>
          </a:p>
        </p:txBody>
      </p:sp>
      <p:sp>
        <p:nvSpPr>
          <p:cNvPr id="3" name="CasellaDiTesto 4"/>
          <p:cNvSpPr txBox="1">
            <a:spLocks noChangeArrowheads="1"/>
          </p:cNvSpPr>
          <p:nvPr/>
        </p:nvSpPr>
        <p:spPr bwMode="auto">
          <a:xfrm>
            <a:off x="228600" y="2590800"/>
            <a:ext cx="8686800" cy="425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>Dolore osseo fisso e continuo, frattura patologica, riduzione dell’altezza </a:t>
            </a:r>
            <a:r>
              <a:rPr lang="it-IT" i="1">
                <a:effectLst>
                  <a:outerShdw blurRad="38100" dist="38100" dir="2700000" algn="tl">
                    <a:srgbClr val="FFFFFF"/>
                  </a:outerShdw>
                </a:effectLst>
              </a:rPr>
              <a:t>(proliferazione plasmacellulare)</a:t>
            </a:r>
            <a:endParaRPr lang="it-IT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>Parestesie o debolezza agli arti inferiori o superiori, parestesie in zona addominale, alterazioni dell’alvo, disturbi minzionali </a:t>
            </a:r>
            <a:r>
              <a:rPr lang="it-IT" i="1">
                <a:effectLst>
                  <a:outerShdw blurRad="38100" dist="38100" dir="2700000" algn="tl">
                    <a:srgbClr val="FFFFFF"/>
                  </a:outerShdw>
                </a:effectLst>
              </a:rPr>
              <a:t>(compressione midollare)</a:t>
            </a: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>• Astenia e anemia per compromissione funzione renale </a:t>
            </a:r>
            <a:r>
              <a:rPr lang="it-IT" i="1">
                <a:effectLst>
                  <a:outerShdw blurRad="38100" dist="38100" dir="2700000" algn="tl">
                    <a:srgbClr val="FFFFFF"/>
                  </a:outerShdw>
                </a:effectLst>
              </a:rPr>
              <a:t>(deposito di paraproteina)</a:t>
            </a: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>• Infezioni ricorrenti, soprattutto vie respiratorie (</a:t>
            </a:r>
            <a:r>
              <a:rPr lang="it-IT" i="1">
                <a:effectLst>
                  <a:outerShdw blurRad="38100" dist="38100" dir="2700000" algn="tl">
                    <a:srgbClr val="FFFFFF"/>
                  </a:outerShdw>
                </a:effectLst>
              </a:rPr>
              <a:t>deficit di Ig policlonali</a:t>
            </a: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b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>• Perdita di appetito, senso di malessere, stanchezza, stipsi, irritabilità, depressione, sonnolenza (</a:t>
            </a:r>
            <a:r>
              <a:rPr lang="it-IT" i="1">
                <a:effectLst>
                  <a:outerShdw blurRad="38100" dist="38100" dir="2700000" algn="tl">
                    <a:srgbClr val="FFFFFF"/>
                  </a:outerShdw>
                </a:effectLst>
              </a:rPr>
              <a:t>ipercalcemia</a:t>
            </a: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>Pallore, astenia e letargia (</a:t>
            </a:r>
            <a:r>
              <a:rPr lang="it-IT" i="1">
                <a:effectLst>
                  <a:outerShdw blurRad="38100" dist="38100" dir="2700000" algn="tl">
                    <a:srgbClr val="FFFFFF"/>
                  </a:outerShdw>
                </a:effectLst>
              </a:rPr>
              <a:t>anemia</a:t>
            </a: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b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>•Sintomi emorragici </a:t>
            </a:r>
            <a:r>
              <a:rPr lang="it-IT" i="1">
                <a:effectLst>
                  <a:outerShdw blurRad="38100" dist="38100" dir="2700000" algn="tl">
                    <a:srgbClr val="FFFFFF"/>
                  </a:outerShdw>
                </a:effectLst>
              </a:rPr>
              <a:t>(piastrinopenia)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>Calo ponderale, macroglossia, edemi declivi, porpora periorbitaria </a:t>
            </a:r>
            <a:r>
              <a:rPr lang="it-IT" i="1">
                <a:effectLst>
                  <a:outerShdw blurRad="38100" dist="38100" dir="2700000" algn="tl">
                    <a:srgbClr val="FFFFFF"/>
                  </a:outerShdw>
                </a:effectLst>
              </a:rPr>
              <a:t>(amiloidosi)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</a:rPr>
              <a:t>Sudorazioni notturne profuse, segni di neuropatia periferica</a:t>
            </a:r>
            <a:endParaRPr lang="it-IT" i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it-IT" sz="10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>
                <a:solidFill>
                  <a:srgbClr val="356C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“Se si avverte uno di questi sintomi, è importante farsi visitare da un medico il prima possibile. Occorre ricordare che questi sintomi possono presentarsi anche per altri motivi. Molte persone con questi sintomi non sono affette da mieloma o linfoma”.</a:t>
            </a:r>
            <a:endParaRPr lang="it-IT" sz="1200"/>
          </a:p>
        </p:txBody>
      </p:sp>
      <p:pic>
        <p:nvPicPr>
          <p:cNvPr id="97285" name="Segnaposto contenuto 3" descr="punto esc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6638" y="152400"/>
            <a:ext cx="16081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Text Box 9"/>
          <p:cNvSpPr txBox="1">
            <a:spLocks noChangeArrowheads="1"/>
          </p:cNvSpPr>
          <p:nvPr/>
        </p:nvSpPr>
        <p:spPr bwMode="auto">
          <a:xfrm>
            <a:off x="0" y="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" name="Immagine 5" descr="gb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0" y="-6350"/>
            <a:ext cx="9144000" cy="6858000"/>
          </a:xfrm>
          <a:prstGeom prst="rect">
            <a:avLst/>
          </a:prstGeom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152400" y="1981200"/>
            <a:ext cx="4495800" cy="4359275"/>
          </a:xfrm>
          <a:prstGeom prst="rect">
            <a:avLst/>
          </a:prstGeom>
          <a:solidFill>
            <a:srgbClr val="F3F2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sz="2000">
                <a:latin typeface="Calibri" pitchFamily="34" charset="0"/>
              </a:rPr>
              <a:t>Completamento/approfondimento diagnostico:</a:t>
            </a:r>
          </a:p>
          <a:p>
            <a:pPr marL="342900" indent="-342900">
              <a:buFontTx/>
              <a:buChar char="•"/>
            </a:pPr>
            <a:r>
              <a:rPr lang="it-IT" sz="2000">
                <a:latin typeface="Calibri" pitchFamily="34" charset="0"/>
              </a:rPr>
              <a:t>valutazione midollare (aspirato, BOM)</a:t>
            </a:r>
          </a:p>
          <a:p>
            <a:pPr marL="342900" indent="-342900">
              <a:buFontTx/>
              <a:buChar char="•"/>
            </a:pPr>
            <a:r>
              <a:rPr lang="it-IT" sz="2000">
                <a:latin typeface="Calibri" pitchFamily="34" charset="0"/>
              </a:rPr>
              <a:t>clonalità, immunofenotipo plasmacellule/linfociti midollari</a:t>
            </a:r>
          </a:p>
          <a:p>
            <a:pPr marL="342900" indent="-342900">
              <a:buFontTx/>
              <a:buChar char="•"/>
            </a:pPr>
            <a:r>
              <a:rPr lang="it-IT" sz="2000">
                <a:latin typeface="Calibri" pitchFamily="34" charset="0"/>
              </a:rPr>
              <a:t>citogenetica (del 13, ipo-, iperdiploidia)</a:t>
            </a:r>
          </a:p>
          <a:p>
            <a:pPr marL="342900" indent="-342900">
              <a:buFontTx/>
              <a:buChar char="•"/>
            </a:pPr>
            <a:r>
              <a:rPr lang="it-IT" sz="2000">
                <a:latin typeface="Calibri" pitchFamily="34" charset="0"/>
              </a:rPr>
              <a:t>FISH (traslocazioni cromosomiche, del17p13 - p53)</a:t>
            </a:r>
          </a:p>
          <a:p>
            <a:pPr marL="342900" indent="-342900">
              <a:buFontTx/>
              <a:buChar char="•"/>
            </a:pPr>
            <a:r>
              <a:rPr lang="it-IT" sz="2000">
                <a:latin typeface="Calibri" pitchFamily="34" charset="0"/>
              </a:rPr>
              <a:t>ricerca amiloide: biopsia grasso periombelicale</a:t>
            </a:r>
          </a:p>
          <a:p>
            <a:pPr marL="342900" indent="-342900">
              <a:buFontTx/>
              <a:buChar char="•"/>
            </a:pPr>
            <a:r>
              <a:rPr lang="it-IT" sz="2000">
                <a:latin typeface="Calibri" pitchFamily="34" charset="0"/>
              </a:rPr>
              <a:t>NT-proBNP</a:t>
            </a:r>
          </a:p>
          <a:p>
            <a:pPr marL="342900" indent="-342900">
              <a:buFontTx/>
              <a:buChar char="•"/>
            </a:pPr>
            <a:r>
              <a:rPr lang="it-IT" sz="2000">
                <a:latin typeface="Calibri" pitchFamily="34" charset="0"/>
              </a:rPr>
              <a:t>RMN</a:t>
            </a:r>
          </a:p>
          <a:p>
            <a:pPr marL="342900" indent="-342900">
              <a:buFontTx/>
              <a:buChar char="•"/>
            </a:pPr>
            <a:r>
              <a:rPr lang="it-IT" sz="2000">
                <a:latin typeface="Calibri" pitchFamily="34" charset="0"/>
              </a:rPr>
              <a:t>……..</a:t>
            </a:r>
            <a:endParaRPr lang="it-IT" sz="2800">
              <a:latin typeface="Calibri" pitchFamily="34" charset="0"/>
            </a:endParaRPr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1676400"/>
          </a:xfrm>
          <a:solidFill>
            <a:srgbClr val="F3F2FF"/>
          </a:solidFill>
        </p:spPr>
        <p:txBody>
          <a:bodyPr/>
          <a:lstStyle/>
          <a:p>
            <a:pPr marL="342900" indent="-342900">
              <a:defRPr/>
            </a:pPr>
            <a:r>
              <a:rPr lang="it-IT" sz="2800" b="1">
                <a:solidFill>
                  <a:srgbClr val="356C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Comparsa segni di allarme:</a:t>
            </a:r>
            <a:br>
              <a:rPr lang="it-IT" sz="2800" b="1">
                <a:solidFill>
                  <a:srgbClr val="356C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it-IT" sz="2800" b="1">
                <a:solidFill>
                  <a:srgbClr val="356C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E’ NECESSARIO L’AVVIO DEL PAZIENTE ALL’EMATOLOGO</a:t>
            </a:r>
            <a:endParaRPr lang="it-IT" sz="2800">
              <a:cs typeface="Arial" charset="0"/>
            </a:endParaRPr>
          </a:p>
        </p:txBody>
      </p:sp>
      <p:pic>
        <p:nvPicPr>
          <p:cNvPr id="99333" name="Picture 8" descr="00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86000"/>
            <a:ext cx="43434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Text Box 9"/>
          <p:cNvSpPr txBox="1">
            <a:spLocks noChangeArrowheads="1"/>
          </p:cNvSpPr>
          <p:nvPr/>
        </p:nvSpPr>
        <p:spPr bwMode="auto">
          <a:xfrm>
            <a:off x="8001000" y="65532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/>
          </p:cNvSpPr>
          <p:nvPr/>
        </p:nvSpPr>
        <p:spPr bwMode="auto">
          <a:xfrm>
            <a:off x="0" y="76200"/>
            <a:ext cx="91440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4800" b="1">
                <a:solidFill>
                  <a:srgbClr val="FF42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Allerta: condizioni particolari</a:t>
            </a:r>
          </a:p>
        </p:txBody>
      </p:sp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457200" y="942975"/>
            <a:ext cx="8207375" cy="581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u="sng"/>
              <a:t>Ipogammaglobulinemia</a:t>
            </a:r>
            <a:r>
              <a:rPr lang="it-IT" sz="1600" b="1" i="1"/>
              <a:t>:</a:t>
            </a:r>
            <a:r>
              <a:rPr lang="it-IT" sz="1600"/>
              <a:t>  Attenzione possibile mieloma micromolecolare! Prodotte sole catene leggere che si ritrovano in elevate quantit</a:t>
            </a:r>
            <a:r>
              <a:rPr lang="it-IT" sz="1600">
                <a:latin typeface="Lucida Grande" pitchFamily="-128" charset="0"/>
              </a:rPr>
              <a:t>à</a:t>
            </a:r>
            <a:r>
              <a:rPr lang="it-IT" sz="1600"/>
              <a:t> nelle urine.</a:t>
            </a:r>
          </a:p>
        </p:txBody>
      </p:sp>
      <p:sp>
        <p:nvSpPr>
          <p:cNvPr id="2" name="CasellaDiTesto 4"/>
          <p:cNvSpPr txBox="1">
            <a:spLocks noChangeArrowheads="1"/>
          </p:cNvSpPr>
          <p:nvPr/>
        </p:nvSpPr>
        <p:spPr bwMode="auto">
          <a:xfrm>
            <a:off x="457200" y="1720850"/>
            <a:ext cx="8207375" cy="33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/>
              <a:t>Paraproteinemie biconali</a:t>
            </a:r>
            <a:endParaRPr lang="it-IT" sz="1600"/>
          </a:p>
        </p:txBody>
      </p:sp>
      <p:sp>
        <p:nvSpPr>
          <p:cNvPr id="3" name="CasellaDiTesto 4"/>
          <p:cNvSpPr txBox="1">
            <a:spLocks noChangeArrowheads="1"/>
          </p:cNvSpPr>
          <p:nvPr/>
        </p:nvSpPr>
        <p:spPr bwMode="auto">
          <a:xfrm>
            <a:off x="457200" y="3000375"/>
            <a:ext cx="8207375" cy="581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/>
              <a:t>Lesione ossea solitaria: plasmocitoma solitario </a:t>
            </a:r>
            <a:r>
              <a:rPr lang="it-IT" sz="1600"/>
              <a:t>unica localizzazione a livello osseo o a livello extramidollare. Unicità della lesione da confermre con RM o PET/TC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457200" y="2238375"/>
            <a:ext cx="8207375" cy="581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/>
              <a:t>Componente monoclonale in zona beta-globulinica: </a:t>
            </a:r>
            <a:r>
              <a:rPr lang="it-IT" sz="1600"/>
              <a:t>non sempre rilevalbile all’elettroforesi</a:t>
            </a:r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457200" y="3806825"/>
            <a:ext cx="8207375" cy="1069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/>
              <a:t>Mieloma non secernente</a:t>
            </a:r>
            <a:r>
              <a:rPr lang="it-IT" sz="1600"/>
              <a:t>: variante rara, insidiosa, in cui le plasmacellule neoplastiche non producono immunoglobuline e non </a:t>
            </a:r>
            <a:r>
              <a:rPr lang="it-IT" sz="1600">
                <a:latin typeface="Lucida Grande" pitchFamily="-128" charset="0"/>
              </a:rPr>
              <a:t>è</a:t>
            </a:r>
            <a:r>
              <a:rPr lang="it-IT" sz="1600"/>
              <a:t> pertanto presente alcuna componente monoclonale. L</a:t>
            </a:r>
            <a:r>
              <a:rPr lang="it-IT" sz="1600">
                <a:ea typeface="ヒラギノ角ゴ Pro W3" pitchFamily="-128" charset="-128"/>
              </a:rPr>
              <a:t>a Ig</a:t>
            </a:r>
            <a:r>
              <a:rPr lang="it-IT" sz="1600"/>
              <a:t> monoclonale </a:t>
            </a:r>
            <a:r>
              <a:rPr lang="it-IT" sz="1600">
                <a:latin typeface="Lucida Grande" pitchFamily="-128" charset="0"/>
              </a:rPr>
              <a:t>è</a:t>
            </a:r>
            <a:r>
              <a:rPr lang="it-IT" sz="1600"/>
              <a:t> a volte presente all</a:t>
            </a:r>
            <a:r>
              <a:rPr lang="it-IT" sz="1600">
                <a:ea typeface="ヒラギノ角ゴ Pro W3" pitchFamily="-128" charset="-128"/>
              </a:rPr>
              <a:t>’</a:t>
            </a:r>
            <a:r>
              <a:rPr lang="it-IT" sz="1600"/>
              <a:t>interno del citoplasma delle plasmacellule e si evidenzia con tecniche di immunoistochimica</a:t>
            </a:r>
          </a:p>
        </p:txBody>
      </p:sp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457200" y="5133975"/>
            <a:ext cx="8207375" cy="581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/>
              <a:t>Leucemia plasmacellulare</a:t>
            </a:r>
            <a:r>
              <a:rPr lang="it-IT" sz="1600"/>
              <a:t>: plasmacellule neoplastiche nel sangue venoso periferico in numero superiore a 2000/mmc. Primitiva o secondaria alla progressione di un MM</a:t>
            </a:r>
          </a:p>
        </p:txBody>
      </p:sp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533400" y="5972175"/>
            <a:ext cx="8207375" cy="33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/>
              <a:t>Amilodosi</a:t>
            </a:r>
            <a:endParaRPr lang="it-IT" sz="1600"/>
          </a:p>
        </p:txBody>
      </p:sp>
      <p:sp>
        <p:nvSpPr>
          <p:cNvPr id="101385" name="Text Box 16"/>
          <p:cNvSpPr txBox="1">
            <a:spLocks noChangeArrowheads="1"/>
          </p:cNvSpPr>
          <p:nvPr/>
        </p:nvSpPr>
        <p:spPr bwMode="auto">
          <a:xfrm>
            <a:off x="8001000" y="65532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olo 1"/>
          <p:cNvSpPr>
            <a:spLocks/>
          </p:cNvSpPr>
          <p:nvPr/>
        </p:nvSpPr>
        <p:spPr bwMode="auto">
          <a:xfrm>
            <a:off x="0" y="152400"/>
            <a:ext cx="91440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600" b="1">
                <a:solidFill>
                  <a:srgbClr val="356C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CM: diagnosi differenziale. Casi clinici</a:t>
            </a:r>
            <a:endParaRPr lang="it-IT" sz="3600" b="1">
              <a:solidFill>
                <a:srgbClr val="00CCFF"/>
              </a:solidFill>
              <a:latin typeface="Arial Narrow" pitchFamily="34" charset="0"/>
            </a:endParaRPr>
          </a:p>
        </p:txBody>
      </p:sp>
      <p:pic>
        <p:nvPicPr>
          <p:cNvPr id="107524" name="Immagine 4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124200" y="4452938"/>
            <a:ext cx="2405063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 descr="IMG140065565-GRAFIC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096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3581400"/>
            <a:ext cx="3429000" cy="457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CM IgA/K - IgG/K (0.83 - 0.33 g/dL)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IgG 513 mg/dL</a:t>
            </a:r>
            <a:endParaRPr lang="it-IT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IgA 1298 mg/dL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IgM 24 mg/dL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u-IF negativa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Sintomi CRAB assenti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Plasmacellule midollari mieloaspirato 36%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	BOM 40%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b="1" smtClean="0"/>
              <a:t>Mieloma asintomatico in prima diagnosi</a:t>
            </a:r>
            <a:endParaRPr lang="it-IT" sz="1600" smtClean="0"/>
          </a:p>
          <a:p>
            <a:pPr>
              <a:lnSpc>
                <a:spcPct val="90000"/>
              </a:lnSpc>
              <a:buFontTx/>
              <a:buNone/>
            </a:pPr>
            <a:endParaRPr lang="it-IT" sz="2800" smtClean="0"/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609600" y="1447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/>
              <a:t>     GL, donna, anni 56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800"/>
          </a:p>
        </p:txBody>
      </p:sp>
      <p:pic>
        <p:nvPicPr>
          <p:cNvPr id="107528" name="Picture 8" descr="IMG130192820-GRAFIC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1811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5410200" y="1447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/>
              <a:t>     BB, uomo, anni 75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800"/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5410200" y="3581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/>
              <a:t>CM IgG/K (1.23 g/dL)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/>
              <a:t>IgG 1925 mg/dL</a:t>
            </a:r>
            <a:endParaRPr lang="it-IT" sz="2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/>
              <a:t>IgA 80 mg/dL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/>
              <a:t>IgM 44 mg/dL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/>
              <a:t>u-IF positiva per catene 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/>
              <a:t>Anemia normocitica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/>
              <a:t>Plasmacellule midollari mieloaspirato 6%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/>
              <a:t>	BOM 5%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/>
              <a:t>Linfociti midollari 16%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 b="1"/>
              <a:t>LNH dopo 7 anni di follow up per MGUS</a:t>
            </a:r>
            <a:endParaRPr lang="it-IT" sz="16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800"/>
          </a:p>
        </p:txBody>
      </p:sp>
      <p:sp>
        <p:nvSpPr>
          <p:cNvPr id="103433" name="Text Box 11"/>
          <p:cNvSpPr txBox="1">
            <a:spLocks noChangeArrowheads="1"/>
          </p:cNvSpPr>
          <p:nvPr/>
        </p:nvSpPr>
        <p:spPr bwMode="auto">
          <a:xfrm>
            <a:off x="8001000" y="6643688"/>
            <a:ext cx="1066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6" grpId="0"/>
      <p:bldP spid="107527" grpId="0"/>
      <p:bldP spid="107529" grpId="0"/>
      <p:bldP spid="1075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it-IT" sz="3600" b="1">
                <a:solidFill>
                  <a:srgbClr val="356C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CM: diagnosi differenziale. Casi clinici</a:t>
            </a:r>
          </a:p>
        </p:txBody>
      </p:sp>
      <p:pic>
        <p:nvPicPr>
          <p:cNvPr id="109577" name="Picture 9" descr="IMG140132527-GRAFIC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915988"/>
            <a:ext cx="35528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685800" y="1447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/>
              <a:t>     GC, uomo, anni 79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800"/>
          </a:p>
        </p:txBody>
      </p:sp>
      <p:sp>
        <p:nvSpPr>
          <p:cNvPr id="1095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95288" y="3505200"/>
            <a:ext cx="4105275" cy="457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CM IgG/K (1.62 g/dL)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IgG 2383 mg/dL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IgA 71 mg/dL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IgM 38 mg/dL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u-IF negativa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Sintomi CRAB assenti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Plasmacellule midollari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	mieloaspirato 6%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smtClean="0"/>
              <a:t>	BOM 4%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1600" b="1" smtClean="0"/>
              <a:t>MGUS (follow up dal 1997)</a:t>
            </a:r>
            <a:endParaRPr lang="it-IT" sz="1600" smtClean="0"/>
          </a:p>
          <a:p>
            <a:pPr>
              <a:lnSpc>
                <a:spcPct val="90000"/>
              </a:lnSpc>
              <a:buFontTx/>
              <a:buNone/>
            </a:pPr>
            <a:endParaRPr lang="it-IT" sz="2800" smtClean="0"/>
          </a:p>
        </p:txBody>
      </p:sp>
      <p:pic>
        <p:nvPicPr>
          <p:cNvPr id="109583" name="Picture 15" descr="IMG140066829-GRAFIC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7113" y="981075"/>
            <a:ext cx="3479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4" name="Rectangle 16"/>
          <p:cNvSpPr>
            <a:spLocks noChangeArrowheads="1"/>
          </p:cNvSpPr>
          <p:nvPr/>
        </p:nvSpPr>
        <p:spPr bwMode="auto">
          <a:xfrm>
            <a:off x="5111750" y="3476625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1600"/>
              <a:t>CM IgG/K (1.25 g/dL)</a:t>
            </a:r>
          </a:p>
          <a:p>
            <a:pPr marL="342900" indent="-342900">
              <a:spcBef>
                <a:spcPct val="20000"/>
              </a:spcBef>
            </a:pPr>
            <a:r>
              <a:rPr lang="it-IT" sz="1600"/>
              <a:t>IgG 1758 mg/dL</a:t>
            </a:r>
          </a:p>
          <a:p>
            <a:pPr marL="342900" indent="-342900">
              <a:spcBef>
                <a:spcPct val="20000"/>
              </a:spcBef>
            </a:pPr>
            <a:r>
              <a:rPr lang="it-IT" sz="1600"/>
              <a:t>IgA 74 mg/dL</a:t>
            </a:r>
          </a:p>
          <a:p>
            <a:pPr marL="342900" indent="-342900">
              <a:spcBef>
                <a:spcPct val="20000"/>
              </a:spcBef>
            </a:pPr>
            <a:r>
              <a:rPr lang="it-IT" sz="1600"/>
              <a:t>IgM 110 mg/dL</a:t>
            </a:r>
          </a:p>
          <a:p>
            <a:pPr marL="342900" indent="-342900">
              <a:spcBef>
                <a:spcPct val="20000"/>
              </a:spcBef>
            </a:pPr>
            <a:r>
              <a:rPr lang="it-IT" sz="1600"/>
              <a:t>u-IF negativa</a:t>
            </a:r>
          </a:p>
          <a:p>
            <a:pPr marL="342900" indent="-342900">
              <a:spcBef>
                <a:spcPct val="20000"/>
              </a:spcBef>
            </a:pPr>
            <a:r>
              <a:rPr lang="it-IT" sz="1600"/>
              <a:t>Sintomi: RMN + colonna</a:t>
            </a:r>
          </a:p>
          <a:p>
            <a:pPr marL="342900" indent="-342900">
              <a:spcBef>
                <a:spcPct val="20000"/>
              </a:spcBef>
            </a:pPr>
            <a:r>
              <a:rPr lang="it-IT" sz="1600"/>
              <a:t>Plasmacellule midollari </a:t>
            </a:r>
          </a:p>
          <a:p>
            <a:pPr marL="342900" indent="-342900">
              <a:spcBef>
                <a:spcPct val="20000"/>
              </a:spcBef>
            </a:pPr>
            <a:r>
              <a:rPr lang="it-IT" sz="1600"/>
              <a:t>	mieloaspirato 8%</a:t>
            </a:r>
          </a:p>
          <a:p>
            <a:pPr marL="342900" indent="-342900">
              <a:spcBef>
                <a:spcPct val="20000"/>
              </a:spcBef>
            </a:pPr>
            <a:r>
              <a:rPr lang="it-IT" sz="1600"/>
              <a:t>	BOM 30%</a:t>
            </a:r>
          </a:p>
          <a:p>
            <a:pPr marL="342900" indent="-342900">
              <a:spcBef>
                <a:spcPct val="20000"/>
              </a:spcBef>
            </a:pPr>
            <a:r>
              <a:rPr lang="it-IT" sz="1600" b="1"/>
              <a:t>Mieloma da MGUS (follow up dal 1997)</a:t>
            </a:r>
            <a:endParaRPr lang="it-IT" sz="16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800"/>
          </a:p>
        </p:txBody>
      </p:sp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5416550" y="14589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1600"/>
              <a:t>     FM, uomo, anni 54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it-IT" sz="2800"/>
          </a:p>
        </p:txBody>
      </p:sp>
      <p:pic>
        <p:nvPicPr>
          <p:cNvPr id="109586" name="Immagine 4"/>
          <p:cNvPicPr>
            <a:picLocks noChangeAspect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771775" y="4437063"/>
            <a:ext cx="2405063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Text Box 20"/>
          <p:cNvSpPr txBox="1">
            <a:spLocks noChangeArrowheads="1"/>
          </p:cNvSpPr>
          <p:nvPr/>
        </p:nvSpPr>
        <p:spPr bwMode="auto">
          <a:xfrm>
            <a:off x="8001000" y="6643688"/>
            <a:ext cx="1066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80" grpId="0"/>
      <p:bldP spid="109581" grpId="0"/>
      <p:bldP spid="109584" grpId="0"/>
      <p:bldP spid="10958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gb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1" y="6343"/>
            <a:ext cx="9131318" cy="6850077"/>
          </a:xfrm>
          <a:prstGeom prst="rect">
            <a:avLst/>
          </a:prstGeom>
        </p:spPr>
      </p:pic>
      <p:sp>
        <p:nvSpPr>
          <p:cNvPr id="107522" name="Rectangle 7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it-IT" sz="4000" b="1" smtClean="0"/>
              <a:t>AMBULATORIO DI</a:t>
            </a:r>
            <a:br>
              <a:rPr lang="it-IT" sz="4000" b="1" smtClean="0"/>
            </a:br>
            <a:r>
              <a:rPr lang="it-IT" sz="4000" b="1" smtClean="0"/>
              <a:t>EMATOLOGIA</a:t>
            </a:r>
            <a:endParaRPr lang="it-IT" smtClean="0"/>
          </a:p>
        </p:txBody>
      </p:sp>
      <p:pic>
        <p:nvPicPr>
          <p:cNvPr id="107523" name="Picture 11" descr="MellinoMellinitipograf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2525" y="0"/>
            <a:ext cx="1489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4"/>
          <p:cNvSpPr txBox="1">
            <a:spLocks noChangeArrowheads="1"/>
          </p:cNvSpPr>
          <p:nvPr/>
        </p:nvSpPr>
        <p:spPr bwMode="auto">
          <a:xfrm>
            <a:off x="457200" y="1752600"/>
            <a:ext cx="8207375" cy="5008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1a Visita e follow up </a:t>
            </a:r>
            <a:r>
              <a:rPr lang="it-IT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(appuntamento CUP, contatto telefonico diretto o bollino verde per urgenze)</a:t>
            </a:r>
            <a:endParaRPr lang="it-IT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accertamenti diagnostici (</a:t>
            </a:r>
            <a:r>
              <a:rPr lang="it-IT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PDT REL</a:t>
            </a: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):</a:t>
            </a:r>
          </a:p>
          <a:p>
            <a:pPr marL="1143000" lvl="2" indent="-228600">
              <a:spcBef>
                <a:spcPct val="20000"/>
              </a:spcBef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- esami ematochimici, valutazione midollare (citologia e BOM)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  <a:defRPr/>
            </a:pPr>
            <a:r>
              <a:rPr lang="it-IT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Protocollo condiviso in ambito dipartimentale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		- programmazione esami strumentali</a:t>
            </a:r>
            <a:endParaRPr lang="it-IT" sz="2800"/>
          </a:p>
          <a:p>
            <a:pPr marL="742950" lvl="1" indent="-285750">
              <a:spcBef>
                <a:spcPct val="20000"/>
              </a:spcBef>
              <a:defRPr/>
            </a:pPr>
            <a:endParaRPr lang="it-IT" sz="1000"/>
          </a:p>
          <a:p>
            <a:pPr marL="742950" lvl="1" indent="-285750" algn="ctr">
              <a:spcBef>
                <a:spcPct val="20000"/>
              </a:spcBef>
              <a:defRPr/>
            </a:pPr>
            <a:r>
              <a:rPr lang="it-IT" sz="2800"/>
              <a:t> </a:t>
            </a:r>
            <a:r>
              <a:rPr lang="it-IT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Percorso diagnostico completo</a:t>
            </a:r>
            <a:endParaRPr lang="it-IT" sz="2800"/>
          </a:p>
          <a:p>
            <a:pPr marL="742950" lvl="1" indent="-285750">
              <a:spcBef>
                <a:spcPct val="20000"/>
              </a:spcBef>
              <a:defRPr/>
            </a:pPr>
            <a:endParaRPr lang="it-IT" sz="120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it-IT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Avvio presso centro ematologico di riferimento (REL) per ulteriori indagini/terapia</a:t>
            </a:r>
          </a:p>
        </p:txBody>
      </p:sp>
      <p:pic>
        <p:nvPicPr>
          <p:cNvPr id="107525" name="Immagine 1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Immagine 1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66800"/>
            <a:ext cx="96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7" name="Text Box 15"/>
          <p:cNvSpPr txBox="1">
            <a:spLocks noChangeArrowheads="1"/>
          </p:cNvSpPr>
          <p:nvPr/>
        </p:nvSpPr>
        <p:spPr bwMode="auto">
          <a:xfrm>
            <a:off x="8001000" y="6629400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i="1"/>
              <a:t>Dr.ssa M.T.Bertoli</a:t>
            </a:r>
          </a:p>
        </p:txBody>
      </p:sp>
      <p:sp>
        <p:nvSpPr>
          <p:cNvPr id="107528" name="AutoShape 16"/>
          <p:cNvSpPr>
            <a:spLocks noChangeArrowheads="1"/>
          </p:cNvSpPr>
          <p:nvPr/>
        </p:nvSpPr>
        <p:spPr bwMode="auto">
          <a:xfrm>
            <a:off x="1371600" y="5257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/>
              <a:t>MGUS</a:t>
            </a:r>
          </a:p>
        </p:txBody>
      </p:sp>
      <p:sp>
        <p:nvSpPr>
          <p:cNvPr id="180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it-IT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 gammapatia è detta “di significato indeterminato”</a:t>
            </a:r>
            <a:r>
              <a:rPr lang="it-IT" smtClean="0"/>
              <a:t> </a:t>
            </a:r>
          </a:p>
          <a:p>
            <a:pPr>
              <a:buFont typeface="Arial" charset="0"/>
              <a:buNone/>
            </a:pPr>
            <a:r>
              <a:rPr lang="it-IT" sz="2400" smtClean="0"/>
              <a:t>Poiché è incerta </a:t>
            </a:r>
            <a:r>
              <a:rPr lang="it-IT" sz="2400" u="sng" smtClean="0"/>
              <a:t>la sua origine</a:t>
            </a:r>
            <a:r>
              <a:rPr lang="it-IT" sz="2400" smtClean="0"/>
              <a:t> e </a:t>
            </a:r>
            <a:r>
              <a:rPr lang="it-IT" sz="2400" u="sng" smtClean="0"/>
              <a:t>la sua evoluzione</a:t>
            </a:r>
          </a:p>
          <a:p>
            <a:pPr>
              <a:buFont typeface="Arial" charset="0"/>
              <a:buNone/>
            </a:pPr>
            <a:r>
              <a:rPr lang="it-IT" sz="2400" smtClean="0"/>
              <a:t>Infatti, mentre</a:t>
            </a:r>
          </a:p>
          <a:p>
            <a:pPr>
              <a:buFontTx/>
              <a:buChar char="-"/>
            </a:pPr>
            <a:r>
              <a:rPr lang="it-IT" sz="2400" u="sng" smtClean="0"/>
              <a:t>Nella maggioranza dei casi la gammapatia pesiste immodificata</a:t>
            </a:r>
            <a:r>
              <a:rPr lang="it-IT" sz="2400" smtClean="0"/>
              <a:t> per decenni senza influenzare né la qualità di vita, né la sopravvivenza.</a:t>
            </a:r>
          </a:p>
          <a:p>
            <a:pPr>
              <a:buFontTx/>
              <a:buChar char="-"/>
            </a:pPr>
            <a:r>
              <a:rPr lang="it-IT" sz="2400" u="sng" smtClean="0"/>
              <a:t>In alcuni casi può evolvere</a:t>
            </a:r>
            <a:r>
              <a:rPr lang="it-IT" sz="2400" smtClean="0"/>
              <a:t> verso una neoplasia ematologica ben definita</a:t>
            </a:r>
          </a:p>
          <a:p>
            <a:pPr>
              <a:buFontTx/>
              <a:buNone/>
            </a:pPr>
            <a:r>
              <a:rPr lang="it-IT" sz="1800" smtClean="0"/>
              <a:t>(IgG- IgA </a:t>
            </a:r>
            <a:r>
              <a:rPr lang="it-IT" sz="1800" u="sng" smtClean="0"/>
              <a:t>Mieloma multiplo</a:t>
            </a:r>
            <a:r>
              <a:rPr lang="it-IT" sz="1800" smtClean="0"/>
              <a:t> – IgM </a:t>
            </a:r>
            <a:r>
              <a:rPr lang="it-IT" sz="1800" u="sng" smtClean="0"/>
              <a:t>Morbo di Waldenstrom</a:t>
            </a:r>
            <a:r>
              <a:rPr lang="it-IT" sz="1800" smtClean="0"/>
              <a:t>)</a:t>
            </a:r>
          </a:p>
          <a:p>
            <a:pPr>
              <a:buFont typeface="Arial" charset="0"/>
              <a:buNone/>
            </a:pPr>
            <a:endParaRPr lang="it-IT" smtClean="0"/>
          </a:p>
          <a:p>
            <a:pPr>
              <a:buFont typeface="Arial" charset="0"/>
              <a:buNone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123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chemeClr val="tx2">
                    <a:satMod val="130000"/>
                  </a:schemeClr>
                </a:solidFill>
              </a:rPr>
              <a:t>Gammopatia monoclonale di significato indeterminato (MGUS)</a:t>
            </a:r>
            <a:endParaRPr lang="it-IT" sz="32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1925" y="1700213"/>
            <a:ext cx="7407275" cy="44656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2400" b="1" dirty="0" smtClean="0"/>
              <a:t>Il ruolo del Servizio di Medicina di Laboratorio (SMeL) </a:t>
            </a:r>
            <a:endParaRPr lang="it-IT" sz="2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2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2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2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2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20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1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1800" b="1" dirty="0" smtClean="0"/>
              <a:t>Dr. Valter Renis – UO SMeL  A. O. Mellino Mellini di Chiari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1800" b="1" dirty="0" smtClean="0"/>
              <a:t>Direttore Dr. Giuseppe Maurizio Catanoso</a:t>
            </a:r>
            <a:endParaRPr lang="it-IT" sz="1800" b="1" dirty="0"/>
          </a:p>
        </p:txBody>
      </p:sp>
      <p:pic>
        <p:nvPicPr>
          <p:cNvPr id="109571" name="Immagine 5" descr="immunoglobuline_indiveri(7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133600"/>
            <a:ext cx="249713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Valutazione di laboratorio 1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161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r>
              <a:rPr lang="it-IT" sz="2000" b="1" smtClean="0"/>
              <a:t>Attualmente sono ben definiti gli esami di laboratorio:</a:t>
            </a:r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r>
              <a:rPr lang="it-IT" sz="2000" b="1" smtClean="0"/>
              <a:t>per la diagnosi (quelli indicati nell’ambito dei criteri diagnostici dell’International Myeloma Working Group 2010);</a:t>
            </a:r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r>
              <a:rPr lang="it-IT" sz="2000" b="1" smtClean="0"/>
              <a:t>e per il monitoraggio (quelli indicati nell’ambito del PDT Regione Lombardia, ASL di Brescia).</a:t>
            </a:r>
            <a:endParaRPr lang="it-IT" sz="1400" smtClean="0"/>
          </a:p>
        </p:txBody>
      </p:sp>
      <p:sp>
        <p:nvSpPr>
          <p:cNvPr id="111619" name="AutoShape 6" descr="data:image/jpeg;base64,/9j/4AAQSkZJRgABAQAAAQABAAD/2wCEAAkGBhMRERUUEhMWFRUWFBgaGBcVGRUZFxsXGBsWGBoYGhwZHiYgFxkjGRgXIC8gIycqLCwsFiAxNjAqNScsLCkBCQoKDgwOGg8PGiskHyQqKSksKiwsLzItLCw0LS8sLDIvLCwpLC8qLCwwLCwsLC0qLCwsLC0pLCw1KSowKSwsLP/AABEIAMEBBgMBIgACEQEDEQH/xAAcAAEAAgMBAQEAAAAAAAAAAAAABQYDBAcCAQj/xABEEAACAQIEBAQDBAgEBAYDAAABAhEAAwQSITEFBiJBE1FhcTKBkSNCobEUM1JiwdHh8AcVFnKCkqLxJFNUssLTQ3Oz/8QAGgEBAAMBAQEAAAAAAAAAAAAAAAECAwQFBv/EADERAAICAQIEBAYBBAMBAAAAAAABAhEDITEEEkFREyJhcYGRobHB8NEjQuHxBTJyFP/aAAwDAQACEQMRAD8A7XicalvLnYLmbKs7s0FoA7nKrHTspOwNYLvGbKyGuqCrKpBMGXJVRHfMylRG5BA1r7xThovoFLFYaQyxmBgiVJHQ2phhrWlY5ZVbpuG47Esp6sn3GuONQuY/rCNToFWI1kDcHGrBKgXUJcKVgjXPOWPeDHnlPka+JxuwQCLqEFEcQZlLmc22AG4YI5Eb5D5VFnlt1uKLbHwjdS5czMurIWOi5Jk9A+IDpnsQ+G3yPZQoTdZjbSxbt+ILRCrYXEIgjL1EribgJOu0RQEpxnmOzhrLXSytFl7qIrLmuKgB6exBLKJ2l18xWe7xmwk5rqCCAZIGpYIB6nOQsDuQNzWlxHlZLtvw1drSHDthytpbYXwyAAACpCFQCBlgQx02jVxnJ6x9jlVziEuZitsMoOJt4i6A2QkglSYO5Ak6AgCYtcZsOCVuoQImCDEu1sA+R8RGWPNSNxXyzxqw/wAN1WlisgyM6nKVnbNm6Y8wRvWg3KqzIvXASQXI8Pry3jfAMr0jMzjpjpbeQCPtzlZWKTcuQjIwXpIm3dN4ESOkknKSNSANo1A2sPzDh3VGFwAXMuXNKk5myLo0RmbpE7nQa1I1B2+VEBH2jxFtWHT1JZuPdtqdNILsCRBIPnrU5QClKUApSlAKVqcQ4gLWQQWa4+RFGktlZzJOwCox+WkmBUdiuaVt3PDNtmbLIyEESHs2mUsYUMGvLpPYzFATlKhbnMwUkNbZSviZpIjNbXPlVtmZlhgNDE+RA+Yvj+W4gGgB6s0QQ1p7iie2oAoCbpUPb5kVktEI2e7fuWVRuk+Ja8YvJOy5bNxgYkiNNai35pujA4i7H2trADEAMojMy3yFOVuqGtagGNdCaAtlKrKc3eGt7xUJNjxmuRkVktWhbeXGYguUuKwCkgrBOUnLWz/qtc+TwrmbPljp3F7wfP8AZ+188msdqAnaVW8DzqlzITZdA1rDXJYpomLZ0tTB3zowYbAQZPbMvNUyFsuxBYaFQCFtrdzAsRmUhgAR39OqgJ6leLF4OqsNmAI9iJFe6AUpSgFKUoBSlKAUpSgFKUoBVY47yFaxOJt4hXazcUyzW8ssQOg6ggMGy6wZAjyIs9KrKCmqkb4OIycPLmxOnTXwZXcnEbGxtYxROjfYXvQSJRtPMLWfC8122bJdt3rDgMYuocpCjMxDrKEAA96m6jeY7LPhbqrqSh0G5HcfSarytbM0eaGTScFfdafTavZL3KTiv8Qr5uSmVUJOVSs6D9ozM+0Dt61McI/xDt3DlvL4bTBI1XTvG8e01zXAcPfxZe7KycoIiJO3rHp2/C64jlq1etg2yJA+dUxuT1O7JgwKk/mjoNjEK6hlYMD3BkVkrjdjjOJ4bd1JKdwdQR/H+9q6jy/x+3jLQuWz6MvdT5f1rVOzgz8NLF5t13JOlKVY5RSvF28qAsxCgbkkAD5mq3xLn7D2pCTcPpoP5/hUNpAsWJwiXFy3FV1kGGAIlSCDr3BAIPYitHF8t4e4DNpATALBVzFQ1typJHwsbaSO8VSsT/iHef4FCj0H85rW/wBU4pvvH6t/OqeIiaOjW+E2VyxaQZSxHSNC2bMfc5mk98x8zWKzy/hkUqti0qnUgIoBIXIDoNwkL7ADtVCt8y4kdz9W/nW3a5yvrvP5/nJp4iFFvxFjD2xas+EsXLrZUVBAeHutcMaLqGJb9px3bXOvBrAQ2xZthGti0VCLlNpcwFsiIyAO0Lt1Hzqk8J5xLYu5dxNsAKgtWSpHwmHusARILMLamW//AAjQd7xguJW7wm2wPp3+n8aumnsQeDwWwQAbNswSRKru0En5lVJ88o8qyf5ZazZ/DTNn8TNlE+Jk8LPP7Xh9E7xpWzSpBppwewAALNsALbUAKsBLJLWl2+FCSVHaTFMPwexbnJaRZ3yqBPSE1jfoVV9lA7VuUoDyiBQABAAgAbADYV6pSgFKUoBSlKAUpSgFKUoCOx3Hbdm4lt5BcMV+HUqruRE5vhRjMRpEyQK88N4349xlFq4qrbRw75ACLmaBlDFlMLOoHyrJieB2blzxGUlvR7gX4XSSobKTluMJI7+gj0nCLYfOAwbKi6PcAK2yxWVDQYzHWJI0MgCgIzifNqJ4iWR4l1SFABQjNnS20guphC4JByzBgnth4dziI/8AEDwyb11FXoBC2rhslz9o2aXU6LqNRDAZjMNwa0SxhupgxXO+TMGVswWcoOZQdBrr5mflrgdpSCoZSHuN0vcEm7cN15huoFyTB0EwIGlAaY5vsZlU5lLPlAbKp1c2g2UnMVNwMoIB+En4daxvzgmQMlq6+Y4eBCLKYh/DRwWYAgMDImdtIIJkU4LaVlZQylf2XcSMxeGg9YzEkBpjMRsTOP8A07YyBMhCqlpRDuCFstntwQZlW1mZPeaAhsRgcBxJrgKjOonxUKq+UFgDmU6gEHpcesQZqg45cVhczYW41zCkhRi8vSM22QHS6dRFwDwyT3IK12DCcPS1OTNB+6WdlGpMKrEhRqdBA2HYVlv4ZXQo6hkYFSpAIIOhBHlFQ0dOLiJQ8r1j2/djneHsW8Zh1RnL3AoBdolmjVtNBJ7Daqvwnit3hOL1BNtjDr5r6dpG4/kTUjxvhj8LxAUZmsvJtN7am2T+0vn3Gu8x943bXHWCykZ40PqOx96o/qexjUeWt4S+h1bh/ELd+2t20wZHEgj8j5EHQjsRUPzXzjawKgHrvMJW2DrH7TH7qz8z22Mcg5R54vcNuMpXPaM5rZ0IeIDA9jIAPmPUCtnAWnxVxrtxszvLu52A7n0UDQDtoKjxNNDyuJ4WWCVPbozd4hxrEYtpuud9FXRRPZR/Z9ay2OAvEvCDzuEL+es17xHFbWG0XolT1kA3DEdj8Cny39jVV4nzs6sSgIBAGZwrHuZ1k/Kdq0hw8payOa0i6WsFZUgG4WJ7IpH0LaN8q9vfsp+3v94qPnoDoPPauZNjMRdgrcYg75gAI7AAaRt2FZFwFwagkHvBI0+tQ/8A54OpS/fgdMOFzTVxj+PudJuY+yu408xcBmfLphj6CsiPaYA/aAHY9BE+R2M+m9cqxC3ANiDPxDf8d9e9erXHz8Od886nMRP+6IraGPDkXlZllx5MT88aOotgEf4XUnyMofYBt6xLau2GkZlM/j6Ed/Y1UuHcxOiHpRl+8J1P7w00P5gbbVYuFcyi5lAKhG0hmzLroFIIGWT5GNarPhWtYmaaZeOBc4hyEv8AS2wbYH38vf8ALvaq5e2FW6OgZW/YOx88pP5H8BU9yfzGc36NeJna2x30+4fUDb2jynFSadSIaLlSvL3AoJJAAEknQADufIVSuasU2LsO+EW5czYa/bslfGQG64TJdtlVKsJ0Fxsogkq2Usa0Klzs4hXnKZysVPoRuKyVWMTwDEG5cKlYdiUOdlNljczG6oCnOxU7Ej9WF2diPo5ZuA5g3VmLT4lz4v0jxVPytyvoDl+HSgLNWO/iFQAsYBZVH+5iFUfMkCq7heXLuYG45b7RS/2nS6r4vVCopDHMkgk6DLJCifLcExTgKxRcmQKwdmJy3g+cqUADZADEnWRMCSBaKVC8v8Lu2mY3CqqbdpRbV3uDxEz+JdLuASXzKNRP2QJMsQJqgFKUoBSlKAUrTxfFbdp1VyQWnL0tBhWcgECJyoxj09RWPh3G0vuyor9KI+ZkZQQ+aIzAH7vcCgJClRPFeYks5lEm7AyplfqBe3bzDTqVWuJMTuPOsHDuarbrNyUJuuirluEwl02QzdPSGYd9BJ1OUmgJ2lRVvmbDnLDnqIAlLg+Jgikyuil9AToYMaAx4XmqwwUp4jZjbiLdwdN0sFfqAlZRtR5DzEgTFK0sDxi1eJFtsxUA7MAVJYBlJEMpKnUe+xE7tAaPGuDW8XZa1dEqdiPiVhsynsR/TY1xLieDxHDMQbV3VDqrDRbi/tL5EaSu4PmIJ7bj+OYex+uv2rX/AOx0X8zWjjv0LiNo2jdtXQ2oyXELA9mWCYP9e1Ukr2O7heJlh0kri9zjXFMGuJAuJGaNfX39a1OEcTuYYNbKgq0HqnRhMbHUSZjzANTHMPJ+I4c8yXsloW6o09Fcfcb8D+FbWCS1eXLdXqOxGkf39KwladrRntyljnjp+aJTOIcLuXWzMZ8ssQB2AA2ArJw7lss0kEnzOvpp2H/ardiOS2GtomPof5VGNy/i0Ohb8I+elQ8mR6TbK48XDrzQSv1/yTWAwmGw6DMod4M5th2iO+k6z5eVYsXzVaMhLAYzpAAAjy9K0MPy3fuGGJM9u/4VasDwfDYNZugPc/Z7Cs6vbQrkcIu23JlLxTXbg0sBf+Yj+GtQ2N5cuXIbLlPoCNPWrjxf/E5LblQqCDsBPlvAMafnWvhv8RrbyGya7ZgAZgaQY0mTVoxlHzK/eiryxmvDko+3NqU/Dcv3A6ruWYKMxyLJPcmYHrr89qsvMdrA4RLdrDE3nbMWu5lbLlOUDpAWSwPYfD6ipi5xXCX9GQAT21/pVU5qwFu0rFXUqATO3sPftU+JkeaEnN8q3S0u+/et6ObLwWNxbiuV1foSPA+MRk8UmCSJDEgaSpA3BBHbaasOL4gt3KLc3MSMrKLUSROjMdBbykEyYnL0gnQcw4dfa4Vt+IUQsCCQM8/wH467Cr3yziAgZBAK3JD66tlCyxMlmJUbnUMa9bNjU1aPGi+h0jl61+n2kvYphcII+wAiwlxDM5Trdb4WDPoIUqqGatVU3lTFBcQQNEvoWA8rqfEPmCf+WrlXHF2gxSlKsQKUpQClKUApSlAKUpQEbi+X7V26LrZsw8mIHwXLevn03X02kzEiay2+Eor51Lg5UUgMYItzlkf8RB8++wrdpQES/LFg3TdIbMS33jHU9q6ffrspvMAQIGlZLXL9pWDLIIZjMgznuNdIMg6Z2YiNRJANSVKAjrXAbSlGWQUVVnQyqksqtIOxJ1EHqOuteLfLtpVQLmGRLSqcxkC0Syb7nUzO81KVHce45bwllrtw6DYDdm7Af3pQlJt0jTxmJwvDLJZ2y2/hVNCe8IgiT8yYA7AVxvjnOWJfMmBL2MPEDDq2kagBX3tCI6FIQRAG5OziXv8AFMQbl0z2VR8KL+yv961Y7PK1qwua4QPes229j2cfDYsK/qay+xzuxwZ2GYrBOpmJk7yRufWvVzhRHb51bXF3EMUwdhruXQlQAoPkWYhVOo0Jmo/inDMVhOq+qR3yuGy7fF9RtMTrEis2j0FnS0k0n2sjcTxfGra8Fr1xrJIJRmnYiAGPUomDAMVtcM44VgNrOxjf0PrUxYti/ZIiYGkeeoy/vab/ANxW1wU5k7q2n9jvNc8pOy0VF2qo6Nw1Wu2s9pj7TUVxC3igZztPoBAA+Wvz/wC9W4bxHEYV5Ukab6fx/v2qbu883GgldfMRWnipqmc/gzjK0k0ad3juIB1afWAPyryvGs2j6zvO9S2H41h8QIvjKSfjG47ajy1rze5NW51WbqOJI8j56fQ66fhWTi3szTmhHSar97kR/lFi5qWtzH3tI79x5VtLy9YE/aKP9pG4j8s3n2NH5OurEnUmNM3bT+IPzHpXnEcl3CVm44GvSGPV6EzMegqFF9hKUVrGRgxHLmdymFZbzKesyMiHyZu7/uLJEicoINRHF+TL6j7XNm84lRpsBrlBB859TU8/K960JRSoUbKSIAGw8h7VtcL5tv2SBcJcCDr+f9anm5dlT6FXzSjq1Jdtiv8AAuS1s4e7dx5u23Cs9uzbawLly2oWXVLgkEE94O2kxOlguLwGCWbi5m6lm2dO09Qlo0mB7VZOcuFJfX9KQ5pYTm1ZXG2/btVPwN2XYOQrHUaaaRI9I0rv4DxJOUss7brRbJen8v6bHh8Tg8Kmtn9+x0/hPGnDIww1+FuJcU/YRkboYiLuxtkn/iroC8af/wBJiB8rP8Llc05QINtNdXW4CNdJJO3b4D9TXW8NdzorftKD9RNXkqm0c7ND/Om/9LiPpa/+ytbG8w5L3hdIZjYyK05ylx8lwgTrl8xsSJ3Fb44tbzupOXJO/fKqOxHoA66+c+VYbvMmHUtN1ISc7EwEi2bpDevhgtHYQe4qCpWOU+PYhrGFRr1t3uYfBmLisbgFzDlmuuc83Mzo+pA1kToaYrmK7imS3bcKpvA5gtxGNs2cW4Rgl4OjB7AJBZW1gquoNuHF7UA59C2XZtGkCG06ZLLExOYeYpc4vZW54RuKH6ZXyzkhJ7DMQQJ3IIEmgKcnMl+2bt3xFCku3h3AzBnXA4S8tu2S4yCfFbKAZ6j5mtvj3NOItrfS0Va8mHukBbZkXhYa+hUFybikAL8EZjEkgrU5a5pwzRF1SHVChBnPnF0rlA1aRZuERvlMbUuc04cIHW4rqdZTUlfDuXQUA1uArbYjLM5T5GgNHB8yu9+2gazcV3C/Zhsxtmz4oxKkMy+CWhBuOodZboNkqOTj1mGLMEAQvLyvQFDliD8MA7Hymvd3jFtTEkw6KRBBHiNkUwRqueBI218qA3qUpQClKUApSlAfCYrj3OHFWxuKyKehTCj0/mdz8h2rpHOHEfBwtw+Yy/WZ/wCkH61zTk7DB7pdveqy7Hp8DBRUsz6bFkwtm3gbAYgZiKxcD4Bc4ifHxBZcP9xQSGu+s7rb9Rq3aBBOvbw3+YY8Wm1tIC9wdiqwAn/ExA9s1dNVYEDQUSIz5Xj/APT3fYjcYyYWxFtVtqBlQKAFX1jbQSflXI+auKLc8RMxkqsqQelZkDXufiJk6iPbofOuL0C9tjAnsWbTvoFH/Ea5DxHHi9cZl2uJln2I+mgHtrW+FK3J9DgSctFuya5YhczawA0GBGXftrsBv5VFIftXjQB9O+wGmm+4+vpVhsWxZwZuDWWiQCD0iTmInTtIHpVQ4ZxIPdcdw0+8wD77V5s4Xqvc+lhKMXTe+i+CLVhcXbbpugRtJ09PzrYbgeHJ6X09R3iNP77D5wfF7ZCggRpMHy9so0n+Nb3ChbvAKw7DUMwn3AgfnVI70yZRaXMmzNiOWVcTadXMx0xptrv7n5iq5i7N2y0aiJ0P0ME7jX5zVk4pw3wtbZYe5LCYmYafw/jWHC8VtXgLd9ZOUjN0+0ydfczV3AmE3V7r6kBhuL3uzfWZ/AjvW3c4ri+zbf7t/r6V44twJ7JzJqCJ9wfOKz8O5ztW+m+q6DWdD37/ADNRCLbpFsrhy82nzox4LmjGW2GZswGkZj21iCNT8xvVqvYS3jsMbyLF1RJjvp+FVq7zPg3MIoYwdiGO87DvPeKs3ID5vGlYtlGPaI/v+NWcXfKzmmlGHiR6e34KraxhFt7Z+EgGPLy/v0qr4R894qxgEsFJ0GhJ/GpjjIIulUaDB+hOkj5T8qiOGWy9wWyuVhmX3Ye/mAa6uCVSZzf8pajHTR2y/wDJpYKJPw3csdiSMpb5hh9K65wdpsp6Aj/lJH8K4ly7j0sDLcgNmBC6lpBnoVZZyyiYA+5XU+DHFXrICRhrcv1tle+Za58K627UdJBbPOoKCtsy/qHjdD3x7A2kzPdxLWc7OFCBC7eJbVXtIjIxuE+GHAUZpHlIOTF8q2sTYKM11VuC4TsrAXrDYciGXpIRiYI0I18qkeH8EtWWLqpa4whrtwl7pEkwXaSFBJhRCidAK36zIILFcpJcuPcN24M9zxCv2ZXNlw6ggMhggYcQdx4j66iPeJ5e8W+73Hbwy2HYWxlgvYc3FJ6cw6wh0aDkA85zLxF7mJ8O0F8K1+uc6y5HTZSDowkOzHQDKoBLEpKUBX8DyXatNhmV7h/Rrdm2gJWCLFrE2VLQupK4lyYjVViNZ8WuR7Km0c9w+HZtWtSnUtm3irQLQu5GKuExGqrEag2OlAQt3ldHCh7lwkNbYt0At4alCrALBV0LKwjZjEGCPKcrKHZ/Fdi1wM2fITAu+OFBCgkBoQZiYQADzqcpQClKUApSlAKUpQFH/wATnZraWkBJMkgfKPyNVLhjPh7ZOUzHaCP+kmKsf+J63VIa1ubYUH1DEtvpmynSe9VLCXrim0AzXMx65JMDuZPwxXPObUj3uEjeBbF4/wAMMH9nevEdVy4Fn91BI/6narvUHybYy4RNIzF2+RYwfaIqcrdbHkcRPnyyfqULnO+FuFmMBcx8tggA9ZrlliyFfLuMwa2R65Q3cd9q65zlgsxMgEEjQ+TDL+LflXIMXgTadtSyI+VD5NPf09vOujEubHKPuUhLllGXZovHMlqcHajNsdCIB8zqImuW8LS5cxKC2s3CYCDQsIOYAk75Qx1PYV1Xh9xcRhMndJgdIJUjWNBr7TVBxGIu8NxnjoisVVxb8QHKrMILQIkxmA1+8favOx5JVNRVyadJ7X6npcQnypr+2V/PqXPFcJcYUrc0dQGygbBtwxUQpHrtNUSxxd8Le11Tvvp7RP0q48ncfbFu36QwZrhYNC5QDHSMqwNsokg/DvVa5t4Sbbtpp7fOazwKUZKOar2dbX6WdE8kpYm4b6SX5X3Lnibn6Rhs4k6AGIiIJn6mN42PaqjbwxdyNjuPr/2+tWLkHjmFs4JBecG9ca4CmYk+GtxgGKkwigHeNcveKx8ycrtbbPZMBhKkeXn+PeojlcpTjTXK3HVb11Xp/Btw2dSWml7flGbBYk21CX+pGACsoGk+Uj3JEE6fKvNzlvD22F+4Hu5CrW1t6B2XWWYTlAYbLqNJ8qqY4viEYo6qROhM6zv+Q+lWTlzj1xZWAyNEoPi/5jv+dZ5sfMuW6vqn+en3Jpyi2l7p6fvuYuY+ZHxVy2XTw7dsAhBqC5AzOdpG4Hpr3gbFzma3bsG3Y3YakCSdt4/jUzfw2EuDqPgsNlcHSPTeN/lXlOV8MNWxCZQCCQRMmNwZHnv51Xh8CwQWPGkkh4mOkmnS6UVngPCzcum7dSVEErMDt0zvqO/v8svGeX7N3qwuItID1NaZ1a/m0ARRsAsTrLHMfICt3jnHrNoeBhdWM9zJj8gNdBUNwzC3XTUgAGJAgk76kd5ruwcLOU1kjJqvk/Svzv6nB/yGdSSj9O3+SQ5Twa2/EBnOx3MljBiGYyY6gR7V2bgP6hf9z/8AvauQ8s22DnOZLXEg/tBbgHyjT6muv8D/AFC+7/8AvauvN/3+B5XQ36iuMcQfMuHsfrrgJzRItWxo11p0nsqn4m7ZVcrn4txVcOgYgs7MEt21+K5cMwi/IEk7KqsxgAkeODcMNpWa42e9dOa6/adgiD7ttBoq+5MszE5kGxw7hyWLS2rYhVnckkkklmYnVnZiWLHUkknU1s0pQClKUApSlAKUpQClKUApSlAa+OsW3Qi6FKASc2wA7+kedUzk+3gscLjLbP2d0jIWaMhJKMRPcdj3Bq91Acmj7G764vE//wBWrKSua+J3YWlw+R63cad7b3p12J1FAEAQBsBXqvMV9BrU4SI5kwIe3PplPz2PyO3q1cg5r4UiJmgWyzwQPhLTJJGnbNr7HvXdblsMCDsRBqhcy8CAJJRX8wwER2b0039v3atjnySvoWWuhznlnjbWm0P3ux6SD2MyPnB0qwcY4OmKtkhQJ1IA0ESZHSomfftVT49w4Ya86o2QEBlBOw18/UH6VK8t8zADK0FiIIneN/46VjxOBxfiQ2+x6XDZ1Jckt9vddip2jcwN+SpK6T6j09R5e/vXSTibPErSlWHihdtIYbfURqND28q84zl5cWhZBmBPUDuNyT7D08vPSqp/p+5YOa2WQDcH0yiD8yNd655zWVXLfv0ZvjxuMqg9O3Vfyj7jOUDbeVDIwIJjTUiasHCeYrmHUW7qB7eaACNA0GY77T5+lY04liwIIYgQD5DXQwQZmfM7+9eyXnqSZOsnSSTr9SRO1V8zWrOrw4pNNLXsb2L4JYxQz2iBO6Hedd+0TA/7VCNyzfskNbLCZyldZgSY30309I1rJcwt2c1oBDEwswdY2MAH6VJYbE4xYZspIB1JYDSSdIMaHffWq8upNyhonfuRdxMUxhyp+71Ke8eux0/Cs3D+X3ZhoWkjQmO/wwYgaj5MNNa2OJ80PaYLcALnXpIMQV11GklRv+yYqPxHMtxwWW3AA1OgMDTt7bk9hW6wTkvKjGfFRho2kaHGOGKL0NbacwAAWNiZHlMH8q3sNg7QDBgyDSAfLvtpPpUpxDmdMatnoNu5bYFXJ01Go11GoXedq9JiFVv/ABGZx5pEjUTp3ru4SWVYE80KkrtJ38vdfweJmmsmRyXU0uFYxQ4Cz8OmnxFSCseUwPoK6PwDmW2ni27rqgtqbyuxgGwwzMxJ2ytnHsAfOOfcYwTWWU2wpXRrdzsyzIj17ET+Yrx4hxardtgAYVs6a5mdkaW7QUtMsjQyR2jqpknHJGOaDtP9/exSuh1bhOGe7cOJvAgkRZtER4Vo6y06+K+hb9kBVGzM0xUVy3x1cXZDiA2zr5H09D2/pUrVU7KilKUApSlAKUpQClKUApSvHirpqNdtRrudPPQH6UB7rWv8Qto6W2PXczFVAYkhSoZtAYUF0BY6DMPOtmtLiPClvm3nLRbcOAsCWUgg5ozCI+6RIJBkEigMN3mOwoklx1FcvhXs8hPE+DJm+AEzHao7B8Vw2Ctur3iRnvXS4t3CuofEMoKghituTAMmNp0rPw/gGHQ5EcsyMZGZJB8MJBCgai3cU6iepSZmTivcoq7BWJNgZvs8xOYvZaw06ArKu0wx11AEmYrWy6m1FxWzr6f7JHFcw2LZYO8FCc3S5ygKjljA0QK6EtsMwk1IEVCf6StFs5Z2uFiTcfw2JlbSFYZCgBFm3so1WdJMzNq8rCVIYSRIIIlSVI07gggjsQakoega1sfghcWNiNj/AH2/lWZryhspYBj2kT9K++KJiRPlInv2+R+lAc447y2skNbDDuCJKj907ge23ttzPjvAzYZgttyoIZbijQDeDGgI/vev0bjMCtwa79j3/qPSqlxTlsqZAiTOnwsT+RM/nod60x5XDR7FtznfIt7EYnELbByhId5YhsoIBAGWG3HcRIOtTGL52W3cuK6gFXK9YJYRsCRuYAmD+VaF7lq/ZvXXsXjZ8VWthQIYK2UsUbqyno0YDpBjQwRUsRY8JmUKxdGMgxHYifcH8awjwjnnlk5vLSpLv1fb5f76VxU4pcyv3Lhi+fbYUlUXUbgSZG0ZomDBn389NfmfjFxVsXLIm1fQQSwlXBHiWzlESGjY+cbVVRiVEl1WGGgSZHy3+VWDgvF8PbwF/D3bcllvXLT6OousjKAAf1TwYBGhkyQTrHE4HiUZwTlTpr0fX4On10sLipval++tmn/neIBhsoJkwc2x3jq71K8N51+K3iUV7ajSAfEVjrKttMiYPeNarFthlLOpK7B82voSO+naviXGCdARh2AjN30ntXZk4LDlVSj9Wvk09DN8Tlf9xa+P8GsYe2t2xdXE5p8TNcttcBPwv0aGBCmPIHzqrrdAUQbmuvzJnYHb5V8sYBmUDw7ksYDAEjXTePP1q24LlVzlD3GdlIlQAAB3Bb7uk6/QGpwQfD4+XJPm31en27GL8zsr9o3rmUIpfWJFsgHudR39zUmcLiEystmH1hlaQfMMNY7/AErpHCOVM4BMZe0yV9lXSR+8fkNalb3J1ojpIzdiyWyPoAD9CKh8R2QpHKU44n6LewmKW9bNwnK6AOUDAA5QVlVMGSJnOa2+SZUKIKiVGX7uoKkLpBgamP2Rp5TfFMAlu4bd63leNCIuIy6wRmhgPQHQii4eEi0D8MZjAgRHQBsSO5MiT51xxWHHzuCdzdtevf0ssaHI3G/Av5Z6CSPdf59x/WuvK0iRqDXC8ThTZuAjsa61ylxHxbA81j6Hb6GR7Cq430IkTdKUrYqKUpQClKUApSlAYsWjG24QwxVgp8iQYP1qppgcaVZrEp9qPAW4VyW7QwIVcyTIAxZIIjNptFXGlAVwWcQSuW3fUG30B7qkpen4r0XTnTVYVZHS+mq19w1jFeHfjxEm0gti46Nd8WG8VgwZlCkFAoOgZWMAEVYqUBWuBcNvJfuOUdLb3nYC46u+XwMKgzEMxPXbcbnYela2PsY79GItpd/SYabniLl8UK2VkTxlAtFo6W7ZZRtYt1KAqN3BYtMy2bdz9feueIb2YEsyugVWuj7MhnU5tFNuAjAhqxWeGY1MwtrcUeLfZwbtuLiXMWLii1r0P+jm6JOTVwCSYdLnSgKxh+HYmUZg05gOp0Lra/SCwRmB1ZbJAJBJ0+JjqdPgfDMTba0lxLgVLeGVS7i5F222M8d8wZiFa0bYBYjS4ogGQLnSgFfGUEQRINfaUBFY7l9HBjT0Ilf6fw8qr2M5TYAwCNZ0lwf/AJfWBV2pUVWxNnI7vJVsOzeGpYkaZmGneF0A79+9aT8iq1wsVcLlACShE+hBJ2+frXZrloNowB9wDWueFWf/ACk+SgflWiyZF1JtHIW5FQspyPlG6gpG3mSO/wA63V5Ptkr9milSCOpiT6ZQeoHymuojhVn/AMtPmoP51sW7Kr8KgewA/KoeTI+otFKwfK7t2aP3vs1+nxR9RVhwPLqIBmhv3QIT6fe+enpUvSqVe5FilKVJBAc5cG8fDllH2lqXTzMfEvzA+oFV3ly4HTWug1zS3i7OANxr9wW7aO4EzJClvhUasQomADoCazktbLIxcyYDXQVMf4duRmU+R/AiP41scSwniKCAYIB1BB18wdQfQ61scr8P8Np9f4GqxXmD2LRSlK2KilKUApSlAKUpQClKUApSlAKUpQClKUApSlAKUpQClKUApVf5nxeJtkNhtSMNiStvLmV76qjWVJ0Ikh9JE6+laeJ4xde+WRiiI1xUc2bzAqbOHcSARm+0ZgD6FR1a0BbKVRuY+O4p8HftradLzWrwKqlwsoOCe6uRxoW8chQw3IIGoMT3DeKXnvZWXp+2zDI6lPDuBbcsdGzqS3ruNBQE3SqvhuMYw3EVktgN4bZmV0BDXXS5bG5DpaVW/eNwbAGtbAcyYs2rfjJD3MNhrkrZuZUu3lvs9t5Y5QvhKN5m4BEstAXGo3G8cCObdu3dvXBErbXQTHxXHK21MMDlLZiNgar9ji+KBYpbANwlx4viBA/g4TLamDlUs1zWJ6DAJBq5UBDfomLvfrbq4df2MP1voT8V24sQyxIW2CNYc6GsfDOWLNhiyJ1N8TsWe4w1+O45LvudydzU7XyKA1HwgNZbGHC1nilAKUpQClKUApSlAKUpQClKUApSlAKUpQClKUApSlAKUpQClKUApSlAKUpQClKUApSlAKUpQClKUApSlAKUpQClKUApSlAKUpQClKUApSlAKUpQClKUApSlAKUpQClKUApSlAKUpQClKUApSlAKUpQClKUApSlAKUpQCl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Gill Sans MT" pitchFamily="34" charset="0"/>
            </a:endParaRPr>
          </a:p>
        </p:txBody>
      </p:sp>
      <p:sp>
        <p:nvSpPr>
          <p:cNvPr id="111620" name="AutoShape 8" descr="data:image/jpeg;base64,/9j/4AAQSkZJRgABAQAAAQABAAD/2wCEAAkGBhMRERUUEhMWFRUWFBgaGBcVGRUZFxsXGBsWGBoYGhwZHiYgFxkjGRgXIC8gIycqLCwsFiAxNjAqNScsLCkBCQoKDgwOGg8PGiskHyQqKSksKiwsLzItLCw0LS8sLDIvLCwpLC8qLCwwLCwsLC0qLCwsLC0pLCw1KSowKSwsLP/AABEIAMEBBgMBIgACEQEDEQH/xAAcAAEAAgMBAQEAAAAAAAAAAAAABQYDBAcCAQj/xABEEAACAQIEBAQDBAgEBAYDAAABAhEAAwQSITEFBiJBE1FhcTKBkSNCobEUM1JiwdHh8AcVFnKCkqLxJFNUssLTQ3Oz/8QAGgEBAAMBAQEAAAAAAAAAAAAAAAECAwQFBv/EADERAAICAQIEBAYBBAMBAAAAAAABAhEDITEEEkFREyJhcYGRobHB8NEjQuHxBTJyFP/aAAwDAQACEQMRAD8A7XicalvLnYLmbKs7s0FoA7nKrHTspOwNYLvGbKyGuqCrKpBMGXJVRHfMylRG5BA1r7xThovoFLFYaQyxmBgiVJHQ2phhrWlY5ZVbpuG47Esp6sn3GuONQuY/rCNToFWI1kDcHGrBKgXUJcKVgjXPOWPeDHnlPka+JxuwQCLqEFEcQZlLmc22AG4YI5Eb5D5VFnlt1uKLbHwjdS5czMurIWOi5Jk9A+IDpnsQ+G3yPZQoTdZjbSxbt+ILRCrYXEIgjL1EribgJOu0RQEpxnmOzhrLXSytFl7qIrLmuKgB6exBLKJ2l18xWe7xmwk5rqCCAZIGpYIB6nOQsDuQNzWlxHlZLtvw1drSHDthytpbYXwyAAACpCFQCBlgQx02jVxnJ6x9jlVziEuZitsMoOJt4i6A2QkglSYO5Ak6AgCYtcZsOCVuoQImCDEu1sA+R8RGWPNSNxXyzxqw/wAN1WlisgyM6nKVnbNm6Y8wRvWg3KqzIvXASQXI8Pry3jfAMr0jMzjpjpbeQCPtzlZWKTcuQjIwXpIm3dN4ESOkknKSNSANo1A2sPzDh3VGFwAXMuXNKk5myLo0RmbpE7nQa1I1B2+VEBH2jxFtWHT1JZuPdtqdNILsCRBIPnrU5QClKUApSlAKVqcQ4gLWQQWa4+RFGktlZzJOwCox+WkmBUdiuaVt3PDNtmbLIyEESHs2mUsYUMGvLpPYzFATlKhbnMwUkNbZSviZpIjNbXPlVtmZlhgNDE+RA+Yvj+W4gGgB6s0QQ1p7iie2oAoCbpUPb5kVktEI2e7fuWVRuk+Ja8YvJOy5bNxgYkiNNai35pujA4i7H2trADEAMojMy3yFOVuqGtagGNdCaAtlKrKc3eGt7xUJNjxmuRkVktWhbeXGYguUuKwCkgrBOUnLWz/qtc+TwrmbPljp3F7wfP8AZ+188msdqAnaVW8DzqlzITZdA1rDXJYpomLZ0tTB3zowYbAQZPbMvNUyFsuxBYaFQCFtrdzAsRmUhgAR39OqgJ6leLF4OqsNmAI9iJFe6AUpSgFKUoBSlKAUpSgFKUoBVY47yFaxOJt4hXazcUyzW8ssQOg6ggMGy6wZAjyIs9KrKCmqkb4OIycPLmxOnTXwZXcnEbGxtYxROjfYXvQSJRtPMLWfC8122bJdt3rDgMYuocpCjMxDrKEAA96m6jeY7LPhbqrqSh0G5HcfSarytbM0eaGTScFfdafTavZL3KTiv8Qr5uSmVUJOVSs6D9ozM+0Dt61McI/xDt3DlvL4bTBI1XTvG8e01zXAcPfxZe7KycoIiJO3rHp2/C64jlq1etg2yJA+dUxuT1O7JgwKk/mjoNjEK6hlYMD3BkVkrjdjjOJ4bd1JKdwdQR/H+9q6jy/x+3jLQuWz6MvdT5f1rVOzgz8NLF5t13JOlKVY5RSvF28qAsxCgbkkAD5mq3xLn7D2pCTcPpoP5/hUNpAsWJwiXFy3FV1kGGAIlSCDr3BAIPYitHF8t4e4DNpATALBVzFQ1typJHwsbaSO8VSsT/iHef4FCj0H85rW/wBU4pvvH6t/OqeIiaOjW+E2VyxaQZSxHSNC2bMfc5mk98x8zWKzy/hkUqti0qnUgIoBIXIDoNwkL7ADtVCt8y4kdz9W/nW3a5yvrvP5/nJp4iFFvxFjD2xas+EsXLrZUVBAeHutcMaLqGJb9px3bXOvBrAQ2xZthGti0VCLlNpcwFsiIyAO0Lt1Hzqk8J5xLYu5dxNsAKgtWSpHwmHusARILMLamW//AAjQd7xguJW7wm2wPp3+n8aumnsQeDwWwQAbNswSRKru0En5lVJ88o8qyf5ZazZ/DTNn8TNlE+Jk8LPP7Xh9E7xpWzSpBppwewAALNsALbUAKsBLJLWl2+FCSVHaTFMPwexbnJaRZ3yqBPSE1jfoVV9lA7VuUoDyiBQABAAgAbADYV6pSgFKUoBSlKAUpSgFKUoCOx3Hbdm4lt5BcMV+HUqruRE5vhRjMRpEyQK88N4349xlFq4qrbRw75ACLmaBlDFlMLOoHyrJieB2blzxGUlvR7gX4XSSobKTluMJI7+gj0nCLYfOAwbKi6PcAK2yxWVDQYzHWJI0MgCgIzifNqJ4iWR4l1SFABQjNnS20guphC4JByzBgnth4dziI/8AEDwyb11FXoBC2rhslz9o2aXU6LqNRDAZjMNwa0SxhupgxXO+TMGVswWcoOZQdBrr5mflrgdpSCoZSHuN0vcEm7cN15huoFyTB0EwIGlAaY5vsZlU5lLPlAbKp1c2g2UnMVNwMoIB+En4daxvzgmQMlq6+Y4eBCLKYh/DRwWYAgMDImdtIIJkU4LaVlZQylf2XcSMxeGg9YzEkBpjMRsTOP8A07YyBMhCqlpRDuCFstntwQZlW1mZPeaAhsRgcBxJrgKjOonxUKq+UFgDmU6gEHpcesQZqg45cVhczYW41zCkhRi8vSM22QHS6dRFwDwyT3IK12DCcPS1OTNB+6WdlGpMKrEhRqdBA2HYVlv4ZXQo6hkYFSpAIIOhBHlFQ0dOLiJQ8r1j2/djneHsW8Zh1RnL3AoBdolmjVtNBJ7Daqvwnit3hOL1BNtjDr5r6dpG4/kTUjxvhj8LxAUZmsvJtN7am2T+0vn3Gu8x943bXHWCykZ40PqOx96o/qexjUeWt4S+h1bh/ELd+2t20wZHEgj8j5EHQjsRUPzXzjawKgHrvMJW2DrH7TH7qz8z22Mcg5R54vcNuMpXPaM5rZ0IeIDA9jIAPmPUCtnAWnxVxrtxszvLu52A7n0UDQDtoKjxNNDyuJ4WWCVPbozd4hxrEYtpuud9FXRRPZR/Z9ay2OAvEvCDzuEL+es17xHFbWG0XolT1kA3DEdj8Cny39jVV4nzs6sSgIBAGZwrHuZ1k/Kdq0hw8payOa0i6WsFZUgG4WJ7IpH0LaN8q9vfsp+3v94qPnoDoPPauZNjMRdgrcYg75gAI7AAaRt2FZFwFwagkHvBI0+tQ/8A54OpS/fgdMOFzTVxj+PudJuY+yu408xcBmfLphj6CsiPaYA/aAHY9BE+R2M+m9cqxC3ANiDPxDf8d9e9erXHz8Od886nMRP+6IraGPDkXlZllx5MT88aOotgEf4XUnyMofYBt6xLau2GkZlM/j6Ed/Y1UuHcxOiHpRl+8J1P7w00P5gbbVYuFcyi5lAKhG0hmzLroFIIGWT5GNarPhWtYmaaZeOBc4hyEv8AS2wbYH38vf8ALvaq5e2FW6OgZW/YOx88pP5H8BU9yfzGc36NeJna2x30+4fUDb2jynFSadSIaLlSvL3AoJJAAEknQADufIVSuasU2LsO+EW5czYa/bslfGQG64TJdtlVKsJ0Fxsogkq2Usa0Klzs4hXnKZysVPoRuKyVWMTwDEG5cKlYdiUOdlNljczG6oCnOxU7Ej9WF2diPo5ZuA5g3VmLT4lz4v0jxVPytyvoDl+HSgLNWO/iFQAsYBZVH+5iFUfMkCq7heXLuYG45b7RS/2nS6r4vVCopDHMkgk6DLJCifLcExTgKxRcmQKwdmJy3g+cqUADZADEnWRMCSBaKVC8v8Lu2mY3CqqbdpRbV3uDxEz+JdLuASXzKNRP2QJMsQJqgFKUoBSlKAUrTxfFbdp1VyQWnL0tBhWcgECJyoxj09RWPh3G0vuyor9KI+ZkZQQ+aIzAH7vcCgJClRPFeYks5lEm7AyplfqBe3bzDTqVWuJMTuPOsHDuarbrNyUJuuirluEwl02QzdPSGYd9BJ1OUmgJ2lRVvmbDnLDnqIAlLg+Jgikyuil9AToYMaAx4XmqwwUp4jZjbiLdwdN0sFfqAlZRtR5DzEgTFK0sDxi1eJFtsxUA7MAVJYBlJEMpKnUe+xE7tAaPGuDW8XZa1dEqdiPiVhsynsR/TY1xLieDxHDMQbV3VDqrDRbi/tL5EaSu4PmIJ7bj+OYex+uv2rX/AOx0X8zWjjv0LiNo2jdtXQ2oyXELA9mWCYP9e1Ukr2O7heJlh0kri9zjXFMGuJAuJGaNfX39a1OEcTuYYNbKgq0HqnRhMbHUSZjzANTHMPJ+I4c8yXsloW6o09Fcfcb8D+FbWCS1eXLdXqOxGkf39KwladrRntyljnjp+aJTOIcLuXWzMZ8ssQB2AA2ArJw7lss0kEnzOvpp2H/ardiOS2GtomPof5VGNy/i0Ohb8I+elQ8mR6TbK48XDrzQSv1/yTWAwmGw6DMod4M5th2iO+k6z5eVYsXzVaMhLAYzpAAAjy9K0MPy3fuGGJM9u/4VasDwfDYNZugPc/Z7Cs6vbQrkcIu23JlLxTXbg0sBf+Yj+GtQ2N5cuXIbLlPoCNPWrjxf/E5LblQqCDsBPlvAMafnWvhv8RrbyGya7ZgAZgaQY0mTVoxlHzK/eiryxmvDko+3NqU/Dcv3A6ruWYKMxyLJPcmYHrr89qsvMdrA4RLdrDE3nbMWu5lbLlOUDpAWSwPYfD6ipi5xXCX9GQAT21/pVU5qwFu0rFXUqATO3sPftU+JkeaEnN8q3S0u+/et6ObLwWNxbiuV1foSPA+MRk8UmCSJDEgaSpA3BBHbaasOL4gt3KLc3MSMrKLUSROjMdBbykEyYnL0gnQcw4dfa4Vt+IUQsCCQM8/wH467Cr3yziAgZBAK3JD66tlCyxMlmJUbnUMa9bNjU1aPGi+h0jl61+n2kvYphcII+wAiwlxDM5Trdb4WDPoIUqqGatVU3lTFBcQQNEvoWA8rqfEPmCf+WrlXHF2gxSlKsQKUpQClKUApSlAKUpQEbi+X7V26LrZsw8mIHwXLevn03X02kzEiay2+Eor51Lg5UUgMYItzlkf8RB8++wrdpQES/LFg3TdIbMS33jHU9q6ffrspvMAQIGlZLXL9pWDLIIZjMgznuNdIMg6Z2YiNRJANSVKAjrXAbSlGWQUVVnQyqksqtIOxJ1EHqOuteLfLtpVQLmGRLSqcxkC0Syb7nUzO81KVHce45bwllrtw6DYDdm7Af3pQlJt0jTxmJwvDLJZ2y2/hVNCe8IgiT8yYA7AVxvjnOWJfMmBL2MPEDDq2kagBX3tCI6FIQRAG5OziXv8AFMQbl0z2VR8KL+yv961Y7PK1qwua4QPes229j2cfDYsK/qay+xzuxwZ2GYrBOpmJk7yRufWvVzhRHb51bXF3EMUwdhruXQlQAoPkWYhVOo0Jmo/inDMVhOq+qR3yuGy7fF9RtMTrEis2j0FnS0k0n2sjcTxfGra8Fr1xrJIJRmnYiAGPUomDAMVtcM44VgNrOxjf0PrUxYti/ZIiYGkeeoy/vab/ANxW1wU5k7q2n9jvNc8pOy0VF2qo6Nw1Wu2s9pj7TUVxC3igZztPoBAA+Wvz/wC9W4bxHEYV5Ukab6fx/v2qbu883GgldfMRWnipqmc/gzjK0k0ad3juIB1afWAPyryvGs2j6zvO9S2H41h8QIvjKSfjG47ajy1rze5NW51WbqOJI8j56fQ66fhWTi3szTmhHSar97kR/lFi5qWtzH3tI79x5VtLy9YE/aKP9pG4j8s3n2NH5OurEnUmNM3bT+IPzHpXnEcl3CVm44GvSGPV6EzMegqFF9hKUVrGRgxHLmdymFZbzKesyMiHyZu7/uLJEicoINRHF+TL6j7XNm84lRpsBrlBB859TU8/K960JRSoUbKSIAGw8h7VtcL5tv2SBcJcCDr+f9anm5dlT6FXzSjq1Jdtiv8AAuS1s4e7dx5u23Cs9uzbawLly2oWXVLgkEE94O2kxOlguLwGCWbi5m6lm2dO09Qlo0mB7VZOcuFJfX9KQ5pYTm1ZXG2/btVPwN2XYOQrHUaaaRI9I0rv4DxJOUss7brRbJen8v6bHh8Tg8Kmtn9+x0/hPGnDIww1+FuJcU/YRkboYiLuxtkn/iroC8af/wBJiB8rP8Llc05QINtNdXW4CNdJJO3b4D9TXW8NdzorftKD9RNXkqm0c7ND/Om/9LiPpa/+ytbG8w5L3hdIZjYyK05ylx8lwgTrl8xsSJ3Fb44tbzupOXJO/fKqOxHoA66+c+VYbvMmHUtN1ISc7EwEi2bpDevhgtHYQe4qCpWOU+PYhrGFRr1t3uYfBmLisbgFzDlmuuc83Mzo+pA1kToaYrmK7imS3bcKpvA5gtxGNs2cW4Rgl4OjB7AJBZW1gquoNuHF7UA59C2XZtGkCG06ZLLExOYeYpc4vZW54RuKH6ZXyzkhJ7DMQQJ3IIEmgKcnMl+2bt3xFCku3h3AzBnXA4S8tu2S4yCfFbKAZ6j5mtvj3NOItrfS0Va8mHukBbZkXhYa+hUFybikAL8EZjEkgrU5a5pwzRF1SHVChBnPnF0rlA1aRZuERvlMbUuc04cIHW4rqdZTUlfDuXQUA1uArbYjLM5T5GgNHB8yu9+2gazcV3C/Zhsxtmz4oxKkMy+CWhBuOodZboNkqOTj1mGLMEAQvLyvQFDliD8MA7Hymvd3jFtTEkw6KRBBHiNkUwRqueBI218qA3qUpQClKUApSlAfCYrj3OHFWxuKyKehTCj0/mdz8h2rpHOHEfBwtw+Yy/WZ/wCkH61zTk7DB7pdveqy7Hp8DBRUsz6bFkwtm3gbAYgZiKxcD4Bc4ifHxBZcP9xQSGu+s7rb9Rq3aBBOvbw3+YY8Wm1tIC9wdiqwAn/ExA9s1dNVYEDQUSIz5Xj/APT3fYjcYyYWxFtVtqBlQKAFX1jbQSflXI+auKLc8RMxkqsqQelZkDXufiJk6iPbofOuL0C9tjAnsWbTvoFH/Ea5DxHHi9cZl2uJln2I+mgHtrW+FK3J9DgSctFuya5YhczawA0GBGXftrsBv5VFIftXjQB9O+wGmm+4+vpVhsWxZwZuDWWiQCD0iTmInTtIHpVQ4ZxIPdcdw0+8wD77V5s4Xqvc+lhKMXTe+i+CLVhcXbbpugRtJ09PzrYbgeHJ6X09R3iNP77D5wfF7ZCggRpMHy9so0n+Nb3ChbvAKw7DUMwn3AgfnVI70yZRaXMmzNiOWVcTadXMx0xptrv7n5iq5i7N2y0aiJ0P0ME7jX5zVk4pw3wtbZYe5LCYmYafw/jWHC8VtXgLd9ZOUjN0+0ydfczV3AmE3V7r6kBhuL3uzfWZ/AjvW3c4ri+zbf7t/r6V44twJ7JzJqCJ9wfOKz8O5ztW+m+q6DWdD37/ADNRCLbpFsrhy82nzox4LmjGW2GZswGkZj21iCNT8xvVqvYS3jsMbyLF1RJjvp+FVq7zPg3MIoYwdiGO87DvPeKs3ID5vGlYtlGPaI/v+NWcXfKzmmlGHiR6e34KraxhFt7Z+EgGPLy/v0qr4R894qxgEsFJ0GhJ/GpjjIIulUaDB+hOkj5T8qiOGWy9wWyuVhmX3Ye/mAa6uCVSZzf8pajHTR2y/wDJpYKJPw3csdiSMpb5hh9K65wdpsp6Aj/lJH8K4ly7j0sDLcgNmBC6lpBnoVZZyyiYA+5XU+DHFXrICRhrcv1tle+Za58K627UdJBbPOoKCtsy/qHjdD3x7A2kzPdxLWc7OFCBC7eJbVXtIjIxuE+GHAUZpHlIOTF8q2sTYKM11VuC4TsrAXrDYciGXpIRiYI0I18qkeH8EtWWLqpa4whrtwl7pEkwXaSFBJhRCidAK36zIILFcpJcuPcN24M9zxCv2ZXNlw6ggMhggYcQdx4j66iPeJ5e8W+73Hbwy2HYWxlgvYc3FJ6cw6wh0aDkA85zLxF7mJ8O0F8K1+uc6y5HTZSDowkOzHQDKoBLEpKUBX8DyXatNhmV7h/Rrdm2gJWCLFrE2VLQupK4lyYjVViNZ8WuR7Km0c9w+HZtWtSnUtm3irQLQu5GKuExGqrEag2OlAQt3ldHCh7lwkNbYt0At4alCrALBV0LKwjZjEGCPKcrKHZ/Fdi1wM2fITAu+OFBCgkBoQZiYQADzqcpQClKUApSlAKUpQFH/wATnZraWkBJMkgfKPyNVLhjPh7ZOUzHaCP+kmKsf+J63VIa1ubYUH1DEtvpmynSe9VLCXrim0AzXMx65JMDuZPwxXPObUj3uEjeBbF4/wAMMH9nevEdVy4Fn91BI/6narvUHybYy4RNIzF2+RYwfaIqcrdbHkcRPnyyfqULnO+FuFmMBcx8tggA9ZrlliyFfLuMwa2R65Q3cd9q65zlgsxMgEEjQ+TDL+LflXIMXgTadtSyI+VD5NPf09vOujEubHKPuUhLllGXZovHMlqcHajNsdCIB8zqImuW8LS5cxKC2s3CYCDQsIOYAk75Qx1PYV1Xh9xcRhMndJgdIJUjWNBr7TVBxGIu8NxnjoisVVxb8QHKrMILQIkxmA1+8favOx5JVNRVyadJ7X6npcQnypr+2V/PqXPFcJcYUrc0dQGygbBtwxUQpHrtNUSxxd8Le11Tvvp7RP0q48ncfbFu36QwZrhYNC5QDHSMqwNsokg/DvVa5t4Sbbtpp7fOazwKUZKOar2dbX6WdE8kpYm4b6SX5X3Lnibn6Rhs4k6AGIiIJn6mN42PaqjbwxdyNjuPr/2+tWLkHjmFs4JBecG9ca4CmYk+GtxgGKkwigHeNcveKx8ycrtbbPZMBhKkeXn+PeojlcpTjTXK3HVb11Xp/Btw2dSWml7flGbBYk21CX+pGACsoGk+Uj3JEE6fKvNzlvD22F+4Hu5CrW1t6B2XWWYTlAYbLqNJ8qqY4viEYo6qROhM6zv+Q+lWTlzj1xZWAyNEoPi/5jv+dZ5sfMuW6vqn+en3Jpyi2l7p6fvuYuY+ZHxVy2XTw7dsAhBqC5AzOdpG4Hpr3gbFzma3bsG3Y3YakCSdt4/jUzfw2EuDqPgsNlcHSPTeN/lXlOV8MNWxCZQCCQRMmNwZHnv51Xh8CwQWPGkkh4mOkmnS6UVngPCzcum7dSVEErMDt0zvqO/v8svGeX7N3qwuItID1NaZ1a/m0ARRsAsTrLHMfICt3jnHrNoeBhdWM9zJj8gNdBUNwzC3XTUgAGJAgk76kd5ruwcLOU1kjJqvk/Svzv6nB/yGdSSj9O3+SQ5Twa2/EBnOx3MljBiGYyY6gR7V2bgP6hf9z/8AvauQ8s22DnOZLXEg/tBbgHyjT6muv8D/AFC+7/8AvauvN/3+B5XQ36iuMcQfMuHsfrrgJzRItWxo11p0nsqn4m7ZVcrn4txVcOgYgs7MEt21+K5cMwi/IEk7KqsxgAkeODcMNpWa42e9dOa6/adgiD7ttBoq+5MszE5kGxw7hyWLS2rYhVnckkkklmYnVnZiWLHUkknU1s0pQClKUApSlAKUpQClKUApSlAa+OsW3Qi6FKASc2wA7+kedUzk+3gscLjLbP2d0jIWaMhJKMRPcdj3Bq91Acmj7G764vE//wBWrKSua+J3YWlw+R63cad7b3p12J1FAEAQBsBXqvMV9BrU4SI5kwIe3PplPz2PyO3q1cg5r4UiJmgWyzwQPhLTJJGnbNr7HvXdblsMCDsRBqhcy8CAJJRX8wwER2b0039v3atjnySvoWWuhznlnjbWm0P3ux6SD2MyPnB0qwcY4OmKtkhQJ1IA0ESZHSomfftVT49w4Ya86o2QEBlBOw18/UH6VK8t8zADK0FiIIneN/46VjxOBxfiQ2+x6XDZ1Jckt9vddip2jcwN+SpK6T6j09R5e/vXSTibPErSlWHihdtIYbfURqND28q84zl5cWhZBmBPUDuNyT7D08vPSqp/p+5YOa2WQDcH0yiD8yNd655zWVXLfv0ZvjxuMqg9O3Vfyj7jOUDbeVDIwIJjTUiasHCeYrmHUW7qB7eaACNA0GY77T5+lY04liwIIYgQD5DXQwQZmfM7+9eyXnqSZOsnSSTr9SRO1V8zWrOrw4pNNLXsb2L4JYxQz2iBO6Hedd+0TA/7VCNyzfskNbLCZyldZgSY30309I1rJcwt2c1oBDEwswdY2MAH6VJYbE4xYZspIB1JYDSSdIMaHffWq8upNyhonfuRdxMUxhyp+71Ke8eux0/Cs3D+X3ZhoWkjQmO/wwYgaj5MNNa2OJ80PaYLcALnXpIMQV11GklRv+yYqPxHMtxwWW3AA1OgMDTt7bk9hW6wTkvKjGfFRho2kaHGOGKL0NbacwAAWNiZHlMH8q3sNg7QDBgyDSAfLvtpPpUpxDmdMatnoNu5bYFXJ01Go11GoXedq9JiFVv/ABGZx5pEjUTp3ru4SWVYE80KkrtJ38vdfweJmmsmRyXU0uFYxQ4Cz8OmnxFSCseUwPoK6PwDmW2ni27rqgtqbyuxgGwwzMxJ2ytnHsAfOOfcYwTWWU2wpXRrdzsyzIj17ET+Yrx4hxardtgAYVs6a5mdkaW7QUtMsjQyR2jqpknHJGOaDtP9/exSuh1bhOGe7cOJvAgkRZtER4Vo6y06+K+hb9kBVGzM0xUVy3x1cXZDiA2zr5H09D2/pUrVU7KilKUApSlAKUpQClKUApSvHirpqNdtRrudPPQH6UB7rWv8Qto6W2PXczFVAYkhSoZtAYUF0BY6DMPOtmtLiPClvm3nLRbcOAsCWUgg5ozCI+6RIJBkEigMN3mOwoklx1FcvhXs8hPE+DJm+AEzHao7B8Vw2Ctur3iRnvXS4t3CuofEMoKghituTAMmNp0rPw/gGHQ5EcsyMZGZJB8MJBCgai3cU6iepSZmTivcoq7BWJNgZvs8xOYvZaw06ArKu0wx11AEmYrWy6m1FxWzr6f7JHFcw2LZYO8FCc3S5ygKjljA0QK6EtsMwk1IEVCf6StFs5Z2uFiTcfw2JlbSFYZCgBFm3so1WdJMzNq8rCVIYSRIIIlSVI07gggjsQakoega1sfghcWNiNj/AH2/lWZryhspYBj2kT9K++KJiRPlInv2+R+lAc447y2skNbDDuCJKj907ge23ttzPjvAzYZgttyoIZbijQDeDGgI/vev0bjMCtwa79j3/qPSqlxTlsqZAiTOnwsT+RM/nod60x5XDR7FtznfIt7EYnELbByhId5YhsoIBAGWG3HcRIOtTGL52W3cuK6gFXK9YJYRsCRuYAmD+VaF7lq/ZvXXsXjZ8VWthQIYK2UsUbqyno0YDpBjQwRUsRY8JmUKxdGMgxHYifcH8awjwjnnlk5vLSpLv1fb5f76VxU4pcyv3Lhi+fbYUlUXUbgSZG0ZomDBn389NfmfjFxVsXLIm1fQQSwlXBHiWzlESGjY+cbVVRiVEl1WGGgSZHy3+VWDgvF8PbwF/D3bcllvXLT6OousjKAAf1TwYBGhkyQTrHE4HiUZwTlTpr0fX4On10sLipval++tmn/neIBhsoJkwc2x3jq71K8N51+K3iUV7ajSAfEVjrKttMiYPeNarFthlLOpK7B82voSO+naviXGCdARh2AjN30ntXZk4LDlVSj9Wvk09DN8Tlf9xa+P8GsYe2t2xdXE5p8TNcttcBPwv0aGBCmPIHzqrrdAUQbmuvzJnYHb5V8sYBmUDw7ksYDAEjXTePP1q24LlVzlD3GdlIlQAAB3Bb7uk6/QGpwQfD4+XJPm31en27GL8zsr9o3rmUIpfWJFsgHudR39zUmcLiEystmH1hlaQfMMNY7/AErpHCOVM4BMZe0yV9lXSR+8fkNalb3J1ojpIzdiyWyPoAD9CKh8R2QpHKU44n6LewmKW9bNwnK6AOUDAA5QVlVMGSJnOa2+SZUKIKiVGX7uoKkLpBgamP2Rp5TfFMAlu4bd63leNCIuIy6wRmhgPQHQii4eEi0D8MZjAgRHQBsSO5MiT51xxWHHzuCdzdtevf0ssaHI3G/Av5Z6CSPdf59x/WuvK0iRqDXC8ThTZuAjsa61ylxHxbA81j6Hb6GR7Cq430IkTdKUrYqKUpQClKUApSlAYsWjG24QwxVgp8iQYP1qppgcaVZrEp9qPAW4VyW7QwIVcyTIAxZIIjNptFXGlAVwWcQSuW3fUG30B7qkpen4r0XTnTVYVZHS+mq19w1jFeHfjxEm0gti46Nd8WG8VgwZlCkFAoOgZWMAEVYqUBWuBcNvJfuOUdLb3nYC46u+XwMKgzEMxPXbcbnYela2PsY79GItpd/SYabniLl8UK2VkTxlAtFo6W7ZZRtYt1KAqN3BYtMy2bdz9feueIb2YEsyugVWuj7MhnU5tFNuAjAhqxWeGY1MwtrcUeLfZwbtuLiXMWLii1r0P+jm6JOTVwCSYdLnSgKxh+HYmUZg05gOp0Lra/SCwRmB1ZbJAJBJ0+JjqdPgfDMTba0lxLgVLeGVS7i5F222M8d8wZiFa0bYBYjS4ogGQLnSgFfGUEQRINfaUBFY7l9HBjT0Ilf6fw8qr2M5TYAwCNZ0lwf/AJfWBV2pUVWxNnI7vJVsOzeGpYkaZmGneF0A79+9aT8iq1wsVcLlACShE+hBJ2+frXZrloNowB9wDWueFWf/ACk+SgflWiyZF1JtHIW5FQspyPlG6gpG3mSO/wA63V5Ptkr9milSCOpiT6ZQeoHymuojhVn/AMtPmoP51sW7Kr8KgewA/KoeTI+otFKwfK7t2aP3vs1+nxR9RVhwPLqIBmhv3QIT6fe+enpUvSqVe5FilKVJBAc5cG8fDllH2lqXTzMfEvzA+oFV3ly4HTWug1zS3i7OANxr9wW7aO4EzJClvhUasQomADoCazktbLIxcyYDXQVMf4duRmU+R/AiP41scSwniKCAYIB1BB18wdQfQ61scr8P8Np9f4GqxXmD2LRSlK2KilKUApSlAKUpQClKUApSlAKUpQClKUApSlAKUpQClKUApVf5nxeJtkNhtSMNiStvLmV76qjWVJ0Ikh9JE6+laeJ4xde+WRiiI1xUc2bzAqbOHcSARm+0ZgD6FR1a0BbKVRuY+O4p8HftradLzWrwKqlwsoOCe6uRxoW8chQw3IIGoMT3DeKXnvZWXp+2zDI6lPDuBbcsdGzqS3ruNBQE3SqvhuMYw3EVktgN4bZmV0BDXXS5bG5DpaVW/eNwbAGtbAcyYs2rfjJD3MNhrkrZuZUu3lvs9t5Y5QvhKN5m4BEstAXGo3G8cCObdu3dvXBErbXQTHxXHK21MMDlLZiNgar9ji+KBYpbANwlx4viBA/g4TLamDlUs1zWJ6DAJBq5UBDfomLvfrbq4df2MP1voT8V24sQyxIW2CNYc6GsfDOWLNhiyJ1N8TsWe4w1+O45LvudydzU7XyKA1HwgNZbGHC1nilAKUpQClKUApSlAKUpQClKUApSlAKUpQClKUApSlAKUpQClKUApSlAKUpQClKUApSlAKUpQClKUApSlAKUpQClKUApSlAKUpQClKUApSlAKUpQClKUApSlAKUpQClKUApSlAKUpQClKUApSlAKUpQClKUApSlAKUpQCl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Gill Sans MT" pitchFamily="34" charset="0"/>
            </a:endParaRPr>
          </a:p>
        </p:txBody>
      </p:sp>
      <p:sp>
        <p:nvSpPr>
          <p:cNvPr id="111621" name="AutoShape 10" descr="data:image/jpeg;base64,/9j/4AAQSkZJRgABAQAAAQABAAD/2wCEAAkGBhMRERUUEhMWFRUWFBgaGBcVGRUZFxsXGBsWGBoYGhwZHiYgFxkjGRgXIC8gIycqLCwsFiAxNjAqNScsLCkBCQoKDgwOGg8PGiskHyQqKSksKiwsLzItLCw0LS8sLDIvLCwpLC8qLCwwLCwsLC0qLCwsLC0pLCw1KSowKSwsLP/AABEIAMEBBgMBIgACEQEDEQH/xAAcAAEAAgMBAQEAAAAAAAAAAAAABQYDBAcCAQj/xABEEAACAQIEBAQDBAgEBAYDAAABAhEAAwQSITEFBiJBE1FhcTKBkSNCobEUM1JiwdHh8AcVFnKCkqLxJFNUssLTQ3Oz/8QAGgEBAAMBAQEAAAAAAAAAAAAAAAECAwQFBv/EADERAAICAQIEBAYBBAMBAAAAAAABAhEDITEEEkFREyJhcYGRobHB8NEjQuHxBTJyFP/aAAwDAQACEQMRAD8A7XicalvLnYLmbKs7s0FoA7nKrHTspOwNYLvGbKyGuqCrKpBMGXJVRHfMylRG5BA1r7xThovoFLFYaQyxmBgiVJHQ2phhrWlY5ZVbpuG47Esp6sn3GuONQuY/rCNToFWI1kDcHGrBKgXUJcKVgjXPOWPeDHnlPka+JxuwQCLqEFEcQZlLmc22AG4YI5Eb5D5VFnlt1uKLbHwjdS5czMurIWOi5Jk9A+IDpnsQ+G3yPZQoTdZjbSxbt+ILRCrYXEIgjL1EribgJOu0RQEpxnmOzhrLXSytFl7qIrLmuKgB6exBLKJ2l18xWe7xmwk5rqCCAZIGpYIB6nOQsDuQNzWlxHlZLtvw1drSHDthytpbYXwyAAACpCFQCBlgQx02jVxnJ6x9jlVziEuZitsMoOJt4i6A2QkglSYO5Ak6AgCYtcZsOCVuoQImCDEu1sA+R8RGWPNSNxXyzxqw/wAN1WlisgyM6nKVnbNm6Y8wRvWg3KqzIvXASQXI8Pry3jfAMr0jMzjpjpbeQCPtzlZWKTcuQjIwXpIm3dN4ESOkknKSNSANo1A2sPzDh3VGFwAXMuXNKk5myLo0RmbpE7nQa1I1B2+VEBH2jxFtWHT1JZuPdtqdNILsCRBIPnrU5QClKUApSlAKVqcQ4gLWQQWa4+RFGktlZzJOwCox+WkmBUdiuaVt3PDNtmbLIyEESHs2mUsYUMGvLpPYzFATlKhbnMwUkNbZSviZpIjNbXPlVtmZlhgNDE+RA+Yvj+W4gGgB6s0QQ1p7iie2oAoCbpUPb5kVktEI2e7fuWVRuk+Ja8YvJOy5bNxgYkiNNai35pujA4i7H2trADEAMojMy3yFOVuqGtagGNdCaAtlKrKc3eGt7xUJNjxmuRkVktWhbeXGYguUuKwCkgrBOUnLWz/qtc+TwrmbPljp3F7wfP8AZ+188msdqAnaVW8DzqlzITZdA1rDXJYpomLZ0tTB3zowYbAQZPbMvNUyFsuxBYaFQCFtrdzAsRmUhgAR39OqgJ6leLF4OqsNmAI9iJFe6AUpSgFKUoBSlKAUpSgFKUoBVY47yFaxOJt4hXazcUyzW8ssQOg6ggMGy6wZAjyIs9KrKCmqkb4OIycPLmxOnTXwZXcnEbGxtYxROjfYXvQSJRtPMLWfC8122bJdt3rDgMYuocpCjMxDrKEAA96m6jeY7LPhbqrqSh0G5HcfSarytbM0eaGTScFfdafTavZL3KTiv8Qr5uSmVUJOVSs6D9ozM+0Dt61McI/xDt3DlvL4bTBI1XTvG8e01zXAcPfxZe7KycoIiJO3rHp2/C64jlq1etg2yJA+dUxuT1O7JgwKk/mjoNjEK6hlYMD3BkVkrjdjjOJ4bd1JKdwdQR/H+9q6jy/x+3jLQuWz6MvdT5f1rVOzgz8NLF5t13JOlKVY5RSvF28qAsxCgbkkAD5mq3xLn7D2pCTcPpoP5/hUNpAsWJwiXFy3FV1kGGAIlSCDr3BAIPYitHF8t4e4DNpATALBVzFQ1typJHwsbaSO8VSsT/iHef4FCj0H85rW/wBU4pvvH6t/OqeIiaOjW+E2VyxaQZSxHSNC2bMfc5mk98x8zWKzy/hkUqti0qnUgIoBIXIDoNwkL7ADtVCt8y4kdz9W/nW3a5yvrvP5/nJp4iFFvxFjD2xas+EsXLrZUVBAeHutcMaLqGJb9px3bXOvBrAQ2xZthGti0VCLlNpcwFsiIyAO0Lt1Hzqk8J5xLYu5dxNsAKgtWSpHwmHusARILMLamW//AAjQd7xguJW7wm2wPp3+n8aumnsQeDwWwQAbNswSRKru0En5lVJ88o8qyf5ZazZ/DTNn8TNlE+Jk8LPP7Xh9E7xpWzSpBppwewAALNsALbUAKsBLJLWl2+FCSVHaTFMPwexbnJaRZ3yqBPSE1jfoVV9lA7VuUoDyiBQABAAgAbADYV6pSgFKUoBSlKAUpSgFKUoCOx3Hbdm4lt5BcMV+HUqruRE5vhRjMRpEyQK88N4349xlFq4qrbRw75ACLmaBlDFlMLOoHyrJieB2blzxGUlvR7gX4XSSobKTluMJI7+gj0nCLYfOAwbKi6PcAK2yxWVDQYzHWJI0MgCgIzifNqJ4iWR4l1SFABQjNnS20guphC4JByzBgnth4dziI/8AEDwyb11FXoBC2rhslz9o2aXU6LqNRDAZjMNwa0SxhupgxXO+TMGVswWcoOZQdBrr5mflrgdpSCoZSHuN0vcEm7cN15huoFyTB0EwIGlAaY5vsZlU5lLPlAbKp1c2g2UnMVNwMoIB+En4daxvzgmQMlq6+Y4eBCLKYh/DRwWYAgMDImdtIIJkU4LaVlZQylf2XcSMxeGg9YzEkBpjMRsTOP8A07YyBMhCqlpRDuCFstntwQZlW1mZPeaAhsRgcBxJrgKjOonxUKq+UFgDmU6gEHpcesQZqg45cVhczYW41zCkhRi8vSM22QHS6dRFwDwyT3IK12DCcPS1OTNB+6WdlGpMKrEhRqdBA2HYVlv4ZXQo6hkYFSpAIIOhBHlFQ0dOLiJQ8r1j2/djneHsW8Zh1RnL3AoBdolmjVtNBJ7Daqvwnit3hOL1BNtjDr5r6dpG4/kTUjxvhj8LxAUZmsvJtN7am2T+0vn3Gu8x943bXHWCykZ40PqOx96o/qexjUeWt4S+h1bh/ELd+2t20wZHEgj8j5EHQjsRUPzXzjawKgHrvMJW2DrH7TH7qz8z22Mcg5R54vcNuMpXPaM5rZ0IeIDA9jIAPmPUCtnAWnxVxrtxszvLu52A7n0UDQDtoKjxNNDyuJ4WWCVPbozd4hxrEYtpuud9FXRRPZR/Z9ay2OAvEvCDzuEL+es17xHFbWG0XolT1kA3DEdj8Cny39jVV4nzs6sSgIBAGZwrHuZ1k/Kdq0hw8payOa0i6WsFZUgG4WJ7IpH0LaN8q9vfsp+3v94qPnoDoPPauZNjMRdgrcYg75gAI7AAaRt2FZFwFwagkHvBI0+tQ/8A54OpS/fgdMOFzTVxj+PudJuY+yu408xcBmfLphj6CsiPaYA/aAHY9BE+R2M+m9cqxC3ANiDPxDf8d9e9erXHz8Od886nMRP+6IraGPDkXlZllx5MT88aOotgEf4XUnyMofYBt6xLau2GkZlM/j6Ed/Y1UuHcxOiHpRl+8J1P7w00P5gbbVYuFcyi5lAKhG0hmzLroFIIGWT5GNarPhWtYmaaZeOBc4hyEv8AS2wbYH38vf8ALvaq5e2FW6OgZW/YOx88pP5H8BU9yfzGc36NeJna2x30+4fUDb2jynFSadSIaLlSvL3AoJJAAEknQADufIVSuasU2LsO+EW5czYa/bslfGQG64TJdtlVKsJ0Fxsogkq2Usa0Klzs4hXnKZysVPoRuKyVWMTwDEG5cKlYdiUOdlNljczG6oCnOxU7Ej9WF2diPo5ZuA5g3VmLT4lz4v0jxVPytyvoDl+HSgLNWO/iFQAsYBZVH+5iFUfMkCq7heXLuYG45b7RS/2nS6r4vVCopDHMkgk6DLJCifLcExTgKxRcmQKwdmJy3g+cqUADZADEnWRMCSBaKVC8v8Lu2mY3CqqbdpRbV3uDxEz+JdLuASXzKNRP2QJMsQJqgFKUoBSlKAUrTxfFbdp1VyQWnL0tBhWcgECJyoxj09RWPh3G0vuyor9KI+ZkZQQ+aIzAH7vcCgJClRPFeYks5lEm7AyplfqBe3bzDTqVWuJMTuPOsHDuarbrNyUJuuirluEwl02QzdPSGYd9BJ1OUmgJ2lRVvmbDnLDnqIAlLg+Jgikyuil9AToYMaAx4XmqwwUp4jZjbiLdwdN0sFfqAlZRtR5DzEgTFK0sDxi1eJFtsxUA7MAVJYBlJEMpKnUe+xE7tAaPGuDW8XZa1dEqdiPiVhsynsR/TY1xLieDxHDMQbV3VDqrDRbi/tL5EaSu4PmIJ7bj+OYex+uv2rX/AOx0X8zWjjv0LiNo2jdtXQ2oyXELA9mWCYP9e1Ukr2O7heJlh0kri9zjXFMGuJAuJGaNfX39a1OEcTuYYNbKgq0HqnRhMbHUSZjzANTHMPJ+I4c8yXsloW6o09Fcfcb8D+FbWCS1eXLdXqOxGkf39KwladrRntyljnjp+aJTOIcLuXWzMZ8ssQB2AA2ArJw7lss0kEnzOvpp2H/ardiOS2GtomPof5VGNy/i0Ohb8I+elQ8mR6TbK48XDrzQSv1/yTWAwmGw6DMod4M5th2iO+k6z5eVYsXzVaMhLAYzpAAAjy9K0MPy3fuGGJM9u/4VasDwfDYNZugPc/Z7Cs6vbQrkcIu23JlLxTXbg0sBf+Yj+GtQ2N5cuXIbLlPoCNPWrjxf/E5LblQqCDsBPlvAMafnWvhv8RrbyGya7ZgAZgaQY0mTVoxlHzK/eiryxmvDko+3NqU/Dcv3A6ruWYKMxyLJPcmYHrr89qsvMdrA4RLdrDE3nbMWu5lbLlOUDpAWSwPYfD6ipi5xXCX9GQAT21/pVU5qwFu0rFXUqATO3sPftU+JkeaEnN8q3S0u+/et6ObLwWNxbiuV1foSPA+MRk8UmCSJDEgaSpA3BBHbaasOL4gt3KLc3MSMrKLUSROjMdBbykEyYnL0gnQcw4dfa4Vt+IUQsCCQM8/wH467Cr3yziAgZBAK3JD66tlCyxMlmJUbnUMa9bNjU1aPGi+h0jl61+n2kvYphcII+wAiwlxDM5Trdb4WDPoIUqqGatVU3lTFBcQQNEvoWA8rqfEPmCf+WrlXHF2gxSlKsQKUpQClKUApSlAKUpQEbi+X7V26LrZsw8mIHwXLevn03X02kzEiay2+Eor51Lg5UUgMYItzlkf8RB8++wrdpQES/LFg3TdIbMS33jHU9q6ffrspvMAQIGlZLXL9pWDLIIZjMgznuNdIMg6Z2YiNRJANSVKAjrXAbSlGWQUVVnQyqksqtIOxJ1EHqOuteLfLtpVQLmGRLSqcxkC0Syb7nUzO81KVHce45bwllrtw6DYDdm7Af3pQlJt0jTxmJwvDLJZ2y2/hVNCe8IgiT8yYA7AVxvjnOWJfMmBL2MPEDDq2kagBX3tCI6FIQRAG5OziXv8AFMQbl0z2VR8KL+yv961Y7PK1qwua4QPes229j2cfDYsK/qay+xzuxwZ2GYrBOpmJk7yRufWvVzhRHb51bXF3EMUwdhruXQlQAoPkWYhVOo0Jmo/inDMVhOq+qR3yuGy7fF9RtMTrEis2j0FnS0k0n2sjcTxfGra8Fr1xrJIJRmnYiAGPUomDAMVtcM44VgNrOxjf0PrUxYti/ZIiYGkeeoy/vab/ANxW1wU5k7q2n9jvNc8pOy0VF2qo6Nw1Wu2s9pj7TUVxC3igZztPoBAA+Wvz/wC9W4bxHEYV5Ukab6fx/v2qbu883GgldfMRWnipqmc/gzjK0k0ad3juIB1afWAPyryvGs2j6zvO9S2H41h8QIvjKSfjG47ajy1rze5NW51WbqOJI8j56fQ66fhWTi3szTmhHSar97kR/lFi5qWtzH3tI79x5VtLy9YE/aKP9pG4j8s3n2NH5OurEnUmNM3bT+IPzHpXnEcl3CVm44GvSGPV6EzMegqFF9hKUVrGRgxHLmdymFZbzKesyMiHyZu7/uLJEicoINRHF+TL6j7XNm84lRpsBrlBB859TU8/K960JRSoUbKSIAGw8h7VtcL5tv2SBcJcCDr+f9anm5dlT6FXzSjq1Jdtiv8AAuS1s4e7dx5u23Cs9uzbawLly2oWXVLgkEE94O2kxOlguLwGCWbi5m6lm2dO09Qlo0mB7VZOcuFJfX9KQ5pYTm1ZXG2/btVPwN2XYOQrHUaaaRI9I0rv4DxJOUss7brRbJen8v6bHh8Tg8Kmtn9+x0/hPGnDIww1+FuJcU/YRkboYiLuxtkn/iroC8af/wBJiB8rP8Llc05QINtNdXW4CNdJJO3b4D9TXW8NdzorftKD9RNXkqm0c7ND/Om/9LiPpa/+ytbG8w5L3hdIZjYyK05ylx8lwgTrl8xsSJ3Fb44tbzupOXJO/fKqOxHoA66+c+VYbvMmHUtN1ISc7EwEi2bpDevhgtHYQe4qCpWOU+PYhrGFRr1t3uYfBmLisbgFzDlmuuc83Mzo+pA1kToaYrmK7imS3bcKpvA5gtxGNs2cW4Rgl4OjB7AJBZW1gquoNuHF7UA59C2XZtGkCG06ZLLExOYeYpc4vZW54RuKH6ZXyzkhJ7DMQQJ3IIEmgKcnMl+2bt3xFCku3h3AzBnXA4S8tu2S4yCfFbKAZ6j5mtvj3NOItrfS0Va8mHukBbZkXhYa+hUFybikAL8EZjEkgrU5a5pwzRF1SHVChBnPnF0rlA1aRZuERvlMbUuc04cIHW4rqdZTUlfDuXQUA1uArbYjLM5T5GgNHB8yu9+2gazcV3C/Zhsxtmz4oxKkMy+CWhBuOodZboNkqOTj1mGLMEAQvLyvQFDliD8MA7Hymvd3jFtTEkw6KRBBHiNkUwRqueBI218qA3qUpQClKUApSlAfCYrj3OHFWxuKyKehTCj0/mdz8h2rpHOHEfBwtw+Yy/WZ/wCkH61zTk7DB7pdveqy7Hp8DBRUsz6bFkwtm3gbAYgZiKxcD4Bc4ifHxBZcP9xQSGu+s7rb9Rq3aBBOvbw3+YY8Wm1tIC9wdiqwAn/ExA9s1dNVYEDQUSIz5Xj/APT3fYjcYyYWxFtVtqBlQKAFX1jbQSflXI+auKLc8RMxkqsqQelZkDXufiJk6iPbofOuL0C9tjAnsWbTvoFH/Ea5DxHHi9cZl2uJln2I+mgHtrW+FK3J9DgSctFuya5YhczawA0GBGXftrsBv5VFIftXjQB9O+wGmm+4+vpVhsWxZwZuDWWiQCD0iTmInTtIHpVQ4ZxIPdcdw0+8wD77V5s4Xqvc+lhKMXTe+i+CLVhcXbbpugRtJ09PzrYbgeHJ6X09R3iNP77D5wfF7ZCggRpMHy9so0n+Nb3ChbvAKw7DUMwn3AgfnVI70yZRaXMmzNiOWVcTadXMx0xptrv7n5iq5i7N2y0aiJ0P0ME7jX5zVk4pw3wtbZYe5LCYmYafw/jWHC8VtXgLd9ZOUjN0+0ydfczV3AmE3V7r6kBhuL3uzfWZ/AjvW3c4ri+zbf7t/r6V44twJ7JzJqCJ9wfOKz8O5ztW+m+q6DWdD37/ADNRCLbpFsrhy82nzox4LmjGW2GZswGkZj21iCNT8xvVqvYS3jsMbyLF1RJjvp+FVq7zPg3MIoYwdiGO87DvPeKs3ID5vGlYtlGPaI/v+NWcXfKzmmlGHiR6e34KraxhFt7Z+EgGPLy/v0qr4R894qxgEsFJ0GhJ/GpjjIIulUaDB+hOkj5T8qiOGWy9wWyuVhmX3Ye/mAa6uCVSZzf8pajHTR2y/wDJpYKJPw3csdiSMpb5hh9K65wdpsp6Aj/lJH8K4ly7j0sDLcgNmBC6lpBnoVZZyyiYA+5XU+DHFXrICRhrcv1tle+Za58K627UdJBbPOoKCtsy/qHjdD3x7A2kzPdxLWc7OFCBC7eJbVXtIjIxuE+GHAUZpHlIOTF8q2sTYKM11VuC4TsrAXrDYciGXpIRiYI0I18qkeH8EtWWLqpa4whrtwl7pEkwXaSFBJhRCidAK36zIILFcpJcuPcN24M9zxCv2ZXNlw6ggMhggYcQdx4j66iPeJ5e8W+73Hbwy2HYWxlgvYc3FJ6cw6wh0aDkA85zLxF7mJ8O0F8K1+uc6y5HTZSDowkOzHQDKoBLEpKUBX8DyXatNhmV7h/Rrdm2gJWCLFrE2VLQupK4lyYjVViNZ8WuR7Km0c9w+HZtWtSnUtm3irQLQu5GKuExGqrEag2OlAQt3ldHCh7lwkNbYt0At4alCrALBV0LKwjZjEGCPKcrKHZ/Fdi1wM2fITAu+OFBCgkBoQZiYQADzqcpQClKUApSlAKUpQFH/wATnZraWkBJMkgfKPyNVLhjPh7ZOUzHaCP+kmKsf+J63VIa1ubYUH1DEtvpmynSe9VLCXrim0AzXMx65JMDuZPwxXPObUj3uEjeBbF4/wAMMH9nevEdVy4Fn91BI/6narvUHybYy4RNIzF2+RYwfaIqcrdbHkcRPnyyfqULnO+FuFmMBcx8tggA9ZrlliyFfLuMwa2R65Q3cd9q65zlgsxMgEEjQ+TDL+LflXIMXgTadtSyI+VD5NPf09vOujEubHKPuUhLllGXZovHMlqcHajNsdCIB8zqImuW8LS5cxKC2s3CYCDQsIOYAk75Qx1PYV1Xh9xcRhMndJgdIJUjWNBr7TVBxGIu8NxnjoisVVxb8QHKrMILQIkxmA1+8favOx5JVNRVyadJ7X6npcQnypr+2V/PqXPFcJcYUrc0dQGygbBtwxUQpHrtNUSxxd8Le11Tvvp7RP0q48ncfbFu36QwZrhYNC5QDHSMqwNsokg/DvVa5t4Sbbtpp7fOazwKUZKOar2dbX6WdE8kpYm4b6SX5X3Lnibn6Rhs4k6AGIiIJn6mN42PaqjbwxdyNjuPr/2+tWLkHjmFs4JBecG9ca4CmYk+GtxgGKkwigHeNcveKx8ycrtbbPZMBhKkeXn+PeojlcpTjTXK3HVb11Xp/Btw2dSWml7flGbBYk21CX+pGACsoGk+Uj3JEE6fKvNzlvD22F+4Hu5CrW1t6B2XWWYTlAYbLqNJ8qqY4viEYo6qROhM6zv+Q+lWTlzj1xZWAyNEoPi/5jv+dZ5sfMuW6vqn+en3Jpyi2l7p6fvuYuY+ZHxVy2XTw7dsAhBqC5AzOdpG4Hpr3gbFzma3bsG3Y3YakCSdt4/jUzfw2EuDqPgsNlcHSPTeN/lXlOV8MNWxCZQCCQRMmNwZHnv51Xh8CwQWPGkkh4mOkmnS6UVngPCzcum7dSVEErMDt0zvqO/v8svGeX7N3qwuItID1NaZ1a/m0ARRsAsTrLHMfICt3jnHrNoeBhdWM9zJj8gNdBUNwzC3XTUgAGJAgk76kd5ruwcLOU1kjJqvk/Svzv6nB/yGdSSj9O3+SQ5Twa2/EBnOx3MljBiGYyY6gR7V2bgP6hf9z/8AvauQ8s22DnOZLXEg/tBbgHyjT6muv8D/AFC+7/8AvauvN/3+B5XQ36iuMcQfMuHsfrrgJzRItWxo11p0nsqn4m7ZVcrn4txVcOgYgs7MEt21+K5cMwi/IEk7KqsxgAkeODcMNpWa42e9dOa6/adgiD7ttBoq+5MszE5kGxw7hyWLS2rYhVnckkkklmYnVnZiWLHUkknU1s0pQClKUApSlAKUpQClKUApSlAa+OsW3Qi6FKASc2wA7+kedUzk+3gscLjLbP2d0jIWaMhJKMRPcdj3Bq91Acmj7G764vE//wBWrKSua+J3YWlw+R63cad7b3p12J1FAEAQBsBXqvMV9BrU4SI5kwIe3PplPz2PyO3q1cg5r4UiJmgWyzwQPhLTJJGnbNr7HvXdblsMCDsRBqhcy8CAJJRX8wwER2b0039v3atjnySvoWWuhznlnjbWm0P3ux6SD2MyPnB0qwcY4OmKtkhQJ1IA0ESZHSomfftVT49w4Ya86o2QEBlBOw18/UH6VK8t8zADK0FiIIneN/46VjxOBxfiQ2+x6XDZ1Jckt9vddip2jcwN+SpK6T6j09R5e/vXSTibPErSlWHihdtIYbfURqND28q84zl5cWhZBmBPUDuNyT7D08vPSqp/p+5YOa2WQDcH0yiD8yNd655zWVXLfv0ZvjxuMqg9O3Vfyj7jOUDbeVDIwIJjTUiasHCeYrmHUW7qB7eaACNA0GY77T5+lY04liwIIYgQD5DXQwQZmfM7+9eyXnqSZOsnSSTr9SRO1V8zWrOrw4pNNLXsb2L4JYxQz2iBO6Hedd+0TA/7VCNyzfskNbLCZyldZgSY30309I1rJcwt2c1oBDEwswdY2MAH6VJYbE4xYZspIB1JYDSSdIMaHffWq8upNyhonfuRdxMUxhyp+71Ke8eux0/Cs3D+X3ZhoWkjQmO/wwYgaj5MNNa2OJ80PaYLcALnXpIMQV11GklRv+yYqPxHMtxwWW3AA1OgMDTt7bk9hW6wTkvKjGfFRho2kaHGOGKL0NbacwAAWNiZHlMH8q3sNg7QDBgyDSAfLvtpPpUpxDmdMatnoNu5bYFXJ01Go11GoXedq9JiFVv/ABGZx5pEjUTp3ru4SWVYE80KkrtJ38vdfweJmmsmRyXU0uFYxQ4Cz8OmnxFSCseUwPoK6PwDmW2ni27rqgtqbyuxgGwwzMxJ2ytnHsAfOOfcYwTWWU2wpXRrdzsyzIj17ET+Yrx4hxardtgAYVs6a5mdkaW7QUtMsjQyR2jqpknHJGOaDtP9/exSuh1bhOGe7cOJvAgkRZtER4Vo6y06+K+hb9kBVGzM0xUVy3x1cXZDiA2zr5H09D2/pUrVU7KilKUApSlAKUpQClKUApSvHirpqNdtRrudPPQH6UB7rWv8Qto6W2PXczFVAYkhSoZtAYUF0BY6DMPOtmtLiPClvm3nLRbcOAsCWUgg5ozCI+6RIJBkEigMN3mOwoklx1FcvhXs8hPE+DJm+AEzHao7B8Vw2Ctur3iRnvXS4t3CuofEMoKghituTAMmNp0rPw/gGHQ5EcsyMZGZJB8MJBCgai3cU6iepSZmTivcoq7BWJNgZvs8xOYvZaw06ArKu0wx11AEmYrWy6m1FxWzr6f7JHFcw2LZYO8FCc3S5ygKjljA0QK6EtsMwk1IEVCf6StFs5Z2uFiTcfw2JlbSFYZCgBFm3so1WdJMzNq8rCVIYSRIIIlSVI07gggjsQakoega1sfghcWNiNj/AH2/lWZryhspYBj2kT9K++KJiRPlInv2+R+lAc447y2skNbDDuCJKj907ge23ttzPjvAzYZgttyoIZbijQDeDGgI/vev0bjMCtwa79j3/qPSqlxTlsqZAiTOnwsT+RM/nod60x5XDR7FtznfIt7EYnELbByhId5YhsoIBAGWG3HcRIOtTGL52W3cuK6gFXK9YJYRsCRuYAmD+VaF7lq/ZvXXsXjZ8VWthQIYK2UsUbqyno0YDpBjQwRUsRY8JmUKxdGMgxHYifcH8awjwjnnlk5vLSpLv1fb5f76VxU4pcyv3Lhi+fbYUlUXUbgSZG0ZomDBn389NfmfjFxVsXLIm1fQQSwlXBHiWzlESGjY+cbVVRiVEl1WGGgSZHy3+VWDgvF8PbwF/D3bcllvXLT6OousjKAAf1TwYBGhkyQTrHE4HiUZwTlTpr0fX4On10sLipval++tmn/neIBhsoJkwc2x3jq71K8N51+K3iUV7ajSAfEVjrKttMiYPeNarFthlLOpK7B82voSO+naviXGCdARh2AjN30ntXZk4LDlVSj9Wvk09DN8Tlf9xa+P8GsYe2t2xdXE5p8TNcttcBPwv0aGBCmPIHzqrrdAUQbmuvzJnYHb5V8sYBmUDw7ksYDAEjXTePP1q24LlVzlD3GdlIlQAAB3Bb7uk6/QGpwQfD4+XJPm31en27GL8zsr9o3rmUIpfWJFsgHudR39zUmcLiEystmH1hlaQfMMNY7/AErpHCOVM4BMZe0yV9lXSR+8fkNalb3J1ojpIzdiyWyPoAD9CKh8R2QpHKU44n6LewmKW9bNwnK6AOUDAA5QVlVMGSJnOa2+SZUKIKiVGX7uoKkLpBgamP2Rp5TfFMAlu4bd63leNCIuIy6wRmhgPQHQii4eEi0D8MZjAgRHQBsSO5MiT51xxWHHzuCdzdtevf0ssaHI3G/Av5Z6CSPdf59x/WuvK0iRqDXC8ThTZuAjsa61ylxHxbA81j6Hb6GR7Cq430IkTdKUrYqKUpQClKUApSlAYsWjG24QwxVgp8iQYP1qppgcaVZrEp9qPAW4VyW7QwIVcyTIAxZIIjNptFXGlAVwWcQSuW3fUG30B7qkpen4r0XTnTVYVZHS+mq19w1jFeHfjxEm0gti46Nd8WG8VgwZlCkFAoOgZWMAEVYqUBWuBcNvJfuOUdLb3nYC46u+XwMKgzEMxPXbcbnYela2PsY79GItpd/SYabniLl8UK2VkTxlAtFo6W7ZZRtYt1KAqN3BYtMy2bdz9feueIb2YEsyugVWuj7MhnU5tFNuAjAhqxWeGY1MwtrcUeLfZwbtuLiXMWLii1r0P+jm6JOTVwCSYdLnSgKxh+HYmUZg05gOp0Lra/SCwRmB1ZbJAJBJ0+JjqdPgfDMTba0lxLgVLeGVS7i5F222M8d8wZiFa0bYBYjS4ogGQLnSgFfGUEQRINfaUBFY7l9HBjT0Ilf6fw8qr2M5TYAwCNZ0lwf/AJfWBV2pUVWxNnI7vJVsOzeGpYkaZmGneF0A79+9aT8iq1wsVcLlACShE+hBJ2+frXZrloNowB9wDWueFWf/ACk+SgflWiyZF1JtHIW5FQspyPlG6gpG3mSO/wA63V5Ptkr9milSCOpiT6ZQeoHymuojhVn/AMtPmoP51sW7Kr8KgewA/KoeTI+otFKwfK7t2aP3vs1+nxR9RVhwPLqIBmhv3QIT6fe+enpUvSqVe5FilKVJBAc5cG8fDllH2lqXTzMfEvzA+oFV3ly4HTWug1zS3i7OANxr9wW7aO4EzJClvhUasQomADoCazktbLIxcyYDXQVMf4duRmU+R/AiP41scSwniKCAYIB1BB18wdQfQ61scr8P8Np9f4GqxXmD2LRSlK2KilKUApSlAKUpQClKUApSlAKUpQClKUApSlAKUpQClKUApVf5nxeJtkNhtSMNiStvLmV76qjWVJ0Ikh9JE6+laeJ4xde+WRiiI1xUc2bzAqbOHcSARm+0ZgD6FR1a0BbKVRuY+O4p8HftradLzWrwKqlwsoOCe6uRxoW8chQw3IIGoMT3DeKXnvZWXp+2zDI6lPDuBbcsdGzqS3ruNBQE3SqvhuMYw3EVktgN4bZmV0BDXXS5bG5DpaVW/eNwbAGtbAcyYs2rfjJD3MNhrkrZuZUu3lvs9t5Y5QvhKN5m4BEstAXGo3G8cCObdu3dvXBErbXQTHxXHK21MMDlLZiNgar9ji+KBYpbANwlx4viBA/g4TLamDlUs1zWJ6DAJBq5UBDfomLvfrbq4df2MP1voT8V24sQyxIW2CNYc6GsfDOWLNhiyJ1N8TsWe4w1+O45LvudydzU7XyKA1HwgNZbGHC1nilAKUpQClKUApSlAKUpQClKUApSlAKUpQClKUApSlAKUpQClKUApSlAKUpQClKUApSlAKUpQClKUApSlAKUpQClKUApSlAKUpQClKUApSlAKUpQClKUApSlAKUpQClKUApSlAKUpQClKUApSlAKUpQClKUApSlAKUpQCl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Gill Sans MT" pitchFamily="34" charset="0"/>
            </a:endParaRPr>
          </a:p>
        </p:txBody>
      </p:sp>
      <p:sp>
        <p:nvSpPr>
          <p:cNvPr id="111622" name="AutoShape 12" descr="data:image/jpeg;base64,/9j/4AAQSkZJRgABAQAAAQABAAD/2wCEAAkGBhQSERMTExMWFRUUFxoaFxgXGBUbGBUXFhoXFxgYFhgdHCYeGhwjGhoVHy8gIycpLC44Fx8xNTAqNScrLCkBCQoKDgwOGg8PGjUkHSQtMi81KTApMiw2LC4vLDUvNCksMCkqLCkyKjIwLywqNCksLSksNCwsLywtKS8sLCksLP/AABEIALcBEwMBIgACEQEDEQH/xAAcAAEAAgMBAQEAAAAAAAAAAAAABAUCAwYHAQj/xABKEAACAQIEAwUDBwgIBQQDAAABAhEAAwQSITEFIkEGEzJRYXGBkQcUI0JSobEzU2Jyk8HR0xUWQ4KSsvDxc6KzwuEXNYPyJDRj/8QAGgEBAAIDAQAAAAAAAAAAAAAAAAMEAQIFBv/EAC4RAAICAQMCBQMDBQEAAAAAAAABAgMRBCExEkETImFx8AVRgZGh4RQjscHxFf/aAAwDAQACEQMRAD8A9X4t2ss4a6LdzMDCmeWOcuBoWzHRHJgGI89Kjt2/wY3uN+zubn6vh39K6BrQJkgEjYxqKxGHWIyrHlAoCkft1hAV+kOvmrCAQGDGQDBBWD6+2JeE7TYe4pZbmgZl1DDmWJEET1HxqwOHU7quumw2qDiMXkLw1u2qsASyky7wdYIgcyiT1PSNQJuHxK3FzIwYaiR5jQj41tqgxPE+4ud4ykZiFvICImDkvKTAKwpViY0AmMkGS3aNAYKkEbgtZ09D9JpQxlIssRiFRSzsFUdT6mB8SQPfVbju09i0oYtILRpGkKzkksQAAqMd+nU1UYTj3eYz6RXyZc1hYUlTEF2CkkFhmyzsD+lAvbuNsXIR8upELcWJPSA4En2UMkEduMJAJuxOsZLmnthSIGxMwCCJ0Nff67YTIXF2QATor6xGgkAE6j4g7GrIYSzryW9d+VPID8AB7qr8RxHAo3du1hWW5lykLpcYKY20MXF1/SoDZZ7WYZ1LLdlQwQnLc8RzaeH9FifICTA1rQO3ODie/ETE5LkT11y9OvlI8xUgYzBhcufD5ZDRmtRIykNG27KQf0h5itQu4BFNycMqsM8/RiQnIGHoDI06z50BuwHafD3rps27kuJMQ2oESQYiJMa/ZPlVrVVax+DtwVewsAiVNsZQNwSNhy+zSpuF4hbuz3bq2XeCCRqRqNxsfhQEilKUApSlAKUpQClKUApSlAKUpQClKUApSlAKUpQClKUApSlAKUpQGrE38iFomBsOp6D3nSqq6ZuEO9nmGW6knURmEE7sJGsDRvZFjjrgy5CpYuCMo3I6mZEAec+XWKr0kMmbKbhYKVBDG5b+1cAEBl1MjTTpmygCvxGHHd2A3Pa70opJIYKRcRdR4kYZfLfqIiLYw5GHcMeRV5QwDWiuo7l06lSCh6nlMzIroeO2Q1qSQApk5pgiGWNNZ5hEVy123fuo7pbRlhpdgoY5ZU6ldToVkD2TUVkHLdG0ZYPvB+Ei5dsG7D51uEeo01LA679DG3sHQY3g9q0jOESFGquiMG/RkjNJ0A1OpGhqPwnhNxXQFlAsWwhKyZdhLRI8sp671K4hwxAQ7obqqGzBjmI2IbKxCwAG0HntW8U8bmGasHh8KpdMtiFIyyLegIBy+sGfuHStzdmcK5du5Ru8kudeckliW111P7tqjYXs/YabbW1YBVYNGV4fNo2WBOk6Ab7CNYuK7JPb58LdZT9kmJ9jDT3H41sYLIdkMJp9AuggeLY+/X2+p8zWb9l8MSrG0CUUosltFYsSBr+k3xqm4d2vdG7vEqdNCwEMP1l6+0ffXVWsQrBSrAhtQQd/ZQFWvZDCgFRZUAmdCwMjMQQZkEZ2gjzqVw7glnDlzZtqmeM2WdYmNOm52qdSgFKUoBSlKAUpSgFKUoBSlKAUpSgFKUoBSlKAUpSgFKUoBSlKAUrl+0ovC67JjLeHQWl8TqCrC4xdypUggrCz6Go3znGqAPnuEkN1H1Qbg5j0MhB7m67gdPjMOSQywSARDbMrRmUnpsDOu3rULBMLRhQVTMFZSFzW2Pg5h4lMgSSTqNdCBp4Q+IZX/wDyLN059CFmEyqFEKVgyHYzPi0gaVhxK3fBfntSbLHwP/ZEFf7TeWNAWXF7nIEABe4QqSAQDuXIOhygFv7sda2/MFFrul0ULA6kRsddzOutasLg37zvLjKxC5VCqVCgmWOrGSYX/CPWteMvksRLBVKrCEBndtYzHYAEbR19hAwh1fbLcbXQzavEDUa622gf/aDVjZuh1VhswBE+RE1XjCOTorKYIzu+Yqp3yCTqY3MdN4g7uKK64dxZZUZUhC0BVjqSQRAHmDQEqxhlQQihRvCgAT7vdWyuWuX+Ig5FOHfIRLbFgADLLm5QfYNTAgc1L+O4gAJXDruWbXKqoFJkl415xrtB3AkgT+03CFu2ywUm4vhKgSfQ+n4fjVdkeG3bd5jcRlAQxIMSWWY+FSzjceUTKuGNwA94MzFQ4eIHNPg19s7aTrF7iCi2AbDvFwupI8PJ3ZEQd848jIBjcAdRSucwV/iHfAXUshGB1WSEyqSD4pOZigg+RjaTYX7mIRS5NtwupVUcMQN8vOdYmNNdqAs6VjbuBgCDIIkEbEHYisqAUqLxTGm1Ze4FzMo5V+050RZ9WIHvrRhHvuqPntZWCnRHmDB0OfyoCxpXK2L/ABBQqZsPdcIhuEkAhnYiIUjl0YTH1SRJGWtnz3HhktgWJ7lSzPpnugEOEAfbPkG2mcb7UB01K5a7juJADkwoJzRJbUhCygc++YGR0jcjmrJsVxTmi1hdJjmfXVIB100z6+mw2IHT0qJi+IhCEAL3CJCLvH2mOyr+kfdJ0rWExP2rI9Mlwx6TnE+2B7BQE+lcxeu49LpCvh2Du5VXgG3aXZgAVLaMhIMxG/NpqXF8S1gYZgCV8R1goCWM6ERdEAb+zUDrKVy9/E8RtkZVs3BlSZOufLbDREaZu8M+XlVlwLEYl8xxHcwYyd0SZEtqSWOmXu49p9gAtqUpQClKUApSlAKUpQFbjuzmHvXO9uWwz5CkktopDAgAGB4jrvUcdjMIAVFgAEzoXBnmMzmn6zfGrqlAQOGcDs4cubNsJ3kFonXKIG59T8aw4ru3/Au/9lWVVnFvr+li5/2/woCyFQMbhpcDpdBU+jKCyOPIiD/y+VWFRcX47P65/wCncoDZg7xe2jHdlBPtIBNY4/Bi7bZDIDdR0IIIPxA0r5wz8ja/UX/KK+cTwhu2ntq5tlhAYbrPUetAU79g8KSDlYQCBzt1IOszOw0Omg00rFvk+whEZGgtm8bTPOd9452pg+z2KRkzY1ntoynKVAJVQNC0yZIMySOb0rVY7N4xVA+fkkKAZSZgEDcnUzvvr1gUBJx3YjD3bpusGzMwLcxgwcxEdAdjHQkdTUnhHZezhmBtAiFK6mZzd0CSd9rS/f51Ft8DxYDTjSWLIZ7sRlUOCMswJLKdN8mu5rZwvgmIt5jcxbXGYIJyjQqCDCmVE6bAbUBe0qsvvcsQ7XDctjxyqgov2xlAkDqD0k9INkDQEDhnIz2Pscyf8N5gf3WDLHkF86sKr+LDJlvj+yJzetpo7z4Qr/8Axx1pjeNJbA1meoByiASSzAQAADrtWspKKyzKi3sj7jOe9at9Fm4393lQH2s2Yf8ADpwP/wDXtD7KhPenIfwrh/8A1CU3bxAdS0BGChgFUcoK5gfEXO/1qp8T22xCmLLQgLNqNWLMzajMY32B99ReN9kXYaC2XbB339RcNkyAMFzKzc2rZO8ygk7eNtRr1mdaw/8AT/CSDlbQR422mf8Ax9/i5q5fD/KWyyWVzIHIMsKRvzHUg+UaeZroOCdvkvqORs0gMo3SdmOuqdMw26xRXx77GtmiugstbG658n+FM5gxXKABmjLHeAmfMh4J65EmY13cJwaorW8JK22cu11jmEtE9yD4tvEeXrz6ipNhPnOtwjJ0tAyCPO6fr/qjl/W0ImX+J2rZys4BiYEkgdJA2H8KmTTWUVGsGzCYJbYIUakyzEyzHzZjqT/ttW+qbE9rcPbZg7FVXLLkcsuFIWPFMMpmIE76GsB22wn57pMFbgP1vNR9k/d5icmDneMXsLbuYicPiA903LZcAEDM1uSMxiGfKRO4gbFRUJcLgwqg4LFuVhYZTLBSQzQJExBy7SQNCSa7fhnaTD4nMLT5iozMCrDLt4iRH39DG1VvGe1623RLZzE7+g2/H8DWrko8kldcrHiKNOE7JYPuBeKPaVlFxs7kMgyywYyYETOv4CLLs/2dsWJvWkdWuqJzklgDBiD4Tosj9EeVV+Mx12/dw6gJ821fEFjzMVKm0iAby0lp0gAdYN/heJJcYqpkrv6TtWU0zDrkuUS6V8mvtZNBSlfJoD7SlKAUpSgFKUoBVXxdZe3+lyn1UvakH0In4mrSq3i+9o/pj/Mp/dQFlUXFH6Sz+s3+Rv41KqHiz9Jb9A5/5Y/fQGXC/wAja/4af5RWjtEFOGuh3a2pWC6gsygkCQBvUjho+htfqL/lFb7toMCrAEHcEAg+0UBwpv2wclvidxAqiMyuwjxABpAMIuvXqIkzjaZWt504rcVZVTKGFIHeEETywo1Owhp611dzhmFXezaE/wD808832fta+3WsOE4O09lSbdsyxbwJGZSVDQBEhQBO9YyuDOD52e4vaup3dq4bncpbBYgjNK6HXqcpmretOHwaW/AipMDlUDQaAaDpW6smAap1xQwx7pvAQTa12AEtbPkFAJH6II+rrYY3GLbWWIEkASYljoBXjvaDtTcxN1vDkBIU5RmKyNcxkiYBgR03qGyzHlXP+C3ptLK97cIueKfKM9wkW0MAnLJGVhqBmTKSR1if4VS3+A3gveXOWcujE6kgZQB8B6RUHAYc51YAmCD6b7eX+1dPetjOqICy5jcJYySzgDXbQf8AbXPts6ZYzvydzw41Y8JFBfwyWwJ5iegnrovSZ9PZUjD22dFuW+4KnUh+XYka7EQQRr5VW4yyzQi+NrgmTqblxmRfWBzH4VlY7FYpn7s51AMRqqDzYtMNO/LJPpWEsrzPJ0FVB1pyn0v/AEWmMwGY5TbFt4kRJVgPLfp61TYjAV1182glrD22znDrBcRAIWAp9TroNvdUC5hCTtJHr+41pG6FUuiTIKp9S3+epVdn+0T4aUVnW2WDZlClgRIIRW05tJJ8gRNemdlO1GHu24XkJLSHPMSIJZySZJEGZP3Vwn9XbtwEogI9GX+NV9hrmFuncdHU9QZBB9067ias12xbzB/yVdRpK7stPzHpfFfnL3ps4fDXrTBArsATAzMwY5ts0QYMTsdxr4Xw/FA2VuYTCLbEB8q6qqqSMnMdc8+yeslhyWD45ds/k3KrIEZlOvohAk+gnpqal3e3OIIIW4BHiJCcsb7eW8e6r0pqK8xwlp3OWIbll237U2cMr4aygF1wMxVQAskHWBqSPx9tclwrELcYCZy9fM9T+73VyvHuKl7jEasxJLEktzHUknqR009gqf2ctFeYmFGpNVG3N5Z6ajQqqrC57+53OOuZLeaSOgGdwCemgYCuk7H8FAsLcYvnc5ic90BvIlc0MPaNffXKdnMC/ELoJOWxaKlp3bqLe0SQAT5BvUR6lVivffscPXSUf7a57nJp8nVkRF6+GGzhlDCWd21CjxM9wn9c1vudhkbMDiMSQwAIN0kbQTHrrP6x93S0qY5hz2L7HLcdna/f5skKHhUNsoQyCNDybmfEfStX9RkyhfnGIOgBJuSWGULBkbabeprpqUBA4NwkYe2UFy5cli03GzETHKPICNqn0pQClKUApSlAKreNbWz5P+AJ/dVlVZx7wL+sf+ncoCzqt45pbzAkETBHkVYEfh8BVlVbx/8AJH3/AOVqAsLagAAaACBWVfBX2gOc7VYpBCM9y3Oz291I9dfgQRUM4xgFOHNphMMTcyQvUjKp1mTBirvjOBW4pDCuC4h2bIJNtjHTWqV9TlJSydXS112wSzhnZjjjKyLDOHmGCyoj7TL4Z8yI9a23+0YUqCh5p1hiqhdy7BYUe0ivMz85tIUV2y69TGu81SnCvrJbm1bfX2gaVpHxFt1Fr/zIvuX3G+1l3F3CqwLYJy6cxGqzP1ZBOgjQwZ1rbjeyPchJaSwGkdTrAqnwGGgjSukttiL7XGfVAqtbJIgOsqVA92v/AJqvqOpRbUsYWeed9y614HSobR7lQuHa4TkAFpBqToWM7CdPKAesbazqtYpLl7uLJZCCQtyZ5wsmV6aD26ait7cHOLw9sW2C92zd4rsyEHQZjodoP+KpHBrWGwjCbou3QpCJbByqDuQTqxOxcn2Ct1Hb2+bmYuvoc28y3xFdn938xg0nD3bTi5CC8muZ1BUzpmXynbfT41Zf1gvQBeuplYGQoUMQNCJHMo131NLmIzk3L9wWwdETMBHXbcnb7/ZUFL68gTITJlyTmJkBIJ2GWfWazS4y2b2KOodmE8J/jODXawzXmCCEVQMwQnLmI1idxUDH3LdvFJZGbMGAzBmkExr5ESdvQ1ecJxAtYnO7g2roAkzysJ1JOsGDv6+RrTZ7N28PfOJvX1vFmLJk5i5Bzewc0T8JrVRabeSxppQWXN7Y2W+7/j1GJJKvbcGTysV0J1DI07A6fjWm5b7y4DckgZQY1aF/EwK3rc5nN4gO5kjmItpBIXNEE5dwPSuN432zjNbVQc259NdJ9dPh0pCl17+uUu3uSVyhYmk98YbOlx2IQHO2YAElTLNJ/Wyyep0gaaRXJ8S48rtCAn2EgRIOu/UAxVNdxN2+3MTr0G2m1XXC+CgESCWOyiJP8PaalUXnqk8stUaWEF6foZcN4cG52WBuSWNdBwnh5xVxbSDkEEgatB65ds0bSQo3YgETJ4PwB7zRGqmY+pb6AmRDHc9fv07Hg16zhcOxtXUyksC5KqGuLIILRJE6ddjFY/qIp459kVNbqlFdNXPuy74Rwe9atBBcS2BsqWwco/SYnnY6ktAmfeXGuF4q5YdLWJCuSsHLk0DAsMyyyyJEjWqrgvaa9et94BbIBILC9KELuRyFh7GCn21dYLi1y6oa2lllIkEXiQR5gi1BFXK7Yybj3XzseZnCS3ZUf0TxWFHzyztDHuhMyPDK/ZHWdWPpWL8J4sTPzuwCAQItnLqyNJXLqQFZfYx1k6TeK8Qx6XbXdYdHtlLpuQwJzqB3ShiUyhjIJymKinjnEgGP9Hqx0KqLyg6rZOWSSCQzXgW0/JiAZqYjJWI4fxDu7YTE2s4S53jG2INxvAQMvhXaNNpObao+A4PxFLyu+LtuhdC6FTGUB84TTlJJX/D7qj2u03EWZj/R8Ir5Ia4FJ18YZolYIGgjrPQbR2h4lH/tqkwTpiU6Bio1HUga7a0B11K5G/x/iQcgcPUhcwgXrf0hDqFZSSCFKZzqszG0a9Jwy9ce0rXrYt3DqyBs2XUwM0CTET7996AlUpSgFKUoBVZx8fRg+Rb77dwD7yKs604zD50K7HcHoGBkEjqJA0oDaDVbx8/RgeZb/p3D+6sMBxLKO7cMCmmxYx0mATptmiGiQdwMbt7v7qqoOVDLSCOoOoOo2ygHU52OwkgXFKUoCg47jnQ6K0eYE/urmbvGQNXU+siP4V1vEuEs11bqs/KCMoblaZ8SHSQeog+6q7F8NZmIuhTaKgAFCGVtJOeYI9wNUbrJQlxsdTTXVxik0VAuI/QEHyOg9tYjhiGNo6+2CP4VHucDbmaxnEMQVdSp06r0YGRBFV2E47BKtG8HpSM1I6kV1rNci4XhABEbyR7gDWleD3QSq3IWSdQZGvwqVguIiPMjWfPc1G4u7i33klm7s3QkwqjoPU7b1X1Kg0k1lmvXYniTIPEL2HtflHLMdCdJYGNNtfdURL5Y/Q2xb823Ma/WPSP96p+KXSlu3cZWYuW02OgnLpqJMDoYU+lZ9jsJdfELduZLdpJN2AqoEYEBGA3LaAKZPWo1SsY/589y3Gtul2Z29e+PmxL+cYdYa4bjTqDkaG9QTGlZ28VYvBlthkcIzLmKEMEEkEKxjTXXyq1sjhQc5LfeQeilwPQB20+FbOI4ezmFuwluzmUZ1CKLpnUKQoOUGAd/btUvQov1KzsojviSf3bx+xWcKJNtGeEOQ592nLGgXeegG23nFZI5JkE5RlmSFaDrlCk776DyFa8TcCsAuVlyrKmcqTvmYLznzHQn3VzvFe0aW+XTSIkag6nSBm36k1dSjGOZLc5arlfY/D4OixeY2yRCaZZSApAl0BmCfqgmeutefvwK5cuMVUt5xqREDWNunxqfZ7YwQRoZ0JDQu23XoPgKn2O0RcloFwkbyQQDGmgB0jQHzqOyalwdPSUW052T/I4ZwIqoLEKCNwVmSQAJJAA19tXVi0qLywqk+IgnvIJBO4gAzJJPTTy28P4ij5AFXkTUMz5s6hiSTvl8JAGtZ2kOnjzwYCqSqKNS4JafETqNRJ1pCjq3m8+hW1eutk3Dgn2ce1oWsjd3naCXH5QnaBIk7ROkQAdK824/x58U90MzBbWbu1GVUCqYAyKoAncxXpzvlS1DBAWXV/rTuF5l5j0/CvHbChrl6NAQ8ZvLNpmNWZQisNIg0q6syfYw4Xxe/h2zWLr2yd8pgH9YbN7xXtvyfdokvYVHhLVw3SjBdA93LmlV2XMomBpINeNJw79JP8Qr0L5L7ahbyOpfLctXVyBmysocAmNuntqnqI+XP+C7qowcMnp/GOzS4trdw3r9squgtXCg1kyQNyJG/kKr2+T1SuX57jRylZ76SQX7yZKmDOkiK+8V7dW8J83R7V496oghYiHtoc07CGZ52hD6V8T5TcGUL5rmUCSTbbbMybdeYbjTUayYq9F5R5xmu58nQLofnmKyAlmU3C2ZjEQToBImIPugVJwvYNEtugxOJJcoS5uDP9GzuBOXwy7CD5Dyr5hflEwzpdeLg7lVZ1ySQHbKoBGkzE6iJk6Vpw/ym4VlUxeBI1HdPynKrEExB1dV0/Ag1kwL3yb2mJY4nFF+eGN0FlzhwQrFZAGdv9E11Vi1lVVktlAEtuYESfU1z1j5QcK9u7cUuVsraZuQjS9ASOkyRMkRudNajYj5S8Mr5Ql5gC4ZghAU28pOhgt4tI8vUSB11Kj4DGretW7qeG4qss6GGAIkdNDX2gN9KUoBSlKA13sOr+JQ0eYB/GsrdoKIUADyAgVlSgFKVA46B83uTc7rl8cE5TIjQEE6wIBkzFAT6+Vwd3iaOc54o66nKqWnA3J0EnMBoYP1SsjWTlg8WgKH+lXfI6l5VocJqVOsCQLmvXXfLoB12N4PauqVZd/LTqCDp1kAzvpXL9oew4cOyBASGMheYvuCxnwxoRB89Kldn2t3rtyMZcvMy+HnQ2lzB/OATmA6bECAIF4eED87e/aPUUqYy9GTV3zreYs8oU3LDhHy5h0DBh10JB01G2/pU+7xJQtnOGZiTbVtkQiAoI9ZGp19m1X3arsjbW2ptlgQ0LJZpd4HMSZ5jlGY66a1yvDrpIgMRqCRqQY2MTvVOytN4l2/HK7Hdrseph1LlFhjcC4tFUyqqrJW7bVhn1JIBnX4R51v4fhCcOqXWV1kOAii2qmD9mNwfuqNcw7vJN1iN9J1HvNV/EMKUtEKxksPOCu55Z30iqcVZHEZcN/M9/3J+l49SwxXELKA27ZiRqbY39M2+/WYrVauC6zFZDnbOzyqgEHLzamD9xiJmpGE4fbtWTduRtpJ8TdAJ8/w16VzvCnONuXkDk93z22ELqjAECB4TOkz95qepyi8p7exWVC1EZWYwl3yXF0XVy2gsZixKnLLDly59ysKCY9a5HiPZjMwJlzqJWJBk6NJG+4Osz7q6lLWdi5A5kLNm6tyoxhdTt19dRWGGaQQrd3bEbH2bH4CB/vautXSnjcraZ21Sl08cM43E9kigkh1HSQNvWCSOm/nVbc4QynTQ+h/CK7z5wDc+jum4o/KqcwOWQAwbrByj3iay4l2fTIzaowICoCXBnaN8ijUTOnkdK1inLg6n9U6pJXLnvjH7HE4LHsrQ7FW0yvJHx/1Fdjw/iS3EblOcFQwUqBlEQ2ss0FZidIFc5iMFm5HGV409QYI/EfGoWHxDWWg6EeFomI6EHcf62raMnHcn1OmjqYZXPZnpdwkWtSga3BOfmVI+0ZGsT10PwHl2NwJS/itDlm5B6QSGWDtsQa9E4FxE3QCq51EG8JVVWdo6666+gHSrPifY6xji7OFUyFt3LRIcATK3UMqxWN+vpUlt6ik3x9zhUS8GTjM8kw1ep9geAlcMLuZkNy6j6fWt2iYU66Bjmn0iq/gvya4fvbivdvXO6PMO6NpW9jmc390ivRuBcGKM7FyUJGRYhLaKIREE7DcnrVWcnY+iHPt89y1q9VFw6YmHHLl1BZC4m3YSBnzEB2hkByaGdwukRm6yMsVL2JF4kY7D5O/OZHy5lth2ARdBDQrrrPg0O5roMZwazddHuIGZPCZOkGRsYMHadpPmah4nshhbhYtaEuSSZbdvEd410nSDlWZyiOilhYPPlRdxuLVgxxmE7t25ACJKtdRVynKc3iy7dQNzmGj55i2Ug4/ChgYeITLlOsEqddwfQDbeuitdmMOvdxb1tRlJZiQQxcEyeY5ixkyeZvMzi/ZLClw5sJmBJnWZLZid9Tm1rIKnA3cY9xVGIs3Ui4LjJlm2crIk6Zj9Iog+jSTpGbcK4llgYq1OkaeTSZYoTqBG3U7aEXXDeA2MOWazbCFwAxE6hZjc+tWFAfEmBO/X20r7SgFKUoBSlKAUpSgFQuNWC+HuqqC4WQgKxgNPQ6j8R7RvU2ofF+IixYuXipYW1LQNzHSgOUXCYsMUTA4ZAoAR4TwLooJLHXxaa+I6g+LO3gsblZTg8JplYSE+kcFd40GmbWJ0gedTX7fWVCzbuSY2AIjqVaeYDX10JiJI+J8oFmTNq8F5QDkBzFiANFYxuDruNtxIE3s5Yur3hu4ezZJywbQXmlQWzQTs0/+dzd1zWC7dWrjKnd3AxUswyzlVVdjtueSIA+sImssN23tXLi20t3Dm0JyiBKqwggkNo3QnbrQF7i7OZCOu49oryLE4U4a7EkqWIBIg6GCCPOCp8iCD109V/pcfm737J/4VzvabgbYlDcKNbVJZVADXSTuSsgAGJyyTtsZFV7Yb9SL+h1Pgyw+GUNi8COWS3kvrrzHYD2+6aj4/As4IBkquYKJjU7DqxiTr6QBNRcJiDh7htMdo9hBAIOonUEHXWrRsWxKECF5szKJOoHodisQfbVW2Xl8p2mmn1cop+Jdl7mOyOl4BQoUoSwyxvEA6Hr7Ks+C4HD4BXVG728wiE2ESQJ1AHUkmfSvmK4etw8qETu0BNfUDfp099ZYPga2hycpmdNyfUmSahhKUo7Rf52NnKbrVUpeX7Yx+pBt3FLNzBRlyiAzElmExKkgEk66QJ1qnv8AAb96zat2QSiyrRlkHbWSN1/E1f4rCCGN0zlVm85Ga2DlgdBM71IwV10dsoEuurhoGU7NA20iOvsqWxrsvnp67lTTylTN4WXn/Xf9SLwjs9YwKMLzZrt5Cq21PNl8hp5wS2wgRPW47McGtX2cMDpqNSDlkrmPtZSNdeUnSaor9oyVQZnIMnqRuSzMZHtJivQeyPDTasLnAD5YMehJ36wTHuNbVZlJdjH1CT6eucsyf7eyOf7TfJjbe2Th+W4o5Q0kHrE9Na8xvYTvlYEEXEJkHcxv7xX6LryL5SOHfNsYt+2oAu6t6ts0+0fvq1ZFLcfStZLq8KX4OK4Lie7bI/hJCsNDKzKnXqpH3ete49jsGnzVdA0sxnedYkH/AFvXjPFbWRldPA2uw2Pu3H7q9B+TO7bu2jbuJLDVSZ1GxX3fvrWDSfSyX6rQ3HxYnfrg0H1R79fxrfUH+g7P5sfE/wAa+pwe0CCEAI1Gp3HvqdRUeEecbbJFrFo3hdWnyIPn5ew/CthNcuvydYYBBmuyiqqsGUNlViwEqo8zWdz5P8OwYF7xDKFINyRGUITBESQDPnmbzrYwdKTXw3AJkjQSfQefsqgxnYmzduXLjveJcg+MAIQUINsZeU8gE76mtZ7BWMoXvL0AQecHMIy6yvlp7JGxIIHS0qFwjhK4e33aM7DMzS7FjLGTr5VNoBSlKAUpSgFKUoBSlKAVF4q7CzcKOttgpId4CrHUkgge0ggeR2qVWrFYVbiMjiVYQRqPgRqD1kUBxuMxuIVbarjrJJe4bzZk5RyFQqgZoG0D7QJNfVxuKZZXiOFBIMA5PKQTKgz7o20Os3Y7GYTOz9yJbcFnIJ15onfUif4mjdjcJDAWQM4AaCdVVlfLqdpUbUBExHD+IkDJibU8xByxqcwAjKRlAIOs6+yTecMtXVtgXnD3JMlRC6kwAI2Aga+VSqUApSq3j/GRhbXelGcZlUhdwDuY6xQFdx/sbavkuFHeRAMsu22o6e0VwvEsHdwbDMCUbrJ5T1ViI19YE/cOzT5RLOWWtX1IBkZJgrklQZ18Yjzj1EsT27w5hWtXTImGRfDoZAzTsQfTQEqaglSs5jsXtPrp1bPdfY5bBcUe4OVGYeisfwFfW4wo0OgG4MfCr3Gcawj2rd25ZvZTnZABqAmUTlLb8w01iCTAE1rsNhMVfPeWLouLmYEpOZUKDUKJYyw0IOxqPw7C6vqNbfmic7jOJrysykLlMEjQyU2MR03FfcAHvj6IZULZQ0MQzddgZjqToPbpXbYXhVtsRmVbsNbfOXW4BM2soAdQo0DaKOlXuGwSWxCqB/r7qeDJvL/Ujf1FJPojuct2f7E5CzX2D5sukRGUhhofUKdfIaV16rAgV9pViEFE5tt07ZdUmK5ntzwnvrduBMNHuaumrG5bDCDWZLKwKrHXNTXY8fHZ/wCiv2rgP0EkEDUpGbQfu9a6HsFwhrN1kYSsBkb2aaH1Uj/DXcHALnzxqQAfUCqzstbuqly3etBO5utbtEHNnsgKbTTAnlOU6boa0VZeu+oysg4tcl5SlKlOYKUpQClKUApSlAKUpQClKUApSlAKUpQClKUApSlAKUpQCq/jWFvPbAsXBbcMDJ2IEyCIMjUadY3G4245LkobeU5ScysxUMCpG4VtjB2rDvsR+atftn/k0BSpwriMz88t6nX6IERJ8IgRoR1OwHSTngeEY4XEe7ibT5coMWkDFeXOubLMHmOkawdBIq377EfmrX7Z/wCTTvsR+atftn/k0BSXeH8SlYxNuDo3KunjObwbeEZd+maQWPy1wXiAMfPFymc0rLa5fCSpjY/4j1gi877EfmrX7Z/5NasNjr7gkWrQhmXW8/1GZD/Y+YoCPwjA4xLk376XLcMMoQAyWGQzE6LI1J3671d1B77EfmrX7Z/5NO+xH5q1+2f+TQE6lQe+xH5q1+2f+TUZ7WJN0PFsAADJ3rwdHkk91vJTp09KAt6VB77EfmrX7Z/5NO+xH5q1+2f+TQE6lVmJx19ACbVoyyrpef67BR/Y+Zrb32I/NWv2z/yaAnUqD32I/NWv2z/yad9iPzVr9s/8mgJ1Kj4C26oBcILSxMEkCWJABIBMAgbDapFAKUpQClKUApSlAKUpQClKUApSlAKUpQClKUApSlAKUpQCuex3Z3ENee7axr2w5HJlDKFCqAFBMDUEnTr01lSgFngOKDOTjWYZGVAUHIxBAc6wxGm46VrvcCxsHLjTqRAyAACVk9SSFDADSdyZJpSgMv6DxmYE46R1HdASAVO86GAZ9saCrDgPDrtlCt6+b5kZSVAKqFURuSdQTJPWlKAs6ruP4C7esm3ZvdyzEZnhiwT62QhlKt5HXbbWlKApj2cx5jNxHQEHltBZyvbYSQ06qjqQND3p+yBUVuzXEy6huIjIBJYWgDnFzOoyjdcuhltYgg60pQG89m+Ix/7mZgj8hagcsD1JDazPlpWV7s1jmgHiRiQWHdKPDBAUqQQD13n0BIpSgNuH4DjhZuq3EM111UW37lALRDszHL9YlSF1OmUGN6h2uz/FM3NxFI+l2sodzFrSB0knXQ/a3pSgNl3sxxBkCnibTDBiLKKTNtVXKVIKw4ZyZnWNBU/hnCMYl4Pdxou2xnm33SrIIUJzAzIIJnrO1KUBf0pSgFKUoBSl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Gill Sans MT" pitchFamily="34" charset="0"/>
            </a:endParaRPr>
          </a:p>
        </p:txBody>
      </p:sp>
      <p:pic>
        <p:nvPicPr>
          <p:cNvPr id="111623" name="Picture 3" descr="C:\Users\User\Desktop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652963"/>
            <a:ext cx="223361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Valutazione di laboratorio 2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366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endParaRPr lang="it-IT" sz="2000" b="1" smtClean="0"/>
          </a:p>
          <a:p>
            <a:pPr eaLnBrk="1">
              <a:buFont typeface="Wingdings 2" pitchFamily="18" charset="2"/>
              <a:buNone/>
            </a:pPr>
            <a:r>
              <a:rPr lang="it-IT" sz="2000" b="1" smtClean="0"/>
              <a:t>Un’indispensabile premessa di fisiopatologia</a:t>
            </a:r>
          </a:p>
          <a:p>
            <a:pPr algn="just" eaLnBrk="1">
              <a:buFont typeface="Wingdings 2" pitchFamily="18" charset="2"/>
              <a:buNone/>
            </a:pPr>
            <a:r>
              <a:rPr lang="it-IT" sz="2000" b="1" smtClean="0"/>
              <a:t>Esami cardine (elettroforesi e immunofissazione sierica e urinaria)</a:t>
            </a:r>
          </a:p>
          <a:p>
            <a:pPr algn="just" eaLnBrk="1">
              <a:buFont typeface="Wingdings 2" pitchFamily="18" charset="2"/>
              <a:buNone/>
            </a:pPr>
            <a:r>
              <a:rPr lang="it-IT" sz="2000" b="1" smtClean="0"/>
              <a:t>Catene leggere (dosaggio e dimostrazione della monoclonalità) </a:t>
            </a:r>
          </a:p>
          <a:p>
            <a:pPr algn="just" eaLnBrk="1">
              <a:buFont typeface="Wingdings 2" pitchFamily="18" charset="2"/>
              <a:buNone/>
            </a:pPr>
            <a:r>
              <a:rPr lang="it-IT" sz="2000" b="1" smtClean="0"/>
              <a:t>Valutazione della plasmocitosi midollare</a:t>
            </a:r>
          </a:p>
          <a:p>
            <a:pPr algn="just" eaLnBrk="1">
              <a:buFont typeface="Wingdings 2" pitchFamily="18" charset="2"/>
              <a:buNone/>
            </a:pPr>
            <a:r>
              <a:rPr lang="it-IT" sz="2000" b="1" smtClean="0"/>
              <a:t>Alcuni esami per il monitoraggio (il BNP, le crioagglutinine e le crioglobuline)</a:t>
            </a:r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</p:txBody>
      </p:sp>
      <p:pic>
        <p:nvPicPr>
          <p:cNvPr id="113667" name="Picture 2" descr="C:\Users\Us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446588"/>
            <a:ext cx="29527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Un’indispensabile premessa di fisiopatologia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571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endParaRPr lang="it-IT" sz="1400" smtClean="0"/>
          </a:p>
          <a:p>
            <a:pPr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/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</p:txBody>
      </p:sp>
      <p:pic>
        <p:nvPicPr>
          <p:cNvPr id="115715" name="Immagine 4" descr="catene leggere libere sier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628775"/>
            <a:ext cx="7081838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Gli esami cardine 1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776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  <a:p>
            <a:pPr eaLnBrk="1">
              <a:buFont typeface="Wingdings 2" pitchFamily="18" charset="2"/>
              <a:buNone/>
            </a:pPr>
            <a:r>
              <a:rPr lang="it-IT" sz="2000" b="1" smtClean="0">
                <a:solidFill>
                  <a:srgbClr val="FF0000"/>
                </a:solidFill>
              </a:rPr>
              <a:t>ELETTROFORESI  DELLE  PROTEINE  SIERICHE</a:t>
            </a:r>
          </a:p>
          <a:p>
            <a:pPr algn="just" eaLnBrk="1"/>
            <a:r>
              <a:rPr lang="it-IT" sz="1400" b="1" smtClean="0"/>
              <a:t>Facile esecuzione; facile interpretazione; basso costo; accessibile a tutti i laboratori</a:t>
            </a:r>
          </a:p>
          <a:p>
            <a:pPr algn="just" eaLnBrk="1"/>
            <a:endParaRPr lang="it-IT" sz="1400" b="1" smtClean="0"/>
          </a:p>
          <a:p>
            <a:pPr algn="just" eaLnBrk="1"/>
            <a:r>
              <a:rPr lang="it-IT" sz="1400" b="1" smtClean="0"/>
              <a:t>Utile in numerose patologie</a:t>
            </a:r>
          </a:p>
          <a:p>
            <a:pPr algn="just" eaLnBrk="1"/>
            <a:endParaRPr lang="it-IT" sz="1400" b="1" smtClean="0"/>
          </a:p>
          <a:p>
            <a:pPr algn="just" eaLnBrk="1"/>
            <a:r>
              <a:rPr lang="it-IT" sz="1400" b="1" smtClean="0"/>
              <a:t>Andrebbe richiesta in modo mirato,</a:t>
            </a:r>
          </a:p>
          <a:p>
            <a:pPr algn="just" eaLnBrk="1">
              <a:buFont typeface="Wingdings 2" pitchFamily="18" charset="2"/>
              <a:buNone/>
            </a:pPr>
            <a:r>
              <a:rPr lang="it-IT" sz="1400" b="1" smtClean="0"/>
              <a:t>      non come esame di routine</a:t>
            </a:r>
          </a:p>
          <a:p>
            <a:pPr algn="just" eaLnBrk="1"/>
            <a:endParaRPr lang="it-IT" sz="1400" b="1" smtClean="0"/>
          </a:p>
          <a:p>
            <a:pPr algn="just" eaLnBrk="1"/>
            <a:r>
              <a:rPr lang="it-IT" sz="1400" b="1" smtClean="0"/>
              <a:t>Considerate prevalenza ed evolutività</a:t>
            </a:r>
          </a:p>
          <a:p>
            <a:pPr algn="just" eaLnBrk="1">
              <a:buFont typeface="Wingdings 2" pitchFamily="18" charset="2"/>
              <a:buNone/>
            </a:pPr>
            <a:r>
              <a:rPr lang="it-IT" sz="1400" b="1" smtClean="0"/>
              <a:t>      della MGUS, può essere inclusa come </a:t>
            </a:r>
          </a:p>
          <a:p>
            <a:pPr algn="just" eaLnBrk="1">
              <a:buFont typeface="Wingdings 2" pitchFamily="18" charset="2"/>
              <a:buNone/>
            </a:pPr>
            <a:r>
              <a:rPr lang="it-IT" sz="1400" b="1" smtClean="0"/>
              <a:t>      screening in soggetti ospedalizzati </a:t>
            </a:r>
          </a:p>
          <a:p>
            <a:pPr algn="just" eaLnBrk="1">
              <a:buFont typeface="Wingdings 2" pitchFamily="18" charset="2"/>
              <a:buNone/>
            </a:pPr>
            <a:r>
              <a:rPr lang="it-IT" sz="1400" b="1" smtClean="0"/>
              <a:t>      dopo i 50 anni</a:t>
            </a:r>
          </a:p>
          <a:p>
            <a:pPr algn="just" eaLnBrk="1"/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708275"/>
            <a:ext cx="3446463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Gli esami cardine 2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981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lang="it-IT" sz="2000" b="1" smtClean="0">
                <a:solidFill>
                  <a:srgbClr val="FF0000"/>
                </a:solidFill>
              </a:rPr>
              <a:t>ELETTROFORESI  DELLE  PROTEINE  SIERICHE</a:t>
            </a:r>
          </a:p>
          <a:p>
            <a:pPr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>
              <a:solidFill>
                <a:srgbClr val="FF0000"/>
              </a:solidFill>
            </a:endParaRPr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</p:txBody>
      </p:sp>
      <p:pic>
        <p:nvPicPr>
          <p:cNvPr id="119811" name="Immagine 4" descr="Trac nor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133600"/>
            <a:ext cx="532765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Immagine 5" descr="corsa nor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141663"/>
            <a:ext cx="442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Gli esami cardine 3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185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lang="it-IT" sz="2000" b="1" smtClean="0">
                <a:solidFill>
                  <a:srgbClr val="FF0000"/>
                </a:solidFill>
              </a:rPr>
              <a:t>ELETTROFORESI  DELLE  PROTEINE  SIERICHE</a:t>
            </a:r>
          </a:p>
          <a:p>
            <a:pPr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>
              <a:solidFill>
                <a:srgbClr val="FF0000"/>
              </a:solidFill>
            </a:endParaRPr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</p:txBody>
      </p:sp>
      <p:pic>
        <p:nvPicPr>
          <p:cNvPr id="121859" name="Immagine 6" descr="Trak banda gam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060575"/>
            <a:ext cx="6234112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Immagine 7" descr="corsa banda gamm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997200"/>
            <a:ext cx="504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Gli esami cardine 4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390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lang="it-IT" sz="2000" b="1" smtClean="0">
                <a:solidFill>
                  <a:srgbClr val="FF0000"/>
                </a:solidFill>
              </a:rPr>
              <a:t>ELETTROFORESI  DELLE  PROTEINE  SIERICHE</a:t>
            </a:r>
          </a:p>
          <a:p>
            <a:pPr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>
              <a:solidFill>
                <a:srgbClr val="FF0000"/>
              </a:solidFill>
            </a:endParaRPr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</p:txBody>
      </p:sp>
      <p:pic>
        <p:nvPicPr>
          <p:cNvPr id="123907" name="Immagine 5" descr="Trac banda be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060575"/>
            <a:ext cx="61214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8" name="Immagine 8" descr="corsa banda bet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636838"/>
            <a:ext cx="50323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Gli esami cardine 5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595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lang="it-IT" sz="2000" b="1" smtClean="0">
                <a:solidFill>
                  <a:srgbClr val="FF0000"/>
                </a:solidFill>
              </a:rPr>
              <a:t>ELETTROFORESI  DELLE  PROTEINE  SIERICHE</a:t>
            </a:r>
          </a:p>
          <a:p>
            <a:pPr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>
              <a:solidFill>
                <a:srgbClr val="FF0000"/>
              </a:solidFill>
            </a:endParaRPr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</p:txBody>
      </p:sp>
      <p:pic>
        <p:nvPicPr>
          <p:cNvPr id="125955" name="Immagine 6" descr="Trac ipogam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989138"/>
            <a:ext cx="633730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Immagine 7" descr="corsa ipogamm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565400"/>
            <a:ext cx="5937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Gli esami cardine 6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800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lang="it-IT" sz="2000" b="1" smtClean="0">
                <a:solidFill>
                  <a:srgbClr val="FF0000"/>
                </a:solidFill>
              </a:rPr>
              <a:t>ELETTROFORESI  DELLE  PROTEINE  URINARIE  HR</a:t>
            </a:r>
          </a:p>
          <a:p>
            <a:pPr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>
              <a:solidFill>
                <a:srgbClr val="FF0000"/>
              </a:solidFill>
            </a:endParaRPr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</p:txBody>
      </p:sp>
      <p:pic>
        <p:nvPicPr>
          <p:cNvPr id="128003" name="Immagine 3" descr="ELFU H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060848"/>
            <a:ext cx="66960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0" y="188913"/>
            <a:ext cx="9144000" cy="1143000"/>
          </a:xfrm>
          <a:prstGeom prst="rect">
            <a:avLst/>
          </a:prstGeom>
          <a:solidFill>
            <a:srgbClr val="00CC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4400" b="1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Riccardo 65 anni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50825" y="2058988"/>
            <a:ext cx="8724900" cy="1460500"/>
          </a:xfrm>
          <a:prstGeom prst="rect">
            <a:avLst/>
          </a:prstGeom>
          <a:noFill/>
          <a:ln w="9360">
            <a:solidFill>
              <a:srgbClr val="1F497D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1313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altLang="it-IT" sz="2800">
                <a:solidFill>
                  <a:srgbClr val="003300"/>
                </a:solidFill>
                <a:latin typeface="Calibri" pitchFamily="34" charset="0"/>
                <a:ea typeface="ＭＳ Ｐゴシック"/>
                <a:cs typeface="ＭＳ Ｐゴシック"/>
              </a:rPr>
              <a:t>Ipertensione arteriosa in terapia con Losartan/htc</a:t>
            </a:r>
          </a:p>
          <a:p>
            <a:pPr marL="342900" indent="-341313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altLang="it-IT" sz="2800">
                <a:solidFill>
                  <a:srgbClr val="003300"/>
                </a:solidFill>
                <a:latin typeface="Calibri" pitchFamily="34" charset="0"/>
                <a:ea typeface="ＭＳ Ｐゴシック"/>
                <a:cs typeface="ＭＳ Ｐゴシック"/>
              </a:rPr>
              <a:t>Diabete Mellito tipo 2 in terapia con Metformina 850mgx3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25" y="1328738"/>
            <a:ext cx="31464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50825" y="4292600"/>
            <a:ext cx="8713788" cy="2470150"/>
          </a:xfrm>
          <a:prstGeom prst="rect">
            <a:avLst/>
          </a:prstGeom>
          <a:noFill/>
          <a:ln w="3240">
            <a:solidFill>
              <a:srgbClr val="1F497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600">
                <a:solidFill>
                  <a:srgbClr val="003300"/>
                </a:solidFill>
                <a:latin typeface="Calibri" pitchFamily="34" charset="0"/>
                <a:ea typeface="ＭＳ Ｐゴシック"/>
                <a:cs typeface="ＭＳ Ｐゴシック"/>
              </a:rPr>
              <a:t>Recente polmonite comunitaria risolta con antibioticoterapia (Levofloxacina 500mg/die). Al controllo  degli esami ematochimici modesta alterazione dell’elettroforesi proteica con segnalata banda in zona gamma. Alla visita odierna paziente asintomatico.  Nulla da segnalare all’EO.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625" y="3486150"/>
            <a:ext cx="3157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Gli esami cardine 7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005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lang="it-IT" sz="2000" b="1" smtClean="0">
                <a:solidFill>
                  <a:srgbClr val="FF0000"/>
                </a:solidFill>
              </a:rPr>
              <a:t>IMMUNOFISSAZIONE  SIERICA  E  URINARIA</a:t>
            </a:r>
          </a:p>
          <a:p>
            <a:pPr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>
              <a:solidFill>
                <a:srgbClr val="FF0000"/>
              </a:solidFill>
            </a:endParaRPr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</p:txBody>
      </p:sp>
      <p:pic>
        <p:nvPicPr>
          <p:cNvPr id="130051" name="Immagine 4" descr="Immunofissazio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989138"/>
            <a:ext cx="69135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Catene leggere libere 1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209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endParaRPr lang="it-IT" b="1" smtClean="0"/>
          </a:p>
          <a:p>
            <a:pPr eaLnBrk="1">
              <a:buFont typeface="Wingdings 2" pitchFamily="18" charset="2"/>
              <a:buNone/>
            </a:pPr>
            <a:r>
              <a:rPr lang="it-IT" b="1" smtClean="0"/>
              <a:t>Il laboratorio, sia nel siero che nelle urine, può:</a:t>
            </a:r>
          </a:p>
          <a:p>
            <a:pPr eaLnBrk="1"/>
            <a:r>
              <a:rPr lang="it-IT" b="1" smtClean="0"/>
              <a:t>dosarle con metodi immunologici</a:t>
            </a:r>
          </a:p>
          <a:p>
            <a:pPr eaLnBrk="1"/>
            <a:r>
              <a:rPr lang="it-IT" b="1" smtClean="0"/>
              <a:t>e dimostrane la monoclonalità con l’immunofissazione</a:t>
            </a:r>
          </a:p>
          <a:p>
            <a:pPr algn="just" eaLnBrk="1">
              <a:buFont typeface="Wingdings 2" pitchFamily="18" charset="2"/>
              <a:buNone/>
            </a:pPr>
            <a:endParaRPr lang="it-IT" sz="2000" b="1" smtClean="0">
              <a:solidFill>
                <a:srgbClr val="FF0000"/>
              </a:solidFill>
            </a:endParaRPr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</p:txBody>
      </p:sp>
      <p:pic>
        <p:nvPicPr>
          <p:cNvPr id="132099" name="Picture 7" descr="C:\Users\User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244975"/>
            <a:ext cx="2590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Catene leggere libere 2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414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lang="it-IT" sz="2000" b="1" smtClean="0">
                <a:solidFill>
                  <a:srgbClr val="FF0000"/>
                </a:solidFill>
              </a:rPr>
              <a:t>LA  DIMOSTRAZIONE  DELLA  MONOCLONALITA’</a:t>
            </a:r>
          </a:p>
          <a:p>
            <a:pPr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>
              <a:solidFill>
                <a:srgbClr val="FF0000"/>
              </a:solidFill>
            </a:endParaRPr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</p:txBody>
      </p:sp>
      <p:pic>
        <p:nvPicPr>
          <p:cNvPr id="134147" name="Immagine 6" descr="Bence-Jon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916113"/>
            <a:ext cx="56848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Catene leggere libere 3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6194" name="Segnaposto contenuto 2"/>
          <p:cNvSpPr>
            <a:spLocks noGrp="1"/>
          </p:cNvSpPr>
          <p:nvPr>
            <p:ph idx="1"/>
          </p:nvPr>
        </p:nvSpPr>
        <p:spPr>
          <a:xfrm>
            <a:off x="1435100" y="1447800"/>
            <a:ext cx="4505325" cy="4800600"/>
          </a:xfrm>
        </p:spPr>
        <p:txBody>
          <a:bodyPr/>
          <a:lstStyle/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r>
              <a:rPr lang="it-IT" sz="2000" b="1" smtClean="0"/>
              <a:t>Nella MGUS:</a:t>
            </a:r>
          </a:p>
          <a:p>
            <a:pPr algn="just" eaLnBrk="1"/>
            <a:r>
              <a:rPr lang="it-IT" sz="2000" b="1" smtClean="0"/>
              <a:t>il dosaggio di </a:t>
            </a:r>
            <a:r>
              <a:rPr lang="it-IT" sz="2000" b="1" smtClean="0">
                <a:latin typeface="Symbol" pitchFamily="18" charset="2"/>
              </a:rPr>
              <a:t>k</a:t>
            </a:r>
            <a:r>
              <a:rPr lang="it-IT" sz="2000" b="1" smtClean="0"/>
              <a:t> e </a:t>
            </a:r>
            <a:r>
              <a:rPr lang="it-IT" sz="2000" b="1" smtClean="0">
                <a:latin typeface="Symbol" pitchFamily="18" charset="2"/>
              </a:rPr>
              <a:t>l</a:t>
            </a:r>
            <a:r>
              <a:rPr lang="it-IT" sz="2000" b="1" smtClean="0"/>
              <a:t> libere nel siero è utile per evidenziare le rare forme micromolecolari (CM formata dalla sola catena leggera libera; rapporto </a:t>
            </a:r>
            <a:r>
              <a:rPr lang="it-IT" sz="2000" b="1" smtClean="0">
                <a:latin typeface="Symbol" pitchFamily="18" charset="2"/>
              </a:rPr>
              <a:t>k</a:t>
            </a:r>
            <a:r>
              <a:rPr lang="it-IT" sz="2000" b="1" smtClean="0"/>
              <a:t>/</a:t>
            </a:r>
            <a:r>
              <a:rPr lang="it-IT" sz="2000" b="1" smtClean="0">
                <a:latin typeface="Symbol" pitchFamily="18" charset="2"/>
              </a:rPr>
              <a:t>l</a:t>
            </a:r>
            <a:r>
              <a:rPr lang="it-IT" sz="2000" b="1" smtClean="0"/>
              <a:t> libere &gt;1,65 per aumento delle catene </a:t>
            </a:r>
            <a:r>
              <a:rPr lang="it-IT" sz="2000" b="1" smtClean="0">
                <a:latin typeface="Symbol" pitchFamily="18" charset="2"/>
              </a:rPr>
              <a:t>k</a:t>
            </a:r>
            <a:r>
              <a:rPr lang="it-IT" sz="2000" b="1" smtClean="0"/>
              <a:t> o &lt;0,26 per aumento delle catene </a:t>
            </a:r>
            <a:r>
              <a:rPr lang="it-IT" sz="2000" b="1" smtClean="0">
                <a:latin typeface="Symbol" pitchFamily="18" charset="2"/>
              </a:rPr>
              <a:t>l</a:t>
            </a:r>
            <a:r>
              <a:rPr lang="it-IT" sz="2000" b="1" smtClean="0"/>
              <a:t>);</a:t>
            </a:r>
          </a:p>
          <a:p>
            <a:pPr algn="just" eaLnBrk="1"/>
            <a:r>
              <a:rPr lang="it-IT" sz="2000" b="1" smtClean="0"/>
              <a:t>la proteinuria di Bence-Jones non è criterio diagnostico ma va ricercata per il monitoraggio.</a:t>
            </a:r>
          </a:p>
          <a:p>
            <a:pPr algn="just" eaLnBrk="1">
              <a:buFont typeface="Wingdings 2" pitchFamily="18" charset="2"/>
              <a:buNone/>
            </a:pPr>
            <a:endParaRPr lang="it-IT" sz="2000" b="1" smtClean="0">
              <a:solidFill>
                <a:srgbClr val="FF0000"/>
              </a:solidFill>
            </a:endParaRPr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</p:txBody>
      </p:sp>
      <p:pic>
        <p:nvPicPr>
          <p:cNvPr id="136195" name="Picture 1" descr="C:\Users\User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349500"/>
            <a:ext cx="24479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Valutazione della plasmocitosi midollare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824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endParaRPr lang="it-IT" sz="2000" b="1" smtClean="0">
              <a:solidFill>
                <a:srgbClr val="FF0000"/>
              </a:solidFill>
            </a:endParaRPr>
          </a:p>
          <a:p>
            <a:pPr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>
              <a:solidFill>
                <a:srgbClr val="FF0000"/>
              </a:solidFill>
            </a:endParaRPr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  <a:p>
            <a:pPr algn="just" eaLnBrk="1">
              <a:buFont typeface="Wingdings 2" pitchFamily="18" charset="2"/>
              <a:buNone/>
            </a:pPr>
            <a:endParaRPr lang="it-IT" sz="2000" b="1" smtClean="0"/>
          </a:p>
        </p:txBody>
      </p:sp>
      <p:pic>
        <p:nvPicPr>
          <p:cNvPr id="138243" name="Immagine 4" descr="mieloma_multiplo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773238"/>
            <a:ext cx="62642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Alcuni esami per il monitoraggio 1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029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lang="it-IT" sz="2000" b="1" smtClean="0">
                <a:solidFill>
                  <a:srgbClr val="FF0000"/>
                </a:solidFill>
              </a:rPr>
              <a:t>IL  BNP</a:t>
            </a:r>
          </a:p>
        </p:txBody>
      </p:sp>
      <p:pic>
        <p:nvPicPr>
          <p:cNvPr id="140291" name="Immagine 5" descr="BN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773238"/>
            <a:ext cx="69072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MGUS</a:t>
            </a:r>
            <a:b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sz="2700" b="1" dirty="0" smtClean="0">
                <a:solidFill>
                  <a:schemeClr val="tx2">
                    <a:satMod val="130000"/>
                  </a:schemeClr>
                </a:solidFill>
              </a:rPr>
              <a:t>Alcuni esami per il monitoraggio 1</a:t>
            </a: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233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Wingdings 2" pitchFamily="18" charset="2"/>
              <a:buNone/>
            </a:pPr>
            <a:r>
              <a:rPr lang="it-IT" sz="2000" b="1" smtClean="0">
                <a:solidFill>
                  <a:srgbClr val="FF0000"/>
                </a:solidFill>
              </a:rPr>
              <a:t>CRIOAGGLUTININE  E CRIOGLOBULINE</a:t>
            </a:r>
          </a:p>
        </p:txBody>
      </p:sp>
      <p:pic>
        <p:nvPicPr>
          <p:cNvPr id="142339" name="Immagine 6" descr="Crioglobuline e aagglutin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989138"/>
            <a:ext cx="76327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9625"/>
          </a:xfrm>
        </p:spPr>
        <p:txBody>
          <a:bodyPr/>
          <a:lstStyle/>
          <a:p>
            <a:pPr eaLnBrk="1" hangingPunct="1"/>
            <a:r>
              <a:rPr lang="it-IT" sz="3600" b="1" u="sng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TAKE HOME MESSAGES:</a:t>
            </a:r>
          </a:p>
        </p:txBody>
      </p:sp>
      <p:graphicFrame>
        <p:nvGraphicFramePr>
          <p:cNvPr id="9" name="Diagramma 8"/>
          <p:cNvGraphicFramePr/>
          <p:nvPr/>
        </p:nvGraphicFramePr>
        <p:xfrm>
          <a:off x="0" y="764704"/>
          <a:ext cx="9144000" cy="609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/>
              <a:t>thm</a:t>
            </a:r>
          </a:p>
        </p:txBody>
      </p:sp>
      <p:sp>
        <p:nvSpPr>
          <p:cNvPr id="1812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000" dirty="0" smtClean="0"/>
              <a:t>Il corretto inquadramento delle </a:t>
            </a:r>
            <a:r>
              <a:rPr lang="it-IT" sz="2000" dirty="0" err="1" smtClean="0"/>
              <a:t>gammapatie</a:t>
            </a:r>
            <a:r>
              <a:rPr lang="it-IT" sz="2000" dirty="0" smtClean="0"/>
              <a:t> monoclonali ed il loro </a:t>
            </a:r>
            <a:r>
              <a:rPr lang="it-IT" sz="2000" dirty="0" err="1" smtClean="0"/>
              <a:t>follow</a:t>
            </a:r>
            <a:r>
              <a:rPr lang="it-IT" sz="2000" dirty="0" smtClean="0"/>
              <a:t> up sono compito del MMG, ricorrendo in caso di dubbio ad un consulto specialistico ematologico tramite help desk.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it-IT" sz="2000" dirty="0" smtClean="0"/>
          </a:p>
          <a:p>
            <a:pPr>
              <a:lnSpc>
                <a:spcPct val="90000"/>
              </a:lnSpc>
            </a:pPr>
            <a:r>
              <a:rPr lang="it-IT" sz="2000" dirty="0" smtClean="0"/>
              <a:t>L’elettroforesi proteica </a:t>
            </a:r>
            <a:r>
              <a:rPr lang="it-IT" sz="2000" u="sng" dirty="0" smtClean="0"/>
              <a:t>non</a:t>
            </a:r>
            <a:r>
              <a:rPr lang="it-IT" sz="2000" dirty="0" smtClean="0"/>
              <a:t> dovrebbe essere esame di routine.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it-IT" sz="2000" dirty="0" smtClean="0"/>
          </a:p>
          <a:p>
            <a:pPr>
              <a:lnSpc>
                <a:spcPct val="90000"/>
              </a:lnSpc>
            </a:pPr>
            <a:r>
              <a:rPr lang="it-IT" sz="2000" dirty="0" smtClean="0"/>
              <a:t>La MGUS nella maggioranza dei casi resta stabile per parecchi anni, ma vi è un certo rischio di evoluzione(1% anno) in una malattia proliferativa.</a:t>
            </a:r>
          </a:p>
          <a:p>
            <a:pPr>
              <a:lnSpc>
                <a:spcPct val="90000"/>
              </a:lnSpc>
            </a:pPr>
            <a:r>
              <a:rPr lang="it-IT" sz="2000" dirty="0" smtClean="0"/>
              <a:t>Nei pazienti con MGUS il riscontro di: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it-IT" sz="2000" dirty="0" smtClean="0"/>
              <a:t>	</a:t>
            </a:r>
            <a:r>
              <a:rPr lang="it-IT" sz="1200" dirty="0" smtClean="0"/>
              <a:t>- Anemia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it-IT" sz="1200" dirty="0" smtClean="0"/>
              <a:t>	- Peggioramento della funzione renale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it-IT" sz="1200" dirty="0" smtClean="0"/>
              <a:t>	- Dolori ossei persistenti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it-IT" sz="1200" dirty="0" smtClean="0"/>
              <a:t>	- </a:t>
            </a:r>
            <a:r>
              <a:rPr lang="it-IT" sz="1200" dirty="0" err="1" smtClean="0"/>
              <a:t>Ipercalcemia</a:t>
            </a:r>
            <a:r>
              <a:rPr lang="it-IT" sz="1200" dirty="0" smtClean="0"/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it-IT" sz="1200" dirty="0" smtClean="0"/>
              <a:t>	- incremento significativo della componente monoclonale ( confermato ad un secondo controllo del valore dopo circa 30 </a:t>
            </a:r>
            <a:r>
              <a:rPr lang="it-IT" sz="1200" dirty="0" err="1" smtClean="0"/>
              <a:t>gg</a:t>
            </a:r>
            <a:r>
              <a:rPr lang="it-IT" sz="1200" dirty="0" smtClean="0"/>
              <a:t>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it-IT" sz="2000" u="sng" dirty="0" smtClean="0"/>
              <a:t>Devono evocare il sospetto di evoluzione della </a:t>
            </a:r>
            <a:r>
              <a:rPr lang="it-IT" sz="2000" u="sng" dirty="0" err="1" smtClean="0"/>
              <a:t>gammapatia</a:t>
            </a:r>
            <a:r>
              <a:rPr lang="it-IT" sz="1200" dirty="0" smtClean="0"/>
              <a:t>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419100"/>
            <a:ext cx="8218488" cy="1354138"/>
          </a:xfrm>
          <a:prstGeom prst="rect">
            <a:avLst/>
          </a:prstGeom>
          <a:solidFill>
            <a:srgbClr val="B9CDE5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800">
                <a:solidFill>
                  <a:srgbClr val="000000"/>
                </a:solidFill>
              </a:rPr>
              <a:t>Perché a Riccardo è stata chiesta un’elettroforesi sieroproteica (S-EF)?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800">
                <a:solidFill>
                  <a:srgbClr val="000000"/>
                </a:solidFill>
              </a:rPr>
              <a:t>S-EF va considerata un esame di routine?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3860800"/>
            <a:ext cx="17573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57200" y="1962150"/>
            <a:ext cx="59150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>
                <a:solidFill>
                  <a:srgbClr val="000000"/>
                </a:solidFill>
              </a:rPr>
              <a:t>Per il laboratorista è luogo comune riscontrare:  </a:t>
            </a:r>
          </a:p>
          <a:p>
            <a:pPr algn="just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>
                <a:solidFill>
                  <a:srgbClr val="000000"/>
                </a:solidFill>
              </a:rPr>
              <a:t>S-EF  tra gli esami di routine del paziente ospedalizzato</a:t>
            </a:r>
          </a:p>
          <a:p>
            <a:pPr algn="just"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>
                <a:solidFill>
                  <a:srgbClr val="000000"/>
                </a:solidFill>
              </a:rPr>
              <a:t>S-EF tra gli esami di laboratorio richiesti dai medici di base  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4213" y="3795713"/>
            <a:ext cx="6264275" cy="2587625"/>
          </a:xfrm>
          <a:prstGeom prst="rect">
            <a:avLst/>
          </a:prstGeom>
          <a:noFill/>
          <a:ln w="6336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>
                <a:solidFill>
                  <a:srgbClr val="000000"/>
                </a:solidFill>
              </a:rPr>
              <a:t>Questo perché </a:t>
            </a:r>
            <a:r>
              <a:rPr lang="it-IT" altLang="it-IT" b="1">
                <a:solidFill>
                  <a:srgbClr val="FF0000"/>
                </a:solidFill>
              </a:rPr>
              <a:t>l’elettroforesi sieroproteica </a:t>
            </a:r>
            <a:r>
              <a:rPr lang="it-IT" altLang="it-IT">
                <a:solidFill>
                  <a:srgbClr val="000000"/>
                </a:solidFill>
              </a:rPr>
              <a:t>è </a:t>
            </a:r>
          </a:p>
          <a:p>
            <a:pPr algn="just">
              <a:buFont typeface="Arial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>
                <a:solidFill>
                  <a:srgbClr val="000000"/>
                </a:solidFill>
              </a:rPr>
              <a:t>esame </a:t>
            </a:r>
            <a:r>
              <a:rPr lang="it-IT" altLang="it-IT" u="sng">
                <a:solidFill>
                  <a:srgbClr val="000000"/>
                </a:solidFill>
              </a:rPr>
              <a:t>non invasivo </a:t>
            </a:r>
          </a:p>
          <a:p>
            <a:pPr algn="just">
              <a:buFont typeface="Arial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>
                <a:solidFill>
                  <a:srgbClr val="000000"/>
                </a:solidFill>
              </a:rPr>
              <a:t>esame </a:t>
            </a:r>
            <a:r>
              <a:rPr lang="it-IT" altLang="it-IT" u="sng">
                <a:solidFill>
                  <a:srgbClr val="000000"/>
                </a:solidFill>
              </a:rPr>
              <a:t>poco costoso</a:t>
            </a:r>
          </a:p>
          <a:p>
            <a:pPr algn="just">
              <a:buFont typeface="Arial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>
                <a:solidFill>
                  <a:srgbClr val="000000"/>
                </a:solidFill>
              </a:rPr>
              <a:t>esame </a:t>
            </a:r>
            <a:r>
              <a:rPr lang="it-IT" altLang="it-IT" u="sng">
                <a:solidFill>
                  <a:srgbClr val="000000"/>
                </a:solidFill>
              </a:rPr>
              <a:t>facilmente accessibile </a:t>
            </a:r>
            <a:r>
              <a:rPr lang="it-IT" altLang="it-IT">
                <a:solidFill>
                  <a:srgbClr val="000000"/>
                </a:solidFill>
              </a:rPr>
              <a:t>(è svolto praticamente da tutti i servizi di Medicina di Laboratorio)</a:t>
            </a:r>
          </a:p>
          <a:p>
            <a:pPr algn="just">
              <a:buFont typeface="Arial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u="sng">
                <a:solidFill>
                  <a:srgbClr val="000000"/>
                </a:solidFill>
              </a:rPr>
              <a:t>fonte di indicazione semiquantitativa di numerose proteine plasmatiche </a:t>
            </a:r>
            <a:r>
              <a:rPr lang="it-IT" altLang="it-IT">
                <a:solidFill>
                  <a:srgbClr val="000000"/>
                </a:solidFill>
              </a:rPr>
              <a:t>(es. valutazione albumina, proteine di fase acuta, gammaglobuline..)</a:t>
            </a:r>
          </a:p>
          <a:p>
            <a:pPr algn="just">
              <a:buFont typeface="Arial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u="sng">
                <a:solidFill>
                  <a:srgbClr val="000000"/>
                </a:solidFill>
              </a:rPr>
              <a:t>fonte di indicazione generica di profili patologici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380288" y="-26988"/>
            <a:ext cx="1763712" cy="458788"/>
          </a:xfrm>
          <a:prstGeom prst="rect">
            <a:avLst/>
          </a:prstGeom>
          <a:solidFill>
            <a:srgbClr val="FAE778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200" b="1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+mn-cs"/>
              </a:rPr>
              <a:t>L’APPROPRIATEZZA DELLA RICHIESTA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0" y="60325"/>
            <a:ext cx="9144000" cy="1025525"/>
          </a:xfrm>
          <a:prstGeom prst="rect">
            <a:avLst/>
          </a:prstGeom>
          <a:solidFill>
            <a:srgbClr val="F2F2F2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6000" b="1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it-IT" altLang="it-IT" sz="5400">
                <a:solidFill>
                  <a:srgbClr val="0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alutazione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1125538"/>
            <a:ext cx="9144000" cy="1617662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3600">
                <a:solidFill>
                  <a:srgbClr val="000000"/>
                </a:solidFill>
                <a:latin typeface="Arial Narrow" pitchFamily="34" charset="0"/>
              </a:rPr>
              <a:t>Vista la recente infezione (polmonite)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3600">
                <a:solidFill>
                  <a:srgbClr val="000000"/>
                </a:solidFill>
                <a:latin typeface="Arial Narrow" pitchFamily="34" charset="0"/>
              </a:rPr>
              <a:t> ripeto gli esami a distanza di un mese …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80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20963"/>
            <a:ext cx="914400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0825" y="2565400"/>
            <a:ext cx="3649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400">
                <a:solidFill>
                  <a:srgbClr val="000000"/>
                </a:solidFill>
                <a:latin typeface="Calibri" pitchFamily="34" charset="0"/>
              </a:rPr>
              <a:t>Riccardo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95288" y="4221163"/>
            <a:ext cx="36496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400">
                <a:solidFill>
                  <a:srgbClr val="000000"/>
                </a:solidFill>
                <a:latin typeface="Calibri" pitchFamily="34" charset="0"/>
              </a:rPr>
              <a:t>Elettroforesi sierica, Emocromo con formula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539750" y="260350"/>
            <a:ext cx="6059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320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Riccardo torna dopo un mese con gli esami…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1848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Emocromo: normale, in particolare normalizzazione leucociti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Elettroforesi sieroproteica: confermata banda in zona gamma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88913"/>
            <a:ext cx="1943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3644900"/>
            <a:ext cx="617061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1025525"/>
          </a:xfrm>
          <a:solidFill>
            <a:srgbClr val="F2F2F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it-IT" sz="6000" b="1" smtClean="0">
                <a:latin typeface="Arial Narrow" pitchFamily="34" charset="0"/>
              </a:rPr>
              <a:t>V</a:t>
            </a:r>
            <a:r>
              <a:rPr lang="it-IT" sz="5400" smtClean="0">
                <a:latin typeface="Arial Narrow" pitchFamily="34" charset="0"/>
              </a:rPr>
              <a:t>alutazione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1125538"/>
            <a:ext cx="9144000" cy="9540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atin typeface="Arial Narrow"/>
                <a:cs typeface="Arial Narrow"/>
              </a:rPr>
              <a:t>Mi trovo di fronte a una MGUS?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atin typeface="Arial Narrow"/>
                <a:cs typeface="Arial Narrow"/>
              </a:rPr>
              <a:t>Che accertamenti vanno eseguiti?</a:t>
            </a:r>
            <a:endParaRPr lang="it-IT" sz="2800" b="1" u="sng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pic>
        <p:nvPicPr>
          <p:cNvPr id="49155" name="Immagin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0963"/>
            <a:ext cx="914400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CasellaDiTesto 10"/>
          <p:cNvSpPr txBox="1">
            <a:spLocks noChangeArrowheads="1"/>
          </p:cNvSpPr>
          <p:nvPr/>
        </p:nvSpPr>
        <p:spPr bwMode="auto">
          <a:xfrm>
            <a:off x="250825" y="2565400"/>
            <a:ext cx="3649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alibri" pitchFamily="34" charset="0"/>
              </a:rPr>
              <a:t>Riccardo</a:t>
            </a:r>
          </a:p>
        </p:txBody>
      </p:sp>
      <p:pic>
        <p:nvPicPr>
          <p:cNvPr id="9" name="Immagine 8" descr="lampad 3.jpg"/>
          <p:cNvPicPr>
            <a:picLocks noChangeAspect="1"/>
          </p:cNvPicPr>
          <p:nvPr/>
        </p:nvPicPr>
        <p:blipFill>
          <a:blip r:embed="rId3" cstate="print"/>
          <a:srcRect r="7806"/>
          <a:stretch>
            <a:fillRect/>
          </a:stretch>
        </p:blipFill>
        <p:spPr bwMode="auto">
          <a:xfrm>
            <a:off x="2700338" y="2781300"/>
            <a:ext cx="26543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CasellaDiTesto 10"/>
          <p:cNvSpPr txBox="1">
            <a:spLocks noChangeArrowheads="1"/>
          </p:cNvSpPr>
          <p:nvPr/>
        </p:nvSpPr>
        <p:spPr bwMode="auto">
          <a:xfrm>
            <a:off x="468313" y="4292600"/>
            <a:ext cx="3649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Calibri" pitchFamily="34" charset="0"/>
              </a:rPr>
              <a:t>…</a:t>
            </a:r>
          </a:p>
        </p:txBody>
      </p:sp>
      <p:sp>
        <p:nvSpPr>
          <p:cNvPr id="12" name="CasellaDiTesto 10"/>
          <p:cNvSpPr txBox="1">
            <a:spLocks noChangeArrowheads="1"/>
          </p:cNvSpPr>
          <p:nvPr/>
        </p:nvSpPr>
        <p:spPr bwMode="auto">
          <a:xfrm rot="20784979">
            <a:off x="2122488" y="4987925"/>
            <a:ext cx="4205287" cy="11080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dirty="0">
                <a:solidFill>
                  <a:srgbClr val="FF0000"/>
                </a:solidFill>
                <a:latin typeface="Calibri" pitchFamily="34" charset="0"/>
                <a:cs typeface="+mn-cs"/>
              </a:rPr>
              <a:t>PDT ASL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2841</Words>
  <Application>Microsoft Office PowerPoint</Application>
  <PresentationFormat>Presentazione su schermo (4:3)</PresentationFormat>
  <Paragraphs>650</Paragraphs>
  <Slides>58</Slides>
  <Notes>50</Notes>
  <HiddenSlides>1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58</vt:i4>
      </vt:variant>
    </vt:vector>
  </HeadingPairs>
  <TitlesOfParts>
    <vt:vector size="61" baseType="lpstr">
      <vt:lpstr>1_Tema di Office</vt:lpstr>
      <vt:lpstr>2_Tema di Office</vt:lpstr>
      <vt:lpstr>3_Tema di Office</vt:lpstr>
      <vt:lpstr>Diapositiva 1</vt:lpstr>
      <vt:lpstr>Diapositiva 2</vt:lpstr>
      <vt:lpstr>MGUS</vt:lpstr>
      <vt:lpstr>MGUS</vt:lpstr>
      <vt:lpstr>Diapositiva 5</vt:lpstr>
      <vt:lpstr>Diapositiva 6</vt:lpstr>
      <vt:lpstr>Diapositiva 7</vt:lpstr>
      <vt:lpstr>Diapositiva 8</vt:lpstr>
      <vt:lpstr>Valutazione</vt:lpstr>
      <vt:lpstr>Valutazione</vt:lpstr>
      <vt:lpstr>Diapositiva 11</vt:lpstr>
      <vt:lpstr>Diapositiva 12</vt:lpstr>
      <vt:lpstr>Diapositiva 13</vt:lpstr>
      <vt:lpstr>Diapositiva 14</vt:lpstr>
      <vt:lpstr>Diapositiva 15</vt:lpstr>
      <vt:lpstr>CM sierica e/o urinaria può essere… MGUS  Gammopatia Monoclonale di Incerto Significato</vt:lpstr>
      <vt:lpstr>Diapositiva 17</vt:lpstr>
      <vt:lpstr>Diapositiva 18</vt:lpstr>
      <vt:lpstr>MIELOMA: CRITERI DIAGNOSTICI sec. International Myeloma Working Group</vt:lpstr>
      <vt:lpstr>MIELOMA ASINTOMATICO: CRITERI DIAGNOSTICI sec. International Myeloma Working Group</vt:lpstr>
      <vt:lpstr>MGUS: diagnosi differenziale vs mieloma</vt:lpstr>
      <vt:lpstr>Diapositiva 22</vt:lpstr>
      <vt:lpstr>Cosa faccio???</vt:lpstr>
      <vt:lpstr>Diapositiva 24</vt:lpstr>
      <vt:lpstr>Cosa faccio??? Fase diagnostica per riscontro di CM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Comparsa segni di allarme: E’ NECESSARIO L’AVVIO DEL PAZIENTE ALL’EMATOLOGO</vt:lpstr>
      <vt:lpstr>Diapositiva 36</vt:lpstr>
      <vt:lpstr>Diapositiva 37</vt:lpstr>
      <vt:lpstr>CM: diagnosi differenziale. Casi clinici</vt:lpstr>
      <vt:lpstr>AMBULATORIO DI EMATOLOGIA</vt:lpstr>
      <vt:lpstr>Gammopatia monoclonale di significato indeterminato (MGUS)</vt:lpstr>
      <vt:lpstr>MGUS Valutazione di laboratorio 1</vt:lpstr>
      <vt:lpstr>MGUS Valutazione di laboratorio 2</vt:lpstr>
      <vt:lpstr>MGUS Un’indispensabile premessa di fisiopatologia</vt:lpstr>
      <vt:lpstr>MGUS Gli esami cardine 1</vt:lpstr>
      <vt:lpstr>MGUS Gli esami cardine 2</vt:lpstr>
      <vt:lpstr>MGUS Gli esami cardine 3</vt:lpstr>
      <vt:lpstr>MGUS Gli esami cardine 4</vt:lpstr>
      <vt:lpstr>MGUS Gli esami cardine 5</vt:lpstr>
      <vt:lpstr>MGUS Gli esami cardine 6</vt:lpstr>
      <vt:lpstr>MGUS Gli esami cardine 7</vt:lpstr>
      <vt:lpstr>MGUS Catene leggere libere 1</vt:lpstr>
      <vt:lpstr>MGUS Catene leggere libere 2</vt:lpstr>
      <vt:lpstr>MGUS Catene leggere libere 3</vt:lpstr>
      <vt:lpstr>MGUS Valutazione della plasmocitosi midollare</vt:lpstr>
      <vt:lpstr>MGUS Alcuni esami per il monitoraggio 1</vt:lpstr>
      <vt:lpstr>MGUS Alcuni esami per il monitoraggio 1</vt:lpstr>
      <vt:lpstr>TAKE HOME MESSAGES:</vt:lpstr>
      <vt:lpstr>thm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Chiara Savoldi</dc:creator>
  <cp:lastModifiedBy>lorenzo zanini</cp:lastModifiedBy>
  <cp:revision>107</cp:revision>
  <dcterms:created xsi:type="dcterms:W3CDTF">2014-03-06T16:31:33Z</dcterms:created>
  <dcterms:modified xsi:type="dcterms:W3CDTF">2014-09-19T12:03:43Z</dcterms:modified>
</cp:coreProperties>
</file>