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7"/>
  </p:notesMasterIdLst>
  <p:sldIdLst>
    <p:sldId id="258" r:id="rId3"/>
    <p:sldId id="303" r:id="rId4"/>
    <p:sldId id="304" r:id="rId5"/>
    <p:sldId id="305" r:id="rId6"/>
    <p:sldId id="280" r:id="rId7"/>
    <p:sldId id="530" r:id="rId8"/>
    <p:sldId id="531" r:id="rId9"/>
    <p:sldId id="523" r:id="rId10"/>
    <p:sldId id="522" r:id="rId11"/>
    <p:sldId id="306" r:id="rId12"/>
    <p:sldId id="285" r:id="rId13"/>
    <p:sldId id="596" r:id="rId14"/>
    <p:sldId id="597" r:id="rId15"/>
    <p:sldId id="598" r:id="rId16"/>
    <p:sldId id="599" r:id="rId17"/>
    <p:sldId id="600" r:id="rId18"/>
    <p:sldId id="601" r:id="rId19"/>
    <p:sldId id="602" r:id="rId20"/>
    <p:sldId id="603" r:id="rId21"/>
    <p:sldId id="604" r:id="rId22"/>
    <p:sldId id="605" r:id="rId23"/>
    <p:sldId id="606" r:id="rId24"/>
    <p:sldId id="607" r:id="rId25"/>
    <p:sldId id="608" r:id="rId26"/>
    <p:sldId id="609" r:id="rId27"/>
    <p:sldId id="610" r:id="rId28"/>
    <p:sldId id="611" r:id="rId29"/>
    <p:sldId id="612" r:id="rId30"/>
    <p:sldId id="613" r:id="rId31"/>
    <p:sldId id="614" r:id="rId32"/>
    <p:sldId id="615" r:id="rId33"/>
    <p:sldId id="616" r:id="rId34"/>
    <p:sldId id="617" r:id="rId35"/>
    <p:sldId id="618" r:id="rId36"/>
    <p:sldId id="619" r:id="rId37"/>
    <p:sldId id="620" r:id="rId38"/>
    <p:sldId id="621" r:id="rId39"/>
    <p:sldId id="622" r:id="rId40"/>
    <p:sldId id="623" r:id="rId41"/>
    <p:sldId id="624" r:id="rId42"/>
    <p:sldId id="625" r:id="rId43"/>
    <p:sldId id="626" r:id="rId44"/>
    <p:sldId id="627" r:id="rId45"/>
    <p:sldId id="628" r:id="rId46"/>
    <p:sldId id="629" r:id="rId47"/>
    <p:sldId id="630" r:id="rId48"/>
    <p:sldId id="631" r:id="rId49"/>
    <p:sldId id="632" r:id="rId50"/>
    <p:sldId id="571" r:id="rId51"/>
    <p:sldId id="572" r:id="rId52"/>
    <p:sldId id="573" r:id="rId53"/>
    <p:sldId id="574" r:id="rId54"/>
    <p:sldId id="575" r:id="rId55"/>
    <p:sldId id="576" r:id="rId56"/>
    <p:sldId id="577" r:id="rId57"/>
    <p:sldId id="578" r:id="rId58"/>
    <p:sldId id="579" r:id="rId59"/>
    <p:sldId id="580" r:id="rId60"/>
    <p:sldId id="581" r:id="rId61"/>
    <p:sldId id="582" r:id="rId62"/>
    <p:sldId id="583" r:id="rId63"/>
    <p:sldId id="584" r:id="rId64"/>
    <p:sldId id="585" r:id="rId65"/>
    <p:sldId id="586" r:id="rId66"/>
    <p:sldId id="587" r:id="rId67"/>
    <p:sldId id="588" r:id="rId68"/>
    <p:sldId id="589" r:id="rId69"/>
    <p:sldId id="590" r:id="rId70"/>
    <p:sldId id="591" r:id="rId71"/>
    <p:sldId id="592" r:id="rId72"/>
    <p:sldId id="593" r:id="rId73"/>
    <p:sldId id="594" r:id="rId74"/>
    <p:sldId id="595" r:id="rId75"/>
    <p:sldId id="533" r:id="rId76"/>
  </p:sldIdLst>
  <p:sldSz cx="9144000" cy="6858000" type="screen4x3"/>
  <p:notesSz cx="6819900" cy="9931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56" autoAdjust="0"/>
    <p:restoredTop sz="98925" autoAdjust="0"/>
  </p:normalViewPr>
  <p:slideViewPr>
    <p:cSldViewPr>
      <p:cViewPr varScale="1">
        <p:scale>
          <a:sx n="87" d="100"/>
          <a:sy n="87" d="100"/>
        </p:scale>
        <p:origin x="-9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/>
      <dgm:spPr/>
      <dgm:t>
        <a:bodyPr/>
        <a:lstStyle/>
        <a:p>
          <a:r>
            <a:rPr lang="it-IT" b="1" dirty="0" smtClean="0"/>
            <a:t>Screening di base: creatinina (per </a:t>
          </a:r>
          <a:r>
            <a:rPr lang="it-IT" b="1" dirty="0" err="1" smtClean="0"/>
            <a:t>eGFR</a:t>
          </a:r>
          <a:r>
            <a:rPr lang="it-IT" b="1" dirty="0" smtClean="0"/>
            <a:t>) ed esame urine. Oltre al profilo di RCV definiscono il rischio di progressione della Malattia renale cronica. Se proteinuria (</a:t>
          </a:r>
          <a:r>
            <a:rPr lang="it-IT" b="1" dirty="0" err="1" smtClean="0"/>
            <a:t>stick</a:t>
          </a:r>
          <a:r>
            <a:rPr lang="it-IT" b="1" dirty="0" smtClean="0"/>
            <a:t>) positiva </a:t>
          </a:r>
          <a:r>
            <a:rPr lang="it-IT" b="1" dirty="0" smtClean="0">
              <a:sym typeface="Wingdings" pitchFamily="2" charset="2"/>
            </a:rPr>
            <a:t> esame </a:t>
          </a:r>
          <a:r>
            <a:rPr lang="it-IT" b="1" dirty="0" err="1" smtClean="0">
              <a:sym typeface="Wingdings" pitchFamily="2" charset="2"/>
            </a:rPr>
            <a:t>ch</a:t>
          </a:r>
          <a:r>
            <a:rPr lang="it-IT" b="1" dirty="0" smtClean="0">
              <a:sym typeface="Wingdings" pitchFamily="2" charset="2"/>
            </a:rPr>
            <a:t>. fisico urine e albuminuria su 1° minzione del mattino</a:t>
          </a:r>
          <a:r>
            <a:rPr lang="it-IT" b="1" dirty="0" smtClean="0"/>
            <a:t> </a:t>
          </a:r>
          <a:endParaRPr lang="it-IT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Monitoraggio sempre nello stesso laboratorio (i limiti di riferimento sono metodica dipendente!)</a:t>
          </a:r>
          <a:endParaRPr lang="it-IT" sz="2000" b="1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dirty="0" smtClean="0"/>
            <a:t>  Esami di accompagnamento alla richiesta di prima visita Nefrologica con Cartella clinica</a:t>
          </a:r>
          <a:endParaRPr lang="it-IT" sz="1800" b="1" dirty="0" smtClean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9413570-DB32-1B45-9A22-CA8B29443D25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50B562BA-952C-0147-A589-C9E4F5D4CB60}" type="parTrans" cxnId="{82FD1096-7268-9F43-B909-1A76BC13D657}">
      <dgm:prSet/>
      <dgm:spPr/>
      <dgm:t>
        <a:bodyPr/>
        <a:lstStyle/>
        <a:p>
          <a:endParaRPr lang="it-IT"/>
        </a:p>
      </dgm:t>
    </dgm:pt>
    <dgm:pt modelId="{963AB2A7-CA36-5E48-9D33-16ABADF7E708}" type="sibTrans" cxnId="{82FD1096-7268-9F43-B909-1A76BC13D657}">
      <dgm:prSet/>
      <dgm:spPr/>
      <dgm:t>
        <a:bodyPr/>
        <a:lstStyle/>
        <a:p>
          <a:endParaRPr lang="it-IT"/>
        </a:p>
      </dgm:t>
    </dgm:pt>
    <dgm:pt modelId="{BE5476EB-597E-8D4A-BFDD-06574EBEAD81}">
      <dgm:prSet custT="1"/>
      <dgm:spPr/>
      <dgm:t>
        <a:bodyPr/>
        <a:lstStyle/>
        <a:p>
          <a:r>
            <a:rPr lang="it-IT" sz="2000" b="1" dirty="0" smtClean="0"/>
            <a:t>In situazioni specifiche in cui </a:t>
          </a:r>
          <a:r>
            <a:rPr lang="it-IT" sz="2000" b="1" dirty="0" err="1" smtClean="0"/>
            <a:t>eGFR</a:t>
          </a:r>
          <a:r>
            <a:rPr lang="it-IT" sz="2000" b="1" dirty="0" smtClean="0"/>
            <a:t> è meno accurato </a:t>
          </a:r>
          <a:r>
            <a:rPr lang="it-IT" sz="2000" b="1" dirty="0" smtClean="0">
              <a:sym typeface="Wingdings" pitchFamily="2" charset="2"/>
            </a:rPr>
            <a:t> </a:t>
          </a:r>
          <a:r>
            <a:rPr lang="it-IT" sz="2000" b="1" dirty="0" smtClean="0"/>
            <a:t>Esame di conferma: clearance misurata</a:t>
          </a:r>
          <a:endParaRPr lang="it-IT" sz="2000" b="1" dirty="0">
            <a:latin typeface="Arial Narrow"/>
            <a:cs typeface="Arial Narrow"/>
          </a:endParaRPr>
        </a:p>
      </dgm:t>
    </dgm:pt>
    <dgm:pt modelId="{DBD8F366-6792-9445-9ED4-A485B992A58F}" type="parTrans" cxnId="{345E1405-61FA-E447-9CF8-986999EF4DC5}">
      <dgm:prSet/>
      <dgm:spPr/>
      <dgm:t>
        <a:bodyPr/>
        <a:lstStyle/>
        <a:p>
          <a:endParaRPr lang="it-IT"/>
        </a:p>
      </dgm:t>
    </dgm:pt>
    <dgm:pt modelId="{5E6AB347-5C4C-2E4B-9768-6B672A5ACBD1}" type="sibTrans" cxnId="{345E1405-61FA-E447-9CF8-986999EF4DC5}">
      <dgm:prSet/>
      <dgm:spPr/>
      <dgm:t>
        <a:bodyPr/>
        <a:lstStyle/>
        <a:p>
          <a:endParaRPr lang="it-IT"/>
        </a:p>
      </dgm:t>
    </dgm:pt>
    <dgm:pt modelId="{27F7E3F7-462E-0044-A4BD-648C303B9D5B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33663945-062B-FD4F-A296-59471C3F4197}" type="parTrans" cxnId="{C02D7309-D7DE-6142-AC70-FD7D07615B28}">
      <dgm:prSet/>
      <dgm:spPr/>
      <dgm:t>
        <a:bodyPr/>
        <a:lstStyle/>
        <a:p>
          <a:endParaRPr lang="it-IT"/>
        </a:p>
      </dgm:t>
    </dgm:pt>
    <dgm:pt modelId="{035BC956-37AB-4F43-95BE-61E102834F2C}" type="sibTrans" cxnId="{C02D7309-D7DE-6142-AC70-FD7D07615B28}">
      <dgm:prSet/>
      <dgm:spPr/>
      <dgm:t>
        <a:bodyPr/>
        <a:lstStyle/>
        <a:p>
          <a:endParaRPr lang="it-IT"/>
        </a:p>
      </dgm:t>
    </dgm:pt>
    <dgm:pt modelId="{A985D581-9C42-4169-AFF3-734FA261AEF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dirty="0" smtClean="0"/>
            <a:t>Emocromo, Clearance Creatinina, Sodio, Potassio, Bicarbonati, Glicemia, Col tot, HDL, TG, elettroforesi sierica ed urinaria sulle urine delle 24h, esame urine.</a:t>
          </a:r>
          <a:endParaRPr lang="it-IT" sz="1800" b="1" dirty="0" smtClean="0">
            <a:latin typeface="Arial Narrow"/>
            <a:cs typeface="Arial Narrow"/>
          </a:endParaRPr>
        </a:p>
      </dgm:t>
    </dgm:pt>
    <dgm:pt modelId="{7FF3EEE4-BF5E-4DE0-B15F-CC8B1065B70D}" type="parTrans" cxnId="{96115B7C-74EC-4BAE-94F3-E960BFC88830}">
      <dgm:prSet/>
      <dgm:spPr/>
      <dgm:t>
        <a:bodyPr/>
        <a:lstStyle/>
        <a:p>
          <a:endParaRPr lang="it-IT"/>
        </a:p>
      </dgm:t>
    </dgm:pt>
    <dgm:pt modelId="{61AFB21E-E525-4356-AAAC-18EC91C22671}" type="sibTrans" cxnId="{96115B7C-74EC-4BAE-94F3-E960BFC88830}">
      <dgm:prSet/>
      <dgm:spPr/>
      <dgm:t>
        <a:bodyPr/>
        <a:lstStyle/>
        <a:p>
          <a:endParaRPr lang="it-IT"/>
        </a:p>
      </dgm:t>
    </dgm:pt>
    <dgm:pt modelId="{C1DF2E81-E716-45AB-9D4B-008868976AF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u="none" dirty="0" smtClean="0">
              <a:solidFill>
                <a:schemeClr val="tx1"/>
              </a:solidFill>
              <a:latin typeface="Arial Narrow"/>
              <a:cs typeface="Arial Narrow"/>
            </a:rPr>
            <a:t>Ecografia renale</a:t>
          </a:r>
        </a:p>
      </dgm:t>
    </dgm:pt>
    <dgm:pt modelId="{458D44A1-FF76-4B7A-9448-829473122210}" type="parTrans" cxnId="{2D2BBB12-330F-480E-BDEF-976005717C3D}">
      <dgm:prSet/>
      <dgm:spPr/>
      <dgm:t>
        <a:bodyPr/>
        <a:lstStyle/>
        <a:p>
          <a:endParaRPr lang="it-IT"/>
        </a:p>
      </dgm:t>
    </dgm:pt>
    <dgm:pt modelId="{ED9C4483-D2CF-4CB8-9EA3-9B83DA608C27}" type="sibTrans" cxnId="{2D2BBB12-330F-480E-BDEF-976005717C3D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 custScaleX="100000" custScaleY="131852" custLinFactNeighborX="-635" custLinFactNeighborY="-726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5FCBC6E7-0F9B-E942-89F6-B71CFB4DD3F4}" type="pres">
      <dgm:prSet presAssocID="{27F7E3F7-462E-0044-A4BD-648C303B9D5B}" presName="composite" presStyleCnt="0"/>
      <dgm:spPr/>
    </dgm:pt>
    <dgm:pt modelId="{4A056282-9EDA-7D4F-8BC0-5F390C40F4A2}" type="pres">
      <dgm:prSet presAssocID="{27F7E3F7-462E-0044-A4BD-648C303B9D5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2CF6B-B9C0-D54B-A2E7-ADC48274B183}" type="pres">
      <dgm:prSet presAssocID="{27F7E3F7-462E-0044-A4BD-648C303B9D5B}" presName="descendantText" presStyleLbl="alignAcc1" presStyleIdx="1" presStyleCnt="4" custScaleX="98246" custLinFactNeighborX="-781" custLinFactNeighborY="383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EBA3A7-A87A-2443-BA33-37C0448DE35D}" type="pres">
      <dgm:prSet presAssocID="{035BC956-37AB-4F43-95BE-61E102834F2C}" presName="sp" presStyleCnt="0"/>
      <dgm:spPr/>
    </dgm:pt>
    <dgm:pt modelId="{4184DB60-AE6F-9F47-A948-5C43243063FB}" type="pres">
      <dgm:prSet presAssocID="{F9413570-DB32-1B45-9A22-CA8B29443D25}" presName="composite" presStyleCnt="0"/>
      <dgm:spPr/>
    </dgm:pt>
    <dgm:pt modelId="{30AC3C0B-516D-1643-BEBD-02D6DFD991AA}" type="pres">
      <dgm:prSet presAssocID="{F9413570-DB32-1B45-9A22-CA8B29443D25}" presName="parentText" presStyleLbl="alignNode1" presStyleIdx="2" presStyleCnt="4" custScaleX="98935" custScaleY="12223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1E40F-0957-E848-9DF7-9FE1A6971CD6}" type="pres">
      <dgm:prSet presAssocID="{F9413570-DB32-1B45-9A22-CA8B29443D25}" presName="descendantText" presStyleLbl="alignAcc1" presStyleIdx="2" presStyleCnt="4" custScaleY="16169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EF8557-FD80-944B-AE4F-34681BA6B66E}" type="pres">
      <dgm:prSet presAssocID="{963AB2A7-CA36-5E48-9D33-16ABADF7E708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 custScaleX="101837" custScaleY="96279" custLinFactNeighborX="103" custLinFactNeighborY="1115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X="98761" custScaleY="78881" custLinFactNeighborX="62" custLinFactNeighborY="946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0D306D5D-87FE-4806-B5E5-0491B765562C}" type="presOf" srcId="{FE7C479A-06AC-4B44-BD18-E837F19107A3}" destId="{8CC556F1-3902-064D-9B1D-7826AE877ED2}" srcOrd="0" destOrd="0" presId="urn:microsoft.com/office/officeart/2005/8/layout/chevron2"/>
    <dgm:cxn modelId="{96115B7C-74EC-4BAE-94F3-E960BFC88830}" srcId="{F9413570-DB32-1B45-9A22-CA8B29443D25}" destId="{A985D581-9C42-4169-AFF3-734FA261AEF2}" srcOrd="1" destOrd="0" parTransId="{7FF3EEE4-BF5E-4DE0-B15F-CC8B1065B70D}" sibTransId="{61AFB21E-E525-4356-AAAC-18EC91C22671}"/>
    <dgm:cxn modelId="{6A708652-206F-4EBC-BB25-36CE09036425}" type="presOf" srcId="{27F7E3F7-462E-0044-A4BD-648C303B9D5B}" destId="{4A056282-9EDA-7D4F-8BC0-5F390C40F4A2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82FD1096-7268-9F43-B909-1A76BC13D657}" srcId="{FE7C479A-06AC-4B44-BD18-E837F19107A3}" destId="{F9413570-DB32-1B45-9A22-CA8B29443D25}" srcOrd="2" destOrd="0" parTransId="{50B562BA-952C-0147-A589-C9E4F5D4CB60}" sibTransId="{963AB2A7-CA36-5E48-9D33-16ABADF7E708}"/>
    <dgm:cxn modelId="{00460ED9-5A54-4B16-9A78-C649075DE276}" type="presOf" srcId="{F9413570-DB32-1B45-9A22-CA8B29443D25}" destId="{30AC3C0B-516D-1643-BEBD-02D6DFD991AA}" srcOrd="0" destOrd="0" presId="urn:microsoft.com/office/officeart/2005/8/layout/chevron2"/>
    <dgm:cxn modelId="{74CEE1A0-8B93-4CB0-B947-7AEED78B70DC}" type="presOf" srcId="{54635D34-9A8F-3040-A6D1-AC1310742952}" destId="{927D0E4D-3F6D-644B-A84D-6BDF82C790D4}" srcOrd="0" destOrd="0" presId="urn:microsoft.com/office/officeart/2005/8/layout/chevron2"/>
    <dgm:cxn modelId="{2D2BBB12-330F-480E-BDEF-976005717C3D}" srcId="{F9413570-DB32-1B45-9A22-CA8B29443D25}" destId="{C1DF2E81-E716-45AB-9D4B-008868976AF2}" srcOrd="2" destOrd="0" parTransId="{458D44A1-FF76-4B7A-9448-829473122210}" sibTransId="{ED9C4483-D2CF-4CB8-9EA3-9B83DA608C27}"/>
    <dgm:cxn modelId="{FF6488CC-8F55-4699-BFFB-E1267CB16576}" type="presOf" srcId="{A985D581-9C42-4169-AFF3-734FA261AEF2}" destId="{C751E40F-0957-E848-9DF7-9FE1A6971CD6}" srcOrd="0" destOrd="1" presId="urn:microsoft.com/office/officeart/2005/8/layout/chevron2"/>
    <dgm:cxn modelId="{345E1405-61FA-E447-9CF8-986999EF4DC5}" srcId="{27F7E3F7-462E-0044-A4BD-648C303B9D5B}" destId="{BE5476EB-597E-8D4A-BFDD-06574EBEAD81}" srcOrd="0" destOrd="0" parTransId="{DBD8F366-6792-9445-9ED4-A485B992A58F}" sibTransId="{5E6AB347-5C4C-2E4B-9768-6B672A5ACBD1}"/>
    <dgm:cxn modelId="{94ECAD29-CFE9-46D4-9647-0F1BC1910F55}" type="presOf" srcId="{3800E0CD-D18A-6B4E-B56D-EC77A674B61F}" destId="{C751E40F-0957-E848-9DF7-9FE1A6971CD6}" srcOrd="0" destOrd="0" presId="urn:microsoft.com/office/officeart/2005/8/layout/chevron2"/>
    <dgm:cxn modelId="{882D18A0-87DA-4179-95BE-0802AFE05090}" type="presOf" srcId="{922FFC4C-6A2D-9A44-804C-E2E5705726AC}" destId="{350713BD-B27B-E948-80D9-169A97BCC1EF}" srcOrd="0" destOrd="0" presId="urn:microsoft.com/office/officeart/2005/8/layout/chevron2"/>
    <dgm:cxn modelId="{B7815F8B-CE6B-C44D-8726-F52F027A438E}" srcId="{F9413570-DB32-1B45-9A22-CA8B29443D25}" destId="{3800E0CD-D18A-6B4E-B56D-EC77A674B61F}" srcOrd="0" destOrd="0" parTransId="{3C83A840-A429-9140-B6C5-2BD15E5E8C13}" sibTransId="{FC492137-1D8A-4246-AB17-ADD4450B27E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C0F78D50-3A31-4526-9181-29F998816752}" type="presOf" srcId="{C1DF2E81-E716-45AB-9D4B-008868976AF2}" destId="{C751E40F-0957-E848-9DF7-9FE1A6971CD6}" srcOrd="0" destOrd="2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2F6BF076-9958-45A8-BF7F-CE1570566065}" type="presOf" srcId="{CC0C5F87-9E09-F44A-9FE4-783D1ECA91D7}" destId="{A33AEACA-D2B7-DD4F-BC66-D0A9C74BB356}" srcOrd="0" destOrd="0" presId="urn:microsoft.com/office/officeart/2005/8/layout/chevron2"/>
    <dgm:cxn modelId="{04E24508-2F36-4C36-8CD5-39238A13036E}" type="presOf" srcId="{BE5476EB-597E-8D4A-BFDD-06574EBEAD81}" destId="{9552CF6B-B9C0-D54B-A2E7-ADC48274B183}" srcOrd="0" destOrd="0" presId="urn:microsoft.com/office/officeart/2005/8/layout/chevron2"/>
    <dgm:cxn modelId="{003684F2-4028-401C-846B-EFBEB3AF6859}" type="presOf" srcId="{E1BFDECB-B5AA-5B42-B0D9-5495E9F87448}" destId="{F5DAF114-CBF2-6C42-A815-A4131FDC3DFB}" srcOrd="0" destOrd="0" presId="urn:microsoft.com/office/officeart/2005/8/layout/chevron2"/>
    <dgm:cxn modelId="{C02D7309-D7DE-6142-AC70-FD7D07615B28}" srcId="{FE7C479A-06AC-4B44-BD18-E837F19107A3}" destId="{27F7E3F7-462E-0044-A4BD-648C303B9D5B}" srcOrd="1" destOrd="0" parTransId="{33663945-062B-FD4F-A296-59471C3F4197}" sibTransId="{035BC956-37AB-4F43-95BE-61E102834F2C}"/>
    <dgm:cxn modelId="{352ABC3B-D92E-4DDF-8A35-8A0E12BD0F13}" type="presParOf" srcId="{8CC556F1-3902-064D-9B1D-7826AE877ED2}" destId="{E3E038D3-8E18-EA42-AF72-11DD7CD67EA8}" srcOrd="0" destOrd="0" presId="urn:microsoft.com/office/officeart/2005/8/layout/chevron2"/>
    <dgm:cxn modelId="{28CC0D28-1688-49E4-914F-0BE236CE0AD6}" type="presParOf" srcId="{E3E038D3-8E18-EA42-AF72-11DD7CD67EA8}" destId="{A33AEACA-D2B7-DD4F-BC66-D0A9C74BB356}" srcOrd="0" destOrd="0" presId="urn:microsoft.com/office/officeart/2005/8/layout/chevron2"/>
    <dgm:cxn modelId="{B9B37879-F494-44F4-AA1B-FB8FCDE22CA1}" type="presParOf" srcId="{E3E038D3-8E18-EA42-AF72-11DD7CD67EA8}" destId="{350713BD-B27B-E948-80D9-169A97BCC1EF}" srcOrd="1" destOrd="0" presId="urn:microsoft.com/office/officeart/2005/8/layout/chevron2"/>
    <dgm:cxn modelId="{7745F5D5-AF56-4D60-A07B-A6D145D2D43E}" type="presParOf" srcId="{8CC556F1-3902-064D-9B1D-7826AE877ED2}" destId="{915AC809-38F8-0E4E-BD3E-2767400BDDE8}" srcOrd="1" destOrd="0" presId="urn:microsoft.com/office/officeart/2005/8/layout/chevron2"/>
    <dgm:cxn modelId="{8BA46C68-8CFA-4111-B2F9-B6007E4F023B}" type="presParOf" srcId="{8CC556F1-3902-064D-9B1D-7826AE877ED2}" destId="{5FCBC6E7-0F9B-E942-89F6-B71CFB4DD3F4}" srcOrd="2" destOrd="0" presId="urn:microsoft.com/office/officeart/2005/8/layout/chevron2"/>
    <dgm:cxn modelId="{718C7B62-7116-4C98-B65A-2BFAFD300650}" type="presParOf" srcId="{5FCBC6E7-0F9B-E942-89F6-B71CFB4DD3F4}" destId="{4A056282-9EDA-7D4F-8BC0-5F390C40F4A2}" srcOrd="0" destOrd="0" presId="urn:microsoft.com/office/officeart/2005/8/layout/chevron2"/>
    <dgm:cxn modelId="{73409D09-EEE2-4FBD-B56D-C81771ADC55A}" type="presParOf" srcId="{5FCBC6E7-0F9B-E942-89F6-B71CFB4DD3F4}" destId="{9552CF6B-B9C0-D54B-A2E7-ADC48274B183}" srcOrd="1" destOrd="0" presId="urn:microsoft.com/office/officeart/2005/8/layout/chevron2"/>
    <dgm:cxn modelId="{1635DF20-68FB-4B8C-8283-C692E173F3D3}" type="presParOf" srcId="{8CC556F1-3902-064D-9B1D-7826AE877ED2}" destId="{1EEBA3A7-A87A-2443-BA33-37C0448DE35D}" srcOrd="3" destOrd="0" presId="urn:microsoft.com/office/officeart/2005/8/layout/chevron2"/>
    <dgm:cxn modelId="{195826F4-DDF7-4774-8169-4495D0FC6CFC}" type="presParOf" srcId="{8CC556F1-3902-064D-9B1D-7826AE877ED2}" destId="{4184DB60-AE6F-9F47-A948-5C43243063FB}" srcOrd="4" destOrd="0" presId="urn:microsoft.com/office/officeart/2005/8/layout/chevron2"/>
    <dgm:cxn modelId="{F1326BCE-0AB0-485E-9C01-829F3CDED5EC}" type="presParOf" srcId="{4184DB60-AE6F-9F47-A948-5C43243063FB}" destId="{30AC3C0B-516D-1643-BEBD-02D6DFD991AA}" srcOrd="0" destOrd="0" presId="urn:microsoft.com/office/officeart/2005/8/layout/chevron2"/>
    <dgm:cxn modelId="{CE36B25B-80F2-4E75-952C-06C7F8E7995E}" type="presParOf" srcId="{4184DB60-AE6F-9F47-A948-5C43243063FB}" destId="{C751E40F-0957-E848-9DF7-9FE1A6971CD6}" srcOrd="1" destOrd="0" presId="urn:microsoft.com/office/officeart/2005/8/layout/chevron2"/>
    <dgm:cxn modelId="{DDFAC680-8C4E-4BA5-AE22-0D56CF833D6F}" type="presParOf" srcId="{8CC556F1-3902-064D-9B1D-7826AE877ED2}" destId="{CDEF8557-FD80-944B-AE4F-34681BA6B66E}" srcOrd="5" destOrd="0" presId="urn:microsoft.com/office/officeart/2005/8/layout/chevron2"/>
    <dgm:cxn modelId="{B40D98B2-152B-43E4-AD4F-92E6A95023A9}" type="presParOf" srcId="{8CC556F1-3902-064D-9B1D-7826AE877ED2}" destId="{1979A3C7-6B83-AE48-AD16-A7BE9B28A234}" srcOrd="6" destOrd="0" presId="urn:microsoft.com/office/officeart/2005/8/layout/chevron2"/>
    <dgm:cxn modelId="{FA82743C-837B-4E0C-B081-FD8804EC68B1}" type="presParOf" srcId="{1979A3C7-6B83-AE48-AD16-A7BE9B28A234}" destId="{F5DAF114-CBF2-6C42-A815-A4131FDC3DFB}" srcOrd="0" destOrd="0" presId="urn:microsoft.com/office/officeart/2005/8/layout/chevron2"/>
    <dgm:cxn modelId="{C044D931-F35D-43B5-8B77-0E4F857BAC4F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88190" y="674463"/>
          <a:ext cx="1270385" cy="88926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8190" y="674463"/>
        <a:ext cx="1270385" cy="889269"/>
      </dsp:txXfrm>
    </dsp:sp>
    <dsp:sp modelId="{350713BD-B27B-E948-80D9-169A97BCC1EF}">
      <dsp:nvSpPr>
        <dsp:cNvPr id="0" name=""/>
        <dsp:cNvSpPr/>
      </dsp:nvSpPr>
      <dsp:spPr>
        <a:xfrm rot="5400000">
          <a:off x="3966246" y="-2828722"/>
          <a:ext cx="1088768" cy="733109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dirty="0" smtClean="0"/>
            <a:t>Screening di base: creatinina (per </a:t>
          </a:r>
          <a:r>
            <a:rPr lang="it-IT" sz="1600" b="1" kern="1200" dirty="0" err="1" smtClean="0"/>
            <a:t>eGFR</a:t>
          </a:r>
          <a:r>
            <a:rPr lang="it-IT" sz="1600" b="1" kern="1200" dirty="0" smtClean="0"/>
            <a:t>) ed esame urine. Oltre al profilo di RCV definiscono il rischio di progressione della Malattia renale cronica. Se proteinuria (</a:t>
          </a:r>
          <a:r>
            <a:rPr lang="it-IT" sz="1600" b="1" kern="1200" dirty="0" err="1" smtClean="0"/>
            <a:t>stick</a:t>
          </a:r>
          <a:r>
            <a:rPr lang="it-IT" sz="1600" b="1" kern="1200" dirty="0" smtClean="0"/>
            <a:t>) positiva </a:t>
          </a:r>
          <a:r>
            <a:rPr lang="it-IT" sz="1600" b="1" kern="1200" dirty="0" smtClean="0">
              <a:sym typeface="Wingdings" pitchFamily="2" charset="2"/>
            </a:rPr>
            <a:t> esame </a:t>
          </a:r>
          <a:r>
            <a:rPr lang="it-IT" sz="1600" b="1" kern="1200" dirty="0" err="1" smtClean="0">
              <a:sym typeface="Wingdings" pitchFamily="2" charset="2"/>
            </a:rPr>
            <a:t>ch</a:t>
          </a:r>
          <a:r>
            <a:rPr lang="it-IT" sz="1600" b="1" kern="1200" dirty="0" smtClean="0">
              <a:sym typeface="Wingdings" pitchFamily="2" charset="2"/>
            </a:rPr>
            <a:t>. fisico urine e albuminuria su 1° minzione del mattino</a:t>
          </a:r>
          <a:r>
            <a:rPr lang="it-IT" sz="1600" b="1" kern="1200" dirty="0" smtClean="0"/>
            <a:t> </a:t>
          </a:r>
          <a:endParaRPr lang="it-IT" sz="1600" b="1" kern="1200" dirty="0">
            <a:latin typeface="Arial Narrow"/>
            <a:cs typeface="Arial Narrow"/>
          </a:endParaRPr>
        </a:p>
      </dsp:txBody>
      <dsp:txXfrm rot="5400000">
        <a:off x="3966246" y="-2828722"/>
        <a:ext cx="1088768" cy="7331091"/>
      </dsp:txXfrm>
    </dsp:sp>
    <dsp:sp modelId="{4A056282-9EDA-7D4F-8BC0-5F390C40F4A2}">
      <dsp:nvSpPr>
        <dsp:cNvPr id="0" name=""/>
        <dsp:cNvSpPr/>
      </dsp:nvSpPr>
      <dsp:spPr>
        <a:xfrm rot="5400000">
          <a:off x="-188190" y="1815109"/>
          <a:ext cx="1270385" cy="88926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8190" y="1815109"/>
        <a:ext cx="1270385" cy="889269"/>
      </dsp:txXfrm>
    </dsp:sp>
    <dsp:sp modelId="{9552CF6B-B9C0-D54B-A2E7-ADC48274B183}">
      <dsp:nvSpPr>
        <dsp:cNvPr id="0" name=""/>
        <dsp:cNvSpPr/>
      </dsp:nvSpPr>
      <dsp:spPr>
        <a:xfrm rot="5400000">
          <a:off x="4541657" y="-1985909"/>
          <a:ext cx="825750" cy="810994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In situazioni specifiche in cui </a:t>
          </a:r>
          <a:r>
            <a:rPr lang="it-IT" sz="2000" b="1" kern="1200" dirty="0" err="1" smtClean="0"/>
            <a:t>eGFR</a:t>
          </a:r>
          <a:r>
            <a:rPr lang="it-IT" sz="2000" b="1" kern="1200" dirty="0" smtClean="0"/>
            <a:t> è meno accurato </a:t>
          </a:r>
          <a:r>
            <a:rPr lang="it-IT" sz="2000" b="1" kern="1200" dirty="0" smtClean="0">
              <a:sym typeface="Wingdings" pitchFamily="2" charset="2"/>
            </a:rPr>
            <a:t> </a:t>
          </a:r>
          <a:r>
            <a:rPr lang="it-IT" sz="2000" b="1" kern="1200" dirty="0" smtClean="0"/>
            <a:t>Esame di conferma: clearance misurata</a:t>
          </a:r>
          <a:endParaRPr lang="it-IT" sz="2000" b="1" kern="1200" dirty="0">
            <a:latin typeface="Arial Narrow"/>
            <a:cs typeface="Arial Narrow"/>
          </a:endParaRPr>
        </a:p>
      </dsp:txBody>
      <dsp:txXfrm rot="5400000">
        <a:off x="4541657" y="-1985909"/>
        <a:ext cx="825750" cy="8109942"/>
      </dsp:txXfrm>
    </dsp:sp>
    <dsp:sp modelId="{30AC3C0B-516D-1643-BEBD-02D6DFD991AA}">
      <dsp:nvSpPr>
        <dsp:cNvPr id="0" name=""/>
        <dsp:cNvSpPr/>
      </dsp:nvSpPr>
      <dsp:spPr>
        <a:xfrm rot="5400000">
          <a:off x="-334135" y="3215198"/>
          <a:ext cx="1552804" cy="87979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334135" y="3215198"/>
        <a:ext cx="1552804" cy="879799"/>
      </dsp:txXfrm>
    </dsp:sp>
    <dsp:sp modelId="{C751E40F-0957-E848-9DF7-9FE1A6971CD6}">
      <dsp:nvSpPr>
        <dsp:cNvPr id="0" name=""/>
        <dsp:cNvSpPr/>
      </dsp:nvSpPr>
      <dsp:spPr>
        <a:xfrm rot="5400000">
          <a:off x="4346685" y="-694584"/>
          <a:ext cx="1335164" cy="825473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1800" b="1" kern="1200" dirty="0" smtClean="0"/>
            <a:t>  Esami di accompagnamento alla richiesta di prima visita Nefrologica con Cartella clinica</a:t>
          </a:r>
          <a:endParaRPr lang="it-IT" sz="1800" b="1" kern="1200" dirty="0" smtClean="0">
            <a:latin typeface="Arial Narrow"/>
            <a:cs typeface="Arial Narrow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1800" b="1" kern="1200" dirty="0" smtClean="0"/>
            <a:t>Emocromo, Clearance Creatinina, Sodio, Potassio, Bicarbonati, Glicemia, Col tot, HDL, TG, elettroforesi sierica ed urinaria sulle urine delle 24h, esame urine.</a:t>
          </a:r>
          <a:endParaRPr lang="it-IT" sz="1800" b="1" kern="1200" dirty="0" smtClean="0">
            <a:latin typeface="Arial Narrow"/>
            <a:cs typeface="Arial Narrow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18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Ecografia renale</a:t>
          </a:r>
        </a:p>
      </dsp:txBody>
      <dsp:txXfrm rot="5400000">
        <a:off x="4346685" y="-694584"/>
        <a:ext cx="1335164" cy="8254730"/>
      </dsp:txXfrm>
    </dsp:sp>
    <dsp:sp modelId="{F5DAF114-CBF2-6C42-A815-A4131FDC3DFB}">
      <dsp:nvSpPr>
        <dsp:cNvPr id="0" name=""/>
        <dsp:cNvSpPr/>
      </dsp:nvSpPr>
      <dsp:spPr>
        <a:xfrm rot="5400000">
          <a:off x="-142954" y="4589735"/>
          <a:ext cx="1223114" cy="93058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42954" y="4589735"/>
        <a:ext cx="1223114" cy="930588"/>
      </dsp:txXfrm>
    </dsp:sp>
    <dsp:sp modelId="{927D0E4D-3F6D-644B-A84D-6BDF82C790D4}">
      <dsp:nvSpPr>
        <dsp:cNvPr id="0" name=""/>
        <dsp:cNvSpPr/>
      </dsp:nvSpPr>
      <dsp:spPr>
        <a:xfrm rot="5400000">
          <a:off x="4719099" y="692922"/>
          <a:ext cx="651360" cy="815245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>
              <a:solidFill>
                <a:schemeClr val="tx1"/>
              </a:solidFill>
            </a:rPr>
            <a:t>Monitoraggio sempre nello stesso laboratorio (i limiti di riferimento sono metodica dipendente!)</a:t>
          </a:r>
          <a:endParaRPr lang="it-IT" sz="2000" b="1" kern="1200" dirty="0">
            <a:latin typeface="Arial Narrow"/>
            <a:cs typeface="Arial Narrow"/>
          </a:endParaRPr>
        </a:p>
      </dsp:txBody>
      <dsp:txXfrm rot="5400000">
        <a:off x="4719099" y="692922"/>
        <a:ext cx="651360" cy="8152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EF806-6549-4C2E-8218-5F760C3DC8AC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E8486-FE87-4617-A6C4-FC1B12FFAB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58682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EF6A97D-5033-4640-891D-D1143963863D}" type="slidenum">
              <a:rPr lang="it-IT"/>
              <a:pPr/>
              <a:t>12</a:t>
            </a:fld>
            <a:endParaRPr lang="it-IT"/>
          </a:p>
        </p:txBody>
      </p:sp>
      <p:sp>
        <p:nvSpPr>
          <p:cNvPr id="4505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505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E931BFC-99C5-2742-860E-9303126AB9CD}" type="slidenum">
              <a:rPr lang="it-IT"/>
              <a:pPr/>
              <a:t>21</a:t>
            </a:fld>
            <a:endParaRPr lang="it-IT"/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99EA11-8982-B042-9AE2-1BA97E098067}" type="slidenum">
              <a:rPr lang="it-IT"/>
              <a:pPr/>
              <a:t>22</a:t>
            </a:fld>
            <a:endParaRPr lang="it-IT"/>
          </a:p>
        </p:txBody>
      </p:sp>
      <p:sp>
        <p:nvSpPr>
          <p:cNvPr id="5529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529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FDCD422-3E1B-3545-BE13-B0FE63D7F70E}" type="slidenum">
              <a:rPr lang="it-IT"/>
              <a:pPr/>
              <a:t>23</a:t>
            </a:fld>
            <a:endParaRPr lang="it-IT"/>
          </a:p>
        </p:txBody>
      </p:sp>
      <p:sp>
        <p:nvSpPr>
          <p:cNvPr id="5632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63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49D2AB2-A114-7442-8AA5-F1A56D4B9530}" type="slidenum">
              <a:rPr lang="it-IT"/>
              <a:pPr/>
              <a:t>24</a:t>
            </a:fld>
            <a:endParaRPr lang="it-IT"/>
          </a:p>
        </p:txBody>
      </p:sp>
      <p:sp>
        <p:nvSpPr>
          <p:cNvPr id="5734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734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45FE46C-B591-8740-B46D-C58F905A83AB}" type="slidenum">
              <a:rPr lang="it-IT"/>
              <a:pPr/>
              <a:t>25</a:t>
            </a:fld>
            <a:endParaRPr lang="it-IT"/>
          </a:p>
        </p:txBody>
      </p:sp>
      <p:sp>
        <p:nvSpPr>
          <p:cNvPr id="5836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837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91243A3-A668-664A-9814-0530AA3721BA}" type="slidenum">
              <a:rPr lang="it-IT"/>
              <a:pPr/>
              <a:t>26</a:t>
            </a:fld>
            <a:endParaRPr lang="it-IT"/>
          </a:p>
        </p:txBody>
      </p:sp>
      <p:sp>
        <p:nvSpPr>
          <p:cNvPr id="5939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939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169B8C-BDE1-AE4A-8628-16E26B9D435D}" type="slidenum">
              <a:rPr lang="it-IT"/>
              <a:pPr/>
              <a:t>27</a:t>
            </a:fld>
            <a:endParaRPr lang="it-IT"/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F6E878C-F788-0443-8CE8-1F2D6E5D30AC}" type="slidenum">
              <a:rPr lang="it-IT"/>
              <a:pPr/>
              <a:t>28</a:t>
            </a:fld>
            <a:endParaRPr lang="it-IT"/>
          </a:p>
        </p:txBody>
      </p:sp>
      <p:sp>
        <p:nvSpPr>
          <p:cNvPr id="614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14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D3B67EB-6005-2240-9875-03352B6C7EE6}" type="slidenum">
              <a:rPr lang="it-IT"/>
              <a:pPr/>
              <a:t>29</a:t>
            </a:fld>
            <a:endParaRPr lang="it-IT"/>
          </a:p>
        </p:txBody>
      </p:sp>
      <p:sp>
        <p:nvSpPr>
          <p:cNvPr id="6246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246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4778DA4-1506-974B-8760-99757D737452}" type="slidenum">
              <a:rPr lang="it-IT"/>
              <a:pPr/>
              <a:t>30</a:t>
            </a:fld>
            <a:endParaRPr lang="it-IT"/>
          </a:p>
        </p:txBody>
      </p:sp>
      <p:sp>
        <p:nvSpPr>
          <p:cNvPr id="6348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349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08EA5BD-7778-5C40-B6F5-8FE72FBE8069}" type="slidenum">
              <a:rPr lang="it-IT"/>
              <a:pPr/>
              <a:t>13</a:t>
            </a:fld>
            <a:endParaRPr lang="it-IT"/>
          </a:p>
        </p:txBody>
      </p:sp>
      <p:sp>
        <p:nvSpPr>
          <p:cNvPr id="460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60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5090AE-00C6-7F43-9F96-31DF87D1F2E7}" type="slidenum">
              <a:rPr lang="it-IT"/>
              <a:pPr/>
              <a:t>31</a:t>
            </a:fld>
            <a:endParaRPr lang="it-IT"/>
          </a:p>
        </p:txBody>
      </p:sp>
      <p:sp>
        <p:nvSpPr>
          <p:cNvPr id="6451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451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D836103-4C55-E347-B2BC-8A91C35B8CD5}" type="slidenum">
              <a:rPr lang="it-IT"/>
              <a:pPr/>
              <a:t>32</a:t>
            </a:fld>
            <a:endParaRPr lang="it-IT"/>
          </a:p>
        </p:txBody>
      </p:sp>
      <p:sp>
        <p:nvSpPr>
          <p:cNvPr id="6553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55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78C3A41-C15D-A948-958B-949181F8E960}" type="slidenum">
              <a:rPr lang="it-IT"/>
              <a:pPr/>
              <a:t>33</a:t>
            </a:fld>
            <a:endParaRPr lang="it-IT"/>
          </a:p>
        </p:txBody>
      </p:sp>
      <p:sp>
        <p:nvSpPr>
          <p:cNvPr id="6656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656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8011D24-4CC5-514F-B7D5-ED016CA243B0}" type="slidenum">
              <a:rPr lang="it-IT"/>
              <a:pPr/>
              <a:t>34</a:t>
            </a:fld>
            <a:endParaRPr lang="it-IT"/>
          </a:p>
        </p:txBody>
      </p:sp>
      <p:sp>
        <p:nvSpPr>
          <p:cNvPr id="6758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758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4C70477-2EC6-CB41-8D03-E178F4B0476F}" type="slidenum">
              <a:rPr lang="it-IT"/>
              <a:pPr/>
              <a:t>35</a:t>
            </a:fld>
            <a:endParaRPr lang="it-IT"/>
          </a:p>
        </p:txBody>
      </p:sp>
      <p:sp>
        <p:nvSpPr>
          <p:cNvPr id="6860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861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25CAA5-67F9-784F-A4E4-C508A73B901E}" type="slidenum">
              <a:rPr lang="it-IT"/>
              <a:pPr/>
              <a:t>36</a:t>
            </a:fld>
            <a:endParaRPr lang="it-IT"/>
          </a:p>
        </p:txBody>
      </p:sp>
      <p:sp>
        <p:nvSpPr>
          <p:cNvPr id="6963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963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CF3CB0-989D-F44D-BD87-80CB42651637}" type="slidenum">
              <a:rPr lang="it-IT"/>
              <a:pPr/>
              <a:t>37</a:t>
            </a:fld>
            <a:endParaRPr lang="it-IT"/>
          </a:p>
        </p:txBody>
      </p:sp>
      <p:sp>
        <p:nvSpPr>
          <p:cNvPr id="7065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065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D8FACA5-1BEF-6746-85FF-0F82EA126559}" type="slidenum">
              <a:rPr lang="it-IT"/>
              <a:pPr/>
              <a:t>38</a:t>
            </a:fld>
            <a:endParaRPr lang="it-IT"/>
          </a:p>
        </p:txBody>
      </p:sp>
      <p:sp>
        <p:nvSpPr>
          <p:cNvPr id="716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16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8898878-A79A-6B4E-92A1-9D4CCAE8BF4C}" type="slidenum">
              <a:rPr lang="it-IT"/>
              <a:pPr/>
              <a:t>39</a:t>
            </a:fld>
            <a:endParaRPr lang="it-IT"/>
          </a:p>
        </p:txBody>
      </p:sp>
      <p:sp>
        <p:nvSpPr>
          <p:cNvPr id="7270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27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7C2C4D-B1E8-A049-8BF7-90F8F692B199}" type="slidenum">
              <a:rPr lang="it-IT"/>
              <a:pPr/>
              <a:t>40</a:t>
            </a:fld>
            <a:endParaRPr lang="it-IT"/>
          </a:p>
        </p:txBody>
      </p:sp>
      <p:sp>
        <p:nvSpPr>
          <p:cNvPr id="7372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373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659B84-F6EA-EE44-9D90-34B7DA756DB7}" type="slidenum">
              <a:rPr lang="it-IT"/>
              <a:pPr/>
              <a:t>14</a:t>
            </a:fld>
            <a:endParaRPr lang="it-IT"/>
          </a:p>
        </p:txBody>
      </p:sp>
      <p:sp>
        <p:nvSpPr>
          <p:cNvPr id="4710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71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A64344-9943-8246-AF9C-9E371DF490FC}" type="slidenum">
              <a:rPr lang="it-IT"/>
              <a:pPr/>
              <a:t>41</a:t>
            </a:fld>
            <a:endParaRPr lang="it-IT"/>
          </a:p>
        </p:txBody>
      </p:sp>
      <p:sp>
        <p:nvSpPr>
          <p:cNvPr id="7475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475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E9C21A0-5788-0649-ABDC-1162182E8B83}" type="slidenum">
              <a:rPr lang="it-IT"/>
              <a:pPr/>
              <a:t>42</a:t>
            </a:fld>
            <a:endParaRPr lang="it-IT"/>
          </a:p>
        </p:txBody>
      </p:sp>
      <p:sp>
        <p:nvSpPr>
          <p:cNvPr id="757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57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D2C188A-2FD6-9649-B21B-D9B3DEAFCFD0}" type="slidenum">
              <a:rPr lang="it-IT"/>
              <a:pPr/>
              <a:t>43</a:t>
            </a:fld>
            <a:endParaRPr lang="it-IT"/>
          </a:p>
        </p:txBody>
      </p:sp>
      <p:sp>
        <p:nvSpPr>
          <p:cNvPr id="7680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680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57680F3-FB90-A74B-8309-F0053B7F4C6A}" type="slidenum">
              <a:rPr lang="it-IT"/>
              <a:pPr/>
              <a:t>44</a:t>
            </a:fld>
            <a:endParaRPr lang="it-IT"/>
          </a:p>
        </p:txBody>
      </p:sp>
      <p:sp>
        <p:nvSpPr>
          <p:cNvPr id="7782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782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9EBD54-9CD6-3446-8795-76DB1C9D31E1}" type="slidenum">
              <a:rPr lang="it-IT"/>
              <a:pPr/>
              <a:t>45</a:t>
            </a:fld>
            <a:endParaRPr lang="it-IT"/>
          </a:p>
        </p:txBody>
      </p:sp>
      <p:sp>
        <p:nvSpPr>
          <p:cNvPr id="7884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885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6C6FB9D-D50F-9349-8121-51D447B8C8CA}" type="slidenum">
              <a:rPr lang="it-IT"/>
              <a:pPr/>
              <a:t>46</a:t>
            </a:fld>
            <a:endParaRPr lang="it-IT"/>
          </a:p>
        </p:txBody>
      </p:sp>
      <p:sp>
        <p:nvSpPr>
          <p:cNvPr id="7987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987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A4E3A08-A4A9-EC4D-AD45-20F46EF80902}" type="slidenum">
              <a:rPr lang="it-IT"/>
              <a:pPr/>
              <a:t>47</a:t>
            </a:fld>
            <a:endParaRPr lang="it-IT"/>
          </a:p>
        </p:txBody>
      </p:sp>
      <p:sp>
        <p:nvSpPr>
          <p:cNvPr id="8089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089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4786A8-7148-3F4C-901B-5D1A7BD091D3}" type="slidenum">
              <a:rPr lang="it-IT"/>
              <a:pPr/>
              <a:t>48</a:t>
            </a:fld>
            <a:endParaRPr lang="it-IT"/>
          </a:p>
        </p:txBody>
      </p:sp>
      <p:sp>
        <p:nvSpPr>
          <p:cNvPr id="8192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19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798722-38A3-2140-9CC6-69770CF10A20}" type="slidenum">
              <a:rPr lang="it-IT"/>
              <a:pPr/>
              <a:t>15</a:t>
            </a:fld>
            <a:endParaRPr lang="it-IT"/>
          </a:p>
        </p:txBody>
      </p:sp>
      <p:sp>
        <p:nvSpPr>
          <p:cNvPr id="4812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813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73AC63-8046-F948-A873-165CC59D18AA}" type="slidenum">
              <a:rPr lang="it-IT"/>
              <a:pPr/>
              <a:t>16</a:t>
            </a:fld>
            <a:endParaRPr lang="it-IT"/>
          </a:p>
        </p:txBody>
      </p:sp>
      <p:sp>
        <p:nvSpPr>
          <p:cNvPr id="4915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915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844B549-10AF-E042-9D03-0DDCD0837B95}" type="slidenum">
              <a:rPr lang="it-IT"/>
              <a:pPr/>
              <a:t>17</a:t>
            </a:fld>
            <a:endParaRPr lang="it-IT"/>
          </a:p>
        </p:txBody>
      </p:sp>
      <p:sp>
        <p:nvSpPr>
          <p:cNvPr id="501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01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73AB7A-5122-0D49-A0D9-20DD7449FB10}" type="slidenum">
              <a:rPr lang="it-IT"/>
              <a:pPr/>
              <a:t>18</a:t>
            </a:fld>
            <a:endParaRPr lang="it-IT"/>
          </a:p>
        </p:txBody>
      </p:sp>
      <p:sp>
        <p:nvSpPr>
          <p:cNvPr id="5120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120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8C64C8F-D121-434D-8D78-A98E0B9AD026}" type="slidenum">
              <a:rPr lang="it-IT"/>
              <a:pPr/>
              <a:t>19</a:t>
            </a:fld>
            <a:endParaRPr lang="it-IT"/>
          </a:p>
        </p:txBody>
      </p:sp>
      <p:sp>
        <p:nvSpPr>
          <p:cNvPr id="5222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8688" y="755650"/>
            <a:ext cx="4960937" cy="37226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222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395CF7F-87A3-A84A-83B2-31703F914128}" type="slidenum">
              <a:rPr lang="it-IT"/>
              <a:pPr/>
              <a:t>20</a:t>
            </a:fld>
            <a:endParaRPr lang="it-IT"/>
          </a:p>
        </p:txBody>
      </p:sp>
      <p:sp>
        <p:nvSpPr>
          <p:cNvPr id="5324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8209" y="754993"/>
            <a:ext cx="4822050" cy="37233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325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1704" y="4717231"/>
            <a:ext cx="5456493" cy="44694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9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71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71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9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9771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053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7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705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9738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6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6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3674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9248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2125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12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8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9202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0781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71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71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244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7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6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6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12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4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30/10/2014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42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4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4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42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4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86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1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752600"/>
          </a:xfrm>
        </p:spPr>
        <p:txBody>
          <a:bodyPr>
            <a:normAutofit fontScale="55000" lnSpcReduction="20000"/>
          </a:bodyPr>
          <a:lstStyle/>
          <a:p>
            <a:endParaRPr lang="it-IT" dirty="0" smtClean="0"/>
          </a:p>
          <a:p>
            <a:r>
              <a:rPr lang="it-IT" b="1" i="1" dirty="0" smtClean="0"/>
              <a:t>Corso </a:t>
            </a:r>
            <a:r>
              <a:rPr lang="it-IT" b="1" i="1" dirty="0"/>
              <a:t>di Aggiornamento</a:t>
            </a:r>
          </a:p>
          <a:p>
            <a:r>
              <a:rPr lang="it-IT" b="1" dirty="0"/>
              <a:t>BRESCIA: LA MEDICINA DI LABORATORIO</a:t>
            </a:r>
          </a:p>
          <a:p>
            <a:r>
              <a:rPr lang="it-IT" b="1" i="1" dirty="0"/>
              <a:t>Gestione integrata ed appropriatezza dei percorsi diagnostici</a:t>
            </a:r>
          </a:p>
          <a:p>
            <a:r>
              <a:rPr lang="it-IT" i="1" dirty="0"/>
              <a:t>Aula Magna “A. Doninelli” – Presidio Ospedaliero di Desenzano D/G – località </a:t>
            </a:r>
            <a:r>
              <a:rPr lang="it-IT" i="1" dirty="0" err="1"/>
              <a:t>Montecroce</a:t>
            </a:r>
            <a:r>
              <a:rPr lang="it-IT" i="1" dirty="0"/>
              <a:t> n. 1</a:t>
            </a:r>
            <a:endParaRPr lang="it-IT" dirty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 b="8365"/>
          <a:stretch>
            <a:fillRect/>
          </a:stretch>
        </p:blipFill>
        <p:spPr bwMode="auto">
          <a:xfrm>
            <a:off x="1" y="404664"/>
            <a:ext cx="91440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73" y="1208666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marL="514350" indent="-457200"/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Meglio la clearance </a:t>
            </a:r>
            <a:r>
              <a:rPr lang="it-IT" sz="3600" u="sng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calcolata o misurata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?</a:t>
            </a:r>
          </a:p>
          <a:p>
            <a:pPr marL="514350" indent="-457200"/>
            <a:r>
              <a:rPr lang="it-IT" sz="3600" i="1" u="sng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Esami ematochimici e urinari urgenti </a:t>
            </a:r>
            <a:r>
              <a:rPr lang="it-IT" sz="3600" i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? </a:t>
            </a:r>
            <a:r>
              <a:rPr lang="it-IT" sz="3600" u="sng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o ricontrollo a distanza 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di 2-4 settimane consigliando alla paziente un adeguata idratazione, evitare fans e eccessivo apporto di carne, quindi </a:t>
            </a:r>
            <a:r>
              <a:rPr lang="it-IT" sz="3600" i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vigile attesa 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?</a:t>
            </a:r>
          </a:p>
          <a:p>
            <a:pPr marL="514350" indent="-457200"/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Utile la </a:t>
            </a:r>
            <a:r>
              <a:rPr lang="it-IT" sz="3600" u="sng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sostituzione del </a:t>
            </a:r>
            <a:r>
              <a:rPr lang="it-IT" sz="3600" u="sng" dirty="0" err="1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ramipril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?...con cosa lo sostituisco?</a:t>
            </a:r>
          </a:p>
          <a:p>
            <a:pPr marL="514350" indent="-457200"/>
            <a:r>
              <a:rPr lang="it-IT" sz="3600" dirty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Utile eseguire </a:t>
            </a:r>
            <a:r>
              <a:rPr lang="it-IT" sz="3600" u="sng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un </a:t>
            </a:r>
            <a:r>
              <a:rPr lang="it-IT" sz="3600" i="1" u="sng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ecografia</a:t>
            </a:r>
            <a:r>
              <a:rPr lang="it-IT" sz="3600" u="sng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 dei reni </a:t>
            </a:r>
            <a:r>
              <a:rPr lang="it-IT" sz="3600" dirty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e apparato urinario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?</a:t>
            </a:r>
          </a:p>
          <a:p>
            <a:pPr marL="514350" indent="-457200"/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Come devo seguire la paziente nel tempo: quali esami per la corretta diagnosi </a:t>
            </a:r>
            <a:r>
              <a:rPr lang="it-IT" sz="3600" u="sng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e follow-up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 dell’Insufficienza Renale (primo livello/secondo livello)? </a:t>
            </a:r>
          </a:p>
          <a:p>
            <a:pPr marL="514350" indent="-457200">
              <a:buNone/>
            </a:pPr>
            <a:endParaRPr lang="it-IT" sz="3600" dirty="0" smtClean="0">
              <a:latin typeface="Malgun Gothic" panose="020B0503020000020004" pitchFamily="34" charset="-127"/>
              <a:ea typeface="Malgun Gothic" panose="020B0503020000020004" pitchFamily="34" charset="-127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Invio dal nefrologo 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68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6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2276872"/>
            <a:ext cx="59046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 smtClean="0"/>
              <a:t>EMOCROMO, ESAME URINE, PROTEINURIA URINARIA (24h) Na, K, Cl, Mg, P,  N, Ca, CLEARANCE CREATININA, PTH, Fe, FERRITINA, TRANSFERRINA, VITAMINA D</a:t>
            </a:r>
          </a:p>
          <a:p>
            <a:pPr algn="just"/>
            <a:r>
              <a:rPr lang="it-IT" sz="2000" b="1" dirty="0" smtClean="0"/>
              <a:t>Ecografia renale</a:t>
            </a:r>
          </a:p>
          <a:p>
            <a:pPr algn="just"/>
            <a:r>
              <a:rPr lang="it-IT" sz="2000" b="1" dirty="0" smtClean="0"/>
              <a:t>VISITA NEFROLOGICA</a:t>
            </a:r>
            <a:endParaRPr lang="it-IT" sz="2000" b="1" dirty="0"/>
          </a:p>
        </p:txBody>
      </p:sp>
    </p:spTree>
    <p:extLst>
      <p:ext uri="{BB962C8B-B14F-4D97-AF65-F5344CB8AC3E}">
        <p14:creationId xmlns=""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1395413"/>
            <a:ext cx="9144000" cy="3598862"/>
          </a:xfrm>
          <a:prstGeom prst="rect">
            <a:avLst/>
          </a:prstGeom>
          <a:solidFill>
            <a:srgbClr val="D9D9D9"/>
          </a:solidFill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1395413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109538" algn="ctr" hangingPunct="1">
              <a:lnSpc>
                <a:spcPct val="12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8000" b="1">
                <a:solidFill>
                  <a:srgbClr val="000000"/>
                </a:solidFill>
                <a:latin typeface="Arial Narrow" charset="0"/>
              </a:rPr>
              <a:t>La parola al clinico...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3248025"/>
            <a:ext cx="9144000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109538" algn="ctr" hangingPunct="1">
              <a:lnSpc>
                <a:spcPct val="12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6600" b="1">
                <a:solidFill>
                  <a:srgbClr val="000000"/>
                </a:solidFill>
                <a:latin typeface="Arial Narrow" charset="0"/>
              </a:rPr>
              <a:t>…COSA FARE?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0" y="1395413"/>
            <a:ext cx="9144000" cy="1587"/>
          </a:xfrm>
          <a:prstGeom prst="line">
            <a:avLst/>
          </a:prstGeom>
          <a:noFill/>
          <a:ln w="76320" cap="flat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0" y="4994275"/>
            <a:ext cx="9144000" cy="1588"/>
          </a:xfrm>
          <a:prstGeom prst="line">
            <a:avLst/>
          </a:prstGeom>
          <a:noFill/>
          <a:ln w="76320" cap="flat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52413" y="5157788"/>
            <a:ext cx="864076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>
                <a:solidFill>
                  <a:srgbClr val="000000"/>
                </a:solidFill>
                <a:latin typeface="Calibri" charset="0"/>
              </a:rPr>
              <a:t>Dott.ssa Ester Costantino</a:t>
            </a:r>
          </a:p>
        </p:txBody>
      </p:sp>
    </p:spTree>
    <p:extLst>
      <p:ext uri="{BB962C8B-B14F-4D97-AF65-F5344CB8AC3E}">
        <p14:creationId xmlns="" xmlns:p14="http://schemas.microsoft.com/office/powerpoint/2010/main" val="12583039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0" y="215900"/>
            <a:ext cx="9144000" cy="1143000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it-IT" sz="4400" b="1">
                <a:latin typeface="Arial Narrow" charset="0"/>
              </a:rPr>
              <a:t>MARIA 65 aa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85750" y="2513013"/>
            <a:ext cx="8604250" cy="3571875"/>
          </a:xfrm>
          <a:prstGeom prst="rect">
            <a:avLst/>
          </a:prstGeom>
          <a:noFill/>
          <a:ln w="9525" cap="flat">
            <a:solidFill>
              <a:srgbClr val="1F497D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Arial Narrow" charset="0"/>
              </a:rPr>
              <a:t>Dosaggio </a:t>
            </a:r>
            <a:r>
              <a:rPr lang="it-IT" sz="3200" dirty="0">
                <a:latin typeface="Wingdings" charset="0"/>
              </a:rPr>
              <a:t></a:t>
            </a:r>
            <a:r>
              <a:rPr lang="it-IT" sz="3200" dirty="0">
                <a:latin typeface="Arial Narrow" charset="0"/>
              </a:rPr>
              <a:t> </a:t>
            </a:r>
            <a:r>
              <a:rPr lang="it-IT" sz="3200" dirty="0" err="1">
                <a:latin typeface="Arial Narrow" charset="0"/>
              </a:rPr>
              <a:t>Ramipril</a:t>
            </a:r>
            <a:r>
              <a:rPr lang="it-IT" sz="3200" dirty="0">
                <a:latin typeface="Arial Narrow" charset="0"/>
              </a:rPr>
              <a:t> 2,5 mg x 2/</a:t>
            </a:r>
            <a:r>
              <a:rPr lang="it-IT" sz="3200" dirty="0" err="1">
                <a:latin typeface="Arial Narrow" charset="0"/>
              </a:rPr>
              <a:t>die</a:t>
            </a:r>
            <a:endParaRPr lang="it-IT" sz="3200" dirty="0">
              <a:latin typeface="Arial Narrow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Arial Narrow" charset="0"/>
              </a:rPr>
              <a:t>Da quanto tempo lo assume?    </a:t>
            </a:r>
            <a:r>
              <a:rPr lang="it-IT" sz="3200" b="1" dirty="0" smtClean="0">
                <a:latin typeface="Arial Narrow" charset="0"/>
                <a:sym typeface="Wingdings" pitchFamily="2" charset="2"/>
              </a:rPr>
              <a:t></a:t>
            </a:r>
            <a:r>
              <a:rPr lang="it-IT" sz="3200" b="1" dirty="0" smtClean="0">
                <a:latin typeface="Arial Narrow" charset="0"/>
              </a:rPr>
              <a:t> </a:t>
            </a:r>
            <a:r>
              <a:rPr lang="it-IT" sz="3200" b="1" dirty="0">
                <a:latin typeface="Arial Narrow" charset="0"/>
              </a:rPr>
              <a:t>8 anni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Arial Narrow" charset="0"/>
              </a:rPr>
              <a:t>E’ ben tollerato?  -&gt; si (no effetti collaterali)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Arial Narrow" charset="0"/>
              </a:rPr>
              <a:t>La PA è ben controllata? -&gt; si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Arial Narrow" charset="0"/>
              </a:rPr>
              <a:t>Ogni quanto la misura? -&gt; 2 volte/settimana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23850" y="1558925"/>
            <a:ext cx="8208963" cy="820738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800" b="1">
                <a:solidFill>
                  <a:srgbClr val="000000"/>
                </a:solidFill>
                <a:latin typeface="Arial Narrow" charset="0"/>
              </a:rPr>
              <a:t>Ipertensione Arteriosa     Ramipril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857875" y="1857375"/>
            <a:ext cx="428625" cy="357188"/>
          </a:xfrm>
          <a:prstGeom prst="rightArrow">
            <a:avLst>
              <a:gd name="adj1" fmla="val 50000"/>
              <a:gd name="adj2" fmla="val 3000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4213641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  <a:solidFill>
            <a:srgbClr val="00CCFF">
              <a:alpha val="50999"/>
            </a:srgbClr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4400" b="1">
                <a:latin typeface="Arial Narrow" charset="0"/>
              </a:rPr>
              <a:t>MARIA 65 aa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14313" y="3286125"/>
            <a:ext cx="8678167" cy="3179763"/>
          </a:xfrm>
          <a:prstGeom prst="rect">
            <a:avLst/>
          </a:prstGeom>
          <a:noFill/>
          <a:ln w="9525" cap="flat">
            <a:solidFill>
              <a:srgbClr val="1F497D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endParaRPr lang="it-IT" sz="3200" dirty="0">
              <a:latin typeface="Arial Narrow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Arial Narrow" charset="0"/>
              </a:rPr>
              <a:t>Quali FANS?    </a:t>
            </a:r>
            <a:r>
              <a:rPr lang="it-IT" sz="3200" dirty="0" err="1">
                <a:latin typeface="Arial Narrow" charset="0"/>
              </a:rPr>
              <a:t>Ibuprofene</a:t>
            </a:r>
            <a:endParaRPr lang="it-IT" sz="3200" dirty="0">
              <a:latin typeface="Arial Narrow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Arial Narrow" charset="0"/>
              </a:rPr>
              <a:t>Quanto ne assume?  400 mg x 2/</a:t>
            </a:r>
            <a:r>
              <a:rPr lang="it-IT" sz="3200" dirty="0" err="1">
                <a:latin typeface="Arial Narrow" charset="0"/>
              </a:rPr>
              <a:t>die</a:t>
            </a:r>
            <a:endParaRPr lang="it-IT" sz="3200" dirty="0">
              <a:latin typeface="Arial Narrow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Arial Narrow" charset="0"/>
              </a:rPr>
              <a:t>Eventuale sostituzione con altri farmaci? </a:t>
            </a:r>
            <a:r>
              <a:rPr lang="it-IT" sz="3200" dirty="0" err="1">
                <a:latin typeface="Arial Narrow" charset="0"/>
              </a:rPr>
              <a:t>Paracetamolo</a:t>
            </a:r>
            <a:r>
              <a:rPr lang="it-IT" sz="3200" dirty="0" err="1" smtClean="0">
                <a:latin typeface="Arial Narrow" charset="0"/>
              </a:rPr>
              <a:t>…</a:t>
            </a:r>
            <a:endParaRPr lang="it-IT" sz="3200" dirty="0">
              <a:latin typeface="Arial Narrow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endParaRPr lang="it-IT" sz="3200" dirty="0">
              <a:latin typeface="Arial Narrow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endParaRPr lang="it-IT" sz="3200" dirty="0">
              <a:latin typeface="Arial Narrow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23850" y="1563688"/>
            <a:ext cx="8208963" cy="1552575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800" b="1">
                <a:solidFill>
                  <a:srgbClr val="000000"/>
                </a:solidFill>
                <a:latin typeface="Arial Narrow" charset="0"/>
              </a:rPr>
              <a:t>Artrosi polidistrettuale     FANS al bisogno (10 giorni al mese)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6000750" y="1857375"/>
            <a:ext cx="428625" cy="357188"/>
          </a:xfrm>
          <a:prstGeom prst="rightArrow">
            <a:avLst>
              <a:gd name="adj1" fmla="val 50000"/>
              <a:gd name="adj2" fmla="val 3000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643524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00063" y="2727325"/>
            <a:ext cx="8208962" cy="25273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800" b="1">
                <a:solidFill>
                  <a:srgbClr val="000000"/>
                </a:solidFill>
                <a:latin typeface="Arial Narrow" charset="0"/>
              </a:rPr>
              <a:t>Esegue controllo annuale degli esami ematici</a:t>
            </a:r>
          </a:p>
          <a:p>
            <a:pPr algn="just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3200" b="1">
              <a:solidFill>
                <a:srgbClr val="000000"/>
              </a:solidFill>
              <a:latin typeface="Arial Narrow" charset="0"/>
            </a:endParaRPr>
          </a:p>
          <a:p>
            <a:pPr algn="just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3200" b="1">
              <a:solidFill>
                <a:srgbClr val="000000"/>
              </a:solidFill>
              <a:latin typeface="Arial Narrow" charset="0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38" y="357188"/>
            <a:ext cx="7786687" cy="1143000"/>
          </a:xfrm>
          <a:solidFill>
            <a:srgbClr val="00CCFF">
              <a:alpha val="50999"/>
            </a:srgbClr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4400" b="1">
                <a:latin typeface="Arial Narrow" charset="0"/>
              </a:rPr>
              <a:t>MARIA 65 aa</a:t>
            </a:r>
          </a:p>
        </p:txBody>
      </p:sp>
    </p:spTree>
    <p:extLst>
      <p:ext uri="{BB962C8B-B14F-4D97-AF65-F5344CB8AC3E}">
        <p14:creationId xmlns="" xmlns:p14="http://schemas.microsoft.com/office/powerpoint/2010/main" val="3326178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169988"/>
            <a:ext cx="4210050" cy="5688012"/>
          </a:xfrm>
          <a:ln/>
        </p:spPr>
        <p:txBody>
          <a:bodyPr>
            <a:normAutofit fontScale="92500" lnSpcReduction="10000"/>
          </a:bodyPr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GR                      3,98 x 10³/mL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GB                      6.08 x 10³/mL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Hb                      12.1 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Hct                     35%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MCV                  88 fL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PLT                     200 x 10³/mL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Glicemia           92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Col TOT             189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Col HDL             38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TG                      105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Col. LDL              98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Uricemia           5.1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Calcio                9.5 mEq/L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Proteinuria       600 mg/die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00563" y="1123950"/>
            <a:ext cx="4643437" cy="5429250"/>
          </a:xfrm>
          <a:ln/>
        </p:spPr>
        <p:txBody>
          <a:bodyPr/>
          <a:lstStyle/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/>
              <a:t>Creatinina              1.7 mg/dL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/>
              <a:t>Azotemia	           58 mg/dL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/>
              <a:t>Sodio	           143 mEq/L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/>
              <a:t>Potassio	           5.5 mEq/L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/>
              <a:t>Cloro                       108 mEq/L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/>
              <a:t>Elettrof. Sierica     nella norma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765175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4400" b="1"/>
              <a:t>Esami Ematochimici 22/02/14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3932238"/>
            <a:ext cx="5075237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423007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765175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4400" b="1"/>
              <a:t>Esame Urine completo 22/02/14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84313"/>
            <a:ext cx="5867400" cy="537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08400" y="981075"/>
            <a:ext cx="4535488" cy="6048375"/>
          </a:xfrm>
          <a:ln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giallo carico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limpido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6.1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1034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+++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+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tracce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+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Cilindri ialini ++, 5 gr/campo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sz="270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052513"/>
            <a:ext cx="3070225" cy="580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35948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928813"/>
            <a:ext cx="8329613" cy="4186237"/>
          </a:xfrm>
          <a:ln/>
        </p:spPr>
        <p:txBody>
          <a:bodyPr/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/>
              <a:t>Stava bene quando ha fatto gli esami?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dirty="0"/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/>
              <a:t>Aveva assunto </a:t>
            </a:r>
            <a:r>
              <a:rPr lang="it-IT" b="1" dirty="0"/>
              <a:t>farmaci diversi dalla sua terapia abituale?????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dirty="0"/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 smtClean="0"/>
              <a:t>-  Aveva </a:t>
            </a:r>
            <a:r>
              <a:rPr lang="it-IT" dirty="0"/>
              <a:t>fatto attività fisica intensa????? 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285875" y="285750"/>
            <a:ext cx="6000750" cy="1143000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Quale approccio?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14313"/>
            <a:ext cx="1428750" cy="121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7452320" y="1571625"/>
            <a:ext cx="1643062" cy="14287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560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sz="2400" b="1" dirty="0">
                <a:latin typeface="Calibri" charset="0"/>
              </a:rPr>
              <a:t>FEBBRE?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sz="2400" b="1" dirty="0">
                <a:latin typeface="Calibri" charset="0"/>
              </a:rPr>
              <a:t>VOMITO?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sz="2400" b="1" dirty="0">
                <a:latin typeface="Calibri" charset="0"/>
              </a:rPr>
              <a:t>DIARREA?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948264" y="2132856"/>
            <a:ext cx="57150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7524328" y="4458816"/>
            <a:ext cx="1057275" cy="914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560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</a:tabLst>
            </a:pPr>
            <a:r>
              <a:rPr lang="it-IT" sz="3200" b="1" dirty="0">
                <a:latin typeface="Calibri" charset="0"/>
              </a:rPr>
              <a:t>NO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7020272" y="4800005"/>
            <a:ext cx="571500" cy="357187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0033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25560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322362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1643063"/>
            <a:ext cx="8286750" cy="4829175"/>
          </a:xfrm>
          <a:ln/>
        </p:spPr>
        <p:txBody>
          <a:bodyPr>
            <a:normAutofit/>
          </a:bodyPr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dirty="0"/>
              <a:t>Aveva già una diagnosi di nefropatia? (anamnesi)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dirty="0"/>
              <a:t>Quanto era la </a:t>
            </a:r>
            <a:r>
              <a:rPr lang="it-IT" sz="2800" dirty="0" err="1"/>
              <a:t>creatininemia</a:t>
            </a:r>
            <a:r>
              <a:rPr lang="it-IT" sz="2800" dirty="0"/>
              <a:t> ai controlli precedenti? 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dirty="0"/>
              <a:t>Quando i controlli precedenti?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800" dirty="0"/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dirty="0"/>
              <a:t>	</a:t>
            </a:r>
            <a:r>
              <a:rPr lang="it-IT" sz="2800" b="1" dirty="0"/>
              <a:t>             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285875" y="285750"/>
            <a:ext cx="6000750" cy="1143000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Quale approccio?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14313"/>
            <a:ext cx="1428750" cy="121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4286250" y="3140968"/>
            <a:ext cx="484188" cy="857250"/>
          </a:xfrm>
          <a:prstGeom prst="downArrow">
            <a:avLst>
              <a:gd name="adj1" fmla="val 50000"/>
              <a:gd name="adj2" fmla="val 44262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00063" y="3192934"/>
            <a:ext cx="8286750" cy="290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endParaRPr lang="it-IT" sz="3200" dirty="0">
              <a:latin typeface="Calibri" charset="0"/>
            </a:endParaRPr>
          </a:p>
          <a:p>
            <a:pPr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b="1" dirty="0" smtClean="0">
                <a:latin typeface="Calibri" charset="0"/>
              </a:rPr>
              <a:t>CONFRONTO </a:t>
            </a:r>
            <a:r>
              <a:rPr lang="it-IT" sz="3200" b="1" dirty="0">
                <a:latin typeface="Calibri" charset="0"/>
              </a:rPr>
              <a:t>CON ESAMI PRECEDENTI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>
                <a:latin typeface="Calibri" charset="0"/>
              </a:rPr>
              <a:t>		  </a:t>
            </a:r>
            <a:r>
              <a:rPr lang="it-IT" sz="3200" dirty="0" smtClean="0">
                <a:latin typeface="Calibri" charset="0"/>
              </a:rPr>
              <a:t>      </a:t>
            </a:r>
            <a:r>
              <a:rPr lang="it-IT" sz="2800" dirty="0" smtClean="0">
                <a:latin typeface="Calibri" charset="0"/>
              </a:rPr>
              <a:t>Stabilità </a:t>
            </a:r>
            <a:r>
              <a:rPr lang="it-IT" sz="2800" dirty="0">
                <a:latin typeface="Calibri" charset="0"/>
              </a:rPr>
              <a:t>della funzione renale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2800" dirty="0">
                <a:latin typeface="Calibri" charset="0"/>
              </a:rPr>
              <a:t>			Declino della funzione renale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2800" dirty="0">
                <a:latin typeface="Calibri" charset="0"/>
              </a:rPr>
              <a:t>			Importante o rapido peggioramento</a:t>
            </a: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1983706" y="4942880"/>
            <a:ext cx="500062" cy="214312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1983706" y="5662960"/>
            <a:ext cx="500062" cy="214312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1983706" y="6311032"/>
            <a:ext cx="500062" cy="214312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375899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2" grpId="0" animBg="1"/>
      <p:bldP spid="14343" grpId="0" animBg="1"/>
      <p:bldP spid="143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10146"/>
          </a:xfrm>
          <a:solidFill>
            <a:srgbClr val="00B0F0"/>
          </a:solidFill>
        </p:spPr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Insufficienza renale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35496" y="3068960"/>
            <a:ext cx="9036496" cy="3024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MMG senior: Dr. Giovanni </a:t>
            </a:r>
            <a:r>
              <a:rPr lang="it-IT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Ciolina</a:t>
            </a:r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MMG in formazione: Dr. Davide Becchetti</a:t>
            </a:r>
          </a:p>
          <a:p>
            <a:pPr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Specialista Nefrologo: Dr.ssa Ester Maria Grazia Costantino</a:t>
            </a:r>
          </a:p>
          <a:p>
            <a:pPr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Specialista di laboratorio: Dr.ssa Domenica </a:t>
            </a:r>
            <a:r>
              <a:rPr lang="it-IT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Dalè</a:t>
            </a:r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571500" y="2571750"/>
            <a:ext cx="5400675" cy="3571875"/>
          </a:xfrm>
          <a:ln/>
        </p:spPr>
        <p:txBody>
          <a:bodyPr/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it-IT" dirty="0"/>
              <a:t>Valutazione della funzione renale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it-IT" dirty="0"/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it-IT" dirty="0"/>
              <a:t>Esame urine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it-IT" dirty="0"/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it-IT" dirty="0"/>
              <a:t>-   Ecografia renale e vescicale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429375" y="3000375"/>
            <a:ext cx="2214563" cy="1857375"/>
          </a:xfrm>
          <a:prstGeom prst="rect">
            <a:avLst/>
          </a:prstGeom>
          <a:solidFill>
            <a:srgbClr val="FFFFFF"/>
          </a:solidFill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</a:tabLst>
            </a:pPr>
            <a:r>
              <a:rPr lang="it-IT" sz="4000" b="1">
                <a:solidFill>
                  <a:srgbClr val="000000"/>
                </a:solidFill>
                <a:latin typeface="Calibri" charset="0"/>
              </a:rPr>
              <a:t>1 °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</a:tabLst>
            </a:pPr>
            <a:r>
              <a:rPr lang="it-IT" sz="4000" b="1">
                <a:solidFill>
                  <a:srgbClr val="000000"/>
                </a:solidFill>
                <a:latin typeface="Calibri" charset="0"/>
              </a:rPr>
              <a:t>LIVELLO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85750" y="285750"/>
            <a:ext cx="7072313" cy="1428750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Quali esami svelano la presenza di una nefropatia?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14313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97992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1214438" y="2786063"/>
            <a:ext cx="7186612" cy="1071562"/>
          </a:xfrm>
          <a:ln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dirty="0" smtClean="0"/>
              <a:t>La </a:t>
            </a:r>
            <a:r>
              <a:rPr lang="it-IT" dirty="0"/>
              <a:t>sola CREATININA non è un indice affidabile della funzione renale</a:t>
            </a: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85813" y="428625"/>
            <a:ext cx="7643812" cy="1428750"/>
          </a:xfrm>
          <a:prstGeom prst="rect">
            <a:avLst/>
          </a:prstGeom>
          <a:solidFill>
            <a:srgbClr val="00B0F0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Valutazione della funzione renale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(VFG)</a:t>
            </a:r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71500" y="2927796"/>
            <a:ext cx="571500" cy="357188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25560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285875" y="4143375"/>
            <a:ext cx="7186613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it-IT" sz="3200" dirty="0" smtClean="0">
                <a:latin typeface="Calibri" charset="0"/>
              </a:rPr>
              <a:t>Il </a:t>
            </a:r>
            <a:r>
              <a:rPr lang="it-IT" sz="3200" dirty="0">
                <a:latin typeface="Calibri" charset="0"/>
              </a:rPr>
              <a:t>rapporto tra creatinina e VFG non è lineare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571500" y="4295949"/>
            <a:ext cx="571500" cy="357187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25560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276561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928688" y="214313"/>
            <a:ext cx="7643812" cy="1428750"/>
          </a:xfrm>
          <a:prstGeom prst="rect">
            <a:avLst/>
          </a:prstGeom>
          <a:solidFill>
            <a:srgbClr val="00B0F0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L’</a:t>
            </a:r>
            <a:r>
              <a:rPr lang="it-IT" sz="4400" b="1" i="1">
                <a:solidFill>
                  <a:srgbClr val="000000"/>
                </a:solidFill>
                <a:latin typeface="Arial Narrow" charset="0"/>
              </a:rPr>
              <a:t>inganno</a:t>
            </a: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 della creatinina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8713788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715945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57250" y="285750"/>
            <a:ext cx="7643813" cy="1428750"/>
          </a:xfrm>
          <a:prstGeom prst="rect">
            <a:avLst/>
          </a:prstGeom>
          <a:solidFill>
            <a:srgbClr val="00B0F0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Valutazione della funzione renale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(VFG)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2143125"/>
            <a:ext cx="2016125" cy="424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36538" y="3143250"/>
            <a:ext cx="3176587" cy="16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b="1">
                <a:solidFill>
                  <a:srgbClr val="000000"/>
                </a:solidFill>
                <a:latin typeface="Calibri" charset="0"/>
              </a:rPr>
              <a:t>Clearance creatinina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b="1">
                <a:solidFill>
                  <a:srgbClr val="000000"/>
                </a:solidFill>
                <a:latin typeface="Calibri" charset="0"/>
              </a:rPr>
              <a:t>misurata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4400" b="1">
                <a:solidFill>
                  <a:srgbClr val="000000"/>
                </a:solidFill>
                <a:latin typeface="Calibri" charset="0"/>
              </a:rPr>
              <a:t>?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946775" y="3571875"/>
            <a:ext cx="27209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</a:tabLst>
            </a:pPr>
            <a:r>
              <a:rPr lang="it-IT" sz="2800" b="1">
                <a:solidFill>
                  <a:srgbClr val="000000"/>
                </a:solidFill>
                <a:latin typeface="Calibri" charset="0"/>
              </a:rPr>
              <a:t>Cockcroft - Gault 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</a:tabLst>
            </a:pPr>
            <a:r>
              <a:rPr lang="it-IT" sz="4400" b="1">
                <a:solidFill>
                  <a:srgbClr val="000000"/>
                </a:solidFill>
                <a:latin typeface="Calibri" charset="0"/>
              </a:rPr>
              <a:t>?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6650038" y="5072063"/>
            <a:ext cx="11398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</a:tabLst>
            </a:pPr>
            <a:r>
              <a:rPr lang="it-IT" sz="2800" b="1">
                <a:solidFill>
                  <a:srgbClr val="000000"/>
                </a:solidFill>
                <a:latin typeface="Calibri" charset="0"/>
              </a:rPr>
              <a:t>MDRD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</a:tabLst>
            </a:pPr>
            <a:r>
              <a:rPr lang="it-IT" sz="4400" b="1">
                <a:solidFill>
                  <a:srgbClr val="000000"/>
                </a:solidFill>
                <a:latin typeface="Calibri" charset="0"/>
              </a:rPr>
              <a:t>?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737225" y="2286000"/>
            <a:ext cx="3176588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b="1">
                <a:solidFill>
                  <a:srgbClr val="000000"/>
                </a:solidFill>
                <a:latin typeface="Calibri" charset="0"/>
              </a:rPr>
              <a:t>Clearance creatinina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b="1">
                <a:solidFill>
                  <a:srgbClr val="000000"/>
                </a:solidFill>
                <a:latin typeface="Calibri" charset="0"/>
              </a:rPr>
              <a:t>calcolata:</a:t>
            </a:r>
          </a:p>
        </p:txBody>
      </p:sp>
    </p:spTree>
    <p:extLst>
      <p:ext uri="{BB962C8B-B14F-4D97-AF65-F5344CB8AC3E}">
        <p14:creationId xmlns="" xmlns:p14="http://schemas.microsoft.com/office/powerpoint/2010/main" val="4073671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2071688"/>
            <a:ext cx="7543800" cy="4429125"/>
          </a:xfrm>
          <a:ln/>
        </p:spPr>
        <p:txBody>
          <a:bodyPr>
            <a:normAutofit fontScale="92500" lnSpcReduction="20000"/>
          </a:bodyPr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/>
              <a:t>PH (acido/alcalino)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dirty="0"/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/>
              <a:t>Peso specifico (concentrazione o diluizione)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dirty="0"/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/>
              <a:t>Presenza di </a:t>
            </a:r>
            <a:r>
              <a:rPr lang="it-IT" dirty="0" err="1"/>
              <a:t>microlbuminuria</a:t>
            </a:r>
            <a:r>
              <a:rPr lang="it-IT" dirty="0"/>
              <a:t>/proteinuria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dirty="0"/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 smtClean="0"/>
              <a:t>-   Presenza </a:t>
            </a:r>
            <a:r>
              <a:rPr lang="it-IT" dirty="0"/>
              <a:t>di microematuria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dirty="0"/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 smtClean="0"/>
              <a:t>-   Valutazione </a:t>
            </a:r>
            <a:r>
              <a:rPr lang="it-IT" dirty="0"/>
              <a:t>del sedimento urinario (cilindri, cellule di sfaldamento, cristalli …..)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285750"/>
            <a:ext cx="1643062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42938" y="285750"/>
            <a:ext cx="6429375" cy="1428750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Esame urine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00563"/>
            <a:ext cx="12858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018" y="3500438"/>
            <a:ext cx="1214438" cy="121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126272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2428875"/>
            <a:ext cx="7686675" cy="4240213"/>
          </a:xfrm>
          <a:ln/>
        </p:spPr>
        <p:txBody>
          <a:bodyPr>
            <a:normAutofit fontScale="92500" lnSpcReduction="10000"/>
          </a:bodyPr>
          <a:lstStyle/>
          <a:p>
            <a:pPr marL="0" indent="1588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 dirty="0" smtClean="0"/>
              <a:t>Valori</a:t>
            </a:r>
            <a:r>
              <a:rPr lang="it-IT" b="1" dirty="0"/>
              <a:t>: </a:t>
            </a:r>
            <a:r>
              <a:rPr lang="it-IT" dirty="0"/>
              <a:t>20-200 </a:t>
            </a:r>
            <a:r>
              <a:rPr lang="it-IT" dirty="0" err="1"/>
              <a:t>mcg</a:t>
            </a:r>
            <a:r>
              <a:rPr lang="it-IT" dirty="0"/>
              <a:t>/min o 30-300 mg/</a:t>
            </a:r>
            <a:r>
              <a:rPr lang="it-IT" dirty="0" err="1"/>
              <a:t>die</a:t>
            </a:r>
            <a:endParaRPr lang="it-IT" dirty="0"/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b="1" dirty="0" smtClean="0"/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 dirty="0" smtClean="0"/>
              <a:t>1</a:t>
            </a:r>
            <a:r>
              <a:rPr lang="it-IT" b="1" dirty="0"/>
              <a:t>) indice precoce di danno renale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 dirty="0"/>
              <a:t>2) </a:t>
            </a:r>
            <a:r>
              <a:rPr lang="it-IT" dirty="0"/>
              <a:t>associata ad un aumento del rischio cardiovascolare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 dirty="0"/>
              <a:t>3) </a:t>
            </a:r>
            <a:r>
              <a:rPr lang="it-IT" dirty="0"/>
              <a:t>marcatore di efficacia degli interventi sui fattori di rischio CV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 dirty="0"/>
              <a:t>4) </a:t>
            </a:r>
            <a:r>
              <a:rPr lang="it-IT" dirty="0"/>
              <a:t>va dosata in: diabetici, ipertesi, obesi, pazienti con aumentato rischio CV</a:t>
            </a: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857250" y="285750"/>
            <a:ext cx="7500938" cy="1928813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sz="4400" b="1">
              <a:solidFill>
                <a:srgbClr val="000000"/>
              </a:solidFill>
              <a:latin typeface="Arial Narrow" charset="0"/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4800" b="1">
                <a:solidFill>
                  <a:srgbClr val="000000"/>
                </a:solidFill>
                <a:latin typeface="Arial Narrow" charset="0"/>
              </a:rPr>
              <a:t>Microalbuminuria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3000" b="1">
                <a:solidFill>
                  <a:srgbClr val="000000"/>
                </a:solidFill>
                <a:latin typeface="Arial Narrow" charset="0"/>
              </a:rPr>
              <a:t>anormale escrezione urinaria di albumina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3000" b="1">
                <a:solidFill>
                  <a:srgbClr val="000000"/>
                </a:solidFill>
                <a:latin typeface="Arial Narrow" charset="0"/>
              </a:rPr>
              <a:t> in assenza di proteinuria clinica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sz="4400" b="1">
              <a:solidFill>
                <a:srgbClr val="000000"/>
              </a:solidFill>
              <a:latin typeface="Arial Narrow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2786063"/>
            <a:ext cx="1652587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29790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928813"/>
            <a:ext cx="8463856" cy="4525962"/>
          </a:xfrm>
          <a:ln/>
        </p:spPr>
        <p:txBody>
          <a:bodyPr>
            <a:normAutofit fontScale="92500"/>
          </a:bodyPr>
          <a:lstStyle/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 dirty="0"/>
              <a:t>Marcatore di danno renale</a:t>
            </a:r>
            <a:r>
              <a:rPr lang="it-IT" dirty="0"/>
              <a:t>: &gt; 300 mg/24 ore per più di tre mesi definisce la MRC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/>
              <a:t>Il grado di proteinuria correla con la progressione della MRC e della malattia CV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/>
              <a:t>Target di intervento terapeutico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/>
              <a:t>Nel follow-up il dosaggio va fatto per: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/>
              <a:t>	-&gt; verificare le variazioni rispetto al dato basale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dirty="0"/>
              <a:t>	-&gt; risposta alla terapia (eziologica/sintomatica)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42938" y="214313"/>
            <a:ext cx="6429375" cy="1357312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Proteinuria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214313"/>
            <a:ext cx="17145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47517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785938"/>
            <a:ext cx="8215313" cy="4197350"/>
          </a:xfrm>
          <a:ln/>
        </p:spPr>
        <p:txBody>
          <a:bodyPr>
            <a:normAutofit/>
          </a:bodyPr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dirty="0" smtClean="0"/>
              <a:t>Numero - </a:t>
            </a:r>
            <a:r>
              <a:rPr lang="it-IT" sz="2800" dirty="0"/>
              <a:t>forma - dimensioni dei reni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dirty="0"/>
              <a:t>Escludere ostruzione delle vie urinarie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dirty="0"/>
              <a:t>Evidenziare una patologia </a:t>
            </a:r>
            <a:r>
              <a:rPr lang="it-IT" sz="2800" dirty="0" err="1"/>
              <a:t>policistica</a:t>
            </a:r>
            <a:r>
              <a:rPr lang="it-IT" sz="2800" dirty="0"/>
              <a:t> o altre patologie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dirty="0" smtClean="0"/>
              <a:t>-   Escludere </a:t>
            </a:r>
            <a:r>
              <a:rPr lang="it-IT" sz="2800" dirty="0"/>
              <a:t>altre patologie a carico delle vie urinarie</a:t>
            </a: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14438" y="285750"/>
            <a:ext cx="6858000" cy="1357313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Ecografia renale e vescicale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62" y="4026743"/>
            <a:ext cx="4792018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104843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1785938"/>
            <a:ext cx="8543925" cy="4525962"/>
          </a:xfrm>
          <a:ln/>
        </p:spPr>
        <p:txBody>
          <a:bodyPr>
            <a:normAutofit fontScale="92500" lnSpcReduction="20000"/>
          </a:bodyPr>
          <a:lstStyle/>
          <a:p>
            <a:pPr indent="-341313" algn="just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i="1"/>
              <a:t>Dimensioni di entrambi i reni in cm</a:t>
            </a:r>
          </a:p>
          <a:p>
            <a:pPr marL="0" indent="1588" algn="just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/>
              <a:t>	(“nella norma….” non basta: non vengono dati gli elementi per valutare l’evoluzione delle dimensioni nel tempo)</a:t>
            </a:r>
          </a:p>
          <a:p>
            <a:pPr indent="-341313" algn="just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i="1"/>
              <a:t>Contorni renali: regolari o no</a:t>
            </a:r>
          </a:p>
          <a:p>
            <a:pPr marL="0" indent="1588" algn="just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/>
              <a:t>	Contorno irregolare: segno di cicatrice spesso dovuta a pielonefrite acuta o cronica (ex: RVU) o a eventi ischemici</a:t>
            </a:r>
          </a:p>
          <a:p>
            <a:pPr indent="-341313" algn="just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i="1"/>
              <a:t>Spessore parenchimale e differenziazione parenchimo-centrale</a:t>
            </a:r>
          </a:p>
          <a:p>
            <a:pPr marL="0" indent="1588" algn="just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/>
              <a:t>	La riduzione dello spessore e della differenza di ecogenicità sono segni di nefropatia</a:t>
            </a:r>
          </a:p>
          <a:p>
            <a:pPr indent="-341313" algn="just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i="1"/>
              <a:t>Cisti:</a:t>
            </a:r>
            <a:r>
              <a:rPr lang="it-IT" sz="2400"/>
              <a:t> utile descrizione ed interpretazione</a:t>
            </a:r>
          </a:p>
          <a:p>
            <a:pPr indent="-341313" algn="just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i="1"/>
              <a:t>In presenza di calcoli:</a:t>
            </a:r>
          </a:p>
          <a:p>
            <a:pPr marL="0" indent="1588" algn="just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/>
              <a:t>	Sede - con o senza dilatazione delle cavità c-p e </a:t>
            </a:r>
          </a:p>
          <a:p>
            <a:pPr marL="0" indent="1588" algn="just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/>
              <a:t>	dimensioni</a:t>
            </a: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071563" y="214313"/>
            <a:ext cx="6858000" cy="1357312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Ecografia renale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813697"/>
            <a:ext cx="2643187" cy="207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173155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1785938"/>
            <a:ext cx="8072437" cy="4525962"/>
          </a:xfrm>
          <a:ln/>
        </p:spPr>
        <p:txBody>
          <a:bodyPr>
            <a:normAutofit fontScale="92500" lnSpcReduction="10000"/>
          </a:bodyPr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b="1" dirty="0" err="1"/>
              <a:t>Potassiemia</a:t>
            </a:r>
            <a:r>
              <a:rPr lang="it-IT" b="1" dirty="0"/>
              <a:t> elevata: 5.5 (livello di attenzione)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/>
              <a:t>		</a:t>
            </a:r>
            <a:r>
              <a:rPr lang="it-IT" b="1" dirty="0"/>
              <a:t>-&gt;</a:t>
            </a:r>
            <a:r>
              <a:rPr lang="it-IT" dirty="0"/>
              <a:t> farmaci (prescritti o assunti spontaneamente: 	</a:t>
            </a:r>
            <a:r>
              <a:rPr lang="it-IT" dirty="0" err="1"/>
              <a:t>Ace-inibitore</a:t>
            </a:r>
            <a:r>
              <a:rPr lang="it-IT" dirty="0"/>
              <a:t>? integratori ?)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/>
              <a:t>		</a:t>
            </a:r>
            <a:r>
              <a:rPr lang="it-IT" b="1" dirty="0"/>
              <a:t>-&gt;</a:t>
            </a:r>
            <a:r>
              <a:rPr lang="it-IT" dirty="0"/>
              <a:t> uso di sale a base di cloruro di potassio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/>
              <a:t>		</a:t>
            </a:r>
            <a:r>
              <a:rPr lang="it-IT" b="1" dirty="0"/>
              <a:t>-&gt;</a:t>
            </a:r>
            <a:r>
              <a:rPr lang="it-IT" dirty="0"/>
              <a:t> dieta ricca di cibi ad alto elevato contenuto di 	potassio (frutta secca, cibi farinosi, frutta e 	succhi di frutta)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/>
              <a:t>		</a:t>
            </a:r>
            <a:r>
              <a:rPr lang="it-IT" b="1" dirty="0"/>
              <a:t>-&gt;</a:t>
            </a:r>
            <a:r>
              <a:rPr lang="it-IT" dirty="0"/>
              <a:t> acidosi metabolica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/>
              <a:t>		</a:t>
            </a:r>
            <a:r>
              <a:rPr lang="it-IT" b="1" dirty="0"/>
              <a:t>-&gt;</a:t>
            </a:r>
            <a:r>
              <a:rPr lang="it-IT" dirty="0"/>
              <a:t> da difficoltà di prelievo o da stasi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571500" y="214313"/>
            <a:ext cx="6858000" cy="1357312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Potassio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14313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904464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6" y="1395004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6" y="3248041"/>
            <a:ext cx="9143999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Insufficienza Renale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5013176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619674" y="5610541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571500" y="2928938"/>
            <a:ext cx="8186738" cy="714375"/>
          </a:xfrm>
          <a:ln/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000" b="1" dirty="0"/>
              <a:t>CONFRONTO CON ESAMI PRECEDENTI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143000" y="500063"/>
            <a:ext cx="6858000" cy="1357312"/>
          </a:xfrm>
          <a:prstGeom prst="rect">
            <a:avLst/>
          </a:prstGeom>
          <a:solidFill>
            <a:srgbClr val="00CC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4400" b="1">
                <a:solidFill>
                  <a:srgbClr val="000000"/>
                </a:solidFill>
                <a:latin typeface="Arial Narrow" charset="0"/>
              </a:rPr>
              <a:t>Maria ?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429125"/>
            <a:ext cx="2071688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341753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143000"/>
            <a:ext cx="4210050" cy="5715000"/>
          </a:xfrm>
          <a:ln/>
        </p:spPr>
        <p:txBody>
          <a:bodyPr>
            <a:normAutofit lnSpcReduction="10000"/>
          </a:bodyPr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GR                       4,55 x 10³/mL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GB                       7.81 x 10³/mL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Hb                       13.8 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Hct                      48%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MCV                   92 fL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PLT                      212 x 10³/mL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Glicemia            88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Col TOT              194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Col HDL             48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TG                       125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Col. LDL              95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Uricemia           6.1 mg/dL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Calcio                 9.8 mEq/L</a:t>
            </a:r>
          </a:p>
          <a:p>
            <a:pPr indent="-341313">
              <a:lnSpc>
                <a:spcPct val="100000"/>
              </a:lnSpc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/>
              <a:t>Microalb 24h   300 mg/die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00563" y="1052736"/>
            <a:ext cx="4643437" cy="5429250"/>
          </a:xfrm>
          <a:ln/>
        </p:spPr>
        <p:txBody>
          <a:bodyPr/>
          <a:lstStyle/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 dirty="0"/>
              <a:t>Creatinina              1.2 mg/</a:t>
            </a:r>
            <a:r>
              <a:rPr lang="it-IT" sz="2400" dirty="0" err="1"/>
              <a:t>dL</a:t>
            </a:r>
            <a:endParaRPr lang="it-IT" sz="2400" dirty="0"/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 dirty="0"/>
              <a:t>Cl. </a:t>
            </a:r>
            <a:r>
              <a:rPr lang="it-IT" sz="2400" dirty="0" err="1"/>
              <a:t>Creat</a:t>
            </a:r>
            <a:r>
              <a:rPr lang="it-IT" sz="2400" dirty="0"/>
              <a:t>.	           45 </a:t>
            </a:r>
            <a:r>
              <a:rPr lang="it-IT" sz="2400" dirty="0" err="1"/>
              <a:t>mL</a:t>
            </a:r>
            <a:r>
              <a:rPr lang="it-IT" sz="2400" dirty="0"/>
              <a:t>/min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 dirty="0"/>
              <a:t>Azotemia	           42 mg/</a:t>
            </a:r>
            <a:r>
              <a:rPr lang="it-IT" sz="2400" dirty="0" err="1"/>
              <a:t>dL</a:t>
            </a:r>
            <a:endParaRPr lang="it-IT" sz="2400" dirty="0"/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 dirty="0"/>
              <a:t>Sodio	           </a:t>
            </a:r>
            <a:r>
              <a:rPr lang="it-IT" sz="2400" dirty="0" smtClean="0"/>
              <a:t>          143 </a:t>
            </a:r>
            <a:r>
              <a:rPr lang="it-IT" sz="2400" dirty="0" err="1"/>
              <a:t>mEq</a:t>
            </a:r>
            <a:r>
              <a:rPr lang="it-IT" sz="2400" dirty="0"/>
              <a:t>/L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 dirty="0"/>
              <a:t>Potassio	           4,9 </a:t>
            </a:r>
            <a:r>
              <a:rPr lang="it-IT" sz="2400" dirty="0" err="1"/>
              <a:t>mEq</a:t>
            </a:r>
            <a:r>
              <a:rPr lang="it-IT" sz="2400" dirty="0"/>
              <a:t>/L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 dirty="0"/>
              <a:t>Cloro                       108 </a:t>
            </a:r>
            <a:r>
              <a:rPr lang="it-IT" sz="2400" dirty="0" err="1"/>
              <a:t>mEq</a:t>
            </a:r>
            <a:r>
              <a:rPr lang="it-IT" sz="2400" dirty="0"/>
              <a:t>/L</a:t>
            </a:r>
          </a:p>
          <a:p>
            <a:pPr indent="-341313">
              <a:spcBef>
                <a:spcPts val="638"/>
              </a:spcBef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 dirty="0" err="1"/>
              <a:t>Elettrof</a:t>
            </a:r>
            <a:r>
              <a:rPr lang="it-IT" sz="2400" dirty="0"/>
              <a:t>. </a:t>
            </a:r>
            <a:r>
              <a:rPr lang="it-IT" sz="2400" dirty="0" err="1"/>
              <a:t>Sierica</a:t>
            </a:r>
            <a:r>
              <a:rPr lang="it-IT" sz="2400" dirty="0"/>
              <a:t>     nella norma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765175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4400" b="1"/>
              <a:t>Esami Ematochimici 12/01/13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4149725"/>
            <a:ext cx="5075237" cy="270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434293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765175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4400" b="1"/>
              <a:t>Esame Urine completo 12/01/13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84313"/>
            <a:ext cx="5867400" cy="537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08400" y="981075"/>
            <a:ext cx="4535488" cy="6048375"/>
          </a:xfrm>
          <a:ln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giallo paglierino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limpido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5.8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1018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+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tracce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700"/>
              <a:t>cilindri +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sz="270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052513"/>
            <a:ext cx="3070225" cy="580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925953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488" y="116632"/>
            <a:ext cx="2286000" cy="222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50" y="1412776"/>
            <a:ext cx="7858125" cy="526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Un anno fa c’erano: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	</a:t>
            </a:r>
            <a:r>
              <a:rPr lang="it-IT" sz="2800" b="1" dirty="0" err="1">
                <a:solidFill>
                  <a:srgbClr val="000000"/>
                </a:solidFill>
                <a:latin typeface="Calibri" charset="0"/>
              </a:rPr>
              <a:t>Creatininemia</a:t>
            </a:r>
            <a:r>
              <a:rPr lang="it-IT" sz="2800" b="1" dirty="0">
                <a:solidFill>
                  <a:srgbClr val="000000"/>
                </a:solidFill>
                <a:latin typeface="Calibri" charset="0"/>
              </a:rPr>
              <a:t> aumentata 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(per sesso ed età) 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	</a:t>
            </a:r>
            <a:r>
              <a:rPr lang="it-IT" sz="2800" b="1" dirty="0" err="1">
                <a:solidFill>
                  <a:srgbClr val="000000"/>
                </a:solidFill>
                <a:latin typeface="Calibri" charset="0"/>
              </a:rPr>
              <a:t>Clearance</a:t>
            </a:r>
            <a:r>
              <a:rPr lang="it-IT" sz="2800" b="1" dirty="0">
                <a:solidFill>
                  <a:srgbClr val="000000"/>
                </a:solidFill>
                <a:latin typeface="Calibri" charset="0"/>
              </a:rPr>
              <a:t> creatinina ridotta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charset="0"/>
              </a:rPr>
              <a:t>	Proteinuria e cilindri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sz="2800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Perché non sono stati valorizzati ?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sz="2800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Bisognava:	Chiedere le condizioni al momento dell’esame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		Ripetere esame (</a:t>
            </a:r>
            <a:r>
              <a:rPr lang="it-IT" sz="2800" dirty="0" err="1">
                <a:solidFill>
                  <a:srgbClr val="000000"/>
                </a:solidFill>
                <a:latin typeface="Calibri" charset="0"/>
              </a:rPr>
              <a:t>Clearance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) e </a:t>
            </a:r>
            <a:r>
              <a:rPr lang="it-IT" sz="2800" dirty="0" err="1">
                <a:solidFill>
                  <a:srgbClr val="000000"/>
                </a:solidFill>
                <a:latin typeface="Calibri" charset="0"/>
              </a:rPr>
              <a:t>ridosare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l’albuminuria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		</a:t>
            </a:r>
          </a:p>
        </p:txBody>
      </p:sp>
    </p:spTree>
    <p:extLst>
      <p:ext uri="{BB962C8B-B14F-4D97-AF65-F5344CB8AC3E}">
        <p14:creationId xmlns="" xmlns:p14="http://schemas.microsoft.com/office/powerpoint/2010/main" val="7358732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2938" y="428625"/>
            <a:ext cx="8001000" cy="1168400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/>
              <a:t>Abbiamo perso tempo?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428875"/>
            <a:ext cx="4357687" cy="292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233628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4286250" cy="3293541"/>
          </a:xfrm>
          <a:ln/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 dirty="0"/>
              <a:t>- Creatinina              1.2 mg/</a:t>
            </a:r>
            <a:r>
              <a:rPr lang="it-IT" sz="2400" dirty="0" err="1"/>
              <a:t>dL</a:t>
            </a:r>
            <a:endParaRPr lang="it-IT" sz="2400" dirty="0"/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 dirty="0"/>
              <a:t>- Azotemia	        </a:t>
            </a:r>
            <a:r>
              <a:rPr lang="it-IT" sz="2400" dirty="0" smtClean="0"/>
              <a:t>      42 </a:t>
            </a:r>
            <a:r>
              <a:rPr lang="it-IT" sz="2400" dirty="0"/>
              <a:t>mg/</a:t>
            </a:r>
            <a:r>
              <a:rPr lang="it-IT" sz="2400" dirty="0" err="1"/>
              <a:t>dL</a:t>
            </a:r>
            <a:endParaRPr lang="it-IT" sz="2400" dirty="0"/>
          </a:p>
          <a:p>
            <a:pPr marL="0" indent="0">
              <a:lnSpc>
                <a:spcPct val="100000"/>
              </a:lnSpc>
              <a:spcBef>
                <a:spcPts val="638"/>
              </a:spcBef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400" dirty="0" smtClean="0"/>
              <a:t> Potassio</a:t>
            </a:r>
            <a:r>
              <a:rPr lang="it-IT" sz="2400" dirty="0"/>
              <a:t>	        </a:t>
            </a:r>
            <a:r>
              <a:rPr lang="it-IT" sz="2400" dirty="0" smtClean="0"/>
              <a:t>      4,9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pPr marL="215900" indent="-215900"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it-IT" sz="2400" dirty="0" smtClean="0">
                <a:solidFill>
                  <a:srgbClr val="000000"/>
                </a:solidFill>
                <a:latin typeface="Calibri" charset="0"/>
              </a:rPr>
              <a:t>- </a:t>
            </a:r>
            <a:r>
              <a:rPr lang="it-IT" sz="2400" dirty="0" err="1" smtClean="0">
                <a:solidFill>
                  <a:srgbClr val="000000"/>
                </a:solidFill>
                <a:latin typeface="Calibri" charset="0"/>
              </a:rPr>
              <a:t>Hb</a:t>
            </a:r>
            <a:r>
              <a:rPr lang="it-IT" sz="2400" dirty="0" smtClean="0">
                <a:solidFill>
                  <a:srgbClr val="000000"/>
                </a:solidFill>
                <a:latin typeface="Calibri" charset="0"/>
              </a:rPr>
              <a:t>                            13.8 g/</a:t>
            </a:r>
            <a:r>
              <a:rPr lang="it-IT" sz="2400" dirty="0" err="1" smtClean="0">
                <a:solidFill>
                  <a:srgbClr val="000000"/>
                </a:solidFill>
                <a:latin typeface="Calibri" charset="0"/>
              </a:rPr>
              <a:t>dL</a:t>
            </a:r>
            <a:endParaRPr lang="it-IT" sz="800" dirty="0" smtClean="0">
              <a:solidFill>
                <a:srgbClr val="000000"/>
              </a:solidFill>
              <a:latin typeface="Calibri" charset="0"/>
            </a:endParaRPr>
          </a:p>
          <a:p>
            <a:pPr marL="215900" indent="-215900"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it-IT" sz="2400" dirty="0" smtClean="0">
                <a:solidFill>
                  <a:srgbClr val="000000"/>
                </a:solidFill>
                <a:latin typeface="Calibri" charset="0"/>
              </a:rPr>
              <a:t>- </a:t>
            </a:r>
            <a:r>
              <a:rPr lang="it-IT" sz="2400" dirty="0" err="1" smtClean="0">
                <a:solidFill>
                  <a:srgbClr val="000000"/>
                </a:solidFill>
                <a:latin typeface="Calibri" charset="0"/>
              </a:rPr>
              <a:t>Hct</a:t>
            </a:r>
            <a:r>
              <a:rPr lang="it-IT" sz="2400" dirty="0" smtClean="0">
                <a:solidFill>
                  <a:srgbClr val="000000"/>
                </a:solidFill>
                <a:latin typeface="Calibri" charset="0"/>
              </a:rPr>
              <a:t>                           48%</a:t>
            </a:r>
            <a:endParaRPr lang="it-IT" sz="800" dirty="0" smtClean="0">
              <a:solidFill>
                <a:srgbClr val="000000"/>
              </a:solidFill>
              <a:latin typeface="Calibri" charset="0"/>
            </a:endParaRPr>
          </a:p>
          <a:p>
            <a:pPr marL="215900" indent="-215900"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it-IT" sz="2400" dirty="0" smtClean="0">
                <a:solidFill>
                  <a:srgbClr val="000000"/>
                </a:solidFill>
                <a:latin typeface="Calibri" charset="0"/>
              </a:rPr>
              <a:t>- MCV                        92 </a:t>
            </a:r>
            <a:r>
              <a:rPr lang="it-IT" sz="2400" dirty="0" err="1" smtClean="0">
                <a:solidFill>
                  <a:srgbClr val="000000"/>
                </a:solidFill>
                <a:latin typeface="Calibri" charset="0"/>
              </a:rPr>
              <a:t>fL</a:t>
            </a:r>
            <a:endParaRPr lang="it-IT" sz="800" dirty="0" smtClean="0">
              <a:solidFill>
                <a:srgbClr val="000000"/>
              </a:solidFill>
              <a:latin typeface="Calibri" charset="0"/>
            </a:endParaRPr>
          </a:p>
          <a:p>
            <a:pPr marL="215900" indent="-215900">
              <a:buClr>
                <a:srgbClr val="FF0000"/>
              </a:buClr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it-IT" sz="2400" dirty="0" smtClean="0">
                <a:solidFill>
                  <a:srgbClr val="000000"/>
                </a:solidFill>
                <a:latin typeface="Calibri" charset="0"/>
              </a:rPr>
              <a:t>- </a:t>
            </a:r>
            <a:r>
              <a:rPr lang="it-IT" sz="2400" dirty="0" err="1" smtClean="0">
                <a:solidFill>
                  <a:srgbClr val="000000"/>
                </a:solidFill>
                <a:latin typeface="Calibri" charset="0"/>
              </a:rPr>
              <a:t>Microalb</a:t>
            </a:r>
            <a:r>
              <a:rPr lang="it-IT" sz="2400" dirty="0" smtClean="0">
                <a:solidFill>
                  <a:srgbClr val="000000"/>
                </a:solidFill>
                <a:latin typeface="Calibri" charset="0"/>
              </a:rPr>
              <a:t> 24h         300 mg/</a:t>
            </a:r>
            <a:r>
              <a:rPr lang="it-IT" sz="2400" dirty="0" err="1" smtClean="0">
                <a:solidFill>
                  <a:srgbClr val="000000"/>
                </a:solidFill>
                <a:latin typeface="Calibri" charset="0"/>
              </a:rPr>
              <a:t>die</a:t>
            </a:r>
            <a:endParaRPr lang="it-IT" sz="2400" dirty="0" smtClean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765175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4400" b="1"/>
              <a:t>Esami Ematochimici 2013 -&gt; 2014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4357688"/>
            <a:ext cx="507523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4214813" y="1143000"/>
            <a:ext cx="642937" cy="28575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4214813" y="1631082"/>
            <a:ext cx="642937" cy="28575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4214813" y="2071688"/>
            <a:ext cx="642937" cy="28575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0" name="AutoShape 10"/>
          <p:cNvSpPr>
            <a:spLocks noChangeArrowheads="1"/>
          </p:cNvSpPr>
          <p:nvPr/>
        </p:nvSpPr>
        <p:spPr bwMode="auto">
          <a:xfrm>
            <a:off x="4214813" y="2492896"/>
            <a:ext cx="642937" cy="28575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1" name="AutoShape 11"/>
          <p:cNvSpPr>
            <a:spLocks noChangeArrowheads="1"/>
          </p:cNvSpPr>
          <p:nvPr/>
        </p:nvSpPr>
        <p:spPr bwMode="auto">
          <a:xfrm>
            <a:off x="4214813" y="2924944"/>
            <a:ext cx="642937" cy="28575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2" name="AutoShape 12"/>
          <p:cNvSpPr>
            <a:spLocks noChangeArrowheads="1"/>
          </p:cNvSpPr>
          <p:nvPr/>
        </p:nvSpPr>
        <p:spPr bwMode="auto">
          <a:xfrm>
            <a:off x="4214813" y="3356992"/>
            <a:ext cx="642937" cy="28575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33" name="AutoShape 13"/>
          <p:cNvSpPr>
            <a:spLocks noChangeArrowheads="1"/>
          </p:cNvSpPr>
          <p:nvPr/>
        </p:nvSpPr>
        <p:spPr bwMode="auto">
          <a:xfrm>
            <a:off x="4214813" y="3789040"/>
            <a:ext cx="642937" cy="28575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" name="Rectangle 1"/>
          <p:cNvSpPr txBox="1">
            <a:spLocks noChangeArrowheads="1"/>
          </p:cNvSpPr>
          <p:nvPr/>
        </p:nvSpPr>
        <p:spPr>
          <a:xfrm>
            <a:off x="4932040" y="1052736"/>
            <a:ext cx="4032448" cy="3293541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1.7 mg/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dL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58 mg/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dL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5.5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mEq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</a:t>
            </a:r>
          </a:p>
          <a:p>
            <a:pPr marL="215900" marR="0" lvl="0" indent="-215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45000"/>
              <a:buFont typeface="Arial" panose="020B0604020202020204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  12.1 g/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dL</a:t>
            </a:r>
            <a:endParaRPr kumimoji="0" lang="it-IT" sz="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215900" marR="0" lvl="0" indent="-215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45000"/>
              <a:buFont typeface="Arial" panose="020B0604020202020204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  35 %</a:t>
            </a:r>
            <a:endParaRPr kumimoji="0" lang="it-IT" sz="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215900" marR="0" lvl="0" indent="-215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45000"/>
              <a:buFont typeface="Arial" panose="020B0604020202020204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  88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fL</a:t>
            </a:r>
            <a:endParaRPr kumimoji="0" lang="it-IT" sz="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215900" marR="0" lvl="0" indent="-215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45000"/>
              <a:buFont typeface="Arial" panose="020B0604020202020204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  Proteinuria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600 mg/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die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76920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  <p:bldP spid="30726" grpId="0" animBg="1"/>
      <p:bldP spid="30727" grpId="0" animBg="1"/>
      <p:bldP spid="30730" grpId="0" animBg="1"/>
      <p:bldP spid="30731" grpId="0" animBg="1"/>
      <p:bldP spid="30732" grpId="0" animBg="1"/>
      <p:bldP spid="3073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765175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4400" b="1"/>
              <a:t>Esame Urine 2013 </a:t>
            </a:r>
            <a:r>
              <a:rPr lang="it-IT" sz="4400" b="1">
                <a:latin typeface="Wingdings" charset="0"/>
              </a:rPr>
              <a:t></a:t>
            </a:r>
            <a:r>
              <a:rPr lang="it-IT" sz="4400" b="1"/>
              <a:t> 2014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987675" y="908720"/>
            <a:ext cx="2664445" cy="6048375"/>
          </a:xfrm>
          <a:ln/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giallo paglierino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limpido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5.8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 smtClean="0"/>
              <a:t>1018</a:t>
            </a:r>
            <a:endParaRPr lang="it-IT" sz="2700" dirty="0"/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+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assente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tracce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 smtClean="0"/>
              <a:t>assente</a:t>
            </a:r>
            <a:endParaRPr lang="it-IT" sz="2700" dirty="0"/>
          </a:p>
          <a:p>
            <a:pPr marL="0" indent="0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it-IT" sz="2700" dirty="0"/>
              <a:t>cilindri +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3070225" cy="58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5651500" y="981025"/>
            <a:ext cx="3490913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giallo carico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limpido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6.1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1034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+++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+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assente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assente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assente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tracce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+</a:t>
            </a:r>
          </a:p>
          <a:p>
            <a:pPr marL="342900" indent="-341313" hangingPunct="1">
              <a:lnSpc>
                <a:spcPct val="100000"/>
              </a:lnSpc>
              <a:spcBef>
                <a:spcPts val="363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2800" dirty="0">
                <a:solidFill>
                  <a:srgbClr val="000000"/>
                </a:solidFill>
                <a:latin typeface="Wingdings" charset="0"/>
              </a:rPr>
              <a:t>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Calibri" charset="0"/>
              </a:rPr>
              <a:t>Cil</a:t>
            </a:r>
            <a:r>
              <a:rPr lang="it-IT" sz="2800" dirty="0">
                <a:solidFill>
                  <a:srgbClr val="000000"/>
                </a:solidFill>
                <a:latin typeface="Calibri" charset="0"/>
              </a:rPr>
              <a:t>. ialini ++, 5 gr/</a:t>
            </a:r>
            <a:r>
              <a:rPr lang="it-IT" sz="2800" dirty="0" err="1">
                <a:solidFill>
                  <a:srgbClr val="000000"/>
                </a:solidFill>
                <a:latin typeface="Calibri" charset="0"/>
              </a:rPr>
              <a:t>ca</a:t>
            </a:r>
            <a:endParaRPr lang="it-IT" sz="2800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02926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071688"/>
            <a:ext cx="60007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38" y="285750"/>
            <a:ext cx="8001000" cy="1168400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/>
              <a:t>Abbiamo perso tempo!</a:t>
            </a:r>
          </a:p>
        </p:txBody>
      </p:sp>
    </p:spTree>
    <p:extLst>
      <p:ext uri="{BB962C8B-B14F-4D97-AF65-F5344CB8AC3E}">
        <p14:creationId xmlns="" xmlns:p14="http://schemas.microsoft.com/office/powerpoint/2010/main" val="21325032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B0F0"/>
          </a:solidFill>
          <a:ln cap="flat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/>
              <a:t>La prevenzione dell’ IRC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643063"/>
            <a:ext cx="8147050" cy="3429000"/>
          </a:xfrm>
          <a:ln/>
        </p:spPr>
        <p:txBody>
          <a:bodyPr/>
          <a:lstStyle/>
          <a:p>
            <a:pPr indent="-341313">
              <a:lnSpc>
                <a:spcPct val="100000"/>
              </a:lnSpc>
              <a:spcBef>
                <a:spcPts val="638"/>
              </a:spcBef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b="1" dirty="0"/>
              <a:t>Perché è importante: 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1800" dirty="0"/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dirty="0"/>
              <a:t>Italia:</a:t>
            </a:r>
            <a:r>
              <a:rPr lang="it-IT" sz="2400" dirty="0"/>
              <a:t>	</a:t>
            </a:r>
            <a:r>
              <a:rPr lang="it-IT" sz="2400" b="1" dirty="0"/>
              <a:t>170 nuovi </a:t>
            </a:r>
            <a:r>
              <a:rPr lang="it-IT" sz="2400" dirty="0"/>
              <a:t>pazienti in dialisi/anno ogni 1.000.000 abitanti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dirty="0"/>
              <a:t>	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dirty="0"/>
              <a:t>				</a:t>
            </a:r>
          </a:p>
          <a:p>
            <a:pPr marL="0" indent="1588">
              <a:lnSpc>
                <a:spcPct val="10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dirty="0"/>
              <a:t>	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3500438"/>
            <a:ext cx="4500562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878363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2214563"/>
            <a:ext cx="8229600" cy="4616450"/>
          </a:xfrm>
          <a:ln/>
          <a:extLs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000" b="1" dirty="0">
              <a:latin typeface="Comic Sans MS" charset="0"/>
            </a:endParaRPr>
          </a:p>
          <a:p>
            <a:pPr marL="0" indent="0" algn="ctr">
              <a:lnSpc>
                <a:spcPct val="100000"/>
              </a:lnSpc>
              <a:spcBef>
                <a:spcPts val="638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b="1" dirty="0"/>
              <a:t>è ormai emersa come un problema di salute pubblica di prima grandezza</a:t>
            </a:r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800" b="1" dirty="0"/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400" b="1" dirty="0"/>
          </a:p>
          <a:p>
            <a:pPr marL="0" indent="0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400" b="1" dirty="0"/>
          </a:p>
          <a:p>
            <a:pPr marL="0" indent="0" algn="ctr">
              <a:lnSpc>
                <a:spcPct val="100000"/>
              </a:lnSpc>
              <a:spcBef>
                <a:spcPts val="638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000" b="1" dirty="0">
              <a:latin typeface="Comic Sans MS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28625" y="285750"/>
            <a:ext cx="8229600" cy="1428750"/>
          </a:xfrm>
          <a:prstGeom prst="rect">
            <a:avLst/>
          </a:prstGeom>
          <a:solidFill>
            <a:srgbClr val="00B0F0"/>
          </a:solidFill>
          <a:ln w="9525" cap="flat">
            <a:solidFill>
              <a:srgbClr val="00B0F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>
                <a:solidFill>
                  <a:srgbClr val="000000"/>
                </a:solidFill>
                <a:latin typeface="Calibri" charset="0"/>
              </a:rPr>
              <a:t>LA MALATTIA RENALE CRONICA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>
                <a:solidFill>
                  <a:srgbClr val="000000"/>
                </a:solidFill>
                <a:latin typeface="Calibri" charset="0"/>
              </a:rPr>
              <a:t>(MCR)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500563"/>
            <a:ext cx="164306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048522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 65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4017" y="2391578"/>
            <a:ext cx="8748463" cy="1488313"/>
          </a:xfrm>
          <a:ln>
            <a:solidFill>
              <a:schemeClr val="tx2"/>
            </a:solidFill>
          </a:ln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Ipertensione arteriosa 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Ramipril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 2,5 mg h 8-20</a:t>
            </a:r>
          </a:p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Artrosi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polidistrettuale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  FANS al bisogno (circa 10 gg/mese)</a:t>
            </a:r>
            <a:endParaRPr lang="it-IT" dirty="0" smtClean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554828"/>
            <a:ext cx="8208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Remota</a:t>
            </a:r>
            <a:endParaRPr lang="it-IT" sz="6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043622"/>
            <a:ext cx="8208912" cy="830997"/>
          </a:xfrm>
          <a:prstGeom prst="rect">
            <a:avLst/>
          </a:prstGeom>
          <a:solidFill>
            <a:srgbClr val="D9D9D9"/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Prossima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38466"/>
            <a:ext cx="8712378" cy="163267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dirty="0" smtClean="0">
                <a:latin typeface="Arial Narrow"/>
                <a:cs typeface="Arial Narrow"/>
              </a:rPr>
              <a:t>Esegue il controllo annuale degli esami ematici: riscontro valori di Creatinina 1,7 mg/</a:t>
            </a:r>
            <a:r>
              <a:rPr lang="it-IT" dirty="0" err="1" smtClean="0">
                <a:latin typeface="Arial Narrow"/>
                <a:cs typeface="Arial Narrow"/>
              </a:rPr>
              <a:t>dL</a:t>
            </a:r>
            <a:r>
              <a:rPr lang="it-IT" dirty="0" smtClean="0">
                <a:latin typeface="Arial Narrow"/>
                <a:cs typeface="Arial Narrow"/>
              </a:rPr>
              <a:t> e </a:t>
            </a:r>
            <a:r>
              <a:rPr lang="it-IT" dirty="0" err="1" smtClean="0">
                <a:latin typeface="Arial Narrow"/>
                <a:cs typeface="Arial Narrow"/>
              </a:rPr>
              <a:t>Potassiemia</a:t>
            </a:r>
            <a:r>
              <a:rPr lang="it-IT" dirty="0" smtClean="0">
                <a:latin typeface="Arial Narrow"/>
                <a:cs typeface="Arial Narrow"/>
              </a:rPr>
              <a:t> 5,5 </a:t>
            </a:r>
            <a:r>
              <a:rPr lang="it-IT" dirty="0" err="1" smtClean="0">
                <a:latin typeface="Arial Narrow"/>
                <a:cs typeface="Arial Narrow"/>
              </a:rPr>
              <a:t>mEq</a:t>
            </a:r>
            <a:r>
              <a:rPr lang="it-IT" dirty="0" smtClean="0">
                <a:latin typeface="Arial Narrow"/>
                <a:cs typeface="Arial Narrow"/>
              </a:rPr>
              <a:t>/L 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95288" y="219075"/>
            <a:ext cx="8264525" cy="762000"/>
          </a:xfrm>
          <a:prstGeom prst="rect">
            <a:avLst/>
          </a:prstGeom>
          <a:solidFill>
            <a:srgbClr val="FFFFFF"/>
          </a:solidFill>
          <a:ln w="12600" cap="flat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>
                <a:solidFill>
                  <a:srgbClr val="000000"/>
                </a:solidFill>
                <a:latin typeface="Calibri" charset="0"/>
              </a:rPr>
              <a:t>INSUFFICIENZA RENALE CRONICA (IRC)</a:t>
            </a: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655638" y="1062038"/>
            <a:ext cx="780415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000">
                <a:solidFill>
                  <a:srgbClr val="000000"/>
                </a:solidFill>
                <a:latin typeface="Calibri" charset="0"/>
              </a:rPr>
              <a:t>NEFROPATIA DI BASE NEI PAZIENTI  DIALIZZATI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000">
                <a:solidFill>
                  <a:srgbClr val="000000"/>
                </a:solidFill>
                <a:latin typeface="Calibri" charset="0"/>
              </a:rPr>
              <a:t>DATI 2010 DAL </a:t>
            </a:r>
            <a:r>
              <a:rPr lang="it-IT" sz="2000" b="1">
                <a:solidFill>
                  <a:srgbClr val="000000"/>
                </a:solidFill>
                <a:latin typeface="Calibri" charset="0"/>
              </a:rPr>
              <a:t>REGISTRO ITALIANO DI DIALISI E TRAPIANTO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2000">
                <a:solidFill>
                  <a:srgbClr val="000000"/>
                </a:solidFill>
                <a:latin typeface="Calibri" charset="0"/>
              </a:rPr>
              <a:t>della </a:t>
            </a:r>
            <a:r>
              <a:rPr lang="it-IT" sz="2000" b="1">
                <a:solidFill>
                  <a:srgbClr val="000000"/>
                </a:solidFill>
                <a:latin typeface="Calibri" charset="0"/>
              </a:rPr>
              <a:t>SOCIETA’ ITALIANA DI NEFROLOGIA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205038"/>
            <a:ext cx="614997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452969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68313" y="1700213"/>
            <a:ext cx="8532812" cy="4537075"/>
          </a:xfrm>
          <a:prstGeom prst="rect">
            <a:avLst/>
          </a:prstGeom>
          <a:solidFill>
            <a:srgbClr val="FFFFFF"/>
          </a:solidFill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187450" y="404813"/>
            <a:ext cx="6985000" cy="647700"/>
          </a:xfrm>
          <a:prstGeom prst="rect">
            <a:avLst/>
          </a:prstGeom>
          <a:solidFill>
            <a:srgbClr val="FFFFFF"/>
          </a:solidFill>
          <a:ln w="28440" cap="flat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3200" b="1">
                <a:solidFill>
                  <a:srgbClr val="000000"/>
                </a:solidFill>
                <a:latin typeface="Calibri" charset="0"/>
              </a:rPr>
              <a:t>IL TRATTAMENTO È EFFICACE</a:t>
            </a:r>
          </a:p>
        </p:txBody>
      </p:sp>
      <p:sp>
        <p:nvSpPr>
          <p:cNvPr id="36867" name="Line 3"/>
          <p:cNvSpPr>
            <a:spLocks noChangeShapeType="1"/>
          </p:cNvSpPr>
          <p:nvPr/>
        </p:nvSpPr>
        <p:spPr bwMode="auto">
          <a:xfrm>
            <a:off x="1735138" y="1944688"/>
            <a:ext cx="1587" cy="3744912"/>
          </a:xfrm>
          <a:prstGeom prst="line">
            <a:avLst/>
          </a:prstGeom>
          <a:noFill/>
          <a:ln w="2844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1574800" y="5673725"/>
            <a:ext cx="7159625" cy="1588"/>
          </a:xfrm>
          <a:prstGeom prst="line">
            <a:avLst/>
          </a:prstGeom>
          <a:noFill/>
          <a:ln w="2844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2781300" y="5800725"/>
            <a:ext cx="1600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b="1">
                <a:solidFill>
                  <a:srgbClr val="000000"/>
                </a:solidFill>
              </a:rPr>
              <a:t>Tempo (anni)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684213" y="3208338"/>
            <a:ext cx="6508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VFG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044575" y="1766888"/>
            <a:ext cx="560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100</a:t>
            </a:r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 flipV="1">
            <a:off x="1590675" y="1928813"/>
            <a:ext cx="144463" cy="14287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V="1">
            <a:off x="1604963" y="3746500"/>
            <a:ext cx="144462" cy="14288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V="1">
            <a:off x="1590675" y="2820988"/>
            <a:ext cx="144463" cy="14287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V="1">
            <a:off x="1604963" y="5216525"/>
            <a:ext cx="144462" cy="14288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1117600" y="2625725"/>
            <a:ext cx="433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75</a:t>
            </a:r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1117600" y="3560763"/>
            <a:ext cx="433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50</a:t>
            </a:r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1189038" y="5037138"/>
            <a:ext cx="4333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36879" name="Rectangle 15"/>
          <p:cNvSpPr>
            <a:spLocks noChangeArrowheads="1"/>
          </p:cNvSpPr>
          <p:nvPr/>
        </p:nvSpPr>
        <p:spPr bwMode="auto">
          <a:xfrm>
            <a:off x="1203325" y="5481638"/>
            <a:ext cx="3714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 0</a:t>
            </a:r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1709738" y="1960563"/>
            <a:ext cx="3787775" cy="3294062"/>
          </a:xfrm>
          <a:prstGeom prst="line">
            <a:avLst/>
          </a:prstGeom>
          <a:noFill/>
          <a:ln w="38160" cap="flat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>
            <a:off x="3851275" y="3789363"/>
            <a:ext cx="2736850" cy="1439862"/>
          </a:xfrm>
          <a:prstGeom prst="line">
            <a:avLst/>
          </a:prstGeom>
          <a:noFill/>
          <a:ln w="57240" cap="rnd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82" name="Rectangle 18"/>
          <p:cNvSpPr>
            <a:spLocks noChangeArrowheads="1"/>
          </p:cNvSpPr>
          <p:nvPr/>
        </p:nvSpPr>
        <p:spPr bwMode="auto">
          <a:xfrm>
            <a:off x="1763713" y="5229225"/>
            <a:ext cx="6985000" cy="431800"/>
          </a:xfrm>
          <a:prstGeom prst="rect">
            <a:avLst/>
          </a:prstGeom>
          <a:solidFill>
            <a:srgbClr val="FF0000"/>
          </a:solidFill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DIALISI</a:t>
            </a:r>
          </a:p>
        </p:txBody>
      </p:sp>
      <p:sp>
        <p:nvSpPr>
          <p:cNvPr id="36883" name="Rectangle 19"/>
          <p:cNvSpPr>
            <a:spLocks noChangeArrowheads="1"/>
          </p:cNvSpPr>
          <p:nvPr/>
        </p:nvSpPr>
        <p:spPr bwMode="auto">
          <a:xfrm>
            <a:off x="5294313" y="5656263"/>
            <a:ext cx="3063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6445250" y="5656263"/>
            <a:ext cx="306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6885" name="Rectangle 21"/>
          <p:cNvSpPr>
            <a:spLocks noChangeArrowheads="1"/>
          </p:cNvSpPr>
          <p:nvPr/>
        </p:nvSpPr>
        <p:spPr bwMode="auto">
          <a:xfrm>
            <a:off x="468313" y="6308725"/>
            <a:ext cx="76200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080" tIns="41040" rIns="82080" bIns="41040">
            <a:spAutoFit/>
          </a:bodyPr>
          <a:lstStyle/>
          <a:p>
            <a:pPr algn="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1400" b="1" i="1">
                <a:solidFill>
                  <a:srgbClr val="000000"/>
                </a:solidFill>
              </a:rPr>
              <a:t>Brenner, et al., 2001</a:t>
            </a:r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>
            <a:off x="3851275" y="3500438"/>
            <a:ext cx="1588" cy="215900"/>
          </a:xfrm>
          <a:prstGeom prst="line">
            <a:avLst/>
          </a:prstGeom>
          <a:noFill/>
          <a:ln w="38160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6887" name="Rectangle 23"/>
          <p:cNvSpPr>
            <a:spLocks noChangeArrowheads="1"/>
          </p:cNvSpPr>
          <p:nvPr/>
        </p:nvSpPr>
        <p:spPr bwMode="auto">
          <a:xfrm>
            <a:off x="3873500" y="3136900"/>
            <a:ext cx="190341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Inizio trattamento</a:t>
            </a:r>
          </a:p>
        </p:txBody>
      </p:sp>
    </p:spTree>
    <p:extLst>
      <p:ext uri="{BB962C8B-B14F-4D97-AF65-F5344CB8AC3E}">
        <p14:creationId xmlns="" xmlns:p14="http://schemas.microsoft.com/office/powerpoint/2010/main" val="36528519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39750" y="6381750"/>
            <a:ext cx="76200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080" tIns="41040" rIns="82080" bIns="41040">
            <a:spAutoFit/>
          </a:bodyPr>
          <a:lstStyle/>
          <a:p>
            <a:pPr algn="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sz="1400" b="1" i="1">
                <a:solidFill>
                  <a:srgbClr val="000000"/>
                </a:solidFill>
              </a:rPr>
              <a:t>Brenner, et al., 2001</a:t>
            </a: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116013" y="404813"/>
            <a:ext cx="7007225" cy="706437"/>
          </a:xfrm>
          <a:prstGeom prst="rect">
            <a:avLst/>
          </a:prstGeom>
          <a:solidFill>
            <a:srgbClr val="FFFFFF"/>
          </a:solidFill>
          <a:ln w="38160" cap="flat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3200" b="1">
                <a:solidFill>
                  <a:srgbClr val="000000"/>
                </a:solidFill>
                <a:latin typeface="Calibri" charset="0"/>
              </a:rPr>
              <a:t>PIU’ PRECOCE = PIU’ EFFICACE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431800" y="1700213"/>
            <a:ext cx="8532813" cy="4537075"/>
          </a:xfrm>
          <a:prstGeom prst="rect">
            <a:avLst/>
          </a:prstGeom>
          <a:solidFill>
            <a:srgbClr val="FFFFFF"/>
          </a:solidFill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1735138" y="1944688"/>
            <a:ext cx="1587" cy="3744912"/>
          </a:xfrm>
          <a:prstGeom prst="line">
            <a:avLst/>
          </a:prstGeom>
          <a:noFill/>
          <a:ln w="2844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1574800" y="5673725"/>
            <a:ext cx="7159625" cy="1588"/>
          </a:xfrm>
          <a:prstGeom prst="line">
            <a:avLst/>
          </a:prstGeom>
          <a:noFill/>
          <a:ln w="2844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781300" y="5800725"/>
            <a:ext cx="1600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b="1">
                <a:solidFill>
                  <a:srgbClr val="000000"/>
                </a:solidFill>
              </a:rPr>
              <a:t>Tempo (anni)</a:t>
            </a: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684213" y="3208338"/>
            <a:ext cx="6508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VFG</a:t>
            </a: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1044575" y="1766888"/>
            <a:ext cx="560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100</a:t>
            </a: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>
            <a:off x="1584325" y="1943100"/>
            <a:ext cx="150813" cy="1588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V="1">
            <a:off x="1600200" y="3746500"/>
            <a:ext cx="149225" cy="4763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V="1">
            <a:off x="1590675" y="2820988"/>
            <a:ext cx="144463" cy="4762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V="1">
            <a:off x="1604963" y="5216525"/>
            <a:ext cx="144462" cy="6350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1117600" y="2625725"/>
            <a:ext cx="433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75</a:t>
            </a: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1117600" y="3560763"/>
            <a:ext cx="433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50</a:t>
            </a: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1189038" y="5037138"/>
            <a:ext cx="4333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1203325" y="5481638"/>
            <a:ext cx="3714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 0</a:t>
            </a:r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>
            <a:off x="1728788" y="1946275"/>
            <a:ext cx="3768725" cy="3308350"/>
          </a:xfrm>
          <a:prstGeom prst="line">
            <a:avLst/>
          </a:prstGeom>
          <a:noFill/>
          <a:ln w="38160" cap="flat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>
            <a:off x="3851275" y="3789363"/>
            <a:ext cx="2736850" cy="1439862"/>
          </a:xfrm>
          <a:prstGeom prst="line">
            <a:avLst/>
          </a:prstGeom>
          <a:noFill/>
          <a:ln w="57240" cap="rnd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5294313" y="5656263"/>
            <a:ext cx="3063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37908" name="Rectangle 20"/>
          <p:cNvSpPr>
            <a:spLocks noChangeArrowheads="1"/>
          </p:cNvSpPr>
          <p:nvPr/>
        </p:nvSpPr>
        <p:spPr bwMode="auto">
          <a:xfrm>
            <a:off x="6445250" y="5656263"/>
            <a:ext cx="306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7909" name="Line 21"/>
          <p:cNvSpPr>
            <a:spLocks noChangeShapeType="1"/>
          </p:cNvSpPr>
          <p:nvPr/>
        </p:nvSpPr>
        <p:spPr bwMode="auto">
          <a:xfrm>
            <a:off x="2700338" y="2781300"/>
            <a:ext cx="4824412" cy="2447925"/>
          </a:xfrm>
          <a:prstGeom prst="line">
            <a:avLst/>
          </a:prstGeom>
          <a:noFill/>
          <a:ln w="57240" cap="rnd">
            <a:solidFill>
              <a:srgbClr val="00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910" name="Rectangle 22"/>
          <p:cNvSpPr>
            <a:spLocks noChangeArrowheads="1"/>
          </p:cNvSpPr>
          <p:nvPr/>
        </p:nvSpPr>
        <p:spPr bwMode="auto">
          <a:xfrm>
            <a:off x="7459663" y="5672138"/>
            <a:ext cx="4222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11</a:t>
            </a:r>
          </a:p>
        </p:txBody>
      </p:sp>
      <p:sp>
        <p:nvSpPr>
          <p:cNvPr id="37911" name="Line 23"/>
          <p:cNvSpPr>
            <a:spLocks noChangeShapeType="1"/>
          </p:cNvSpPr>
          <p:nvPr/>
        </p:nvSpPr>
        <p:spPr bwMode="auto">
          <a:xfrm>
            <a:off x="2698750" y="2501900"/>
            <a:ext cx="1588" cy="215900"/>
          </a:xfrm>
          <a:prstGeom prst="line">
            <a:avLst/>
          </a:prstGeom>
          <a:noFill/>
          <a:ln w="38160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2719388" y="2138363"/>
            <a:ext cx="19034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Inizio trattamento</a:t>
            </a:r>
          </a:p>
        </p:txBody>
      </p:sp>
      <p:sp>
        <p:nvSpPr>
          <p:cNvPr id="37913" name="Rectangle 25"/>
          <p:cNvSpPr>
            <a:spLocks noChangeArrowheads="1"/>
          </p:cNvSpPr>
          <p:nvPr/>
        </p:nvSpPr>
        <p:spPr bwMode="auto">
          <a:xfrm>
            <a:off x="1763713" y="5229225"/>
            <a:ext cx="6985000" cy="431800"/>
          </a:xfrm>
          <a:prstGeom prst="rect">
            <a:avLst/>
          </a:prstGeom>
          <a:solidFill>
            <a:srgbClr val="FF0000"/>
          </a:solidFill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DIALISI</a:t>
            </a:r>
          </a:p>
        </p:txBody>
      </p:sp>
    </p:spTree>
    <p:extLst>
      <p:ext uri="{BB962C8B-B14F-4D97-AF65-F5344CB8AC3E}">
        <p14:creationId xmlns="" xmlns:p14="http://schemas.microsoft.com/office/powerpoint/2010/main" val="28664605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795588" y="404813"/>
            <a:ext cx="3551237" cy="706437"/>
          </a:xfrm>
          <a:prstGeom prst="rect">
            <a:avLst/>
          </a:prstGeom>
          <a:solidFill>
            <a:srgbClr val="FFFFFF"/>
          </a:solidFill>
          <a:ln w="38160" cap="flat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3600" b="1">
                <a:solidFill>
                  <a:srgbClr val="000000"/>
                </a:solidFill>
                <a:latin typeface="Calibri" charset="0"/>
              </a:rPr>
              <a:t>E,  FORSE …</a:t>
            </a: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31800" y="1700213"/>
            <a:ext cx="8532813" cy="4537075"/>
          </a:xfrm>
          <a:prstGeom prst="rect">
            <a:avLst/>
          </a:prstGeom>
          <a:solidFill>
            <a:srgbClr val="FFFFFF"/>
          </a:solidFill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735138" y="1944688"/>
            <a:ext cx="1587" cy="3744912"/>
          </a:xfrm>
          <a:prstGeom prst="line">
            <a:avLst/>
          </a:prstGeom>
          <a:noFill/>
          <a:ln w="2844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1574800" y="5673725"/>
            <a:ext cx="7159625" cy="1588"/>
          </a:xfrm>
          <a:prstGeom prst="line">
            <a:avLst/>
          </a:prstGeom>
          <a:noFill/>
          <a:ln w="2844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2781300" y="5800725"/>
            <a:ext cx="1600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b="1">
                <a:solidFill>
                  <a:srgbClr val="000000"/>
                </a:solidFill>
              </a:rPr>
              <a:t>Tempo (anni)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684213" y="3208338"/>
            <a:ext cx="6508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VFG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1044575" y="1766888"/>
            <a:ext cx="560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100</a:t>
            </a:r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1584325" y="1943100"/>
            <a:ext cx="150813" cy="1588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 flipV="1">
            <a:off x="1600200" y="3746500"/>
            <a:ext cx="149225" cy="4763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 flipV="1">
            <a:off x="1590675" y="2820988"/>
            <a:ext cx="144463" cy="4762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 flipV="1">
            <a:off x="1604963" y="5216525"/>
            <a:ext cx="144462" cy="6350"/>
          </a:xfrm>
          <a:prstGeom prst="line">
            <a:avLst/>
          </a:prstGeom>
          <a:noFill/>
          <a:ln w="93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1117600" y="2625725"/>
            <a:ext cx="433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75</a:t>
            </a: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1117600" y="3560763"/>
            <a:ext cx="433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50</a:t>
            </a: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1189038" y="5037138"/>
            <a:ext cx="4333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38927" name="Rectangle 15"/>
          <p:cNvSpPr>
            <a:spLocks noChangeArrowheads="1"/>
          </p:cNvSpPr>
          <p:nvPr/>
        </p:nvSpPr>
        <p:spPr bwMode="auto">
          <a:xfrm>
            <a:off x="1203325" y="5481638"/>
            <a:ext cx="3714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 0</a:t>
            </a:r>
          </a:p>
        </p:txBody>
      </p:sp>
      <p:sp>
        <p:nvSpPr>
          <p:cNvPr id="38928" name="Line 16"/>
          <p:cNvSpPr>
            <a:spLocks noChangeShapeType="1"/>
          </p:cNvSpPr>
          <p:nvPr/>
        </p:nvSpPr>
        <p:spPr bwMode="auto">
          <a:xfrm>
            <a:off x="1728788" y="1946275"/>
            <a:ext cx="3768725" cy="3308350"/>
          </a:xfrm>
          <a:prstGeom prst="line">
            <a:avLst/>
          </a:prstGeom>
          <a:noFill/>
          <a:ln w="38160" cap="flat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29" name="Line 17"/>
          <p:cNvSpPr>
            <a:spLocks noChangeShapeType="1"/>
          </p:cNvSpPr>
          <p:nvPr/>
        </p:nvSpPr>
        <p:spPr bwMode="auto">
          <a:xfrm>
            <a:off x="3851275" y="3789363"/>
            <a:ext cx="2736850" cy="1439862"/>
          </a:xfrm>
          <a:prstGeom prst="line">
            <a:avLst/>
          </a:prstGeom>
          <a:noFill/>
          <a:ln w="57240" cap="rnd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5294313" y="5656263"/>
            <a:ext cx="3063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38931" name="Rectangle 19"/>
          <p:cNvSpPr>
            <a:spLocks noChangeArrowheads="1"/>
          </p:cNvSpPr>
          <p:nvPr/>
        </p:nvSpPr>
        <p:spPr bwMode="auto">
          <a:xfrm>
            <a:off x="6445250" y="5656263"/>
            <a:ext cx="3063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>
            <a:off x="2700338" y="2781300"/>
            <a:ext cx="4824412" cy="2447925"/>
          </a:xfrm>
          <a:prstGeom prst="line">
            <a:avLst/>
          </a:prstGeom>
          <a:noFill/>
          <a:ln w="57240" cap="rnd">
            <a:solidFill>
              <a:srgbClr val="00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33" name="Rectangle 21"/>
          <p:cNvSpPr>
            <a:spLocks noChangeArrowheads="1"/>
          </p:cNvSpPr>
          <p:nvPr/>
        </p:nvSpPr>
        <p:spPr bwMode="auto">
          <a:xfrm>
            <a:off x="7459663" y="5672138"/>
            <a:ext cx="4222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</a:rPr>
              <a:t>11</a:t>
            </a:r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>
            <a:off x="2698750" y="2501900"/>
            <a:ext cx="1588" cy="215900"/>
          </a:xfrm>
          <a:prstGeom prst="line">
            <a:avLst/>
          </a:prstGeom>
          <a:noFill/>
          <a:ln w="38160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935" name="Rectangle 23"/>
          <p:cNvSpPr>
            <a:spLocks noChangeArrowheads="1"/>
          </p:cNvSpPr>
          <p:nvPr/>
        </p:nvSpPr>
        <p:spPr bwMode="auto">
          <a:xfrm>
            <a:off x="2719388" y="2138363"/>
            <a:ext cx="19034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Inizio trattamento</a:t>
            </a:r>
          </a:p>
        </p:txBody>
      </p:sp>
      <p:sp>
        <p:nvSpPr>
          <p:cNvPr id="38936" name="Rectangle 24"/>
          <p:cNvSpPr>
            <a:spLocks noChangeArrowheads="1"/>
          </p:cNvSpPr>
          <p:nvPr/>
        </p:nvSpPr>
        <p:spPr bwMode="auto">
          <a:xfrm>
            <a:off x="1763713" y="5229225"/>
            <a:ext cx="6985000" cy="431800"/>
          </a:xfrm>
          <a:prstGeom prst="rect">
            <a:avLst/>
          </a:prstGeom>
          <a:solidFill>
            <a:srgbClr val="FF0000"/>
          </a:solidFill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DIALISI</a:t>
            </a:r>
          </a:p>
        </p:txBody>
      </p:sp>
      <p:sp>
        <p:nvSpPr>
          <p:cNvPr id="38937" name="Freeform 25"/>
          <p:cNvSpPr>
            <a:spLocks noChangeArrowheads="1"/>
          </p:cNvSpPr>
          <p:nvPr/>
        </p:nvSpPr>
        <p:spPr bwMode="auto">
          <a:xfrm>
            <a:off x="2700338" y="2781300"/>
            <a:ext cx="5903912" cy="1452563"/>
          </a:xfrm>
          <a:custGeom>
            <a:avLst/>
            <a:gdLst>
              <a:gd name="G0" fmla="*/ 1 0 51712"/>
              <a:gd name="G1" fmla="*/ G0 3719 1"/>
              <a:gd name="G2" fmla="*/ G1 1 3719"/>
              <a:gd name="G3" fmla="*/ 1 0 51712"/>
              <a:gd name="G4" fmla="*/ G3 915 1"/>
              <a:gd name="G5" fmla="*/ G4 1 915"/>
              <a:gd name="G6" fmla="*/ 65535 3719 1"/>
              <a:gd name="G7" fmla="*/ G6 1 3719"/>
              <a:gd name="G8" fmla="*/ 65535 915 1"/>
              <a:gd name="G9" fmla="*/ G8 1 915"/>
              <a:gd name="G10" fmla="*/ 1 0 51712"/>
              <a:gd name="G11" fmla="*/ 1 0 51712"/>
              <a:gd name="G12" fmla="*/ 1 0 51712"/>
              <a:gd name="G13" fmla="*/ G12 3719 1"/>
              <a:gd name="G14" fmla="*/ G13 1 3719"/>
              <a:gd name="G15" fmla="*/ 1 0 51712"/>
              <a:gd name="G16" fmla="*/ G15 915 1"/>
              <a:gd name="G17" fmla="*/ G16 1 915"/>
              <a:gd name="G18" fmla="*/ 3719 3719 1"/>
              <a:gd name="G19" fmla="*/ G18 1 3719"/>
              <a:gd name="G20" fmla="*/ 915 915 1"/>
              <a:gd name="G21" fmla="*/ G20 1 915"/>
              <a:gd name="T0" fmla="*/ 0 w 3719"/>
              <a:gd name="T1" fmla="*/ 0 h 915"/>
              <a:gd name="T2" fmla="*/ 3719 w 3719"/>
              <a:gd name="T3" fmla="*/ 910 h 91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719" h="915">
                <a:moveTo>
                  <a:pt x="0" y="0"/>
                </a:moveTo>
                <a:cubicBezTo>
                  <a:pt x="1667" y="707"/>
                  <a:pt x="3091" y="915"/>
                  <a:pt x="3719" y="910"/>
                </a:cubicBezTo>
              </a:path>
            </a:pathLst>
          </a:custGeom>
          <a:noFill/>
          <a:ln w="57240" cap="rnd">
            <a:solidFill>
              <a:srgbClr val="0066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938" name="Rectangle 26"/>
          <p:cNvSpPr>
            <a:spLocks noChangeArrowheads="1"/>
          </p:cNvSpPr>
          <p:nvPr/>
        </p:nvSpPr>
        <p:spPr bwMode="auto">
          <a:xfrm>
            <a:off x="8245475" y="3636963"/>
            <a:ext cx="3968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it-IT" sz="28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8939" name="Rectangle 27"/>
          <p:cNvSpPr>
            <a:spLocks noChangeArrowheads="1"/>
          </p:cNvSpPr>
          <p:nvPr/>
        </p:nvSpPr>
        <p:spPr bwMode="auto">
          <a:xfrm>
            <a:off x="4211638" y="6381750"/>
            <a:ext cx="36766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b="1">
                <a:solidFill>
                  <a:srgbClr val="000000"/>
                </a:solidFill>
              </a:rPr>
              <a:t>Ipotesi di G. Remuzzi - Bergamo</a:t>
            </a:r>
          </a:p>
        </p:txBody>
      </p:sp>
    </p:spTree>
    <p:extLst>
      <p:ext uri="{BB962C8B-B14F-4D97-AF65-F5344CB8AC3E}">
        <p14:creationId xmlns="" xmlns:p14="http://schemas.microsoft.com/office/powerpoint/2010/main" val="40825101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 w="9525" cap="flat">
            <a:solidFill>
              <a:srgbClr val="00B0F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>
                <a:solidFill>
                  <a:srgbClr val="000000"/>
                </a:solidFill>
                <a:latin typeface="Calibri" charset="0"/>
              </a:rPr>
              <a:t>La prevenzione dell’ IRC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500063" y="1714500"/>
            <a:ext cx="84343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3200">
                <a:solidFill>
                  <a:srgbClr val="000000"/>
                </a:solidFill>
                <a:latin typeface="Calibri" charset="0"/>
              </a:rPr>
              <a:t>Come prevenire: </a:t>
            </a:r>
            <a:r>
              <a:rPr lang="it-IT" sz="3200" b="1">
                <a:solidFill>
                  <a:srgbClr val="000000"/>
                </a:solidFill>
                <a:latin typeface="Calibri" charset="0"/>
              </a:rPr>
              <a:t>stili di vita</a:t>
            </a:r>
          </a:p>
          <a:p>
            <a:pPr lvl="1" indent="-284163" hangingPunct="1">
              <a:lnSpc>
                <a:spcPct val="100000"/>
              </a:lnSpc>
              <a:spcBef>
                <a:spcPts val="563"/>
              </a:spcBef>
              <a:buSzPct val="4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>
                <a:solidFill>
                  <a:srgbClr val="000000"/>
                </a:solidFill>
                <a:latin typeface="Calibri" charset="0"/>
              </a:rPr>
              <a:t>poco sale (pochi cibi salati………)</a:t>
            </a:r>
          </a:p>
          <a:p>
            <a:pPr lvl="1" indent="-284163" hangingPunct="1">
              <a:lnSpc>
                <a:spcPct val="100000"/>
              </a:lnSpc>
              <a:spcBef>
                <a:spcPts val="563"/>
              </a:spcBef>
              <a:buSzPct val="4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>
                <a:solidFill>
                  <a:srgbClr val="000000"/>
                </a:solidFill>
                <a:latin typeface="Calibri" charset="0"/>
              </a:rPr>
              <a:t>evitare sale «della farmacia»</a:t>
            </a:r>
          </a:p>
          <a:p>
            <a:pPr lvl="1" indent="-284163" hangingPunct="1">
              <a:lnSpc>
                <a:spcPct val="100000"/>
              </a:lnSpc>
              <a:spcBef>
                <a:spcPts val="563"/>
              </a:spcBef>
              <a:buSzPct val="4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>
                <a:solidFill>
                  <a:srgbClr val="000000"/>
                </a:solidFill>
                <a:latin typeface="Calibri" charset="0"/>
              </a:rPr>
              <a:t>bere in quantità adeguata (diuresi 1,5 litri)</a:t>
            </a:r>
          </a:p>
          <a:p>
            <a:pPr lvl="1" indent="-284163" hangingPunct="1">
              <a:lnSpc>
                <a:spcPct val="100000"/>
              </a:lnSpc>
              <a:spcBef>
                <a:spcPts val="563"/>
              </a:spcBef>
              <a:buSzPct val="4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>
                <a:solidFill>
                  <a:srgbClr val="000000"/>
                </a:solidFill>
                <a:latin typeface="Calibri" charset="0"/>
              </a:rPr>
              <a:t>non esagerare con carichi proteici continuativi</a:t>
            </a:r>
          </a:p>
          <a:p>
            <a:pPr lvl="1" indent="-284163" hangingPunct="1">
              <a:lnSpc>
                <a:spcPct val="100000"/>
              </a:lnSpc>
              <a:spcBef>
                <a:spcPts val="563"/>
              </a:spcBef>
              <a:buSzPct val="4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>
                <a:solidFill>
                  <a:srgbClr val="000000"/>
                </a:solidFill>
                <a:latin typeface="Calibri" charset="0"/>
              </a:rPr>
              <a:t>usare farmaci solo se strettamente necessari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5000625"/>
            <a:ext cx="242887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4819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/>
              <a:t>Popolazione “a rischio”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2208"/>
            <a:ext cx="4546600" cy="4997152"/>
          </a:xfrm>
          <a:ln cap="flat">
            <a:solidFill>
              <a:srgbClr val="000000"/>
            </a:solidFill>
            <a:round/>
            <a:headEnd/>
            <a:tailEnd/>
          </a:ln>
        </p:spPr>
        <p:txBody>
          <a:bodyPr>
            <a:noAutofit/>
          </a:bodyPr>
          <a:lstStyle/>
          <a:p>
            <a:pPr indent="-341313" algn="ctr">
              <a:lnSpc>
                <a:spcPct val="100000"/>
              </a:lnSpc>
              <a:buClr>
                <a:srgbClr val="FF0000"/>
              </a:buClr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2400" b="1" dirty="0"/>
              <a:t>Condizioni </a:t>
            </a:r>
            <a:r>
              <a:rPr lang="it-IT" sz="2400" b="1" dirty="0" smtClean="0"/>
              <a:t>cliniche</a:t>
            </a:r>
            <a:endParaRPr lang="it-IT" sz="1600" dirty="0" smtClean="0"/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 smtClean="0"/>
              <a:t>Parenti </a:t>
            </a:r>
            <a:r>
              <a:rPr lang="it-IT" sz="1600" b="1" dirty="0"/>
              <a:t>con nefropatie</a:t>
            </a:r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Anomalie </a:t>
            </a:r>
            <a:r>
              <a:rPr lang="it-IT" sz="1600" b="1" dirty="0" err="1"/>
              <a:t>anat</a:t>
            </a:r>
            <a:r>
              <a:rPr lang="it-IT" sz="1600" b="1" dirty="0"/>
              <a:t>. vie </a:t>
            </a:r>
            <a:r>
              <a:rPr lang="it-IT" sz="1600" b="1" dirty="0" err="1"/>
              <a:t>urinariae</a:t>
            </a:r>
            <a:endParaRPr lang="it-IT" sz="1600" b="1" dirty="0"/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Pregressi episodi di IRA</a:t>
            </a:r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Storia nefrologica/urologica</a:t>
            </a:r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Malattie sistemiche (rene)</a:t>
            </a:r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Ipertesi</a:t>
            </a:r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Diabetici</a:t>
            </a:r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Obesi</a:t>
            </a:r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Patologie CV o rischio  CV</a:t>
            </a:r>
          </a:p>
          <a:p>
            <a:pPr lvl="1" indent="-284163">
              <a:lnSpc>
                <a:spcPct val="100000"/>
              </a:lnSpc>
              <a:spcAft>
                <a:spcPts val="1425"/>
              </a:spcAft>
              <a:buSzPct val="75000"/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sz="1600" b="1" dirty="0"/>
              <a:t>Fumatori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508823" y="2852936"/>
            <a:ext cx="3095625" cy="2880320"/>
          </a:xfrm>
          <a:ln cap="flat">
            <a:solidFill>
              <a:srgbClr val="000000"/>
            </a:solidFill>
            <a:round/>
            <a:headEnd/>
            <a:tailEnd/>
          </a:ln>
        </p:spPr>
        <p:txBody>
          <a:bodyPr>
            <a:normAutofit fontScale="77500" lnSpcReduction="20000"/>
          </a:bodyPr>
          <a:lstStyle/>
          <a:p>
            <a:pPr indent="-341313">
              <a:buClr>
                <a:srgbClr val="FF0000"/>
              </a:buClr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b="1"/>
              <a:t>Farmaci</a:t>
            </a:r>
          </a:p>
          <a:p>
            <a:pPr lvl="1" indent="-284163">
              <a:spcAft>
                <a:spcPts val="1425"/>
              </a:spcAft>
              <a:buSzPct val="7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/>
              <a:t>Abuso diuretici</a:t>
            </a:r>
          </a:p>
          <a:p>
            <a:pPr lvl="1" indent="-284163">
              <a:spcAft>
                <a:spcPts val="1425"/>
              </a:spcAft>
              <a:buSzPct val="7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/>
              <a:t>Abuso lassativi</a:t>
            </a:r>
          </a:p>
          <a:p>
            <a:pPr lvl="1" indent="-284163">
              <a:spcAft>
                <a:spcPts val="1425"/>
              </a:spcAft>
              <a:buSzPct val="7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/>
              <a:t>FANS</a:t>
            </a:r>
          </a:p>
          <a:p>
            <a:pPr lvl="1" indent="-284163">
              <a:spcAft>
                <a:spcPts val="1425"/>
              </a:spcAft>
              <a:buSzPct val="7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/>
              <a:t>Litio</a:t>
            </a:r>
          </a:p>
          <a:p>
            <a:pPr lvl="1" indent="-284163">
              <a:spcAft>
                <a:spcPts val="1425"/>
              </a:spcAft>
              <a:buSzPct val="7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/>
              <a:t>Chemioterapici</a:t>
            </a:r>
          </a:p>
        </p:txBody>
      </p:sp>
    </p:spTree>
    <p:extLst>
      <p:ext uri="{BB962C8B-B14F-4D97-AF65-F5344CB8AC3E}">
        <p14:creationId xmlns="" xmlns:p14="http://schemas.microsoft.com/office/powerpoint/2010/main" val="7027897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88913"/>
            <a:ext cx="8229600" cy="792162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/>
              <a:t>Indicazioni alla visita nefrologica</a:t>
            </a: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84213" y="1123950"/>
            <a:ext cx="7704137" cy="1462088"/>
          </a:xfrm>
          <a:prstGeom prst="rect">
            <a:avLst/>
          </a:pr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Primo riscontro di:	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Clearance della creatinina inferiore all’atteso 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o proteinuria &gt;150 mg/die (o albuminuria&gt;30 mg/die o in aumento)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o ematuria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o anomalie riscontrate con tecniche di immagine   </a:t>
            </a:r>
          </a:p>
        </p:txBody>
      </p:sp>
      <p:cxnSp>
        <p:nvCxnSpPr>
          <p:cNvPr id="41987" name="AutoShape 3"/>
          <p:cNvCxnSpPr>
            <a:cxnSpLocks noChangeShapeType="1"/>
          </p:cNvCxnSpPr>
          <p:nvPr/>
        </p:nvCxnSpPr>
        <p:spPr bwMode="auto">
          <a:xfrm rot="5400000">
            <a:off x="4230688" y="2906713"/>
            <a:ext cx="611187" cy="1587"/>
          </a:xfrm>
          <a:prstGeom prst="bentConnector2">
            <a:avLst/>
          </a:prstGeom>
          <a:noFill/>
          <a:ln w="5724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684213" y="3248025"/>
            <a:ext cx="7704137" cy="639763"/>
          </a:xfrm>
          <a:prstGeom prst="rect">
            <a:avLst/>
          </a:pr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Confermare con secondo test (clearance creatinina e proteinuria o albuminuria)</a:t>
            </a:r>
          </a:p>
        </p:txBody>
      </p:sp>
      <p:cxnSp>
        <p:nvCxnSpPr>
          <p:cNvPr id="41989" name="AutoShape 5"/>
          <p:cNvCxnSpPr>
            <a:cxnSpLocks noChangeShapeType="1"/>
          </p:cNvCxnSpPr>
          <p:nvPr/>
        </p:nvCxnSpPr>
        <p:spPr bwMode="auto">
          <a:xfrm rot="5400000">
            <a:off x="4232275" y="4202732"/>
            <a:ext cx="611187" cy="1588"/>
          </a:xfrm>
          <a:prstGeom prst="bentConnector2">
            <a:avLst/>
          </a:prstGeom>
          <a:noFill/>
          <a:ln w="5724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684213" y="4572595"/>
            <a:ext cx="7704137" cy="1736725"/>
          </a:xfrm>
          <a:prstGeom prst="rect">
            <a:avLst/>
          </a:pr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Se confermata </a:t>
            </a:r>
            <a:r>
              <a:rPr lang="it-IT" b="1">
                <a:solidFill>
                  <a:srgbClr val="000000"/>
                </a:solidFill>
                <a:latin typeface="Symbol" charset="0"/>
              </a:rPr>
              <a:t></a:t>
            </a:r>
            <a:r>
              <a:rPr lang="it-IT" b="1">
                <a:solidFill>
                  <a:srgbClr val="000000"/>
                </a:solidFill>
                <a:latin typeface="Calibri" charset="0"/>
              </a:rPr>
              <a:t> Nefrologo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con:      esami fatti, sintesi storia, terapia in atto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b="1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Se proteinuria &gt; 500 mg/die: foresi delle proteine urinarie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Se manifestazioni di tipo immunologico/nefritico: ACT, C3, C4, ANA e/o ANCA</a:t>
            </a: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b="1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1625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92162"/>
          </a:xfrm>
          <a:solidFill>
            <a:srgbClr val="00B0F0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 b="1"/>
              <a:t>Indicazioni alla visita nefrologica</a:t>
            </a: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577850" y="1052513"/>
            <a:ext cx="8050213" cy="1736725"/>
          </a:xfrm>
          <a:prstGeom prst="rect">
            <a:avLst/>
          </a:pr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>
                <a:solidFill>
                  <a:srgbClr val="000000"/>
                </a:solidFill>
                <a:latin typeface="Calibri" charset="0"/>
              </a:rPr>
              <a:t>Se:	</a:t>
            </a:r>
            <a:r>
              <a:rPr lang="it-IT" b="1">
                <a:solidFill>
                  <a:srgbClr val="000000"/>
                </a:solidFill>
                <a:latin typeface="Calibri" charset="0"/>
              </a:rPr>
              <a:t>- Sindrome nefritica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- Oliguria/anuria </a:t>
            </a:r>
            <a:r>
              <a:rPr lang="it-IT">
                <a:solidFill>
                  <a:srgbClr val="000000"/>
                </a:solidFill>
                <a:latin typeface="Calibri" charset="0"/>
              </a:rPr>
              <a:t>specie se con sospetto I.R.A. (farmaci, disidratazione)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- Sovraccarico idrosalino grave</a:t>
            </a:r>
            <a:r>
              <a:rPr lang="it-IT">
                <a:solidFill>
                  <a:srgbClr val="000000"/>
                </a:solidFill>
                <a:latin typeface="Calibri" charset="0"/>
              </a:rPr>
              <a:t> (IRC o Sindrome Nefrosica)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- Iperpotassiemia</a:t>
            </a:r>
            <a:r>
              <a:rPr lang="it-IT">
                <a:solidFill>
                  <a:srgbClr val="000000"/>
                </a:solidFill>
                <a:latin typeface="Calibri" charset="0"/>
              </a:rPr>
              <a:t> (&gt;6 mEq/L). Se da farmaci (ACE-i, ARB, antialdosteronici) sosp.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- Iposodiemia grave</a:t>
            </a:r>
            <a:r>
              <a:rPr lang="it-IT">
                <a:solidFill>
                  <a:srgbClr val="000000"/>
                </a:solidFill>
                <a:latin typeface="Calibri" charset="0"/>
              </a:rPr>
              <a:t> (&lt;130 mEq/L)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- Sospetta Pericardite</a:t>
            </a:r>
            <a:r>
              <a:rPr lang="it-IT">
                <a:solidFill>
                  <a:srgbClr val="000000"/>
                </a:solidFill>
                <a:latin typeface="Calibri" charset="0"/>
              </a:rPr>
              <a:t>	</a:t>
            </a:r>
          </a:p>
        </p:txBody>
      </p:sp>
      <p:cxnSp>
        <p:nvCxnSpPr>
          <p:cNvPr id="43011" name="AutoShape 3"/>
          <p:cNvCxnSpPr>
            <a:cxnSpLocks noChangeShapeType="1"/>
          </p:cNvCxnSpPr>
          <p:nvPr/>
        </p:nvCxnSpPr>
        <p:spPr bwMode="auto">
          <a:xfrm rot="5400000">
            <a:off x="4325144" y="3053557"/>
            <a:ext cx="508000" cy="11112"/>
          </a:xfrm>
          <a:prstGeom prst="bentConnector3">
            <a:avLst>
              <a:gd name="adj1" fmla="val 50032"/>
            </a:avLst>
          </a:prstGeom>
          <a:noFill/>
          <a:ln w="5724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314700" y="3292475"/>
            <a:ext cx="2636838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</a:tabLst>
            </a:pPr>
            <a:r>
              <a:rPr lang="it-IT" sz="3600" b="1">
                <a:solidFill>
                  <a:srgbClr val="000000"/>
                </a:solidFill>
                <a:latin typeface="Calibri" charset="0"/>
              </a:rPr>
              <a:t>INVIO AL P.S.</a:t>
            </a: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462088" y="4489450"/>
            <a:ext cx="6218237" cy="912813"/>
          </a:xfrm>
          <a:prstGeom prst="rect">
            <a:avLst/>
          </a:pr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>
                <a:solidFill>
                  <a:srgbClr val="000000"/>
                </a:solidFill>
                <a:latin typeface="Calibri" charset="0"/>
              </a:rPr>
              <a:t>Se:	</a:t>
            </a:r>
            <a:r>
              <a:rPr lang="it-IT" b="1">
                <a:solidFill>
                  <a:srgbClr val="000000"/>
                </a:solidFill>
                <a:latin typeface="Calibri" charset="0"/>
              </a:rPr>
              <a:t>- </a:t>
            </a:r>
            <a:r>
              <a:rPr lang="it-IT" b="1">
                <a:solidFill>
                  <a:srgbClr val="000000"/>
                </a:solidFill>
                <a:latin typeface="Symbol" charset="0"/>
              </a:rPr>
              <a:t></a:t>
            </a:r>
            <a:r>
              <a:rPr lang="it-IT" b="1">
                <a:solidFill>
                  <a:srgbClr val="000000"/>
                </a:solidFill>
                <a:latin typeface="Calibri" charset="0"/>
              </a:rPr>
              <a:t> Creatinina del 50% in meno di 3 mesi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- Edemi importanti (sospetta Sindrome nefrosica)</a:t>
            </a:r>
          </a:p>
          <a:p>
            <a:pPr hangingPunct="1">
              <a:lnSpc>
                <a:spcPct val="100000"/>
              </a:lnSpc>
              <a:tabLst>
                <a:tab pos="4445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	- Riscontro di VFG &lt;30 ml/min in assenza di dati precedenti</a:t>
            </a:r>
          </a:p>
        </p:txBody>
      </p:sp>
      <p:cxnSp>
        <p:nvCxnSpPr>
          <p:cNvPr id="43014" name="AutoShape 6"/>
          <p:cNvCxnSpPr>
            <a:cxnSpLocks noChangeShapeType="1"/>
          </p:cNvCxnSpPr>
          <p:nvPr/>
        </p:nvCxnSpPr>
        <p:spPr bwMode="auto">
          <a:xfrm rot="5400000">
            <a:off x="4248944" y="5658644"/>
            <a:ext cx="508000" cy="11112"/>
          </a:xfrm>
          <a:prstGeom prst="bentConnector3">
            <a:avLst>
              <a:gd name="adj1" fmla="val 50032"/>
            </a:avLst>
          </a:prstGeom>
          <a:noFill/>
          <a:ln w="57240" cap="flat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3015" name="Oval 7"/>
          <p:cNvSpPr>
            <a:spLocks noChangeArrowheads="1"/>
          </p:cNvSpPr>
          <p:nvPr/>
        </p:nvSpPr>
        <p:spPr bwMode="auto">
          <a:xfrm>
            <a:off x="4032250" y="5876925"/>
            <a:ext cx="935038" cy="935038"/>
          </a:xfrm>
          <a:prstGeom prst="ellipse">
            <a:avLst/>
          </a:prstGeom>
          <a:solidFill>
            <a:srgbClr val="00B050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16548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58775" y="-15875"/>
            <a:ext cx="3649663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3200" b="1">
                <a:solidFill>
                  <a:srgbClr val="000000"/>
                </a:solidFill>
                <a:latin typeface="Calibri" charset="0"/>
              </a:rPr>
              <a:t>MARIA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46088" y="1303338"/>
            <a:ext cx="1417637" cy="1809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360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95288" y="2276475"/>
            <a:ext cx="5903912" cy="167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Clearance creatinina, proteinuria/24h; Foresi proteine urinarie, Protidemia e foresi, Bicarbonatemia, Potassiemia, Sideremia e transferrina, PCR, Calcemia, Fosforemia,</a:t>
            </a:r>
          </a:p>
          <a:p>
            <a:pPr algn="just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b="1" i="1">
                <a:solidFill>
                  <a:srgbClr val="000000"/>
                </a:solidFill>
                <a:latin typeface="Calibri" charset="0"/>
              </a:rPr>
              <a:t>Esami suggeriti da anamnesi/clinica</a:t>
            </a:r>
          </a:p>
          <a:p>
            <a:pPr algn="just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it-IT" sz="1400" b="1">
              <a:solidFill>
                <a:srgbClr val="000000"/>
              </a:solidFill>
              <a:latin typeface="Calibri" charset="0"/>
            </a:endParaRPr>
          </a:p>
          <a:p>
            <a:pPr algn="just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b="1">
                <a:solidFill>
                  <a:srgbClr val="000000"/>
                </a:solidFill>
                <a:latin typeface="Calibri" charset="0"/>
              </a:rPr>
              <a:t> +VISITA NEFROLOGICA</a:t>
            </a:r>
          </a:p>
        </p:txBody>
      </p:sp>
    </p:spTree>
    <p:extLst>
      <p:ext uri="{BB962C8B-B14F-4D97-AF65-F5344CB8AC3E}">
        <p14:creationId xmlns="" xmlns:p14="http://schemas.microsoft.com/office/powerpoint/2010/main" val="23992277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4754" name="CasellaDiTesto 7"/>
          <p:cNvSpPr txBox="1">
            <a:spLocks noChangeArrowheads="1"/>
          </p:cNvSpPr>
          <p:nvPr/>
        </p:nvSpPr>
        <p:spPr bwMode="auto">
          <a:xfrm>
            <a:off x="0" y="1989138"/>
            <a:ext cx="9144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8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sz="6000" b="1">
                <a:latin typeface="Arial Narrow" charset="0"/>
                <a:cs typeface="Arial Narrow" charset="0"/>
              </a:rPr>
              <a:t>Ed ora allo Specialista di Laboratorio</a:t>
            </a:r>
          </a:p>
        </p:txBody>
      </p:sp>
      <p:cxnSp>
        <p:nvCxnSpPr>
          <p:cNvPr id="6" name="Connettore 1 5"/>
          <p:cNvCxnSpPr>
            <a:cxnSpLocks noChangeShapeType="1"/>
          </p:cNvCxnSpPr>
          <p:nvPr/>
        </p:nvCxnSpPr>
        <p:spPr bwMode="auto">
          <a:xfrm>
            <a:off x="0" y="1395413"/>
            <a:ext cx="9144000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nettore 1 9"/>
          <p:cNvCxnSpPr>
            <a:cxnSpLocks noChangeShapeType="1"/>
          </p:cNvCxnSpPr>
          <p:nvPr/>
        </p:nvCxnSpPr>
        <p:spPr bwMode="auto">
          <a:xfrm>
            <a:off x="0" y="4994275"/>
            <a:ext cx="9144000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4757" name="CasellaDiTesto 8"/>
          <p:cNvSpPr txBox="1">
            <a:spLocks noChangeArrowheads="1"/>
          </p:cNvSpPr>
          <p:nvPr/>
        </p:nvSpPr>
        <p:spPr bwMode="auto">
          <a:xfrm>
            <a:off x="2843213" y="5157788"/>
            <a:ext cx="3529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it-IT" sz="2000"/>
              <a:t>Dr.ssa D.Dalè</a:t>
            </a:r>
          </a:p>
        </p:txBody>
      </p:sp>
    </p:spTree>
    <p:extLst>
      <p:ext uri="{BB962C8B-B14F-4D97-AF65-F5344CB8AC3E}">
        <p14:creationId xmlns="" xmlns:p14="http://schemas.microsoft.com/office/powerpoint/2010/main" val="27969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73" y="1208666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Sintomi rilevanti da indagare:</a:t>
            </a:r>
            <a:r>
              <a:rPr lang="it-IT" sz="3600" dirty="0" smtClean="0">
                <a:latin typeface="Arial Narrow"/>
                <a:cs typeface="Arial Narrow"/>
              </a:rPr>
              <a:t> vomito? Febbre? (disidratazione?) Stanchezza? Nausea e scarso appetito? Calo ponderale? Crampi muscolari? Prurito? (IRC avanzata uremia)</a:t>
            </a:r>
          </a:p>
          <a:p>
            <a:pPr marL="457200" lvl="1" indent="0">
              <a:buNone/>
            </a:pPr>
            <a:r>
              <a:rPr lang="it-IT" sz="3600" dirty="0" smtClean="0">
                <a:latin typeface="Arial Narrow"/>
                <a:cs typeface="Arial Narrow"/>
              </a:rPr>
              <a:t>Abitudini alimentari (es. vegetariana/ eccessivo apporto di carne)?</a:t>
            </a:r>
          </a:p>
          <a:p>
            <a:pPr marL="457200" lvl="1" indent="0">
              <a:buNone/>
            </a:pPr>
            <a:r>
              <a:rPr lang="it-IT" sz="3600" dirty="0" smtClean="0">
                <a:solidFill>
                  <a:schemeClr val="tx2"/>
                </a:solidFill>
                <a:latin typeface="Arial Narrow"/>
                <a:cs typeface="Arial Narrow"/>
              </a:rPr>
              <a:t>La paziente risulta asintomatica, pesa 62 Kg, h 158 cm (BMI 24), </a:t>
            </a:r>
            <a:r>
              <a:rPr lang="it-IT" sz="3600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ha perso 4 kg dall’anno scorso </a:t>
            </a:r>
            <a:r>
              <a:rPr lang="it-IT" sz="3600" dirty="0" smtClean="0">
                <a:solidFill>
                  <a:schemeClr val="tx2"/>
                </a:solidFill>
                <a:latin typeface="Arial Narrow"/>
                <a:cs typeface="Arial Narrow"/>
              </a:rPr>
              <a:t>(BMI 25.6) 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Familiarità: 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nessuna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farmacologica: </a:t>
            </a:r>
            <a:r>
              <a:rPr lang="it-IT" sz="3400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Ramipril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 2,5 mg X 2, </a:t>
            </a:r>
            <a:r>
              <a:rPr lang="it-IT" sz="3400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Ibuprofene</a:t>
            </a:r>
            <a:r>
              <a:rPr lang="it-IT" sz="3400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 400 mg x 2 negli ultimi 10 giorni</a:t>
            </a:r>
            <a:r>
              <a:rPr lang="it-IT" sz="34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485942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468313" y="234950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002060"/>
                </a:solidFill>
                <a:ea typeface="+mj-ea"/>
              </a:rPr>
              <a:t>Abbiamo fatto gli esami giusti per la valutazione della funzione renale??</a:t>
            </a:r>
            <a:endParaRPr lang="it-IT" b="1" dirty="0">
              <a:solidFill>
                <a:srgbClr val="002060"/>
              </a:solidFill>
              <a:ea typeface="+mj-ea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887DFDD5-547B-984A-A45D-084FE095ADFC}" type="slidenum">
              <a:rPr lang="it-IT">
                <a:solidFill>
                  <a:srgbClr val="898989"/>
                </a:solidFill>
              </a:rPr>
              <a:pPr/>
              <a:t>50</a:t>
            </a:fld>
            <a:endParaRPr lang="it-IT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691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219200"/>
          </a:xfrm>
        </p:spPr>
        <p:txBody>
          <a:bodyPr/>
          <a:lstStyle/>
          <a:p>
            <a:r>
              <a:rPr lang="it-IT" sz="2800" b="1">
                <a:solidFill>
                  <a:srgbClr val="FF0000"/>
                </a:solidFill>
                <a:latin typeface="Calibri" charset="0"/>
              </a:rPr>
              <a:t>Valutazione della funzione renale</a:t>
            </a:r>
          </a:p>
        </p:txBody>
      </p:sp>
      <p:sp>
        <p:nvSpPr>
          <p:cNvPr id="114691" name="Rectangle 3"/>
          <p:cNvSpPr>
            <a:spLocks noGrp="1"/>
          </p:cNvSpPr>
          <p:nvPr>
            <p:ph type="subTitle" idx="1"/>
          </p:nvPr>
        </p:nvSpPr>
        <p:spPr>
          <a:xfrm>
            <a:off x="381000" y="1828800"/>
            <a:ext cx="8610600" cy="4572000"/>
          </a:xfrm>
        </p:spPr>
        <p:txBody>
          <a:bodyPr/>
          <a:lstStyle/>
          <a:p>
            <a:pPr algn="l"/>
            <a:r>
              <a:rPr lang="it-IT" sz="2400">
                <a:solidFill>
                  <a:schemeClr val="tx1"/>
                </a:solidFill>
                <a:latin typeface="Calibri" charset="0"/>
              </a:rPr>
              <a:t>La valutazione di 1° livello richiede esami semplici ed economici</a:t>
            </a:r>
            <a:r>
              <a:rPr lang="it-IT">
                <a:solidFill>
                  <a:schemeClr val="tx1"/>
                </a:solidFill>
                <a:latin typeface="Calibri" charset="0"/>
              </a:rPr>
              <a:t>:</a:t>
            </a:r>
          </a:p>
          <a:p>
            <a:pPr algn="l"/>
            <a:endParaRPr lang="it-IT">
              <a:solidFill>
                <a:schemeClr val="tx1"/>
              </a:solidFill>
              <a:latin typeface="Calibri" charset="0"/>
            </a:endParaRPr>
          </a:p>
          <a:p>
            <a:pPr algn="l">
              <a:buFont typeface="Arial" charset="0"/>
              <a:buChar char="•"/>
            </a:pPr>
            <a:r>
              <a:rPr lang="it-IT" sz="2000">
                <a:solidFill>
                  <a:schemeClr val="tx1"/>
                </a:solidFill>
                <a:latin typeface="Calibri" charset="0"/>
              </a:rPr>
              <a:t>Dosaggio creatinina sierica</a:t>
            </a:r>
          </a:p>
          <a:p>
            <a:pPr algn="l"/>
            <a:r>
              <a:rPr lang="it-IT" sz="2000">
                <a:solidFill>
                  <a:schemeClr val="tx1"/>
                </a:solidFill>
                <a:latin typeface="Calibri" charset="0"/>
              </a:rPr>
              <a:t>                                                            calcolata</a:t>
            </a:r>
          </a:p>
          <a:p>
            <a:pPr algn="l">
              <a:buFont typeface="Arial" charset="0"/>
              <a:buChar char="•"/>
            </a:pPr>
            <a:r>
              <a:rPr lang="it-IT" sz="2000">
                <a:solidFill>
                  <a:schemeClr val="tx1"/>
                </a:solidFill>
                <a:latin typeface="Calibri" charset="0"/>
              </a:rPr>
              <a:t>Clearance della creatinina              </a:t>
            </a:r>
          </a:p>
          <a:p>
            <a:pPr algn="l"/>
            <a:r>
              <a:rPr lang="it-IT" sz="2000">
                <a:solidFill>
                  <a:schemeClr val="tx1"/>
                </a:solidFill>
                <a:latin typeface="Calibri" charset="0"/>
              </a:rPr>
              <a:t>                                                            misurata </a:t>
            </a:r>
          </a:p>
          <a:p>
            <a:pPr algn="l"/>
            <a:endParaRPr lang="it-IT" sz="2000">
              <a:solidFill>
                <a:schemeClr val="tx1"/>
              </a:solidFill>
              <a:latin typeface="Calibri" charset="0"/>
            </a:endParaRPr>
          </a:p>
          <a:p>
            <a:pPr algn="l"/>
            <a:r>
              <a:rPr lang="it-IT" sz="2000">
                <a:solidFill>
                  <a:schemeClr val="tx1"/>
                </a:solidFill>
                <a:latin typeface="Calibri" charset="0"/>
              </a:rPr>
              <a:t>                                        Albuminuria</a:t>
            </a:r>
          </a:p>
          <a:p>
            <a:pPr algn="l">
              <a:buFont typeface="Arial" charset="0"/>
              <a:buChar char="•"/>
            </a:pPr>
            <a:r>
              <a:rPr lang="it-IT" sz="2000">
                <a:solidFill>
                  <a:schemeClr val="tx1"/>
                </a:solidFill>
                <a:latin typeface="Calibri" charset="0"/>
              </a:rPr>
              <a:t>Esame urine</a:t>
            </a:r>
          </a:p>
          <a:p>
            <a:pPr algn="l"/>
            <a:r>
              <a:rPr lang="it-IT" sz="2000">
                <a:solidFill>
                  <a:schemeClr val="tx1"/>
                </a:solidFill>
                <a:latin typeface="Calibri" charset="0"/>
              </a:rPr>
              <a:t>                                        Proteinuria</a:t>
            </a:r>
          </a:p>
          <a:p>
            <a:pPr algn="l"/>
            <a:r>
              <a:rPr lang="it-IT" sz="2000">
                <a:solidFill>
                  <a:schemeClr val="tx1"/>
                </a:solidFill>
                <a:latin typeface="Calibri" charset="0"/>
              </a:rPr>
              <a:t>Altro………………..</a:t>
            </a:r>
          </a:p>
        </p:txBody>
      </p:sp>
      <p:sp>
        <p:nvSpPr>
          <p:cNvPr id="114692" name="Line 4"/>
          <p:cNvSpPr>
            <a:spLocks noChangeShapeType="1"/>
          </p:cNvSpPr>
          <p:nvPr/>
        </p:nvSpPr>
        <p:spPr bwMode="auto">
          <a:xfrm flipV="1">
            <a:off x="1905000" y="5029200"/>
            <a:ext cx="838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4693" name="Line 5"/>
          <p:cNvSpPr>
            <a:spLocks noChangeShapeType="1"/>
          </p:cNvSpPr>
          <p:nvPr/>
        </p:nvSpPr>
        <p:spPr bwMode="auto">
          <a:xfrm>
            <a:off x="1905000" y="5410200"/>
            <a:ext cx="838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4695" name="Line 7"/>
          <p:cNvSpPr>
            <a:spLocks noChangeShapeType="1"/>
          </p:cNvSpPr>
          <p:nvPr/>
        </p:nvSpPr>
        <p:spPr bwMode="auto">
          <a:xfrm>
            <a:off x="3276600" y="39624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4696" name="Line 8"/>
          <p:cNvSpPr>
            <a:spLocks noChangeShapeType="1"/>
          </p:cNvSpPr>
          <p:nvPr/>
        </p:nvSpPr>
        <p:spPr bwMode="auto">
          <a:xfrm flipV="1">
            <a:off x="3276600" y="35814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8907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charset="0"/>
              <a:buChar char="q"/>
            </a:pPr>
            <a:r>
              <a:rPr lang="it-IT" sz="2800" b="1">
                <a:solidFill>
                  <a:srgbClr val="FF0000"/>
                </a:solidFill>
                <a:latin typeface="Calibri" charset="0"/>
              </a:rPr>
              <a:t>Creatinina sierica</a:t>
            </a:r>
          </a:p>
          <a:p>
            <a:pPr marL="990600" lvl="1" indent="-533400">
              <a:lnSpc>
                <a:spcPct val="80000"/>
              </a:lnSpc>
              <a:buFont typeface="Wingdings" charset="0"/>
              <a:buChar char="Ø"/>
            </a:pPr>
            <a:r>
              <a:rPr lang="it-IT" b="1">
                <a:solidFill>
                  <a:srgbClr val="000066"/>
                </a:solidFill>
                <a:latin typeface="Calibri" charset="0"/>
              </a:rPr>
              <a:t>Età</a:t>
            </a:r>
          </a:p>
          <a:p>
            <a:pPr marL="990600" lvl="1" indent="-533400">
              <a:lnSpc>
                <a:spcPct val="80000"/>
              </a:lnSpc>
              <a:buFont typeface="Wingdings" charset="0"/>
              <a:buChar char="Ø"/>
            </a:pPr>
            <a:r>
              <a:rPr lang="it-IT" b="1">
                <a:solidFill>
                  <a:srgbClr val="000066"/>
                </a:solidFill>
                <a:latin typeface="Calibri" charset="0"/>
              </a:rPr>
              <a:t>Sesso</a:t>
            </a:r>
          </a:p>
          <a:p>
            <a:pPr marL="990600" lvl="1" indent="-533400">
              <a:lnSpc>
                <a:spcPct val="80000"/>
              </a:lnSpc>
              <a:buFont typeface="Wingdings" charset="0"/>
              <a:buChar char="Ø"/>
            </a:pPr>
            <a:r>
              <a:rPr lang="it-IT" b="1">
                <a:solidFill>
                  <a:srgbClr val="000066"/>
                </a:solidFill>
                <a:latin typeface="Calibri" charset="0"/>
              </a:rPr>
              <a:t>Razza</a:t>
            </a:r>
          </a:p>
          <a:p>
            <a:pPr marL="990600" lvl="1" indent="-533400">
              <a:lnSpc>
                <a:spcPct val="80000"/>
              </a:lnSpc>
              <a:buFont typeface="Wingdings" charset="0"/>
              <a:buChar char="Ø"/>
            </a:pPr>
            <a:r>
              <a:rPr lang="it-IT" b="1">
                <a:solidFill>
                  <a:srgbClr val="000066"/>
                </a:solidFill>
                <a:latin typeface="Calibri" charset="0"/>
              </a:rPr>
              <a:t>Massa corporea</a:t>
            </a:r>
          </a:p>
          <a:p>
            <a:pPr marL="990600" lvl="1" indent="-533400">
              <a:lnSpc>
                <a:spcPct val="80000"/>
              </a:lnSpc>
              <a:buFont typeface="Wingdings" charset="0"/>
              <a:buChar char="Ø"/>
            </a:pPr>
            <a:r>
              <a:rPr lang="it-IT" b="1">
                <a:solidFill>
                  <a:srgbClr val="000066"/>
                </a:solidFill>
                <a:latin typeface="Calibri" charset="0"/>
              </a:rPr>
              <a:t>Dieta</a:t>
            </a:r>
          </a:p>
          <a:p>
            <a:pPr marL="990600" lvl="1" indent="-533400">
              <a:lnSpc>
                <a:spcPct val="80000"/>
              </a:lnSpc>
              <a:buFont typeface="Wingdings" charset="0"/>
              <a:buChar char="Ø"/>
            </a:pPr>
            <a:r>
              <a:rPr lang="it-IT" b="1">
                <a:solidFill>
                  <a:srgbClr val="000066"/>
                </a:solidFill>
                <a:latin typeface="Calibri" charset="0"/>
              </a:rPr>
              <a:t>Metodi analitici (interferenze, calibrazione)</a:t>
            </a:r>
          </a:p>
          <a:p>
            <a:pPr marL="990600" lvl="1" indent="-533400">
              <a:lnSpc>
                <a:spcPct val="80000"/>
              </a:lnSpc>
              <a:buFont typeface="Wingdings" charset="0"/>
              <a:buChar char="Ø"/>
            </a:pPr>
            <a:r>
              <a:rPr lang="it-IT" b="1">
                <a:solidFill>
                  <a:srgbClr val="000066"/>
                </a:solidFill>
                <a:latin typeface="Calibri" charset="0"/>
              </a:rPr>
              <a:t>Bassa sensibilità (metà dei pazienti in CKD-stadio 3 non vengono individuati)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45C2AF48-4912-F346-90D9-1F5C798B945F}" type="slidenum">
              <a:rPr lang="it-IT">
                <a:solidFill>
                  <a:srgbClr val="898989"/>
                </a:solidFill>
              </a:rPr>
              <a:pPr/>
              <a:t>52</a:t>
            </a:fld>
            <a:endParaRPr lang="it-IT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651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333375"/>
            <a:ext cx="675322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2611438"/>
            <a:ext cx="67246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82F0BEA8-DB53-F042-8752-41F90DCF93F3}" type="slidenum">
              <a:rPr lang="it-IT">
                <a:solidFill>
                  <a:srgbClr val="898989"/>
                </a:solidFill>
              </a:rPr>
              <a:pPr/>
              <a:t>53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>
            <a:off x="5032375" y="3716338"/>
            <a:ext cx="288925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5032375" y="4132263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6608763" y="4132263"/>
            <a:ext cx="311150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583363" y="3725863"/>
            <a:ext cx="341312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" name="Freccia in giù 4"/>
          <p:cNvSpPr/>
          <p:nvPr/>
        </p:nvSpPr>
        <p:spPr>
          <a:xfrm rot="18761157">
            <a:off x="803276" y="2493962"/>
            <a:ext cx="863600" cy="1368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" name="Freccia in giù 10"/>
          <p:cNvSpPr/>
          <p:nvPr/>
        </p:nvSpPr>
        <p:spPr>
          <a:xfrm rot="13343759">
            <a:off x="817563" y="3967163"/>
            <a:ext cx="865187" cy="1368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6493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/>
          <a:lstStyle/>
          <a:p>
            <a:r>
              <a:rPr lang="it-IT" sz="2000">
                <a:latin typeface="Calibri" charset="0"/>
              </a:rPr>
              <a:t>Le LG emanate dalla fondazione </a:t>
            </a:r>
            <a:r>
              <a:rPr lang="ja-JP" altLang="it-IT" sz="2000">
                <a:latin typeface="Calibri" charset="0"/>
              </a:rPr>
              <a:t>“</a:t>
            </a:r>
            <a:r>
              <a:rPr lang="it-IT" sz="2000">
                <a:latin typeface="Calibri" charset="0"/>
              </a:rPr>
              <a:t>Kidney Disease Improving Global Outcomes</a:t>
            </a:r>
            <a:r>
              <a:rPr lang="ja-JP" altLang="it-IT" sz="2000">
                <a:latin typeface="Calibri" charset="0"/>
              </a:rPr>
              <a:t>”</a:t>
            </a:r>
            <a:r>
              <a:rPr lang="it-IT" sz="2000">
                <a:latin typeface="Calibri" charset="0"/>
              </a:rPr>
              <a:t> (KDIGO), gestita dalla istituzione statunitense </a:t>
            </a:r>
            <a:r>
              <a:rPr lang="ja-JP" altLang="it-IT" sz="2000">
                <a:latin typeface="Calibri" charset="0"/>
              </a:rPr>
              <a:t>“</a:t>
            </a:r>
            <a:r>
              <a:rPr lang="it-IT" sz="2000">
                <a:latin typeface="Calibri" charset="0"/>
              </a:rPr>
              <a:t>National Kidney Foundation</a:t>
            </a:r>
            <a:r>
              <a:rPr lang="ja-JP" altLang="it-IT" sz="2000">
                <a:latin typeface="Calibri" charset="0"/>
              </a:rPr>
              <a:t>”</a:t>
            </a:r>
            <a:r>
              <a:rPr lang="it-IT" sz="2000">
                <a:latin typeface="Calibri" charset="0"/>
              </a:rPr>
              <a:t>nel 2012 ,raccomandano ai laboratori:</a:t>
            </a:r>
          </a:p>
        </p:txBody>
      </p:sp>
      <p:graphicFrame>
        <p:nvGraphicFramePr>
          <p:cNvPr id="128003" name="Object 3"/>
          <p:cNvGraphicFramePr>
            <a:graphicFrameLocks noGrp="1" noChangeAspect="1"/>
          </p:cNvGraphicFramePr>
          <p:nvPr>
            <p:ph type="body" sz="half" idx="1"/>
          </p:nvPr>
        </p:nvGraphicFramePr>
        <p:xfrm>
          <a:off x="457200" y="2514600"/>
          <a:ext cx="4038600" cy="2160588"/>
        </p:xfrm>
        <a:graphic>
          <a:graphicData uri="http://schemas.openxmlformats.org/presentationml/2006/ole">
            <p:oleObj spid="_x0000_s6157" name="Immagine bitmap" r:id="rId3" imgW="3076190" imgH="1238423" progId="PBrush">
              <p:embed/>
            </p:oleObj>
          </a:graphicData>
        </a:graphic>
      </p:graphicFrame>
      <p:graphicFrame>
        <p:nvGraphicFramePr>
          <p:cNvPr id="128004" name="Object 4"/>
          <p:cNvGraphicFramePr>
            <a:graphicFrameLocks noGrp="1" noChangeAspect="1"/>
          </p:cNvGraphicFramePr>
          <p:nvPr>
            <p:ph type="body" sz="half" idx="2"/>
          </p:nvPr>
        </p:nvGraphicFramePr>
        <p:xfrm>
          <a:off x="4648200" y="2438400"/>
          <a:ext cx="4038600" cy="2314575"/>
        </p:xfrm>
        <a:graphic>
          <a:graphicData uri="http://schemas.openxmlformats.org/presentationml/2006/ole">
            <p:oleObj spid="_x0000_s6158" name="Immagine bitmap" r:id="rId4" imgW="3200000" imgH="1409897" progId="PBrush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62935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10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>
                <a:latin typeface="Calibri" charset="0"/>
              </a:rPr>
              <a:t>Valori normali in AOD</a:t>
            </a:r>
            <a:br>
              <a:rPr lang="it-IT" sz="3200">
                <a:latin typeface="Calibri" charset="0"/>
              </a:rPr>
            </a:br>
            <a:r>
              <a:rPr lang="it-IT" sz="3200">
                <a:latin typeface="Calibri" charset="0"/>
              </a:rPr>
              <a:t>Metodo IDMS traceable</a:t>
            </a:r>
          </a:p>
        </p:txBody>
      </p:sp>
      <p:graphicFrame>
        <p:nvGraphicFramePr>
          <p:cNvPr id="122884" name="Object 1028"/>
          <p:cNvGraphicFramePr>
            <a:graphicFrameLocks noGrp="1" noChangeAspect="1"/>
          </p:cNvGraphicFramePr>
          <p:nvPr>
            <p:ph type="body" idx="1"/>
          </p:nvPr>
        </p:nvGraphicFramePr>
        <p:xfrm>
          <a:off x="2438400" y="2362200"/>
          <a:ext cx="4267200" cy="3276600"/>
        </p:xfrm>
        <a:graphic>
          <a:graphicData uri="http://schemas.openxmlformats.org/presentationml/2006/ole">
            <p:oleObj spid="_x0000_s7176" name="Immagine bitmap" r:id="rId3" imgW="3010320" imgH="1933333" progId="PBrush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6834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100138"/>
            <a:ext cx="6831013" cy="466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8" name="Text Box 6"/>
          <p:cNvSpPr txBox="1">
            <a:spLocks noChangeArrowheads="1"/>
          </p:cNvSpPr>
          <p:nvPr/>
        </p:nvSpPr>
        <p:spPr bwMode="auto">
          <a:xfrm>
            <a:off x="6221413" y="5876925"/>
            <a:ext cx="2730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sz="1400"/>
              <a:t>Biochimica Clinica 2007;31:19-23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B71E51DA-3F8B-6C4E-BDB9-32C251D412F7}" type="slidenum">
              <a:rPr lang="it-IT">
                <a:solidFill>
                  <a:srgbClr val="898989"/>
                </a:solidFill>
              </a:rPr>
              <a:pPr/>
              <a:t>56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80901" name="CasellaDiTesto 3"/>
          <p:cNvSpPr txBox="1">
            <a:spLocks noChangeArrowheads="1"/>
          </p:cNvSpPr>
          <p:nvPr/>
        </p:nvSpPr>
        <p:spPr bwMode="auto">
          <a:xfrm>
            <a:off x="2195513" y="549275"/>
            <a:ext cx="5391150" cy="368300"/>
          </a:xfrm>
          <a:prstGeom prst="rect">
            <a:avLst/>
          </a:prstGeom>
          <a:solidFill>
            <a:srgbClr val="00B050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it-IT"/>
              <a:t>IN MONITORAGGIO SEMPRE LO STESSO LABORATORIO</a:t>
            </a:r>
          </a:p>
        </p:txBody>
      </p:sp>
    </p:spTree>
    <p:extLst>
      <p:ext uri="{BB962C8B-B14F-4D97-AF65-F5344CB8AC3E}">
        <p14:creationId xmlns="" xmlns:p14="http://schemas.microsoft.com/office/powerpoint/2010/main" val="200308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ChangeArrowheads="1"/>
          </p:cNvSpPr>
          <p:nvPr/>
        </p:nvSpPr>
        <p:spPr bwMode="auto">
          <a:xfrm>
            <a:off x="485775" y="3733800"/>
            <a:ext cx="830580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charset="0"/>
              <a:buChar char="Ø"/>
            </a:pPr>
            <a:endParaRPr lang="it-IT" sz="2800" b="1">
              <a:solidFill>
                <a:srgbClr val="000066"/>
              </a:solidFill>
              <a:latin typeface="Calibri" charset="0"/>
            </a:endParaRPr>
          </a:p>
          <a:p>
            <a:pPr algn="ctr">
              <a:spcBef>
                <a:spcPct val="50000"/>
              </a:spcBef>
              <a:buFont typeface="Wingdings" charset="0"/>
              <a:buChar char="Ø"/>
            </a:pPr>
            <a:r>
              <a:rPr lang="it-IT" sz="2800" b="1">
                <a:solidFill>
                  <a:srgbClr val="000066"/>
                </a:solidFill>
                <a:latin typeface="Calibri" charset="0"/>
              </a:rPr>
              <a:t>almeno 25 differenti equazioni</a:t>
            </a:r>
          </a:p>
          <a:p>
            <a:pPr>
              <a:spcBef>
                <a:spcPct val="50000"/>
              </a:spcBef>
              <a:buFont typeface="Wingdings" charset="0"/>
              <a:buNone/>
            </a:pPr>
            <a:r>
              <a:rPr lang="it-IT" sz="2800" b="1">
                <a:solidFill>
                  <a:srgbClr val="000066"/>
                </a:solidFill>
                <a:latin typeface="Calibri" charset="0"/>
              </a:rPr>
              <a:t>Tra le più conosciute :</a:t>
            </a:r>
          </a:p>
          <a:p>
            <a:pPr algn="ctr"/>
            <a:r>
              <a:rPr lang="it-IT" sz="3600" b="1">
                <a:solidFill>
                  <a:srgbClr val="FF0000"/>
                </a:solidFill>
                <a:latin typeface="Calibri" charset="0"/>
              </a:rPr>
              <a:t>Formula di Cockcroft-Gault</a:t>
            </a:r>
          </a:p>
          <a:p>
            <a:pPr algn="ctr">
              <a:spcBef>
                <a:spcPct val="50000"/>
              </a:spcBef>
              <a:buFont typeface="Wingdings" charset="0"/>
              <a:buNone/>
            </a:pPr>
            <a:endParaRPr lang="it-IT" sz="2800" b="1">
              <a:solidFill>
                <a:srgbClr val="000066"/>
              </a:solidFill>
              <a:latin typeface="Calibri" charset="0"/>
            </a:endParaRPr>
          </a:p>
          <a:p>
            <a:pPr algn="ctr">
              <a:spcBef>
                <a:spcPct val="50000"/>
              </a:spcBef>
              <a:buFont typeface="Wingdings" charset="0"/>
              <a:buChar char="Ø"/>
            </a:pPr>
            <a:endParaRPr lang="it-IT" sz="2800" b="1">
              <a:solidFill>
                <a:srgbClr val="000066"/>
              </a:solidFill>
              <a:latin typeface="Calibri" charset="0"/>
            </a:endParaRPr>
          </a:p>
          <a:p>
            <a:pPr algn="ctr">
              <a:spcBef>
                <a:spcPct val="50000"/>
              </a:spcBef>
              <a:buFont typeface="Wingdings" charset="0"/>
              <a:buNone/>
            </a:pPr>
            <a:endParaRPr lang="it-IT" sz="2800" b="1">
              <a:solidFill>
                <a:srgbClr val="000066"/>
              </a:solidFill>
              <a:latin typeface="Calibri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4340F317-DB7C-174F-BC83-CBF5E269B6AD}" type="slidenum">
              <a:rPr lang="it-IT">
                <a:solidFill>
                  <a:srgbClr val="898989"/>
                </a:solidFill>
              </a:rPr>
              <a:pPr/>
              <a:t>57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82948" name="Rettangolo 3"/>
          <p:cNvSpPr>
            <a:spLocks noChangeArrowheads="1"/>
          </p:cNvSpPr>
          <p:nvPr/>
        </p:nvSpPr>
        <p:spPr bwMode="auto">
          <a:xfrm>
            <a:off x="304800" y="609600"/>
            <a:ext cx="83820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609600" indent="-609600">
              <a:lnSpc>
                <a:spcPct val="90000"/>
              </a:lnSpc>
              <a:buFont typeface="Wingdings" charset="0"/>
              <a:buChar char="q"/>
            </a:pPr>
            <a:r>
              <a:rPr lang="it-IT" sz="2800" b="1">
                <a:solidFill>
                  <a:srgbClr val="FF0000"/>
                </a:solidFill>
                <a:latin typeface="Calibri" charset="0"/>
              </a:rPr>
              <a:t>Clearance della creatinina stimata :</a:t>
            </a:r>
          </a:p>
          <a:p>
            <a:pPr marL="609600" indent="-609600">
              <a:lnSpc>
                <a:spcPct val="90000"/>
              </a:lnSpc>
              <a:buFont typeface="Wingdings" charset="0"/>
              <a:buChar char="q"/>
            </a:pPr>
            <a:endParaRPr lang="it-IT" sz="2800" b="1">
              <a:solidFill>
                <a:srgbClr val="FF0000"/>
              </a:solidFill>
              <a:latin typeface="Calibri" charset="0"/>
            </a:endParaRPr>
          </a:p>
          <a:p>
            <a:pPr marL="609600" indent="-609600">
              <a:lnSpc>
                <a:spcPct val="90000"/>
              </a:lnSpc>
              <a:buFont typeface="Wingdings" charset="0"/>
              <a:buNone/>
            </a:pPr>
            <a:r>
              <a:rPr lang="it-IT" sz="2800" b="1">
                <a:solidFill>
                  <a:srgbClr val="FF0000"/>
                </a:solidFill>
                <a:latin typeface="Calibri" charset="0"/>
              </a:rPr>
              <a:t>eVFG= </a:t>
            </a:r>
            <a:r>
              <a:rPr lang="it-IT" sz="2800" b="1">
                <a:latin typeface="Calibri" charset="0"/>
              </a:rPr>
              <a:t>velocità di filtrazione glomerulare</a:t>
            </a:r>
            <a:r>
              <a:rPr lang="it-IT" sz="2800" b="1">
                <a:solidFill>
                  <a:srgbClr val="FF0000"/>
                </a:solidFill>
                <a:latin typeface="Calibri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 typeface="Wingdings" charset="0"/>
              <a:buNone/>
            </a:pPr>
            <a:endParaRPr lang="it-IT" sz="2800" b="1">
              <a:solidFill>
                <a:srgbClr val="FF0000"/>
              </a:solidFill>
              <a:latin typeface="Calibri" charset="0"/>
            </a:endParaRPr>
          </a:p>
          <a:p>
            <a:pPr marL="609600" indent="-609600">
              <a:lnSpc>
                <a:spcPct val="90000"/>
              </a:lnSpc>
              <a:buFont typeface="Wingdings" charset="0"/>
              <a:buNone/>
            </a:pPr>
            <a:r>
              <a:rPr lang="it-IT" sz="2800" b="1">
                <a:solidFill>
                  <a:srgbClr val="FF0000"/>
                </a:solidFill>
                <a:latin typeface="Calibri" charset="0"/>
              </a:rPr>
              <a:t>eGFR =</a:t>
            </a:r>
            <a:r>
              <a:rPr lang="it-IT" sz="2800" b="1">
                <a:latin typeface="Calibri" charset="0"/>
              </a:rPr>
              <a:t>estimated Glomerular Filtration Rate</a:t>
            </a:r>
          </a:p>
          <a:p>
            <a:pPr marL="609600" indent="-609600">
              <a:lnSpc>
                <a:spcPct val="90000"/>
              </a:lnSpc>
              <a:buFont typeface="Wingdings" charset="0"/>
              <a:buNone/>
            </a:pPr>
            <a:endParaRPr lang="it-IT" sz="2800" b="1">
              <a:latin typeface="Calibri" charset="0"/>
            </a:endParaRPr>
          </a:p>
          <a:p>
            <a:pPr marL="609600" indent="-609600">
              <a:lnSpc>
                <a:spcPct val="90000"/>
              </a:lnSpc>
              <a:buFont typeface="Wingdings" charset="0"/>
              <a:buNone/>
            </a:pPr>
            <a:r>
              <a:rPr lang="it-IT" sz="2400">
                <a:solidFill>
                  <a:srgbClr val="FF0000"/>
                </a:solidFill>
                <a:latin typeface="Calibri" charset="0"/>
              </a:rPr>
              <a:t>La  determinazione non necessita della raccolta urine, basta</a:t>
            </a:r>
          </a:p>
          <a:p>
            <a:pPr marL="609600" indent="-609600">
              <a:lnSpc>
                <a:spcPct val="90000"/>
              </a:lnSpc>
              <a:buFont typeface="Wingdings" charset="0"/>
              <a:buNone/>
            </a:pPr>
            <a:r>
              <a:rPr lang="it-IT" sz="2400">
                <a:solidFill>
                  <a:srgbClr val="FF0000"/>
                </a:solidFill>
                <a:latin typeface="Calibri" charset="0"/>
              </a:rPr>
              <a:t>la creatininemia.</a:t>
            </a:r>
          </a:p>
        </p:txBody>
      </p:sp>
    </p:spTree>
    <p:extLst>
      <p:ext uri="{BB962C8B-B14F-4D97-AF65-F5344CB8AC3E}">
        <p14:creationId xmlns="" xmlns:p14="http://schemas.microsoft.com/office/powerpoint/2010/main" val="345025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4"/>
          <p:cNvSpPr>
            <a:spLocks noChangeArrowheads="1"/>
          </p:cNvSpPr>
          <p:nvPr/>
        </p:nvSpPr>
        <p:spPr bwMode="auto">
          <a:xfrm>
            <a:off x="381000" y="1360488"/>
            <a:ext cx="84582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600" b="1">
                <a:solidFill>
                  <a:srgbClr val="FF0000"/>
                </a:solidFill>
                <a:latin typeface="Calibri" charset="0"/>
              </a:rPr>
              <a:t>Formula MDRD </a:t>
            </a:r>
          </a:p>
          <a:p>
            <a:pPr algn="ctr"/>
            <a:r>
              <a:rPr lang="it-IT" sz="2800" b="1">
                <a:solidFill>
                  <a:srgbClr val="000066"/>
                </a:solidFill>
                <a:latin typeface="Calibri" charset="0"/>
              </a:rPr>
              <a:t>[studio statunitense sulle Modificazioni della Dieta nelle Malattie Renali (MDRD)]</a:t>
            </a:r>
          </a:p>
          <a:p>
            <a:endParaRPr lang="it-IT" sz="2800" b="1">
              <a:solidFill>
                <a:srgbClr val="000066"/>
              </a:solidFill>
              <a:latin typeface="Calibri" charset="0"/>
            </a:endParaRPr>
          </a:p>
          <a:p>
            <a:pPr algn="ctr"/>
            <a:r>
              <a:rPr lang="it-IT" sz="2800" b="1">
                <a:solidFill>
                  <a:srgbClr val="000066"/>
                </a:solidFill>
                <a:latin typeface="Calibri" charset="0"/>
              </a:rPr>
              <a:t>eGFR=186 x Cr (mg/dL)</a:t>
            </a:r>
            <a:r>
              <a:rPr lang="it-IT" sz="2800" b="1" baseline="30000">
                <a:solidFill>
                  <a:srgbClr val="000066"/>
                </a:solidFill>
                <a:latin typeface="Calibri" charset="0"/>
              </a:rPr>
              <a:t>-1.154 </a:t>
            </a:r>
            <a:r>
              <a:rPr lang="it-IT" sz="2800" b="1">
                <a:solidFill>
                  <a:srgbClr val="000066"/>
                </a:solidFill>
                <a:latin typeface="Calibri" charset="0"/>
              </a:rPr>
              <a:t>x età (anni)</a:t>
            </a:r>
            <a:r>
              <a:rPr lang="it-IT" sz="2800" b="1" baseline="30000">
                <a:solidFill>
                  <a:srgbClr val="000066"/>
                </a:solidFill>
                <a:latin typeface="Calibri" charset="0"/>
              </a:rPr>
              <a:t>-0.203 </a:t>
            </a:r>
          </a:p>
          <a:p>
            <a:endParaRPr lang="it-IT" sz="3600" b="1">
              <a:solidFill>
                <a:srgbClr val="000066"/>
              </a:solidFill>
              <a:latin typeface="Calibri" charset="0"/>
            </a:endParaRPr>
          </a:p>
          <a:p>
            <a:r>
              <a:rPr lang="it-IT" sz="2800" b="1">
                <a:solidFill>
                  <a:srgbClr val="000066"/>
                </a:solidFill>
                <a:latin typeface="Calibri" charset="0"/>
              </a:rPr>
              <a:t>x 0.742 se femmina</a:t>
            </a:r>
          </a:p>
          <a:p>
            <a:r>
              <a:rPr lang="it-IT" sz="2800" b="1">
                <a:solidFill>
                  <a:srgbClr val="000066"/>
                </a:solidFill>
                <a:latin typeface="Calibri" charset="0"/>
              </a:rPr>
              <a:t>X 1.21 se razza nera</a:t>
            </a:r>
          </a:p>
        </p:txBody>
      </p:sp>
      <p:pic>
        <p:nvPicPr>
          <p:cNvPr id="8601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510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6BDAF72C-80AB-5D45-8B89-2652896D6447}" type="slidenum">
              <a:rPr lang="it-IT">
                <a:solidFill>
                  <a:srgbClr val="898989"/>
                </a:solidFill>
              </a:rPr>
              <a:pPr/>
              <a:t>58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86021" name="Rettangolo 5"/>
          <p:cNvSpPr>
            <a:spLocks noChangeArrowheads="1"/>
          </p:cNvSpPr>
          <p:nvPr/>
        </p:nvSpPr>
        <p:spPr bwMode="auto">
          <a:xfrm>
            <a:off x="1619250" y="5167313"/>
            <a:ext cx="6880225" cy="954087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002060"/>
                </a:solidFill>
                <a:latin typeface="Calibri" charset="0"/>
              </a:rPr>
              <a:t>Solo con valori di creatinina ottenuti con metodi non «standardizzati»</a:t>
            </a:r>
          </a:p>
        </p:txBody>
      </p:sp>
    </p:spTree>
    <p:extLst>
      <p:ext uri="{BB962C8B-B14F-4D97-AF65-F5344CB8AC3E}">
        <p14:creationId xmlns="" xmlns:p14="http://schemas.microsoft.com/office/powerpoint/2010/main" val="36620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ChangeArrowheads="1"/>
          </p:cNvSpPr>
          <p:nvPr/>
        </p:nvSpPr>
        <p:spPr bwMode="auto">
          <a:xfrm>
            <a:off x="228600" y="1763713"/>
            <a:ext cx="8686800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>
                <a:solidFill>
                  <a:srgbClr val="000066"/>
                </a:solidFill>
                <a:latin typeface="Calibri" charset="0"/>
              </a:rPr>
              <a:t>l’impiego di metodi calibrati in maniera diversa rispetto a quello usato nello studio che ha sviluppato e validato la specifica equazione (quello utilizzato alla Cleveland Clinic per lo sviluppo dell’equazione MDRD) può introdurre una significativa fonte di errore nella stima del GFR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AA28C1EB-8EBF-B64F-B0E8-493942CE626A}" type="slidenum">
              <a:rPr lang="it-IT">
                <a:solidFill>
                  <a:srgbClr val="898989"/>
                </a:solidFill>
              </a:rPr>
              <a:pPr/>
              <a:t>59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4" name="Freccia in giù 3"/>
          <p:cNvSpPr/>
          <p:nvPr/>
        </p:nvSpPr>
        <p:spPr>
          <a:xfrm>
            <a:off x="5219700" y="1042988"/>
            <a:ext cx="504825" cy="720725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FF0000"/>
              </a:solidFill>
            </a:endParaRPr>
          </a:p>
        </p:txBody>
      </p:sp>
      <p:sp>
        <p:nvSpPr>
          <p:cNvPr id="6" name="Freccia in giù 5"/>
          <p:cNvSpPr>
            <a:spLocks noChangeArrowheads="1"/>
          </p:cNvSpPr>
          <p:nvPr/>
        </p:nvSpPr>
        <p:spPr bwMode="auto">
          <a:xfrm rot="-7252309">
            <a:off x="3385344" y="5072856"/>
            <a:ext cx="503238" cy="720725"/>
          </a:xfrm>
          <a:prstGeom prst="downArrow">
            <a:avLst>
              <a:gd name="adj1" fmla="val 50000"/>
              <a:gd name="adj2" fmla="val 50126"/>
            </a:avLst>
          </a:prstGeom>
          <a:solidFill>
            <a:schemeClr val="accent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FF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088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biettività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73" y="1208666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457200" lvl="1" indent="0" algn="ctr">
              <a:buNone/>
            </a:pPr>
            <a:r>
              <a:rPr lang="it-IT" sz="3600" b="1" u="sng" dirty="0">
                <a:solidFill>
                  <a:srgbClr val="FF0000"/>
                </a:solidFill>
                <a:latin typeface="Arial Narrow"/>
                <a:cs typeface="Arial Narrow"/>
              </a:rPr>
              <a:t>NEGATIVA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Esame Obiettivo Generale: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FC  72r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PA   142/88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T 36.2°C</a:t>
            </a:r>
          </a:p>
          <a:p>
            <a:pPr marL="457200" lvl="1" indent="0">
              <a:buNone/>
            </a:pPr>
            <a:r>
              <a:rPr lang="it-IT" dirty="0" smtClean="0">
                <a:latin typeface="Arial Narrow"/>
                <a:cs typeface="Arial Narrow"/>
              </a:rPr>
              <a:t>Valutazione mucose (idratazione / pallore): </a:t>
            </a:r>
            <a:r>
              <a:rPr lang="it-IT" dirty="0" smtClean="0">
                <a:solidFill>
                  <a:srgbClr val="7030A0"/>
                </a:solidFill>
                <a:latin typeface="Arial Narrow"/>
                <a:cs typeface="Arial Narrow"/>
              </a:rPr>
              <a:t>cute apparentemente </a:t>
            </a:r>
            <a:r>
              <a:rPr lang="it-IT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normoidratata</a:t>
            </a:r>
            <a:r>
              <a:rPr lang="it-IT" dirty="0" smtClean="0">
                <a:solidFill>
                  <a:srgbClr val="7030A0"/>
                </a:solidFill>
                <a:latin typeface="Arial Narrow"/>
                <a:cs typeface="Arial Narrow"/>
              </a:rPr>
              <a:t>, lieve pallore</a:t>
            </a:r>
            <a:endParaRPr lang="it-IT" dirty="0" smtClean="0">
              <a:solidFill>
                <a:srgbClr val="C00000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i="1" dirty="0" smtClean="0">
                <a:solidFill>
                  <a:srgbClr val="7030A0"/>
                </a:solidFill>
                <a:latin typeface="Arial Narrow"/>
                <a:cs typeface="Arial Narrow"/>
              </a:rPr>
              <a:t>Obiettività cardiopolmonare nella norma, addome trattabile non dolente ne dolorabile alla palpazione superficiale e profonda in tutti i quadranti. Polsi validi, simmetrici bilateralmente. </a:t>
            </a:r>
          </a:p>
          <a:p>
            <a:pPr marL="457200" lvl="1" indent="0">
              <a:buNone/>
            </a:pPr>
            <a:r>
              <a:rPr lang="it-IT" i="1" dirty="0" smtClean="0">
                <a:solidFill>
                  <a:srgbClr val="7030A0"/>
                </a:solidFill>
                <a:latin typeface="Arial Narrow"/>
                <a:cs typeface="Arial Narrow"/>
              </a:rPr>
              <a:t>Non masse palpabili in addome. Non soffi periombelicali. Peristalsi valida. Giordano, </a:t>
            </a:r>
            <a:r>
              <a:rPr lang="it-IT" i="1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Blumberg</a:t>
            </a:r>
            <a:r>
              <a:rPr lang="it-IT" i="1" dirty="0" smtClean="0">
                <a:solidFill>
                  <a:srgbClr val="7030A0"/>
                </a:solidFill>
                <a:latin typeface="Arial Narrow"/>
                <a:cs typeface="Arial Narrow"/>
              </a:rPr>
              <a:t> e Murphy negativi. Non Edemi</a:t>
            </a:r>
          </a:p>
          <a:p>
            <a:pPr marL="457200" lvl="1" indent="0">
              <a:buNone/>
            </a:pPr>
            <a:endParaRPr lang="it-IT" sz="3400" b="1" dirty="0" smtClean="0">
              <a:solidFill>
                <a:srgbClr val="7030A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8693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4"/>
          <p:cNvSpPr>
            <a:spLocks noChangeArrowheads="1"/>
          </p:cNvSpPr>
          <p:nvPr/>
        </p:nvSpPr>
        <p:spPr bwMode="auto">
          <a:xfrm>
            <a:off x="381000" y="1360488"/>
            <a:ext cx="8458200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600" b="1">
                <a:solidFill>
                  <a:srgbClr val="FF0000"/>
                </a:solidFill>
                <a:latin typeface="Calibri" charset="0"/>
              </a:rPr>
              <a:t>Formula MDRD </a:t>
            </a:r>
          </a:p>
          <a:p>
            <a:endParaRPr lang="it-IT" sz="3600" b="1">
              <a:solidFill>
                <a:srgbClr val="000066"/>
              </a:solidFill>
              <a:latin typeface="Calibri" charset="0"/>
            </a:endParaRPr>
          </a:p>
          <a:p>
            <a:pPr algn="ctr"/>
            <a:r>
              <a:rPr lang="it-IT" sz="2800" b="1">
                <a:solidFill>
                  <a:srgbClr val="000066"/>
                </a:solidFill>
                <a:latin typeface="Calibri" charset="0"/>
              </a:rPr>
              <a:t>eGFR=</a:t>
            </a:r>
            <a:r>
              <a:rPr lang="it-IT" sz="2800" b="1">
                <a:solidFill>
                  <a:srgbClr val="FF0000"/>
                </a:solidFill>
                <a:latin typeface="Calibri" charset="0"/>
              </a:rPr>
              <a:t>175</a:t>
            </a:r>
            <a:r>
              <a:rPr lang="it-IT" sz="2800" b="1">
                <a:solidFill>
                  <a:srgbClr val="000066"/>
                </a:solidFill>
                <a:latin typeface="Calibri" charset="0"/>
              </a:rPr>
              <a:t> x Cr (mg/dL)</a:t>
            </a:r>
            <a:r>
              <a:rPr lang="it-IT" sz="2800" b="1" baseline="30000">
                <a:solidFill>
                  <a:srgbClr val="000066"/>
                </a:solidFill>
                <a:latin typeface="Calibri" charset="0"/>
              </a:rPr>
              <a:t>-1.154 </a:t>
            </a:r>
            <a:r>
              <a:rPr lang="it-IT" sz="2800" b="1">
                <a:solidFill>
                  <a:srgbClr val="000066"/>
                </a:solidFill>
                <a:latin typeface="Calibri" charset="0"/>
              </a:rPr>
              <a:t>x età (anni)</a:t>
            </a:r>
            <a:r>
              <a:rPr lang="it-IT" sz="2800" b="1" baseline="30000">
                <a:solidFill>
                  <a:srgbClr val="000066"/>
                </a:solidFill>
                <a:latin typeface="Calibri" charset="0"/>
              </a:rPr>
              <a:t>-0.203 </a:t>
            </a:r>
          </a:p>
          <a:p>
            <a:endParaRPr lang="it-IT" sz="3600" b="1">
              <a:solidFill>
                <a:srgbClr val="000066"/>
              </a:solidFill>
              <a:latin typeface="Calibri" charset="0"/>
            </a:endParaRPr>
          </a:p>
          <a:p>
            <a:endParaRPr lang="it-IT" sz="3600" b="1">
              <a:solidFill>
                <a:srgbClr val="000066"/>
              </a:solidFill>
              <a:latin typeface="Calibri" charset="0"/>
            </a:endParaRPr>
          </a:p>
          <a:p>
            <a:r>
              <a:rPr lang="it-IT" sz="2800" b="1">
                <a:solidFill>
                  <a:srgbClr val="000066"/>
                </a:solidFill>
                <a:latin typeface="Calibri" charset="0"/>
              </a:rPr>
              <a:t>x 0.742 se femmina</a:t>
            </a:r>
          </a:p>
          <a:p>
            <a:r>
              <a:rPr lang="it-IT" sz="2800" b="1">
                <a:solidFill>
                  <a:srgbClr val="000066"/>
                </a:solidFill>
                <a:latin typeface="Calibri" charset="0"/>
              </a:rPr>
              <a:t>X 1.21 se razza nera</a:t>
            </a:r>
          </a:p>
        </p:txBody>
      </p:sp>
      <p:pic>
        <p:nvPicPr>
          <p:cNvPr id="8909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510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8DA56AB0-771C-CE46-80F1-125CDE2C38B5}" type="slidenum">
              <a:rPr lang="it-IT">
                <a:solidFill>
                  <a:srgbClr val="898989"/>
                </a:solidFill>
              </a:rPr>
              <a:pPr/>
              <a:t>60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2339975" y="1763713"/>
            <a:ext cx="503238" cy="719137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FF0000"/>
              </a:solidFill>
            </a:endParaRPr>
          </a:p>
        </p:txBody>
      </p:sp>
      <p:sp>
        <p:nvSpPr>
          <p:cNvPr id="89094" name="Rettangolo 6"/>
          <p:cNvSpPr>
            <a:spLocks noChangeArrowheads="1"/>
          </p:cNvSpPr>
          <p:nvPr/>
        </p:nvSpPr>
        <p:spPr bwMode="auto">
          <a:xfrm>
            <a:off x="1403350" y="5165725"/>
            <a:ext cx="6880225" cy="954088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002060"/>
                </a:solidFill>
                <a:latin typeface="Calibri" charset="0"/>
              </a:rPr>
              <a:t>Da utilizzare con valori di creatinina ottenuti con metodi «standardizzati»</a:t>
            </a:r>
          </a:p>
        </p:txBody>
      </p:sp>
    </p:spTree>
    <p:extLst>
      <p:ext uri="{BB962C8B-B14F-4D97-AF65-F5344CB8AC3E}">
        <p14:creationId xmlns="" xmlns:p14="http://schemas.microsoft.com/office/powerpoint/2010/main" val="314275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ChangeArrowheads="1"/>
          </p:cNvSpPr>
          <p:nvPr/>
        </p:nvSpPr>
        <p:spPr bwMode="auto">
          <a:xfrm>
            <a:off x="201613" y="333375"/>
            <a:ext cx="891540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sz="2800" b="1" dirty="0">
              <a:solidFill>
                <a:srgbClr val="FF0000"/>
              </a:solidFill>
              <a:latin typeface="Calibri" charset="0"/>
            </a:endParaRPr>
          </a:p>
          <a:p>
            <a:pPr algn="ctr">
              <a:spcBef>
                <a:spcPct val="50000"/>
              </a:spcBef>
            </a:pPr>
            <a:r>
              <a:rPr lang="it-IT" sz="2800" b="1" dirty="0">
                <a:solidFill>
                  <a:srgbClr val="FF0000"/>
                </a:solidFill>
                <a:latin typeface="Calibri" charset="0"/>
              </a:rPr>
              <a:t>Formula MDRD </a:t>
            </a:r>
          </a:p>
          <a:p>
            <a:pPr algn="ctr">
              <a:spcBef>
                <a:spcPct val="50000"/>
              </a:spcBef>
            </a:pPr>
            <a:r>
              <a:rPr lang="it-IT" sz="2800" b="1" dirty="0">
                <a:solidFill>
                  <a:srgbClr val="FF0000"/>
                </a:solidFill>
                <a:latin typeface="Calibri" charset="0"/>
              </a:rPr>
              <a:t>LIMITI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it-IT" sz="2800" b="1" dirty="0">
                <a:solidFill>
                  <a:srgbClr val="000066"/>
                </a:solidFill>
                <a:latin typeface="Calibri" charset="0"/>
              </a:rPr>
              <a:t>non definita nei soggetti con basse concentrazioni di creatinina nel siero e valori elevati di GFR (soggetti sani, bambini, donne in gravidanza)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it-IT" sz="2800" b="1" dirty="0">
                <a:solidFill>
                  <a:srgbClr val="000066"/>
                </a:solidFill>
                <a:latin typeface="Calibri" charset="0"/>
              </a:rPr>
              <a:t>solo per soggetti &gt;18 anni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it-IT" sz="2800" b="1" dirty="0">
                <a:solidFill>
                  <a:srgbClr val="000066"/>
                </a:solidFill>
                <a:latin typeface="Calibri" charset="0"/>
              </a:rPr>
              <a:t>non affidabile in anziani(</a:t>
            </a:r>
            <a:r>
              <a:rPr lang="it-IT" sz="2800" b="1" dirty="0" smtClean="0">
                <a:solidFill>
                  <a:srgbClr val="000066"/>
                </a:solidFill>
                <a:latin typeface="Calibri" charset="0"/>
              </a:rPr>
              <a:t>&gt;70anni </a:t>
            </a:r>
            <a:r>
              <a:rPr lang="it-IT" sz="2800" b="1" dirty="0">
                <a:solidFill>
                  <a:srgbClr val="000066"/>
                </a:solidFill>
                <a:latin typeface="Calibri" charset="0"/>
              </a:rPr>
              <a:t>) e soggetti con valori «estremi» di masse muscolari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it-IT" sz="2800" b="1" dirty="0">
                <a:solidFill>
                  <a:srgbClr val="000066"/>
                </a:solidFill>
                <a:latin typeface="Calibri" charset="0"/>
              </a:rPr>
              <a:t>i valori &gt;60 </a:t>
            </a:r>
            <a:r>
              <a:rPr lang="it-IT" sz="2800" b="1" dirty="0" err="1">
                <a:solidFill>
                  <a:srgbClr val="000066"/>
                </a:solidFill>
                <a:latin typeface="Calibri" charset="0"/>
              </a:rPr>
              <a:t>mL</a:t>
            </a:r>
            <a:r>
              <a:rPr lang="it-IT" sz="2800" b="1" dirty="0">
                <a:solidFill>
                  <a:srgbClr val="000066"/>
                </a:solidFill>
                <a:latin typeface="Calibri" charset="0"/>
              </a:rPr>
              <a:t>/</a:t>
            </a:r>
            <a:r>
              <a:rPr lang="it-IT" sz="2800" b="1" dirty="0" err="1">
                <a:solidFill>
                  <a:srgbClr val="000066"/>
                </a:solidFill>
                <a:latin typeface="Calibri" charset="0"/>
              </a:rPr>
              <a:t>min</a:t>
            </a:r>
            <a:r>
              <a:rPr lang="it-IT" sz="2800" b="1" dirty="0">
                <a:solidFill>
                  <a:srgbClr val="000066"/>
                </a:solidFill>
                <a:latin typeface="Calibri" charset="0"/>
              </a:rPr>
              <a:t> sono inaccurati</a:t>
            </a:r>
          </a:p>
        </p:txBody>
      </p:sp>
      <p:pic>
        <p:nvPicPr>
          <p:cNvPr id="9011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510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4D5EC296-CA8C-B14D-B65C-8F9B5DE9C058}" type="slidenum">
              <a:rPr lang="it-IT">
                <a:solidFill>
                  <a:srgbClr val="898989"/>
                </a:solidFill>
              </a:rPr>
              <a:pPr/>
              <a:t>61</a:t>
            </a:fld>
            <a:endParaRPr lang="it-IT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48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9CD7A108-145F-CD4C-92BD-17522DCF2B8B}" type="slidenum">
              <a:rPr lang="it-IT">
                <a:solidFill>
                  <a:srgbClr val="898989"/>
                </a:solidFill>
              </a:rPr>
              <a:pPr/>
              <a:t>62</a:t>
            </a:fld>
            <a:endParaRPr lang="it-IT">
              <a:solidFill>
                <a:srgbClr val="898989"/>
              </a:solidFill>
            </a:endParaRPr>
          </a:p>
        </p:txBody>
      </p:sp>
      <p:pic>
        <p:nvPicPr>
          <p:cNvPr id="819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8129587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229225"/>
            <a:ext cx="17621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971550" y="3213100"/>
            <a:ext cx="7073900" cy="503238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" name="Ovale 4"/>
          <p:cNvSpPr>
            <a:spLocks noChangeArrowheads="1"/>
          </p:cNvSpPr>
          <p:nvPr/>
        </p:nvSpPr>
        <p:spPr bwMode="auto">
          <a:xfrm>
            <a:off x="2987675" y="3573016"/>
            <a:ext cx="1512317" cy="792088"/>
          </a:xfrm>
          <a:prstGeom prst="ellipse">
            <a:avLst/>
          </a:prstGeom>
          <a:solidFill>
            <a:srgbClr val="000000">
              <a:alpha val="0"/>
            </a:srgbClr>
          </a:solidFill>
          <a:ln w="28575">
            <a:solidFill>
              <a:srgbClr val="FF00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8" name="Ovale 7"/>
          <p:cNvSpPr>
            <a:spLocks noChangeArrowheads="1"/>
          </p:cNvSpPr>
          <p:nvPr/>
        </p:nvSpPr>
        <p:spPr bwMode="auto">
          <a:xfrm>
            <a:off x="4932040" y="3573016"/>
            <a:ext cx="1440160" cy="792088"/>
          </a:xfrm>
          <a:prstGeom prst="ellipse">
            <a:avLst/>
          </a:prstGeom>
          <a:solidFill>
            <a:srgbClr val="000000">
              <a:alpha val="0"/>
            </a:srgbClr>
          </a:solidFill>
          <a:ln w="28575">
            <a:solidFill>
              <a:srgbClr val="FF00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9" name="Ovale 8"/>
          <p:cNvSpPr>
            <a:spLocks noChangeArrowheads="1"/>
          </p:cNvSpPr>
          <p:nvPr/>
        </p:nvSpPr>
        <p:spPr bwMode="auto">
          <a:xfrm>
            <a:off x="6732588" y="3573016"/>
            <a:ext cx="1655836" cy="720080"/>
          </a:xfrm>
          <a:prstGeom prst="ellipse">
            <a:avLst/>
          </a:prstGeom>
          <a:solidFill>
            <a:srgbClr val="000000">
              <a:alpha val="0"/>
            </a:srgbClr>
          </a:solidFill>
          <a:ln w="28575">
            <a:solidFill>
              <a:srgbClr val="FF00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33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4"/>
          <p:cNvSpPr>
            <a:spLocks noChangeArrowheads="1"/>
          </p:cNvSpPr>
          <p:nvPr/>
        </p:nvSpPr>
        <p:spPr bwMode="auto">
          <a:xfrm>
            <a:off x="388938" y="2538413"/>
            <a:ext cx="8458200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600" b="1">
                <a:solidFill>
                  <a:srgbClr val="FF0000"/>
                </a:solidFill>
                <a:latin typeface="Calibri" charset="0"/>
              </a:rPr>
              <a:t>Formula CKD-EPI Chronic Kidney Disease Epidemiology Collaboration</a:t>
            </a:r>
          </a:p>
          <a:p>
            <a:endParaRPr lang="it-IT" sz="3600" b="1">
              <a:solidFill>
                <a:srgbClr val="000066"/>
              </a:solidFill>
              <a:latin typeface="Calibri" charset="0"/>
            </a:endParaRPr>
          </a:p>
          <a:p>
            <a:pPr algn="ctr"/>
            <a:r>
              <a:rPr lang="it-IT" sz="2800" b="1">
                <a:solidFill>
                  <a:srgbClr val="000066"/>
                </a:solidFill>
                <a:latin typeface="Calibri" charset="0"/>
              </a:rPr>
              <a:t>eGFR=</a:t>
            </a:r>
            <a:r>
              <a:rPr lang="it-IT" sz="2800" b="1">
                <a:solidFill>
                  <a:srgbClr val="002060"/>
                </a:solidFill>
                <a:latin typeface="Calibri" charset="0"/>
              </a:rPr>
              <a:t>141 </a:t>
            </a:r>
            <a:r>
              <a:rPr lang="it-IT" sz="2800" b="1">
                <a:solidFill>
                  <a:srgbClr val="000066"/>
                </a:solidFill>
                <a:latin typeface="Calibri" charset="0"/>
              </a:rPr>
              <a:t>x min(Cr/k,1)</a:t>
            </a:r>
            <a:r>
              <a:rPr lang="it-IT" sz="2800" b="1" baseline="30000">
                <a:solidFill>
                  <a:srgbClr val="000066"/>
                </a:solidFill>
                <a:latin typeface="Symbol" charset="0"/>
              </a:rPr>
              <a:t>a</a:t>
            </a:r>
            <a:r>
              <a:rPr lang="it-IT" sz="2800" b="1" baseline="30000">
                <a:solidFill>
                  <a:srgbClr val="000066"/>
                </a:solidFill>
                <a:latin typeface="Calibri" charset="0"/>
              </a:rPr>
              <a:t> </a:t>
            </a:r>
            <a:r>
              <a:rPr lang="it-IT" sz="2800" b="1">
                <a:solidFill>
                  <a:srgbClr val="000066"/>
                </a:solidFill>
                <a:latin typeface="Calibri" charset="0"/>
              </a:rPr>
              <a:t>x max(Cr/k,1)</a:t>
            </a:r>
            <a:r>
              <a:rPr lang="it-IT" sz="2800" b="1" baseline="30000">
                <a:solidFill>
                  <a:srgbClr val="000066"/>
                </a:solidFill>
                <a:latin typeface="Calibri" charset="0"/>
              </a:rPr>
              <a:t>-1.209 </a:t>
            </a:r>
            <a:r>
              <a:rPr lang="it-IT" sz="2800" b="1">
                <a:solidFill>
                  <a:srgbClr val="000066"/>
                </a:solidFill>
                <a:latin typeface="Calibri" charset="0"/>
              </a:rPr>
              <a:t>0.993</a:t>
            </a:r>
            <a:r>
              <a:rPr lang="it-IT" sz="2800" b="1" baseline="30000">
                <a:solidFill>
                  <a:srgbClr val="000066"/>
                </a:solidFill>
                <a:latin typeface="Calibri" charset="0"/>
              </a:rPr>
              <a:t>età</a:t>
            </a:r>
            <a:endParaRPr lang="it-IT" sz="3600" b="1">
              <a:solidFill>
                <a:srgbClr val="000066"/>
              </a:solidFill>
              <a:latin typeface="Calibri" charset="0"/>
            </a:endParaRPr>
          </a:p>
          <a:p>
            <a:endParaRPr lang="it-IT" sz="2000" b="1">
              <a:solidFill>
                <a:srgbClr val="000066"/>
              </a:solidFill>
              <a:latin typeface="Calibri" charset="0"/>
            </a:endParaRPr>
          </a:p>
          <a:p>
            <a:r>
              <a:rPr lang="it-IT" sz="2000" b="1">
                <a:solidFill>
                  <a:srgbClr val="000066"/>
                </a:solidFill>
                <a:latin typeface="Calibri" charset="0"/>
              </a:rPr>
              <a:t>x 1.018 se femmina</a:t>
            </a:r>
          </a:p>
          <a:p>
            <a:r>
              <a:rPr lang="it-IT" sz="2000" b="1">
                <a:solidFill>
                  <a:srgbClr val="000066"/>
                </a:solidFill>
                <a:latin typeface="Calibri" charset="0"/>
              </a:rPr>
              <a:t>X 1.159 se razza nera</a:t>
            </a:r>
          </a:p>
          <a:p>
            <a:r>
              <a:rPr lang="it-IT" sz="2000" b="1">
                <a:solidFill>
                  <a:srgbClr val="000066"/>
                </a:solidFill>
                <a:latin typeface="Calibri" charset="0"/>
              </a:rPr>
              <a:t>K=0.9 se maschio, 0.7 se femmina</a:t>
            </a:r>
          </a:p>
          <a:p>
            <a:r>
              <a:rPr lang="it-IT" sz="2000" b="1">
                <a:solidFill>
                  <a:srgbClr val="000066"/>
                </a:solidFill>
                <a:latin typeface="Symbol" charset="0"/>
              </a:rPr>
              <a:t>a</a:t>
            </a:r>
            <a:r>
              <a:rPr lang="it-IT" sz="2000" b="1">
                <a:solidFill>
                  <a:srgbClr val="000066"/>
                </a:solidFill>
                <a:latin typeface="Calibri" charset="0"/>
              </a:rPr>
              <a:t>=-0.411 se maschio, -0.329 se femmina</a:t>
            </a:r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9050"/>
            <a:ext cx="2160588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3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75" y="908050"/>
            <a:ext cx="5318125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33375"/>
            <a:ext cx="29987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3E3EBDE7-EF02-1A4F-9543-2A9A23A3EEE7}" type="slidenum">
              <a:rPr lang="it-IT">
                <a:solidFill>
                  <a:srgbClr val="898989"/>
                </a:solidFill>
              </a:rPr>
              <a:pPr/>
              <a:t>63</a:t>
            </a:fld>
            <a:endParaRPr lang="it-IT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653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22" name="Object 2"/>
          <p:cNvGraphicFramePr>
            <a:graphicFrameLocks noChangeAspect="1"/>
          </p:cNvGraphicFramePr>
          <p:nvPr/>
        </p:nvGraphicFramePr>
        <p:xfrm>
          <a:off x="1058863" y="1371600"/>
          <a:ext cx="7027862" cy="3886200"/>
        </p:xfrm>
        <a:graphic>
          <a:graphicData uri="http://schemas.openxmlformats.org/presentationml/2006/ole">
            <p:oleObj spid="_x0000_s16392" name="Immagine bitmap" r:id="rId3" imgW="7028571" imgH="2152951" progId="PBrush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14574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80000"/>
              </a:lnSpc>
              <a:buFont typeface="Wingdings" charset="0"/>
              <a:buChar char="q"/>
            </a:pPr>
            <a:r>
              <a:rPr lang="it-IT" sz="2400" b="1">
                <a:solidFill>
                  <a:srgbClr val="FF0000"/>
                </a:solidFill>
                <a:latin typeface="Calibri" charset="0"/>
              </a:rPr>
              <a:t>Clearance della creatinina (misurata)</a:t>
            </a:r>
          </a:p>
          <a:p>
            <a:pPr marL="609600" indent="-609600">
              <a:lnSpc>
                <a:spcPct val="80000"/>
              </a:lnSpc>
              <a:buFont typeface="Wingdings" charset="0"/>
              <a:buNone/>
            </a:pPr>
            <a:endParaRPr lang="it-IT" sz="2400" b="1">
              <a:solidFill>
                <a:srgbClr val="FF000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Font typeface="Wingdings" charset="0"/>
              <a:buNone/>
            </a:pPr>
            <a:r>
              <a:rPr lang="en-GB" sz="2000" b="1">
                <a:solidFill>
                  <a:srgbClr val="002060"/>
                </a:solidFill>
                <a:latin typeface="Calibri" charset="0"/>
              </a:rPr>
              <a:t>Rappresenta </a:t>
            </a:r>
            <a:r>
              <a:rPr lang="en-US" sz="2000" b="1">
                <a:solidFill>
                  <a:srgbClr val="002060"/>
                </a:solidFill>
                <a:latin typeface="Calibri" charset="0"/>
              </a:rPr>
              <a:t>la quantità di sangue depurata da una certa sostanza </a:t>
            </a:r>
          </a:p>
          <a:p>
            <a:pPr marL="609600" indent="-609600">
              <a:lnSpc>
                <a:spcPct val="80000"/>
              </a:lnSpc>
              <a:buFont typeface="Wingdings" charset="0"/>
              <a:buNone/>
            </a:pPr>
            <a:r>
              <a:rPr lang="en-US" sz="2000" b="1">
                <a:solidFill>
                  <a:srgbClr val="002060"/>
                </a:solidFill>
                <a:latin typeface="Calibri" charset="0"/>
              </a:rPr>
              <a:t>nell’unità di tempo</a:t>
            </a:r>
            <a:r>
              <a:rPr lang="it-IT" sz="2000" b="1">
                <a:solidFill>
                  <a:srgbClr val="FF0000"/>
                </a:solidFill>
                <a:latin typeface="Calibri" charset="0"/>
              </a:rPr>
              <a:t> </a:t>
            </a:r>
          </a:p>
          <a:p>
            <a:pPr marL="609600" indent="-609600">
              <a:lnSpc>
                <a:spcPct val="80000"/>
              </a:lnSpc>
              <a:buFont typeface="Wingdings" charset="0"/>
              <a:buNone/>
            </a:pPr>
            <a:r>
              <a:rPr lang="it-IT" sz="2800" b="1">
                <a:solidFill>
                  <a:srgbClr val="FF0000"/>
                </a:solidFill>
                <a:latin typeface="Comic Sans MS" charset="0"/>
              </a:rPr>
              <a:t>   </a:t>
            </a:r>
          </a:p>
          <a:p>
            <a:pPr marL="400050" lvl="1" indent="0" algn="ctr">
              <a:lnSpc>
                <a:spcPct val="80000"/>
              </a:lnSpc>
              <a:buFont typeface="Arial" charset="0"/>
              <a:buNone/>
            </a:pPr>
            <a:r>
              <a:rPr lang="en-GB" sz="2400" b="1">
                <a:solidFill>
                  <a:srgbClr val="FF0000"/>
                </a:solidFill>
                <a:latin typeface="Calibri" charset="0"/>
              </a:rPr>
              <a:t>                 Creatinina Urinaria x (vol.urine/min)</a:t>
            </a:r>
          </a:p>
          <a:p>
            <a:pPr marL="400050" lvl="1" indent="0">
              <a:lnSpc>
                <a:spcPct val="80000"/>
              </a:lnSpc>
              <a:buFont typeface="Arial" charset="0"/>
              <a:buNone/>
            </a:pPr>
            <a:r>
              <a:rPr lang="it-IT" sz="2400" b="1">
                <a:solidFill>
                  <a:srgbClr val="FF0000"/>
                </a:solidFill>
                <a:latin typeface="Calibri" charset="0"/>
              </a:rPr>
              <a:t>CLEARANCE =     --------------------------------------------------</a:t>
            </a:r>
            <a:r>
              <a:rPr lang="en-GB" sz="2100" b="1">
                <a:latin typeface="Calibri" charset="0"/>
              </a:rPr>
              <a:t>(mL/min/1.73m</a:t>
            </a:r>
            <a:r>
              <a:rPr lang="en-GB" sz="2100" b="1" baseline="30000">
                <a:latin typeface="Calibri" charset="0"/>
              </a:rPr>
              <a:t>2</a:t>
            </a:r>
            <a:r>
              <a:rPr lang="en-GB" sz="2100" b="1">
                <a:latin typeface="Calibri" charset="0"/>
              </a:rPr>
              <a:t>)</a:t>
            </a:r>
            <a:r>
              <a:rPr lang="en-GB" sz="2100" b="1">
                <a:solidFill>
                  <a:srgbClr val="FF0000"/>
                </a:solidFill>
                <a:latin typeface="Calibri" charset="0"/>
              </a:rPr>
              <a:t>                 </a:t>
            </a:r>
            <a:r>
              <a:rPr lang="en-GB" sz="2400" b="1">
                <a:solidFill>
                  <a:srgbClr val="FF0000"/>
                </a:solidFill>
                <a:latin typeface="Calibri" charset="0"/>
              </a:rPr>
              <a:t>Creatinina Plasmatica</a:t>
            </a:r>
            <a:endParaRPr lang="it-IT" sz="2400" b="1">
              <a:solidFill>
                <a:srgbClr val="FF0000"/>
              </a:solidFill>
              <a:latin typeface="Calibri" charset="0"/>
            </a:endParaRPr>
          </a:p>
          <a:p>
            <a:pPr marL="400050" lvl="1" indent="0">
              <a:lnSpc>
                <a:spcPct val="80000"/>
              </a:lnSpc>
              <a:buFont typeface="Arial" charset="0"/>
              <a:buNone/>
            </a:pPr>
            <a:r>
              <a:rPr lang="en-GB" sz="1800" b="1">
                <a:latin typeface="Comic Sans MS" charset="0"/>
              </a:rPr>
              <a:t>	</a:t>
            </a:r>
          </a:p>
          <a:p>
            <a:pPr marL="400050" lvl="1" indent="0">
              <a:lnSpc>
                <a:spcPct val="80000"/>
              </a:lnSpc>
              <a:buFont typeface="Arial" charset="0"/>
              <a:buNone/>
            </a:pPr>
            <a:r>
              <a:rPr lang="en-GB" sz="2400" b="1">
                <a:latin typeface="Comic Sans MS" charset="0"/>
              </a:rPr>
              <a:t>		 	</a:t>
            </a:r>
            <a:r>
              <a:rPr lang="it-IT" sz="2400" b="1">
                <a:solidFill>
                  <a:srgbClr val="000066"/>
                </a:solidFill>
                <a:latin typeface="Calibri" charset="0"/>
              </a:rPr>
              <a:t> </a:t>
            </a:r>
          </a:p>
          <a:p>
            <a:pPr marL="400050" lvl="1" indent="0">
              <a:lnSpc>
                <a:spcPct val="80000"/>
              </a:lnSpc>
              <a:buFont typeface="Wingdings" charset="0"/>
              <a:buChar char="Ø"/>
            </a:pPr>
            <a:r>
              <a:rPr lang="it-IT" sz="2400" b="1">
                <a:solidFill>
                  <a:srgbClr val="000066"/>
                </a:solidFill>
                <a:latin typeface="Calibri" charset="0"/>
              </a:rPr>
              <a:t>Sensibilità buona</a:t>
            </a:r>
          </a:p>
          <a:p>
            <a:pPr marL="400050" lvl="1" indent="0">
              <a:lnSpc>
                <a:spcPct val="80000"/>
              </a:lnSpc>
              <a:buFont typeface="Wingdings" charset="0"/>
              <a:buChar char="Ø"/>
            </a:pPr>
            <a:r>
              <a:rPr lang="it-IT" sz="2400" b="1">
                <a:solidFill>
                  <a:srgbClr val="000066"/>
                </a:solidFill>
                <a:latin typeface="Calibri" charset="0"/>
              </a:rPr>
              <a:t>Considerare la secrezione (bias positivo)</a:t>
            </a:r>
          </a:p>
          <a:p>
            <a:pPr marL="400050" lvl="1" indent="0">
              <a:lnSpc>
                <a:spcPct val="80000"/>
              </a:lnSpc>
              <a:buFont typeface="Wingdings" charset="0"/>
              <a:buChar char="Ø"/>
            </a:pPr>
            <a:r>
              <a:rPr lang="it-IT" sz="2400" b="1">
                <a:solidFill>
                  <a:srgbClr val="000066"/>
                </a:solidFill>
                <a:latin typeface="Calibri" charset="0"/>
              </a:rPr>
              <a:t>Difficoltà nella raccolta del campione di urina (24h)</a:t>
            </a:r>
          </a:p>
          <a:p>
            <a:pPr marL="400050" lvl="1" indent="0">
              <a:lnSpc>
                <a:spcPct val="80000"/>
              </a:lnSpc>
              <a:buFont typeface="Wingdings" charset="0"/>
              <a:buChar char="Ø"/>
            </a:pPr>
            <a:r>
              <a:rPr lang="it-IT" sz="2400" b="1">
                <a:solidFill>
                  <a:srgbClr val="000066"/>
                </a:solidFill>
                <a:latin typeface="Calibri" charset="0"/>
              </a:rPr>
              <a:t>Metodi analitici (interferenze, calibrazione)</a:t>
            </a:r>
          </a:p>
          <a:p>
            <a:pPr marL="400050" lvl="1" indent="0">
              <a:lnSpc>
                <a:spcPct val="80000"/>
              </a:lnSpc>
              <a:buFont typeface="Wingdings" charset="0"/>
              <a:buChar char="Ø"/>
            </a:pPr>
            <a:r>
              <a:rPr lang="it-IT" sz="2400" b="1">
                <a:solidFill>
                  <a:srgbClr val="000066"/>
                </a:solidFill>
                <a:latin typeface="Calibri" charset="0"/>
              </a:rPr>
              <a:t>Corretta per la superficie corporea (SC)</a:t>
            </a:r>
          </a:p>
          <a:p>
            <a:pPr marL="400050" lvl="1" indent="0">
              <a:lnSpc>
                <a:spcPct val="80000"/>
              </a:lnSpc>
              <a:buFont typeface="Wingdings" charset="0"/>
              <a:buChar char="Ø"/>
            </a:pPr>
            <a:endParaRPr lang="it-IT" sz="2400" b="1" u="sng">
              <a:solidFill>
                <a:srgbClr val="000066"/>
              </a:solidFill>
              <a:latin typeface="Calibri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444309CD-45CB-D14A-AFB3-B0C4AC27D73C}" type="slidenum">
              <a:rPr lang="it-IT">
                <a:solidFill>
                  <a:srgbClr val="898989"/>
                </a:solidFill>
              </a:rPr>
              <a:pPr/>
              <a:t>65</a:t>
            </a:fld>
            <a:endParaRPr lang="it-IT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951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468313" y="762000"/>
            <a:ext cx="8229600" cy="2730500"/>
          </a:xfrm>
        </p:spPr>
        <p:txBody>
          <a:bodyPr>
            <a:normAutofit fontScale="90000"/>
          </a:bodyPr>
          <a:lstStyle/>
          <a:p>
            <a:pPr algn="l"/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>Perché determinare la </a:t>
            </a:r>
            <a:r>
              <a:rPr lang="it-IT" sz="2400" b="1" dirty="0" err="1">
                <a:solidFill>
                  <a:srgbClr val="002060"/>
                </a:solidFill>
                <a:latin typeface="Calibri" charset="0"/>
              </a:rPr>
              <a:t>clearance</a:t>
            </a:r>
            <a:r>
              <a:rPr lang="it-IT" sz="2400" b="1" dirty="0" smtClean="0">
                <a:solidFill>
                  <a:srgbClr val="002060"/>
                </a:solidFill>
                <a:latin typeface="Calibri" charset="0"/>
              </a:rPr>
              <a:t>? Non </a:t>
            </a: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>basta la </a:t>
            </a:r>
            <a:r>
              <a:rPr lang="it-IT" sz="2400" b="1" dirty="0" err="1">
                <a:solidFill>
                  <a:srgbClr val="002060"/>
                </a:solidFill>
                <a:latin typeface="Calibri" charset="0"/>
              </a:rPr>
              <a:t>creatininemia</a:t>
            </a: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>?</a:t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18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18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1800" b="1" dirty="0">
                <a:solidFill>
                  <a:srgbClr val="002060"/>
                </a:solidFill>
                <a:latin typeface="Calibri" charset="0"/>
              </a:rPr>
              <a:t>-A funzione renale stabile,la quantità di creatinina </a:t>
            </a:r>
            <a:r>
              <a:rPr lang="it-IT" sz="1800" b="1" dirty="0" err="1">
                <a:solidFill>
                  <a:srgbClr val="002060"/>
                </a:solidFill>
                <a:latin typeface="Calibri" charset="0"/>
              </a:rPr>
              <a:t>escreta</a:t>
            </a:r>
            <a:r>
              <a:rPr lang="it-IT" sz="1800" b="1" dirty="0">
                <a:solidFill>
                  <a:srgbClr val="002060"/>
                </a:solidFill>
                <a:latin typeface="Calibri" charset="0"/>
              </a:rPr>
              <a:t> in un giorno è costante e strettamente correlata al volume delle masse muscolari.</a:t>
            </a:r>
            <a:br>
              <a:rPr lang="it-IT" sz="18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18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18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1800" b="1" dirty="0">
                <a:solidFill>
                  <a:srgbClr val="002060"/>
                </a:solidFill>
                <a:latin typeface="Calibri" charset="0"/>
              </a:rPr>
              <a:t>-In un paziente stabile,anche una modesta riduzione di funzione renale determina aumento della </a:t>
            </a:r>
            <a:r>
              <a:rPr lang="it-IT" sz="1800" b="1" dirty="0" err="1">
                <a:solidFill>
                  <a:srgbClr val="002060"/>
                </a:solidFill>
                <a:latin typeface="Calibri" charset="0"/>
              </a:rPr>
              <a:t>creatininemia</a:t>
            </a: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400" b="1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dirty="0">
                <a:solidFill>
                  <a:srgbClr val="002060"/>
                </a:solidFill>
                <a:latin typeface="Calibri" charset="0"/>
              </a:rPr>
              <a:t>Questo è il maggior rischio </a:t>
            </a:r>
            <a:r>
              <a:rPr lang="it-IT" sz="2400" b="1" u="sng" dirty="0" err="1" smtClean="0">
                <a:solidFill>
                  <a:srgbClr val="002060"/>
                </a:solidFill>
                <a:latin typeface="Calibri" charset="0"/>
              </a:rPr>
              <a:t>nell</a:t>
            </a:r>
            <a:r>
              <a:rPr lang="ja-JP" altLang="it-IT" sz="2400" b="1" u="sng" dirty="0" smtClean="0">
                <a:solidFill>
                  <a:srgbClr val="002060"/>
                </a:solidFill>
                <a:latin typeface="Calibri" charset="0"/>
              </a:rPr>
              <a:t>’</a:t>
            </a:r>
            <a:r>
              <a:rPr lang="it-IT" sz="2400" b="1" u="sng" dirty="0" smtClean="0">
                <a:solidFill>
                  <a:srgbClr val="002060"/>
                </a:solidFill>
                <a:latin typeface="Calibri" charset="0"/>
              </a:rPr>
              <a:t>anziano</a:t>
            </a:r>
            <a:r>
              <a:rPr lang="it-IT" sz="2400" dirty="0">
                <a:solidFill>
                  <a:srgbClr val="002060"/>
                </a:solidFill>
                <a:latin typeface="Calibri" charset="0"/>
              </a:rPr>
              <a:t>:</a:t>
            </a:r>
            <a:br>
              <a:rPr lang="it-IT" sz="2400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dirty="0">
                <a:solidFill>
                  <a:srgbClr val="002060"/>
                </a:solidFill>
                <a:latin typeface="Calibri" charset="0"/>
              </a:rPr>
              <a:t>-se si valuta la funzione renale solo in base alla creatinina si corre il rischio di considerarla </a:t>
            </a:r>
            <a:r>
              <a:rPr lang="ja-JP" altLang="it-IT" sz="2400" dirty="0">
                <a:solidFill>
                  <a:srgbClr val="002060"/>
                </a:solidFill>
                <a:latin typeface="Calibri" charset="0"/>
              </a:rPr>
              <a:t>“</a:t>
            </a:r>
            <a:r>
              <a:rPr lang="it-IT" sz="2400" dirty="0">
                <a:solidFill>
                  <a:srgbClr val="002060"/>
                </a:solidFill>
                <a:latin typeface="Calibri" charset="0"/>
              </a:rPr>
              <a:t>normale</a:t>
            </a:r>
            <a:r>
              <a:rPr lang="ja-JP" altLang="it-IT" sz="2400" dirty="0">
                <a:solidFill>
                  <a:srgbClr val="002060"/>
                </a:solidFill>
                <a:latin typeface="Calibri" charset="0"/>
              </a:rPr>
              <a:t>”</a:t>
            </a:r>
            <a:r>
              <a:rPr lang="it-IT" sz="2400" dirty="0">
                <a:solidFill>
                  <a:srgbClr val="002060"/>
                </a:solidFill>
                <a:latin typeface="Calibri" charset="0"/>
              </a:rPr>
              <a:t> solo perché i valori di creatinina   sono nella norma a causa delle scarse masse muscolari</a:t>
            </a:r>
            <a:br>
              <a:rPr lang="it-IT" sz="2400" dirty="0">
                <a:solidFill>
                  <a:srgbClr val="002060"/>
                </a:solidFill>
                <a:latin typeface="Calibri" charset="0"/>
              </a:rPr>
            </a:br>
            <a:r>
              <a:rPr lang="it-IT" sz="2400" dirty="0">
                <a:solidFill>
                  <a:srgbClr val="002060"/>
                </a:solidFill>
                <a:latin typeface="Calibri" charset="0"/>
              </a:rPr>
              <a:t>La </a:t>
            </a:r>
            <a:r>
              <a:rPr lang="it-IT" sz="2400" dirty="0" err="1">
                <a:solidFill>
                  <a:srgbClr val="002060"/>
                </a:solidFill>
                <a:latin typeface="Calibri" charset="0"/>
              </a:rPr>
              <a:t>clearance</a:t>
            </a:r>
            <a:r>
              <a:rPr lang="it-IT" sz="2400" dirty="0">
                <a:solidFill>
                  <a:srgbClr val="002060"/>
                </a:solidFill>
                <a:latin typeface="Calibri" charset="0"/>
              </a:rPr>
              <a:t> misurata o il </a:t>
            </a:r>
            <a:r>
              <a:rPr lang="it-IT" sz="2400" dirty="0" err="1">
                <a:solidFill>
                  <a:srgbClr val="002060"/>
                </a:solidFill>
                <a:latin typeface="Calibri" charset="0"/>
              </a:rPr>
              <a:t>eGFR</a:t>
            </a:r>
            <a:r>
              <a:rPr lang="it-IT" sz="2400" dirty="0">
                <a:solidFill>
                  <a:srgbClr val="002060"/>
                </a:solidFill>
                <a:latin typeface="Calibri" charset="0"/>
              </a:rPr>
              <a:t> ci permettono di evitare tali errori</a:t>
            </a:r>
            <a:br>
              <a:rPr lang="it-IT" sz="2400" dirty="0">
                <a:solidFill>
                  <a:srgbClr val="002060"/>
                </a:solidFill>
                <a:latin typeface="Calibri" charset="0"/>
              </a:rPr>
            </a:br>
            <a:r>
              <a:rPr lang="it-IT" sz="2800" b="1" dirty="0">
                <a:solidFill>
                  <a:srgbClr val="002060"/>
                </a:solidFill>
                <a:latin typeface="Calibri" charset="0"/>
              </a:rPr>
              <a:t/>
            </a:r>
            <a:br>
              <a:rPr lang="it-IT" sz="2800" b="1" dirty="0">
                <a:solidFill>
                  <a:srgbClr val="002060"/>
                </a:solidFill>
                <a:latin typeface="Calibri" charset="0"/>
              </a:rPr>
            </a:br>
            <a:endParaRPr lang="it-IT" sz="2800" b="1" dirty="0">
              <a:solidFill>
                <a:srgbClr val="002060"/>
              </a:solidFill>
              <a:latin typeface="Calibri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73F26FC9-9BDE-434C-8DC7-9856B6249A42}" type="slidenum">
              <a:rPr lang="it-IT">
                <a:solidFill>
                  <a:srgbClr val="898989"/>
                </a:solidFill>
              </a:rPr>
              <a:pPr/>
              <a:t>66</a:t>
            </a:fld>
            <a:endParaRPr lang="it-IT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626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582613" y="1387475"/>
          <a:ext cx="8166100" cy="4826002"/>
        </p:xfrm>
        <a:graphic>
          <a:graphicData uri="http://schemas.openxmlformats.org/drawingml/2006/table">
            <a:tbl>
              <a:tblPr/>
              <a:tblGrid>
                <a:gridCol w="1603375"/>
                <a:gridCol w="1603375"/>
                <a:gridCol w="1603375"/>
                <a:gridCol w="1603375"/>
                <a:gridCol w="1752600"/>
              </a:tblGrid>
              <a:tr h="1030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Categoria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U-albumina / creatinina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mg/g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U-albumina / creatinina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mg/mmol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U-albumina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mg/24h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65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A1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&lt;30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&lt;3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&lt;30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Normale o lievemente aumentata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265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A2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30 - 300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 –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30 - 300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Moderatamente aumentata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265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A3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&gt;300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&gt;30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&gt;300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Severamente aumentata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9628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9050"/>
            <a:ext cx="1162050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DB3B83A2-DFAA-6346-BCC2-7540EE93167B}" type="slidenum">
              <a:rPr lang="it-IT">
                <a:solidFill>
                  <a:srgbClr val="898989"/>
                </a:solidFill>
              </a:rPr>
              <a:pPr/>
              <a:t>67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96292" name="CasellaDiTesto 5"/>
          <p:cNvSpPr txBox="1">
            <a:spLocks noChangeArrowheads="1"/>
          </p:cNvSpPr>
          <p:nvPr/>
        </p:nvSpPr>
        <p:spPr bwMode="auto">
          <a:xfrm>
            <a:off x="1547813" y="260350"/>
            <a:ext cx="73453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it-IT" sz="3200" b="1">
                <a:solidFill>
                  <a:srgbClr val="FF0000"/>
                </a:solidFill>
              </a:rPr>
              <a:t>MARCATORE DI DANNO RENALE ALBUMINURIA</a:t>
            </a:r>
          </a:p>
        </p:txBody>
      </p:sp>
    </p:spTree>
    <p:extLst>
      <p:ext uri="{BB962C8B-B14F-4D97-AF65-F5344CB8AC3E}">
        <p14:creationId xmlns="" xmlns:p14="http://schemas.microsoft.com/office/powerpoint/2010/main" val="364032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1DA5D75B-005F-374B-AFCF-E7CF795ABBDE}" type="slidenum">
              <a:rPr lang="it-IT">
                <a:solidFill>
                  <a:srgbClr val="898989"/>
                </a:solidFill>
              </a:rPr>
              <a:pPr/>
              <a:t>68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331913" y="3141663"/>
            <a:ext cx="6335712" cy="2246312"/>
          </a:xfrm>
          <a:prstGeom prst="rect">
            <a:avLst/>
          </a:prstGeom>
          <a:solidFill>
            <a:schemeClr val="tx2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charset="0"/>
              <a:buChar char="Ø"/>
            </a:pPr>
            <a:r>
              <a:rPr lang="it-IT" sz="2000" b="1">
                <a:solidFill>
                  <a:schemeClr val="bg1"/>
                </a:solidFill>
                <a:latin typeface="Calibri" charset="0"/>
              </a:rPr>
              <a:t>Un risultato positivo con strisce reattive va confermato con dosaggio quantitativo</a:t>
            </a:r>
          </a:p>
          <a:p>
            <a:pPr marL="285750" indent="-285750">
              <a:buFont typeface="Wingdings" charset="0"/>
              <a:buChar char="Ø"/>
            </a:pPr>
            <a:endParaRPr lang="it-IT" sz="2000" b="1">
              <a:solidFill>
                <a:schemeClr val="bg1"/>
              </a:solidFill>
              <a:latin typeface="Calibri" charset="0"/>
            </a:endParaRPr>
          </a:p>
          <a:p>
            <a:pPr marL="285750" indent="-285750">
              <a:buFont typeface="Wingdings" charset="0"/>
              <a:buChar char="Ø"/>
            </a:pPr>
            <a:r>
              <a:rPr lang="it-IT" sz="2000" b="1">
                <a:solidFill>
                  <a:schemeClr val="bg1"/>
                </a:solidFill>
                <a:latin typeface="Calibri" charset="0"/>
              </a:rPr>
              <a:t>Un risultato positivo quantitativo su urine spot va confermato sul primo campione del mattino</a:t>
            </a:r>
          </a:p>
          <a:p>
            <a:pPr marL="285750" indent="-285750">
              <a:buFont typeface="Wingdings" charset="0"/>
              <a:buChar char="Ø"/>
            </a:pPr>
            <a:endParaRPr lang="it-IT" sz="2000" b="1">
              <a:solidFill>
                <a:schemeClr val="bg1"/>
              </a:solidFill>
              <a:latin typeface="Calibri" charset="0"/>
            </a:endParaRPr>
          </a:p>
          <a:p>
            <a:pPr marL="285750" indent="-285750">
              <a:buFont typeface="Wingdings" charset="0"/>
              <a:buChar char="Ø"/>
            </a:pPr>
            <a:r>
              <a:rPr lang="it-IT" sz="2000" b="1">
                <a:solidFill>
                  <a:schemeClr val="bg1"/>
                </a:solidFill>
                <a:latin typeface="Calibri" charset="0"/>
              </a:rPr>
              <a:t>Almeno due campioni per elevata variabilità biologica</a:t>
            </a:r>
          </a:p>
        </p:txBody>
      </p:sp>
      <p:pic>
        <p:nvPicPr>
          <p:cNvPr id="9728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8" y="908050"/>
            <a:ext cx="72485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746375"/>
            <a:ext cx="22002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9264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2087562"/>
          </a:xfrm>
        </p:spPr>
        <p:txBody>
          <a:bodyPr/>
          <a:lstStyle/>
          <a:p>
            <a:pPr algn="l"/>
            <a:r>
              <a:rPr lang="it-IT" sz="3200">
                <a:solidFill>
                  <a:srgbClr val="FF0000"/>
                </a:solidFill>
                <a:latin typeface="Calibri" charset="0"/>
              </a:rPr>
              <a:t>                           </a:t>
            </a:r>
            <a:r>
              <a:rPr lang="it-IT" sz="3200" b="1">
                <a:solidFill>
                  <a:srgbClr val="FF0000"/>
                </a:solidFill>
                <a:latin typeface="Calibri" charset="0"/>
              </a:rPr>
              <a:t>PROTEINURIA</a:t>
            </a:r>
            <a:r>
              <a:rPr lang="it-IT" sz="3200" b="1">
                <a:latin typeface="Calibri" charset="0"/>
              </a:rPr>
              <a:t/>
            </a:r>
            <a:br>
              <a:rPr lang="it-IT" sz="3200" b="1">
                <a:latin typeface="Calibri" charset="0"/>
              </a:rPr>
            </a:br>
            <a:r>
              <a:rPr lang="it-IT" sz="2000">
                <a:latin typeface="Calibri" charset="0"/>
              </a:rPr>
              <a:t>Esistono due possibilità:</a:t>
            </a:r>
            <a:br>
              <a:rPr lang="it-IT" sz="2000">
                <a:latin typeface="Calibri" charset="0"/>
              </a:rPr>
            </a:br>
            <a:r>
              <a:rPr lang="it-IT" sz="2000">
                <a:latin typeface="Calibri" charset="0"/>
              </a:rPr>
              <a:t/>
            </a:r>
            <a:br>
              <a:rPr lang="it-IT" sz="2000">
                <a:latin typeface="Calibri" charset="0"/>
              </a:rPr>
            </a:br>
            <a:r>
              <a:rPr lang="it-IT" sz="2000">
                <a:latin typeface="Calibri" charset="0"/>
              </a:rPr>
              <a:t>-Raccolta URINE 24 ORE</a:t>
            </a:r>
            <a:br>
              <a:rPr lang="it-IT" sz="2000">
                <a:latin typeface="Calibri" charset="0"/>
              </a:rPr>
            </a:br>
            <a:r>
              <a:rPr lang="it-IT" sz="2000">
                <a:latin typeface="Calibri" charset="0"/>
              </a:rPr>
              <a:t>-Rapporto tra  PROTEINURIA (mg/dl) e CREATINURIA (mg/dl) su campione spot</a:t>
            </a:r>
          </a:p>
        </p:txBody>
      </p:sp>
      <p:sp>
        <p:nvSpPr>
          <p:cNvPr id="157699" name="Rectangle 3"/>
          <p:cNvSpPr>
            <a:spLocks noGrp="1"/>
          </p:cNvSpPr>
          <p:nvPr>
            <p:ph type="body" sz="half" idx="1"/>
          </p:nvPr>
        </p:nvSpPr>
        <p:spPr>
          <a:xfrm>
            <a:off x="228600" y="2667000"/>
            <a:ext cx="8305800" cy="34591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it-IT">
                <a:latin typeface="Calibri" charset="0"/>
              </a:rPr>
              <a:t>                          Valori di proteinuria</a:t>
            </a:r>
            <a:endParaRPr lang="it-IT" sz="2000">
              <a:latin typeface="Calibri" charset="0"/>
            </a:endParaRPr>
          </a:p>
          <a:p>
            <a:pPr>
              <a:buFont typeface="Arial" charset="0"/>
              <a:buNone/>
            </a:pPr>
            <a:endParaRPr lang="it-IT">
              <a:latin typeface="Calibri" charset="0"/>
            </a:endParaRPr>
          </a:p>
          <a:p>
            <a:pPr>
              <a:buFont typeface="Arial" charset="0"/>
              <a:buNone/>
            </a:pPr>
            <a:r>
              <a:rPr lang="it-IT">
                <a:latin typeface="Calibri" charset="0"/>
              </a:rPr>
              <a:t>-</a:t>
            </a:r>
            <a:r>
              <a:rPr lang="it-IT" sz="2400">
                <a:latin typeface="Calibri" charset="0"/>
              </a:rPr>
              <a:t>Normale      &lt; 150 mg/die  ( o &lt; 0.15 mg/mg creatinuria)</a:t>
            </a:r>
          </a:p>
          <a:p>
            <a:pPr>
              <a:buFont typeface="Arial" charset="0"/>
              <a:buNone/>
            </a:pPr>
            <a:endParaRPr lang="it-IT" sz="2400">
              <a:latin typeface="Calibri" charset="0"/>
            </a:endParaRPr>
          </a:p>
          <a:p>
            <a:pPr>
              <a:buFont typeface="Arial" charset="0"/>
              <a:buNone/>
            </a:pPr>
            <a:r>
              <a:rPr lang="it-IT" sz="2400">
                <a:latin typeface="Calibri" charset="0"/>
              </a:rPr>
              <a:t>NOTA:il valore di mg di proteinuria / mg di creatinuria corrisponde circa al valore in g/die e può dare le medesime informazioni dei valori di proteinuria g/die.</a:t>
            </a:r>
          </a:p>
          <a:p>
            <a:pPr>
              <a:buFont typeface="Arial" charset="0"/>
              <a:buNone/>
            </a:pPr>
            <a:endParaRPr lang="it-IT" sz="240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54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sellaDiTesto 22"/>
          <p:cNvSpPr txBox="1"/>
          <p:nvPr/>
        </p:nvSpPr>
        <p:spPr>
          <a:xfrm>
            <a:off x="467544" y="1556792"/>
            <a:ext cx="8219256" cy="470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Valuto quindi gli esami ematochimici del paziente 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calcolo il VFG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Confronto gli esami ematochimici attuali con i controlli precedenti   </a:t>
            </a:r>
          </a:p>
          <a:p>
            <a:endParaRPr lang="it-I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3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it-IT" sz="3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uanto era la </a:t>
            </a:r>
            <a:r>
              <a:rPr lang="it-IT" sz="32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creatininemia</a:t>
            </a:r>
            <a:r>
              <a:rPr lang="it-IT" sz="3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nei controlli precedenti ? Quando sono stati eseguiti?</a:t>
            </a:r>
          </a:p>
          <a:p>
            <a:endParaRPr lang="it-IT" sz="2000" dirty="0" smtClean="0">
              <a:solidFill>
                <a:prstClr val="black"/>
              </a:solidFill>
            </a:endParaRPr>
          </a:p>
          <a:p>
            <a:endParaRPr lang="it-IT" sz="2000" dirty="0" smtClean="0">
              <a:solidFill>
                <a:prstClr val="black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 smtClean="0"/>
              <a:t>Piano d’intervento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3548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46088"/>
            <a:ext cx="7848600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216058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898989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36E78DBA-9490-5A4C-A93C-3C7B3A4E9691}" type="slidenum">
              <a:rPr lang="it-IT">
                <a:solidFill>
                  <a:srgbClr val="898989"/>
                </a:solidFill>
              </a:rPr>
              <a:pPr/>
              <a:t>70</a:t>
            </a:fld>
            <a:endParaRPr lang="it-IT">
              <a:solidFill>
                <a:srgbClr val="898989"/>
              </a:solidFill>
            </a:endParaRPr>
          </a:p>
        </p:txBody>
      </p:sp>
      <p:sp>
        <p:nvSpPr>
          <p:cNvPr id="98309" name="CasellaDiTesto 6"/>
          <p:cNvSpPr txBox="1">
            <a:spLocks noChangeArrowheads="1"/>
          </p:cNvSpPr>
          <p:nvPr/>
        </p:nvSpPr>
        <p:spPr bwMode="auto">
          <a:xfrm>
            <a:off x="7164388" y="4643438"/>
            <a:ext cx="1079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it-IT" b="1">
                <a:solidFill>
                  <a:srgbClr val="002060"/>
                </a:solidFill>
              </a:rPr>
              <a:t>22/2/14</a:t>
            </a:r>
          </a:p>
        </p:txBody>
      </p:sp>
      <p:sp>
        <p:nvSpPr>
          <p:cNvPr id="98310" name="CasellaDiTesto 8"/>
          <p:cNvSpPr txBox="1">
            <a:spLocks noChangeArrowheads="1"/>
          </p:cNvSpPr>
          <p:nvPr/>
        </p:nvSpPr>
        <p:spPr bwMode="auto">
          <a:xfrm>
            <a:off x="6011863" y="4076700"/>
            <a:ext cx="1081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it-IT" b="1">
                <a:solidFill>
                  <a:schemeClr val="tx2"/>
                </a:solidFill>
              </a:rPr>
              <a:t>12/1/13</a:t>
            </a:r>
          </a:p>
        </p:txBody>
      </p:sp>
    </p:spTree>
    <p:extLst>
      <p:ext uri="{BB962C8B-B14F-4D97-AF65-F5344CB8AC3E}">
        <p14:creationId xmlns="" xmlns:p14="http://schemas.microsoft.com/office/powerpoint/2010/main" val="4207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938" name="Object 1026"/>
          <p:cNvGraphicFramePr>
            <a:graphicFrameLocks noChangeAspect="1"/>
          </p:cNvGraphicFramePr>
          <p:nvPr/>
        </p:nvGraphicFramePr>
        <p:xfrm>
          <a:off x="200025" y="1600200"/>
          <a:ext cx="8745538" cy="4343400"/>
        </p:xfrm>
        <a:graphic>
          <a:graphicData uri="http://schemas.openxmlformats.org/presentationml/2006/ole">
            <p:oleObj spid="_x0000_s23560" name="Immagine bitmap" r:id="rId3" imgW="8745171" imgH="3657143" progId="PBrush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00292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>
                <a:solidFill>
                  <a:srgbClr val="FF0000"/>
                </a:solidFill>
                <a:latin typeface="Tahoma" charset="0"/>
              </a:rPr>
              <a:t>Esame morfologico emazie</a:t>
            </a: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685800" y="1555750"/>
            <a:ext cx="77724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Char char="•"/>
            </a:pPr>
            <a:r>
              <a:rPr lang="it-IT" sz="2400">
                <a:solidFill>
                  <a:srgbClr val="000000"/>
                </a:solidFill>
                <a:latin typeface="Times New Roman" charset="0"/>
                <a:cs typeface="Microsoft YaHei" charset="0"/>
              </a:rPr>
              <a:t>Ematuria glomerulare = emazie dismorfiche  almeno 80% del totale</a:t>
            </a:r>
          </a:p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it-IT" sz="2400">
                <a:solidFill>
                  <a:srgbClr val="000000"/>
                </a:solidFill>
                <a:latin typeface="Times New Roman" charset="0"/>
                <a:cs typeface="Microsoft YaHei" charset="0"/>
              </a:rPr>
              <a:t>Acantociti &gt;5% ,Cilindri ematici</a:t>
            </a:r>
          </a:p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it-IT" sz="2400">
                <a:solidFill>
                  <a:srgbClr val="000000"/>
                </a:solidFill>
                <a:latin typeface="Times New Roman" charset="0"/>
                <a:cs typeface="Microsoft YaHei" charset="0"/>
              </a:rPr>
              <a:t>                          ------------------</a:t>
            </a:r>
          </a:p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Char char="•"/>
            </a:pPr>
            <a:r>
              <a:rPr lang="it-IT" sz="2400">
                <a:solidFill>
                  <a:srgbClr val="000000"/>
                </a:solidFill>
                <a:latin typeface="Times New Roman" charset="0"/>
                <a:cs typeface="Microsoft YaHei" charset="0"/>
              </a:rPr>
              <a:t>Ematuria non glomerulare= emazie isomorfiche almeno 80% del totale</a:t>
            </a:r>
          </a:p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it-IT" sz="2400">
                <a:solidFill>
                  <a:srgbClr val="000000"/>
                </a:solidFill>
                <a:latin typeface="Times New Roman" charset="0"/>
                <a:cs typeface="Microsoft YaHei" charset="0"/>
              </a:rPr>
              <a:t>Non acantociti,Non cilindri ematici</a:t>
            </a:r>
          </a:p>
        </p:txBody>
      </p:sp>
    </p:spTree>
    <p:extLst>
      <p:ext uri="{BB962C8B-B14F-4D97-AF65-F5344CB8AC3E}">
        <p14:creationId xmlns="" xmlns:p14="http://schemas.microsoft.com/office/powerpoint/2010/main" val="274253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>
                <a:solidFill>
                  <a:srgbClr val="FF3300"/>
                </a:solidFill>
                <a:latin typeface="Tahoma" charset="0"/>
              </a:rPr>
              <a:t>MORFOLOGIA EMAZIE SEDIMENTO URINARIO</a:t>
            </a:r>
          </a:p>
        </p:txBody>
      </p:sp>
      <p:pic>
        <p:nvPicPr>
          <p:cNvPr id="1464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1981200"/>
            <a:ext cx="5313363" cy="423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9606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"/>
            <a:ext cx="8229600" cy="908719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="" xmlns:p14="http://schemas.microsoft.com/office/powerpoint/2010/main" val="1442109355"/>
              </p:ext>
            </p:extLst>
          </p:nvPr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071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512" y="1169368"/>
            <a:ext cx="4210080" cy="5688632"/>
          </a:xfrm>
          <a:noFill/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GR                      3,98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GB                      6.08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err="1" smtClean="0">
                <a:solidFill>
                  <a:srgbClr val="FF0000"/>
                </a:solidFill>
              </a:rPr>
              <a:t>Hb</a:t>
            </a:r>
            <a:r>
              <a:rPr lang="it-IT" sz="2400" dirty="0" smtClean="0">
                <a:solidFill>
                  <a:srgbClr val="FF0000"/>
                </a:solidFill>
              </a:rPr>
              <a:t>                      12.1 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err="1" smtClean="0">
                <a:solidFill>
                  <a:srgbClr val="FF0000"/>
                </a:solidFill>
              </a:rPr>
              <a:t>Hct</a:t>
            </a:r>
            <a:r>
              <a:rPr lang="it-IT" sz="2400" dirty="0" smtClean="0">
                <a:solidFill>
                  <a:srgbClr val="FF0000"/>
                </a:solidFill>
              </a:rPr>
              <a:t>                     35%</a:t>
            </a:r>
          </a:p>
          <a:p>
            <a:r>
              <a:rPr lang="it-IT" sz="2400" dirty="0" smtClean="0"/>
              <a:t>MCV                  88 </a:t>
            </a:r>
            <a:r>
              <a:rPr lang="it-IT" sz="2400" dirty="0" err="1" smtClean="0"/>
              <a:t>fL</a:t>
            </a:r>
            <a:endParaRPr lang="it-IT" sz="2400" dirty="0" smtClean="0"/>
          </a:p>
          <a:p>
            <a:r>
              <a:rPr lang="it-IT" sz="2400" dirty="0" smtClean="0"/>
              <a:t>PLT                     200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Glicemia           92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TOT             189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HDL             38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TG                      105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Col. LDL              98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Uricemia           5.1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Calcio                9.5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Proteinuria       600 mg/</a:t>
            </a:r>
            <a:r>
              <a:rPr lang="it-IT" sz="2400" dirty="0" err="1" smtClean="0">
                <a:solidFill>
                  <a:srgbClr val="FF0000"/>
                </a:solidFill>
              </a:rPr>
              <a:t>die</a:t>
            </a:r>
            <a:endParaRPr lang="it-IT" sz="2400" dirty="0" smtClean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499992" y="1124744"/>
            <a:ext cx="4644008" cy="5429288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Creatinina              1.7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>
                <a:solidFill>
                  <a:srgbClr val="FF0000"/>
                </a:solidFill>
              </a:rPr>
              <a:t>Azotemia	           58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/>
              <a:t>Sodio	           143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Potassio	           5.5 </a:t>
            </a:r>
            <a:r>
              <a:rPr lang="it-IT" sz="2400" dirty="0" err="1" smtClean="0">
                <a:solidFill>
                  <a:srgbClr val="FF0000"/>
                </a:solidFill>
              </a:rPr>
              <a:t>mEq</a:t>
            </a:r>
            <a:r>
              <a:rPr lang="it-IT" sz="2400" dirty="0" smtClean="0">
                <a:solidFill>
                  <a:srgbClr val="FF0000"/>
                </a:solidFill>
              </a:rPr>
              <a:t>/L</a:t>
            </a:r>
          </a:p>
          <a:p>
            <a:r>
              <a:rPr lang="it-IT" sz="2400" dirty="0" smtClean="0"/>
              <a:t>Cloro                       108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/>
              <a:t>Elettrof</a:t>
            </a:r>
            <a:r>
              <a:rPr lang="it-IT" sz="2400" dirty="0" smtClean="0"/>
              <a:t>. </a:t>
            </a:r>
            <a:r>
              <a:rPr lang="it-IT" sz="2400" dirty="0" err="1" smtClean="0"/>
              <a:t>Sierica</a:t>
            </a:r>
            <a:r>
              <a:rPr lang="it-IT" sz="2400" dirty="0" smtClean="0"/>
              <a:t>     nella norma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Esami </a:t>
            </a:r>
            <a:r>
              <a:rPr lang="it-IT" b="1" dirty="0" err="1" smtClean="0">
                <a:solidFill>
                  <a:schemeClr val="bg1"/>
                </a:solidFill>
              </a:rPr>
              <a:t>Ematochimici</a:t>
            </a:r>
            <a:r>
              <a:rPr lang="it-IT" b="1" dirty="0" smtClean="0">
                <a:solidFill>
                  <a:schemeClr val="bg1"/>
                </a:solidFill>
              </a:rPr>
              <a:t> 22/02/14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5" y="3933056"/>
            <a:ext cx="5076056" cy="2924944"/>
          </a:xfrm>
          <a:prstGeom prst="rect">
            <a:avLst/>
          </a:prstGeom>
        </p:spPr>
      </p:pic>
      <p:sp>
        <p:nvSpPr>
          <p:cNvPr id="2" name="Ovale 1"/>
          <p:cNvSpPr/>
          <p:nvPr/>
        </p:nvSpPr>
        <p:spPr>
          <a:xfrm>
            <a:off x="2195736" y="1988840"/>
            <a:ext cx="1872208" cy="432048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2123728" y="2348880"/>
            <a:ext cx="1440160" cy="504056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2267744" y="6381328"/>
            <a:ext cx="1944216" cy="476672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876256" y="1052736"/>
            <a:ext cx="1872208" cy="504056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6948264" y="2348880"/>
            <a:ext cx="2016224" cy="432048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867430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Esame Urine completo 22/02/14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7" name="Immagine 6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1484784"/>
            <a:ext cx="5868144" cy="5373216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sz="half" idx="2"/>
          </p:nvPr>
        </p:nvSpPr>
        <p:spPr>
          <a:xfrm>
            <a:off x="3707904" y="980728"/>
            <a:ext cx="4536504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700" dirty="0" smtClean="0"/>
              <a:t>giallo carico</a:t>
            </a:r>
            <a:endParaRPr lang="it-IT" sz="2700" b="1" dirty="0" smtClean="0">
              <a:solidFill>
                <a:srgbClr val="92D050"/>
              </a:solidFill>
            </a:endParaRPr>
          </a:p>
          <a:p>
            <a:pPr>
              <a:buNone/>
            </a:pPr>
            <a:r>
              <a:rPr lang="it-IT" sz="2700" dirty="0" smtClean="0"/>
              <a:t>limpido</a:t>
            </a:r>
          </a:p>
          <a:p>
            <a:pPr>
              <a:buNone/>
            </a:pPr>
            <a:r>
              <a:rPr lang="it-IT" sz="2700" dirty="0" smtClean="0"/>
              <a:t>6.1</a:t>
            </a:r>
          </a:p>
          <a:p>
            <a:pPr>
              <a:buNone/>
            </a:pPr>
            <a:r>
              <a:rPr lang="it-IT" sz="2700" dirty="0" smtClean="0"/>
              <a:t>1034</a:t>
            </a:r>
            <a:endParaRPr lang="it-IT" sz="2700" b="1" dirty="0" smtClean="0">
              <a:solidFill>
                <a:srgbClr val="92D050"/>
              </a:solidFill>
            </a:endParaRPr>
          </a:p>
          <a:p>
            <a:pPr>
              <a:buNone/>
            </a:pPr>
            <a:r>
              <a:rPr lang="it-IT" sz="2700" dirty="0" smtClean="0"/>
              <a:t>+++</a:t>
            </a:r>
          </a:p>
          <a:p>
            <a:pPr>
              <a:buNone/>
            </a:pPr>
            <a:r>
              <a:rPr lang="it-IT" sz="2700" dirty="0" smtClean="0"/>
              <a:t>+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tracce</a:t>
            </a:r>
          </a:p>
          <a:p>
            <a:pPr>
              <a:buNone/>
            </a:pPr>
            <a:r>
              <a:rPr lang="it-IT" sz="2700" dirty="0" smtClean="0"/>
              <a:t>+</a:t>
            </a:r>
          </a:p>
          <a:p>
            <a:pPr>
              <a:buNone/>
            </a:pPr>
            <a:r>
              <a:rPr lang="it-IT" sz="2700" dirty="0" smtClean="0"/>
              <a:t>Cilindri ialini ++, 5 gr/campo</a:t>
            </a:r>
          </a:p>
          <a:p>
            <a:pPr>
              <a:buNone/>
            </a:pPr>
            <a:endParaRPr lang="it-IT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3071103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e 1"/>
          <p:cNvSpPr/>
          <p:nvPr/>
        </p:nvSpPr>
        <p:spPr>
          <a:xfrm>
            <a:off x="323528" y="2924944"/>
            <a:ext cx="5040560" cy="576064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8345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2568</TotalTime>
  <Words>2351</Words>
  <Application>Microsoft Office PowerPoint</Application>
  <PresentationFormat>Presentazione su schermo (4:3)</PresentationFormat>
  <Paragraphs>629</Paragraphs>
  <Slides>74</Slides>
  <Notes>37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74</vt:i4>
      </vt:variant>
    </vt:vector>
  </HeadingPairs>
  <TitlesOfParts>
    <vt:vector size="77" baseType="lpstr">
      <vt:lpstr>Tema di Office</vt:lpstr>
      <vt:lpstr>1_Tema di Office</vt:lpstr>
      <vt:lpstr>Immagine bitmap</vt:lpstr>
      <vt:lpstr>Diapositiva 1</vt:lpstr>
      <vt:lpstr>Insufficienza renale</vt:lpstr>
      <vt:lpstr>Diapositiva 3</vt:lpstr>
      <vt:lpstr>MARIA 65 aa</vt:lpstr>
      <vt:lpstr>Soggettività </vt:lpstr>
      <vt:lpstr>Obiettività</vt:lpstr>
      <vt:lpstr>Piano d’intervento</vt:lpstr>
      <vt:lpstr>Esami Ematochimici 22/02/14</vt:lpstr>
      <vt:lpstr>Esame Urine completo 22/02/14</vt:lpstr>
      <vt:lpstr>Piano </vt:lpstr>
      <vt:lpstr>Diapositiva 11</vt:lpstr>
      <vt:lpstr>Diapositiva 12</vt:lpstr>
      <vt:lpstr>Diapositiva 13</vt:lpstr>
      <vt:lpstr>MARIA 65 aa</vt:lpstr>
      <vt:lpstr>MARIA 65 aa</vt:lpstr>
      <vt:lpstr>Esami Ematochimici 22/02/14</vt:lpstr>
      <vt:lpstr>Esame Urine completo 22/02/14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Esami Ematochimici 12/01/13</vt:lpstr>
      <vt:lpstr>Esame Urine completo 12/01/13</vt:lpstr>
      <vt:lpstr>Diapositiva 33</vt:lpstr>
      <vt:lpstr>Abbiamo perso tempo?</vt:lpstr>
      <vt:lpstr>Esami Ematochimici 2013 -&gt; 2014</vt:lpstr>
      <vt:lpstr>Esame Urine 2013  2014</vt:lpstr>
      <vt:lpstr>Abbiamo perso tempo!</vt:lpstr>
      <vt:lpstr>La prevenzione dell’ IRC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Popolazione “a rischio”</vt:lpstr>
      <vt:lpstr>Indicazioni alla visita nefrologica</vt:lpstr>
      <vt:lpstr>Indicazioni alla visita nefrologica</vt:lpstr>
      <vt:lpstr>Diapositiva 48</vt:lpstr>
      <vt:lpstr>Diapositiva 49</vt:lpstr>
      <vt:lpstr>Abbiamo fatto gli esami giusti per la valutazione della funzione renale??</vt:lpstr>
      <vt:lpstr>Valutazione della funzione renale</vt:lpstr>
      <vt:lpstr>Diapositiva 52</vt:lpstr>
      <vt:lpstr>Diapositiva 53</vt:lpstr>
      <vt:lpstr>Le LG emanate dalla fondazione “Kidney Disease Improving Global Outcomes” (KDIGO), gestita dalla istituzione statunitense “National Kidney Foundation”nel 2012 ,raccomandano ai laboratori:</vt:lpstr>
      <vt:lpstr>Valori normali in AOD Metodo IDMS traceable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      Perché determinare la clearance? Non basta la creatininemia?  -A funzione renale stabile,la quantità di creatinina escreta in un giorno è costante e strettamente correlata al volume delle masse muscolari.  -In un paziente stabile,anche una modesta riduzione di funzione renale determina aumento della creatininemia  Questo è il maggior rischio nell’anziano: -se si valuta la funzione renale solo in base alla creatinina si corre il rischio di considerarla “normale” solo perché i valori di creatinina   sono nella norma a causa delle scarse masse muscolari La clearance misurata o il eGFR ci permettono di evitare tali errori  </vt:lpstr>
      <vt:lpstr>Diapositiva 67</vt:lpstr>
      <vt:lpstr>Diapositiva 68</vt:lpstr>
      <vt:lpstr>                           PROTEINURIA Esistono due possibilità:  -Raccolta URINE 24 ORE -Rapporto tra  PROTEINURIA (mg/dl) e CREATINURIA (mg/dl) su campione spot</vt:lpstr>
      <vt:lpstr>Diapositiva 70</vt:lpstr>
      <vt:lpstr>Diapositiva 71</vt:lpstr>
      <vt:lpstr>Esame morfologico emazie</vt:lpstr>
      <vt:lpstr>MORFOLOGIA EMAZIE SEDIMENTO URINARIO</vt:lpstr>
      <vt:lpstr>TAKE HOME MESSAGES: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Insufficienza renale cronica</dc:title>
  <dc:creator>lorenzo zanini</dc:creator>
  <cp:lastModifiedBy>AnnamariaA</cp:lastModifiedBy>
  <cp:revision>227</cp:revision>
  <cp:lastPrinted>2014-04-01T17:14:44Z</cp:lastPrinted>
  <dcterms:created xsi:type="dcterms:W3CDTF">2014-03-05T19:41:39Z</dcterms:created>
  <dcterms:modified xsi:type="dcterms:W3CDTF">2014-10-30T09:06:20Z</dcterms:modified>
</cp:coreProperties>
</file>