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8" r:id="rId2"/>
    <p:sldId id="275" r:id="rId3"/>
    <p:sldId id="262" r:id="rId4"/>
    <p:sldId id="263" r:id="rId5"/>
    <p:sldId id="268" r:id="rId6"/>
    <p:sldId id="266" r:id="rId7"/>
    <p:sldId id="267" r:id="rId8"/>
    <p:sldId id="269" r:id="rId9"/>
    <p:sldId id="270" r:id="rId10"/>
    <p:sldId id="271" r:id="rId11"/>
    <p:sldId id="293" r:id="rId12"/>
    <p:sldId id="278" r:id="rId13"/>
    <p:sldId id="264" r:id="rId14"/>
    <p:sldId id="265" r:id="rId15"/>
    <p:sldId id="287" r:id="rId16"/>
    <p:sldId id="288" r:id="rId17"/>
    <p:sldId id="295" r:id="rId18"/>
    <p:sldId id="296" r:id="rId19"/>
    <p:sldId id="297" r:id="rId20"/>
    <p:sldId id="298" r:id="rId21"/>
    <p:sldId id="299" r:id="rId22"/>
    <p:sldId id="300" r:id="rId23"/>
    <p:sldId id="310" r:id="rId24"/>
    <p:sldId id="302" r:id="rId25"/>
    <p:sldId id="303" r:id="rId26"/>
    <p:sldId id="304" r:id="rId27"/>
    <p:sldId id="305" r:id="rId28"/>
    <p:sldId id="306" r:id="rId29"/>
    <p:sldId id="307" r:id="rId30"/>
    <p:sldId id="308" r:id="rId31"/>
    <p:sldId id="309" r:id="rId32"/>
    <p:sldId id="301" r:id="rId33"/>
    <p:sldId id="311" r:id="rId34"/>
    <p:sldId id="312" r:id="rId35"/>
    <p:sldId id="313" r:id="rId36"/>
    <p:sldId id="314" r:id="rId37"/>
    <p:sldId id="294" r:id="rId38"/>
    <p:sldId id="276" r:id="rId39"/>
    <p:sldId id="273" r:id="rId40"/>
    <p:sldId id="274" r:id="rId41"/>
    <p:sldId id="289" r:id="rId42"/>
    <p:sldId id="279" r:id="rId43"/>
    <p:sldId id="282" r:id="rId44"/>
    <p:sldId id="283" r:id="rId45"/>
    <p:sldId id="284" r:id="rId46"/>
    <p:sldId id="285" r:id="rId47"/>
    <p:sldId id="286" r:id="rId48"/>
    <p:sldId id="259" r:id="rId49"/>
    <p:sldId id="317" r:id="rId50"/>
    <p:sldId id="318" r:id="rId51"/>
    <p:sldId id="319" r:id="rId52"/>
    <p:sldId id="260" r:id="rId53"/>
    <p:sldId id="316" r:id="rId54"/>
    <p:sldId id="280" r:id="rId55"/>
    <p:sldId id="26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78958" autoAdjust="0"/>
  </p:normalViewPr>
  <p:slideViewPr>
    <p:cSldViewPr snapToGrid="0" snapToObjects="1">
      <p:cViewPr varScale="1">
        <p:scale>
          <a:sx n="52" d="100"/>
          <a:sy n="52" d="100"/>
        </p:scale>
        <p:origin x="-16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F6C72-9BB3-BD47-96CE-17FB775BA786}" type="datetimeFigureOut">
              <a:rPr lang="it-IT" smtClean="0"/>
              <a:t>28/10/16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80FD0-A9F0-F74A-A63D-0715CF382ED3}" type="slidenum">
              <a:rPr lang="it-IT" smtClean="0"/>
              <a:t>‹n.›</a:t>
            </a:fld>
            <a:endParaRPr lang="it-IT"/>
          </a:p>
        </p:txBody>
      </p:sp>
    </p:spTree>
    <p:extLst>
      <p:ext uri="{BB962C8B-B14F-4D97-AF65-F5344CB8AC3E}">
        <p14:creationId xmlns:p14="http://schemas.microsoft.com/office/powerpoint/2010/main" val="3952440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ptodate.com.proxy.unibs.it/contents/treatment-of-menopausal-symptoms-with-hormone-therapy/abstract/1" TargetMode="External"/><Relationship Id="rId4" Type="http://schemas.openxmlformats.org/officeDocument/2006/relationships/hyperlink" Target="https://www.uptodate.com.proxy.unibs.it/contents/treatment-of-menopausal-symptoms-with-hormone-therapy/abstract/49" TargetMode="External"/><Relationship Id="rId5" Type="http://schemas.openxmlformats.org/officeDocument/2006/relationships/hyperlink" Target="https://www.uptodate.com.proxy.unibs.it/contents/treatment-of-menopausal-symptoms-with-hormone-therapy/abstract/45" TargetMode="External"/><Relationship Id="rId6" Type="http://schemas.openxmlformats.org/officeDocument/2006/relationships/hyperlink" Target="https://www.uptodate.com.proxy.unibs.it/contents/treatment-of-menopausal-symptoms-with-hormone-therapy/abstract/44" TargetMode="External"/><Relationship Id="rId7" Type="http://schemas.openxmlformats.org/officeDocument/2006/relationships/hyperlink" Target="https://www.uptodate.com.proxy.unibs.it/contents/treatment-of-menopausal-symptoms-with-hormone-therapy/abstract/50" TargetMode="External"/><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Osaka" charset="0"/>
                <a:cs typeface="Osaka" charset="0"/>
              </a:defRPr>
            </a:lvl1pPr>
            <a:lvl2pPr marL="742950" indent="-285750" eaLnBrk="0" hangingPunct="0">
              <a:defRPr sz="2000">
                <a:solidFill>
                  <a:schemeClr val="tx1"/>
                </a:solidFill>
                <a:latin typeface="Arial" charset="0"/>
                <a:ea typeface="Osaka" charset="0"/>
                <a:cs typeface="Osaka" charset="0"/>
              </a:defRPr>
            </a:lvl2pPr>
            <a:lvl3pPr marL="1143000" indent="-228600" eaLnBrk="0" hangingPunct="0">
              <a:defRPr sz="2000">
                <a:solidFill>
                  <a:schemeClr val="tx1"/>
                </a:solidFill>
                <a:latin typeface="Arial" charset="0"/>
                <a:ea typeface="Osaka" charset="0"/>
                <a:cs typeface="Osaka" charset="0"/>
              </a:defRPr>
            </a:lvl3pPr>
            <a:lvl4pPr marL="1600200" indent="-228600" eaLnBrk="0" hangingPunct="0">
              <a:defRPr sz="2000">
                <a:solidFill>
                  <a:schemeClr val="tx1"/>
                </a:solidFill>
                <a:latin typeface="Arial" charset="0"/>
                <a:ea typeface="Osaka" charset="0"/>
                <a:cs typeface="Osaka" charset="0"/>
              </a:defRPr>
            </a:lvl4pPr>
            <a:lvl5pPr marL="2057400" indent="-228600" eaLnBrk="0" hangingPunct="0">
              <a:defRPr sz="2000">
                <a:solidFill>
                  <a:schemeClr val="tx1"/>
                </a:solidFill>
                <a:latin typeface="Arial" charset="0"/>
                <a:ea typeface="Osaka" charset="0"/>
                <a:cs typeface="Osaka" charset="0"/>
              </a:defRPr>
            </a:lvl5pPr>
            <a:lvl6pPr marL="25146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6pPr>
            <a:lvl7pPr marL="29718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7pPr>
            <a:lvl8pPr marL="34290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8pPr>
            <a:lvl9pPr marL="38862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9pPr>
          </a:lstStyle>
          <a:p>
            <a:fld id="{6A4234EA-020A-BF40-9A40-A4A675DAF39F}" type="slidenum">
              <a:rPr lang="it-IT" sz="1200">
                <a:ea typeface="MS PGothic" charset="0"/>
                <a:cs typeface="MS PGothic" charset="0"/>
              </a:rPr>
              <a:pPr/>
              <a:t>1</a:t>
            </a:fld>
            <a:endParaRPr lang="it-IT" sz="1200">
              <a:ea typeface="MS PGothic" charset="0"/>
              <a:cs typeface="MS PGothic"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u="none" kern="1200" dirty="0" smtClean="0">
                <a:solidFill>
                  <a:schemeClr val="tx1"/>
                </a:solidFill>
                <a:latin typeface="+mn-lt"/>
                <a:ea typeface="+mn-ea"/>
                <a:cs typeface="+mn-cs"/>
              </a:rPr>
              <a:t>CONTROINDICAZIONI RELATIVE: </a:t>
            </a:r>
            <a:r>
              <a:rPr lang="it-IT" sz="1200" u="none" kern="1200" dirty="0" err="1" smtClean="0">
                <a:solidFill>
                  <a:schemeClr val="tx1"/>
                </a:solidFill>
                <a:latin typeface="+mn-lt"/>
                <a:ea typeface="+mn-ea"/>
                <a:cs typeface="+mn-cs"/>
              </a:rPr>
              <a:t>iperrigliceridemia</a:t>
            </a:r>
            <a:r>
              <a:rPr lang="it-IT" sz="1200" u="none" kern="1200" dirty="0" smtClean="0">
                <a:solidFill>
                  <a:schemeClr val="tx1"/>
                </a:solidFill>
                <a:latin typeface="+mn-lt"/>
                <a:ea typeface="+mn-ea"/>
                <a:cs typeface="+mn-cs"/>
              </a:rPr>
              <a:t>, </a:t>
            </a:r>
            <a:r>
              <a:rPr lang="it-IT" sz="1200" u="none" kern="1200" dirty="0" err="1" smtClean="0">
                <a:solidFill>
                  <a:schemeClr val="tx1"/>
                </a:solidFill>
                <a:latin typeface="+mn-lt"/>
                <a:ea typeface="+mn-ea"/>
                <a:cs typeface="+mn-cs"/>
              </a:rPr>
              <a:t>mallattia</a:t>
            </a:r>
            <a:r>
              <a:rPr lang="it-IT" sz="1200" u="none" kern="1200" baseline="0" dirty="0" smtClean="0">
                <a:solidFill>
                  <a:schemeClr val="tx1"/>
                </a:solidFill>
                <a:latin typeface="+mn-lt"/>
                <a:ea typeface="+mn-ea"/>
                <a:cs typeface="+mn-cs"/>
              </a:rPr>
              <a:t> della colecisti in fase attiva, positività per fattori </a:t>
            </a:r>
            <a:r>
              <a:rPr lang="it-IT" sz="1200" u="none" kern="1200" baseline="0" dirty="0" err="1" smtClean="0">
                <a:solidFill>
                  <a:schemeClr val="tx1"/>
                </a:solidFill>
                <a:latin typeface="+mn-lt"/>
                <a:ea typeface="+mn-ea"/>
                <a:cs typeface="+mn-cs"/>
              </a:rPr>
              <a:t>trombofilici</a:t>
            </a:r>
            <a:r>
              <a:rPr lang="it-IT" sz="1200" u="none" kern="1200" baseline="0" dirty="0" smtClean="0">
                <a:solidFill>
                  <a:schemeClr val="tx1"/>
                </a:solidFill>
                <a:latin typeface="+mn-lt"/>
                <a:ea typeface="+mn-ea"/>
                <a:cs typeface="+mn-cs"/>
              </a:rPr>
              <a:t> (</a:t>
            </a:r>
            <a:r>
              <a:rPr lang="it-IT" sz="1200" u="none" kern="1200" baseline="0" dirty="0" err="1" smtClean="0">
                <a:solidFill>
                  <a:schemeClr val="tx1"/>
                </a:solidFill>
                <a:latin typeface="+mn-lt"/>
                <a:ea typeface="+mn-ea"/>
                <a:cs typeface="+mn-cs"/>
              </a:rPr>
              <a:t>fatt</a:t>
            </a:r>
            <a:r>
              <a:rPr lang="it-IT" sz="1200" u="none" kern="1200" baseline="0" dirty="0" smtClean="0">
                <a:solidFill>
                  <a:schemeClr val="tx1"/>
                </a:solidFill>
                <a:latin typeface="+mn-lt"/>
                <a:ea typeface="+mn-ea"/>
                <a:cs typeface="+mn-cs"/>
              </a:rPr>
              <a:t> V Leiden), </a:t>
            </a:r>
            <a:endParaRPr lang="it-IT" sz="1200" u="none"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E8B80FD0-A9F0-F74A-A63D-0715CF382ED3}" type="slidenum">
              <a:rPr lang="it-IT" smtClean="0"/>
              <a:t>15</a:t>
            </a:fld>
            <a:endParaRPr lang="it-IT"/>
          </a:p>
        </p:txBody>
      </p:sp>
    </p:spTree>
    <p:extLst>
      <p:ext uri="{BB962C8B-B14F-4D97-AF65-F5344CB8AC3E}">
        <p14:creationId xmlns:p14="http://schemas.microsoft.com/office/powerpoint/2010/main" val="640069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più</a:t>
            </a:r>
            <a:r>
              <a:rPr lang="it-IT" baseline="0" dirty="0" smtClean="0"/>
              <a:t> recente linea guida clinica pratica clinica pubblicata dall’Endocrine Society concorda che la TOS è indicata per il management dei sintomi </a:t>
            </a:r>
            <a:r>
              <a:rPr lang="it-IT" baseline="0" dirty="0" err="1" smtClean="0"/>
              <a:t>menopausali</a:t>
            </a:r>
            <a:endParaRPr lang="it-IT" baseline="0" dirty="0" smtClean="0"/>
          </a:p>
          <a:p>
            <a:r>
              <a:rPr lang="it-IT" baseline="0" dirty="0" smtClean="0"/>
              <a:t>In più presenta un approccio individualizzato al trattamento basato calcolando un rischio basale cardiovascolare e di K mammario di una donna prima di iniziare la terapia</a:t>
            </a:r>
          </a:p>
          <a:p>
            <a:r>
              <a:rPr lang="it-IT" baseline="0" dirty="0" smtClean="0"/>
              <a:t>Terapia non ormonali per donne con elevato </a:t>
            </a:r>
            <a:r>
              <a:rPr lang="it-IT" baseline="0" dirty="0" err="1" smtClean="0"/>
              <a:t>R</a:t>
            </a:r>
            <a:r>
              <a:rPr lang="it-IT" baseline="0" dirty="0" smtClean="0"/>
              <a:t> CVD o ad alto e moderato </a:t>
            </a:r>
            <a:r>
              <a:rPr lang="it-IT" baseline="0" dirty="0" err="1" smtClean="0"/>
              <a:t>R</a:t>
            </a:r>
            <a:r>
              <a:rPr lang="it-IT" baseline="0" dirty="0" smtClean="0"/>
              <a:t> per K mammella</a:t>
            </a:r>
          </a:p>
          <a:p>
            <a:r>
              <a:rPr lang="it-IT" baseline="0" dirty="0" smtClean="0"/>
              <a:t>Terapia transdermica per donne con moderato </a:t>
            </a:r>
            <a:r>
              <a:rPr lang="it-IT" baseline="0" dirty="0" err="1" smtClean="0"/>
              <a:t>R</a:t>
            </a:r>
            <a:r>
              <a:rPr lang="it-IT" baseline="0" dirty="0" smtClean="0"/>
              <a:t> CVD con un progestinico che abbia un effetto neutro sui parametri della </a:t>
            </a:r>
            <a:r>
              <a:rPr lang="it-IT" baseline="0" dirty="0" err="1" smtClean="0"/>
              <a:t>coagulaz</a:t>
            </a:r>
            <a:r>
              <a:rPr lang="it-IT" baseline="0" dirty="0" smtClean="0"/>
              <a:t> (progesterone micronizzato)</a:t>
            </a:r>
          </a:p>
          <a:p>
            <a:r>
              <a:rPr lang="it-IT" baseline="0" dirty="0" smtClean="0"/>
              <a:t>La via transdermica è associata ad un minor rischio TE, di infarto, di </a:t>
            </a:r>
            <a:r>
              <a:rPr lang="it-IT" baseline="0" dirty="0" err="1" smtClean="0"/>
              <a:t>ipertrigliceridemia</a:t>
            </a:r>
            <a:r>
              <a:rPr lang="it-IT" baseline="0" dirty="0" smtClean="0"/>
              <a:t>. </a:t>
            </a:r>
          </a:p>
          <a:p>
            <a:endParaRPr lang="it-IT" sz="1200" u="none"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E8B80FD0-A9F0-F74A-A63D-0715CF382ED3}" type="slidenum">
              <a:rPr lang="it-IT" smtClean="0"/>
              <a:t>16</a:t>
            </a:fld>
            <a:endParaRPr lang="it-IT"/>
          </a:p>
        </p:txBody>
      </p:sp>
    </p:spTree>
    <p:extLst>
      <p:ext uri="{BB962C8B-B14F-4D97-AF65-F5344CB8AC3E}">
        <p14:creationId xmlns:p14="http://schemas.microsoft.com/office/powerpoint/2010/main" val="640069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Dopo la pubblicazione dello studio WHI nel 2002 l’uso della TOS si è ridotto nella</a:t>
            </a:r>
            <a:r>
              <a:rPr lang="it-IT" baseline="0" dirty="0" smtClean="0"/>
              <a:t> decade successiva e questo declino ha continuato a verificarsi nonostante i dati rassicuranti che i benefici della TOS superano i rischi nella maggior parte delle giovani donne in </a:t>
            </a:r>
            <a:r>
              <a:rPr lang="it-IT" baseline="0" dirty="0" err="1" smtClean="0"/>
              <a:t>postmenopausa</a:t>
            </a:r>
            <a:r>
              <a:rPr lang="it-IT" baseline="0" dirty="0" smtClean="0"/>
              <a:t> (entro i 10 anni dalla menopausa e &lt;60 anni di età)</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17</a:t>
            </a:fld>
            <a:endParaRPr lang="it-IT"/>
          </a:p>
        </p:txBody>
      </p:sp>
    </p:spTree>
    <p:extLst>
      <p:ext uri="{BB962C8B-B14F-4D97-AF65-F5344CB8AC3E}">
        <p14:creationId xmlns:p14="http://schemas.microsoft.com/office/powerpoint/2010/main" val="418781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t>Dopo 10 </a:t>
            </a:r>
            <a:r>
              <a:rPr lang="en-US" sz="1200" dirty="0" err="1" smtClean="0"/>
              <a:t>analisi</a:t>
            </a:r>
            <a:r>
              <a:rPr lang="en-US" sz="1200" dirty="0" smtClean="0"/>
              <a:t> ad interim, </a:t>
            </a:r>
            <a:r>
              <a:rPr lang="en-US" sz="1200" dirty="0" err="1" smtClean="0"/>
              <a:t>il</a:t>
            </a:r>
            <a:r>
              <a:rPr lang="en-US" sz="1200" dirty="0" smtClean="0"/>
              <a:t> DSMB (data and safety monitoring board) </a:t>
            </a:r>
            <a:r>
              <a:rPr lang="en-US" sz="1200" dirty="0" err="1" smtClean="0"/>
              <a:t>suggerisce</a:t>
            </a:r>
            <a:r>
              <a:rPr lang="en-US" sz="1200" dirty="0" smtClean="0"/>
              <a:t> </a:t>
            </a:r>
            <a:r>
              <a:rPr lang="en-US" sz="1200" dirty="0" err="1" smtClean="0"/>
              <a:t>l’interruzione</a:t>
            </a:r>
            <a:r>
              <a:rPr lang="en-US" sz="1200" dirty="0" smtClean="0"/>
              <a:t> </a:t>
            </a:r>
            <a:r>
              <a:rPr lang="en-US" sz="1200" dirty="0" err="1" smtClean="0"/>
              <a:t>dello</a:t>
            </a:r>
            <a:r>
              <a:rPr lang="en-US" sz="1200" dirty="0" smtClean="0"/>
              <a:t> studio per un </a:t>
            </a:r>
            <a:r>
              <a:rPr lang="en-US" sz="1200" dirty="0" err="1" smtClean="0"/>
              <a:t>aumento</a:t>
            </a:r>
            <a:r>
              <a:rPr lang="en-US" sz="1200" dirty="0" smtClean="0"/>
              <a:t> del </a:t>
            </a:r>
            <a:r>
              <a:rPr lang="en-US" sz="1200" dirty="0" err="1" smtClean="0"/>
              <a:t>rischio</a:t>
            </a:r>
            <a:r>
              <a:rPr lang="en-US" sz="1200" dirty="0" smtClean="0"/>
              <a:t> di </a:t>
            </a:r>
            <a:r>
              <a:rPr lang="en-US" sz="1200" dirty="0" err="1" smtClean="0"/>
              <a:t>tumore</a:t>
            </a:r>
            <a:r>
              <a:rPr lang="en-US" sz="1200" dirty="0" smtClean="0"/>
              <a:t> </a:t>
            </a:r>
            <a:r>
              <a:rPr lang="en-US" sz="1200" dirty="0" err="1" smtClean="0"/>
              <a:t>mammario</a:t>
            </a:r>
            <a:r>
              <a:rPr lang="en-US" sz="1200" dirty="0" smtClean="0"/>
              <a:t> e di un </a:t>
            </a:r>
            <a:r>
              <a:rPr lang="en-US" sz="1200" dirty="0" err="1" smtClean="0"/>
              <a:t>aumento</a:t>
            </a:r>
            <a:r>
              <a:rPr lang="en-US" sz="1200" dirty="0" smtClean="0"/>
              <a:t> del </a:t>
            </a:r>
            <a:r>
              <a:rPr lang="en-US" sz="1200" dirty="0" err="1" smtClean="0"/>
              <a:t>rischio</a:t>
            </a:r>
            <a:r>
              <a:rPr lang="en-US" sz="1200" dirty="0" smtClean="0"/>
              <a:t> </a:t>
            </a:r>
            <a:r>
              <a:rPr lang="en-US" sz="1200" dirty="0" err="1" smtClean="0"/>
              <a:t>cardiovascolare</a:t>
            </a:r>
            <a:r>
              <a:rPr lang="en-US" sz="1200" dirty="0" smtClean="0"/>
              <a:t> non </a:t>
            </a:r>
            <a:r>
              <a:rPr lang="en-US" sz="1200" dirty="0" err="1" smtClean="0"/>
              <a:t>controbilanciato</a:t>
            </a:r>
            <a:r>
              <a:rPr lang="en-US" sz="1200" dirty="0" smtClean="0"/>
              <a:t> da </a:t>
            </a:r>
            <a:r>
              <a:rPr lang="en-US" sz="1200" dirty="0" err="1" smtClean="0"/>
              <a:t>benefici</a:t>
            </a:r>
            <a:r>
              <a:rPr lang="en-US" sz="1200" dirty="0" smtClean="0"/>
              <a:t> in termini di </a:t>
            </a:r>
            <a:r>
              <a:rPr lang="en-US" sz="1200" dirty="0" err="1" smtClean="0"/>
              <a:t>fratture</a:t>
            </a:r>
            <a:r>
              <a:rPr lang="en-US" sz="1200" dirty="0" smtClean="0"/>
              <a:t> e </a:t>
            </a:r>
            <a:r>
              <a:rPr lang="en-US" sz="1200" dirty="0" err="1" smtClean="0"/>
              <a:t>altre</a:t>
            </a:r>
            <a:r>
              <a:rPr lang="en-US" sz="1200" dirty="0" smtClean="0"/>
              <a:t> </a:t>
            </a:r>
            <a:r>
              <a:rPr lang="en-US" sz="1200" dirty="0" err="1" smtClean="0"/>
              <a:t>patologie</a:t>
            </a:r>
            <a:endParaRPr lang="en-US" sz="1200" dirty="0" smtClean="0"/>
          </a:p>
          <a:p>
            <a:r>
              <a:rPr lang="en-US" sz="1200" dirty="0" err="1" smtClean="0"/>
              <a:t>Quindi</a:t>
            </a:r>
            <a:r>
              <a:rPr lang="en-US" sz="1200" dirty="0" smtClean="0"/>
              <a:t> </a:t>
            </a:r>
            <a:r>
              <a:rPr lang="en-US" sz="1200" dirty="0" err="1" smtClean="0"/>
              <a:t>questo</a:t>
            </a:r>
            <a:r>
              <a:rPr lang="en-US" sz="1200" dirty="0" smtClean="0"/>
              <a:t> trial era </a:t>
            </a:r>
            <a:r>
              <a:rPr lang="en-US" sz="1200" dirty="0" err="1" smtClean="0"/>
              <a:t>stato</a:t>
            </a:r>
            <a:r>
              <a:rPr lang="en-US" sz="1200" dirty="0" smtClean="0"/>
              <a:t> </a:t>
            </a:r>
            <a:r>
              <a:rPr lang="en-US" sz="1200" dirty="0" err="1" smtClean="0"/>
              <a:t>disegnato</a:t>
            </a:r>
            <a:r>
              <a:rPr lang="en-US" sz="1200" dirty="0" smtClean="0"/>
              <a:t> per </a:t>
            </a:r>
            <a:r>
              <a:rPr lang="en-US" sz="1200" dirty="0" err="1" smtClean="0"/>
              <a:t>determinare</a:t>
            </a:r>
            <a:r>
              <a:rPr lang="en-US" sz="1200" dirty="0" smtClean="0"/>
              <a:t> I </a:t>
            </a:r>
            <a:r>
              <a:rPr lang="en-US" sz="1200" dirty="0" err="1" smtClean="0"/>
              <a:t>rischi</a:t>
            </a:r>
            <a:r>
              <a:rPr lang="en-US" sz="1200" dirty="0" smtClean="0"/>
              <a:t>/</a:t>
            </a:r>
            <a:r>
              <a:rPr lang="en-US" sz="1200" dirty="0" err="1" smtClean="0"/>
              <a:t>benefici</a:t>
            </a:r>
            <a:r>
              <a:rPr lang="en-US" sz="1200" baseline="0" dirty="0" smtClean="0"/>
              <a:t> </a:t>
            </a:r>
            <a:r>
              <a:rPr lang="en-US" sz="1200" baseline="0" dirty="0" err="1" smtClean="0"/>
              <a:t>della</a:t>
            </a:r>
            <a:r>
              <a:rPr lang="en-US" sz="1200" baseline="0" dirty="0" smtClean="0"/>
              <a:t> TOS per la </a:t>
            </a:r>
            <a:r>
              <a:rPr lang="en-US" sz="1200" baseline="0" dirty="0" err="1" smtClean="0"/>
              <a:t>prevenzione</a:t>
            </a:r>
            <a:r>
              <a:rPr lang="en-US" sz="1200" baseline="0" dirty="0" smtClean="0"/>
              <a:t> </a:t>
            </a:r>
            <a:r>
              <a:rPr lang="en-US" sz="1200" baseline="0" dirty="0" err="1" smtClean="0"/>
              <a:t>delle</a:t>
            </a:r>
            <a:r>
              <a:rPr lang="en-US" sz="1200" baseline="0" dirty="0" smtClean="0"/>
              <a:t> </a:t>
            </a:r>
            <a:r>
              <a:rPr lang="en-US" sz="1200" baseline="0" dirty="0" err="1" smtClean="0"/>
              <a:t>patologie</a:t>
            </a:r>
            <a:r>
              <a:rPr lang="en-US" sz="1200" baseline="0" dirty="0" smtClean="0"/>
              <a:t> </a:t>
            </a:r>
            <a:r>
              <a:rPr lang="en-US" sz="1200" baseline="0" dirty="0" err="1" smtClean="0"/>
              <a:t>croniche</a:t>
            </a:r>
            <a:r>
              <a:rPr lang="en-US" sz="1200" baseline="0" dirty="0" smtClean="0"/>
              <a:t>, ma le </a:t>
            </a:r>
            <a:r>
              <a:rPr lang="en-US" sz="1200" baseline="0" dirty="0" err="1" smtClean="0"/>
              <a:t>analisi</a:t>
            </a:r>
            <a:r>
              <a:rPr lang="en-US" sz="1200" baseline="0" dirty="0" smtClean="0"/>
              <a:t> non </a:t>
            </a:r>
            <a:r>
              <a:rPr lang="en-US" sz="1200" baseline="0" dirty="0" err="1" smtClean="0"/>
              <a:t>sono</a:t>
            </a:r>
            <a:r>
              <a:rPr lang="en-US" sz="1200" baseline="0" dirty="0" smtClean="0"/>
              <a:t> state </a:t>
            </a:r>
            <a:r>
              <a:rPr lang="en-US" sz="1200" baseline="0" dirty="0" err="1" smtClean="0"/>
              <a:t>stratificate</a:t>
            </a:r>
            <a:r>
              <a:rPr lang="en-US" sz="1200" baseline="0" dirty="0" smtClean="0"/>
              <a:t> per </a:t>
            </a:r>
            <a:r>
              <a:rPr lang="en-US" sz="1200" baseline="0" dirty="0" err="1" smtClean="0"/>
              <a:t>età</a:t>
            </a:r>
            <a:r>
              <a:rPr lang="en-US" sz="1200" baseline="0" dirty="0" smtClean="0"/>
              <a:t> o tempo </a:t>
            </a:r>
            <a:r>
              <a:rPr lang="en-US" sz="1200" baseline="0" dirty="0" err="1" smtClean="0"/>
              <a:t>trascorso</a:t>
            </a:r>
            <a:r>
              <a:rPr lang="en-US" sz="1200" baseline="0" dirty="0" smtClean="0"/>
              <a:t> </a:t>
            </a:r>
            <a:r>
              <a:rPr lang="en-US" sz="1200" baseline="0" dirty="0" err="1" smtClean="0"/>
              <a:t>dalla</a:t>
            </a:r>
            <a:r>
              <a:rPr lang="en-US" sz="1200" baseline="0" dirty="0" smtClean="0"/>
              <a:t> </a:t>
            </a:r>
            <a:r>
              <a:rPr lang="en-US" sz="1200" baseline="0" dirty="0" err="1" smtClean="0"/>
              <a:t>menopausa</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18</a:t>
            </a:fld>
            <a:endParaRPr lang="it-IT"/>
          </a:p>
        </p:txBody>
      </p:sp>
    </p:spTree>
    <p:extLst>
      <p:ext uri="{BB962C8B-B14F-4D97-AF65-F5344CB8AC3E}">
        <p14:creationId xmlns:p14="http://schemas.microsoft.com/office/powerpoint/2010/main" val="233830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Questo</a:t>
            </a:r>
            <a:r>
              <a:rPr lang="it-IT" baseline="0" dirty="0" smtClean="0"/>
              <a:t> studio ha dimostrato gli effetti avversi nella popolazione </a:t>
            </a:r>
            <a:r>
              <a:rPr lang="it-IT" baseline="0" dirty="0" err="1" smtClean="0"/>
              <a:t>postmenopausale</a:t>
            </a:r>
            <a:r>
              <a:rPr lang="it-IT" baseline="0" dirty="0" smtClean="0"/>
              <a:t> più anziana (sopra i 60 anni e da più di 10 anni dalla menopausa), che non è il gruppo che si presenta alla nostra attenzione con l’inizio dei sintomi</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19</a:t>
            </a:fld>
            <a:endParaRPr lang="it-IT"/>
          </a:p>
        </p:txBody>
      </p:sp>
    </p:spTree>
    <p:extLst>
      <p:ext uri="{BB962C8B-B14F-4D97-AF65-F5344CB8AC3E}">
        <p14:creationId xmlns:p14="http://schemas.microsoft.com/office/powerpoint/2010/main" val="71002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È stato quindi pubblicato un report per avere una panoramica globale</a:t>
            </a:r>
            <a:r>
              <a:rPr lang="it-IT" baseline="0" dirty="0" smtClean="0"/>
              <a:t> della fase di intervento e post intervento (13 anni di </a:t>
            </a:r>
            <a:r>
              <a:rPr lang="it-IT" baseline="0" dirty="0" err="1" smtClean="0"/>
              <a:t>follow</a:t>
            </a:r>
            <a:r>
              <a:rPr lang="it-IT" baseline="0" dirty="0" smtClean="0"/>
              <a:t> up) stratificando per età, anni dalla menopausa ed altre importanti variabili</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20</a:t>
            </a:fld>
            <a:endParaRPr lang="it-IT"/>
          </a:p>
        </p:txBody>
      </p:sp>
    </p:spTree>
    <p:extLst>
      <p:ext uri="{BB962C8B-B14F-4D97-AF65-F5344CB8AC3E}">
        <p14:creationId xmlns:p14="http://schemas.microsoft.com/office/powerpoint/2010/main" val="300994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Queste analisi</a:t>
            </a:r>
            <a:r>
              <a:rPr lang="it-IT" baseline="0" dirty="0" smtClean="0"/>
              <a:t> mostrano che i rischi della TOS nelle donne giovani complessivamente sono più bassi in modo considerevole rispetto alle più anziane, la maggiore spiegazione di questa differenza sta nel minor rischio basale delle donne più giovani di CHD, ictus, </a:t>
            </a:r>
            <a:r>
              <a:rPr lang="it-IT" baseline="0" dirty="0" err="1" smtClean="0"/>
              <a:t>tromboembolia</a:t>
            </a:r>
            <a:r>
              <a:rPr lang="it-IT" baseline="0" dirty="0" smtClean="0"/>
              <a:t> venosa e K mammella.</a:t>
            </a:r>
            <a:br>
              <a:rPr lang="it-IT" baseline="0" dirty="0" smtClean="0"/>
            </a:br>
            <a:r>
              <a:rPr lang="it-IT" baseline="0" dirty="0" smtClean="0"/>
              <a:t>Non è dimostrato un aumento di </a:t>
            </a:r>
            <a:r>
              <a:rPr lang="it-IT" baseline="0" dirty="0" err="1" smtClean="0"/>
              <a:t>R</a:t>
            </a:r>
            <a:r>
              <a:rPr lang="it-IT" baseline="0" dirty="0" smtClean="0"/>
              <a:t> in CHD o K mammella con l’uso di soli estrogeni, questa discrepanza suggerisce che il progestinico gioca un ruolo importante nello sviluppo di queste patologie.</a:t>
            </a:r>
          </a:p>
          <a:p>
            <a:r>
              <a:rPr lang="it-IT" baseline="0" dirty="0" smtClean="0"/>
              <a:t>Quindi per questa fascia di donne post </a:t>
            </a:r>
            <a:r>
              <a:rPr lang="it-IT" baseline="0" dirty="0" err="1" smtClean="0"/>
              <a:t>menopausali</a:t>
            </a:r>
            <a:r>
              <a:rPr lang="it-IT" baseline="0" dirty="0" smtClean="0"/>
              <a:t> più giovani, sintomatiche, la TS a breve termine (5 anni) è considerata un’opzione ragionevole</a:t>
            </a:r>
          </a:p>
          <a:p>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21</a:t>
            </a:fld>
            <a:endParaRPr lang="it-IT"/>
          </a:p>
        </p:txBody>
      </p:sp>
    </p:spTree>
    <p:extLst>
      <p:ext uri="{BB962C8B-B14F-4D97-AF65-F5344CB8AC3E}">
        <p14:creationId xmlns:p14="http://schemas.microsoft.com/office/powerpoint/2010/main" val="418781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22</a:t>
            </a:fld>
            <a:endParaRPr lang="it-IT"/>
          </a:p>
        </p:txBody>
      </p:sp>
    </p:spTree>
    <p:extLst>
      <p:ext uri="{BB962C8B-B14F-4D97-AF65-F5344CB8AC3E}">
        <p14:creationId xmlns:p14="http://schemas.microsoft.com/office/powerpoint/2010/main" val="4187812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Lo</a:t>
            </a:r>
            <a:r>
              <a:rPr lang="it-IT" baseline="0" dirty="0" smtClean="0"/>
              <a:t> studio della WHI ha riportato che molti dei benefici della TOS visti in alcuni studi epidemiologici non sono stati dimostrati nei trials randomizzati. Piuttosto che una riduzione nelle rischio di patologie cardiovascolari è </a:t>
            </a:r>
            <a:r>
              <a:rPr lang="it-IT" baseline="0" dirty="0" err="1" smtClean="0"/>
              <a:t>sttao</a:t>
            </a:r>
            <a:r>
              <a:rPr lang="it-IT" baseline="0" dirty="0" smtClean="0"/>
              <a:t> visto un aumento. Queste differenze stridenti possono essere spiegate da un </a:t>
            </a:r>
            <a:r>
              <a:rPr lang="it-IT" baseline="0" dirty="0" err="1" smtClean="0"/>
              <a:t>bias</a:t>
            </a:r>
            <a:r>
              <a:rPr lang="it-IT" baseline="0" dirty="0" smtClean="0"/>
              <a:t> dovuto alle </a:t>
            </a:r>
            <a:r>
              <a:rPr lang="it-IT" baseline="0" dirty="0" err="1" smtClean="0"/>
              <a:t>utilzzatrici</a:t>
            </a:r>
            <a:r>
              <a:rPr lang="it-IT" baseline="0" dirty="0" smtClean="0"/>
              <a:t> non proprio </a:t>
            </a:r>
            <a:r>
              <a:rPr lang="it-IT" baseline="0" dirty="0" err="1" smtClean="0"/>
              <a:t>healthy</a:t>
            </a:r>
            <a:r>
              <a:rPr lang="it-IT" baseline="0" dirty="0" smtClean="0"/>
              <a:t>, dall’età più anziana della popolazione in studio e dal timing di inizio della terapia</a:t>
            </a:r>
            <a:endParaRPr lang="it-IT" dirty="0" smtClean="0"/>
          </a:p>
          <a:p>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23</a:t>
            </a:fld>
            <a:endParaRPr lang="it-IT"/>
          </a:p>
        </p:txBody>
      </p:sp>
    </p:spTree>
    <p:extLst>
      <p:ext uri="{BB962C8B-B14F-4D97-AF65-F5344CB8AC3E}">
        <p14:creationId xmlns:p14="http://schemas.microsoft.com/office/powerpoint/2010/main" val="220083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LO</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24</a:t>
            </a:fld>
            <a:endParaRPr lang="it-IT"/>
          </a:p>
        </p:txBody>
      </p:sp>
    </p:spTree>
    <p:extLst>
      <p:ext uri="{BB962C8B-B14F-4D97-AF65-F5344CB8AC3E}">
        <p14:creationId xmlns:p14="http://schemas.microsoft.com/office/powerpoint/2010/main" val="365564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a:t>
            </a:r>
            <a:r>
              <a:rPr lang="it-IT" baseline="0" dirty="0" smtClean="0"/>
              <a:t> donne vanno in menopausa ad un’età media di 51 anni, con un 95 che va in menopausa tra i 45 ed i 55 anni. </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2</a:t>
            </a:fld>
            <a:endParaRPr lang="it-IT"/>
          </a:p>
        </p:txBody>
      </p:sp>
    </p:spTree>
    <p:extLst>
      <p:ext uri="{BB962C8B-B14F-4D97-AF65-F5344CB8AC3E}">
        <p14:creationId xmlns:p14="http://schemas.microsoft.com/office/powerpoint/2010/main" val="365901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a:t>
            </a:r>
            <a:r>
              <a:rPr lang="it-IT" dirty="0" err="1" smtClean="0"/>
              <a:t>metanalisi</a:t>
            </a:r>
            <a:r>
              <a:rPr lang="it-IT" baseline="0" dirty="0" smtClean="0"/>
              <a:t> della </a:t>
            </a:r>
            <a:r>
              <a:rPr lang="it-IT" baseline="0" dirty="0" err="1" smtClean="0"/>
              <a:t>cochrane</a:t>
            </a:r>
            <a:r>
              <a:rPr lang="it-IT" baseline="0" dirty="0" smtClean="0"/>
              <a:t> del 2015 ha dimostrato un ridotto rischio di CHD e una tasso di mortalità ridotto per le donne che iniziano TOS &lt;10 anni dalla menopausa</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31</a:t>
            </a:fld>
            <a:endParaRPr lang="it-IT"/>
          </a:p>
        </p:txBody>
      </p:sp>
    </p:spTree>
    <p:extLst>
      <p:ext uri="{BB962C8B-B14F-4D97-AF65-F5344CB8AC3E}">
        <p14:creationId xmlns:p14="http://schemas.microsoft.com/office/powerpoint/2010/main" val="3833137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Nello</a:t>
            </a:r>
            <a:r>
              <a:rPr lang="it-IT" baseline="0" dirty="0" smtClean="0"/>
              <a:t> studio WHI il </a:t>
            </a:r>
            <a:r>
              <a:rPr lang="it-IT" baseline="0" dirty="0" err="1" smtClean="0"/>
              <a:t>R</a:t>
            </a:r>
            <a:r>
              <a:rPr lang="it-IT" baseline="0" dirty="0" smtClean="0"/>
              <a:t> di K invasivo della mammella è risultato aumentato in modo significativo con la TOS combinata E/</a:t>
            </a:r>
            <a:r>
              <a:rPr lang="it-IT" baseline="0" dirty="0" err="1" smtClean="0"/>
              <a:t>P</a:t>
            </a:r>
            <a:r>
              <a:rPr lang="it-IT" baseline="0" dirty="0" smtClean="0"/>
              <a:t> in un </a:t>
            </a:r>
            <a:r>
              <a:rPr lang="it-IT" baseline="0" dirty="0" err="1" smtClean="0"/>
              <a:t>follow</a:t>
            </a:r>
            <a:r>
              <a:rPr lang="it-IT" baseline="0" dirty="0" smtClean="0"/>
              <a:t> up medio di 5,6 anni. È stato evidenziato he i k mammari che insorgono in donne che assumono la TOS abbiano una prognosi relativamente favorevole (studio pubblicato su Lancet).</a:t>
            </a:r>
          </a:p>
          <a:p>
            <a:r>
              <a:rPr lang="it-IT" baseline="0" dirty="0" smtClean="0"/>
              <a:t>Al contrario un tasso minore di K mammari è stato evidenziato nel trial con TOS on solo estrogeni. </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32</a:t>
            </a:fld>
            <a:endParaRPr lang="it-IT"/>
          </a:p>
        </p:txBody>
      </p:sp>
    </p:spTree>
    <p:extLst>
      <p:ext uri="{BB962C8B-B14F-4D97-AF65-F5344CB8AC3E}">
        <p14:creationId xmlns:p14="http://schemas.microsoft.com/office/powerpoint/2010/main" val="418781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terapia estrogenica</a:t>
            </a:r>
            <a:r>
              <a:rPr lang="it-IT" baseline="0" dirty="0" smtClean="0"/>
              <a:t>, soprattutto gli estrogeni vaginali, sono efficaci per i sintomi della atrofia vaginale: </a:t>
            </a:r>
          </a:p>
          <a:p>
            <a:r>
              <a:rPr lang="it-IT" baseline="0" dirty="0" smtClean="0"/>
              <a:t>Gli estrogeni locali sono efficaci nel ridurre le infezioni ricorrenti del tratto urinario</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36</a:t>
            </a:fld>
            <a:endParaRPr lang="it-IT"/>
          </a:p>
        </p:txBody>
      </p:sp>
    </p:spTree>
    <p:extLst>
      <p:ext uri="{BB962C8B-B14F-4D97-AF65-F5344CB8AC3E}">
        <p14:creationId xmlns:p14="http://schemas.microsoft.com/office/powerpoint/2010/main" val="1015594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 questo</a:t>
            </a:r>
            <a:r>
              <a:rPr lang="it-IT" baseline="0" dirty="0" smtClean="0"/>
              <a:t> punto, quando la terapia viene interrotta ed i sintomi della menopausa sono moderati o severi, la stessa discussione riguardo a potenziali rischi e benefici dell’HRT verrà presa in considerazione</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37</a:t>
            </a:fld>
            <a:endParaRPr lang="it-IT"/>
          </a:p>
        </p:txBody>
      </p:sp>
    </p:spTree>
    <p:extLst>
      <p:ext uri="{BB962C8B-B14F-4D97-AF65-F5344CB8AC3E}">
        <p14:creationId xmlns:p14="http://schemas.microsoft.com/office/powerpoint/2010/main" val="1968721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 volta presa la decisione di trattare una donna con la TOS si decide</a:t>
            </a:r>
            <a:r>
              <a:rPr lang="it-IT" baseline="0" dirty="0" smtClean="0"/>
              <a:t> lo schema di terapia e la via di somministrazione.</a:t>
            </a:r>
          </a:p>
          <a:p>
            <a:r>
              <a:rPr lang="it-IT" baseline="0" dirty="0" smtClean="0"/>
              <a:t>Gli estrogeni possono essere assunti per via orale, transdermica, gel topici o localmente con creme, gel o compresse vaginali</a:t>
            </a:r>
          </a:p>
          <a:p>
            <a:r>
              <a:rPr lang="it-IT" baseline="0" dirty="0" smtClean="0"/>
              <a:t>L’iperplasia endometriale ed il K endometriale possono già verificarsi dopo 6 mesi di terapia con solo estrogeno, quindi il progestinico deve sempre essere aggiunto a donne che hanno l’utero</a:t>
            </a:r>
          </a:p>
          <a:p>
            <a:r>
              <a:rPr lang="it-IT" baseline="0" dirty="0" smtClean="0"/>
              <a:t>Regimi combinati ciclici: sanguinamento mensile</a:t>
            </a:r>
          </a:p>
          <a:p>
            <a:r>
              <a:rPr lang="it-IT" baseline="0" dirty="0" smtClean="0"/>
              <a:t>Regimi combinati continui: amenorrea</a:t>
            </a:r>
          </a:p>
          <a:p>
            <a:r>
              <a:rPr lang="it-IT" baseline="0" dirty="0" smtClean="0"/>
              <a:t>Entrambi i regimi ciclico/combinato sono protettivi nei confronti del K endometrio</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38</a:t>
            </a:fld>
            <a:endParaRPr lang="it-IT"/>
          </a:p>
        </p:txBody>
      </p:sp>
    </p:spTree>
    <p:extLst>
      <p:ext uri="{BB962C8B-B14F-4D97-AF65-F5344CB8AC3E}">
        <p14:creationId xmlns:p14="http://schemas.microsoft.com/office/powerpoint/2010/main" val="1691597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 TOS include </a:t>
            </a:r>
            <a:r>
              <a:rPr lang="en-US" dirty="0" err="1" smtClean="0"/>
              <a:t>una</a:t>
            </a:r>
            <a:r>
              <a:rPr lang="en-US" dirty="0" smtClean="0"/>
              <a:t> </a:t>
            </a:r>
            <a:r>
              <a:rPr lang="en-US" dirty="0" err="1" smtClean="0"/>
              <a:t>vasta</a:t>
            </a:r>
            <a:r>
              <a:rPr lang="en-US" dirty="0" smtClean="0"/>
              <a:t> gamma di </a:t>
            </a:r>
            <a:r>
              <a:rPr lang="en-US" dirty="0" err="1" smtClean="0"/>
              <a:t>prodotti</a:t>
            </a:r>
            <a:r>
              <a:rPr lang="en-US" dirty="0" smtClean="0"/>
              <a:t> con diverse vie di </a:t>
            </a:r>
            <a:r>
              <a:rPr lang="en-US" dirty="0" err="1" smtClean="0"/>
              <a:t>somministrazione</a:t>
            </a:r>
            <a:r>
              <a:rPr lang="en-US" dirty="0" smtClean="0"/>
              <a:t>, con </a:t>
            </a:r>
            <a:r>
              <a:rPr lang="en-US" dirty="0" err="1" smtClean="0"/>
              <a:t>potenziali</a:t>
            </a:r>
            <a:r>
              <a:rPr lang="en-US" dirty="0" smtClean="0"/>
              <a:t> </a:t>
            </a:r>
            <a:r>
              <a:rPr lang="en-US" dirty="0" err="1" smtClean="0"/>
              <a:t>differenti</a:t>
            </a:r>
            <a:r>
              <a:rPr lang="en-US" dirty="0" smtClean="0"/>
              <a:t> </a:t>
            </a:r>
            <a:r>
              <a:rPr lang="en-US" dirty="0" err="1" smtClean="0"/>
              <a:t>benefici</a:t>
            </a:r>
            <a:r>
              <a:rPr lang="en-US" dirty="0" smtClean="0"/>
              <a:t> e </a:t>
            </a:r>
            <a:r>
              <a:rPr lang="en-US" dirty="0" err="1" smtClean="0"/>
              <a:t>rischi</a:t>
            </a:r>
            <a:r>
              <a:rPr lang="en-US" dirty="0" smtClean="0"/>
              <a:t>. Da </a:t>
            </a:r>
            <a:r>
              <a:rPr lang="en-US" dirty="0" err="1" smtClean="0"/>
              <a:t>questo</a:t>
            </a:r>
            <a:r>
              <a:rPr lang="en-US" dirty="0" smtClean="0"/>
              <a:t> </a:t>
            </a:r>
            <a:r>
              <a:rPr lang="en-US" dirty="0" err="1" smtClean="0"/>
              <a:t>punto</a:t>
            </a:r>
            <a:r>
              <a:rPr lang="en-US" dirty="0" smtClean="0"/>
              <a:t> di vista </a:t>
            </a:r>
            <a:r>
              <a:rPr lang="en-US" dirty="0" err="1" smtClean="0"/>
              <a:t>il</a:t>
            </a:r>
            <a:r>
              <a:rPr lang="en-US" dirty="0" smtClean="0"/>
              <a:t> </a:t>
            </a:r>
            <a:r>
              <a:rPr lang="en-US" dirty="0" err="1" smtClean="0"/>
              <a:t>termine</a:t>
            </a:r>
            <a:r>
              <a:rPr lang="en-US" dirty="0" smtClean="0"/>
              <a:t> “</a:t>
            </a:r>
            <a:r>
              <a:rPr lang="en-US" dirty="0" err="1" smtClean="0"/>
              <a:t>effetto</a:t>
            </a:r>
            <a:r>
              <a:rPr lang="en-US" dirty="0" smtClean="0"/>
              <a:t> di </a:t>
            </a:r>
            <a:r>
              <a:rPr lang="en-US" dirty="0" err="1" smtClean="0"/>
              <a:t>classe</a:t>
            </a:r>
            <a:r>
              <a:rPr lang="en-US" dirty="0" smtClean="0"/>
              <a:t>” </a:t>
            </a:r>
            <a:r>
              <a:rPr lang="en-US" dirty="0" err="1" smtClean="0"/>
              <a:t>è</a:t>
            </a:r>
            <a:r>
              <a:rPr lang="en-US" dirty="0" smtClean="0"/>
              <a:t> </a:t>
            </a:r>
            <a:r>
              <a:rPr lang="en-US" dirty="0" err="1" smtClean="0"/>
              <a:t>confondente</a:t>
            </a:r>
            <a:r>
              <a:rPr lang="en-US" dirty="0" smtClean="0"/>
              <a:t> e </a:t>
            </a:r>
            <a:r>
              <a:rPr lang="en-US" dirty="0" err="1" smtClean="0"/>
              <a:t>inappropiato</a:t>
            </a:r>
            <a:r>
              <a:rPr lang="en-US" dirty="0" smtClean="0"/>
              <a:t>. </a:t>
            </a:r>
            <a:r>
              <a:rPr lang="en-US" dirty="0" err="1" smtClean="0"/>
              <a:t>Comunque</a:t>
            </a:r>
            <a:r>
              <a:rPr lang="en-US" dirty="0" smtClean="0"/>
              <a:t>, le </a:t>
            </a:r>
            <a:r>
              <a:rPr lang="en-US" dirty="0" err="1" smtClean="0"/>
              <a:t>evidenze</a:t>
            </a:r>
            <a:r>
              <a:rPr lang="en-US" dirty="0" smtClean="0"/>
              <a:t> </a:t>
            </a:r>
            <a:r>
              <a:rPr lang="en-US" dirty="0" err="1" smtClean="0"/>
              <a:t>riguardo</a:t>
            </a:r>
            <a:r>
              <a:rPr lang="en-US" dirty="0" smtClean="0"/>
              <a:t> </a:t>
            </a:r>
            <a:r>
              <a:rPr lang="en-US" dirty="0" err="1" smtClean="0"/>
              <a:t>differenti</a:t>
            </a:r>
            <a:r>
              <a:rPr lang="en-US" dirty="0" smtClean="0"/>
              <a:t> </a:t>
            </a:r>
            <a:r>
              <a:rPr lang="en-US" dirty="0" err="1" smtClean="0"/>
              <a:t>rischi</a:t>
            </a:r>
            <a:r>
              <a:rPr lang="en-US" dirty="0" smtClean="0"/>
              <a:t> e </a:t>
            </a:r>
            <a:r>
              <a:rPr lang="en-US" dirty="0" err="1" smtClean="0"/>
              <a:t>benefici</a:t>
            </a:r>
            <a:r>
              <a:rPr lang="en-US" dirty="0" smtClean="0"/>
              <a:t> </a:t>
            </a:r>
            <a:r>
              <a:rPr lang="en-US" dirty="0" err="1" smtClean="0"/>
              <a:t>tra</a:t>
            </a:r>
            <a:r>
              <a:rPr lang="en-US" dirty="0" smtClean="0"/>
              <a:t> </a:t>
            </a:r>
            <a:r>
              <a:rPr lang="en-US" dirty="0" err="1" smtClean="0"/>
              <a:t>diversi</a:t>
            </a:r>
            <a:r>
              <a:rPr lang="en-US" dirty="0" smtClean="0"/>
              <a:t> </a:t>
            </a:r>
            <a:r>
              <a:rPr lang="en-US" dirty="0" err="1" smtClean="0"/>
              <a:t>prodotti</a:t>
            </a:r>
            <a:r>
              <a:rPr lang="en-US" dirty="0" smtClean="0"/>
              <a:t> </a:t>
            </a:r>
            <a:r>
              <a:rPr lang="en-US" dirty="0" err="1" smtClean="0"/>
              <a:t>sono</a:t>
            </a:r>
            <a:r>
              <a:rPr lang="en-US" dirty="0" smtClean="0"/>
              <a:t> </a:t>
            </a:r>
            <a:r>
              <a:rPr lang="en-US" dirty="0" err="1" smtClean="0"/>
              <a:t>limitate</a:t>
            </a:r>
            <a:r>
              <a:rPr lang="en-US" dirty="0" smtClean="0"/>
              <a:t>.</a:t>
            </a:r>
            <a:endParaRPr lang="it-IT" dirty="0" smtClean="0"/>
          </a:p>
          <a:p>
            <a:endParaRPr lang="it-IT" dirty="0" smtClean="0"/>
          </a:p>
          <a:p>
            <a:r>
              <a:rPr lang="it-IT" dirty="0" smtClean="0"/>
              <a:t>Tutte le vie di somministrazione dell’estrogeno sono ugualmente</a:t>
            </a:r>
            <a:r>
              <a:rPr lang="it-IT" baseline="0" dirty="0" smtClean="0"/>
              <a:t> efficaci sulla sintomatologia, ma le preparazioni transdermiche sono associate ad un minor </a:t>
            </a:r>
            <a:r>
              <a:rPr lang="it-IT" baseline="0" dirty="0" err="1" smtClean="0"/>
              <a:t>R</a:t>
            </a:r>
            <a:r>
              <a:rPr lang="it-IT" baseline="0" dirty="0" smtClean="0"/>
              <a:t> TE e di ictus</a:t>
            </a:r>
          </a:p>
          <a:p>
            <a:r>
              <a:rPr lang="it-IT" baseline="0" dirty="0" smtClean="0"/>
              <a:t>0,625 mg/die Estrogeni coniugati = 1 mg/die 17betaE2 orale = 50 </a:t>
            </a:r>
            <a:r>
              <a:rPr lang="it-IT" baseline="0" dirty="0" err="1" smtClean="0"/>
              <a:t>mcg</a:t>
            </a:r>
            <a:r>
              <a:rPr lang="it-IT" baseline="0" dirty="0" smtClean="0"/>
              <a:t> 17betaE2 transdermico</a:t>
            </a:r>
          </a:p>
          <a:p>
            <a:r>
              <a:rPr lang="it-IT" baseline="0" dirty="0" smtClean="0"/>
              <a:t>L’approccio attuale è quello di partire con basse dosi 25 </a:t>
            </a:r>
            <a:r>
              <a:rPr lang="it-IT" baseline="0" dirty="0" err="1" smtClean="0"/>
              <a:t>mcg</a:t>
            </a:r>
            <a:r>
              <a:rPr lang="it-IT" baseline="0" dirty="0" smtClean="0"/>
              <a:t> di 17betaE2 o 0,5 mg/die E2 orale (minori effetti sulla coagulazione, sui </a:t>
            </a:r>
            <a:r>
              <a:rPr lang="it-IT" baseline="0" dirty="0" err="1" smtClean="0"/>
              <a:t>markers</a:t>
            </a:r>
            <a:r>
              <a:rPr lang="it-IT" baseline="0" dirty="0" smtClean="0"/>
              <a:t> infiammatori, minor </a:t>
            </a:r>
            <a:r>
              <a:rPr lang="it-IT" baseline="0" dirty="0" err="1" smtClean="0"/>
              <a:t>R</a:t>
            </a:r>
            <a:r>
              <a:rPr lang="it-IT" baseline="0" dirty="0" smtClean="0"/>
              <a:t> di infarto e TE) , a meno che la paziente non lamenti sintomi severi (aumentare dopo 1 mese di terapia) </a:t>
            </a:r>
          </a:p>
          <a:p>
            <a:r>
              <a:rPr lang="it-IT" baseline="0" dirty="0" smtClean="0"/>
              <a:t>Un’eccezione è rappresentata per donne più giovani sottoposte a BSO che richiedono dosi maggiori per 2-3 anni dopo l’intervento</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39</a:t>
            </a:fld>
            <a:endParaRPr lang="it-IT"/>
          </a:p>
        </p:txBody>
      </p:sp>
    </p:spTree>
    <p:extLst>
      <p:ext uri="{BB962C8B-B14F-4D97-AF65-F5344CB8AC3E}">
        <p14:creationId xmlns:p14="http://schemas.microsoft.com/office/powerpoint/2010/main" val="1324147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progestinico di prima scelta è il progesterone micronizzato</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40</a:t>
            </a:fld>
            <a:endParaRPr lang="it-IT"/>
          </a:p>
        </p:txBody>
      </p:sp>
    </p:spTree>
    <p:extLst>
      <p:ext uri="{BB962C8B-B14F-4D97-AF65-F5344CB8AC3E}">
        <p14:creationId xmlns:p14="http://schemas.microsoft.com/office/powerpoint/2010/main" val="1394907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Per donne che</a:t>
            </a:r>
            <a:r>
              <a:rPr lang="it-IT" sz="1200" kern="1200" baseline="0" dirty="0" smtClean="0">
                <a:solidFill>
                  <a:schemeClr val="tx1"/>
                </a:solidFill>
                <a:latin typeface="+mn-lt"/>
                <a:ea typeface="+mn-ea"/>
                <a:cs typeface="+mn-cs"/>
              </a:rPr>
              <a:t> non possono tollerare il progestinico orale può essere utilizzato questo prodotto (</a:t>
            </a:r>
            <a:r>
              <a:rPr lang="it-IT" sz="1200" kern="1200" baseline="0" dirty="0" err="1" smtClean="0">
                <a:solidFill>
                  <a:schemeClr val="tx1"/>
                </a:solidFill>
                <a:latin typeface="+mn-lt"/>
                <a:ea typeface="+mn-ea"/>
                <a:cs typeface="+mn-cs"/>
              </a:rPr>
              <a:t>duavive</a:t>
            </a:r>
            <a:r>
              <a:rPr lang="it-IT" sz="1200" kern="1200" baseline="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Il </a:t>
            </a:r>
            <a:r>
              <a:rPr lang="it-IT" sz="1200" kern="1200" dirty="0" err="1" smtClean="0">
                <a:solidFill>
                  <a:schemeClr val="tx1"/>
                </a:solidFill>
                <a:latin typeface="+mn-lt"/>
                <a:ea typeface="+mn-ea"/>
                <a:cs typeface="+mn-cs"/>
              </a:rPr>
              <a:t>bazedoxifene</a:t>
            </a:r>
            <a:r>
              <a:rPr lang="it-IT" sz="1200" kern="1200" dirty="0" smtClean="0">
                <a:solidFill>
                  <a:schemeClr val="tx1"/>
                </a:solidFill>
                <a:latin typeface="+mn-lt"/>
                <a:ea typeface="+mn-ea"/>
                <a:cs typeface="+mn-cs"/>
              </a:rPr>
              <a:t> che sostituisce il progestinico, è un modulatore selettivo del recettore per estrogeni (SERM) e serve per proteggere l’endometrio contrastando localmente l’azione degli estrogeni, riducendo quindi il rischio di iperplasia endometriale</a:t>
            </a:r>
          </a:p>
          <a:p>
            <a:r>
              <a:rPr lang="it-IT" sz="1200" kern="1200" dirty="0" err="1" smtClean="0">
                <a:solidFill>
                  <a:schemeClr val="tx1"/>
                </a:solidFill>
                <a:latin typeface="+mn-lt"/>
                <a:ea typeface="+mn-ea"/>
                <a:cs typeface="+mn-cs"/>
              </a:rPr>
              <a:t>Bazedoxifene</a:t>
            </a:r>
            <a:r>
              <a:rPr lang="it-IT" sz="1200" kern="1200" dirty="0" smtClean="0">
                <a:solidFill>
                  <a:schemeClr val="tx1"/>
                </a:solidFill>
                <a:latin typeface="+mn-lt"/>
                <a:ea typeface="+mn-ea"/>
                <a:cs typeface="+mn-cs"/>
              </a:rPr>
              <a:t>/</a:t>
            </a:r>
            <a:r>
              <a:rPr lang="it-IT" sz="1200" kern="1200" dirty="0" err="1" smtClean="0">
                <a:solidFill>
                  <a:schemeClr val="tx1"/>
                </a:solidFill>
                <a:latin typeface="+mn-lt"/>
                <a:ea typeface="+mn-ea"/>
                <a:cs typeface="+mn-cs"/>
              </a:rPr>
              <a:t>conjugated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estrogen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has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estrogen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agonist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effects</a:t>
            </a:r>
            <a:r>
              <a:rPr lang="it-IT" sz="1200" kern="1200" dirty="0" smtClean="0">
                <a:solidFill>
                  <a:schemeClr val="tx1"/>
                </a:solidFill>
                <a:latin typeface="+mn-lt"/>
                <a:ea typeface="+mn-ea"/>
                <a:cs typeface="+mn-cs"/>
              </a:rPr>
              <a:t> on bone, </a:t>
            </a:r>
            <a:r>
              <a:rPr lang="it-IT" sz="1200" kern="1200" dirty="0" err="1" smtClean="0">
                <a:solidFill>
                  <a:schemeClr val="tx1"/>
                </a:solidFill>
                <a:latin typeface="+mn-lt"/>
                <a:ea typeface="+mn-ea"/>
                <a:cs typeface="+mn-cs"/>
              </a:rPr>
              <a:t>antagonist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effects</a:t>
            </a:r>
            <a:r>
              <a:rPr lang="it-IT" sz="1200" kern="1200" dirty="0" smtClean="0">
                <a:solidFill>
                  <a:schemeClr val="tx1"/>
                </a:solidFill>
                <a:latin typeface="+mn-lt"/>
                <a:ea typeface="+mn-ea"/>
                <a:cs typeface="+mn-cs"/>
              </a:rPr>
              <a:t> on the </a:t>
            </a:r>
            <a:r>
              <a:rPr lang="it-IT" sz="1200" kern="1200" dirty="0" err="1" smtClean="0">
                <a:solidFill>
                  <a:schemeClr val="tx1"/>
                </a:solidFill>
                <a:latin typeface="+mn-lt"/>
                <a:ea typeface="+mn-ea"/>
                <a:cs typeface="+mn-cs"/>
              </a:rPr>
              <a:t>endometrium</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apparently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neutral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effects</a:t>
            </a:r>
            <a:r>
              <a:rPr lang="it-IT" sz="1200" kern="1200" dirty="0" smtClean="0">
                <a:solidFill>
                  <a:schemeClr val="tx1"/>
                </a:solidFill>
                <a:latin typeface="+mn-lt"/>
                <a:ea typeface="+mn-ea"/>
                <a:cs typeface="+mn-cs"/>
              </a:rPr>
              <a:t> on </a:t>
            </a:r>
            <a:r>
              <a:rPr lang="it-IT" sz="1200" kern="1200" dirty="0" err="1" smtClean="0">
                <a:solidFill>
                  <a:schemeClr val="tx1"/>
                </a:solidFill>
                <a:latin typeface="+mn-lt"/>
                <a:ea typeface="+mn-ea"/>
                <a:cs typeface="+mn-cs"/>
              </a:rPr>
              <a:t>breast</a:t>
            </a:r>
            <a:r>
              <a:rPr lang="it-IT" sz="1200" kern="1200" dirty="0" smtClean="0">
                <a:solidFill>
                  <a:schemeClr val="tx1"/>
                </a:solidFill>
                <a:latin typeface="+mn-lt"/>
                <a:ea typeface="+mn-ea"/>
                <a:cs typeface="+mn-cs"/>
              </a:rPr>
              <a:t>. A </a:t>
            </a:r>
            <a:r>
              <a:rPr lang="it-IT" sz="1200" kern="1200" dirty="0" err="1" smtClean="0">
                <a:solidFill>
                  <a:schemeClr val="tx1"/>
                </a:solidFill>
                <a:latin typeface="+mn-lt"/>
                <a:ea typeface="+mn-ea"/>
                <a:cs typeface="+mn-cs"/>
              </a:rPr>
              <a:t>theoretical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advantage</a:t>
            </a:r>
            <a:r>
              <a:rPr lang="it-IT" sz="1200" kern="1200" dirty="0" smtClean="0">
                <a:solidFill>
                  <a:schemeClr val="tx1"/>
                </a:solidFill>
                <a:latin typeface="+mn-lt"/>
                <a:ea typeface="+mn-ea"/>
                <a:cs typeface="+mn-cs"/>
              </a:rPr>
              <a:t> of </a:t>
            </a:r>
            <a:r>
              <a:rPr lang="it-IT" sz="1200" kern="1200" dirty="0" err="1" smtClean="0">
                <a:solidFill>
                  <a:schemeClr val="tx1"/>
                </a:solidFill>
                <a:latin typeface="+mn-lt"/>
                <a:ea typeface="+mn-ea"/>
                <a:cs typeface="+mn-cs"/>
              </a:rPr>
              <a:t>this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combination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would</a:t>
            </a:r>
            <a:r>
              <a:rPr lang="it-IT" sz="1200" kern="1200" dirty="0" smtClean="0">
                <a:solidFill>
                  <a:schemeClr val="tx1"/>
                </a:solidFill>
                <a:latin typeface="+mn-lt"/>
                <a:ea typeface="+mn-ea"/>
                <a:cs typeface="+mn-cs"/>
              </a:rPr>
              <a:t> be to </a:t>
            </a:r>
            <a:r>
              <a:rPr lang="it-IT" sz="1200" kern="1200" dirty="0" err="1" smtClean="0">
                <a:solidFill>
                  <a:schemeClr val="tx1"/>
                </a:solidFill>
                <a:latin typeface="+mn-lt"/>
                <a:ea typeface="+mn-ea"/>
                <a:cs typeface="+mn-cs"/>
              </a:rPr>
              <a:t>relieve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estrogen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deficiency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symptoms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while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avoiding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progestin-associated</a:t>
            </a:r>
            <a:r>
              <a:rPr lang="it-IT" sz="1200" kern="1200" dirty="0" smtClean="0">
                <a:solidFill>
                  <a:schemeClr val="tx1"/>
                </a:solidFill>
                <a:latin typeface="+mn-lt"/>
                <a:ea typeface="+mn-ea"/>
                <a:cs typeface="+mn-cs"/>
              </a:rPr>
              <a:t> side </a:t>
            </a:r>
            <a:r>
              <a:rPr lang="it-IT" sz="1200" kern="1200" dirty="0" err="1" smtClean="0">
                <a:solidFill>
                  <a:schemeClr val="tx1"/>
                </a:solidFill>
                <a:latin typeface="+mn-lt"/>
                <a:ea typeface="+mn-ea"/>
                <a:cs typeface="+mn-cs"/>
              </a:rPr>
              <a:t>effects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breast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tenderness</a:t>
            </a:r>
            <a:r>
              <a:rPr lang="it-IT" sz="1200" kern="1200" dirty="0" smtClean="0">
                <a:solidFill>
                  <a:schemeClr val="tx1"/>
                </a:solidFill>
                <a:latin typeface="+mn-lt"/>
                <a:ea typeface="+mn-ea"/>
                <a:cs typeface="+mn-cs"/>
              </a:rPr>
              <a:t>, and the </a:t>
            </a:r>
            <a:r>
              <a:rPr lang="it-IT" sz="1200" kern="1200" dirty="0" err="1" smtClean="0">
                <a:solidFill>
                  <a:schemeClr val="tx1"/>
                </a:solidFill>
                <a:latin typeface="+mn-lt"/>
                <a:ea typeface="+mn-ea"/>
                <a:cs typeface="+mn-cs"/>
              </a:rPr>
              <a:t>increased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risks</a:t>
            </a:r>
            <a:r>
              <a:rPr lang="it-IT" sz="1200" kern="1200" dirty="0" smtClean="0">
                <a:solidFill>
                  <a:schemeClr val="tx1"/>
                </a:solidFill>
                <a:latin typeface="+mn-lt"/>
                <a:ea typeface="+mn-ea"/>
                <a:cs typeface="+mn-cs"/>
              </a:rPr>
              <a:t> of </a:t>
            </a:r>
            <a:r>
              <a:rPr lang="it-IT" sz="1200" kern="1200" dirty="0" err="1" smtClean="0">
                <a:solidFill>
                  <a:schemeClr val="tx1"/>
                </a:solidFill>
                <a:latin typeface="+mn-lt"/>
                <a:ea typeface="+mn-ea"/>
                <a:cs typeface="+mn-cs"/>
              </a:rPr>
              <a:t>endometrial</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breast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cancer</a:t>
            </a:r>
            <a:r>
              <a:rPr lang="it-IT" sz="1200" kern="1200" dirty="0" smtClean="0">
                <a:solidFill>
                  <a:schemeClr val="tx1"/>
                </a:solidFill>
                <a:latin typeface="+mn-lt"/>
                <a:ea typeface="+mn-ea"/>
                <a:cs typeface="+mn-cs"/>
              </a:rPr>
              <a:t>.</a:t>
            </a:r>
          </a:p>
          <a:p>
            <a:r>
              <a:rPr lang="it-IT" sz="1200" u="sng" kern="1200" dirty="0" smtClean="0">
                <a:solidFill>
                  <a:schemeClr val="tx1"/>
                </a:solidFill>
                <a:latin typeface="+mn-lt"/>
                <a:ea typeface="+mn-ea"/>
                <a:cs typeface="+mn-cs"/>
              </a:rPr>
              <a:t>Evit</a:t>
            </a:r>
            <a:r>
              <a:rPr lang="it-IT" sz="1200" u="sng" kern="1200" baseline="0" dirty="0" smtClean="0">
                <a:solidFill>
                  <a:schemeClr val="tx1"/>
                </a:solidFill>
                <a:latin typeface="+mn-lt"/>
                <a:ea typeface="+mn-ea"/>
                <a:cs typeface="+mn-cs"/>
              </a:rPr>
              <a:t>a gli effetti collaterali associati al progestinico, soprattutto la tensione mammaria, indicato nelle donne che non tollerano la terapia progestinica orale </a:t>
            </a:r>
            <a:endParaRPr lang="it-IT" sz="1200" u="sng"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42</a:t>
            </a:fld>
            <a:endParaRPr lang="it-IT"/>
          </a:p>
        </p:txBody>
      </p:sp>
    </p:spTree>
    <p:extLst>
      <p:ext uri="{BB962C8B-B14F-4D97-AF65-F5344CB8AC3E}">
        <p14:creationId xmlns:p14="http://schemas.microsoft.com/office/powerpoint/2010/main" val="1968721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I fitoestrogeni sono sostanze naturali contenute in diversi vegetali e così chiamate in quanto possiedono una struttura chimica e una funzione biologica simili a quelle degli ormoni femminili anche se di potenza inferiore. Sono in grado di legarsi agli stessi recettori di membrana cellulare degli estrogeni umani con azione </a:t>
            </a:r>
            <a:r>
              <a:rPr lang="it-IT" sz="1200" kern="1200" dirty="0" err="1" smtClean="0">
                <a:solidFill>
                  <a:schemeClr val="tx1"/>
                </a:solidFill>
                <a:latin typeface="+mn-lt"/>
                <a:ea typeface="+mn-ea"/>
                <a:cs typeface="+mn-cs"/>
              </a:rPr>
              <a:t>simil</a:t>
            </a:r>
            <a:r>
              <a:rPr lang="it-IT" sz="1200" kern="1200" dirty="0" smtClean="0">
                <a:solidFill>
                  <a:schemeClr val="tx1"/>
                </a:solidFill>
                <a:latin typeface="+mn-lt"/>
                <a:ea typeface="+mn-ea"/>
                <a:cs typeface="+mn-cs"/>
              </a:rPr>
              <a:t>-ormonale.</a:t>
            </a:r>
          </a:p>
          <a:p>
            <a:r>
              <a:rPr lang="it-IT" sz="1200" kern="1200" dirty="0" smtClean="0">
                <a:solidFill>
                  <a:schemeClr val="tx1"/>
                </a:solidFill>
                <a:latin typeface="+mn-lt"/>
                <a:ea typeface="+mn-ea"/>
                <a:cs typeface="+mn-cs"/>
              </a:rPr>
              <a:t>Sono contenuti nei vegetali sotto forma di precursori (come glicosidi) e vengono metabolizzati e attivati nell’intestino ad opera della flora batterica.</a:t>
            </a:r>
          </a:p>
          <a:p>
            <a:r>
              <a:rPr lang="it-IT" sz="1200" kern="1200" dirty="0" smtClean="0">
                <a:solidFill>
                  <a:schemeClr val="tx1"/>
                </a:solidFill>
                <a:latin typeface="+mn-lt"/>
                <a:ea typeface="+mn-ea"/>
                <a:cs typeface="+mn-cs"/>
              </a:rPr>
              <a:t>Molte donne usano questi integratori per alleviare i sintomi della </a:t>
            </a:r>
            <a:r>
              <a:rPr lang="it-IT" sz="1200" kern="1200" dirty="0" err="1" smtClean="0">
                <a:solidFill>
                  <a:schemeClr val="tx1"/>
                </a:solidFill>
                <a:latin typeface="+mn-lt"/>
                <a:ea typeface="+mn-ea"/>
                <a:cs typeface="+mn-cs"/>
              </a:rPr>
              <a:t>mneopausa</a:t>
            </a:r>
            <a:r>
              <a:rPr lang="it-IT" sz="1200" kern="1200" dirty="0" smtClean="0">
                <a:solidFill>
                  <a:schemeClr val="tx1"/>
                </a:solidFill>
                <a:latin typeface="+mn-lt"/>
                <a:ea typeface="+mn-ea"/>
                <a:cs typeface="+mn-cs"/>
              </a:rPr>
              <a:t> perché pensano</a:t>
            </a:r>
            <a:r>
              <a:rPr lang="it-IT" sz="1200" kern="1200" baseline="0" dirty="0" smtClean="0">
                <a:solidFill>
                  <a:schemeClr val="tx1"/>
                </a:solidFill>
                <a:latin typeface="+mn-lt"/>
                <a:ea typeface="+mn-ea"/>
                <a:cs typeface="+mn-cs"/>
              </a:rPr>
              <a:t> che in quanto naturali siano più sicuri della terapia ormonale, nonostante questo non sia stato mai scientificamente provato</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43</a:t>
            </a:fld>
            <a:endParaRPr lang="it-IT"/>
          </a:p>
        </p:txBody>
      </p:sp>
    </p:spTree>
    <p:extLst>
      <p:ext uri="{BB962C8B-B14F-4D97-AF65-F5344CB8AC3E}">
        <p14:creationId xmlns:p14="http://schemas.microsoft.com/office/powerpoint/2010/main" val="1968721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 Gli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si legano ai recettori degli estrogeni  producendo un debole effetto estrogenico. Questo porta ad un’interessante doppia azione:</a:t>
            </a:r>
          </a:p>
          <a:p>
            <a:r>
              <a:rPr lang="it-IT" sz="1200" kern="1200" dirty="0" smtClean="0">
                <a:solidFill>
                  <a:schemeClr val="tx1"/>
                </a:solidFill>
                <a:latin typeface="+mn-lt"/>
                <a:ea typeface="+mn-ea"/>
                <a:cs typeface="+mn-cs"/>
              </a:rPr>
              <a:t>- quando i livelli degli estrogeni nel corpo sono insufficienti (per esempio nelle donne in menopausa), gli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possono stimolare i recettori estrogenici con effetti </a:t>
            </a:r>
            <a:r>
              <a:rPr lang="it-IT" sz="1200" kern="1200" dirty="0" err="1" smtClean="0">
                <a:solidFill>
                  <a:schemeClr val="tx1"/>
                </a:solidFill>
                <a:latin typeface="+mn-lt"/>
                <a:ea typeface="+mn-ea"/>
                <a:cs typeface="+mn-cs"/>
              </a:rPr>
              <a:t>simil</a:t>
            </a:r>
            <a:r>
              <a:rPr lang="it-IT" sz="1200" kern="1200" dirty="0" smtClean="0">
                <a:solidFill>
                  <a:schemeClr val="tx1"/>
                </a:solidFill>
                <a:latin typeface="+mn-lt"/>
                <a:ea typeface="+mn-ea"/>
                <a:cs typeface="+mn-cs"/>
              </a:rPr>
              <a:t>-ormonali;</a:t>
            </a:r>
          </a:p>
          <a:p>
            <a:r>
              <a:rPr lang="it-IT" sz="1200" kern="1200" dirty="0" smtClean="0">
                <a:solidFill>
                  <a:schemeClr val="tx1"/>
                </a:solidFill>
                <a:latin typeface="+mn-lt"/>
                <a:ea typeface="+mn-ea"/>
                <a:cs typeface="+mn-cs"/>
              </a:rPr>
              <a:t>- quando, invece, i livelli di estrogeni sono ottimali, gli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tendono a svolgere azione </a:t>
            </a:r>
            <a:r>
              <a:rPr lang="it-IT" sz="1200" kern="1200" dirty="0" err="1" smtClean="0">
                <a:solidFill>
                  <a:schemeClr val="tx1"/>
                </a:solidFill>
                <a:latin typeface="+mn-lt"/>
                <a:ea typeface="+mn-ea"/>
                <a:cs typeface="+mn-cs"/>
              </a:rPr>
              <a:t>antiestrogenica</a:t>
            </a:r>
            <a:r>
              <a:rPr lang="it-IT" sz="1200" kern="1200" dirty="0" smtClean="0">
                <a:solidFill>
                  <a:schemeClr val="tx1"/>
                </a:solidFill>
                <a:latin typeface="+mn-lt"/>
                <a:ea typeface="+mn-ea"/>
                <a:cs typeface="+mn-cs"/>
              </a:rPr>
              <a:t> legandosi ai recettori al posto del </a:t>
            </a:r>
            <a:r>
              <a:rPr lang="it-IT" sz="1200" kern="1200" dirty="0" err="1" smtClean="0">
                <a:solidFill>
                  <a:schemeClr val="tx1"/>
                </a:solidFill>
                <a:latin typeface="+mn-lt"/>
                <a:ea typeface="+mn-ea"/>
                <a:cs typeface="+mn-cs"/>
              </a:rPr>
              <a:t>ligando</a:t>
            </a:r>
            <a:r>
              <a:rPr lang="it-IT" sz="1200" kern="1200" dirty="0" smtClean="0">
                <a:solidFill>
                  <a:schemeClr val="tx1"/>
                </a:solidFill>
                <a:latin typeface="+mn-lt"/>
                <a:ea typeface="+mn-ea"/>
                <a:cs typeface="+mn-cs"/>
              </a:rPr>
              <a:t> naturale (estradiolo). Svolgendo un’azione più debole rispetto all’estrogeno di riferimento, questa viene letta dall’organismo come </a:t>
            </a:r>
            <a:r>
              <a:rPr lang="it-IT" sz="1200" kern="1200" dirty="0" err="1" smtClean="0">
                <a:solidFill>
                  <a:schemeClr val="tx1"/>
                </a:solidFill>
                <a:latin typeface="+mn-lt"/>
                <a:ea typeface="+mn-ea"/>
                <a:cs typeface="+mn-cs"/>
              </a:rPr>
              <a:t>antiestrogenica</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44</a:t>
            </a:fld>
            <a:endParaRPr lang="it-IT"/>
          </a:p>
        </p:txBody>
      </p:sp>
    </p:spTree>
    <p:extLst>
      <p:ext uri="{BB962C8B-B14F-4D97-AF65-F5344CB8AC3E}">
        <p14:creationId xmlns:p14="http://schemas.microsoft.com/office/powerpoint/2010/main" val="196872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termine terapia ormonale sostitutiva si riferisce alla terapia ormonale con soli estrogeni o con estroprogestinico</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3</a:t>
            </a:fld>
            <a:endParaRPr lang="it-IT"/>
          </a:p>
        </p:txBody>
      </p:sp>
    </p:spTree>
    <p:extLst>
      <p:ext uri="{BB962C8B-B14F-4D97-AF65-F5344CB8AC3E}">
        <p14:creationId xmlns:p14="http://schemas.microsoft.com/office/powerpoint/2010/main" val="315619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In questo ambito troviamo risultati piuttosto contrastanti.</a:t>
            </a:r>
          </a:p>
          <a:p>
            <a:r>
              <a:rPr lang="it-IT" sz="1200" kern="1200" dirty="0" smtClean="0">
                <a:solidFill>
                  <a:schemeClr val="tx1"/>
                </a:solidFill>
                <a:latin typeface="+mn-lt"/>
                <a:ea typeface="+mn-ea"/>
                <a:cs typeface="+mn-cs"/>
              </a:rPr>
              <a:t>Diversi studi svolti con soia,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della soia, </a:t>
            </a:r>
            <a:r>
              <a:rPr lang="it-IT" sz="1200" kern="1200" dirty="0" err="1" smtClean="0">
                <a:solidFill>
                  <a:schemeClr val="tx1"/>
                </a:solidFill>
                <a:latin typeface="+mn-lt"/>
                <a:ea typeface="+mn-ea"/>
                <a:cs typeface="+mn-cs"/>
              </a:rPr>
              <a:t>agliconi</a:t>
            </a:r>
            <a:r>
              <a:rPr lang="it-IT" sz="1200" kern="1200" dirty="0" smtClean="0">
                <a:solidFill>
                  <a:schemeClr val="tx1"/>
                </a:solidFill>
                <a:latin typeface="+mn-lt"/>
                <a:ea typeface="+mn-ea"/>
                <a:cs typeface="+mn-cs"/>
              </a:rPr>
              <a:t> degli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o </a:t>
            </a:r>
            <a:r>
              <a:rPr lang="it-IT" sz="1200" kern="1200" dirty="0" err="1" smtClean="0">
                <a:solidFill>
                  <a:schemeClr val="tx1"/>
                </a:solidFill>
                <a:latin typeface="+mn-lt"/>
                <a:ea typeface="+mn-ea"/>
                <a:cs typeface="+mn-cs"/>
              </a:rPr>
              <a:t>genisteina</a:t>
            </a:r>
            <a:r>
              <a:rPr lang="it-IT" sz="1200" kern="1200" dirty="0" smtClean="0">
                <a:solidFill>
                  <a:schemeClr val="tx1"/>
                </a:solidFill>
                <a:latin typeface="+mn-lt"/>
                <a:ea typeface="+mn-ea"/>
                <a:cs typeface="+mn-cs"/>
              </a:rPr>
              <a:t> da sola, mostrano un miglioramento delle vampate di calore così come degli altri sintomi della menopausa, come la secchezza vaginale.</a:t>
            </a:r>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In altri studi, al contrario, i risultati mostrano effetti poco o per nulla consistenti.</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45</a:t>
            </a:fld>
            <a:endParaRPr lang="it-IT"/>
          </a:p>
        </p:txBody>
      </p:sp>
    </p:spTree>
    <p:extLst>
      <p:ext uri="{BB962C8B-B14F-4D97-AF65-F5344CB8AC3E}">
        <p14:creationId xmlns:p14="http://schemas.microsoft.com/office/powerpoint/2010/main" val="1968721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I dubbi maggiori sulla sicurezza degli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riguardano l’attività estrogenica di questi composti che, potenzialmente, potrebbero portare a stimolazione dei recettori estrogenici a livello del seno e dell’endometrio causando, in soggetti predisposti o con precedenti patologie neoplastiche, ad aumento del rischio tumorale.</a:t>
            </a:r>
          </a:p>
          <a:p>
            <a:r>
              <a:rPr lang="it-IT" sz="1200" kern="1200" dirty="0" smtClean="0">
                <a:solidFill>
                  <a:schemeClr val="tx1"/>
                </a:solidFill>
                <a:latin typeface="+mn-lt"/>
                <a:ea typeface="+mn-ea"/>
                <a:cs typeface="+mn-cs"/>
              </a:rPr>
              <a:t>Sebbene generalmente gli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svolgano debole attività estrogenica quando questa viene paragonata a quella dell’estradiolo (vedi sopra), in alcuni studi sugli animali, in determinate circostanze, gli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possono stimolare le cellule del cancro al seno</a:t>
            </a:r>
            <a:r>
              <a:rPr lang="it-IT" sz="1200" kern="1200" baseline="-25000" dirty="0" smtClean="0">
                <a:solidFill>
                  <a:schemeClr val="tx1"/>
                </a:solidFill>
                <a:latin typeface="+mn-lt"/>
                <a:ea typeface="+mn-ea"/>
                <a:cs typeface="+mn-cs"/>
              </a:rPr>
              <a:t>40,41</a:t>
            </a:r>
            <a:r>
              <a:rPr lang="it-IT" sz="1200" kern="1200" baseline="0" dirty="0" smtClean="0">
                <a:solidFill>
                  <a:schemeClr val="tx1"/>
                </a:solidFill>
                <a:latin typeface="+mn-lt"/>
                <a:ea typeface="+mn-ea"/>
                <a:cs typeface="+mn-cs"/>
              </a:rPr>
              <a:t>. Altri studi, invece, hanno dato risultati decisamente contraddittori</a:t>
            </a:r>
            <a:r>
              <a:rPr lang="it-IT" sz="1200" kern="1200" baseline="-2500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Per quanto riguarda l’attività a livello uterino, molti studi hanno dimostrato che gli </a:t>
            </a:r>
            <a:r>
              <a:rPr lang="it-IT" sz="1200" kern="1200" dirty="0" err="1" smtClean="0">
                <a:solidFill>
                  <a:schemeClr val="tx1"/>
                </a:solidFill>
                <a:latin typeface="+mn-lt"/>
                <a:ea typeface="+mn-ea"/>
                <a:cs typeface="+mn-cs"/>
              </a:rPr>
              <a:t>isoflavoni</a:t>
            </a:r>
            <a:r>
              <a:rPr lang="it-IT" sz="1200" kern="1200" dirty="0" smtClean="0">
                <a:solidFill>
                  <a:schemeClr val="tx1"/>
                </a:solidFill>
                <a:latin typeface="+mn-lt"/>
                <a:ea typeface="+mn-ea"/>
                <a:cs typeface="+mn-cs"/>
              </a:rPr>
              <a:t> non stimolano le cellule dell’utero</a:t>
            </a:r>
            <a:r>
              <a:rPr lang="it-IT" sz="1200" kern="1200" baseline="-25000" dirty="0" smtClean="0">
                <a:solidFill>
                  <a:schemeClr val="tx1"/>
                </a:solidFill>
                <a:latin typeface="+mn-lt"/>
                <a:ea typeface="+mn-ea"/>
                <a:cs typeface="+mn-cs"/>
              </a:rPr>
              <a:t>.</a:t>
            </a:r>
            <a:r>
              <a:rPr lang="it-IT" sz="1200" kern="1200" baseline="0" dirty="0" smtClean="0">
                <a:solidFill>
                  <a:schemeClr val="tx1"/>
                </a:solidFill>
                <a:latin typeface="+mn-lt"/>
                <a:ea typeface="+mn-ea"/>
                <a:cs typeface="+mn-cs"/>
              </a:rPr>
              <a:t> Nonostante questo uno studio su 365 partecipanti della durata di 5 anni, ha evidenziato una stimolazione uterina nel 3,37% nelle donne che avevano utilizzato </a:t>
            </a:r>
            <a:r>
              <a:rPr lang="it-IT" sz="1200" kern="1200" baseline="0" dirty="0" err="1" smtClean="0">
                <a:solidFill>
                  <a:schemeClr val="tx1"/>
                </a:solidFill>
                <a:latin typeface="+mn-lt"/>
                <a:ea typeface="+mn-ea"/>
                <a:cs typeface="+mn-cs"/>
              </a:rPr>
              <a:t>isoflavoni</a:t>
            </a:r>
            <a:r>
              <a:rPr lang="it-IT" sz="1200" kern="1200" baseline="0" dirty="0" smtClean="0">
                <a:solidFill>
                  <a:schemeClr val="tx1"/>
                </a:solidFill>
                <a:latin typeface="+mn-lt"/>
                <a:ea typeface="+mn-ea"/>
                <a:cs typeface="+mn-cs"/>
              </a:rPr>
              <a:t> contro uno 0% del gruppo placebo</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46</a:t>
            </a:fld>
            <a:endParaRPr lang="it-IT"/>
          </a:p>
        </p:txBody>
      </p:sp>
    </p:spTree>
    <p:extLst>
      <p:ext uri="{BB962C8B-B14F-4D97-AF65-F5344CB8AC3E}">
        <p14:creationId xmlns:p14="http://schemas.microsoft.com/office/powerpoint/2010/main" val="1968721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A </a:t>
            </a:r>
            <a:r>
              <a:rPr lang="it-IT" sz="1200" kern="1200" dirty="0" err="1" smtClean="0">
                <a:solidFill>
                  <a:schemeClr val="tx1"/>
                </a:solidFill>
                <a:latin typeface="+mn-lt"/>
                <a:ea typeface="+mn-ea"/>
                <a:cs typeface="+mn-cs"/>
              </a:rPr>
              <a:t>number</a:t>
            </a:r>
            <a:r>
              <a:rPr lang="it-IT" sz="1200" kern="1200" dirty="0" smtClean="0">
                <a:solidFill>
                  <a:schemeClr val="tx1"/>
                </a:solidFill>
                <a:latin typeface="+mn-lt"/>
                <a:ea typeface="+mn-ea"/>
                <a:cs typeface="+mn-cs"/>
              </a:rPr>
              <a:t> of </a:t>
            </a:r>
            <a:r>
              <a:rPr lang="it-IT" sz="1200" kern="1200" dirty="0" err="1" smtClean="0">
                <a:solidFill>
                  <a:schemeClr val="tx1"/>
                </a:solidFill>
                <a:latin typeface="+mn-lt"/>
                <a:ea typeface="+mn-ea"/>
                <a:cs typeface="+mn-cs"/>
              </a:rPr>
              <a:t>expert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groups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including</a:t>
            </a:r>
            <a:r>
              <a:rPr lang="it-IT" sz="1200" kern="1200" dirty="0" smtClean="0">
                <a:solidFill>
                  <a:schemeClr val="tx1"/>
                </a:solidFill>
                <a:latin typeface="+mn-lt"/>
                <a:ea typeface="+mn-ea"/>
                <a:cs typeface="+mn-cs"/>
              </a:rPr>
              <a:t> the North American Menopause Society [</a:t>
            </a:r>
            <a:r>
              <a:rPr lang="it-IT" sz="1200" u="sng" kern="1200" dirty="0" smtClean="0">
                <a:solidFill>
                  <a:schemeClr val="tx1"/>
                </a:solidFill>
                <a:latin typeface="+mn-lt"/>
                <a:ea typeface="+mn-ea"/>
                <a:cs typeface="+mn-cs"/>
                <a:hlinkClick r:id="rId3"/>
              </a:rPr>
              <a:t>1], American College of Obstetricians and Gynecologists [</a:t>
            </a:r>
            <a:r>
              <a:rPr lang="it-IT" sz="1200" u="sng" kern="1200" dirty="0" smtClean="0">
                <a:solidFill>
                  <a:schemeClr val="tx1"/>
                </a:solidFill>
                <a:latin typeface="+mn-lt"/>
                <a:ea typeface="+mn-ea"/>
                <a:cs typeface="+mn-cs"/>
                <a:hlinkClick r:id="rId4"/>
              </a:rPr>
              <a:t>49], and the Endocrine Society [</a:t>
            </a:r>
            <a:r>
              <a:rPr lang="it-IT" sz="1200" u="sng" kern="1200" dirty="0" smtClean="0">
                <a:solidFill>
                  <a:schemeClr val="tx1"/>
                </a:solidFill>
                <a:latin typeface="+mn-lt"/>
                <a:ea typeface="+mn-ea"/>
                <a:cs typeface="+mn-cs"/>
                <a:hlinkClick r:id="rId5"/>
              </a:rPr>
              <a:t>45], have issued scientific statements advising against the use of custom-compounded hormones. Key points of the 2016 Endocrine Society statement include:</a:t>
            </a:r>
          </a:p>
          <a:p>
            <a:r>
              <a:rPr lang="it-IT" sz="1200" kern="1200" dirty="0" smtClean="0">
                <a:solidFill>
                  <a:schemeClr val="tx1"/>
                </a:solidFill>
                <a:latin typeface="+mn-lt"/>
                <a:ea typeface="+mn-ea"/>
                <a:cs typeface="+mn-cs"/>
              </a:rPr>
              <a:t>●</a:t>
            </a:r>
            <a:r>
              <a:rPr lang="it-IT" sz="1200" kern="1200" dirty="0" err="1" smtClean="0">
                <a:solidFill>
                  <a:schemeClr val="tx1"/>
                </a:solidFill>
                <a:latin typeface="+mn-lt"/>
                <a:ea typeface="+mn-ea"/>
                <a:cs typeface="+mn-cs"/>
              </a:rPr>
              <a:t>There</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numerous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approved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estrogen</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progestin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formulations</a:t>
            </a:r>
            <a:r>
              <a:rPr lang="it-IT" sz="1200" kern="1200" dirty="0" smtClean="0">
                <a:solidFill>
                  <a:schemeClr val="tx1"/>
                </a:solidFill>
                <a:latin typeface="+mn-lt"/>
                <a:ea typeface="+mn-ea"/>
                <a:cs typeface="+mn-cs"/>
              </a:rPr>
              <a:t> in </a:t>
            </a:r>
            <a:r>
              <a:rPr lang="it-IT" sz="1200" kern="1200" dirty="0" err="1" smtClean="0">
                <a:solidFill>
                  <a:schemeClr val="tx1"/>
                </a:solidFill>
                <a:latin typeface="+mn-lt"/>
                <a:ea typeface="+mn-ea"/>
                <a:cs typeface="+mn-cs"/>
              </a:rPr>
              <a:t>all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countries</a:t>
            </a:r>
            <a:r>
              <a:rPr lang="it-IT" sz="1200" kern="1200" dirty="0" smtClean="0">
                <a:solidFill>
                  <a:schemeClr val="tx1"/>
                </a:solidFill>
                <a:latin typeface="+mn-lt"/>
                <a:ea typeface="+mn-ea"/>
                <a:cs typeface="+mn-cs"/>
              </a:rPr>
              <a:t> for MHT; </a:t>
            </a:r>
            <a:r>
              <a:rPr lang="it-IT" sz="1200" kern="1200" dirty="0" err="1" smtClean="0">
                <a:solidFill>
                  <a:schemeClr val="tx1"/>
                </a:solidFill>
                <a:latin typeface="+mn-lt"/>
                <a:ea typeface="+mn-ea"/>
                <a:cs typeface="+mn-cs"/>
              </a:rPr>
              <a:t>therefore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there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is</a:t>
            </a:r>
            <a:r>
              <a:rPr lang="it-IT" sz="1200" kern="1200" dirty="0" smtClean="0">
                <a:solidFill>
                  <a:schemeClr val="tx1"/>
                </a:solidFill>
                <a:latin typeface="+mn-lt"/>
                <a:ea typeface="+mn-ea"/>
                <a:cs typeface="+mn-cs"/>
              </a:rPr>
              <a:t> no </a:t>
            </a:r>
            <a:r>
              <a:rPr lang="it-IT" sz="1200" kern="1200" dirty="0" err="1" smtClean="0">
                <a:solidFill>
                  <a:schemeClr val="tx1"/>
                </a:solidFill>
                <a:latin typeface="+mn-lt"/>
                <a:ea typeface="+mn-ea"/>
                <a:cs typeface="+mn-cs"/>
              </a:rPr>
              <a:t>rationale</a:t>
            </a:r>
            <a:r>
              <a:rPr lang="it-IT" sz="1200" kern="1200" dirty="0" smtClean="0">
                <a:solidFill>
                  <a:schemeClr val="tx1"/>
                </a:solidFill>
                <a:latin typeface="+mn-lt"/>
                <a:ea typeface="+mn-ea"/>
                <a:cs typeface="+mn-cs"/>
              </a:rPr>
              <a:t> for use of non-</a:t>
            </a:r>
            <a:r>
              <a:rPr lang="it-IT" sz="1200" kern="1200" dirty="0" err="1" smtClean="0">
                <a:solidFill>
                  <a:schemeClr val="tx1"/>
                </a:solidFill>
                <a:latin typeface="+mn-lt"/>
                <a:ea typeface="+mn-ea"/>
                <a:cs typeface="+mn-cs"/>
              </a:rPr>
              <a:t>approved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products</a:t>
            </a:r>
            <a:r>
              <a:rPr lang="it-IT" sz="1200" kern="1200" dirty="0" smtClean="0">
                <a:solidFill>
                  <a:schemeClr val="tx1"/>
                </a:solidFill>
                <a:latin typeface="+mn-lt"/>
                <a:ea typeface="+mn-ea"/>
                <a:cs typeface="+mn-cs"/>
              </a:rPr>
              <a:t>.</a:t>
            </a:r>
          </a:p>
          <a:p>
            <a:r>
              <a:rPr lang="it-IT" sz="1200" kern="1200" smtClean="0">
                <a:solidFill>
                  <a:schemeClr val="tx1"/>
                </a:solidFill>
                <a:latin typeface="+mn-lt"/>
                <a:ea typeface="+mn-ea"/>
                <a:cs typeface="+mn-cs"/>
              </a:rPr>
              <a:t>●</a:t>
            </a:r>
            <a:r>
              <a:rPr lang="it-IT" sz="1200" kern="1200" dirty="0" err="1" smtClean="0">
                <a:solidFill>
                  <a:schemeClr val="tx1"/>
                </a:solidFill>
                <a:latin typeface="+mn-lt"/>
                <a:ea typeface="+mn-ea"/>
                <a:cs typeface="+mn-cs"/>
              </a:rPr>
              <a:t>There</a:t>
            </a:r>
            <a:r>
              <a:rPr lang="it-IT" sz="1200" kern="1200" dirty="0" smtClean="0">
                <a:solidFill>
                  <a:schemeClr val="tx1"/>
                </a:solidFill>
                <a:latin typeface="+mn-lt"/>
                <a:ea typeface="+mn-ea"/>
                <a:cs typeface="+mn-cs"/>
              </a:rPr>
              <a:t> are no </a:t>
            </a:r>
            <a:r>
              <a:rPr lang="it-IT" sz="1200" kern="1200" dirty="0" err="1" smtClean="0">
                <a:solidFill>
                  <a:schemeClr val="tx1"/>
                </a:solidFill>
                <a:latin typeface="+mn-lt"/>
                <a:ea typeface="+mn-ea"/>
                <a:cs typeface="+mn-cs"/>
              </a:rPr>
              <a:t>randomized</a:t>
            </a:r>
            <a:r>
              <a:rPr lang="it-IT" sz="1200" kern="1200" dirty="0" smtClean="0">
                <a:solidFill>
                  <a:schemeClr val="tx1"/>
                </a:solidFill>
                <a:latin typeface="+mn-lt"/>
                <a:ea typeface="+mn-ea"/>
                <a:cs typeface="+mn-cs"/>
              </a:rPr>
              <a:t> trials </a:t>
            </a:r>
            <a:r>
              <a:rPr lang="it-IT" sz="1200" kern="1200" dirty="0" err="1" smtClean="0">
                <a:solidFill>
                  <a:schemeClr val="tx1"/>
                </a:solidFill>
                <a:latin typeface="+mn-lt"/>
                <a:ea typeface="+mn-ea"/>
                <a:cs typeface="+mn-cs"/>
              </a:rPr>
              <a:t>demonstrating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either</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efficacy</a:t>
            </a:r>
            <a:r>
              <a:rPr lang="it-IT" sz="1200" kern="1200" dirty="0" smtClean="0">
                <a:solidFill>
                  <a:schemeClr val="tx1"/>
                </a:solidFill>
                <a:latin typeface="+mn-lt"/>
                <a:ea typeface="+mn-ea"/>
                <a:cs typeface="+mn-cs"/>
              </a:rPr>
              <a:t> or </a:t>
            </a:r>
            <a:r>
              <a:rPr lang="it-IT" sz="1200" kern="1200" dirty="0" err="1" smtClean="0">
                <a:solidFill>
                  <a:schemeClr val="tx1"/>
                </a:solidFill>
                <a:latin typeface="+mn-lt"/>
                <a:ea typeface="+mn-ea"/>
                <a:cs typeface="+mn-cs"/>
              </a:rPr>
              <a:t>safety</a:t>
            </a:r>
            <a:r>
              <a:rPr lang="it-IT" sz="1200" kern="1200" dirty="0" smtClean="0">
                <a:solidFill>
                  <a:schemeClr val="tx1"/>
                </a:solidFill>
                <a:latin typeface="+mn-lt"/>
                <a:ea typeface="+mn-ea"/>
                <a:cs typeface="+mn-cs"/>
              </a:rPr>
              <a:t> of </a:t>
            </a:r>
            <a:r>
              <a:rPr lang="it-IT" sz="1200" kern="1200" dirty="0" err="1" smtClean="0">
                <a:solidFill>
                  <a:schemeClr val="tx1"/>
                </a:solidFill>
                <a:latin typeface="+mn-lt"/>
                <a:ea typeface="+mn-ea"/>
                <a:cs typeface="+mn-cs"/>
              </a:rPr>
              <a:t>compounded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bioidentical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hormone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therapy</a:t>
            </a:r>
            <a:r>
              <a:rPr lang="it-IT" sz="1200" kern="1200" dirty="0" smtClean="0">
                <a:solidFill>
                  <a:schemeClr val="tx1"/>
                </a:solidFill>
                <a:latin typeface="+mn-lt"/>
                <a:ea typeface="+mn-ea"/>
                <a:cs typeface="+mn-cs"/>
              </a:rPr>
              <a:t> for </a:t>
            </a:r>
            <a:r>
              <a:rPr lang="it-IT" sz="1200" kern="1200" dirty="0" err="1" smtClean="0">
                <a:solidFill>
                  <a:schemeClr val="tx1"/>
                </a:solidFill>
                <a:latin typeface="+mn-lt"/>
                <a:ea typeface="+mn-ea"/>
                <a:cs typeface="+mn-cs"/>
              </a:rPr>
              <a:t>treating</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menopausal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symptoms</a:t>
            </a:r>
            <a:r>
              <a:rPr lang="it-IT" sz="1200" kern="120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●The </a:t>
            </a:r>
            <a:r>
              <a:rPr lang="it-IT" sz="1200" kern="1200" dirty="0" err="1" smtClean="0">
                <a:solidFill>
                  <a:schemeClr val="tx1"/>
                </a:solidFill>
                <a:latin typeface="+mn-lt"/>
                <a:ea typeface="+mn-ea"/>
                <a:cs typeface="+mn-cs"/>
              </a:rPr>
              <a:t>contents</a:t>
            </a:r>
            <a:r>
              <a:rPr lang="it-IT" sz="1200" kern="1200" dirty="0" smtClean="0">
                <a:solidFill>
                  <a:schemeClr val="tx1"/>
                </a:solidFill>
                <a:latin typeface="+mn-lt"/>
                <a:ea typeface="+mn-ea"/>
                <a:cs typeface="+mn-cs"/>
              </a:rPr>
              <a:t>, dose, </a:t>
            </a:r>
            <a:r>
              <a:rPr lang="it-IT" sz="1200" kern="1200" dirty="0" err="1" smtClean="0">
                <a:solidFill>
                  <a:schemeClr val="tx1"/>
                </a:solidFill>
                <a:latin typeface="+mn-lt"/>
                <a:ea typeface="+mn-ea"/>
                <a:cs typeface="+mn-cs"/>
              </a:rPr>
              <a:t>quality</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sterility</a:t>
            </a:r>
            <a:r>
              <a:rPr lang="it-IT" sz="1200" kern="1200" dirty="0" smtClean="0">
                <a:solidFill>
                  <a:schemeClr val="tx1"/>
                </a:solidFill>
                <a:latin typeface="+mn-lt"/>
                <a:ea typeface="+mn-ea"/>
                <a:cs typeface="+mn-cs"/>
              </a:rPr>
              <a:t> of </a:t>
            </a:r>
            <a:r>
              <a:rPr lang="it-IT" sz="1200" kern="1200" dirty="0" err="1" smtClean="0">
                <a:solidFill>
                  <a:schemeClr val="tx1"/>
                </a:solidFill>
                <a:latin typeface="+mn-lt"/>
                <a:ea typeface="+mn-ea"/>
                <a:cs typeface="+mn-cs"/>
              </a:rPr>
              <a:t>these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products</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not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subject</a:t>
            </a:r>
            <a:r>
              <a:rPr lang="it-IT" sz="1200" kern="1200" dirty="0" smtClean="0">
                <a:solidFill>
                  <a:schemeClr val="tx1"/>
                </a:solidFill>
                <a:latin typeface="+mn-lt"/>
                <a:ea typeface="+mn-ea"/>
                <a:cs typeface="+mn-cs"/>
              </a:rPr>
              <a:t> to </a:t>
            </a:r>
            <a:r>
              <a:rPr lang="it-IT" sz="1200" kern="1200" dirty="0" err="1" smtClean="0">
                <a:solidFill>
                  <a:schemeClr val="tx1"/>
                </a:solidFill>
                <a:latin typeface="+mn-lt"/>
                <a:ea typeface="+mn-ea"/>
                <a:cs typeface="+mn-cs"/>
              </a:rPr>
              <a:t>regulatory</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oversight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When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tested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potencies</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patterns</a:t>
            </a:r>
            <a:r>
              <a:rPr lang="it-IT" sz="1200" kern="1200" dirty="0" smtClean="0">
                <a:solidFill>
                  <a:schemeClr val="tx1"/>
                </a:solidFill>
                <a:latin typeface="+mn-lt"/>
                <a:ea typeface="+mn-ea"/>
                <a:cs typeface="+mn-cs"/>
              </a:rPr>
              <a:t> of</a:t>
            </a:r>
          </a:p>
          <a:p>
            <a:r>
              <a:rPr lang="it-IT" sz="1200" kern="1200" dirty="0" smtClean="0">
                <a:solidFill>
                  <a:schemeClr val="tx1"/>
                </a:solidFill>
                <a:latin typeface="+mn-lt"/>
                <a:ea typeface="+mn-ea"/>
                <a:cs typeface="+mn-cs"/>
              </a:rPr>
              <a:t>●</a:t>
            </a:r>
            <a:r>
              <a:rPr lang="it-IT" sz="1200" kern="1200" dirty="0" err="1" smtClean="0">
                <a:solidFill>
                  <a:schemeClr val="tx1"/>
                </a:solidFill>
                <a:latin typeface="+mn-lt"/>
                <a:ea typeface="+mn-ea"/>
                <a:cs typeface="+mn-cs"/>
              </a:rPr>
              <a:t>These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products</a:t>
            </a:r>
            <a:r>
              <a:rPr lang="it-IT" sz="1200" kern="1200" dirty="0" smtClean="0">
                <a:solidFill>
                  <a:schemeClr val="tx1"/>
                </a:solidFill>
                <a:latin typeface="+mn-lt"/>
                <a:ea typeface="+mn-ea"/>
                <a:cs typeface="+mn-cs"/>
              </a:rPr>
              <a:t> are </a:t>
            </a:r>
            <a:r>
              <a:rPr lang="it-IT" sz="1200" kern="1200" dirty="0" err="1" smtClean="0">
                <a:solidFill>
                  <a:schemeClr val="tx1"/>
                </a:solidFill>
                <a:latin typeface="+mn-lt"/>
                <a:ea typeface="+mn-ea"/>
                <a:cs typeface="+mn-cs"/>
              </a:rPr>
              <a:t>not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required</a:t>
            </a:r>
            <a:r>
              <a:rPr lang="it-IT" sz="1200" kern="1200" dirty="0" smtClean="0">
                <a:solidFill>
                  <a:schemeClr val="tx1"/>
                </a:solidFill>
                <a:latin typeface="+mn-lt"/>
                <a:ea typeface="+mn-ea"/>
                <a:cs typeface="+mn-cs"/>
              </a:rPr>
              <a:t> to include package </a:t>
            </a:r>
            <a:r>
              <a:rPr lang="it-IT" sz="1200" kern="1200" dirty="0" err="1" smtClean="0">
                <a:solidFill>
                  <a:schemeClr val="tx1"/>
                </a:solidFill>
                <a:latin typeface="+mn-lt"/>
                <a:ea typeface="+mn-ea"/>
                <a:cs typeface="+mn-cs"/>
              </a:rPr>
              <a:t>inserts</a:t>
            </a:r>
            <a:r>
              <a:rPr lang="it-IT" sz="1200" kern="1200" dirty="0" smtClean="0">
                <a:solidFill>
                  <a:schemeClr val="tx1"/>
                </a:solidFill>
                <a:latin typeface="+mn-lt"/>
                <a:ea typeface="+mn-ea"/>
                <a:cs typeface="+mn-cs"/>
              </a:rPr>
              <a:t> or the standard </a:t>
            </a:r>
            <a:r>
              <a:rPr lang="it-IT" sz="1200" kern="1200" dirty="0" err="1" smtClean="0">
                <a:solidFill>
                  <a:schemeClr val="tx1"/>
                </a:solidFill>
                <a:latin typeface="+mn-lt"/>
                <a:ea typeface="+mn-ea"/>
                <a:cs typeface="+mn-cs"/>
              </a:rPr>
              <a:t>warnings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that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all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approved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estrogens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provide</a:t>
            </a:r>
            <a:r>
              <a:rPr lang="it-IT" sz="1200" kern="1200" dirty="0" smtClean="0">
                <a:solidFill>
                  <a:schemeClr val="tx1"/>
                </a:solidFill>
                <a:latin typeface="+mn-lt"/>
                <a:ea typeface="+mn-ea"/>
                <a:cs typeface="+mn-cs"/>
              </a:rPr>
              <a:t>.</a:t>
            </a:r>
          </a:p>
          <a:p>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In </a:t>
            </a:r>
            <a:r>
              <a:rPr lang="it-IT" sz="1200" kern="1200" dirty="0" err="1" smtClean="0">
                <a:solidFill>
                  <a:schemeClr val="tx1"/>
                </a:solidFill>
                <a:latin typeface="+mn-lt"/>
                <a:ea typeface="+mn-ea"/>
                <a:cs typeface="+mn-cs"/>
              </a:rPr>
              <a:t>spite</a:t>
            </a:r>
            <a:r>
              <a:rPr lang="it-IT" sz="1200" kern="1200" dirty="0" smtClean="0">
                <a:solidFill>
                  <a:schemeClr val="tx1"/>
                </a:solidFill>
                <a:latin typeface="+mn-lt"/>
                <a:ea typeface="+mn-ea"/>
                <a:cs typeface="+mn-cs"/>
              </a:rPr>
              <a:t> of </a:t>
            </a:r>
            <a:r>
              <a:rPr lang="it-IT" sz="1200" kern="1200" dirty="0" err="1" smtClean="0">
                <a:solidFill>
                  <a:schemeClr val="tx1"/>
                </a:solidFill>
                <a:latin typeface="+mn-lt"/>
                <a:ea typeface="+mn-ea"/>
                <a:cs typeface="+mn-cs"/>
              </a:rPr>
              <a:t>warnings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against</a:t>
            </a:r>
            <a:r>
              <a:rPr lang="it-IT" sz="1200" kern="1200" dirty="0" smtClean="0">
                <a:solidFill>
                  <a:schemeClr val="tx1"/>
                </a:solidFill>
                <a:latin typeface="+mn-lt"/>
                <a:ea typeface="+mn-ea"/>
                <a:cs typeface="+mn-cs"/>
              </a:rPr>
              <a:t> the use of </a:t>
            </a:r>
            <a:r>
              <a:rPr lang="it-IT" sz="1200" kern="1200" dirty="0" err="1" smtClean="0">
                <a:solidFill>
                  <a:schemeClr val="tx1"/>
                </a:solidFill>
                <a:latin typeface="+mn-lt"/>
                <a:ea typeface="+mn-ea"/>
                <a:cs typeface="+mn-cs"/>
              </a:rPr>
              <a:t>bioidentical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hormones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there</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has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been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continued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growth</a:t>
            </a:r>
            <a:r>
              <a:rPr lang="it-IT" sz="1200" kern="1200" dirty="0" smtClean="0">
                <a:solidFill>
                  <a:schemeClr val="tx1"/>
                </a:solidFill>
                <a:latin typeface="+mn-lt"/>
                <a:ea typeface="+mn-ea"/>
                <a:cs typeface="+mn-cs"/>
              </a:rPr>
              <a:t> of the </a:t>
            </a:r>
            <a:r>
              <a:rPr lang="it-IT" sz="1200" kern="1200" dirty="0" err="1" smtClean="0">
                <a:solidFill>
                  <a:schemeClr val="tx1"/>
                </a:solidFill>
                <a:latin typeface="+mn-lt"/>
                <a:ea typeface="+mn-ea"/>
                <a:cs typeface="+mn-cs"/>
              </a:rPr>
              <a:t>industry</a:t>
            </a:r>
            <a:r>
              <a:rPr lang="it-IT" sz="1200" kern="1200" dirty="0" smtClean="0">
                <a:solidFill>
                  <a:schemeClr val="tx1"/>
                </a:solidFill>
                <a:latin typeface="+mn-lt"/>
                <a:ea typeface="+mn-ea"/>
                <a:cs typeface="+mn-cs"/>
              </a:rPr>
              <a:t>. In a </a:t>
            </a:r>
            <a:r>
              <a:rPr lang="it-IT" sz="1200" kern="1200" dirty="0" err="1" smtClean="0">
                <a:solidFill>
                  <a:schemeClr val="tx1"/>
                </a:solidFill>
                <a:latin typeface="+mn-lt"/>
                <a:ea typeface="+mn-ea"/>
                <a:cs typeface="+mn-cs"/>
              </a:rPr>
              <a:t>survey</a:t>
            </a:r>
            <a:r>
              <a:rPr lang="it-IT" sz="1200" kern="1200" dirty="0" smtClean="0">
                <a:solidFill>
                  <a:schemeClr val="tx1"/>
                </a:solidFill>
                <a:latin typeface="+mn-lt"/>
                <a:ea typeface="+mn-ea"/>
                <a:cs typeface="+mn-cs"/>
              </a:rPr>
              <a:t> of </a:t>
            </a:r>
            <a:r>
              <a:rPr lang="it-IT" sz="1200" kern="1200" dirty="0" err="1" smtClean="0">
                <a:solidFill>
                  <a:schemeClr val="tx1"/>
                </a:solidFill>
                <a:latin typeface="+mn-lt"/>
                <a:ea typeface="+mn-ea"/>
                <a:cs typeface="+mn-cs"/>
              </a:rPr>
              <a:t>compounding</a:t>
            </a:r>
            <a:r>
              <a:rPr lang="it-IT" sz="1200" kern="1200" dirty="0" smtClean="0">
                <a:solidFill>
                  <a:schemeClr val="tx1"/>
                </a:solidFill>
                <a:latin typeface="+mn-lt"/>
                <a:ea typeface="+mn-ea"/>
                <a:cs typeface="+mn-cs"/>
              </a:rPr>
              <a:t> and community </a:t>
            </a:r>
            <a:r>
              <a:rPr lang="it-IT" sz="1200" kern="1200" dirty="0" err="1" smtClean="0">
                <a:solidFill>
                  <a:schemeClr val="tx1"/>
                </a:solidFill>
                <a:latin typeface="+mn-lt"/>
                <a:ea typeface="+mn-ea"/>
                <a:cs typeface="+mn-cs"/>
              </a:rPr>
              <a:t>pharmacies</a:t>
            </a:r>
            <a:r>
              <a:rPr lang="it-IT" sz="1200" kern="1200" dirty="0" smtClean="0">
                <a:solidFill>
                  <a:schemeClr val="tx1"/>
                </a:solidFill>
                <a:latin typeface="+mn-lt"/>
                <a:ea typeface="+mn-ea"/>
                <a:cs typeface="+mn-cs"/>
              </a:rPr>
              <a:t> in the </a:t>
            </a:r>
            <a:r>
              <a:rPr lang="it-IT" sz="1200" kern="1200" dirty="0" err="1" smtClean="0">
                <a:solidFill>
                  <a:schemeClr val="tx1"/>
                </a:solidFill>
                <a:latin typeface="+mn-lt"/>
                <a:ea typeface="+mn-ea"/>
                <a:cs typeface="+mn-cs"/>
              </a:rPr>
              <a:t>United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States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it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was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estimated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that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prescription</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rates</a:t>
            </a:r>
            <a:r>
              <a:rPr lang="it-IT" sz="1200" kern="1200" dirty="0" smtClean="0">
                <a:solidFill>
                  <a:schemeClr val="tx1"/>
                </a:solidFill>
                <a:latin typeface="+mn-lt"/>
                <a:ea typeface="+mn-ea"/>
                <a:cs typeface="+mn-cs"/>
              </a:rPr>
              <a:t> for custom-</a:t>
            </a:r>
            <a:r>
              <a:rPr lang="it-IT" sz="1200" kern="1200" dirty="0" err="1" smtClean="0">
                <a:solidFill>
                  <a:schemeClr val="tx1"/>
                </a:solidFill>
                <a:latin typeface="+mn-lt"/>
                <a:ea typeface="+mn-ea"/>
                <a:cs typeface="+mn-cs"/>
              </a:rPr>
              <a:t>compounded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bioidentical</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hormones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now</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approach</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those</a:t>
            </a:r>
            <a:r>
              <a:rPr lang="it-IT" sz="1200" kern="1200" dirty="0" smtClean="0">
                <a:solidFill>
                  <a:schemeClr val="tx1"/>
                </a:solidFill>
                <a:latin typeface="+mn-lt"/>
                <a:ea typeface="+mn-ea"/>
                <a:cs typeface="+mn-cs"/>
              </a:rPr>
              <a:t> of US </a:t>
            </a:r>
            <a:r>
              <a:rPr lang="it-IT" sz="1200" kern="1200" dirty="0" err="1" smtClean="0">
                <a:solidFill>
                  <a:schemeClr val="tx1"/>
                </a:solidFill>
                <a:latin typeface="+mn-lt"/>
                <a:ea typeface="+mn-ea"/>
                <a:cs typeface="+mn-cs"/>
              </a:rPr>
              <a:t>Food</a:t>
            </a:r>
            <a:r>
              <a:rPr lang="it-IT" sz="1200" kern="1200" dirty="0" smtClean="0">
                <a:solidFill>
                  <a:schemeClr val="tx1"/>
                </a:solidFill>
                <a:latin typeface="+mn-lt"/>
                <a:ea typeface="+mn-ea"/>
                <a:cs typeface="+mn-cs"/>
              </a:rPr>
              <a:t> and </a:t>
            </a:r>
            <a:r>
              <a:rPr lang="it-IT" sz="1200" kern="1200" dirty="0" err="1" smtClean="0">
                <a:solidFill>
                  <a:schemeClr val="tx1"/>
                </a:solidFill>
                <a:latin typeface="+mn-lt"/>
                <a:ea typeface="+mn-ea"/>
                <a:cs typeface="+mn-cs"/>
              </a:rPr>
              <a:t>Drug</a:t>
            </a:r>
            <a:r>
              <a:rPr lang="it-IT" sz="1200" kern="1200" dirty="0" smtClean="0">
                <a:solidFill>
                  <a:schemeClr val="tx1"/>
                </a:solidFill>
                <a:latin typeface="+mn-lt"/>
                <a:ea typeface="+mn-ea"/>
                <a:cs typeface="+mn-cs"/>
              </a:rPr>
              <a:t> Administration (FDA)-</a:t>
            </a:r>
            <a:r>
              <a:rPr lang="it-IT" sz="1200" kern="1200" dirty="0" err="1" smtClean="0">
                <a:solidFill>
                  <a:schemeClr val="tx1"/>
                </a:solidFill>
                <a:latin typeface="+mn-lt"/>
                <a:ea typeface="+mn-ea"/>
                <a:cs typeface="+mn-cs"/>
              </a:rPr>
              <a:t>approved</a:t>
            </a:r>
            <a:r>
              <a:rPr lang="it-IT" sz="1200" kern="1200" dirty="0" smtClean="0">
                <a:solidFill>
                  <a:schemeClr val="tx1"/>
                </a:solidFill>
                <a:latin typeface="+mn-lt"/>
                <a:ea typeface="+mn-ea"/>
                <a:cs typeface="+mn-cs"/>
              </a:rPr>
              <a:t> MHT </a:t>
            </a:r>
            <a:r>
              <a:rPr lang="it-IT" sz="1200" kern="1200" dirty="0" err="1" smtClean="0">
                <a:solidFill>
                  <a:schemeClr val="tx1"/>
                </a:solidFill>
                <a:latin typeface="+mn-lt"/>
                <a:ea typeface="+mn-ea"/>
                <a:cs typeface="+mn-cs"/>
              </a:rPr>
              <a:t>prescriptions</a:t>
            </a:r>
            <a:r>
              <a:rPr lang="it-IT" sz="1200" kern="1200" dirty="0" smtClean="0">
                <a:solidFill>
                  <a:schemeClr val="tx1"/>
                </a:solidFill>
                <a:latin typeface="+mn-lt"/>
                <a:ea typeface="+mn-ea"/>
                <a:cs typeface="+mn-cs"/>
              </a:rPr>
              <a:t> [</a:t>
            </a:r>
            <a:r>
              <a:rPr lang="it-IT" sz="1200" u="sng" kern="1200" dirty="0" smtClean="0">
                <a:solidFill>
                  <a:schemeClr val="tx1"/>
                </a:solidFill>
                <a:latin typeface="+mn-lt"/>
                <a:ea typeface="+mn-ea"/>
                <a:cs typeface="+mn-cs"/>
                <a:hlinkClick r:id="rId6"/>
              </a:rPr>
              <a:t>44]. Similar results were reported in a second study [</a:t>
            </a:r>
            <a:r>
              <a:rPr lang="it-IT" sz="1200" u="sng" kern="1200" dirty="0" smtClean="0">
                <a:solidFill>
                  <a:schemeClr val="tx1"/>
                </a:solidFill>
                <a:latin typeface="+mn-lt"/>
                <a:ea typeface="+mn-ea"/>
                <a:cs typeface="+mn-cs"/>
                <a:hlinkClick r:id="rId7"/>
              </a:rPr>
              <a:t>50]. This highlights the importance of physician and patient education about the differences between approved products and less-regulated hormone formulations.</a:t>
            </a:r>
          </a:p>
          <a:p>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47</a:t>
            </a:fld>
            <a:endParaRPr lang="it-IT"/>
          </a:p>
        </p:txBody>
      </p:sp>
    </p:spTree>
    <p:extLst>
      <p:ext uri="{BB962C8B-B14F-4D97-AF65-F5344CB8AC3E}">
        <p14:creationId xmlns:p14="http://schemas.microsoft.com/office/powerpoint/2010/main" val="1968721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rPr>
              <a:t>La TOS include </a:t>
            </a:r>
            <a:r>
              <a:rPr lang="en-US" sz="1200" dirty="0" err="1" smtClean="0">
                <a:solidFill>
                  <a:srgbClr val="000000"/>
                </a:solidFill>
                <a:effectLst/>
              </a:rPr>
              <a:t>una</a:t>
            </a:r>
            <a:r>
              <a:rPr lang="en-US" sz="1200" dirty="0" smtClean="0">
                <a:solidFill>
                  <a:srgbClr val="000000"/>
                </a:solidFill>
                <a:effectLst/>
              </a:rPr>
              <a:t> </a:t>
            </a:r>
            <a:r>
              <a:rPr lang="en-US" sz="1200" dirty="0" err="1" smtClean="0">
                <a:solidFill>
                  <a:srgbClr val="000000"/>
                </a:solidFill>
                <a:effectLst/>
              </a:rPr>
              <a:t>vasta</a:t>
            </a:r>
            <a:r>
              <a:rPr lang="en-US" sz="1200" dirty="0" smtClean="0">
                <a:solidFill>
                  <a:srgbClr val="000000"/>
                </a:solidFill>
                <a:effectLst/>
              </a:rPr>
              <a:t> gamma di </a:t>
            </a:r>
            <a:r>
              <a:rPr lang="en-US" sz="1200" dirty="0" err="1" smtClean="0">
                <a:solidFill>
                  <a:srgbClr val="000000"/>
                </a:solidFill>
                <a:effectLst/>
              </a:rPr>
              <a:t>prodotti</a:t>
            </a:r>
            <a:r>
              <a:rPr lang="en-US" sz="1200" dirty="0" smtClean="0">
                <a:solidFill>
                  <a:srgbClr val="000000"/>
                </a:solidFill>
                <a:effectLst/>
              </a:rPr>
              <a:t> con diverse vie di </a:t>
            </a:r>
            <a:r>
              <a:rPr lang="en-US" sz="1200" dirty="0" err="1" smtClean="0">
                <a:solidFill>
                  <a:srgbClr val="000000"/>
                </a:solidFill>
                <a:effectLst/>
              </a:rPr>
              <a:t>somministrazione</a:t>
            </a:r>
            <a:r>
              <a:rPr lang="en-US" sz="1200" dirty="0" smtClean="0">
                <a:solidFill>
                  <a:srgbClr val="000000"/>
                </a:solidFill>
                <a:effectLst/>
              </a:rPr>
              <a:t>, con </a:t>
            </a:r>
            <a:r>
              <a:rPr lang="en-US" sz="1200" dirty="0" err="1" smtClean="0">
                <a:solidFill>
                  <a:srgbClr val="000000"/>
                </a:solidFill>
                <a:effectLst/>
              </a:rPr>
              <a:t>potenzialmente</a:t>
            </a:r>
            <a:r>
              <a:rPr lang="en-US" sz="1200" dirty="0" smtClean="0">
                <a:solidFill>
                  <a:srgbClr val="000000"/>
                </a:solidFill>
                <a:effectLst/>
              </a:rPr>
              <a:t> </a:t>
            </a:r>
            <a:r>
              <a:rPr lang="en-US" sz="1200" dirty="0" err="1" smtClean="0">
                <a:solidFill>
                  <a:srgbClr val="000000"/>
                </a:solidFill>
                <a:effectLst/>
              </a:rPr>
              <a:t>differenti</a:t>
            </a:r>
            <a:r>
              <a:rPr lang="en-US" sz="1200" dirty="0" smtClean="0">
                <a:solidFill>
                  <a:srgbClr val="000000"/>
                </a:solidFill>
                <a:effectLst/>
              </a:rPr>
              <a:t> </a:t>
            </a:r>
            <a:r>
              <a:rPr lang="en-US" sz="1200" dirty="0" err="1" smtClean="0">
                <a:solidFill>
                  <a:srgbClr val="000000"/>
                </a:solidFill>
                <a:effectLst/>
              </a:rPr>
              <a:t>benefici</a:t>
            </a:r>
            <a:r>
              <a:rPr lang="en-US" sz="1200" dirty="0" smtClean="0">
                <a:solidFill>
                  <a:srgbClr val="000000"/>
                </a:solidFill>
                <a:effectLst/>
              </a:rPr>
              <a:t> e </a:t>
            </a:r>
            <a:r>
              <a:rPr lang="en-US" sz="1200" dirty="0" err="1" smtClean="0">
                <a:solidFill>
                  <a:srgbClr val="000000"/>
                </a:solidFill>
                <a:effectLst/>
              </a:rPr>
              <a:t>rischi</a:t>
            </a:r>
            <a:r>
              <a:rPr lang="en-US" sz="1200" dirty="0" smtClean="0">
                <a:solidFill>
                  <a:srgbClr val="000000"/>
                </a:solidFill>
                <a:effectLst/>
              </a:rPr>
              <a:t>. Da </a:t>
            </a:r>
            <a:r>
              <a:rPr lang="en-US" sz="1200" dirty="0" err="1" smtClean="0">
                <a:solidFill>
                  <a:srgbClr val="000000"/>
                </a:solidFill>
                <a:effectLst/>
              </a:rPr>
              <a:t>questo</a:t>
            </a:r>
            <a:r>
              <a:rPr lang="en-US" sz="1200" dirty="0" smtClean="0">
                <a:solidFill>
                  <a:srgbClr val="000000"/>
                </a:solidFill>
                <a:effectLst/>
              </a:rPr>
              <a:t> </a:t>
            </a:r>
            <a:r>
              <a:rPr lang="en-US" sz="1200" dirty="0" err="1" smtClean="0">
                <a:solidFill>
                  <a:srgbClr val="000000"/>
                </a:solidFill>
                <a:effectLst/>
              </a:rPr>
              <a:t>punto</a:t>
            </a:r>
            <a:r>
              <a:rPr lang="en-US" sz="1200" dirty="0" smtClean="0">
                <a:solidFill>
                  <a:srgbClr val="000000"/>
                </a:solidFill>
                <a:effectLst/>
              </a:rPr>
              <a:t> di vista </a:t>
            </a:r>
            <a:r>
              <a:rPr lang="en-US" sz="1200" dirty="0" err="1" smtClean="0">
                <a:solidFill>
                  <a:srgbClr val="000000"/>
                </a:solidFill>
                <a:effectLst/>
              </a:rPr>
              <a:t>il</a:t>
            </a:r>
            <a:r>
              <a:rPr lang="en-US" sz="1200" dirty="0" smtClean="0">
                <a:solidFill>
                  <a:srgbClr val="000000"/>
                </a:solidFill>
                <a:effectLst/>
              </a:rPr>
              <a:t> </a:t>
            </a:r>
            <a:r>
              <a:rPr lang="en-US" sz="1200" dirty="0" err="1" smtClean="0">
                <a:solidFill>
                  <a:srgbClr val="000000"/>
                </a:solidFill>
                <a:effectLst/>
              </a:rPr>
              <a:t>termine</a:t>
            </a:r>
            <a:r>
              <a:rPr lang="en-US" sz="1200" dirty="0" smtClean="0">
                <a:solidFill>
                  <a:srgbClr val="000000"/>
                </a:solidFill>
                <a:effectLst/>
              </a:rPr>
              <a:t> “</a:t>
            </a:r>
            <a:r>
              <a:rPr lang="en-US" sz="1200" dirty="0" err="1" smtClean="0">
                <a:solidFill>
                  <a:srgbClr val="000000"/>
                </a:solidFill>
                <a:effectLst/>
              </a:rPr>
              <a:t>effetto</a:t>
            </a:r>
            <a:r>
              <a:rPr lang="en-US" sz="1200" dirty="0" smtClean="0">
                <a:solidFill>
                  <a:srgbClr val="000000"/>
                </a:solidFill>
                <a:effectLst/>
              </a:rPr>
              <a:t> di </a:t>
            </a:r>
            <a:r>
              <a:rPr lang="en-US" sz="1200" dirty="0" err="1" smtClean="0">
                <a:solidFill>
                  <a:srgbClr val="000000"/>
                </a:solidFill>
                <a:effectLst/>
              </a:rPr>
              <a:t>classe</a:t>
            </a:r>
            <a:r>
              <a:rPr lang="en-US" sz="1200" dirty="0" smtClean="0">
                <a:solidFill>
                  <a:srgbClr val="000000"/>
                </a:solidFill>
                <a:effectLst/>
              </a:rPr>
              <a:t>” </a:t>
            </a:r>
            <a:r>
              <a:rPr lang="en-US" sz="1200" dirty="0" err="1" smtClean="0">
                <a:solidFill>
                  <a:srgbClr val="000000"/>
                </a:solidFill>
                <a:effectLst/>
              </a:rPr>
              <a:t>è</a:t>
            </a:r>
            <a:r>
              <a:rPr lang="en-US" sz="1200" dirty="0" smtClean="0">
                <a:solidFill>
                  <a:srgbClr val="000000"/>
                </a:solidFill>
                <a:effectLst/>
              </a:rPr>
              <a:t> </a:t>
            </a:r>
            <a:r>
              <a:rPr lang="en-US" sz="1200" dirty="0" err="1" smtClean="0">
                <a:solidFill>
                  <a:srgbClr val="000000"/>
                </a:solidFill>
                <a:effectLst/>
              </a:rPr>
              <a:t>confondente</a:t>
            </a:r>
            <a:r>
              <a:rPr lang="en-US" sz="1200" dirty="0" smtClean="0">
                <a:solidFill>
                  <a:srgbClr val="000000"/>
                </a:solidFill>
                <a:effectLst/>
              </a:rPr>
              <a:t> e </a:t>
            </a:r>
            <a:r>
              <a:rPr lang="en-US" sz="1200" dirty="0" err="1" smtClean="0">
                <a:solidFill>
                  <a:srgbClr val="000000"/>
                </a:solidFill>
                <a:effectLst/>
              </a:rPr>
              <a:t>inappropiato</a:t>
            </a:r>
            <a:r>
              <a:rPr lang="en-US" sz="1200" dirty="0" smtClean="0">
                <a:solidFill>
                  <a:srgbClr val="000000"/>
                </a:solidFill>
                <a:effectLst/>
              </a:rPr>
              <a:t>. </a:t>
            </a:r>
            <a:r>
              <a:rPr lang="en-US" sz="1200" dirty="0" err="1" smtClean="0">
                <a:solidFill>
                  <a:srgbClr val="000000"/>
                </a:solidFill>
                <a:effectLst/>
              </a:rPr>
              <a:t>Comunque</a:t>
            </a:r>
            <a:r>
              <a:rPr lang="en-US" sz="1200" dirty="0" smtClean="0">
                <a:solidFill>
                  <a:srgbClr val="000000"/>
                </a:solidFill>
                <a:effectLst/>
              </a:rPr>
              <a:t>, le </a:t>
            </a:r>
            <a:r>
              <a:rPr lang="en-US" sz="1200" dirty="0" err="1" smtClean="0">
                <a:solidFill>
                  <a:srgbClr val="000000"/>
                </a:solidFill>
                <a:effectLst/>
              </a:rPr>
              <a:t>evidenze</a:t>
            </a:r>
            <a:r>
              <a:rPr lang="en-US" sz="1200" dirty="0" smtClean="0">
                <a:solidFill>
                  <a:srgbClr val="000000"/>
                </a:solidFill>
                <a:effectLst/>
              </a:rPr>
              <a:t> </a:t>
            </a:r>
            <a:r>
              <a:rPr lang="en-US" sz="1200" dirty="0" err="1" smtClean="0">
                <a:solidFill>
                  <a:srgbClr val="000000"/>
                </a:solidFill>
                <a:effectLst/>
              </a:rPr>
              <a:t>riguardo</a:t>
            </a:r>
            <a:r>
              <a:rPr lang="en-US" sz="1200" dirty="0" smtClean="0">
                <a:solidFill>
                  <a:srgbClr val="000000"/>
                </a:solidFill>
                <a:effectLst/>
              </a:rPr>
              <a:t> </a:t>
            </a:r>
            <a:r>
              <a:rPr lang="en-US" sz="1200" dirty="0" err="1" smtClean="0">
                <a:solidFill>
                  <a:srgbClr val="000000"/>
                </a:solidFill>
                <a:effectLst/>
              </a:rPr>
              <a:t>differenti</a:t>
            </a:r>
            <a:r>
              <a:rPr lang="en-US" sz="1200" dirty="0" smtClean="0">
                <a:solidFill>
                  <a:srgbClr val="000000"/>
                </a:solidFill>
                <a:effectLst/>
              </a:rPr>
              <a:t> </a:t>
            </a:r>
            <a:r>
              <a:rPr lang="en-US" sz="1200" dirty="0" err="1" smtClean="0">
                <a:solidFill>
                  <a:srgbClr val="000000"/>
                </a:solidFill>
                <a:effectLst/>
              </a:rPr>
              <a:t>rischi</a:t>
            </a:r>
            <a:r>
              <a:rPr lang="en-US" sz="1200" dirty="0" smtClean="0">
                <a:solidFill>
                  <a:srgbClr val="000000"/>
                </a:solidFill>
                <a:effectLst/>
              </a:rPr>
              <a:t> e </a:t>
            </a:r>
            <a:r>
              <a:rPr lang="en-US" sz="1200" dirty="0" err="1" smtClean="0">
                <a:solidFill>
                  <a:srgbClr val="000000"/>
                </a:solidFill>
                <a:effectLst/>
              </a:rPr>
              <a:t>benefici</a:t>
            </a:r>
            <a:r>
              <a:rPr lang="en-US" sz="1200" dirty="0" smtClean="0">
                <a:solidFill>
                  <a:srgbClr val="000000"/>
                </a:solidFill>
                <a:effectLst/>
              </a:rPr>
              <a:t> </a:t>
            </a:r>
            <a:r>
              <a:rPr lang="en-US" sz="1200" dirty="0" err="1" smtClean="0">
                <a:solidFill>
                  <a:srgbClr val="000000"/>
                </a:solidFill>
                <a:effectLst/>
              </a:rPr>
              <a:t>tra</a:t>
            </a:r>
            <a:r>
              <a:rPr lang="en-US" sz="1200" dirty="0" smtClean="0">
                <a:solidFill>
                  <a:srgbClr val="000000"/>
                </a:solidFill>
                <a:effectLst/>
              </a:rPr>
              <a:t> </a:t>
            </a:r>
            <a:r>
              <a:rPr lang="en-US" sz="1200" dirty="0" err="1" smtClean="0">
                <a:solidFill>
                  <a:srgbClr val="000000"/>
                </a:solidFill>
                <a:effectLst/>
              </a:rPr>
              <a:t>diversi</a:t>
            </a:r>
            <a:r>
              <a:rPr lang="en-US" sz="1200" dirty="0" smtClean="0">
                <a:solidFill>
                  <a:srgbClr val="000000"/>
                </a:solidFill>
                <a:effectLst/>
              </a:rPr>
              <a:t> </a:t>
            </a:r>
            <a:r>
              <a:rPr lang="en-US" sz="1200" dirty="0" err="1" smtClean="0">
                <a:solidFill>
                  <a:srgbClr val="000000"/>
                </a:solidFill>
                <a:effectLst/>
              </a:rPr>
              <a:t>prodotti</a:t>
            </a:r>
            <a:r>
              <a:rPr lang="en-US" sz="1200" dirty="0" smtClean="0">
                <a:solidFill>
                  <a:srgbClr val="000000"/>
                </a:solidFill>
                <a:effectLst/>
              </a:rPr>
              <a:t> </a:t>
            </a:r>
            <a:r>
              <a:rPr lang="en-US" sz="1200" dirty="0" err="1" smtClean="0">
                <a:solidFill>
                  <a:srgbClr val="000000"/>
                </a:solidFill>
                <a:effectLst/>
              </a:rPr>
              <a:t>sono</a:t>
            </a:r>
            <a:r>
              <a:rPr lang="en-US" sz="1200" dirty="0" smtClean="0">
                <a:solidFill>
                  <a:srgbClr val="000000"/>
                </a:solidFill>
                <a:effectLst/>
              </a:rPr>
              <a:t> </a:t>
            </a:r>
            <a:r>
              <a:rPr lang="en-US" sz="1200" dirty="0" err="1" smtClean="0">
                <a:solidFill>
                  <a:srgbClr val="000000"/>
                </a:solidFill>
                <a:effectLst/>
              </a:rPr>
              <a:t>limitate</a:t>
            </a:r>
            <a:r>
              <a:rPr lang="en-US" sz="1200" dirty="0" smtClean="0">
                <a:solidFill>
                  <a:srgbClr val="000000"/>
                </a:solidFill>
                <a:effectLst/>
              </a:rPr>
              <a:t>.</a:t>
            </a:r>
            <a:endParaRPr lang="it-IT" sz="1200" dirty="0" smtClean="0">
              <a:solidFill>
                <a:srgbClr val="000000"/>
              </a:solidFill>
              <a:effectLst/>
            </a:endParaRPr>
          </a:p>
          <a:p>
            <a:pPr>
              <a:defRPr/>
            </a:pPr>
            <a:endParaRPr lang="it-IT" dirty="0"/>
          </a:p>
        </p:txBody>
      </p:sp>
      <p:sp>
        <p:nvSpPr>
          <p:cNvPr id="4" name="Segnaposto numero diapositiva 3"/>
          <p:cNvSpPr>
            <a:spLocks noGrp="1"/>
          </p:cNvSpPr>
          <p:nvPr>
            <p:ph type="sldNum" sz="quarter" idx="5"/>
          </p:nvPr>
        </p:nvSpPr>
        <p:spPr/>
        <p:txBody>
          <a:bodyPr/>
          <a:lstStyle/>
          <a:p>
            <a:pPr>
              <a:defRPr/>
            </a:pPr>
            <a:fld id="{3FCD6AEC-75C4-B14C-B1F2-F4628E9D8496}" type="slidenum">
              <a:rPr lang="it-IT" smtClean="0"/>
              <a:pPr>
                <a:defRPr/>
              </a:pPr>
              <a:t>49</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p:txBody>
          <a:bodyPr/>
          <a:lstStyle/>
          <a:p>
            <a:pPr>
              <a:defRPr/>
            </a:pPr>
            <a:fld id="{3FCD6AEC-75C4-B14C-B1F2-F4628E9D8496}" type="slidenum">
              <a:rPr lang="it-IT" smtClean="0"/>
              <a:pPr>
                <a:defRPr/>
              </a:pPr>
              <a:t>50</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p:txBody>
          <a:bodyPr/>
          <a:lstStyle/>
          <a:p>
            <a:pPr>
              <a:defRPr/>
            </a:pPr>
            <a:fld id="{3FCD6AEC-75C4-B14C-B1F2-F4628E9D8496}" type="slidenum">
              <a:rPr lang="it-IT" smtClean="0"/>
              <a:pPr>
                <a:defRPr/>
              </a:pPr>
              <a:t>51</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p:txBody>
          <a:bodyPr/>
          <a:lstStyle/>
          <a:p>
            <a:pPr>
              <a:defRPr/>
            </a:pPr>
            <a:fld id="{3FCD6AEC-75C4-B14C-B1F2-F4628E9D8496}" type="slidenum">
              <a:rPr lang="it-IT" smtClean="0"/>
              <a:pPr>
                <a:defRPr/>
              </a:pPr>
              <a:t>52</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endParaRPr lang="it-IT" dirty="0"/>
          </a:p>
        </p:txBody>
      </p:sp>
      <p:sp>
        <p:nvSpPr>
          <p:cNvPr id="4" name="Segnaposto numero diapositiva 3"/>
          <p:cNvSpPr>
            <a:spLocks noGrp="1"/>
          </p:cNvSpPr>
          <p:nvPr>
            <p:ph type="sldNum" sz="quarter" idx="5"/>
          </p:nvPr>
        </p:nvSpPr>
        <p:spPr/>
        <p:txBody>
          <a:bodyPr/>
          <a:lstStyle/>
          <a:p>
            <a:pPr>
              <a:defRPr/>
            </a:pPr>
            <a:fld id="{3FCD6AEC-75C4-B14C-B1F2-F4628E9D8496}" type="slidenum">
              <a:rPr lang="it-IT" smtClean="0"/>
              <a:pPr>
                <a:defRPr/>
              </a:pPr>
              <a:t>53</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defTabSz="762000" eaLnBrk="0" hangingPunct="0"/>
            <a:r>
              <a:rPr lang="it-IT" sz="1200" b="1" dirty="0" smtClean="0">
                <a:latin typeface="Arial" pitchFamily="34" charset="0"/>
              </a:rPr>
              <a:t>A fronte di una medicina sempre più “scientifica” ed</a:t>
            </a:r>
          </a:p>
          <a:p>
            <a:pPr algn="l" defTabSz="762000" eaLnBrk="0" hangingPunct="0"/>
            <a:r>
              <a:rPr lang="it-IT" sz="1200" b="1" dirty="0" smtClean="0">
                <a:latin typeface="Arial" pitchFamily="34" charset="0"/>
              </a:rPr>
              <a:t>“</a:t>
            </a:r>
            <a:r>
              <a:rPr lang="it-IT" sz="1200" b="1" dirty="0" err="1" smtClean="0">
                <a:latin typeface="Arial" pitchFamily="34" charset="0"/>
              </a:rPr>
              <a:t>economicizzata</a:t>
            </a:r>
            <a:r>
              <a:rPr lang="it-IT" sz="1200" b="1" dirty="0" smtClean="0">
                <a:latin typeface="Arial" pitchFamily="34" charset="0"/>
              </a:rPr>
              <a:t>”, il momento magico medico-paziente</a:t>
            </a:r>
          </a:p>
          <a:p>
            <a:pPr algn="l" defTabSz="762000" eaLnBrk="0" hangingPunct="0"/>
            <a:r>
              <a:rPr lang="it-IT" sz="1200" b="1" dirty="0" smtClean="0">
                <a:latin typeface="Arial" pitchFamily="34" charset="0"/>
              </a:rPr>
              <a:t>deve sopravvivere…</a:t>
            </a:r>
          </a:p>
          <a:p>
            <a:pPr algn="l" defTabSz="762000" eaLnBrk="0" hangingPunct="0"/>
            <a:r>
              <a:rPr lang="it-IT" sz="1200" b="1" dirty="0" smtClean="0">
                <a:latin typeface="Arial" pitchFamily="34" charset="0"/>
              </a:rPr>
              <a:t>...non pratichiamo medicina molecolare o virtuale</a:t>
            </a:r>
          </a:p>
          <a:p>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54</a:t>
            </a:fld>
            <a:endParaRPr lang="it-IT"/>
          </a:p>
        </p:txBody>
      </p:sp>
    </p:spTree>
    <p:extLst>
      <p:ext uri="{BB962C8B-B14F-4D97-AF65-F5344CB8AC3E}">
        <p14:creationId xmlns:p14="http://schemas.microsoft.com/office/powerpoint/2010/main" val="357558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più</a:t>
            </a:r>
            <a:r>
              <a:rPr lang="it-IT" baseline="0" dirty="0" smtClean="0"/>
              <a:t> recente linea guida clinica pratica clinica pubblicata dall’Endocrine Society concorda che la TOS è indicata per il management dei sintomi </a:t>
            </a:r>
            <a:r>
              <a:rPr lang="it-IT" baseline="0" dirty="0" err="1" smtClean="0"/>
              <a:t>menopausali</a:t>
            </a:r>
            <a:endParaRPr lang="it-IT" baseline="0" dirty="0" smtClean="0"/>
          </a:p>
          <a:p>
            <a:r>
              <a:rPr lang="it-IT" baseline="0" dirty="0" smtClean="0"/>
              <a:t>In più presenta un approccio individualizzato al trattamento basato calcolando un rischio basale cardiovascolare e di K mammario di una donna prima di iniziare la terapia</a:t>
            </a:r>
          </a:p>
        </p:txBody>
      </p:sp>
      <p:sp>
        <p:nvSpPr>
          <p:cNvPr id="4" name="Segnaposto numero diapositiva 3"/>
          <p:cNvSpPr>
            <a:spLocks noGrp="1"/>
          </p:cNvSpPr>
          <p:nvPr>
            <p:ph type="sldNum" sz="quarter" idx="10"/>
          </p:nvPr>
        </p:nvSpPr>
        <p:spPr/>
        <p:txBody>
          <a:bodyPr/>
          <a:lstStyle/>
          <a:p>
            <a:fld id="{E8B80FD0-A9F0-F74A-A63D-0715CF382ED3}" type="slidenum">
              <a:rPr lang="it-IT" smtClean="0"/>
              <a:t>4</a:t>
            </a:fld>
            <a:endParaRPr lang="it-IT"/>
          </a:p>
        </p:txBody>
      </p:sp>
    </p:spTree>
    <p:extLst>
      <p:ext uri="{BB962C8B-B14F-4D97-AF65-F5344CB8AC3E}">
        <p14:creationId xmlns:p14="http://schemas.microsoft.com/office/powerpoint/2010/main" val="259520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passato</a:t>
            </a:r>
            <a:r>
              <a:rPr lang="it-IT" baseline="0" dirty="0" smtClean="0"/>
              <a:t> la TOS era utilizzata da alcuni per prevenire le patologie cardiovascolari, l’osteoporosi, il decadimento cognitivo e la demenza, tuttavia non viene più raccomandata nel lungo termine alla luce dei risultati del WHI, un insieme di 2 ampi trials randomizzati, che hanno dimostrato un profilo </a:t>
            </a:r>
            <a:r>
              <a:rPr lang="it-IT" baseline="0" dirty="0" err="1" smtClean="0"/>
              <a:t>sfavorevolr</a:t>
            </a:r>
            <a:r>
              <a:rPr lang="it-IT" baseline="0" dirty="0" smtClean="0"/>
              <a:t> rischio-beneficio per la TOS.</a:t>
            </a:r>
          </a:p>
          <a:p>
            <a:r>
              <a:rPr lang="it-IT" dirty="0" smtClean="0"/>
              <a:t>CHD: il regime ormonale</a:t>
            </a:r>
            <a:r>
              <a:rPr lang="it-IT" baseline="0" dirty="0" smtClean="0"/>
              <a:t> preso in considerazione dalla WHI è stato estrogeni coniugati/MAP, ma è possibile che altre formulazione o dosi possano non avere gli stessi effetti negativi a livello cardiovascolare</a:t>
            </a:r>
          </a:p>
          <a:p>
            <a:r>
              <a:rPr lang="it-IT" baseline="0" dirty="0" smtClean="0"/>
              <a:t>OSTEOPOROSI: la scelta </a:t>
            </a:r>
            <a:r>
              <a:rPr lang="it-IT" baseline="0" dirty="0" err="1" smtClean="0"/>
              <a:t>terapeutoca</a:t>
            </a:r>
            <a:r>
              <a:rPr lang="it-IT" baseline="0" dirty="0" smtClean="0"/>
              <a:t> di </a:t>
            </a:r>
            <a:r>
              <a:rPr lang="it-IT" baseline="0" dirty="0" err="1" smtClean="0"/>
              <a:t>pirma</a:t>
            </a:r>
            <a:r>
              <a:rPr lang="it-IT" baseline="0" dirty="0" smtClean="0"/>
              <a:t> linea è rappresentata dai </a:t>
            </a:r>
            <a:r>
              <a:rPr lang="it-IT" baseline="0" dirty="0" err="1" smtClean="0"/>
              <a:t>bifosfonati</a:t>
            </a:r>
            <a:endParaRPr lang="it-IT" baseline="0" dirty="0" smtClean="0"/>
          </a:p>
          <a:p>
            <a:r>
              <a:rPr lang="it-IT" baseline="0" dirty="0" smtClean="0"/>
              <a:t>FUNZIONE COGNITIVA E DEMENZA: trials clinici hanno escluso benefici cognitivi globali</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10</a:t>
            </a:fld>
            <a:endParaRPr lang="it-IT"/>
          </a:p>
        </p:txBody>
      </p:sp>
    </p:spTree>
    <p:extLst>
      <p:ext uri="{BB962C8B-B14F-4D97-AF65-F5344CB8AC3E}">
        <p14:creationId xmlns:p14="http://schemas.microsoft.com/office/powerpoint/2010/main" val="116732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11</a:t>
            </a:fld>
            <a:endParaRPr lang="it-IT"/>
          </a:p>
        </p:txBody>
      </p:sp>
    </p:spTree>
    <p:extLst>
      <p:ext uri="{BB962C8B-B14F-4D97-AF65-F5344CB8AC3E}">
        <p14:creationId xmlns:p14="http://schemas.microsoft.com/office/powerpoint/2010/main" val="418781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Tratteremo</a:t>
            </a:r>
            <a:r>
              <a:rPr lang="it-IT" baseline="0" dirty="0" smtClean="0"/>
              <a:t> </a:t>
            </a:r>
            <a:r>
              <a:rPr lang="it-IT" baseline="0" dirty="0" err="1" smtClean="0"/>
              <a:t>meglo</a:t>
            </a:r>
            <a:r>
              <a:rPr lang="it-IT" baseline="0" dirty="0" smtClean="0"/>
              <a:t> questo argomento quando affronteremo il discorso Rischi e Benefici</a:t>
            </a:r>
            <a:endParaRPr lang="it-IT" dirty="0"/>
          </a:p>
        </p:txBody>
      </p:sp>
      <p:sp>
        <p:nvSpPr>
          <p:cNvPr id="4" name="Segnaposto numero diapositiva 3"/>
          <p:cNvSpPr>
            <a:spLocks noGrp="1"/>
          </p:cNvSpPr>
          <p:nvPr>
            <p:ph type="sldNum" sz="quarter" idx="10"/>
          </p:nvPr>
        </p:nvSpPr>
        <p:spPr/>
        <p:txBody>
          <a:bodyPr/>
          <a:lstStyle/>
          <a:p>
            <a:fld id="{E8B80FD0-A9F0-F74A-A63D-0715CF382ED3}" type="slidenum">
              <a:rPr lang="it-IT" smtClean="0"/>
              <a:t>12</a:t>
            </a:fld>
            <a:endParaRPr lang="it-IT"/>
          </a:p>
        </p:txBody>
      </p:sp>
    </p:spTree>
    <p:extLst>
      <p:ext uri="{BB962C8B-B14F-4D97-AF65-F5344CB8AC3E}">
        <p14:creationId xmlns:p14="http://schemas.microsoft.com/office/powerpoint/2010/main" val="308629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u="none" kern="1200" dirty="0" smtClean="0">
                <a:solidFill>
                  <a:schemeClr val="tx1"/>
                </a:solidFill>
                <a:latin typeface="+mn-lt"/>
                <a:ea typeface="+mn-ea"/>
                <a:cs typeface="+mn-cs"/>
              </a:rPr>
              <a:t>Si verificano</a:t>
            </a:r>
            <a:r>
              <a:rPr lang="it-IT" sz="1200" u="none" kern="1200" baseline="0" dirty="0" smtClean="0">
                <a:solidFill>
                  <a:schemeClr val="tx1"/>
                </a:solidFill>
                <a:latin typeface="+mn-lt"/>
                <a:ea typeface="+mn-ea"/>
                <a:cs typeface="+mn-cs"/>
              </a:rPr>
              <a:t> più frequentemente nella tarda transizione </a:t>
            </a:r>
            <a:r>
              <a:rPr lang="it-IT" sz="1200" u="none" kern="1200" baseline="0" dirty="0" err="1" smtClean="0">
                <a:solidFill>
                  <a:schemeClr val="tx1"/>
                </a:solidFill>
                <a:latin typeface="+mn-lt"/>
                <a:ea typeface="+mn-ea"/>
                <a:cs typeface="+mn-cs"/>
              </a:rPr>
              <a:t>menopausale</a:t>
            </a:r>
            <a:r>
              <a:rPr lang="it-IT" sz="1200" u="none" kern="1200" baseline="0" dirty="0" smtClean="0">
                <a:solidFill>
                  <a:schemeClr val="tx1"/>
                </a:solidFill>
                <a:latin typeface="+mn-lt"/>
                <a:ea typeface="+mn-ea"/>
                <a:cs typeface="+mn-cs"/>
              </a:rPr>
              <a:t> o nel primo periodo della </a:t>
            </a:r>
            <a:r>
              <a:rPr lang="it-IT" sz="1200" u="none" kern="1200" baseline="0" dirty="0" err="1" smtClean="0">
                <a:solidFill>
                  <a:schemeClr val="tx1"/>
                </a:solidFill>
                <a:latin typeface="+mn-lt"/>
                <a:ea typeface="+mn-ea"/>
                <a:cs typeface="+mn-cs"/>
              </a:rPr>
              <a:t>postmenopausa</a:t>
            </a:r>
            <a:r>
              <a:rPr lang="it-IT" sz="1200" u="none" kern="1200" baseline="0" dirty="0" smtClean="0">
                <a:solidFill>
                  <a:schemeClr val="tx1"/>
                </a:solidFill>
                <a:latin typeface="+mn-lt"/>
                <a:ea typeface="+mn-ea"/>
                <a:cs typeface="+mn-cs"/>
              </a:rPr>
              <a:t>. Nonostante esistano diverse terapie nessuna è davvero cosi efficace come la TOS. </a:t>
            </a:r>
          </a:p>
          <a:p>
            <a:r>
              <a:rPr lang="it-IT" sz="1200" u="none" kern="1200" baseline="0" dirty="0" smtClean="0">
                <a:solidFill>
                  <a:schemeClr val="tx1"/>
                </a:solidFill>
                <a:latin typeface="+mn-lt"/>
                <a:ea typeface="+mn-ea"/>
                <a:cs typeface="+mn-cs"/>
              </a:rPr>
              <a:t>Circa l’80% delle donne lamenta sintomi vasomotori, la maggior parte li descrive come severi, ma solo il 20-30% richiede una consulto medico per il trattamento, nonostante abbiano un impatto decisamente negativo sulla qualità di vita. </a:t>
            </a:r>
          </a:p>
          <a:p>
            <a:r>
              <a:rPr lang="it-IT" sz="1200" u="none" kern="1200" baseline="0" dirty="0" smtClean="0">
                <a:solidFill>
                  <a:schemeClr val="tx1"/>
                </a:solidFill>
                <a:latin typeface="+mn-lt"/>
                <a:ea typeface="+mn-ea"/>
                <a:cs typeface="+mn-cs"/>
              </a:rPr>
              <a:t>FDR: obesità, fumo, ridotta attività fisica, elevati livelli FSH, basso livello socio-economico, fattori etnici (afroamericane +++)</a:t>
            </a:r>
          </a:p>
          <a:p>
            <a:r>
              <a:rPr lang="it-IT" sz="1200" u="none" kern="1200" baseline="0" dirty="0" smtClean="0">
                <a:solidFill>
                  <a:schemeClr val="tx1"/>
                </a:solidFill>
                <a:latin typeface="+mn-lt"/>
                <a:ea typeface="+mn-ea"/>
                <a:cs typeface="+mn-cs"/>
              </a:rPr>
              <a:t>STUDIO SWAN (</a:t>
            </a:r>
            <a:r>
              <a:rPr lang="it-IT" sz="1200" u="none" kern="1200" baseline="0" dirty="0" err="1" smtClean="0">
                <a:solidFill>
                  <a:schemeClr val="tx1"/>
                </a:solidFill>
                <a:latin typeface="+mn-lt"/>
                <a:ea typeface="+mn-ea"/>
                <a:cs typeface="+mn-cs"/>
              </a:rPr>
              <a:t>Study</a:t>
            </a:r>
            <a:r>
              <a:rPr lang="it-IT" sz="1200" u="none" kern="1200" baseline="0" dirty="0" smtClean="0">
                <a:solidFill>
                  <a:schemeClr val="tx1"/>
                </a:solidFill>
                <a:latin typeface="+mn-lt"/>
                <a:ea typeface="+mn-ea"/>
                <a:cs typeface="+mn-cs"/>
              </a:rPr>
              <a:t> of </a:t>
            </a:r>
            <a:r>
              <a:rPr lang="it-IT" sz="1200" u="none" kern="1200" baseline="0" dirty="0" err="1" smtClean="0">
                <a:solidFill>
                  <a:schemeClr val="tx1"/>
                </a:solidFill>
                <a:latin typeface="+mn-lt"/>
                <a:ea typeface="+mn-ea"/>
                <a:cs typeface="+mn-cs"/>
              </a:rPr>
              <a:t>Women</a:t>
            </a:r>
            <a:r>
              <a:rPr lang="it-IT" sz="1200" u="none" kern="1200" baseline="0" dirty="0" smtClean="0">
                <a:solidFill>
                  <a:schemeClr val="tx1"/>
                </a:solidFill>
                <a:latin typeface="+mn-lt"/>
                <a:ea typeface="+mn-ea"/>
                <a:cs typeface="+mn-cs"/>
              </a:rPr>
              <a:t> </a:t>
            </a:r>
            <a:r>
              <a:rPr lang="it-IT" sz="1200" u="none" kern="1200" baseline="0" dirty="0" err="1" smtClean="0">
                <a:solidFill>
                  <a:schemeClr val="tx1"/>
                </a:solidFill>
                <a:latin typeface="+mn-lt"/>
                <a:ea typeface="+mn-ea"/>
                <a:cs typeface="+mn-cs"/>
              </a:rPr>
              <a:t>across</a:t>
            </a:r>
            <a:r>
              <a:rPr lang="it-IT" sz="1200" u="none" kern="1200" baseline="0" dirty="0" smtClean="0">
                <a:solidFill>
                  <a:schemeClr val="tx1"/>
                </a:solidFill>
                <a:latin typeface="+mn-lt"/>
                <a:ea typeface="+mn-ea"/>
                <a:cs typeface="+mn-cs"/>
              </a:rPr>
              <a:t> the </a:t>
            </a:r>
            <a:r>
              <a:rPr lang="it-IT" sz="1200" u="none" kern="1200" baseline="0" dirty="0" err="1" smtClean="0">
                <a:solidFill>
                  <a:schemeClr val="tx1"/>
                </a:solidFill>
                <a:latin typeface="+mn-lt"/>
                <a:ea typeface="+mn-ea"/>
                <a:cs typeface="+mn-cs"/>
              </a:rPr>
              <a:t>Nation</a:t>
            </a:r>
            <a:r>
              <a:rPr lang="it-IT" sz="1200" u="none" kern="1200" baseline="0" dirty="0" smtClean="0">
                <a:solidFill>
                  <a:schemeClr val="tx1"/>
                </a:solidFill>
                <a:latin typeface="+mn-lt"/>
                <a:ea typeface="+mn-ea"/>
                <a:cs typeface="+mn-cs"/>
              </a:rPr>
              <a:t>) 1449 donne, durata totale media dei sintomi vasomotori: 7,4 anni</a:t>
            </a:r>
          </a:p>
          <a:p>
            <a:r>
              <a:rPr lang="it-IT" sz="1200" u="none" kern="1200" baseline="0" dirty="0" smtClean="0">
                <a:solidFill>
                  <a:schemeClr val="tx1"/>
                </a:solidFill>
                <a:latin typeface="+mn-lt"/>
                <a:ea typeface="+mn-ea"/>
                <a:cs typeface="+mn-cs"/>
              </a:rPr>
              <a:t>Sono determinati da una disfunzione </a:t>
            </a:r>
            <a:r>
              <a:rPr lang="it-IT" sz="1200" u="none" kern="1200" baseline="0" dirty="0" err="1" smtClean="0">
                <a:solidFill>
                  <a:schemeClr val="tx1"/>
                </a:solidFill>
                <a:latin typeface="+mn-lt"/>
                <a:ea typeface="+mn-ea"/>
                <a:cs typeface="+mn-cs"/>
              </a:rPr>
              <a:t>termoregolatoria</a:t>
            </a:r>
            <a:r>
              <a:rPr lang="it-IT" sz="1200" u="none" kern="1200" baseline="0" dirty="0" smtClean="0">
                <a:solidFill>
                  <a:schemeClr val="tx1"/>
                </a:solidFill>
                <a:latin typeface="+mn-lt"/>
                <a:ea typeface="+mn-ea"/>
                <a:cs typeface="+mn-cs"/>
              </a:rPr>
              <a:t> a livello ipotalamico indotta dall’</a:t>
            </a:r>
            <a:r>
              <a:rPr lang="it-IT" sz="1200" u="none" kern="1200" baseline="0" dirty="0" err="1" smtClean="0">
                <a:solidFill>
                  <a:schemeClr val="tx1"/>
                </a:solidFill>
                <a:latin typeface="+mn-lt"/>
                <a:ea typeface="+mn-ea"/>
                <a:cs typeface="+mn-cs"/>
              </a:rPr>
              <a:t>ipoestrogenismo</a:t>
            </a:r>
            <a:r>
              <a:rPr lang="it-IT" sz="1200" u="none" kern="1200" baseline="0" dirty="0" smtClean="0">
                <a:solidFill>
                  <a:schemeClr val="tx1"/>
                </a:solidFill>
                <a:latin typeface="+mn-lt"/>
                <a:ea typeface="+mn-ea"/>
                <a:cs typeface="+mn-cs"/>
              </a:rPr>
              <a:t>.</a:t>
            </a:r>
          </a:p>
        </p:txBody>
      </p:sp>
      <p:sp>
        <p:nvSpPr>
          <p:cNvPr id="4" name="Segnaposto numero diapositiva 3"/>
          <p:cNvSpPr>
            <a:spLocks noGrp="1"/>
          </p:cNvSpPr>
          <p:nvPr>
            <p:ph type="sldNum" sz="quarter" idx="10"/>
          </p:nvPr>
        </p:nvSpPr>
        <p:spPr/>
        <p:txBody>
          <a:bodyPr/>
          <a:lstStyle/>
          <a:p>
            <a:fld id="{E8B80FD0-A9F0-F74A-A63D-0715CF382ED3}" type="slidenum">
              <a:rPr lang="it-IT" smtClean="0"/>
              <a:t>13</a:t>
            </a:fld>
            <a:endParaRPr lang="it-IT"/>
          </a:p>
        </p:txBody>
      </p:sp>
    </p:spTree>
    <p:extLst>
      <p:ext uri="{BB962C8B-B14F-4D97-AF65-F5344CB8AC3E}">
        <p14:creationId xmlns:p14="http://schemas.microsoft.com/office/powerpoint/2010/main" val="64006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u="none" kern="1200" dirty="0" err="1" smtClean="0">
                <a:solidFill>
                  <a:schemeClr val="tx1"/>
                </a:solidFill>
                <a:latin typeface="+mn-lt"/>
                <a:ea typeface="+mn-ea"/>
                <a:cs typeface="+mn-cs"/>
              </a:rPr>
              <a:t>Iud-lng</a:t>
            </a:r>
            <a:r>
              <a:rPr lang="it-IT" sz="1200" u="none" kern="1200" dirty="0" smtClean="0">
                <a:solidFill>
                  <a:schemeClr val="tx1"/>
                </a:solidFill>
                <a:latin typeface="+mn-lt"/>
                <a:ea typeface="+mn-ea"/>
                <a:cs typeface="+mn-cs"/>
              </a:rPr>
              <a:t>: assorbimento sistemico di </a:t>
            </a:r>
            <a:r>
              <a:rPr lang="it-IT" sz="1200" u="none" kern="1200" dirty="0" err="1" smtClean="0">
                <a:solidFill>
                  <a:schemeClr val="tx1"/>
                </a:solidFill>
                <a:latin typeface="+mn-lt"/>
                <a:ea typeface="+mn-ea"/>
                <a:cs typeface="+mn-cs"/>
              </a:rPr>
              <a:t>lng</a:t>
            </a:r>
            <a:r>
              <a:rPr lang="it-IT" sz="1200" u="none" kern="1200" dirty="0" smtClean="0">
                <a:solidFill>
                  <a:schemeClr val="tx1"/>
                </a:solidFill>
                <a:latin typeface="+mn-lt"/>
                <a:ea typeface="+mn-ea"/>
                <a:cs typeface="+mn-cs"/>
              </a:rPr>
              <a:t>, aumentato rischio di K mammario , attenzione!</a:t>
            </a:r>
          </a:p>
          <a:p>
            <a:r>
              <a:rPr lang="it-IT" sz="1200" u="none" kern="1200" dirty="0" smtClean="0">
                <a:solidFill>
                  <a:schemeClr val="tx1"/>
                </a:solidFill>
                <a:latin typeface="+mn-lt"/>
                <a:ea typeface="+mn-ea"/>
                <a:cs typeface="+mn-cs"/>
              </a:rPr>
              <a:t>CONTROINDICAZIONI: K mammella,</a:t>
            </a:r>
            <a:r>
              <a:rPr lang="it-IT" sz="1200" u="none" kern="1200" baseline="0" dirty="0" smtClean="0">
                <a:solidFill>
                  <a:schemeClr val="tx1"/>
                </a:solidFill>
                <a:latin typeface="+mn-lt"/>
                <a:ea typeface="+mn-ea"/>
                <a:cs typeface="+mn-cs"/>
              </a:rPr>
              <a:t> rischio CHD o VTE</a:t>
            </a:r>
          </a:p>
          <a:p>
            <a:r>
              <a:rPr lang="it-IT" sz="1200" u="none" kern="1200" baseline="0" dirty="0" smtClean="0">
                <a:solidFill>
                  <a:schemeClr val="tx1"/>
                </a:solidFill>
                <a:latin typeface="+mn-lt"/>
                <a:ea typeface="+mn-ea"/>
                <a:cs typeface="+mn-cs"/>
              </a:rPr>
              <a:t>Oppure opzioni non ormonali in pazienti che hanno sospeso la terapia e che lamentano vampate persistenti</a:t>
            </a:r>
          </a:p>
          <a:p>
            <a:r>
              <a:rPr lang="it-IT" sz="1200" u="none" kern="1200" baseline="0" dirty="0" err="1" smtClean="0">
                <a:solidFill>
                  <a:schemeClr val="tx1"/>
                </a:solidFill>
                <a:latin typeface="+mn-lt"/>
                <a:ea typeface="+mn-ea"/>
                <a:cs typeface="+mn-cs"/>
              </a:rPr>
              <a:t>Paroxetina</a:t>
            </a:r>
            <a:r>
              <a:rPr lang="it-IT" sz="1200" u="none" kern="1200" baseline="0" dirty="0" smtClean="0">
                <a:solidFill>
                  <a:schemeClr val="tx1"/>
                </a:solidFill>
                <a:latin typeface="+mn-lt"/>
                <a:ea typeface="+mn-ea"/>
                <a:cs typeface="+mn-cs"/>
              </a:rPr>
              <a:t> blocca la conversione del </a:t>
            </a:r>
            <a:r>
              <a:rPr lang="it-IT" sz="1200" u="none" kern="1200" baseline="0" dirty="0" err="1" smtClean="0">
                <a:solidFill>
                  <a:schemeClr val="tx1"/>
                </a:solidFill>
                <a:latin typeface="+mn-lt"/>
                <a:ea typeface="+mn-ea"/>
                <a:cs typeface="+mn-cs"/>
              </a:rPr>
              <a:t>tamoxifene</a:t>
            </a:r>
            <a:r>
              <a:rPr lang="it-IT" sz="1200" u="none" kern="1200" baseline="0" dirty="0" smtClean="0">
                <a:solidFill>
                  <a:schemeClr val="tx1"/>
                </a:solidFill>
                <a:latin typeface="+mn-lt"/>
                <a:ea typeface="+mn-ea"/>
                <a:cs typeface="+mn-cs"/>
              </a:rPr>
              <a:t> nei suoi metaboliti attivi</a:t>
            </a:r>
          </a:p>
          <a:p>
            <a:r>
              <a:rPr lang="it-IT" sz="1200" u="none" kern="1200" baseline="0" dirty="0" smtClean="0">
                <a:solidFill>
                  <a:schemeClr val="tx1"/>
                </a:solidFill>
                <a:latin typeface="+mn-lt"/>
                <a:ea typeface="+mn-ea"/>
                <a:cs typeface="+mn-cs"/>
              </a:rPr>
              <a:t>La </a:t>
            </a:r>
            <a:r>
              <a:rPr lang="it-IT" sz="1200" u="none" kern="1200" baseline="0" dirty="0" err="1" smtClean="0">
                <a:solidFill>
                  <a:schemeClr val="tx1"/>
                </a:solidFill>
                <a:latin typeface="+mn-lt"/>
                <a:ea typeface="+mn-ea"/>
                <a:cs typeface="+mn-cs"/>
              </a:rPr>
              <a:t>clonidina</a:t>
            </a:r>
            <a:r>
              <a:rPr lang="it-IT" sz="1200" u="none" kern="1200" baseline="0" dirty="0" smtClean="0">
                <a:solidFill>
                  <a:schemeClr val="tx1"/>
                </a:solidFill>
                <a:latin typeface="+mn-lt"/>
                <a:ea typeface="+mn-ea"/>
                <a:cs typeface="+mn-cs"/>
              </a:rPr>
              <a:t> si usa infrequentemente per i suoi EC (bocca </a:t>
            </a:r>
            <a:r>
              <a:rPr lang="it-IT" sz="1200" u="none" kern="1200" baseline="0" dirty="0" err="1" smtClean="0">
                <a:solidFill>
                  <a:schemeClr val="tx1"/>
                </a:solidFill>
                <a:latin typeface="+mn-lt"/>
                <a:ea typeface="+mn-ea"/>
                <a:cs typeface="+mn-cs"/>
              </a:rPr>
              <a:t>secc</a:t>
            </a:r>
            <a:r>
              <a:rPr lang="it-IT" sz="1200" u="none" kern="1200" baseline="0" dirty="0" smtClean="0">
                <a:solidFill>
                  <a:schemeClr val="tx1"/>
                </a:solidFill>
                <a:latin typeface="+mn-lt"/>
                <a:ea typeface="+mn-ea"/>
                <a:cs typeface="+mn-cs"/>
              </a:rPr>
              <a:t>, vertigini, costipazione, sonnolenza)</a:t>
            </a:r>
            <a:endParaRPr lang="it-IT" sz="1200" u="none"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E8B80FD0-A9F0-F74A-A63D-0715CF382ED3}" type="slidenum">
              <a:rPr lang="it-IT" smtClean="0"/>
              <a:t>14</a:t>
            </a:fld>
            <a:endParaRPr lang="it-IT"/>
          </a:p>
        </p:txBody>
      </p:sp>
    </p:spTree>
    <p:extLst>
      <p:ext uri="{BB962C8B-B14F-4D97-AF65-F5344CB8AC3E}">
        <p14:creationId xmlns:p14="http://schemas.microsoft.com/office/powerpoint/2010/main" val="64006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it-IT" smtClean="0"/>
              <a:t>Fare clic per modificare stile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651A0C47-018D-4460-B945-BFF7981B6CA6}" type="datetimeFigureOut">
              <a:rPr lang="en-US" smtClean="0"/>
              <a:t>28/10/16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651A0C47-018D-4460-B945-BFF7981B6CA6}" type="datetimeFigureOut">
              <a:rPr lang="en-US" smtClean="0"/>
              <a:t>28/10/16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651A0C47-018D-4460-B945-BFF7981B6CA6}" type="datetimeFigureOut">
              <a:rPr lang="en-US" smtClean="0"/>
              <a:t>28/10/16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it-IT" smtClean="0"/>
              <a:t>Fare clic per modificare stile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51A0C47-018D-4460-B945-BFF7981B6CA6}" type="datetimeFigureOut">
              <a:rPr lang="en-US" smtClean="0"/>
              <a:t>28/10/16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it-IT" smtClean="0"/>
              <a:t>Fare clic per modificare stile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28/10/16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28/10/16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‹n.›</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28/10/16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28/10/16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it-IT" smtClean="0"/>
              <a:t>Fare clic per modificare stile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51A0C47-018D-4460-B945-BFF7981B6CA6}" type="datetimeFigureOut">
              <a:rPr lang="en-US" smtClean="0"/>
              <a:t>28/10/16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it-IT" smtClean="0"/>
              <a:t>Fare clic per modificare stile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28/10/16</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590800"/>
            <a:ext cx="9144000" cy="2143125"/>
          </a:xfrm>
        </p:spPr>
        <p:txBody>
          <a:bodyPr/>
          <a:lstStyle/>
          <a:p>
            <a:pPr eaLnBrk="1" hangingPunct="1">
              <a:defRPr/>
            </a:pPr>
            <a:r>
              <a:rPr lang="it-IT" sz="4000" b="1" dirty="0" smtClean="0">
                <a:solidFill>
                  <a:srgbClr val="E5CFF1"/>
                </a:solidFill>
                <a:effectLst>
                  <a:outerShdw blurRad="38100" dist="38100" dir="2700000" algn="tl">
                    <a:srgbClr val="000000"/>
                  </a:outerShdw>
                </a:effectLst>
                <a:ea typeface="ヒラギノ角ゴ Pro W6" charset="0"/>
              </a:rPr>
              <a:t>TERAPIA ORMONALE SOSTITUTIVA</a:t>
            </a:r>
            <a:br>
              <a:rPr lang="it-IT" sz="4000" b="1" dirty="0" smtClean="0">
                <a:solidFill>
                  <a:srgbClr val="E5CFF1"/>
                </a:solidFill>
                <a:effectLst>
                  <a:outerShdw blurRad="38100" dist="38100" dir="2700000" algn="tl">
                    <a:srgbClr val="000000"/>
                  </a:outerShdw>
                </a:effectLst>
                <a:ea typeface="ヒラギノ角ゴ Pro W6" charset="0"/>
              </a:rPr>
            </a:br>
            <a:r>
              <a:rPr lang="it-IT" sz="4000" b="1" dirty="0" smtClean="0">
                <a:solidFill>
                  <a:srgbClr val="E5CFF1"/>
                </a:solidFill>
                <a:effectLst>
                  <a:outerShdw blurRad="38100" dist="38100" dir="2700000" algn="tl">
                    <a:srgbClr val="000000"/>
                  </a:outerShdw>
                </a:effectLst>
                <a:ea typeface="ヒラギノ角ゴ Pro W6" charset="0"/>
              </a:rPr>
              <a:t>INDICAZIONI</a:t>
            </a:r>
            <a:br>
              <a:rPr lang="it-IT" sz="4000" b="1" dirty="0" smtClean="0">
                <a:solidFill>
                  <a:srgbClr val="E5CFF1"/>
                </a:solidFill>
                <a:effectLst>
                  <a:outerShdw blurRad="38100" dist="38100" dir="2700000" algn="tl">
                    <a:srgbClr val="000000"/>
                  </a:outerShdw>
                </a:effectLst>
                <a:ea typeface="ヒラギノ角ゴ Pro W6" charset="0"/>
              </a:rPr>
            </a:br>
            <a:r>
              <a:rPr lang="it-IT" sz="4000" b="1" dirty="0" smtClean="0">
                <a:solidFill>
                  <a:srgbClr val="E5CFF1"/>
                </a:solidFill>
                <a:effectLst>
                  <a:outerShdw blurRad="38100" dist="38100" dir="2700000" algn="tl">
                    <a:srgbClr val="000000"/>
                  </a:outerShdw>
                </a:effectLst>
                <a:ea typeface="ヒラギノ角ゴ Pro W6" charset="0"/>
              </a:rPr>
              <a:t>RISCHI E BENEFICI</a:t>
            </a:r>
            <a:endParaRPr lang="it-IT" sz="4000" b="1" dirty="0">
              <a:solidFill>
                <a:srgbClr val="E5CFF1"/>
              </a:solidFill>
              <a:effectLst>
                <a:outerShdw blurRad="38100" dist="38100" dir="2700000" algn="tl">
                  <a:srgbClr val="000000"/>
                </a:outerShdw>
              </a:effectLst>
              <a:ea typeface="ヒラギノ角ゴ Pro W6" charset="0"/>
            </a:endParaRPr>
          </a:p>
        </p:txBody>
      </p:sp>
      <p:sp>
        <p:nvSpPr>
          <p:cNvPr id="26626" name="Text Box 5"/>
          <p:cNvSpPr txBox="1">
            <a:spLocks noChangeArrowheads="1"/>
          </p:cNvSpPr>
          <p:nvPr/>
        </p:nvSpPr>
        <p:spPr bwMode="auto">
          <a:xfrm>
            <a:off x="1676400" y="5867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Osaka" charset="0"/>
                <a:cs typeface="Osaka" charset="0"/>
              </a:defRPr>
            </a:lvl1pPr>
            <a:lvl2pPr marL="742950" indent="-285750" eaLnBrk="0" hangingPunct="0">
              <a:defRPr sz="2000">
                <a:solidFill>
                  <a:schemeClr val="tx1"/>
                </a:solidFill>
                <a:latin typeface="Arial" charset="0"/>
                <a:ea typeface="Osaka" charset="0"/>
                <a:cs typeface="Osaka" charset="0"/>
              </a:defRPr>
            </a:lvl2pPr>
            <a:lvl3pPr marL="1143000" indent="-228600" eaLnBrk="0" hangingPunct="0">
              <a:defRPr sz="2000">
                <a:solidFill>
                  <a:schemeClr val="tx1"/>
                </a:solidFill>
                <a:latin typeface="Arial" charset="0"/>
                <a:ea typeface="Osaka" charset="0"/>
                <a:cs typeface="Osaka" charset="0"/>
              </a:defRPr>
            </a:lvl3pPr>
            <a:lvl4pPr marL="1600200" indent="-228600" eaLnBrk="0" hangingPunct="0">
              <a:defRPr sz="2000">
                <a:solidFill>
                  <a:schemeClr val="tx1"/>
                </a:solidFill>
                <a:latin typeface="Arial" charset="0"/>
                <a:ea typeface="Osaka" charset="0"/>
                <a:cs typeface="Osaka" charset="0"/>
              </a:defRPr>
            </a:lvl4pPr>
            <a:lvl5pPr marL="2057400" indent="-228600" eaLnBrk="0" hangingPunct="0">
              <a:defRPr sz="2000">
                <a:solidFill>
                  <a:schemeClr val="tx1"/>
                </a:solidFill>
                <a:latin typeface="Arial" charset="0"/>
                <a:ea typeface="Osaka" charset="0"/>
                <a:cs typeface="Osaka" charset="0"/>
              </a:defRPr>
            </a:lvl5pPr>
            <a:lvl6pPr marL="25146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6pPr>
            <a:lvl7pPr marL="29718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7pPr>
            <a:lvl8pPr marL="34290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8pPr>
            <a:lvl9pPr marL="38862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9pPr>
          </a:lstStyle>
          <a:p>
            <a:pPr eaLnBrk="1" hangingPunct="1">
              <a:spcBef>
                <a:spcPct val="50000"/>
              </a:spcBef>
            </a:pPr>
            <a:endParaRPr lang="it-IT"/>
          </a:p>
        </p:txBody>
      </p:sp>
      <p:sp>
        <p:nvSpPr>
          <p:cNvPr id="2054" name="Text Box 6"/>
          <p:cNvSpPr txBox="1">
            <a:spLocks noChangeArrowheads="1"/>
          </p:cNvSpPr>
          <p:nvPr/>
        </p:nvSpPr>
        <p:spPr bwMode="auto">
          <a:xfrm>
            <a:off x="0" y="5329238"/>
            <a:ext cx="9144000" cy="1243012"/>
          </a:xfrm>
          <a:prstGeom prst="rect">
            <a:avLst/>
          </a:prstGeom>
          <a:noFill/>
          <a:ln w="9525">
            <a:noFill/>
            <a:miter lim="800000"/>
            <a:headEnd/>
            <a:tailEnd/>
          </a:ln>
          <a:effectLst/>
        </p:spPr>
        <p:txBody>
          <a:bodyPr>
            <a:spAutoFit/>
          </a:bodyPr>
          <a:lstStyle>
            <a:lvl1pPr eaLnBrk="0" hangingPunct="0">
              <a:defRPr sz="2000">
                <a:solidFill>
                  <a:schemeClr val="tx1"/>
                </a:solidFill>
                <a:latin typeface="Arial" charset="0"/>
                <a:ea typeface="Osaka" charset="0"/>
                <a:cs typeface="Osaka" charset="0"/>
              </a:defRPr>
            </a:lvl1pPr>
            <a:lvl2pPr marL="742950" indent="-285750" eaLnBrk="0" hangingPunct="0">
              <a:defRPr sz="2000">
                <a:solidFill>
                  <a:schemeClr val="tx1"/>
                </a:solidFill>
                <a:latin typeface="Arial" charset="0"/>
                <a:ea typeface="Osaka" charset="0"/>
                <a:cs typeface="Osaka" charset="0"/>
              </a:defRPr>
            </a:lvl2pPr>
            <a:lvl3pPr marL="1143000" indent="-228600" eaLnBrk="0" hangingPunct="0">
              <a:defRPr sz="2000">
                <a:solidFill>
                  <a:schemeClr val="tx1"/>
                </a:solidFill>
                <a:latin typeface="Arial" charset="0"/>
                <a:ea typeface="Osaka" charset="0"/>
                <a:cs typeface="Osaka" charset="0"/>
              </a:defRPr>
            </a:lvl3pPr>
            <a:lvl4pPr marL="1600200" indent="-228600" eaLnBrk="0" hangingPunct="0">
              <a:defRPr sz="2000">
                <a:solidFill>
                  <a:schemeClr val="tx1"/>
                </a:solidFill>
                <a:latin typeface="Arial" charset="0"/>
                <a:ea typeface="Osaka" charset="0"/>
                <a:cs typeface="Osaka" charset="0"/>
              </a:defRPr>
            </a:lvl4pPr>
            <a:lvl5pPr marL="2057400" indent="-228600" eaLnBrk="0" hangingPunct="0">
              <a:defRPr sz="2000">
                <a:solidFill>
                  <a:schemeClr val="tx1"/>
                </a:solidFill>
                <a:latin typeface="Arial" charset="0"/>
                <a:ea typeface="Osaka" charset="0"/>
                <a:cs typeface="Osaka" charset="0"/>
              </a:defRPr>
            </a:lvl5pPr>
            <a:lvl6pPr marL="25146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6pPr>
            <a:lvl7pPr marL="29718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7pPr>
            <a:lvl8pPr marL="34290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8pPr>
            <a:lvl9pPr marL="3886200" indent="-228600" algn="ctr" eaLnBrk="0" fontAlgn="base" hangingPunct="0">
              <a:lnSpc>
                <a:spcPct val="90000"/>
              </a:lnSpc>
              <a:spcBef>
                <a:spcPct val="20000"/>
              </a:spcBef>
              <a:spcAft>
                <a:spcPct val="0"/>
              </a:spcAft>
              <a:defRPr sz="2000">
                <a:solidFill>
                  <a:schemeClr val="tx1"/>
                </a:solidFill>
                <a:latin typeface="Arial" charset="0"/>
                <a:ea typeface="Osaka" charset="0"/>
                <a:cs typeface="Osaka" charset="0"/>
              </a:defRPr>
            </a:lvl9pPr>
          </a:lstStyle>
          <a:p>
            <a:pPr eaLnBrk="1" hangingPunct="1">
              <a:defRPr/>
            </a:pPr>
            <a:r>
              <a:rPr lang="it-IT" sz="2400" dirty="0" err="1" smtClean="0">
                <a:solidFill>
                  <a:srgbClr val="FFFFFF"/>
                </a:solidFill>
                <a:effectLst>
                  <a:outerShdw blurRad="38100" dist="38100" dir="2700000" algn="tl">
                    <a:srgbClr val="000000"/>
                  </a:outerShdw>
                </a:effectLst>
                <a:latin typeface="+mn-lt"/>
              </a:rPr>
              <a:t>Drssa</a:t>
            </a:r>
            <a:r>
              <a:rPr lang="it-IT" sz="2400" dirty="0" smtClean="0">
                <a:solidFill>
                  <a:srgbClr val="FFFFFF"/>
                </a:solidFill>
                <a:effectLst>
                  <a:outerShdw blurRad="38100" dist="38100" dir="2700000" algn="tl">
                    <a:srgbClr val="000000"/>
                  </a:outerShdw>
                </a:effectLst>
                <a:latin typeface="+mn-lt"/>
              </a:rPr>
              <a:t> Peroni Maria</a:t>
            </a:r>
          </a:p>
          <a:p>
            <a:pPr eaLnBrk="1" hangingPunct="1">
              <a:defRPr/>
            </a:pPr>
            <a:r>
              <a:rPr lang="it-IT" sz="2400" dirty="0" smtClean="0">
                <a:solidFill>
                  <a:srgbClr val="FFFFFF"/>
                </a:solidFill>
                <a:effectLst>
                  <a:outerShdw blurRad="38100" dist="38100" dir="2700000" algn="tl">
                    <a:srgbClr val="000000"/>
                  </a:outerShdw>
                </a:effectLst>
                <a:latin typeface="+mn-lt"/>
              </a:rPr>
              <a:t>Centro Ginecologia Endocrinologica</a:t>
            </a:r>
          </a:p>
          <a:p>
            <a:pPr eaLnBrk="1" hangingPunct="1">
              <a:defRPr/>
            </a:pPr>
            <a:r>
              <a:rPr lang="it-IT" sz="2400" dirty="0" smtClean="0">
                <a:solidFill>
                  <a:srgbClr val="FFFFFF"/>
                </a:solidFill>
                <a:effectLst>
                  <a:outerShdw blurRad="38100" dist="38100" dir="2700000" algn="tl">
                    <a:srgbClr val="000000"/>
                  </a:outerShdw>
                </a:effectLst>
                <a:latin typeface="+mn-lt"/>
              </a:rPr>
              <a:t>Fondazione Poliambulanza </a:t>
            </a:r>
          </a:p>
        </p:txBody>
      </p:sp>
      <p:sp>
        <p:nvSpPr>
          <p:cNvPr id="2" name="Rectangle 2"/>
          <p:cNvSpPr>
            <a:spLocks noChangeArrowheads="1"/>
          </p:cNvSpPr>
          <p:nvPr/>
        </p:nvSpPr>
        <p:spPr bwMode="auto">
          <a:xfrm>
            <a:off x="0" y="147638"/>
            <a:ext cx="9144000" cy="1223962"/>
          </a:xfrm>
          <a:prstGeom prst="rect">
            <a:avLst/>
          </a:prstGeom>
          <a:noFill/>
          <a:ln w="9525">
            <a:noFill/>
            <a:miter lim="800000"/>
            <a:headEnd/>
            <a:tailEnd/>
          </a:ln>
        </p:spPr>
        <p:txBody>
          <a:bodyPr anchor="ctr"/>
          <a:lstStyle/>
          <a:p>
            <a:pPr>
              <a:lnSpc>
                <a:spcPct val="100000"/>
              </a:lnSpc>
              <a:spcBef>
                <a:spcPct val="0"/>
              </a:spcBef>
              <a:defRPr/>
            </a:pPr>
            <a:r>
              <a:rPr kumimoji="1" lang="en-US" sz="2400" i="1">
                <a:solidFill>
                  <a:srgbClr val="FFFFFF"/>
                </a:solidFill>
                <a:effectLst>
                  <a:outerShdw blurRad="38100" dist="38100" dir="2700000" algn="tl">
                    <a:srgbClr val="000000"/>
                  </a:outerShdw>
                </a:effectLst>
                <a:ea typeface="ヒラギノ角ゴ Pro W6" charset="0"/>
                <a:cs typeface="ヒラギノ角ゴ Pro W6" charset="0"/>
              </a:rPr>
              <a:t>.</a:t>
            </a:r>
            <a:r>
              <a:rPr kumimoji="1" lang="en-US" sz="2400" i="1">
                <a:solidFill>
                  <a:srgbClr val="FFFFFF"/>
                </a:solidFill>
                <a:effectLst>
                  <a:outerShdw blurRad="38100" dist="38100" dir="2700000" algn="tl">
                    <a:srgbClr val="000000"/>
                  </a:outerShdw>
                </a:effectLst>
                <a:latin typeface="Futura" charset="0"/>
                <a:ea typeface="ヒラギノ角ゴ Pro W6" charset="0"/>
                <a:cs typeface="ヒラギノ角ゴ Pro W6" charset="0"/>
              </a:rPr>
              <a:t>     </a:t>
            </a:r>
          </a:p>
        </p:txBody>
      </p:sp>
      <p:pic>
        <p:nvPicPr>
          <p:cNvPr id="26629" name="Immagine 2"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66688"/>
            <a:ext cx="5715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2854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a:xfrm>
            <a:off x="361155" y="111298"/>
            <a:ext cx="7058024" cy="538316"/>
          </a:xfrm>
        </p:spPr>
        <p:txBody>
          <a:bodyPr>
            <a:normAutofit fontScale="90000"/>
          </a:bodyPr>
          <a:lstStyle/>
          <a:p>
            <a:r>
              <a:rPr lang="en-US" dirty="0" err="1" smtClean="0">
                <a:solidFill>
                  <a:srgbClr val="E5CFF1"/>
                </a:solidFill>
              </a:rPr>
              <a:t>Menopausa</a:t>
            </a:r>
            <a:r>
              <a:rPr lang="en-US" dirty="0" smtClean="0">
                <a:solidFill>
                  <a:srgbClr val="E5CFF1"/>
                </a:solidFill>
              </a:rPr>
              <a:t>: </a:t>
            </a:r>
            <a:r>
              <a:rPr lang="en-US" dirty="0" err="1" smtClean="0">
                <a:solidFill>
                  <a:srgbClr val="E5CFF1"/>
                </a:solidFill>
              </a:rPr>
              <a:t>sintomi</a:t>
            </a:r>
            <a:r>
              <a:rPr lang="en-US" dirty="0" smtClean="0">
                <a:solidFill>
                  <a:srgbClr val="E5CFF1"/>
                </a:solidFill>
              </a:rPr>
              <a:t> </a:t>
            </a:r>
            <a:r>
              <a:rPr lang="en-US" dirty="0" err="1" smtClean="0">
                <a:solidFill>
                  <a:srgbClr val="E5CFF1"/>
                </a:solidFill>
              </a:rPr>
              <a:t>tardivi</a:t>
            </a:r>
            <a:endParaRPr lang="en-US" dirty="0">
              <a:solidFill>
                <a:srgbClr val="E5CFF1"/>
              </a:solidFill>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29" y="899525"/>
            <a:ext cx="71437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8106"/>
          <a:stretch/>
        </p:blipFill>
        <p:spPr bwMode="auto">
          <a:xfrm>
            <a:off x="6644883" y="3696914"/>
            <a:ext cx="2299563" cy="273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37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8106"/>
          <a:stretch/>
        </p:blipFill>
        <p:spPr bwMode="auto">
          <a:xfrm>
            <a:off x="113380" y="740004"/>
            <a:ext cx="4767898" cy="567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293" y="3575957"/>
            <a:ext cx="1866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15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E5CFF1"/>
                </a:solidFill>
              </a:rPr>
              <a:t>Importanza dell’età</a:t>
            </a:r>
            <a:endParaRPr lang="it-IT" dirty="0">
              <a:solidFill>
                <a:srgbClr val="E5CFF1"/>
              </a:solidFill>
            </a:endParaRPr>
          </a:p>
        </p:txBody>
      </p:sp>
      <p:sp>
        <p:nvSpPr>
          <p:cNvPr id="3" name="Segnaposto contenuto 2"/>
          <p:cNvSpPr>
            <a:spLocks noGrp="1"/>
          </p:cNvSpPr>
          <p:nvPr>
            <p:ph idx="1"/>
          </p:nvPr>
        </p:nvSpPr>
        <p:spPr/>
        <p:txBody>
          <a:bodyPr>
            <a:normAutofit/>
          </a:bodyPr>
          <a:lstStyle/>
          <a:p>
            <a:r>
              <a:rPr lang="it-IT" dirty="0" smtClean="0"/>
              <a:t>Mentre la WHI ha chiaramente dimostrato effetti avversi della TOS nelle donne in </a:t>
            </a:r>
            <a:r>
              <a:rPr lang="it-IT" dirty="0" err="1" smtClean="0"/>
              <a:t>postmenopausa</a:t>
            </a:r>
            <a:r>
              <a:rPr lang="it-IT" dirty="0" smtClean="0"/>
              <a:t> più anziane (&gt; 60 anni), questo certamente non è il gruppo di donne che si presenta dal ginecologo con l’inizio dei sintomi </a:t>
            </a:r>
            <a:r>
              <a:rPr lang="it-IT" dirty="0" err="1" smtClean="0"/>
              <a:t>menopausali</a:t>
            </a:r>
            <a:endParaRPr lang="it-IT" dirty="0" smtClean="0"/>
          </a:p>
          <a:p>
            <a:r>
              <a:rPr lang="it-IT" dirty="0" smtClean="0"/>
              <a:t>La maggior parte delle donne che richiedono cure mediche per i sintomi correlati alla menopausa lo fa verso la fine dei 40 o l’inizio dei 50 anni.</a:t>
            </a:r>
          </a:p>
          <a:p>
            <a:r>
              <a:rPr lang="it-IT" dirty="0" smtClean="0"/>
              <a:t>Donne in </a:t>
            </a:r>
            <a:r>
              <a:rPr lang="it-IT" dirty="0"/>
              <a:t> </a:t>
            </a:r>
            <a:r>
              <a:rPr lang="it-IT" dirty="0" smtClean="0"/>
              <a:t>buona salute questa fascia di età devono essere rassicurate che il rischio assoluto di complicazioni assumendo la TOS è molto basso </a:t>
            </a:r>
            <a:endParaRPr lang="it-IT" dirty="0"/>
          </a:p>
        </p:txBody>
      </p:sp>
    </p:spTree>
    <p:extLst>
      <p:ext uri="{BB962C8B-B14F-4D97-AF65-F5344CB8AC3E}">
        <p14:creationId xmlns:p14="http://schemas.microsoft.com/office/powerpoint/2010/main" val="21727737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318663"/>
            <a:ext cx="7770813" cy="1429871"/>
          </a:xfrm>
        </p:spPr>
        <p:txBody>
          <a:bodyPr/>
          <a:lstStyle/>
          <a:p>
            <a:r>
              <a:rPr lang="it-IT" dirty="0" smtClean="0">
                <a:solidFill>
                  <a:srgbClr val="E5CFF1"/>
                </a:solidFill>
              </a:rPr>
              <a:t>VAMPATE</a:t>
            </a:r>
            <a:endParaRPr lang="it-IT" dirty="0">
              <a:solidFill>
                <a:srgbClr val="E5CFF1"/>
              </a:solidFill>
            </a:endParaRPr>
          </a:p>
        </p:txBody>
      </p:sp>
      <p:sp>
        <p:nvSpPr>
          <p:cNvPr id="3" name="Segnaposto contenuto 2"/>
          <p:cNvSpPr>
            <a:spLocks noGrp="1"/>
          </p:cNvSpPr>
          <p:nvPr>
            <p:ph idx="1"/>
          </p:nvPr>
        </p:nvSpPr>
        <p:spPr>
          <a:xfrm>
            <a:off x="465977" y="1135631"/>
            <a:ext cx="7770813" cy="4257022"/>
          </a:xfrm>
        </p:spPr>
        <p:txBody>
          <a:bodyPr>
            <a:noAutofit/>
          </a:bodyPr>
          <a:lstStyle/>
          <a:p>
            <a:r>
              <a:rPr lang="it-IT" sz="2400" dirty="0" smtClean="0"/>
              <a:t>I sintomi vasomotori sono l’indicazione </a:t>
            </a:r>
          </a:p>
          <a:p>
            <a:pPr marL="0" indent="0">
              <a:buNone/>
            </a:pPr>
            <a:r>
              <a:rPr lang="it-IT" sz="2400" dirty="0" smtClean="0"/>
              <a:t>più comune per la TOS </a:t>
            </a:r>
          </a:p>
          <a:p>
            <a:pPr marL="0" indent="0">
              <a:buNone/>
            </a:pPr>
            <a:endParaRPr lang="it-IT" sz="2400" dirty="0"/>
          </a:p>
          <a:p>
            <a:r>
              <a:rPr lang="it-IT" sz="2400" dirty="0" smtClean="0"/>
              <a:t>La gestione delle vampate deve tenere conto di diversi fattori</a:t>
            </a:r>
          </a:p>
          <a:p>
            <a:pPr>
              <a:buFont typeface="Arial"/>
              <a:buChar char="•"/>
            </a:pPr>
            <a:r>
              <a:rPr lang="it-IT" sz="2400" dirty="0" smtClean="0"/>
              <a:t>Intensità e frequenza dei sintomi</a:t>
            </a:r>
          </a:p>
          <a:p>
            <a:pPr>
              <a:buFont typeface="Arial"/>
              <a:buChar char="•"/>
            </a:pPr>
            <a:r>
              <a:rPr lang="it-IT" sz="2400" dirty="0" smtClean="0"/>
              <a:t>Anamnesi – La paziente è una candidata per la TOS?</a:t>
            </a:r>
          </a:p>
          <a:p>
            <a:pPr>
              <a:buFont typeface="Arial"/>
              <a:buChar char="•"/>
            </a:pPr>
            <a:r>
              <a:rPr lang="it-IT" sz="2400" dirty="0" smtClean="0"/>
              <a:t>Scelta personale – La paziente è interessata alla TOS?</a:t>
            </a:r>
          </a:p>
          <a:p>
            <a:pPr>
              <a:buFont typeface="Arial"/>
              <a:buChar char="•"/>
            </a:pPr>
            <a:r>
              <a:rPr lang="it-IT" sz="2400" dirty="0" smtClean="0"/>
              <a:t>Coesistenza di altri sintomi </a:t>
            </a:r>
            <a:r>
              <a:rPr lang="it-IT" sz="2400" dirty="0" err="1" smtClean="0"/>
              <a:t>menopausali</a:t>
            </a:r>
            <a:r>
              <a:rPr lang="it-IT" sz="2400" dirty="0" smtClean="0"/>
              <a:t> , come la depressione</a:t>
            </a:r>
            <a:endParaRPr lang="it-IT" sz="2400" dirty="0"/>
          </a:p>
        </p:txBody>
      </p:sp>
      <p:pic>
        <p:nvPicPr>
          <p:cNvPr id="4" name="Picture 4" descr="Risultati immagini per MAGAZINE MENOPA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584" y="875968"/>
            <a:ext cx="2552257" cy="178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869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372727"/>
            <a:ext cx="7770813" cy="1429871"/>
          </a:xfrm>
        </p:spPr>
        <p:txBody>
          <a:bodyPr/>
          <a:lstStyle/>
          <a:p>
            <a:r>
              <a:rPr lang="it-IT" dirty="0" smtClean="0">
                <a:solidFill>
                  <a:srgbClr val="E5CFF1"/>
                </a:solidFill>
              </a:rPr>
              <a:t>VAMPATE</a:t>
            </a:r>
            <a:endParaRPr lang="it-IT" dirty="0">
              <a:solidFill>
                <a:srgbClr val="E5CFF1"/>
              </a:solidFill>
            </a:endParaRPr>
          </a:p>
        </p:txBody>
      </p:sp>
      <p:sp>
        <p:nvSpPr>
          <p:cNvPr id="3" name="Segnaposto contenuto 2"/>
          <p:cNvSpPr>
            <a:spLocks noGrp="1"/>
          </p:cNvSpPr>
          <p:nvPr>
            <p:ph idx="1"/>
          </p:nvPr>
        </p:nvSpPr>
        <p:spPr>
          <a:xfrm>
            <a:off x="685800" y="581416"/>
            <a:ext cx="7770813" cy="4257022"/>
          </a:xfrm>
        </p:spPr>
        <p:txBody>
          <a:bodyPr>
            <a:noAutofit/>
          </a:bodyPr>
          <a:lstStyle/>
          <a:p>
            <a:endParaRPr lang="it-IT" sz="2000" dirty="0"/>
          </a:p>
          <a:p>
            <a:r>
              <a:rPr lang="it-IT" sz="2000" dirty="0" smtClean="0"/>
              <a:t>La TOS viene suggerita come terapia di prima linea per donne con sintomi moderati/severi (che interferiscono con le usuali attività quotidiane)</a:t>
            </a:r>
            <a:r>
              <a:rPr lang="it-IT" sz="2000" dirty="0"/>
              <a:t> </a:t>
            </a:r>
            <a:r>
              <a:rPr lang="it-IT" sz="2000" dirty="0" smtClean="0"/>
              <a:t>(GRADO 2B)</a:t>
            </a:r>
          </a:p>
          <a:p>
            <a:pPr lvl="1">
              <a:buFont typeface="Arial"/>
              <a:buChar char="•"/>
            </a:pPr>
            <a:r>
              <a:rPr lang="it-IT" b="1" dirty="0" smtClean="0">
                <a:solidFill>
                  <a:schemeClr val="accent2">
                    <a:lumMod val="20000"/>
                    <a:lumOff val="80000"/>
                  </a:schemeClr>
                </a:solidFill>
              </a:rPr>
              <a:t>EPT/ET/</a:t>
            </a:r>
            <a:r>
              <a:rPr lang="it-IT" b="1" dirty="0">
                <a:solidFill>
                  <a:schemeClr val="accent2">
                    <a:lumMod val="20000"/>
                    <a:lumOff val="80000"/>
                  </a:schemeClr>
                </a:solidFill>
              </a:rPr>
              <a:t>estrogeni coniugati e </a:t>
            </a:r>
            <a:r>
              <a:rPr lang="it-IT" b="1" dirty="0" err="1" smtClean="0">
                <a:solidFill>
                  <a:schemeClr val="accent2">
                    <a:lumMod val="20000"/>
                    <a:lumOff val="80000"/>
                  </a:schemeClr>
                </a:solidFill>
              </a:rPr>
              <a:t>bazedoxifene</a:t>
            </a:r>
            <a:endParaRPr lang="it-IT" b="1" dirty="0" smtClean="0">
              <a:solidFill>
                <a:schemeClr val="accent2">
                  <a:lumMod val="20000"/>
                  <a:lumOff val="80000"/>
                </a:schemeClr>
              </a:solidFill>
            </a:endParaRPr>
          </a:p>
          <a:p>
            <a:pPr lvl="1">
              <a:buFont typeface="Arial"/>
              <a:buChar char="•"/>
            </a:pPr>
            <a:r>
              <a:rPr lang="it-IT" b="1" dirty="0" smtClean="0">
                <a:solidFill>
                  <a:schemeClr val="accent2">
                    <a:lumMod val="20000"/>
                    <a:lumOff val="80000"/>
                  </a:schemeClr>
                </a:solidFill>
              </a:rPr>
              <a:t>(E + LNG-IUD)</a:t>
            </a:r>
          </a:p>
          <a:p>
            <a:r>
              <a:rPr lang="it-IT" sz="2000" dirty="0" smtClean="0"/>
              <a:t>Per le donne che hanno controindicazioni o che scelgono di non utilizzare la TOS vengono suggeriti  </a:t>
            </a:r>
            <a:r>
              <a:rPr lang="it-IT" sz="2000" dirty="0" err="1" smtClean="0"/>
              <a:t>SSRIs</a:t>
            </a:r>
            <a:r>
              <a:rPr lang="it-IT" sz="2000" dirty="0" smtClean="0"/>
              <a:t> o </a:t>
            </a:r>
            <a:r>
              <a:rPr lang="it-IT" sz="2000" dirty="0" err="1" smtClean="0"/>
              <a:t>SNRIs</a:t>
            </a:r>
            <a:r>
              <a:rPr lang="it-IT" sz="2000" dirty="0" smtClean="0"/>
              <a:t>, antiepilettici, farmaci ad azione centrale</a:t>
            </a:r>
            <a:endParaRPr lang="it-IT" sz="2000" dirty="0"/>
          </a:p>
          <a:p>
            <a:pPr lvl="1">
              <a:buFont typeface="Arial"/>
              <a:buChar char="•"/>
            </a:pPr>
            <a:r>
              <a:rPr lang="it-IT" dirty="0" smtClean="0"/>
              <a:t>Alcuni autori preferiscono basse dosi di </a:t>
            </a:r>
            <a:r>
              <a:rPr lang="it-IT" dirty="0" smtClean="0">
                <a:solidFill>
                  <a:srgbClr val="E5CFF1"/>
                </a:solidFill>
              </a:rPr>
              <a:t>PAROXETINA</a:t>
            </a:r>
            <a:r>
              <a:rPr lang="it-IT" dirty="0" smtClean="0"/>
              <a:t> 7,5 mg/die  (non nelle donne che utilizzano </a:t>
            </a:r>
            <a:r>
              <a:rPr lang="it-IT" dirty="0" err="1" smtClean="0"/>
              <a:t>Tamoxifene</a:t>
            </a:r>
            <a:r>
              <a:rPr lang="it-IT" dirty="0" smtClean="0"/>
              <a:t>), mentre altri preferiscono </a:t>
            </a:r>
            <a:r>
              <a:rPr lang="it-IT" b="1" dirty="0" smtClean="0"/>
              <a:t>il </a:t>
            </a:r>
            <a:r>
              <a:rPr lang="it-IT" b="1" dirty="0" smtClean="0">
                <a:solidFill>
                  <a:srgbClr val="E5CFF1"/>
                </a:solidFill>
              </a:rPr>
              <a:t>CITALOPRAM o ESCITALOPRAM</a:t>
            </a:r>
            <a:r>
              <a:rPr lang="it-IT" dirty="0" smtClean="0">
                <a:solidFill>
                  <a:srgbClr val="E5CFF1"/>
                </a:solidFill>
              </a:rPr>
              <a:t>  </a:t>
            </a:r>
            <a:r>
              <a:rPr lang="it-IT" dirty="0" smtClean="0"/>
              <a:t>20 mg(2B)</a:t>
            </a:r>
          </a:p>
          <a:p>
            <a:pPr lvl="1">
              <a:buFont typeface="Arial"/>
              <a:buChar char="•"/>
            </a:pPr>
            <a:r>
              <a:rPr lang="it-IT" dirty="0" smtClean="0"/>
              <a:t>Il </a:t>
            </a:r>
            <a:r>
              <a:rPr lang="it-IT" b="1" dirty="0" smtClean="0">
                <a:solidFill>
                  <a:srgbClr val="E5CFF1"/>
                </a:solidFill>
              </a:rPr>
              <a:t>GABAPENTIN</a:t>
            </a:r>
            <a:r>
              <a:rPr lang="it-IT" dirty="0" smtClean="0"/>
              <a:t> 300 mg per 3/die è una buona opzione per le donne che manifestano i sintomi soprattutto di notte (2C)</a:t>
            </a:r>
          </a:p>
          <a:p>
            <a:pPr lvl="1">
              <a:buFont typeface="Arial"/>
              <a:buChar char="•"/>
            </a:pPr>
            <a:r>
              <a:rPr lang="it-IT" dirty="0" smtClean="0"/>
              <a:t>(CLONIDINA: TTS-1)</a:t>
            </a:r>
          </a:p>
          <a:p>
            <a:pPr marL="349250" lvl="1" indent="0">
              <a:buNone/>
            </a:pPr>
            <a:endParaRPr lang="it-IT" dirty="0"/>
          </a:p>
        </p:txBody>
      </p:sp>
    </p:spTree>
    <p:extLst>
      <p:ext uri="{BB962C8B-B14F-4D97-AF65-F5344CB8AC3E}">
        <p14:creationId xmlns:p14="http://schemas.microsoft.com/office/powerpoint/2010/main" val="32641547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457"/>
            <a:ext cx="7770813" cy="1429871"/>
          </a:xfrm>
        </p:spPr>
        <p:txBody>
          <a:bodyPr/>
          <a:lstStyle/>
          <a:p>
            <a:r>
              <a:rPr lang="it-IT" dirty="0" smtClean="0">
                <a:solidFill>
                  <a:srgbClr val="E5CFF1"/>
                </a:solidFill>
              </a:rPr>
              <a:t>CONTROINDICAZIONI</a:t>
            </a:r>
            <a:endParaRPr lang="it-IT" dirty="0">
              <a:solidFill>
                <a:srgbClr val="E5CFF1"/>
              </a:solidFill>
            </a:endParaRPr>
          </a:p>
        </p:txBody>
      </p:sp>
      <p:sp>
        <p:nvSpPr>
          <p:cNvPr id="3" name="Segnaposto contenuto 2"/>
          <p:cNvSpPr>
            <a:spLocks noGrp="1"/>
          </p:cNvSpPr>
          <p:nvPr>
            <p:ph idx="1"/>
          </p:nvPr>
        </p:nvSpPr>
        <p:spPr>
          <a:xfrm>
            <a:off x="685800" y="1265372"/>
            <a:ext cx="7770813" cy="4257022"/>
          </a:xfrm>
        </p:spPr>
        <p:txBody>
          <a:bodyPr>
            <a:noAutofit/>
          </a:bodyPr>
          <a:lstStyle/>
          <a:p>
            <a:endParaRPr lang="it-IT" sz="2400" dirty="0"/>
          </a:p>
          <a:p>
            <a:r>
              <a:rPr lang="it-IT" sz="2400" dirty="0" smtClean="0"/>
              <a:t>Anamnesi di tumore mammario</a:t>
            </a:r>
          </a:p>
          <a:p>
            <a:r>
              <a:rPr lang="it-IT" sz="2400" dirty="0" smtClean="0"/>
              <a:t>Malattie cardiovascolari</a:t>
            </a:r>
          </a:p>
          <a:p>
            <a:r>
              <a:rPr lang="it-IT" sz="2400" dirty="0" smtClean="0"/>
              <a:t>Pregresso evento tromboembolico o ictus</a:t>
            </a:r>
          </a:p>
          <a:p>
            <a:r>
              <a:rPr lang="it-IT" sz="2400" dirty="0" smtClean="0"/>
              <a:t>Malattie epatiche in fase attiva</a:t>
            </a:r>
          </a:p>
          <a:p>
            <a:r>
              <a:rPr lang="it-IT" sz="2400" dirty="0" smtClean="0"/>
              <a:t>Sanguinamento vaginale non diagnosticato</a:t>
            </a:r>
          </a:p>
          <a:p>
            <a:r>
              <a:rPr lang="it-IT" sz="2400" dirty="0" smtClean="0"/>
              <a:t>Elevato rischio di K endometriale</a:t>
            </a:r>
          </a:p>
          <a:p>
            <a:r>
              <a:rPr lang="it-IT" sz="2400" dirty="0" smtClean="0"/>
              <a:t>TIA</a:t>
            </a:r>
          </a:p>
        </p:txBody>
      </p:sp>
    </p:spTree>
    <p:extLst>
      <p:ext uri="{BB962C8B-B14F-4D97-AF65-F5344CB8AC3E}">
        <p14:creationId xmlns:p14="http://schemas.microsoft.com/office/powerpoint/2010/main" val="32626073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457"/>
            <a:ext cx="7770813" cy="1429871"/>
          </a:xfrm>
        </p:spPr>
        <p:txBody>
          <a:bodyPr/>
          <a:lstStyle/>
          <a:p>
            <a:r>
              <a:rPr lang="it-IT" dirty="0" smtClean="0">
                <a:solidFill>
                  <a:srgbClr val="E5CFF1"/>
                </a:solidFill>
              </a:rPr>
              <a:t>Candidate alla TOS</a:t>
            </a:r>
            <a:endParaRPr lang="it-IT" dirty="0">
              <a:solidFill>
                <a:srgbClr val="E5CFF1"/>
              </a:solidFill>
            </a:endParaRPr>
          </a:p>
        </p:txBody>
      </p:sp>
      <p:sp>
        <p:nvSpPr>
          <p:cNvPr id="3" name="Segnaposto contenuto 2"/>
          <p:cNvSpPr>
            <a:spLocks noGrp="1"/>
          </p:cNvSpPr>
          <p:nvPr>
            <p:ph idx="1"/>
          </p:nvPr>
        </p:nvSpPr>
        <p:spPr>
          <a:xfrm>
            <a:off x="685800" y="752405"/>
            <a:ext cx="7770813" cy="4257022"/>
          </a:xfrm>
        </p:spPr>
        <p:txBody>
          <a:bodyPr>
            <a:noAutofit/>
          </a:bodyPr>
          <a:lstStyle/>
          <a:p>
            <a:endParaRPr lang="it-IT" sz="3200" dirty="0"/>
          </a:p>
          <a:p>
            <a:r>
              <a:rPr lang="it-IT" sz="3200" dirty="0" smtClean="0"/>
              <a:t>Donne in salute sintomatiche, entro i 10 anni dalla menopausa </a:t>
            </a:r>
          </a:p>
          <a:p>
            <a:pPr marL="0" indent="0">
              <a:buNone/>
            </a:pPr>
            <a:r>
              <a:rPr lang="it-IT" sz="3200" dirty="0" smtClean="0"/>
              <a:t> &lt; 60 anni che non presentano controindicazioni alla TOS</a:t>
            </a:r>
            <a:endParaRPr lang="it-IT" sz="3200" dirty="0"/>
          </a:p>
        </p:txBody>
      </p:sp>
    </p:spTree>
    <p:extLst>
      <p:ext uri="{BB962C8B-B14F-4D97-AF65-F5344CB8AC3E}">
        <p14:creationId xmlns:p14="http://schemas.microsoft.com/office/powerpoint/2010/main" val="20725569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8106"/>
          <a:stretch/>
        </p:blipFill>
        <p:spPr bwMode="auto">
          <a:xfrm>
            <a:off x="113380" y="966804"/>
            <a:ext cx="4767898" cy="567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293" y="3575957"/>
            <a:ext cx="1866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1"/>
          <p:cNvSpPr>
            <a:spLocks noGrp="1"/>
          </p:cNvSpPr>
          <p:nvPr>
            <p:ph type="title"/>
          </p:nvPr>
        </p:nvSpPr>
        <p:spPr>
          <a:xfrm>
            <a:off x="685800" y="-219177"/>
            <a:ext cx="7770813" cy="1429871"/>
          </a:xfrm>
        </p:spPr>
        <p:txBody>
          <a:bodyPr>
            <a:noAutofit/>
          </a:bodyPr>
          <a:lstStyle/>
          <a:p>
            <a:r>
              <a:rPr lang="it-IT" sz="3600" dirty="0" smtClean="0">
                <a:solidFill>
                  <a:srgbClr val="E5CFF1"/>
                </a:solidFill>
              </a:rPr>
              <a:t>BENEFICI E RISCHI</a:t>
            </a:r>
            <a:endParaRPr lang="it-IT" sz="3600" dirty="0">
              <a:solidFill>
                <a:srgbClr val="E5CFF1"/>
              </a:solidFill>
            </a:endParaRPr>
          </a:p>
        </p:txBody>
      </p:sp>
    </p:spTree>
    <p:extLst>
      <p:ext uri="{BB962C8B-B14F-4D97-AF65-F5344CB8AC3E}">
        <p14:creationId xmlns:p14="http://schemas.microsoft.com/office/powerpoint/2010/main" val="45557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a:xfrm>
            <a:off x="457200" y="1855365"/>
            <a:ext cx="8229600" cy="4525963"/>
          </a:xfrm>
        </p:spPr>
        <p:txBody>
          <a:bodyPr>
            <a:normAutofit fontScale="92500" lnSpcReduction="20000"/>
          </a:bodyPr>
          <a:lstStyle/>
          <a:p>
            <a:r>
              <a:rPr lang="en-US" dirty="0" err="1"/>
              <a:t>Nel</a:t>
            </a:r>
            <a:r>
              <a:rPr lang="en-US" dirty="0"/>
              <a:t> 2002 </a:t>
            </a:r>
            <a:r>
              <a:rPr lang="en-US" dirty="0" err="1"/>
              <a:t>vengono</a:t>
            </a:r>
            <a:r>
              <a:rPr lang="en-US" dirty="0"/>
              <a:t> </a:t>
            </a:r>
            <a:r>
              <a:rPr lang="en-US" dirty="0" err="1"/>
              <a:t>pubblicati</a:t>
            </a:r>
            <a:r>
              <a:rPr lang="en-US" dirty="0"/>
              <a:t>  </a:t>
            </a:r>
            <a:r>
              <a:rPr lang="en-US" dirty="0" err="1"/>
              <a:t>i</a:t>
            </a:r>
            <a:r>
              <a:rPr lang="en-US" dirty="0"/>
              <a:t> </a:t>
            </a:r>
            <a:r>
              <a:rPr lang="en-US" dirty="0" err="1"/>
              <a:t>dati</a:t>
            </a:r>
            <a:r>
              <a:rPr lang="en-US" dirty="0"/>
              <a:t> </a:t>
            </a:r>
            <a:r>
              <a:rPr lang="en-US" dirty="0" err="1"/>
              <a:t>relativi</a:t>
            </a:r>
            <a:r>
              <a:rPr lang="en-US" dirty="0"/>
              <a:t> </a:t>
            </a:r>
            <a:r>
              <a:rPr lang="en-US" dirty="0" err="1"/>
              <a:t>allo</a:t>
            </a:r>
            <a:r>
              <a:rPr lang="en-US" dirty="0"/>
              <a:t> studio HRT </a:t>
            </a:r>
            <a:r>
              <a:rPr lang="en-US" dirty="0" err="1" smtClean="0"/>
              <a:t>combinata</a:t>
            </a:r>
            <a:endParaRPr lang="en-US" dirty="0" smtClean="0"/>
          </a:p>
          <a:p>
            <a:r>
              <a:rPr lang="en-US" dirty="0" smtClean="0"/>
              <a:t>Studio </a:t>
            </a:r>
            <a:r>
              <a:rPr lang="en-US" dirty="0" err="1" smtClean="0"/>
              <a:t>randomizzato</a:t>
            </a:r>
            <a:r>
              <a:rPr lang="en-US" dirty="0" smtClean="0"/>
              <a:t> </a:t>
            </a:r>
            <a:r>
              <a:rPr lang="en-US" dirty="0" err="1" smtClean="0"/>
              <a:t>controllato</a:t>
            </a:r>
            <a:r>
              <a:rPr lang="en-US" dirty="0" smtClean="0"/>
              <a:t> </a:t>
            </a:r>
            <a:r>
              <a:rPr lang="en-US" dirty="0" err="1" smtClean="0"/>
              <a:t>vs</a:t>
            </a:r>
            <a:r>
              <a:rPr lang="en-US" dirty="0" smtClean="0"/>
              <a:t> placebo</a:t>
            </a:r>
          </a:p>
          <a:p>
            <a:r>
              <a:rPr lang="en-US" dirty="0" smtClean="0"/>
              <a:t>In </a:t>
            </a:r>
            <a:r>
              <a:rPr lang="en-US" dirty="0" err="1" smtClean="0"/>
              <a:t>totale</a:t>
            </a:r>
            <a:r>
              <a:rPr lang="en-US" dirty="0" smtClean="0"/>
              <a:t>: 16608 </a:t>
            </a:r>
            <a:r>
              <a:rPr lang="en-US" dirty="0" err="1" smtClean="0"/>
              <a:t>donne</a:t>
            </a:r>
            <a:r>
              <a:rPr lang="en-US" dirty="0" smtClean="0"/>
              <a:t> in post-</a:t>
            </a:r>
            <a:r>
              <a:rPr lang="en-US" dirty="0" err="1" smtClean="0"/>
              <a:t>menopausa</a:t>
            </a:r>
            <a:r>
              <a:rPr lang="en-US" dirty="0" smtClean="0"/>
              <a:t> (8506 </a:t>
            </a:r>
            <a:r>
              <a:rPr lang="en-US" dirty="0" err="1" smtClean="0"/>
              <a:t>attivo</a:t>
            </a:r>
            <a:r>
              <a:rPr lang="en-US" dirty="0" smtClean="0"/>
              <a:t> – 8102 placebo)</a:t>
            </a:r>
          </a:p>
          <a:p>
            <a:pPr lvl="1"/>
            <a:r>
              <a:rPr lang="en-US" dirty="0" err="1" smtClean="0"/>
              <a:t>Terapia</a:t>
            </a:r>
            <a:r>
              <a:rPr lang="en-US" dirty="0" smtClean="0"/>
              <a:t> </a:t>
            </a:r>
            <a:r>
              <a:rPr lang="en-US" dirty="0" err="1" smtClean="0"/>
              <a:t>utilizzata</a:t>
            </a:r>
            <a:r>
              <a:rPr lang="en-US" dirty="0" smtClean="0"/>
              <a:t>: </a:t>
            </a:r>
            <a:r>
              <a:rPr lang="en-US" b="1" dirty="0" err="1" smtClean="0"/>
              <a:t>Prempro</a:t>
            </a:r>
            <a:r>
              <a:rPr lang="en-US" b="1" dirty="0" smtClean="0"/>
              <a:t> </a:t>
            </a:r>
            <a:r>
              <a:rPr lang="en-US" dirty="0" smtClean="0"/>
              <a:t>(0,625 di </a:t>
            </a:r>
            <a:r>
              <a:rPr lang="en-US" dirty="0" err="1" smtClean="0"/>
              <a:t>estrogeni</a:t>
            </a:r>
            <a:r>
              <a:rPr lang="en-US" dirty="0" smtClean="0"/>
              <a:t> </a:t>
            </a:r>
            <a:r>
              <a:rPr lang="en-US" dirty="0" err="1" smtClean="0"/>
              <a:t>coniugati</a:t>
            </a:r>
            <a:r>
              <a:rPr lang="en-US" dirty="0" smtClean="0"/>
              <a:t> </a:t>
            </a:r>
            <a:r>
              <a:rPr lang="en-US" dirty="0" err="1" smtClean="0"/>
              <a:t>equini</a:t>
            </a:r>
            <a:r>
              <a:rPr lang="en-US" dirty="0" smtClean="0"/>
              <a:t> + MPA 2,5mg)</a:t>
            </a:r>
          </a:p>
          <a:p>
            <a:pPr lvl="1"/>
            <a:r>
              <a:rPr lang="en-US" b="1" dirty="0"/>
              <a:t>Endpoint </a:t>
            </a:r>
            <a:r>
              <a:rPr lang="en-US" b="1" dirty="0" err="1"/>
              <a:t>primario</a:t>
            </a:r>
            <a:r>
              <a:rPr lang="en-US" b="1" dirty="0"/>
              <a:t>:</a:t>
            </a:r>
            <a:r>
              <a:rPr lang="en-US" dirty="0"/>
              <a:t> </a:t>
            </a:r>
            <a:r>
              <a:rPr lang="en-US" dirty="0" err="1"/>
              <a:t>valutazione</a:t>
            </a:r>
            <a:r>
              <a:rPr lang="en-US" dirty="0"/>
              <a:t> </a:t>
            </a:r>
            <a:r>
              <a:rPr lang="en-US" dirty="0" err="1"/>
              <a:t>della</a:t>
            </a:r>
            <a:r>
              <a:rPr lang="en-US" dirty="0"/>
              <a:t> </a:t>
            </a:r>
            <a:r>
              <a:rPr lang="en-US" dirty="0" err="1"/>
              <a:t>protezione</a:t>
            </a:r>
            <a:r>
              <a:rPr lang="en-US" dirty="0"/>
              <a:t> </a:t>
            </a:r>
            <a:r>
              <a:rPr lang="en-US" dirty="0" err="1"/>
              <a:t>dell’HRT</a:t>
            </a:r>
            <a:r>
              <a:rPr lang="en-US" dirty="0"/>
              <a:t> </a:t>
            </a:r>
            <a:r>
              <a:rPr lang="en-US" dirty="0" err="1"/>
              <a:t>nei</a:t>
            </a:r>
            <a:r>
              <a:rPr lang="en-US" dirty="0"/>
              <a:t> </a:t>
            </a:r>
            <a:r>
              <a:rPr lang="en-US" dirty="0" err="1"/>
              <a:t>confronti</a:t>
            </a:r>
            <a:r>
              <a:rPr lang="en-US" dirty="0"/>
              <a:t> </a:t>
            </a:r>
            <a:r>
              <a:rPr lang="en-US" dirty="0" err="1"/>
              <a:t>della</a:t>
            </a:r>
            <a:r>
              <a:rPr lang="en-US" dirty="0"/>
              <a:t> </a:t>
            </a:r>
            <a:r>
              <a:rPr lang="en-US" dirty="0" err="1"/>
              <a:t>patologia</a:t>
            </a:r>
            <a:r>
              <a:rPr lang="en-US" dirty="0"/>
              <a:t> </a:t>
            </a:r>
            <a:r>
              <a:rPr lang="en-US" dirty="0" err="1"/>
              <a:t>cardiaca</a:t>
            </a:r>
            <a:r>
              <a:rPr lang="en-US" dirty="0"/>
              <a:t> </a:t>
            </a:r>
            <a:r>
              <a:rPr lang="en-US" dirty="0" err="1"/>
              <a:t>coronarica</a:t>
            </a:r>
            <a:endParaRPr lang="en-US" dirty="0"/>
          </a:p>
          <a:p>
            <a:pPr lvl="1"/>
            <a:r>
              <a:rPr lang="en-US" b="1" dirty="0"/>
              <a:t>Endpoint </a:t>
            </a:r>
            <a:r>
              <a:rPr lang="en-US" b="1" dirty="0" err="1"/>
              <a:t>secondario</a:t>
            </a:r>
            <a:r>
              <a:rPr lang="en-US" b="1" dirty="0"/>
              <a:t>: </a:t>
            </a:r>
            <a:r>
              <a:rPr lang="en-US" dirty="0" err="1"/>
              <a:t>valutazione</a:t>
            </a:r>
            <a:r>
              <a:rPr lang="en-US" dirty="0"/>
              <a:t> </a:t>
            </a:r>
            <a:r>
              <a:rPr lang="en-US" dirty="0" err="1"/>
              <a:t>delle</a:t>
            </a:r>
            <a:r>
              <a:rPr lang="en-US" dirty="0"/>
              <a:t> </a:t>
            </a:r>
            <a:r>
              <a:rPr lang="en-US" dirty="0" err="1"/>
              <a:t>fratture</a:t>
            </a:r>
            <a:r>
              <a:rPr lang="en-US" dirty="0"/>
              <a:t> del </a:t>
            </a:r>
            <a:r>
              <a:rPr lang="en-US" dirty="0" err="1"/>
              <a:t>collo</a:t>
            </a:r>
            <a:r>
              <a:rPr lang="en-US" dirty="0"/>
              <a:t> del </a:t>
            </a:r>
            <a:r>
              <a:rPr lang="en-US" dirty="0" err="1"/>
              <a:t>femore</a:t>
            </a:r>
            <a:endParaRPr lang="en-US" b="1" dirty="0"/>
          </a:p>
          <a:p>
            <a:pPr lvl="1"/>
            <a:r>
              <a:rPr lang="en-US" b="1" dirty="0" err="1"/>
              <a:t>Evento</a:t>
            </a:r>
            <a:r>
              <a:rPr lang="en-US" b="1" dirty="0"/>
              <a:t> </a:t>
            </a:r>
            <a:r>
              <a:rPr lang="en-US" b="1" dirty="0" err="1"/>
              <a:t>avverso</a:t>
            </a:r>
            <a:r>
              <a:rPr lang="en-US" b="1" dirty="0"/>
              <a:t> </a:t>
            </a:r>
            <a:r>
              <a:rPr lang="en-US" b="1" dirty="0" err="1"/>
              <a:t>primario</a:t>
            </a:r>
            <a:r>
              <a:rPr lang="en-US" b="1" dirty="0"/>
              <a:t>: </a:t>
            </a:r>
            <a:r>
              <a:rPr lang="en-US" dirty="0" err="1"/>
              <a:t>tumore</a:t>
            </a:r>
            <a:r>
              <a:rPr lang="en-US" dirty="0"/>
              <a:t> </a:t>
            </a:r>
            <a:r>
              <a:rPr lang="en-US" dirty="0" err="1"/>
              <a:t>mammario</a:t>
            </a:r>
            <a:r>
              <a:rPr lang="en-US" dirty="0"/>
              <a:t> </a:t>
            </a:r>
            <a:r>
              <a:rPr lang="en-US" dirty="0" err="1"/>
              <a:t>invasivo</a:t>
            </a:r>
            <a:endParaRPr lang="en-US" dirty="0"/>
          </a:p>
          <a:p>
            <a:pPr lvl="2"/>
            <a:r>
              <a:rPr lang="en-US" dirty="0" err="1"/>
              <a:t>Altri</a:t>
            </a:r>
            <a:r>
              <a:rPr lang="en-US" dirty="0"/>
              <a:t> </a:t>
            </a:r>
            <a:r>
              <a:rPr lang="en-US" dirty="0" err="1"/>
              <a:t>eventi</a:t>
            </a:r>
            <a:r>
              <a:rPr lang="en-US" dirty="0"/>
              <a:t> </a:t>
            </a:r>
            <a:r>
              <a:rPr lang="en-US" dirty="0" err="1"/>
              <a:t>valutati</a:t>
            </a:r>
            <a:r>
              <a:rPr lang="en-US" dirty="0"/>
              <a:t>:</a:t>
            </a:r>
          </a:p>
          <a:p>
            <a:pPr lvl="3"/>
            <a:r>
              <a:rPr lang="en-US" dirty="0" err="1"/>
              <a:t>altre</a:t>
            </a:r>
            <a:r>
              <a:rPr lang="en-US" dirty="0"/>
              <a:t> </a:t>
            </a:r>
            <a:r>
              <a:rPr lang="en-US" dirty="0" err="1"/>
              <a:t>patologie</a:t>
            </a:r>
            <a:r>
              <a:rPr lang="en-US" dirty="0"/>
              <a:t> </a:t>
            </a:r>
            <a:r>
              <a:rPr lang="en-US" dirty="0" err="1"/>
              <a:t>cardiovascolari</a:t>
            </a:r>
            <a:endParaRPr lang="en-US" dirty="0"/>
          </a:p>
          <a:p>
            <a:pPr lvl="3"/>
            <a:r>
              <a:rPr lang="en-US" dirty="0"/>
              <a:t>carcinoma </a:t>
            </a:r>
            <a:r>
              <a:rPr lang="en-US" dirty="0" err="1"/>
              <a:t>endometriale</a:t>
            </a:r>
            <a:r>
              <a:rPr lang="en-US" dirty="0"/>
              <a:t>, </a:t>
            </a:r>
            <a:r>
              <a:rPr lang="en-US" dirty="0" err="1"/>
              <a:t>colorettale</a:t>
            </a:r>
            <a:r>
              <a:rPr lang="en-US" dirty="0"/>
              <a:t> e </a:t>
            </a:r>
            <a:r>
              <a:rPr lang="en-US" dirty="0" err="1"/>
              <a:t>altri</a:t>
            </a:r>
            <a:endParaRPr lang="en-US" dirty="0"/>
          </a:p>
          <a:p>
            <a:pPr lvl="3"/>
            <a:r>
              <a:rPr lang="en-US" dirty="0" err="1"/>
              <a:t>altre</a:t>
            </a:r>
            <a:r>
              <a:rPr lang="en-US" dirty="0"/>
              <a:t> </a:t>
            </a:r>
            <a:r>
              <a:rPr lang="en-US" dirty="0" err="1"/>
              <a:t>fratture</a:t>
            </a:r>
            <a:endParaRPr lang="en-US" dirty="0"/>
          </a:p>
          <a:p>
            <a:pPr lvl="1"/>
            <a:endParaRPr lang="en-US" dirty="0" smtClean="0"/>
          </a:p>
          <a:p>
            <a:pPr lvl="1"/>
            <a:endParaRPr lang="en-US" dirty="0" smtClean="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2" y="67634"/>
            <a:ext cx="6237514" cy="133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51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2" y="67634"/>
            <a:ext cx="6237514" cy="133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bwMode="gray">
          <a:xfrm>
            <a:off x="609600" y="2161310"/>
            <a:ext cx="7712364" cy="3352800"/>
          </a:xfrm>
          <a:prstGeom prst="rect">
            <a:avLst/>
          </a:prstGeom>
        </p:spPr>
        <p:txBody>
          <a:bodyPr vert="horz" wrap="square" lIns="0" tIns="0" rIns="0" bIns="0" rtlCol="0">
            <a:noAutofit/>
          </a:bodyPr>
          <a:lstStyle/>
          <a:p>
            <a:r>
              <a:rPr lang="it-IT" sz="2000" dirty="0" smtClean="0"/>
              <a:t>Alcune considerazioni sulla popolazione in esame:</a:t>
            </a:r>
          </a:p>
          <a:p>
            <a:endParaRPr lang="it-IT" sz="2000" dirty="0"/>
          </a:p>
          <a:p>
            <a:r>
              <a:rPr lang="it-IT" sz="2000" dirty="0" smtClean="0"/>
              <a:t>Età media:	63 anni</a:t>
            </a:r>
          </a:p>
          <a:p>
            <a:r>
              <a:rPr lang="it-IT" sz="2000" dirty="0" smtClean="0"/>
              <a:t>35%	in terapia per ipertensione</a:t>
            </a:r>
          </a:p>
          <a:p>
            <a:r>
              <a:rPr lang="it-IT" sz="2000" dirty="0" smtClean="0"/>
              <a:t>35%	sovrappeso (BMI 25-29)</a:t>
            </a:r>
          </a:p>
          <a:p>
            <a:r>
              <a:rPr lang="it-IT" sz="2000" dirty="0" smtClean="0"/>
              <a:t>34%	obese (BMI &gt; 30)</a:t>
            </a:r>
          </a:p>
          <a:p>
            <a:r>
              <a:rPr lang="it-IT" sz="2000" dirty="0" smtClean="0"/>
              <a:t>4%	diabetiche</a:t>
            </a:r>
          </a:p>
          <a:p>
            <a:r>
              <a:rPr lang="it-IT" sz="2000" dirty="0" smtClean="0"/>
              <a:t>12.5%	ipercolesterolemiche </a:t>
            </a:r>
          </a:p>
          <a:p>
            <a:r>
              <a:rPr lang="it-IT" sz="2000" dirty="0" smtClean="0"/>
              <a:t>6,9%	in terapia con statine</a:t>
            </a:r>
          </a:p>
        </p:txBody>
      </p:sp>
      <p:sp>
        <p:nvSpPr>
          <p:cNvPr id="5" name="Rettangolo arrotondato 4"/>
          <p:cNvSpPr/>
          <p:nvPr/>
        </p:nvSpPr>
        <p:spPr bwMode="auto">
          <a:xfrm>
            <a:off x="871379" y="406401"/>
            <a:ext cx="4651966" cy="406400"/>
          </a:xfrm>
          <a:prstGeom prst="roundRect">
            <a:avLst/>
          </a:prstGeom>
          <a:solidFill>
            <a:srgbClr val="FFFF00">
              <a:alpha val="48000"/>
            </a:srgb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endParaRPr lang="it-IT" dirty="0" err="1" smtClean="0"/>
          </a:p>
        </p:txBody>
      </p:sp>
    </p:spTree>
    <p:extLst>
      <p:ext uri="{BB962C8B-B14F-4D97-AF65-F5344CB8AC3E}">
        <p14:creationId xmlns:p14="http://schemas.microsoft.com/office/powerpoint/2010/main" val="354128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a:xfrm>
            <a:off x="685800" y="-37737"/>
            <a:ext cx="7770813" cy="1429871"/>
          </a:xfrm>
        </p:spPr>
        <p:txBody>
          <a:bodyPr/>
          <a:lstStyle/>
          <a:p>
            <a:r>
              <a:rPr lang="en-US" dirty="0" err="1" smtClean="0">
                <a:solidFill>
                  <a:schemeClr val="accent2">
                    <a:lumMod val="20000"/>
                    <a:lumOff val="80000"/>
                  </a:schemeClr>
                </a:solidFill>
              </a:rPr>
              <a:t>Menopausa</a:t>
            </a:r>
            <a:endParaRPr lang="en-US" dirty="0">
              <a:solidFill>
                <a:schemeClr val="accent2">
                  <a:lumMod val="20000"/>
                  <a:lumOff val="80000"/>
                </a:schemeClr>
              </a:solidFill>
            </a:endParaRPr>
          </a:p>
        </p:txBody>
      </p:sp>
      <p:pic>
        <p:nvPicPr>
          <p:cNvPr id="7"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70977" y="1563123"/>
            <a:ext cx="5112855" cy="475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5561230" y="1390457"/>
            <a:ext cx="3582770" cy="5324535"/>
          </a:xfrm>
          <a:prstGeom prst="rect">
            <a:avLst/>
          </a:prstGeom>
          <a:noFill/>
        </p:spPr>
        <p:txBody>
          <a:bodyPr wrap="square" rtlCol="0">
            <a:spAutoFit/>
          </a:bodyPr>
          <a:lstStyle/>
          <a:p>
            <a:pPr algn="ctr"/>
            <a:r>
              <a:rPr lang="it-IT" sz="2000" b="1" dirty="0">
                <a:solidFill>
                  <a:srgbClr val="E5CFF1"/>
                </a:solidFill>
              </a:rPr>
              <a:t>La fase di transizione </a:t>
            </a:r>
            <a:r>
              <a:rPr lang="it-IT" sz="2000" b="1" dirty="0" err="1">
                <a:solidFill>
                  <a:srgbClr val="E5CFF1"/>
                </a:solidFill>
              </a:rPr>
              <a:t>menopausale</a:t>
            </a:r>
            <a:r>
              <a:rPr lang="it-IT" sz="2000" b="1" dirty="0">
                <a:solidFill>
                  <a:srgbClr val="E5CFF1"/>
                </a:solidFill>
              </a:rPr>
              <a:t> o </a:t>
            </a:r>
            <a:r>
              <a:rPr lang="it-IT" sz="2000" b="1" dirty="0" err="1">
                <a:solidFill>
                  <a:srgbClr val="E5CFF1"/>
                </a:solidFill>
              </a:rPr>
              <a:t>perimenopausa</a:t>
            </a:r>
            <a:r>
              <a:rPr lang="it-IT" sz="2000" b="1" dirty="0">
                <a:solidFill>
                  <a:srgbClr val="E5CFF1"/>
                </a:solidFill>
              </a:rPr>
              <a:t> </a:t>
            </a:r>
            <a:r>
              <a:rPr lang="it-IT" sz="2000" dirty="0"/>
              <a:t>inizia spesso intorno ai 45 anni per concludersi un anno dopo l’ultimo ciclo mestruale.</a:t>
            </a:r>
          </a:p>
          <a:p>
            <a:pPr algn="ctr"/>
            <a:r>
              <a:rPr lang="it-IT" sz="2000" dirty="0"/>
              <a:t>La </a:t>
            </a:r>
            <a:r>
              <a:rPr lang="it-IT" sz="2000" b="1" dirty="0" err="1">
                <a:solidFill>
                  <a:srgbClr val="E5CFF1"/>
                </a:solidFill>
              </a:rPr>
              <a:t>postmenopausa</a:t>
            </a:r>
            <a:r>
              <a:rPr lang="it-IT" sz="2000" dirty="0"/>
              <a:t> comprende invece uno stadio iniziale corrispondente al periodo di cinque anni che segue l’ultima mestruazione ed uno stadio tardivo corrispondente agli anni successivi.</a:t>
            </a:r>
          </a:p>
          <a:p>
            <a:pPr algn="ctr"/>
            <a:r>
              <a:rPr lang="it-IT" sz="2000" dirty="0"/>
              <a:t>Il termine </a:t>
            </a:r>
            <a:r>
              <a:rPr lang="it-IT" sz="2000" b="1" dirty="0">
                <a:solidFill>
                  <a:srgbClr val="E5CFF1"/>
                </a:solidFill>
              </a:rPr>
              <a:t>climaterio</a:t>
            </a:r>
            <a:r>
              <a:rPr lang="it-IT" sz="2000" dirty="0"/>
              <a:t> si riferisce al quadro sintomatologico a breve e lungo termine che caratterizza la peri- e post-menopausa.</a:t>
            </a:r>
          </a:p>
        </p:txBody>
      </p:sp>
    </p:spTree>
    <p:extLst>
      <p:ext uri="{BB962C8B-B14F-4D97-AF65-F5344CB8AC3E}">
        <p14:creationId xmlns:p14="http://schemas.microsoft.com/office/powerpoint/2010/main" val="368725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jama201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72" y="114300"/>
            <a:ext cx="5105400" cy="6629400"/>
          </a:xfrm>
          <a:prstGeom prst="rect">
            <a:avLst/>
          </a:prstGeom>
        </p:spPr>
      </p:pic>
      <p:sp>
        <p:nvSpPr>
          <p:cNvPr id="8" name="CasellaDiTesto 7"/>
          <p:cNvSpPr txBox="1"/>
          <p:nvPr/>
        </p:nvSpPr>
        <p:spPr>
          <a:xfrm>
            <a:off x="6354881" y="3379387"/>
            <a:ext cx="2556692" cy="369332"/>
          </a:xfrm>
          <a:prstGeom prst="rect">
            <a:avLst/>
          </a:prstGeom>
          <a:solidFill>
            <a:schemeClr val="tx1">
              <a:lumMod val="85000"/>
            </a:schemeClr>
          </a:solidFill>
        </p:spPr>
        <p:txBody>
          <a:bodyPr wrap="square" rtlCol="0">
            <a:spAutoFit/>
          </a:bodyPr>
          <a:lstStyle/>
          <a:p>
            <a:r>
              <a:rPr lang="it-IT" dirty="0" smtClean="0">
                <a:solidFill>
                  <a:schemeClr val="bg1"/>
                </a:solidFill>
              </a:rPr>
              <a:t>JAMA 2013;  310:1353</a:t>
            </a:r>
            <a:endParaRPr lang="it-IT" dirty="0">
              <a:solidFill>
                <a:schemeClr val="bg1"/>
              </a:solidFill>
            </a:endParaRPr>
          </a:p>
        </p:txBody>
      </p:sp>
    </p:spTree>
    <p:extLst>
      <p:ext uri="{BB962C8B-B14F-4D97-AF65-F5344CB8AC3E}">
        <p14:creationId xmlns:p14="http://schemas.microsoft.com/office/powerpoint/2010/main" val="1791287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685800" y="-219177"/>
            <a:ext cx="7770813" cy="1429871"/>
          </a:xfrm>
        </p:spPr>
        <p:txBody>
          <a:bodyPr>
            <a:noAutofit/>
          </a:bodyPr>
          <a:lstStyle/>
          <a:p>
            <a:r>
              <a:rPr lang="it-IT" sz="3600" dirty="0" smtClean="0">
                <a:solidFill>
                  <a:srgbClr val="E5CFF1"/>
                </a:solidFill>
              </a:rPr>
              <a:t>STIMA DEI RISCHI NELLE DONNE &lt;&gt; 50-59 ANNI</a:t>
            </a:r>
            <a:endParaRPr lang="it-IT" sz="3600" dirty="0">
              <a:solidFill>
                <a:srgbClr val="E5CFF1"/>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264128567"/>
              </p:ext>
            </p:extLst>
          </p:nvPr>
        </p:nvGraphicFramePr>
        <p:xfrm>
          <a:off x="430839" y="1210694"/>
          <a:ext cx="8231301" cy="5394379"/>
        </p:xfrm>
        <a:graphic>
          <a:graphicData uri="http://schemas.openxmlformats.org/drawingml/2006/table">
            <a:tbl>
              <a:tblPr firstRow="1" bandRow="1">
                <a:tableStyleId>{21E4AEA4-8DFA-4A89-87EB-49C32662AFE0}</a:tableStyleId>
              </a:tblPr>
              <a:tblGrid>
                <a:gridCol w="2653064"/>
                <a:gridCol w="2834470"/>
                <a:gridCol w="2743767"/>
              </a:tblGrid>
              <a:tr h="1235850">
                <a:tc>
                  <a:txBody>
                    <a:bodyPr/>
                    <a:lstStyle/>
                    <a:p>
                      <a:endParaRPr lang="it-IT" dirty="0"/>
                    </a:p>
                  </a:txBody>
                  <a:tcPr/>
                </a:tc>
                <a:tc>
                  <a:txBody>
                    <a:bodyPr/>
                    <a:lstStyle/>
                    <a:p>
                      <a:r>
                        <a:rPr lang="it-IT" dirty="0" smtClean="0"/>
                        <a:t>TERAPIA</a:t>
                      </a:r>
                    </a:p>
                    <a:p>
                      <a:r>
                        <a:rPr lang="it-IT" dirty="0" smtClean="0"/>
                        <a:t>COMBINATA</a:t>
                      </a:r>
                    </a:p>
                    <a:p>
                      <a:r>
                        <a:rPr lang="it-IT" dirty="0" smtClean="0"/>
                        <a:t>ESTROPROGESTINICA</a:t>
                      </a:r>
                      <a:endParaRPr lang="it-IT" dirty="0"/>
                    </a:p>
                  </a:txBody>
                  <a:tcPr/>
                </a:tc>
                <a:tc>
                  <a:txBody>
                    <a:bodyPr/>
                    <a:lstStyle/>
                    <a:p>
                      <a:r>
                        <a:rPr lang="it-IT" dirty="0" smtClean="0"/>
                        <a:t>TERAPIA CON SOLI</a:t>
                      </a:r>
                      <a:r>
                        <a:rPr lang="it-IT" baseline="0" dirty="0" smtClean="0"/>
                        <a:t> ESTROGENI</a:t>
                      </a:r>
                      <a:endParaRPr lang="it-IT" dirty="0"/>
                    </a:p>
                  </a:txBody>
                  <a:tcPr/>
                </a:tc>
              </a:tr>
              <a:tr h="950654">
                <a:tc>
                  <a:txBody>
                    <a:bodyPr/>
                    <a:lstStyle/>
                    <a:p>
                      <a:r>
                        <a:rPr lang="it-IT" dirty="0" smtClean="0"/>
                        <a:t>MALATTIA CARDIOVASCOLARE</a:t>
                      </a:r>
                      <a:endParaRPr lang="it-IT" dirty="0"/>
                    </a:p>
                  </a:txBody>
                  <a:tcPr/>
                </a:tc>
                <a:tc>
                  <a:txBody>
                    <a:bodyPr/>
                    <a:lstStyle/>
                    <a:p>
                      <a:r>
                        <a:rPr lang="it-IT" dirty="0" smtClean="0"/>
                        <a:t>+ 2,5 casi </a:t>
                      </a:r>
                    </a:p>
                    <a:p>
                      <a:r>
                        <a:rPr lang="it-IT" dirty="0" smtClean="0"/>
                        <a:t>Su</a:t>
                      </a:r>
                      <a:r>
                        <a:rPr lang="it-IT" baseline="0" dirty="0" smtClean="0"/>
                        <a:t> 1000 donne in 5 ANNI</a:t>
                      </a:r>
                    </a:p>
                    <a:p>
                      <a:r>
                        <a:rPr lang="it-IT" baseline="0" dirty="0" smtClean="0"/>
                        <a:t>Vs PLACEBO</a:t>
                      </a:r>
                      <a:endParaRPr lang="it-IT" dirty="0"/>
                    </a:p>
                  </a:txBody>
                  <a:tcPr>
                    <a:solidFill>
                      <a:schemeClr val="accent3">
                        <a:lumMod val="40000"/>
                        <a:lumOff val="60000"/>
                      </a:schemeClr>
                    </a:solidFill>
                  </a:tcPr>
                </a:tc>
                <a:tc>
                  <a:txBody>
                    <a:bodyPr/>
                    <a:lstStyle/>
                    <a:p>
                      <a:r>
                        <a:rPr lang="it-IT" dirty="0" smtClean="0"/>
                        <a:t>-5,5 casi</a:t>
                      </a:r>
                      <a:endParaRPr lang="it-IT" dirty="0"/>
                    </a:p>
                  </a:txBody>
                  <a:tcPr/>
                </a:tc>
              </a:tr>
              <a:tr h="385543">
                <a:tc>
                  <a:txBody>
                    <a:bodyPr/>
                    <a:lstStyle/>
                    <a:p>
                      <a:r>
                        <a:rPr lang="it-IT" dirty="0" smtClean="0"/>
                        <a:t>K MAMMELLA</a:t>
                      </a:r>
                      <a:endParaRPr lang="it-IT" dirty="0"/>
                    </a:p>
                  </a:txBody>
                  <a:tcPr/>
                </a:tc>
                <a:tc>
                  <a:txBody>
                    <a:bodyPr/>
                    <a:lstStyle/>
                    <a:p>
                      <a:r>
                        <a:rPr lang="it-IT" dirty="0" smtClean="0"/>
                        <a:t>+ 3 casi</a:t>
                      </a:r>
                      <a:endParaRPr lang="it-IT" dirty="0"/>
                    </a:p>
                  </a:txBody>
                  <a:tcPr>
                    <a:solidFill>
                      <a:schemeClr val="accent3">
                        <a:lumMod val="40000"/>
                        <a:lumOff val="60000"/>
                      </a:schemeClr>
                    </a:solidFill>
                  </a:tcPr>
                </a:tc>
                <a:tc>
                  <a:txBody>
                    <a:bodyPr/>
                    <a:lstStyle/>
                    <a:p>
                      <a:r>
                        <a:rPr lang="it-IT" dirty="0" smtClean="0"/>
                        <a:t>- 2,5 casi</a:t>
                      </a:r>
                      <a:endParaRPr lang="it-IT" dirty="0"/>
                    </a:p>
                  </a:txBody>
                  <a:tcPr/>
                </a:tc>
              </a:tr>
              <a:tr h="385543">
                <a:tc>
                  <a:txBody>
                    <a:bodyPr/>
                    <a:lstStyle/>
                    <a:p>
                      <a:r>
                        <a:rPr lang="it-IT" dirty="0" smtClean="0"/>
                        <a:t>ICTUS</a:t>
                      </a:r>
                      <a:endParaRPr lang="it-IT" dirty="0"/>
                    </a:p>
                  </a:txBody>
                  <a:tcPr/>
                </a:tc>
                <a:tc>
                  <a:txBody>
                    <a:bodyPr/>
                    <a:lstStyle/>
                    <a:p>
                      <a:r>
                        <a:rPr lang="it-IT" dirty="0" smtClean="0"/>
                        <a:t>+</a:t>
                      </a:r>
                      <a:r>
                        <a:rPr lang="it-IT" baseline="0" dirty="0" smtClean="0"/>
                        <a:t> </a:t>
                      </a:r>
                      <a:r>
                        <a:rPr lang="it-IT" dirty="0" smtClean="0"/>
                        <a:t>2,5 casi</a:t>
                      </a:r>
                      <a:endParaRPr lang="it-IT" dirty="0"/>
                    </a:p>
                  </a:txBody>
                  <a:tcPr>
                    <a:solidFill>
                      <a:schemeClr val="accent3">
                        <a:lumMod val="40000"/>
                        <a:lumOff val="60000"/>
                      </a:schemeClr>
                    </a:solidFill>
                  </a:tcPr>
                </a:tc>
                <a:tc>
                  <a:txBody>
                    <a:bodyPr/>
                    <a:lstStyle/>
                    <a:p>
                      <a:r>
                        <a:rPr lang="it-IT" dirty="0" smtClean="0"/>
                        <a:t>-0,5 casi</a:t>
                      </a:r>
                      <a:endParaRPr lang="it-IT" dirty="0"/>
                    </a:p>
                  </a:txBody>
                  <a:tcPr/>
                </a:tc>
              </a:tr>
              <a:tr h="385543">
                <a:tc>
                  <a:txBody>
                    <a:bodyPr/>
                    <a:lstStyle/>
                    <a:p>
                      <a:r>
                        <a:rPr lang="it-IT" dirty="0" smtClean="0"/>
                        <a:t>EMBOLIA POLMONARE</a:t>
                      </a:r>
                      <a:endParaRPr lang="it-IT" dirty="0"/>
                    </a:p>
                  </a:txBody>
                  <a:tcPr/>
                </a:tc>
                <a:tc>
                  <a:txBody>
                    <a:bodyPr/>
                    <a:lstStyle/>
                    <a:p>
                      <a:r>
                        <a:rPr lang="it-IT" dirty="0" smtClean="0"/>
                        <a:t>+3 casi</a:t>
                      </a:r>
                      <a:endParaRPr lang="it-IT" dirty="0"/>
                    </a:p>
                  </a:txBody>
                  <a:tcPr>
                    <a:solidFill>
                      <a:schemeClr val="accent3">
                        <a:lumMod val="40000"/>
                        <a:lumOff val="60000"/>
                      </a:schemeClr>
                    </a:solidFill>
                  </a:tcPr>
                </a:tc>
                <a:tc>
                  <a:txBody>
                    <a:bodyPr/>
                    <a:lstStyle/>
                    <a:p>
                      <a:r>
                        <a:rPr lang="it-IT" dirty="0" smtClean="0"/>
                        <a:t>+ 1,5 casi</a:t>
                      </a:r>
                      <a:endParaRPr lang="it-IT" dirty="0"/>
                    </a:p>
                  </a:txBody>
                  <a:tcPr>
                    <a:solidFill>
                      <a:srgbClr val="F88792"/>
                    </a:solidFill>
                  </a:tcPr>
                </a:tc>
              </a:tr>
              <a:tr h="385543">
                <a:tc>
                  <a:txBody>
                    <a:bodyPr/>
                    <a:lstStyle/>
                    <a:p>
                      <a:r>
                        <a:rPr lang="it-IT" dirty="0" smtClean="0"/>
                        <a:t>K COLON-RETTO</a:t>
                      </a:r>
                      <a:endParaRPr lang="it-IT" dirty="0"/>
                    </a:p>
                  </a:txBody>
                  <a:tcPr/>
                </a:tc>
                <a:tc>
                  <a:txBody>
                    <a:bodyPr/>
                    <a:lstStyle/>
                    <a:p>
                      <a:r>
                        <a:rPr lang="it-IT" dirty="0" smtClean="0"/>
                        <a:t>-0,5 casi</a:t>
                      </a:r>
                      <a:endParaRPr lang="it-IT" dirty="0"/>
                    </a:p>
                  </a:txBody>
                  <a:tcPr/>
                </a:tc>
                <a:tc>
                  <a:txBody>
                    <a:bodyPr/>
                    <a:lstStyle/>
                    <a:p>
                      <a:r>
                        <a:rPr lang="it-IT" dirty="0" smtClean="0"/>
                        <a:t>- 0,5 casi</a:t>
                      </a:r>
                      <a:endParaRPr lang="it-IT" dirty="0"/>
                    </a:p>
                  </a:txBody>
                  <a:tcPr/>
                </a:tc>
              </a:tr>
              <a:tr h="385543">
                <a:tc>
                  <a:txBody>
                    <a:bodyPr/>
                    <a:lstStyle/>
                    <a:p>
                      <a:r>
                        <a:rPr lang="it-IT" dirty="0" smtClean="0"/>
                        <a:t>K ENDOMETRIO</a:t>
                      </a:r>
                      <a:endParaRPr lang="it-IT" dirty="0"/>
                    </a:p>
                  </a:txBody>
                  <a:tcPr/>
                </a:tc>
                <a:tc>
                  <a:txBody>
                    <a:bodyPr/>
                    <a:lstStyle/>
                    <a:p>
                      <a:r>
                        <a:rPr lang="it-IT" dirty="0" err="1" smtClean="0"/>
                        <a:t>Nesuna</a:t>
                      </a:r>
                      <a:r>
                        <a:rPr lang="it-IT" dirty="0" smtClean="0"/>
                        <a:t> </a:t>
                      </a:r>
                      <a:r>
                        <a:rPr lang="it-IT" dirty="0" err="1" smtClean="0"/>
                        <a:t>differnza</a:t>
                      </a:r>
                      <a:endParaRPr lang="it-IT" dirty="0"/>
                    </a:p>
                  </a:txBody>
                  <a:tcPr/>
                </a:tc>
                <a:tc>
                  <a:txBody>
                    <a:bodyPr/>
                    <a:lstStyle/>
                    <a:p>
                      <a:r>
                        <a:rPr lang="it-IT" dirty="0" smtClean="0"/>
                        <a:t>/</a:t>
                      </a:r>
                      <a:endParaRPr lang="it-IT" dirty="0"/>
                    </a:p>
                  </a:txBody>
                  <a:tcPr/>
                </a:tc>
              </a:tr>
              <a:tr h="385543">
                <a:tc>
                  <a:txBody>
                    <a:bodyPr/>
                    <a:lstStyle/>
                    <a:p>
                      <a:r>
                        <a:rPr lang="it-IT" dirty="0" smtClean="0"/>
                        <a:t>FRATTURA ANCA</a:t>
                      </a:r>
                      <a:endParaRPr lang="it-IT" dirty="0"/>
                    </a:p>
                  </a:txBody>
                  <a:tcPr/>
                </a:tc>
                <a:tc>
                  <a:txBody>
                    <a:bodyPr/>
                    <a:lstStyle/>
                    <a:p>
                      <a:r>
                        <a:rPr lang="it-IT" dirty="0" smtClean="0"/>
                        <a:t>-1,5 casi</a:t>
                      </a:r>
                      <a:endParaRPr lang="it-IT" dirty="0"/>
                    </a:p>
                  </a:txBody>
                  <a:tcPr/>
                </a:tc>
                <a:tc>
                  <a:txBody>
                    <a:bodyPr/>
                    <a:lstStyle/>
                    <a:p>
                      <a:r>
                        <a:rPr lang="it-IT" dirty="0" smtClean="0"/>
                        <a:t>- 1,5 casi</a:t>
                      </a:r>
                      <a:endParaRPr lang="it-IT" dirty="0"/>
                    </a:p>
                  </a:txBody>
                  <a:tcPr/>
                </a:tc>
              </a:tr>
              <a:tr h="385543">
                <a:tc>
                  <a:txBody>
                    <a:bodyPr/>
                    <a:lstStyle/>
                    <a:p>
                      <a:r>
                        <a:rPr lang="it-IT" dirty="0" smtClean="0"/>
                        <a:t>MORTALITA’ PER</a:t>
                      </a:r>
                      <a:r>
                        <a:rPr lang="it-IT" baseline="0" dirty="0" smtClean="0"/>
                        <a:t> TUTTE LE CAUSE</a:t>
                      </a:r>
                      <a:endParaRPr lang="it-IT" dirty="0"/>
                    </a:p>
                  </a:txBody>
                  <a:tcPr/>
                </a:tc>
                <a:tc>
                  <a:txBody>
                    <a:bodyPr/>
                    <a:lstStyle/>
                    <a:p>
                      <a:r>
                        <a:rPr lang="it-IT" dirty="0" smtClean="0"/>
                        <a:t>-5 eventi</a:t>
                      </a:r>
                      <a:endParaRPr lang="it-IT" dirty="0"/>
                    </a:p>
                  </a:txBody>
                  <a:tcPr/>
                </a:tc>
                <a:tc>
                  <a:txBody>
                    <a:bodyPr/>
                    <a:lstStyle/>
                    <a:p>
                      <a:r>
                        <a:rPr lang="it-IT" dirty="0" smtClean="0"/>
                        <a:t>- 5,5 venti</a:t>
                      </a:r>
                      <a:endParaRPr lang="it-IT" dirty="0"/>
                    </a:p>
                  </a:txBody>
                  <a:tcPr/>
                </a:tc>
              </a:tr>
            </a:tbl>
          </a:graphicData>
        </a:graphic>
      </p:graphicFrame>
    </p:spTree>
    <p:extLst>
      <p:ext uri="{BB962C8B-B14F-4D97-AF65-F5344CB8AC3E}">
        <p14:creationId xmlns:p14="http://schemas.microsoft.com/office/powerpoint/2010/main" val="419429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risk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316600"/>
            <a:ext cx="7239000" cy="6451600"/>
          </a:xfrm>
          <a:prstGeom prst="rect">
            <a:avLst/>
          </a:prstGeom>
        </p:spPr>
      </p:pic>
    </p:spTree>
    <p:extLst>
      <p:ext uri="{BB962C8B-B14F-4D97-AF65-F5344CB8AC3E}">
        <p14:creationId xmlns:p14="http://schemas.microsoft.com/office/powerpoint/2010/main" val="34278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a:xfrm>
            <a:off x="685800" y="1429455"/>
            <a:ext cx="7770813" cy="4257022"/>
          </a:xfrm>
        </p:spPr>
        <p:txBody>
          <a:bodyPr>
            <a:noAutofit/>
          </a:bodyPr>
          <a:lstStyle/>
          <a:p>
            <a:r>
              <a:rPr lang="en-US" sz="2400" dirty="0" err="1" smtClean="0"/>
              <a:t>Discrepanza</a:t>
            </a:r>
            <a:r>
              <a:rPr lang="en-US" sz="2400" dirty="0" smtClean="0"/>
              <a:t> </a:t>
            </a:r>
            <a:r>
              <a:rPr lang="en-US" sz="2400" dirty="0" err="1" smtClean="0"/>
              <a:t>tra</a:t>
            </a:r>
            <a:r>
              <a:rPr lang="en-US" sz="2400" dirty="0" smtClean="0"/>
              <a:t> </a:t>
            </a:r>
            <a:r>
              <a:rPr lang="en-US" sz="2400" dirty="0" err="1" smtClean="0"/>
              <a:t>risultati</a:t>
            </a:r>
            <a:r>
              <a:rPr lang="en-US" sz="2400" dirty="0" smtClean="0"/>
              <a:t> </a:t>
            </a:r>
            <a:r>
              <a:rPr lang="en-US" sz="2400" dirty="0" err="1" smtClean="0"/>
              <a:t>dei</a:t>
            </a:r>
            <a:r>
              <a:rPr lang="en-US" sz="2400" dirty="0" smtClean="0"/>
              <a:t> </a:t>
            </a:r>
            <a:r>
              <a:rPr lang="en-US" sz="2400" dirty="0" err="1" smtClean="0"/>
              <a:t>precedenti</a:t>
            </a:r>
            <a:r>
              <a:rPr lang="en-US" sz="2400" dirty="0" smtClean="0"/>
              <a:t> </a:t>
            </a:r>
            <a:r>
              <a:rPr lang="en-US" sz="2400" dirty="0" err="1" smtClean="0"/>
              <a:t>studi</a:t>
            </a:r>
            <a:r>
              <a:rPr lang="en-US" sz="2400" dirty="0" smtClean="0"/>
              <a:t> OSSERVAZIONALI e WHI</a:t>
            </a:r>
          </a:p>
          <a:p>
            <a:pPr lvl="1">
              <a:buFont typeface="Arial"/>
              <a:buChar char="•"/>
            </a:pPr>
            <a:r>
              <a:rPr lang="en-US" sz="2400" dirty="0" err="1" smtClean="0"/>
              <a:t>Sovrastima</a:t>
            </a:r>
            <a:r>
              <a:rPr lang="en-US" sz="2400" dirty="0" smtClean="0"/>
              <a:t> </a:t>
            </a:r>
            <a:r>
              <a:rPr lang="en-US" sz="2400" dirty="0" err="1" smtClean="0"/>
              <a:t>benefici</a:t>
            </a:r>
            <a:r>
              <a:rPr lang="en-US" sz="2400" dirty="0" smtClean="0"/>
              <a:t> </a:t>
            </a:r>
            <a:r>
              <a:rPr lang="en-US" sz="2400" dirty="0" err="1" smtClean="0"/>
              <a:t>negli</a:t>
            </a:r>
            <a:r>
              <a:rPr lang="en-US" sz="2400" dirty="0" smtClean="0"/>
              <a:t> </a:t>
            </a:r>
            <a:r>
              <a:rPr lang="en-US" sz="2400" dirty="0" err="1" smtClean="0"/>
              <a:t>studi</a:t>
            </a:r>
            <a:r>
              <a:rPr lang="en-US" sz="2400" dirty="0" smtClean="0"/>
              <a:t> </a:t>
            </a:r>
            <a:r>
              <a:rPr lang="en-US" sz="2400" dirty="0" err="1"/>
              <a:t>O</a:t>
            </a:r>
            <a:r>
              <a:rPr lang="en-US" sz="2400" dirty="0" err="1" smtClean="0"/>
              <a:t>sservazionali</a:t>
            </a:r>
            <a:r>
              <a:rPr lang="en-US" sz="2400" dirty="0" smtClean="0"/>
              <a:t>?</a:t>
            </a:r>
          </a:p>
          <a:p>
            <a:pPr lvl="1">
              <a:buFont typeface="Arial"/>
              <a:buChar char="•"/>
            </a:pPr>
            <a:r>
              <a:rPr lang="en-US" sz="2400" dirty="0" err="1" smtClean="0"/>
              <a:t>Sottostima</a:t>
            </a:r>
            <a:r>
              <a:rPr lang="en-US" sz="2400" dirty="0" smtClean="0"/>
              <a:t> </a:t>
            </a:r>
            <a:r>
              <a:rPr lang="en-US" sz="2400" dirty="0" err="1" smtClean="0"/>
              <a:t>benefici</a:t>
            </a:r>
            <a:r>
              <a:rPr lang="en-US" sz="2400" dirty="0" smtClean="0"/>
              <a:t> </a:t>
            </a:r>
            <a:r>
              <a:rPr lang="en-US" sz="2400" dirty="0" err="1" smtClean="0"/>
              <a:t>negli</a:t>
            </a:r>
            <a:r>
              <a:rPr lang="en-US" sz="2400" dirty="0" smtClean="0"/>
              <a:t> </a:t>
            </a:r>
            <a:r>
              <a:rPr lang="en-US" sz="2400" dirty="0" err="1" smtClean="0"/>
              <a:t>studi</a:t>
            </a:r>
            <a:r>
              <a:rPr lang="en-US" sz="2400" dirty="0" smtClean="0"/>
              <a:t> </a:t>
            </a:r>
            <a:r>
              <a:rPr lang="en-US" sz="2400" dirty="0" err="1" smtClean="0"/>
              <a:t>Randomizzati</a:t>
            </a:r>
            <a:r>
              <a:rPr lang="en-US" sz="2400" dirty="0" smtClean="0"/>
              <a:t>?</a:t>
            </a:r>
          </a:p>
          <a:p>
            <a:endParaRPr lang="en-US" sz="2400" dirty="0"/>
          </a:p>
          <a:p>
            <a:r>
              <a:rPr lang="en-US" sz="2400" dirty="0" err="1" smtClean="0"/>
              <a:t>Studi</a:t>
            </a:r>
            <a:r>
              <a:rPr lang="en-US" sz="2400" dirty="0" smtClean="0"/>
              <a:t> </a:t>
            </a:r>
            <a:r>
              <a:rPr lang="en-US" sz="2400" dirty="0" err="1" smtClean="0"/>
              <a:t>preclinici</a:t>
            </a:r>
            <a:r>
              <a:rPr lang="en-US" sz="2400" dirty="0" smtClean="0"/>
              <a:t> </a:t>
            </a:r>
            <a:r>
              <a:rPr lang="en-US" sz="2400" dirty="0" err="1" smtClean="0"/>
              <a:t>su</a:t>
            </a:r>
            <a:r>
              <a:rPr lang="en-US" sz="2400" dirty="0" smtClean="0"/>
              <a:t> </a:t>
            </a:r>
            <a:r>
              <a:rPr lang="en-US" sz="2400" dirty="0" err="1" smtClean="0"/>
              <a:t>effetti</a:t>
            </a:r>
            <a:r>
              <a:rPr lang="en-US" sz="2400" dirty="0" smtClean="0"/>
              <a:t> </a:t>
            </a:r>
          </a:p>
          <a:p>
            <a:endParaRPr lang="en-US" sz="2400" dirty="0"/>
          </a:p>
          <a:p>
            <a:r>
              <a:rPr lang="en-US" sz="2400" dirty="0" err="1" smtClean="0"/>
              <a:t>Ipotesi</a:t>
            </a:r>
            <a:r>
              <a:rPr lang="en-US" sz="2400" dirty="0" smtClean="0"/>
              <a:t> di </a:t>
            </a:r>
            <a:r>
              <a:rPr lang="en-US" sz="2400" dirty="0" err="1" smtClean="0"/>
              <a:t>una</a:t>
            </a:r>
            <a:r>
              <a:rPr lang="en-US" sz="2400" dirty="0" smtClean="0"/>
              <a:t> “</a:t>
            </a:r>
            <a:r>
              <a:rPr lang="en-US" sz="2400" dirty="0" err="1" smtClean="0"/>
              <a:t>finestra</a:t>
            </a:r>
            <a:r>
              <a:rPr lang="en-US" sz="2400" dirty="0" smtClean="0"/>
              <a:t> </a:t>
            </a:r>
            <a:r>
              <a:rPr lang="en-US" sz="2400" dirty="0" err="1" smtClean="0"/>
              <a:t>temporale</a:t>
            </a:r>
            <a:r>
              <a:rPr lang="en-US" sz="2400" dirty="0" smtClean="0"/>
              <a:t>” </a:t>
            </a:r>
            <a:r>
              <a:rPr lang="en-US" sz="2400" dirty="0" err="1" smtClean="0"/>
              <a:t>nella</a:t>
            </a:r>
            <a:r>
              <a:rPr lang="en-US" sz="2400" dirty="0" smtClean="0"/>
              <a:t> quale </a:t>
            </a:r>
            <a:r>
              <a:rPr lang="en-US" sz="2400" dirty="0" err="1" smtClean="0"/>
              <a:t>poter</a:t>
            </a:r>
            <a:r>
              <a:rPr lang="en-US" sz="2400" dirty="0" smtClean="0"/>
              <a:t> </a:t>
            </a:r>
            <a:r>
              <a:rPr lang="en-US" sz="2400" dirty="0" err="1" smtClean="0"/>
              <a:t>beneficiare</a:t>
            </a:r>
            <a:r>
              <a:rPr lang="en-US" sz="2400" dirty="0" smtClean="0"/>
              <a:t> </a:t>
            </a:r>
            <a:r>
              <a:rPr lang="en-US" sz="2400" dirty="0" err="1" smtClean="0"/>
              <a:t>della</a:t>
            </a:r>
            <a:r>
              <a:rPr lang="en-US" sz="2400" dirty="0" smtClean="0"/>
              <a:t> </a:t>
            </a:r>
            <a:r>
              <a:rPr lang="en-US" sz="2400" dirty="0" err="1" smtClean="0"/>
              <a:t>Terapia</a:t>
            </a:r>
            <a:r>
              <a:rPr lang="en-US" sz="2400" dirty="0" smtClean="0"/>
              <a:t> </a:t>
            </a:r>
            <a:r>
              <a:rPr lang="en-US" sz="2400" dirty="0" err="1" smtClean="0"/>
              <a:t>Ormonale</a:t>
            </a:r>
            <a:r>
              <a:rPr lang="en-US" sz="2400" dirty="0" smtClean="0"/>
              <a:t> </a:t>
            </a:r>
            <a:r>
              <a:rPr lang="en-US" sz="2400" dirty="0" err="1" smtClean="0"/>
              <a:t>sotitutiva</a:t>
            </a:r>
            <a:r>
              <a:rPr lang="en-US" sz="2400" dirty="0" smtClean="0"/>
              <a:t>.</a:t>
            </a:r>
            <a:endParaRPr lang="en-US" sz="2400" dirty="0"/>
          </a:p>
        </p:txBody>
      </p:sp>
      <p:sp>
        <p:nvSpPr>
          <p:cNvPr id="4" name="Titolo 1"/>
          <p:cNvSpPr>
            <a:spLocks noGrp="1"/>
          </p:cNvSpPr>
          <p:nvPr>
            <p:ph type="title"/>
          </p:nvPr>
        </p:nvSpPr>
        <p:spPr>
          <a:xfrm>
            <a:off x="685800" y="-219177"/>
            <a:ext cx="7770813" cy="1429871"/>
          </a:xfrm>
        </p:spPr>
        <p:txBody>
          <a:bodyPr>
            <a:noAutofit/>
          </a:bodyPr>
          <a:lstStyle/>
          <a:p>
            <a:r>
              <a:rPr lang="it-IT" sz="3600" dirty="0" smtClean="0">
                <a:solidFill>
                  <a:srgbClr val="E5CFF1"/>
                </a:solidFill>
              </a:rPr>
              <a:t>RISCHIO CARDIOVASCOLARE</a:t>
            </a:r>
            <a:br>
              <a:rPr lang="it-IT" sz="3600" dirty="0" smtClean="0">
                <a:solidFill>
                  <a:srgbClr val="E5CFF1"/>
                </a:solidFill>
              </a:rPr>
            </a:br>
            <a:endParaRPr lang="it-IT" sz="3600" dirty="0">
              <a:solidFill>
                <a:srgbClr val="E5CFF1"/>
              </a:solidFill>
            </a:endParaRPr>
          </a:p>
        </p:txBody>
      </p:sp>
    </p:spTree>
    <p:extLst>
      <p:ext uri="{BB962C8B-B14F-4D97-AF65-F5344CB8AC3E}">
        <p14:creationId xmlns:p14="http://schemas.microsoft.com/office/powerpoint/2010/main" val="2301181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02" y="510825"/>
            <a:ext cx="4444455" cy="6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809" y="3961534"/>
            <a:ext cx="174307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1"/>
          <p:cNvSpPr>
            <a:spLocks noGrp="1"/>
          </p:cNvSpPr>
          <p:nvPr>
            <p:ph type="title"/>
          </p:nvPr>
        </p:nvSpPr>
        <p:spPr>
          <a:xfrm>
            <a:off x="685800" y="-219177"/>
            <a:ext cx="7770813" cy="1429871"/>
          </a:xfrm>
        </p:spPr>
        <p:txBody>
          <a:bodyPr>
            <a:noAutofit/>
          </a:bodyPr>
          <a:lstStyle/>
          <a:p>
            <a:r>
              <a:rPr lang="it-IT" sz="3600" dirty="0" smtClean="0">
                <a:solidFill>
                  <a:srgbClr val="E5CFF1"/>
                </a:solidFill>
              </a:rPr>
              <a:t>RISCHIO CARDIOVASCOLARE</a:t>
            </a:r>
            <a:br>
              <a:rPr lang="it-IT" sz="3600" dirty="0" smtClean="0">
                <a:solidFill>
                  <a:srgbClr val="E5CFF1"/>
                </a:solidFill>
              </a:rPr>
            </a:br>
            <a:endParaRPr lang="it-IT" sz="3600" dirty="0">
              <a:solidFill>
                <a:srgbClr val="E5CFF1"/>
              </a:solidFill>
            </a:endParaRPr>
          </a:p>
        </p:txBody>
      </p:sp>
    </p:spTree>
    <p:extLst>
      <p:ext uri="{BB962C8B-B14F-4D97-AF65-F5344CB8AC3E}">
        <p14:creationId xmlns:p14="http://schemas.microsoft.com/office/powerpoint/2010/main" val="327955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p:txBody>
          <a:bodyPr>
            <a:normAutofit lnSpcReduction="10000"/>
          </a:bodyPr>
          <a:lstStyle/>
          <a:p>
            <a:r>
              <a:rPr lang="en-US" sz="2400" dirty="0"/>
              <a:t>In </a:t>
            </a:r>
            <a:r>
              <a:rPr lang="en-US" sz="2400" dirty="0" err="1"/>
              <a:t>questa</a:t>
            </a:r>
            <a:r>
              <a:rPr lang="en-US" sz="2400" dirty="0"/>
              <a:t> </a:t>
            </a:r>
            <a:r>
              <a:rPr lang="en-US" sz="2400" dirty="0" err="1"/>
              <a:t>rianalisi</a:t>
            </a:r>
            <a:r>
              <a:rPr lang="en-US" sz="2400" dirty="0"/>
              <a:t> </a:t>
            </a:r>
            <a:r>
              <a:rPr lang="en-US" sz="2400" dirty="0" err="1"/>
              <a:t>sono</a:t>
            </a:r>
            <a:r>
              <a:rPr lang="en-US" sz="2400" dirty="0"/>
              <a:t> state considerate </a:t>
            </a:r>
            <a:r>
              <a:rPr lang="en-US" sz="2400" dirty="0" err="1"/>
              <a:t>tutte</a:t>
            </a:r>
            <a:r>
              <a:rPr lang="en-US" sz="2400" dirty="0"/>
              <a:t> le </a:t>
            </a:r>
            <a:r>
              <a:rPr lang="en-US" sz="2400" dirty="0" err="1"/>
              <a:t>donne</a:t>
            </a:r>
            <a:r>
              <a:rPr lang="en-US" sz="2400" dirty="0"/>
              <a:t> </a:t>
            </a:r>
            <a:r>
              <a:rPr lang="en-US" sz="2400" dirty="0" err="1"/>
              <a:t>dei</a:t>
            </a:r>
            <a:r>
              <a:rPr lang="en-US" sz="2400" dirty="0"/>
              <a:t> due </a:t>
            </a:r>
            <a:r>
              <a:rPr lang="en-US" sz="2400" dirty="0" err="1"/>
              <a:t>studi</a:t>
            </a:r>
            <a:r>
              <a:rPr lang="en-US" sz="2400" dirty="0"/>
              <a:t> WHI </a:t>
            </a:r>
            <a:r>
              <a:rPr lang="en-US" sz="2400" dirty="0" err="1"/>
              <a:t>che</a:t>
            </a:r>
            <a:r>
              <a:rPr lang="en-US" sz="2400" dirty="0"/>
              <a:t> </a:t>
            </a:r>
            <a:r>
              <a:rPr lang="en-US" sz="2400" dirty="0" err="1"/>
              <a:t>prevedessero</a:t>
            </a:r>
            <a:r>
              <a:rPr lang="en-US" sz="2400" dirty="0"/>
              <a:t> </a:t>
            </a:r>
            <a:r>
              <a:rPr lang="en-US" sz="2400" dirty="0" err="1"/>
              <a:t>una</a:t>
            </a:r>
            <a:r>
              <a:rPr lang="en-US" sz="2400" dirty="0"/>
              <a:t> </a:t>
            </a:r>
            <a:r>
              <a:rPr lang="en-US" sz="2400" dirty="0" err="1"/>
              <a:t>terapia</a:t>
            </a:r>
            <a:r>
              <a:rPr lang="en-US" sz="2400" dirty="0"/>
              <a:t> (CEE o CEE + MPA) </a:t>
            </a:r>
            <a:r>
              <a:rPr lang="en-US" sz="2400" dirty="0" err="1"/>
              <a:t>vs</a:t>
            </a:r>
            <a:r>
              <a:rPr lang="en-US" sz="2400" dirty="0"/>
              <a:t> placebo.</a:t>
            </a:r>
          </a:p>
          <a:p>
            <a:r>
              <a:rPr lang="en-US" sz="2400" dirty="0" err="1"/>
              <a:t>Obiettivo</a:t>
            </a:r>
            <a:r>
              <a:rPr lang="en-US" sz="2400" dirty="0"/>
              <a:t>: </a:t>
            </a:r>
            <a:r>
              <a:rPr lang="en-US" sz="2400" dirty="0" err="1"/>
              <a:t>individuare</a:t>
            </a:r>
            <a:r>
              <a:rPr lang="en-US" sz="2400" dirty="0"/>
              <a:t> </a:t>
            </a:r>
            <a:r>
              <a:rPr lang="en-US" sz="2400" dirty="0" err="1"/>
              <a:t>l’effetto</a:t>
            </a:r>
            <a:r>
              <a:rPr lang="en-US" sz="2400" dirty="0"/>
              <a:t> </a:t>
            </a:r>
            <a:r>
              <a:rPr lang="en-US" sz="2400" dirty="0" err="1"/>
              <a:t>della</a:t>
            </a:r>
            <a:r>
              <a:rPr lang="en-US" sz="2400" dirty="0"/>
              <a:t> </a:t>
            </a:r>
            <a:r>
              <a:rPr lang="en-US" sz="2400" dirty="0" err="1"/>
              <a:t>terapia</a:t>
            </a:r>
            <a:r>
              <a:rPr lang="en-US" sz="2400" dirty="0"/>
              <a:t> </a:t>
            </a:r>
            <a:r>
              <a:rPr lang="en-US" sz="2400" dirty="0" err="1"/>
              <a:t>ormonale</a:t>
            </a:r>
            <a:r>
              <a:rPr lang="en-US" sz="2400" dirty="0"/>
              <a:t> </a:t>
            </a:r>
            <a:r>
              <a:rPr lang="en-US" sz="2400" dirty="0" err="1"/>
              <a:t>sostitutiva</a:t>
            </a:r>
            <a:r>
              <a:rPr lang="en-US" sz="2400" dirty="0"/>
              <a:t> </a:t>
            </a:r>
            <a:r>
              <a:rPr lang="en-US" sz="2400" dirty="0" err="1"/>
              <a:t>sulla</a:t>
            </a:r>
            <a:r>
              <a:rPr lang="en-US" sz="2400" dirty="0"/>
              <a:t> </a:t>
            </a:r>
            <a:r>
              <a:rPr lang="en-US" sz="2400" dirty="0" err="1"/>
              <a:t>malattia</a:t>
            </a:r>
            <a:r>
              <a:rPr lang="en-US" sz="2400" dirty="0"/>
              <a:t> </a:t>
            </a:r>
            <a:r>
              <a:rPr lang="en-US" sz="2400" dirty="0" err="1"/>
              <a:t>coronarica</a:t>
            </a:r>
            <a:r>
              <a:rPr lang="en-US" sz="2400" dirty="0"/>
              <a:t> e </a:t>
            </a:r>
            <a:r>
              <a:rPr lang="en-US" sz="2400" dirty="0" err="1"/>
              <a:t>sullo</a:t>
            </a:r>
            <a:r>
              <a:rPr lang="en-US" sz="2400" dirty="0"/>
              <a:t> stroke per:</a:t>
            </a:r>
          </a:p>
          <a:p>
            <a:endParaRPr lang="en-US" sz="2400" dirty="0"/>
          </a:p>
          <a:p>
            <a:pPr marL="2800065" lvl="5" indent="-285721"/>
            <a:r>
              <a:rPr lang="en-US" sz="2400" dirty="0" err="1"/>
              <a:t>categoria</a:t>
            </a:r>
            <a:r>
              <a:rPr lang="en-US" sz="2400" dirty="0"/>
              <a:t> </a:t>
            </a:r>
            <a:r>
              <a:rPr lang="en-US" sz="2400" dirty="0" err="1"/>
              <a:t>d’età</a:t>
            </a:r>
            <a:endParaRPr lang="en-US" sz="2400" dirty="0"/>
          </a:p>
          <a:p>
            <a:pPr marL="2800065" lvl="5" indent="-285721"/>
            <a:endParaRPr lang="en-US" sz="2400" dirty="0"/>
          </a:p>
          <a:p>
            <a:pPr marL="2800065" lvl="5" indent="-285721"/>
            <a:r>
              <a:rPr lang="en-US" sz="2400" dirty="0" err="1"/>
              <a:t>anni</a:t>
            </a:r>
            <a:r>
              <a:rPr lang="en-US" sz="2400" dirty="0"/>
              <a:t> </a:t>
            </a:r>
            <a:r>
              <a:rPr lang="en-US" sz="2400" dirty="0" err="1"/>
              <a:t>dall’insorgenza</a:t>
            </a:r>
            <a:r>
              <a:rPr lang="en-US" sz="2400" dirty="0"/>
              <a:t> </a:t>
            </a:r>
            <a:r>
              <a:rPr lang="en-US" sz="2400" dirty="0" err="1"/>
              <a:t>della</a:t>
            </a:r>
            <a:r>
              <a:rPr lang="en-US" sz="2400" dirty="0"/>
              <a:t> </a:t>
            </a:r>
            <a:r>
              <a:rPr lang="en-US" sz="2400" dirty="0" err="1"/>
              <a:t>menopausa</a:t>
            </a:r>
            <a:endParaRPr lang="en-US"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62" y="193793"/>
            <a:ext cx="5483657" cy="11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041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a:xfrm>
            <a:off x="468314" y="1438146"/>
            <a:ext cx="8207374" cy="4538662"/>
          </a:xfrm>
        </p:spPr>
        <p:txBody>
          <a:bodyPr>
            <a:noAutofit/>
          </a:bodyPr>
          <a:lstStyle/>
          <a:p>
            <a:pPr marL="0" indent="0">
              <a:buNone/>
            </a:pPr>
            <a:r>
              <a:rPr lang="en-US" sz="1800" dirty="0" err="1"/>
              <a:t>Risultati</a:t>
            </a:r>
            <a:r>
              <a:rPr lang="en-US" sz="1800" dirty="0"/>
              <a:t>:</a:t>
            </a:r>
          </a:p>
          <a:p>
            <a:pPr marL="0" indent="0">
              <a:buNone/>
            </a:pPr>
            <a:r>
              <a:rPr lang="en-US" sz="1800" dirty="0" err="1"/>
              <a:t>Anni</a:t>
            </a:r>
            <a:r>
              <a:rPr lang="en-US" sz="1800" dirty="0"/>
              <a:t> </a:t>
            </a:r>
            <a:r>
              <a:rPr lang="en-US" sz="1800" dirty="0" err="1"/>
              <a:t>dall’insorgenza</a:t>
            </a:r>
            <a:r>
              <a:rPr lang="en-US" sz="1800" dirty="0"/>
              <a:t> </a:t>
            </a:r>
            <a:r>
              <a:rPr lang="en-US" sz="1800" dirty="0" err="1"/>
              <a:t>della</a:t>
            </a:r>
            <a:r>
              <a:rPr lang="en-US" sz="1800" dirty="0"/>
              <a:t> </a:t>
            </a:r>
            <a:r>
              <a:rPr lang="en-US" sz="1800" dirty="0" err="1"/>
              <a:t>menopausa</a:t>
            </a:r>
            <a:r>
              <a:rPr lang="en-US" sz="1800" dirty="0"/>
              <a:t>:</a:t>
            </a:r>
          </a:p>
          <a:p>
            <a:pPr marL="0" indent="0">
              <a:buNone/>
            </a:pPr>
            <a:r>
              <a:rPr lang="en-US" sz="1800" b="1" u="sng" dirty="0"/>
              <a:t>HR per CHD</a:t>
            </a:r>
          </a:p>
          <a:p>
            <a:endParaRPr lang="en-US" sz="1800" b="1" u="sng" dirty="0"/>
          </a:p>
          <a:p>
            <a:r>
              <a:rPr lang="en-US" sz="1800" dirty="0"/>
              <a:t>&lt; 10:		0.76 (95% CI 0.50 - 1.16)	</a:t>
            </a:r>
            <a:endParaRPr lang="en-US" sz="1800" dirty="0" smtClean="0"/>
          </a:p>
          <a:p>
            <a:pPr marL="0" indent="0">
              <a:buNone/>
            </a:pPr>
            <a:r>
              <a:rPr lang="en-US" sz="1800" dirty="0"/>
              <a:t>	</a:t>
            </a:r>
            <a:r>
              <a:rPr lang="en-US" sz="1800" dirty="0" smtClean="0"/>
              <a:t>	</a:t>
            </a:r>
            <a:r>
              <a:rPr lang="en-US" sz="1800" dirty="0" err="1" smtClean="0"/>
              <a:t>Rischio</a:t>
            </a:r>
            <a:r>
              <a:rPr lang="en-US" sz="1800" dirty="0" smtClean="0"/>
              <a:t> </a:t>
            </a:r>
            <a:r>
              <a:rPr lang="en-US" sz="1800" dirty="0" err="1"/>
              <a:t>assoluto</a:t>
            </a:r>
            <a:r>
              <a:rPr lang="en-US" sz="1800" dirty="0"/>
              <a:t>:  -6/10.000/anno</a:t>
            </a:r>
          </a:p>
          <a:p>
            <a:r>
              <a:rPr lang="en-US" sz="1800" dirty="0"/>
              <a:t>10 – 19:	</a:t>
            </a:r>
            <a:r>
              <a:rPr lang="en-US" sz="1800" dirty="0" smtClean="0"/>
              <a:t>1.10 </a:t>
            </a:r>
            <a:r>
              <a:rPr lang="en-US" sz="1800" dirty="0"/>
              <a:t>(95% CI 0.84 - </a:t>
            </a:r>
            <a:r>
              <a:rPr lang="en-US" sz="1800" dirty="0" smtClean="0"/>
              <a:t>1.45</a:t>
            </a:r>
          </a:p>
          <a:p>
            <a:pPr marL="0" indent="0">
              <a:buNone/>
            </a:pPr>
            <a:r>
              <a:rPr lang="en-US" sz="1800" dirty="0"/>
              <a:t>	</a:t>
            </a:r>
            <a:r>
              <a:rPr lang="en-US" sz="1800" dirty="0" smtClean="0"/>
              <a:t>	</a:t>
            </a:r>
            <a:r>
              <a:rPr lang="en-US" sz="1800" dirty="0" err="1" smtClean="0"/>
              <a:t>Rischio</a:t>
            </a:r>
            <a:r>
              <a:rPr lang="en-US" sz="1800" dirty="0" smtClean="0"/>
              <a:t> </a:t>
            </a:r>
            <a:r>
              <a:rPr lang="en-US" sz="1800" dirty="0" err="1"/>
              <a:t>assoluto</a:t>
            </a:r>
            <a:r>
              <a:rPr lang="en-US" sz="1800" dirty="0"/>
              <a:t>:  +4/10.000/anno</a:t>
            </a:r>
          </a:p>
          <a:p>
            <a:r>
              <a:rPr lang="en-US" sz="1800" dirty="0"/>
              <a:t>&gt; 20 o </a:t>
            </a:r>
            <a:r>
              <a:rPr lang="en-US" sz="1800" dirty="0" err="1"/>
              <a:t>più</a:t>
            </a:r>
            <a:r>
              <a:rPr lang="en-US" sz="1800" dirty="0"/>
              <a:t>:	1.28 (95% CI 1.03 – 1.58)	</a:t>
            </a:r>
            <a:endParaRPr lang="en-US" sz="1800" dirty="0" smtClean="0"/>
          </a:p>
          <a:p>
            <a:pPr marL="0" indent="0">
              <a:buNone/>
            </a:pPr>
            <a:r>
              <a:rPr lang="en-US" sz="1800" dirty="0"/>
              <a:t>	</a:t>
            </a:r>
            <a:r>
              <a:rPr lang="en-US" sz="1800" dirty="0" smtClean="0"/>
              <a:t>	</a:t>
            </a:r>
            <a:r>
              <a:rPr lang="en-US" sz="1800" dirty="0" err="1" smtClean="0"/>
              <a:t>Rischio</a:t>
            </a:r>
            <a:r>
              <a:rPr lang="en-US" sz="1800" dirty="0" smtClean="0"/>
              <a:t> </a:t>
            </a:r>
            <a:r>
              <a:rPr lang="en-US" sz="1800" dirty="0" err="1"/>
              <a:t>assoluto</a:t>
            </a:r>
            <a:r>
              <a:rPr lang="en-US" sz="1800" dirty="0"/>
              <a:t>:  +17/10.000/</a:t>
            </a:r>
            <a:r>
              <a:rPr lang="en-US" sz="1800" dirty="0" err="1"/>
              <a:t>annob</a:t>
            </a:r>
            <a:endParaRPr lang="en-US" sz="1800" dirty="0"/>
          </a:p>
        </p:txBody>
      </p:sp>
      <p:sp>
        <p:nvSpPr>
          <p:cNvPr id="4" name="CasellaDiTesto 3"/>
          <p:cNvSpPr txBox="1"/>
          <p:nvPr/>
        </p:nvSpPr>
        <p:spPr bwMode="gray">
          <a:xfrm>
            <a:off x="7581512" y="6165850"/>
            <a:ext cx="1902502" cy="129381"/>
          </a:xfrm>
          <a:prstGeom prst="rect">
            <a:avLst/>
          </a:prstGeom>
        </p:spPr>
        <p:txBody>
          <a:bodyPr vert="horz" wrap="square" lIns="0" tIns="0" rIns="0" bIns="0" rtlCol="0">
            <a:noAutofit/>
          </a:bodyPr>
          <a:lstStyle/>
          <a:p>
            <a:r>
              <a:rPr lang="it-IT" sz="1400" dirty="0"/>
              <a:t>p (trend)=0.02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62" y="193793"/>
            <a:ext cx="5483657" cy="11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80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a:xfrm>
            <a:off x="468314" y="1471507"/>
            <a:ext cx="8207374" cy="4538662"/>
          </a:xfrm>
        </p:spPr>
        <p:txBody>
          <a:bodyPr>
            <a:normAutofit fontScale="77500" lnSpcReduction="20000"/>
          </a:bodyPr>
          <a:lstStyle/>
          <a:p>
            <a:pPr marL="0" indent="0">
              <a:buNone/>
            </a:pPr>
            <a:r>
              <a:rPr lang="en-US" sz="2400" dirty="0" err="1"/>
              <a:t>Risultati</a:t>
            </a:r>
            <a:endParaRPr lang="en-US" sz="2400" dirty="0"/>
          </a:p>
          <a:p>
            <a:pPr marL="0" indent="0">
              <a:buNone/>
            </a:pPr>
            <a:r>
              <a:rPr lang="en-US" sz="2400" b="1" u="sng" dirty="0" err="1"/>
              <a:t>Gruppi</a:t>
            </a:r>
            <a:r>
              <a:rPr lang="en-US" sz="2400" b="1" u="sng" dirty="0"/>
              <a:t> di </a:t>
            </a:r>
            <a:r>
              <a:rPr lang="en-US" sz="2400" b="1" u="sng" dirty="0" err="1" smtClean="0"/>
              <a:t>età</a:t>
            </a:r>
            <a:r>
              <a:rPr lang="en-US" sz="2400" dirty="0" smtClean="0"/>
              <a:t>:</a:t>
            </a:r>
          </a:p>
          <a:p>
            <a:pPr marL="0" indent="0">
              <a:buNone/>
            </a:pPr>
            <a:r>
              <a:rPr lang="en-US" sz="2400" b="1" u="sng" dirty="0" smtClean="0"/>
              <a:t>HR </a:t>
            </a:r>
            <a:r>
              <a:rPr lang="en-US" sz="2400" b="1" u="sng" dirty="0"/>
              <a:t>per CHD</a:t>
            </a:r>
          </a:p>
          <a:p>
            <a:r>
              <a:rPr lang="en-US" sz="2400" dirty="0"/>
              <a:t>50 - 59:		0.93 (95% CI 0.65 - 1.33) 	</a:t>
            </a:r>
            <a:r>
              <a:rPr lang="en-US" sz="2400" dirty="0" err="1"/>
              <a:t>Rischio</a:t>
            </a:r>
            <a:r>
              <a:rPr lang="en-US" sz="2400" dirty="0"/>
              <a:t> </a:t>
            </a:r>
            <a:r>
              <a:rPr lang="en-US" sz="2400" dirty="0" err="1"/>
              <a:t>assoluto</a:t>
            </a:r>
            <a:r>
              <a:rPr lang="en-US" sz="2400" dirty="0"/>
              <a:t>:  </a:t>
            </a:r>
            <a:r>
              <a:rPr lang="en-US" sz="2400" dirty="0" smtClean="0"/>
              <a:t>			-</a:t>
            </a:r>
            <a:r>
              <a:rPr lang="en-US" sz="2400" dirty="0"/>
              <a:t>2/10.000/anno</a:t>
            </a:r>
          </a:p>
          <a:p>
            <a:pPr marL="0" indent="0">
              <a:buNone/>
            </a:pPr>
            <a:r>
              <a:rPr lang="en-US" sz="2400" dirty="0"/>
              <a:t>	</a:t>
            </a:r>
          </a:p>
          <a:p>
            <a:r>
              <a:rPr lang="en-US" sz="2400" dirty="0"/>
              <a:t>60 - 69:		0.98 (95% CI 0.79 - 1.21)	</a:t>
            </a:r>
            <a:r>
              <a:rPr lang="en-US" sz="2400" dirty="0" err="1"/>
              <a:t>Rischio</a:t>
            </a:r>
            <a:r>
              <a:rPr lang="en-US" sz="2400" dirty="0"/>
              <a:t> </a:t>
            </a:r>
            <a:r>
              <a:rPr lang="en-US" sz="2400" dirty="0" err="1"/>
              <a:t>assoluto</a:t>
            </a:r>
            <a:r>
              <a:rPr lang="en-US" sz="2400" dirty="0"/>
              <a:t>:  </a:t>
            </a:r>
            <a:r>
              <a:rPr lang="en-US" sz="2400" dirty="0" smtClean="0"/>
              <a:t>			-</a:t>
            </a:r>
            <a:r>
              <a:rPr lang="en-US" sz="2400" dirty="0"/>
              <a:t>1/10.000/anno</a:t>
            </a:r>
          </a:p>
          <a:p>
            <a:endParaRPr lang="en-US" sz="2400" dirty="0"/>
          </a:p>
          <a:p>
            <a:r>
              <a:rPr lang="en-US" sz="2400" dirty="0"/>
              <a:t>70 - 79:		1.26 (95% CI 1.00 – 1.59)  </a:t>
            </a:r>
            <a:r>
              <a:rPr lang="en-US" sz="2400" dirty="0" err="1"/>
              <a:t>Rischio</a:t>
            </a:r>
            <a:r>
              <a:rPr lang="en-US" sz="2400" dirty="0"/>
              <a:t> </a:t>
            </a:r>
            <a:r>
              <a:rPr lang="en-US" sz="2400" dirty="0" err="1"/>
              <a:t>assoluto</a:t>
            </a:r>
            <a:r>
              <a:rPr lang="en-US" sz="2400" dirty="0"/>
              <a:t>:  </a:t>
            </a:r>
            <a:r>
              <a:rPr lang="en-US" sz="2400" dirty="0" smtClean="0"/>
              <a:t>			19</a:t>
            </a:r>
            <a:r>
              <a:rPr lang="en-US" sz="2400" dirty="0"/>
              <a:t>/10.000</a:t>
            </a:r>
            <a:r>
              <a:rPr lang="en-US" sz="2400" dirty="0" smtClean="0"/>
              <a:t>/anno</a:t>
            </a:r>
            <a:endParaRPr lang="en-US" sz="2400" dirty="0"/>
          </a:p>
        </p:txBody>
      </p:sp>
      <p:sp>
        <p:nvSpPr>
          <p:cNvPr id="8" name="CasellaDiTesto 7"/>
          <p:cNvSpPr txBox="1"/>
          <p:nvPr/>
        </p:nvSpPr>
        <p:spPr bwMode="gray">
          <a:xfrm>
            <a:off x="6270172" y="6165850"/>
            <a:ext cx="2645229" cy="258762"/>
          </a:xfrm>
          <a:prstGeom prst="rect">
            <a:avLst/>
          </a:prstGeom>
        </p:spPr>
        <p:txBody>
          <a:bodyPr vert="horz" wrap="square" lIns="0" tIns="0" rIns="0" bIns="0" rtlCol="0">
            <a:noAutofit/>
          </a:bodyPr>
          <a:lstStyle/>
          <a:p>
            <a:r>
              <a:rPr lang="it-IT" sz="1400" dirty="0"/>
              <a:t>p (trend) = 0.16</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62" y="193793"/>
            <a:ext cx="5483657" cy="11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52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a:xfrm>
            <a:off x="22299" y="1627188"/>
            <a:ext cx="9030920" cy="4538662"/>
          </a:xfrm>
        </p:spPr>
        <p:txBody>
          <a:bodyPr>
            <a:normAutofit fontScale="70000" lnSpcReduction="20000"/>
          </a:bodyPr>
          <a:lstStyle/>
          <a:p>
            <a:r>
              <a:rPr lang="en-US" sz="2400" dirty="0" err="1"/>
              <a:t>Risultati</a:t>
            </a:r>
            <a:r>
              <a:rPr lang="en-US" sz="2400" dirty="0"/>
              <a:t>:</a:t>
            </a:r>
          </a:p>
          <a:p>
            <a:r>
              <a:rPr lang="en-US" sz="2400" dirty="0" err="1"/>
              <a:t>Anni</a:t>
            </a:r>
            <a:r>
              <a:rPr lang="en-US" sz="2400" dirty="0"/>
              <a:t> </a:t>
            </a:r>
            <a:r>
              <a:rPr lang="en-US" sz="2400" dirty="0" err="1"/>
              <a:t>dall’insorgenza</a:t>
            </a:r>
            <a:r>
              <a:rPr lang="en-US" sz="2400" dirty="0"/>
              <a:t> </a:t>
            </a:r>
            <a:r>
              <a:rPr lang="en-US" sz="2400" dirty="0" err="1"/>
              <a:t>della</a:t>
            </a:r>
            <a:r>
              <a:rPr lang="en-US" sz="2400" dirty="0"/>
              <a:t> </a:t>
            </a:r>
            <a:r>
              <a:rPr lang="en-US" sz="2400" dirty="0" err="1"/>
              <a:t>menopausa</a:t>
            </a:r>
            <a:r>
              <a:rPr lang="en-US" sz="2400" dirty="0"/>
              <a:t>:</a:t>
            </a:r>
          </a:p>
          <a:p>
            <a:endParaRPr lang="en-US" sz="2400" dirty="0"/>
          </a:p>
          <a:p>
            <a:pPr algn="ctr"/>
            <a:r>
              <a:rPr lang="en-US" sz="2400" b="1" u="sng" dirty="0"/>
              <a:t>HR per Stroke</a:t>
            </a:r>
          </a:p>
          <a:p>
            <a:endParaRPr lang="en-US" sz="2400" b="1" u="sng" dirty="0"/>
          </a:p>
          <a:p>
            <a:r>
              <a:rPr lang="en-US" sz="2400" dirty="0"/>
              <a:t>&lt; 10:		1.77 (95% CI 1.05 - 2.98)</a:t>
            </a:r>
          </a:p>
          <a:p>
            <a:r>
              <a:rPr lang="en-US" sz="2400" dirty="0"/>
              <a:t>		(</a:t>
            </a:r>
            <a:r>
              <a:rPr lang="en-US" sz="2400" dirty="0" err="1"/>
              <a:t>escludendo</a:t>
            </a:r>
            <a:r>
              <a:rPr lang="en-US" sz="2400" dirty="0"/>
              <a:t> &gt;60 </a:t>
            </a:r>
            <a:r>
              <a:rPr lang="en-US" sz="2400" dirty="0" err="1"/>
              <a:t>aa</a:t>
            </a:r>
            <a:r>
              <a:rPr lang="en-US" sz="2400" dirty="0"/>
              <a:t> e </a:t>
            </a:r>
            <a:r>
              <a:rPr lang="en-US" sz="2400" dirty="0" err="1"/>
              <a:t>pregresse</a:t>
            </a:r>
            <a:r>
              <a:rPr lang="en-US" sz="2400" dirty="0"/>
              <a:t> CVD: </a:t>
            </a:r>
            <a:r>
              <a:rPr lang="en-US" sz="2400" b="1" dirty="0"/>
              <a:t>1.23</a:t>
            </a:r>
            <a:r>
              <a:rPr lang="en-US" sz="2400" dirty="0"/>
              <a:t> </a:t>
            </a:r>
            <a:r>
              <a:rPr lang="en-US" sz="2400" dirty="0" err="1"/>
              <a:t>n.s</a:t>
            </a:r>
            <a:r>
              <a:rPr lang="en-US" sz="2400" dirty="0"/>
              <a:t>.)</a:t>
            </a:r>
            <a:endParaRPr lang="en-US" sz="2800" dirty="0"/>
          </a:p>
          <a:p>
            <a:r>
              <a:rPr lang="en-US" sz="2400" dirty="0"/>
              <a:t>10 – 19:		1.23 (95% CI 0.92 - 1.66)	</a:t>
            </a:r>
          </a:p>
          <a:p>
            <a:endParaRPr lang="en-US" sz="2400" dirty="0"/>
          </a:p>
          <a:p>
            <a:r>
              <a:rPr lang="en-US" sz="2400" dirty="0"/>
              <a:t>&gt; 20 o </a:t>
            </a:r>
            <a:r>
              <a:rPr lang="en-US" sz="2400" dirty="0" err="1"/>
              <a:t>più</a:t>
            </a:r>
            <a:r>
              <a:rPr lang="en-US" sz="2400" dirty="0"/>
              <a:t>:	1.26 (95% CI 0.98 – 1.62)</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62" y="193793"/>
            <a:ext cx="5483657" cy="11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211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p:txBody>
          <a:bodyPr>
            <a:noAutofit/>
          </a:bodyPr>
          <a:lstStyle/>
          <a:p>
            <a:r>
              <a:rPr lang="en-US" sz="1800" dirty="0" err="1">
                <a:solidFill>
                  <a:srgbClr val="FFFFFF"/>
                </a:solidFill>
              </a:rPr>
              <a:t>Risultati</a:t>
            </a:r>
            <a:endParaRPr lang="en-US" sz="1800" dirty="0">
              <a:solidFill>
                <a:srgbClr val="FFFFFF"/>
              </a:solidFill>
            </a:endParaRPr>
          </a:p>
          <a:p>
            <a:r>
              <a:rPr lang="en-US" sz="1800" b="1" u="sng" dirty="0" err="1">
                <a:solidFill>
                  <a:srgbClr val="FFFFFF"/>
                </a:solidFill>
              </a:rPr>
              <a:t>Gruppi</a:t>
            </a:r>
            <a:r>
              <a:rPr lang="en-US" sz="1800" b="1" u="sng" dirty="0">
                <a:solidFill>
                  <a:srgbClr val="FFFFFF"/>
                </a:solidFill>
              </a:rPr>
              <a:t> di </a:t>
            </a:r>
            <a:r>
              <a:rPr lang="en-US" sz="1800" b="1" u="sng" dirty="0" err="1">
                <a:solidFill>
                  <a:srgbClr val="FFFFFF"/>
                </a:solidFill>
              </a:rPr>
              <a:t>età</a:t>
            </a:r>
            <a:r>
              <a:rPr lang="en-US" sz="1800" dirty="0">
                <a:solidFill>
                  <a:srgbClr val="FFFFFF"/>
                </a:solidFill>
              </a:rPr>
              <a:t>:</a:t>
            </a:r>
          </a:p>
          <a:p>
            <a:endParaRPr lang="en-US" sz="1800" dirty="0">
              <a:solidFill>
                <a:srgbClr val="FFFFFF"/>
              </a:solidFill>
            </a:endParaRPr>
          </a:p>
          <a:p>
            <a:pPr algn="ctr"/>
            <a:r>
              <a:rPr lang="en-US" sz="1800" b="1" u="sng" dirty="0">
                <a:solidFill>
                  <a:srgbClr val="FFFFFF"/>
                </a:solidFill>
              </a:rPr>
              <a:t>HR per Stroke</a:t>
            </a:r>
          </a:p>
          <a:p>
            <a:endParaRPr lang="en-US" sz="1800" b="1" u="sng" dirty="0">
              <a:solidFill>
                <a:srgbClr val="FFFFFF"/>
              </a:solidFill>
            </a:endParaRPr>
          </a:p>
          <a:p>
            <a:endParaRPr lang="en-US" sz="1800" b="1" u="sng" dirty="0">
              <a:solidFill>
                <a:srgbClr val="FFFFFF"/>
              </a:solidFill>
            </a:endParaRPr>
          </a:p>
          <a:p>
            <a:r>
              <a:rPr lang="en-US" sz="1800" dirty="0">
                <a:solidFill>
                  <a:srgbClr val="FFFFFF"/>
                </a:solidFill>
              </a:rPr>
              <a:t>50 - 59:		1.13 (95% CI 0.73 - 1.76) </a:t>
            </a:r>
          </a:p>
          <a:p>
            <a:r>
              <a:rPr lang="en-US" sz="1800" dirty="0">
                <a:solidFill>
                  <a:srgbClr val="FFFFFF"/>
                </a:solidFill>
              </a:rPr>
              <a:t>		</a:t>
            </a:r>
          </a:p>
          <a:p>
            <a:r>
              <a:rPr lang="en-US" sz="1800" dirty="0">
                <a:solidFill>
                  <a:srgbClr val="FFFFFF"/>
                </a:solidFill>
              </a:rPr>
              <a:t>60 - 69:		1.50 (95% CI 1.17 - 1.92)	</a:t>
            </a:r>
          </a:p>
          <a:p>
            <a:endParaRPr lang="en-US" sz="1800" dirty="0">
              <a:solidFill>
                <a:srgbClr val="FFFFFF"/>
              </a:solidFill>
            </a:endParaRPr>
          </a:p>
          <a:p>
            <a:r>
              <a:rPr lang="en-US" sz="1800" dirty="0">
                <a:solidFill>
                  <a:srgbClr val="FFFFFF"/>
                </a:solidFill>
              </a:rPr>
              <a:t>70 - 79:		1.21 (95% CI 0.93 – 1.58)  </a:t>
            </a:r>
            <a:r>
              <a:rPr lang="en-US" sz="1800" dirty="0" err="1">
                <a:solidFill>
                  <a:srgbClr val="FFFFFF"/>
                </a:solidFill>
              </a:rPr>
              <a:t>Rischio</a:t>
            </a:r>
            <a:r>
              <a:rPr lang="en-US" sz="1800" dirty="0">
                <a:solidFill>
                  <a:srgbClr val="FFFFFF"/>
                </a:solidFill>
              </a:rPr>
              <a:t> </a:t>
            </a:r>
            <a:r>
              <a:rPr lang="en-US" sz="1800" dirty="0" err="1">
                <a:solidFill>
                  <a:srgbClr val="FFFFFF"/>
                </a:solidFill>
              </a:rPr>
              <a:t>assoluto</a:t>
            </a:r>
            <a:r>
              <a:rPr lang="en-US" sz="1800" dirty="0">
                <a:solidFill>
                  <a:srgbClr val="FFFFFF"/>
                </a:solidFill>
              </a:rPr>
              <a:t>:  19/10.000/anno</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62" y="193793"/>
            <a:ext cx="5483657" cy="11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992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E5CFF1"/>
                </a:solidFill>
              </a:rPr>
              <a:t>TOS</a:t>
            </a:r>
            <a:endParaRPr lang="it-IT" dirty="0">
              <a:solidFill>
                <a:srgbClr val="E5CFF1"/>
              </a:solidFill>
            </a:endParaRPr>
          </a:p>
        </p:txBody>
      </p:sp>
      <p:sp>
        <p:nvSpPr>
          <p:cNvPr id="4" name="Segnaposto contenuto 3"/>
          <p:cNvSpPr>
            <a:spLocks noGrp="1"/>
          </p:cNvSpPr>
          <p:nvPr>
            <p:ph idx="1"/>
          </p:nvPr>
        </p:nvSpPr>
        <p:spPr>
          <a:xfrm>
            <a:off x="685800" y="1324821"/>
            <a:ext cx="7770813" cy="4072900"/>
          </a:xfrm>
          <a:prstGeom prst="rect">
            <a:avLst/>
          </a:prstGeom>
        </p:spPr>
        <p:txBody>
          <a:bodyPr wrap="square" lIns="91431" tIns="45715" rIns="91431" bIns="45715">
            <a:spAutoFit/>
          </a:bodyPr>
          <a:lstStyle/>
          <a:p>
            <a:r>
              <a:rPr lang="it-IT" sz="3200" dirty="0" smtClean="0"/>
              <a:t>Può essere:</a:t>
            </a:r>
          </a:p>
          <a:p>
            <a:endParaRPr lang="it-IT" sz="3200" dirty="0" smtClean="0"/>
          </a:p>
          <a:p>
            <a:r>
              <a:rPr lang="it-IT" sz="3200" dirty="0" err="1" smtClean="0"/>
              <a:t>Monoterapia</a:t>
            </a:r>
            <a:r>
              <a:rPr lang="it-IT" sz="3200" dirty="0" smtClean="0"/>
              <a:t> (a base di soli estrogeni)</a:t>
            </a:r>
          </a:p>
          <a:p>
            <a:pPr marL="0" indent="0">
              <a:buNone/>
            </a:pPr>
            <a:endParaRPr lang="it-IT" sz="3200" dirty="0" smtClean="0"/>
          </a:p>
          <a:p>
            <a:r>
              <a:rPr lang="it-IT" sz="3200" dirty="0" smtClean="0"/>
              <a:t>Combinata (a base di estrogeni e progestinici)</a:t>
            </a:r>
            <a:endParaRPr lang="it-IT" sz="3200" dirty="0"/>
          </a:p>
        </p:txBody>
      </p:sp>
    </p:spTree>
    <p:extLst>
      <p:ext uri="{BB962C8B-B14F-4D97-AF65-F5344CB8AC3E}">
        <p14:creationId xmlns:p14="http://schemas.microsoft.com/office/powerpoint/2010/main" val="2617449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a:xfrm>
            <a:off x="468314" y="1470169"/>
            <a:ext cx="8207374" cy="4538662"/>
          </a:xfrm>
        </p:spPr>
        <p:txBody>
          <a:bodyPr>
            <a:noAutofit/>
          </a:bodyPr>
          <a:lstStyle/>
          <a:p>
            <a:endParaRPr lang="en-US" sz="1800" dirty="0" smtClean="0"/>
          </a:p>
          <a:p>
            <a:pPr lvl="1"/>
            <a:r>
              <a:rPr lang="en-US" sz="1800" dirty="0" err="1" smtClean="0"/>
              <a:t>L’effetto</a:t>
            </a:r>
            <a:r>
              <a:rPr lang="en-US" sz="1800" dirty="0" smtClean="0"/>
              <a:t> </a:t>
            </a:r>
            <a:r>
              <a:rPr lang="en-US" sz="1800" dirty="0" err="1" smtClean="0"/>
              <a:t>degli</a:t>
            </a:r>
            <a:r>
              <a:rPr lang="en-US" sz="1800" dirty="0" smtClean="0"/>
              <a:t> </a:t>
            </a:r>
            <a:r>
              <a:rPr lang="en-US" sz="1800" dirty="0" err="1" smtClean="0"/>
              <a:t>ormoni</a:t>
            </a:r>
            <a:r>
              <a:rPr lang="en-US" sz="1800" dirty="0" smtClean="0"/>
              <a:t> </a:t>
            </a:r>
            <a:r>
              <a:rPr lang="en-US" sz="1800" dirty="0" err="1" smtClean="0"/>
              <a:t>su</a:t>
            </a:r>
            <a:r>
              <a:rPr lang="en-US" sz="1800" dirty="0" smtClean="0"/>
              <a:t> CHD </a:t>
            </a:r>
            <a:r>
              <a:rPr lang="en-US" sz="1800" dirty="0" err="1" smtClean="0"/>
              <a:t>può</a:t>
            </a:r>
            <a:r>
              <a:rPr lang="en-US" sz="1800" dirty="0" smtClean="0"/>
              <a:t> </a:t>
            </a:r>
            <a:r>
              <a:rPr lang="en-US" sz="1800" dirty="0" err="1" smtClean="0"/>
              <a:t>variare</a:t>
            </a:r>
            <a:r>
              <a:rPr lang="en-US" sz="1800" dirty="0" smtClean="0"/>
              <a:t> con </a:t>
            </a:r>
            <a:r>
              <a:rPr lang="en-US" sz="1800" dirty="0" err="1" smtClean="0"/>
              <a:t>il</a:t>
            </a:r>
            <a:r>
              <a:rPr lang="en-US" sz="1800" dirty="0" smtClean="0"/>
              <a:t> </a:t>
            </a:r>
            <a:r>
              <a:rPr lang="en-US" sz="1800" dirty="0" err="1" smtClean="0"/>
              <a:t>numero</a:t>
            </a:r>
            <a:r>
              <a:rPr lang="en-US" sz="1800" dirty="0" smtClean="0"/>
              <a:t> di </a:t>
            </a:r>
            <a:r>
              <a:rPr lang="en-US" sz="1800" dirty="0" err="1" smtClean="0"/>
              <a:t>anni</a:t>
            </a:r>
            <a:r>
              <a:rPr lang="en-US" sz="1800" dirty="0" smtClean="0"/>
              <a:t> </a:t>
            </a:r>
            <a:r>
              <a:rPr lang="en-US" sz="1800" dirty="0" err="1" smtClean="0"/>
              <a:t>dall’insorgenza</a:t>
            </a:r>
            <a:r>
              <a:rPr lang="en-US" sz="1800" dirty="0" smtClean="0"/>
              <a:t> </a:t>
            </a:r>
            <a:r>
              <a:rPr lang="en-US" sz="1800" dirty="0" err="1" smtClean="0"/>
              <a:t>della</a:t>
            </a:r>
            <a:r>
              <a:rPr lang="en-US" sz="1800" dirty="0" smtClean="0"/>
              <a:t> </a:t>
            </a:r>
            <a:r>
              <a:rPr lang="en-US" sz="1800" dirty="0" err="1" smtClean="0"/>
              <a:t>menopausa</a:t>
            </a:r>
            <a:r>
              <a:rPr lang="en-US" sz="1800" dirty="0" smtClean="0"/>
              <a:t> (</a:t>
            </a:r>
            <a:r>
              <a:rPr lang="en-US" sz="1800" dirty="0" err="1" smtClean="0"/>
              <a:t>rischio</a:t>
            </a:r>
            <a:r>
              <a:rPr lang="en-US" sz="1800" dirty="0" smtClean="0"/>
              <a:t> </a:t>
            </a:r>
            <a:r>
              <a:rPr lang="en-US" sz="1800" dirty="0" err="1" smtClean="0"/>
              <a:t>maggiore</a:t>
            </a:r>
            <a:r>
              <a:rPr lang="en-US" sz="1800" dirty="0" smtClean="0"/>
              <a:t> per &gt;20 </a:t>
            </a:r>
            <a:r>
              <a:rPr lang="en-US" sz="1800" dirty="0" err="1" smtClean="0"/>
              <a:t>anni</a:t>
            </a:r>
            <a:r>
              <a:rPr lang="en-US" sz="1800" dirty="0" smtClean="0"/>
              <a:t> o ≥ 70anni di </a:t>
            </a:r>
            <a:r>
              <a:rPr lang="en-US" sz="1800" dirty="0" err="1" smtClean="0"/>
              <a:t>età</a:t>
            </a:r>
            <a:r>
              <a:rPr lang="en-US" sz="1800" dirty="0" smtClean="0"/>
              <a:t>)</a:t>
            </a:r>
          </a:p>
          <a:p>
            <a:pPr lvl="1"/>
            <a:r>
              <a:rPr lang="en-US" sz="1800" dirty="0" err="1" smtClean="0"/>
              <a:t>Tendenza</a:t>
            </a:r>
            <a:r>
              <a:rPr lang="en-US" sz="1800" dirty="0" smtClean="0"/>
              <a:t> ad </a:t>
            </a:r>
            <a:r>
              <a:rPr lang="en-US" sz="1800" dirty="0" err="1" smtClean="0"/>
              <a:t>una</a:t>
            </a:r>
            <a:r>
              <a:rPr lang="en-US" sz="1800" dirty="0" smtClean="0"/>
              <a:t> </a:t>
            </a:r>
            <a:r>
              <a:rPr lang="en-US" sz="1800" dirty="0" err="1" smtClean="0"/>
              <a:t>diminuzione</a:t>
            </a:r>
            <a:r>
              <a:rPr lang="en-US" sz="1800" dirty="0" smtClean="0"/>
              <a:t> di CHD in </a:t>
            </a:r>
            <a:r>
              <a:rPr lang="en-US" sz="1800" dirty="0" err="1" smtClean="0"/>
              <a:t>pazienti</a:t>
            </a:r>
            <a:r>
              <a:rPr lang="en-US" sz="1800" dirty="0" smtClean="0"/>
              <a:t> </a:t>
            </a:r>
            <a:r>
              <a:rPr lang="en-US" sz="1800" dirty="0" err="1" smtClean="0"/>
              <a:t>più</a:t>
            </a:r>
            <a:r>
              <a:rPr lang="en-US" sz="1800" dirty="0" smtClean="0"/>
              <a:t> </a:t>
            </a:r>
            <a:r>
              <a:rPr lang="en-US" sz="1800" dirty="0" err="1" smtClean="0"/>
              <a:t>giovani</a:t>
            </a:r>
            <a:r>
              <a:rPr lang="en-US" sz="1800" dirty="0" smtClean="0"/>
              <a:t> o da </a:t>
            </a:r>
            <a:r>
              <a:rPr lang="en-US" sz="1800" dirty="0" err="1" smtClean="0"/>
              <a:t>meno</a:t>
            </a:r>
            <a:r>
              <a:rPr lang="en-US" sz="1800" dirty="0" smtClean="0"/>
              <a:t> di 10aa in MP (</a:t>
            </a:r>
            <a:r>
              <a:rPr lang="en-US" sz="1800" dirty="0" err="1" smtClean="0"/>
              <a:t>anche</a:t>
            </a:r>
            <a:r>
              <a:rPr lang="en-US" sz="1800" dirty="0" smtClean="0"/>
              <a:t> se non </a:t>
            </a:r>
            <a:r>
              <a:rPr lang="en-US" sz="1800" dirty="0" err="1" smtClean="0"/>
              <a:t>s.s.</a:t>
            </a:r>
            <a:r>
              <a:rPr lang="en-US" sz="1800" dirty="0" smtClean="0"/>
              <a:t>)</a:t>
            </a:r>
          </a:p>
          <a:p>
            <a:pPr lvl="1"/>
            <a:r>
              <a:rPr lang="en-US" sz="1800" dirty="0" err="1" smtClean="0"/>
              <a:t>Diminuzione</a:t>
            </a:r>
            <a:r>
              <a:rPr lang="en-US" sz="1800" dirty="0" smtClean="0"/>
              <a:t> </a:t>
            </a:r>
            <a:r>
              <a:rPr lang="en-US" sz="1800" dirty="0" err="1" smtClean="0"/>
              <a:t>della</a:t>
            </a:r>
            <a:r>
              <a:rPr lang="en-US" sz="1800" dirty="0" smtClean="0"/>
              <a:t> </a:t>
            </a:r>
            <a:r>
              <a:rPr lang="en-US" sz="1800" dirty="0" err="1" smtClean="0"/>
              <a:t>mortalità</a:t>
            </a:r>
            <a:r>
              <a:rPr lang="en-US" sz="1800" dirty="0" smtClean="0"/>
              <a:t> in </a:t>
            </a:r>
            <a:r>
              <a:rPr lang="en-US" sz="1800" dirty="0" err="1" smtClean="0"/>
              <a:t>donne</a:t>
            </a:r>
            <a:r>
              <a:rPr lang="en-US" sz="1800" dirty="0" smtClean="0"/>
              <a:t> 50 – 59 </a:t>
            </a:r>
            <a:r>
              <a:rPr lang="en-US" sz="1800" dirty="0" err="1" smtClean="0"/>
              <a:t>anni</a:t>
            </a:r>
            <a:endParaRPr lang="en-US" sz="1800" dirty="0" smtClean="0"/>
          </a:p>
          <a:p>
            <a:pPr lvl="1"/>
            <a:r>
              <a:rPr lang="en-US" sz="1800" dirty="0" err="1" smtClean="0"/>
              <a:t>Rischio</a:t>
            </a:r>
            <a:r>
              <a:rPr lang="en-US" sz="1800" dirty="0" smtClean="0"/>
              <a:t> di stroke non </a:t>
            </a:r>
            <a:r>
              <a:rPr lang="en-US" sz="1800" dirty="0" err="1" smtClean="0"/>
              <a:t>aumentato</a:t>
            </a:r>
            <a:r>
              <a:rPr lang="en-US" sz="1800" dirty="0" smtClean="0"/>
              <a:t> per </a:t>
            </a:r>
            <a:r>
              <a:rPr lang="en-US" sz="1800" dirty="0" err="1" smtClean="0"/>
              <a:t>donne</a:t>
            </a:r>
            <a:r>
              <a:rPr lang="en-US" sz="1800" dirty="0" smtClean="0"/>
              <a:t> 50-59 e non </a:t>
            </a:r>
            <a:r>
              <a:rPr lang="en-US" sz="1800" dirty="0" err="1" smtClean="0"/>
              <a:t>aumentato</a:t>
            </a:r>
            <a:r>
              <a:rPr lang="en-US" sz="1800" dirty="0" smtClean="0"/>
              <a:t> in </a:t>
            </a:r>
            <a:r>
              <a:rPr lang="en-US" sz="1800" dirty="0" err="1" smtClean="0"/>
              <a:t>donne</a:t>
            </a:r>
            <a:r>
              <a:rPr lang="en-US" sz="1800" dirty="0" smtClean="0"/>
              <a:t> da &lt; 10 </a:t>
            </a:r>
            <a:r>
              <a:rPr lang="en-US" sz="1800" dirty="0" err="1" smtClean="0"/>
              <a:t>aa</a:t>
            </a:r>
            <a:r>
              <a:rPr lang="en-US" sz="1800" dirty="0" smtClean="0"/>
              <a:t> in </a:t>
            </a:r>
            <a:r>
              <a:rPr lang="en-US" sz="1800" dirty="0" err="1" smtClean="0"/>
              <a:t>menopausa</a:t>
            </a:r>
            <a:r>
              <a:rPr lang="en-US" sz="1800" dirty="0" smtClean="0"/>
              <a:t> se </a:t>
            </a:r>
            <a:r>
              <a:rPr lang="en-US" sz="1800" dirty="0" err="1" smtClean="0"/>
              <a:t>escluse</a:t>
            </a:r>
            <a:r>
              <a:rPr lang="en-US" sz="1800" dirty="0" smtClean="0"/>
              <a:t> </a:t>
            </a:r>
            <a:r>
              <a:rPr lang="en-US" sz="1800" dirty="0" err="1" smtClean="0"/>
              <a:t>pregresse</a:t>
            </a:r>
            <a:r>
              <a:rPr lang="en-US" sz="1800" dirty="0" smtClean="0"/>
              <a:t> CVD o </a:t>
            </a:r>
            <a:r>
              <a:rPr lang="en-US" sz="1800" dirty="0" err="1" smtClean="0"/>
              <a:t>età</a:t>
            </a:r>
            <a:r>
              <a:rPr lang="en-US" sz="1800" dirty="0" smtClean="0"/>
              <a:t> &gt;60.</a:t>
            </a:r>
          </a:p>
          <a:p>
            <a:pPr lvl="1"/>
            <a:r>
              <a:rPr lang="en-US" sz="1800" dirty="0" smtClean="0"/>
              <a:t>Il basso o </a:t>
            </a:r>
            <a:r>
              <a:rPr lang="en-US" sz="1800" dirty="0" err="1" smtClean="0"/>
              <a:t>assente</a:t>
            </a:r>
            <a:r>
              <a:rPr lang="en-US" sz="1800" dirty="0" smtClean="0"/>
              <a:t> </a:t>
            </a:r>
            <a:r>
              <a:rPr lang="en-US" sz="1800" dirty="0" err="1" smtClean="0"/>
              <a:t>rischio</a:t>
            </a:r>
            <a:r>
              <a:rPr lang="en-US" sz="1800" dirty="0" smtClean="0"/>
              <a:t> di CHD in </a:t>
            </a:r>
            <a:r>
              <a:rPr lang="en-US" sz="1800" dirty="0" err="1" smtClean="0"/>
              <a:t>donne</a:t>
            </a:r>
            <a:r>
              <a:rPr lang="en-US" sz="1800" dirty="0" smtClean="0"/>
              <a:t> in </a:t>
            </a:r>
            <a:r>
              <a:rPr lang="en-US" sz="1800" dirty="0" err="1" smtClean="0"/>
              <a:t>menopausa</a:t>
            </a:r>
            <a:r>
              <a:rPr lang="en-US" sz="1800" dirty="0" smtClean="0"/>
              <a:t> da &lt; 10aa è in </a:t>
            </a:r>
            <a:r>
              <a:rPr lang="en-US" sz="1800" dirty="0" err="1" smtClean="0"/>
              <a:t>qualche</a:t>
            </a:r>
            <a:r>
              <a:rPr lang="en-US" sz="1800" dirty="0" smtClean="0"/>
              <a:t> </a:t>
            </a:r>
            <a:r>
              <a:rPr lang="en-US" sz="1800" dirty="0" err="1" smtClean="0"/>
              <a:t>modo</a:t>
            </a:r>
            <a:r>
              <a:rPr lang="en-US" sz="1800" dirty="0" smtClean="0"/>
              <a:t> </a:t>
            </a:r>
            <a:r>
              <a:rPr lang="en-US" sz="1800" dirty="0" err="1" smtClean="0"/>
              <a:t>rassicurante</a:t>
            </a:r>
            <a:r>
              <a:rPr lang="en-US" sz="1800" dirty="0" smtClean="0"/>
              <a:t> per le </a:t>
            </a:r>
            <a:r>
              <a:rPr lang="en-US" sz="1800" dirty="0" err="1" smtClean="0"/>
              <a:t>donne</a:t>
            </a:r>
            <a:r>
              <a:rPr lang="en-US" sz="1800" dirty="0" smtClean="0"/>
              <a:t> </a:t>
            </a:r>
            <a:r>
              <a:rPr lang="en-US" sz="1800" dirty="0" err="1" smtClean="0"/>
              <a:t>che</a:t>
            </a:r>
            <a:r>
              <a:rPr lang="en-US" sz="1800" dirty="0" smtClean="0"/>
              <a:t> </a:t>
            </a:r>
            <a:r>
              <a:rPr lang="en-US" sz="1800" dirty="0" err="1" smtClean="0"/>
              <a:t>considerano</a:t>
            </a:r>
            <a:r>
              <a:rPr lang="en-US" sz="1800" dirty="0" smtClean="0"/>
              <a:t> </a:t>
            </a:r>
            <a:r>
              <a:rPr lang="en-US" sz="1800" dirty="0" err="1" smtClean="0"/>
              <a:t>l’uso</a:t>
            </a:r>
            <a:r>
              <a:rPr lang="en-US" sz="1800" dirty="0" smtClean="0"/>
              <a:t> di TOS </a:t>
            </a:r>
            <a:r>
              <a:rPr lang="en-US" sz="1800" dirty="0" err="1" smtClean="0"/>
              <a:t>nei</a:t>
            </a:r>
            <a:r>
              <a:rPr lang="en-US" sz="1800" dirty="0" smtClean="0"/>
              <a:t> </a:t>
            </a:r>
            <a:r>
              <a:rPr lang="en-US" sz="1800" dirty="0" err="1" smtClean="0"/>
              <a:t>primi</a:t>
            </a:r>
            <a:r>
              <a:rPr lang="en-US" sz="1800" dirty="0" smtClean="0"/>
              <a:t> </a:t>
            </a:r>
            <a:r>
              <a:rPr lang="en-US" sz="1800" dirty="0" err="1" smtClean="0"/>
              <a:t>anni</a:t>
            </a:r>
            <a:r>
              <a:rPr lang="en-US" sz="1800" dirty="0" smtClean="0"/>
              <a:t> </a:t>
            </a:r>
            <a:r>
              <a:rPr lang="en-US" sz="1800" dirty="0" err="1" smtClean="0"/>
              <a:t>dall’insorgenza</a:t>
            </a:r>
            <a:r>
              <a:rPr lang="en-US" sz="1800" dirty="0" smtClean="0"/>
              <a:t> </a:t>
            </a:r>
            <a:r>
              <a:rPr lang="en-US" sz="1800" dirty="0" err="1" smtClean="0"/>
              <a:t>della</a:t>
            </a:r>
            <a:r>
              <a:rPr lang="en-US" sz="1800" dirty="0" smtClean="0"/>
              <a:t> </a:t>
            </a:r>
            <a:r>
              <a:rPr lang="en-US" sz="1800" dirty="0" err="1" smtClean="0"/>
              <a:t>menopausa</a:t>
            </a:r>
            <a:r>
              <a:rPr lang="en-US" sz="1800" dirty="0"/>
              <a:t> </a:t>
            </a:r>
            <a:r>
              <a:rPr lang="en-US" sz="1800" dirty="0" smtClean="0"/>
              <a:t>(</a:t>
            </a:r>
            <a:r>
              <a:rPr lang="en-US" sz="1800" dirty="0" err="1" smtClean="0"/>
              <a:t>valutando</a:t>
            </a:r>
            <a:r>
              <a:rPr lang="en-US" sz="1800" dirty="0" smtClean="0"/>
              <a:t> </a:t>
            </a:r>
            <a:r>
              <a:rPr lang="en-US" sz="1800" dirty="0" err="1" smtClean="0"/>
              <a:t>i</a:t>
            </a:r>
            <a:r>
              <a:rPr lang="en-US" sz="1800" dirty="0" smtClean="0"/>
              <a:t> </a:t>
            </a:r>
            <a:r>
              <a:rPr lang="en-US" sz="1800" dirty="0" err="1" smtClean="0"/>
              <a:t>fattori</a:t>
            </a:r>
            <a:r>
              <a:rPr lang="en-US" sz="1800" dirty="0" smtClean="0"/>
              <a:t> di </a:t>
            </a:r>
            <a:r>
              <a:rPr lang="en-US" sz="1800" dirty="0" err="1" smtClean="0"/>
              <a:t>rischio</a:t>
            </a:r>
            <a:r>
              <a:rPr lang="en-US" sz="1800" dirty="0" smtClean="0"/>
              <a:t> per stroke)</a:t>
            </a:r>
          </a:p>
          <a:p>
            <a:pPr lvl="1"/>
            <a:r>
              <a:rPr lang="en-US" sz="1800" dirty="0" err="1" smtClean="0"/>
              <a:t>Rischio</a:t>
            </a:r>
            <a:r>
              <a:rPr lang="en-US" sz="1800" dirty="0" smtClean="0"/>
              <a:t> di </a:t>
            </a:r>
            <a:r>
              <a:rPr lang="en-US" sz="1800" dirty="0" err="1" smtClean="0"/>
              <a:t>tumore</a:t>
            </a:r>
            <a:r>
              <a:rPr lang="en-US" sz="1800" dirty="0" smtClean="0"/>
              <a:t> </a:t>
            </a:r>
            <a:r>
              <a:rPr lang="en-US" sz="1800" dirty="0" err="1" smtClean="0"/>
              <a:t>mammario</a:t>
            </a:r>
            <a:r>
              <a:rPr lang="en-US" sz="1800" dirty="0" smtClean="0"/>
              <a:t> (CEE + MPA): HR 1.19 (95% CI 0.84 – 1.70)</a:t>
            </a:r>
          </a:p>
          <a:p>
            <a:pPr marL="0" lvl="1" indent="0">
              <a:buNone/>
            </a:pPr>
            <a:r>
              <a:rPr lang="en-US" sz="1800" dirty="0" smtClean="0"/>
              <a:t>	HRT 38 </a:t>
            </a:r>
            <a:r>
              <a:rPr lang="en-US" sz="1800" dirty="0" err="1" smtClean="0"/>
              <a:t>casi</a:t>
            </a:r>
            <a:r>
              <a:rPr lang="en-US" sz="1800" dirty="0" smtClean="0"/>
              <a:t> /10.000/anno – Non HRT 30 </a:t>
            </a:r>
            <a:r>
              <a:rPr lang="en-US" sz="1800" dirty="0" err="1" smtClean="0"/>
              <a:t>casi</a:t>
            </a:r>
            <a:r>
              <a:rPr lang="en-US" sz="1800" dirty="0" smtClean="0"/>
              <a:t> /10.000/anno</a:t>
            </a:r>
          </a:p>
          <a:p>
            <a:pPr marL="0" lvl="1" indent="0">
              <a:buNone/>
            </a:pPr>
            <a:r>
              <a:rPr lang="en-US" sz="1800" dirty="0"/>
              <a:t>(</a:t>
            </a:r>
            <a:r>
              <a:rPr lang="en-US" sz="1800" dirty="0" err="1"/>
              <a:t>insorti</a:t>
            </a:r>
            <a:r>
              <a:rPr lang="en-US" sz="1800" dirty="0"/>
              <a:t> in </a:t>
            </a:r>
            <a:r>
              <a:rPr lang="en-US" sz="1800" dirty="0" err="1"/>
              <a:t>donne</a:t>
            </a:r>
            <a:r>
              <a:rPr lang="en-US" sz="1800" dirty="0"/>
              <a:t> </a:t>
            </a:r>
            <a:r>
              <a:rPr lang="en-US" sz="1800" dirty="0" err="1"/>
              <a:t>che</a:t>
            </a:r>
            <a:r>
              <a:rPr lang="en-US" sz="1800" dirty="0"/>
              <a:t> </a:t>
            </a:r>
            <a:r>
              <a:rPr lang="en-US" sz="1800" dirty="0" err="1"/>
              <a:t>avevano</a:t>
            </a:r>
            <a:r>
              <a:rPr lang="en-US" sz="1800" dirty="0"/>
              <a:t> </a:t>
            </a:r>
            <a:r>
              <a:rPr lang="en-US" sz="1800" dirty="0" err="1"/>
              <a:t>già</a:t>
            </a:r>
            <a:r>
              <a:rPr lang="en-US" sz="1800" dirty="0"/>
              <a:t> </a:t>
            </a:r>
            <a:r>
              <a:rPr lang="en-US" sz="1800" dirty="0" err="1"/>
              <a:t>fatto</a:t>
            </a:r>
            <a:r>
              <a:rPr lang="en-US" sz="1800" dirty="0"/>
              <a:t> </a:t>
            </a:r>
            <a:r>
              <a:rPr lang="en-US" sz="1800" dirty="0" err="1"/>
              <a:t>uso</a:t>
            </a:r>
            <a:r>
              <a:rPr lang="en-US" sz="1800" dirty="0"/>
              <a:t> di </a:t>
            </a:r>
            <a:r>
              <a:rPr lang="en-US" sz="1800" dirty="0" err="1"/>
              <a:t>terapia</a:t>
            </a:r>
            <a:r>
              <a:rPr lang="en-US" sz="1800" dirty="0"/>
              <a:t> </a:t>
            </a:r>
            <a:r>
              <a:rPr lang="en-US" sz="1800" dirty="0" err="1"/>
              <a:t>ormonale</a:t>
            </a:r>
            <a:r>
              <a:rPr lang="en-US" sz="1800" dirty="0"/>
              <a:t> per 5-10 </a:t>
            </a:r>
            <a:r>
              <a:rPr lang="en-US" sz="1800" dirty="0" err="1"/>
              <a:t>aa</a:t>
            </a:r>
            <a:r>
              <a:rPr lang="en-US" sz="1800" dirty="0"/>
              <a: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62" y="193793"/>
            <a:ext cx="5483657" cy="11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67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bwMode="gray">
          <a:xfrm>
            <a:off x="468314" y="1765734"/>
            <a:ext cx="8207374" cy="4538662"/>
          </a:xfrm>
        </p:spPr>
        <p:txBody>
          <a:bodyPr/>
          <a:lstStyle/>
          <a:p>
            <a:r>
              <a:rPr lang="en-US" sz="2000" dirty="0" err="1"/>
              <a:t>Queste</a:t>
            </a:r>
            <a:r>
              <a:rPr lang="en-US" sz="2000" dirty="0"/>
              <a:t> </a:t>
            </a:r>
            <a:r>
              <a:rPr lang="en-US" sz="2000" dirty="0" err="1"/>
              <a:t>analisi</a:t>
            </a:r>
            <a:r>
              <a:rPr lang="en-US" sz="2000" dirty="0"/>
              <a:t> </a:t>
            </a:r>
            <a:r>
              <a:rPr lang="en-US" sz="2000" dirty="0" err="1"/>
              <a:t>suggeriscono</a:t>
            </a:r>
            <a:r>
              <a:rPr lang="en-US" sz="2000" dirty="0"/>
              <a:t> </a:t>
            </a:r>
            <a:r>
              <a:rPr lang="en-US" sz="2000" dirty="0" err="1"/>
              <a:t>che</a:t>
            </a:r>
            <a:r>
              <a:rPr lang="en-US" sz="2000" dirty="0"/>
              <a:t> le </a:t>
            </a:r>
            <a:r>
              <a:rPr lang="en-US" sz="2000" dirty="0" err="1"/>
              <a:t>conseguenze</a:t>
            </a:r>
            <a:r>
              <a:rPr lang="en-US" sz="2000" dirty="0"/>
              <a:t> </a:t>
            </a:r>
            <a:r>
              <a:rPr lang="en-US" sz="2000" dirty="0" err="1"/>
              <a:t>della</a:t>
            </a:r>
            <a:r>
              <a:rPr lang="en-US" sz="2000" dirty="0"/>
              <a:t> TOS </a:t>
            </a:r>
            <a:r>
              <a:rPr lang="en-US" sz="2000" dirty="0" err="1"/>
              <a:t>possono</a:t>
            </a:r>
            <a:r>
              <a:rPr lang="en-US" sz="2000" dirty="0"/>
              <a:t> </a:t>
            </a:r>
            <a:r>
              <a:rPr lang="en-US" sz="2000" dirty="0" err="1"/>
              <a:t>variare</a:t>
            </a:r>
            <a:r>
              <a:rPr lang="en-US" sz="2000" dirty="0"/>
              <a:t> con </a:t>
            </a:r>
            <a:r>
              <a:rPr lang="en-US" sz="2000" dirty="0" err="1"/>
              <a:t>gli</a:t>
            </a:r>
            <a:r>
              <a:rPr lang="en-US" sz="2000" dirty="0"/>
              <a:t> </a:t>
            </a:r>
            <a:r>
              <a:rPr lang="en-US" sz="2000" dirty="0" err="1"/>
              <a:t>anni</a:t>
            </a:r>
            <a:r>
              <a:rPr lang="en-US" sz="2000" dirty="0"/>
              <a:t> </a:t>
            </a:r>
            <a:r>
              <a:rPr lang="en-US" sz="2000" dirty="0" err="1"/>
              <a:t>dall’insorgenza</a:t>
            </a:r>
            <a:r>
              <a:rPr lang="en-US" sz="2000" dirty="0"/>
              <a:t> </a:t>
            </a:r>
            <a:r>
              <a:rPr lang="en-US" sz="2000" dirty="0" err="1"/>
              <a:t>della</a:t>
            </a:r>
            <a:r>
              <a:rPr lang="en-US" sz="2000" dirty="0"/>
              <a:t> </a:t>
            </a:r>
            <a:r>
              <a:rPr lang="en-US" sz="2000" dirty="0" err="1"/>
              <a:t>menopausa</a:t>
            </a:r>
            <a:r>
              <a:rPr lang="en-US" sz="2000" dirty="0"/>
              <a:t>: </a:t>
            </a:r>
            <a:r>
              <a:rPr lang="en-US" sz="2000" dirty="0" err="1"/>
              <a:t>rischio</a:t>
            </a:r>
            <a:r>
              <a:rPr lang="en-US" sz="2000" dirty="0"/>
              <a:t> di CHD non </a:t>
            </a:r>
            <a:r>
              <a:rPr lang="en-US" sz="2000" dirty="0" err="1" smtClean="0"/>
              <a:t>aumentato</a:t>
            </a:r>
            <a:r>
              <a:rPr lang="en-US" sz="2000" dirty="0" smtClean="0"/>
              <a:t> </a:t>
            </a:r>
            <a:r>
              <a:rPr lang="en-US" sz="2000" dirty="0"/>
              <a:t>per </a:t>
            </a:r>
            <a:r>
              <a:rPr lang="en-US" sz="2000" dirty="0" err="1"/>
              <a:t>donne</a:t>
            </a:r>
            <a:r>
              <a:rPr lang="en-US" sz="2000" dirty="0"/>
              <a:t> </a:t>
            </a:r>
            <a:r>
              <a:rPr lang="en-US" sz="2000" dirty="0" err="1"/>
              <a:t>vicine</a:t>
            </a:r>
            <a:r>
              <a:rPr lang="en-US" sz="2000" dirty="0"/>
              <a:t> </a:t>
            </a:r>
            <a:r>
              <a:rPr lang="en-US" sz="2000" dirty="0" err="1"/>
              <a:t>alla</a:t>
            </a:r>
            <a:r>
              <a:rPr lang="en-US" sz="2000" dirty="0"/>
              <a:t> MP e un </a:t>
            </a:r>
            <a:r>
              <a:rPr lang="en-US" sz="2000" dirty="0" err="1"/>
              <a:t>rischio</a:t>
            </a:r>
            <a:r>
              <a:rPr lang="en-US" sz="2000" dirty="0"/>
              <a:t> </a:t>
            </a:r>
            <a:r>
              <a:rPr lang="en-US" sz="2000" dirty="0" err="1"/>
              <a:t>elevato</a:t>
            </a:r>
            <a:r>
              <a:rPr lang="en-US" sz="2000" dirty="0"/>
              <a:t> per </a:t>
            </a:r>
            <a:r>
              <a:rPr lang="en-US" sz="2000" dirty="0" err="1"/>
              <a:t>donne</a:t>
            </a:r>
            <a:r>
              <a:rPr lang="en-US" sz="2000" dirty="0"/>
              <a:t> </a:t>
            </a:r>
            <a:r>
              <a:rPr lang="en-US" sz="2000" dirty="0" err="1"/>
              <a:t>distanti</a:t>
            </a:r>
            <a:r>
              <a:rPr lang="en-US" sz="2000" dirty="0"/>
              <a:t> </a:t>
            </a:r>
            <a:r>
              <a:rPr lang="en-US" sz="2000" dirty="0" err="1"/>
              <a:t>dalla</a:t>
            </a:r>
            <a:r>
              <a:rPr lang="en-US" sz="2000" dirty="0"/>
              <a:t> </a:t>
            </a:r>
            <a:r>
              <a:rPr lang="en-US" sz="2000" dirty="0" err="1"/>
              <a:t>menopausa</a:t>
            </a:r>
            <a:r>
              <a:rPr lang="en-US" sz="2000" dirty="0"/>
              <a:t> con </a:t>
            </a:r>
            <a:r>
              <a:rPr lang="en-US" sz="2000" dirty="0" err="1"/>
              <a:t>sintomi</a:t>
            </a:r>
            <a:r>
              <a:rPr lang="en-US" sz="2000" dirty="0"/>
              <a:t> </a:t>
            </a:r>
            <a:r>
              <a:rPr lang="en-US" sz="2000" dirty="0" err="1"/>
              <a:t>vasomotori</a:t>
            </a:r>
            <a:r>
              <a:rPr lang="en-US" sz="2000" dirty="0"/>
              <a:t>.</a:t>
            </a:r>
          </a:p>
          <a:p>
            <a:endParaRPr lang="en-US" sz="2000" dirty="0"/>
          </a:p>
          <a:p>
            <a:r>
              <a:rPr lang="en-US" sz="2000" dirty="0"/>
              <a:t>Non </a:t>
            </a:r>
            <a:r>
              <a:rPr lang="en-US" sz="2000" dirty="0" err="1"/>
              <a:t>sono</a:t>
            </a:r>
            <a:r>
              <a:rPr lang="en-US" sz="2000" dirty="0"/>
              <a:t> state </a:t>
            </a:r>
            <a:r>
              <a:rPr lang="en-US" sz="2000" dirty="0" err="1"/>
              <a:t>identificati</a:t>
            </a:r>
            <a:r>
              <a:rPr lang="en-US" sz="2000" dirty="0"/>
              <a:t> </a:t>
            </a:r>
            <a:r>
              <a:rPr lang="en-US" sz="2000" dirty="0" err="1"/>
              <a:t>sottogruppi</a:t>
            </a:r>
            <a:r>
              <a:rPr lang="en-US" sz="2000" dirty="0"/>
              <a:t> a </a:t>
            </a:r>
            <a:r>
              <a:rPr lang="en-US" sz="2000" dirty="0" err="1"/>
              <a:t>diminuito</a:t>
            </a:r>
            <a:r>
              <a:rPr lang="en-US" sz="2000" dirty="0"/>
              <a:t> </a:t>
            </a:r>
            <a:r>
              <a:rPr lang="en-US" sz="2000" dirty="0" err="1"/>
              <a:t>rischio</a:t>
            </a:r>
            <a:r>
              <a:rPr lang="en-US" sz="2000" dirty="0"/>
              <a:t> </a:t>
            </a:r>
            <a:r>
              <a:rPr lang="en-US" sz="2000" dirty="0" err="1"/>
              <a:t>anche</a:t>
            </a:r>
            <a:r>
              <a:rPr lang="en-US" sz="2000" dirty="0"/>
              <a:t> se la </a:t>
            </a:r>
            <a:r>
              <a:rPr lang="en-US" sz="2000" dirty="0" err="1"/>
              <a:t>mortalità</a:t>
            </a:r>
            <a:r>
              <a:rPr lang="en-US" sz="2000" dirty="0"/>
              <a:t> in </a:t>
            </a:r>
            <a:r>
              <a:rPr lang="en-US" sz="2000" dirty="0" err="1"/>
              <a:t>donne</a:t>
            </a:r>
            <a:r>
              <a:rPr lang="en-US" sz="2000" dirty="0"/>
              <a:t> 50 – 59 </a:t>
            </a:r>
            <a:r>
              <a:rPr lang="en-US" sz="2000" dirty="0" err="1"/>
              <a:t>aa</a:t>
            </a:r>
            <a:r>
              <a:rPr lang="en-US" sz="2000" dirty="0"/>
              <a:t> di </a:t>
            </a:r>
            <a:r>
              <a:rPr lang="en-US" sz="2000" dirty="0" err="1"/>
              <a:t>età</a:t>
            </a:r>
            <a:r>
              <a:rPr lang="en-US" sz="2000" dirty="0"/>
              <a:t> è </a:t>
            </a:r>
            <a:r>
              <a:rPr lang="en-US" sz="2000" dirty="0" err="1"/>
              <a:t>risultata</a:t>
            </a:r>
            <a:r>
              <a:rPr lang="en-US" sz="2000" dirty="0"/>
              <a:t> </a:t>
            </a:r>
            <a:r>
              <a:rPr lang="en-US" sz="2000" dirty="0" err="1"/>
              <a:t>ridotta</a:t>
            </a:r>
            <a:r>
              <a:rPr lang="en-US" sz="2000" dirty="0"/>
              <a:t>.</a:t>
            </a:r>
          </a:p>
          <a:p>
            <a:endParaRPr lang="en-US" sz="2000" dirty="0"/>
          </a:p>
          <a:p>
            <a:r>
              <a:rPr lang="en-US" sz="2000" dirty="0"/>
              <a:t>I </a:t>
            </a:r>
            <a:r>
              <a:rPr lang="en-US" sz="2000" dirty="0" err="1"/>
              <a:t>risultati</a:t>
            </a:r>
            <a:r>
              <a:rPr lang="en-US" sz="2000" dirty="0"/>
              <a:t> </a:t>
            </a:r>
            <a:r>
              <a:rPr lang="en-US" sz="2000" dirty="0" err="1"/>
              <a:t>sono</a:t>
            </a:r>
            <a:r>
              <a:rPr lang="en-US" sz="2000" dirty="0"/>
              <a:t> </a:t>
            </a:r>
            <a:r>
              <a:rPr lang="en-US" sz="2000" dirty="0" err="1"/>
              <a:t>coerenti</a:t>
            </a:r>
            <a:r>
              <a:rPr lang="en-US" sz="2000" dirty="0"/>
              <a:t> con le </a:t>
            </a:r>
            <a:r>
              <a:rPr lang="en-US" sz="2000" dirty="0" err="1"/>
              <a:t>raccomandazioni</a:t>
            </a:r>
            <a:r>
              <a:rPr lang="en-US" sz="2000" dirty="0"/>
              <a:t> </a:t>
            </a:r>
            <a:r>
              <a:rPr lang="en-US" sz="2000" dirty="0" err="1"/>
              <a:t>sull’uso</a:t>
            </a:r>
            <a:r>
              <a:rPr lang="en-US" sz="2000" dirty="0"/>
              <a:t> </a:t>
            </a:r>
            <a:r>
              <a:rPr lang="en-US" sz="2000" dirty="0" err="1"/>
              <a:t>della</a:t>
            </a:r>
            <a:r>
              <a:rPr lang="en-US" sz="2000" dirty="0"/>
              <a:t> HRT </a:t>
            </a:r>
            <a:r>
              <a:rPr lang="en-US" sz="2000" dirty="0" err="1"/>
              <a:t>nel</a:t>
            </a:r>
            <a:r>
              <a:rPr lang="en-US" sz="2000" dirty="0"/>
              <a:t> </a:t>
            </a:r>
            <a:r>
              <a:rPr lang="en-US" sz="2000" dirty="0" err="1"/>
              <a:t>breve</a:t>
            </a:r>
            <a:r>
              <a:rPr lang="en-US" sz="2000" dirty="0"/>
              <a:t> </a:t>
            </a:r>
            <a:r>
              <a:rPr lang="en-US" sz="2000" dirty="0" err="1"/>
              <a:t>termine</a:t>
            </a:r>
            <a:r>
              <a:rPr lang="en-US" sz="2000" dirty="0"/>
              <a:t> per la </a:t>
            </a:r>
            <a:r>
              <a:rPr lang="en-US" sz="2000" dirty="0" err="1"/>
              <a:t>cura</a:t>
            </a:r>
            <a:r>
              <a:rPr lang="en-US" sz="2000" dirty="0"/>
              <a:t> di </a:t>
            </a:r>
            <a:r>
              <a:rPr lang="en-US" sz="2000" dirty="0" err="1"/>
              <a:t>sintomi</a:t>
            </a:r>
            <a:r>
              <a:rPr lang="en-US" sz="2000" dirty="0"/>
              <a:t> </a:t>
            </a:r>
            <a:r>
              <a:rPr lang="en-US" sz="2000" dirty="0" err="1"/>
              <a:t>vasomotori</a:t>
            </a:r>
            <a:r>
              <a:rPr lang="en-US" sz="2000" dirty="0"/>
              <a:t> </a:t>
            </a:r>
            <a:r>
              <a:rPr lang="en-US" sz="2000" dirty="0" err="1"/>
              <a:t>moderati</a:t>
            </a:r>
            <a:r>
              <a:rPr lang="en-US" sz="2000" dirty="0"/>
              <a:t> o </a:t>
            </a:r>
            <a:r>
              <a:rPr lang="en-US" sz="2000" dirty="0" err="1"/>
              <a:t>severi</a:t>
            </a:r>
            <a:r>
              <a:rPr lang="en-US" sz="2000" dirty="0"/>
              <a:t> ma non </a:t>
            </a:r>
            <a:r>
              <a:rPr lang="en-US" sz="2000" dirty="0" err="1"/>
              <a:t>nel</a:t>
            </a:r>
            <a:r>
              <a:rPr lang="en-US" sz="2000" dirty="0"/>
              <a:t> </a:t>
            </a:r>
            <a:r>
              <a:rPr lang="en-US" sz="2000" dirty="0" err="1"/>
              <a:t>lungo</a:t>
            </a:r>
            <a:r>
              <a:rPr lang="en-US" sz="2000" dirty="0"/>
              <a:t> </a:t>
            </a:r>
            <a:r>
              <a:rPr lang="en-US" sz="2000" dirty="0" err="1"/>
              <a:t>termine</a:t>
            </a:r>
            <a:r>
              <a:rPr lang="en-US" sz="2000" dirty="0"/>
              <a:t> per la </a:t>
            </a:r>
            <a:r>
              <a:rPr lang="en-US" sz="2000" dirty="0" err="1"/>
              <a:t>prevenzione</a:t>
            </a:r>
            <a:r>
              <a:rPr lang="en-US" sz="2000" dirty="0"/>
              <a:t> </a:t>
            </a:r>
            <a:r>
              <a:rPr lang="en-US" sz="2000"/>
              <a:t>di </a:t>
            </a:r>
            <a:r>
              <a:rPr lang="en-US" sz="2000" smtClean="0"/>
              <a:t>CHD</a:t>
            </a:r>
            <a:r>
              <a:rPr lang="en-US" sz="2000" dirty="0"/>
              <a: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62" y="193793"/>
            <a:ext cx="5483657" cy="116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87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685800" y="-219177"/>
            <a:ext cx="7770813" cy="1429871"/>
          </a:xfrm>
        </p:spPr>
        <p:txBody>
          <a:bodyPr>
            <a:noAutofit/>
          </a:bodyPr>
          <a:lstStyle/>
          <a:p>
            <a:r>
              <a:rPr lang="it-IT" sz="3600" dirty="0" smtClean="0">
                <a:solidFill>
                  <a:srgbClr val="E5CFF1"/>
                </a:solidFill>
              </a:rPr>
              <a:t>RISCHIO di K MAMMELLA</a:t>
            </a:r>
            <a:br>
              <a:rPr lang="it-IT" sz="3600" dirty="0" smtClean="0">
                <a:solidFill>
                  <a:srgbClr val="E5CFF1"/>
                </a:solidFill>
              </a:rPr>
            </a:br>
            <a:endParaRPr lang="it-IT" sz="3600" dirty="0">
              <a:solidFill>
                <a:srgbClr val="E5CFF1"/>
              </a:solidFill>
            </a:endParaRPr>
          </a:p>
        </p:txBody>
      </p:sp>
      <p:pic>
        <p:nvPicPr>
          <p:cNvPr id="6" name="Picture 6" descr="Scansione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279" b="4279"/>
          <a:stretch>
            <a:fillRect/>
          </a:stretch>
        </p:blipFill>
        <p:spPr>
          <a:xfrm>
            <a:off x="74816" y="1210694"/>
            <a:ext cx="8971373" cy="49154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799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Rischi</a:t>
            </a:r>
            <a:endParaRPr lang="it-IT" dirty="0"/>
          </a:p>
        </p:txBody>
      </p:sp>
      <p:sp>
        <p:nvSpPr>
          <p:cNvPr id="3" name="Segnaposto contenuto 2"/>
          <p:cNvSpPr>
            <a:spLocks noGrp="1"/>
          </p:cNvSpPr>
          <p:nvPr>
            <p:ph idx="1"/>
          </p:nvPr>
        </p:nvSpPr>
        <p:spPr/>
        <p:txBody>
          <a:bodyPr/>
          <a:lstStyle/>
          <a:p>
            <a:r>
              <a:rPr lang="it-IT" dirty="0" smtClean="0"/>
              <a:t>K OVAIO: non aumento del </a:t>
            </a:r>
            <a:r>
              <a:rPr lang="it-IT" dirty="0" err="1" smtClean="0"/>
              <a:t>R</a:t>
            </a:r>
            <a:endParaRPr lang="it-IT" dirty="0" smtClean="0"/>
          </a:p>
          <a:p>
            <a:r>
              <a:rPr lang="it-IT" dirty="0" smtClean="0"/>
              <a:t>K ENDOMETRIO: aumento del </a:t>
            </a:r>
            <a:r>
              <a:rPr lang="it-IT" dirty="0" err="1" smtClean="0"/>
              <a:t>R</a:t>
            </a:r>
            <a:r>
              <a:rPr lang="it-IT" dirty="0" smtClean="0"/>
              <a:t> in donne con l’utero che fanno solo ESTROGENO (rischio assoluto di K endometrio in post menopausa 1/1000 aumenta a 1/100), durata e dose dipendente. </a:t>
            </a:r>
          </a:p>
          <a:p>
            <a:pPr marL="0" indent="0">
              <a:buNone/>
            </a:pPr>
            <a:r>
              <a:rPr lang="it-IT" dirty="0"/>
              <a:t>	</a:t>
            </a:r>
            <a:r>
              <a:rPr lang="it-IT" dirty="0" smtClean="0"/>
              <a:t>Questo </a:t>
            </a:r>
            <a:r>
              <a:rPr lang="it-IT" dirty="0" err="1" smtClean="0"/>
              <a:t>R</a:t>
            </a:r>
            <a:r>
              <a:rPr lang="it-IT" dirty="0" smtClean="0"/>
              <a:t> viene annullato aggiungendo un 	progestinico (in un regime ciclico o continuo)</a:t>
            </a:r>
          </a:p>
          <a:p>
            <a:endParaRPr lang="it-IT" dirty="0"/>
          </a:p>
        </p:txBody>
      </p:sp>
    </p:spTree>
    <p:extLst>
      <p:ext uri="{BB962C8B-B14F-4D97-AF65-F5344CB8AC3E}">
        <p14:creationId xmlns:p14="http://schemas.microsoft.com/office/powerpoint/2010/main" val="20939755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309897"/>
            <a:ext cx="7770813" cy="1429871"/>
          </a:xfrm>
        </p:spPr>
        <p:txBody>
          <a:bodyPr/>
          <a:lstStyle/>
          <a:p>
            <a:r>
              <a:rPr lang="it-IT" dirty="0" smtClean="0"/>
              <a:t>Rischi</a:t>
            </a:r>
            <a:endParaRPr lang="it-IT" dirty="0"/>
          </a:p>
        </p:txBody>
      </p:sp>
      <p:pic>
        <p:nvPicPr>
          <p:cNvPr id="5" name="Immagine 4" descr="k col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086780"/>
            <a:ext cx="6311900" cy="5397500"/>
          </a:xfrm>
          <a:prstGeom prst="rect">
            <a:avLst/>
          </a:prstGeom>
        </p:spPr>
      </p:pic>
    </p:spTree>
    <p:extLst>
      <p:ext uri="{BB962C8B-B14F-4D97-AF65-F5344CB8AC3E}">
        <p14:creationId xmlns:p14="http://schemas.microsoft.com/office/powerpoint/2010/main" val="12954494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332577"/>
            <a:ext cx="7770813" cy="1429871"/>
          </a:xfrm>
        </p:spPr>
        <p:txBody>
          <a:bodyPr/>
          <a:lstStyle/>
          <a:p>
            <a:r>
              <a:rPr lang="it-IT" dirty="0" smtClean="0"/>
              <a:t>Rischi</a:t>
            </a:r>
            <a:endParaRPr lang="it-IT" dirty="0"/>
          </a:p>
        </p:txBody>
      </p:sp>
      <p:pic>
        <p:nvPicPr>
          <p:cNvPr id="3" name="Immagine 2" descr="hi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822800"/>
            <a:ext cx="6261100" cy="5892800"/>
          </a:xfrm>
          <a:prstGeom prst="rect">
            <a:avLst/>
          </a:prstGeom>
        </p:spPr>
      </p:pic>
    </p:spTree>
    <p:extLst>
      <p:ext uri="{BB962C8B-B14F-4D97-AF65-F5344CB8AC3E}">
        <p14:creationId xmlns:p14="http://schemas.microsoft.com/office/powerpoint/2010/main" val="15389311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332577"/>
            <a:ext cx="7770813" cy="1429871"/>
          </a:xfrm>
        </p:spPr>
        <p:txBody>
          <a:bodyPr/>
          <a:lstStyle/>
          <a:p>
            <a:r>
              <a:rPr lang="it-IT" dirty="0" smtClean="0"/>
              <a:t>Rischi</a:t>
            </a:r>
            <a:endParaRPr lang="it-IT" dirty="0"/>
          </a:p>
        </p:txBody>
      </p:sp>
      <p:pic>
        <p:nvPicPr>
          <p:cNvPr id="4" name="Immagine 3" descr="ivu.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707" y="993301"/>
            <a:ext cx="5728856" cy="5431550"/>
          </a:xfrm>
          <a:prstGeom prst="rect">
            <a:avLst/>
          </a:prstGeom>
        </p:spPr>
      </p:pic>
    </p:spTree>
    <p:extLst>
      <p:ext uri="{BB962C8B-B14F-4D97-AF65-F5344CB8AC3E}">
        <p14:creationId xmlns:p14="http://schemas.microsoft.com/office/powerpoint/2010/main" val="31105228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E5CFF1"/>
                </a:solidFill>
              </a:rPr>
              <a:t>POI</a:t>
            </a:r>
            <a:endParaRPr lang="it-IT" sz="3600" dirty="0">
              <a:solidFill>
                <a:srgbClr val="E5CFF1"/>
              </a:solidFill>
            </a:endParaRPr>
          </a:p>
        </p:txBody>
      </p:sp>
      <p:sp>
        <p:nvSpPr>
          <p:cNvPr id="3" name="Segnaposto contenuto 2"/>
          <p:cNvSpPr>
            <a:spLocks noGrp="1"/>
          </p:cNvSpPr>
          <p:nvPr>
            <p:ph idx="1"/>
          </p:nvPr>
        </p:nvSpPr>
        <p:spPr/>
        <p:txBody>
          <a:bodyPr>
            <a:normAutofit/>
          </a:bodyPr>
          <a:lstStyle/>
          <a:p>
            <a:r>
              <a:rPr lang="it-IT" sz="2400" dirty="0" smtClean="0"/>
              <a:t>I dati pubblicati dalla WHI non fanno </a:t>
            </a:r>
            <a:r>
              <a:rPr lang="it-IT" sz="2400" dirty="0" err="1" smtClean="0"/>
              <a:t>riverimento</a:t>
            </a:r>
            <a:r>
              <a:rPr lang="it-IT" sz="2400" dirty="0" smtClean="0"/>
              <a:t> a donne con la POI (</a:t>
            </a:r>
            <a:r>
              <a:rPr lang="it-IT" sz="2400" dirty="0" err="1" smtClean="0"/>
              <a:t>primary</a:t>
            </a:r>
            <a:r>
              <a:rPr lang="it-IT" sz="2400" dirty="0" smtClean="0"/>
              <a:t> </a:t>
            </a:r>
            <a:r>
              <a:rPr lang="it-IT" sz="2400" dirty="0" err="1" smtClean="0"/>
              <a:t>ovarian</a:t>
            </a:r>
            <a:r>
              <a:rPr lang="it-IT" sz="2400" dirty="0" smtClean="0"/>
              <a:t> </a:t>
            </a:r>
            <a:r>
              <a:rPr lang="it-IT" sz="2400" dirty="0" err="1" smtClean="0"/>
              <a:t>insufficiency</a:t>
            </a:r>
            <a:r>
              <a:rPr lang="it-IT" sz="2400" dirty="0" smtClean="0"/>
              <a:t>), definita come la menopausa prima dei 40 anni</a:t>
            </a:r>
          </a:p>
          <a:p>
            <a:r>
              <a:rPr lang="it-IT" sz="2400" dirty="0" smtClean="0"/>
              <a:t>Le attuali linee guida consigliano che l’HRT deve essere protratta fino all’età media della menopausa (50-51 anni) per prevenire la perdita prematura dell’osso, malattie cardiovascolari e l’ictus</a:t>
            </a:r>
            <a:endParaRPr lang="it-IT" sz="2400" dirty="0"/>
          </a:p>
        </p:txBody>
      </p:sp>
    </p:spTree>
    <p:extLst>
      <p:ext uri="{BB962C8B-B14F-4D97-AF65-F5344CB8AC3E}">
        <p14:creationId xmlns:p14="http://schemas.microsoft.com/office/powerpoint/2010/main" val="28638607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1064111" y="119276"/>
            <a:ext cx="7058024" cy="543611"/>
          </a:xfrm>
        </p:spPr>
        <p:txBody>
          <a:bodyPr>
            <a:normAutofit fontScale="90000"/>
          </a:bodyPr>
          <a:lstStyle/>
          <a:p>
            <a:r>
              <a:rPr lang="en-US" dirty="0" err="1" smtClean="0">
                <a:solidFill>
                  <a:srgbClr val="E5CFF1"/>
                </a:solidFill>
              </a:rPr>
              <a:t>Schemi</a:t>
            </a:r>
            <a:r>
              <a:rPr lang="en-US" dirty="0" smtClean="0">
                <a:solidFill>
                  <a:srgbClr val="E5CFF1"/>
                </a:solidFill>
              </a:rPr>
              <a:t> di </a:t>
            </a:r>
            <a:r>
              <a:rPr lang="en-US" dirty="0" err="1" smtClean="0">
                <a:solidFill>
                  <a:srgbClr val="E5CFF1"/>
                </a:solidFill>
              </a:rPr>
              <a:t>terapia</a:t>
            </a:r>
            <a:endParaRPr lang="en-US" dirty="0">
              <a:solidFill>
                <a:srgbClr val="E5CFF1"/>
              </a:solidFill>
            </a:endParaRPr>
          </a:p>
        </p:txBody>
      </p:sp>
      <p:pic>
        <p:nvPicPr>
          <p:cNvPr id="12290"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17770" t="28168" r="20053" b="10837"/>
          <a:stretch/>
        </p:blipFill>
        <p:spPr bwMode="auto">
          <a:xfrm>
            <a:off x="566894" y="929037"/>
            <a:ext cx="8163273" cy="560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8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468313" y="387928"/>
            <a:ext cx="7058024" cy="547255"/>
          </a:xfrm>
        </p:spPr>
        <p:txBody>
          <a:bodyPr>
            <a:normAutofit fontScale="90000"/>
          </a:bodyPr>
          <a:lstStyle/>
          <a:p>
            <a:r>
              <a:rPr lang="en-US" dirty="0" err="1" smtClean="0"/>
              <a:t>Preparati</a:t>
            </a:r>
            <a:r>
              <a:rPr lang="en-US" dirty="0" smtClean="0"/>
              <a:t> a base di ESTROGENI</a:t>
            </a:r>
            <a:endParaRPr lang="en-US" dirty="0"/>
          </a:p>
        </p:txBody>
      </p:sp>
      <p:pic>
        <p:nvPicPr>
          <p:cNvPr id="5"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t="4277" b="4277"/>
          <a:stretch>
            <a:fillRect/>
          </a:stretch>
        </p:blipFill>
        <p:spPr bwMode="auto">
          <a:prstGeom prst="rect">
            <a:avLst/>
          </a:prstGeom>
          <a:solidFill>
            <a:schemeClr val="accent2">
              <a:lumMod val="20000"/>
              <a:lumOff val="80000"/>
            </a:schemeClr>
          </a:solidFill>
          <a:ln>
            <a:noFill/>
          </a:ln>
          <a:effectLst/>
          <a:extLst/>
        </p:spPr>
      </p:pic>
    </p:spTree>
    <p:extLst>
      <p:ext uri="{BB962C8B-B14F-4D97-AF65-F5344CB8AC3E}">
        <p14:creationId xmlns:p14="http://schemas.microsoft.com/office/powerpoint/2010/main" val="289533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E5CFF1"/>
                </a:solidFill>
              </a:rPr>
              <a:t>INDICAZIONI</a:t>
            </a:r>
            <a:endParaRPr lang="it-IT" dirty="0">
              <a:solidFill>
                <a:srgbClr val="E5CFF1"/>
              </a:solidFill>
            </a:endParaRPr>
          </a:p>
        </p:txBody>
      </p:sp>
      <p:sp>
        <p:nvSpPr>
          <p:cNvPr id="3" name="Segnaposto contenuto 2"/>
          <p:cNvSpPr>
            <a:spLocks noGrp="1"/>
          </p:cNvSpPr>
          <p:nvPr>
            <p:ph idx="1"/>
          </p:nvPr>
        </p:nvSpPr>
        <p:spPr/>
        <p:txBody>
          <a:bodyPr>
            <a:normAutofit/>
          </a:bodyPr>
          <a:lstStyle/>
          <a:p>
            <a:r>
              <a:rPr lang="it-IT" sz="4000" dirty="0" smtClean="0"/>
              <a:t>Lo scopo della TOS è quello di alleviare i sintomi </a:t>
            </a:r>
            <a:r>
              <a:rPr lang="it-IT" sz="4000" dirty="0" err="1" smtClean="0"/>
              <a:t>menopausali</a:t>
            </a:r>
            <a:r>
              <a:rPr lang="it-IT" sz="4000" dirty="0" smtClean="0"/>
              <a:t> </a:t>
            </a:r>
            <a:r>
              <a:rPr lang="it-IT" sz="4000" dirty="0"/>
              <a:t> </a:t>
            </a:r>
            <a:r>
              <a:rPr lang="it-IT" sz="4000" dirty="0" smtClean="0"/>
              <a:t>PRECOCI ed INTERMEDI associati alla menopausa</a:t>
            </a:r>
          </a:p>
          <a:p>
            <a:pPr marL="0" indent="0">
              <a:buNone/>
            </a:pPr>
            <a:r>
              <a:rPr lang="it-IT" sz="4000" dirty="0" smtClean="0"/>
              <a:t> </a:t>
            </a:r>
            <a:endParaRPr lang="it-IT" sz="4000" dirty="0"/>
          </a:p>
        </p:txBody>
      </p:sp>
      <p:sp>
        <p:nvSpPr>
          <p:cNvPr id="4" name="CasellaDiTesto 3"/>
          <p:cNvSpPr txBox="1"/>
          <p:nvPr/>
        </p:nvSpPr>
        <p:spPr>
          <a:xfrm>
            <a:off x="2033763" y="6053967"/>
            <a:ext cx="6832765" cy="369332"/>
          </a:xfrm>
          <a:prstGeom prst="rect">
            <a:avLst/>
          </a:prstGeom>
          <a:noFill/>
        </p:spPr>
        <p:txBody>
          <a:bodyPr wrap="square" rtlCol="0">
            <a:spAutoFit/>
          </a:bodyPr>
          <a:lstStyle/>
          <a:p>
            <a:r>
              <a:rPr lang="it-IT" dirty="0" smtClean="0"/>
              <a:t>J </a:t>
            </a:r>
            <a:r>
              <a:rPr lang="it-IT" dirty="0" err="1" smtClean="0"/>
              <a:t>Clin</a:t>
            </a:r>
            <a:r>
              <a:rPr lang="it-IT" dirty="0" smtClean="0"/>
              <a:t> </a:t>
            </a:r>
            <a:r>
              <a:rPr lang="it-IT" dirty="0" err="1" smtClean="0"/>
              <a:t>Endocrinol</a:t>
            </a:r>
            <a:r>
              <a:rPr lang="it-IT" dirty="0" smtClean="0"/>
              <a:t> </a:t>
            </a:r>
            <a:r>
              <a:rPr lang="it-IT" dirty="0" err="1" smtClean="0"/>
              <a:t>Metab</a:t>
            </a:r>
            <a:r>
              <a:rPr lang="it-IT" dirty="0" smtClean="0"/>
              <a:t>, </a:t>
            </a:r>
            <a:r>
              <a:rPr lang="it-IT" dirty="0" err="1" smtClean="0"/>
              <a:t>November</a:t>
            </a:r>
            <a:r>
              <a:rPr lang="it-IT" dirty="0" smtClean="0"/>
              <a:t> 2015, 100 (11): 3975-4011</a:t>
            </a:r>
            <a:endParaRPr lang="it-IT" dirty="0"/>
          </a:p>
        </p:txBody>
      </p:sp>
    </p:spTree>
    <p:extLst>
      <p:ext uri="{BB962C8B-B14F-4D97-AF65-F5344CB8AC3E}">
        <p14:creationId xmlns:p14="http://schemas.microsoft.com/office/powerpoint/2010/main" val="33201879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193964" y="335973"/>
            <a:ext cx="7527635" cy="639618"/>
          </a:xfrm>
        </p:spPr>
        <p:txBody>
          <a:bodyPr>
            <a:normAutofit fontScale="90000"/>
          </a:bodyPr>
          <a:lstStyle/>
          <a:p>
            <a:r>
              <a:rPr lang="en-US" dirty="0" err="1" smtClean="0"/>
              <a:t>Associazioni</a:t>
            </a:r>
            <a:r>
              <a:rPr lang="en-US" dirty="0" smtClean="0"/>
              <a:t> ESTRO-PROGESTINICHE</a:t>
            </a:r>
            <a:endParaRPr lang="en-US" dirty="0"/>
          </a:p>
        </p:txBody>
      </p:sp>
      <p:pic>
        <p:nvPicPr>
          <p:cNvPr id="4097"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69" y="1605931"/>
            <a:ext cx="9079569" cy="5115988"/>
          </a:xfrm>
          <a:prstGeom prst="rect">
            <a:avLst/>
          </a:prstGeom>
          <a:solidFill>
            <a:schemeClr val="accent2">
              <a:lumMod val="20000"/>
              <a:lumOff val="80000"/>
            </a:schemeClr>
          </a:solidFill>
          <a:ln>
            <a:noFill/>
          </a:ln>
          <a:effectLst/>
          <a:extLst/>
        </p:spPr>
      </p:pic>
    </p:spTree>
    <p:extLst>
      <p:ext uri="{BB962C8B-B14F-4D97-AF65-F5344CB8AC3E}">
        <p14:creationId xmlns:p14="http://schemas.microsoft.com/office/powerpoint/2010/main" val="230230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66685" y="304801"/>
            <a:ext cx="1278193" cy="762000"/>
          </a:xfrm>
          <a:noFill/>
          <a:ln/>
        </p:spPr>
        <p:txBody>
          <a:bodyPr lIns="90479" tIns="44445" rIns="90479" bIns="44445" anchor="b">
            <a:flatTx/>
          </a:bodyPr>
          <a:lstStyle/>
          <a:p>
            <a:r>
              <a:rPr lang="en-US" sz="3600" dirty="0">
                <a:solidFill>
                  <a:schemeClr val="accent2">
                    <a:lumMod val="20000"/>
                    <a:lumOff val="80000"/>
                  </a:schemeClr>
                </a:solidFill>
              </a:rPr>
              <a:t>HRT</a:t>
            </a:r>
          </a:p>
        </p:txBody>
      </p:sp>
      <p:sp>
        <p:nvSpPr>
          <p:cNvPr id="11" name="Rectangle 3"/>
          <p:cNvSpPr txBox="1">
            <a:spLocks noChangeArrowheads="1"/>
          </p:cNvSpPr>
          <p:nvPr/>
        </p:nvSpPr>
        <p:spPr bwMode="gray">
          <a:xfrm>
            <a:off x="271464" y="1524001"/>
            <a:ext cx="4143375" cy="4827639"/>
          </a:xfrm>
          <a:prstGeom prst="rect">
            <a:avLst/>
          </a:prstGeom>
          <a:noFill/>
          <a:ln w="25400" cap="flat">
            <a:solidFill>
              <a:schemeClr val="tx1"/>
            </a:solidFill>
          </a:ln>
        </p:spPr>
        <p:txBody>
          <a:bodyPr vert="horz" lIns="90479" tIns="44445" rIns="90479" bIns="44445" rtlCol="0">
            <a:noAutofit/>
          </a:bodyPr>
          <a:lstStyle>
            <a:lvl1pPr marL="0" indent="0" algn="l" defTabSz="914400" rtl="0" eaLnBrk="1" latinLnBrk="0" hangingPunct="1">
              <a:spcBef>
                <a:spcPts val="300"/>
              </a:spcBef>
              <a:spcAft>
                <a:spcPts val="600"/>
              </a:spcAft>
              <a:buClr>
                <a:schemeClr val="accent2"/>
              </a:buClr>
              <a:buSzPct val="110000"/>
              <a:buFont typeface="Arial" pitchFamily="34" charset="0"/>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buClr>
                <a:srgbClr val="6BC200"/>
              </a:buClr>
              <a:buFontTx/>
              <a:buNone/>
            </a:pPr>
            <a:r>
              <a:rPr lang="en-US" sz="2000" dirty="0"/>
              <a:t>ECCESSO DI ESTROGENI</a:t>
            </a:r>
          </a:p>
          <a:p>
            <a:pPr>
              <a:lnSpc>
                <a:spcPct val="110000"/>
              </a:lnSpc>
              <a:buClr>
                <a:srgbClr val="6BC200"/>
              </a:buClr>
            </a:pPr>
            <a:r>
              <a:rPr lang="en-US" sz="2000" dirty="0"/>
              <a:t>nausea, </a:t>
            </a:r>
            <a:r>
              <a:rPr lang="en-US" sz="2000" dirty="0" err="1"/>
              <a:t>vomito</a:t>
            </a:r>
            <a:r>
              <a:rPr lang="en-US" sz="2000" dirty="0"/>
              <a:t>, edema, </a:t>
            </a:r>
            <a:r>
              <a:rPr lang="en-US" sz="2000" dirty="0" err="1"/>
              <a:t>gonfiore</a:t>
            </a:r>
            <a:endParaRPr lang="en-US" sz="2000" dirty="0"/>
          </a:p>
          <a:p>
            <a:pPr>
              <a:lnSpc>
                <a:spcPct val="110000"/>
              </a:lnSpc>
              <a:buClr>
                <a:srgbClr val="6BC200"/>
              </a:buClr>
            </a:pPr>
            <a:r>
              <a:rPr lang="en-US" sz="2000" dirty="0" err="1"/>
              <a:t>dismenorrea</a:t>
            </a:r>
            <a:r>
              <a:rPr lang="en-US" sz="2000" dirty="0"/>
              <a:t>, </a:t>
            </a:r>
            <a:r>
              <a:rPr lang="en-US" sz="2000" dirty="0" err="1"/>
              <a:t>tensione</a:t>
            </a:r>
            <a:r>
              <a:rPr lang="en-US" sz="2000" dirty="0"/>
              <a:t> </a:t>
            </a:r>
            <a:r>
              <a:rPr lang="en-US" sz="2000" dirty="0" err="1"/>
              <a:t>mammaria</a:t>
            </a:r>
            <a:endParaRPr lang="en-US" sz="2000" dirty="0"/>
          </a:p>
          <a:p>
            <a:pPr>
              <a:lnSpc>
                <a:spcPct val="110000"/>
              </a:lnSpc>
              <a:buClr>
                <a:srgbClr val="6BC200"/>
              </a:buClr>
            </a:pPr>
            <a:endParaRPr lang="en-US" sz="2000" dirty="0"/>
          </a:p>
          <a:p>
            <a:pPr algn="ctr">
              <a:lnSpc>
                <a:spcPct val="110000"/>
              </a:lnSpc>
              <a:buClr>
                <a:srgbClr val="6BC200"/>
              </a:buClr>
              <a:buFontTx/>
              <a:buNone/>
            </a:pPr>
            <a:r>
              <a:rPr lang="en-US" sz="2000" dirty="0"/>
              <a:t>DEFICIENZA ESTROGENICA</a:t>
            </a:r>
          </a:p>
          <a:p>
            <a:pPr>
              <a:lnSpc>
                <a:spcPct val="110000"/>
              </a:lnSpc>
              <a:buClr>
                <a:srgbClr val="6BC200"/>
              </a:buClr>
            </a:pPr>
            <a:r>
              <a:rPr lang="en-US" sz="2000" dirty="0"/>
              <a:t>HF, </a:t>
            </a:r>
            <a:r>
              <a:rPr lang="en-US" sz="2000" dirty="0" err="1"/>
              <a:t>depressione</a:t>
            </a:r>
            <a:r>
              <a:rPr lang="en-US" sz="2000" dirty="0"/>
              <a:t>, </a:t>
            </a:r>
            <a:r>
              <a:rPr lang="en-US" sz="2000" dirty="0" err="1"/>
              <a:t>irritabilità</a:t>
            </a:r>
            <a:endParaRPr lang="en-US" sz="2000" dirty="0"/>
          </a:p>
          <a:p>
            <a:pPr>
              <a:lnSpc>
                <a:spcPct val="110000"/>
              </a:lnSpc>
              <a:buClr>
                <a:srgbClr val="6BC200"/>
              </a:buClr>
            </a:pPr>
            <a:r>
              <a:rPr lang="en-US" sz="2000" dirty="0"/>
              <a:t>spotting, </a:t>
            </a:r>
            <a:r>
              <a:rPr lang="en-US" sz="2000" dirty="0" err="1"/>
              <a:t>sanguinamento</a:t>
            </a:r>
            <a:r>
              <a:rPr lang="en-US" sz="2000" dirty="0"/>
              <a:t> </a:t>
            </a:r>
            <a:r>
              <a:rPr lang="en-US" sz="2000" dirty="0" err="1"/>
              <a:t>scarso</a:t>
            </a:r>
            <a:r>
              <a:rPr lang="en-US" sz="2000" dirty="0"/>
              <a:t>, </a:t>
            </a:r>
            <a:r>
              <a:rPr lang="en-US" sz="2000" dirty="0" err="1"/>
              <a:t>secchezza</a:t>
            </a:r>
            <a:r>
              <a:rPr lang="en-US" sz="2000" dirty="0"/>
              <a:t> </a:t>
            </a:r>
            <a:r>
              <a:rPr lang="en-US" sz="2000" dirty="0" err="1"/>
              <a:t>vaginale</a:t>
            </a:r>
            <a:r>
              <a:rPr lang="en-US" sz="2000" dirty="0"/>
              <a:t> </a:t>
            </a:r>
          </a:p>
        </p:txBody>
      </p:sp>
      <p:sp>
        <p:nvSpPr>
          <p:cNvPr id="12" name="Rectangle 4"/>
          <p:cNvSpPr txBox="1">
            <a:spLocks noChangeArrowheads="1"/>
          </p:cNvSpPr>
          <p:nvPr/>
        </p:nvSpPr>
        <p:spPr>
          <a:xfrm>
            <a:off x="4673600" y="1524001"/>
            <a:ext cx="4064000" cy="4827639"/>
          </a:xfrm>
          <a:prstGeom prst="rect">
            <a:avLst/>
          </a:prstGeom>
          <a:noFill/>
          <a:ln w="25400" cap="flat">
            <a:solidFill>
              <a:schemeClr val="accent2"/>
            </a:solidFill>
          </a:ln>
        </p:spPr>
        <p:txBody>
          <a:bodyPr lIns="90479" tIns="44445" rIns="90479" bIns="44445"/>
          <a:lstStyle>
            <a:lvl1pPr marL="0" indent="0" algn="l" defTabSz="914400" rtl="0" eaLnBrk="1" latinLnBrk="0" hangingPunct="1">
              <a:spcBef>
                <a:spcPts val="300"/>
              </a:spcBef>
              <a:spcAft>
                <a:spcPts val="600"/>
              </a:spcAft>
              <a:buClr>
                <a:schemeClr val="accent2"/>
              </a:buClr>
              <a:buSzPct val="110000"/>
              <a:buFont typeface="Arial" pitchFamily="34" charset="0"/>
              <a:buNone/>
              <a:defRPr sz="1800" kern="1200" baseline="0">
                <a:solidFill>
                  <a:schemeClr val="tx1"/>
                </a:solidFill>
                <a:latin typeface="+mn-lt"/>
                <a:ea typeface="+mn-ea"/>
                <a:cs typeface="+mn-cs"/>
              </a:defRPr>
            </a:lvl1pPr>
            <a:lvl2pPr marL="266700"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2pPr>
            <a:lvl3pPr marL="542925" indent="-276225"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3pPr>
            <a:lvl4pPr marL="8096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4pPr>
            <a:lvl5pPr marL="1076325" indent="-266700" algn="l" defTabSz="914400" rtl="0" eaLnBrk="1" latinLnBrk="0" hangingPunct="1">
              <a:spcBef>
                <a:spcPts val="300"/>
              </a:spcBef>
              <a:spcAft>
                <a:spcPts val="600"/>
              </a:spcAft>
              <a:buClr>
                <a:srgbClr val="6BC200"/>
              </a:buClr>
              <a:buSzPct val="11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buClr>
                <a:srgbClr val="6BC200"/>
              </a:buClr>
            </a:pPr>
            <a:r>
              <a:rPr lang="en-US" dirty="0" smtClean="0">
                <a:solidFill>
                  <a:srgbClr val="FFFFFF"/>
                </a:solidFill>
              </a:rPr>
              <a:t>ECCESSO DI PROGESTINICO</a:t>
            </a:r>
          </a:p>
          <a:p>
            <a:pPr>
              <a:lnSpc>
                <a:spcPct val="110000"/>
              </a:lnSpc>
              <a:buClr>
                <a:srgbClr val="6BC200"/>
              </a:buClr>
            </a:pPr>
            <a:r>
              <a:rPr lang="en-US" sz="2000" dirty="0" err="1">
                <a:solidFill>
                  <a:srgbClr val="FFFFFF"/>
                </a:solidFill>
              </a:rPr>
              <a:t>Stanchezza</a:t>
            </a:r>
            <a:r>
              <a:rPr lang="en-US" sz="2000" dirty="0">
                <a:solidFill>
                  <a:srgbClr val="FFFFFF"/>
                </a:solidFill>
              </a:rPr>
              <a:t>, </a:t>
            </a:r>
            <a:r>
              <a:rPr lang="en-US" sz="2000" dirty="0" err="1">
                <a:solidFill>
                  <a:srgbClr val="FFFFFF"/>
                </a:solidFill>
              </a:rPr>
              <a:t>depressione</a:t>
            </a:r>
            <a:r>
              <a:rPr lang="en-US" sz="2000" dirty="0">
                <a:solidFill>
                  <a:srgbClr val="FFFFFF"/>
                </a:solidFill>
              </a:rPr>
              <a:t>, </a:t>
            </a:r>
            <a:r>
              <a:rPr lang="en-US" sz="2000" dirty="0" err="1">
                <a:solidFill>
                  <a:srgbClr val="FFFFFF"/>
                </a:solidFill>
              </a:rPr>
              <a:t>irritabilità</a:t>
            </a:r>
            <a:r>
              <a:rPr lang="en-US" sz="2000" dirty="0">
                <a:solidFill>
                  <a:srgbClr val="FFFFFF"/>
                </a:solidFill>
              </a:rPr>
              <a:t>, </a:t>
            </a:r>
            <a:r>
              <a:rPr lang="en-US" sz="2000" dirty="0" err="1">
                <a:solidFill>
                  <a:srgbClr val="FFFFFF"/>
                </a:solidFill>
              </a:rPr>
              <a:t>nervosismo</a:t>
            </a:r>
            <a:r>
              <a:rPr lang="en-US" sz="2000" dirty="0">
                <a:solidFill>
                  <a:srgbClr val="FFFFFF"/>
                </a:solidFill>
              </a:rPr>
              <a:t>, </a:t>
            </a:r>
            <a:r>
              <a:rPr lang="en-US" sz="2000" dirty="0" err="1">
                <a:solidFill>
                  <a:srgbClr val="FFFFFF"/>
                </a:solidFill>
              </a:rPr>
              <a:t>cefalea</a:t>
            </a:r>
            <a:r>
              <a:rPr lang="en-US" sz="2000" dirty="0">
                <a:solidFill>
                  <a:srgbClr val="FFFFFF"/>
                </a:solidFill>
              </a:rPr>
              <a:t>, acne, </a:t>
            </a:r>
            <a:r>
              <a:rPr lang="en-US" sz="2000" dirty="0" err="1">
                <a:solidFill>
                  <a:srgbClr val="FFFFFF"/>
                </a:solidFill>
              </a:rPr>
              <a:t>seborrea</a:t>
            </a:r>
            <a:r>
              <a:rPr lang="en-US" sz="2000" dirty="0">
                <a:solidFill>
                  <a:srgbClr val="FFFFFF"/>
                </a:solidFill>
              </a:rPr>
              <a:t>, alopecia</a:t>
            </a:r>
          </a:p>
          <a:p>
            <a:pPr>
              <a:lnSpc>
                <a:spcPct val="110000"/>
              </a:lnSpc>
              <a:buClr>
                <a:srgbClr val="6BC200"/>
              </a:buClr>
            </a:pPr>
            <a:r>
              <a:rPr lang="en-US" sz="2000" dirty="0" err="1">
                <a:solidFill>
                  <a:srgbClr val="FFFFFF"/>
                </a:solidFill>
              </a:rPr>
              <a:t>Aumento</a:t>
            </a:r>
            <a:r>
              <a:rPr lang="en-US" sz="2000" dirty="0">
                <a:solidFill>
                  <a:srgbClr val="FFFFFF"/>
                </a:solidFill>
              </a:rPr>
              <a:t> </a:t>
            </a:r>
            <a:r>
              <a:rPr lang="en-US" sz="2000" dirty="0" err="1">
                <a:solidFill>
                  <a:srgbClr val="FFFFFF"/>
                </a:solidFill>
              </a:rPr>
              <a:t>dell’appetito</a:t>
            </a:r>
            <a:r>
              <a:rPr lang="en-US" sz="2000" dirty="0">
                <a:solidFill>
                  <a:srgbClr val="FFFFFF"/>
                </a:solidFill>
              </a:rPr>
              <a:t>, </a:t>
            </a:r>
            <a:r>
              <a:rPr lang="en-US" sz="2000" dirty="0" err="1">
                <a:solidFill>
                  <a:srgbClr val="FFFFFF"/>
                </a:solidFill>
              </a:rPr>
              <a:t>diminuzione</a:t>
            </a:r>
            <a:r>
              <a:rPr lang="en-US" sz="2000" dirty="0">
                <a:solidFill>
                  <a:srgbClr val="FFFFFF"/>
                </a:solidFill>
              </a:rPr>
              <a:t> </a:t>
            </a:r>
            <a:r>
              <a:rPr lang="en-US" sz="2000" dirty="0" err="1">
                <a:solidFill>
                  <a:srgbClr val="FFFFFF"/>
                </a:solidFill>
              </a:rPr>
              <a:t>della</a:t>
            </a:r>
            <a:r>
              <a:rPr lang="en-US" sz="2000" dirty="0">
                <a:solidFill>
                  <a:srgbClr val="FFFFFF"/>
                </a:solidFill>
              </a:rPr>
              <a:t> libido, </a:t>
            </a:r>
            <a:r>
              <a:rPr lang="en-US" sz="2000" dirty="0" err="1">
                <a:solidFill>
                  <a:srgbClr val="FFFFFF"/>
                </a:solidFill>
              </a:rPr>
              <a:t>gonfiore</a:t>
            </a:r>
            <a:r>
              <a:rPr lang="en-US" sz="2000" dirty="0">
                <a:solidFill>
                  <a:srgbClr val="FFFFFF"/>
                </a:solidFill>
              </a:rPr>
              <a:t> e </a:t>
            </a:r>
            <a:r>
              <a:rPr lang="en-US" sz="2000" dirty="0" err="1">
                <a:solidFill>
                  <a:srgbClr val="FFFFFF"/>
                </a:solidFill>
              </a:rPr>
              <a:t>tensione</a:t>
            </a:r>
            <a:r>
              <a:rPr lang="en-US" sz="2000" dirty="0">
                <a:solidFill>
                  <a:srgbClr val="FFFFFF"/>
                </a:solidFill>
              </a:rPr>
              <a:t>, </a:t>
            </a:r>
            <a:r>
              <a:rPr lang="en-US" sz="2000" dirty="0" err="1">
                <a:solidFill>
                  <a:srgbClr val="FFFFFF"/>
                </a:solidFill>
              </a:rPr>
              <a:t>colestasi</a:t>
            </a:r>
            <a:r>
              <a:rPr lang="en-US" sz="2000" dirty="0">
                <a:solidFill>
                  <a:srgbClr val="FFFFFF"/>
                </a:solidFill>
              </a:rPr>
              <a:t>, </a:t>
            </a:r>
            <a:r>
              <a:rPr lang="en-US" sz="2000" dirty="0" err="1">
                <a:solidFill>
                  <a:srgbClr val="FFFFFF"/>
                </a:solidFill>
              </a:rPr>
              <a:t>ittero</a:t>
            </a:r>
            <a:endParaRPr lang="en-US" sz="2000" dirty="0">
              <a:solidFill>
                <a:srgbClr val="FFFFFF"/>
              </a:solidFill>
            </a:endParaRPr>
          </a:p>
          <a:p>
            <a:pPr>
              <a:lnSpc>
                <a:spcPct val="110000"/>
              </a:lnSpc>
              <a:spcBef>
                <a:spcPct val="5000"/>
              </a:spcBef>
              <a:buClr>
                <a:srgbClr val="6BC200"/>
              </a:buClr>
            </a:pPr>
            <a:endParaRPr lang="en-US" sz="2000" dirty="0">
              <a:solidFill>
                <a:srgbClr val="FFFFFF"/>
              </a:solidFill>
            </a:endParaRPr>
          </a:p>
          <a:p>
            <a:pPr>
              <a:lnSpc>
                <a:spcPct val="110000"/>
              </a:lnSpc>
              <a:spcBef>
                <a:spcPct val="5000"/>
              </a:spcBef>
              <a:buClr>
                <a:srgbClr val="6BC200"/>
              </a:buClr>
            </a:pPr>
            <a:r>
              <a:rPr lang="en-US" sz="2000" dirty="0">
                <a:solidFill>
                  <a:srgbClr val="FFFFFF"/>
                </a:solidFill>
              </a:rPr>
              <a:t>DEFICIENZA PROGESTINICA</a:t>
            </a:r>
          </a:p>
          <a:p>
            <a:pPr>
              <a:lnSpc>
                <a:spcPct val="110000"/>
              </a:lnSpc>
              <a:buClr>
                <a:srgbClr val="6BC200"/>
              </a:buClr>
            </a:pPr>
            <a:r>
              <a:rPr lang="en-US" sz="2000" dirty="0" err="1">
                <a:solidFill>
                  <a:srgbClr val="FFFFFF"/>
                </a:solidFill>
              </a:rPr>
              <a:t>Sanguinamenti</a:t>
            </a:r>
            <a:r>
              <a:rPr lang="en-US" sz="2000" dirty="0">
                <a:solidFill>
                  <a:srgbClr val="FFFFFF"/>
                </a:solidFill>
              </a:rPr>
              <a:t> </a:t>
            </a:r>
            <a:r>
              <a:rPr lang="en-US" sz="2000" dirty="0" err="1">
                <a:solidFill>
                  <a:srgbClr val="FFFFFF"/>
                </a:solidFill>
              </a:rPr>
              <a:t>abbondanti</a:t>
            </a:r>
            <a:endParaRPr lang="en-US" sz="2000" dirty="0">
              <a:solidFill>
                <a:srgbClr val="FFFFFF"/>
              </a:solidFill>
            </a:endParaRPr>
          </a:p>
          <a:p>
            <a:pPr>
              <a:lnSpc>
                <a:spcPct val="110000"/>
              </a:lnSpc>
              <a:buClr>
                <a:srgbClr val="6BC200"/>
              </a:buClr>
            </a:pPr>
            <a:r>
              <a:rPr lang="en-US" sz="2000" dirty="0" err="1">
                <a:solidFill>
                  <a:srgbClr val="FFFFFF"/>
                </a:solidFill>
              </a:rPr>
              <a:t>dismenorrea</a:t>
            </a:r>
            <a:endParaRPr lang="en-US" sz="2000" dirty="0">
              <a:solidFill>
                <a:srgbClr val="FFFFFF"/>
              </a:solidFill>
            </a:endParaRPr>
          </a:p>
        </p:txBody>
      </p:sp>
    </p:spTree>
    <p:extLst>
      <p:ext uri="{BB962C8B-B14F-4D97-AF65-F5344CB8AC3E}">
        <p14:creationId xmlns:p14="http://schemas.microsoft.com/office/powerpoint/2010/main" val="2041998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E5CFF1"/>
                </a:solidFill>
              </a:rPr>
              <a:t>BAZEDOXIFENE 20 mg/ESTROGENI CONIUGATI 0,45 mg</a:t>
            </a:r>
            <a:endParaRPr lang="it-IT" sz="3600" dirty="0">
              <a:solidFill>
                <a:srgbClr val="E5CFF1"/>
              </a:solidFill>
            </a:endParaRPr>
          </a:p>
        </p:txBody>
      </p:sp>
      <p:sp>
        <p:nvSpPr>
          <p:cNvPr id="3" name="Segnaposto contenuto 2"/>
          <p:cNvSpPr>
            <a:spLocks noGrp="1"/>
          </p:cNvSpPr>
          <p:nvPr>
            <p:ph idx="1"/>
          </p:nvPr>
        </p:nvSpPr>
        <p:spPr/>
        <p:txBody>
          <a:bodyPr>
            <a:normAutofit fontScale="92500" lnSpcReduction="10000"/>
          </a:bodyPr>
          <a:lstStyle/>
          <a:p>
            <a:r>
              <a:rPr lang="it-IT" sz="2400" dirty="0"/>
              <a:t>Il </a:t>
            </a:r>
            <a:r>
              <a:rPr lang="it-IT" sz="2400" dirty="0" err="1"/>
              <a:t>bazedoxifene</a:t>
            </a:r>
            <a:r>
              <a:rPr lang="it-IT" sz="2400" dirty="0"/>
              <a:t> </a:t>
            </a:r>
            <a:r>
              <a:rPr lang="it-IT" sz="2400" dirty="0" smtClean="0"/>
              <a:t>è un modulatore </a:t>
            </a:r>
            <a:r>
              <a:rPr lang="it-IT" sz="2400" dirty="0"/>
              <a:t>selettivo del recettore per estrogeni (SERM) </a:t>
            </a:r>
          </a:p>
          <a:p>
            <a:r>
              <a:rPr lang="it-IT" sz="2400" dirty="0" smtClean="0"/>
              <a:t>Il </a:t>
            </a:r>
            <a:r>
              <a:rPr lang="it-IT" sz="2400" dirty="0" err="1" smtClean="0"/>
              <a:t>bazedoxifene</a:t>
            </a:r>
            <a:r>
              <a:rPr lang="it-IT" sz="2400" dirty="0" smtClean="0"/>
              <a:t> serve </a:t>
            </a:r>
            <a:r>
              <a:rPr lang="it-IT" sz="2400" dirty="0"/>
              <a:t>per proteggere l’endometrio contrastando localmente l’azione degli estrogeni, riducendo quindi il rischio di iperplasia </a:t>
            </a:r>
            <a:r>
              <a:rPr lang="it-IT" sz="2400" dirty="0" smtClean="0"/>
              <a:t>endometriale</a:t>
            </a:r>
          </a:p>
          <a:p>
            <a:pPr lvl="1">
              <a:buFont typeface="Arial"/>
              <a:buChar char="•"/>
            </a:pPr>
            <a:r>
              <a:rPr lang="it-IT" sz="2400" dirty="0" smtClean="0"/>
              <a:t>Sull’osso effetti estrogeno agonisti</a:t>
            </a:r>
          </a:p>
          <a:p>
            <a:pPr lvl="1">
              <a:buFont typeface="Arial"/>
              <a:buChar char="•"/>
            </a:pPr>
            <a:r>
              <a:rPr lang="it-IT" sz="2400" dirty="0" smtClean="0"/>
              <a:t>Sull’endometrio effetti antagonisti</a:t>
            </a:r>
          </a:p>
          <a:p>
            <a:pPr lvl="1">
              <a:buFont typeface="Arial"/>
              <a:buChar char="•"/>
            </a:pPr>
            <a:r>
              <a:rPr lang="it-IT" sz="2400" dirty="0" smtClean="0"/>
              <a:t>Apparentemente effetti neutrali sulla mammella</a:t>
            </a:r>
            <a:endParaRPr lang="it-IT" sz="2400" dirty="0"/>
          </a:p>
          <a:p>
            <a:r>
              <a:rPr lang="it-IT" sz="2400" dirty="0" smtClean="0"/>
              <a:t> 87% delle pazienti amenorroiche </a:t>
            </a:r>
          </a:p>
          <a:p>
            <a:r>
              <a:rPr lang="it-IT" sz="2400" dirty="0" smtClean="0"/>
              <a:t>Aumentato rischio TVE</a:t>
            </a:r>
            <a:endParaRPr lang="it-IT" sz="2400" dirty="0"/>
          </a:p>
        </p:txBody>
      </p:sp>
    </p:spTree>
    <p:extLst>
      <p:ext uri="{BB962C8B-B14F-4D97-AF65-F5344CB8AC3E}">
        <p14:creationId xmlns:p14="http://schemas.microsoft.com/office/powerpoint/2010/main" val="42388458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E5CFF1"/>
                </a:solidFill>
              </a:rPr>
              <a:t>FITOESTROGENI</a:t>
            </a:r>
            <a:endParaRPr lang="it-IT" sz="3600" dirty="0">
              <a:solidFill>
                <a:srgbClr val="E5CFF1"/>
              </a:solidFill>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sz="2400" dirty="0" smtClean="0"/>
              <a:t>I fitoestrogeni sono composti non steroidei che originano </a:t>
            </a:r>
            <a:r>
              <a:rPr lang="it-IT" sz="2400" dirty="0" err="1" smtClean="0"/>
              <a:t>naturalemente</a:t>
            </a:r>
            <a:r>
              <a:rPr lang="it-IT" sz="2400" dirty="0" smtClean="0"/>
              <a:t> da piante, frutti e verdure</a:t>
            </a:r>
          </a:p>
          <a:p>
            <a:pPr marL="0" indent="0">
              <a:buNone/>
            </a:pPr>
            <a:r>
              <a:rPr lang="it-IT" sz="2400" dirty="0"/>
              <a:t>I fitoestrogeni si dividono in </a:t>
            </a:r>
            <a:r>
              <a:rPr lang="it-IT" sz="2400" dirty="0" smtClean="0"/>
              <a:t>3 classi principali:</a:t>
            </a:r>
            <a:endParaRPr lang="it-IT" sz="2400" dirty="0"/>
          </a:p>
          <a:p>
            <a:r>
              <a:rPr lang="it-IT" sz="2400" dirty="0"/>
              <a:t>- </a:t>
            </a:r>
            <a:r>
              <a:rPr lang="it-IT" sz="2400" b="1" dirty="0" err="1"/>
              <a:t>isoflavoni</a:t>
            </a:r>
            <a:r>
              <a:rPr lang="it-IT" sz="2400" dirty="0"/>
              <a:t>, a maggior attività estrogenica, contenuti soprattutto nella soia e nel trifoglio rosso</a:t>
            </a:r>
          </a:p>
          <a:p>
            <a:r>
              <a:rPr lang="it-IT" sz="2400" dirty="0"/>
              <a:t>- </a:t>
            </a:r>
            <a:r>
              <a:rPr lang="it-IT" sz="2400" dirty="0" err="1"/>
              <a:t>lignani</a:t>
            </a:r>
            <a:r>
              <a:rPr lang="it-IT" sz="2400" dirty="0"/>
              <a:t>, contenuti prevalentemente nel luppolo</a:t>
            </a:r>
          </a:p>
          <a:p>
            <a:r>
              <a:rPr lang="it-IT" sz="2400" dirty="0"/>
              <a:t>- </a:t>
            </a:r>
            <a:r>
              <a:rPr lang="it-IT" sz="2400" dirty="0" err="1"/>
              <a:t>cumestani</a:t>
            </a:r>
            <a:r>
              <a:rPr lang="it-IT" sz="2400" dirty="0"/>
              <a:t>, contenuti nel trifoglio rosso e nei germogli di soia</a:t>
            </a:r>
          </a:p>
          <a:p>
            <a:pPr marL="0" indent="0">
              <a:buNone/>
            </a:pPr>
            <a:r>
              <a:rPr lang="it-IT" sz="2400" dirty="0" smtClean="0"/>
              <a:t>I </a:t>
            </a:r>
            <a:r>
              <a:rPr lang="it-IT" sz="2400" dirty="0"/>
              <a:t>più importanti, più utilizzati in ambito farmacologico e studiati sono gli </a:t>
            </a:r>
            <a:r>
              <a:rPr lang="it-IT" sz="2400" dirty="0" err="1" smtClean="0"/>
              <a:t>isoflavoni</a:t>
            </a:r>
            <a:endParaRPr lang="it-IT" sz="2400" dirty="0" smtClean="0"/>
          </a:p>
        </p:txBody>
      </p:sp>
    </p:spTree>
    <p:extLst>
      <p:ext uri="{BB962C8B-B14F-4D97-AF65-F5344CB8AC3E}">
        <p14:creationId xmlns:p14="http://schemas.microsoft.com/office/powerpoint/2010/main" val="40052720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err="1" smtClean="0">
                <a:solidFill>
                  <a:srgbClr val="E5CFF1"/>
                </a:solidFill>
              </a:rPr>
              <a:t>Isoflavoni</a:t>
            </a:r>
            <a:endParaRPr lang="it-IT" sz="3600" dirty="0">
              <a:solidFill>
                <a:srgbClr val="E5CFF1"/>
              </a:solidFill>
            </a:endParaRPr>
          </a:p>
        </p:txBody>
      </p:sp>
      <p:sp>
        <p:nvSpPr>
          <p:cNvPr id="3" name="Segnaposto contenuto 2"/>
          <p:cNvSpPr>
            <a:spLocks noGrp="1"/>
          </p:cNvSpPr>
          <p:nvPr>
            <p:ph idx="1"/>
          </p:nvPr>
        </p:nvSpPr>
        <p:spPr>
          <a:xfrm>
            <a:off x="685800" y="1642340"/>
            <a:ext cx="7770813" cy="4988859"/>
          </a:xfrm>
        </p:spPr>
        <p:txBody>
          <a:bodyPr>
            <a:normAutofit fontScale="92500" lnSpcReduction="10000"/>
          </a:bodyPr>
          <a:lstStyle/>
          <a:p>
            <a:r>
              <a:rPr lang="it-IT" sz="2400" dirty="0" smtClean="0"/>
              <a:t>Gli </a:t>
            </a:r>
            <a:r>
              <a:rPr lang="it-IT" sz="2400" dirty="0" err="1" smtClean="0"/>
              <a:t>isoflavoni</a:t>
            </a:r>
            <a:r>
              <a:rPr lang="it-IT" sz="2400" dirty="0" smtClean="0"/>
              <a:t> possono essere suddivisi in 5 composti:</a:t>
            </a:r>
          </a:p>
          <a:p>
            <a:r>
              <a:rPr lang="it-IT" sz="2400" dirty="0" smtClean="0"/>
              <a:t>- </a:t>
            </a:r>
            <a:r>
              <a:rPr lang="it-IT" sz="2400" b="1" dirty="0" err="1" smtClean="0"/>
              <a:t>daidzeina</a:t>
            </a:r>
            <a:r>
              <a:rPr lang="it-IT" sz="2400" b="1" dirty="0" smtClean="0"/>
              <a:t> - </a:t>
            </a:r>
            <a:r>
              <a:rPr lang="it-IT" sz="2400" b="1" dirty="0" err="1" smtClean="0"/>
              <a:t>genisteina</a:t>
            </a:r>
            <a:r>
              <a:rPr lang="it-IT" sz="2400" b="1" dirty="0" smtClean="0"/>
              <a:t> </a:t>
            </a:r>
            <a:r>
              <a:rPr lang="it-IT" sz="2400" dirty="0" smtClean="0"/>
              <a:t>- </a:t>
            </a:r>
            <a:r>
              <a:rPr lang="it-IT" sz="2400" dirty="0" err="1" smtClean="0"/>
              <a:t>formononetina</a:t>
            </a:r>
            <a:r>
              <a:rPr lang="it-IT" sz="2400" dirty="0" smtClean="0"/>
              <a:t> - </a:t>
            </a:r>
            <a:r>
              <a:rPr lang="it-IT" sz="2400" dirty="0" err="1" smtClean="0"/>
              <a:t>biocanina</a:t>
            </a:r>
            <a:r>
              <a:rPr lang="it-IT" sz="2400" dirty="0" smtClean="0"/>
              <a:t> A - </a:t>
            </a:r>
            <a:r>
              <a:rPr lang="it-IT" sz="2400" dirty="0" err="1" smtClean="0"/>
              <a:t>gliciteina</a:t>
            </a:r>
            <a:r>
              <a:rPr lang="it-IT" sz="2400" dirty="0" smtClean="0"/>
              <a:t>.</a:t>
            </a:r>
          </a:p>
          <a:p>
            <a:r>
              <a:rPr lang="it-IT" sz="2400" dirty="0" smtClean="0"/>
              <a:t>Tra questi la </a:t>
            </a:r>
            <a:r>
              <a:rPr lang="it-IT" sz="2400" dirty="0" err="1" smtClean="0"/>
              <a:t>genisteina</a:t>
            </a:r>
            <a:r>
              <a:rPr lang="it-IT" sz="2400" dirty="0" smtClean="0"/>
              <a:t> e la </a:t>
            </a:r>
            <a:r>
              <a:rPr lang="it-IT" sz="2400" dirty="0" err="1" smtClean="0"/>
              <a:t>daidzeina</a:t>
            </a:r>
            <a:r>
              <a:rPr lang="it-IT" sz="2400" dirty="0" smtClean="0"/>
              <a:t> sono sicuramente i composti maggiormente studiati e presenti soprattutto in soia e trifoglio rosso</a:t>
            </a:r>
            <a:endParaRPr lang="it-IT" sz="2400" dirty="0"/>
          </a:p>
          <a:p>
            <a:r>
              <a:rPr lang="it-IT" sz="2400" dirty="0"/>
              <a:t>Gli </a:t>
            </a:r>
            <a:r>
              <a:rPr lang="it-IT" sz="2400" dirty="0" err="1"/>
              <a:t>isoflavoni</a:t>
            </a:r>
            <a:r>
              <a:rPr lang="it-IT" sz="2400" dirty="0"/>
              <a:t> da soia e trifoglio generalmente vengono utilizzati a dosaggi che vanno da 40 mg a 80 mg/die. </a:t>
            </a:r>
            <a:r>
              <a:rPr lang="it-IT" sz="2400" dirty="0" smtClean="0"/>
              <a:t>In </a:t>
            </a:r>
            <a:r>
              <a:rPr lang="it-IT" sz="2400" dirty="0"/>
              <a:t>Italia il Ministero della Salute limita il dosaggio di </a:t>
            </a:r>
            <a:r>
              <a:rPr lang="it-IT" sz="2400" dirty="0" err="1"/>
              <a:t>isoflavoni</a:t>
            </a:r>
            <a:r>
              <a:rPr lang="it-IT" sz="2400" dirty="0"/>
              <a:t> a 80 mg per dosaggio giornaliero.</a:t>
            </a:r>
            <a:endParaRPr lang="it-IT" sz="2400" dirty="0" smtClean="0"/>
          </a:p>
        </p:txBody>
      </p:sp>
    </p:spTree>
    <p:extLst>
      <p:ext uri="{BB962C8B-B14F-4D97-AF65-F5344CB8AC3E}">
        <p14:creationId xmlns:p14="http://schemas.microsoft.com/office/powerpoint/2010/main" val="39714768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err="1" smtClean="0">
                <a:solidFill>
                  <a:srgbClr val="E5CFF1"/>
                </a:solidFill>
              </a:rPr>
              <a:t>Isoflavoni</a:t>
            </a:r>
            <a:r>
              <a:rPr lang="it-IT" sz="3600" dirty="0" smtClean="0">
                <a:solidFill>
                  <a:srgbClr val="E5CFF1"/>
                </a:solidFill>
              </a:rPr>
              <a:t>: efficacia </a:t>
            </a:r>
            <a:endParaRPr lang="it-IT" sz="3600" dirty="0">
              <a:solidFill>
                <a:srgbClr val="E5CFF1"/>
              </a:solidFill>
            </a:endParaRPr>
          </a:p>
        </p:txBody>
      </p:sp>
      <p:sp>
        <p:nvSpPr>
          <p:cNvPr id="3" name="Segnaposto contenuto 2"/>
          <p:cNvSpPr>
            <a:spLocks noGrp="1"/>
          </p:cNvSpPr>
          <p:nvPr>
            <p:ph idx="1"/>
          </p:nvPr>
        </p:nvSpPr>
        <p:spPr/>
        <p:txBody>
          <a:bodyPr>
            <a:normAutofit/>
          </a:bodyPr>
          <a:lstStyle/>
          <a:p>
            <a:r>
              <a:rPr lang="it-IT" sz="2400" dirty="0" smtClean="0"/>
              <a:t>Dati sull’efficacia sui disturbi </a:t>
            </a:r>
            <a:r>
              <a:rPr lang="it-IT" sz="2400" dirty="0" err="1" smtClean="0"/>
              <a:t>menopausali</a:t>
            </a:r>
            <a:r>
              <a:rPr lang="it-IT" sz="2400" dirty="0" smtClean="0"/>
              <a:t> piuttosto contrastanti</a:t>
            </a:r>
          </a:p>
          <a:p>
            <a:r>
              <a:rPr lang="it-IT" sz="2400" dirty="0" smtClean="0"/>
              <a:t>Una </a:t>
            </a:r>
            <a:r>
              <a:rPr lang="it-IT" sz="2400" dirty="0" err="1" smtClean="0"/>
              <a:t>review</a:t>
            </a:r>
            <a:r>
              <a:rPr lang="it-IT" sz="2400" dirty="0" smtClean="0"/>
              <a:t> sistematica del 2013 di 43 trials clinici </a:t>
            </a:r>
            <a:r>
              <a:rPr lang="it-IT" sz="2400" b="1" dirty="0" smtClean="0"/>
              <a:t>non</a:t>
            </a:r>
            <a:r>
              <a:rPr lang="it-IT" sz="2400" dirty="0" smtClean="0"/>
              <a:t> ha dimostrato un effetto benefico dei fitoestrogeni sulle vampate, fatta eccezione per la </a:t>
            </a:r>
            <a:r>
              <a:rPr lang="it-IT" sz="2400" dirty="0" err="1" smtClean="0"/>
              <a:t>geneisteina</a:t>
            </a:r>
            <a:r>
              <a:rPr lang="it-IT" sz="2400" dirty="0" smtClean="0"/>
              <a:t>. Dosi &gt; 30 mg/die riducono le vampate confrontate al placebo. </a:t>
            </a:r>
          </a:p>
          <a:p>
            <a:pPr marL="0" indent="0">
              <a:buNone/>
            </a:pPr>
            <a:r>
              <a:rPr lang="it-IT" sz="2000" dirty="0" err="1" smtClean="0"/>
              <a:t>Lethaby</a:t>
            </a:r>
            <a:r>
              <a:rPr lang="it-IT" sz="2000" dirty="0" smtClean="0"/>
              <a:t> A et al. </a:t>
            </a:r>
            <a:r>
              <a:rPr lang="it-IT" sz="2000" dirty="0" err="1" smtClean="0"/>
              <a:t>Phytoestrogens</a:t>
            </a:r>
            <a:r>
              <a:rPr lang="it-IT" sz="2000" dirty="0" smtClean="0"/>
              <a:t> for </a:t>
            </a:r>
            <a:r>
              <a:rPr lang="it-IT" sz="2000" dirty="0" err="1" smtClean="0"/>
              <a:t>menopausal</a:t>
            </a:r>
            <a:r>
              <a:rPr lang="it-IT" sz="2000" dirty="0" smtClean="0"/>
              <a:t> </a:t>
            </a:r>
            <a:r>
              <a:rPr lang="it-IT" sz="2000" dirty="0" err="1" smtClean="0"/>
              <a:t>vasomotor</a:t>
            </a:r>
            <a:r>
              <a:rPr lang="it-IT" sz="2000" dirty="0" smtClean="0"/>
              <a:t> </a:t>
            </a:r>
            <a:r>
              <a:rPr lang="it-IT" sz="2000" dirty="0" err="1" smtClean="0"/>
              <a:t>symptoms</a:t>
            </a:r>
            <a:r>
              <a:rPr lang="it-IT" sz="2000" dirty="0" smtClean="0"/>
              <a:t>. </a:t>
            </a:r>
            <a:r>
              <a:rPr lang="it-IT" sz="2000" dirty="0" err="1" smtClean="0"/>
              <a:t>Cochrane</a:t>
            </a:r>
            <a:r>
              <a:rPr lang="it-IT" sz="2000" dirty="0" smtClean="0"/>
              <a:t> Database </a:t>
            </a:r>
            <a:r>
              <a:rPr lang="it-IT" sz="2000" dirty="0" err="1" smtClean="0"/>
              <a:t>Syst</a:t>
            </a:r>
            <a:r>
              <a:rPr lang="it-IT" sz="2000" dirty="0" smtClean="0"/>
              <a:t> </a:t>
            </a:r>
            <a:r>
              <a:rPr lang="it-IT" sz="2000" dirty="0" err="1" smtClean="0"/>
              <a:t>Rew</a:t>
            </a:r>
            <a:r>
              <a:rPr lang="it-IT" sz="2000" dirty="0" smtClean="0"/>
              <a:t> 2013</a:t>
            </a:r>
          </a:p>
          <a:p>
            <a:pPr marL="0" indent="0">
              <a:buNone/>
            </a:pPr>
            <a:endParaRPr lang="it-IT" sz="2400" dirty="0" smtClean="0"/>
          </a:p>
        </p:txBody>
      </p:sp>
    </p:spTree>
    <p:extLst>
      <p:ext uri="{BB962C8B-B14F-4D97-AF65-F5344CB8AC3E}">
        <p14:creationId xmlns:p14="http://schemas.microsoft.com/office/powerpoint/2010/main" val="34111509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err="1" smtClean="0">
                <a:solidFill>
                  <a:srgbClr val="E5CFF1"/>
                </a:solidFill>
              </a:rPr>
              <a:t>Isoflavoni</a:t>
            </a:r>
            <a:r>
              <a:rPr lang="it-IT" sz="3600" dirty="0" smtClean="0">
                <a:solidFill>
                  <a:srgbClr val="E5CFF1"/>
                </a:solidFill>
              </a:rPr>
              <a:t>: sicurezza </a:t>
            </a:r>
            <a:endParaRPr lang="it-IT" sz="3600" dirty="0">
              <a:solidFill>
                <a:srgbClr val="E5CFF1"/>
              </a:solidFill>
            </a:endParaRPr>
          </a:p>
        </p:txBody>
      </p:sp>
      <p:sp>
        <p:nvSpPr>
          <p:cNvPr id="3" name="Segnaposto contenuto 2"/>
          <p:cNvSpPr>
            <a:spLocks noGrp="1"/>
          </p:cNvSpPr>
          <p:nvPr>
            <p:ph idx="1"/>
          </p:nvPr>
        </p:nvSpPr>
        <p:spPr/>
        <p:txBody>
          <a:bodyPr>
            <a:normAutofit lnSpcReduction="10000"/>
          </a:bodyPr>
          <a:lstStyle/>
          <a:p>
            <a:r>
              <a:rPr lang="it-IT" sz="2400" dirty="0"/>
              <a:t>Non esistono dati evidenti sulla correlazione tra l’utilizzo di moderate quantità di fitoestrogeni (28-50 mg/die) e aumento del rischio di tumore al seno, però, visto il rischio teorico e l’assenza di trials randomizzati su larga scala sulla sicurezza di questi composti, sarebbe opportuno utilizzare questi prodotti con cautela nelle donne con storia di tumore al seno o ad alto </a:t>
            </a:r>
            <a:r>
              <a:rPr lang="it-IT" sz="2400" dirty="0" smtClean="0"/>
              <a:t>rischio.</a:t>
            </a:r>
          </a:p>
          <a:p>
            <a:r>
              <a:rPr lang="it-IT" sz="2400" dirty="0"/>
              <a:t>Per quanto riguarda eventuali interazioni con altri farmaci, sembra che gli </a:t>
            </a:r>
            <a:r>
              <a:rPr lang="it-IT" sz="2400" dirty="0" err="1"/>
              <a:t>isoflavoni</a:t>
            </a:r>
            <a:r>
              <a:rPr lang="it-IT" sz="2400" dirty="0"/>
              <a:t> possano interagire sia col </a:t>
            </a:r>
            <a:r>
              <a:rPr lang="it-IT" sz="2400" dirty="0" err="1"/>
              <a:t>tamoxifene</a:t>
            </a:r>
            <a:r>
              <a:rPr lang="it-IT" sz="2400" dirty="0"/>
              <a:t> che con gli inibitori delle </a:t>
            </a:r>
            <a:r>
              <a:rPr lang="it-IT" sz="2400" dirty="0" err="1"/>
              <a:t>aromatasi</a:t>
            </a:r>
            <a:r>
              <a:rPr lang="it-IT" sz="2400" dirty="0"/>
              <a:t>, inibendone l’attività</a:t>
            </a:r>
            <a:endParaRPr lang="it-IT" sz="2400" dirty="0" smtClean="0"/>
          </a:p>
        </p:txBody>
      </p:sp>
    </p:spTree>
    <p:extLst>
      <p:ext uri="{BB962C8B-B14F-4D97-AF65-F5344CB8AC3E}">
        <p14:creationId xmlns:p14="http://schemas.microsoft.com/office/powerpoint/2010/main" val="6462079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E5CFF1"/>
                </a:solidFill>
              </a:rPr>
              <a:t>CONCLUSIONI</a:t>
            </a:r>
            <a:endParaRPr lang="it-IT" sz="3600" dirty="0">
              <a:solidFill>
                <a:srgbClr val="E5CFF1"/>
              </a:solidFill>
            </a:endParaRPr>
          </a:p>
        </p:txBody>
      </p:sp>
      <p:sp>
        <p:nvSpPr>
          <p:cNvPr id="3" name="Segnaposto contenuto 2"/>
          <p:cNvSpPr>
            <a:spLocks noGrp="1"/>
          </p:cNvSpPr>
          <p:nvPr>
            <p:ph idx="1"/>
          </p:nvPr>
        </p:nvSpPr>
        <p:spPr/>
        <p:txBody>
          <a:bodyPr>
            <a:normAutofit fontScale="92500" lnSpcReduction="20000"/>
          </a:bodyPr>
          <a:lstStyle/>
          <a:p>
            <a:r>
              <a:rPr lang="it-IT" sz="2400" dirty="0" smtClean="0"/>
              <a:t>NON generalizzare </a:t>
            </a:r>
            <a:r>
              <a:rPr lang="it-IT" sz="2400" dirty="0"/>
              <a:t>quando si parla di estratti vegetali. La variabilità chimica delle materie prime, la standardizzazione dell’iter produttivo, le composizioni chimiche degli estratti, i titoli e le forme farmaceutiche possono influire in maniera drastica e sostanziale sugli effetti clinici di prodotti che alla fonte partono come integratori a base della stessa pianta.</a:t>
            </a:r>
          </a:p>
          <a:p>
            <a:r>
              <a:rPr lang="it-IT" sz="2400" dirty="0"/>
              <a:t>L’efficacia terapeutica di un prodotto andrebbe sempre attribuita al marchio commerciale (con evidenti prove cliniche alla mano) e non ad un prodotto solo in virtù del fatto che è costituito da un estratto a base di una pianta che in letteratura ha dimostrato determinate attività: primo perché non è detto che chimicamente l’estratto sia sovrapponibile a quello studiato, secondo perché, come in questo caso, i dati non sono assolutamente conclusivi.</a:t>
            </a:r>
          </a:p>
        </p:txBody>
      </p:sp>
    </p:spTree>
    <p:extLst>
      <p:ext uri="{BB962C8B-B14F-4D97-AF65-F5344CB8AC3E}">
        <p14:creationId xmlns:p14="http://schemas.microsoft.com/office/powerpoint/2010/main" val="3360090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4" descr="tak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09538"/>
            <a:ext cx="47466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Immagine 5"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2781300"/>
            <a:ext cx="4951412"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2179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850" y="260350"/>
            <a:ext cx="8496300" cy="1223963"/>
          </a:xfrm>
          <a:solidFill>
            <a:srgbClr val="FFFFFF"/>
          </a:solidFill>
        </p:spPr>
        <p:txBody>
          <a:bodyPr/>
          <a:lstStyle/>
          <a:p>
            <a:pPr>
              <a:defRPr/>
            </a:pPr>
            <a:r>
              <a:rPr lang="it-IT" sz="2000" dirty="0" smtClean="0">
                <a:solidFill>
                  <a:schemeClr val="bg1"/>
                </a:solidFill>
                <a:effectLst/>
                <a:latin typeface="+mn-lt"/>
              </a:rPr>
              <a:t>Lo scopo della TOS è quello di alleviare i sintomi </a:t>
            </a:r>
            <a:r>
              <a:rPr lang="it-IT" sz="2000" dirty="0" err="1" smtClean="0">
                <a:solidFill>
                  <a:schemeClr val="bg1"/>
                </a:solidFill>
                <a:effectLst/>
                <a:latin typeface="+mn-lt"/>
              </a:rPr>
              <a:t>menopausali</a:t>
            </a:r>
            <a:r>
              <a:rPr lang="it-IT" sz="2000" dirty="0" smtClean="0">
                <a:solidFill>
                  <a:schemeClr val="bg1"/>
                </a:solidFill>
                <a:effectLst/>
                <a:latin typeface="+mn-lt"/>
              </a:rPr>
              <a:t>, soprattutto quelli vasomotori (HF), </a:t>
            </a:r>
            <a:r>
              <a:rPr lang="it-IT" sz="2000" smtClean="0">
                <a:solidFill>
                  <a:schemeClr val="bg1"/>
                </a:solidFill>
                <a:effectLst/>
                <a:latin typeface="+mn-lt"/>
              </a:rPr>
              <a:t>altri sintomi </a:t>
            </a:r>
            <a:r>
              <a:rPr lang="it-IT" sz="2000" dirty="0" smtClean="0">
                <a:solidFill>
                  <a:schemeClr val="bg1"/>
                </a:solidFill>
                <a:effectLst/>
                <a:latin typeface="+mn-lt"/>
              </a:rPr>
              <a:t>che rispondono alla TOS sono depressione/disturbi del tono dell’umore, GSM, disturbi del sonno</a:t>
            </a:r>
            <a:endParaRPr lang="it-IT" sz="2000" dirty="0">
              <a:solidFill>
                <a:schemeClr val="bg1"/>
              </a:solidFill>
              <a:effectLst/>
              <a:latin typeface="+mn-lt"/>
            </a:endParaRPr>
          </a:p>
        </p:txBody>
      </p:sp>
      <p:sp>
        <p:nvSpPr>
          <p:cNvPr id="4" name="Titolo 1"/>
          <p:cNvSpPr txBox="1">
            <a:spLocks/>
          </p:cNvSpPr>
          <p:nvPr/>
        </p:nvSpPr>
        <p:spPr bwMode="auto">
          <a:xfrm>
            <a:off x="323850" y="2852738"/>
            <a:ext cx="8496300" cy="1768282"/>
          </a:xfrm>
          <a:prstGeom prst="rect">
            <a:avLst/>
          </a:prstGeom>
          <a:solidFill>
            <a:schemeClr val="tx1"/>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it-IT" sz="2000" dirty="0" smtClean="0">
                <a:solidFill>
                  <a:srgbClr val="000000"/>
                </a:solidFill>
                <a:effectLst/>
              </a:rPr>
              <a:t>Per donne in menopausa  in salute entro i 10 anni dalla menopausa e &lt;60 anni con sintomi vasomotori severi/moderati la TOS è il trattamento di prima scelta (Grado 2B).</a:t>
            </a:r>
          </a:p>
          <a:p>
            <a:r>
              <a:rPr lang="it-IT" sz="2000" dirty="0" smtClean="0">
                <a:solidFill>
                  <a:srgbClr val="000000"/>
                </a:solidFill>
                <a:effectLst/>
              </a:rPr>
              <a:t>Fanno eccezione donne con una storia di K mammario, CHD, un pregresso evento tromboembolico o ictus, malattie epatiche in fase acuta e quelle ad elevato rischio per queste complicanze</a:t>
            </a:r>
            <a:endParaRPr lang="it-IT" sz="2000" dirty="0">
              <a:solidFill>
                <a:srgbClr val="000000"/>
              </a:solidFill>
              <a:effectLst/>
            </a:endParaRPr>
          </a:p>
        </p:txBody>
      </p:sp>
      <p:sp>
        <p:nvSpPr>
          <p:cNvPr id="5" name="Titolo 1"/>
          <p:cNvSpPr txBox="1">
            <a:spLocks/>
          </p:cNvSpPr>
          <p:nvPr/>
        </p:nvSpPr>
        <p:spPr bwMode="auto">
          <a:xfrm>
            <a:off x="323850" y="1700213"/>
            <a:ext cx="8496300" cy="936625"/>
          </a:xfrm>
          <a:prstGeom prst="rect">
            <a:avLst/>
          </a:prstGeom>
          <a:solidFill>
            <a:schemeClr val="accent2">
              <a:lumMod val="20000"/>
              <a:lumOff val="8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en-US" sz="2000" dirty="0" smtClean="0">
                <a:solidFill>
                  <a:srgbClr val="000000"/>
                </a:solidFill>
                <a:effectLst/>
              </a:rPr>
              <a:t>.Donne in salute </a:t>
            </a:r>
            <a:r>
              <a:rPr lang="en-US" sz="2000" dirty="0" err="1" smtClean="0">
                <a:solidFill>
                  <a:srgbClr val="000000"/>
                </a:solidFill>
                <a:effectLst/>
              </a:rPr>
              <a:t>sintomatiche</a:t>
            </a:r>
            <a:r>
              <a:rPr lang="en-US" sz="2000" dirty="0" smtClean="0">
                <a:solidFill>
                  <a:srgbClr val="000000"/>
                </a:solidFill>
                <a:effectLst/>
              </a:rPr>
              <a:t> &lt;&gt;50-59 </a:t>
            </a:r>
            <a:r>
              <a:rPr lang="en-US" sz="2000" dirty="0" err="1" smtClean="0">
                <a:solidFill>
                  <a:srgbClr val="000000"/>
                </a:solidFill>
                <a:effectLst/>
              </a:rPr>
              <a:t>anni</a:t>
            </a:r>
            <a:r>
              <a:rPr lang="en-US" sz="2000" dirty="0" smtClean="0">
                <a:solidFill>
                  <a:srgbClr val="000000"/>
                </a:solidFill>
                <a:effectLst/>
              </a:rPr>
              <a:t> </a:t>
            </a:r>
            <a:r>
              <a:rPr lang="en-US" sz="2000" dirty="0" err="1" smtClean="0">
                <a:solidFill>
                  <a:srgbClr val="000000"/>
                </a:solidFill>
                <a:effectLst/>
              </a:rPr>
              <a:t>devono</a:t>
            </a:r>
            <a:r>
              <a:rPr lang="en-US" sz="2000" dirty="0" smtClean="0">
                <a:solidFill>
                  <a:srgbClr val="000000"/>
                </a:solidFill>
                <a:effectLst/>
              </a:rPr>
              <a:t> </a:t>
            </a:r>
            <a:r>
              <a:rPr lang="en-US" sz="2000" dirty="0" err="1" smtClean="0">
                <a:solidFill>
                  <a:srgbClr val="000000"/>
                </a:solidFill>
                <a:effectLst/>
              </a:rPr>
              <a:t>essere</a:t>
            </a:r>
            <a:r>
              <a:rPr lang="en-US" sz="2000" dirty="0" smtClean="0">
                <a:solidFill>
                  <a:srgbClr val="000000"/>
                </a:solidFill>
                <a:effectLst/>
              </a:rPr>
              <a:t> </a:t>
            </a:r>
            <a:r>
              <a:rPr lang="en-US" sz="2000" dirty="0" err="1" smtClean="0">
                <a:solidFill>
                  <a:srgbClr val="000000"/>
                </a:solidFill>
                <a:effectLst/>
              </a:rPr>
              <a:t>rassicurate</a:t>
            </a:r>
            <a:r>
              <a:rPr lang="en-US" sz="2000" dirty="0" smtClean="0">
                <a:solidFill>
                  <a:srgbClr val="000000"/>
                </a:solidFill>
                <a:effectLst/>
              </a:rPr>
              <a:t> </a:t>
            </a:r>
            <a:r>
              <a:rPr lang="en-US" sz="2000" dirty="0" err="1" smtClean="0">
                <a:solidFill>
                  <a:srgbClr val="000000"/>
                </a:solidFill>
                <a:effectLst/>
              </a:rPr>
              <a:t>che</a:t>
            </a:r>
            <a:r>
              <a:rPr lang="en-US" sz="2000" dirty="0" smtClean="0">
                <a:solidFill>
                  <a:srgbClr val="000000"/>
                </a:solidFill>
                <a:effectLst/>
              </a:rPr>
              <a:t> </a:t>
            </a:r>
            <a:r>
              <a:rPr lang="en-US" sz="2000" dirty="0" err="1" smtClean="0">
                <a:solidFill>
                  <a:srgbClr val="000000"/>
                </a:solidFill>
                <a:effectLst/>
              </a:rPr>
              <a:t>il</a:t>
            </a:r>
            <a:r>
              <a:rPr lang="en-US" sz="2000" dirty="0" smtClean="0">
                <a:solidFill>
                  <a:srgbClr val="000000"/>
                </a:solidFill>
                <a:effectLst/>
              </a:rPr>
              <a:t> </a:t>
            </a:r>
            <a:r>
              <a:rPr lang="en-US" sz="2000" dirty="0" err="1" smtClean="0">
                <a:solidFill>
                  <a:srgbClr val="000000"/>
                </a:solidFill>
                <a:effectLst/>
              </a:rPr>
              <a:t>rischio</a:t>
            </a:r>
            <a:r>
              <a:rPr lang="en-US" sz="2000" dirty="0" smtClean="0">
                <a:solidFill>
                  <a:srgbClr val="000000"/>
                </a:solidFill>
                <a:effectLst/>
              </a:rPr>
              <a:t> </a:t>
            </a:r>
            <a:r>
              <a:rPr lang="en-US" sz="2000" dirty="0" err="1" smtClean="0">
                <a:solidFill>
                  <a:srgbClr val="000000"/>
                </a:solidFill>
                <a:effectLst/>
              </a:rPr>
              <a:t>assoluto</a:t>
            </a:r>
            <a:r>
              <a:rPr lang="en-US" sz="2000" dirty="0" smtClean="0">
                <a:solidFill>
                  <a:srgbClr val="000000"/>
                </a:solidFill>
                <a:effectLst/>
              </a:rPr>
              <a:t> di </a:t>
            </a:r>
            <a:r>
              <a:rPr lang="en-US" sz="2000" dirty="0" err="1" smtClean="0">
                <a:solidFill>
                  <a:srgbClr val="000000"/>
                </a:solidFill>
                <a:effectLst/>
              </a:rPr>
              <a:t>complicanze</a:t>
            </a:r>
            <a:r>
              <a:rPr lang="en-US" sz="2000" dirty="0" smtClean="0">
                <a:solidFill>
                  <a:srgbClr val="000000"/>
                </a:solidFill>
                <a:effectLst/>
              </a:rPr>
              <a:t> </a:t>
            </a:r>
            <a:r>
              <a:rPr lang="en-US" sz="2000" dirty="0" err="1" smtClean="0">
                <a:solidFill>
                  <a:srgbClr val="000000"/>
                </a:solidFill>
                <a:effectLst/>
              </a:rPr>
              <a:t>prendendo</a:t>
            </a:r>
            <a:r>
              <a:rPr lang="en-US" sz="2000" dirty="0" smtClean="0">
                <a:solidFill>
                  <a:srgbClr val="000000"/>
                </a:solidFill>
                <a:effectLst/>
              </a:rPr>
              <a:t> la TOS per 5 </a:t>
            </a:r>
            <a:r>
              <a:rPr lang="en-US" sz="2000" dirty="0" err="1" smtClean="0">
                <a:solidFill>
                  <a:srgbClr val="000000"/>
                </a:solidFill>
                <a:effectLst/>
              </a:rPr>
              <a:t>anni</a:t>
            </a:r>
            <a:r>
              <a:rPr lang="en-US" sz="2000" dirty="0" smtClean="0">
                <a:solidFill>
                  <a:srgbClr val="000000"/>
                </a:solidFill>
                <a:effectLst/>
              </a:rPr>
              <a:t> </a:t>
            </a:r>
            <a:r>
              <a:rPr lang="en-US" sz="2000" dirty="0" err="1" smtClean="0">
                <a:solidFill>
                  <a:srgbClr val="000000"/>
                </a:solidFill>
                <a:effectLst/>
              </a:rPr>
              <a:t>è</a:t>
            </a:r>
            <a:r>
              <a:rPr lang="en-US" sz="2000" dirty="0" smtClean="0">
                <a:solidFill>
                  <a:srgbClr val="000000"/>
                </a:solidFill>
                <a:effectLst/>
              </a:rPr>
              <a:t> molto basso </a:t>
            </a:r>
            <a:endParaRPr lang="it-IT" sz="2000" dirty="0">
              <a:solidFill>
                <a:srgbClr val="000000"/>
              </a:solidFill>
              <a:effectLst/>
            </a:endParaRPr>
          </a:p>
        </p:txBody>
      </p:sp>
      <p:sp>
        <p:nvSpPr>
          <p:cNvPr id="6" name="Titolo 1"/>
          <p:cNvSpPr txBox="1">
            <a:spLocks/>
          </p:cNvSpPr>
          <p:nvPr/>
        </p:nvSpPr>
        <p:spPr bwMode="auto">
          <a:xfrm>
            <a:off x="323850" y="4757100"/>
            <a:ext cx="8496300" cy="1944688"/>
          </a:xfrm>
          <a:prstGeom prst="rect">
            <a:avLst/>
          </a:prstGeom>
          <a:solidFill>
            <a:schemeClr val="accent4">
              <a:lumMod val="60000"/>
              <a:lumOff val="4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it-IT" sz="2000" dirty="0" smtClean="0">
                <a:solidFill>
                  <a:srgbClr val="000000"/>
                </a:solidFill>
                <a:effectLst/>
              </a:rPr>
              <a:t>Viene raccomandato il 17BE2 transdermico per la donna che inizia la TOS (Grado 2C). La via transdermica è importante soprattutto </a:t>
            </a:r>
            <a:r>
              <a:rPr lang="it-IT" sz="2000" dirty="0">
                <a:solidFill>
                  <a:srgbClr val="000000"/>
                </a:solidFill>
                <a:effectLst/>
              </a:rPr>
              <a:t>p</a:t>
            </a:r>
            <a:r>
              <a:rPr lang="it-IT" sz="2000" dirty="0" smtClean="0">
                <a:solidFill>
                  <a:srgbClr val="000000"/>
                </a:solidFill>
                <a:effectLst/>
              </a:rPr>
              <a:t>er le donne con </a:t>
            </a:r>
            <a:r>
              <a:rPr lang="it-IT" sz="2000" dirty="0" err="1" smtClean="0">
                <a:solidFill>
                  <a:srgbClr val="000000"/>
                </a:solidFill>
                <a:effectLst/>
              </a:rPr>
              <a:t>ipertrigliceridemia</a:t>
            </a:r>
            <a:r>
              <a:rPr lang="it-IT" sz="2000" dirty="0" smtClean="0">
                <a:solidFill>
                  <a:srgbClr val="000000"/>
                </a:solidFill>
                <a:effectLst/>
              </a:rPr>
              <a:t> o con FDR per </a:t>
            </a:r>
            <a:r>
              <a:rPr lang="it-IT" sz="2000" dirty="0" err="1" smtClean="0">
                <a:solidFill>
                  <a:srgbClr val="000000"/>
                </a:solidFill>
                <a:effectLst/>
              </a:rPr>
              <a:t>tromboembolia</a:t>
            </a:r>
            <a:r>
              <a:rPr lang="it-IT" sz="2000" dirty="0" smtClean="0">
                <a:solidFill>
                  <a:srgbClr val="000000"/>
                </a:solidFill>
                <a:effectLst/>
              </a:rPr>
              <a:t>. Essendo comunque il rischio di VTE ed ictus basso per donne giovani ed in salute se la paziente preferisse la via orale consideriamo la via orale sicura. Diversi tipi e via di somministrazione degli E sono ugualmente efficaci per HT</a:t>
            </a:r>
            <a:endParaRPr lang="it-IT" sz="2000" dirty="0">
              <a:solidFill>
                <a:srgbClr val="000000"/>
              </a:solidFill>
              <a:effectLst/>
            </a:endParaRPr>
          </a:p>
        </p:txBody>
      </p:sp>
    </p:spTree>
    <p:extLst>
      <p:ext uri="{BB962C8B-B14F-4D97-AF65-F5344CB8AC3E}">
        <p14:creationId xmlns:p14="http://schemas.microsoft.com/office/powerpoint/2010/main" val="2318617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a:xfrm>
            <a:off x="1052514" y="383458"/>
            <a:ext cx="7058024" cy="538316"/>
          </a:xfrm>
        </p:spPr>
        <p:txBody>
          <a:bodyPr>
            <a:normAutofit fontScale="90000"/>
          </a:bodyPr>
          <a:lstStyle/>
          <a:p>
            <a:r>
              <a:rPr lang="en-US" dirty="0" err="1" smtClean="0">
                <a:solidFill>
                  <a:srgbClr val="E5CFF1"/>
                </a:solidFill>
              </a:rPr>
              <a:t>Menopausa</a:t>
            </a:r>
            <a:r>
              <a:rPr lang="en-US" dirty="0" smtClean="0">
                <a:solidFill>
                  <a:srgbClr val="E5CFF1"/>
                </a:solidFill>
              </a:rPr>
              <a:t>: </a:t>
            </a:r>
            <a:r>
              <a:rPr lang="en-US" dirty="0" err="1" smtClean="0">
                <a:solidFill>
                  <a:srgbClr val="E5CFF1"/>
                </a:solidFill>
              </a:rPr>
              <a:t>sintomi</a:t>
            </a:r>
            <a:r>
              <a:rPr lang="en-US" dirty="0" smtClean="0">
                <a:solidFill>
                  <a:srgbClr val="E5CFF1"/>
                </a:solidFill>
              </a:rPr>
              <a:t> </a:t>
            </a:r>
            <a:r>
              <a:rPr lang="en-US" dirty="0" err="1" smtClean="0">
                <a:solidFill>
                  <a:srgbClr val="E5CFF1"/>
                </a:solidFill>
              </a:rPr>
              <a:t>precoci</a:t>
            </a:r>
            <a:endParaRPr lang="en-US" dirty="0">
              <a:solidFill>
                <a:srgbClr val="E5CFF1"/>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627189"/>
            <a:ext cx="72675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27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850" y="260350"/>
            <a:ext cx="8496300" cy="1223963"/>
          </a:xfrm>
          <a:solidFill>
            <a:srgbClr val="FFFFFF"/>
          </a:solidFill>
        </p:spPr>
        <p:txBody>
          <a:bodyPr>
            <a:normAutofit fontScale="90000"/>
          </a:bodyPr>
          <a:lstStyle/>
          <a:p>
            <a:pPr>
              <a:defRPr/>
            </a:pPr>
            <a:r>
              <a:rPr lang="it-IT" sz="2000" dirty="0" smtClean="0">
                <a:solidFill>
                  <a:schemeClr val="bg1"/>
                </a:solidFill>
                <a:effectLst/>
                <a:latin typeface="+mn-lt"/>
              </a:rPr>
              <a:t>Per le donne che lamentano il ritorno dei sintomi vasomotori al termine della terapia estrogenica viene raccomandato di provare inizialmente con opzioni non ormonali . Se tuttavia questo approccio non fosse efficace è possibile prescrivere la TOS al dosaggio più basso possibile in pazienti selezionate con attenzione</a:t>
            </a:r>
            <a:endParaRPr lang="it-IT" sz="2000" dirty="0">
              <a:solidFill>
                <a:schemeClr val="bg1"/>
              </a:solidFill>
              <a:effectLst/>
              <a:latin typeface="+mn-lt"/>
            </a:endParaRPr>
          </a:p>
        </p:txBody>
      </p:sp>
      <p:sp>
        <p:nvSpPr>
          <p:cNvPr id="4" name="Titolo 1"/>
          <p:cNvSpPr txBox="1">
            <a:spLocks/>
          </p:cNvSpPr>
          <p:nvPr/>
        </p:nvSpPr>
        <p:spPr bwMode="auto">
          <a:xfrm>
            <a:off x="323850" y="2852738"/>
            <a:ext cx="8496300" cy="1292002"/>
          </a:xfrm>
          <a:prstGeom prst="rect">
            <a:avLst/>
          </a:prstGeom>
          <a:solidFill>
            <a:schemeClr val="tx1"/>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it-IT" sz="2000" dirty="0" smtClean="0">
                <a:solidFill>
                  <a:srgbClr val="000000"/>
                </a:solidFill>
                <a:effectLst/>
              </a:rPr>
              <a:t>Il progestinico di prima scelta che viene consigliato è il progesterone micronizzato perché è efficace nel prevenire l’iperplasia, è metabolicamente neutro e non pare aumentare il </a:t>
            </a:r>
            <a:r>
              <a:rPr lang="it-IT" sz="2000" dirty="0" err="1" smtClean="0">
                <a:solidFill>
                  <a:srgbClr val="000000"/>
                </a:solidFill>
                <a:effectLst/>
              </a:rPr>
              <a:t>R</a:t>
            </a:r>
            <a:r>
              <a:rPr lang="it-IT" sz="2000" dirty="0" smtClean="0">
                <a:solidFill>
                  <a:srgbClr val="000000"/>
                </a:solidFill>
                <a:effectLst/>
              </a:rPr>
              <a:t> di K mammella o CHD, </a:t>
            </a:r>
            <a:r>
              <a:rPr lang="it-IT" sz="2000" dirty="0" err="1" smtClean="0">
                <a:solidFill>
                  <a:srgbClr val="000000"/>
                </a:solidFill>
                <a:effectLst/>
              </a:rPr>
              <a:t>nonostane</a:t>
            </a:r>
            <a:r>
              <a:rPr lang="it-IT" sz="2000" dirty="0" smtClean="0">
                <a:solidFill>
                  <a:srgbClr val="000000"/>
                </a:solidFill>
                <a:effectLst/>
              </a:rPr>
              <a:t> i dati siano limitati (Grado 2 C)</a:t>
            </a:r>
            <a:endParaRPr lang="it-IT" sz="2000" dirty="0">
              <a:solidFill>
                <a:srgbClr val="000000"/>
              </a:solidFill>
              <a:effectLst/>
            </a:endParaRPr>
          </a:p>
        </p:txBody>
      </p:sp>
      <p:sp>
        <p:nvSpPr>
          <p:cNvPr id="5" name="Titolo 1"/>
          <p:cNvSpPr txBox="1">
            <a:spLocks/>
          </p:cNvSpPr>
          <p:nvPr/>
        </p:nvSpPr>
        <p:spPr bwMode="auto">
          <a:xfrm>
            <a:off x="323850" y="1700213"/>
            <a:ext cx="8496300" cy="936625"/>
          </a:xfrm>
          <a:prstGeom prst="rect">
            <a:avLst/>
          </a:prstGeom>
          <a:solidFill>
            <a:schemeClr val="accent2">
              <a:lumMod val="20000"/>
              <a:lumOff val="8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en-US" sz="2000" dirty="0" smtClean="0">
                <a:solidFill>
                  <a:srgbClr val="000000"/>
                </a:solidFill>
                <a:effectLst/>
              </a:rPr>
              <a:t>Per </a:t>
            </a:r>
            <a:r>
              <a:rPr lang="en-US" sz="2000" dirty="0" err="1" smtClean="0">
                <a:solidFill>
                  <a:srgbClr val="000000"/>
                </a:solidFill>
                <a:effectLst/>
              </a:rPr>
              <a:t>donne</a:t>
            </a:r>
            <a:r>
              <a:rPr lang="en-US" sz="2000" dirty="0" smtClean="0">
                <a:solidFill>
                  <a:srgbClr val="000000"/>
                </a:solidFill>
                <a:effectLst/>
              </a:rPr>
              <a:t> con </a:t>
            </a:r>
            <a:r>
              <a:rPr lang="en-US" sz="2000" dirty="0" err="1" smtClean="0">
                <a:solidFill>
                  <a:srgbClr val="000000"/>
                </a:solidFill>
                <a:effectLst/>
              </a:rPr>
              <a:t>l’utero</a:t>
            </a:r>
            <a:r>
              <a:rPr lang="en-US" sz="2000" dirty="0" smtClean="0">
                <a:solidFill>
                  <a:srgbClr val="000000"/>
                </a:solidFill>
                <a:effectLst/>
              </a:rPr>
              <a:t> </a:t>
            </a:r>
            <a:r>
              <a:rPr lang="en-US" sz="2000" dirty="0" err="1" smtClean="0">
                <a:solidFill>
                  <a:srgbClr val="000000"/>
                </a:solidFill>
                <a:effectLst/>
              </a:rPr>
              <a:t>è</a:t>
            </a:r>
            <a:r>
              <a:rPr lang="en-US" sz="2000" dirty="0" smtClean="0">
                <a:solidFill>
                  <a:srgbClr val="000000"/>
                </a:solidFill>
                <a:effectLst/>
              </a:rPr>
              <a:t> </a:t>
            </a:r>
            <a:r>
              <a:rPr lang="en-US" sz="2000" dirty="0" err="1" smtClean="0">
                <a:solidFill>
                  <a:srgbClr val="000000"/>
                </a:solidFill>
                <a:effectLst/>
              </a:rPr>
              <a:t>necessarior</a:t>
            </a:r>
            <a:r>
              <a:rPr lang="en-US" sz="2000" dirty="0" smtClean="0">
                <a:solidFill>
                  <a:srgbClr val="000000"/>
                </a:solidFill>
                <a:effectLst/>
              </a:rPr>
              <a:t> </a:t>
            </a:r>
            <a:r>
              <a:rPr lang="en-US" sz="2000" dirty="0" err="1" smtClean="0">
                <a:solidFill>
                  <a:srgbClr val="000000"/>
                </a:solidFill>
                <a:effectLst/>
              </a:rPr>
              <a:t>aggiungere</a:t>
            </a:r>
            <a:r>
              <a:rPr lang="en-US" sz="2000" dirty="0" smtClean="0">
                <a:solidFill>
                  <a:srgbClr val="000000"/>
                </a:solidFill>
                <a:effectLst/>
              </a:rPr>
              <a:t> </a:t>
            </a:r>
            <a:r>
              <a:rPr lang="en-US" sz="2000" dirty="0" err="1" smtClean="0">
                <a:solidFill>
                  <a:srgbClr val="000000"/>
                </a:solidFill>
                <a:effectLst/>
              </a:rPr>
              <a:t>il</a:t>
            </a:r>
            <a:r>
              <a:rPr lang="en-US" sz="2000" dirty="0" smtClean="0">
                <a:solidFill>
                  <a:srgbClr val="000000"/>
                </a:solidFill>
                <a:effectLst/>
              </a:rPr>
              <a:t> </a:t>
            </a:r>
            <a:r>
              <a:rPr lang="en-US" sz="2000" dirty="0" err="1" smtClean="0">
                <a:solidFill>
                  <a:srgbClr val="000000"/>
                </a:solidFill>
                <a:effectLst/>
              </a:rPr>
              <a:t>progestinico</a:t>
            </a:r>
            <a:r>
              <a:rPr lang="en-US" sz="2000" dirty="0" smtClean="0">
                <a:solidFill>
                  <a:srgbClr val="000000"/>
                </a:solidFill>
                <a:effectLst/>
              </a:rPr>
              <a:t> per </a:t>
            </a:r>
            <a:r>
              <a:rPr lang="en-US" sz="2000" dirty="0" err="1" smtClean="0">
                <a:solidFill>
                  <a:srgbClr val="000000"/>
                </a:solidFill>
                <a:effectLst/>
              </a:rPr>
              <a:t>prevenite</a:t>
            </a:r>
            <a:r>
              <a:rPr lang="en-US" sz="2000" dirty="0" smtClean="0">
                <a:solidFill>
                  <a:srgbClr val="000000"/>
                </a:solidFill>
                <a:effectLst/>
              </a:rPr>
              <a:t> </a:t>
            </a:r>
            <a:r>
              <a:rPr lang="en-US" sz="2000" dirty="0" err="1" smtClean="0">
                <a:solidFill>
                  <a:srgbClr val="000000"/>
                </a:solidFill>
                <a:effectLst/>
              </a:rPr>
              <a:t>l’iperplasia</a:t>
            </a:r>
            <a:r>
              <a:rPr lang="en-US" sz="2000" dirty="0" smtClean="0">
                <a:solidFill>
                  <a:srgbClr val="000000"/>
                </a:solidFill>
                <a:effectLst/>
              </a:rPr>
              <a:t> </a:t>
            </a:r>
            <a:r>
              <a:rPr lang="en-US" sz="2000" dirty="0" err="1" smtClean="0">
                <a:solidFill>
                  <a:srgbClr val="000000"/>
                </a:solidFill>
                <a:effectLst/>
              </a:rPr>
              <a:t>endometriale</a:t>
            </a:r>
            <a:r>
              <a:rPr lang="en-US" sz="2000" dirty="0" smtClean="0">
                <a:solidFill>
                  <a:srgbClr val="000000"/>
                </a:solidFill>
                <a:effectLst/>
              </a:rPr>
              <a:t> </a:t>
            </a:r>
            <a:r>
              <a:rPr lang="en-US" sz="2000" dirty="0" err="1" smtClean="0">
                <a:solidFill>
                  <a:srgbClr val="000000"/>
                </a:solidFill>
                <a:effectLst/>
              </a:rPr>
              <a:t>ed</a:t>
            </a:r>
            <a:r>
              <a:rPr lang="en-US" sz="2000" dirty="0" smtClean="0">
                <a:solidFill>
                  <a:srgbClr val="000000"/>
                </a:solidFill>
                <a:effectLst/>
              </a:rPr>
              <a:t> </a:t>
            </a:r>
            <a:r>
              <a:rPr lang="en-US" sz="2000" dirty="0" err="1" smtClean="0">
                <a:solidFill>
                  <a:srgbClr val="000000"/>
                </a:solidFill>
                <a:effectLst/>
              </a:rPr>
              <a:t>il</a:t>
            </a:r>
            <a:r>
              <a:rPr lang="en-US" sz="2000" dirty="0" smtClean="0">
                <a:solidFill>
                  <a:srgbClr val="000000"/>
                </a:solidFill>
                <a:effectLst/>
              </a:rPr>
              <a:t> carcinoma</a:t>
            </a:r>
            <a:endParaRPr lang="it-IT" sz="2000" dirty="0">
              <a:solidFill>
                <a:srgbClr val="000000"/>
              </a:solidFill>
              <a:effectLst/>
            </a:endParaRPr>
          </a:p>
        </p:txBody>
      </p:sp>
      <p:sp>
        <p:nvSpPr>
          <p:cNvPr id="6" name="Titolo 1"/>
          <p:cNvSpPr txBox="1">
            <a:spLocks/>
          </p:cNvSpPr>
          <p:nvPr/>
        </p:nvSpPr>
        <p:spPr bwMode="auto">
          <a:xfrm>
            <a:off x="323850" y="4326180"/>
            <a:ext cx="8496300" cy="1944688"/>
          </a:xfrm>
          <a:prstGeom prst="rect">
            <a:avLst/>
          </a:prstGeom>
          <a:solidFill>
            <a:schemeClr val="accent4">
              <a:lumMod val="60000"/>
              <a:lumOff val="4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it-IT" sz="2000" dirty="0" smtClean="0">
                <a:solidFill>
                  <a:srgbClr val="000000"/>
                </a:solidFill>
                <a:effectLst/>
              </a:rPr>
              <a:t>Attualmente non viene raccomandato l’uso della TOS per la prevenzione di malattie croniche (osteoporosi, malattie cardiovascolari o demenza) (Grado 2B).  </a:t>
            </a:r>
            <a:endParaRPr lang="it-IT" sz="2000" dirty="0">
              <a:solidFill>
                <a:srgbClr val="000000"/>
              </a:solidFill>
              <a:effectLst/>
            </a:endParaRPr>
          </a:p>
        </p:txBody>
      </p:sp>
    </p:spTree>
    <p:extLst>
      <p:ext uri="{BB962C8B-B14F-4D97-AF65-F5344CB8AC3E}">
        <p14:creationId xmlns:p14="http://schemas.microsoft.com/office/powerpoint/2010/main" val="11996299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850" y="260350"/>
            <a:ext cx="8496300" cy="1223963"/>
          </a:xfrm>
          <a:solidFill>
            <a:srgbClr val="FFFFFF"/>
          </a:solidFill>
        </p:spPr>
        <p:txBody>
          <a:bodyPr/>
          <a:lstStyle/>
          <a:p>
            <a:pPr>
              <a:defRPr/>
            </a:pPr>
            <a:r>
              <a:rPr lang="it-IT" sz="2000" dirty="0" smtClean="0">
                <a:solidFill>
                  <a:schemeClr val="bg1"/>
                </a:solidFill>
                <a:effectLst/>
                <a:latin typeface="+mn-lt"/>
              </a:rPr>
              <a:t>Per le donne che hanno solo sintomi riferibili all’atrofia vaginale raccomandiamo l’uso di estrogeni vaginali (Grado 2B)</a:t>
            </a:r>
            <a:endParaRPr lang="it-IT" sz="2000" dirty="0">
              <a:solidFill>
                <a:schemeClr val="bg1"/>
              </a:solidFill>
              <a:effectLst/>
              <a:latin typeface="+mn-lt"/>
            </a:endParaRPr>
          </a:p>
        </p:txBody>
      </p:sp>
      <p:sp>
        <p:nvSpPr>
          <p:cNvPr id="4" name="Titolo 1"/>
          <p:cNvSpPr txBox="1">
            <a:spLocks/>
          </p:cNvSpPr>
          <p:nvPr/>
        </p:nvSpPr>
        <p:spPr bwMode="auto">
          <a:xfrm>
            <a:off x="323850" y="2852738"/>
            <a:ext cx="8496300" cy="1292002"/>
          </a:xfrm>
          <a:prstGeom prst="rect">
            <a:avLst/>
          </a:prstGeom>
          <a:solidFill>
            <a:schemeClr val="tx1"/>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it-IT" sz="2000" dirty="0" smtClean="0">
                <a:solidFill>
                  <a:srgbClr val="000000"/>
                </a:solidFill>
                <a:effectLst/>
              </a:rPr>
              <a:t>Con la terapia solo a base di estrogeni si sono ottenuti uguali risultati per </a:t>
            </a:r>
            <a:r>
              <a:rPr lang="it-IT" sz="2000" dirty="0" err="1" smtClean="0">
                <a:solidFill>
                  <a:srgbClr val="000000"/>
                </a:solidFill>
                <a:effectLst/>
              </a:rPr>
              <a:t>R</a:t>
            </a:r>
            <a:r>
              <a:rPr lang="it-IT" sz="2000" dirty="0" smtClean="0">
                <a:solidFill>
                  <a:srgbClr val="000000"/>
                </a:solidFill>
                <a:effectLst/>
              </a:rPr>
              <a:t> di l’ictus, VTE e di frattura, mentre non è stato dimostrato un incremento del </a:t>
            </a:r>
            <a:r>
              <a:rPr lang="it-IT" sz="2000" dirty="0" err="1" smtClean="0">
                <a:solidFill>
                  <a:srgbClr val="000000"/>
                </a:solidFill>
                <a:effectLst/>
              </a:rPr>
              <a:t>R</a:t>
            </a:r>
            <a:r>
              <a:rPr lang="it-IT" sz="2000" dirty="0" smtClean="0">
                <a:solidFill>
                  <a:srgbClr val="000000"/>
                </a:solidFill>
                <a:effectLst/>
              </a:rPr>
              <a:t> per CHD o K mammella</a:t>
            </a:r>
            <a:endParaRPr lang="it-IT" sz="2000" dirty="0">
              <a:solidFill>
                <a:srgbClr val="000000"/>
              </a:solidFill>
              <a:effectLst/>
            </a:endParaRPr>
          </a:p>
        </p:txBody>
      </p:sp>
      <p:sp>
        <p:nvSpPr>
          <p:cNvPr id="5" name="Titolo 1"/>
          <p:cNvSpPr txBox="1">
            <a:spLocks/>
          </p:cNvSpPr>
          <p:nvPr/>
        </p:nvSpPr>
        <p:spPr bwMode="auto">
          <a:xfrm>
            <a:off x="323850" y="1700213"/>
            <a:ext cx="8496300" cy="936625"/>
          </a:xfrm>
          <a:prstGeom prst="rect">
            <a:avLst/>
          </a:prstGeom>
          <a:solidFill>
            <a:schemeClr val="accent2">
              <a:lumMod val="20000"/>
              <a:lumOff val="8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en-US" sz="2000" dirty="0" err="1" smtClean="0">
                <a:solidFill>
                  <a:srgbClr val="000000"/>
                </a:solidFill>
                <a:effectLst/>
              </a:rPr>
              <a:t>Nel</a:t>
            </a:r>
            <a:r>
              <a:rPr lang="en-US" sz="2000" dirty="0" smtClean="0">
                <a:solidFill>
                  <a:srgbClr val="000000"/>
                </a:solidFill>
                <a:effectLst/>
              </a:rPr>
              <a:t> </a:t>
            </a:r>
            <a:r>
              <a:rPr lang="en-US" sz="2000" dirty="0" err="1" smtClean="0">
                <a:solidFill>
                  <a:srgbClr val="000000"/>
                </a:solidFill>
                <a:effectLst/>
              </a:rPr>
              <a:t>Women.s</a:t>
            </a:r>
            <a:r>
              <a:rPr lang="en-US" sz="2000" dirty="0" smtClean="0">
                <a:solidFill>
                  <a:srgbClr val="000000"/>
                </a:solidFill>
                <a:effectLst/>
              </a:rPr>
              <a:t> Health </a:t>
            </a:r>
            <a:r>
              <a:rPr lang="en-US" sz="2000" dirty="0" err="1" smtClean="0">
                <a:solidFill>
                  <a:srgbClr val="000000"/>
                </a:solidFill>
                <a:effectLst/>
              </a:rPr>
              <a:t>Initatitive</a:t>
            </a:r>
            <a:r>
              <a:rPr lang="en-US" sz="2000" dirty="0" smtClean="0">
                <a:solidFill>
                  <a:srgbClr val="000000"/>
                </a:solidFill>
                <a:effectLst/>
              </a:rPr>
              <a:t> (WHI) </a:t>
            </a:r>
            <a:r>
              <a:rPr lang="en-US" sz="2000" dirty="0" err="1" smtClean="0">
                <a:solidFill>
                  <a:srgbClr val="000000"/>
                </a:solidFill>
                <a:effectLst/>
              </a:rPr>
              <a:t>i</a:t>
            </a:r>
            <a:r>
              <a:rPr lang="en-US" sz="2000" dirty="0" smtClean="0">
                <a:solidFill>
                  <a:srgbClr val="000000"/>
                </a:solidFill>
                <a:effectLst/>
              </a:rPr>
              <a:t> </a:t>
            </a:r>
            <a:r>
              <a:rPr lang="en-US" sz="2000" dirty="0" err="1" smtClean="0">
                <a:solidFill>
                  <a:srgbClr val="000000"/>
                </a:solidFill>
                <a:effectLst/>
              </a:rPr>
              <a:t>rischi</a:t>
            </a:r>
            <a:r>
              <a:rPr lang="en-US" sz="2000" dirty="0" smtClean="0">
                <a:solidFill>
                  <a:srgbClr val="000000"/>
                </a:solidFill>
                <a:effectLst/>
              </a:rPr>
              <a:t> </a:t>
            </a:r>
            <a:r>
              <a:rPr lang="en-US" sz="2000" dirty="0" err="1" smtClean="0">
                <a:solidFill>
                  <a:srgbClr val="000000"/>
                </a:solidFill>
                <a:effectLst/>
              </a:rPr>
              <a:t>della</a:t>
            </a:r>
            <a:r>
              <a:rPr lang="en-US" sz="2000" dirty="0" smtClean="0">
                <a:solidFill>
                  <a:srgbClr val="000000"/>
                </a:solidFill>
                <a:effectLst/>
              </a:rPr>
              <a:t> </a:t>
            </a:r>
            <a:r>
              <a:rPr lang="en-US" sz="2000" dirty="0" err="1" smtClean="0">
                <a:solidFill>
                  <a:srgbClr val="000000"/>
                </a:solidFill>
                <a:effectLst/>
              </a:rPr>
              <a:t>terapia</a:t>
            </a:r>
            <a:r>
              <a:rPr lang="en-US" sz="2000" dirty="0" smtClean="0">
                <a:solidFill>
                  <a:srgbClr val="000000"/>
                </a:solidFill>
                <a:effectLst/>
              </a:rPr>
              <a:t> </a:t>
            </a:r>
            <a:r>
              <a:rPr lang="en-US" sz="2000" dirty="0" err="1" smtClean="0">
                <a:solidFill>
                  <a:srgbClr val="000000"/>
                </a:solidFill>
                <a:effectLst/>
              </a:rPr>
              <a:t>combinata</a:t>
            </a:r>
            <a:r>
              <a:rPr lang="en-US" sz="2000" dirty="0" smtClean="0">
                <a:solidFill>
                  <a:srgbClr val="000000"/>
                </a:solidFill>
                <a:effectLst/>
              </a:rPr>
              <a:t> </a:t>
            </a:r>
            <a:r>
              <a:rPr lang="en-US" sz="2000" dirty="0" err="1" smtClean="0">
                <a:solidFill>
                  <a:srgbClr val="000000"/>
                </a:solidFill>
                <a:effectLst/>
              </a:rPr>
              <a:t>includono</a:t>
            </a:r>
            <a:r>
              <a:rPr lang="en-US" sz="2000" dirty="0" smtClean="0">
                <a:solidFill>
                  <a:srgbClr val="000000"/>
                </a:solidFill>
                <a:effectLst/>
              </a:rPr>
              <a:t> </a:t>
            </a:r>
            <a:r>
              <a:rPr lang="en-US" sz="2000" dirty="0" err="1" smtClean="0">
                <a:solidFill>
                  <a:srgbClr val="000000"/>
                </a:solidFill>
                <a:effectLst/>
              </a:rPr>
              <a:t>eventi</a:t>
            </a:r>
            <a:r>
              <a:rPr lang="en-US" sz="2000" dirty="0" smtClean="0">
                <a:solidFill>
                  <a:srgbClr val="000000"/>
                </a:solidFill>
                <a:effectLst/>
              </a:rPr>
              <a:t> CHD, ictus, VTE e K </a:t>
            </a:r>
            <a:r>
              <a:rPr lang="en-US" sz="2000" dirty="0" err="1" smtClean="0">
                <a:solidFill>
                  <a:srgbClr val="000000"/>
                </a:solidFill>
                <a:effectLst/>
              </a:rPr>
              <a:t>mammella</a:t>
            </a:r>
            <a:r>
              <a:rPr lang="en-US" sz="2000" dirty="0" smtClean="0">
                <a:solidFill>
                  <a:srgbClr val="000000"/>
                </a:solidFill>
                <a:effectLst/>
              </a:rPr>
              <a:t>, </a:t>
            </a:r>
            <a:r>
              <a:rPr lang="en-US" sz="2000" dirty="0" err="1" smtClean="0">
                <a:solidFill>
                  <a:srgbClr val="000000"/>
                </a:solidFill>
                <a:effectLst/>
              </a:rPr>
              <a:t>mentre</a:t>
            </a:r>
            <a:r>
              <a:rPr lang="en-US" sz="2000" dirty="0" smtClean="0">
                <a:solidFill>
                  <a:srgbClr val="000000"/>
                </a:solidFill>
                <a:effectLst/>
              </a:rPr>
              <a:t> </a:t>
            </a:r>
            <a:r>
              <a:rPr lang="en-US" sz="2000" dirty="0">
                <a:solidFill>
                  <a:srgbClr val="000000"/>
                </a:solidFill>
                <a:effectLst/>
              </a:rPr>
              <a:t>i</a:t>
            </a:r>
            <a:r>
              <a:rPr lang="en-US" sz="2000" dirty="0" smtClean="0">
                <a:solidFill>
                  <a:srgbClr val="000000"/>
                </a:solidFill>
                <a:effectLst/>
              </a:rPr>
              <a:t> </a:t>
            </a:r>
            <a:r>
              <a:rPr lang="en-US" sz="2000" dirty="0" err="1" smtClean="0">
                <a:solidFill>
                  <a:srgbClr val="000000"/>
                </a:solidFill>
                <a:effectLst/>
              </a:rPr>
              <a:t>benefici</a:t>
            </a:r>
            <a:r>
              <a:rPr lang="en-US" sz="2000" dirty="0" smtClean="0">
                <a:solidFill>
                  <a:srgbClr val="000000"/>
                </a:solidFill>
                <a:effectLst/>
              </a:rPr>
              <a:t> </a:t>
            </a:r>
            <a:r>
              <a:rPr lang="en-US" sz="2000" dirty="0" err="1" smtClean="0">
                <a:solidFill>
                  <a:srgbClr val="000000"/>
                </a:solidFill>
                <a:effectLst/>
              </a:rPr>
              <a:t>includono</a:t>
            </a:r>
            <a:r>
              <a:rPr lang="en-US" sz="2000" dirty="0" smtClean="0">
                <a:solidFill>
                  <a:srgbClr val="000000"/>
                </a:solidFill>
                <a:effectLst/>
              </a:rPr>
              <a:t> </a:t>
            </a:r>
            <a:r>
              <a:rPr lang="en-US" sz="2000" dirty="0" err="1" smtClean="0">
                <a:solidFill>
                  <a:srgbClr val="000000"/>
                </a:solidFill>
                <a:effectLst/>
              </a:rPr>
              <a:t>una</a:t>
            </a:r>
            <a:r>
              <a:rPr lang="en-US" sz="2000" dirty="0" smtClean="0">
                <a:solidFill>
                  <a:srgbClr val="000000"/>
                </a:solidFill>
                <a:effectLst/>
              </a:rPr>
              <a:t> </a:t>
            </a:r>
            <a:r>
              <a:rPr lang="en-US" sz="2000" dirty="0" err="1" smtClean="0">
                <a:solidFill>
                  <a:srgbClr val="000000"/>
                </a:solidFill>
                <a:effectLst/>
              </a:rPr>
              <a:t>riduzione</a:t>
            </a:r>
            <a:r>
              <a:rPr lang="en-US" sz="2000" dirty="0" smtClean="0">
                <a:solidFill>
                  <a:srgbClr val="000000"/>
                </a:solidFill>
                <a:effectLst/>
              </a:rPr>
              <a:t> del R di </a:t>
            </a:r>
            <a:r>
              <a:rPr lang="en-US" sz="2000" dirty="0" err="1" smtClean="0">
                <a:solidFill>
                  <a:srgbClr val="000000"/>
                </a:solidFill>
                <a:effectLst/>
              </a:rPr>
              <a:t>frattura</a:t>
            </a:r>
            <a:r>
              <a:rPr lang="en-US" sz="2000" dirty="0" smtClean="0">
                <a:solidFill>
                  <a:srgbClr val="000000"/>
                </a:solidFill>
                <a:effectLst/>
              </a:rPr>
              <a:t> e K </a:t>
            </a:r>
            <a:r>
              <a:rPr lang="en-US" sz="2000" dirty="0" err="1" smtClean="0">
                <a:solidFill>
                  <a:srgbClr val="000000"/>
                </a:solidFill>
                <a:effectLst/>
              </a:rPr>
              <a:t>colorettale</a:t>
            </a:r>
            <a:endParaRPr lang="it-IT" sz="2000" dirty="0">
              <a:solidFill>
                <a:srgbClr val="000000"/>
              </a:solidFill>
              <a:effectLst/>
            </a:endParaRPr>
          </a:p>
        </p:txBody>
      </p:sp>
      <p:sp>
        <p:nvSpPr>
          <p:cNvPr id="6" name="Titolo 1"/>
          <p:cNvSpPr txBox="1">
            <a:spLocks/>
          </p:cNvSpPr>
          <p:nvPr/>
        </p:nvSpPr>
        <p:spPr bwMode="auto">
          <a:xfrm>
            <a:off x="323850" y="4326180"/>
            <a:ext cx="8496300" cy="1944688"/>
          </a:xfrm>
          <a:prstGeom prst="rect">
            <a:avLst/>
          </a:prstGeom>
          <a:solidFill>
            <a:schemeClr val="accent4">
              <a:lumMod val="60000"/>
              <a:lumOff val="4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it-IT" sz="2000" dirty="0" smtClean="0">
                <a:solidFill>
                  <a:srgbClr val="000000"/>
                </a:solidFill>
                <a:effectLst/>
              </a:rPr>
              <a:t>Analisi successive hanno dimostrato che il </a:t>
            </a:r>
            <a:r>
              <a:rPr lang="it-IT" sz="2000" dirty="0" err="1" smtClean="0">
                <a:solidFill>
                  <a:srgbClr val="000000"/>
                </a:solidFill>
                <a:effectLst/>
              </a:rPr>
              <a:t>R</a:t>
            </a:r>
            <a:r>
              <a:rPr lang="it-IT" sz="2000" dirty="0" smtClean="0">
                <a:solidFill>
                  <a:srgbClr val="000000"/>
                </a:solidFill>
                <a:effectLst/>
              </a:rPr>
              <a:t> di CHD sembra dipendere dal timing di esposizione, senza un eccesso di </a:t>
            </a:r>
            <a:r>
              <a:rPr lang="it-IT" sz="2000" dirty="0" err="1" smtClean="0">
                <a:solidFill>
                  <a:srgbClr val="000000"/>
                </a:solidFill>
                <a:effectLst/>
              </a:rPr>
              <a:t>R</a:t>
            </a:r>
            <a:r>
              <a:rPr lang="it-IT" sz="2000" dirty="0" smtClean="0">
                <a:solidFill>
                  <a:srgbClr val="000000"/>
                </a:solidFill>
                <a:effectLst/>
              </a:rPr>
              <a:t> in donne giovani (&lt;60 anni). I tassi di mortalità inoltre appaiono più bassi nelle donne giovani che fanno uso di TOS</a:t>
            </a:r>
            <a:endParaRPr lang="it-IT" sz="2000" dirty="0">
              <a:solidFill>
                <a:srgbClr val="000000"/>
              </a:solidFill>
              <a:effectLst/>
            </a:endParaRPr>
          </a:p>
        </p:txBody>
      </p:sp>
    </p:spTree>
    <p:extLst>
      <p:ext uri="{BB962C8B-B14F-4D97-AF65-F5344CB8AC3E}">
        <p14:creationId xmlns:p14="http://schemas.microsoft.com/office/powerpoint/2010/main" val="11996299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850" y="260350"/>
            <a:ext cx="8496300" cy="1223963"/>
          </a:xfrm>
          <a:solidFill>
            <a:srgbClr val="FFFFFF"/>
          </a:solidFill>
        </p:spPr>
        <p:txBody>
          <a:bodyPr>
            <a:normAutofit fontScale="90000"/>
          </a:bodyPr>
          <a:lstStyle/>
          <a:p>
            <a:pPr>
              <a:defRPr/>
            </a:pPr>
            <a:r>
              <a:rPr lang="it-IT" sz="2000" dirty="0">
                <a:solidFill>
                  <a:srgbClr val="000000"/>
                </a:solidFill>
                <a:effectLst/>
              </a:rPr>
              <a:t>La TOS deve essere considerata come parte di una strategia  clinica complessiva che include raccomandazioni cliniche circa dieta, esercizio, divieto del fumo e un uso moderato di alcool  per mantenere la salute delle donne in peri-</a:t>
            </a:r>
            <a:r>
              <a:rPr lang="it-IT" sz="2000" dirty="0" err="1">
                <a:solidFill>
                  <a:srgbClr val="000000"/>
                </a:solidFill>
                <a:effectLst/>
              </a:rPr>
              <a:t>postmenopausa</a:t>
            </a:r>
            <a:r>
              <a:rPr lang="it-IT" sz="2000" dirty="0">
                <a:solidFill>
                  <a:srgbClr val="000000"/>
                </a:solidFill>
                <a:effectLst/>
              </a:rPr>
              <a:t/>
            </a:r>
            <a:br>
              <a:rPr lang="it-IT" sz="2000" dirty="0">
                <a:solidFill>
                  <a:srgbClr val="000000"/>
                </a:solidFill>
                <a:effectLst/>
              </a:rPr>
            </a:br>
            <a:endParaRPr lang="it-IT" sz="2000" dirty="0">
              <a:solidFill>
                <a:schemeClr val="bg1"/>
              </a:solidFill>
              <a:effectLst/>
              <a:latin typeface="+mn-lt"/>
            </a:endParaRPr>
          </a:p>
        </p:txBody>
      </p:sp>
      <p:sp>
        <p:nvSpPr>
          <p:cNvPr id="4" name="Titolo 1"/>
          <p:cNvSpPr txBox="1">
            <a:spLocks/>
          </p:cNvSpPr>
          <p:nvPr/>
        </p:nvSpPr>
        <p:spPr bwMode="auto">
          <a:xfrm>
            <a:off x="323850" y="2852738"/>
            <a:ext cx="8496300" cy="1632202"/>
          </a:xfrm>
          <a:prstGeom prst="rect">
            <a:avLst/>
          </a:prstGeom>
          <a:solidFill>
            <a:schemeClr val="tx1"/>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en-US" sz="2000" dirty="0">
                <a:solidFill>
                  <a:srgbClr val="000000"/>
                </a:solidFill>
                <a:effectLst/>
              </a:rPr>
              <a:t>Le </a:t>
            </a:r>
            <a:r>
              <a:rPr lang="en-US" sz="2000" dirty="0" err="1">
                <a:solidFill>
                  <a:srgbClr val="000000"/>
                </a:solidFill>
                <a:effectLst/>
              </a:rPr>
              <a:t>donne</a:t>
            </a:r>
            <a:r>
              <a:rPr lang="en-US" sz="2000" dirty="0">
                <a:solidFill>
                  <a:srgbClr val="000000"/>
                </a:solidFill>
                <a:effectLst/>
              </a:rPr>
              <a:t> con </a:t>
            </a:r>
            <a:r>
              <a:rPr lang="en-US" sz="2000" dirty="0" err="1">
                <a:solidFill>
                  <a:srgbClr val="000000"/>
                </a:solidFill>
                <a:effectLst/>
              </a:rPr>
              <a:t>una</a:t>
            </a:r>
            <a:r>
              <a:rPr lang="en-US" sz="2000" dirty="0">
                <a:solidFill>
                  <a:srgbClr val="000000"/>
                </a:solidFill>
                <a:effectLst/>
              </a:rPr>
              <a:t> </a:t>
            </a:r>
            <a:r>
              <a:rPr lang="en-US" sz="2000" dirty="0" err="1">
                <a:solidFill>
                  <a:srgbClr val="000000"/>
                </a:solidFill>
                <a:effectLst/>
              </a:rPr>
              <a:t>menopausa</a:t>
            </a:r>
            <a:r>
              <a:rPr lang="en-US" sz="2000" dirty="0">
                <a:solidFill>
                  <a:srgbClr val="000000"/>
                </a:solidFill>
                <a:effectLst/>
              </a:rPr>
              <a:t> </a:t>
            </a:r>
            <a:r>
              <a:rPr lang="en-US" sz="2000" dirty="0" err="1">
                <a:solidFill>
                  <a:srgbClr val="000000"/>
                </a:solidFill>
                <a:effectLst/>
              </a:rPr>
              <a:t>iatrogena</a:t>
            </a:r>
            <a:r>
              <a:rPr lang="en-US" sz="2000" dirty="0">
                <a:solidFill>
                  <a:srgbClr val="000000"/>
                </a:solidFill>
                <a:effectLst/>
              </a:rPr>
              <a:t> o </a:t>
            </a:r>
            <a:r>
              <a:rPr lang="en-US" sz="2000" dirty="0" err="1">
                <a:solidFill>
                  <a:srgbClr val="000000"/>
                </a:solidFill>
                <a:effectLst/>
              </a:rPr>
              <a:t>spontanea</a:t>
            </a:r>
            <a:r>
              <a:rPr lang="en-US" sz="2000" dirty="0">
                <a:solidFill>
                  <a:srgbClr val="000000"/>
                </a:solidFill>
                <a:effectLst/>
              </a:rPr>
              <a:t> prima </a:t>
            </a:r>
            <a:r>
              <a:rPr lang="en-US" sz="2000" dirty="0" err="1">
                <a:solidFill>
                  <a:srgbClr val="000000"/>
                </a:solidFill>
                <a:effectLst/>
              </a:rPr>
              <a:t>dei</a:t>
            </a:r>
            <a:r>
              <a:rPr lang="en-US" sz="2000" dirty="0">
                <a:solidFill>
                  <a:srgbClr val="000000"/>
                </a:solidFill>
                <a:effectLst/>
              </a:rPr>
              <a:t> 45 </a:t>
            </a:r>
            <a:r>
              <a:rPr lang="en-US" sz="2000" dirty="0" err="1">
                <a:solidFill>
                  <a:srgbClr val="000000"/>
                </a:solidFill>
                <a:effectLst/>
              </a:rPr>
              <a:t>anni</a:t>
            </a:r>
            <a:r>
              <a:rPr lang="en-US" sz="2000" dirty="0">
                <a:solidFill>
                  <a:srgbClr val="000000"/>
                </a:solidFill>
                <a:effectLst/>
              </a:rPr>
              <a:t> e in </a:t>
            </a:r>
            <a:r>
              <a:rPr lang="en-US" sz="2000" dirty="0" err="1">
                <a:solidFill>
                  <a:srgbClr val="000000"/>
                </a:solidFill>
                <a:effectLst/>
              </a:rPr>
              <a:t>particolare</a:t>
            </a:r>
            <a:r>
              <a:rPr lang="en-US" sz="2000" dirty="0">
                <a:solidFill>
                  <a:srgbClr val="000000"/>
                </a:solidFill>
                <a:effectLst/>
              </a:rPr>
              <a:t> prima </a:t>
            </a:r>
            <a:r>
              <a:rPr lang="en-US" sz="2000" dirty="0" err="1">
                <a:solidFill>
                  <a:srgbClr val="000000"/>
                </a:solidFill>
                <a:effectLst/>
              </a:rPr>
              <a:t>dei</a:t>
            </a:r>
            <a:r>
              <a:rPr lang="en-US" sz="2000" dirty="0">
                <a:solidFill>
                  <a:srgbClr val="000000"/>
                </a:solidFill>
                <a:effectLst/>
              </a:rPr>
              <a:t> 40 </a:t>
            </a:r>
            <a:r>
              <a:rPr lang="en-US" sz="2000" dirty="0" err="1">
                <a:solidFill>
                  <a:srgbClr val="000000"/>
                </a:solidFill>
                <a:effectLst/>
              </a:rPr>
              <a:t>anni</a:t>
            </a:r>
            <a:r>
              <a:rPr lang="en-US" sz="2000" dirty="0">
                <a:solidFill>
                  <a:srgbClr val="000000"/>
                </a:solidFill>
                <a:effectLst/>
              </a:rPr>
              <a:t> </a:t>
            </a:r>
            <a:r>
              <a:rPr lang="en-US" sz="2000" dirty="0" err="1">
                <a:solidFill>
                  <a:srgbClr val="000000"/>
                </a:solidFill>
                <a:effectLst/>
              </a:rPr>
              <a:t>hanno</a:t>
            </a:r>
            <a:r>
              <a:rPr lang="en-US" sz="2000" dirty="0">
                <a:solidFill>
                  <a:srgbClr val="000000"/>
                </a:solidFill>
                <a:effectLst/>
              </a:rPr>
              <a:t> un alto </a:t>
            </a:r>
            <a:r>
              <a:rPr lang="en-US" sz="2000" dirty="0" err="1">
                <a:solidFill>
                  <a:srgbClr val="000000"/>
                </a:solidFill>
                <a:effectLst/>
              </a:rPr>
              <a:t>rischio</a:t>
            </a:r>
            <a:r>
              <a:rPr lang="en-US" sz="2000" dirty="0">
                <a:solidFill>
                  <a:srgbClr val="000000"/>
                </a:solidFill>
                <a:effectLst/>
              </a:rPr>
              <a:t> di </a:t>
            </a:r>
            <a:r>
              <a:rPr lang="en-US" sz="2000" dirty="0" err="1">
                <a:solidFill>
                  <a:srgbClr val="000000"/>
                </a:solidFill>
                <a:effectLst/>
              </a:rPr>
              <a:t>malattie</a:t>
            </a:r>
            <a:r>
              <a:rPr lang="en-US" sz="2000" dirty="0">
                <a:solidFill>
                  <a:srgbClr val="000000"/>
                </a:solidFill>
                <a:effectLst/>
              </a:rPr>
              <a:t> </a:t>
            </a:r>
            <a:r>
              <a:rPr lang="en-US" sz="2000" dirty="0" err="1">
                <a:solidFill>
                  <a:srgbClr val="000000"/>
                </a:solidFill>
                <a:effectLst/>
              </a:rPr>
              <a:t>cardiovascolari</a:t>
            </a:r>
            <a:r>
              <a:rPr lang="en-US" sz="2000" dirty="0">
                <a:solidFill>
                  <a:srgbClr val="000000"/>
                </a:solidFill>
                <a:effectLst/>
              </a:rPr>
              <a:t> </a:t>
            </a:r>
            <a:r>
              <a:rPr lang="en-US" sz="2000" dirty="0" err="1">
                <a:solidFill>
                  <a:srgbClr val="000000"/>
                </a:solidFill>
                <a:effectLst/>
              </a:rPr>
              <a:t>ed</a:t>
            </a:r>
            <a:r>
              <a:rPr lang="en-US" sz="2000" dirty="0">
                <a:solidFill>
                  <a:srgbClr val="000000"/>
                </a:solidFill>
                <a:effectLst/>
              </a:rPr>
              <a:t> </a:t>
            </a:r>
            <a:r>
              <a:rPr lang="en-US" sz="2000" dirty="0" err="1">
                <a:solidFill>
                  <a:srgbClr val="000000"/>
                </a:solidFill>
                <a:effectLst/>
              </a:rPr>
              <a:t>osteoporosi</a:t>
            </a:r>
            <a:r>
              <a:rPr lang="en-US" sz="2000" dirty="0">
                <a:solidFill>
                  <a:srgbClr val="000000"/>
                </a:solidFill>
                <a:effectLst/>
              </a:rPr>
              <a:t> e </a:t>
            </a:r>
            <a:r>
              <a:rPr lang="en-US" sz="2000" dirty="0" err="1">
                <a:solidFill>
                  <a:srgbClr val="000000"/>
                </a:solidFill>
                <a:effectLst/>
              </a:rPr>
              <a:t>possono</a:t>
            </a:r>
            <a:r>
              <a:rPr lang="en-US" sz="2000" dirty="0">
                <a:solidFill>
                  <a:srgbClr val="000000"/>
                </a:solidFill>
                <a:effectLst/>
              </a:rPr>
              <a:t> </a:t>
            </a:r>
            <a:r>
              <a:rPr lang="en-US" sz="2000" dirty="0" err="1">
                <a:solidFill>
                  <a:srgbClr val="000000"/>
                </a:solidFill>
                <a:effectLst/>
              </a:rPr>
              <a:t>essere</a:t>
            </a:r>
            <a:r>
              <a:rPr lang="en-US" sz="2000" dirty="0">
                <a:solidFill>
                  <a:srgbClr val="000000"/>
                </a:solidFill>
                <a:effectLst/>
              </a:rPr>
              <a:t> ad alto </a:t>
            </a:r>
            <a:r>
              <a:rPr lang="en-US" sz="2000" dirty="0" err="1">
                <a:solidFill>
                  <a:srgbClr val="000000"/>
                </a:solidFill>
                <a:effectLst/>
              </a:rPr>
              <a:t>rischio</a:t>
            </a:r>
            <a:r>
              <a:rPr lang="en-US" sz="2000" dirty="0">
                <a:solidFill>
                  <a:srgbClr val="000000"/>
                </a:solidFill>
                <a:effectLst/>
              </a:rPr>
              <a:t> per </a:t>
            </a:r>
            <a:r>
              <a:rPr lang="en-US" sz="2000" dirty="0" err="1">
                <a:solidFill>
                  <a:srgbClr val="000000"/>
                </a:solidFill>
                <a:effectLst/>
              </a:rPr>
              <a:t>disordini</a:t>
            </a:r>
            <a:r>
              <a:rPr lang="en-US" sz="2000" dirty="0">
                <a:solidFill>
                  <a:srgbClr val="000000"/>
                </a:solidFill>
                <a:effectLst/>
              </a:rPr>
              <a:t> </a:t>
            </a:r>
            <a:r>
              <a:rPr lang="en-US" sz="2000" dirty="0" err="1">
                <a:solidFill>
                  <a:srgbClr val="000000"/>
                </a:solidFill>
                <a:effectLst/>
              </a:rPr>
              <a:t>affettivi</a:t>
            </a:r>
            <a:r>
              <a:rPr lang="en-US" sz="2000" dirty="0">
                <a:solidFill>
                  <a:srgbClr val="000000"/>
                </a:solidFill>
                <a:effectLst/>
              </a:rPr>
              <a:t> e </a:t>
            </a:r>
            <a:r>
              <a:rPr lang="en-US" sz="2000" dirty="0" err="1">
                <a:solidFill>
                  <a:srgbClr val="000000"/>
                </a:solidFill>
                <a:effectLst/>
              </a:rPr>
              <a:t>demenza</a:t>
            </a:r>
            <a:r>
              <a:rPr lang="en-US" sz="2000" dirty="0">
                <a:solidFill>
                  <a:srgbClr val="000000"/>
                </a:solidFill>
                <a:effectLst/>
              </a:rPr>
              <a:t>. La TOS </a:t>
            </a:r>
            <a:r>
              <a:rPr lang="en-US" sz="2000" dirty="0" err="1">
                <a:solidFill>
                  <a:srgbClr val="000000"/>
                </a:solidFill>
                <a:effectLst/>
              </a:rPr>
              <a:t>può</a:t>
            </a:r>
            <a:r>
              <a:rPr lang="en-US" sz="2000" dirty="0">
                <a:solidFill>
                  <a:srgbClr val="000000"/>
                </a:solidFill>
                <a:effectLst/>
              </a:rPr>
              <a:t> </a:t>
            </a:r>
            <a:r>
              <a:rPr lang="en-US" sz="2000" dirty="0" err="1">
                <a:solidFill>
                  <a:srgbClr val="000000"/>
                </a:solidFill>
                <a:effectLst/>
              </a:rPr>
              <a:t>ridurre</a:t>
            </a:r>
            <a:r>
              <a:rPr lang="en-US" sz="2000" dirty="0">
                <a:solidFill>
                  <a:srgbClr val="000000"/>
                </a:solidFill>
                <a:effectLst/>
              </a:rPr>
              <a:t> </a:t>
            </a:r>
            <a:r>
              <a:rPr lang="en-US" sz="2000" dirty="0" err="1" smtClean="0">
                <a:solidFill>
                  <a:srgbClr val="000000"/>
                </a:solidFill>
                <a:effectLst/>
              </a:rPr>
              <a:t>i</a:t>
            </a:r>
            <a:r>
              <a:rPr lang="en-US" sz="2000" dirty="0" smtClean="0">
                <a:solidFill>
                  <a:srgbClr val="000000"/>
                </a:solidFill>
                <a:effectLst/>
              </a:rPr>
              <a:t> </a:t>
            </a:r>
            <a:r>
              <a:rPr lang="en-US" sz="2000" dirty="0" err="1">
                <a:solidFill>
                  <a:srgbClr val="000000"/>
                </a:solidFill>
                <a:effectLst/>
              </a:rPr>
              <a:t>sintomi</a:t>
            </a:r>
            <a:r>
              <a:rPr lang="en-US" sz="2000" dirty="0">
                <a:solidFill>
                  <a:srgbClr val="000000"/>
                </a:solidFill>
                <a:effectLst/>
              </a:rPr>
              <a:t> e </a:t>
            </a:r>
            <a:r>
              <a:rPr lang="en-US" sz="2000" dirty="0" err="1">
                <a:solidFill>
                  <a:srgbClr val="000000"/>
                </a:solidFill>
                <a:effectLst/>
              </a:rPr>
              <a:t>preservare</a:t>
            </a:r>
            <a:r>
              <a:rPr lang="en-US" sz="2000" dirty="0">
                <a:solidFill>
                  <a:srgbClr val="000000"/>
                </a:solidFill>
                <a:effectLst/>
              </a:rPr>
              <a:t> la </a:t>
            </a:r>
            <a:r>
              <a:rPr lang="en-US" sz="2000" dirty="0" err="1">
                <a:solidFill>
                  <a:srgbClr val="000000"/>
                </a:solidFill>
                <a:effectLst/>
              </a:rPr>
              <a:t>densità</a:t>
            </a:r>
            <a:r>
              <a:rPr lang="en-US" sz="2000" dirty="0">
                <a:solidFill>
                  <a:srgbClr val="000000"/>
                </a:solidFill>
                <a:effectLst/>
              </a:rPr>
              <a:t> </a:t>
            </a:r>
            <a:r>
              <a:rPr lang="en-US" sz="2000" dirty="0" err="1">
                <a:solidFill>
                  <a:srgbClr val="000000"/>
                </a:solidFill>
                <a:effectLst/>
              </a:rPr>
              <a:t>ossea</a:t>
            </a:r>
            <a:r>
              <a:rPr lang="en-US" sz="2000" dirty="0">
                <a:solidFill>
                  <a:srgbClr val="000000"/>
                </a:solidFill>
                <a:effectLst/>
              </a:rPr>
              <a:t> </a:t>
            </a:r>
            <a:r>
              <a:rPr lang="en-US" sz="2000" dirty="0" err="1">
                <a:solidFill>
                  <a:srgbClr val="000000"/>
                </a:solidFill>
                <a:effectLst/>
              </a:rPr>
              <a:t>ed</a:t>
            </a:r>
            <a:r>
              <a:rPr lang="en-US" sz="2000" dirty="0">
                <a:solidFill>
                  <a:srgbClr val="000000"/>
                </a:solidFill>
                <a:effectLst/>
              </a:rPr>
              <a:t> </a:t>
            </a:r>
            <a:r>
              <a:rPr lang="en-US" sz="2000" dirty="0" err="1">
                <a:solidFill>
                  <a:srgbClr val="000000"/>
                </a:solidFill>
                <a:effectLst/>
              </a:rPr>
              <a:t>consigliato</a:t>
            </a:r>
            <a:r>
              <a:rPr lang="en-US" sz="2000" dirty="0">
                <a:solidFill>
                  <a:srgbClr val="000000"/>
                </a:solidFill>
                <a:effectLst/>
              </a:rPr>
              <a:t> </a:t>
            </a:r>
            <a:r>
              <a:rPr lang="en-US" sz="2000" dirty="0" err="1">
                <a:solidFill>
                  <a:srgbClr val="000000"/>
                </a:solidFill>
                <a:effectLst/>
              </a:rPr>
              <a:t>almeno</a:t>
            </a:r>
            <a:r>
              <a:rPr lang="en-US" sz="2000" dirty="0">
                <a:solidFill>
                  <a:srgbClr val="000000"/>
                </a:solidFill>
                <a:effectLst/>
              </a:rPr>
              <a:t> </a:t>
            </a:r>
            <a:r>
              <a:rPr lang="en-US" sz="2000" dirty="0" err="1">
                <a:solidFill>
                  <a:srgbClr val="000000"/>
                </a:solidFill>
                <a:effectLst/>
              </a:rPr>
              <a:t>fino</a:t>
            </a:r>
            <a:r>
              <a:rPr lang="en-US" sz="2000" dirty="0">
                <a:solidFill>
                  <a:srgbClr val="000000"/>
                </a:solidFill>
                <a:effectLst/>
              </a:rPr>
              <a:t> all’ </a:t>
            </a:r>
            <a:r>
              <a:rPr lang="en-US" sz="2000" dirty="0" err="1">
                <a:solidFill>
                  <a:srgbClr val="000000"/>
                </a:solidFill>
                <a:effectLst/>
              </a:rPr>
              <a:t>età</a:t>
            </a:r>
            <a:r>
              <a:rPr lang="en-US" sz="2000" dirty="0">
                <a:solidFill>
                  <a:srgbClr val="000000"/>
                </a:solidFill>
                <a:effectLst/>
              </a:rPr>
              <a:t> media </a:t>
            </a:r>
            <a:r>
              <a:rPr lang="en-US" sz="2000" dirty="0" err="1">
                <a:solidFill>
                  <a:srgbClr val="000000"/>
                </a:solidFill>
                <a:effectLst/>
              </a:rPr>
              <a:t>della</a:t>
            </a:r>
            <a:r>
              <a:rPr lang="en-US" sz="2000" dirty="0">
                <a:solidFill>
                  <a:srgbClr val="000000"/>
                </a:solidFill>
                <a:effectLst/>
              </a:rPr>
              <a:t> </a:t>
            </a:r>
            <a:r>
              <a:rPr lang="en-US" sz="2000" dirty="0" err="1">
                <a:solidFill>
                  <a:srgbClr val="000000"/>
                </a:solidFill>
                <a:effectLst/>
              </a:rPr>
              <a:t>menopausa</a:t>
            </a:r>
            <a:endParaRPr lang="it-IT" sz="2000" dirty="0">
              <a:solidFill>
                <a:srgbClr val="000000"/>
              </a:solidFill>
              <a:effectLst/>
            </a:endParaRPr>
          </a:p>
        </p:txBody>
      </p:sp>
      <p:sp>
        <p:nvSpPr>
          <p:cNvPr id="5" name="Titolo 1"/>
          <p:cNvSpPr txBox="1">
            <a:spLocks/>
          </p:cNvSpPr>
          <p:nvPr/>
        </p:nvSpPr>
        <p:spPr bwMode="auto">
          <a:xfrm>
            <a:off x="323850" y="1700213"/>
            <a:ext cx="8496300" cy="936625"/>
          </a:xfrm>
          <a:prstGeom prst="rect">
            <a:avLst/>
          </a:prstGeom>
          <a:solidFill>
            <a:schemeClr val="accent2">
              <a:lumMod val="20000"/>
              <a:lumOff val="8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it-IT" sz="2000" dirty="0">
                <a:solidFill>
                  <a:srgbClr val="000000"/>
                </a:solidFill>
                <a:effectLst/>
              </a:rPr>
              <a:t>La TOS deve essere individualizzata e modellata in base ai sintomi e ai bisogni per la </a:t>
            </a:r>
            <a:r>
              <a:rPr lang="it-IT" sz="2000" dirty="0" smtClean="0">
                <a:solidFill>
                  <a:srgbClr val="000000"/>
                </a:solidFill>
                <a:effectLst/>
              </a:rPr>
              <a:t>prevenzione </a:t>
            </a:r>
            <a:r>
              <a:rPr lang="it-IT" sz="2000" dirty="0">
                <a:solidFill>
                  <a:srgbClr val="000000"/>
                </a:solidFill>
                <a:effectLst/>
              </a:rPr>
              <a:t>di patologie cosi come alla storia familiare, ai risultati di analisi cliniche e alle preferenze e aspettative delle donne.</a:t>
            </a:r>
          </a:p>
        </p:txBody>
      </p:sp>
      <p:sp>
        <p:nvSpPr>
          <p:cNvPr id="6" name="Titolo 1"/>
          <p:cNvSpPr txBox="1">
            <a:spLocks/>
          </p:cNvSpPr>
          <p:nvPr/>
        </p:nvSpPr>
        <p:spPr bwMode="auto">
          <a:xfrm>
            <a:off x="346526" y="4643700"/>
            <a:ext cx="8496300" cy="1944688"/>
          </a:xfrm>
          <a:prstGeom prst="rect">
            <a:avLst/>
          </a:prstGeom>
          <a:solidFill>
            <a:schemeClr val="accent4">
              <a:lumMod val="60000"/>
              <a:lumOff val="4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en-US" sz="2000" dirty="0">
                <a:solidFill>
                  <a:srgbClr val="000000"/>
                </a:solidFill>
                <a:effectLst/>
              </a:rPr>
              <a:t>Il </a:t>
            </a:r>
            <a:r>
              <a:rPr lang="en-US" sz="2000" dirty="0" err="1">
                <a:solidFill>
                  <a:srgbClr val="000000"/>
                </a:solidFill>
                <a:effectLst/>
              </a:rPr>
              <a:t>counselling</a:t>
            </a:r>
            <a:r>
              <a:rPr lang="en-US" sz="2000" dirty="0">
                <a:solidFill>
                  <a:srgbClr val="000000"/>
                </a:solidFill>
                <a:effectLst/>
              </a:rPr>
              <a:t> </a:t>
            </a:r>
            <a:r>
              <a:rPr lang="en-US" sz="2000" dirty="0" err="1">
                <a:solidFill>
                  <a:srgbClr val="000000"/>
                </a:solidFill>
                <a:effectLst/>
              </a:rPr>
              <a:t>dovrebbe</a:t>
            </a:r>
            <a:r>
              <a:rPr lang="en-US" sz="2000" dirty="0">
                <a:solidFill>
                  <a:srgbClr val="000000"/>
                </a:solidFill>
                <a:effectLst/>
              </a:rPr>
              <a:t> </a:t>
            </a:r>
            <a:r>
              <a:rPr lang="en-US" sz="2000" dirty="0" err="1">
                <a:solidFill>
                  <a:srgbClr val="000000"/>
                </a:solidFill>
                <a:effectLst/>
              </a:rPr>
              <a:t>includere</a:t>
            </a:r>
            <a:r>
              <a:rPr lang="en-US" sz="2000" dirty="0">
                <a:solidFill>
                  <a:srgbClr val="000000"/>
                </a:solidFill>
                <a:effectLst/>
              </a:rPr>
              <a:t> </a:t>
            </a:r>
            <a:r>
              <a:rPr lang="en-US" sz="2000" dirty="0" err="1">
                <a:solidFill>
                  <a:srgbClr val="000000"/>
                </a:solidFill>
                <a:effectLst/>
              </a:rPr>
              <a:t>rischi</a:t>
            </a:r>
            <a:r>
              <a:rPr lang="en-US" sz="2000" dirty="0">
                <a:solidFill>
                  <a:srgbClr val="000000"/>
                </a:solidFill>
                <a:effectLst/>
              </a:rPr>
              <a:t> e </a:t>
            </a:r>
            <a:r>
              <a:rPr lang="en-US" sz="2000" dirty="0" err="1">
                <a:solidFill>
                  <a:srgbClr val="000000"/>
                </a:solidFill>
                <a:effectLst/>
              </a:rPr>
              <a:t>benefici</a:t>
            </a:r>
            <a:r>
              <a:rPr lang="en-US" sz="2000" dirty="0">
                <a:solidFill>
                  <a:srgbClr val="000000"/>
                </a:solidFill>
                <a:effectLst/>
              </a:rPr>
              <a:t> </a:t>
            </a:r>
            <a:r>
              <a:rPr lang="en-US" sz="2000" dirty="0" err="1">
                <a:solidFill>
                  <a:srgbClr val="000000"/>
                </a:solidFill>
                <a:effectLst/>
              </a:rPr>
              <a:t>della</a:t>
            </a:r>
            <a:r>
              <a:rPr lang="en-US" sz="2000" dirty="0">
                <a:solidFill>
                  <a:srgbClr val="000000"/>
                </a:solidFill>
                <a:effectLst/>
              </a:rPr>
              <a:t> TOS con termini </a:t>
            </a:r>
            <a:r>
              <a:rPr lang="en-US" sz="2000" dirty="0" err="1">
                <a:solidFill>
                  <a:srgbClr val="000000"/>
                </a:solidFill>
                <a:effectLst/>
              </a:rPr>
              <a:t>chiari</a:t>
            </a:r>
            <a:r>
              <a:rPr lang="en-US" sz="2000" dirty="0">
                <a:solidFill>
                  <a:srgbClr val="000000"/>
                </a:solidFill>
                <a:effectLst/>
              </a:rPr>
              <a:t> e </a:t>
            </a:r>
            <a:r>
              <a:rPr lang="en-US" sz="2000" dirty="0" err="1">
                <a:solidFill>
                  <a:srgbClr val="000000"/>
                </a:solidFill>
                <a:effectLst/>
              </a:rPr>
              <a:t>comprensibili</a:t>
            </a:r>
            <a:r>
              <a:rPr lang="en-US" sz="2000" dirty="0">
                <a:solidFill>
                  <a:srgbClr val="000000"/>
                </a:solidFill>
                <a:effectLst/>
              </a:rPr>
              <a:t>, per </a:t>
            </a:r>
            <a:r>
              <a:rPr lang="en-US" sz="2000" dirty="0" err="1">
                <a:solidFill>
                  <a:srgbClr val="000000"/>
                </a:solidFill>
                <a:effectLst/>
              </a:rPr>
              <a:t>esempio</a:t>
            </a:r>
            <a:r>
              <a:rPr lang="en-US" sz="2000" dirty="0">
                <a:solidFill>
                  <a:srgbClr val="000000"/>
                </a:solidFill>
                <a:effectLst/>
              </a:rPr>
              <a:t> </a:t>
            </a:r>
            <a:r>
              <a:rPr lang="en-US" sz="2000" dirty="0" err="1">
                <a:solidFill>
                  <a:srgbClr val="000000"/>
                </a:solidFill>
                <a:effectLst/>
              </a:rPr>
              <a:t>numeri</a:t>
            </a:r>
            <a:r>
              <a:rPr lang="en-US" sz="2000" dirty="0">
                <a:solidFill>
                  <a:srgbClr val="000000"/>
                </a:solidFill>
                <a:effectLst/>
              </a:rPr>
              <a:t> </a:t>
            </a:r>
            <a:r>
              <a:rPr lang="en-US" sz="2000" dirty="0" err="1">
                <a:solidFill>
                  <a:srgbClr val="000000"/>
                </a:solidFill>
                <a:effectLst/>
              </a:rPr>
              <a:t>assoluti</a:t>
            </a:r>
            <a:r>
              <a:rPr lang="en-US" sz="2000" dirty="0">
                <a:solidFill>
                  <a:srgbClr val="000000"/>
                </a:solidFill>
                <a:effectLst/>
              </a:rPr>
              <a:t> </a:t>
            </a:r>
            <a:r>
              <a:rPr lang="en-US" sz="2000" dirty="0" err="1">
                <a:solidFill>
                  <a:srgbClr val="000000"/>
                </a:solidFill>
                <a:effectLst/>
              </a:rPr>
              <a:t>rispetto</a:t>
            </a:r>
            <a:r>
              <a:rPr lang="en-US" sz="2000" dirty="0">
                <a:solidFill>
                  <a:srgbClr val="000000"/>
                </a:solidFill>
                <a:effectLst/>
              </a:rPr>
              <a:t> a, o </a:t>
            </a:r>
            <a:r>
              <a:rPr lang="en-US" sz="2000" dirty="0" err="1">
                <a:solidFill>
                  <a:srgbClr val="000000"/>
                </a:solidFill>
                <a:effectLst/>
              </a:rPr>
              <a:t>insieme</a:t>
            </a:r>
            <a:r>
              <a:rPr lang="en-US" sz="2000" dirty="0">
                <a:solidFill>
                  <a:srgbClr val="000000"/>
                </a:solidFill>
                <a:effectLst/>
              </a:rPr>
              <a:t> a </a:t>
            </a:r>
            <a:r>
              <a:rPr lang="en-US" sz="2000" dirty="0" err="1">
                <a:solidFill>
                  <a:srgbClr val="000000"/>
                </a:solidFill>
                <a:effectLst/>
              </a:rPr>
              <a:t>cambiamenti</a:t>
            </a:r>
            <a:r>
              <a:rPr lang="en-US" sz="2000" dirty="0">
                <a:solidFill>
                  <a:srgbClr val="000000"/>
                </a:solidFill>
                <a:effectLst/>
              </a:rPr>
              <a:t> </a:t>
            </a:r>
            <a:r>
              <a:rPr lang="en-US" sz="2000" dirty="0" err="1">
                <a:solidFill>
                  <a:srgbClr val="000000"/>
                </a:solidFill>
                <a:effectLst/>
              </a:rPr>
              <a:t>dalla</a:t>
            </a:r>
            <a:r>
              <a:rPr lang="en-US" sz="2000" dirty="0">
                <a:solidFill>
                  <a:srgbClr val="000000"/>
                </a:solidFill>
                <a:effectLst/>
              </a:rPr>
              <a:t> baseline, </a:t>
            </a:r>
            <a:r>
              <a:rPr lang="en-US" sz="2000" dirty="0" err="1">
                <a:solidFill>
                  <a:srgbClr val="000000"/>
                </a:solidFill>
                <a:effectLst/>
              </a:rPr>
              <a:t>espressi</a:t>
            </a:r>
            <a:r>
              <a:rPr lang="en-US" sz="2000" dirty="0">
                <a:solidFill>
                  <a:srgbClr val="000000"/>
                </a:solidFill>
                <a:effectLst/>
              </a:rPr>
              <a:t> come </a:t>
            </a:r>
            <a:r>
              <a:rPr lang="en-US" sz="2000" dirty="0" err="1">
                <a:solidFill>
                  <a:srgbClr val="000000"/>
                </a:solidFill>
                <a:effectLst/>
              </a:rPr>
              <a:t>rischio</a:t>
            </a:r>
            <a:r>
              <a:rPr lang="en-US" sz="2000" dirty="0">
                <a:solidFill>
                  <a:srgbClr val="000000"/>
                </a:solidFill>
                <a:effectLst/>
              </a:rPr>
              <a:t> </a:t>
            </a:r>
            <a:r>
              <a:rPr lang="en-US" sz="2000" dirty="0" err="1">
                <a:solidFill>
                  <a:srgbClr val="000000"/>
                </a:solidFill>
                <a:effectLst/>
              </a:rPr>
              <a:t>relativo</a:t>
            </a:r>
            <a:r>
              <a:rPr lang="en-US" sz="2000" dirty="0">
                <a:solidFill>
                  <a:srgbClr val="000000"/>
                </a:solidFill>
                <a:effectLst/>
              </a:rPr>
              <a:t>. </a:t>
            </a:r>
            <a:r>
              <a:rPr lang="en-US" sz="2000" dirty="0" err="1">
                <a:solidFill>
                  <a:srgbClr val="000000"/>
                </a:solidFill>
                <a:effectLst/>
              </a:rPr>
              <a:t>Questo</a:t>
            </a:r>
            <a:r>
              <a:rPr lang="en-US" sz="2000" dirty="0">
                <a:solidFill>
                  <a:srgbClr val="000000"/>
                </a:solidFill>
                <a:effectLst/>
              </a:rPr>
              <a:t> </a:t>
            </a:r>
            <a:r>
              <a:rPr lang="en-US" sz="2000" dirty="0" err="1">
                <a:solidFill>
                  <a:srgbClr val="000000"/>
                </a:solidFill>
                <a:effectLst/>
              </a:rPr>
              <a:t>consente</a:t>
            </a:r>
            <a:r>
              <a:rPr lang="en-US" sz="2000" dirty="0">
                <a:solidFill>
                  <a:srgbClr val="000000"/>
                </a:solidFill>
                <a:effectLst/>
              </a:rPr>
              <a:t> </a:t>
            </a:r>
            <a:r>
              <a:rPr lang="en-US" sz="2000" dirty="0" err="1">
                <a:solidFill>
                  <a:srgbClr val="000000"/>
                </a:solidFill>
                <a:effectLst/>
              </a:rPr>
              <a:t>alle</a:t>
            </a:r>
            <a:r>
              <a:rPr lang="en-US" sz="2000" dirty="0">
                <a:solidFill>
                  <a:srgbClr val="000000"/>
                </a:solidFill>
                <a:effectLst/>
              </a:rPr>
              <a:t> </a:t>
            </a:r>
            <a:r>
              <a:rPr lang="en-US" sz="2000" dirty="0" err="1">
                <a:solidFill>
                  <a:srgbClr val="000000"/>
                </a:solidFill>
                <a:effectLst/>
              </a:rPr>
              <a:t>donne</a:t>
            </a:r>
            <a:r>
              <a:rPr lang="en-US" sz="2000" dirty="0">
                <a:solidFill>
                  <a:srgbClr val="000000"/>
                </a:solidFill>
                <a:effectLst/>
              </a:rPr>
              <a:t> </a:t>
            </a:r>
            <a:r>
              <a:rPr lang="en-US" sz="2000" dirty="0" smtClean="0">
                <a:solidFill>
                  <a:srgbClr val="000000"/>
                </a:solidFill>
                <a:effectLst/>
              </a:rPr>
              <a:t>di </a:t>
            </a:r>
            <a:r>
              <a:rPr lang="en-US" sz="2000" dirty="0">
                <a:solidFill>
                  <a:srgbClr val="000000"/>
                </a:solidFill>
                <a:effectLst/>
              </a:rPr>
              <a:t>fare </a:t>
            </a:r>
            <a:r>
              <a:rPr lang="en-US" sz="2000" dirty="0" err="1">
                <a:solidFill>
                  <a:srgbClr val="000000"/>
                </a:solidFill>
                <a:effectLst/>
              </a:rPr>
              <a:t>una</a:t>
            </a:r>
            <a:r>
              <a:rPr lang="en-US" sz="2000" dirty="0">
                <a:solidFill>
                  <a:srgbClr val="000000"/>
                </a:solidFill>
                <a:effectLst/>
              </a:rPr>
              <a:t> </a:t>
            </a:r>
            <a:r>
              <a:rPr lang="en-US" sz="2000" dirty="0" err="1">
                <a:solidFill>
                  <a:srgbClr val="000000"/>
                </a:solidFill>
                <a:effectLst/>
              </a:rPr>
              <a:t>scelta</a:t>
            </a:r>
            <a:r>
              <a:rPr lang="en-US" sz="2000" dirty="0">
                <a:solidFill>
                  <a:srgbClr val="000000"/>
                </a:solidFill>
                <a:effectLst/>
              </a:rPr>
              <a:t> </a:t>
            </a:r>
            <a:r>
              <a:rPr lang="en-US" sz="2000" dirty="0" err="1">
                <a:solidFill>
                  <a:srgbClr val="000000"/>
                </a:solidFill>
                <a:effectLst/>
              </a:rPr>
              <a:t>consapevole</a:t>
            </a:r>
            <a:r>
              <a:rPr lang="en-US" sz="2000" dirty="0">
                <a:solidFill>
                  <a:srgbClr val="000000"/>
                </a:solidFill>
                <a:effectLst/>
              </a:rPr>
              <a:t> </a:t>
            </a:r>
            <a:r>
              <a:rPr lang="en-US" sz="2000" dirty="0" err="1">
                <a:solidFill>
                  <a:srgbClr val="000000"/>
                </a:solidFill>
                <a:effectLst/>
              </a:rPr>
              <a:t>sulla</a:t>
            </a:r>
            <a:r>
              <a:rPr lang="en-US" sz="2000" dirty="0">
                <a:solidFill>
                  <a:srgbClr val="000000"/>
                </a:solidFill>
                <a:effectLst/>
              </a:rPr>
              <a:t> TOS. </a:t>
            </a:r>
            <a:r>
              <a:rPr lang="en-US" sz="2000" dirty="0" err="1">
                <a:solidFill>
                  <a:srgbClr val="000000"/>
                </a:solidFill>
                <a:effectLst/>
              </a:rPr>
              <a:t>Informazione</a:t>
            </a:r>
            <a:r>
              <a:rPr lang="en-US" sz="2000" dirty="0">
                <a:solidFill>
                  <a:srgbClr val="000000"/>
                </a:solidFill>
                <a:effectLst/>
              </a:rPr>
              <a:t> </a:t>
            </a:r>
            <a:r>
              <a:rPr lang="en-US" sz="2000" dirty="0" err="1">
                <a:solidFill>
                  <a:srgbClr val="000000"/>
                </a:solidFill>
                <a:effectLst/>
              </a:rPr>
              <a:t>scritte</a:t>
            </a:r>
            <a:r>
              <a:rPr lang="en-US" sz="2000" dirty="0">
                <a:solidFill>
                  <a:srgbClr val="000000"/>
                </a:solidFill>
                <a:effectLst/>
              </a:rPr>
              <a:t> sui </a:t>
            </a:r>
            <a:r>
              <a:rPr lang="en-US" sz="2000" dirty="0" err="1">
                <a:solidFill>
                  <a:srgbClr val="000000"/>
                </a:solidFill>
                <a:effectLst/>
              </a:rPr>
              <a:t>rischi</a:t>
            </a:r>
            <a:r>
              <a:rPr lang="en-US" sz="2000" dirty="0">
                <a:solidFill>
                  <a:srgbClr val="000000"/>
                </a:solidFill>
                <a:effectLst/>
              </a:rPr>
              <a:t> e </a:t>
            </a:r>
            <a:r>
              <a:rPr lang="en-US" sz="2000" dirty="0" err="1">
                <a:solidFill>
                  <a:srgbClr val="000000"/>
                </a:solidFill>
                <a:effectLst/>
              </a:rPr>
              <a:t>benefici</a:t>
            </a:r>
            <a:r>
              <a:rPr lang="en-US" sz="2000" dirty="0">
                <a:solidFill>
                  <a:srgbClr val="000000"/>
                </a:solidFill>
                <a:effectLst/>
              </a:rPr>
              <a:t>  </a:t>
            </a:r>
            <a:r>
              <a:rPr lang="en-US" sz="2000" dirty="0" err="1">
                <a:solidFill>
                  <a:srgbClr val="000000"/>
                </a:solidFill>
                <a:effectLst/>
              </a:rPr>
              <a:t>possono</a:t>
            </a:r>
            <a:r>
              <a:rPr lang="en-US" sz="2000" dirty="0">
                <a:solidFill>
                  <a:srgbClr val="000000"/>
                </a:solidFill>
                <a:effectLst/>
              </a:rPr>
              <a:t> </a:t>
            </a:r>
            <a:r>
              <a:rPr lang="en-US" sz="2000" dirty="0" err="1">
                <a:solidFill>
                  <a:srgbClr val="000000"/>
                </a:solidFill>
                <a:effectLst/>
              </a:rPr>
              <a:t>essere</a:t>
            </a:r>
            <a:r>
              <a:rPr lang="en-US" sz="2000" dirty="0">
                <a:solidFill>
                  <a:srgbClr val="000000"/>
                </a:solidFill>
                <a:effectLst/>
              </a:rPr>
              <a:t> </a:t>
            </a:r>
            <a:r>
              <a:rPr lang="en-US" sz="2000" dirty="0" err="1">
                <a:solidFill>
                  <a:srgbClr val="000000"/>
                </a:solidFill>
                <a:effectLst/>
              </a:rPr>
              <a:t>utili</a:t>
            </a:r>
            <a:r>
              <a:rPr lang="en-US" sz="2000" dirty="0">
                <a:solidFill>
                  <a:srgbClr val="000000"/>
                </a:solidFill>
                <a:effectLst/>
              </a:rPr>
              <a:t>.</a:t>
            </a:r>
            <a:endParaRPr lang="it-IT" sz="2000" dirty="0">
              <a:solidFill>
                <a:srgbClr val="000000"/>
              </a:solidFill>
              <a:effectLst/>
            </a:endParaRPr>
          </a:p>
        </p:txBody>
      </p:sp>
    </p:spTree>
    <p:extLst>
      <p:ext uri="{BB962C8B-B14F-4D97-AF65-F5344CB8AC3E}">
        <p14:creationId xmlns:p14="http://schemas.microsoft.com/office/powerpoint/2010/main" val="9109247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850" y="192310"/>
            <a:ext cx="8496300" cy="1223963"/>
          </a:xfrm>
          <a:solidFill>
            <a:srgbClr val="FFFFFF"/>
          </a:solidFill>
        </p:spPr>
        <p:txBody>
          <a:bodyPr>
            <a:normAutofit fontScale="90000"/>
          </a:bodyPr>
          <a:lstStyle/>
          <a:p>
            <a:pPr>
              <a:defRPr/>
            </a:pPr>
            <a:r>
              <a:rPr lang="it-IT" sz="2000" dirty="0">
                <a:solidFill>
                  <a:srgbClr val="000000"/>
                </a:solidFill>
                <a:effectLst/>
              </a:rPr>
              <a:t>Le donne che prendono la TOS dovrebbero avere una </a:t>
            </a:r>
            <a:r>
              <a:rPr lang="it-IT" sz="2000" dirty="0" smtClean="0">
                <a:solidFill>
                  <a:srgbClr val="000000"/>
                </a:solidFill>
                <a:effectLst/>
              </a:rPr>
              <a:t>mammografia </a:t>
            </a:r>
            <a:r>
              <a:rPr lang="it-IT" sz="2000" dirty="0">
                <a:solidFill>
                  <a:srgbClr val="000000"/>
                </a:solidFill>
                <a:effectLst/>
              </a:rPr>
              <a:t>annuale e una visita annuale che includa una esaminazione fisica,  una aggiornamento sulla storia medica familiare</a:t>
            </a:r>
            <a:r>
              <a:rPr lang="it-IT" sz="2000" dirty="0" smtClean="0">
                <a:solidFill>
                  <a:srgbClr val="000000"/>
                </a:solidFill>
                <a:effectLst/>
              </a:rPr>
              <a:t>, </a:t>
            </a:r>
            <a:r>
              <a:rPr lang="it-IT" sz="2000" dirty="0">
                <a:solidFill>
                  <a:srgbClr val="000000"/>
                </a:solidFill>
                <a:effectLst/>
              </a:rPr>
              <a:t>indagini di </a:t>
            </a:r>
            <a:r>
              <a:rPr lang="it-IT" sz="2000" dirty="0" smtClean="0">
                <a:solidFill>
                  <a:srgbClr val="000000"/>
                </a:solidFill>
                <a:effectLst/>
              </a:rPr>
              <a:t>laboratorio, </a:t>
            </a:r>
            <a:r>
              <a:rPr lang="it-IT" sz="2000" dirty="0">
                <a:solidFill>
                  <a:srgbClr val="000000"/>
                </a:solidFill>
                <a:effectLst/>
              </a:rPr>
              <a:t>una discussione sullo stile di vita, e una strategia per prevenire o ridurre le patologie croniche</a:t>
            </a:r>
            <a:endParaRPr lang="it-IT" sz="2000" dirty="0">
              <a:solidFill>
                <a:srgbClr val="000000"/>
              </a:solidFill>
              <a:effectLst/>
              <a:latin typeface="+mn-lt"/>
            </a:endParaRPr>
          </a:p>
        </p:txBody>
      </p:sp>
      <p:sp>
        <p:nvSpPr>
          <p:cNvPr id="4" name="Titolo 1"/>
          <p:cNvSpPr txBox="1">
            <a:spLocks/>
          </p:cNvSpPr>
          <p:nvPr/>
        </p:nvSpPr>
        <p:spPr bwMode="auto">
          <a:xfrm>
            <a:off x="323850" y="3397058"/>
            <a:ext cx="8496300" cy="1524599"/>
          </a:xfrm>
          <a:prstGeom prst="rect">
            <a:avLst/>
          </a:prstGeom>
          <a:solidFill>
            <a:schemeClr val="tx1"/>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en-US" sz="2000" dirty="0">
                <a:solidFill>
                  <a:srgbClr val="000000"/>
                </a:solidFill>
                <a:effectLst/>
              </a:rPr>
              <a:t>Continuare o </a:t>
            </a:r>
            <a:r>
              <a:rPr lang="en-US" sz="2000" dirty="0" err="1">
                <a:solidFill>
                  <a:srgbClr val="000000"/>
                </a:solidFill>
                <a:effectLst/>
              </a:rPr>
              <a:t>meno</a:t>
            </a:r>
            <a:r>
              <a:rPr lang="en-US" sz="2000" dirty="0">
                <a:solidFill>
                  <a:srgbClr val="000000"/>
                </a:solidFill>
                <a:effectLst/>
              </a:rPr>
              <a:t> la </a:t>
            </a:r>
            <a:r>
              <a:rPr lang="en-US" sz="2000" dirty="0" err="1">
                <a:solidFill>
                  <a:srgbClr val="000000"/>
                </a:solidFill>
                <a:effectLst/>
              </a:rPr>
              <a:t>terapia</a:t>
            </a:r>
            <a:r>
              <a:rPr lang="en-US" sz="2000" dirty="0">
                <a:solidFill>
                  <a:srgbClr val="000000"/>
                </a:solidFill>
                <a:effectLst/>
              </a:rPr>
              <a:t> </a:t>
            </a:r>
            <a:r>
              <a:rPr lang="en-US" sz="2000" dirty="0" err="1">
                <a:solidFill>
                  <a:srgbClr val="000000"/>
                </a:solidFill>
                <a:effectLst/>
              </a:rPr>
              <a:t>dovrebbe</a:t>
            </a:r>
            <a:r>
              <a:rPr lang="en-US" sz="2000" dirty="0">
                <a:solidFill>
                  <a:srgbClr val="000000"/>
                </a:solidFill>
                <a:effectLst/>
              </a:rPr>
              <a:t> </a:t>
            </a:r>
            <a:r>
              <a:rPr lang="en-US" sz="2000" dirty="0" err="1">
                <a:solidFill>
                  <a:srgbClr val="000000"/>
                </a:solidFill>
                <a:effectLst/>
              </a:rPr>
              <a:t>essere</a:t>
            </a:r>
            <a:r>
              <a:rPr lang="en-US" sz="2000" dirty="0">
                <a:solidFill>
                  <a:srgbClr val="000000"/>
                </a:solidFill>
                <a:effectLst/>
              </a:rPr>
              <a:t> a </a:t>
            </a:r>
            <a:r>
              <a:rPr lang="en-US" sz="2000" dirty="0" err="1">
                <a:solidFill>
                  <a:srgbClr val="000000"/>
                </a:solidFill>
                <a:effectLst/>
              </a:rPr>
              <a:t>discrezione</a:t>
            </a:r>
            <a:r>
              <a:rPr lang="en-US" sz="2000" dirty="0">
                <a:solidFill>
                  <a:srgbClr val="000000"/>
                </a:solidFill>
                <a:effectLst/>
              </a:rPr>
              <a:t> di </a:t>
            </a:r>
            <a:r>
              <a:rPr lang="en-US" sz="2000" dirty="0" err="1">
                <a:solidFill>
                  <a:srgbClr val="000000"/>
                </a:solidFill>
                <a:effectLst/>
              </a:rPr>
              <a:t>una</a:t>
            </a:r>
            <a:r>
              <a:rPr lang="en-US" sz="2000" dirty="0">
                <a:solidFill>
                  <a:srgbClr val="000000"/>
                </a:solidFill>
                <a:effectLst/>
              </a:rPr>
              <a:t> donna </a:t>
            </a:r>
            <a:r>
              <a:rPr lang="en-US" sz="2000" dirty="0" err="1">
                <a:solidFill>
                  <a:srgbClr val="000000"/>
                </a:solidFill>
                <a:effectLst/>
              </a:rPr>
              <a:t>che</a:t>
            </a:r>
            <a:r>
              <a:rPr lang="en-US" sz="2000" dirty="0">
                <a:solidFill>
                  <a:srgbClr val="000000"/>
                </a:solidFill>
                <a:effectLst/>
              </a:rPr>
              <a:t> </a:t>
            </a:r>
            <a:r>
              <a:rPr lang="en-US" sz="2000" dirty="0" err="1">
                <a:solidFill>
                  <a:srgbClr val="000000"/>
                </a:solidFill>
                <a:effectLst/>
              </a:rPr>
              <a:t>sia</a:t>
            </a:r>
            <a:r>
              <a:rPr lang="en-US" sz="2000" dirty="0">
                <a:solidFill>
                  <a:srgbClr val="000000"/>
                </a:solidFill>
                <a:effectLst/>
              </a:rPr>
              <a:t> ben </a:t>
            </a:r>
            <a:r>
              <a:rPr lang="en-US" sz="2000" dirty="0" err="1">
                <a:solidFill>
                  <a:srgbClr val="000000"/>
                </a:solidFill>
                <a:effectLst/>
              </a:rPr>
              <a:t>informata</a:t>
            </a:r>
            <a:r>
              <a:rPr lang="en-US" sz="2000" dirty="0">
                <a:solidFill>
                  <a:srgbClr val="000000"/>
                </a:solidFill>
                <a:effectLst/>
              </a:rPr>
              <a:t>, </a:t>
            </a:r>
            <a:r>
              <a:rPr lang="en-US" sz="2000" dirty="0" err="1">
                <a:solidFill>
                  <a:srgbClr val="000000"/>
                </a:solidFill>
                <a:effectLst/>
              </a:rPr>
              <a:t>insieme</a:t>
            </a:r>
            <a:r>
              <a:rPr lang="en-US" sz="2000" dirty="0">
                <a:solidFill>
                  <a:srgbClr val="000000"/>
                </a:solidFill>
                <a:effectLst/>
              </a:rPr>
              <a:t> al </a:t>
            </a:r>
            <a:r>
              <a:rPr lang="en-US" sz="2000" dirty="0" err="1">
                <a:solidFill>
                  <a:srgbClr val="000000"/>
                </a:solidFill>
                <a:effectLst/>
              </a:rPr>
              <a:t>propio</a:t>
            </a:r>
            <a:r>
              <a:rPr lang="en-US" sz="2000" dirty="0">
                <a:solidFill>
                  <a:srgbClr val="000000"/>
                </a:solidFill>
                <a:effectLst/>
              </a:rPr>
              <a:t> medico, </a:t>
            </a:r>
            <a:r>
              <a:rPr lang="en-US" sz="2000" dirty="0" err="1">
                <a:solidFill>
                  <a:srgbClr val="000000"/>
                </a:solidFill>
                <a:effectLst/>
              </a:rPr>
              <a:t>dipendentemente</a:t>
            </a:r>
            <a:r>
              <a:rPr lang="en-US" sz="2000" dirty="0">
                <a:solidFill>
                  <a:srgbClr val="000000"/>
                </a:solidFill>
                <a:effectLst/>
              </a:rPr>
              <a:t> </a:t>
            </a:r>
            <a:r>
              <a:rPr lang="en-US" sz="2000" dirty="0" smtClean="0">
                <a:solidFill>
                  <a:srgbClr val="000000"/>
                </a:solidFill>
                <a:effectLst/>
              </a:rPr>
              <a:t>da </a:t>
            </a:r>
            <a:r>
              <a:rPr lang="en-US" sz="2000" dirty="0" err="1">
                <a:solidFill>
                  <a:srgbClr val="000000"/>
                </a:solidFill>
                <a:effectLst/>
              </a:rPr>
              <a:t>specifici</a:t>
            </a:r>
            <a:r>
              <a:rPr lang="en-US" sz="2000" dirty="0">
                <a:solidFill>
                  <a:srgbClr val="000000"/>
                </a:solidFill>
                <a:effectLst/>
              </a:rPr>
              <a:t> </a:t>
            </a:r>
            <a:r>
              <a:rPr lang="en-US" sz="2000" dirty="0" err="1" smtClean="0">
                <a:solidFill>
                  <a:srgbClr val="000000"/>
                </a:solidFill>
                <a:effectLst/>
              </a:rPr>
              <a:t>obiettivi</a:t>
            </a:r>
            <a:r>
              <a:rPr lang="en-US" sz="2000" dirty="0" smtClean="0">
                <a:solidFill>
                  <a:srgbClr val="000000"/>
                </a:solidFill>
                <a:effectLst/>
              </a:rPr>
              <a:t> </a:t>
            </a:r>
            <a:r>
              <a:rPr lang="en-US" sz="2000" dirty="0" err="1">
                <a:solidFill>
                  <a:srgbClr val="000000"/>
                </a:solidFill>
                <a:effectLst/>
              </a:rPr>
              <a:t>terapeutici</a:t>
            </a:r>
            <a:r>
              <a:rPr lang="en-US" sz="2000" dirty="0">
                <a:solidFill>
                  <a:srgbClr val="000000"/>
                </a:solidFill>
                <a:effectLst/>
              </a:rPr>
              <a:t> e la </a:t>
            </a:r>
            <a:r>
              <a:rPr lang="en-US" sz="2000" dirty="0" err="1">
                <a:solidFill>
                  <a:srgbClr val="000000"/>
                </a:solidFill>
                <a:effectLst/>
              </a:rPr>
              <a:t>stima</a:t>
            </a:r>
            <a:r>
              <a:rPr lang="en-US" sz="2000" dirty="0">
                <a:solidFill>
                  <a:srgbClr val="000000"/>
                </a:solidFill>
                <a:effectLst/>
              </a:rPr>
              <a:t> </a:t>
            </a:r>
            <a:r>
              <a:rPr lang="en-US" sz="2000" dirty="0" err="1">
                <a:solidFill>
                  <a:srgbClr val="000000"/>
                </a:solidFill>
                <a:effectLst/>
              </a:rPr>
              <a:t>dei</a:t>
            </a:r>
            <a:r>
              <a:rPr lang="en-US" sz="2000" dirty="0">
                <a:solidFill>
                  <a:srgbClr val="000000"/>
                </a:solidFill>
                <a:effectLst/>
              </a:rPr>
              <a:t> </a:t>
            </a:r>
            <a:r>
              <a:rPr lang="en-US" sz="2000" dirty="0" err="1">
                <a:solidFill>
                  <a:srgbClr val="000000"/>
                </a:solidFill>
                <a:effectLst/>
              </a:rPr>
              <a:t>benefici</a:t>
            </a:r>
            <a:r>
              <a:rPr lang="en-US" sz="2000" dirty="0">
                <a:solidFill>
                  <a:srgbClr val="000000"/>
                </a:solidFill>
                <a:effectLst/>
              </a:rPr>
              <a:t>/</a:t>
            </a:r>
            <a:r>
              <a:rPr lang="en-US" sz="2000" dirty="0" err="1">
                <a:solidFill>
                  <a:srgbClr val="000000"/>
                </a:solidFill>
                <a:effectLst/>
              </a:rPr>
              <a:t>rischi</a:t>
            </a:r>
            <a:r>
              <a:rPr lang="en-US" sz="2000" dirty="0">
                <a:solidFill>
                  <a:srgbClr val="000000"/>
                </a:solidFill>
                <a:effectLst/>
              </a:rPr>
              <a:t> </a:t>
            </a:r>
            <a:r>
              <a:rPr lang="en-US" sz="2000" dirty="0" err="1">
                <a:solidFill>
                  <a:srgbClr val="000000"/>
                </a:solidFill>
                <a:effectLst/>
              </a:rPr>
              <a:t>individuali</a:t>
            </a:r>
            <a:endParaRPr lang="it-IT" sz="2000" dirty="0">
              <a:solidFill>
                <a:srgbClr val="000000"/>
              </a:solidFill>
              <a:effectLst/>
            </a:endParaRPr>
          </a:p>
        </p:txBody>
      </p:sp>
      <p:sp>
        <p:nvSpPr>
          <p:cNvPr id="5" name="Titolo 1"/>
          <p:cNvSpPr txBox="1">
            <a:spLocks/>
          </p:cNvSpPr>
          <p:nvPr/>
        </p:nvSpPr>
        <p:spPr bwMode="auto">
          <a:xfrm>
            <a:off x="323850" y="1609493"/>
            <a:ext cx="8496300" cy="1628805"/>
          </a:xfrm>
          <a:prstGeom prst="rect">
            <a:avLst/>
          </a:prstGeom>
          <a:solidFill>
            <a:schemeClr val="accent2">
              <a:lumMod val="20000"/>
              <a:lumOff val="80000"/>
            </a:schemeClr>
          </a:solidFill>
          <a:ln>
            <a:noFill/>
          </a:ln>
          <a:effectLst/>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a:lstStyle>
          <a:p>
            <a:r>
              <a:rPr lang="it-IT" sz="2000" dirty="0">
                <a:solidFill>
                  <a:srgbClr val="000000"/>
                </a:solidFill>
                <a:effectLst/>
              </a:rPr>
              <a:t>Non vi sono ragioni per definire limiti temporali mandatori alla TOS. I dati dello studio WHI e altri dati  da altri studi  supportano  un uso di almeno 5 anni in donne sane che iniziano il trattamento prima dei 60 anni</a:t>
            </a:r>
          </a:p>
        </p:txBody>
      </p:sp>
    </p:spTree>
    <p:extLst>
      <p:ext uri="{BB962C8B-B14F-4D97-AF65-F5344CB8AC3E}">
        <p14:creationId xmlns:p14="http://schemas.microsoft.com/office/powerpoint/2010/main" val="20681266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ChangeArrowheads="1"/>
          </p:cNvSpPr>
          <p:nvPr/>
        </p:nvSpPr>
        <p:spPr bwMode="auto">
          <a:xfrm>
            <a:off x="1828798" y="692297"/>
            <a:ext cx="5147897" cy="1371600"/>
          </a:xfrm>
          <a:prstGeom prst="horizontalScroll">
            <a:avLst>
              <a:gd name="adj" fmla="val 12500"/>
            </a:avLst>
          </a:prstGeom>
          <a:solidFill>
            <a:schemeClr val="accent4">
              <a:lumMod val="60000"/>
              <a:lumOff val="40000"/>
            </a:schemeClr>
          </a:solidFill>
          <a:ln w="12700">
            <a:solidFill>
              <a:schemeClr val="tx1"/>
            </a:solidFill>
            <a:round/>
            <a:headEnd/>
            <a:tailEnd/>
          </a:ln>
          <a:effectLst/>
          <a:extLst/>
        </p:spPr>
        <p:txBody>
          <a:bodyPr wrap="none" anchor="ctr"/>
          <a:lstStyle/>
          <a:p>
            <a:endParaRPr lang="it-IT"/>
          </a:p>
        </p:txBody>
      </p:sp>
      <p:sp>
        <p:nvSpPr>
          <p:cNvPr id="98307" name="Rectangle 3"/>
          <p:cNvSpPr>
            <a:spLocks noChangeArrowheads="1"/>
          </p:cNvSpPr>
          <p:nvPr/>
        </p:nvSpPr>
        <p:spPr bwMode="auto">
          <a:xfrm>
            <a:off x="2401766" y="152401"/>
            <a:ext cx="4799328"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it-IT" sz="3600" b="1">
                <a:latin typeface="Arial" pitchFamily="34" charset="0"/>
              </a:rPr>
              <a:t>MENOPAUSA &amp; HRT </a:t>
            </a:r>
          </a:p>
        </p:txBody>
      </p:sp>
      <p:sp>
        <p:nvSpPr>
          <p:cNvPr id="98309" name="Rectangle 5"/>
          <p:cNvSpPr>
            <a:spLocks noChangeArrowheads="1"/>
          </p:cNvSpPr>
          <p:nvPr/>
        </p:nvSpPr>
        <p:spPr bwMode="auto">
          <a:xfrm>
            <a:off x="794619" y="2634008"/>
            <a:ext cx="7340151" cy="2247411"/>
          </a:xfrm>
          <a:prstGeom prst="rect">
            <a:avLst/>
          </a:prstGeom>
          <a:solidFill>
            <a:schemeClr val="accent2">
              <a:lumMod val="20000"/>
              <a:lumOff val="80000"/>
            </a:schemeClr>
          </a:solidFill>
          <a:ln>
            <a:noFill/>
          </a:ln>
          <a:effectLst/>
          <a:extLst/>
        </p:spPr>
        <p:txBody>
          <a:bodyPr wrap="none" lIns="92075" tIns="46038" rIns="92075" bIns="46038">
            <a:spAutoFit/>
          </a:bodyPr>
          <a:lstStyle/>
          <a:p>
            <a:pPr algn="l" defTabSz="762000" eaLnBrk="0" hangingPunct="0"/>
            <a:r>
              <a:rPr lang="it-IT" sz="2800" b="1" i="1" dirty="0">
                <a:solidFill>
                  <a:schemeClr val="bg1"/>
                </a:solidFill>
                <a:latin typeface="Arial" pitchFamily="34" charset="0"/>
              </a:rPr>
              <a:t>“Quando la porta si chiude e sono con la</a:t>
            </a:r>
          </a:p>
          <a:p>
            <a:pPr algn="l" defTabSz="762000" eaLnBrk="0" hangingPunct="0"/>
            <a:r>
              <a:rPr lang="it-IT" sz="2800" b="1" i="1" dirty="0">
                <a:solidFill>
                  <a:schemeClr val="bg1"/>
                </a:solidFill>
                <a:latin typeface="Arial" pitchFamily="34" charset="0"/>
              </a:rPr>
              <a:t>mia paziente è ancora un evento speciale,</a:t>
            </a:r>
          </a:p>
          <a:p>
            <a:pPr algn="l" defTabSz="762000" eaLnBrk="0" hangingPunct="0"/>
            <a:r>
              <a:rPr lang="it-IT" sz="2800" b="1" i="1" dirty="0">
                <a:solidFill>
                  <a:schemeClr val="bg1"/>
                </a:solidFill>
                <a:latin typeface="Arial" pitchFamily="34" charset="0"/>
              </a:rPr>
              <a:t>come lo è sempre stato.  </a:t>
            </a:r>
          </a:p>
          <a:p>
            <a:pPr algn="l" defTabSz="762000" eaLnBrk="0" hangingPunct="0"/>
            <a:r>
              <a:rPr lang="it-IT" sz="2800" b="1" i="1" dirty="0">
                <a:solidFill>
                  <a:schemeClr val="bg1"/>
                </a:solidFill>
                <a:latin typeface="Arial" pitchFamily="34" charset="0"/>
              </a:rPr>
              <a:t>Essere un medico è un privilegio e un</a:t>
            </a:r>
          </a:p>
          <a:p>
            <a:pPr algn="l" defTabSz="762000" eaLnBrk="0" hangingPunct="0"/>
            <a:r>
              <a:rPr lang="it-IT" sz="2800" b="1" i="1" dirty="0">
                <a:solidFill>
                  <a:schemeClr val="bg1"/>
                </a:solidFill>
                <a:latin typeface="Arial" pitchFamily="34" charset="0"/>
              </a:rPr>
              <a:t>piacere che </a:t>
            </a:r>
            <a:r>
              <a:rPr lang="it-IT" sz="2800" b="1" i="1" dirty="0" err="1">
                <a:solidFill>
                  <a:schemeClr val="bg1"/>
                </a:solidFill>
                <a:latin typeface="Arial" pitchFamily="34" charset="0"/>
              </a:rPr>
              <a:t>sopravviverà</a:t>
            </a:r>
            <a:r>
              <a:rPr lang="it-IT" sz="2800" b="1" i="1" dirty="0">
                <a:solidFill>
                  <a:schemeClr val="bg1"/>
                </a:solidFill>
                <a:latin typeface="Arial" pitchFamily="34" charset="0"/>
              </a:rPr>
              <a:t>…”  </a:t>
            </a:r>
            <a:r>
              <a:rPr lang="it-IT" sz="2400" b="1" i="1" dirty="0" err="1">
                <a:solidFill>
                  <a:schemeClr val="bg1"/>
                </a:solidFill>
                <a:latin typeface="Arial" pitchFamily="34" charset="0"/>
              </a:rPr>
              <a:t>Speroff</a:t>
            </a:r>
            <a:r>
              <a:rPr lang="it-IT" sz="2400" b="1" i="1" dirty="0">
                <a:solidFill>
                  <a:schemeClr val="bg1"/>
                </a:solidFill>
                <a:latin typeface="Arial" pitchFamily="34" charset="0"/>
              </a:rPr>
              <a:t>, 1999</a:t>
            </a:r>
            <a:endParaRPr lang="it-IT" sz="2400" b="1" i="1" dirty="0">
              <a:latin typeface="Arial" pitchFamily="34" charset="0"/>
            </a:endParaRPr>
          </a:p>
        </p:txBody>
      </p:sp>
      <p:sp>
        <p:nvSpPr>
          <p:cNvPr id="98310" name="Rectangle 6"/>
          <p:cNvSpPr>
            <a:spLocks noChangeArrowheads="1"/>
          </p:cNvSpPr>
          <p:nvPr/>
        </p:nvSpPr>
        <p:spPr bwMode="auto">
          <a:xfrm>
            <a:off x="2117482" y="1035050"/>
            <a:ext cx="4694427"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eaLnBrk="0" hangingPunct="0"/>
            <a:r>
              <a:rPr lang="it-IT" sz="2400" b="1" dirty="0">
                <a:solidFill>
                  <a:sysClr val="windowText" lastClr="000000"/>
                </a:solidFill>
                <a:latin typeface="Arial" pitchFamily="34" charset="0"/>
              </a:rPr>
              <a:t>Visita “centrata” sulla paziente</a:t>
            </a:r>
          </a:p>
          <a:p>
            <a:pPr algn="l" defTabSz="762000" eaLnBrk="0" hangingPunct="0"/>
            <a:r>
              <a:rPr lang="it-IT" sz="2400" b="1" dirty="0">
                <a:solidFill>
                  <a:sysClr val="windowText" lastClr="000000"/>
                </a:solidFill>
                <a:latin typeface="Arial" pitchFamily="34" charset="0"/>
              </a:rPr>
              <a:t>Alleanza Terapeutica</a:t>
            </a:r>
          </a:p>
        </p:txBody>
      </p:sp>
    </p:spTree>
    <p:extLst>
      <p:ext uri="{BB962C8B-B14F-4D97-AF65-F5344CB8AC3E}">
        <p14:creationId xmlns:p14="http://schemas.microsoft.com/office/powerpoint/2010/main" val="32515782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1" descr="grazi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206500"/>
            <a:ext cx="7366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259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a:xfrm>
            <a:off x="1053589" y="351650"/>
            <a:ext cx="7058024" cy="538316"/>
          </a:xfrm>
        </p:spPr>
        <p:txBody>
          <a:bodyPr>
            <a:normAutofit fontScale="90000"/>
          </a:bodyPr>
          <a:lstStyle/>
          <a:p>
            <a:r>
              <a:rPr lang="en-US" dirty="0" err="1" smtClean="0">
                <a:solidFill>
                  <a:srgbClr val="E5CFF1"/>
                </a:solidFill>
              </a:rPr>
              <a:t>Menopausa</a:t>
            </a:r>
            <a:r>
              <a:rPr lang="en-US" dirty="0" smtClean="0">
                <a:solidFill>
                  <a:srgbClr val="E5CFF1"/>
                </a:solidFill>
              </a:rPr>
              <a:t>: </a:t>
            </a:r>
            <a:r>
              <a:rPr lang="en-US" dirty="0" err="1" smtClean="0">
                <a:solidFill>
                  <a:srgbClr val="E5CFF1"/>
                </a:solidFill>
              </a:rPr>
              <a:t>sintomi</a:t>
            </a:r>
            <a:r>
              <a:rPr lang="en-US" dirty="0" smtClean="0">
                <a:solidFill>
                  <a:srgbClr val="E5CFF1"/>
                </a:solidFill>
              </a:rPr>
              <a:t> </a:t>
            </a:r>
            <a:r>
              <a:rPr lang="en-US" dirty="0" err="1" smtClean="0">
                <a:solidFill>
                  <a:srgbClr val="E5CFF1"/>
                </a:solidFill>
              </a:rPr>
              <a:t>precoci</a:t>
            </a:r>
            <a:endParaRPr lang="en-US" dirty="0">
              <a:solidFill>
                <a:srgbClr val="E5CFF1"/>
              </a:solidFill>
            </a:endParaRPr>
          </a:p>
        </p:txBody>
      </p:sp>
      <p:sp>
        <p:nvSpPr>
          <p:cNvPr id="4" name="Rettangolo 3"/>
          <p:cNvSpPr/>
          <p:nvPr/>
        </p:nvSpPr>
        <p:spPr>
          <a:xfrm>
            <a:off x="361155" y="1491587"/>
            <a:ext cx="7750458" cy="646321"/>
          </a:xfrm>
          <a:prstGeom prst="rect">
            <a:avLst/>
          </a:prstGeom>
        </p:spPr>
        <p:txBody>
          <a:bodyPr wrap="square" lIns="91431" tIns="45715" rIns="91431" bIns="45715">
            <a:spAutoFit/>
          </a:bodyPr>
          <a:lstStyle/>
          <a:p>
            <a:r>
              <a:rPr lang="it-IT" dirty="0"/>
              <a:t>NEL 75% DELLE DONNE NEI PRIMI 5 ANNI DALLA </a:t>
            </a:r>
            <a:r>
              <a:rPr lang="it-IT" dirty="0" smtClean="0"/>
              <a:t>MENOPAUSA</a:t>
            </a:r>
          </a:p>
          <a:p>
            <a:endParaRPr lang="it-IT" dirty="0"/>
          </a:p>
        </p:txBody>
      </p:sp>
      <p:sp>
        <p:nvSpPr>
          <p:cNvPr id="6" name="Rettangolo 5"/>
          <p:cNvSpPr/>
          <p:nvPr/>
        </p:nvSpPr>
        <p:spPr>
          <a:xfrm>
            <a:off x="361156" y="2224123"/>
            <a:ext cx="6216922" cy="4235662"/>
          </a:xfrm>
          <a:prstGeom prst="rect">
            <a:avLst/>
          </a:prstGeom>
        </p:spPr>
        <p:txBody>
          <a:bodyPr wrap="square" lIns="91431" tIns="45715" rIns="91431" bIns="45715">
            <a:spAutoFit/>
          </a:bodyPr>
          <a:lstStyle/>
          <a:p>
            <a:pPr marL="285721" indent="-285721">
              <a:buFont typeface="Arial" pitchFamily="34" charset="0"/>
              <a:buChar char="•"/>
            </a:pPr>
            <a:r>
              <a:rPr lang="it-IT" b="1" dirty="0"/>
              <a:t>Vampata di calore (hot </a:t>
            </a:r>
            <a:r>
              <a:rPr lang="it-IT" b="1" dirty="0" err="1"/>
              <a:t>flush</a:t>
            </a:r>
            <a:r>
              <a:rPr lang="it-IT" b="1" dirty="0"/>
              <a:t>)</a:t>
            </a:r>
          </a:p>
          <a:p>
            <a:r>
              <a:rPr lang="it-IT" dirty="0"/>
              <a:t>- insorgenza notturna e nelle stagioni calde</a:t>
            </a:r>
          </a:p>
          <a:p>
            <a:r>
              <a:rPr lang="it-IT" dirty="0"/>
              <a:t>- sensazione di caldo della durata di pochi minuti, ad insorgenza dal tronco con</a:t>
            </a:r>
          </a:p>
          <a:p>
            <a:r>
              <a:rPr lang="it-IT" dirty="0"/>
              <a:t>irradiazione al volto, al collo e poi a tutto il corpo</a:t>
            </a:r>
          </a:p>
          <a:p>
            <a:endParaRPr lang="it-IT" dirty="0"/>
          </a:p>
          <a:p>
            <a:r>
              <a:rPr lang="it-IT" dirty="0"/>
              <a:t>• </a:t>
            </a:r>
            <a:r>
              <a:rPr lang="it-IT" b="1" dirty="0"/>
              <a:t>Sudorazioni</a:t>
            </a:r>
          </a:p>
          <a:p>
            <a:r>
              <a:rPr lang="it-IT" b="1" dirty="0"/>
              <a:t>• Palpitazioni</a:t>
            </a:r>
          </a:p>
          <a:p>
            <a:r>
              <a:rPr lang="it-IT" b="1" dirty="0"/>
              <a:t>• Cefalea</a:t>
            </a:r>
          </a:p>
          <a:p>
            <a:r>
              <a:rPr lang="it-IT" b="1" dirty="0"/>
              <a:t>• Alterazioni del Sonno</a:t>
            </a:r>
          </a:p>
          <a:p>
            <a:r>
              <a:rPr lang="it-IT" dirty="0"/>
              <a:t>- Spossatezza</a:t>
            </a:r>
          </a:p>
          <a:p>
            <a:r>
              <a:rPr lang="it-IT" dirty="0"/>
              <a:t>- Disagio</a:t>
            </a:r>
          </a:p>
          <a:p>
            <a:r>
              <a:rPr lang="it-IT" dirty="0"/>
              <a:t>- Malessere Generale</a:t>
            </a:r>
          </a:p>
          <a:p>
            <a:r>
              <a:rPr lang="it-IT" dirty="0"/>
              <a:t>- Dolori Articolari</a:t>
            </a:r>
          </a:p>
          <a:p>
            <a:r>
              <a:rPr lang="it-IT" dirty="0"/>
              <a:t>- Dolori Muscolari</a:t>
            </a:r>
          </a:p>
        </p:txBody>
      </p:sp>
      <p:sp>
        <p:nvSpPr>
          <p:cNvPr id="7" name="Rettangolo 6"/>
          <p:cNvSpPr/>
          <p:nvPr/>
        </p:nvSpPr>
        <p:spPr>
          <a:xfrm>
            <a:off x="2964241" y="1041908"/>
            <a:ext cx="2398202" cy="369322"/>
          </a:xfrm>
          <a:prstGeom prst="rect">
            <a:avLst/>
          </a:prstGeom>
        </p:spPr>
        <p:txBody>
          <a:bodyPr wrap="none" lIns="91431" tIns="45715" rIns="91431" bIns="45715">
            <a:spAutoFit/>
          </a:bodyPr>
          <a:lstStyle/>
          <a:p>
            <a:r>
              <a:rPr lang="it-IT" dirty="0"/>
              <a:t>sintomi neurovegetativi</a:t>
            </a:r>
          </a:p>
        </p:txBody>
      </p:sp>
    </p:spTree>
    <p:extLst>
      <p:ext uri="{BB962C8B-B14F-4D97-AF65-F5344CB8AC3E}">
        <p14:creationId xmlns:p14="http://schemas.microsoft.com/office/powerpoint/2010/main" val="158843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a:xfrm>
            <a:off x="361155" y="383458"/>
            <a:ext cx="7058024" cy="538316"/>
          </a:xfrm>
        </p:spPr>
        <p:txBody>
          <a:bodyPr>
            <a:normAutofit fontScale="90000"/>
          </a:bodyPr>
          <a:lstStyle/>
          <a:p>
            <a:r>
              <a:rPr lang="en-US" dirty="0" err="1" smtClean="0">
                <a:solidFill>
                  <a:srgbClr val="E5CFF1"/>
                </a:solidFill>
              </a:rPr>
              <a:t>Menopausa</a:t>
            </a:r>
            <a:r>
              <a:rPr lang="en-US" dirty="0" smtClean="0">
                <a:solidFill>
                  <a:srgbClr val="E5CFF1"/>
                </a:solidFill>
              </a:rPr>
              <a:t>: </a:t>
            </a:r>
            <a:r>
              <a:rPr lang="en-US" dirty="0" err="1" smtClean="0">
                <a:solidFill>
                  <a:srgbClr val="E5CFF1"/>
                </a:solidFill>
              </a:rPr>
              <a:t>sintomi</a:t>
            </a:r>
            <a:r>
              <a:rPr lang="en-US" dirty="0" smtClean="0">
                <a:solidFill>
                  <a:srgbClr val="E5CFF1"/>
                </a:solidFill>
              </a:rPr>
              <a:t> </a:t>
            </a:r>
            <a:r>
              <a:rPr lang="en-US" dirty="0" err="1" smtClean="0">
                <a:solidFill>
                  <a:srgbClr val="E5CFF1"/>
                </a:solidFill>
              </a:rPr>
              <a:t>precoci</a:t>
            </a:r>
            <a:endParaRPr lang="en-US" dirty="0">
              <a:solidFill>
                <a:srgbClr val="E5CFF1"/>
              </a:solidFill>
            </a:endParaRPr>
          </a:p>
        </p:txBody>
      </p:sp>
      <p:sp>
        <p:nvSpPr>
          <p:cNvPr id="8" name="Rettangolo 7"/>
          <p:cNvSpPr/>
          <p:nvPr/>
        </p:nvSpPr>
        <p:spPr>
          <a:xfrm>
            <a:off x="3214311" y="1029617"/>
            <a:ext cx="1902041" cy="369322"/>
          </a:xfrm>
          <a:prstGeom prst="rect">
            <a:avLst/>
          </a:prstGeom>
        </p:spPr>
        <p:txBody>
          <a:bodyPr wrap="none" lIns="91431" tIns="45715" rIns="91431" bIns="45715">
            <a:spAutoFit/>
          </a:bodyPr>
          <a:lstStyle/>
          <a:p>
            <a:r>
              <a:rPr lang="it-IT" dirty="0"/>
              <a:t>sintomi psicologici</a:t>
            </a:r>
          </a:p>
        </p:txBody>
      </p:sp>
      <p:sp>
        <p:nvSpPr>
          <p:cNvPr id="9" name="Rettangolo 8"/>
          <p:cNvSpPr/>
          <p:nvPr/>
        </p:nvSpPr>
        <p:spPr>
          <a:xfrm>
            <a:off x="613211" y="1592853"/>
            <a:ext cx="8106410" cy="3539421"/>
          </a:xfrm>
          <a:prstGeom prst="rect">
            <a:avLst/>
          </a:prstGeom>
        </p:spPr>
        <p:txBody>
          <a:bodyPr wrap="square" lIns="91431" tIns="45715" rIns="91431" bIns="45715">
            <a:spAutoFit/>
          </a:bodyPr>
          <a:lstStyle/>
          <a:p>
            <a:r>
              <a:rPr lang="it-IT" sz="2800" dirty="0"/>
              <a:t>nel 25-50% delle donne:</a:t>
            </a:r>
          </a:p>
          <a:p>
            <a:endParaRPr lang="it-IT" sz="2800" dirty="0"/>
          </a:p>
          <a:p>
            <a:r>
              <a:rPr lang="it-IT" sz="2800" dirty="0"/>
              <a:t>•	depressione</a:t>
            </a:r>
          </a:p>
          <a:p>
            <a:r>
              <a:rPr lang="it-IT" sz="2800" dirty="0"/>
              <a:t>•	ansia</a:t>
            </a:r>
          </a:p>
          <a:p>
            <a:r>
              <a:rPr lang="it-IT" sz="2800" dirty="0"/>
              <a:t>•	irritabilità</a:t>
            </a:r>
          </a:p>
          <a:p>
            <a:r>
              <a:rPr lang="it-IT" sz="2800" dirty="0"/>
              <a:t>•	disturbi della memoria e </a:t>
            </a:r>
            <a:r>
              <a:rPr lang="it-IT" sz="2800" dirty="0" smtClean="0"/>
              <a:t>della </a:t>
            </a:r>
            <a:r>
              <a:rPr lang="it-IT" sz="2800" dirty="0"/>
              <a:t>	concentrazione</a:t>
            </a:r>
          </a:p>
          <a:p>
            <a:r>
              <a:rPr lang="it-IT" sz="2800" dirty="0"/>
              <a:t>•	riduzione della libido</a:t>
            </a:r>
          </a:p>
          <a:p>
            <a:r>
              <a:rPr lang="it-IT" sz="2800" dirty="0"/>
              <a:t>•	riduzione dell’autostima</a:t>
            </a:r>
          </a:p>
        </p:txBody>
      </p:sp>
    </p:spTree>
    <p:extLst>
      <p:ext uri="{BB962C8B-B14F-4D97-AF65-F5344CB8AC3E}">
        <p14:creationId xmlns:p14="http://schemas.microsoft.com/office/powerpoint/2010/main" val="139417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a:xfrm>
            <a:off x="1102751" y="212008"/>
            <a:ext cx="7058024" cy="538316"/>
          </a:xfrm>
        </p:spPr>
        <p:txBody>
          <a:bodyPr>
            <a:normAutofit fontScale="90000"/>
          </a:bodyPr>
          <a:lstStyle/>
          <a:p>
            <a:r>
              <a:rPr lang="en-US" dirty="0" err="1" smtClean="0">
                <a:solidFill>
                  <a:srgbClr val="E5CFF1"/>
                </a:solidFill>
              </a:rPr>
              <a:t>Menopausa</a:t>
            </a:r>
            <a:r>
              <a:rPr lang="en-US" dirty="0" smtClean="0">
                <a:solidFill>
                  <a:srgbClr val="E5CFF1"/>
                </a:solidFill>
              </a:rPr>
              <a:t>: </a:t>
            </a:r>
            <a:r>
              <a:rPr lang="en-US" dirty="0" err="1" smtClean="0">
                <a:solidFill>
                  <a:srgbClr val="E5CFF1"/>
                </a:solidFill>
              </a:rPr>
              <a:t>sintomi</a:t>
            </a:r>
            <a:r>
              <a:rPr lang="en-US" dirty="0" smtClean="0">
                <a:solidFill>
                  <a:srgbClr val="E5CFF1"/>
                </a:solidFill>
              </a:rPr>
              <a:t> </a:t>
            </a:r>
            <a:r>
              <a:rPr lang="en-US" dirty="0" err="1" smtClean="0">
                <a:solidFill>
                  <a:srgbClr val="E5CFF1"/>
                </a:solidFill>
              </a:rPr>
              <a:t>intermedi</a:t>
            </a:r>
            <a:endParaRPr lang="en-US" dirty="0">
              <a:solidFill>
                <a:srgbClr val="E5CFF1"/>
              </a:solidFill>
            </a:endParaRPr>
          </a:p>
        </p:txBody>
      </p:sp>
      <p:pic>
        <p:nvPicPr>
          <p:cNvPr id="3993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769" y="1470201"/>
            <a:ext cx="7017006" cy="487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30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bwMode="gray">
          <a:xfrm>
            <a:off x="361155" y="383458"/>
            <a:ext cx="7058024" cy="538316"/>
          </a:xfrm>
        </p:spPr>
        <p:txBody>
          <a:bodyPr>
            <a:normAutofit fontScale="90000"/>
          </a:bodyPr>
          <a:lstStyle/>
          <a:p>
            <a:r>
              <a:rPr lang="en-US" dirty="0" err="1" smtClean="0">
                <a:solidFill>
                  <a:srgbClr val="E5CFF1"/>
                </a:solidFill>
              </a:rPr>
              <a:t>Menopausa</a:t>
            </a:r>
            <a:r>
              <a:rPr lang="en-US" dirty="0" smtClean="0">
                <a:solidFill>
                  <a:srgbClr val="E5CFF1"/>
                </a:solidFill>
              </a:rPr>
              <a:t>: </a:t>
            </a:r>
            <a:r>
              <a:rPr lang="en-US" dirty="0" err="1" smtClean="0">
                <a:solidFill>
                  <a:srgbClr val="E5CFF1"/>
                </a:solidFill>
              </a:rPr>
              <a:t>sintomi</a:t>
            </a:r>
            <a:r>
              <a:rPr lang="en-US" dirty="0" smtClean="0">
                <a:solidFill>
                  <a:srgbClr val="E5CFF1"/>
                </a:solidFill>
              </a:rPr>
              <a:t> </a:t>
            </a:r>
            <a:r>
              <a:rPr lang="en-US" dirty="0" err="1" smtClean="0">
                <a:solidFill>
                  <a:srgbClr val="E5CFF1"/>
                </a:solidFill>
              </a:rPr>
              <a:t>Intermedi</a:t>
            </a:r>
            <a:endParaRPr lang="en-US" dirty="0">
              <a:solidFill>
                <a:srgbClr val="E5CFF1"/>
              </a:solidFill>
            </a:endParaRPr>
          </a:p>
        </p:txBody>
      </p:sp>
      <p:sp>
        <p:nvSpPr>
          <p:cNvPr id="4" name="Rettangolo 3"/>
          <p:cNvSpPr/>
          <p:nvPr/>
        </p:nvSpPr>
        <p:spPr>
          <a:xfrm>
            <a:off x="361155" y="1571155"/>
            <a:ext cx="8281400" cy="369322"/>
          </a:xfrm>
          <a:prstGeom prst="rect">
            <a:avLst/>
          </a:prstGeom>
        </p:spPr>
        <p:txBody>
          <a:bodyPr wrap="square" lIns="91431" tIns="45715" rIns="91431" bIns="45715">
            <a:spAutoFit/>
          </a:bodyPr>
          <a:lstStyle/>
          <a:p>
            <a:r>
              <a:rPr lang="it-IT" dirty="0"/>
              <a:t>Nel 40-50% delle donne dopo alcuni anni </a:t>
            </a:r>
            <a:r>
              <a:rPr lang="it-IT" dirty="0" smtClean="0"/>
              <a:t>dall’insorgenza della </a:t>
            </a:r>
            <a:r>
              <a:rPr lang="it-IT" dirty="0"/>
              <a:t>menopausa:</a:t>
            </a:r>
          </a:p>
        </p:txBody>
      </p:sp>
      <p:sp>
        <p:nvSpPr>
          <p:cNvPr id="6" name="Rettangolo 5"/>
          <p:cNvSpPr/>
          <p:nvPr/>
        </p:nvSpPr>
        <p:spPr>
          <a:xfrm>
            <a:off x="1932039" y="2825983"/>
            <a:ext cx="5928205" cy="2302040"/>
          </a:xfrm>
          <a:prstGeom prst="rect">
            <a:avLst/>
          </a:prstGeom>
        </p:spPr>
        <p:txBody>
          <a:bodyPr wrap="square" lIns="91431" tIns="45715" rIns="91431" bIns="45715">
            <a:spAutoFit/>
          </a:bodyPr>
          <a:lstStyle/>
          <a:p>
            <a:r>
              <a:rPr lang="it-IT" sz="3600" dirty="0"/>
              <a:t>• Infezioni vaginali ricorrenti</a:t>
            </a:r>
          </a:p>
          <a:p>
            <a:r>
              <a:rPr lang="it-IT" sz="3600" dirty="0"/>
              <a:t>• Secchezza vaginale</a:t>
            </a:r>
          </a:p>
          <a:p>
            <a:r>
              <a:rPr lang="it-IT" sz="3600" dirty="0"/>
              <a:t>• Prurito </a:t>
            </a:r>
            <a:r>
              <a:rPr lang="it-IT" sz="3600" dirty="0" err="1"/>
              <a:t>vulvo</a:t>
            </a:r>
            <a:r>
              <a:rPr lang="it-IT" sz="3600" dirty="0"/>
              <a:t>-vaginale</a:t>
            </a:r>
          </a:p>
          <a:p>
            <a:r>
              <a:rPr lang="it-IT" sz="3600" dirty="0"/>
              <a:t>• Dispareunia</a:t>
            </a:r>
          </a:p>
        </p:txBody>
      </p:sp>
    </p:spTree>
    <p:extLst>
      <p:ext uri="{BB962C8B-B14F-4D97-AF65-F5344CB8AC3E}">
        <p14:creationId xmlns:p14="http://schemas.microsoft.com/office/powerpoint/2010/main" val="412663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ia">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Storia.thmx</Template>
  <TotalTime>8910</TotalTime>
  <Words>4982</Words>
  <Application>Microsoft Macintosh PowerPoint</Application>
  <PresentationFormat>Presentazione su schermo (4:3)</PresentationFormat>
  <Paragraphs>419</Paragraphs>
  <Slides>55</Slides>
  <Notes>38</Notes>
  <HiddenSlides>3</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Storia</vt:lpstr>
      <vt:lpstr>TERAPIA ORMONALE SOSTITUTIVA INDICAZIONI RISCHI E BENEFICI</vt:lpstr>
      <vt:lpstr>Menopausa</vt:lpstr>
      <vt:lpstr>TOS</vt:lpstr>
      <vt:lpstr>INDICAZIONI</vt:lpstr>
      <vt:lpstr>Menopausa: sintomi precoci</vt:lpstr>
      <vt:lpstr>Menopausa: sintomi precoci</vt:lpstr>
      <vt:lpstr>Menopausa: sintomi precoci</vt:lpstr>
      <vt:lpstr>Menopausa: sintomi intermedi</vt:lpstr>
      <vt:lpstr>Menopausa: sintomi Intermedi</vt:lpstr>
      <vt:lpstr>Menopausa: sintomi tardivi</vt:lpstr>
      <vt:lpstr>Presentazione di PowerPoint</vt:lpstr>
      <vt:lpstr>Importanza dell’età</vt:lpstr>
      <vt:lpstr>VAMPATE</vt:lpstr>
      <vt:lpstr>VAMPATE</vt:lpstr>
      <vt:lpstr>CONTROINDICAZIONI</vt:lpstr>
      <vt:lpstr>Candidate alla TOS</vt:lpstr>
      <vt:lpstr>BENEFICI E RISCHI</vt:lpstr>
      <vt:lpstr>Presentazione di PowerPoint</vt:lpstr>
      <vt:lpstr>Presentazione di PowerPoint</vt:lpstr>
      <vt:lpstr>Presentazione di PowerPoint</vt:lpstr>
      <vt:lpstr>STIMA DEI RISCHI NELLE DONNE &lt;&gt; 50-59 ANNI</vt:lpstr>
      <vt:lpstr>Presentazione di PowerPoint</vt:lpstr>
      <vt:lpstr>RISCHIO CARDIOVASCOLARE </vt:lpstr>
      <vt:lpstr>RISCHIO CARDIOVASCOLARE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RISCHIO di K MAMMELLA </vt:lpstr>
      <vt:lpstr>Rischi</vt:lpstr>
      <vt:lpstr>Rischi</vt:lpstr>
      <vt:lpstr>Rischi</vt:lpstr>
      <vt:lpstr>Rischi</vt:lpstr>
      <vt:lpstr>POI</vt:lpstr>
      <vt:lpstr>Schemi di terapia</vt:lpstr>
      <vt:lpstr>Preparati a base di ESTROGENI</vt:lpstr>
      <vt:lpstr>Associazioni ESTRO-PROGESTINICHE</vt:lpstr>
      <vt:lpstr>HRT</vt:lpstr>
      <vt:lpstr>BAZEDOXIFENE 20 mg/ESTROGENI CONIUGATI 0,45 mg</vt:lpstr>
      <vt:lpstr>FITOESTROGENI</vt:lpstr>
      <vt:lpstr>Isoflavoni</vt:lpstr>
      <vt:lpstr>Isoflavoni: efficacia </vt:lpstr>
      <vt:lpstr>Isoflavoni: sicurezza </vt:lpstr>
      <vt:lpstr>CONCLUSIONI</vt:lpstr>
      <vt:lpstr>Presentazione di PowerPoint</vt:lpstr>
      <vt:lpstr>Lo scopo della TOS è quello di alleviare i sintomi menopausali, soprattutto quelli vasomotori (HF), altri sintomi che rispondono alla TOS sono depressione/disturbi del tono dell’umore, GSM, disturbi del sonno</vt:lpstr>
      <vt:lpstr>Per le donne che lamentano il ritorno dei sintomi vasomotori al termine della terapia estrogenica viene raccomandato di provare inizialmente con opzioni non ormonali . Se tuttavia questo approccio non fosse efficace è possibile prescrivere la TOS al dosaggio più basso possibile in pazienti selezionate con attenzione</vt:lpstr>
      <vt:lpstr>Per le donne che hanno solo sintomi riferibili all’atrofia vaginale raccomandiamo l’uso di estrogeni vaginali (Grado 2B)</vt:lpstr>
      <vt:lpstr>La TOS deve essere considerata come parte di una strategia  clinica complessiva che include raccomandazioni cliniche circa dieta, esercizio, divieto del fumo e un uso moderato di alcool  per mantenere la salute delle donne in peri-postmenopausa </vt:lpstr>
      <vt:lpstr>Le donne che prendono la TOS dovrebbero avere una mammografia annuale e una visita annuale che includa una esaminazione fisica,  una aggiornamento sulla storia medica familiare, indagini di laboratorio, una discussione sullo stile di vita, e una strategia per prevenire o ridurre le patologie croniche</vt:lpstr>
      <vt:lpstr>Presentazione di PowerPoint</vt:lpstr>
      <vt:lpstr>Presentazione di PowerPoint</vt:lpstr>
    </vt:vector>
  </TitlesOfParts>
  <Company>canjino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TERAPIA ORMONALE SOSTITUTIVA INDICAZIONI RISCHI E BENEFICI</dc:title>
  <dc:creator>andrea corezzola</dc:creator>
  <cp:lastModifiedBy>andrea corezzola</cp:lastModifiedBy>
  <cp:revision>126</cp:revision>
  <dcterms:created xsi:type="dcterms:W3CDTF">2016-10-18T13:21:35Z</dcterms:created>
  <dcterms:modified xsi:type="dcterms:W3CDTF">2016-10-28T15:00:27Z</dcterms:modified>
</cp:coreProperties>
</file>