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6297" y="3946460"/>
            <a:ext cx="9345311" cy="283757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98" y="135925"/>
            <a:ext cx="4769708" cy="3810535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5874" y="1456676"/>
            <a:ext cx="4890058" cy="623110"/>
          </a:xfrm>
          <a:prstGeom prst="rect">
            <a:avLst/>
          </a:prstGeom>
        </p:spPr>
      </p:pic>
      <p:cxnSp>
        <p:nvCxnSpPr>
          <p:cNvPr id="10" name="Connettore 2 9"/>
          <p:cNvCxnSpPr/>
          <p:nvPr/>
        </p:nvCxnSpPr>
        <p:spPr>
          <a:xfrm>
            <a:off x="1754660" y="603257"/>
            <a:ext cx="3472248" cy="2224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>
            <a:off x="5745892" y="1507524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>
            <a:off x="4267201" y="1620630"/>
            <a:ext cx="959707" cy="10462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1754660" y="1063505"/>
            <a:ext cx="3472248" cy="2224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 flipH="1" flipV="1">
            <a:off x="7722973" y="3237470"/>
            <a:ext cx="12358" cy="1248034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Rettangolo 20"/>
          <p:cNvSpPr/>
          <p:nvPr/>
        </p:nvSpPr>
        <p:spPr>
          <a:xfrm>
            <a:off x="6884641" y="5560234"/>
            <a:ext cx="1690948" cy="34629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836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648666"/>
              </p:ext>
            </p:extLst>
          </p:nvPr>
        </p:nvGraphicFramePr>
        <p:xfrm>
          <a:off x="2032000" y="3302228"/>
          <a:ext cx="612345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1016">
                  <a:extLst>
                    <a:ext uri="{9D8B030D-6E8A-4147-A177-3AD203B41FA5}">
                      <a16:colId xmlns:a16="http://schemas.microsoft.com/office/drawing/2014/main" val="3604863836"/>
                    </a:ext>
                  </a:extLst>
                </a:gridCol>
                <a:gridCol w="2113006">
                  <a:extLst>
                    <a:ext uri="{9D8B030D-6E8A-4147-A177-3AD203B41FA5}">
                      <a16:colId xmlns:a16="http://schemas.microsoft.com/office/drawing/2014/main" val="1486869043"/>
                    </a:ext>
                  </a:extLst>
                </a:gridCol>
                <a:gridCol w="1989437">
                  <a:extLst>
                    <a:ext uri="{9D8B030D-6E8A-4147-A177-3AD203B41FA5}">
                      <a16:colId xmlns:a16="http://schemas.microsoft.com/office/drawing/2014/main" val="32905440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866895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458663"/>
              </p:ext>
            </p:extLst>
          </p:nvPr>
        </p:nvGraphicFramePr>
        <p:xfrm>
          <a:off x="1846650" y="758749"/>
          <a:ext cx="8681307" cy="3937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143940066"/>
                    </a:ext>
                  </a:extLst>
                </a:gridCol>
                <a:gridCol w="1943671">
                  <a:extLst>
                    <a:ext uri="{9D8B030D-6E8A-4147-A177-3AD203B41FA5}">
                      <a16:colId xmlns:a16="http://schemas.microsoft.com/office/drawing/2014/main" val="1352901348"/>
                    </a:ext>
                  </a:extLst>
                </a:gridCol>
                <a:gridCol w="2120329">
                  <a:extLst>
                    <a:ext uri="{9D8B030D-6E8A-4147-A177-3AD203B41FA5}">
                      <a16:colId xmlns:a16="http://schemas.microsoft.com/office/drawing/2014/main" val="1122232615"/>
                    </a:ext>
                  </a:extLst>
                </a:gridCol>
                <a:gridCol w="1907974">
                  <a:extLst>
                    <a:ext uri="{9D8B030D-6E8A-4147-A177-3AD203B41FA5}">
                      <a16:colId xmlns:a16="http://schemas.microsoft.com/office/drawing/2014/main" val="39402163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150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b="1" dirty="0"/>
                        <a:t>Sesso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Maschile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Maschile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Maschile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87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dirty="0"/>
                        <a:t>Età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691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dirty="0"/>
                        <a:t>Colesterolo 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solidFill>
                            <a:srgbClr val="FF0000"/>
                          </a:solidFill>
                        </a:rPr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solidFill>
                            <a:srgbClr val="FF0000"/>
                          </a:solidFill>
                        </a:rPr>
                        <a:t>190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04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dirty="0" err="1"/>
                        <a:t>Colestrolo</a:t>
                      </a:r>
                      <a:r>
                        <a:rPr lang="it-IT" sz="2400" baseline="0" dirty="0"/>
                        <a:t> </a:t>
                      </a:r>
                      <a:r>
                        <a:rPr lang="it-IT" sz="2400" baseline="0" dirty="0" err="1"/>
                        <a:t>Hdl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solidFill>
                            <a:srgbClr val="FF0000"/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solidFill>
                            <a:srgbClr val="FF0000"/>
                          </a:solidFill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044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dirty="0"/>
                        <a:t>Pressione sistolica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2674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dirty="0"/>
                        <a:t>Fumo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dirty="0">
                          <a:solidFill>
                            <a:schemeClr val="tx1"/>
                          </a:solidFill>
                        </a:rPr>
                        <a:t>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99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b="1" u="sng" dirty="0"/>
                        <a:t>Rischio Cardiovascolare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b="1" dirty="0">
                          <a:solidFill>
                            <a:srgbClr val="0070C0"/>
                          </a:solidFill>
                        </a:rPr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b="1" dirty="0">
                          <a:solidFill>
                            <a:srgbClr val="0070C0"/>
                          </a:solidFill>
                        </a:rPr>
                        <a:t>3,1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b="1" dirty="0">
                          <a:solidFill>
                            <a:srgbClr val="0070C0"/>
                          </a:solidFill>
                        </a:rPr>
                        <a:t>1,9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384021"/>
                  </a:ext>
                </a:extLst>
              </a:tr>
            </a:tbl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1075038" y="5078627"/>
            <a:ext cx="98936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FF0000"/>
                </a:solidFill>
              </a:rPr>
              <a:t>Praticamente 2,4 eventi cardiovascolari maggiori evitati</a:t>
            </a:r>
          </a:p>
          <a:p>
            <a:pPr algn="ctr"/>
            <a:r>
              <a:rPr lang="it-IT" sz="2800" b="1" dirty="0">
                <a:solidFill>
                  <a:srgbClr val="FF0000"/>
                </a:solidFill>
              </a:rPr>
              <a:t>su 100 pazienti prima dei 55 anni</a:t>
            </a:r>
          </a:p>
        </p:txBody>
      </p:sp>
    </p:spTree>
    <p:extLst>
      <p:ext uri="{BB962C8B-B14F-4D97-AF65-F5344CB8AC3E}">
        <p14:creationId xmlns:p14="http://schemas.microsoft.com/office/powerpoint/2010/main" val="23069851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42</TotalTime>
  <Words>45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4" baseType="lpstr">
      <vt:lpstr>Corbel</vt:lpstr>
      <vt:lpstr>Base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Sergio Palini</dc:creator>
  <cp:lastModifiedBy>Sergio Palini</cp:lastModifiedBy>
  <cp:revision>6</cp:revision>
  <dcterms:created xsi:type="dcterms:W3CDTF">2016-03-13T11:41:42Z</dcterms:created>
  <dcterms:modified xsi:type="dcterms:W3CDTF">2016-03-13T12:23:58Z</dcterms:modified>
</cp:coreProperties>
</file>