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8" r:id="rId5"/>
    <p:sldId id="258" r:id="rId6"/>
    <p:sldId id="259" r:id="rId7"/>
    <p:sldId id="265" r:id="rId8"/>
    <p:sldId id="260" r:id="rId9"/>
    <p:sldId id="261" r:id="rId10"/>
    <p:sldId id="264" r:id="rId11"/>
    <p:sldId id="262" r:id="rId12"/>
    <p:sldId id="266" r:id="rId13"/>
    <p:sldId id="267" r:id="rId14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68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FD49A5-1289-4B98-9E7A-0CA264D4FBF7}" type="doc">
      <dgm:prSet loTypeId="urn:microsoft.com/office/officeart/2005/8/layout/hierarchy1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it-IT"/>
        </a:p>
      </dgm:t>
    </dgm:pt>
    <dgm:pt modelId="{39FAB0D4-D9ED-4118-95A1-E7C9C5545011}">
      <dgm:prSet phldrT="[Testo]" custT="1"/>
      <dgm:spPr/>
      <dgm:t>
        <a:bodyPr/>
        <a:lstStyle/>
        <a:p>
          <a:r>
            <a:rPr lang="it-IT" sz="2800" b="1" i="1" dirty="0" smtClean="0"/>
            <a:t>prestazioni</a:t>
          </a:r>
          <a:r>
            <a:rPr lang="it-IT" sz="2400" b="1" i="1" dirty="0" smtClean="0"/>
            <a:t>  </a:t>
          </a:r>
          <a:r>
            <a:rPr lang="it-IT" sz="2800" b="1" i="1" dirty="0" smtClean="0"/>
            <a:t>esenti </a:t>
          </a:r>
        </a:p>
      </dgm:t>
    </dgm:pt>
    <dgm:pt modelId="{E2E98469-4146-4459-A40C-55A6C46134F3}" type="parTrans" cxnId="{41467324-2B67-4F7D-BF2D-0E72588DCBA3}">
      <dgm:prSet/>
      <dgm:spPr/>
      <dgm:t>
        <a:bodyPr/>
        <a:lstStyle/>
        <a:p>
          <a:endParaRPr lang="it-IT"/>
        </a:p>
      </dgm:t>
    </dgm:pt>
    <dgm:pt modelId="{84269627-B79B-4B86-9286-F63DE7F5D277}" type="sibTrans" cxnId="{41467324-2B67-4F7D-BF2D-0E72588DCBA3}">
      <dgm:prSet/>
      <dgm:spPr/>
      <dgm:t>
        <a:bodyPr/>
        <a:lstStyle/>
        <a:p>
          <a:endParaRPr lang="it-IT"/>
        </a:p>
      </dgm:t>
    </dgm:pt>
    <dgm:pt modelId="{F854F664-5091-4B7A-8804-A5761D7D522C}">
      <dgm:prSet phldrT="[Testo]" custT="1"/>
      <dgm:spPr/>
      <dgm:t>
        <a:bodyPr/>
        <a:lstStyle/>
        <a:p>
          <a:r>
            <a:rPr lang="it-IT" sz="2800" b="1" i="1" dirty="0" smtClean="0"/>
            <a:t>non si applica l’Iva</a:t>
          </a:r>
        </a:p>
      </dgm:t>
    </dgm:pt>
    <dgm:pt modelId="{D16DD4FE-E7AF-481D-8BA3-874AAA1EC0A9}" type="parTrans" cxnId="{F966C282-560A-4CE7-8D6D-75575E52ABC5}">
      <dgm:prSet/>
      <dgm:spPr/>
      <dgm:t>
        <a:bodyPr/>
        <a:lstStyle/>
        <a:p>
          <a:endParaRPr lang="it-IT"/>
        </a:p>
      </dgm:t>
    </dgm:pt>
    <dgm:pt modelId="{2FA69A80-8034-4B3D-BF74-1708FCE0DEBF}" type="sibTrans" cxnId="{F966C282-560A-4CE7-8D6D-75575E52ABC5}">
      <dgm:prSet/>
      <dgm:spPr/>
      <dgm:t>
        <a:bodyPr/>
        <a:lstStyle/>
        <a:p>
          <a:endParaRPr lang="it-IT"/>
        </a:p>
      </dgm:t>
    </dgm:pt>
    <dgm:pt modelId="{067B5A5D-4724-4A09-9F81-091AF849E59A}">
      <dgm:prSet phldrT="[Testo]" custT="1"/>
      <dgm:spPr/>
      <dgm:t>
        <a:bodyPr/>
        <a:lstStyle/>
        <a:p>
          <a:r>
            <a:rPr lang="it-IT" sz="2800" b="1" i="1" dirty="0" smtClean="0"/>
            <a:t>prestazioni imponibili</a:t>
          </a:r>
        </a:p>
      </dgm:t>
    </dgm:pt>
    <dgm:pt modelId="{F0CD0476-F12A-436C-835A-03A9330F44D6}" type="parTrans" cxnId="{6A981DF2-5743-42F5-BD7A-D9DDE5F62CCE}">
      <dgm:prSet/>
      <dgm:spPr/>
      <dgm:t>
        <a:bodyPr/>
        <a:lstStyle/>
        <a:p>
          <a:endParaRPr lang="it-IT"/>
        </a:p>
      </dgm:t>
    </dgm:pt>
    <dgm:pt modelId="{BEED1885-EF15-436E-9157-EEA0E359B375}" type="sibTrans" cxnId="{6A981DF2-5743-42F5-BD7A-D9DDE5F62CCE}">
      <dgm:prSet/>
      <dgm:spPr/>
      <dgm:t>
        <a:bodyPr/>
        <a:lstStyle/>
        <a:p>
          <a:endParaRPr lang="it-IT"/>
        </a:p>
      </dgm:t>
    </dgm:pt>
    <dgm:pt modelId="{38CE24E8-A349-41A0-BDD5-984D59E0C281}">
      <dgm:prSet phldrT="[Testo]" custT="1"/>
      <dgm:spPr/>
      <dgm:t>
        <a:bodyPr/>
        <a:lstStyle/>
        <a:p>
          <a:r>
            <a:rPr lang="it-IT" sz="2800" b="1" i="1" dirty="0" smtClean="0"/>
            <a:t>Iva aliquota 22%.</a:t>
          </a:r>
        </a:p>
      </dgm:t>
    </dgm:pt>
    <dgm:pt modelId="{C861FFF8-29D1-48E8-80AF-2D80D15E25A2}" type="parTrans" cxnId="{BCE30609-1E7E-4B62-A148-E49098A1B4A2}">
      <dgm:prSet/>
      <dgm:spPr/>
      <dgm:t>
        <a:bodyPr/>
        <a:lstStyle/>
        <a:p>
          <a:endParaRPr lang="it-IT"/>
        </a:p>
      </dgm:t>
    </dgm:pt>
    <dgm:pt modelId="{E29B7E8B-502B-44E0-9559-A85B73E07991}" type="sibTrans" cxnId="{BCE30609-1E7E-4B62-A148-E49098A1B4A2}">
      <dgm:prSet/>
      <dgm:spPr/>
      <dgm:t>
        <a:bodyPr/>
        <a:lstStyle/>
        <a:p>
          <a:endParaRPr lang="it-IT"/>
        </a:p>
      </dgm:t>
    </dgm:pt>
    <dgm:pt modelId="{5A01AC9A-929A-4CFF-B859-2D5140C6AA68}">
      <dgm:prSet custT="1"/>
      <dgm:spPr/>
      <dgm:t>
        <a:bodyPr/>
        <a:lstStyle/>
        <a:p>
          <a:r>
            <a:rPr lang="it-IT" sz="2800" b="1" i="1" dirty="0" smtClean="0"/>
            <a:t>Prestazioni mediche  </a:t>
          </a:r>
        </a:p>
      </dgm:t>
    </dgm:pt>
    <dgm:pt modelId="{03B1C377-204F-455F-A846-A8F5F9A84F71}" type="parTrans" cxnId="{1CAF240B-E9C5-454B-99B7-CF0BD0AA7D17}">
      <dgm:prSet/>
      <dgm:spPr/>
      <dgm:t>
        <a:bodyPr/>
        <a:lstStyle/>
        <a:p>
          <a:endParaRPr lang="it-IT"/>
        </a:p>
      </dgm:t>
    </dgm:pt>
    <dgm:pt modelId="{EA63D1A7-43C6-4A2D-A071-D6CB521CAF7A}" type="sibTrans" cxnId="{1CAF240B-E9C5-454B-99B7-CF0BD0AA7D17}">
      <dgm:prSet/>
      <dgm:spPr/>
      <dgm:t>
        <a:bodyPr/>
        <a:lstStyle/>
        <a:p>
          <a:endParaRPr lang="it-IT"/>
        </a:p>
      </dgm:t>
    </dgm:pt>
    <dgm:pt modelId="{84F4A3FB-0A82-4F22-9A77-3A90957A29C5}">
      <dgm:prSet phldrT="[Testo]" phldr="1"/>
      <dgm:spPr/>
      <dgm:t>
        <a:bodyPr/>
        <a:lstStyle/>
        <a:p>
          <a:endParaRPr lang="it-IT" dirty="0"/>
        </a:p>
      </dgm:t>
    </dgm:pt>
    <dgm:pt modelId="{87DFA50B-8D4A-49B9-B63D-284EC000831B}" type="sibTrans" cxnId="{95FC9340-CAC8-4578-B7F3-104380F5D3DA}">
      <dgm:prSet/>
      <dgm:spPr/>
      <dgm:t>
        <a:bodyPr/>
        <a:lstStyle/>
        <a:p>
          <a:endParaRPr lang="it-IT"/>
        </a:p>
      </dgm:t>
    </dgm:pt>
    <dgm:pt modelId="{98792852-8A35-43EF-ABE7-71B2AD0BB501}" type="parTrans" cxnId="{95FC9340-CAC8-4578-B7F3-104380F5D3DA}">
      <dgm:prSet/>
      <dgm:spPr/>
      <dgm:t>
        <a:bodyPr/>
        <a:lstStyle/>
        <a:p>
          <a:endParaRPr lang="it-IT"/>
        </a:p>
      </dgm:t>
    </dgm:pt>
    <dgm:pt modelId="{BD2FDC74-ACA1-40CD-9318-7D9C7EE7BCE7}" type="pres">
      <dgm:prSet presAssocID="{93FD49A5-1289-4B98-9E7A-0CA264D4FB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773210C6-B2CC-44C1-94EF-9ECEACBE31B2}" type="pres">
      <dgm:prSet presAssocID="{84F4A3FB-0A82-4F22-9A77-3A90957A29C5}" presName="hierRoot1" presStyleCnt="0"/>
      <dgm:spPr/>
    </dgm:pt>
    <dgm:pt modelId="{5F1DD463-8BBB-4833-B2AD-A9A1417252B9}" type="pres">
      <dgm:prSet presAssocID="{84F4A3FB-0A82-4F22-9A77-3A90957A29C5}" presName="composite" presStyleCnt="0"/>
      <dgm:spPr/>
    </dgm:pt>
    <dgm:pt modelId="{F853916E-FEEC-44E9-89BA-BC4848066737}" type="pres">
      <dgm:prSet presAssocID="{84F4A3FB-0A82-4F22-9A77-3A90957A29C5}" presName="background" presStyleLbl="node0" presStyleIdx="0" presStyleCnt="2"/>
      <dgm:spPr/>
    </dgm:pt>
    <dgm:pt modelId="{94FF091A-9BF8-40EE-AFFA-4F03E281A783}" type="pres">
      <dgm:prSet presAssocID="{84F4A3FB-0A82-4F22-9A77-3A90957A29C5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C473571A-7D78-445E-90B5-9A0196D1755B}" type="pres">
      <dgm:prSet presAssocID="{84F4A3FB-0A82-4F22-9A77-3A90957A29C5}" presName="hierChild2" presStyleCnt="0"/>
      <dgm:spPr/>
    </dgm:pt>
    <dgm:pt modelId="{512E2C42-D2A1-41BB-A62E-BEAE2716A55A}" type="pres">
      <dgm:prSet presAssocID="{E2E98469-4146-4459-A40C-55A6C46134F3}" presName="Name10" presStyleLbl="parChTrans1D2" presStyleIdx="0" presStyleCnt="2"/>
      <dgm:spPr/>
      <dgm:t>
        <a:bodyPr/>
        <a:lstStyle/>
        <a:p>
          <a:endParaRPr lang="it-IT"/>
        </a:p>
      </dgm:t>
    </dgm:pt>
    <dgm:pt modelId="{86101145-C2AD-478F-8A05-0E4BC62240F6}" type="pres">
      <dgm:prSet presAssocID="{39FAB0D4-D9ED-4118-95A1-E7C9C5545011}" presName="hierRoot2" presStyleCnt="0"/>
      <dgm:spPr/>
    </dgm:pt>
    <dgm:pt modelId="{9F9C636C-11F8-46B5-9DB9-141DBFE58D2B}" type="pres">
      <dgm:prSet presAssocID="{39FAB0D4-D9ED-4118-95A1-E7C9C5545011}" presName="composite2" presStyleCnt="0"/>
      <dgm:spPr/>
    </dgm:pt>
    <dgm:pt modelId="{056534A6-A77C-44FB-ACAD-7890B7693173}" type="pres">
      <dgm:prSet presAssocID="{39FAB0D4-D9ED-4118-95A1-E7C9C5545011}" presName="background2" presStyleLbl="node2" presStyleIdx="0" presStyleCnt="2"/>
      <dgm:spPr/>
    </dgm:pt>
    <dgm:pt modelId="{3BEA1092-BAC5-4BE6-97AD-18588D5A7A50}" type="pres">
      <dgm:prSet presAssocID="{39FAB0D4-D9ED-4118-95A1-E7C9C5545011}" presName="text2" presStyleLbl="fgAcc2" presStyleIdx="0" presStyleCnt="2" custLinFactNeighborX="-2694" custLinFactNeighborY="-36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2D00523-A904-4D09-8A0D-1CA79E7E68E6}" type="pres">
      <dgm:prSet presAssocID="{39FAB0D4-D9ED-4118-95A1-E7C9C5545011}" presName="hierChild3" presStyleCnt="0"/>
      <dgm:spPr/>
    </dgm:pt>
    <dgm:pt modelId="{CF7C98DF-B212-4B7B-81F8-CB5EA09CDDC6}" type="pres">
      <dgm:prSet presAssocID="{D16DD4FE-E7AF-481D-8BA3-874AAA1EC0A9}" presName="Name17" presStyleLbl="parChTrans1D3" presStyleIdx="0" presStyleCnt="2"/>
      <dgm:spPr/>
      <dgm:t>
        <a:bodyPr/>
        <a:lstStyle/>
        <a:p>
          <a:endParaRPr lang="it-IT"/>
        </a:p>
      </dgm:t>
    </dgm:pt>
    <dgm:pt modelId="{2773B409-9B20-4CDD-99E0-FD28B4CF8762}" type="pres">
      <dgm:prSet presAssocID="{F854F664-5091-4B7A-8804-A5761D7D522C}" presName="hierRoot3" presStyleCnt="0"/>
      <dgm:spPr/>
    </dgm:pt>
    <dgm:pt modelId="{F055835B-3914-4B26-8E46-559CD6A3626E}" type="pres">
      <dgm:prSet presAssocID="{F854F664-5091-4B7A-8804-A5761D7D522C}" presName="composite3" presStyleCnt="0"/>
      <dgm:spPr/>
    </dgm:pt>
    <dgm:pt modelId="{716DBA27-B2E9-4E87-9724-929169412379}" type="pres">
      <dgm:prSet presAssocID="{F854F664-5091-4B7A-8804-A5761D7D522C}" presName="background3" presStyleLbl="node3" presStyleIdx="0" presStyleCnt="2"/>
      <dgm:spPr/>
    </dgm:pt>
    <dgm:pt modelId="{0EFABF54-2016-40D0-89CB-4607177889BF}" type="pres">
      <dgm:prSet presAssocID="{F854F664-5091-4B7A-8804-A5761D7D522C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162EA713-6EB2-442C-89CD-2AD922C025D0}" type="pres">
      <dgm:prSet presAssocID="{F854F664-5091-4B7A-8804-A5761D7D522C}" presName="hierChild4" presStyleCnt="0"/>
      <dgm:spPr/>
    </dgm:pt>
    <dgm:pt modelId="{FF63E543-D06C-4412-A992-2148ADF7E039}" type="pres">
      <dgm:prSet presAssocID="{F0CD0476-F12A-436C-835A-03A9330F44D6}" presName="Name10" presStyleLbl="parChTrans1D2" presStyleIdx="1" presStyleCnt="2"/>
      <dgm:spPr/>
      <dgm:t>
        <a:bodyPr/>
        <a:lstStyle/>
        <a:p>
          <a:endParaRPr lang="it-IT"/>
        </a:p>
      </dgm:t>
    </dgm:pt>
    <dgm:pt modelId="{9CF3350B-D3DF-49D1-BAF8-146F1D907E24}" type="pres">
      <dgm:prSet presAssocID="{067B5A5D-4724-4A09-9F81-091AF849E59A}" presName="hierRoot2" presStyleCnt="0"/>
      <dgm:spPr/>
    </dgm:pt>
    <dgm:pt modelId="{C1BEAE1C-DFC4-430B-9943-7137CAFE3CDE}" type="pres">
      <dgm:prSet presAssocID="{067B5A5D-4724-4A09-9F81-091AF849E59A}" presName="composite2" presStyleCnt="0"/>
      <dgm:spPr/>
    </dgm:pt>
    <dgm:pt modelId="{965836A7-70D3-4A0A-BECC-963C48014FD7}" type="pres">
      <dgm:prSet presAssocID="{067B5A5D-4724-4A09-9F81-091AF849E59A}" presName="background2" presStyleLbl="node2" presStyleIdx="1" presStyleCnt="2"/>
      <dgm:spPr/>
    </dgm:pt>
    <dgm:pt modelId="{E3D42D49-3699-40EC-960F-99255F658AE0}" type="pres">
      <dgm:prSet presAssocID="{067B5A5D-4724-4A09-9F81-091AF849E59A}" presName="text2" presStyleLbl="fgAcc2" presStyleIdx="1" presStyleCnt="2" custLinFactNeighborX="-1404" custLinFactNeighborY="-1216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D634044-5EFD-48DD-B298-583440A54083}" type="pres">
      <dgm:prSet presAssocID="{067B5A5D-4724-4A09-9F81-091AF849E59A}" presName="hierChild3" presStyleCnt="0"/>
      <dgm:spPr/>
    </dgm:pt>
    <dgm:pt modelId="{0C27EA63-E7B4-4AAD-B941-36CFF0BFC720}" type="pres">
      <dgm:prSet presAssocID="{C861FFF8-29D1-48E8-80AF-2D80D15E25A2}" presName="Name17" presStyleLbl="parChTrans1D3" presStyleIdx="1" presStyleCnt="2"/>
      <dgm:spPr/>
      <dgm:t>
        <a:bodyPr/>
        <a:lstStyle/>
        <a:p>
          <a:endParaRPr lang="it-IT"/>
        </a:p>
      </dgm:t>
    </dgm:pt>
    <dgm:pt modelId="{0367D855-C509-41A4-8F4E-79C172FD39C3}" type="pres">
      <dgm:prSet presAssocID="{38CE24E8-A349-41A0-BDD5-984D59E0C281}" presName="hierRoot3" presStyleCnt="0"/>
      <dgm:spPr/>
    </dgm:pt>
    <dgm:pt modelId="{0E4CD083-DC28-4400-B47C-76256AB7F146}" type="pres">
      <dgm:prSet presAssocID="{38CE24E8-A349-41A0-BDD5-984D59E0C281}" presName="composite3" presStyleCnt="0"/>
      <dgm:spPr/>
    </dgm:pt>
    <dgm:pt modelId="{FA3E69A6-C066-4E40-9F9C-4DEC658EC037}" type="pres">
      <dgm:prSet presAssocID="{38CE24E8-A349-41A0-BDD5-984D59E0C281}" presName="background3" presStyleLbl="node3" presStyleIdx="1" presStyleCnt="2"/>
      <dgm:spPr/>
    </dgm:pt>
    <dgm:pt modelId="{F66697C1-7174-4E04-982E-0D777FCC28E8}" type="pres">
      <dgm:prSet presAssocID="{38CE24E8-A349-41A0-BDD5-984D59E0C281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3EEA5B7C-29B0-4149-BDF7-2D252F2DCEF9}" type="pres">
      <dgm:prSet presAssocID="{38CE24E8-A349-41A0-BDD5-984D59E0C281}" presName="hierChild4" presStyleCnt="0"/>
      <dgm:spPr/>
    </dgm:pt>
    <dgm:pt modelId="{6A33AB62-1E8D-442D-A95E-A2942364A322}" type="pres">
      <dgm:prSet presAssocID="{5A01AC9A-929A-4CFF-B859-2D5140C6AA68}" presName="hierRoot1" presStyleCnt="0"/>
      <dgm:spPr/>
    </dgm:pt>
    <dgm:pt modelId="{52330681-72C8-4A75-A9A1-FD24BF34C4BD}" type="pres">
      <dgm:prSet presAssocID="{5A01AC9A-929A-4CFF-B859-2D5140C6AA68}" presName="composite" presStyleCnt="0"/>
      <dgm:spPr/>
    </dgm:pt>
    <dgm:pt modelId="{10C99523-6777-45B3-BC61-C588D734C073}" type="pres">
      <dgm:prSet presAssocID="{5A01AC9A-929A-4CFF-B859-2D5140C6AA68}" presName="background" presStyleLbl="node0" presStyleIdx="1" presStyleCnt="2"/>
      <dgm:spPr/>
    </dgm:pt>
    <dgm:pt modelId="{73FD2491-8818-4500-B368-DBBE6A7D411B}" type="pres">
      <dgm:prSet presAssocID="{5A01AC9A-929A-4CFF-B859-2D5140C6AA68}" presName="text" presStyleLbl="fgAcc0" presStyleIdx="1" presStyleCnt="2" custLinFactX="-21964" custLinFactNeighborX="-100000" custLinFactNeighborY="37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A44879E-BD70-4467-9384-3BD407BB883A}" type="pres">
      <dgm:prSet presAssocID="{5A01AC9A-929A-4CFF-B859-2D5140C6AA68}" presName="hierChild2" presStyleCnt="0"/>
      <dgm:spPr/>
    </dgm:pt>
  </dgm:ptLst>
  <dgm:cxnLst>
    <dgm:cxn modelId="{E4118B54-AACB-4F8C-96B1-0866AEC884C2}" type="presOf" srcId="{5A01AC9A-929A-4CFF-B859-2D5140C6AA68}" destId="{73FD2491-8818-4500-B368-DBBE6A7D411B}" srcOrd="0" destOrd="0" presId="urn:microsoft.com/office/officeart/2005/8/layout/hierarchy1"/>
    <dgm:cxn modelId="{BB9B6EB3-B185-48B3-A511-A7013300AABA}" type="presOf" srcId="{38CE24E8-A349-41A0-BDD5-984D59E0C281}" destId="{F66697C1-7174-4E04-982E-0D777FCC28E8}" srcOrd="0" destOrd="0" presId="urn:microsoft.com/office/officeart/2005/8/layout/hierarchy1"/>
    <dgm:cxn modelId="{F966C282-560A-4CE7-8D6D-75575E52ABC5}" srcId="{39FAB0D4-D9ED-4118-95A1-E7C9C5545011}" destId="{F854F664-5091-4B7A-8804-A5761D7D522C}" srcOrd="0" destOrd="0" parTransId="{D16DD4FE-E7AF-481D-8BA3-874AAA1EC0A9}" sibTransId="{2FA69A80-8034-4B3D-BF74-1708FCE0DEBF}"/>
    <dgm:cxn modelId="{8E12B560-37A5-4636-BD3C-2A37B643473F}" type="presOf" srcId="{D16DD4FE-E7AF-481D-8BA3-874AAA1EC0A9}" destId="{CF7C98DF-B212-4B7B-81F8-CB5EA09CDDC6}" srcOrd="0" destOrd="0" presId="urn:microsoft.com/office/officeart/2005/8/layout/hierarchy1"/>
    <dgm:cxn modelId="{2714014A-043D-4ACE-9D7A-98EA027D5D26}" type="presOf" srcId="{F0CD0476-F12A-436C-835A-03A9330F44D6}" destId="{FF63E543-D06C-4412-A992-2148ADF7E039}" srcOrd="0" destOrd="0" presId="urn:microsoft.com/office/officeart/2005/8/layout/hierarchy1"/>
    <dgm:cxn modelId="{6A981DF2-5743-42F5-BD7A-D9DDE5F62CCE}" srcId="{84F4A3FB-0A82-4F22-9A77-3A90957A29C5}" destId="{067B5A5D-4724-4A09-9F81-091AF849E59A}" srcOrd="1" destOrd="0" parTransId="{F0CD0476-F12A-436C-835A-03A9330F44D6}" sibTransId="{BEED1885-EF15-436E-9157-EEA0E359B375}"/>
    <dgm:cxn modelId="{61446AA8-1C76-450D-8663-A42CC0C28315}" type="presOf" srcId="{93FD49A5-1289-4B98-9E7A-0CA264D4FBF7}" destId="{BD2FDC74-ACA1-40CD-9318-7D9C7EE7BCE7}" srcOrd="0" destOrd="0" presId="urn:microsoft.com/office/officeart/2005/8/layout/hierarchy1"/>
    <dgm:cxn modelId="{D75549A5-CCAA-472E-8E0A-A85B144FF49C}" type="presOf" srcId="{39FAB0D4-D9ED-4118-95A1-E7C9C5545011}" destId="{3BEA1092-BAC5-4BE6-97AD-18588D5A7A50}" srcOrd="0" destOrd="0" presId="urn:microsoft.com/office/officeart/2005/8/layout/hierarchy1"/>
    <dgm:cxn modelId="{1CAF240B-E9C5-454B-99B7-CF0BD0AA7D17}" srcId="{93FD49A5-1289-4B98-9E7A-0CA264D4FBF7}" destId="{5A01AC9A-929A-4CFF-B859-2D5140C6AA68}" srcOrd="1" destOrd="0" parTransId="{03B1C377-204F-455F-A846-A8F5F9A84F71}" sibTransId="{EA63D1A7-43C6-4A2D-A071-D6CB521CAF7A}"/>
    <dgm:cxn modelId="{46217BD5-0691-4F0B-8B70-2DFF78342826}" type="presOf" srcId="{F854F664-5091-4B7A-8804-A5761D7D522C}" destId="{0EFABF54-2016-40D0-89CB-4607177889BF}" srcOrd="0" destOrd="0" presId="urn:microsoft.com/office/officeart/2005/8/layout/hierarchy1"/>
    <dgm:cxn modelId="{48458539-C9CC-4CF5-B20D-3EA12D9E9F64}" type="presOf" srcId="{84F4A3FB-0A82-4F22-9A77-3A90957A29C5}" destId="{94FF091A-9BF8-40EE-AFFA-4F03E281A783}" srcOrd="0" destOrd="0" presId="urn:microsoft.com/office/officeart/2005/8/layout/hierarchy1"/>
    <dgm:cxn modelId="{424DDF70-BD80-4805-85BB-06A816AFDE08}" type="presOf" srcId="{E2E98469-4146-4459-A40C-55A6C46134F3}" destId="{512E2C42-D2A1-41BB-A62E-BEAE2716A55A}" srcOrd="0" destOrd="0" presId="urn:microsoft.com/office/officeart/2005/8/layout/hierarchy1"/>
    <dgm:cxn modelId="{BCE30609-1E7E-4B62-A148-E49098A1B4A2}" srcId="{067B5A5D-4724-4A09-9F81-091AF849E59A}" destId="{38CE24E8-A349-41A0-BDD5-984D59E0C281}" srcOrd="0" destOrd="0" parTransId="{C861FFF8-29D1-48E8-80AF-2D80D15E25A2}" sibTransId="{E29B7E8B-502B-44E0-9559-A85B73E07991}"/>
    <dgm:cxn modelId="{41467324-2B67-4F7D-BF2D-0E72588DCBA3}" srcId="{84F4A3FB-0A82-4F22-9A77-3A90957A29C5}" destId="{39FAB0D4-D9ED-4118-95A1-E7C9C5545011}" srcOrd="0" destOrd="0" parTransId="{E2E98469-4146-4459-A40C-55A6C46134F3}" sibTransId="{84269627-B79B-4B86-9286-F63DE7F5D277}"/>
    <dgm:cxn modelId="{95FC9340-CAC8-4578-B7F3-104380F5D3DA}" srcId="{93FD49A5-1289-4B98-9E7A-0CA264D4FBF7}" destId="{84F4A3FB-0A82-4F22-9A77-3A90957A29C5}" srcOrd="0" destOrd="0" parTransId="{98792852-8A35-43EF-ABE7-71B2AD0BB501}" sibTransId="{87DFA50B-8D4A-49B9-B63D-284EC000831B}"/>
    <dgm:cxn modelId="{90E746D1-D1FC-4EAC-83A7-1456DE80111E}" type="presOf" srcId="{067B5A5D-4724-4A09-9F81-091AF849E59A}" destId="{E3D42D49-3699-40EC-960F-99255F658AE0}" srcOrd="0" destOrd="0" presId="urn:microsoft.com/office/officeart/2005/8/layout/hierarchy1"/>
    <dgm:cxn modelId="{F22BF9C7-7CC3-487F-B09F-DD20C514E7A2}" type="presOf" srcId="{C861FFF8-29D1-48E8-80AF-2D80D15E25A2}" destId="{0C27EA63-E7B4-4AAD-B941-36CFF0BFC720}" srcOrd="0" destOrd="0" presId="urn:microsoft.com/office/officeart/2005/8/layout/hierarchy1"/>
    <dgm:cxn modelId="{614F4B62-7448-4DF2-81A0-CFF6CBAFD899}" type="presParOf" srcId="{BD2FDC74-ACA1-40CD-9318-7D9C7EE7BCE7}" destId="{773210C6-B2CC-44C1-94EF-9ECEACBE31B2}" srcOrd="0" destOrd="0" presId="urn:microsoft.com/office/officeart/2005/8/layout/hierarchy1"/>
    <dgm:cxn modelId="{1943486C-4AED-48C5-BCA0-A58376A56303}" type="presParOf" srcId="{773210C6-B2CC-44C1-94EF-9ECEACBE31B2}" destId="{5F1DD463-8BBB-4833-B2AD-A9A1417252B9}" srcOrd="0" destOrd="0" presId="urn:microsoft.com/office/officeart/2005/8/layout/hierarchy1"/>
    <dgm:cxn modelId="{6F999449-BA7A-463A-9E86-18CB47921C2E}" type="presParOf" srcId="{5F1DD463-8BBB-4833-B2AD-A9A1417252B9}" destId="{F853916E-FEEC-44E9-89BA-BC4848066737}" srcOrd="0" destOrd="0" presId="urn:microsoft.com/office/officeart/2005/8/layout/hierarchy1"/>
    <dgm:cxn modelId="{91B3D92E-62FD-42F7-96F5-48131A86404B}" type="presParOf" srcId="{5F1DD463-8BBB-4833-B2AD-A9A1417252B9}" destId="{94FF091A-9BF8-40EE-AFFA-4F03E281A783}" srcOrd="1" destOrd="0" presId="urn:microsoft.com/office/officeart/2005/8/layout/hierarchy1"/>
    <dgm:cxn modelId="{8FC60112-FC78-4851-A520-D216938AD415}" type="presParOf" srcId="{773210C6-B2CC-44C1-94EF-9ECEACBE31B2}" destId="{C473571A-7D78-445E-90B5-9A0196D1755B}" srcOrd="1" destOrd="0" presId="urn:microsoft.com/office/officeart/2005/8/layout/hierarchy1"/>
    <dgm:cxn modelId="{0F56E3EF-6382-4D60-9EBD-E2DC6820D868}" type="presParOf" srcId="{C473571A-7D78-445E-90B5-9A0196D1755B}" destId="{512E2C42-D2A1-41BB-A62E-BEAE2716A55A}" srcOrd="0" destOrd="0" presId="urn:microsoft.com/office/officeart/2005/8/layout/hierarchy1"/>
    <dgm:cxn modelId="{3C684B44-6D2E-4BD4-B3BA-9FEDCA1F8ED8}" type="presParOf" srcId="{C473571A-7D78-445E-90B5-9A0196D1755B}" destId="{86101145-C2AD-478F-8A05-0E4BC62240F6}" srcOrd="1" destOrd="0" presId="urn:microsoft.com/office/officeart/2005/8/layout/hierarchy1"/>
    <dgm:cxn modelId="{1B0A7CC8-3F2A-4C0D-B2E4-F2CCD665D5E6}" type="presParOf" srcId="{86101145-C2AD-478F-8A05-0E4BC62240F6}" destId="{9F9C636C-11F8-46B5-9DB9-141DBFE58D2B}" srcOrd="0" destOrd="0" presId="urn:microsoft.com/office/officeart/2005/8/layout/hierarchy1"/>
    <dgm:cxn modelId="{AD242F84-2279-4570-9C5C-502F1386E5D3}" type="presParOf" srcId="{9F9C636C-11F8-46B5-9DB9-141DBFE58D2B}" destId="{056534A6-A77C-44FB-ACAD-7890B7693173}" srcOrd="0" destOrd="0" presId="urn:microsoft.com/office/officeart/2005/8/layout/hierarchy1"/>
    <dgm:cxn modelId="{F5570924-E461-471E-8BEF-B327F1B2F1B6}" type="presParOf" srcId="{9F9C636C-11F8-46B5-9DB9-141DBFE58D2B}" destId="{3BEA1092-BAC5-4BE6-97AD-18588D5A7A50}" srcOrd="1" destOrd="0" presId="urn:microsoft.com/office/officeart/2005/8/layout/hierarchy1"/>
    <dgm:cxn modelId="{3C407F93-D8F7-4284-9468-E306E711DA4B}" type="presParOf" srcId="{86101145-C2AD-478F-8A05-0E4BC62240F6}" destId="{12D00523-A904-4D09-8A0D-1CA79E7E68E6}" srcOrd="1" destOrd="0" presId="urn:microsoft.com/office/officeart/2005/8/layout/hierarchy1"/>
    <dgm:cxn modelId="{5F0B54DE-3B40-4638-B3AF-6F4A245011DF}" type="presParOf" srcId="{12D00523-A904-4D09-8A0D-1CA79E7E68E6}" destId="{CF7C98DF-B212-4B7B-81F8-CB5EA09CDDC6}" srcOrd="0" destOrd="0" presId="urn:microsoft.com/office/officeart/2005/8/layout/hierarchy1"/>
    <dgm:cxn modelId="{C550F3B1-B056-47F4-B882-BB9412C27144}" type="presParOf" srcId="{12D00523-A904-4D09-8A0D-1CA79E7E68E6}" destId="{2773B409-9B20-4CDD-99E0-FD28B4CF8762}" srcOrd="1" destOrd="0" presId="urn:microsoft.com/office/officeart/2005/8/layout/hierarchy1"/>
    <dgm:cxn modelId="{EEA5F698-5160-42B1-96C5-15B46F726225}" type="presParOf" srcId="{2773B409-9B20-4CDD-99E0-FD28B4CF8762}" destId="{F055835B-3914-4B26-8E46-559CD6A3626E}" srcOrd="0" destOrd="0" presId="urn:microsoft.com/office/officeart/2005/8/layout/hierarchy1"/>
    <dgm:cxn modelId="{43FE4773-1FE6-4160-8383-847F6672D45A}" type="presParOf" srcId="{F055835B-3914-4B26-8E46-559CD6A3626E}" destId="{716DBA27-B2E9-4E87-9724-929169412379}" srcOrd="0" destOrd="0" presId="urn:microsoft.com/office/officeart/2005/8/layout/hierarchy1"/>
    <dgm:cxn modelId="{DD5BABD8-FB0C-41A1-800E-8D2244DFB445}" type="presParOf" srcId="{F055835B-3914-4B26-8E46-559CD6A3626E}" destId="{0EFABF54-2016-40D0-89CB-4607177889BF}" srcOrd="1" destOrd="0" presId="urn:microsoft.com/office/officeart/2005/8/layout/hierarchy1"/>
    <dgm:cxn modelId="{3713C5D2-D439-454D-AD30-B4ADC619FF51}" type="presParOf" srcId="{2773B409-9B20-4CDD-99E0-FD28B4CF8762}" destId="{162EA713-6EB2-442C-89CD-2AD922C025D0}" srcOrd="1" destOrd="0" presId="urn:microsoft.com/office/officeart/2005/8/layout/hierarchy1"/>
    <dgm:cxn modelId="{B26954FE-1359-43CC-999D-3F335E7588C4}" type="presParOf" srcId="{C473571A-7D78-445E-90B5-9A0196D1755B}" destId="{FF63E543-D06C-4412-A992-2148ADF7E039}" srcOrd="2" destOrd="0" presId="urn:microsoft.com/office/officeart/2005/8/layout/hierarchy1"/>
    <dgm:cxn modelId="{A220AB0F-370A-418E-99EB-B1CA7A3725FE}" type="presParOf" srcId="{C473571A-7D78-445E-90B5-9A0196D1755B}" destId="{9CF3350B-D3DF-49D1-BAF8-146F1D907E24}" srcOrd="3" destOrd="0" presId="urn:microsoft.com/office/officeart/2005/8/layout/hierarchy1"/>
    <dgm:cxn modelId="{FEDC547D-452B-4B64-9F0E-B5D42C58433F}" type="presParOf" srcId="{9CF3350B-D3DF-49D1-BAF8-146F1D907E24}" destId="{C1BEAE1C-DFC4-430B-9943-7137CAFE3CDE}" srcOrd="0" destOrd="0" presId="urn:microsoft.com/office/officeart/2005/8/layout/hierarchy1"/>
    <dgm:cxn modelId="{45D7088E-897D-4AB7-BCD0-B33D04DE834A}" type="presParOf" srcId="{C1BEAE1C-DFC4-430B-9943-7137CAFE3CDE}" destId="{965836A7-70D3-4A0A-BECC-963C48014FD7}" srcOrd="0" destOrd="0" presId="urn:microsoft.com/office/officeart/2005/8/layout/hierarchy1"/>
    <dgm:cxn modelId="{0D27B3B3-23A4-4E02-9B93-FA390DDC25F7}" type="presParOf" srcId="{C1BEAE1C-DFC4-430B-9943-7137CAFE3CDE}" destId="{E3D42D49-3699-40EC-960F-99255F658AE0}" srcOrd="1" destOrd="0" presId="urn:microsoft.com/office/officeart/2005/8/layout/hierarchy1"/>
    <dgm:cxn modelId="{4353AB66-DAA9-4600-AC51-E93A4F6D70E6}" type="presParOf" srcId="{9CF3350B-D3DF-49D1-BAF8-146F1D907E24}" destId="{3D634044-5EFD-48DD-B298-583440A54083}" srcOrd="1" destOrd="0" presId="urn:microsoft.com/office/officeart/2005/8/layout/hierarchy1"/>
    <dgm:cxn modelId="{4BF88D05-C770-4F5F-9ADF-329402626745}" type="presParOf" srcId="{3D634044-5EFD-48DD-B298-583440A54083}" destId="{0C27EA63-E7B4-4AAD-B941-36CFF0BFC720}" srcOrd="0" destOrd="0" presId="urn:microsoft.com/office/officeart/2005/8/layout/hierarchy1"/>
    <dgm:cxn modelId="{8910874B-D54F-43DF-8D91-CD3E154E6C01}" type="presParOf" srcId="{3D634044-5EFD-48DD-B298-583440A54083}" destId="{0367D855-C509-41A4-8F4E-79C172FD39C3}" srcOrd="1" destOrd="0" presId="urn:microsoft.com/office/officeart/2005/8/layout/hierarchy1"/>
    <dgm:cxn modelId="{1D53618F-FDA1-44C1-8753-2B6DA02CCA9B}" type="presParOf" srcId="{0367D855-C509-41A4-8F4E-79C172FD39C3}" destId="{0E4CD083-DC28-4400-B47C-76256AB7F146}" srcOrd="0" destOrd="0" presId="urn:microsoft.com/office/officeart/2005/8/layout/hierarchy1"/>
    <dgm:cxn modelId="{3E816611-87A7-4904-9734-2E136F881E64}" type="presParOf" srcId="{0E4CD083-DC28-4400-B47C-76256AB7F146}" destId="{FA3E69A6-C066-4E40-9F9C-4DEC658EC037}" srcOrd="0" destOrd="0" presId="urn:microsoft.com/office/officeart/2005/8/layout/hierarchy1"/>
    <dgm:cxn modelId="{075A6AB7-E81E-487B-8FF9-BC2F442875A2}" type="presParOf" srcId="{0E4CD083-DC28-4400-B47C-76256AB7F146}" destId="{F66697C1-7174-4E04-982E-0D777FCC28E8}" srcOrd="1" destOrd="0" presId="urn:microsoft.com/office/officeart/2005/8/layout/hierarchy1"/>
    <dgm:cxn modelId="{2F92F827-61E1-4A35-A2A1-85069016B7D4}" type="presParOf" srcId="{0367D855-C509-41A4-8F4E-79C172FD39C3}" destId="{3EEA5B7C-29B0-4149-BDF7-2D252F2DCEF9}" srcOrd="1" destOrd="0" presId="urn:microsoft.com/office/officeart/2005/8/layout/hierarchy1"/>
    <dgm:cxn modelId="{05099F1E-764F-4611-9B22-3A29E69494D9}" type="presParOf" srcId="{BD2FDC74-ACA1-40CD-9318-7D9C7EE7BCE7}" destId="{6A33AB62-1E8D-442D-A95E-A2942364A322}" srcOrd="1" destOrd="0" presId="urn:microsoft.com/office/officeart/2005/8/layout/hierarchy1"/>
    <dgm:cxn modelId="{FC0CCA3C-E4C8-491A-8A3F-018FF0154E13}" type="presParOf" srcId="{6A33AB62-1E8D-442D-A95E-A2942364A322}" destId="{52330681-72C8-4A75-A9A1-FD24BF34C4BD}" srcOrd="0" destOrd="0" presId="urn:microsoft.com/office/officeart/2005/8/layout/hierarchy1"/>
    <dgm:cxn modelId="{756147EC-3D3D-4E59-A37E-289E63F10F86}" type="presParOf" srcId="{52330681-72C8-4A75-A9A1-FD24BF34C4BD}" destId="{10C99523-6777-45B3-BC61-C588D734C073}" srcOrd="0" destOrd="0" presId="urn:microsoft.com/office/officeart/2005/8/layout/hierarchy1"/>
    <dgm:cxn modelId="{B18D2D3E-C56E-4C35-B7ED-92878E20D105}" type="presParOf" srcId="{52330681-72C8-4A75-A9A1-FD24BF34C4BD}" destId="{73FD2491-8818-4500-B368-DBBE6A7D411B}" srcOrd="1" destOrd="0" presId="urn:microsoft.com/office/officeart/2005/8/layout/hierarchy1"/>
    <dgm:cxn modelId="{76AA3A38-6B7E-48AE-849A-10BF9810C5D8}" type="presParOf" srcId="{6A33AB62-1E8D-442D-A95E-A2942364A322}" destId="{2A44879E-BD70-4467-9384-3BD407BB88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57CD8E-5E2C-492F-8D2B-EA4DD28235C8}" type="doc">
      <dgm:prSet loTypeId="urn:microsoft.com/office/officeart/2005/8/layout/vList2" loCatId="list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it-IT"/>
        </a:p>
      </dgm:t>
    </dgm:pt>
    <dgm:pt modelId="{B79B22A4-3F8B-4EF8-9E6C-3DE0EAC488E5}">
      <dgm:prSet phldrT="[Tes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Operazioni imponibili (22%)</a:t>
          </a:r>
          <a:endParaRPr lang="it-IT" dirty="0"/>
        </a:p>
      </dgm:t>
    </dgm:pt>
    <dgm:pt modelId="{7EED0DE9-B2F1-4249-939A-0582CEA1EC0D}" type="parTrans" cxnId="{D02F8D0E-243B-44B6-A816-3403DE492306}">
      <dgm:prSet/>
      <dgm:spPr/>
      <dgm:t>
        <a:bodyPr/>
        <a:lstStyle/>
        <a:p>
          <a:endParaRPr lang="it-IT"/>
        </a:p>
      </dgm:t>
    </dgm:pt>
    <dgm:pt modelId="{E1B2A171-2E27-4419-BEC4-CA78AC9EAF95}" type="sibTrans" cxnId="{D02F8D0E-243B-44B6-A816-3403DE492306}">
      <dgm:prSet/>
      <dgm:spPr/>
      <dgm:t>
        <a:bodyPr/>
        <a:lstStyle/>
        <a:p>
          <a:endParaRPr lang="it-IT"/>
        </a:p>
      </dgm:t>
    </dgm:pt>
    <dgm:pt modelId="{CB6AA229-2D58-4028-A36B-3D138E046566}">
      <dgm:prSet phldrT="[Testo]"/>
      <dgm:spPr/>
      <dgm:t>
        <a:bodyPr/>
        <a:lstStyle/>
        <a:p>
          <a:pPr algn="ctr"/>
          <a:r>
            <a:rPr lang="it-IT" dirty="0" smtClean="0"/>
            <a:t>diviso</a:t>
          </a:r>
          <a:endParaRPr lang="it-IT" dirty="0"/>
        </a:p>
      </dgm:t>
    </dgm:pt>
    <dgm:pt modelId="{A7F4138C-02DC-4C80-92C6-4D6C2881BCB8}" type="parTrans" cxnId="{D0A06D7E-3AF4-4407-BC65-09A46188583D}">
      <dgm:prSet/>
      <dgm:spPr/>
      <dgm:t>
        <a:bodyPr/>
        <a:lstStyle/>
        <a:p>
          <a:endParaRPr lang="it-IT"/>
        </a:p>
      </dgm:t>
    </dgm:pt>
    <dgm:pt modelId="{BF255B7E-591C-4359-A9B6-346751F144B0}" type="sibTrans" cxnId="{D0A06D7E-3AF4-4407-BC65-09A46188583D}">
      <dgm:prSet/>
      <dgm:spPr/>
      <dgm:t>
        <a:bodyPr/>
        <a:lstStyle/>
        <a:p>
          <a:endParaRPr lang="it-IT"/>
        </a:p>
      </dgm:t>
    </dgm:pt>
    <dgm:pt modelId="{A1D7A68F-7182-4326-AD40-B168DB41AE5C}">
      <dgm:prSet phldrT="[Testo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Operazioni imponibili + Operazioni esenti </a:t>
          </a:r>
          <a:endParaRPr lang="it-IT" dirty="0"/>
        </a:p>
      </dgm:t>
    </dgm:pt>
    <dgm:pt modelId="{60F689AB-6841-416D-80CE-5FA11DAB478F}" type="parTrans" cxnId="{0AA1D29C-BDB6-4895-92BC-7D499281D8B5}">
      <dgm:prSet/>
      <dgm:spPr/>
      <dgm:t>
        <a:bodyPr/>
        <a:lstStyle/>
        <a:p>
          <a:endParaRPr lang="it-IT"/>
        </a:p>
      </dgm:t>
    </dgm:pt>
    <dgm:pt modelId="{312AD0DC-CCED-4833-8A3E-F248BDD71770}" type="sibTrans" cxnId="{0AA1D29C-BDB6-4895-92BC-7D499281D8B5}">
      <dgm:prSet/>
      <dgm:spPr/>
      <dgm:t>
        <a:bodyPr/>
        <a:lstStyle/>
        <a:p>
          <a:endParaRPr lang="it-IT"/>
        </a:p>
      </dgm:t>
    </dgm:pt>
    <dgm:pt modelId="{82915028-9888-495A-B1CF-A4B12A29CB07}">
      <dgm:prSet phldrT="[Testo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it-IT" sz="2200" dirty="0" smtClean="0"/>
            <a:t>uguale</a:t>
          </a:r>
          <a:endParaRPr lang="it-IT" sz="2200" dirty="0"/>
        </a:p>
      </dgm:t>
    </dgm:pt>
    <dgm:pt modelId="{D56D705D-77AB-416B-A5EC-11E677461A83}" type="parTrans" cxnId="{04462C7B-BA41-44BC-9D30-0EBAF6930299}">
      <dgm:prSet/>
      <dgm:spPr/>
      <dgm:t>
        <a:bodyPr/>
        <a:lstStyle/>
        <a:p>
          <a:endParaRPr lang="it-IT"/>
        </a:p>
      </dgm:t>
    </dgm:pt>
    <dgm:pt modelId="{8E52FBD6-38EA-4C39-A754-4829C13CA34E}" type="sibTrans" cxnId="{04462C7B-BA41-44BC-9D30-0EBAF6930299}">
      <dgm:prSet/>
      <dgm:spPr/>
      <dgm:t>
        <a:bodyPr/>
        <a:lstStyle/>
        <a:p>
          <a:endParaRPr lang="it-IT"/>
        </a:p>
      </dgm:t>
    </dgm:pt>
    <dgm:pt modelId="{AF97E208-D19F-41B4-98BB-8584DF5CA03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t-IT" dirty="0" smtClean="0"/>
            <a:t>Percentuale di detraibilità dell’Iva pagata sugli acquisti</a:t>
          </a:r>
          <a:endParaRPr lang="it-IT" dirty="0"/>
        </a:p>
      </dgm:t>
    </dgm:pt>
    <dgm:pt modelId="{EED99241-0D68-429C-B461-61D55EA49289}" type="parTrans" cxnId="{5EBCCA64-0413-45D7-8745-32ED5E9A8023}">
      <dgm:prSet/>
      <dgm:spPr/>
      <dgm:t>
        <a:bodyPr/>
        <a:lstStyle/>
        <a:p>
          <a:endParaRPr lang="it-IT"/>
        </a:p>
      </dgm:t>
    </dgm:pt>
    <dgm:pt modelId="{304E3173-3BF2-4F79-A4C3-8FC5E0B7E29C}" type="sibTrans" cxnId="{5EBCCA64-0413-45D7-8745-32ED5E9A8023}">
      <dgm:prSet/>
      <dgm:spPr/>
      <dgm:t>
        <a:bodyPr/>
        <a:lstStyle/>
        <a:p>
          <a:endParaRPr lang="it-IT"/>
        </a:p>
      </dgm:t>
    </dgm:pt>
    <dgm:pt modelId="{20A6A8CF-23E6-4B94-A19B-ED842795CA5F}">
      <dgm:prSet phldrT="[Testo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it-IT" sz="3200" dirty="0" smtClean="0"/>
            <a:t>per 100</a:t>
          </a:r>
          <a:endParaRPr lang="it-IT" sz="3200" dirty="0"/>
        </a:p>
      </dgm:t>
    </dgm:pt>
    <dgm:pt modelId="{5A14D370-9152-42FE-9E78-922D53432823}" type="parTrans" cxnId="{CD847AD9-AAC3-4FA4-8A17-EA5A929A7A8D}">
      <dgm:prSet/>
      <dgm:spPr/>
      <dgm:t>
        <a:bodyPr/>
        <a:lstStyle/>
        <a:p>
          <a:endParaRPr lang="it-IT"/>
        </a:p>
      </dgm:t>
    </dgm:pt>
    <dgm:pt modelId="{10FC2135-0BC5-4A06-88F5-530C1C17E442}" type="sibTrans" cxnId="{CD847AD9-AAC3-4FA4-8A17-EA5A929A7A8D}">
      <dgm:prSet/>
      <dgm:spPr/>
      <dgm:t>
        <a:bodyPr/>
        <a:lstStyle/>
        <a:p>
          <a:endParaRPr lang="it-IT"/>
        </a:p>
      </dgm:t>
    </dgm:pt>
    <dgm:pt modelId="{E134D822-3407-45B7-9D62-82749935EB5B}" type="pres">
      <dgm:prSet presAssocID="{9D57CD8E-5E2C-492F-8D2B-EA4DD28235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91B01C43-D5C9-4E29-92E5-8CBA6A8A5C39}" type="pres">
      <dgm:prSet presAssocID="{B79B22A4-3F8B-4EF8-9E6C-3DE0EAC488E5}" presName="parentText" presStyleLbl="node1" presStyleIdx="0" presStyleCnt="3" custLinFactNeighborX="520" custLinFactNeighborY="-7761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54F10A4-9540-4B2C-BEE6-FDE86BB34547}" type="pres">
      <dgm:prSet presAssocID="{B79B22A4-3F8B-4EF8-9E6C-3DE0EAC488E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F8DE512-D1B5-4AA9-82E4-FB3D3703DF0D}" type="pres">
      <dgm:prSet presAssocID="{A1D7A68F-7182-4326-AD40-B168DB41AE5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245B92D-BD18-48B9-8373-5C8592965C3D}" type="pres">
      <dgm:prSet presAssocID="{A1D7A68F-7182-4326-AD40-B168DB41AE5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0985E40-FDFF-461D-A65E-D4623E0E1B33}" type="pres">
      <dgm:prSet presAssocID="{AF97E208-D19F-41B4-98BB-8584DF5CA03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27631D55-1B2F-4CA6-9064-CA2FE768E76A}" type="presOf" srcId="{CB6AA229-2D58-4028-A36B-3D138E046566}" destId="{754F10A4-9540-4B2C-BEE6-FDE86BB34547}" srcOrd="0" destOrd="0" presId="urn:microsoft.com/office/officeart/2005/8/layout/vList2"/>
    <dgm:cxn modelId="{04462C7B-BA41-44BC-9D30-0EBAF6930299}" srcId="{A1D7A68F-7182-4326-AD40-B168DB41AE5C}" destId="{82915028-9888-495A-B1CF-A4B12A29CB07}" srcOrd="1" destOrd="0" parTransId="{D56D705D-77AB-416B-A5EC-11E677461A83}" sibTransId="{8E52FBD6-38EA-4C39-A754-4829C13CA34E}"/>
    <dgm:cxn modelId="{8B64A423-D78E-4EB4-A802-CE2E5237B2D6}" type="presOf" srcId="{AF97E208-D19F-41B4-98BB-8584DF5CA039}" destId="{10985E40-FDFF-461D-A65E-D4623E0E1B33}" srcOrd="0" destOrd="0" presId="urn:microsoft.com/office/officeart/2005/8/layout/vList2"/>
    <dgm:cxn modelId="{77FFC1B2-38E0-45A7-B0AC-D612062C60BC}" type="presOf" srcId="{9D57CD8E-5E2C-492F-8D2B-EA4DD28235C8}" destId="{E134D822-3407-45B7-9D62-82749935EB5B}" srcOrd="0" destOrd="0" presId="urn:microsoft.com/office/officeart/2005/8/layout/vList2"/>
    <dgm:cxn modelId="{35AA176B-C5A7-4A71-BABA-D25D6C2E8AFF}" type="presOf" srcId="{82915028-9888-495A-B1CF-A4B12A29CB07}" destId="{5245B92D-BD18-48B9-8373-5C8592965C3D}" srcOrd="0" destOrd="1" presId="urn:microsoft.com/office/officeart/2005/8/layout/vList2"/>
    <dgm:cxn modelId="{B52BE745-05DB-4C85-827A-0F865AD0ADB4}" type="presOf" srcId="{20A6A8CF-23E6-4B94-A19B-ED842795CA5F}" destId="{5245B92D-BD18-48B9-8373-5C8592965C3D}" srcOrd="0" destOrd="0" presId="urn:microsoft.com/office/officeart/2005/8/layout/vList2"/>
    <dgm:cxn modelId="{D0A06D7E-3AF4-4407-BC65-09A46188583D}" srcId="{B79B22A4-3F8B-4EF8-9E6C-3DE0EAC488E5}" destId="{CB6AA229-2D58-4028-A36B-3D138E046566}" srcOrd="0" destOrd="0" parTransId="{A7F4138C-02DC-4C80-92C6-4D6C2881BCB8}" sibTransId="{BF255B7E-591C-4359-A9B6-346751F144B0}"/>
    <dgm:cxn modelId="{D02F8D0E-243B-44B6-A816-3403DE492306}" srcId="{9D57CD8E-5E2C-492F-8D2B-EA4DD28235C8}" destId="{B79B22A4-3F8B-4EF8-9E6C-3DE0EAC488E5}" srcOrd="0" destOrd="0" parTransId="{7EED0DE9-B2F1-4249-939A-0582CEA1EC0D}" sibTransId="{E1B2A171-2E27-4419-BEC4-CA78AC9EAF95}"/>
    <dgm:cxn modelId="{7B9EBFF1-D2BC-4783-AF05-76BB862D0ED2}" type="presOf" srcId="{B79B22A4-3F8B-4EF8-9E6C-3DE0EAC488E5}" destId="{91B01C43-D5C9-4E29-92E5-8CBA6A8A5C39}" srcOrd="0" destOrd="0" presId="urn:microsoft.com/office/officeart/2005/8/layout/vList2"/>
    <dgm:cxn modelId="{264A008B-F29F-4213-A430-72E25A007EA0}" type="presOf" srcId="{A1D7A68F-7182-4326-AD40-B168DB41AE5C}" destId="{0F8DE512-D1B5-4AA9-82E4-FB3D3703DF0D}" srcOrd="0" destOrd="0" presId="urn:microsoft.com/office/officeart/2005/8/layout/vList2"/>
    <dgm:cxn modelId="{5EBCCA64-0413-45D7-8745-32ED5E9A8023}" srcId="{9D57CD8E-5E2C-492F-8D2B-EA4DD28235C8}" destId="{AF97E208-D19F-41B4-98BB-8584DF5CA039}" srcOrd="2" destOrd="0" parTransId="{EED99241-0D68-429C-B461-61D55EA49289}" sibTransId="{304E3173-3BF2-4F79-A4C3-8FC5E0B7E29C}"/>
    <dgm:cxn modelId="{CD847AD9-AAC3-4FA4-8A17-EA5A929A7A8D}" srcId="{A1D7A68F-7182-4326-AD40-B168DB41AE5C}" destId="{20A6A8CF-23E6-4B94-A19B-ED842795CA5F}" srcOrd="0" destOrd="0" parTransId="{5A14D370-9152-42FE-9E78-922D53432823}" sibTransId="{10FC2135-0BC5-4A06-88F5-530C1C17E442}"/>
    <dgm:cxn modelId="{0AA1D29C-BDB6-4895-92BC-7D499281D8B5}" srcId="{9D57CD8E-5E2C-492F-8D2B-EA4DD28235C8}" destId="{A1D7A68F-7182-4326-AD40-B168DB41AE5C}" srcOrd="1" destOrd="0" parTransId="{60F689AB-6841-416D-80CE-5FA11DAB478F}" sibTransId="{312AD0DC-CCED-4833-8A3E-F248BDD71770}"/>
    <dgm:cxn modelId="{112364E2-AF04-46FC-A3EF-C735F2DBEB49}" type="presParOf" srcId="{E134D822-3407-45B7-9D62-82749935EB5B}" destId="{91B01C43-D5C9-4E29-92E5-8CBA6A8A5C39}" srcOrd="0" destOrd="0" presId="urn:microsoft.com/office/officeart/2005/8/layout/vList2"/>
    <dgm:cxn modelId="{0251A11B-2602-4B69-9C6B-567F44AE3971}" type="presParOf" srcId="{E134D822-3407-45B7-9D62-82749935EB5B}" destId="{754F10A4-9540-4B2C-BEE6-FDE86BB34547}" srcOrd="1" destOrd="0" presId="urn:microsoft.com/office/officeart/2005/8/layout/vList2"/>
    <dgm:cxn modelId="{FA4366D4-77A8-446F-8EA9-4967E6DA2EDC}" type="presParOf" srcId="{E134D822-3407-45B7-9D62-82749935EB5B}" destId="{0F8DE512-D1B5-4AA9-82E4-FB3D3703DF0D}" srcOrd="2" destOrd="0" presId="urn:microsoft.com/office/officeart/2005/8/layout/vList2"/>
    <dgm:cxn modelId="{5F13C0C5-1899-4727-987F-80465A41868B}" type="presParOf" srcId="{E134D822-3407-45B7-9D62-82749935EB5B}" destId="{5245B92D-BD18-48B9-8373-5C8592965C3D}" srcOrd="3" destOrd="0" presId="urn:microsoft.com/office/officeart/2005/8/layout/vList2"/>
    <dgm:cxn modelId="{6AD09B08-846D-43EE-A17A-AB53B58A3293}" type="presParOf" srcId="{E134D822-3407-45B7-9D62-82749935EB5B}" destId="{10985E40-FDFF-461D-A65E-D4623E0E1B3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E2A0E-A5E2-4290-A321-F2103420138A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94E8C-049F-4EE3-A347-A05F9CB957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2E70F-2D64-4006-9910-355F5BEAB206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30026-778D-4B80-80B2-0B6A625A1C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73370-2D7A-4A3E-879C-F45FA98D37AB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D442F-E0CC-4F1E-9407-16F322EC7B1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E6057-B19B-43AC-AB98-6334AB2C3EAD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4C2F6-874D-4794-BE1E-7E7359C3C7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37F79-3EA8-43AB-969F-7589B1A16033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D6F39-36C9-4EF8-B61B-137BC70B9D9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7F5ED-7F4A-4A36-8E53-7CAC3840D891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B78F0-04AF-40A8-B429-7432BDDA56B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A6F15-A75D-4B98-B03C-E26E4D5917A7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A75E9-7CAC-4B1E-B3C3-FD7E29F05E0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476F0-9B88-4568-A3B4-6A76474B4503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73466-0D10-4767-AA18-82DB35469C4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C7C41-6F39-4507-9E59-FCD3B1B30811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5B5B3-C602-428E-80E4-80B9C73484E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73656-D7A8-49BC-ACF0-317DFDB5C6C7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E8C2F-8751-43D9-A1EF-B005BCB6C44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1CE3B-E67C-41C8-B4AF-358E457663B6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E0C43-D9AD-475F-885A-E107ECCBB1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7E99EF-D849-4DEF-B28C-8E24B81AC268}" type="datetimeFigureOut">
              <a:rPr lang="it-IT"/>
              <a:pPr>
                <a:defRPr/>
              </a:pPr>
              <a:t>02/10/2015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5C425F-B16C-4325-B12E-9BEA657DE0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14375" y="428625"/>
            <a:ext cx="7772400" cy="364331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mtClean="0">
                <a:solidFill>
                  <a:srgbClr val="000000"/>
                </a:solidFill>
              </a:rPr>
              <a:t>NOTE OPERATIVE IN AMBITO FISCALE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57313" y="4429125"/>
            <a:ext cx="6400800" cy="192881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400" b="1" dirty="0" smtClean="0">
                <a:solidFill>
                  <a:schemeClr val="tx1"/>
                </a:solidFill>
              </a:rPr>
              <a:t>IL MEDICO E L’IVA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/>
              <a:t/>
            </a:r>
            <a:br>
              <a:rPr lang="it-IT" sz="3600" dirty="0" smtClean="0"/>
            </a:br>
            <a:r>
              <a:rPr lang="it-IT" sz="3600" dirty="0" smtClean="0"/>
              <a:t>Prestazioni mediche imponibili: </a:t>
            </a:r>
            <a:br>
              <a:rPr lang="it-IT" sz="3600" dirty="0" smtClean="0"/>
            </a:br>
            <a:endParaRPr lang="it-IT" sz="3600" dirty="0" smtClean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313" y="1600200"/>
            <a:ext cx="8929687" cy="45259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 b="1" i="1" dirty="0" smtClean="0"/>
              <a:t>casistica delle prestazioni mediche assoggettate ad Iva:</a:t>
            </a:r>
            <a:endParaRPr lang="it-IT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dirty="0" smtClean="0"/>
              <a:t>Prestazioni di medicina legale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dirty="0" smtClean="0"/>
              <a:t>Riconoscimento di cause di servizio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dirty="0" smtClean="0"/>
              <a:t>Accertamenti medico-legali dell’Inail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dirty="0" smtClean="0"/>
              <a:t>Analisi biologiche sulle affinità genetiche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2800" b="1" i="1" dirty="0" smtClean="0"/>
              <a:t>Accertamenti relativi all’idoneità all’assunzione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313" y="142875"/>
            <a:ext cx="8643937" cy="650081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 smtClean="0"/>
              <a:t>Certificazioni </a:t>
            </a:r>
            <a:r>
              <a:rPr lang="it-IT" sz="4300" b="1" i="1" dirty="0"/>
              <a:t>per assegno di invalidità o pensione di invalidità ordinaria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Certificazioni di idoneità a svolgere generica attività lavorativa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Certificazioni peritali per infortuni redatte su modello specifico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Certificati ad uso assicurativo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Certificati I.N.A.I.L.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Certificazioni per riconoscimento di invalidità civile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Certificati per mancata comparizione disposta dall’autorità giudiziaria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Certificati per inabilità temporanea per le agenzie di viaggio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300" b="1" i="1" dirty="0"/>
              <a:t>Certificato per inabilità per delega a riscuotere la pensione </a:t>
            </a:r>
            <a:endParaRPr lang="it-IT" sz="43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700" b="1" i="1" dirty="0"/>
              <a:t> </a:t>
            </a:r>
            <a:endParaRPr lang="it-IT" sz="37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2800" dirty="0" smtClean="0"/>
              <a:t>Detrazione Iva con operazioni esenti</a:t>
            </a:r>
            <a:br>
              <a:rPr lang="it-IT" sz="2800" dirty="0" smtClean="0"/>
            </a:br>
            <a:r>
              <a:rPr lang="it-IT" sz="2800" dirty="0" smtClean="0"/>
              <a:t>pro-rata di detraibilità dell’Iva pagata sugli acquisti</a:t>
            </a:r>
            <a:endParaRPr lang="it-IT" sz="28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71438"/>
          <a:ext cx="8229600" cy="6567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00486"/>
                <a:gridCol w="2928958"/>
                <a:gridCol w="1400156"/>
              </a:tblGrid>
              <a:tr h="42862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Imponibile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dirty="0" smtClean="0"/>
                        <a:t>Iva</a:t>
                      </a:r>
                      <a:endParaRPr lang="it-IT" dirty="0"/>
                    </a:p>
                  </a:txBody>
                  <a:tcPr/>
                </a:tc>
              </a:tr>
              <a:tr h="54763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Prestazioni imponibili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€ 1.000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€ 220</a:t>
                      </a:r>
                      <a:endParaRPr lang="it-IT" sz="2400" dirty="0"/>
                    </a:p>
                  </a:txBody>
                  <a:tcPr/>
                </a:tc>
              </a:tr>
              <a:tr h="54763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Prestazioni esenti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 € 20.000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</a:tr>
              <a:tr h="476362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Iva pagata sugli acquisti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/>
                        <a:t>€ 500</a:t>
                      </a:r>
                    </a:p>
                  </a:txBody>
                  <a:tcPr/>
                </a:tc>
              </a:tr>
              <a:tr h="547637">
                <a:tc>
                  <a:txBody>
                    <a:bodyPr/>
                    <a:lstStyle/>
                    <a:p>
                      <a:r>
                        <a:rPr lang="it-IT" sz="2400" b="1" i="1" u="sng" dirty="0" err="1" smtClean="0"/>
                        <a:t>Pro-rata</a:t>
                      </a:r>
                      <a:r>
                        <a:rPr lang="it-IT" sz="2400" b="1" i="1" u="sng" dirty="0" smtClean="0"/>
                        <a:t> di detraibilità:</a:t>
                      </a:r>
                      <a:endParaRPr lang="it-IT" sz="2400" b="1" i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</a:tr>
              <a:tr h="54763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Prestazioni imponibili             /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€1.000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</a:tr>
              <a:tr h="79364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Prestazioni imponibili + Prestazioni </a:t>
                      </a:r>
                      <a:r>
                        <a:rPr lang="it-IT" sz="2400" smtClean="0"/>
                        <a:t>esenti            * 100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€ 21.000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</a:tr>
              <a:tr h="1185133">
                <a:tc>
                  <a:txBody>
                    <a:bodyPr/>
                    <a:lstStyle/>
                    <a:p>
                      <a:r>
                        <a:rPr lang="it-IT" sz="2400" dirty="0" err="1" smtClean="0"/>
                        <a:t>Pro-rata</a:t>
                      </a:r>
                      <a:r>
                        <a:rPr lang="it-IT" sz="2400" dirty="0" smtClean="0"/>
                        <a:t> di detraibilità dell’iva pagata sugli acquisti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1.000/(1.000+20.000)*100=</a:t>
                      </a:r>
                    </a:p>
                    <a:p>
                      <a:pPr algn="ctr"/>
                      <a:r>
                        <a:rPr lang="it-IT" sz="2400" dirty="0" smtClean="0"/>
                        <a:t>4% (arrotondato con 0,50)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it-IT" sz="2400" dirty="0"/>
                    </a:p>
                  </a:txBody>
                  <a:tcPr/>
                </a:tc>
              </a:tr>
              <a:tr h="54763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Iva</a:t>
                      </a:r>
                      <a:r>
                        <a:rPr lang="it-IT" sz="2400" baseline="0" dirty="0" smtClean="0"/>
                        <a:t> detraibile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€ 500 *4% =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€ 20</a:t>
                      </a:r>
                      <a:endParaRPr lang="it-IT" sz="2400" dirty="0"/>
                    </a:p>
                  </a:txBody>
                  <a:tcPr/>
                </a:tc>
              </a:tr>
              <a:tr h="547637"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Debito Iva verso l’Erario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</a:t>
                      </a:r>
                      <a:r>
                        <a:rPr lang="it-IT" sz="2400" baseline="0" dirty="0" smtClean="0"/>
                        <a:t> 220 - € 20 =</a:t>
                      </a:r>
                      <a:endParaRPr lang="it-I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it-IT" sz="2400" dirty="0" smtClean="0"/>
                        <a:t>€ 200</a:t>
                      </a:r>
                      <a:endParaRPr lang="it-IT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42937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b="1" i="1" dirty="0"/>
              <a:t>L’Iva è l’imposta da applicare sul valore della prestazione eseguita e addebitata al paziente nei casi </a:t>
            </a:r>
            <a:r>
              <a:rPr lang="it-IT" sz="2400" b="1" i="1" dirty="0" smtClean="0"/>
              <a:t>previsti dalla normativa Iva del DPR n.633 del 1972.</a:t>
            </a:r>
            <a:endParaRPr lang="it-IT" sz="2400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1600" dirty="0"/>
          </a:p>
        </p:txBody>
      </p:sp>
      <p:graphicFrame>
        <p:nvGraphicFramePr>
          <p:cNvPr id="7" name="Diagramma 6"/>
          <p:cNvGraphicFramePr/>
          <p:nvPr/>
        </p:nvGraphicFramePr>
        <p:xfrm>
          <a:off x="857224" y="1357298"/>
          <a:ext cx="6858048" cy="5207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5008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32500" lnSpcReduction="2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8600" b="1" dirty="0" smtClean="0"/>
              <a:t> </a:t>
            </a:r>
            <a:r>
              <a:rPr lang="it-IT" sz="8600" b="1" i="1" cap="all" dirty="0" smtClean="0"/>
              <a:t>Prestazioni mediche esenti: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8600" b="1" dirty="0" smtClean="0"/>
              <a:t>concetto fondamentale: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8600" b="1" dirty="0" smtClean="0"/>
              <a:t>ciò che determina l’esenzione da Iva di una prestazione medica è da ricercarsi nello </a:t>
            </a:r>
            <a:r>
              <a:rPr lang="it-IT" sz="8600" b="1" u="sng" dirty="0" smtClean="0"/>
              <a:t>scopo principale della stessa.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8600" b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8600" b="1" i="1" dirty="0" smtClean="0"/>
              <a:t>L'art. 10, n. 18), del D.P.R. 26 ottobre 1972, n. 633 esenta da iva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8600" b="1" i="1" u="sng" dirty="0" smtClean="0"/>
              <a:t>"le prestazioni sanitarie di diagnosi, cura e riabilitazione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8600" b="1" i="1" dirty="0" smtClean="0"/>
              <a:t> rese alla persona nell'esercizio delle professioni e arti sanitarie soggette a vigilanza, ai sensi dell'art. 99 del </a:t>
            </a:r>
            <a:r>
              <a:rPr lang="it-IT" sz="8600" b="1" i="1" u="sng" dirty="0" smtClean="0"/>
              <a:t>testo unico delle leggi sanitarie, </a:t>
            </a:r>
            <a:r>
              <a:rPr lang="it-IT" sz="8600" b="1" i="1" dirty="0" smtClean="0"/>
              <a:t>approvato con regio decreto 27 luglio 1934, n. 1265, e successive modificazioni, ovvero individuate con decreto del Ministro della sanità, di concerto con il Ministro delle finanze“</a:t>
            </a:r>
            <a:endParaRPr lang="it-IT" sz="8600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8600" b="1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8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8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dirty="0" smtClean="0"/>
              <a:t>La Corte di Giustizia Europea (sentenze del 20 novembre 2003) ha precisato che anche le </a:t>
            </a:r>
            <a:r>
              <a:rPr lang="it-IT" sz="3600" b="1" u="sng" dirty="0" smtClean="0"/>
              <a:t>prestazioni effettuate a fini profilattici </a:t>
            </a:r>
            <a:r>
              <a:rPr lang="it-IT" b="1" dirty="0" smtClean="0"/>
              <a:t>possono beneficiare dell'esenzione essendo ciò conforme all'obiettivo comune delle esenzioni previste dall'art. 13, n. 1, lett. b) e c) della sesta direttiva che è quello di ridurre il costo delle spese sanitarie e rendere pertanto le cure mediche accessibili ai singoli.</a:t>
            </a: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313" y="285750"/>
            <a:ext cx="8715375" cy="635793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925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i="1" dirty="0"/>
              <a:t>Sono pertanto </a:t>
            </a:r>
            <a:r>
              <a:rPr lang="it-IT" sz="2600" b="1" i="1" dirty="0" smtClean="0"/>
              <a:t> </a:t>
            </a:r>
            <a:r>
              <a:rPr lang="it-IT" sz="2600" b="1" i="1" cap="all" dirty="0" smtClean="0"/>
              <a:t>esenti </a:t>
            </a:r>
            <a:r>
              <a:rPr lang="it-IT" sz="2600" b="1" i="1" cap="all" dirty="0"/>
              <a:t>da Iva </a:t>
            </a:r>
            <a:r>
              <a:rPr lang="it-IT" sz="2600" b="1" i="1" dirty="0"/>
              <a:t>le prestazioni mediche che hanno come scopo </a:t>
            </a:r>
            <a:r>
              <a:rPr lang="it-IT" sz="2600" b="1" i="1" dirty="0" smtClean="0"/>
              <a:t>principale la: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i="1" u="sng" cap="all" dirty="0" smtClean="0"/>
              <a:t>diagnosi</a:t>
            </a:r>
            <a:r>
              <a:rPr lang="it-IT" sz="2600" b="1" i="1" u="sng" cap="all" dirty="0"/>
              <a:t>, </a:t>
            </a:r>
            <a:r>
              <a:rPr lang="it-IT" sz="2600" b="1" i="1" u="sng" cap="all" dirty="0" smtClean="0"/>
              <a:t>cura</a:t>
            </a:r>
            <a:r>
              <a:rPr lang="it-IT" sz="2600" b="1" i="1" u="sng" cap="all" dirty="0"/>
              <a:t>, </a:t>
            </a:r>
            <a:r>
              <a:rPr lang="it-IT" sz="2600" b="1" i="1" u="sng" cap="all" dirty="0" smtClean="0"/>
              <a:t> </a:t>
            </a:r>
            <a:r>
              <a:rPr lang="it-IT" sz="2600" b="1" i="1" u="sng" cap="all" dirty="0"/>
              <a:t>riabilitazione, </a:t>
            </a:r>
            <a:r>
              <a:rPr lang="it-IT" sz="2600" b="1" i="1" u="sng" cap="all" dirty="0" smtClean="0"/>
              <a:t>prevenzione 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dirty="0" smtClean="0"/>
              <a:t>al </a:t>
            </a:r>
            <a:r>
              <a:rPr lang="it-IT" sz="2600" b="1" dirty="0"/>
              <a:t>fine di </a:t>
            </a:r>
            <a:r>
              <a:rPr lang="it-IT" sz="2600" b="1" u="sng" dirty="0"/>
              <a:t>tutelare, mantenere o ristabilire la salute delle persone</a:t>
            </a:r>
            <a:r>
              <a:rPr lang="it-IT" sz="2600" b="1" dirty="0"/>
              <a:t>, comprendendo in tale finalità anche quei trattamenti o esami medici a carattere profilattico eseguiti nei confronti di persone che non soffrono di alcuna malattia.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dirty="0" smtClean="0"/>
              <a:t>E</a:t>
            </a:r>
            <a:r>
              <a:rPr lang="it-IT" sz="2600" b="1" dirty="0"/>
              <a:t>’ poi da sottolineare che nei casi particolari in </a:t>
            </a:r>
            <a:r>
              <a:rPr lang="it-IT" sz="2600" b="1" dirty="0" smtClean="0"/>
              <a:t>cui lo </a:t>
            </a:r>
            <a:r>
              <a:rPr lang="it-IT" sz="2600" b="1" dirty="0"/>
              <a:t>scopo della prestazione non risulti ben individuato, per usufruire dell’esenzione da IVA, diviene necessario menzionare, nella certificazione richiesta, </a:t>
            </a:r>
            <a:r>
              <a:rPr lang="it-IT" sz="3000" b="1" u="sng" dirty="0"/>
              <a:t>la </a:t>
            </a:r>
            <a:r>
              <a:rPr lang="it-IT" sz="3000" b="1" u="sng" dirty="0" smtClean="0"/>
              <a:t>finalità </a:t>
            </a:r>
            <a:r>
              <a:rPr lang="it-IT" sz="3000" b="1" u="sng" dirty="0"/>
              <a:t>principale di tutela della salute</a:t>
            </a:r>
            <a:r>
              <a:rPr lang="it-IT" sz="3000" b="1" u="sng" dirty="0" smtClean="0"/>
              <a:t>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600" b="1" dirty="0" smtClean="0"/>
              <a:t>In </a:t>
            </a:r>
            <a:r>
              <a:rPr lang="it-IT" sz="2600" b="1" dirty="0"/>
              <a:t>base al contenuto dell’art.10 n.18) del dpr 633/72, delle sentenze della Corte di Giustizia e della Circolare Ministeriale del 29 gennaio 2005 n.4/E, è possibile fornire una elencazione delle principali prestazioni mediche esenti da Iva per le quali non è immediata la finalità principale di diagnosi cura  riabilitazione, prevenzione:</a:t>
            </a:r>
            <a:endParaRPr lang="it-IT" sz="2600" dirty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1900" b="1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3683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dirty="0" smtClean="0"/>
              <a:t>	</a:t>
            </a:r>
            <a:r>
              <a:rPr lang="it-IT" sz="2700" b="1" dirty="0" smtClean="0"/>
              <a:t>Prestazioni mediche esenti </a:t>
            </a:r>
            <a:endParaRPr lang="it-IT" sz="2700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61436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 smtClean="0"/>
              <a:t>Certificazioni </a:t>
            </a:r>
            <a:r>
              <a:rPr lang="it-IT" sz="9600" b="1" i="1" dirty="0"/>
              <a:t>per patenti di guida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Certificazioni per esonero dall’educazione fisica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Certificazioni di idoneità per attività sportive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Certificati per invio di minori in colonie o comunità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Certificati di avvenuta vaccinazione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Certificato per soggiorni marini/montano o per vacanze/soggiorni di studio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Certificato per l’ammissione a case di riposo o simili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Certificazioni per porto d’armi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/>
              <a:t>Certificato per dieta personalizzata per la mensa </a:t>
            </a:r>
            <a:endParaRPr lang="it-IT" sz="9600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9600" b="1" i="1" dirty="0" smtClean="0"/>
              <a:t>Controlli medici resi dall’Inail sui lavoratori a scopo profilattico o al fine di stabilirne l'idoneità fisica, cioè se lo stato di salute consenta lo svolgimento di determinate mansioni ovvero il rientro al lavoro</a:t>
            </a:r>
            <a:endParaRPr lang="it-IT" sz="9600" b="1" i="1" cap="all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9600" b="1" i="1" cap="all" dirty="0" smtClean="0"/>
              <a:t>(</a:t>
            </a:r>
            <a:r>
              <a:rPr lang="it-IT" sz="9600" b="1" i="1" cap="all" dirty="0"/>
              <a:t>tutela preventiva della salute del soggetto e della comunità) 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9600" b="1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9600" b="1" i="1" dirty="0"/>
              <a:t> </a:t>
            </a:r>
            <a:endParaRPr lang="it-IT" sz="96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4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591185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92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i="1" dirty="0" smtClean="0"/>
              <a:t>Prestazioni del medico competente nell’ambito della sua attività di sorveglianza sui luoghi di lavoro</a:t>
            </a: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i="1" cap="all" dirty="0" smtClean="0"/>
              <a:t>(salute dei lavoratori e sicurezza sanitaria sui luoghi di lavoro)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i="1" dirty="0" smtClean="0"/>
              <a:t>Prestazioni di chirurgia estetica </a:t>
            </a: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b="1" i="1" cap="small" dirty="0" smtClean="0"/>
              <a:t>(ontologicamente connesse al benessere psico-fisico dell’individuo e quindi alla tutela della salute della persona) </a:t>
            </a: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b="1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b="1" i="1" dirty="0" smtClean="0"/>
              <a:t>Certificazioni in cui venga specificata la finalità principale di tutela della salute </a:t>
            </a:r>
            <a:endParaRPr lang="it-IT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cap="all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cap="all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cap="all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cap="all" dirty="0" smtClean="0"/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b="1" i="1" cap="all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smtClean="0"/>
              <a:t>	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47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5500" b="1" i="1" dirty="0" smtClean="0"/>
              <a:t> </a:t>
            </a:r>
            <a:r>
              <a:rPr lang="it-IT" sz="5500" b="1" i="1" cap="small" dirty="0" smtClean="0"/>
              <a:t>Prestazioni rese obbligatorie per legge dalla natura dell'attività esercitata quali: 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dichiarazione di nascita, dichiarazione di morte;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denunce penali o giudiziarie;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denunce di malattie infettive e diffusive;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notifica dei casi di AIDS;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denuncia di malattia venerea;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segnalazione di tossicodipendenti al servizio pubblico;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denuncia di intossicazione da antiparassitario;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denuncia della condizione di minore in stato di abbandono;</a:t>
            </a:r>
            <a:endParaRPr lang="it-IT" sz="55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5500" b="1" i="1" dirty="0" smtClean="0"/>
              <a:t>· certificati per rientro al lavoro o per rientro a scuola a seguito di assenza per malattia.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sz="3600" b="1" i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500" b="1" i="1" dirty="0" smtClean="0"/>
              <a:t>Imposta </a:t>
            </a:r>
            <a:r>
              <a:rPr lang="it-IT" sz="4500" b="1" i="1" dirty="0"/>
              <a:t>di bollo:</a:t>
            </a:r>
            <a:endParaRPr lang="it-IT" sz="45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t-IT" sz="4500" b="1" i="1" dirty="0"/>
              <a:t>sulle fattura esenti da Iva di importo superiore a Euro 77,47 deve essere applicata la marca da bollo di Euro </a:t>
            </a:r>
            <a:r>
              <a:rPr lang="it-IT" sz="4500" b="1" i="1" dirty="0" smtClean="0"/>
              <a:t>2,00.</a:t>
            </a:r>
            <a:endParaRPr lang="it-IT" sz="45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5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4000" dirty="0" smtClean="0"/>
              <a:t/>
            </a:r>
            <a:br>
              <a:rPr lang="it-IT" sz="4000" dirty="0" smtClean="0"/>
            </a:br>
            <a:r>
              <a:rPr lang="it-IT" sz="3600" b="1" i="1" cap="all" dirty="0"/>
              <a:t>Prestazioni mediche imponibili: </a:t>
            </a:r>
            <a:r>
              <a:rPr lang="it-IT" sz="3600" b="1" i="1" cap="all" dirty="0" smtClean="0"/>
              <a:t/>
            </a:r>
            <a:br>
              <a:rPr lang="it-IT" sz="3600" b="1" i="1" cap="all" dirty="0" smtClean="0"/>
            </a:br>
            <a:r>
              <a:rPr lang="it-IT" sz="3600" dirty="0" smtClean="0"/>
              <a:t>	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642938"/>
            <a:ext cx="9144000" cy="600075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 fontScale="62500" lnSpcReduction="20000"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000" b="1" i="1" dirty="0" smtClean="0"/>
              <a:t>Alle </a:t>
            </a:r>
            <a:r>
              <a:rPr lang="it-IT" sz="4000" b="1" i="1" dirty="0"/>
              <a:t>prestazioni mediche che non possiedono i requisiti per l’esenzione, si applica l’Iva con aliquota del </a:t>
            </a:r>
            <a:r>
              <a:rPr lang="it-IT" sz="4000" b="1" i="1" dirty="0" smtClean="0"/>
              <a:t>22%.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4000" b="1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500" b="1" i="1" dirty="0" smtClean="0"/>
              <a:t>La </a:t>
            </a:r>
            <a:r>
              <a:rPr lang="it-IT" sz="3500" b="1" i="1" dirty="0"/>
              <a:t>Corte di Giustizia e la menzionata circolare 4/E del 29 gennaio 2005, stabiliscono l’assoggettamento ad Iva della prestazione medica effettuata in un contesto che permetta di stabilire che il suo scopo principale non è quello di tutelare nonché mantenere o di ristabilire la salute, ma piuttosto </a:t>
            </a:r>
            <a:endParaRPr lang="it-IT" sz="3500" b="1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sz="3500" b="1" i="1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5200" b="1" i="1" u="sng" dirty="0" smtClean="0"/>
              <a:t>quello </a:t>
            </a:r>
            <a:r>
              <a:rPr lang="it-IT" sz="5200" b="1" i="1" u="sng" dirty="0"/>
              <a:t>di fornire un parere, richiesto preventivamente all’adozione di una decisione che produca effetti giuridici o di soddisfare una condizione legale o contrattuale prevista nel processo decisionale altrui.</a:t>
            </a:r>
            <a:r>
              <a:rPr lang="it-IT" sz="3600" b="1" i="1" u="sng" dirty="0"/>
              <a:t> </a:t>
            </a:r>
            <a:endParaRPr lang="it-IT" sz="3600" b="1" i="1" u="sng" dirty="0" smtClean="0"/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3800" b="1" i="1" dirty="0" smtClean="0"/>
              <a:t>Prestazioni tipicamente tendenti a riconoscere lo status del richiedente rispetto al </a:t>
            </a:r>
            <a:r>
              <a:rPr lang="it-IT" sz="4500" b="1" i="1" u="sng" dirty="0" smtClean="0"/>
              <a:t>diritto all’indennizzo o al diritto ad un beneficio amministrativo o economico.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855</Words>
  <Application>Microsoft Office PowerPoint</Application>
  <PresentationFormat>Presentazione su schermo (4:3)</PresentationFormat>
  <Paragraphs>116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6" baseType="lpstr">
      <vt:lpstr>Arial</vt:lpstr>
      <vt:lpstr>Calibri</vt:lpstr>
      <vt:lpstr>Tema di Office</vt:lpstr>
      <vt:lpstr>NOTE OPERATIVE IN AMBITO FISCALE</vt:lpstr>
      <vt:lpstr> </vt:lpstr>
      <vt:lpstr> </vt:lpstr>
      <vt:lpstr> </vt:lpstr>
      <vt:lpstr>  </vt:lpstr>
      <vt:lpstr> Prestazioni mediche esenti </vt:lpstr>
      <vt:lpstr> </vt:lpstr>
      <vt:lpstr> </vt:lpstr>
      <vt:lpstr> PRESTAZIONI MEDICHE IMPONIBILI:   </vt:lpstr>
      <vt:lpstr> Prestazioni mediche imponibili:  </vt:lpstr>
      <vt:lpstr> </vt:lpstr>
      <vt:lpstr>Detrazione Iva con operazioni esenti pro-rata di detraibilità dell’Iva pagata sugli acquisti</vt:lpstr>
      <vt:lpstr>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Marco</cp:lastModifiedBy>
  <cp:revision>69</cp:revision>
  <dcterms:created xsi:type="dcterms:W3CDTF">2010-10-11T15:17:50Z</dcterms:created>
  <dcterms:modified xsi:type="dcterms:W3CDTF">2015-10-02T10:09:09Z</dcterms:modified>
</cp:coreProperties>
</file>