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18" r:id="rId3"/>
    <p:sldId id="291" r:id="rId4"/>
    <p:sldId id="289" r:id="rId5"/>
    <p:sldId id="288" r:id="rId6"/>
    <p:sldId id="290" r:id="rId7"/>
    <p:sldId id="305" r:id="rId8"/>
    <p:sldId id="319" r:id="rId9"/>
    <p:sldId id="292" r:id="rId10"/>
    <p:sldId id="307" r:id="rId11"/>
    <p:sldId id="313" r:id="rId12"/>
    <p:sldId id="314" r:id="rId13"/>
    <p:sldId id="315" r:id="rId14"/>
    <p:sldId id="332" r:id="rId15"/>
    <p:sldId id="308" r:id="rId16"/>
    <p:sldId id="309" r:id="rId17"/>
    <p:sldId id="265" r:id="rId18"/>
    <p:sldId id="320" r:id="rId19"/>
    <p:sldId id="296" r:id="rId20"/>
    <p:sldId id="293" r:id="rId21"/>
    <p:sldId id="297" r:id="rId22"/>
    <p:sldId id="268" r:id="rId23"/>
    <p:sldId id="310" r:id="rId24"/>
    <p:sldId id="321" r:id="rId25"/>
    <p:sldId id="330" r:id="rId26"/>
    <p:sldId id="299" r:id="rId27"/>
    <p:sldId id="303" r:id="rId28"/>
    <p:sldId id="304" r:id="rId29"/>
    <p:sldId id="322" r:id="rId30"/>
    <p:sldId id="311" r:id="rId31"/>
    <p:sldId id="333" r:id="rId32"/>
    <p:sldId id="331" r:id="rId33"/>
    <p:sldId id="316" r:id="rId34"/>
    <p:sldId id="312" r:id="rId35"/>
    <p:sldId id="326" r:id="rId36"/>
    <p:sldId id="327" r:id="rId37"/>
    <p:sldId id="328" r:id="rId38"/>
    <p:sldId id="329" r:id="rId3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6600"/>
    <a:srgbClr val="A10F7B"/>
    <a:srgbClr val="F33D19"/>
    <a:srgbClr val="007E39"/>
    <a:srgbClr val="AA1D06"/>
    <a:srgbClr val="FFFF99"/>
    <a:srgbClr val="FF3399"/>
    <a:srgbClr val="F5C7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8FE8C-5245-4342-BCBD-0138B0D51F34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16673-2012-45F3-AF40-E63D61CC0E8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2D6B6-0754-4A8B-81F1-DD47CCC81CD9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074A5-AC11-47B2-B445-9AEB53F262C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A4BE0E-9110-4397-A912-54E1B1307BEB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074A5-AC11-47B2-B445-9AEB53F262C1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417FE-01F5-4FFD-B7EF-AD3F30DC67CA}" type="datetimeFigureOut">
              <a:rPr lang="it-IT" smtClean="0"/>
              <a:pPr/>
              <a:t>04/06/2015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F1362-4B9D-439C-839F-3A2A945CD17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mailto:allergologia@spedalicivili.brescia.it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allergologia@spedalicivili.brescia.i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ALIMENTI E ALLERGIA</a:t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i="1" dirty="0" smtClean="0"/>
              <a:t>Massimo </a:t>
            </a:r>
            <a:r>
              <a:rPr lang="it-IT" b="1" i="1" dirty="0" err="1" smtClean="0"/>
              <a:t>Cinquini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714612" y="4786322"/>
            <a:ext cx="3771904" cy="1428760"/>
          </a:xfrm>
        </p:spPr>
        <p:txBody>
          <a:bodyPr>
            <a:normAutofit fontScale="25000" lnSpcReduction="20000"/>
          </a:bodyPr>
          <a:lstStyle/>
          <a:p>
            <a:r>
              <a:rPr lang="it-IT" b="1" cap="small" dirty="0"/>
              <a:t>SPEDALI CIVILI </a:t>
            </a:r>
            <a:r>
              <a:rPr lang="it-IT" b="1" cap="small" dirty="0" err="1"/>
              <a:t>DI</a:t>
            </a:r>
            <a:r>
              <a:rPr lang="it-IT" b="1" cap="small" dirty="0"/>
              <a:t> BRESCIA</a:t>
            </a:r>
            <a:endParaRPr lang="it-IT" b="1" dirty="0"/>
          </a:p>
          <a:p>
            <a:r>
              <a:rPr lang="it-IT" b="1" cap="small" dirty="0"/>
              <a:t>AZIENDA OSPEDALIERA</a:t>
            </a:r>
            <a:endParaRPr lang="it-IT" b="1" dirty="0"/>
          </a:p>
          <a:p>
            <a:r>
              <a:rPr lang="it-IT" b="1" dirty="0"/>
              <a:t>Dipartimento di MEDICINA</a:t>
            </a:r>
          </a:p>
          <a:p>
            <a:r>
              <a:rPr lang="it-IT" b="1" dirty="0" err="1"/>
              <a:t>S.S.V.D.</a:t>
            </a:r>
            <a:r>
              <a:rPr lang="it-IT" b="1" dirty="0"/>
              <a:t> di ALLERGOLOGIA</a:t>
            </a:r>
          </a:p>
          <a:p>
            <a:r>
              <a:rPr lang="it-IT" b="1" dirty="0"/>
              <a:t>Centro di Riferimento Regionale per la Diagnosi, </a:t>
            </a:r>
            <a:endParaRPr lang="it-IT" b="1" dirty="0" smtClean="0"/>
          </a:p>
          <a:p>
            <a:r>
              <a:rPr lang="it-IT" b="1" dirty="0" smtClean="0"/>
              <a:t>Cura </a:t>
            </a:r>
            <a:r>
              <a:rPr lang="it-IT" b="1" dirty="0"/>
              <a:t>e Prevenzione delle </a:t>
            </a:r>
            <a:r>
              <a:rPr lang="it-IT" b="1" dirty="0" err="1"/>
              <a:t>Allergopatie</a:t>
            </a:r>
            <a:endParaRPr lang="it-IT" b="1" dirty="0"/>
          </a:p>
          <a:p>
            <a:r>
              <a:rPr lang="it-IT" b="1" dirty="0"/>
              <a:t>Responsabile: Dott.ssa CINZIA TOSONI</a:t>
            </a:r>
          </a:p>
          <a:p>
            <a:r>
              <a:rPr lang="it-IT" b="1" cap="small" dirty="0"/>
              <a:t> </a:t>
            </a:r>
            <a:endParaRPr lang="it-IT" b="1" dirty="0"/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endParaRPr lang="it-IT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3857628"/>
            <a:ext cx="733425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INTOLLERANZA AL LATTOSIO</a:t>
            </a:r>
            <a:br>
              <a:rPr lang="it-IT" dirty="0" smtClean="0"/>
            </a:br>
            <a:endParaRPr lang="it-IT" sz="4000" i="1" dirty="0"/>
          </a:p>
        </p:txBody>
      </p:sp>
      <p:pic>
        <p:nvPicPr>
          <p:cNvPr id="5" name="Picture 4" descr="digiuno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1357322" cy="1357322"/>
          </a:xfrm>
          <a:prstGeom prst="rect">
            <a:avLst/>
          </a:prstGeom>
          <a:noFill/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357422" y="2214554"/>
            <a:ext cx="607223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 err="1" smtClean="0"/>
              <a:t>lattasi-plorizin</a:t>
            </a:r>
            <a:r>
              <a:rPr lang="it-IT" sz="2400" dirty="0" smtClean="0"/>
              <a:t> idrolasi (</a:t>
            </a:r>
            <a:r>
              <a:rPr lang="it-IT" sz="2400" dirty="0" err="1" smtClean="0"/>
              <a:t>ß-galattosidasi</a:t>
            </a:r>
            <a:r>
              <a:rPr lang="it-IT" sz="2400" dirty="0" smtClean="0"/>
              <a:t>) nell’</a:t>
            </a:r>
            <a:r>
              <a:rPr lang="it-IT" sz="2400" dirty="0" err="1" smtClean="0"/>
              <a:t>orletto</a:t>
            </a:r>
            <a:r>
              <a:rPr lang="it-IT" sz="2400" dirty="0" smtClean="0"/>
              <a:t> </a:t>
            </a:r>
            <a:r>
              <a:rPr lang="it-IT" sz="2400" dirty="0"/>
              <a:t>a </a:t>
            </a:r>
            <a:r>
              <a:rPr lang="it-IT" sz="2400" dirty="0" smtClean="0"/>
              <a:t>spazzola degli </a:t>
            </a:r>
            <a:r>
              <a:rPr lang="it-IT" sz="2400" dirty="0" err="1" smtClean="0"/>
              <a:t>enterociti</a:t>
            </a:r>
            <a:r>
              <a:rPr lang="it-IT" sz="2400" dirty="0" smtClean="0"/>
              <a:t> della </a:t>
            </a:r>
            <a:r>
              <a:rPr lang="it-IT" sz="2400" dirty="0"/>
              <a:t>mucosa digiunale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28596" y="4429132"/>
            <a:ext cx="82868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it-IT" sz="2400" dirty="0" smtClean="0"/>
              <a:t>scinde il </a:t>
            </a:r>
            <a:r>
              <a:rPr lang="it-IT" sz="2400" b="1" i="1" dirty="0">
                <a:solidFill>
                  <a:srgbClr val="FF0000"/>
                </a:solidFill>
              </a:rPr>
              <a:t>lattosio</a:t>
            </a:r>
            <a:r>
              <a:rPr lang="it-IT" sz="2400" dirty="0"/>
              <a:t> </a:t>
            </a:r>
            <a:r>
              <a:rPr lang="it-IT" sz="2400" dirty="0" smtClean="0"/>
              <a:t>in </a:t>
            </a:r>
            <a:r>
              <a:rPr lang="it-IT" sz="2400" b="1" dirty="0">
                <a:solidFill>
                  <a:srgbClr val="FF0000"/>
                </a:solidFill>
              </a:rPr>
              <a:t>glucosio e galattosio </a:t>
            </a:r>
            <a:endParaRPr lang="it-IT" sz="2400" b="1" dirty="0" smtClean="0">
              <a:solidFill>
                <a:srgbClr val="FF0000"/>
              </a:solidFill>
            </a:endParaRPr>
          </a:p>
          <a:p>
            <a:pPr algn="ctr"/>
            <a:endParaRPr lang="it-IT" sz="2400" dirty="0" smtClean="0">
              <a:solidFill>
                <a:srgbClr val="FF0000"/>
              </a:solidFill>
            </a:endParaRPr>
          </a:p>
          <a:p>
            <a:pPr algn="ctr"/>
            <a:r>
              <a:rPr lang="it-IT" sz="2400" dirty="0" err="1" smtClean="0"/>
              <a:t>perchè</a:t>
            </a:r>
            <a:r>
              <a:rPr lang="it-IT" sz="2400" dirty="0" smtClean="0"/>
              <a:t> </a:t>
            </a:r>
            <a:r>
              <a:rPr lang="it-IT" sz="2400" dirty="0"/>
              <a:t>avvenga il trasporto attraverso la </a:t>
            </a:r>
            <a:r>
              <a:rPr lang="it-IT" sz="2400" dirty="0" smtClean="0"/>
              <a:t>mucosa intestinale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INTOLLERANZA AL LATTOSIO</a:t>
            </a:r>
            <a:br>
              <a:rPr lang="it-IT" dirty="0" smtClean="0"/>
            </a:br>
            <a:endParaRPr lang="it-IT" sz="4000" i="1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85720" y="1571612"/>
            <a:ext cx="79994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 smtClean="0"/>
              <a:t>Se manca l’enzima, il lattosio rimane nel lume</a:t>
            </a:r>
          </a:p>
        </p:txBody>
      </p:sp>
      <p:sp>
        <p:nvSpPr>
          <p:cNvPr id="10" name="UTurnArrow"/>
          <p:cNvSpPr>
            <a:spLocks noEditPoints="1" noChangeArrowheads="1"/>
          </p:cNvSpPr>
          <p:nvPr/>
        </p:nvSpPr>
        <p:spPr bwMode="auto">
          <a:xfrm rot="5400000">
            <a:off x="6530977" y="1970089"/>
            <a:ext cx="1797053" cy="1142976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285720" y="2357430"/>
            <a:ext cx="64294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Effetto osmotico</a:t>
            </a:r>
            <a:r>
              <a:rPr lang="it-IT" sz="2400" dirty="0" smtClean="0">
                <a:solidFill>
                  <a:prstClr val="black"/>
                </a:solidFill>
              </a:rPr>
              <a:t>: richiamo di </a:t>
            </a:r>
            <a:r>
              <a:rPr lang="it-IT" sz="2400" dirty="0" err="1" smtClean="0">
                <a:solidFill>
                  <a:prstClr val="black"/>
                </a:solidFill>
              </a:rPr>
              <a:t>Na</a:t>
            </a:r>
            <a:r>
              <a:rPr lang="it-IT" sz="2000" baseline="30000" dirty="0" err="1" smtClean="0">
                <a:solidFill>
                  <a:prstClr val="black"/>
                </a:solidFill>
              </a:rPr>
              <a:t>+</a:t>
            </a:r>
            <a:r>
              <a:rPr lang="it-IT" sz="2400" dirty="0" smtClean="0">
                <a:solidFill>
                  <a:prstClr val="black"/>
                </a:solidFill>
              </a:rPr>
              <a:t> e H</a:t>
            </a:r>
            <a:r>
              <a:rPr lang="it-IT" sz="2400" baseline="-25000" dirty="0" smtClean="0">
                <a:solidFill>
                  <a:prstClr val="black"/>
                </a:solidFill>
              </a:rPr>
              <a:t>2</a:t>
            </a:r>
            <a:r>
              <a:rPr lang="it-IT" sz="2400" dirty="0" smtClean="0">
                <a:solidFill>
                  <a:prstClr val="black"/>
                </a:solidFill>
              </a:rPr>
              <a:t>O nel lume</a:t>
            </a:r>
          </a:p>
          <a:p>
            <a:pPr lvl="0">
              <a:spcBef>
                <a:spcPct val="50000"/>
              </a:spcBef>
            </a:pPr>
            <a:r>
              <a:rPr lang="it-IT" sz="2400" b="1" dirty="0" smtClean="0">
                <a:solidFill>
                  <a:srgbClr val="FF0000"/>
                </a:solidFill>
              </a:rPr>
              <a:t>Fermentazione</a:t>
            </a:r>
            <a:r>
              <a:rPr lang="it-IT" sz="2400" dirty="0" smtClean="0">
                <a:solidFill>
                  <a:prstClr val="black"/>
                </a:solidFill>
              </a:rPr>
              <a:t> con formazione di acidi organici, gas (CO</a:t>
            </a:r>
            <a:r>
              <a:rPr lang="it-IT" sz="2400" baseline="-25000" dirty="0" smtClean="0">
                <a:solidFill>
                  <a:prstClr val="black"/>
                </a:solidFill>
              </a:rPr>
              <a:t>2</a:t>
            </a:r>
            <a:r>
              <a:rPr lang="it-IT" sz="2400" dirty="0" smtClean="0">
                <a:solidFill>
                  <a:prstClr val="black"/>
                </a:solidFill>
              </a:rPr>
              <a:t>,H</a:t>
            </a:r>
            <a:r>
              <a:rPr lang="it-IT" sz="2400" baseline="-25000" dirty="0" smtClean="0">
                <a:solidFill>
                  <a:prstClr val="black"/>
                </a:solidFill>
              </a:rPr>
              <a:t>2</a:t>
            </a:r>
            <a:r>
              <a:rPr lang="it-IT" sz="2400" dirty="0" smtClean="0">
                <a:solidFill>
                  <a:prstClr val="black"/>
                </a:solidFill>
              </a:rPr>
              <a:t>) e H</a:t>
            </a:r>
            <a:r>
              <a:rPr lang="it-IT" sz="2400" baseline="-25000" dirty="0" smtClean="0">
                <a:solidFill>
                  <a:prstClr val="black"/>
                </a:solidFill>
              </a:rPr>
              <a:t>2</a:t>
            </a:r>
            <a:r>
              <a:rPr lang="it-IT" sz="2400" dirty="0" smtClean="0">
                <a:solidFill>
                  <a:prstClr val="black"/>
                </a:solidFill>
              </a:rPr>
              <a:t>O</a:t>
            </a: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714348" y="4500570"/>
            <a:ext cx="707236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prstClr val="black"/>
                </a:solidFill>
              </a:rPr>
              <a:t>Crampi addominali 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prstClr val="black"/>
                </a:solidFill>
              </a:rPr>
              <a:t>Distensione 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prstClr val="black"/>
                </a:solidFill>
              </a:rPr>
              <a:t>Diarrea – </a:t>
            </a:r>
            <a:r>
              <a:rPr lang="it-IT" sz="2400" b="1" i="1" dirty="0" err="1" smtClean="0">
                <a:solidFill>
                  <a:prstClr val="black"/>
                </a:solidFill>
              </a:rPr>
              <a:t>alvo</a:t>
            </a:r>
            <a:r>
              <a:rPr lang="it-IT" sz="2400" b="1" i="1" dirty="0" smtClean="0">
                <a:solidFill>
                  <a:prstClr val="black"/>
                </a:solidFill>
              </a:rPr>
              <a:t> alterno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prstClr val="black"/>
                </a:solidFill>
              </a:rPr>
              <a:t>Meteorismo - Flatulenza</a:t>
            </a:r>
            <a:endParaRPr lang="it-IT" sz="2400" b="1" i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e 7"/>
          <p:cNvSpPr/>
          <p:nvPr/>
        </p:nvSpPr>
        <p:spPr>
          <a:xfrm>
            <a:off x="1428728" y="3286124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 rot="1107914">
            <a:off x="1644950" y="3796607"/>
            <a:ext cx="3776299" cy="62587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INTOLLERANZA AL LATTOSIO</a:t>
            </a:r>
            <a:br>
              <a:rPr lang="it-IT" dirty="0" smtClean="0"/>
            </a:br>
            <a:endParaRPr lang="it-IT" sz="4000" i="1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85720" y="1571612"/>
            <a:ext cx="79994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 manca l’enzima, il lattosio rimane nel lume</a:t>
            </a:r>
          </a:p>
        </p:txBody>
      </p:sp>
      <p:sp>
        <p:nvSpPr>
          <p:cNvPr id="10" name="UTurnArrow"/>
          <p:cNvSpPr>
            <a:spLocks noEditPoints="1" noChangeArrowheads="1"/>
          </p:cNvSpPr>
          <p:nvPr/>
        </p:nvSpPr>
        <p:spPr bwMode="auto">
          <a:xfrm rot="5400000">
            <a:off x="6530977" y="1970089"/>
            <a:ext cx="1797053" cy="1142976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285720" y="2357430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Effetto osmotico: richiamo di </a:t>
            </a:r>
            <a:r>
              <a:rPr lang="it-IT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e H</a:t>
            </a:r>
            <a:r>
              <a:rPr lang="it-IT" sz="2400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 nel lume</a:t>
            </a:r>
          </a:p>
          <a:p>
            <a:pPr lvl="0">
              <a:spcBef>
                <a:spcPct val="50000"/>
              </a:spcBef>
            </a:pP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Fermentazione con formazione di acidi organici, gas (CO</a:t>
            </a:r>
            <a:r>
              <a:rPr lang="it-IT" sz="2400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  <a:r>
              <a:rPr lang="it-IT" sz="2400" b="1" dirty="0" smtClean="0">
                <a:solidFill>
                  <a:srgbClr val="FF0000"/>
                </a:solidFill>
              </a:rPr>
              <a:t>H</a:t>
            </a:r>
            <a:r>
              <a:rPr lang="it-IT" sz="2400" b="1" baseline="-25000" dirty="0" smtClean="0">
                <a:solidFill>
                  <a:srgbClr val="FF0000"/>
                </a:solidFill>
              </a:rPr>
              <a:t>2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e H</a:t>
            </a:r>
            <a:r>
              <a:rPr lang="it-IT" sz="2400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r>
              <a:rPr lang="it-IT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</a:t>
            </a:r>
            <a:endParaRPr lang="it-I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14348" y="4500570"/>
            <a:ext cx="707236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Crampi addominali 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Distensione 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Diarrea – </a:t>
            </a:r>
            <a:r>
              <a:rPr lang="it-IT" sz="24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alvo</a:t>
            </a:r>
            <a:r>
              <a:rPr lang="it-IT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alterno</a:t>
            </a:r>
          </a:p>
          <a:p>
            <a:pPr lvl="0">
              <a:spcBef>
                <a:spcPct val="50000"/>
              </a:spcBef>
            </a:pPr>
            <a:r>
              <a:rPr lang="it-IT" sz="24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Meteorismo - Flatulenza</a:t>
            </a:r>
            <a:endParaRPr lang="it-IT" sz="24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715008" y="4643446"/>
            <a:ext cx="2407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BREATH TEST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357174"/>
            <a:ext cx="8229600" cy="150019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 PROPOSITO </a:t>
            </a:r>
            <a:r>
              <a:rPr lang="it-IT" dirty="0" err="1" smtClean="0"/>
              <a:t>DI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smtClean="0"/>
              <a:t>INTOLLERANZA AL LATTOSIO</a:t>
            </a:r>
            <a:br>
              <a:rPr lang="it-IT" dirty="0" smtClean="0"/>
            </a:br>
            <a:endParaRPr lang="it-IT" sz="4000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285884" y="2285992"/>
            <a:ext cx="5286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it-IT" sz="2400" dirty="0" smtClean="0"/>
              <a:t> E’ una condizione </a:t>
            </a:r>
            <a:r>
              <a:rPr lang="it-IT" sz="2400" b="1" dirty="0" smtClean="0">
                <a:solidFill>
                  <a:srgbClr val="FF0000"/>
                </a:solidFill>
              </a:rPr>
              <a:t>MOLTO COMUNE</a:t>
            </a:r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 </a:t>
            </a:r>
            <a:r>
              <a:rPr lang="it-IT" sz="2400" dirty="0" err="1" smtClean="0"/>
              <a:t>overlap</a:t>
            </a:r>
            <a:r>
              <a:rPr lang="it-IT" sz="2400" dirty="0" smtClean="0"/>
              <a:t> con patologie organiche</a:t>
            </a:r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 </a:t>
            </a:r>
            <a:r>
              <a:rPr lang="it-IT" sz="2400" dirty="0" err="1" smtClean="0"/>
              <a:t>overlap</a:t>
            </a:r>
            <a:r>
              <a:rPr lang="it-IT" sz="2400" dirty="0" smtClean="0"/>
              <a:t> con intestino irritabile</a:t>
            </a:r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 </a:t>
            </a:r>
            <a:r>
              <a:rPr lang="it-IT" sz="2400" dirty="0" err="1" smtClean="0"/>
              <a:t>overlap</a:t>
            </a:r>
            <a:r>
              <a:rPr lang="it-IT" sz="2400" dirty="0" smtClean="0"/>
              <a:t> con </a:t>
            </a:r>
            <a:r>
              <a:rPr lang="it-IT" sz="2400" dirty="0" err="1" smtClean="0"/>
              <a:t>FODMAPs</a:t>
            </a:r>
            <a:endParaRPr lang="it-IT" sz="2400" dirty="0"/>
          </a:p>
        </p:txBody>
      </p:sp>
      <p:sp>
        <p:nvSpPr>
          <p:cNvPr id="16" name="UTurnArrow"/>
          <p:cNvSpPr>
            <a:spLocks noEditPoints="1" noChangeArrowheads="1"/>
          </p:cNvSpPr>
          <p:nvPr/>
        </p:nvSpPr>
        <p:spPr bwMode="auto">
          <a:xfrm rot="5400000">
            <a:off x="5607867" y="3250422"/>
            <a:ext cx="2857519" cy="1214414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2428892" y="4429132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err="1" smtClean="0"/>
              <a:t>Breath</a:t>
            </a:r>
            <a:r>
              <a:rPr lang="it-IT" sz="2800" b="1" dirty="0" smtClean="0"/>
              <a:t> test solo per pazienti interni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043758" cy="1143000"/>
          </a:xfrm>
        </p:spPr>
        <p:txBody>
          <a:bodyPr>
            <a:normAutofit/>
          </a:bodyPr>
          <a:lstStyle/>
          <a:p>
            <a:r>
              <a:rPr lang="it-IT" sz="4000" dirty="0" smtClean="0"/>
              <a:t>INTOLLERANZA 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34718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800" dirty="0" smtClean="0"/>
              <a:t>Reazioni indesiderate agli alimenti</a:t>
            </a:r>
          </a:p>
          <a:p>
            <a:pPr algn="ctr">
              <a:buNone/>
            </a:pPr>
            <a:endParaRPr lang="it-IT" sz="2000" dirty="0" smtClean="0"/>
          </a:p>
          <a:p>
            <a:pPr lvl="2"/>
            <a:r>
              <a:rPr lang="it-IT" sz="2800" dirty="0" smtClean="0"/>
              <a:t>NON tossi-infettive</a:t>
            </a:r>
          </a:p>
          <a:p>
            <a:pPr lvl="2"/>
            <a:r>
              <a:rPr lang="it-IT" sz="2800" dirty="0" smtClean="0"/>
              <a:t>NON </a:t>
            </a:r>
            <a:r>
              <a:rPr lang="it-IT" sz="2800" dirty="0" err="1" smtClean="0"/>
              <a:t>immunomediate</a:t>
            </a:r>
            <a:endParaRPr lang="it-IT" sz="1600" dirty="0" smtClean="0"/>
          </a:p>
          <a:p>
            <a:pPr lvl="8">
              <a:buNone/>
            </a:pPr>
            <a:r>
              <a:rPr lang="it-IT" sz="5400" dirty="0" smtClean="0"/>
              <a:t> =</a:t>
            </a:r>
          </a:p>
          <a:p>
            <a:pPr algn="ctr">
              <a:buNone/>
            </a:pPr>
            <a:r>
              <a:rPr lang="it-IT" sz="2800" b="1" dirty="0" smtClean="0"/>
              <a:t>INTOLLERANZE</a:t>
            </a:r>
          </a:p>
          <a:p>
            <a:pPr algn="ctr">
              <a:buNone/>
            </a:pPr>
            <a:endParaRPr lang="it-IT" sz="1000" dirty="0" smtClean="0"/>
          </a:p>
        </p:txBody>
      </p:sp>
      <p:sp>
        <p:nvSpPr>
          <p:cNvPr id="7" name="Rettangolo 6"/>
          <p:cNvSpPr/>
          <p:nvPr/>
        </p:nvSpPr>
        <p:spPr>
          <a:xfrm>
            <a:off x="0" y="4857760"/>
            <a:ext cx="8436019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Deficit enzimatici</a:t>
            </a:r>
          </a:p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Meccanismi farmacologici</a:t>
            </a:r>
          </a:p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5" name="Ovale 4"/>
          <p:cNvSpPr/>
          <p:nvPr/>
        </p:nvSpPr>
        <p:spPr>
          <a:xfrm>
            <a:off x="2143108" y="5286388"/>
            <a:ext cx="5715040" cy="11430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786346"/>
          </a:xfrm>
        </p:spPr>
        <p:txBody>
          <a:bodyPr/>
          <a:lstStyle/>
          <a:p>
            <a:pPr algn="just"/>
            <a:r>
              <a:rPr lang="it-IT" sz="2800" dirty="0" smtClean="0">
                <a:solidFill>
                  <a:srgbClr val="FF0000"/>
                </a:solidFill>
              </a:rPr>
              <a:t>Amine </a:t>
            </a:r>
            <a:r>
              <a:rPr lang="it-IT" sz="2800" dirty="0" err="1" smtClean="0">
                <a:solidFill>
                  <a:srgbClr val="FF0000"/>
                </a:solidFill>
              </a:rPr>
              <a:t>biogene</a:t>
            </a:r>
            <a:r>
              <a:rPr lang="it-IT" sz="2800" dirty="0" smtClean="0">
                <a:solidFill>
                  <a:srgbClr val="FF0000"/>
                </a:solidFill>
              </a:rPr>
              <a:t> </a:t>
            </a:r>
            <a:r>
              <a:rPr lang="it-IT" sz="2800" dirty="0" smtClean="0"/>
              <a:t>contenute in alimenti non ben conservati (tipicamente pesce in scatola)</a:t>
            </a:r>
          </a:p>
          <a:p>
            <a:pPr algn="just">
              <a:buNone/>
            </a:pPr>
            <a:endParaRPr lang="it-IT" sz="2800" dirty="0" smtClean="0"/>
          </a:p>
          <a:p>
            <a:pPr algn="just"/>
            <a:r>
              <a:rPr lang="it-IT" sz="2800" dirty="0" smtClean="0"/>
              <a:t>Effetti vasomotori e sulla </a:t>
            </a:r>
            <a:r>
              <a:rPr lang="it-IT" sz="2800" dirty="0" err="1" smtClean="0"/>
              <a:t>motilita’</a:t>
            </a:r>
            <a:r>
              <a:rPr lang="it-IT" sz="2800" dirty="0" smtClean="0"/>
              <a:t> intestinale </a:t>
            </a:r>
          </a:p>
          <a:p>
            <a:pPr algn="just"/>
            <a:endParaRPr lang="it-IT" sz="2800" dirty="0" smtClean="0"/>
          </a:p>
          <a:p>
            <a:pPr algn="just">
              <a:buNone/>
            </a:pPr>
            <a:r>
              <a:rPr lang="it-IT" sz="2800" dirty="0" smtClean="0"/>
              <a:t>		</a:t>
            </a:r>
            <a:r>
              <a:rPr lang="it-IT" sz="2800" b="1" dirty="0" smtClean="0">
                <a:solidFill>
                  <a:srgbClr val="FF0000"/>
                </a:solidFill>
              </a:rPr>
              <a:t>	        SIMULA l’ANAFILASSI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SINDROME SGOMBROIDE</a:t>
            </a:r>
            <a:br>
              <a:rPr lang="it-IT" dirty="0" smtClean="0"/>
            </a:br>
            <a:endParaRPr lang="it-IT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14546" y="1643050"/>
            <a:ext cx="5286412" cy="15001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2800" dirty="0" smtClean="0"/>
              <a:t>SOLFITI contenuti nei cibi</a:t>
            </a:r>
          </a:p>
          <a:p>
            <a:pPr algn="just">
              <a:buNone/>
            </a:pPr>
            <a:r>
              <a:rPr lang="it-IT" sz="2800" dirty="0" smtClean="0"/>
              <a:t>o aggiunti come </a:t>
            </a:r>
            <a:r>
              <a:rPr lang="it-IT" sz="2800" b="1" dirty="0" smtClean="0">
                <a:solidFill>
                  <a:srgbClr val="FF0000"/>
                </a:solidFill>
              </a:rPr>
              <a:t>conservanti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INTOLLERANZA A SOLFITI</a:t>
            </a:r>
            <a:br>
              <a:rPr lang="it-IT" dirty="0" smtClean="0"/>
            </a:br>
            <a:endParaRPr lang="it-IT" sz="4000" i="1" dirty="0"/>
          </a:p>
        </p:txBody>
      </p:sp>
      <p:sp>
        <p:nvSpPr>
          <p:cNvPr id="5" name="UTurnArrow"/>
          <p:cNvSpPr>
            <a:spLocks noEditPoints="1" noChangeArrowheads="1"/>
          </p:cNvSpPr>
          <p:nvPr/>
        </p:nvSpPr>
        <p:spPr bwMode="auto">
          <a:xfrm rot="5400000">
            <a:off x="5857867" y="2857515"/>
            <a:ext cx="3143273" cy="1000100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857224" y="3490272"/>
            <a:ext cx="7858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it-IT" sz="2400" dirty="0" smtClean="0"/>
              <a:t>Sintomi respiratori (asma)</a:t>
            </a:r>
          </a:p>
          <a:p>
            <a:pPr>
              <a:buFont typeface="Wingdings" pitchFamily="2" charset="2"/>
              <a:buChar char="Ø"/>
            </a:pPr>
            <a:endParaRPr lang="it-IT" sz="2400" dirty="0" smtClean="0"/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Sintomi cutanei (</a:t>
            </a:r>
            <a:r>
              <a:rPr lang="it-IT" sz="2400" dirty="0" err="1" smtClean="0"/>
              <a:t>flushing-orticaria</a:t>
            </a:r>
            <a:r>
              <a:rPr lang="it-IT" sz="2400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it-IT" sz="2400" dirty="0" smtClean="0"/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Sintomi gastro-intestinali (</a:t>
            </a:r>
            <a:r>
              <a:rPr lang="it-IT" sz="2400" dirty="0" err="1" smtClean="0"/>
              <a:t>nausea-vomito-crampi-diarrea</a:t>
            </a:r>
            <a:r>
              <a:rPr lang="it-IT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401080" cy="2582858"/>
          </a:xfrm>
        </p:spPr>
        <p:txBody>
          <a:bodyPr>
            <a:normAutofit fontScale="90000"/>
          </a:bodyPr>
          <a:lstStyle/>
          <a:p>
            <a:pPr lvl="0">
              <a:buBlip>
                <a:blip r:embed="rId2"/>
              </a:buBlip>
            </a:pPr>
            <a:r>
              <a:rPr lang="it-IT" sz="4000" dirty="0" smtClean="0">
                <a:solidFill>
                  <a:prstClr val="black"/>
                </a:solidFill>
              </a:rPr>
              <a:t> perché la dieta senza additivi (</a:t>
            </a:r>
            <a:r>
              <a:rPr lang="it-IT" sz="4000" dirty="0" err="1" smtClean="0">
                <a:solidFill>
                  <a:prstClr val="black"/>
                </a:solidFill>
              </a:rPr>
              <a:t>freedmann</a:t>
            </a:r>
            <a:r>
              <a:rPr lang="it-IT" sz="4000" dirty="0" smtClean="0">
                <a:solidFill>
                  <a:prstClr val="black"/>
                </a:solidFill>
              </a:rPr>
              <a:t>)?</a:t>
            </a:r>
            <a:r>
              <a:rPr lang="it-IT" dirty="0" smtClean="0">
                <a:solidFill>
                  <a:prstClr val="black"/>
                </a:solidFill>
              </a:rPr>
              <a:t/>
            </a:r>
            <a:br>
              <a:rPr lang="it-IT" dirty="0" smtClean="0">
                <a:solidFill>
                  <a:prstClr val="black"/>
                </a:solidFill>
              </a:rPr>
            </a:br>
            <a:r>
              <a:rPr lang="it-IT" dirty="0" smtClean="0">
                <a:solidFill>
                  <a:prstClr val="black"/>
                </a:solidFill>
              </a:rPr>
              <a:t/>
            </a:r>
            <a:br>
              <a:rPr lang="it-IT" dirty="0" smtClean="0">
                <a:solidFill>
                  <a:prstClr val="black"/>
                </a:solidFill>
              </a:rPr>
            </a:b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57187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>Perché alcuni </a:t>
            </a:r>
            <a:r>
              <a:rPr lang="it-IT" sz="3200" dirty="0" smtClean="0">
                <a:solidFill>
                  <a:srgbClr val="FF0000"/>
                </a:solidFill>
                <a:ea typeface="+mj-ea"/>
                <a:cs typeface="+mj-cs"/>
              </a:rPr>
              <a:t>ALIMENTI</a:t>
            </a:r>
            <a:br>
              <a:rPr lang="it-IT" sz="3200" dirty="0" smtClean="0">
                <a:solidFill>
                  <a:srgbClr val="FF0000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srgbClr val="FF0000"/>
                </a:solidFill>
                <a:ea typeface="+mj-ea"/>
                <a:cs typeface="+mj-cs"/>
              </a:rPr>
              <a:t>FACILITANO le dermatiti (ORTICARIA)</a:t>
            </a:r>
            <a:endParaRPr lang="it-IT" sz="3200" dirty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928662" y="5143512"/>
            <a:ext cx="7429552" cy="11430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ALLERGIA ALIMENTARE</a:t>
            </a:r>
            <a:br>
              <a:rPr lang="it-IT" dirty="0" smtClean="0"/>
            </a:br>
            <a:r>
              <a:rPr lang="it-IT" sz="4000" b="1" i="1" dirty="0" smtClean="0">
                <a:solidFill>
                  <a:srgbClr val="FF0000"/>
                </a:solidFill>
              </a:rPr>
              <a:t>i luoghi comuni</a:t>
            </a:r>
            <a:endParaRPr lang="it-IT" sz="4000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2332037"/>
            <a:ext cx="8929718" cy="4097359"/>
          </a:xfrm>
        </p:spPr>
        <p:txBody>
          <a:bodyPr>
            <a:normAutofit/>
          </a:bodyPr>
          <a:lstStyle/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SINTOMI GASTRO-INTESTINALI = ALLERGIA ALIMENTARE</a:t>
            </a:r>
          </a:p>
          <a:p>
            <a:pPr algn="ctr">
              <a:buBlip>
                <a:blip r:embed="rId2"/>
              </a:buBlip>
            </a:pP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DERMATITE = ALLERGIA ALIMENTARE</a:t>
            </a:r>
          </a:p>
          <a:p>
            <a:pPr algn="ctr">
              <a:buBlip>
                <a:blip r:embed="rId2"/>
              </a:buBlip>
            </a:pP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 non è allergia sarà INTOLLERANZA</a:t>
            </a:r>
          </a:p>
          <a:p>
            <a:pPr algn="ctr">
              <a:buBlip>
                <a:blip r:embed="rId2"/>
              </a:buBlip>
            </a:pPr>
            <a:endParaRPr lang="it-IT" sz="2800" dirty="0" smtClean="0"/>
          </a:p>
          <a:p>
            <a:pPr algn="ctr">
              <a:buBlip>
                <a:blip r:embed="rId2"/>
              </a:buBlip>
            </a:pPr>
            <a:r>
              <a:rPr lang="it-IT" sz="2800" b="1" dirty="0" smtClean="0">
                <a:solidFill>
                  <a:srgbClr val="FF0000"/>
                </a:solidFill>
              </a:rPr>
              <a:t>I TEST </a:t>
            </a:r>
            <a:r>
              <a:rPr lang="it-IT" sz="2800" dirty="0" smtClean="0"/>
              <a:t>rispondono a queste domande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2500306"/>
            <a:ext cx="8229600" cy="30718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9600" dirty="0" smtClean="0"/>
              <a:t>NO</a:t>
            </a:r>
          </a:p>
          <a:p>
            <a:pPr algn="ctr">
              <a:buNone/>
            </a:pPr>
            <a:endParaRPr lang="it-IT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71406" y="1714488"/>
            <a:ext cx="9001156" cy="235745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ALLERGIA ALIMENTARE</a:t>
            </a:r>
            <a:br>
              <a:rPr lang="it-IT" dirty="0" smtClean="0"/>
            </a:br>
            <a:r>
              <a:rPr lang="it-IT" sz="4000" b="1" i="1" dirty="0" smtClean="0">
                <a:solidFill>
                  <a:srgbClr val="FF0000"/>
                </a:solidFill>
              </a:rPr>
              <a:t>i luoghi comuni</a:t>
            </a:r>
            <a:endParaRPr lang="it-IT" sz="4000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2332037"/>
            <a:ext cx="8929718" cy="4097359"/>
          </a:xfrm>
        </p:spPr>
        <p:txBody>
          <a:bodyPr>
            <a:normAutofit/>
          </a:bodyPr>
          <a:lstStyle/>
          <a:p>
            <a:pPr algn="ctr">
              <a:buBlip>
                <a:blip r:embed="rId2"/>
              </a:buBlip>
            </a:pPr>
            <a:r>
              <a:rPr lang="it-IT" sz="2800" b="1" dirty="0" smtClean="0">
                <a:solidFill>
                  <a:srgbClr val="FF0000"/>
                </a:solidFill>
              </a:rPr>
              <a:t>SINTOMI GASTRO-INTESTINALI </a:t>
            </a:r>
            <a:r>
              <a:rPr lang="it-IT" sz="2800" dirty="0" smtClean="0"/>
              <a:t>= ALLERGIA ALIMENTARE</a:t>
            </a:r>
          </a:p>
          <a:p>
            <a:pPr algn="ctr">
              <a:buBlip>
                <a:blip r:embed="rId2"/>
              </a:buBlip>
            </a:pPr>
            <a:endParaRPr lang="it-IT" sz="2800" b="1" dirty="0" smtClean="0">
              <a:solidFill>
                <a:srgbClr val="FF0000"/>
              </a:solidFill>
            </a:endParaRPr>
          </a:p>
          <a:p>
            <a:pPr algn="ctr">
              <a:buBlip>
                <a:blip r:embed="rId2"/>
              </a:buBlip>
            </a:pPr>
            <a:r>
              <a:rPr lang="it-IT" sz="2800" b="1" dirty="0" smtClean="0">
                <a:solidFill>
                  <a:srgbClr val="FF0000"/>
                </a:solidFill>
              </a:rPr>
              <a:t>DERMATITE</a:t>
            </a:r>
            <a:r>
              <a:rPr lang="it-IT" sz="2800" dirty="0" smtClean="0">
                <a:solidFill>
                  <a:srgbClr val="FF0000"/>
                </a:solidFill>
              </a:rPr>
              <a:t> </a:t>
            </a:r>
            <a:r>
              <a:rPr lang="it-IT" sz="2800" dirty="0" smtClean="0"/>
              <a:t>= ALLERGIA ALIMENTARE</a:t>
            </a:r>
          </a:p>
          <a:p>
            <a:pPr algn="ctr">
              <a:buBlip>
                <a:blip r:embed="rId2"/>
              </a:buBlip>
            </a:pPr>
            <a:endParaRPr lang="it-IT" sz="2800" dirty="0" smtClean="0"/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 non è allergia sarà INTOLLERANZA</a:t>
            </a:r>
          </a:p>
          <a:p>
            <a:pPr algn="ctr">
              <a:buBlip>
                <a:blip r:embed="rId2"/>
              </a:buBlip>
            </a:pP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 TEST rispondono a queste domande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ccia in giù 6"/>
          <p:cNvSpPr/>
          <p:nvPr/>
        </p:nvSpPr>
        <p:spPr>
          <a:xfrm>
            <a:off x="4357686" y="3214686"/>
            <a:ext cx="1428760" cy="928694"/>
          </a:xfrm>
          <a:prstGeom prst="downArrow">
            <a:avLst/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TEST ALLERGOLOGICI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96877"/>
            <a:ext cx="8229600" cy="828668"/>
          </a:xfrm>
        </p:spPr>
        <p:txBody>
          <a:bodyPr/>
          <a:lstStyle/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RICERCA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IGE SPECIFICHE </a:t>
            </a:r>
          </a:p>
          <a:p>
            <a:pPr>
              <a:buNone/>
            </a:pPr>
            <a:endParaRPr lang="it-IT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85720" y="3929066"/>
            <a:ext cx="864399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endParaRPr lang="it-IT" sz="2000" dirty="0" smtClean="0">
              <a:solidFill>
                <a:prstClr val="black"/>
              </a:solidFill>
            </a:endParaRPr>
          </a:p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</a:pPr>
            <a:r>
              <a:rPr lang="it-IT" sz="2000" b="1" dirty="0" smtClean="0">
                <a:solidFill>
                  <a:srgbClr val="FF0000"/>
                </a:solidFill>
              </a:rPr>
              <a:t>E’ UN ESAME </a:t>
            </a:r>
            <a:r>
              <a:rPr lang="it-IT" sz="2000" b="1" dirty="0" err="1" smtClean="0">
                <a:solidFill>
                  <a:srgbClr val="FF0000"/>
                </a:solidFill>
              </a:rPr>
              <a:t>DI</a:t>
            </a:r>
            <a:r>
              <a:rPr lang="it-IT" sz="2000" b="1" dirty="0" smtClean="0">
                <a:solidFill>
                  <a:srgbClr val="FF0000"/>
                </a:solidFill>
              </a:rPr>
              <a:t> SECONDO LIVELLO</a:t>
            </a:r>
          </a:p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</a:pPr>
            <a:r>
              <a:rPr lang="it-IT" sz="2000" b="1" dirty="0" smtClean="0">
                <a:solidFill>
                  <a:srgbClr val="FF0000"/>
                </a:solidFill>
              </a:rPr>
              <a:t>VA INTERPRETATO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28596" y="2786058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2400" dirty="0" smtClean="0"/>
              <a:t>		Test cutanei: </a:t>
            </a:r>
            <a:r>
              <a:rPr lang="it-IT" sz="2400" b="1" dirty="0" err="1" smtClean="0">
                <a:solidFill>
                  <a:srgbClr val="FF0000"/>
                </a:solidFill>
              </a:rPr>
              <a:t>prick</a:t>
            </a:r>
            <a:r>
              <a:rPr lang="it-IT" sz="2400" b="1" dirty="0" smtClean="0">
                <a:solidFill>
                  <a:srgbClr val="FF0000"/>
                </a:solidFill>
              </a:rPr>
              <a:t> test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FF0000"/>
                </a:solidFill>
              </a:rPr>
              <a:t>		</a:t>
            </a:r>
            <a:r>
              <a:rPr lang="it-IT" sz="2400" dirty="0" smtClean="0"/>
              <a:t>Test di laboratorio: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RAST</a:t>
            </a:r>
            <a:endPara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2285984" y="3357562"/>
            <a:ext cx="3168353" cy="1872208"/>
            <a:chOff x="5004047" y="1700808"/>
            <a:chExt cx="3168353" cy="1872208"/>
          </a:xfrm>
        </p:grpSpPr>
        <p:pic>
          <p:nvPicPr>
            <p:cNvPr id="9" name="Picture 3" descr="C:\Documents and Settings\cinquinim\Documenti\Immagini\prick.bm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4788023" y="1916832"/>
              <a:ext cx="1872208" cy="1440160"/>
            </a:xfrm>
            <a:prstGeom prst="rect">
              <a:avLst/>
            </a:prstGeom>
            <a:noFill/>
          </p:spPr>
        </p:pic>
        <p:pic>
          <p:nvPicPr>
            <p:cNvPr id="10" name="Picture 4" descr="C:\Documents and Settings\cinquinim\Documenti\Immagini\prick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6588693" y="1989309"/>
              <a:ext cx="1851054" cy="131636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2868610"/>
          </a:xfrm>
        </p:spPr>
        <p:txBody>
          <a:bodyPr>
            <a:normAutofit/>
          </a:bodyPr>
          <a:lstStyle/>
          <a:p>
            <a:pPr lvl="0">
              <a:buBlip>
                <a:blip r:embed="rId2"/>
              </a:buBlip>
            </a:pPr>
            <a:r>
              <a:rPr lang="it-IT" sz="3200" dirty="0" smtClean="0">
                <a:solidFill>
                  <a:prstClr val="black"/>
                </a:solidFill>
              </a:rPr>
              <a:t> E’ possibile essere allergico a un alimento </a:t>
            </a:r>
            <a:br>
              <a:rPr lang="it-IT" sz="3200" dirty="0" smtClean="0">
                <a:solidFill>
                  <a:prstClr val="black"/>
                </a:solidFill>
              </a:rPr>
            </a:br>
            <a:r>
              <a:rPr lang="it-IT" sz="3200" dirty="0" smtClean="0">
                <a:solidFill>
                  <a:prstClr val="black"/>
                </a:solidFill>
              </a:rPr>
              <a:t>se il </a:t>
            </a:r>
            <a:r>
              <a:rPr lang="it-IT" sz="3200" dirty="0" smtClean="0">
                <a:solidFill>
                  <a:srgbClr val="FF0000"/>
                </a:solidFill>
              </a:rPr>
              <a:t>RAST è NEGATIVO</a:t>
            </a:r>
            <a:r>
              <a:rPr lang="it-IT" sz="3200" dirty="0" smtClean="0">
                <a:solidFill>
                  <a:prstClr val="black"/>
                </a:solidFill>
              </a:rPr>
              <a:t/>
            </a:r>
            <a:br>
              <a:rPr lang="it-IT" sz="3200" dirty="0" smtClean="0">
                <a:solidFill>
                  <a:prstClr val="black"/>
                </a:solidFill>
              </a:rPr>
            </a:br>
            <a:r>
              <a:rPr lang="it-IT" sz="3200" dirty="0" smtClean="0">
                <a:solidFill>
                  <a:prstClr val="black"/>
                </a:solidFill>
              </a:rPr>
              <a:t/>
            </a:r>
            <a:br>
              <a:rPr lang="it-IT" sz="3200" dirty="0" smtClean="0">
                <a:solidFill>
                  <a:prstClr val="black"/>
                </a:solidFill>
              </a:rPr>
            </a:br>
            <a:endParaRPr lang="it-IT" sz="3200" dirty="0">
              <a:solidFill>
                <a:prstClr val="black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000100" y="3786190"/>
            <a:ext cx="73628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>SI!</a:t>
            </a:r>
            <a:b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it-IT" sz="3200" dirty="0" smtClean="0">
                <a:solidFill>
                  <a:srgbClr val="FF0000"/>
                </a:solidFill>
                <a:ea typeface="+mj-ea"/>
                <a:cs typeface="+mj-cs"/>
              </a:rPr>
              <a:t>VA INTERPRETATO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2868610"/>
          </a:xfrm>
        </p:spPr>
        <p:txBody>
          <a:bodyPr>
            <a:normAutofit/>
          </a:bodyPr>
          <a:lstStyle/>
          <a:p>
            <a:pPr lvl="0">
              <a:buBlip>
                <a:blip r:embed="rId2"/>
              </a:buBlip>
            </a:pPr>
            <a:r>
              <a:rPr lang="it-IT" sz="3200" dirty="0" smtClean="0">
                <a:solidFill>
                  <a:prstClr val="black"/>
                </a:solidFill>
              </a:rPr>
              <a:t> E’ possibile essere allergico a un alimento “senza saperlo”?</a:t>
            </a:r>
            <a:br>
              <a:rPr lang="it-IT" sz="3200" dirty="0" smtClean="0">
                <a:solidFill>
                  <a:prstClr val="black"/>
                </a:solidFill>
              </a:rPr>
            </a:br>
            <a:r>
              <a:rPr lang="it-IT" sz="3200" dirty="0" smtClean="0">
                <a:solidFill>
                  <a:prstClr val="black"/>
                </a:solidFill>
              </a:rPr>
              <a:t/>
            </a:r>
            <a:br>
              <a:rPr lang="it-IT" sz="3200" dirty="0" smtClean="0">
                <a:solidFill>
                  <a:prstClr val="black"/>
                </a:solidFill>
              </a:rPr>
            </a:b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500166" y="3214686"/>
            <a:ext cx="596267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>NO!</a:t>
            </a:r>
            <a:b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it-IT" sz="32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t-IT" sz="3200" dirty="0" smtClean="0">
                <a:solidFill>
                  <a:srgbClr val="FF0000"/>
                </a:solidFill>
                <a:ea typeface="+mj-ea"/>
                <a:cs typeface="+mj-cs"/>
              </a:rPr>
              <a:t>NON VA USATO COME SCREENING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7356" y="285728"/>
            <a:ext cx="5815062" cy="922114"/>
          </a:xfrm>
          <a:ln w="28575">
            <a:noFill/>
          </a:ln>
        </p:spPr>
        <p:txBody>
          <a:bodyPr>
            <a:noAutofit/>
          </a:bodyPr>
          <a:lstStyle/>
          <a:p>
            <a:r>
              <a:rPr lang="it-IT" sz="4000" dirty="0" smtClean="0"/>
              <a:t>ALLERGIA ALLA PESCA</a:t>
            </a:r>
            <a:endParaRPr lang="it-IT" sz="40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214414" y="2143116"/>
          <a:ext cx="6677050" cy="273630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876681"/>
                <a:gridCol w="1098535"/>
                <a:gridCol w="783702"/>
                <a:gridCol w="989521"/>
                <a:gridCol w="1134926"/>
                <a:gridCol w="1793685"/>
              </a:tblGrid>
              <a:tr h="100811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Prick</a:t>
                      </a:r>
                      <a:r>
                        <a:rPr lang="it-IT" dirty="0" smtClean="0"/>
                        <a:t> </a:t>
                      </a:r>
                    </a:p>
                    <a:p>
                      <a:r>
                        <a:rPr lang="it-IT" dirty="0" smtClean="0"/>
                        <a:t>con </a:t>
                      </a:r>
                    </a:p>
                    <a:p>
                      <a:r>
                        <a:rPr lang="it-IT" dirty="0" smtClean="0"/>
                        <a:t>estratto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Prick</a:t>
                      </a:r>
                      <a:endParaRPr lang="it-IT" dirty="0" smtClean="0"/>
                    </a:p>
                    <a:p>
                      <a:r>
                        <a:rPr lang="it-IT" dirty="0" err="1" smtClean="0"/>
                        <a:t>to</a:t>
                      </a:r>
                      <a:r>
                        <a:rPr lang="it-IT" dirty="0" smtClean="0"/>
                        <a:t> </a:t>
                      </a:r>
                    </a:p>
                    <a:p>
                      <a:r>
                        <a:rPr lang="it-IT" dirty="0" err="1" smtClean="0"/>
                        <a:t>prick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RAST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Livello di Rischio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Alimenti </a:t>
                      </a:r>
                    </a:p>
                    <a:p>
                      <a:r>
                        <a:rPr lang="it-IT" dirty="0" smtClean="0"/>
                        <a:t>cross  reattivi</a:t>
                      </a:r>
                      <a:endParaRPr lang="it-IT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Cinzia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Mario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Chiara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?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357190" y="1285860"/>
            <a:ext cx="87154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</a:rPr>
              <a:t>La pesca “provoca gonfiore e prude in bocca” a Cinzia, Mario e </a:t>
            </a:r>
            <a:r>
              <a:rPr lang="it-IT" sz="2200" b="1" dirty="0" err="1" smtClean="0">
                <a:solidFill>
                  <a:srgbClr val="FF0000"/>
                </a:solidFill>
              </a:rPr>
              <a:t>Chiara…</a:t>
            </a:r>
            <a:r>
              <a:rPr lang="it-IT" sz="2200" b="1" dirty="0" smtClean="0">
                <a:solidFill>
                  <a:srgbClr val="FF0000"/>
                </a:solidFill>
              </a:rPr>
              <a:t>.. 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3"/>
          <p:cNvSpPr>
            <a:spLocks noGrp="1"/>
          </p:cNvSpPr>
          <p:nvPr>
            <p:ph idx="1"/>
          </p:nvPr>
        </p:nvSpPr>
        <p:spPr>
          <a:xfrm>
            <a:off x="571472" y="5143512"/>
            <a:ext cx="8143932" cy="135732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Blip>
                <a:blip r:embed="rId2"/>
              </a:buBlip>
              <a:defRPr/>
            </a:pPr>
            <a:r>
              <a:rPr lang="it-IT" sz="2400" b="1" dirty="0" smtClean="0">
                <a:cs typeface="Times New Roman" pitchFamily="18" charset="0"/>
              </a:rPr>
              <a:t>Ogni alimento contiene </a:t>
            </a:r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diversi allergeni </a:t>
            </a:r>
            <a:r>
              <a:rPr lang="it-IT" sz="2400" b="1" dirty="0" smtClean="0">
                <a:cs typeface="Times New Roman" pitchFamily="18" charset="0"/>
              </a:rPr>
              <a:t>che possono </a:t>
            </a:r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essere o non essere presenti</a:t>
            </a:r>
            <a:r>
              <a:rPr lang="it-IT" sz="2400" b="1" dirty="0" smtClean="0">
                <a:cs typeface="Times New Roman" pitchFamily="18" charset="0"/>
              </a:rPr>
              <a:t> nell’estratto diagnostico</a:t>
            </a:r>
            <a:endParaRPr lang="it-IT" sz="2400" b="1" dirty="0" smtClean="0"/>
          </a:p>
          <a:p>
            <a:pPr algn="just">
              <a:lnSpc>
                <a:spcPct val="90000"/>
              </a:lnSpc>
              <a:buNone/>
              <a:defRPr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it-IT" sz="2400" dirty="0" smtClean="0">
              <a:cs typeface="Times New Roman" pitchFamily="18" charset="0"/>
            </a:endParaRPr>
          </a:p>
          <a:p>
            <a:pPr algn="just">
              <a:buNone/>
            </a:pPr>
            <a:endParaRPr lang="it-IT" sz="2400" dirty="0"/>
          </a:p>
        </p:txBody>
      </p:sp>
      <p:sp>
        <p:nvSpPr>
          <p:cNvPr id="6" name="Rettangolo 5"/>
          <p:cNvSpPr/>
          <p:nvPr/>
        </p:nvSpPr>
        <p:spPr>
          <a:xfrm>
            <a:off x="571472" y="6029456"/>
            <a:ext cx="8143932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/>
            </a:pPr>
            <a:r>
              <a:rPr lang="it-IT" sz="2400" b="1" dirty="0" smtClean="0">
                <a:solidFill>
                  <a:prstClr val="black"/>
                </a:solidFill>
                <a:cs typeface="Times New Roman" pitchFamily="18" charset="0"/>
              </a:rPr>
              <a:t>La reazione ad un alimento dipende dalle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caratteristiche dell’allergene a cui si reagisce</a:t>
            </a:r>
          </a:p>
        </p:txBody>
      </p:sp>
      <p:sp>
        <p:nvSpPr>
          <p:cNvPr id="9" name="Ovale 8"/>
          <p:cNvSpPr/>
          <p:nvPr/>
        </p:nvSpPr>
        <p:spPr>
          <a:xfrm>
            <a:off x="2071670" y="2928934"/>
            <a:ext cx="1000132" cy="928694"/>
          </a:xfrm>
          <a:prstGeom prst="ellipse">
            <a:avLst/>
          </a:prstGeom>
          <a:solidFill>
            <a:schemeClr val="accent1">
              <a:alpha val="11000"/>
            </a:schemeClr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 rot="5400000">
            <a:off x="1948974" y="4163560"/>
            <a:ext cx="1285883" cy="6740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5246021" y="3044028"/>
            <a:ext cx="2040623" cy="670724"/>
          </a:xfrm>
          <a:prstGeom prst="ellipse">
            <a:avLst/>
          </a:prstGeom>
          <a:solidFill>
            <a:schemeClr val="accent1">
              <a:alpha val="11000"/>
            </a:schemeClr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 rot="5400000">
            <a:off x="5027387" y="4527332"/>
            <a:ext cx="2286017" cy="6608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9" grpId="0" animBg="1"/>
      <p:bldP spid="10" grpId="0" animBg="1"/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ccia in giù 6"/>
          <p:cNvSpPr/>
          <p:nvPr/>
        </p:nvSpPr>
        <p:spPr>
          <a:xfrm rot="16200000">
            <a:off x="3643306" y="1857364"/>
            <a:ext cx="857256" cy="18573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it-IT" sz="4000" dirty="0" smtClean="0"/>
              <a:t>TEST ALLERGOLOGICI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828668"/>
          </a:xfrm>
        </p:spPr>
        <p:txBody>
          <a:bodyPr/>
          <a:lstStyle/>
          <a:p>
            <a:pPr algn="ctr">
              <a:buNone/>
            </a:pPr>
            <a:r>
              <a:rPr lang="it-IT" b="1" dirty="0" smtClean="0"/>
              <a:t>RICERCA </a:t>
            </a:r>
            <a:r>
              <a:rPr lang="it-IT" b="1" dirty="0" err="1" smtClean="0"/>
              <a:t>DI</a:t>
            </a:r>
            <a:r>
              <a:rPr lang="it-IT" b="1" dirty="0" smtClean="0"/>
              <a:t> IGE SPECIFICHE </a:t>
            </a:r>
          </a:p>
          <a:p>
            <a:pPr>
              <a:buNone/>
            </a:pPr>
            <a:endParaRPr lang="it-IT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857224" y="2357430"/>
            <a:ext cx="27146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prick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test </a:t>
            </a:r>
          </a:p>
          <a:p>
            <a:pPr algn="ctr"/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RAST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it-IT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643570" y="2357430"/>
            <a:ext cx="28432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l’alimento </a:t>
            </a:r>
          </a:p>
          <a:p>
            <a:pPr algn="ctr"/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TOTO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Freccia in giù 11"/>
          <p:cNvSpPr/>
          <p:nvPr/>
        </p:nvSpPr>
        <p:spPr>
          <a:xfrm rot="16200000">
            <a:off x="3643306" y="3714752"/>
            <a:ext cx="857256" cy="18573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57224" y="4214818"/>
            <a:ext cx="27146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prick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test </a:t>
            </a:r>
          </a:p>
          <a:p>
            <a:pPr algn="ctr"/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RAST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it-IT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643570" y="4214818"/>
            <a:ext cx="28432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le proteine che lo compongono</a:t>
            </a:r>
          </a:p>
          <a:p>
            <a:pPr algn="ctr"/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(RICOMBINANTI)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build="p"/>
      <p:bldP spid="11" grpId="0"/>
      <p:bldP spid="12" grpId="0" animBg="1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3776663" y="6492899"/>
            <a:ext cx="2286000" cy="365125"/>
          </a:xfrm>
        </p:spPr>
        <p:txBody>
          <a:bodyPr/>
          <a:lstStyle/>
          <a:p>
            <a:pPr>
              <a:defRPr/>
            </a:pPr>
            <a:fld id="{5EF66532-21E0-4D2C-ABF7-7BE1B25B2E4A}" type="slidenum">
              <a:rPr lang="it-IT" altLang="en-US"/>
              <a:pPr>
                <a:defRPr/>
              </a:pPr>
              <a:t>25</a:t>
            </a:fld>
            <a:endParaRPr lang="it-IT" altLang="en-US"/>
          </a:p>
        </p:txBody>
      </p:sp>
      <p:pic>
        <p:nvPicPr>
          <p:cNvPr id="2918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146199"/>
            <a:ext cx="4387850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500688" y="1201762"/>
            <a:ext cx="29527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>
                <a:solidFill>
                  <a:srgbClr val="003976"/>
                </a:solidFill>
                <a:latin typeface="Bodoni MT" pitchFamily="18" charset="0"/>
              </a:rPr>
              <a:t>Dalla fonte allergenica intera….</a:t>
            </a:r>
          </a:p>
        </p:txBody>
      </p:sp>
      <p:sp>
        <p:nvSpPr>
          <p:cNvPr id="291846" name="AutoShape 6"/>
          <p:cNvSpPr>
            <a:spLocks noChangeArrowheads="1"/>
          </p:cNvSpPr>
          <p:nvPr/>
        </p:nvSpPr>
        <p:spPr bwMode="auto">
          <a:xfrm>
            <a:off x="6858000" y="2238399"/>
            <a:ext cx="503238" cy="2159000"/>
          </a:xfrm>
          <a:prstGeom prst="downArrow">
            <a:avLst>
              <a:gd name="adj1" fmla="val 18611"/>
              <a:gd name="adj2" fmla="val 88963"/>
            </a:avLst>
          </a:prstGeom>
          <a:solidFill>
            <a:srgbClr val="0A2869"/>
          </a:solidFill>
          <a:ln w="9525" algn="ctr">
            <a:solidFill>
              <a:srgbClr val="0A286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</a:endParaRPr>
          </a:p>
        </p:txBody>
      </p:sp>
      <p:sp>
        <p:nvSpPr>
          <p:cNvPr id="291847" name="Text Box 7"/>
          <p:cNvSpPr txBox="1">
            <a:spLocks noChangeArrowheads="1"/>
          </p:cNvSpPr>
          <p:nvPr/>
        </p:nvSpPr>
        <p:spPr bwMode="auto">
          <a:xfrm>
            <a:off x="5500688" y="4810149"/>
            <a:ext cx="29527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>
                <a:solidFill>
                  <a:srgbClr val="003976"/>
                </a:solidFill>
                <a:latin typeface="Bodoni MT" pitchFamily="18" charset="0"/>
              </a:rPr>
              <a:t>…alla singola proteina allergizzante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1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1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1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6" grpId="0" animBg="1"/>
      <p:bldP spid="29184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-16"/>
            <a:ext cx="8229600" cy="1143000"/>
          </a:xfrm>
        </p:spPr>
        <p:txBody>
          <a:bodyPr/>
          <a:lstStyle/>
          <a:p>
            <a:r>
              <a:rPr lang="it-IT" sz="4000" dirty="0" smtClean="0"/>
              <a:t>RICOMBINANTI</a:t>
            </a:r>
            <a:endParaRPr lang="it-IT" sz="40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357158" y="1267901"/>
            <a:ext cx="8229600" cy="135732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Blip>
                <a:blip r:embed="rId2"/>
              </a:buBlip>
              <a:defRPr/>
            </a:pPr>
            <a:r>
              <a:rPr lang="it-IT" sz="2400" dirty="0" smtClean="0">
                <a:cs typeface="Times New Roman" pitchFamily="18" charset="0"/>
              </a:rPr>
              <a:t>Ogni alimento </a:t>
            </a:r>
            <a:r>
              <a:rPr lang="it-IT" sz="2400" dirty="0" err="1" smtClean="0">
                <a:cs typeface="Times New Roman" pitchFamily="18" charset="0"/>
              </a:rPr>
              <a:t>puo’</a:t>
            </a:r>
            <a:r>
              <a:rPr lang="it-IT" sz="2400" dirty="0" smtClean="0">
                <a:cs typeface="Times New Roman" pitchFamily="18" charset="0"/>
              </a:rPr>
              <a:t> contenere </a:t>
            </a:r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allergeni specie specifici </a:t>
            </a:r>
            <a:r>
              <a:rPr lang="it-IT" sz="2400" dirty="0" smtClean="0">
                <a:cs typeface="Times New Roman" pitchFamily="18" charset="0"/>
              </a:rPr>
              <a:t>e altri simili in alimenti diversi, che possono essere </a:t>
            </a:r>
            <a:r>
              <a:rPr lang="it-IT" sz="2400" b="1" dirty="0" smtClean="0">
                <a:solidFill>
                  <a:srgbClr val="009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cross-reagenti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it-IT" sz="2400" dirty="0" smtClean="0"/>
              <a:t> </a:t>
            </a:r>
          </a:p>
          <a:p>
            <a:pPr algn="just">
              <a:lnSpc>
                <a:spcPct val="90000"/>
              </a:lnSpc>
              <a:buBlip>
                <a:blip r:embed="rId2"/>
              </a:buBlip>
              <a:defRPr/>
            </a:pP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endParaRPr lang="it-IT" sz="2400" dirty="0" smtClean="0">
              <a:cs typeface="Times New Roman" pitchFamily="18" charset="0"/>
            </a:endParaRPr>
          </a:p>
          <a:p>
            <a:pPr algn="just">
              <a:buNone/>
            </a:pPr>
            <a:endParaRPr lang="it-IT" sz="2400" dirty="0"/>
          </a:p>
        </p:txBody>
      </p:sp>
      <p:sp>
        <p:nvSpPr>
          <p:cNvPr id="5" name="Rettangolo 4"/>
          <p:cNvSpPr/>
          <p:nvPr/>
        </p:nvSpPr>
        <p:spPr>
          <a:xfrm>
            <a:off x="285720" y="5482743"/>
            <a:ext cx="828680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90000"/>
              </a:lnSpc>
              <a:spcBef>
                <a:spcPct val="20000"/>
              </a:spcBef>
              <a:buBlip>
                <a:blip r:embed="rId2"/>
              </a:buBlip>
              <a:defRPr/>
            </a:pPr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La reazione ad un alimento (</a:t>
            </a:r>
            <a:r>
              <a:rPr lang="it-IT" sz="2400" dirty="0" err="1" smtClean="0">
                <a:solidFill>
                  <a:prstClr val="black"/>
                </a:solidFill>
                <a:cs typeface="Times New Roman" pitchFamily="18" charset="0"/>
              </a:rPr>
              <a:t>severita’</a:t>
            </a:r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) dipende dalle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caratteristiche chimico/fisiche del sensibilizzante primario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85720" y="2428868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it-IT" sz="2400" dirty="0" smtClean="0"/>
              <a:t> Esistono allergeni cross-reagenti fra pollini e alimenti, chiamati </a:t>
            </a:r>
            <a:r>
              <a:rPr lang="it-IT" sz="2400" b="1" dirty="0" smtClean="0">
                <a:solidFill>
                  <a:srgbClr val="007E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pan-allergeni</a:t>
            </a:r>
            <a:r>
              <a:rPr lang="it-IT" sz="2400" dirty="0" smtClean="0"/>
              <a:t> (e fra allergeni di origine animale)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14282" y="3839669"/>
            <a:ext cx="8929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it-IT" sz="2400" dirty="0" smtClean="0"/>
              <a:t> E’ possibile identificare un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sensibilizzante primario</a:t>
            </a:r>
            <a:r>
              <a:rPr lang="it-IT" sz="2400" dirty="0" smtClean="0"/>
              <a:t>, che </a:t>
            </a:r>
            <a:r>
              <a:rPr lang="it-IT" sz="2400" dirty="0" err="1" smtClean="0"/>
              <a:t>puo’</a:t>
            </a:r>
            <a:r>
              <a:rPr lang="it-IT" sz="2400" dirty="0" smtClean="0"/>
              <a:t> essere:</a:t>
            </a:r>
          </a:p>
          <a:p>
            <a:pPr lvl="1">
              <a:buFontTx/>
              <a:buChar char="-"/>
            </a:pPr>
            <a:r>
              <a:rPr lang="it-IT" sz="2400" dirty="0" smtClean="0"/>
              <a:t> un </a:t>
            </a:r>
            <a:r>
              <a:rPr lang="it-IT" sz="2400" b="1" dirty="0" smtClean="0">
                <a:solidFill>
                  <a:srgbClr val="FF6600"/>
                </a:solidFill>
              </a:rPr>
              <a:t>allergene specie specifico </a:t>
            </a:r>
            <a:r>
              <a:rPr lang="it-IT" sz="2400" dirty="0" smtClean="0"/>
              <a:t>(proteine di deposito della nocciola) oppure un </a:t>
            </a:r>
            <a:r>
              <a:rPr lang="it-IT" sz="2400" dirty="0" smtClean="0">
                <a:solidFill>
                  <a:srgbClr val="007E39"/>
                </a:solidFill>
              </a:rPr>
              <a:t>pan-allergene </a:t>
            </a:r>
            <a:r>
              <a:rPr lang="it-IT" sz="2400" dirty="0" smtClean="0"/>
              <a:t>(PR10 della betulla, LTP della pesca)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785918" y="1785926"/>
            <a:ext cx="6000792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400" dirty="0" smtClean="0">
                <a:cs typeface="Times New Roman" pitchFamily="18" charset="0"/>
              </a:rPr>
              <a:t>	</a:t>
            </a:r>
          </a:p>
          <a:p>
            <a:pPr>
              <a:defRPr/>
            </a:pPr>
            <a:r>
              <a:rPr lang="it-IT" sz="2400" dirty="0" smtClean="0">
                <a:cs typeface="Times New Roman" pitchFamily="18" charset="0"/>
              </a:rPr>
              <a:t>ALLERGENI </a:t>
            </a:r>
            <a:r>
              <a:rPr lang="it-IT" sz="2400" b="1" dirty="0" smtClean="0">
                <a:solidFill>
                  <a:srgbClr val="009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GASTROLABILI/</a:t>
            </a:r>
            <a:r>
              <a:rPr lang="it-IT" sz="2400" dirty="0" smtClean="0">
                <a:cs typeface="Times New Roman" pitchFamily="18" charset="0"/>
              </a:rPr>
              <a:t> </a:t>
            </a:r>
            <a:r>
              <a:rPr lang="it-IT" sz="2400" b="1" dirty="0" smtClean="0">
                <a:solidFill>
                  <a:srgbClr val="009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TERMOLABILI </a:t>
            </a:r>
            <a:r>
              <a:rPr lang="it-IT" sz="2400" dirty="0" smtClean="0">
                <a:cs typeface="Times New Roman" pitchFamily="18" charset="0"/>
                <a:sym typeface="Wingdings" pitchFamily="2" charset="2"/>
              </a:rPr>
              <a:t> </a:t>
            </a:r>
            <a:endParaRPr lang="it-IT" sz="2400" dirty="0" smtClean="0">
              <a:cs typeface="Times New Roman" pitchFamily="18" charset="0"/>
            </a:endParaRPr>
          </a:p>
          <a:p>
            <a:pPr>
              <a:defRPr/>
            </a:pPr>
            <a:endParaRPr lang="it-IT" sz="2400" dirty="0" smtClean="0"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defRPr/>
            </a:pPr>
            <a:endParaRPr lang="it-IT" b="1" dirty="0" smtClean="0"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defRPr/>
            </a:pPr>
            <a:endParaRPr lang="en-US" sz="1400" dirty="0" smtClean="0">
              <a:cs typeface="Times New Roman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28596" y="500042"/>
            <a:ext cx="8131209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>
              <a:lnSpc>
                <a:spcPct val="90000"/>
              </a:lnSpc>
              <a:defRPr/>
            </a:pPr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	</a:t>
            </a:r>
            <a:r>
              <a:rPr lang="it-IT" sz="2400" dirty="0" err="1" smtClean="0">
                <a:solidFill>
                  <a:prstClr val="black"/>
                </a:solidFill>
                <a:cs typeface="Times New Roman" pitchFamily="18" charset="0"/>
              </a:rPr>
              <a:t>……</a:t>
            </a:r>
            <a:r>
              <a:rPr lang="it-IT" sz="2400" b="1" dirty="0" err="1" smtClean="0">
                <a:solidFill>
                  <a:prstClr val="black"/>
                </a:solidFill>
                <a:cs typeface="Times New Roman" pitchFamily="18" charset="0"/>
              </a:rPr>
              <a:t>le</a:t>
            </a:r>
            <a:r>
              <a:rPr lang="it-IT" sz="2400" b="1" dirty="0" smtClean="0">
                <a:solidFill>
                  <a:prstClr val="black"/>
                </a:solidFill>
                <a:cs typeface="Times New Roman" pitchFamily="18" charset="0"/>
              </a:rPr>
              <a:t> conseguenze cliniche dell’ingestione (severità) dipendono dalle caratteristiche chimico/fisiche dell’allergene.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4286248" y="2643182"/>
            <a:ext cx="500066" cy="50006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428860" y="3143248"/>
            <a:ext cx="4357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Sindrome orale allergica </a:t>
            </a:r>
            <a:r>
              <a:rPr lang="it-IT" sz="2400" b="1" dirty="0" smtClean="0">
                <a:solidFill>
                  <a:srgbClr val="009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(SOA)</a:t>
            </a:r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2428860" y="3571876"/>
            <a:ext cx="4357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Sintomi se consumati crudi</a:t>
            </a:r>
            <a:endParaRPr lang="it-IT" sz="2400" dirty="0"/>
          </a:p>
        </p:txBody>
      </p:sp>
      <p:sp>
        <p:nvSpPr>
          <p:cNvPr id="9" name="Rettangolo 8"/>
          <p:cNvSpPr/>
          <p:nvPr/>
        </p:nvSpPr>
        <p:spPr>
          <a:xfrm>
            <a:off x="1714480" y="4572008"/>
            <a:ext cx="55007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 ALLERGENI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GASTRO/TERMORESISTENTI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928662" y="5643578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raggiungono l’intestino </a:t>
            </a:r>
            <a:r>
              <a:rPr lang="it-IT" sz="2400" dirty="0" err="1" smtClean="0">
                <a:solidFill>
                  <a:prstClr val="black"/>
                </a:solidFill>
                <a:cs typeface="Times New Roman" pitchFamily="18" charset="0"/>
              </a:rPr>
              <a:t>immodificati</a:t>
            </a:r>
            <a:r>
              <a:rPr lang="it-IT" sz="2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: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Wingdings" pitchFamily="2" charset="2"/>
              </a:rPr>
              <a:t>reazioni sistemiche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Freccia in giù 10"/>
          <p:cNvSpPr/>
          <p:nvPr/>
        </p:nvSpPr>
        <p:spPr>
          <a:xfrm>
            <a:off x="4286248" y="5072074"/>
            <a:ext cx="500066" cy="50006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2500298" y="6039169"/>
            <a:ext cx="4357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prstClr val="black"/>
                </a:solidFill>
                <a:cs typeface="Times New Roman" pitchFamily="18" charset="0"/>
              </a:rPr>
              <a:t>Sintomi anche se consumati cotti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 animBg="1"/>
      <p:bldP spid="7" grpId="0"/>
      <p:bldP spid="8" grpId="0"/>
      <p:bldP spid="9" grpId="0"/>
      <p:bldP spid="10" grpId="0"/>
      <p:bldP spid="11" grpId="0" animBg="1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5896" y="260648"/>
            <a:ext cx="5672186" cy="922114"/>
          </a:xfrm>
          <a:ln w="28575">
            <a:noFill/>
          </a:ln>
        </p:spPr>
        <p:txBody>
          <a:bodyPr>
            <a:noAutofit/>
          </a:bodyPr>
          <a:lstStyle/>
          <a:p>
            <a:r>
              <a:rPr lang="it-IT" sz="4000" dirty="0" smtClean="0"/>
              <a:t>ALLERGIA ALLA PESCA</a:t>
            </a:r>
            <a:endParaRPr lang="it-IT" sz="40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611558" y="2276872"/>
          <a:ext cx="8266582" cy="3842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681"/>
                <a:gridCol w="1098535"/>
                <a:gridCol w="783702"/>
                <a:gridCol w="989521"/>
                <a:gridCol w="1589532"/>
                <a:gridCol w="1134926"/>
                <a:gridCol w="1793685"/>
              </a:tblGrid>
              <a:tr h="100811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Prick</a:t>
                      </a:r>
                      <a:r>
                        <a:rPr lang="it-IT" dirty="0" smtClean="0"/>
                        <a:t> </a:t>
                      </a:r>
                    </a:p>
                    <a:p>
                      <a:r>
                        <a:rPr lang="it-IT" dirty="0" smtClean="0"/>
                        <a:t>con </a:t>
                      </a:r>
                    </a:p>
                    <a:p>
                      <a:r>
                        <a:rPr lang="it-IT" dirty="0" smtClean="0"/>
                        <a:t>estratto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Prick</a:t>
                      </a:r>
                      <a:endParaRPr lang="it-IT" dirty="0" smtClean="0"/>
                    </a:p>
                    <a:p>
                      <a:r>
                        <a:rPr lang="it-IT" dirty="0" err="1" smtClean="0"/>
                        <a:t>to</a:t>
                      </a:r>
                      <a:r>
                        <a:rPr lang="it-IT" dirty="0" smtClean="0"/>
                        <a:t> </a:t>
                      </a:r>
                    </a:p>
                    <a:p>
                      <a:r>
                        <a:rPr lang="it-IT" dirty="0" err="1" smtClean="0"/>
                        <a:t>prick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RAST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MicroArray</a:t>
                      </a:r>
                      <a:r>
                        <a:rPr lang="it-IT" dirty="0" smtClean="0"/>
                        <a:t>)</a:t>
                      </a:r>
                    </a:p>
                    <a:p>
                      <a:r>
                        <a:rPr lang="it-IT" dirty="0" smtClean="0"/>
                        <a:t>Ricombinanti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Livello di Rischio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Alimenti </a:t>
                      </a:r>
                    </a:p>
                    <a:p>
                      <a:r>
                        <a:rPr lang="it-IT" dirty="0" smtClean="0"/>
                        <a:t>cross  reattivi</a:t>
                      </a:r>
                      <a:endParaRPr lang="it-IT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Cinzia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LTP </a:t>
                      </a:r>
                    </a:p>
                    <a:p>
                      <a:r>
                        <a:rPr lang="it-IT" sz="1200" dirty="0" smtClean="0"/>
                        <a:t>Allergene </a:t>
                      </a:r>
                    </a:p>
                    <a:p>
                      <a:r>
                        <a:rPr lang="it-IT" sz="1200" dirty="0" smtClean="0"/>
                        <a:t>termo e </a:t>
                      </a:r>
                      <a:r>
                        <a:rPr lang="it-IT" sz="1200" dirty="0" err="1" smtClean="0"/>
                        <a:t>gastro</a:t>
                      </a:r>
                      <a:endParaRPr lang="it-IT" sz="1200" dirty="0" smtClean="0"/>
                    </a:p>
                    <a:p>
                      <a:r>
                        <a:rPr lang="it-IT" sz="1200" dirty="0" smtClean="0"/>
                        <a:t>resistente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Shock A.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Elimino se danno sintomi 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Mario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PR10</a:t>
                      </a:r>
                    </a:p>
                    <a:p>
                      <a:r>
                        <a:rPr lang="it-IT" sz="1200" dirty="0" smtClean="0"/>
                        <a:t>PAN-Allergene</a:t>
                      </a:r>
                    </a:p>
                    <a:p>
                      <a:r>
                        <a:rPr lang="it-IT" sz="1200" dirty="0" smtClean="0"/>
                        <a:t>in genere</a:t>
                      </a:r>
                    </a:p>
                    <a:p>
                      <a:r>
                        <a:rPr lang="it-IT" sz="1200" dirty="0" smtClean="0"/>
                        <a:t>non resistente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Modesto</a:t>
                      </a:r>
                    </a:p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(alcuni alimenti)</a:t>
                      </a:r>
                    </a:p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Elimino solo quelli </a:t>
                      </a:r>
                      <a:r>
                        <a:rPr lang="it-IT" b="1" dirty="0" err="1" smtClean="0">
                          <a:solidFill>
                            <a:srgbClr val="FF0000"/>
                          </a:solidFill>
                          <a:effectLst/>
                        </a:rPr>
                        <a:t>piu’</a:t>
                      </a:r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 rischiosi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it-IT" dirty="0" smtClean="0"/>
                        <a:t>Chiara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Pos\neg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Profilina</a:t>
                      </a:r>
                      <a:endParaRPr lang="it-IT" dirty="0" smtClean="0"/>
                    </a:p>
                    <a:p>
                      <a:r>
                        <a:rPr lang="it-IT" sz="1200" dirty="0" smtClean="0"/>
                        <a:t>PAN-Allergene</a:t>
                      </a:r>
                    </a:p>
                    <a:p>
                      <a:r>
                        <a:rPr lang="it-IT" sz="1200" dirty="0" smtClean="0"/>
                        <a:t>labile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Nullo 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0000"/>
                          </a:solidFill>
                          <a:effectLst/>
                        </a:rPr>
                        <a:t>Li provo cotti, se danno sintomi</a:t>
                      </a:r>
                      <a:endParaRPr lang="it-IT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357190" y="1428736"/>
            <a:ext cx="87868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 smtClean="0">
                <a:solidFill>
                  <a:srgbClr val="FF0000"/>
                </a:solidFill>
              </a:rPr>
              <a:t>La pesca “provoca gonfiore e prude in bocca” a Cinzia, Mario e </a:t>
            </a:r>
            <a:r>
              <a:rPr lang="it-IT" sz="2200" b="1" dirty="0" err="1" smtClean="0">
                <a:solidFill>
                  <a:srgbClr val="FF0000"/>
                </a:solidFill>
              </a:rPr>
              <a:t>Chiara…</a:t>
            </a:r>
            <a:r>
              <a:rPr lang="it-IT" sz="2200" b="1" dirty="0" smtClean="0">
                <a:solidFill>
                  <a:srgbClr val="FF0000"/>
                </a:solidFill>
              </a:rPr>
              <a:t>.. </a:t>
            </a:r>
            <a:endParaRPr lang="it-IT" sz="2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3951551" y="2334937"/>
            <a:ext cx="1357324" cy="197381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35" name="Rettangolo 34"/>
          <p:cNvSpPr/>
          <p:nvPr/>
        </p:nvSpPr>
        <p:spPr>
          <a:xfrm>
            <a:off x="0" y="3214686"/>
            <a:ext cx="9144000" cy="3643314"/>
          </a:xfrm>
          <a:prstGeom prst="rect">
            <a:avLst/>
          </a:prstGeom>
          <a:solidFill>
            <a:srgbClr val="F33D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0" y="0"/>
            <a:ext cx="9144000" cy="321468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dirty="0" smtClean="0"/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500034" y="1142984"/>
            <a:ext cx="2352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dirty="0"/>
              <a:t>PR-10 (</a:t>
            </a:r>
            <a:r>
              <a:rPr lang="it-IT" dirty="0" err="1"/>
              <a:t>Cor</a:t>
            </a:r>
            <a:r>
              <a:rPr lang="it-IT" dirty="0"/>
              <a:t> a 1)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6572296" y="1208774"/>
            <a:ext cx="2667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dirty="0" err="1"/>
              <a:t>Profilin</a:t>
            </a:r>
            <a:r>
              <a:rPr lang="it-IT" dirty="0"/>
              <a:t> (</a:t>
            </a:r>
            <a:r>
              <a:rPr lang="it-IT" dirty="0" err="1"/>
              <a:t>Cor</a:t>
            </a:r>
            <a:r>
              <a:rPr lang="it-IT" dirty="0"/>
              <a:t> a 2)</a:t>
            </a:r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214282" y="3929066"/>
            <a:ext cx="2847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 err="1"/>
              <a:t>Vicilin</a:t>
            </a:r>
            <a:r>
              <a:rPr lang="en-US" dirty="0"/>
              <a:t> (</a:t>
            </a:r>
            <a:r>
              <a:rPr lang="en-US" dirty="0" err="1"/>
              <a:t>Cor</a:t>
            </a:r>
            <a:r>
              <a:rPr lang="en-US" dirty="0"/>
              <a:t> a 1</a:t>
            </a:r>
            <a:r>
              <a:rPr lang="it-IT" dirty="0"/>
              <a:t>1</a:t>
            </a:r>
            <a:r>
              <a:rPr lang="en-US" dirty="0"/>
              <a:t>)</a:t>
            </a:r>
          </a:p>
        </p:txBody>
      </p: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1857356" y="5000636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/>
              <a:t>Legumin (Cor a 9)</a:t>
            </a:r>
            <a:endParaRPr lang="en-US" sz="1600"/>
          </a:p>
        </p:txBody>
      </p:sp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4295991" y="5072074"/>
            <a:ext cx="8915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dirty="0" err="1"/>
              <a:t>Oleosin</a:t>
            </a:r>
            <a:endParaRPr lang="en-US" sz="1600" dirty="0"/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7072330" y="3391445"/>
            <a:ext cx="2114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dirty="0"/>
              <a:t>LTP (</a:t>
            </a:r>
            <a:r>
              <a:rPr lang="it-IT" dirty="0" err="1"/>
              <a:t>Cor</a:t>
            </a:r>
            <a:r>
              <a:rPr lang="it-IT" dirty="0"/>
              <a:t> a </a:t>
            </a:r>
            <a:r>
              <a:rPr lang="it-IT" dirty="0" smtClean="0"/>
              <a:t>8, </a:t>
            </a:r>
            <a:r>
              <a:rPr lang="it-IT" dirty="0" err="1" smtClean="0"/>
              <a:t>pru</a:t>
            </a:r>
            <a:r>
              <a:rPr lang="it-IT" dirty="0" smtClean="0"/>
              <a:t> p3)</a:t>
            </a:r>
            <a:endParaRPr lang="it-IT" dirty="0"/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3428992" y="4286256"/>
            <a:ext cx="21193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Stable allergens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3724285" y="2143116"/>
            <a:ext cx="23479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solidFill>
                  <a:srgbClr val="007E39"/>
                </a:solidFill>
              </a:rPr>
              <a:t>Labile allergens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642910" y="1643050"/>
            <a:ext cx="17859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sz="1600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it-IT" sz="1600" dirty="0" err="1" smtClean="0"/>
              <a:t>pollens</a:t>
            </a:r>
            <a:endParaRPr lang="it-IT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 smtClean="0"/>
              <a:t>Rosaceae</a:t>
            </a:r>
            <a:endParaRPr lang="it-IT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 smtClean="0"/>
              <a:t>Apiaceae</a:t>
            </a:r>
            <a:endParaRPr lang="it-IT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 smtClean="0"/>
              <a:t>Tree</a:t>
            </a:r>
            <a:r>
              <a:rPr lang="it-IT" sz="1600" dirty="0" smtClean="0"/>
              <a:t> </a:t>
            </a:r>
            <a:r>
              <a:rPr lang="it-IT" sz="1600" dirty="0" err="1" smtClean="0"/>
              <a:t>nuts</a:t>
            </a:r>
            <a:endParaRPr lang="it-IT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 smtClean="0"/>
              <a:t>Etc</a:t>
            </a:r>
            <a:endParaRPr lang="en-US" sz="1600" dirty="0" smtClean="0"/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6786578" y="2000240"/>
            <a:ext cx="11776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 smtClean="0"/>
              <a:t>pollens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fruits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vegetables</a:t>
            </a:r>
            <a:endParaRPr lang="en-US" dirty="0"/>
          </a:p>
        </p:txBody>
      </p: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7769246" y="3748635"/>
            <a:ext cx="116044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Peach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Rosaceae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Walnut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Maize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etc</a:t>
            </a:r>
            <a:endParaRPr lang="en-US" dirty="0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2000232" y="5357826"/>
            <a:ext cx="13874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Peanut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Cashew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Walnut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Sesame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Soy</a:t>
            </a:r>
            <a:r>
              <a:rPr lang="it-IT" sz="1600" dirty="0"/>
              <a:t>, </a:t>
            </a:r>
            <a:r>
              <a:rPr lang="it-IT" sz="1600" dirty="0" err="1"/>
              <a:t>Mustard</a:t>
            </a:r>
            <a:endParaRPr lang="en-US" sz="1600" dirty="0"/>
          </a:p>
        </p:txBody>
      </p:sp>
      <p:sp>
        <p:nvSpPr>
          <p:cNvPr id="90135" name="Text Box 23"/>
          <p:cNvSpPr txBox="1">
            <a:spLocks noChangeArrowheads="1"/>
          </p:cNvSpPr>
          <p:nvPr/>
        </p:nvSpPr>
        <p:spPr bwMode="auto">
          <a:xfrm>
            <a:off x="212725" y="4267198"/>
            <a:ext cx="11588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Peanut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Walnut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Sesame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Cashew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Soy</a:t>
            </a:r>
            <a:endParaRPr lang="en-US" dirty="0"/>
          </a:p>
        </p:txBody>
      </p:sp>
      <p:sp>
        <p:nvSpPr>
          <p:cNvPr id="90136" name="Text Box 24"/>
          <p:cNvSpPr txBox="1">
            <a:spLocks noChangeArrowheads="1"/>
          </p:cNvSpPr>
          <p:nvPr/>
        </p:nvSpPr>
        <p:spPr bwMode="auto">
          <a:xfrm>
            <a:off x="4372191" y="5473712"/>
            <a:ext cx="9284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Sesame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1600" dirty="0"/>
              <a:t>Peanut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2000232" y="1142984"/>
            <a:ext cx="9845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 smtClean="0">
                <a:solidFill>
                  <a:srgbClr val="0070C0"/>
                </a:solidFill>
              </a:rPr>
              <a:t>(Bet v 1)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8162959" y="1208774"/>
            <a:ext cx="9845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>
                <a:solidFill>
                  <a:srgbClr val="0070C0"/>
                </a:solidFill>
              </a:rPr>
              <a:t>(Bet v 2)</a:t>
            </a:r>
          </a:p>
        </p:txBody>
      </p:sp>
      <p:sp>
        <p:nvSpPr>
          <p:cNvPr id="796705" name="Text Box 33"/>
          <p:cNvSpPr txBox="1">
            <a:spLocks noChangeArrowheads="1"/>
          </p:cNvSpPr>
          <p:nvPr/>
        </p:nvSpPr>
        <p:spPr bwMode="auto">
          <a:xfrm>
            <a:off x="5586402" y="4459310"/>
            <a:ext cx="3206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endParaRPr lang="en-US" sz="6000" b="1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90142" name="Text Box 34"/>
          <p:cNvSpPr txBox="1">
            <a:spLocks noChangeArrowheads="1"/>
          </p:cNvSpPr>
          <p:nvPr/>
        </p:nvSpPr>
        <p:spPr bwMode="auto">
          <a:xfrm>
            <a:off x="5883267" y="4500570"/>
            <a:ext cx="1893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it-IT" dirty="0"/>
              <a:t>2-S </a:t>
            </a:r>
            <a:r>
              <a:rPr lang="it-IT" dirty="0" err="1"/>
              <a:t>albumin</a:t>
            </a:r>
            <a:endParaRPr lang="en-US" dirty="0"/>
          </a:p>
        </p:txBody>
      </p:sp>
      <p:sp>
        <p:nvSpPr>
          <p:cNvPr id="90143" name="Text Box 35"/>
          <p:cNvSpPr txBox="1">
            <a:spLocks noChangeArrowheads="1"/>
          </p:cNvSpPr>
          <p:nvPr/>
        </p:nvSpPr>
        <p:spPr bwMode="auto">
          <a:xfrm>
            <a:off x="6097581" y="4857760"/>
            <a:ext cx="138747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Brazil</a:t>
            </a:r>
            <a:r>
              <a:rPr lang="it-IT" sz="1600" dirty="0"/>
              <a:t> </a:t>
            </a:r>
            <a:r>
              <a:rPr lang="it-IT" sz="1600" dirty="0" err="1"/>
              <a:t>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Peanut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Cashew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Walnut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Sesame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 err="1"/>
              <a:t>Mustard</a:t>
            </a:r>
            <a:endParaRPr lang="it-IT" sz="16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sz="1600" dirty="0"/>
              <a:t>Castor </a:t>
            </a:r>
            <a:r>
              <a:rPr lang="it-IT" sz="1600" dirty="0" err="1"/>
              <a:t>bean</a:t>
            </a:r>
            <a:endParaRPr lang="en-US" sz="1600" dirty="0"/>
          </a:p>
        </p:txBody>
      </p:sp>
      <p:sp>
        <p:nvSpPr>
          <p:cNvPr id="3074" name="AutoShape 2" descr="Risultati immagini per nocciola"/>
          <p:cNvSpPr>
            <a:spLocks noChangeAspect="1" noChangeArrowheads="1"/>
          </p:cNvSpPr>
          <p:nvPr/>
        </p:nvSpPr>
        <p:spPr bwMode="auto">
          <a:xfrm>
            <a:off x="1095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6" name="AutoShape 4" descr="Risultati immagini per nocciola"/>
          <p:cNvSpPr>
            <a:spLocks noChangeAspect="1" noChangeArrowheads="1"/>
          </p:cNvSpPr>
          <p:nvPr/>
        </p:nvSpPr>
        <p:spPr bwMode="auto">
          <a:xfrm>
            <a:off x="1095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077" name="Picture 5" descr="C:\Users\cinquinim\Desktop\nocciol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3725" y="2633662"/>
            <a:ext cx="2876550" cy="1590675"/>
          </a:xfrm>
          <a:prstGeom prst="rect">
            <a:avLst/>
          </a:prstGeom>
          <a:noFill/>
          <a:ln w="19050"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8" name="Titolo 1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 smtClean="0">
                <a:latin typeface="+mj-lt"/>
                <a:ea typeface="+mj-ea"/>
                <a:cs typeface="+mj-cs"/>
              </a:rPr>
              <a:t>ALLERGENI DELLA NOCCIOLA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571472" y="1500174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 </a:t>
            </a: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allergen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6786578" y="157161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 </a:t>
            </a: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allergen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0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0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0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0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0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0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0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0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0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0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0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0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0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0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96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96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0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0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90118" grpId="0"/>
      <p:bldP spid="90119" grpId="0"/>
      <p:bldP spid="90124" grpId="0"/>
      <p:bldP spid="90125" grpId="0"/>
      <p:bldP spid="90126" grpId="0"/>
      <p:bldP spid="90127" grpId="0"/>
      <p:bldP spid="90129" grpId="0"/>
      <p:bldP spid="90130" grpId="0"/>
      <p:bldP spid="90131" grpId="0"/>
      <p:bldP spid="90132" grpId="0"/>
      <p:bldP spid="90133" grpId="0"/>
      <p:bldP spid="90134" grpId="0"/>
      <p:bldP spid="90135" grpId="0"/>
      <p:bldP spid="90136" grpId="0"/>
      <p:bldP spid="90137" grpId="0"/>
      <p:bldP spid="90138" grpId="0"/>
      <p:bldP spid="796705" grpId="0"/>
      <p:bldP spid="90142" grpId="0"/>
      <p:bldP spid="90143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785926"/>
            <a:ext cx="8286808" cy="1285884"/>
          </a:xfrm>
        </p:spPr>
        <p:txBody>
          <a:bodyPr>
            <a:normAutofit lnSpcReduction="10000"/>
          </a:bodyPr>
          <a:lstStyle/>
          <a:p>
            <a:pPr algn="just">
              <a:buBlip>
                <a:blip r:embed="rId2"/>
              </a:buBlip>
            </a:pPr>
            <a:r>
              <a:rPr lang="it-IT" sz="2800" dirty="0" smtClean="0"/>
              <a:t>Nell’allergia alimentare si instaura una </a:t>
            </a:r>
            <a:r>
              <a:rPr lang="it-IT" sz="2800" b="1" dirty="0" smtClean="0">
                <a:solidFill>
                  <a:srgbClr val="C00000"/>
                </a:solidFill>
              </a:rPr>
              <a:t>risposta specifica, </a:t>
            </a:r>
            <a:r>
              <a:rPr lang="it-IT" sz="2800" dirty="0" smtClean="0"/>
              <a:t>classicamente con produzione </a:t>
            </a:r>
            <a:r>
              <a:rPr lang="it-IT" sz="2800" b="1" dirty="0" smtClean="0">
                <a:solidFill>
                  <a:srgbClr val="C00000"/>
                </a:solidFill>
              </a:rPr>
              <a:t>di </a:t>
            </a:r>
            <a:r>
              <a:rPr lang="it-IT" sz="2800" b="1" dirty="0" err="1" smtClean="0">
                <a:solidFill>
                  <a:srgbClr val="C00000"/>
                </a:solidFill>
              </a:rPr>
              <a:t>IgE</a:t>
            </a:r>
            <a:r>
              <a:rPr lang="it-IT" sz="2800" b="1" dirty="0" smtClean="0">
                <a:solidFill>
                  <a:srgbClr val="C00000"/>
                </a:solidFill>
              </a:rPr>
              <a:t>, </a:t>
            </a:r>
            <a:r>
              <a:rPr lang="it-IT" sz="2800" dirty="0" smtClean="0"/>
              <a:t>in soggetti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b="1" dirty="0" smtClean="0">
                <a:solidFill>
                  <a:srgbClr val="C00000"/>
                </a:solidFill>
              </a:rPr>
              <a:t>geneticamente predisposti.</a:t>
            </a:r>
          </a:p>
          <a:p>
            <a:pPr algn="just">
              <a:buNone/>
            </a:pPr>
            <a:endParaRPr lang="it-IT" sz="2800" b="1" dirty="0" smtClean="0">
              <a:solidFill>
                <a:srgbClr val="C00000"/>
              </a:solidFill>
            </a:endParaRPr>
          </a:p>
          <a:p>
            <a:pPr lvl="0" algn="just"/>
            <a:endParaRPr lang="it-IT" b="1" dirty="0" smtClean="0">
              <a:solidFill>
                <a:srgbClr val="C00000"/>
              </a:solidFill>
            </a:endParaRPr>
          </a:p>
          <a:p>
            <a:pPr algn="just"/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ALLERGIA ALIMENTARE</a:t>
            </a:r>
            <a:br>
              <a:rPr lang="it-IT" dirty="0" smtClean="0"/>
            </a:br>
            <a:endParaRPr lang="it-IT" sz="4000" i="1" dirty="0"/>
          </a:p>
        </p:txBody>
      </p:sp>
      <p:sp>
        <p:nvSpPr>
          <p:cNvPr id="5" name="Rettangolo 4"/>
          <p:cNvSpPr/>
          <p:nvPr/>
        </p:nvSpPr>
        <p:spPr>
          <a:xfrm>
            <a:off x="357158" y="4786322"/>
            <a:ext cx="8143932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</a:pPr>
            <a:endParaRPr lang="it-IT" sz="2800" dirty="0" smtClean="0">
              <a:solidFill>
                <a:srgbClr val="002060"/>
              </a:solidFill>
            </a:endParaRPr>
          </a:p>
          <a:p>
            <a:pPr marL="342900" lvl="0" indent="-342900" algn="just">
              <a:spcBef>
                <a:spcPct val="20000"/>
              </a:spcBef>
              <a:buBlip>
                <a:blip r:embed="rId2"/>
              </a:buBlip>
            </a:pPr>
            <a:r>
              <a:rPr lang="it-IT" sz="2800" dirty="0" smtClean="0">
                <a:solidFill>
                  <a:prstClr val="black"/>
                </a:solidFill>
              </a:rPr>
              <a:t>E’ chiara la </a:t>
            </a:r>
            <a:r>
              <a:rPr lang="it-IT" sz="2800" b="1" dirty="0" smtClean="0">
                <a:solidFill>
                  <a:srgbClr val="C00000"/>
                </a:solidFill>
              </a:rPr>
              <a:t>correlazione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dirty="0" smtClean="0">
                <a:solidFill>
                  <a:prstClr val="black"/>
                </a:solidFill>
              </a:rPr>
              <a:t>con assunzione di alimenti.</a:t>
            </a:r>
          </a:p>
        </p:txBody>
      </p:sp>
      <p:sp>
        <p:nvSpPr>
          <p:cNvPr id="6" name="Rettangolo 5"/>
          <p:cNvSpPr/>
          <p:nvPr/>
        </p:nvSpPr>
        <p:spPr>
          <a:xfrm>
            <a:off x="285720" y="3500438"/>
            <a:ext cx="8572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Blip>
                <a:blip r:embed="rId2"/>
              </a:buBlip>
            </a:pPr>
            <a:r>
              <a:rPr lang="it-IT" sz="2800" b="1" dirty="0" smtClean="0">
                <a:solidFill>
                  <a:srgbClr val="C00000"/>
                </a:solidFill>
              </a:rPr>
              <a:t>I sintomi tipici: </a:t>
            </a:r>
            <a:r>
              <a:rPr lang="it-IT" sz="2800" dirty="0" err="1" smtClean="0">
                <a:solidFill>
                  <a:prstClr val="black"/>
                </a:solidFill>
              </a:rPr>
              <a:t>orticaria-angioedema</a:t>
            </a:r>
            <a:r>
              <a:rPr lang="it-IT" sz="2800" dirty="0" smtClean="0">
                <a:solidFill>
                  <a:prstClr val="black"/>
                </a:solidFill>
              </a:rPr>
              <a:t> +\- sintomi gastrointestinali +\- asma-rinite, shock anafilattico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TEST “NON” DIAGNOSTICI</a:t>
            </a:r>
            <a:br>
              <a:rPr lang="it-IT" sz="4000" dirty="0" smtClean="0"/>
            </a:br>
            <a:r>
              <a:rPr lang="it-IT" sz="4000" dirty="0" smtClean="0"/>
              <a:t>ma utile complemento alla diagnosi</a:t>
            </a:r>
            <a:br>
              <a:rPr lang="it-IT" sz="4000" dirty="0" smtClean="0"/>
            </a:b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071834"/>
          </a:xfrm>
        </p:spPr>
        <p:txBody>
          <a:bodyPr>
            <a:normAutofit/>
          </a:bodyPr>
          <a:lstStyle/>
          <a:p>
            <a:r>
              <a:rPr lang="it-IT" sz="2400" dirty="0" smtClean="0"/>
              <a:t>PRIST (dosaggio delle </a:t>
            </a:r>
            <a:r>
              <a:rPr lang="it-IT" sz="2400" dirty="0" err="1" smtClean="0"/>
              <a:t>IgE</a:t>
            </a:r>
            <a:r>
              <a:rPr lang="it-IT" sz="2400" dirty="0" smtClean="0"/>
              <a:t> totali)</a:t>
            </a:r>
          </a:p>
          <a:p>
            <a:endParaRPr lang="it-IT" sz="2400" dirty="0" smtClean="0"/>
          </a:p>
          <a:p>
            <a:r>
              <a:rPr lang="it-IT" sz="2400" dirty="0" smtClean="0"/>
              <a:t>EOSINOFILI</a:t>
            </a:r>
          </a:p>
          <a:p>
            <a:endParaRPr lang="it-IT" sz="2400" dirty="0" smtClean="0"/>
          </a:p>
          <a:p>
            <a:r>
              <a:rPr lang="it-IT" sz="2400" dirty="0" smtClean="0"/>
              <a:t>TRIPTASI SIERICA</a:t>
            </a:r>
          </a:p>
          <a:p>
            <a:pPr>
              <a:buNone/>
            </a:pP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417538"/>
            <a:ext cx="8229600" cy="2297082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solidFill>
                  <a:srgbClr val="FF0000"/>
                </a:solidFill>
              </a:rPr>
              <a:t>“GOLD STANDARD”</a:t>
            </a:r>
            <a:br>
              <a:rPr lang="it-IT" sz="4000" b="1" dirty="0" smtClean="0">
                <a:solidFill>
                  <a:srgbClr val="FF0000"/>
                </a:solidFill>
              </a:rPr>
            </a:b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4000" b="1" dirty="0" smtClean="0">
                <a:solidFill>
                  <a:srgbClr val="FF6600"/>
                </a:solidFill>
              </a:rPr>
              <a:t>TEST </a:t>
            </a:r>
            <a:r>
              <a:rPr lang="it-IT" sz="4000" b="1" dirty="0" err="1" smtClean="0">
                <a:solidFill>
                  <a:srgbClr val="FF6600"/>
                </a:solidFill>
              </a:rPr>
              <a:t>DI</a:t>
            </a:r>
            <a:r>
              <a:rPr lang="it-IT" sz="4000" b="1" dirty="0" smtClean="0">
                <a:solidFill>
                  <a:srgbClr val="FF6600"/>
                </a:solidFill>
              </a:rPr>
              <a:t> SCATENAMENTO</a:t>
            </a:r>
            <a:br>
              <a:rPr lang="it-IT" sz="4000" b="1" dirty="0" smtClean="0">
                <a:solidFill>
                  <a:srgbClr val="FF6600"/>
                </a:solidFill>
              </a:rPr>
            </a:br>
            <a:r>
              <a:rPr lang="it-IT" sz="3200" b="1" i="1" dirty="0" smtClean="0">
                <a:solidFill>
                  <a:srgbClr val="FF6600"/>
                </a:solidFill>
              </a:rPr>
              <a:t>in cieco</a:t>
            </a:r>
            <a:r>
              <a:rPr lang="it-IT" sz="4000" dirty="0" smtClean="0"/>
              <a:t/>
            </a:r>
            <a:br>
              <a:rPr lang="it-IT" sz="4000" dirty="0" smtClean="0"/>
            </a:b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857496"/>
            <a:ext cx="8229600" cy="3071834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Dimostrazione del </a:t>
            </a:r>
            <a:r>
              <a:rPr lang="it-IT" sz="2400" dirty="0" err="1" smtClean="0"/>
              <a:t>rapposto</a:t>
            </a:r>
            <a:r>
              <a:rPr lang="it-IT" sz="2400" dirty="0" smtClean="0"/>
              <a:t> </a:t>
            </a:r>
            <a:r>
              <a:rPr lang="it-IT" sz="2400" b="1" dirty="0" smtClean="0">
                <a:solidFill>
                  <a:srgbClr val="00B050"/>
                </a:solidFill>
              </a:rPr>
              <a:t>causa-effetto</a:t>
            </a:r>
          </a:p>
          <a:p>
            <a:endParaRPr lang="it-IT" sz="2400" dirty="0" smtClean="0"/>
          </a:p>
          <a:p>
            <a:r>
              <a:rPr lang="it-IT" sz="2400" b="1" dirty="0" smtClean="0">
                <a:solidFill>
                  <a:srgbClr val="FF6600"/>
                </a:solidFill>
              </a:rPr>
              <a:t>NON UTILIZZATO ROUTINARIAMENTE</a:t>
            </a:r>
          </a:p>
          <a:p>
            <a:endParaRPr lang="it-IT" sz="2400" dirty="0" smtClean="0"/>
          </a:p>
          <a:p>
            <a:r>
              <a:rPr lang="it-IT" sz="2400" b="1" dirty="0" smtClean="0">
                <a:solidFill>
                  <a:srgbClr val="00B050"/>
                </a:solidFill>
              </a:rPr>
              <a:t>TEST </a:t>
            </a:r>
            <a:r>
              <a:rPr lang="it-IT" sz="2400" b="1" dirty="0" err="1" smtClean="0">
                <a:solidFill>
                  <a:srgbClr val="00B050"/>
                </a:solidFill>
              </a:rPr>
              <a:t>DI</a:t>
            </a:r>
            <a:r>
              <a:rPr lang="it-IT" sz="2400" b="1" dirty="0" smtClean="0">
                <a:solidFill>
                  <a:srgbClr val="00B050"/>
                </a:solidFill>
              </a:rPr>
              <a:t> TOLLERANZA</a:t>
            </a:r>
            <a:r>
              <a:rPr lang="it-IT" sz="2400" dirty="0" smtClean="0"/>
              <a:t>:</a:t>
            </a:r>
          </a:p>
          <a:p>
            <a:pPr lvl="4"/>
            <a:r>
              <a:rPr lang="it-IT" sz="2400" dirty="0" smtClean="0"/>
              <a:t>Se la clinica e i test  sono permissivi</a:t>
            </a:r>
          </a:p>
          <a:p>
            <a:pPr lvl="4"/>
            <a:r>
              <a:rPr lang="it-IT" sz="2400" dirty="0" smtClean="0"/>
              <a:t>Se il soggetto non è a rischio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TEST ALTERNATIVI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Nessuna VALIDAZIONE SCIENTIFICA </a:t>
            </a:r>
            <a:r>
              <a:rPr lang="it-IT" sz="2400" dirty="0" smtClean="0"/>
              <a:t>della metodica</a:t>
            </a:r>
          </a:p>
          <a:p>
            <a:pPr>
              <a:buNone/>
            </a:pPr>
            <a:r>
              <a:rPr lang="it-IT" sz="2400" dirty="0" smtClean="0"/>
              <a:t>		</a:t>
            </a:r>
            <a:r>
              <a:rPr lang="it-IT" sz="2400" dirty="0" err="1" smtClean="0"/>
              <a:t>dria</a:t>
            </a:r>
            <a:r>
              <a:rPr lang="it-IT" sz="2400" dirty="0" smtClean="0"/>
              <a:t> test</a:t>
            </a:r>
          </a:p>
          <a:p>
            <a:pPr>
              <a:buNone/>
            </a:pPr>
            <a:r>
              <a:rPr lang="it-IT" sz="2400" dirty="0" smtClean="0"/>
              <a:t>		</a:t>
            </a:r>
            <a:r>
              <a:rPr lang="it-IT" sz="2400" dirty="0" err="1" smtClean="0"/>
              <a:t>vega</a:t>
            </a:r>
            <a:r>
              <a:rPr lang="it-IT" sz="2400" dirty="0" smtClean="0"/>
              <a:t> test</a:t>
            </a:r>
          </a:p>
          <a:p>
            <a:pPr>
              <a:buNone/>
            </a:pPr>
            <a:r>
              <a:rPr lang="it-IT" sz="2400" dirty="0" smtClean="0"/>
              <a:t>		</a:t>
            </a:r>
            <a:r>
              <a:rPr lang="it-IT" sz="2400" dirty="0" err="1" smtClean="0"/>
              <a:t>biorisonanza</a:t>
            </a: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		kinesiologia</a:t>
            </a:r>
          </a:p>
          <a:p>
            <a:pPr>
              <a:buNone/>
            </a:pPr>
            <a:r>
              <a:rPr lang="it-IT" sz="2400" dirty="0" smtClean="0"/>
              <a:t>		iridologia</a:t>
            </a:r>
          </a:p>
          <a:p>
            <a:pPr>
              <a:buNone/>
            </a:pPr>
            <a:r>
              <a:rPr lang="it-IT" sz="2400" dirty="0" smtClean="0"/>
              <a:t>		test del capello</a:t>
            </a:r>
          </a:p>
          <a:p>
            <a:pPr>
              <a:buNone/>
            </a:pPr>
            <a:r>
              <a:rPr lang="it-IT" sz="2400" dirty="0" smtClean="0"/>
              <a:t>		</a:t>
            </a:r>
            <a:r>
              <a:rPr lang="it-IT" sz="2400" dirty="0" err="1" smtClean="0"/>
              <a:t>etc</a:t>
            </a:r>
            <a:endParaRPr lang="it-IT" sz="2400" dirty="0" smtClean="0"/>
          </a:p>
          <a:p>
            <a:pPr>
              <a:buNone/>
            </a:pPr>
            <a:endParaRPr lang="it-IT" sz="2400" dirty="0" smtClean="0"/>
          </a:p>
          <a:p>
            <a:r>
              <a:rPr lang="it-IT" sz="2400" dirty="0" smtClean="0"/>
              <a:t>Le </a:t>
            </a:r>
            <a:r>
              <a:rPr lang="it-IT" sz="2400" b="1" dirty="0" err="1" smtClean="0">
                <a:solidFill>
                  <a:srgbClr val="FF0000"/>
                </a:solidFill>
              </a:rPr>
              <a:t>IgG</a:t>
            </a:r>
            <a:r>
              <a:rPr lang="it-IT" sz="2400" b="1" dirty="0" smtClean="0">
                <a:solidFill>
                  <a:srgbClr val="FF0000"/>
                </a:solidFill>
              </a:rPr>
              <a:t> NON hanno valore diagnostico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ALIMENTI E ALLERGIA A NICKEL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86412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Fino al 10% dei pazienti con </a:t>
            </a:r>
            <a:r>
              <a:rPr lang="it-IT" sz="2800" b="1" dirty="0" smtClean="0">
                <a:solidFill>
                  <a:srgbClr val="7030A0"/>
                </a:solidFill>
              </a:rPr>
              <a:t>DAC a nickel </a:t>
            </a:r>
            <a:r>
              <a:rPr lang="it-IT" sz="2800" dirty="0" smtClean="0"/>
              <a:t>presenta </a:t>
            </a:r>
            <a:r>
              <a:rPr lang="it-IT" sz="2800" dirty="0" err="1" smtClean="0"/>
              <a:t>ipersensibilita’</a:t>
            </a:r>
            <a:r>
              <a:rPr lang="it-IT" sz="2800" dirty="0" smtClean="0"/>
              <a:t> al nickel INGERITO </a:t>
            </a:r>
            <a:r>
              <a:rPr lang="it-IT" sz="2800" b="1" dirty="0" smtClean="0">
                <a:solidFill>
                  <a:srgbClr val="7030A0"/>
                </a:solidFill>
              </a:rPr>
              <a:t>(SNAS)</a:t>
            </a:r>
          </a:p>
          <a:p>
            <a:endParaRPr lang="it-IT" sz="2800" b="1" dirty="0" smtClean="0">
              <a:solidFill>
                <a:srgbClr val="7030A0"/>
              </a:solidFill>
            </a:endParaRPr>
          </a:p>
          <a:p>
            <a:r>
              <a:rPr lang="it-IT" sz="2800" dirty="0" smtClean="0"/>
              <a:t>Le manifestazioni cutanee sono quelle tipiche </a:t>
            </a:r>
            <a:r>
              <a:rPr lang="it-IT" sz="2800" b="1" dirty="0" smtClean="0">
                <a:solidFill>
                  <a:srgbClr val="7030A0"/>
                </a:solidFill>
              </a:rPr>
              <a:t>dell’eczema (</a:t>
            </a:r>
            <a:r>
              <a:rPr lang="it-IT" sz="2800" b="1" dirty="0" err="1" smtClean="0">
                <a:solidFill>
                  <a:srgbClr val="7030A0"/>
                </a:solidFill>
              </a:rPr>
              <a:t>piu’</a:t>
            </a:r>
            <a:r>
              <a:rPr lang="it-IT" sz="2800" b="1" dirty="0" smtClean="0">
                <a:solidFill>
                  <a:srgbClr val="7030A0"/>
                </a:solidFill>
              </a:rPr>
              <a:t> rara l’orticaria) </a:t>
            </a:r>
          </a:p>
          <a:p>
            <a:endParaRPr lang="it-IT" sz="2800" dirty="0" smtClean="0"/>
          </a:p>
          <a:p>
            <a:r>
              <a:rPr lang="it-IT" sz="2800" dirty="0" smtClean="0"/>
              <a:t>Si associano </a:t>
            </a:r>
            <a:r>
              <a:rPr lang="it-IT" sz="2800" b="1" dirty="0" smtClean="0">
                <a:solidFill>
                  <a:srgbClr val="7030A0"/>
                </a:solidFill>
              </a:rPr>
              <a:t>disturbi intestinali</a:t>
            </a:r>
          </a:p>
          <a:p>
            <a:endParaRPr lang="it-IT" sz="2800" dirty="0" smtClean="0"/>
          </a:p>
          <a:p>
            <a:r>
              <a:rPr lang="it-IT" sz="2800" dirty="0" smtClean="0"/>
              <a:t>Diagnosi con </a:t>
            </a:r>
            <a:r>
              <a:rPr lang="it-IT" sz="2800" b="1" dirty="0" smtClean="0">
                <a:solidFill>
                  <a:srgbClr val="7030A0"/>
                </a:solidFill>
              </a:rPr>
              <a:t>SCATENAMENTO in cieco</a:t>
            </a:r>
          </a:p>
          <a:p>
            <a:endParaRPr lang="it-IT" sz="2800" dirty="0" smtClean="0"/>
          </a:p>
          <a:p>
            <a:r>
              <a:rPr lang="it-IT" sz="2800" b="1" dirty="0" smtClean="0">
                <a:solidFill>
                  <a:srgbClr val="7030A0"/>
                </a:solidFill>
              </a:rPr>
              <a:t>Immunoterapia</a:t>
            </a:r>
          </a:p>
          <a:p>
            <a:pPr>
              <a:buNone/>
            </a:pP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TERAPIA 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r>
              <a:rPr lang="it-IT" dirty="0" smtClean="0"/>
              <a:t>EVITAMENTO!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b="1" dirty="0" smtClean="0">
                <a:solidFill>
                  <a:srgbClr val="F33D19"/>
                </a:solidFill>
              </a:rPr>
              <a:t>ADRENALINA</a:t>
            </a:r>
          </a:p>
          <a:p>
            <a:pPr lvl="1"/>
            <a:r>
              <a:rPr lang="it-IT" dirty="0" smtClean="0"/>
              <a:t>presidio salvavita in caso di reazioni anafilattiche</a:t>
            </a:r>
          </a:p>
          <a:p>
            <a:pPr lvl="1"/>
            <a:r>
              <a:rPr lang="it-IT" dirty="0" smtClean="0"/>
              <a:t>Fornito gratuitamente</a:t>
            </a:r>
          </a:p>
          <a:p>
            <a:pPr lvl="1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SSVD ALLERGOLOGIA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714612" y="4786322"/>
            <a:ext cx="3771904" cy="1428760"/>
          </a:xfrm>
        </p:spPr>
        <p:txBody>
          <a:bodyPr>
            <a:normAutofit fontScale="25000" lnSpcReduction="20000"/>
          </a:bodyPr>
          <a:lstStyle/>
          <a:p>
            <a:r>
              <a:rPr lang="it-IT" b="1" cap="small" dirty="0"/>
              <a:t>SPEDALI CIVILI </a:t>
            </a:r>
            <a:r>
              <a:rPr lang="it-IT" b="1" cap="small" dirty="0" err="1"/>
              <a:t>DI</a:t>
            </a:r>
            <a:r>
              <a:rPr lang="it-IT" b="1" cap="small" dirty="0"/>
              <a:t> BRESCIA</a:t>
            </a:r>
            <a:endParaRPr lang="it-IT" b="1" dirty="0"/>
          </a:p>
          <a:p>
            <a:r>
              <a:rPr lang="it-IT" b="1" cap="small" dirty="0"/>
              <a:t>AZIENDA OSPEDALIERA</a:t>
            </a:r>
            <a:endParaRPr lang="it-IT" b="1" dirty="0"/>
          </a:p>
          <a:p>
            <a:r>
              <a:rPr lang="it-IT" b="1" dirty="0"/>
              <a:t>Dipartimento di MEDICINA</a:t>
            </a:r>
          </a:p>
          <a:p>
            <a:r>
              <a:rPr lang="it-IT" b="1" dirty="0" err="1"/>
              <a:t>S.S.V.D.</a:t>
            </a:r>
            <a:r>
              <a:rPr lang="it-IT" b="1" dirty="0"/>
              <a:t> di ALLERGOLOGIA</a:t>
            </a:r>
          </a:p>
          <a:p>
            <a:r>
              <a:rPr lang="it-IT" b="1" dirty="0"/>
              <a:t>Centro di Riferimento Regionale per la Diagnosi, </a:t>
            </a:r>
            <a:endParaRPr lang="it-IT" b="1" dirty="0" smtClean="0"/>
          </a:p>
          <a:p>
            <a:r>
              <a:rPr lang="it-IT" b="1" dirty="0" smtClean="0"/>
              <a:t>Cura </a:t>
            </a:r>
            <a:r>
              <a:rPr lang="it-IT" b="1" dirty="0"/>
              <a:t>e Prevenzione delle </a:t>
            </a:r>
            <a:r>
              <a:rPr lang="it-IT" b="1" dirty="0" err="1"/>
              <a:t>Allergopatie</a:t>
            </a:r>
            <a:endParaRPr lang="it-IT" b="1" dirty="0"/>
          </a:p>
          <a:p>
            <a:r>
              <a:rPr lang="it-IT" b="1" dirty="0"/>
              <a:t>Responsabile: Dott.ssa CINZIA TOSONI</a:t>
            </a:r>
          </a:p>
          <a:p>
            <a:r>
              <a:rPr lang="it-IT" b="1" cap="small" dirty="0"/>
              <a:t> </a:t>
            </a:r>
            <a:endParaRPr lang="it-IT" b="1" dirty="0"/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r>
              <a:rPr lang="it-IT" b="1" dirty="0"/>
              <a:t> </a:t>
            </a:r>
          </a:p>
          <a:p>
            <a:endParaRPr lang="it-IT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3857628"/>
            <a:ext cx="733425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214314"/>
            <a:ext cx="8286808" cy="6500834"/>
          </a:xfrm>
        </p:spPr>
        <p:txBody>
          <a:bodyPr>
            <a:normAutofit/>
          </a:bodyPr>
          <a:lstStyle/>
          <a:p>
            <a:pPr algn="l"/>
            <a:r>
              <a:rPr lang="it-IT" sz="2400" b="1" dirty="0" smtClean="0"/>
              <a:t>			</a:t>
            </a:r>
            <a:r>
              <a:rPr lang="it-IT" sz="2400" b="1" dirty="0" err="1" smtClean="0"/>
              <a:t>CI</a:t>
            </a:r>
            <a:r>
              <a:rPr lang="it-IT" sz="2400" b="1" dirty="0" smtClean="0"/>
              <a:t> OCCUPIAMO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:</a:t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DERMATITI ALLERGICHE : dermatite atopica </a:t>
            </a:r>
            <a:br>
              <a:rPr lang="it-IT" sz="2400" b="1" dirty="0" smtClean="0"/>
            </a:br>
            <a:r>
              <a:rPr lang="it-IT" sz="2400" b="1" dirty="0" smtClean="0"/>
              <a:t>			          dermatite da contatto</a:t>
            </a:r>
            <a:br>
              <a:rPr lang="it-IT" sz="2400" b="1" dirty="0" smtClean="0"/>
            </a:br>
            <a:r>
              <a:rPr lang="it-IT" sz="2400" b="1" dirty="0" smtClean="0"/>
              <a:t>			            orticaria </a:t>
            </a:r>
            <a:r>
              <a:rPr lang="it-IT" sz="2400" b="1" dirty="0" err="1" smtClean="0"/>
              <a:t>angioedema</a:t>
            </a: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ALLERGIA RESPIRATORIA: </a:t>
            </a:r>
            <a:r>
              <a:rPr lang="it-IT" sz="2400" b="1" dirty="0" err="1" smtClean="0"/>
              <a:t>rinocongiuntivite</a:t>
            </a:r>
            <a:r>
              <a:rPr lang="it-IT" sz="2400" b="1" dirty="0" smtClean="0"/>
              <a:t> e asma</a:t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ALLERGIA ALIMENTARE e INTOLLERANZE di interesse medico</a:t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ALLERGIA E INTOLLERANZA A FARMACI E LATICE</a:t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ALLERGIA A VELENO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IMENOTTERI</a:t>
            </a:r>
            <a:br>
              <a:rPr lang="it-IT" sz="2400" b="1" dirty="0" smtClean="0"/>
            </a:b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IMMUNOTERAPIA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54560" y="928670"/>
            <a:ext cx="73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MANIFESTAZIONI ALLERGICHE IN </a:t>
            </a:r>
            <a:r>
              <a:rPr lang="it-IT" b="1" dirty="0" smtClean="0">
                <a:solidFill>
                  <a:srgbClr val="FF0000"/>
                </a:solidFill>
              </a:rPr>
              <a:t>FASE ACUTA </a:t>
            </a:r>
            <a:r>
              <a:rPr lang="it-IT" dirty="0" smtClean="0"/>
              <a:t>NECESSITANO </a:t>
            </a:r>
            <a:r>
              <a:rPr lang="it-IT" dirty="0" err="1" smtClean="0"/>
              <a:t>DI</a:t>
            </a:r>
            <a:r>
              <a:rPr lang="it-IT" dirty="0" smtClean="0"/>
              <a:t> UN </a:t>
            </a:r>
            <a:r>
              <a:rPr lang="it-IT" b="1" dirty="0" smtClean="0">
                <a:solidFill>
                  <a:srgbClr val="FF0000"/>
                </a:solidFill>
              </a:rPr>
              <a:t>PRONTO SOCCORSO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57224" y="2143116"/>
            <a:ext cx="4981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LA DIAGNOSTICA  NON SI EFFETTUA IN FASE ACUTA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857224" y="2428868"/>
            <a:ext cx="6603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MOMENTO IDEALE: </a:t>
            </a:r>
            <a:r>
              <a:rPr lang="it-IT" b="1" dirty="0" smtClean="0">
                <a:solidFill>
                  <a:srgbClr val="00B050"/>
                </a:solidFill>
              </a:rPr>
              <a:t>FRA LE 3 E LE 6 SETTIMANE </a:t>
            </a:r>
            <a:r>
              <a:rPr lang="it-IT" dirty="0" smtClean="0"/>
              <a:t>DOPO LA REAZIONE 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85786" y="3786190"/>
            <a:ext cx="7495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AGENDE DELLA DURATA </a:t>
            </a:r>
            <a:r>
              <a:rPr lang="it-IT" dirty="0" err="1" smtClean="0"/>
              <a:t>DI</a:t>
            </a:r>
            <a:r>
              <a:rPr lang="it-IT" dirty="0" smtClean="0"/>
              <a:t> 12 SETTIMANE</a:t>
            </a:r>
          </a:p>
          <a:p>
            <a:r>
              <a:rPr lang="it-IT" dirty="0" smtClean="0"/>
              <a:t>prenotazione allo 030/224466 dalla settimana prima dell’inizio del trimestre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785786" y="5214950"/>
            <a:ext cx="73116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SEGNALAZIONE </a:t>
            </a:r>
            <a:r>
              <a:rPr lang="it-IT" b="1" dirty="0" err="1" smtClean="0"/>
              <a:t>DI</a:t>
            </a:r>
            <a:r>
              <a:rPr lang="it-IT" b="1" dirty="0" smtClean="0"/>
              <a:t> CASI MERITEVOLI </a:t>
            </a:r>
            <a:r>
              <a:rPr lang="it-IT" b="1" dirty="0" err="1" smtClean="0"/>
              <a:t>DI</a:t>
            </a:r>
            <a:r>
              <a:rPr lang="it-IT" b="1" dirty="0" smtClean="0"/>
              <a:t> INQUADRAMENTO SENZA RITARDI:</a:t>
            </a:r>
          </a:p>
          <a:p>
            <a:r>
              <a:rPr lang="it-IT" b="1" dirty="0" smtClean="0">
                <a:hlinkClick r:id="rId2"/>
              </a:rPr>
              <a:t>allergologia@spedalicivili.brescia.it</a:t>
            </a:r>
            <a:r>
              <a:rPr lang="it-IT" b="1" dirty="0" smtClean="0"/>
              <a:t>: VALUTAZIONE ENTRO 10-14 GG</a:t>
            </a:r>
          </a:p>
          <a:p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1000100" y="285728"/>
            <a:ext cx="72900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 smtClean="0"/>
              <a:t>CASI MERITEVOLI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INQUADRAMENTO SENZA RITARDI:</a:t>
            </a:r>
          </a:p>
          <a:p>
            <a:pPr algn="ctr"/>
            <a:r>
              <a:rPr lang="it-IT" sz="2400" b="1" dirty="0" smtClean="0">
                <a:hlinkClick r:id="rId2"/>
              </a:rPr>
              <a:t>allergologia@spedalicivili.brescia.it</a:t>
            </a:r>
            <a:endParaRPr lang="it-IT" sz="2400" b="1" dirty="0" smtClean="0"/>
          </a:p>
          <a:p>
            <a:pPr algn="ctr"/>
            <a:endParaRPr lang="it-IT" sz="2400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57158" y="1500174"/>
            <a:ext cx="7225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REAZIONI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SISTEMICHE AD ALIMENTI</a:t>
            </a:r>
          </a:p>
          <a:p>
            <a:r>
              <a:rPr lang="it-IT" dirty="0" smtClean="0"/>
              <a:t>	</a:t>
            </a:r>
            <a:r>
              <a:rPr lang="it-IT" b="1" dirty="0" smtClean="0"/>
              <a:t>NON effettuare esami</a:t>
            </a:r>
            <a:r>
              <a:rPr lang="it-IT" dirty="0" smtClean="0"/>
              <a:t>, FONDAMENTALE IL DIARIO ALIMENTARE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57158" y="2500306"/>
            <a:ext cx="7706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REAZIONI ALLERGICHE A FARMACO CON </a:t>
            </a:r>
            <a:r>
              <a:rPr lang="it-IT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NECESSITA’ </a:t>
            </a:r>
            <a:r>
              <a:rPr lang="it-IT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it-IT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FARMACO ALTERNATIVO</a:t>
            </a:r>
          </a:p>
          <a:p>
            <a:r>
              <a:rPr lang="it-IT" dirty="0" smtClean="0"/>
              <a:t>	(antibiotico, mezzo di contrasto, anestetico, </a:t>
            </a:r>
            <a:r>
              <a:rPr lang="it-IT" dirty="0" err="1" smtClean="0"/>
              <a:t>etc</a:t>
            </a:r>
            <a:r>
              <a:rPr lang="it-IT" dirty="0" smtClean="0"/>
              <a:t>)</a:t>
            </a:r>
          </a:p>
          <a:p>
            <a:r>
              <a:rPr lang="it-IT" dirty="0" smtClean="0"/>
              <a:t>	SOLO se reazione a </a:t>
            </a:r>
            <a:r>
              <a:rPr lang="it-IT" b="1" dirty="0" err="1" smtClean="0"/>
              <a:t>Betalattamico</a:t>
            </a:r>
            <a:r>
              <a:rPr lang="it-IT" b="1" dirty="0" smtClean="0"/>
              <a:t> effettuare RAST</a:t>
            </a:r>
            <a:endParaRPr lang="it-IT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57158" y="3714752"/>
            <a:ext cx="4990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REAZIONI </a:t>
            </a:r>
            <a:r>
              <a:rPr lang="it-IT" b="1" dirty="0" smtClean="0">
                <a:solidFill>
                  <a:srgbClr val="A10F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SISTEMICHE A VELENO </a:t>
            </a:r>
            <a:r>
              <a:rPr lang="it-IT" b="1" dirty="0" err="1" smtClean="0">
                <a:solidFill>
                  <a:srgbClr val="A10F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it-IT" b="1" dirty="0" smtClean="0">
                <a:solidFill>
                  <a:srgbClr val="A10F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IMENOTTERO</a:t>
            </a:r>
          </a:p>
          <a:p>
            <a:r>
              <a:rPr lang="it-IT" dirty="0" smtClean="0"/>
              <a:t>	effettuare RAST e dosaggio della </a:t>
            </a:r>
            <a:r>
              <a:rPr lang="it-IT" dirty="0" err="1" smtClean="0"/>
              <a:t>triptasi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338576" y="4786322"/>
            <a:ext cx="880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ORTICARIA–ANGIOEDEMA</a:t>
            </a:r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NON CONTROLLATI </a:t>
            </a:r>
            <a:r>
              <a:rPr lang="it-IT" dirty="0" smtClean="0"/>
              <a:t>DA TERAPIA ANTISTAMINICA CONTINUATIVA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379686" y="5643578"/>
            <a:ext cx="3561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ECZEMA ALLERGICO IN FASE ACUTA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01628" y="6274378"/>
            <a:ext cx="417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ASMA ALLERGICO </a:t>
            </a:r>
            <a:r>
              <a:rPr lang="it-IT" dirty="0" smtClean="0"/>
              <a:t>IN CATTIVO CONTROLLO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85918" y="260648"/>
            <a:ext cx="5472608" cy="980728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it-IT" sz="4000" dirty="0" smtClean="0"/>
              <a:t>SINTOMI CUTANEI </a:t>
            </a:r>
            <a:r>
              <a:rPr lang="it-IT" sz="4000" b="1" dirty="0" smtClean="0">
                <a:solidFill>
                  <a:srgbClr val="FF0000"/>
                </a:solidFill>
              </a:rPr>
              <a:t>TIPICI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285884"/>
            <a:ext cx="8786874" cy="57150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/>
              <a:t>Reazioni </a:t>
            </a:r>
            <a:r>
              <a:rPr lang="it-IT" b="1" dirty="0" err="1" smtClean="0"/>
              <a:t>IgE</a:t>
            </a:r>
            <a:r>
              <a:rPr lang="it-IT" b="1" dirty="0" smtClean="0"/>
              <a:t> mediate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>
              <a:buNone/>
            </a:pPr>
            <a:r>
              <a:rPr lang="it-IT" sz="2000" dirty="0"/>
              <a:t>	</a:t>
            </a: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3214678" y="4714884"/>
            <a:ext cx="3000364" cy="17145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SINTOMI </a:t>
            </a:r>
          </a:p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ACUTI</a:t>
            </a:r>
            <a:endParaRPr lang="it-IT" sz="2400" b="1" dirty="0">
              <a:solidFill>
                <a:srgbClr val="00B050"/>
              </a:solidFill>
            </a:endParaRPr>
          </a:p>
        </p:txBody>
      </p:sp>
      <p:pic>
        <p:nvPicPr>
          <p:cNvPr id="5" name="Picture 2" descr="C:\Documents and Settings\cinquinim\Documenti\Immagini\imagesCAXX6K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357430"/>
            <a:ext cx="2571768" cy="200026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</p:pic>
      <p:pic>
        <p:nvPicPr>
          <p:cNvPr id="6" name="Picture 2" descr="C:\Documents and Settings\cinquinim\Documenti\Immagini\untitled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89" y="2357430"/>
            <a:ext cx="2286017" cy="200026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</p:pic>
      <p:sp>
        <p:nvSpPr>
          <p:cNvPr id="13" name="Rettangolo 12"/>
          <p:cNvSpPr/>
          <p:nvPr/>
        </p:nvSpPr>
        <p:spPr>
          <a:xfrm>
            <a:off x="2214546" y="2500306"/>
            <a:ext cx="16153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orticaria</a:t>
            </a:r>
            <a:endParaRPr lang="it-IT" sz="3200" dirty="0"/>
          </a:p>
        </p:txBody>
      </p:sp>
      <p:sp>
        <p:nvSpPr>
          <p:cNvPr id="14" name="Rettangolo 13"/>
          <p:cNvSpPr/>
          <p:nvPr/>
        </p:nvSpPr>
        <p:spPr>
          <a:xfrm>
            <a:off x="4929190" y="2415597"/>
            <a:ext cx="3143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err="1" smtClean="0">
                <a:solidFill>
                  <a:srgbClr val="FF0000"/>
                </a:solidFill>
              </a:rPr>
              <a:t>angioedema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cinquinim\Documenti\Immagini\imagesCAUBRAN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2071702" cy="223021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</p:pic>
      <p:pic>
        <p:nvPicPr>
          <p:cNvPr id="5" name="Picture 2" descr="C:\Documents and Settings\cinquinim\Documenti\Immagini\imagesCAFC30V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14818"/>
            <a:ext cx="2643206" cy="203839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</p:pic>
      <p:sp>
        <p:nvSpPr>
          <p:cNvPr id="6" name="CasellaDiTesto 5"/>
          <p:cNvSpPr txBox="1"/>
          <p:nvPr/>
        </p:nvSpPr>
        <p:spPr>
          <a:xfrm>
            <a:off x="2928926" y="2714620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PRURITO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 flipH="1">
            <a:off x="3357554" y="5143512"/>
            <a:ext cx="2454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ECZEMA</a:t>
            </a:r>
            <a:endParaRPr lang="it-IT" b="1" dirty="0"/>
          </a:p>
        </p:txBody>
      </p:sp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5072098" cy="1143000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it-IT" sz="4000" dirty="0" smtClean="0"/>
              <a:t>SINTOMI </a:t>
            </a:r>
            <a:r>
              <a:rPr lang="it-IT" sz="4000" b="1" dirty="0" smtClean="0">
                <a:solidFill>
                  <a:srgbClr val="FF0000"/>
                </a:solidFill>
              </a:rPr>
              <a:t>NON TIPICI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5357818" y="2928934"/>
            <a:ext cx="3000364" cy="17145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SINTOMI </a:t>
            </a:r>
          </a:p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CRONICI</a:t>
            </a:r>
            <a:endParaRPr lang="it-IT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472608" cy="980728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it-IT" sz="4000" dirty="0" smtClean="0"/>
              <a:t>CLINICA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243166"/>
            <a:ext cx="8786874" cy="3829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/>
              <a:t>	</a:t>
            </a:r>
            <a:r>
              <a:rPr lang="it-IT" b="1" dirty="0" smtClean="0"/>
              <a:t>Reazioni </a:t>
            </a:r>
            <a:r>
              <a:rPr lang="it-IT" b="1" dirty="0" err="1" smtClean="0"/>
              <a:t>IgE</a:t>
            </a:r>
            <a:r>
              <a:rPr lang="it-IT" b="1" dirty="0" smtClean="0"/>
              <a:t> mediate: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sz="2000" dirty="0" err="1" smtClean="0"/>
              <a:t>orticaria-angioedema</a:t>
            </a:r>
            <a:endParaRPr lang="it-IT" sz="2000" dirty="0" smtClean="0"/>
          </a:p>
          <a:p>
            <a:pPr>
              <a:buNone/>
            </a:pPr>
            <a:r>
              <a:rPr lang="it-IT" sz="2000" dirty="0"/>
              <a:t>	</a:t>
            </a:r>
            <a:r>
              <a:rPr lang="it-IT" sz="2800" b="1" dirty="0" err="1" smtClean="0">
                <a:solidFill>
                  <a:srgbClr val="FF0000"/>
                </a:solidFill>
              </a:rPr>
              <a:t>rinte-asma</a:t>
            </a:r>
            <a:endParaRPr lang="it-IT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it-IT" sz="2800" b="1" dirty="0">
                <a:solidFill>
                  <a:srgbClr val="FF0000"/>
                </a:solidFill>
              </a:rPr>
              <a:t>	</a:t>
            </a:r>
            <a:r>
              <a:rPr lang="it-IT" sz="2800" b="1" dirty="0" smtClean="0">
                <a:solidFill>
                  <a:srgbClr val="FF0000"/>
                </a:solidFill>
              </a:rPr>
              <a:t>sintomi gastrointestinali</a:t>
            </a:r>
          </a:p>
          <a:p>
            <a:pPr>
              <a:buNone/>
            </a:pPr>
            <a:r>
              <a:rPr lang="it-IT" sz="2800" b="1" dirty="0">
                <a:solidFill>
                  <a:srgbClr val="FF0000"/>
                </a:solidFill>
              </a:rPr>
              <a:t>	</a:t>
            </a:r>
            <a:r>
              <a:rPr lang="it-IT" sz="2800" b="1" dirty="0" smtClean="0">
                <a:solidFill>
                  <a:srgbClr val="FF0000"/>
                </a:solidFill>
              </a:rPr>
              <a:t>shock anafilattico</a:t>
            </a:r>
          </a:p>
          <a:p>
            <a:pPr>
              <a:buFontTx/>
              <a:buChar char="-"/>
            </a:pP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Tx/>
              <a:buChar char="-"/>
            </a:pP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Ovale 4"/>
          <p:cNvSpPr/>
          <p:nvPr/>
        </p:nvSpPr>
        <p:spPr>
          <a:xfrm>
            <a:off x="5000628" y="3429000"/>
            <a:ext cx="3428992" cy="1714512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SINTOMI </a:t>
            </a:r>
          </a:p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ACUTI</a:t>
            </a:r>
          </a:p>
          <a:p>
            <a:pPr algn="ctr"/>
            <a:r>
              <a:rPr lang="it-IT" sz="2400" b="1" dirty="0" smtClean="0">
                <a:solidFill>
                  <a:srgbClr val="00B050"/>
                </a:solidFill>
              </a:rPr>
              <a:t>IN ASSOCIAZIONE</a:t>
            </a:r>
            <a:endParaRPr lang="it-IT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472608" cy="980728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it-IT" sz="4000" dirty="0" smtClean="0"/>
              <a:t>CLINICA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814538"/>
            <a:ext cx="8786874" cy="2971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000" b="1" dirty="0" smtClean="0"/>
              <a:t>Reazioni </a:t>
            </a:r>
            <a:r>
              <a:rPr lang="it-IT" sz="2000" b="1" dirty="0" err="1" smtClean="0"/>
              <a:t>IgE</a:t>
            </a:r>
            <a:r>
              <a:rPr lang="it-IT" sz="2000" b="1" dirty="0" smtClean="0"/>
              <a:t> mediate</a:t>
            </a:r>
          </a:p>
          <a:p>
            <a:pPr>
              <a:buNone/>
            </a:pPr>
            <a:r>
              <a:rPr lang="it-IT" sz="2000" dirty="0"/>
              <a:t>	</a:t>
            </a:r>
            <a:r>
              <a:rPr lang="it-IT" sz="2000" dirty="0" err="1" smtClean="0"/>
              <a:t>orticaria-angioedema</a:t>
            </a:r>
            <a:endParaRPr lang="it-IT" sz="2000" dirty="0" smtClean="0"/>
          </a:p>
          <a:p>
            <a:pPr>
              <a:buNone/>
            </a:pPr>
            <a:r>
              <a:rPr lang="it-IT" sz="2000" dirty="0"/>
              <a:t>	</a:t>
            </a:r>
            <a:r>
              <a:rPr lang="it-IT" sz="2000" dirty="0" err="1" smtClean="0"/>
              <a:t>rinte-asma</a:t>
            </a:r>
            <a:endParaRPr lang="it-IT" sz="2000" dirty="0" smtClean="0"/>
          </a:p>
          <a:p>
            <a:pPr>
              <a:buNone/>
            </a:pPr>
            <a:r>
              <a:rPr lang="it-IT" sz="2000" dirty="0"/>
              <a:t>	</a:t>
            </a:r>
            <a:r>
              <a:rPr lang="it-IT" sz="2000" dirty="0" smtClean="0"/>
              <a:t>sintomi gastrointestinali</a:t>
            </a:r>
          </a:p>
          <a:p>
            <a:pPr>
              <a:buNone/>
            </a:pPr>
            <a:r>
              <a:rPr lang="it-IT" sz="2000" dirty="0"/>
              <a:t>	</a:t>
            </a:r>
            <a:r>
              <a:rPr lang="it-IT" sz="2000" dirty="0" smtClean="0"/>
              <a:t>shock anafilattico</a:t>
            </a:r>
          </a:p>
          <a:p>
            <a:pPr>
              <a:buFontTx/>
              <a:buChar char="-"/>
            </a:pPr>
            <a:endParaRPr lang="it-IT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None/>
            </a:pPr>
            <a:r>
              <a:rPr lang="it-IT" sz="2000" b="1" i="1" dirty="0" smtClean="0">
                <a:solidFill>
                  <a:srgbClr val="A10F7B"/>
                </a:solidFill>
              </a:rPr>
              <a:t>Reazioni </a:t>
            </a:r>
            <a:r>
              <a:rPr lang="it-IT" sz="2000" b="1" i="1" dirty="0" err="1" smtClean="0">
                <a:solidFill>
                  <a:srgbClr val="A10F7B"/>
                </a:solidFill>
              </a:rPr>
              <a:t>cellulomediate</a:t>
            </a:r>
            <a:r>
              <a:rPr lang="it-IT" sz="2000" b="1" i="1" dirty="0" smtClean="0">
                <a:solidFill>
                  <a:srgbClr val="A10F7B"/>
                </a:solidFill>
              </a:rPr>
              <a:t> o miste:</a:t>
            </a:r>
          </a:p>
          <a:p>
            <a:pPr lvl="1">
              <a:buNone/>
            </a:pPr>
            <a:endParaRPr lang="it-IT" sz="2000" b="1" i="1" dirty="0" smtClean="0"/>
          </a:p>
        </p:txBody>
      </p:sp>
      <p:sp>
        <p:nvSpPr>
          <p:cNvPr id="4" name="Rettangolo 3"/>
          <p:cNvSpPr/>
          <p:nvPr/>
        </p:nvSpPr>
        <p:spPr>
          <a:xfrm>
            <a:off x="285720" y="5072074"/>
            <a:ext cx="855664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</a:pPr>
            <a:r>
              <a:rPr lang="it-IT" sz="2000" b="1" i="1" dirty="0" smtClean="0">
                <a:solidFill>
                  <a:prstClr val="black"/>
                </a:solidFill>
              </a:rPr>
              <a:t>Gastroenterite eosinofila</a:t>
            </a:r>
          </a:p>
          <a:p>
            <a:pPr marL="742950" lvl="1" indent="-285750">
              <a:spcBef>
                <a:spcPct val="20000"/>
              </a:spcBef>
            </a:pPr>
            <a:r>
              <a:rPr lang="it-IT" sz="2000" b="1" i="1" dirty="0" smtClean="0">
                <a:solidFill>
                  <a:prstClr val="black"/>
                </a:solidFill>
              </a:rPr>
              <a:t>Dermatite atopica</a:t>
            </a:r>
          </a:p>
          <a:p>
            <a:pPr marL="742950" lvl="1" indent="-285750">
              <a:spcBef>
                <a:spcPct val="20000"/>
              </a:spcBef>
            </a:pPr>
            <a:r>
              <a:rPr lang="it-IT" sz="2000" b="1" i="1" dirty="0" smtClean="0">
                <a:solidFill>
                  <a:prstClr val="black"/>
                </a:solidFill>
              </a:rPr>
              <a:t>Quadri tipici dell’</a:t>
            </a:r>
            <a:r>
              <a:rPr lang="it-IT" sz="2000" b="1" i="1" dirty="0" err="1" smtClean="0">
                <a:solidFill>
                  <a:prstClr val="black"/>
                </a:solidFill>
              </a:rPr>
              <a:t>eta</a:t>
            </a:r>
            <a:r>
              <a:rPr lang="it-IT" sz="2000" b="1" i="1" dirty="0" smtClean="0">
                <a:solidFill>
                  <a:prstClr val="black"/>
                </a:solidFill>
              </a:rPr>
              <a:t>’ pediatrica (</a:t>
            </a:r>
            <a:r>
              <a:rPr lang="it-IT" sz="2000" b="1" i="1" dirty="0" err="1" smtClean="0">
                <a:solidFill>
                  <a:prstClr val="black"/>
                </a:solidFill>
              </a:rPr>
              <a:t>proctocolite</a:t>
            </a:r>
            <a:r>
              <a:rPr lang="it-IT" sz="2000" b="1" i="1" dirty="0" smtClean="0">
                <a:solidFill>
                  <a:prstClr val="black"/>
                </a:solidFill>
              </a:rPr>
              <a:t> allergica)</a:t>
            </a:r>
            <a:endParaRPr lang="it-IT" sz="2000" b="1" i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857224" y="4071942"/>
            <a:ext cx="7429552" cy="11430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ALLERGIA ALIMENTARE</a:t>
            </a:r>
            <a:br>
              <a:rPr lang="it-IT" dirty="0" smtClean="0"/>
            </a:br>
            <a:r>
              <a:rPr lang="it-IT" sz="4000" b="1" i="1" dirty="0" smtClean="0">
                <a:solidFill>
                  <a:srgbClr val="FF0000"/>
                </a:solidFill>
              </a:rPr>
              <a:t>i luoghi comuni</a:t>
            </a:r>
            <a:endParaRPr lang="it-IT" sz="4000" b="1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2332037"/>
            <a:ext cx="8929718" cy="4097359"/>
          </a:xfrm>
        </p:spPr>
        <p:txBody>
          <a:bodyPr>
            <a:normAutofit/>
          </a:bodyPr>
          <a:lstStyle/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SINTOMI GASTRO-INTESTINALI = ALLERGIA ALIMENTARE</a:t>
            </a:r>
          </a:p>
          <a:p>
            <a:pPr algn="ctr">
              <a:buBlip>
                <a:blip r:embed="rId2"/>
              </a:buBlip>
            </a:pPr>
            <a:endParaRPr lang="it-IT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DERMATITE = ALLERGIA ALIMENTARE</a:t>
            </a:r>
          </a:p>
          <a:p>
            <a:pPr algn="ctr">
              <a:buBlip>
                <a:blip r:embed="rId2"/>
              </a:buBlip>
            </a:pPr>
            <a:endParaRPr lang="it-IT" sz="2800" dirty="0" smtClean="0"/>
          </a:p>
          <a:p>
            <a:pPr algn="ctr">
              <a:buBlip>
                <a:blip r:embed="rId2"/>
              </a:buBlip>
            </a:pPr>
            <a:r>
              <a:rPr lang="it-IT" sz="2800" dirty="0" smtClean="0"/>
              <a:t>Se non è allergia sarà </a:t>
            </a:r>
            <a:r>
              <a:rPr lang="it-IT" sz="2800" b="1" dirty="0" smtClean="0">
                <a:solidFill>
                  <a:srgbClr val="FF0000"/>
                </a:solidFill>
              </a:rPr>
              <a:t>INTOLLERANZA</a:t>
            </a:r>
          </a:p>
          <a:p>
            <a:pPr algn="ctr">
              <a:buBlip>
                <a:blip r:embed="rId2"/>
              </a:buBlip>
            </a:pPr>
            <a:endParaRPr lang="it-IT" sz="2800" dirty="0" smtClean="0"/>
          </a:p>
          <a:p>
            <a:pPr algn="ctr">
              <a:buBlip>
                <a:blip r:embed="rId2"/>
              </a:buBlip>
            </a:pPr>
            <a:r>
              <a:rPr lang="it-IT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 TEST rispondono a queste domande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043758" cy="1143000"/>
          </a:xfrm>
        </p:spPr>
        <p:txBody>
          <a:bodyPr>
            <a:normAutofit/>
          </a:bodyPr>
          <a:lstStyle/>
          <a:p>
            <a:r>
              <a:rPr lang="it-IT" sz="4000" dirty="0" smtClean="0"/>
              <a:t>INTOLLERANZA 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34718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800" dirty="0" smtClean="0"/>
              <a:t>Reazioni indesiderate agli alimenti</a:t>
            </a:r>
          </a:p>
          <a:p>
            <a:pPr algn="ctr">
              <a:buNone/>
            </a:pPr>
            <a:endParaRPr lang="it-IT" sz="2000" dirty="0" smtClean="0"/>
          </a:p>
          <a:p>
            <a:pPr lvl="2"/>
            <a:r>
              <a:rPr lang="it-IT" sz="2800" dirty="0" smtClean="0"/>
              <a:t>NON tossi-infettive</a:t>
            </a:r>
          </a:p>
          <a:p>
            <a:pPr lvl="2"/>
            <a:r>
              <a:rPr lang="it-IT" sz="2800" dirty="0" smtClean="0"/>
              <a:t>NON </a:t>
            </a:r>
            <a:r>
              <a:rPr lang="it-IT" sz="2800" dirty="0" err="1" smtClean="0"/>
              <a:t>immunomediate</a:t>
            </a:r>
            <a:endParaRPr lang="it-IT" sz="1600" dirty="0" smtClean="0"/>
          </a:p>
          <a:p>
            <a:pPr lvl="8">
              <a:buNone/>
            </a:pPr>
            <a:r>
              <a:rPr lang="it-IT" sz="5400" dirty="0" smtClean="0"/>
              <a:t> =</a:t>
            </a:r>
          </a:p>
          <a:p>
            <a:pPr algn="ctr">
              <a:buNone/>
            </a:pPr>
            <a:r>
              <a:rPr lang="it-IT" sz="2800" b="1" dirty="0" smtClean="0"/>
              <a:t>INTOLLERANZE</a:t>
            </a:r>
          </a:p>
          <a:p>
            <a:pPr algn="ctr">
              <a:buNone/>
            </a:pPr>
            <a:endParaRPr lang="it-IT" sz="1000" dirty="0" smtClean="0"/>
          </a:p>
        </p:txBody>
      </p:sp>
      <p:sp>
        <p:nvSpPr>
          <p:cNvPr id="7" name="Rettangolo 6"/>
          <p:cNvSpPr/>
          <p:nvPr/>
        </p:nvSpPr>
        <p:spPr>
          <a:xfrm>
            <a:off x="0" y="4857760"/>
            <a:ext cx="8436019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Deficit enzimatici</a:t>
            </a:r>
          </a:p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Meccanismi farmacologici</a:t>
            </a:r>
          </a:p>
          <a:p>
            <a:pPr marL="2971800" lvl="6" indent="-228600">
              <a:spcBef>
                <a:spcPct val="20000"/>
              </a:spcBef>
              <a:buFont typeface="Wingdings" pitchFamily="2" charset="2"/>
              <a:buChar char="v"/>
            </a:pPr>
            <a:r>
              <a:rPr lang="it-IT" sz="2800" b="1" dirty="0" smtClean="0">
                <a:solidFill>
                  <a:srgbClr val="FF0000"/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1148</Words>
  <Application>Microsoft Office PowerPoint</Application>
  <PresentationFormat>Presentazione su schermo (4:3)</PresentationFormat>
  <Paragraphs>392</Paragraphs>
  <Slides>38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39" baseType="lpstr">
      <vt:lpstr>Tema di Office</vt:lpstr>
      <vt:lpstr>ALIMENTI E ALLERGIA  Massimo Cinquini</vt:lpstr>
      <vt:lpstr>ALLERGIA ALIMENTARE i luoghi comuni</vt:lpstr>
      <vt:lpstr>ALLERGIA ALIMENTARE </vt:lpstr>
      <vt:lpstr>SINTOMI CUTANEI TIPICI</vt:lpstr>
      <vt:lpstr>SINTOMI NON TIPICI</vt:lpstr>
      <vt:lpstr>CLINICA</vt:lpstr>
      <vt:lpstr>CLINICA</vt:lpstr>
      <vt:lpstr>ALLERGIA ALIMENTARE i luoghi comuni</vt:lpstr>
      <vt:lpstr>INTOLLERANZA </vt:lpstr>
      <vt:lpstr>INTOLLERANZA AL LATTOSIO </vt:lpstr>
      <vt:lpstr>INTOLLERANZA AL LATTOSIO </vt:lpstr>
      <vt:lpstr>INTOLLERANZA AL LATTOSIO </vt:lpstr>
      <vt:lpstr>A PROPOSITO DI  INTOLLERANZA AL LATTOSIO </vt:lpstr>
      <vt:lpstr>INTOLLERANZA </vt:lpstr>
      <vt:lpstr>SINDROME SGOMBROIDE </vt:lpstr>
      <vt:lpstr>INTOLLERANZA A SOLFITI </vt:lpstr>
      <vt:lpstr> perché la dieta senza additivi (freedmann)?  </vt:lpstr>
      <vt:lpstr>ALLERGIA ALIMENTARE i luoghi comuni</vt:lpstr>
      <vt:lpstr>Diapositiva 19</vt:lpstr>
      <vt:lpstr>TEST ALLERGOLOGICI</vt:lpstr>
      <vt:lpstr> E’ possibile essere allergico a un alimento  se il RAST è NEGATIVO  </vt:lpstr>
      <vt:lpstr> E’ possibile essere allergico a un alimento “senza saperlo”?  </vt:lpstr>
      <vt:lpstr>ALLERGIA ALLA PESCA</vt:lpstr>
      <vt:lpstr>TEST ALLERGOLOGICI</vt:lpstr>
      <vt:lpstr>Diapositiva 25</vt:lpstr>
      <vt:lpstr>RICOMBINANTI</vt:lpstr>
      <vt:lpstr>Diapositiva 27</vt:lpstr>
      <vt:lpstr>ALLERGIA ALLA PESCA</vt:lpstr>
      <vt:lpstr>Diapositiva 29</vt:lpstr>
      <vt:lpstr>TEST “NON” DIAGNOSTICI ma utile complemento alla diagnosi </vt:lpstr>
      <vt:lpstr>“GOLD STANDARD”  TEST DI SCATENAMENTO in cieco </vt:lpstr>
      <vt:lpstr>TEST ALTERNATIVI</vt:lpstr>
      <vt:lpstr>ALIMENTI E ALLERGIA A NICKEL</vt:lpstr>
      <vt:lpstr>TERAPIA </vt:lpstr>
      <vt:lpstr>SSVD ALLERGOLOGIA</vt:lpstr>
      <vt:lpstr>   CI OCCUPIAMO DI:  DERMATITI ALLERGICHE : dermatite atopica               dermatite da contatto                orticaria angioedema  ALLERGIA RESPIRATORIA: rinocongiuntivite e asma  ALLERGIA ALIMENTARE e INTOLLERANZE di interesse medico  ALLERGIA E INTOLLERANZA A FARMACI E LATICE  ALLERGIA A VELENO DI IMENOTTERI  IMMUNOTERAPIA</vt:lpstr>
      <vt:lpstr>Diapositiva 37</vt:lpstr>
      <vt:lpstr>Diapositiva 38</vt:lpstr>
    </vt:vector>
  </TitlesOfParts>
  <Company>Spedali Civili di Brescia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DERMATITI ALLERGICHE</dc:title>
  <dc:creator>cinquinim</dc:creator>
  <cp:lastModifiedBy>cinquinim</cp:lastModifiedBy>
  <cp:revision>111</cp:revision>
  <dcterms:created xsi:type="dcterms:W3CDTF">2015-03-24T08:31:28Z</dcterms:created>
  <dcterms:modified xsi:type="dcterms:W3CDTF">2015-06-04T06:33:57Z</dcterms:modified>
</cp:coreProperties>
</file>