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81" r:id="rId6"/>
    <p:sldMasterId id="2147483793" r:id="rId7"/>
  </p:sldMasterIdLst>
  <p:notesMasterIdLst>
    <p:notesMasterId r:id="rId89"/>
  </p:notesMasterIdLst>
  <p:sldIdLst>
    <p:sldId id="385" r:id="rId8"/>
    <p:sldId id="386" r:id="rId9"/>
    <p:sldId id="304" r:id="rId10"/>
    <p:sldId id="354" r:id="rId11"/>
    <p:sldId id="320" r:id="rId12"/>
    <p:sldId id="353" r:id="rId13"/>
    <p:sldId id="280" r:id="rId14"/>
    <p:sldId id="281" r:id="rId15"/>
    <p:sldId id="283" r:id="rId16"/>
    <p:sldId id="285" r:id="rId17"/>
    <p:sldId id="308" r:id="rId18"/>
    <p:sldId id="309" r:id="rId19"/>
    <p:sldId id="306" r:id="rId20"/>
    <p:sldId id="287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7" r:id="rId72"/>
    <p:sldId id="388" r:id="rId73"/>
    <p:sldId id="389" r:id="rId74"/>
    <p:sldId id="390" r:id="rId75"/>
    <p:sldId id="391" r:id="rId76"/>
    <p:sldId id="392" r:id="rId77"/>
    <p:sldId id="393" r:id="rId78"/>
    <p:sldId id="394" r:id="rId79"/>
    <p:sldId id="395" r:id="rId80"/>
    <p:sldId id="396" r:id="rId81"/>
    <p:sldId id="397" r:id="rId82"/>
    <p:sldId id="398" r:id="rId83"/>
    <p:sldId id="399" r:id="rId84"/>
    <p:sldId id="400" r:id="rId85"/>
    <p:sldId id="401" r:id="rId86"/>
    <p:sldId id="402" r:id="rId87"/>
    <p:sldId id="289" r:id="rId88"/>
  </p:sldIdLst>
  <p:sldSz cx="9144000" cy="6858000" type="screen4x3"/>
  <p:notesSz cx="6858000" cy="9144000"/>
  <p:defaultTextStyle>
    <a:defPPr>
      <a:defRPr lang="it-IT"/>
    </a:defPPr>
    <a:lvl1pPr algn="l" rtl="0" fontAlgn="base">
      <a:lnSpc>
        <a:spcPct val="90000"/>
      </a:lnSpc>
      <a:spcBef>
        <a:spcPct val="20000"/>
      </a:spcBef>
      <a:spcAft>
        <a:spcPct val="0"/>
      </a:spcAft>
      <a:buFont typeface="Arial" pitchFamily="34" charset="0"/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Font typeface="Arial" pitchFamily="34" charset="0"/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Font typeface="Arial" pitchFamily="34" charset="0"/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Font typeface="Arial" pitchFamily="34" charset="0"/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Font typeface="Arial" pitchFamily="34" charset="0"/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CCFF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3" autoAdjust="0"/>
    <p:restoredTop sz="94624" autoAdjust="0"/>
  </p:normalViewPr>
  <p:slideViewPr>
    <p:cSldViewPr>
      <p:cViewPr>
        <p:scale>
          <a:sx n="75" d="100"/>
          <a:sy n="75" d="100"/>
        </p:scale>
        <p:origin x="-38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C479A-06AC-4B44-BD18-E837F19107A3}" type="doc">
      <dgm:prSet loTypeId="urn:microsoft.com/office/officeart/2005/8/layout/chevron2" loCatId="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C0C5F87-9E09-F44A-9FE4-783D1ECA91D7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1</a:t>
          </a:r>
          <a:endParaRPr lang="it-IT" sz="4000" b="1" dirty="0">
            <a:latin typeface="Arial Narrow"/>
            <a:cs typeface="Arial Narrow"/>
          </a:endParaRPr>
        </a:p>
      </dgm:t>
    </dgm:pt>
    <dgm:pt modelId="{5AE4371E-F69B-564C-BAFF-71315C623A70}" type="par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6217A77C-1E88-E445-9061-2D3F90FB172F}" type="sib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922FFC4C-6A2D-9A44-804C-E2E5705726AC}">
      <dgm:prSet phldrT="[Testo]" custT="1"/>
      <dgm:spPr/>
      <dgm:t>
        <a:bodyPr/>
        <a:lstStyle/>
        <a:p>
          <a:r>
            <a:rPr lang="it-IT" sz="2000" b="1" dirty="0" smtClean="0"/>
            <a:t>L’Ematuria è un problema di comune riscontro clinico e uno dei più frequenti segni di patologia urologica. Ogni episodio di ematuria merita un corretto iter </a:t>
          </a:r>
          <a:r>
            <a:rPr lang="it-IT" sz="2000" b="1" dirty="0" err="1" smtClean="0"/>
            <a:t>etiopatogenetico</a:t>
          </a:r>
          <a:r>
            <a:rPr lang="it-IT" sz="2000" b="1" dirty="0" smtClean="0"/>
            <a:t> ed un iter diagnostico mirato.</a:t>
          </a:r>
          <a:endParaRPr lang="it-IT" sz="2000" b="1" dirty="0">
            <a:latin typeface="Arial Narrow"/>
            <a:cs typeface="Arial Narrow"/>
          </a:endParaRPr>
        </a:p>
      </dgm:t>
    </dgm:pt>
    <dgm:pt modelId="{55DC8128-38AE-BC44-AC35-37559B973E1D}" type="par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21D3D581-FD1B-2448-BE08-269F939AE281}" type="sib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E1BFDECB-B5AA-5B42-B0D9-5495E9F87448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4</a:t>
          </a:r>
          <a:endParaRPr lang="it-IT" sz="4000" b="1" dirty="0">
            <a:latin typeface="Arial Narrow"/>
            <a:cs typeface="Arial Narrow"/>
          </a:endParaRPr>
        </a:p>
      </dgm:t>
    </dgm:pt>
    <dgm:pt modelId="{D18C085B-0903-4640-A7E2-CFCC7CEAF310}" type="par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5FBAB14-709E-6046-8227-C5EBEFE144DF}" type="sib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54635D34-9A8F-3040-A6D1-AC1310742952}">
      <dgm:prSet phldrT="[Testo]" custT="1"/>
      <dgm:spPr/>
      <dgm:t>
        <a:bodyPr/>
        <a:lstStyle/>
        <a:p>
          <a:r>
            <a:rPr lang="it-IT" sz="1800" b="1" dirty="0" smtClean="0"/>
            <a:t>Una microematuria persistente , anche se asintomatica, va sempre indagata per escludere la natura neoplastica ed in questo caso l'esame di I scelta è il citologico su tre campioni di urina ( II getto), che è </a:t>
          </a:r>
          <a:br>
            <a:rPr lang="it-IT" sz="1800" b="1" dirty="0" smtClean="0"/>
          </a:br>
          <a:r>
            <a:rPr lang="it-IT" sz="1800" b="1" dirty="0" smtClean="0"/>
            <a:t>- facile da eseguirsi</a:t>
          </a:r>
          <a:br>
            <a:rPr lang="it-IT" sz="1800" b="1" dirty="0" smtClean="0"/>
          </a:br>
          <a:r>
            <a:rPr lang="it-IT" sz="1800" b="1" dirty="0" smtClean="0"/>
            <a:t>- poco costoso</a:t>
          </a:r>
          <a:br>
            <a:rPr lang="it-IT" sz="1800" b="1" dirty="0" smtClean="0"/>
          </a:br>
          <a:r>
            <a:rPr lang="it-IT" sz="1800" b="1" dirty="0" smtClean="0"/>
            <a:t>- rivela la presenza di cellule di solito assenti: ATIPICHE /NEOPLASTICHE.</a:t>
          </a:r>
          <a:endParaRPr lang="it-IT" sz="180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09FDE4ED-3A38-C546-9408-A77230F9596C}" type="par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8436067-74AD-6E47-BB72-F72B6D770B21}" type="sib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3800E0CD-D18A-6B4E-B56D-EC77A674B61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000" b="1" dirty="0" smtClean="0"/>
            <a:t> In presenza di sintomi come febbre e disturbi </a:t>
          </a:r>
          <a:r>
            <a:rPr lang="it-IT" sz="2000" b="1" dirty="0" err="1" smtClean="0"/>
            <a:t>minzionali</a:t>
          </a:r>
          <a:r>
            <a:rPr lang="it-IT" sz="2000" b="1" dirty="0" smtClean="0"/>
            <a:t> , l'esame urine e l'</a:t>
          </a:r>
          <a:r>
            <a:rPr lang="it-IT" sz="2000" b="1" dirty="0" err="1" smtClean="0"/>
            <a:t>urinocoltura</a:t>
          </a:r>
          <a:r>
            <a:rPr lang="it-IT" sz="2000" b="1" dirty="0" smtClean="0"/>
            <a:t> sono fondamentali. Nella valutazione dell'</a:t>
          </a:r>
          <a:r>
            <a:rPr lang="it-IT" sz="2000" b="1" dirty="0" err="1" smtClean="0"/>
            <a:t>urinocoltura</a:t>
          </a:r>
          <a:r>
            <a:rPr lang="it-IT" sz="2000" b="1" dirty="0" smtClean="0"/>
            <a:t> più che la carica batterica è opportuno considerare la correlazione tra notizie anamnestiche e presenza di un determinato microorganismo.</a:t>
          </a:r>
          <a:endParaRPr lang="it-IT" sz="2000" b="1" dirty="0" smtClean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3C83A840-A429-9140-B6C5-2BD15E5E8C13}" type="par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FC492137-1D8A-4246-AB17-ADD4450B27EF}" type="sib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F9413570-DB32-1B45-9A22-CA8B29443D25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3</a:t>
          </a:r>
          <a:endParaRPr lang="it-IT" sz="4000" b="1" dirty="0">
            <a:latin typeface="Arial Narrow"/>
            <a:cs typeface="Arial Narrow"/>
          </a:endParaRPr>
        </a:p>
      </dgm:t>
    </dgm:pt>
    <dgm:pt modelId="{50B562BA-952C-0147-A589-C9E4F5D4CB60}" type="parTrans" cxnId="{82FD1096-7268-9F43-B909-1A76BC13D657}">
      <dgm:prSet/>
      <dgm:spPr/>
      <dgm:t>
        <a:bodyPr/>
        <a:lstStyle/>
        <a:p>
          <a:endParaRPr lang="it-IT"/>
        </a:p>
      </dgm:t>
    </dgm:pt>
    <dgm:pt modelId="{963AB2A7-CA36-5E48-9D33-16ABADF7E708}" type="sibTrans" cxnId="{82FD1096-7268-9F43-B909-1A76BC13D657}">
      <dgm:prSet/>
      <dgm:spPr/>
      <dgm:t>
        <a:bodyPr/>
        <a:lstStyle/>
        <a:p>
          <a:endParaRPr lang="it-IT"/>
        </a:p>
      </dgm:t>
    </dgm:pt>
    <dgm:pt modelId="{BE5476EB-597E-8D4A-BFDD-06574EBEAD81}">
      <dgm:prSet custT="1"/>
      <dgm:spPr/>
      <dgm:t>
        <a:bodyPr/>
        <a:lstStyle/>
        <a:p>
          <a:r>
            <a:rPr lang="it-IT" sz="2400" b="1" dirty="0" smtClean="0"/>
            <a:t>È da considerarsi a genesi neoplastica fino a prova contraria.</a:t>
          </a:r>
          <a:endParaRPr lang="it-IT" sz="1600" b="1" dirty="0">
            <a:latin typeface="Arial Narrow"/>
            <a:cs typeface="Arial Narrow"/>
          </a:endParaRPr>
        </a:p>
      </dgm:t>
    </dgm:pt>
    <dgm:pt modelId="{DBD8F366-6792-9445-9ED4-A485B992A58F}" type="parTrans" cxnId="{345E1405-61FA-E447-9CF8-986999EF4DC5}">
      <dgm:prSet/>
      <dgm:spPr/>
      <dgm:t>
        <a:bodyPr/>
        <a:lstStyle/>
        <a:p>
          <a:endParaRPr lang="it-IT"/>
        </a:p>
      </dgm:t>
    </dgm:pt>
    <dgm:pt modelId="{5E6AB347-5C4C-2E4B-9768-6B672A5ACBD1}" type="sibTrans" cxnId="{345E1405-61FA-E447-9CF8-986999EF4DC5}">
      <dgm:prSet/>
      <dgm:spPr/>
      <dgm:t>
        <a:bodyPr/>
        <a:lstStyle/>
        <a:p>
          <a:endParaRPr lang="it-IT"/>
        </a:p>
      </dgm:t>
    </dgm:pt>
    <dgm:pt modelId="{27F7E3F7-462E-0044-A4BD-648C303B9D5B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2</a:t>
          </a:r>
          <a:endParaRPr lang="it-IT" sz="4000" b="1" dirty="0">
            <a:latin typeface="Arial Narrow"/>
            <a:cs typeface="Arial Narrow"/>
          </a:endParaRPr>
        </a:p>
      </dgm:t>
    </dgm:pt>
    <dgm:pt modelId="{33663945-062B-FD4F-A296-59471C3F4197}" type="parTrans" cxnId="{C02D7309-D7DE-6142-AC70-FD7D07615B28}">
      <dgm:prSet/>
      <dgm:spPr/>
      <dgm:t>
        <a:bodyPr/>
        <a:lstStyle/>
        <a:p>
          <a:endParaRPr lang="it-IT"/>
        </a:p>
      </dgm:t>
    </dgm:pt>
    <dgm:pt modelId="{035BC956-37AB-4F43-95BE-61E102834F2C}" type="sibTrans" cxnId="{C02D7309-D7DE-6142-AC70-FD7D07615B28}">
      <dgm:prSet/>
      <dgm:spPr/>
      <dgm:t>
        <a:bodyPr/>
        <a:lstStyle/>
        <a:p>
          <a:endParaRPr lang="it-IT"/>
        </a:p>
      </dgm:t>
    </dgm:pt>
    <dgm:pt modelId="{8CC556F1-3902-064D-9B1D-7826AE877ED2}" type="pres">
      <dgm:prSet presAssocID="{FE7C479A-06AC-4B44-BD18-E837F19107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3E038D3-8E18-EA42-AF72-11DD7CD67EA8}" type="pres">
      <dgm:prSet presAssocID="{CC0C5F87-9E09-F44A-9FE4-783D1ECA91D7}" presName="composite" presStyleCnt="0"/>
      <dgm:spPr/>
    </dgm:pt>
    <dgm:pt modelId="{A33AEACA-D2B7-DD4F-BC66-D0A9C74BB356}" type="pres">
      <dgm:prSet presAssocID="{CC0C5F87-9E09-F44A-9FE4-783D1ECA91D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0713BD-B27B-E948-80D9-169A97BCC1EF}" type="pres">
      <dgm:prSet presAssocID="{CC0C5F87-9E09-F44A-9FE4-783D1ECA91D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5AC809-38F8-0E4E-BD3E-2767400BDDE8}" type="pres">
      <dgm:prSet presAssocID="{6217A77C-1E88-E445-9061-2D3F90FB172F}" presName="sp" presStyleCnt="0"/>
      <dgm:spPr/>
    </dgm:pt>
    <dgm:pt modelId="{5FCBC6E7-0F9B-E942-89F6-B71CFB4DD3F4}" type="pres">
      <dgm:prSet presAssocID="{27F7E3F7-462E-0044-A4BD-648C303B9D5B}" presName="composite" presStyleCnt="0"/>
      <dgm:spPr/>
    </dgm:pt>
    <dgm:pt modelId="{4A056282-9EDA-7D4F-8BC0-5F390C40F4A2}" type="pres">
      <dgm:prSet presAssocID="{27F7E3F7-462E-0044-A4BD-648C303B9D5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52CF6B-B9C0-D54B-A2E7-ADC48274B183}" type="pres">
      <dgm:prSet presAssocID="{27F7E3F7-462E-0044-A4BD-648C303B9D5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EBA3A7-A87A-2443-BA33-37C0448DE35D}" type="pres">
      <dgm:prSet presAssocID="{035BC956-37AB-4F43-95BE-61E102834F2C}" presName="sp" presStyleCnt="0"/>
      <dgm:spPr/>
    </dgm:pt>
    <dgm:pt modelId="{4184DB60-AE6F-9F47-A948-5C43243063FB}" type="pres">
      <dgm:prSet presAssocID="{F9413570-DB32-1B45-9A22-CA8B29443D25}" presName="composite" presStyleCnt="0"/>
      <dgm:spPr/>
    </dgm:pt>
    <dgm:pt modelId="{30AC3C0B-516D-1643-BEBD-02D6DFD991AA}" type="pres">
      <dgm:prSet presAssocID="{F9413570-DB32-1B45-9A22-CA8B29443D2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51E40F-0957-E848-9DF7-9FE1A6971CD6}" type="pres">
      <dgm:prSet presAssocID="{F9413570-DB32-1B45-9A22-CA8B29443D25}" presName="descendantText" presStyleLbl="alignAcc1" presStyleIdx="2" presStyleCnt="4" custScaleY="14472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EF8557-FD80-944B-AE4F-34681BA6B66E}" type="pres">
      <dgm:prSet presAssocID="{963AB2A7-CA36-5E48-9D33-16ABADF7E708}" presName="sp" presStyleCnt="0"/>
      <dgm:spPr/>
    </dgm:pt>
    <dgm:pt modelId="{1979A3C7-6B83-AE48-AD16-A7BE9B28A234}" type="pres">
      <dgm:prSet presAssocID="{E1BFDECB-B5AA-5B42-B0D9-5495E9F87448}" presName="composite" presStyleCnt="0"/>
      <dgm:spPr/>
    </dgm:pt>
    <dgm:pt modelId="{F5DAF114-CBF2-6C42-A815-A4131FDC3DFB}" type="pres">
      <dgm:prSet presAssocID="{E1BFDECB-B5AA-5B42-B0D9-5495E9F8744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7D0E4D-3F6D-644B-A84D-6BDF82C790D4}" type="pres">
      <dgm:prSet presAssocID="{E1BFDECB-B5AA-5B42-B0D9-5495E9F87448}" presName="descendantText" presStyleLbl="alignAcc1" presStyleIdx="3" presStyleCnt="4" custScaleY="1748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2FD1096-7268-9F43-B909-1A76BC13D657}" srcId="{FE7C479A-06AC-4B44-BD18-E837F19107A3}" destId="{F9413570-DB32-1B45-9A22-CA8B29443D25}" srcOrd="2" destOrd="0" parTransId="{50B562BA-952C-0147-A589-C9E4F5D4CB60}" sibTransId="{963AB2A7-CA36-5E48-9D33-16ABADF7E708}"/>
    <dgm:cxn modelId="{57F4FF14-7CAB-4B7A-990A-F75150A9AB5C}" type="presOf" srcId="{F9413570-DB32-1B45-9A22-CA8B29443D25}" destId="{30AC3C0B-516D-1643-BEBD-02D6DFD991AA}" srcOrd="0" destOrd="0" presId="urn:microsoft.com/office/officeart/2005/8/layout/chevron2"/>
    <dgm:cxn modelId="{345E1405-61FA-E447-9CF8-986999EF4DC5}" srcId="{27F7E3F7-462E-0044-A4BD-648C303B9D5B}" destId="{BE5476EB-597E-8D4A-BFDD-06574EBEAD81}" srcOrd="0" destOrd="0" parTransId="{DBD8F366-6792-9445-9ED4-A485B992A58F}" sibTransId="{5E6AB347-5C4C-2E4B-9768-6B672A5ACBD1}"/>
    <dgm:cxn modelId="{C6C38EC6-60CA-5247-A175-C463902844C5}" srcId="{E1BFDECB-B5AA-5B42-B0D9-5495E9F87448}" destId="{54635D34-9A8F-3040-A6D1-AC1310742952}" srcOrd="0" destOrd="0" parTransId="{09FDE4ED-3A38-C546-9408-A77230F9596C}" sibTransId="{B8436067-74AD-6E47-BB72-F72B6D770B21}"/>
    <dgm:cxn modelId="{19B8A598-870D-418F-B691-CBB4FFDDCF12}" type="presOf" srcId="{BE5476EB-597E-8D4A-BFDD-06574EBEAD81}" destId="{9552CF6B-B9C0-D54B-A2E7-ADC48274B183}" srcOrd="0" destOrd="0" presId="urn:microsoft.com/office/officeart/2005/8/layout/chevron2"/>
    <dgm:cxn modelId="{C02D7309-D7DE-6142-AC70-FD7D07615B28}" srcId="{FE7C479A-06AC-4B44-BD18-E837F19107A3}" destId="{27F7E3F7-462E-0044-A4BD-648C303B9D5B}" srcOrd="1" destOrd="0" parTransId="{33663945-062B-FD4F-A296-59471C3F4197}" sibTransId="{035BC956-37AB-4F43-95BE-61E102834F2C}"/>
    <dgm:cxn modelId="{E3E29C23-F7FE-B04A-9F92-CDD6D07A19FC}" srcId="{FE7C479A-06AC-4B44-BD18-E837F19107A3}" destId="{E1BFDECB-B5AA-5B42-B0D9-5495E9F87448}" srcOrd="3" destOrd="0" parTransId="{D18C085B-0903-4640-A7E2-CFCC7CEAF310}" sibTransId="{B5FBAB14-709E-6046-8227-C5EBEFE144DF}"/>
    <dgm:cxn modelId="{C6E78381-F2FC-425B-8214-9206627ACA80}" type="presOf" srcId="{54635D34-9A8F-3040-A6D1-AC1310742952}" destId="{927D0E4D-3F6D-644B-A84D-6BDF82C790D4}" srcOrd="0" destOrd="0" presId="urn:microsoft.com/office/officeart/2005/8/layout/chevron2"/>
    <dgm:cxn modelId="{01CC10C6-EB41-4370-9592-F4A0FA50D71A}" type="presOf" srcId="{CC0C5F87-9E09-F44A-9FE4-783D1ECA91D7}" destId="{A33AEACA-D2B7-DD4F-BC66-D0A9C74BB356}" srcOrd="0" destOrd="0" presId="urn:microsoft.com/office/officeart/2005/8/layout/chevron2"/>
    <dgm:cxn modelId="{9178FCB7-A5A8-4E12-A482-0EA1B04DE522}" type="presOf" srcId="{27F7E3F7-462E-0044-A4BD-648C303B9D5B}" destId="{4A056282-9EDA-7D4F-8BC0-5F390C40F4A2}" srcOrd="0" destOrd="0" presId="urn:microsoft.com/office/officeart/2005/8/layout/chevron2"/>
    <dgm:cxn modelId="{45259EC0-F6DD-4AED-815A-EE463820348E}" type="presOf" srcId="{FE7C479A-06AC-4B44-BD18-E837F19107A3}" destId="{8CC556F1-3902-064D-9B1D-7826AE877ED2}" srcOrd="0" destOrd="0" presId="urn:microsoft.com/office/officeart/2005/8/layout/chevron2"/>
    <dgm:cxn modelId="{B7815F8B-CE6B-C44D-8726-F52F027A438E}" srcId="{F9413570-DB32-1B45-9A22-CA8B29443D25}" destId="{3800E0CD-D18A-6B4E-B56D-EC77A674B61F}" srcOrd="0" destOrd="0" parTransId="{3C83A840-A429-9140-B6C5-2BD15E5E8C13}" sibTransId="{FC492137-1D8A-4246-AB17-ADD4450B27EF}"/>
    <dgm:cxn modelId="{AF4586DF-26DA-4BD2-8BE5-7CC65CF2CA2C}" type="presOf" srcId="{3800E0CD-D18A-6B4E-B56D-EC77A674B61F}" destId="{C751E40F-0957-E848-9DF7-9FE1A6971CD6}" srcOrd="0" destOrd="0" presId="urn:microsoft.com/office/officeart/2005/8/layout/chevron2"/>
    <dgm:cxn modelId="{239D5F34-5194-4135-BF57-DF45FFF85326}" type="presOf" srcId="{E1BFDECB-B5AA-5B42-B0D9-5495E9F87448}" destId="{F5DAF114-CBF2-6C42-A815-A4131FDC3DFB}" srcOrd="0" destOrd="0" presId="urn:microsoft.com/office/officeart/2005/8/layout/chevron2"/>
    <dgm:cxn modelId="{E07C71E5-3817-463A-BF68-FAE15AFB3C1A}" type="presOf" srcId="{922FFC4C-6A2D-9A44-804C-E2E5705726AC}" destId="{350713BD-B27B-E948-80D9-169A97BCC1EF}" srcOrd="0" destOrd="0" presId="urn:microsoft.com/office/officeart/2005/8/layout/chevron2"/>
    <dgm:cxn modelId="{D0416D1D-66BB-574B-9376-1CD968B95357}" srcId="{FE7C479A-06AC-4B44-BD18-E837F19107A3}" destId="{CC0C5F87-9E09-F44A-9FE4-783D1ECA91D7}" srcOrd="0" destOrd="0" parTransId="{5AE4371E-F69B-564C-BAFF-71315C623A70}" sibTransId="{6217A77C-1E88-E445-9061-2D3F90FB172F}"/>
    <dgm:cxn modelId="{13BAB499-A50D-9C40-AB94-AD730CC81BD5}" srcId="{CC0C5F87-9E09-F44A-9FE4-783D1ECA91D7}" destId="{922FFC4C-6A2D-9A44-804C-E2E5705726AC}" srcOrd="0" destOrd="0" parTransId="{55DC8128-38AE-BC44-AC35-37559B973E1D}" sibTransId="{21D3D581-FD1B-2448-BE08-269F939AE281}"/>
    <dgm:cxn modelId="{3181AC5A-5678-44B2-9B4A-1FC50DFCA836}" type="presParOf" srcId="{8CC556F1-3902-064D-9B1D-7826AE877ED2}" destId="{E3E038D3-8E18-EA42-AF72-11DD7CD67EA8}" srcOrd="0" destOrd="0" presId="urn:microsoft.com/office/officeart/2005/8/layout/chevron2"/>
    <dgm:cxn modelId="{04EF6141-A8C4-4108-97EC-487486644E15}" type="presParOf" srcId="{E3E038D3-8E18-EA42-AF72-11DD7CD67EA8}" destId="{A33AEACA-D2B7-DD4F-BC66-D0A9C74BB356}" srcOrd="0" destOrd="0" presId="urn:microsoft.com/office/officeart/2005/8/layout/chevron2"/>
    <dgm:cxn modelId="{08B0F05C-6060-4F41-B45C-1C62703B516D}" type="presParOf" srcId="{E3E038D3-8E18-EA42-AF72-11DD7CD67EA8}" destId="{350713BD-B27B-E948-80D9-169A97BCC1EF}" srcOrd="1" destOrd="0" presId="urn:microsoft.com/office/officeart/2005/8/layout/chevron2"/>
    <dgm:cxn modelId="{953344E7-F8A1-4B9D-A320-CB8C3ABDBB51}" type="presParOf" srcId="{8CC556F1-3902-064D-9B1D-7826AE877ED2}" destId="{915AC809-38F8-0E4E-BD3E-2767400BDDE8}" srcOrd="1" destOrd="0" presId="urn:microsoft.com/office/officeart/2005/8/layout/chevron2"/>
    <dgm:cxn modelId="{A6EF42C9-8991-4755-AC47-F5EF22CEA463}" type="presParOf" srcId="{8CC556F1-3902-064D-9B1D-7826AE877ED2}" destId="{5FCBC6E7-0F9B-E942-89F6-B71CFB4DD3F4}" srcOrd="2" destOrd="0" presId="urn:microsoft.com/office/officeart/2005/8/layout/chevron2"/>
    <dgm:cxn modelId="{C31546F0-A756-4669-9259-44F736D6A704}" type="presParOf" srcId="{5FCBC6E7-0F9B-E942-89F6-B71CFB4DD3F4}" destId="{4A056282-9EDA-7D4F-8BC0-5F390C40F4A2}" srcOrd="0" destOrd="0" presId="urn:microsoft.com/office/officeart/2005/8/layout/chevron2"/>
    <dgm:cxn modelId="{72E5AE68-9E46-4045-B2D8-215AE895F5BC}" type="presParOf" srcId="{5FCBC6E7-0F9B-E942-89F6-B71CFB4DD3F4}" destId="{9552CF6B-B9C0-D54B-A2E7-ADC48274B183}" srcOrd="1" destOrd="0" presId="urn:microsoft.com/office/officeart/2005/8/layout/chevron2"/>
    <dgm:cxn modelId="{1E36ED08-625C-42F7-B857-0ECF838CD354}" type="presParOf" srcId="{8CC556F1-3902-064D-9B1D-7826AE877ED2}" destId="{1EEBA3A7-A87A-2443-BA33-37C0448DE35D}" srcOrd="3" destOrd="0" presId="urn:microsoft.com/office/officeart/2005/8/layout/chevron2"/>
    <dgm:cxn modelId="{97BF3488-CDF2-4AF9-B8DA-76BE8CFDEB9A}" type="presParOf" srcId="{8CC556F1-3902-064D-9B1D-7826AE877ED2}" destId="{4184DB60-AE6F-9F47-A948-5C43243063FB}" srcOrd="4" destOrd="0" presId="urn:microsoft.com/office/officeart/2005/8/layout/chevron2"/>
    <dgm:cxn modelId="{EAEEAFA7-C864-4302-AB58-ABC38ED4C708}" type="presParOf" srcId="{4184DB60-AE6F-9F47-A948-5C43243063FB}" destId="{30AC3C0B-516D-1643-BEBD-02D6DFD991AA}" srcOrd="0" destOrd="0" presId="urn:microsoft.com/office/officeart/2005/8/layout/chevron2"/>
    <dgm:cxn modelId="{E22054D0-1FEE-442C-9E85-83F37EBAAEBE}" type="presParOf" srcId="{4184DB60-AE6F-9F47-A948-5C43243063FB}" destId="{C751E40F-0957-E848-9DF7-9FE1A6971CD6}" srcOrd="1" destOrd="0" presId="urn:microsoft.com/office/officeart/2005/8/layout/chevron2"/>
    <dgm:cxn modelId="{40F7E44B-FE93-4B63-B44E-23CF9CA86574}" type="presParOf" srcId="{8CC556F1-3902-064D-9B1D-7826AE877ED2}" destId="{CDEF8557-FD80-944B-AE4F-34681BA6B66E}" srcOrd="5" destOrd="0" presId="urn:microsoft.com/office/officeart/2005/8/layout/chevron2"/>
    <dgm:cxn modelId="{03FAD2FE-6A63-41A4-B66C-4B4A8D3C3DDD}" type="presParOf" srcId="{8CC556F1-3902-064D-9B1D-7826AE877ED2}" destId="{1979A3C7-6B83-AE48-AD16-A7BE9B28A234}" srcOrd="6" destOrd="0" presId="urn:microsoft.com/office/officeart/2005/8/layout/chevron2"/>
    <dgm:cxn modelId="{0F5FF9E1-0E7B-429C-8343-2A3D3BE04D0F}" type="presParOf" srcId="{1979A3C7-6B83-AE48-AD16-A7BE9B28A234}" destId="{F5DAF114-CBF2-6C42-A815-A4131FDC3DFB}" srcOrd="0" destOrd="0" presId="urn:microsoft.com/office/officeart/2005/8/layout/chevron2"/>
    <dgm:cxn modelId="{FC14369E-5E4E-4D44-BF71-FD2135189E8B}" type="presParOf" srcId="{1979A3C7-6B83-AE48-AD16-A7BE9B28A234}" destId="{927D0E4D-3F6D-644B-A84D-6BDF82C790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AEACA-D2B7-DD4F-BC66-D0A9C74BB356}">
      <dsp:nvSpPr>
        <dsp:cNvPr id="0" name=""/>
        <dsp:cNvSpPr/>
      </dsp:nvSpPr>
      <dsp:spPr>
        <a:xfrm rot="5400000">
          <a:off x="-212656" y="234300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1</a:t>
          </a:r>
          <a:endParaRPr lang="it-IT" sz="4000" b="1" kern="1200" dirty="0">
            <a:latin typeface="Arial Narrow"/>
            <a:cs typeface="Arial Narrow"/>
          </a:endParaRPr>
        </a:p>
      </dsp:txBody>
      <dsp:txXfrm rot="-5400000">
        <a:off x="2" y="517842"/>
        <a:ext cx="992397" cy="425314"/>
      </dsp:txXfrm>
    </dsp:sp>
    <dsp:sp modelId="{350713BD-B27B-E948-80D9-169A97BCC1EF}">
      <dsp:nvSpPr>
        <dsp:cNvPr id="0" name=""/>
        <dsp:cNvSpPr/>
      </dsp:nvSpPr>
      <dsp:spPr>
        <a:xfrm rot="5400000">
          <a:off x="4607200" y="-3593158"/>
          <a:ext cx="921996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kern="1200" dirty="0" smtClean="0"/>
            <a:t>L’Ematuria è un problema di comune riscontro clinico e uno dei più frequenti segni di patologia urologica. Ogni episodio di ematuria merita un corretto iter </a:t>
          </a:r>
          <a:r>
            <a:rPr lang="it-IT" sz="2000" b="1" kern="1200" dirty="0" err="1" smtClean="0"/>
            <a:t>etiopatogenetico</a:t>
          </a:r>
          <a:r>
            <a:rPr lang="it-IT" sz="2000" b="1" kern="1200" dirty="0" smtClean="0"/>
            <a:t> ed un iter diagnostico mirato.</a:t>
          </a:r>
          <a:endParaRPr lang="it-IT" sz="2000" b="1" kern="1200" dirty="0">
            <a:latin typeface="Arial Narrow"/>
            <a:cs typeface="Arial Narrow"/>
          </a:endParaRPr>
        </a:p>
      </dsp:txBody>
      <dsp:txXfrm rot="-5400000">
        <a:off x="992397" y="66653"/>
        <a:ext cx="8106594" cy="831980"/>
      </dsp:txXfrm>
    </dsp:sp>
    <dsp:sp modelId="{4A056282-9EDA-7D4F-8BC0-5F390C40F4A2}">
      <dsp:nvSpPr>
        <dsp:cNvPr id="0" name=""/>
        <dsp:cNvSpPr/>
      </dsp:nvSpPr>
      <dsp:spPr>
        <a:xfrm rot="5400000">
          <a:off x="-212656" y="1522795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2</a:t>
          </a:r>
          <a:endParaRPr lang="it-IT" sz="4000" b="1" kern="1200" dirty="0">
            <a:latin typeface="Arial Narrow"/>
            <a:cs typeface="Arial Narrow"/>
          </a:endParaRPr>
        </a:p>
      </dsp:txBody>
      <dsp:txXfrm rot="-5400000">
        <a:off x="2" y="1806337"/>
        <a:ext cx="992397" cy="425314"/>
      </dsp:txXfrm>
    </dsp:sp>
    <dsp:sp modelId="{9552CF6B-B9C0-D54B-A2E7-ADC48274B183}">
      <dsp:nvSpPr>
        <dsp:cNvPr id="0" name=""/>
        <dsp:cNvSpPr/>
      </dsp:nvSpPr>
      <dsp:spPr>
        <a:xfrm rot="5400000">
          <a:off x="4607442" y="-2304905"/>
          <a:ext cx="921512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kern="1200" dirty="0" smtClean="0"/>
            <a:t>È da considerarsi a genesi neoplastica fino a prova contraria.</a:t>
          </a:r>
          <a:endParaRPr lang="it-IT" sz="1600" b="1" kern="1200" dirty="0">
            <a:latin typeface="Arial Narrow"/>
            <a:cs typeface="Arial Narrow"/>
          </a:endParaRPr>
        </a:p>
      </dsp:txBody>
      <dsp:txXfrm rot="-5400000">
        <a:off x="992398" y="1355124"/>
        <a:ext cx="8106617" cy="831542"/>
      </dsp:txXfrm>
    </dsp:sp>
    <dsp:sp modelId="{30AC3C0B-516D-1643-BEBD-02D6DFD991AA}">
      <dsp:nvSpPr>
        <dsp:cNvPr id="0" name=""/>
        <dsp:cNvSpPr/>
      </dsp:nvSpPr>
      <dsp:spPr>
        <a:xfrm rot="5400000">
          <a:off x="-212656" y="3017377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3</a:t>
          </a:r>
          <a:endParaRPr lang="it-IT" sz="4000" b="1" kern="1200" dirty="0">
            <a:latin typeface="Arial Narrow"/>
            <a:cs typeface="Arial Narrow"/>
          </a:endParaRPr>
        </a:p>
      </dsp:txBody>
      <dsp:txXfrm rot="-5400000">
        <a:off x="2" y="3300919"/>
        <a:ext cx="992397" cy="425314"/>
      </dsp:txXfrm>
    </dsp:sp>
    <dsp:sp modelId="{C751E40F-0957-E848-9DF7-9FE1A6971CD6}">
      <dsp:nvSpPr>
        <dsp:cNvPr id="0" name=""/>
        <dsp:cNvSpPr/>
      </dsp:nvSpPr>
      <dsp:spPr>
        <a:xfrm rot="5400000">
          <a:off x="4401355" y="-810323"/>
          <a:ext cx="1333686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it-IT" sz="2000" b="1" kern="1200" dirty="0" smtClean="0"/>
            <a:t> In presenza di sintomi come febbre e disturbi </a:t>
          </a:r>
          <a:r>
            <a:rPr lang="it-IT" sz="2000" b="1" kern="1200" dirty="0" err="1" smtClean="0"/>
            <a:t>minzionali</a:t>
          </a:r>
          <a:r>
            <a:rPr lang="it-IT" sz="2000" b="1" kern="1200" dirty="0" smtClean="0"/>
            <a:t> , l'esame urine e l'</a:t>
          </a:r>
          <a:r>
            <a:rPr lang="it-IT" sz="2000" b="1" kern="1200" dirty="0" err="1" smtClean="0"/>
            <a:t>urinocoltura</a:t>
          </a:r>
          <a:r>
            <a:rPr lang="it-IT" sz="2000" b="1" kern="1200" dirty="0" smtClean="0"/>
            <a:t> sono fondamentali. Nella valutazione dell'</a:t>
          </a:r>
          <a:r>
            <a:rPr lang="it-IT" sz="2000" b="1" kern="1200" dirty="0" err="1" smtClean="0"/>
            <a:t>urinocoltura</a:t>
          </a:r>
          <a:r>
            <a:rPr lang="it-IT" sz="2000" b="1" kern="1200" dirty="0" smtClean="0"/>
            <a:t> più che la carica batterica è opportuno considerare la correlazione tra notizie anamnestiche e presenza di un determinato microorganismo.</a:t>
          </a:r>
          <a:endParaRPr lang="it-IT" sz="2000" b="1" kern="1200" dirty="0" smtClean="0">
            <a:solidFill>
              <a:schemeClr val="tx1"/>
            </a:solidFill>
            <a:latin typeface="Arial Narrow"/>
            <a:cs typeface="Arial Narrow"/>
          </a:endParaRPr>
        </a:p>
      </dsp:txBody>
      <dsp:txXfrm rot="-5400000">
        <a:off x="992398" y="2663739"/>
        <a:ext cx="8086497" cy="1203476"/>
      </dsp:txXfrm>
    </dsp:sp>
    <dsp:sp modelId="{F5DAF114-CBF2-6C42-A815-A4131FDC3DFB}">
      <dsp:nvSpPr>
        <dsp:cNvPr id="0" name=""/>
        <dsp:cNvSpPr/>
      </dsp:nvSpPr>
      <dsp:spPr>
        <a:xfrm rot="5400000">
          <a:off x="-212656" y="4650573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4</a:t>
          </a:r>
          <a:endParaRPr lang="it-IT" sz="4000" b="1" kern="1200" dirty="0">
            <a:latin typeface="Arial Narrow"/>
            <a:cs typeface="Arial Narrow"/>
          </a:endParaRPr>
        </a:p>
      </dsp:txBody>
      <dsp:txXfrm rot="-5400000">
        <a:off x="2" y="4934115"/>
        <a:ext cx="992397" cy="425314"/>
      </dsp:txXfrm>
    </dsp:sp>
    <dsp:sp modelId="{927D0E4D-3F6D-644B-A84D-6BDF82C790D4}">
      <dsp:nvSpPr>
        <dsp:cNvPr id="0" name=""/>
        <dsp:cNvSpPr/>
      </dsp:nvSpPr>
      <dsp:spPr>
        <a:xfrm rot="5400000">
          <a:off x="4262741" y="822871"/>
          <a:ext cx="1610914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 smtClean="0"/>
            <a:t>Una microematuria persistente , anche se asintomatica, va sempre indagata per escludere la natura neoplastica ed in questo caso l'esame di I scelta è il citologico su tre campioni di urina ( II getto), che è </a:t>
          </a:r>
          <a:br>
            <a:rPr lang="it-IT" sz="1800" b="1" kern="1200" dirty="0" smtClean="0"/>
          </a:br>
          <a:r>
            <a:rPr lang="it-IT" sz="1800" b="1" kern="1200" dirty="0" smtClean="0"/>
            <a:t>- facile da eseguirsi</a:t>
          </a:r>
          <a:br>
            <a:rPr lang="it-IT" sz="1800" b="1" kern="1200" dirty="0" smtClean="0"/>
          </a:br>
          <a:r>
            <a:rPr lang="it-IT" sz="1800" b="1" kern="1200" dirty="0" smtClean="0"/>
            <a:t>- poco costoso</a:t>
          </a:r>
          <a:br>
            <a:rPr lang="it-IT" sz="1800" b="1" kern="1200" dirty="0" smtClean="0"/>
          </a:br>
          <a:r>
            <a:rPr lang="it-IT" sz="1800" b="1" kern="1200" dirty="0" smtClean="0"/>
            <a:t>- rivela la presenza di cellule di solito assenti: ATIPICHE /NEOPLASTICHE.</a:t>
          </a:r>
          <a:endParaRPr lang="it-IT" sz="180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-5400000">
        <a:off x="992397" y="4171853"/>
        <a:ext cx="8072964" cy="1453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latin typeface="+mn-lt"/>
              </a:defRPr>
            </a:lvl1pPr>
          </a:lstStyle>
          <a:p>
            <a:pPr>
              <a:defRPr/>
            </a:pPr>
            <a:fld id="{B99891CB-2E1C-4D3F-AA90-FEABDD6297AB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latin typeface="+mn-lt"/>
              </a:defRPr>
            </a:lvl1pPr>
          </a:lstStyle>
          <a:p>
            <a:pPr>
              <a:defRPr/>
            </a:pPr>
            <a:fld id="{34CA504D-D5F9-46A9-AA99-4941FEAC54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643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Carcinoma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Schistosoma_haematobium" TargetMode="External"/><Relationship Id="rId4" Type="http://schemas.openxmlformats.org/officeDocument/2006/relationships/hyperlink" Target="http://it.wikipedia.org/wiki/Vescica_urinaria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CFEA29-E089-458A-9E2C-7659E0998D57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D00585-F0D3-4D9B-ABC3-D0BECA4859F9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05E401-AAE8-4707-B78F-9D96E5AFE06C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16E30D-1EAF-4719-8A6F-11A284D0C021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ED35EE-7CA6-43B3-95EF-D6E9D4E42F66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843C13-35BF-4D55-816E-0F8F4BF47EE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C00A39-ADC1-4501-B06C-DE3A59D44CB3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18EDCC-97E9-4AAF-9B15-8593302CF223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algn="ctr" defTabSz="449263"/>
            <a:endParaRPr lang="it-IT" sz="4200" smtClean="0">
              <a:solidFill>
                <a:srgbClr val="000000"/>
              </a:solidFill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algn="ctr" defTabSz="449263"/>
            <a:endParaRPr lang="it-IT" sz="4200" smtClean="0">
              <a:solidFill>
                <a:srgbClr val="000000"/>
              </a:solidFill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algn="ctr" defTabSz="449263"/>
            <a:endParaRPr lang="it-IT" sz="4200" smtClean="0">
              <a:solidFill>
                <a:srgbClr val="000000"/>
              </a:solidFill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BAE109-9CFF-4BC0-8AA3-F19521A6BB09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algn="ctr" defTabSz="449263"/>
            <a:endParaRPr lang="it-IT" sz="4200" smtClean="0">
              <a:solidFill>
                <a:srgbClr val="000000"/>
              </a:solidFill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L’ematuria si ritrova descritta in antichi papiri egizi, </a:t>
            </a:r>
            <a:r>
              <a:rPr lang="it-IT" dirty="0" err="1" smtClean="0"/>
              <a:t>spt</a:t>
            </a:r>
            <a:r>
              <a:rPr lang="it-IT" dirty="0" smtClean="0"/>
              <a:t> in riferimento alla </a:t>
            </a:r>
            <a:r>
              <a:rPr lang="it-IT" dirty="0" err="1" smtClean="0"/>
              <a:t>schstosomiasi</a:t>
            </a:r>
            <a:r>
              <a:rPr lang="it-IT" dirty="0" smtClean="0"/>
              <a:t> (l’uso delle urine in campo medico </a:t>
            </a:r>
            <a:r>
              <a:rPr lang="it-IT" baseline="0" dirty="0" smtClean="0"/>
              <a:t>risale all’antico Egitto, è uno dei + vecchi esami della pratica clinica), ma solo nel 19°secolo (1856) </a:t>
            </a:r>
            <a:r>
              <a:rPr lang="it-IT" baseline="0" dirty="0" err="1" smtClean="0"/>
              <a:t>Lambl</a:t>
            </a:r>
            <a:r>
              <a:rPr lang="it-IT" baseline="0" dirty="0" smtClean="0"/>
              <a:t> descrive la prima valutazione microscopica della cito urinaria; il suo valore diagnostico viene confermato nel 1945  dopo la descrizione del sedimento urinario da parte di </a:t>
            </a:r>
            <a:r>
              <a:rPr lang="it-IT" baseline="0" dirty="0" err="1" smtClean="0"/>
              <a:t>Papanicolaou</a:t>
            </a:r>
            <a:r>
              <a:rPr lang="it-IT" baseline="0" dirty="0" smtClean="0"/>
              <a:t>, secondo cui è possibile prevedere l’esistenza di una lesione tumorale dalle caratteristiche delle cellule che la costituiscono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66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8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ATTUALMENTE estensiva letteratura sulla cito urine, in particolare nella gestione del </a:t>
            </a:r>
            <a:r>
              <a:rPr lang="it-IT" baseline="0" dirty="0" err="1" smtClean="0"/>
              <a:t>ca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uroteliale</a:t>
            </a:r>
            <a:r>
              <a:rPr lang="it-IT" baseline="0" dirty="0" smtClean="0"/>
              <a:t> della vescica</a:t>
            </a:r>
            <a:endParaRPr lang="it-IT" dirty="0" smtClean="0"/>
          </a:p>
          <a:p>
            <a:r>
              <a:rPr lang="it-IT" dirty="0" smtClean="0"/>
              <a:t>Sensibilità grado dipendente: bassa (9%) basso grado,</a:t>
            </a:r>
            <a:r>
              <a:rPr lang="it-IT" baseline="0" dirty="0" smtClean="0"/>
              <a:t> </a:t>
            </a:r>
            <a:r>
              <a:rPr lang="it-IT" dirty="0" smtClean="0"/>
              <a:t>alta (90%) per lesioni alto grado</a:t>
            </a:r>
            <a:r>
              <a:rPr lang="it-IT" baseline="0" dirty="0" smtClean="0"/>
              <a:t>. </a:t>
            </a:r>
            <a:r>
              <a:rPr lang="it-IT" baseline="0" dirty="0" smtClean="0">
                <a:sym typeface="Wingdings" panose="05000000000000000000" pitchFamily="2" charset="2"/>
              </a:rPr>
              <a:t>Specificità di cito urine + è alta (circa 100%).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67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8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Valuta la morfologia delle cellule epiteliali desquamate (#</a:t>
            </a:r>
            <a:r>
              <a:rPr lang="it-IT" baseline="0" dirty="0" smtClean="0"/>
              <a:t> dall’esame micro del sedimento urinario LAB), + classico esempio di cito esfoliativa (liquido </a:t>
            </a:r>
            <a:r>
              <a:rPr lang="it-IT" baseline="0" dirty="0" err="1" smtClean="0"/>
              <a:t>fisio</a:t>
            </a:r>
            <a:r>
              <a:rPr lang="it-IT" baseline="0" dirty="0" smtClean="0"/>
              <a:t> normalmente prodotto e che fluisce spontaneamente)</a:t>
            </a:r>
            <a:r>
              <a:rPr lang="it-IT" dirty="0" smtClean="0"/>
              <a:t>:</a:t>
            </a:r>
            <a:r>
              <a:rPr lang="it-IT" baseline="0" dirty="0" smtClean="0"/>
              <a:t> </a:t>
            </a:r>
            <a:r>
              <a:rPr lang="it-IT" dirty="0" smtClean="0"/>
              <a:t>di</a:t>
            </a:r>
            <a:r>
              <a:rPr lang="it-IT" baseline="0" dirty="0" smtClean="0"/>
              <a:t> solito campione </a:t>
            </a:r>
            <a:r>
              <a:rPr lang="it-IT" baseline="0" dirty="0" err="1" smtClean="0"/>
              <a:t>ipocellulato</a:t>
            </a:r>
            <a:r>
              <a:rPr lang="it-IT" baseline="0" dirty="0" smtClean="0"/>
              <a:t> e composto di cellule </a:t>
            </a:r>
            <a:r>
              <a:rPr lang="it-IT" baseline="0" dirty="0" err="1" smtClean="0"/>
              <a:t>uroteliali</a:t>
            </a:r>
            <a:r>
              <a:rPr lang="it-IT" baseline="0" dirty="0" smtClean="0"/>
              <a:t> e cellule squamose, che possono essere commiste a flogosi ed emazie…descrivere velocemente la cito di </a:t>
            </a:r>
            <a:r>
              <a:rPr lang="it-IT" baseline="0" dirty="0" err="1" smtClean="0"/>
              <a:t>uroteli</a:t>
            </a:r>
            <a:r>
              <a:rPr lang="it-IT" baseline="0" dirty="0" smtClean="0"/>
              <a:t> normali: cellule ombrello (poligonali) e cellule degli strati intermedi (piriformi, a clava) e basali (cubiche)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39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Sedimento</a:t>
            </a:r>
            <a:r>
              <a:rPr lang="it-IT" baseline="0" dirty="0" smtClean="0"/>
              <a:t> urinario nell’infiammazione: </a:t>
            </a:r>
            <a:r>
              <a:rPr lang="it-IT" dirty="0" smtClean="0"/>
              <a:t>cistite</a:t>
            </a:r>
            <a:r>
              <a:rPr lang="it-IT" baseline="0" dirty="0" smtClean="0"/>
              <a:t> batterica + frequente nelle donne in età riproduttiva, tanti granulociti neutrofili, colonie batteriche e talora modificazioni reattive degli </a:t>
            </a:r>
            <a:r>
              <a:rPr lang="it-IT" baseline="0" dirty="0" err="1" smtClean="0"/>
              <a:t>uroteli</a:t>
            </a:r>
            <a:r>
              <a:rPr lang="it-IT" baseline="0" dirty="0" smtClean="0"/>
              <a:t> OPPURE </a:t>
            </a:r>
            <a:r>
              <a:rPr lang="it-IT" dirty="0" smtClean="0">
                <a:solidFill>
                  <a:srgbClr val="000000"/>
                </a:solidFill>
              </a:rPr>
              <a:t>litiasi, schistosoma, </a:t>
            </a:r>
            <a:r>
              <a:rPr lang="it-IT" dirty="0" err="1" smtClean="0">
                <a:solidFill>
                  <a:srgbClr val="000000"/>
                </a:solidFill>
              </a:rPr>
              <a:t>poliomavirus</a:t>
            </a:r>
            <a:r>
              <a:rPr lang="it-IT" dirty="0" smtClean="0">
                <a:solidFill>
                  <a:srgbClr val="000000"/>
                </a:solidFill>
              </a:rPr>
              <a:t> (immunodepressi,</a:t>
            </a:r>
            <a:r>
              <a:rPr lang="it-IT" baseline="0" dirty="0" smtClean="0">
                <a:solidFill>
                  <a:srgbClr val="000000"/>
                </a:solidFill>
              </a:rPr>
              <a:t> trapiantati), elementi provenienti da strutture diverse dall’</a:t>
            </a:r>
            <a:r>
              <a:rPr lang="it-IT" baseline="0" dirty="0" err="1" smtClean="0">
                <a:solidFill>
                  <a:srgbClr val="000000"/>
                </a:solidFill>
              </a:rPr>
              <a:t>urotelio</a:t>
            </a:r>
            <a:r>
              <a:rPr lang="it-IT" baseline="0" dirty="0" smtClean="0">
                <a:solidFill>
                  <a:srgbClr val="000000"/>
                </a:solidFill>
              </a:rPr>
              <a:t> (cellule dei tubuli renali, vescicole seminali, ghiandole prostatiche).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effectLst/>
              </a:rPr>
              <a:t>La schistosomiasi vescicale cronica predispone allo sviluppo del </a:t>
            </a:r>
            <a:r>
              <a:rPr lang="it-IT" dirty="0" smtClean="0">
                <a:effectLst/>
                <a:hlinkClick r:id="rId3" tooltip="Carcinoma"/>
              </a:rPr>
              <a:t>carcinoma</a:t>
            </a:r>
            <a:r>
              <a:rPr lang="it-IT" dirty="0" smtClean="0">
                <a:effectLst/>
              </a:rPr>
              <a:t> della </a:t>
            </a:r>
            <a:r>
              <a:rPr lang="it-IT" dirty="0" smtClean="0">
                <a:effectLst/>
                <a:hlinkClick r:id="rId4" tooltip="Vescica urinaria"/>
              </a:rPr>
              <a:t>vescica</a:t>
            </a:r>
            <a:r>
              <a:rPr lang="it-IT" dirty="0" smtClean="0">
                <a:effectLst/>
              </a:rPr>
              <a:t>, una delle più comuni neoplasie maligne nel Medio Oriente e nelle regioni africane endemiche per </a:t>
            </a:r>
            <a:r>
              <a:rPr lang="it-IT" i="1" dirty="0" smtClean="0">
                <a:effectLst/>
                <a:hlinkClick r:id="rId5" tooltip="Schistosoma haematobium"/>
              </a:rPr>
              <a:t>Schistosoma </a:t>
            </a:r>
            <a:r>
              <a:rPr lang="it-IT" i="1" dirty="0" err="1" smtClean="0">
                <a:effectLst/>
                <a:hlinkClick r:id="rId5" tooltip="Schistosoma haematobium"/>
              </a:rPr>
              <a:t>haematobium</a:t>
            </a:r>
            <a:r>
              <a:rPr lang="it-IT" i="0" baseline="0" dirty="0" smtClean="0">
                <a:effectLst/>
              </a:rPr>
              <a:t> (contaminazione da acque dolci).</a:t>
            </a:r>
            <a:r>
              <a:rPr lang="it-IT" dirty="0" smtClean="0">
                <a:effectLst/>
              </a:rPr>
              <a:t> Il tipo istologico associato alla schistosomiasi urinaria è più spesso un carcinoma a cellule squamose e colpisce individui più giovani</a:t>
            </a:r>
            <a:endParaRPr lang="it-IT" baseline="0" dirty="0" smtClean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78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F3C4A-DE6B-4383-87AA-7A177ED7147E}" type="slidenum">
              <a:rPr lang="it-IT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Igiene intima corretta e no contaminazione con spermatozoi; no mestruo</a:t>
            </a:r>
            <a:r>
              <a:rPr lang="it-IT" baseline="0" dirty="0" smtClean="0"/>
              <a:t>; </a:t>
            </a:r>
            <a:r>
              <a:rPr lang="it-IT" baseline="0" dirty="0" err="1" smtClean="0"/>
              <a:t>event</a:t>
            </a:r>
            <a:r>
              <a:rPr lang="it-IT" baseline="0" dirty="0" smtClean="0"/>
              <a:t> assunzione adeguata di liquidi e movimento prima di seconda minzione; no frigo per evitar precipitazione di sali!!!</a:t>
            </a:r>
          </a:p>
          <a:p>
            <a:pPr eaLnBrk="1" hangingPunct="1"/>
            <a:r>
              <a:rPr lang="it-IT" dirty="0" smtClean="0"/>
              <a:t>Cito</a:t>
            </a:r>
            <a:r>
              <a:rPr lang="it-IT" baseline="0" dirty="0" smtClean="0"/>
              <a:t> urinaria possiede tutti i presupposti per essere esame citologico di massa o di screening, ma diffusione limitata e validità non universalmente accettata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Morfologia cellulare</a:t>
            </a:r>
            <a:r>
              <a:rPr lang="it-IT" baseline="0" dirty="0" smtClean="0"/>
              <a:t> si altera proporzionalmente al tempo in cui la cellula esfoliata permane nell’urina (tempo di persistenza nelle vie escretrici, in particolare nella vescica e distanza percorsa dalle cellule nelle vie escretrici)</a:t>
            </a:r>
            <a:r>
              <a:rPr lang="it-IT" baseline="0" dirty="0" smtClean="0">
                <a:sym typeface="Wingdings" panose="05000000000000000000" pitchFamily="2" charset="2"/>
              </a:rPr>
              <a:t>cellula </a:t>
            </a:r>
            <a:r>
              <a:rPr lang="it-IT" baseline="0" dirty="0" err="1" smtClean="0">
                <a:sym typeface="Wingdings" panose="05000000000000000000" pitchFamily="2" charset="2"/>
              </a:rPr>
              <a:t>npl</a:t>
            </a:r>
            <a:r>
              <a:rPr lang="it-IT" baseline="0" dirty="0" smtClean="0">
                <a:sym typeface="Wingdings" panose="05000000000000000000" pitchFamily="2" charset="2"/>
              </a:rPr>
              <a:t> pelvi renale molto meno conservata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>
                <a:solidFill>
                  <a:srgbClr val="000000"/>
                </a:solidFill>
              </a:rPr>
              <a:t>N.B.: tumori rene non diagnosticabili con cito urinaria, se non in fase tardiva, quando penetrano nel bacinetto renale.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72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80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Urina</a:t>
            </a:r>
            <a:r>
              <a:rPr lang="it-IT" baseline="0" dirty="0" smtClean="0"/>
              <a:t> non è un buon conservante delle cellule, si tratta infatti di liquido di scarto in cui l’organismo riversa sostanze tossiche dannose per le cellule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73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78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Importanza dei dati clinici per sapere i sintomi del paziente, eventuali terapie antibiotiche,</a:t>
            </a:r>
            <a:r>
              <a:rPr lang="it-IT" baseline="0" dirty="0" smtClean="0"/>
              <a:t> indagini strumentali e </a:t>
            </a:r>
            <a:r>
              <a:rPr lang="it-IT" baseline="0" dirty="0" err="1" smtClean="0"/>
              <a:t>sptt</a:t>
            </a:r>
            <a:r>
              <a:rPr lang="it-IT" baseline="0" dirty="0" smtClean="0"/>
              <a:t> </a:t>
            </a:r>
            <a:r>
              <a:rPr lang="it-IT" dirty="0" smtClean="0"/>
              <a:t>perché pazienti</a:t>
            </a:r>
            <a:r>
              <a:rPr lang="it-IT" baseline="0" dirty="0" smtClean="0"/>
              <a:t> spesso hanno una storia anamnestica presso altri ospedali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75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78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Assomigliano</a:t>
            </a:r>
            <a:r>
              <a:rPr lang="it-IT" baseline="0" dirty="0" smtClean="0"/>
              <a:t> a CTM e pongono problemi diagnostici non risolvibili </a:t>
            </a:r>
            <a:r>
              <a:rPr lang="it-IT" baseline="0" dirty="0" err="1" smtClean="0"/>
              <a:t>citologicamente</a:t>
            </a:r>
            <a:endParaRPr lang="it-IT" baseline="0" dirty="0" smtClean="0"/>
          </a:p>
          <a:p>
            <a:r>
              <a:rPr lang="it-IT" baseline="0" dirty="0" smtClean="0"/>
              <a:t>RT: cellule aumentano di volume, il nucleo si ingrossa e va incontro a picnosi (col passare del tempo, di solito 3 mesi, regrediscono, ma talora non completamente)</a:t>
            </a:r>
            <a:r>
              <a:rPr lang="it-IT" baseline="0" dirty="0" smtClean="0">
                <a:sym typeface="Wingdings" panose="05000000000000000000" pitchFamily="2" charset="2"/>
              </a:rPr>
              <a:t>cistite da radiazione in </a:t>
            </a:r>
            <a:r>
              <a:rPr lang="it-IT" baseline="0" dirty="0" err="1" smtClean="0">
                <a:sym typeface="Wingdings" panose="05000000000000000000" pitchFamily="2" charset="2"/>
              </a:rPr>
              <a:t>dd</a:t>
            </a:r>
            <a:r>
              <a:rPr lang="it-IT" baseline="0" dirty="0" smtClean="0">
                <a:sym typeface="Wingdings" panose="05000000000000000000" pitchFamily="2" charset="2"/>
              </a:rPr>
              <a:t> con una recidiva; CHT: modificazioni severe, </a:t>
            </a:r>
            <a:r>
              <a:rPr lang="it-IT" baseline="0" dirty="0" err="1" smtClean="0">
                <a:sym typeface="Wingdings" panose="05000000000000000000" pitchFamily="2" charset="2"/>
              </a:rPr>
              <a:t>ciclofosfamide</a:t>
            </a:r>
            <a:r>
              <a:rPr lang="it-IT" baseline="0" dirty="0" smtClean="0">
                <a:sym typeface="Wingdings" panose="05000000000000000000" pitchFamily="2" charset="2"/>
              </a:rPr>
              <a:t> cistite emorragica.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76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84B640-CABE-4C5F-BD6F-5D802EF02883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baseline="0" dirty="0" smtClean="0"/>
              <a:t>Importanza di segnalare il tipo di urine, se spontanee o da catetere o se di vescica </a:t>
            </a:r>
            <a:r>
              <a:rPr lang="it-IT" b="0" baseline="0" dirty="0" err="1" smtClean="0"/>
              <a:t>ileale</a:t>
            </a:r>
            <a:r>
              <a:rPr lang="it-IT" b="0" baseline="0" dirty="0" err="1" smtClean="0">
                <a:sym typeface="Wingdings" panose="05000000000000000000" pitchFamily="2" charset="2"/>
              </a:rPr>
              <a:t>alterazioni</a:t>
            </a:r>
            <a:r>
              <a:rPr lang="it-IT" b="0" baseline="0" dirty="0" smtClean="0">
                <a:sym typeface="Wingdings" panose="05000000000000000000" pitchFamily="2" charset="2"/>
              </a:rPr>
              <a:t> della q.tà e morfologia cellulare, causate anche da esami </a:t>
            </a:r>
            <a:r>
              <a:rPr lang="it-IT" b="0" baseline="0" dirty="0" err="1" smtClean="0">
                <a:sym typeface="Wingdings" panose="05000000000000000000" pitchFamily="2" charset="2"/>
              </a:rPr>
              <a:t>contrastografici</a:t>
            </a:r>
            <a:r>
              <a:rPr lang="it-IT" b="0" baseline="0" dirty="0" smtClean="0">
                <a:sym typeface="Wingdings" panose="05000000000000000000" pitchFamily="2" charset="2"/>
              </a:rPr>
              <a:t> non segnalati al citologo (modificazioni persistono anche per settimane)</a:t>
            </a:r>
            <a:endParaRPr lang="it-IT" b="1" dirty="0" smtClean="0"/>
          </a:p>
          <a:p>
            <a:r>
              <a:rPr lang="it-IT" b="0" dirty="0" smtClean="0"/>
              <a:t>CATETERE: urine +cellulate,</a:t>
            </a:r>
            <a:r>
              <a:rPr lang="it-IT" b="0" baseline="0" dirty="0" smtClean="0"/>
              <a:t> con emazie </a:t>
            </a:r>
            <a:r>
              <a:rPr lang="it-IT" b="0" dirty="0" smtClean="0"/>
              <a:t>e con </a:t>
            </a:r>
            <a:r>
              <a:rPr lang="it-IT" b="0" dirty="0" err="1" smtClean="0"/>
              <a:t>pseudopapille</a:t>
            </a:r>
            <a:r>
              <a:rPr lang="it-IT" b="0" baseline="0" dirty="0" smtClean="0"/>
              <a:t> ed </a:t>
            </a:r>
            <a:r>
              <a:rPr lang="it-IT" b="0" dirty="0" smtClean="0"/>
              <a:t>atipie</a:t>
            </a:r>
            <a:r>
              <a:rPr lang="it-IT" b="0" baseline="0" dirty="0" smtClean="0"/>
              <a:t> reattive (cluster nel 50-60% dei casi benigni)</a:t>
            </a:r>
          </a:p>
          <a:p>
            <a:r>
              <a:rPr lang="it-IT" b="0" baseline="0" dirty="0" smtClean="0"/>
              <a:t>VESCICA ILEALE: degenerazione cellulare, nucleo ipercromico, fondo «sporco»</a:t>
            </a:r>
            <a:r>
              <a:rPr lang="it-IT" b="0" baseline="0" dirty="0" smtClean="0">
                <a:sym typeface="Wingdings" panose="05000000000000000000" pitchFamily="2" charset="2"/>
              </a:rPr>
              <a:t> rischio di falsi positivi se non dato </a:t>
            </a:r>
            <a:r>
              <a:rPr lang="it-IT" b="0" baseline="0" dirty="0" err="1" smtClean="0">
                <a:sym typeface="Wingdings" panose="05000000000000000000" pitchFamily="2" charset="2"/>
              </a:rPr>
              <a:t>anmnestico</a:t>
            </a:r>
            <a:endParaRPr lang="it-IT" b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77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7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Lesioni con atipie maggiori, per cui la citologia è maggiormente sensibile, </a:t>
            </a:r>
            <a:r>
              <a:rPr lang="it-IT" baseline="0" dirty="0" smtClean="0"/>
              <a:t>spesso </a:t>
            </a:r>
            <a:r>
              <a:rPr lang="it-IT" baseline="0" dirty="0" err="1" smtClean="0"/>
              <a:t>endoscopicamente</a:t>
            </a:r>
            <a:r>
              <a:rPr lang="it-IT" baseline="0" dirty="0" smtClean="0"/>
              <a:t> ed </a:t>
            </a:r>
            <a:r>
              <a:rPr lang="it-IT" baseline="0" dirty="0" err="1" smtClean="0"/>
              <a:t>ecograficamente</a:t>
            </a:r>
            <a:r>
              <a:rPr lang="it-IT" baseline="0" dirty="0" smtClean="0"/>
              <a:t> poco visibili se di tipo piatto. </a:t>
            </a:r>
            <a:r>
              <a:rPr lang="it-IT" b="1" baseline="0" dirty="0" smtClean="0"/>
              <a:t>Non infrequente avere cito+ e cistoscopia– per carcinoma di tipo </a:t>
            </a:r>
            <a:r>
              <a:rPr lang="it-IT" b="1" baseline="0" dirty="0" err="1" smtClean="0"/>
              <a:t>piatto</a:t>
            </a:r>
            <a:r>
              <a:rPr lang="it-IT" b="1" baseline="0" dirty="0" err="1" smtClean="0">
                <a:sym typeface="Wingdings" panose="05000000000000000000" pitchFamily="2" charset="2"/>
              </a:rPr>
              <a:t>conferma</a:t>
            </a:r>
            <a:r>
              <a:rPr lang="it-IT" b="1" baseline="0" dirty="0" smtClean="0">
                <a:sym typeface="Wingdings" panose="05000000000000000000" pitchFamily="2" charset="2"/>
              </a:rPr>
              <a:t> mesi dopo.</a:t>
            </a:r>
            <a:r>
              <a:rPr lang="it-IT" b="0" baseline="0" dirty="0" smtClean="0">
                <a:sym typeface="Wingdings" panose="05000000000000000000" pitchFamily="2" charset="2"/>
              </a:rPr>
              <a:t> </a:t>
            </a:r>
            <a:r>
              <a:rPr lang="it-IT" baseline="0" dirty="0" smtClean="0"/>
              <a:t>Non si può dire su base citologica se neoplasia infiltra, serve l’istologia!!!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78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84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Nella maggior parte dei casi una </a:t>
            </a:r>
            <a:r>
              <a:rPr lang="it-IT" dirty="0" err="1" smtClean="0"/>
              <a:t>npl</a:t>
            </a:r>
            <a:r>
              <a:rPr lang="it-IT" dirty="0" smtClean="0"/>
              <a:t> clinicamente visibile è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citologicamente</a:t>
            </a:r>
            <a:r>
              <a:rPr lang="it-IT" baseline="0" dirty="0" smtClean="0"/>
              <a:t> poco diagnosticabile, difficile da distinguere da modificazioni dovute a litiasi, infiammazione, strumentazioni, perché le lesioni papillari hanno un </a:t>
            </a:r>
            <a:r>
              <a:rPr lang="it-IT" baseline="0" dirty="0" err="1" smtClean="0"/>
              <a:t>grading</a:t>
            </a:r>
            <a:r>
              <a:rPr lang="it-IT" baseline="0" dirty="0" smtClean="0"/>
              <a:t> citologico basso non presentando atipie delle cellule </a:t>
            </a:r>
            <a:r>
              <a:rPr lang="it-IT" baseline="0" dirty="0" err="1" smtClean="0"/>
              <a:t>uroteliali</a:t>
            </a:r>
            <a:r>
              <a:rPr lang="it-IT" baseline="0" dirty="0" smtClean="0"/>
              <a:t> o talmente lievi da assomigliare a cellule di </a:t>
            </a:r>
            <a:r>
              <a:rPr lang="it-IT" baseline="0" dirty="0" err="1" smtClean="0"/>
              <a:t>urotelio</a:t>
            </a:r>
            <a:r>
              <a:rPr lang="it-IT" baseline="0" dirty="0" smtClean="0"/>
              <a:t> normale. Commento con </a:t>
            </a:r>
            <a:r>
              <a:rPr lang="it-IT" baseline="0" dirty="0" err="1" smtClean="0"/>
              <a:t>dd</a:t>
            </a:r>
            <a:r>
              <a:rPr lang="it-IT" baseline="0" dirty="0" smtClean="0"/>
              <a:t> o sospetto</a:t>
            </a:r>
          </a:p>
          <a:p>
            <a:r>
              <a:rPr lang="it-IT" baseline="0" dirty="0" smtClean="0"/>
              <a:t>DISPLASIA: modificazioni neoplastiche con lenta evoluzione verso la malignità biologica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79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47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Ripetizione se sedimento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ipo</a:t>
            </a:r>
            <a:r>
              <a:rPr lang="it-IT" baseline="0" dirty="0" smtClean="0"/>
              <a:t>/infiammatorio (</a:t>
            </a:r>
            <a:r>
              <a:rPr lang="it-IT" baseline="0" dirty="0" err="1" smtClean="0"/>
              <a:t>event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tp</a:t>
            </a:r>
            <a:r>
              <a:rPr lang="it-IT" baseline="0" dirty="0" smtClean="0"/>
              <a:t> antibiotica). </a:t>
            </a:r>
            <a:r>
              <a:rPr lang="it-IT" dirty="0" smtClean="0"/>
              <a:t>Cistoscopia per displastico o sospetto/neoplastico e </a:t>
            </a:r>
            <a:r>
              <a:rPr lang="it-IT" baseline="0" dirty="0" err="1" smtClean="0"/>
              <a:t>sptt</a:t>
            </a:r>
            <a:r>
              <a:rPr lang="it-IT" baseline="0" dirty="0" smtClean="0"/>
              <a:t> se storia di K. Ruolo insostituibile nel determinare il </a:t>
            </a:r>
            <a:r>
              <a:rPr lang="it-IT" baseline="0" dirty="0" err="1" smtClean="0"/>
              <a:t>grading</a:t>
            </a:r>
            <a:r>
              <a:rPr lang="it-IT" baseline="0" dirty="0" smtClean="0"/>
              <a:t> di una neoplasia e nel prevedere anche con largo anticipo l’insorgenza o la ripresa di una </a:t>
            </a:r>
            <a:r>
              <a:rPr lang="it-IT" baseline="0" dirty="0" err="1" smtClean="0"/>
              <a:t>neoplasia</a:t>
            </a:r>
            <a:r>
              <a:rPr lang="it-IT" baseline="0" dirty="0" err="1" smtClean="0">
                <a:sym typeface="Wingdings" panose="05000000000000000000" pitchFamily="2" charset="2"/>
              </a:rPr>
              <a:t></a:t>
            </a:r>
            <a:r>
              <a:rPr lang="it-IT" baseline="0" dirty="0" err="1" smtClean="0"/>
              <a:t>se</a:t>
            </a:r>
            <a:r>
              <a:rPr lang="it-IT" baseline="0" dirty="0" smtClean="0"/>
              <a:t> citologia+, biopsie multiple vanno condotte anche in presenza di vescica </a:t>
            </a:r>
            <a:r>
              <a:rPr lang="it-IT" baseline="0" dirty="0" err="1" smtClean="0"/>
              <a:t>cistoscopicamente</a:t>
            </a:r>
            <a:r>
              <a:rPr lang="it-IT" baseline="0" dirty="0" smtClean="0"/>
              <a:t> normale. </a:t>
            </a:r>
            <a:r>
              <a:rPr lang="it-IT" b="0" baseline="0" dirty="0" smtClean="0"/>
              <a:t>Esame citologico negativo comunque non deve escludere un controllo endoscopico se sintomatologia ed ematuria persistente. </a:t>
            </a:r>
            <a:r>
              <a:rPr lang="it-IT" b="1" baseline="0" dirty="0" smtClean="0">
                <a:solidFill>
                  <a:srgbClr val="000000"/>
                </a:solidFill>
              </a:rPr>
              <a:t>N.B.: tumori rene non diagnosticabili con cito urinaria, se non in fase tardiva, quando penetrano nel bacinetto </a:t>
            </a:r>
            <a:r>
              <a:rPr lang="it-IT" b="1" baseline="0" dirty="0" err="1" smtClean="0">
                <a:solidFill>
                  <a:srgbClr val="000000"/>
                </a:solidFill>
              </a:rPr>
              <a:t>renale</a:t>
            </a:r>
            <a:r>
              <a:rPr lang="it-IT" baseline="0" dirty="0" err="1" smtClean="0">
                <a:solidFill>
                  <a:srgbClr val="000000"/>
                </a:solidFill>
              </a:rPr>
              <a:t>.</a:t>
            </a:r>
            <a:r>
              <a:rPr lang="it-IT" b="0" baseline="0" dirty="0" err="1" smtClean="0"/>
              <a:t>Tumori</a:t>
            </a:r>
            <a:r>
              <a:rPr lang="it-IT" b="0" baseline="0" dirty="0" smtClean="0"/>
              <a:t> metastatici se hanno eroso la mucosa, </a:t>
            </a:r>
            <a:r>
              <a:rPr lang="it-IT" b="0" baseline="0" dirty="0" err="1" smtClean="0"/>
              <a:t>istotipo</a:t>
            </a:r>
            <a:r>
              <a:rPr lang="it-IT" b="0" baseline="0" dirty="0" smtClean="0"/>
              <a:t> può essere suggerito, ma non sempre si può prospettare la sede del tumore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E512-AA0D-46FA-AEAC-107E9DEAEF0E}" type="slidenum">
              <a:rPr lang="it-IT" smtClean="0">
                <a:solidFill>
                  <a:prstClr val="black"/>
                </a:solidFill>
              </a:rPr>
              <a:pPr/>
              <a:t>80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8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746A28-B5B7-4F40-8EA2-CDB479025792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216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C34F7A-9F04-4D1E-B915-5126C2F64771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7D6E1F-42AB-43CB-9434-C261A7E7A626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19FDA2-8F60-4520-8624-24BB28AA1DEF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3143EA-0FE2-4FF8-A1FF-5A18502B3D30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C5F40D-61A0-4A87-98AD-BEF49BC189E1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A350-DBC8-4536-BE5E-60B9F4EBFEE3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F9132-EF7D-4764-A6D4-A4FF122EC9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724C7-397A-4774-8FFB-22CE91BA7C3D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78F5A-D5C4-46A1-9EF8-7EBDB0F3F5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6317-3D15-4488-9580-086CC6110F59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6C477-652E-457B-B7DB-8021449E88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F8046-0190-4401-913A-E2147ADBF5FB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373FB-CC36-4130-9ABE-53A7EB0226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CB3B3-8428-41DB-B163-78A268C818F0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647C4-853D-4EC1-A2FB-2CB5A44CAA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89298-7439-46E2-8FF1-8B473920AE09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D9E62-1F84-4971-9364-3B0A15E924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92F15-B29B-465D-8535-0690793F8950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5C9B9-34EF-4EC5-84E1-D6E84D55E0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3AD9-57F9-458D-B395-39E2B873EA7B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8B0EC-1401-41EE-B155-2F33F99776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56F9E-49CD-412E-BA83-338227933E50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7D32-8B81-4BE1-9A69-626AFDD518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D619-99C0-4CFD-AA8D-15E95EBA3689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CFCD-BA5C-4A51-8DE1-D496661F95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E1A61-17E2-47C9-AA50-473F3FEFC90D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88301-5196-4D21-89A0-A6D356BCE2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16771-773D-409E-862E-B7EA3A652471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1D78E-5432-43EC-8865-A132E582CD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AA50D-C8E5-4ECB-9E72-DE9EBE9077EB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C8B88-C455-4926-B1FF-F22684570A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9335B-42BB-438E-BADD-433AE86D7B28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26CD-EEE8-4BF3-9A8C-21D40EEC83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755BB-5680-4754-BD2E-37EC639E610F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29455-1080-478B-936D-D012B2FD2F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BD6328-9C44-46B1-B5EB-9BAE66610F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584E4F-9A24-4959-B9D6-0B79812DC7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84CFE6-2000-4778-BB1E-9F35BC55EF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DD9E20-BDBD-4F18-A832-F64488A9BD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497A13-11FE-4EE8-BF1D-EC0A7EF5D5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6D68DA-7DBF-4246-959F-6354DC1C52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CE1353-FDFC-43D2-ABAA-CD7B4EEB2B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0F6E2-1BC4-4A8E-AC20-61C4BAAA6FD9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0AFB7-063D-4DAF-9037-01A8B82304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129B34-D046-448B-82E9-00BF1A0EB8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355727-4E6C-4804-89D5-751DD91133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9E248D-7FE2-4124-AD8C-4C994584E2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A05A99-64F6-43EA-929C-1F917C58A6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B44904-99B3-45C4-A829-9ADC2EEC0A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10988D-DB71-4015-8998-652D1CFEF3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89A442-DCDD-4E68-B6FA-FFCDA5C289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3B8EE0-CE45-4C8B-9591-A78A3CE3C3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15503D-3771-4D95-9C31-05559B13E0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E248E2-D2C0-40EA-A33F-4D482F01B9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6B39D-5754-43BA-A76A-2CA3421945D8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369F0-2082-4156-82D1-D6C593D502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27648B-5CAC-40AC-9E35-FF677FA061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DA185-98AB-404D-BBA3-4508BADDB3E8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EFC1-E227-451D-8A72-AE63CCAF95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71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35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5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38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74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48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25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8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0DEBC-CB08-4E44-AD0B-9B8D92BED235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7C3F6-5F88-4855-8549-8F47E61F2C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02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81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24/05/2014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49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DB5BD-48A1-465D-9480-9C4E89CE9E4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8B57C-0BD1-4EB6-884C-FC30EDAC3E8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4101B-D6CF-4B13-AB05-5E1FE1431F8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F206-97BF-4DBF-B962-66DC64C3664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E14D3-8C40-488E-847F-4C02FD0AEE5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43F3-F88F-4A47-A9A0-40DA9260E29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7D269-6915-40BE-8750-40D4A2DD98D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F3B9D-6819-47F6-A9F8-7FF562FDDC85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2F303-6DD0-4F6C-BF71-8E71071F18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28A5E-12EF-4AAC-B903-9EF7ABDB0D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58F24-576D-44B5-A4F0-B10D7180980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97937-B8C2-42AE-BCE3-20EA7E6895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D62A2-E176-444A-B021-D5612B1E615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8DE64-2E0B-4716-9913-34FFB78BB9F8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D99E-F075-4E66-9571-868238AF0A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59C1-1EFE-474C-8356-F46D3CAA7A76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A21DF-5E06-4A75-8128-B9C460E69B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0A6641-793A-4E88-858C-963775F71F08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F67C69-E764-4859-BB15-7CE696511E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C705614-97A3-4B37-8BD4-22F3C231F8C0}" type="datetimeFigureOut">
              <a:rPr lang="it-IT"/>
              <a:pPr>
                <a:defRPr/>
              </a:pPr>
              <a:t>24/05/2014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7B361F3-21D8-4E70-9515-BE7E773EC6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EA9E686-9D1C-4A47-B914-30468E5DE7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33FF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1EC04C4-0C5F-4F9E-B38D-B92D858FC9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gradFill rotWithShape="0">
          <a:gsLst>
            <a:gs pos="0">
              <a:srgbClr val="FECE43"/>
            </a:gs>
            <a:gs pos="50000">
              <a:srgbClr val="FEBD00"/>
            </a:gs>
            <a:gs pos="100000">
              <a:srgbClr val="FECE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4"/>
          <p:cNvSpPr>
            <a:spLocks noChangeArrowheads="1"/>
          </p:cNvSpPr>
          <p:nvPr/>
        </p:nvSpPr>
        <p:spPr bwMode="auto">
          <a:xfrm>
            <a:off x="228600" y="152400"/>
            <a:ext cx="8686800" cy="65532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9FF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66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it-IT" sz="2800">
              <a:solidFill>
                <a:srgbClr val="402000"/>
              </a:solidFill>
              <a:latin typeface="+mn-lt"/>
            </a:endParaRPr>
          </a:p>
        </p:txBody>
      </p:sp>
      <p:pic>
        <p:nvPicPr>
          <p:cNvPr id="5123" name="Picture 36" descr="Urodidattic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5600" y="260350"/>
            <a:ext cx="2159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24/05/2014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64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579C129-8A78-4BE9-A5A6-32E17FE9FE4C}" type="slidenum">
              <a:rPr lang="it-IT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85.png"/><Relationship Id="rId4" Type="http://schemas.microsoft.com/office/2007/relationships/hdphoto" Target="../media/hdphoto2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CasellaDiTesto 6"/>
          <p:cNvSpPr txBox="1">
            <a:spLocks noChangeArrowheads="1"/>
          </p:cNvSpPr>
          <p:nvPr/>
        </p:nvSpPr>
        <p:spPr bwMode="auto">
          <a:xfrm>
            <a:off x="358775" y="-15875"/>
            <a:ext cx="3649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3200" b="1">
                <a:latin typeface="Calibri" pitchFamily="34" charset="0"/>
              </a:rPr>
              <a:t>NICOLA</a:t>
            </a:r>
          </a:p>
        </p:txBody>
      </p:sp>
      <p:sp>
        <p:nvSpPr>
          <p:cNvPr id="9" name="Rettangolo 8"/>
          <p:cNvSpPr/>
          <p:nvPr/>
        </p:nvSpPr>
        <p:spPr>
          <a:xfrm>
            <a:off x="446088" y="1303338"/>
            <a:ext cx="1417637" cy="180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t-IT" sz="1800"/>
          </a:p>
        </p:txBody>
      </p:sp>
      <p:sp>
        <p:nvSpPr>
          <p:cNvPr id="36869" name="CasellaDiTesto 5"/>
          <p:cNvSpPr txBox="1">
            <a:spLocks noChangeArrowheads="1"/>
          </p:cNvSpPr>
          <p:nvPr/>
        </p:nvSpPr>
        <p:spPr bwMode="auto">
          <a:xfrm>
            <a:off x="395288" y="2276475"/>
            <a:ext cx="58324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000" b="1">
                <a:latin typeface="Calibri" pitchFamily="34" charset="0"/>
              </a:rPr>
              <a:t>ESAME URINE + URINOCOLTURA + ev. antibiogramma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000" b="1">
                <a:latin typeface="Calibri" pitchFamily="34" charset="0"/>
              </a:rPr>
              <a:t>CITOLOGIA URINARIA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000" b="1">
                <a:latin typeface="Calibri" pitchFamily="34" charset="0"/>
              </a:rPr>
              <a:t>ECOADDOME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000" b="1">
              <a:latin typeface="Calibri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46088" y="1303338"/>
            <a:ext cx="1417637" cy="180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t-IT" sz="1800"/>
          </a:p>
        </p:txBody>
      </p:sp>
      <p:pic>
        <p:nvPicPr>
          <p:cNvPr id="37891" name="Picture 2" descr="C:\Users\Santo\Desktop\foto.JPG"/>
          <p:cNvPicPr>
            <a:picLocks noChangeAspect="1" noChangeArrowheads="1"/>
          </p:cNvPicPr>
          <p:nvPr/>
        </p:nvPicPr>
        <p:blipFill>
          <a:blip r:embed="rId2" cstate="print"/>
          <a:srcRect l="3937" t="31625" r="6235" b="2344"/>
          <a:stretch>
            <a:fillRect/>
          </a:stretch>
        </p:blipFill>
        <p:spPr bwMode="auto">
          <a:xfrm>
            <a:off x="2374900" y="1844675"/>
            <a:ext cx="67691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3708400" y="260350"/>
            <a:ext cx="3960813" cy="1368425"/>
          </a:xfrm>
          <a:solidFill>
            <a:schemeClr val="bg1"/>
          </a:solidFill>
        </p:spPr>
        <p:txBody>
          <a:bodyPr/>
          <a:lstStyle/>
          <a:p>
            <a:r>
              <a:rPr lang="it-IT" sz="4000" b="1" smtClean="0">
                <a:solidFill>
                  <a:srgbClr val="00CCFF"/>
                </a:solidFill>
                <a:latin typeface="Arial Narrow" pitchFamily="34" charset="0"/>
              </a:rPr>
              <a:t> </a:t>
            </a:r>
            <a:r>
              <a:rPr lang="it-IT" sz="3600" b="1" smtClean="0">
                <a:solidFill>
                  <a:srgbClr val="00CCFF"/>
                </a:solidFill>
                <a:latin typeface="Arial Narrow" pitchFamily="34" charset="0"/>
              </a:rPr>
              <a:t>1) Esame urine</a:t>
            </a:r>
            <a:br>
              <a:rPr lang="it-IT" sz="3600" b="1" smtClean="0">
                <a:solidFill>
                  <a:srgbClr val="00CCFF"/>
                </a:solidFill>
                <a:latin typeface="Arial Narrow" pitchFamily="34" charset="0"/>
              </a:rPr>
            </a:br>
            <a:r>
              <a:rPr lang="it-IT" sz="3600" b="1" smtClean="0">
                <a:solidFill>
                  <a:srgbClr val="00CCFF"/>
                </a:solidFill>
                <a:latin typeface="Arial Narrow" pitchFamily="34" charset="0"/>
              </a:rPr>
              <a:t> 2) Urinocoltura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23850" y="1773238"/>
            <a:ext cx="3527425" cy="168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3600" b="1">
                <a:solidFill>
                  <a:srgbClr val="00CCFF"/>
                </a:solidFill>
              </a:rPr>
              <a:t/>
            </a:r>
            <a:br>
              <a:rPr lang="it-IT" sz="3600" b="1">
                <a:solidFill>
                  <a:srgbClr val="00CCFF"/>
                </a:solidFill>
              </a:rPr>
            </a:br>
            <a:r>
              <a:rPr lang="it-IT" sz="3600" b="1">
                <a:solidFill>
                  <a:srgbClr val="00CCFF"/>
                </a:solidFill>
              </a:rPr>
              <a:t>3) Ecografia</a:t>
            </a:r>
          </a:p>
          <a:p>
            <a:r>
              <a:rPr lang="it-IT" sz="3600" b="1">
                <a:solidFill>
                  <a:srgbClr val="00CCFF"/>
                </a:solidFill>
              </a:rPr>
              <a:t> addome</a:t>
            </a: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3352800" cy="124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 rot="-1124622">
            <a:off x="1331913" y="3068638"/>
            <a:ext cx="6696075" cy="140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9600" b="1">
                <a:solidFill>
                  <a:srgbClr val="FF0000"/>
                </a:solidFill>
              </a:rPr>
              <a:t>NEGATIVI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7894" grpId="0"/>
      <p:bldP spid="378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98438"/>
            <a:ext cx="9144000" cy="9731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4900" b="1" dirty="0" smtClean="0">
                <a:solidFill>
                  <a:srgbClr val="00CCFF"/>
                </a:solidFill>
                <a:latin typeface="Arial Narrow"/>
                <a:cs typeface="Arial Narrow"/>
              </a:rPr>
              <a:t>Citologico urinario</a:t>
            </a:r>
            <a:br>
              <a:rPr lang="it-IT" sz="4900" b="1" dirty="0" smtClean="0">
                <a:solidFill>
                  <a:srgbClr val="00CCFF"/>
                </a:solidFill>
                <a:latin typeface="Arial Narrow"/>
                <a:cs typeface="Arial Narrow"/>
              </a:rPr>
            </a:br>
            <a:r>
              <a:rPr lang="it-IT" sz="2200" b="1" dirty="0" smtClean="0">
                <a:solidFill>
                  <a:srgbClr val="00CCFF"/>
                </a:solidFill>
                <a:latin typeface="Arial Narrow"/>
                <a:cs typeface="Arial Narrow"/>
              </a:rPr>
              <a:t>SU 3 CAMPIONI DI URINE</a:t>
            </a:r>
            <a:endParaRPr lang="it-IT" sz="2200" b="1" dirty="0">
              <a:solidFill>
                <a:srgbClr val="00CCFF"/>
              </a:solidFill>
              <a:latin typeface="Arial Narrow"/>
              <a:cs typeface="Arial Narrow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5288" y="1196975"/>
            <a:ext cx="8559800" cy="3970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800" b="1" dirty="0">
                <a:solidFill>
                  <a:srgbClr val="FF0000"/>
                </a:solidFill>
                <a:latin typeface="Arial Narrow"/>
                <a:cs typeface="Arial Narrow"/>
              </a:rPr>
              <a:t>Campione 1</a:t>
            </a:r>
            <a:endParaRPr lang="it-IT" sz="2800" b="1" dirty="0">
              <a:latin typeface="Arial Narrow"/>
              <a:cs typeface="Arial Narrow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400" dirty="0">
                <a:latin typeface="Arial Narrow"/>
                <a:cs typeface="Arial Narrow"/>
              </a:rPr>
              <a:t>Presenza di cellule pavimentose delle basse vie urinarie e alcune cellule metaplastiche squamose, detriti cellulari, flora batterica e tappeto di globuli rossi.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t-IT" sz="2000" dirty="0">
              <a:latin typeface="Arial Narrow"/>
              <a:cs typeface="Arial Narrow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800" b="1" dirty="0">
                <a:solidFill>
                  <a:srgbClr val="FF0000"/>
                </a:solidFill>
                <a:latin typeface="Arial Narrow"/>
                <a:cs typeface="Arial Narrow"/>
              </a:rPr>
              <a:t>Campione 2</a:t>
            </a:r>
            <a:endParaRPr lang="it-IT" sz="2800" b="1" dirty="0">
              <a:latin typeface="Arial Narrow"/>
              <a:cs typeface="Arial Narrow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400" dirty="0">
                <a:latin typeface="Arial Narrow"/>
                <a:cs typeface="Arial Narrow"/>
              </a:rPr>
              <a:t>Sovrapponibile al campione 1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t-IT" sz="2800" dirty="0">
              <a:latin typeface="Arial Narrow"/>
              <a:cs typeface="Arial Narrow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800" b="1" dirty="0">
                <a:solidFill>
                  <a:srgbClr val="FF0000"/>
                </a:solidFill>
                <a:latin typeface="Arial Narrow"/>
                <a:cs typeface="Arial Narrow"/>
              </a:rPr>
              <a:t>Campione 3</a:t>
            </a:r>
            <a:endParaRPr lang="it-IT" sz="2800" b="1" dirty="0">
              <a:latin typeface="Arial Narrow"/>
              <a:cs typeface="Arial Narrow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400" dirty="0">
                <a:latin typeface="Arial Narrow"/>
                <a:cs typeface="Arial Narrow"/>
              </a:rPr>
              <a:t>Sovrapponibile al campione 1</a:t>
            </a:r>
            <a:endParaRPr lang="it-IT" sz="2400" u="sng" dirty="0">
              <a:latin typeface="Arial Narrow"/>
              <a:cs typeface="Arial Narrow"/>
            </a:endParaRPr>
          </a:p>
        </p:txBody>
      </p:sp>
      <p:pic>
        <p:nvPicPr>
          <p:cNvPr id="38916" name="Immagine 3"/>
          <p:cNvPicPr>
            <a:picLocks noChangeAspect="1"/>
          </p:cNvPicPr>
          <p:nvPr/>
        </p:nvPicPr>
        <p:blipFill>
          <a:blip r:embed="rId2" cstate="print"/>
          <a:srcRect t="24316"/>
          <a:stretch>
            <a:fillRect/>
          </a:stretch>
        </p:blipFill>
        <p:spPr bwMode="auto">
          <a:xfrm>
            <a:off x="0" y="5386388"/>
            <a:ext cx="9144000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>
          <a:xfrm>
            <a:off x="0" y="60325"/>
            <a:ext cx="9144000" cy="1025525"/>
          </a:xfrm>
          <a:solidFill>
            <a:srgbClr val="F2F2F2"/>
          </a:solidFill>
          <a:ln w="38100">
            <a:solidFill>
              <a:srgbClr val="003300"/>
            </a:solidFill>
          </a:ln>
        </p:spPr>
        <p:txBody>
          <a:bodyPr/>
          <a:lstStyle/>
          <a:p>
            <a:r>
              <a:rPr lang="it-IT" sz="6000" b="1" smtClean="0">
                <a:solidFill>
                  <a:srgbClr val="003300"/>
                </a:solidFill>
                <a:latin typeface="Arial Narrow" pitchFamily="34" charset="0"/>
              </a:rPr>
              <a:t>D</a:t>
            </a:r>
            <a:r>
              <a:rPr lang="it-IT" sz="6000" smtClean="0">
                <a:solidFill>
                  <a:srgbClr val="003300"/>
                </a:solidFill>
                <a:latin typeface="Arial Narrow" pitchFamily="34" charset="0"/>
              </a:rPr>
              <a:t>ubbi</a:t>
            </a:r>
            <a:r>
              <a:rPr lang="it-IT" sz="5400" smtClean="0">
                <a:solidFill>
                  <a:srgbClr val="0033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319213"/>
            <a:ext cx="8791575" cy="553878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14350" indent="-457200">
              <a:lnSpc>
                <a:spcPct val="90000"/>
              </a:lnSpc>
            </a:pPr>
            <a:r>
              <a:rPr lang="it-IT" sz="2800" smtClean="0">
                <a:latin typeface="Arial Narrow" pitchFamily="34" charset="0"/>
              </a:rPr>
              <a:t>Quando richiedere un’esame delle urine?</a:t>
            </a:r>
          </a:p>
          <a:p>
            <a:pPr marL="514350" indent="-457200">
              <a:lnSpc>
                <a:spcPct val="90000"/>
              </a:lnSpc>
            </a:pPr>
            <a:r>
              <a:rPr lang="it-IT" sz="2800" smtClean="0">
                <a:latin typeface="Arial Narrow" pitchFamily="34" charset="0"/>
              </a:rPr>
              <a:t>Quando richiedere un’urinocoltura con antibiogramma?</a:t>
            </a:r>
          </a:p>
          <a:p>
            <a:pPr marL="514350" indent="-457200">
              <a:lnSpc>
                <a:spcPct val="90000"/>
              </a:lnSpc>
            </a:pPr>
            <a:r>
              <a:rPr lang="it-IT" sz="2800" smtClean="0">
                <a:latin typeface="Arial Narrow" pitchFamily="34" charset="0"/>
              </a:rPr>
              <a:t>Qual è la corretta modalità di raccolta del campione?</a:t>
            </a:r>
          </a:p>
          <a:p>
            <a:pPr marL="514350" indent="-457200">
              <a:lnSpc>
                <a:spcPct val="90000"/>
              </a:lnSpc>
            </a:pPr>
            <a:r>
              <a:rPr lang="it-IT" sz="2800" smtClean="0">
                <a:latin typeface="Arial Narrow" pitchFamily="34" charset="0"/>
              </a:rPr>
              <a:t>Come leggere un esame urine…quali valori non devo sottovalutare?</a:t>
            </a:r>
          </a:p>
          <a:p>
            <a:pPr marL="514350" indent="-457200">
              <a:lnSpc>
                <a:spcPct val="90000"/>
              </a:lnSpc>
            </a:pPr>
            <a:r>
              <a:rPr lang="it-IT" sz="2800" smtClean="0">
                <a:latin typeface="Arial Narrow" pitchFamily="34" charset="0"/>
              </a:rPr>
              <a:t>Come lo interpreto?</a:t>
            </a:r>
          </a:p>
          <a:p>
            <a:pPr marL="514350" indent="-457200">
              <a:lnSpc>
                <a:spcPct val="90000"/>
              </a:lnSpc>
            </a:pPr>
            <a:r>
              <a:rPr lang="it-IT" sz="2800" smtClean="0">
                <a:latin typeface="Arial Narrow" pitchFamily="34" charset="0"/>
              </a:rPr>
              <a:t>Citologia urinaria…come e quando?</a:t>
            </a:r>
          </a:p>
          <a:p>
            <a:pPr marL="514350" indent="-457200">
              <a:lnSpc>
                <a:spcPct val="90000"/>
              </a:lnSpc>
            </a:pPr>
            <a:r>
              <a:rPr lang="it-IT" sz="2800" smtClean="0">
                <a:latin typeface="Arial Narrow" pitchFamily="34" charset="0"/>
              </a:rPr>
              <a:t>Un’ematuria in TAO è meno grave?</a:t>
            </a:r>
          </a:p>
          <a:p>
            <a:pPr marL="514350" indent="-457200">
              <a:lnSpc>
                <a:spcPct val="90000"/>
              </a:lnSpc>
              <a:buFont typeface="Arial" pitchFamily="34" charset="0"/>
              <a:buNone/>
            </a:pPr>
            <a:r>
              <a:rPr lang="it-IT" sz="2800" smtClean="0">
                <a:latin typeface="Arial Narrow" pitchFamily="34" charset="0"/>
              </a:rPr>
              <a:t>                       </a:t>
            </a:r>
            <a:r>
              <a:rPr lang="it-IT" b="1" smtClean="0">
                <a:latin typeface="Arial Narrow" pitchFamily="34" charset="0"/>
              </a:rPr>
              <a:t>Lo invio dallo specialista?</a:t>
            </a:r>
          </a:p>
          <a:p>
            <a:pPr marL="514350" indent="-457200" algn="ctr">
              <a:lnSpc>
                <a:spcPct val="90000"/>
              </a:lnSpc>
              <a:buFont typeface="Arial" pitchFamily="34" charset="0"/>
              <a:buNone/>
            </a:pPr>
            <a:r>
              <a:rPr lang="it-IT" sz="3600" b="1" smtClean="0">
                <a:solidFill>
                  <a:srgbClr val="008000"/>
                </a:solidFill>
                <a:latin typeface="Arial Narrow" pitchFamily="34" charset="0"/>
              </a:rPr>
              <a:t>Con o senza bollino verde??</a:t>
            </a:r>
          </a:p>
          <a:p>
            <a:pPr marL="514350" indent="-457200" algn="ctr">
              <a:lnSpc>
                <a:spcPct val="90000"/>
              </a:lnSpc>
              <a:buFont typeface="Arial" pitchFamily="34" charset="0"/>
              <a:buNone/>
            </a:pPr>
            <a:r>
              <a:rPr lang="it-IT" b="1" smtClean="0">
                <a:latin typeface="Arial Narrow" pitchFamily="34" charset="0"/>
              </a:rPr>
              <a:t>Lo mando in Pronto Soccorso?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188913"/>
            <a:ext cx="1657350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4868863"/>
            <a:ext cx="14097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395413"/>
            <a:ext cx="9144000" cy="35988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t-IT" sz="1800"/>
          </a:p>
        </p:txBody>
      </p:sp>
      <p:sp>
        <p:nvSpPr>
          <p:cNvPr id="40963" name="CasellaDiTesto 7"/>
          <p:cNvSpPr txBox="1">
            <a:spLocks noChangeArrowheads="1"/>
          </p:cNvSpPr>
          <p:nvPr/>
        </p:nvSpPr>
        <p:spPr bwMode="auto">
          <a:xfrm>
            <a:off x="0" y="1395413"/>
            <a:ext cx="914400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538"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sz="8000" b="1"/>
              <a:t>La parola al clinico...</a:t>
            </a:r>
          </a:p>
        </p:txBody>
      </p:sp>
      <p:sp>
        <p:nvSpPr>
          <p:cNvPr id="40964" name="CasellaDiTesto 4"/>
          <p:cNvSpPr txBox="1">
            <a:spLocks noChangeArrowheads="1"/>
          </p:cNvSpPr>
          <p:nvPr/>
        </p:nvSpPr>
        <p:spPr bwMode="auto">
          <a:xfrm>
            <a:off x="0" y="3194844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538"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sz="6600" b="1"/>
              <a:t>…COSA FARE?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413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0" y="4994275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7" name="CasellaDiTesto 8"/>
          <p:cNvSpPr txBox="1">
            <a:spLocks noChangeArrowheads="1"/>
          </p:cNvSpPr>
          <p:nvPr/>
        </p:nvSpPr>
        <p:spPr bwMode="auto">
          <a:xfrm>
            <a:off x="2411413" y="5157788"/>
            <a:ext cx="432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dirty="0">
                <a:latin typeface="Calibri" pitchFamily="34" charset="0"/>
              </a:rPr>
              <a:t>Dott</a:t>
            </a:r>
            <a:r>
              <a:rPr lang="it-IT" sz="2400" dirty="0" smtClean="0">
                <a:latin typeface="Calibri" pitchFamily="34" charset="0"/>
              </a:rPr>
              <a:t>. </a:t>
            </a:r>
            <a:r>
              <a:rPr lang="it-IT" sz="2400" dirty="0" smtClean="0">
                <a:latin typeface="Calibri" pitchFamily="34" charset="0"/>
              </a:rPr>
              <a:t>L. </a:t>
            </a:r>
            <a:r>
              <a:rPr lang="it-IT" sz="2400" dirty="0">
                <a:latin typeface="Calibri" pitchFamily="34" charset="0"/>
              </a:rPr>
              <a:t>Fontana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b="1" smtClean="0">
                <a:solidFill>
                  <a:srgbClr val="FEBD00"/>
                </a:solidFill>
                <a:latin typeface="Arial" pitchFamily="34" charset="0"/>
              </a:rPr>
              <a:t>EMATURIA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0475" y="2057400"/>
            <a:ext cx="6621463" cy="4086225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90000"/>
              </a:lnSpc>
              <a:buFont typeface="Monotype Sorts"/>
              <a:buNone/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MACRO</a:t>
            </a: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EMATURIA</a:t>
            </a:r>
            <a:br>
              <a:rPr lang="it-IT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P</a:t>
            </a:r>
            <a: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  <a:t>resenza di emazie nelle urine in quantità </a:t>
            </a:r>
            <a:b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  <a:t>tale da modificarne la colorazione </a:t>
            </a:r>
            <a:b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  <a:t>(almeno 1 ml di sangue in 100 di urina)</a:t>
            </a:r>
          </a:p>
          <a:p>
            <a:pPr marL="0" indent="0">
              <a:lnSpc>
                <a:spcPct val="90000"/>
              </a:lnSpc>
              <a:buFont typeface="Monotype Sorts"/>
              <a:buNone/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i="1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MICRO</a:t>
            </a: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EMATURIA</a:t>
            </a:r>
          </a:p>
          <a:p>
            <a:pPr marL="0" indent="0">
              <a:lnSpc>
                <a:spcPct val="90000"/>
              </a:lnSpc>
              <a:buFont typeface="Monotype Sorts"/>
              <a:buNone/>
            </a:pPr>
            <a: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  <a:t>Presenza di emazie rilevabili solo all’esame microscopico del sedimento urinario </a:t>
            </a:r>
            <a:b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  <a:t>(più di 4-6 eritrociti per campo microscopico)   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3338" y="533400"/>
            <a:ext cx="9077325" cy="14478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CLASSIFICAZIONE </a:t>
            </a:r>
            <a:b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</a:br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ETIOPATOGENETICA</a:t>
            </a:r>
          </a:p>
        </p:txBody>
      </p:sp>
      <p:sp>
        <p:nvSpPr>
          <p:cNvPr id="43013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816100" y="2743200"/>
            <a:ext cx="5513388" cy="301625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it-IT" sz="3600" i="1" smtClean="0">
                <a:solidFill>
                  <a:srgbClr val="FFFFFF"/>
                </a:solidFill>
                <a:latin typeface="Arial Narrow" pitchFamily="34" charset="0"/>
              </a:rPr>
              <a:t>PSEUDOEMATURIA</a:t>
            </a:r>
          </a:p>
          <a:p>
            <a:pPr>
              <a:lnSpc>
                <a:spcPct val="120000"/>
              </a:lnSpc>
            </a:pPr>
            <a:r>
              <a:rPr lang="it-IT" sz="3600" smtClean="0">
                <a:solidFill>
                  <a:srgbClr val="FFFFFF"/>
                </a:solidFill>
                <a:latin typeface="Arial Narrow" pitchFamily="34" charset="0"/>
              </a:rPr>
              <a:t>EMATURIA “</a:t>
            </a:r>
            <a:r>
              <a:rPr lang="it-IT" sz="3600" i="1" smtClean="0">
                <a:solidFill>
                  <a:srgbClr val="FFFFFF"/>
                </a:solidFill>
                <a:latin typeface="Arial Narrow" pitchFamily="34" charset="0"/>
              </a:rPr>
              <a:t>MEDICA</a:t>
            </a:r>
            <a:r>
              <a:rPr lang="it-IT" sz="3600" smtClean="0">
                <a:solidFill>
                  <a:srgbClr val="FFFFFF"/>
                </a:solidFill>
                <a:latin typeface="Arial Narrow" pitchFamily="34" charset="0"/>
              </a:rPr>
              <a:t>”</a:t>
            </a:r>
          </a:p>
          <a:p>
            <a:pPr>
              <a:lnSpc>
                <a:spcPct val="120000"/>
              </a:lnSpc>
            </a:pPr>
            <a:r>
              <a:rPr lang="it-IT" sz="3600" smtClean="0">
                <a:solidFill>
                  <a:srgbClr val="FFFFFF"/>
                </a:solidFill>
                <a:latin typeface="Arial Narrow" pitchFamily="34" charset="0"/>
              </a:rPr>
              <a:t>EMATURIA “</a:t>
            </a:r>
            <a:r>
              <a:rPr lang="it-IT" sz="3600" i="1" smtClean="0">
                <a:solidFill>
                  <a:srgbClr val="FFFFFF"/>
                </a:solidFill>
                <a:latin typeface="Arial Narrow" pitchFamily="34" charset="0"/>
              </a:rPr>
              <a:t>UROLOGICA</a:t>
            </a:r>
            <a:r>
              <a:rPr lang="it-IT" sz="3600" smtClean="0">
                <a:solidFill>
                  <a:srgbClr val="FFFFFF"/>
                </a:solidFill>
                <a:latin typeface="Arial Narrow" pitchFamily="34" charset="0"/>
              </a:rPr>
              <a:t>”</a:t>
            </a:r>
            <a:r>
              <a:rPr lang="it-IT" sz="4000" smtClean="0">
                <a:solidFill>
                  <a:srgbClr val="FFFFFF"/>
                </a:solidFill>
                <a:latin typeface="Arial Narrow" pitchFamily="34" charset="0"/>
              </a:rPr>
              <a:t>	</a:t>
            </a:r>
            <a:endParaRPr lang="it-IT" sz="360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i="1" smtClean="0">
                <a:solidFill>
                  <a:srgbClr val="FEBD00"/>
                </a:solidFill>
                <a:latin typeface="Arial" pitchFamily="34" charset="0"/>
              </a:rPr>
              <a:t>PSEUDOEMATURIA</a:t>
            </a:r>
            <a:r>
              <a:rPr lang="it-IT" b="1" i="1" smtClean="0">
                <a:solidFill>
                  <a:srgbClr val="FEBD00"/>
                </a:solidFill>
                <a:latin typeface="Arial" pitchFamily="34" charset="0"/>
              </a:rPr>
              <a:t> </a:t>
            </a:r>
            <a:endParaRPr lang="it-IT" sz="3600" b="1" i="1" smtClean="0">
              <a:solidFill>
                <a:srgbClr val="FEBD00"/>
              </a:solidFill>
              <a:latin typeface="Arial" pitchFamily="34" charset="0"/>
            </a:endParaRPr>
          </a:p>
        </p:txBody>
      </p:sp>
      <p:sp>
        <p:nvSpPr>
          <p:cNvPr id="44037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976438" y="1447800"/>
            <a:ext cx="5491162" cy="5103813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PIGMENTURIA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Porfirinuria (porfiria)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Emoglobinuria (emolisi)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Mioglobinuria (rabdomiolisi)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Urobilinogenuria  (ittero)</a:t>
            </a:r>
            <a:endParaRPr lang="it-IT" sz="2000" smtClean="0">
              <a:solidFill>
                <a:srgbClr val="FFFFFF"/>
              </a:solidFill>
              <a:latin typeface="Arial Narrow" pitchFamily="34" charset="0"/>
            </a:endParaRPr>
          </a:p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Da ALIMENTI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Barbabietole, rabarbaro, fave, coloranti</a:t>
            </a:r>
            <a:endParaRPr lang="it-IT" sz="2000" smtClean="0">
              <a:solidFill>
                <a:srgbClr val="FFFFFF"/>
              </a:solidFill>
              <a:latin typeface="Arial Narrow" pitchFamily="34" charset="0"/>
            </a:endParaRPr>
          </a:p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Da FARMACI</a:t>
            </a:r>
          </a:p>
          <a:p>
            <a:pPr lvl="1">
              <a:buClr>
                <a:srgbClr val="FEBD00"/>
              </a:buClr>
            </a:pPr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Rifampicina, sulfamidici, nitrofurantoina</a:t>
            </a:r>
          </a:p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URETRORRAGIA</a:t>
            </a:r>
          </a:p>
          <a:p>
            <a:pPr>
              <a:buClr>
                <a:srgbClr val="FEBD00"/>
              </a:buClr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SANGUINAMENTO VAGINALE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263" y="304800"/>
            <a:ext cx="9009062" cy="12192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EMATURIA “</a:t>
            </a:r>
            <a:r>
              <a:rPr lang="it-IT" sz="4000" b="1" i="1" smtClean="0">
                <a:solidFill>
                  <a:srgbClr val="FEBD00"/>
                </a:solidFill>
                <a:latin typeface="Arial" pitchFamily="34" charset="0"/>
              </a:rPr>
              <a:t>MEDICA</a:t>
            </a:r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”</a:t>
            </a:r>
            <a:endParaRPr lang="it-IT" sz="3600" b="1" smtClean="0">
              <a:solidFill>
                <a:srgbClr val="FEBD00"/>
              </a:solidFill>
              <a:latin typeface="Arial" pitchFamily="34" charset="0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4113" y="1709738"/>
            <a:ext cx="7532687" cy="4386262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PRE-RENALE</a:t>
            </a:r>
            <a:endParaRPr lang="it-IT" i="1" smtClean="0">
              <a:solidFill>
                <a:srgbClr val="FFFFFF"/>
              </a:solidFill>
            </a:endParaRPr>
          </a:p>
          <a:p>
            <a:pPr lvl="1"/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COAGULOPATIE (piastrinopenie, epatopatie, CID)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EMOPATIE (leucemie, linfomi)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EMOGLOBINOPATIE (drepanocitosi)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TERAPIE PROTRATTE CON ANTICOAGULANTI </a:t>
            </a:r>
            <a:r>
              <a:rPr lang="it-IT" sz="1800" b="1" smtClean="0">
                <a:solidFill>
                  <a:srgbClr val="FFFFFF"/>
                </a:solidFill>
                <a:latin typeface="Arial Narrow" pitchFamily="34" charset="0"/>
              </a:rPr>
              <a:t>  </a:t>
            </a:r>
            <a:endParaRPr lang="it-IT" sz="2000" b="1" smtClean="0">
              <a:solidFill>
                <a:srgbClr val="FFFFFF"/>
              </a:solidFill>
            </a:endParaRPr>
          </a:p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RENALE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GLOMERULARE (glomerulonefriti in genere, M. di  Berger)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IMMUNOVASCOLARE (LES, granulomatosi di Wegener)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TUBULARE (necrosi tubulare acuta)</a:t>
            </a:r>
          </a:p>
          <a:p>
            <a:pPr lvl="1"/>
            <a:r>
              <a:rPr lang="it-IT" sz="2000" b="1" smtClean="0">
                <a:solidFill>
                  <a:srgbClr val="FFFFFF"/>
                </a:solidFill>
                <a:latin typeface="Arial Narrow" pitchFamily="34" charset="0"/>
              </a:rPr>
              <a:t>VASCOLARE (trombosi della vena renale, infarto renale, necrosi papillare)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3338" y="228600"/>
            <a:ext cx="9077325" cy="14478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EMATURIA “</a:t>
            </a:r>
            <a:r>
              <a:rPr lang="it-IT" sz="4000" b="1" i="1" smtClean="0">
                <a:solidFill>
                  <a:srgbClr val="FEBD00"/>
                </a:solidFill>
                <a:latin typeface="Arial" pitchFamily="34" charset="0"/>
              </a:rPr>
              <a:t>UROLOGICA</a:t>
            </a:r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4608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752600"/>
            <a:ext cx="8501063" cy="4738688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PATOLOGIA PARENCHIMALE RENALE</a:t>
            </a:r>
            <a:r>
              <a:rPr lang="it-IT" sz="2400" smtClean="0">
                <a:solidFill>
                  <a:srgbClr val="FAFD00"/>
                </a:solidFill>
                <a:latin typeface="Arial Narrow" pitchFamily="34" charset="0"/>
              </a:rPr>
              <a:t/>
            </a:r>
            <a:br>
              <a:rPr lang="it-IT" sz="2400" smtClean="0">
                <a:solidFill>
                  <a:srgbClr val="FAFD00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(neoplasie, traumi, TBC, malformazioni)</a:t>
            </a:r>
            <a:endParaRPr lang="it-IT" sz="2400" smtClean="0">
              <a:latin typeface="Arial Narrow" pitchFamily="34" charset="0"/>
            </a:endParaRPr>
          </a:p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PATOLOGIA VIA ESCRETRICE E VESCICA </a:t>
            </a:r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(flogosi, neoplasie, calcolosi, traumi, TBC, malformazioni, endometriosi) </a:t>
            </a:r>
          </a:p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PATOLOGIA PROSTATICA</a:t>
            </a:r>
            <a:br>
              <a:rPr lang="it-IT" i="1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(IPB, neoplasia, flogosi)</a:t>
            </a:r>
          </a:p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PATOLOGIA PELVICA NON UROLOGICA</a:t>
            </a:r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chemeClr val="bg1"/>
                </a:solidFill>
                <a:latin typeface="Arial Narrow" pitchFamily="34" charset="0"/>
              </a:rPr>
              <a:t>(neoplasie colon-retto, neoplasie ginecologiche)</a:t>
            </a:r>
            <a:r>
              <a:rPr lang="it-IT" sz="2400" smtClean="0">
                <a:latin typeface="Arial Narrow" pitchFamily="34" charset="0"/>
              </a:rPr>
              <a:t> </a:t>
            </a:r>
          </a:p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IATROGENA</a:t>
            </a:r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(interventi endoscopici, cateterismo, RT pelvica, fav)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  <a:solidFill>
            <a:srgbClr val="00B0F0"/>
          </a:solidFill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Ematuria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8568952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76200"/>
            <a:ext cx="9077325" cy="14478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EMATURIA “</a:t>
            </a:r>
            <a:r>
              <a:rPr lang="it-IT" sz="4000" b="1" i="1" smtClean="0">
                <a:solidFill>
                  <a:srgbClr val="FEBD00"/>
                </a:solidFill>
                <a:latin typeface="Arial" pitchFamily="34" charset="0"/>
              </a:rPr>
              <a:t>UROLOGICA</a:t>
            </a:r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”</a:t>
            </a:r>
          </a:p>
        </p:txBody>
      </p:sp>
      <p:graphicFrame>
        <p:nvGraphicFramePr>
          <p:cNvPr id="278703" name="Group 175"/>
          <p:cNvGraphicFramePr>
            <a:graphicFrameLocks noGrp="1"/>
          </p:cNvGraphicFramePr>
          <p:nvPr/>
        </p:nvGraphicFramePr>
        <p:xfrm>
          <a:off x="1524000" y="1219200"/>
          <a:ext cx="6172200" cy="5327884"/>
        </p:xfrm>
        <a:graphic>
          <a:graphicData uri="http://schemas.openxmlformats.org/drawingml/2006/table">
            <a:tbl>
              <a:tblPr/>
              <a:tblGrid>
                <a:gridCol w="1317625"/>
                <a:gridCol w="2427288"/>
                <a:gridCol w="2427287"/>
              </a:tblGrid>
              <a:tr h="816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Età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Sesso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♀</a:t>
                      </a:r>
                      <a:endParaRPr kumimoji="1" lang="it-IT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♂</a:t>
                      </a:r>
                      <a:endParaRPr kumimoji="1" lang="it-IT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7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Arial" charset="0"/>
                        </a:rPr>
                        <a:t>0-20 aa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Glomerulonefriti acute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IVU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Malformazioni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77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Arial" charset="0"/>
                        </a:rPr>
                        <a:t>20-40 aa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IVU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Calcolosi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N. Vescicale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77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Arial" charset="0"/>
                        </a:rPr>
                        <a:t>40-60 aa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IVU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Calcolosi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N. Vescicale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N. Vescicale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Calcolosi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IVU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7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Arial" charset="0"/>
                        </a:rPr>
                        <a:t>&gt; 60 aa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N. Vescicale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IVU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IPB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N. Vescicale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IVU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b="1" smtClean="0">
                <a:solidFill>
                  <a:srgbClr val="FEBD00"/>
                </a:solidFill>
                <a:latin typeface="Arial" pitchFamily="34" charset="0"/>
              </a:rPr>
              <a:t>ITER DIAGNOSTICO</a:t>
            </a:r>
          </a:p>
        </p:txBody>
      </p:sp>
      <p:sp>
        <p:nvSpPr>
          <p:cNvPr id="48133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690688" y="1447800"/>
            <a:ext cx="5762625" cy="50292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80000"/>
              </a:lnSpc>
              <a:buFont typeface="Monotype Sorts"/>
              <a:buNone/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ANAMNESI</a:t>
            </a:r>
          </a:p>
          <a:p>
            <a:pPr algn="ctr">
              <a:lnSpc>
                <a:spcPct val="180000"/>
              </a:lnSpc>
              <a:buFont typeface="Monotype Sorts"/>
              <a:buNone/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ESAME OBIETTIVO</a:t>
            </a:r>
          </a:p>
          <a:p>
            <a:pPr algn="ctr">
              <a:lnSpc>
                <a:spcPct val="180000"/>
              </a:lnSpc>
              <a:buFont typeface="Monotype Sorts"/>
              <a:buNone/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ESAMI EMATOCHIMICI</a:t>
            </a:r>
          </a:p>
          <a:p>
            <a:pPr algn="ctr">
              <a:lnSpc>
                <a:spcPct val="180000"/>
              </a:lnSpc>
              <a:buFont typeface="Monotype Sorts"/>
              <a:buNone/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ESAME DELLE URINE</a:t>
            </a:r>
          </a:p>
          <a:p>
            <a:pPr algn="ctr">
              <a:lnSpc>
                <a:spcPct val="180000"/>
              </a:lnSpc>
              <a:buFont typeface="Monotype Sorts"/>
              <a:buNone/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ECOGRAFIA – Rx ADDOME</a:t>
            </a: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4572000" y="2362200"/>
            <a:ext cx="0" cy="3810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4572000" y="3276600"/>
            <a:ext cx="0" cy="3810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4572000" y="4267200"/>
            <a:ext cx="0" cy="3810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4572000" y="5257800"/>
            <a:ext cx="0" cy="3810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ANAMNESI</a:t>
            </a:r>
          </a:p>
        </p:txBody>
      </p:sp>
      <p:sp>
        <p:nvSpPr>
          <p:cNvPr id="49157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012825" y="1905000"/>
            <a:ext cx="7118350" cy="4154488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81000" indent="-381000"/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FAMIGLIARE</a:t>
            </a:r>
            <a:r>
              <a:rPr lang="it-IT" sz="2400" i="1" smtClean="0">
                <a:solidFill>
                  <a:srgbClr val="FFFFFF"/>
                </a:solidFill>
                <a:latin typeface="Arial Narrow" pitchFamily="34" charset="0"/>
              </a:rPr>
              <a:t> </a:t>
            </a: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(nefropatie ereditarie e famigliari, calcolosi)</a:t>
            </a:r>
          </a:p>
          <a:p>
            <a:pPr marL="381000" indent="-381000"/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FISIOLOGICA</a:t>
            </a:r>
            <a:br>
              <a:rPr lang="it-IT" i="1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(abitudini minzionali)</a:t>
            </a:r>
          </a:p>
          <a:p>
            <a:pPr marL="381000" indent="-381000"/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PATOLOGICA REMOTA</a:t>
            </a:r>
            <a:r>
              <a:rPr lang="it-IT" sz="2400" i="1" smtClean="0">
                <a:solidFill>
                  <a:srgbClr val="FFFFFF"/>
                </a:solidFill>
                <a:latin typeface="Arial Narrow" pitchFamily="34" charset="0"/>
              </a:rPr>
              <a:t> </a:t>
            </a: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(patologie e interventi pregressi, assunzione di farmaci)</a:t>
            </a:r>
          </a:p>
          <a:p>
            <a:pPr marL="381000" indent="-381000"/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PATOLOGICA PROSSIMA</a:t>
            </a: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(recenti infezioni streptococciche e/o virali, </a:t>
            </a:r>
            <a:r>
              <a:rPr lang="it-IT" sz="2400" u="sng" smtClean="0">
                <a:solidFill>
                  <a:srgbClr val="FFFFFF"/>
                </a:solidFill>
                <a:latin typeface="Arial Narrow" pitchFamily="34" charset="0"/>
              </a:rPr>
              <a:t>caratteristiche  dell’ematuria</a:t>
            </a:r>
            <a:r>
              <a:rPr lang="it-IT" sz="2400" smtClean="0">
                <a:solidFill>
                  <a:srgbClr val="FFFFFF"/>
                </a:solidFill>
                <a:latin typeface="Arial Narrow" pitchFamily="34" charset="0"/>
              </a:rPr>
              <a:t>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CARATTERISTICHE </a:t>
            </a:r>
            <a:b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</a:br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dell’EMATURIA</a:t>
            </a:r>
            <a:endParaRPr lang="it-IT" sz="3600" b="1" smtClean="0">
              <a:solidFill>
                <a:srgbClr val="FEBD00"/>
              </a:solidFill>
              <a:latin typeface="Arial" pitchFamily="34" charset="0"/>
            </a:endParaRPr>
          </a:p>
        </p:txBody>
      </p:sp>
      <p:sp>
        <p:nvSpPr>
          <p:cNvPr id="50181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465263" y="2133600"/>
            <a:ext cx="6211887" cy="4306888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MACROSCOPICA/MICROSCOPICA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MODALITA’ D’INSORGENZA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FREQUENZA E DURATA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SINTOMATOLOGIA ASSOCIATA </a:t>
            </a:r>
            <a:b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>(dolore, disturbi minzionali, iperpiressia)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PRESENZA DI COAGULI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RAPPORTI CON LA FASE MINZIONALE </a:t>
            </a:r>
            <a:b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>(iniziale, terminale, totale)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ESAME OBIETTIVO</a:t>
            </a:r>
          </a:p>
        </p:txBody>
      </p:sp>
      <p:sp>
        <p:nvSpPr>
          <p:cNvPr id="51205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746250" y="2274888"/>
            <a:ext cx="5649913" cy="3592512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PRESSIONE ARTERIOSA, EDEMI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VALUTAZIONE ADDOME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VALUTAZIONE GLOBO VESCICALE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PALPAZIONE RENALE BIMANUALE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VALUTAZIONE GENITALI ESTERNI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ESPLORAZIONE RETTALE</a:t>
            </a:r>
          </a:p>
          <a:p>
            <a:r>
              <a:rPr lang="it-IT" sz="2800" i="1" smtClean="0">
                <a:solidFill>
                  <a:srgbClr val="FFFFFF"/>
                </a:solidFill>
                <a:latin typeface="Arial Narrow" pitchFamily="34" charset="0"/>
              </a:rPr>
              <a:t>ESPLORAZIONE VAGINALE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ESAMI EMATOCHIMICI</a:t>
            </a:r>
          </a:p>
        </p:txBody>
      </p:sp>
      <p:sp>
        <p:nvSpPr>
          <p:cNvPr id="52228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558925" y="2667000"/>
            <a:ext cx="6026150" cy="23622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EMOCROMO </a:t>
            </a:r>
          </a:p>
          <a:p>
            <a:pPr>
              <a:lnSpc>
                <a:spcPct val="120000"/>
              </a:lnSpc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ESAMI di FUNZIONALITA’ RENALE</a:t>
            </a:r>
            <a:endParaRPr lang="it-IT" i="1" u="sng" smtClean="0">
              <a:solidFill>
                <a:srgbClr val="FFFFFF"/>
              </a:solidFill>
              <a:latin typeface="Arial Narrow" pitchFamily="34" charset="0"/>
            </a:endParaRPr>
          </a:p>
          <a:p>
            <a:pPr>
              <a:lnSpc>
                <a:spcPct val="120000"/>
              </a:lnSpc>
            </a:pPr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PARAMETRI COAGULATIVI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ESAME  DELL’URINA</a:t>
            </a:r>
          </a:p>
        </p:txBody>
      </p:sp>
      <p:sp>
        <p:nvSpPr>
          <p:cNvPr id="53253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673100" y="2057400"/>
            <a:ext cx="7796213" cy="41148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CHIMICO-FISICO</a:t>
            </a: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>(aspetto, peso specifico, pH, proteinuria, glicosuria, urobilinuria)</a:t>
            </a:r>
          </a:p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MICROSCOPICO DEL SEDIMENTO</a:t>
            </a:r>
            <a:r>
              <a:rPr lang="it-IT" u="sng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it-IT" u="sng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>(morfologia delle emazie, cilindruria, cristalluria, leucocituria, batteriuria, miceti)</a:t>
            </a:r>
          </a:p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ESAME COLTURALE con ANTIBIOGRAMMA</a:t>
            </a:r>
          </a:p>
          <a:p>
            <a:r>
              <a:rPr lang="it-IT" i="1" smtClean="0">
                <a:solidFill>
                  <a:srgbClr val="FFFFFF"/>
                </a:solidFill>
                <a:latin typeface="Arial Narrow" pitchFamily="34" charset="0"/>
              </a:rPr>
              <a:t>ESAME CITOLOGICO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342900"/>
            <a:ext cx="7569200" cy="13335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 Narrow" pitchFamily="34" charset="0"/>
              </a:rPr>
              <a:t>ECOGRAFIA APPARATO URINARIO</a:t>
            </a:r>
          </a:p>
        </p:txBody>
      </p:sp>
      <p:sp>
        <p:nvSpPr>
          <p:cNvPr id="54277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838200" y="1371600"/>
            <a:ext cx="7696200" cy="19685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>Valutazione spessore e caratteristiche del parenchima renale</a:t>
            </a:r>
          </a:p>
          <a:p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>Valutazione via escretrice </a:t>
            </a:r>
          </a:p>
          <a:p>
            <a:r>
              <a:rPr lang="it-IT" sz="2800" smtClean="0">
                <a:solidFill>
                  <a:srgbClr val="FFFFFF"/>
                </a:solidFill>
                <a:latin typeface="Arial Narrow" pitchFamily="34" charset="0"/>
              </a:rPr>
              <a:t>Valutazione vescica e prostata</a:t>
            </a:r>
            <a:endParaRPr lang="it-IT" sz="28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2405063" y="4953000"/>
            <a:ext cx="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54279" name="Picture 7" descr="D:\LEZIONE VESCICA\KV1.JPG"/>
          <p:cNvPicPr>
            <a:picLocks noChangeAspect="1" noChangeArrowheads="1"/>
          </p:cNvPicPr>
          <p:nvPr/>
        </p:nvPicPr>
        <p:blipFill>
          <a:blip r:embed="rId3" cstate="print"/>
          <a:srcRect l="19130" t="22937" r="31451" b="27020"/>
          <a:stretch>
            <a:fillRect/>
          </a:stretch>
        </p:blipFill>
        <p:spPr bwMode="auto">
          <a:xfrm>
            <a:off x="4648200" y="3894138"/>
            <a:ext cx="333692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8" descr="D:\LEZIONECALCOLOSI\CALC A2.JPG"/>
          <p:cNvPicPr>
            <a:picLocks noChangeAspect="1" noChangeArrowheads="1"/>
          </p:cNvPicPr>
          <p:nvPr/>
        </p:nvPicPr>
        <p:blipFill>
          <a:blip r:embed="rId4" cstate="print"/>
          <a:srcRect l="18916" t="20409" r="21182" b="14285"/>
          <a:stretch>
            <a:fillRect/>
          </a:stretch>
        </p:blipFill>
        <p:spPr bwMode="auto">
          <a:xfrm>
            <a:off x="1244600" y="3810000"/>
            <a:ext cx="32512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342900"/>
            <a:ext cx="7569200" cy="13335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000" b="1" smtClean="0">
                <a:solidFill>
                  <a:srgbClr val="FEBD00"/>
                </a:solidFill>
                <a:latin typeface="Arial" pitchFamily="34" charset="0"/>
              </a:rPr>
              <a:t>Rx ADDOME DIRETTO</a:t>
            </a:r>
          </a:p>
        </p:txBody>
      </p:sp>
      <p:sp>
        <p:nvSpPr>
          <p:cNvPr id="55301" name="Line 6"/>
          <p:cNvSpPr>
            <a:spLocks noChangeShapeType="1"/>
          </p:cNvSpPr>
          <p:nvPr/>
        </p:nvSpPr>
        <p:spPr bwMode="auto">
          <a:xfrm>
            <a:off x="2405063" y="4953000"/>
            <a:ext cx="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55302" name="Picture 10" descr="D:\URETEROSCOPIA\NASSI VALERIA\N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0963" y="1541463"/>
            <a:ext cx="3902075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219200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3800" b="1" smtClean="0">
                <a:solidFill>
                  <a:srgbClr val="FEBD00"/>
                </a:solidFill>
                <a:latin typeface="Arial" pitchFamily="34" charset="0"/>
              </a:rPr>
              <a:t>EMATURIA “</a:t>
            </a:r>
            <a:r>
              <a:rPr lang="it-IT" sz="3800" b="1" i="1" smtClean="0">
                <a:solidFill>
                  <a:srgbClr val="FEBD00"/>
                </a:solidFill>
                <a:latin typeface="Arial" pitchFamily="34" charset="0"/>
              </a:rPr>
              <a:t>MEDICA</a:t>
            </a:r>
            <a:r>
              <a:rPr lang="it-IT" sz="3800" b="1" smtClean="0">
                <a:solidFill>
                  <a:srgbClr val="FEBD00"/>
                </a:solidFill>
                <a:latin typeface="Arial" pitchFamily="34" charset="0"/>
              </a:rPr>
              <a:t>”</a:t>
            </a:r>
            <a:br>
              <a:rPr lang="it-IT" sz="3800" b="1" smtClean="0">
                <a:solidFill>
                  <a:srgbClr val="FEBD00"/>
                </a:solidFill>
                <a:latin typeface="Arial" pitchFamily="34" charset="0"/>
              </a:rPr>
            </a:br>
            <a:r>
              <a:rPr lang="it-IT" sz="3800" b="1" smtClean="0">
                <a:solidFill>
                  <a:srgbClr val="FEBD00"/>
                </a:solidFill>
                <a:latin typeface="Arial" pitchFamily="34" charset="0"/>
              </a:rPr>
              <a:t>ITER DIAGNOSTICO</a:t>
            </a:r>
          </a:p>
        </p:txBody>
      </p:sp>
      <p:sp>
        <p:nvSpPr>
          <p:cNvPr id="56325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33388" y="2735263"/>
            <a:ext cx="8277225" cy="2074862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ct val="130000"/>
              </a:lnSpc>
            </a:pPr>
            <a: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  <a:t>Clearance della creatinina, Ig, Indici di flogosi</a:t>
            </a:r>
          </a:p>
          <a:p>
            <a:pPr lvl="1">
              <a:lnSpc>
                <a:spcPct val="130000"/>
              </a:lnSpc>
            </a:pPr>
            <a: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  <a:t>Proteinuria 24 h, Elettroliti urinari, Crioglobuline</a:t>
            </a:r>
          </a:p>
          <a:p>
            <a:pPr lvl="1">
              <a:lnSpc>
                <a:spcPct val="130000"/>
              </a:lnSpc>
            </a:pPr>
            <a:r>
              <a:rPr lang="it-IT" sz="3000" smtClean="0">
                <a:solidFill>
                  <a:srgbClr val="FFFFFF"/>
                </a:solidFill>
                <a:latin typeface="Arial Narrow" pitchFamily="34" charset="0"/>
              </a:rPr>
              <a:t>Biopsia Renale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395413"/>
            <a:ext cx="9144000" cy="35988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t-IT" sz="1800"/>
          </a:p>
        </p:txBody>
      </p:sp>
      <p:sp>
        <p:nvSpPr>
          <p:cNvPr id="30723" name="CasellaDiTesto 7"/>
          <p:cNvSpPr txBox="1">
            <a:spLocks noChangeArrowheads="1"/>
          </p:cNvSpPr>
          <p:nvPr/>
        </p:nvSpPr>
        <p:spPr bwMode="auto">
          <a:xfrm>
            <a:off x="0" y="1395413"/>
            <a:ext cx="914400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538"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sz="8000" b="1"/>
              <a:t>CASO CLINICO</a:t>
            </a:r>
          </a:p>
        </p:txBody>
      </p:sp>
      <p:sp>
        <p:nvSpPr>
          <p:cNvPr id="30724" name="CasellaDiTesto 4"/>
          <p:cNvSpPr txBox="1">
            <a:spLocks noChangeArrowheads="1"/>
          </p:cNvSpPr>
          <p:nvPr/>
        </p:nvSpPr>
        <p:spPr bwMode="auto">
          <a:xfrm>
            <a:off x="0" y="3248025"/>
            <a:ext cx="91440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538"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sz="6600" b="1"/>
              <a:t>Ematuria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413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0" y="4994275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7" name="CasellaDiTesto 8"/>
          <p:cNvSpPr txBox="1">
            <a:spLocks noChangeArrowheads="1"/>
          </p:cNvSpPr>
          <p:nvPr/>
        </p:nvSpPr>
        <p:spPr bwMode="auto">
          <a:xfrm>
            <a:off x="1619250" y="5229225"/>
            <a:ext cx="612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>
                <a:latin typeface="Calibri" pitchFamily="34" charset="0"/>
              </a:rPr>
              <a:t>Dr. E. Tosini – Dr. ssa L. Gheza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2800">
              <a:solidFill>
                <a:srgbClr val="402000"/>
              </a:solidFill>
              <a:latin typeface="Times New Roman" pitchFamily="18" charset="0"/>
            </a:endParaRPr>
          </a:p>
        </p:txBody>
      </p:sp>
      <p:sp>
        <p:nvSpPr>
          <p:cNvPr id="57348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943100" y="2333625"/>
            <a:ext cx="5257800" cy="4067175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it-IT" sz="3600" i="1" smtClean="0">
                <a:solidFill>
                  <a:srgbClr val="FFFFFF"/>
                </a:solidFill>
                <a:latin typeface="Arial Narrow" pitchFamily="34" charset="0"/>
              </a:rPr>
              <a:t>ESAMI RADIOLOGICI</a:t>
            </a:r>
            <a:endParaRPr lang="it-IT" sz="3600" smtClean="0">
              <a:solidFill>
                <a:srgbClr val="FFFFFF"/>
              </a:solidFill>
              <a:latin typeface="Arial Narrow" pitchFamily="34" charset="0"/>
            </a:endParaRPr>
          </a:p>
          <a:p>
            <a:pPr lvl="1">
              <a:lnSpc>
                <a:spcPct val="80000"/>
              </a:lnSpc>
            </a:pP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Urografia</a:t>
            </a:r>
          </a:p>
          <a:p>
            <a:pPr lvl="1">
              <a:lnSpc>
                <a:spcPct val="80000"/>
              </a:lnSpc>
            </a:pP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TC</a:t>
            </a:r>
          </a:p>
          <a:p>
            <a:pPr lvl="1">
              <a:lnSpc>
                <a:spcPct val="80000"/>
              </a:lnSpc>
            </a:pP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RMN</a:t>
            </a:r>
          </a:p>
          <a:p>
            <a:pPr lvl="1">
              <a:lnSpc>
                <a:spcPct val="80000"/>
              </a:lnSpc>
            </a:pP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Arteriografia</a:t>
            </a:r>
          </a:p>
          <a:p>
            <a:pPr>
              <a:lnSpc>
                <a:spcPct val="80000"/>
              </a:lnSpc>
            </a:pPr>
            <a:r>
              <a:rPr lang="it-IT" sz="3600" i="1" smtClean="0">
                <a:solidFill>
                  <a:srgbClr val="FFFFFF"/>
                </a:solidFill>
                <a:latin typeface="Arial Narrow" pitchFamily="34" charset="0"/>
              </a:rPr>
              <a:t>ESAMI ENDOSCOPICI</a:t>
            </a:r>
          </a:p>
          <a:p>
            <a:pPr lvl="1">
              <a:lnSpc>
                <a:spcPct val="80000"/>
              </a:lnSpc>
            </a:pP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Uretrocistoscopia</a:t>
            </a:r>
          </a:p>
          <a:p>
            <a:pPr lvl="1">
              <a:lnSpc>
                <a:spcPct val="80000"/>
              </a:lnSpc>
            </a:pP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Ureteropielografia ascendente</a:t>
            </a:r>
          </a:p>
          <a:p>
            <a:pPr lvl="1">
              <a:lnSpc>
                <a:spcPct val="80000"/>
              </a:lnSpc>
            </a:pPr>
            <a:r>
              <a:rPr lang="it-IT" smtClean="0">
                <a:solidFill>
                  <a:srgbClr val="FFFFFF"/>
                </a:solidFill>
                <a:latin typeface="Arial Narrow" pitchFamily="34" charset="0"/>
              </a:rPr>
              <a:t>Ureterorenoscopia</a:t>
            </a:r>
          </a:p>
        </p:txBody>
      </p:sp>
      <p:sp>
        <p:nvSpPr>
          <p:cNvPr id="57349" name="Line 6"/>
          <p:cNvSpPr>
            <a:spLocks noChangeShapeType="1"/>
          </p:cNvSpPr>
          <p:nvPr/>
        </p:nvSpPr>
        <p:spPr bwMode="auto">
          <a:xfrm>
            <a:off x="2405063" y="4953000"/>
            <a:ext cx="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3800" b="1" smtClean="0">
                <a:solidFill>
                  <a:srgbClr val="FEBD00"/>
                </a:solidFill>
                <a:latin typeface="Arial" pitchFamily="34" charset="0"/>
              </a:rPr>
              <a:t>EMATURIA “</a:t>
            </a:r>
            <a:r>
              <a:rPr lang="it-IT" sz="3800" b="1" i="1" smtClean="0">
                <a:solidFill>
                  <a:srgbClr val="FEBD00"/>
                </a:solidFill>
                <a:latin typeface="Arial" pitchFamily="34" charset="0"/>
              </a:rPr>
              <a:t>UROLOGICA</a:t>
            </a:r>
            <a:r>
              <a:rPr lang="it-IT" sz="3800" b="1" smtClean="0">
                <a:solidFill>
                  <a:srgbClr val="FEBD00"/>
                </a:solidFill>
                <a:latin typeface="Arial" pitchFamily="34" charset="0"/>
              </a:rPr>
              <a:t>”</a:t>
            </a:r>
            <a:br>
              <a:rPr lang="it-IT" sz="3800" b="1" smtClean="0">
                <a:solidFill>
                  <a:srgbClr val="FEBD00"/>
                </a:solidFill>
                <a:latin typeface="Arial" pitchFamily="34" charset="0"/>
              </a:rPr>
            </a:br>
            <a:r>
              <a:rPr lang="it-IT" sz="3800" b="1" smtClean="0">
                <a:solidFill>
                  <a:srgbClr val="FEBD00"/>
                </a:solidFill>
                <a:latin typeface="Arial" pitchFamily="34" charset="0"/>
              </a:rPr>
              <a:t>ITER DIAGNOSTICO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LEZIONE K RENE\PARENCHIMALE\P1.JPG"/>
          <p:cNvPicPr>
            <a:picLocks noChangeAspect="1" noChangeArrowheads="1"/>
          </p:cNvPicPr>
          <p:nvPr/>
        </p:nvPicPr>
        <p:blipFill>
          <a:blip r:embed="rId2" cstate="print"/>
          <a:srcRect l="9897" t="22618" r="13072" b="9926"/>
          <a:stretch>
            <a:fillRect/>
          </a:stretch>
        </p:blipFill>
        <p:spPr bwMode="auto">
          <a:xfrm>
            <a:off x="1219200" y="1219200"/>
            <a:ext cx="6705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LEZIONE VESCICA\KV2.JPG"/>
          <p:cNvPicPr>
            <a:picLocks noChangeAspect="1" noChangeArrowheads="1"/>
          </p:cNvPicPr>
          <p:nvPr/>
        </p:nvPicPr>
        <p:blipFill>
          <a:blip r:embed="rId2" cstate="print"/>
          <a:srcRect t="4192" r="4182" b="5786"/>
          <a:stretch>
            <a:fillRect/>
          </a:stretch>
        </p:blipFill>
        <p:spPr bwMode="auto">
          <a:xfrm>
            <a:off x="2667000" y="762000"/>
            <a:ext cx="45005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D:\LEZIONECALCOLOSI\GIUNTALE\GIUNTO 1.JPG"/>
          <p:cNvPicPr>
            <a:picLocks noChangeAspect="1" noChangeArrowheads="1"/>
          </p:cNvPicPr>
          <p:nvPr/>
        </p:nvPicPr>
        <p:blipFill>
          <a:blip r:embed="rId2" cstate="print"/>
          <a:srcRect l="6363" t="4192" b="5829"/>
          <a:stretch>
            <a:fillRect/>
          </a:stretch>
        </p:blipFill>
        <p:spPr bwMode="auto">
          <a:xfrm>
            <a:off x="304800" y="990600"/>
            <a:ext cx="41036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4" descr="D:\LEZIONECALCOLOSI\GIUNTALE\GIUNTO 3.JPG"/>
          <p:cNvPicPr>
            <a:picLocks noChangeAspect="1" noChangeArrowheads="1"/>
          </p:cNvPicPr>
          <p:nvPr/>
        </p:nvPicPr>
        <p:blipFill>
          <a:blip r:embed="rId3" cstate="print"/>
          <a:srcRect l="7620" t="41820" r="19455" b="9100"/>
          <a:stretch>
            <a:fillRect/>
          </a:stretch>
        </p:blipFill>
        <p:spPr bwMode="auto">
          <a:xfrm>
            <a:off x="4495800" y="1511300"/>
            <a:ext cx="43434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800" b="1" smtClean="0">
                <a:solidFill>
                  <a:srgbClr val="FFCC00"/>
                </a:solidFill>
                <a:latin typeface="Arial" pitchFamily="34" charset="0"/>
              </a:rPr>
              <a:t>CONCLUSIONI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133600"/>
            <a:ext cx="8001000" cy="3810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mtClean="0">
                <a:solidFill>
                  <a:schemeClr val="bg1"/>
                </a:solidFill>
                <a:latin typeface="Arial Narrow" pitchFamily="34" charset="0"/>
              </a:rPr>
              <a:t>Problema di comune riscontro clinico e uno dei più frequenti segni di patologia urologica</a:t>
            </a:r>
          </a:p>
          <a:p>
            <a:r>
              <a:rPr lang="it-IT" smtClean="0">
                <a:solidFill>
                  <a:schemeClr val="bg1"/>
                </a:solidFill>
                <a:latin typeface="Arial Narrow" pitchFamily="34" charset="0"/>
              </a:rPr>
              <a:t>Ogni episodio di ematuria merita un corretto inquadramento etiopatogenetico ed un iter diagnostico mirato</a:t>
            </a:r>
          </a:p>
          <a:p>
            <a:r>
              <a:rPr lang="it-IT" smtClean="0">
                <a:solidFill>
                  <a:schemeClr val="bg1"/>
                </a:solidFill>
                <a:latin typeface="Arial Narrow" pitchFamily="34" charset="0"/>
              </a:rPr>
              <a:t>L’ematuria è da considerarsi a genesi neoplastica fino a prova contraria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"/>
          <p:cNvSpPr>
            <a:spLocks/>
          </p:cNvSpPr>
          <p:nvPr/>
        </p:nvSpPr>
        <p:spPr bwMode="auto">
          <a:xfrm>
            <a:off x="0" y="1393825"/>
            <a:ext cx="9155113" cy="3600450"/>
          </a:xfrm>
          <a:prstGeom prst="rect">
            <a:avLst/>
          </a:prstGeom>
          <a:solidFill>
            <a:srgbClr val="D8D8D8"/>
          </a:solidFill>
          <a:ln w="9525">
            <a:solidFill>
              <a:srgbClr val="4A7DBB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9987" name="Rectangle 2"/>
          <p:cNvSpPr>
            <a:spLocks/>
          </p:cNvSpPr>
          <p:nvPr/>
        </p:nvSpPr>
        <p:spPr bwMode="auto">
          <a:xfrm>
            <a:off x="0" y="1393825"/>
            <a:ext cx="9156700" cy="2006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71438"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6000" b="1">
                <a:latin typeface="Arial Narrow Bold" charset="0"/>
                <a:sym typeface="Arial Narrow Bold" charset="0"/>
              </a:rPr>
              <a:t>Ed ora al Microbiologo</a:t>
            </a:r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0" y="1393825"/>
            <a:ext cx="9144000" cy="0"/>
          </a:xfrm>
          <a:prstGeom prst="line">
            <a:avLst/>
          </a:prstGeom>
          <a:noFill/>
          <a:ln w="76200" cap="flat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it-IT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0" y="4994275"/>
            <a:ext cx="9142413" cy="0"/>
          </a:xfrm>
          <a:prstGeom prst="line">
            <a:avLst/>
          </a:prstGeom>
          <a:noFill/>
          <a:ln w="76200" cap="flat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it-IT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9990" name="CasellaDiTesto 5"/>
          <p:cNvSpPr txBox="1">
            <a:spLocks noChangeArrowheads="1"/>
          </p:cNvSpPr>
          <p:nvPr/>
        </p:nvSpPr>
        <p:spPr bwMode="auto">
          <a:xfrm>
            <a:off x="1908175" y="5157788"/>
            <a:ext cx="5184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800" b="1">
                <a:solidFill>
                  <a:srgbClr val="000000"/>
                </a:solidFill>
                <a:latin typeface="Gill Sans" charset="0"/>
                <a:sym typeface="Gill Sans" charset="0"/>
              </a:rPr>
              <a:t>Dr. ssa Angela Avanzini</a:t>
            </a:r>
          </a:p>
        </p:txBody>
      </p:sp>
      <p:pic>
        <p:nvPicPr>
          <p:cNvPr id="169991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775" y="2724150"/>
            <a:ext cx="2693988" cy="1928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69992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708275"/>
            <a:ext cx="3097213" cy="19542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69993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2781300"/>
            <a:ext cx="2295525" cy="1762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/>
          </p:cNvSpPr>
          <p:nvPr/>
        </p:nvSpPr>
        <p:spPr bwMode="auto">
          <a:xfrm>
            <a:off x="304800" y="554038"/>
            <a:ext cx="8305800" cy="60594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LE INFEZIONI DELLE VIE URINARIE (IVU) </a:t>
            </a:r>
            <a:endParaRPr lang="it-IT" sz="3200">
              <a:solidFill>
                <a:srgbClr val="000000"/>
              </a:solidFill>
              <a:latin typeface="Times New Roman" pitchFamily="18" charset="0"/>
              <a:sym typeface="Gill San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D7A1D6"/>
                </a:solidFill>
                <a:latin typeface="Times New Roman" pitchFamily="18" charset="0"/>
                <a:sym typeface="Gill Sans" charset="0"/>
              </a:rPr>
              <a:t>processi flogistici acuti subacuti o cronici sostenuti da microrganismi a carico del parenchima renale e/o della via escretrice </a:t>
            </a:r>
            <a:endParaRPr lang="it-IT" sz="3200" b="1">
              <a:solidFill>
                <a:srgbClr val="D7A1D6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patologia frequente che può avere differenti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meccanismi patogenetici e che, in funzione di una serie di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fattori (et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à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, sesso, gravidanza, presenza di calcoli o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malformazioni, etc.), ha un significato prognostico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diverso e può richiedere un approccio diagnostico e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terapeutico mirato alle diverse situazioni.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/>
          </p:cNvSpPr>
          <p:nvPr/>
        </p:nvSpPr>
        <p:spPr bwMode="auto">
          <a:xfrm>
            <a:off x="228600" y="-8574088"/>
            <a:ext cx="6629400" cy="1692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4200">
              <a:solidFill>
                <a:srgbClr val="000000"/>
              </a:solidFill>
              <a:latin typeface="Times New Roman" pitchFamily="18" charset="0"/>
              <a:sym typeface="Gill Sans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4200">
              <a:solidFill>
                <a:srgbClr val="000000"/>
              </a:solidFill>
              <a:latin typeface="Times New Roman" pitchFamily="18" charset="0"/>
              <a:sym typeface="Gill Sans" charset="0"/>
            </a:endParaRPr>
          </a:p>
        </p:txBody>
      </p:sp>
      <p:sp>
        <p:nvSpPr>
          <p:cNvPr id="172035" name="Rectangle 3"/>
          <p:cNvSpPr>
            <a:spLocks/>
          </p:cNvSpPr>
          <p:nvPr/>
        </p:nvSpPr>
        <p:spPr bwMode="auto">
          <a:xfrm>
            <a:off x="304800" y="152400"/>
            <a:ext cx="8305800" cy="6280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ts val="3463"/>
              </a:spcAft>
              <a:buFontTx/>
              <a:buNone/>
            </a:pPr>
            <a:r>
              <a:rPr lang="it-IT" sz="32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EPIDEMIOLOGIA</a:t>
            </a:r>
            <a:r>
              <a:rPr lang="it-IT" sz="32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ts val="3463"/>
              </a:spcAft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Le IVU sono, dopo quelle respiratorie, le infezioni pi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ù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frequenti e sono la causa pi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ù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comune di ricorso a chemioterapia </a:t>
            </a: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ts val="3463"/>
              </a:spcAft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Sebbene acquisite con maggiore frequenza in comunit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à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, le IVU sono le pi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ù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frequenti infezioni acquisite in ambiente nosocomiale (40%)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La cistite 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è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, tra le IVU, di gran lunga la manifestazione pi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ù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comune e le donne sono pi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ù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colpite rispetto all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’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uomo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Le IVU costituiscono, quantitativamente, il principale impegno diagnostico di un laboratorio di batteriologia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/>
          </p:cNvSpPr>
          <p:nvPr/>
        </p:nvSpPr>
        <p:spPr bwMode="auto">
          <a:xfrm>
            <a:off x="304800" y="457200"/>
            <a:ext cx="8229600" cy="2678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Dato che le urine sono un buon terreno di coltura e </a:t>
            </a:r>
          </a:p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possono essere facilmente contaminate da batteri di </a:t>
            </a:r>
          </a:p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uretra, perineo,vagina 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è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essenziale avere corrette </a:t>
            </a:r>
          </a:p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modalit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à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di prelievo, conservazione e trasporto</a:t>
            </a:r>
          </a:p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 b="1">
                <a:solidFill>
                  <a:srgbClr val="000000"/>
                </a:solidFill>
                <a:latin typeface="Times New Roman" pitchFamily="18" charset="0"/>
                <a:sym typeface="Gill Sans" charset="0"/>
              </a:rPr>
              <a:t>            </a:t>
            </a:r>
            <a:endParaRPr lang="it-IT" sz="18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</p:txBody>
      </p:sp>
      <p:pic>
        <p:nvPicPr>
          <p:cNvPr id="173059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08275"/>
            <a:ext cx="3095625" cy="2068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306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708275"/>
            <a:ext cx="2838450" cy="21018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306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797425"/>
            <a:ext cx="1441450" cy="2060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3062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4797425"/>
            <a:ext cx="1728788" cy="2060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3063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4797425"/>
            <a:ext cx="1223962" cy="2060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3064" name="Picture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4797425"/>
            <a:ext cx="1296988" cy="2060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3065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688" y="2781300"/>
            <a:ext cx="2087562" cy="1943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3066" name="Picture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9925" y="4797425"/>
            <a:ext cx="1081088" cy="2060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cxnSp>
        <p:nvCxnSpPr>
          <p:cNvPr id="12" name="Connettore 1 11"/>
          <p:cNvCxnSpPr/>
          <p:nvPr/>
        </p:nvCxnSpPr>
        <p:spPr>
          <a:xfrm>
            <a:off x="6804025" y="5013325"/>
            <a:ext cx="1655763" cy="165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6875463" y="5013325"/>
            <a:ext cx="1584325" cy="1844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8296275" y="5056188"/>
            <a:ext cx="595313" cy="531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sz="1050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.  </a:t>
            </a:r>
            <a:r>
              <a:rPr lang="it-IT" sz="1800" b="1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NO</a:t>
            </a:r>
            <a:endParaRPr lang="it-IT" sz="1800" b="1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/>
          </p:cNvSpPr>
          <p:nvPr/>
        </p:nvSpPr>
        <p:spPr bwMode="auto">
          <a:xfrm>
            <a:off x="0" y="0"/>
            <a:ext cx="8610600" cy="7315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MODALITA’ RACCOLTA CAMPIONE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18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                                  MITTO INTERMEDIO: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18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NEL MASCHIO</a:t>
            </a:r>
            <a:r>
              <a:rPr lang="it-IT" sz="18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PULIRE BENE L’AREA GENITALE RETRARRE IL PREPUZIO, PULIRE IL GLANDE E IL MEATO ESTERNO CON ACQUA E SAPONE, MANTENERE IL MEATO SCOPERTO, URINARE ELIMINANDO IL PRIMO GETTO DI URINA E RACCOGLIENDO LA SECONDA PARTE  NEL CONTENITORE STERILE.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18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NELLE DONNE</a:t>
            </a:r>
            <a:r>
              <a:rPr lang="it-IT" sz="18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DIVARICARE LE GRANDI LABBRA, PULIRE BENE L’AREA GENITALE E IL MEATO ESTERNO ANDANDO DALL’AVANTI ALL’INDIETRO, MANTENERE LE GRANDI LABBRA DIVARICATE, URINARE ELIMINANDO IL PRIMO GETTO DI URINA E RACCOGLIENDO LA SECONDA PARTE DIRETTAMENTE NEL CONTENITORE STERILE.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18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                                        CONSERVAZIONE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18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CAMPIONE PRELEVATO IN CONTENITORE STERILE CON ACIDO BORICO: FINO A 24 H A TEMPERATURA AMBIENTE, 48 H IN FRIGORIFERO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18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CAMPIONE PRELEVATO IN CONTENITORE STERILE STANDARD: FINO A 12 H  REFRIGERATO A 4 °C.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18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IL CAMPIONE SENZA CONSERVANTE E NON REFRIGERATO DEVE ESSERE PROCESSATO ENTRO 2 H.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18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18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060575"/>
            <a:ext cx="7632700" cy="2068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8963" name="Rectangle 3"/>
          <p:cNvSpPr>
            <a:spLocks noGrp="1"/>
          </p:cNvSpPr>
          <p:nvPr>
            <p:ph type="body" idx="1"/>
          </p:nvPr>
        </p:nvSpPr>
        <p:spPr>
          <a:xfrm>
            <a:off x="539750" y="549275"/>
            <a:ext cx="8208963" cy="5616575"/>
          </a:xfrm>
        </p:spPr>
        <p:txBody>
          <a:bodyPr/>
          <a:lstStyle/>
          <a:p>
            <a:pPr>
              <a:spcAft>
                <a:spcPts val="1000"/>
              </a:spcAft>
              <a:buFont typeface="Symbol" pitchFamily="18" charset="2"/>
              <a:buChar char="·"/>
            </a:pPr>
            <a:r>
              <a:rPr lang="it-IT" b="1" smtClean="0">
                <a:latin typeface="Arial Narrow" pitchFamily="34" charset="0"/>
              </a:rPr>
              <a:t>Problema di comune riscontro clinico, </a:t>
            </a:r>
            <a:r>
              <a:rPr lang="it-IT" smtClean="0">
                <a:latin typeface="Arial Narrow" pitchFamily="34" charset="0"/>
              </a:rPr>
              <a:t> considerato (fino a prova contraria) un </a:t>
            </a:r>
            <a:r>
              <a:rPr lang="it-IT" b="1" smtClean="0">
                <a:latin typeface="Arial Narrow" pitchFamily="34" charset="0"/>
              </a:rPr>
              <a:t>segno di possibile patologia</a:t>
            </a:r>
            <a:r>
              <a:rPr lang="it-IT" smtClean="0">
                <a:latin typeface="Arial Narrow" pitchFamily="34" charset="0"/>
              </a:rPr>
              <a:t> renale e/o urologica.</a:t>
            </a:r>
            <a:r>
              <a:rPr lang="it-IT" b="1" smtClean="0">
                <a:latin typeface="Arial Narrow" pitchFamily="34" charset="0"/>
              </a:rPr>
              <a:t> </a:t>
            </a:r>
          </a:p>
          <a:p>
            <a:pPr>
              <a:spcAft>
                <a:spcPts val="1000"/>
              </a:spcAft>
              <a:buFont typeface="Symbol" pitchFamily="18" charset="2"/>
              <a:buChar char="·"/>
            </a:pPr>
            <a:endParaRPr lang="it-IT" smtClean="0">
              <a:latin typeface="Arial Narrow" pitchFamily="34" charset="0"/>
            </a:endParaRPr>
          </a:p>
          <a:p>
            <a:r>
              <a:rPr lang="it-IT" smtClean="0">
                <a:latin typeface="Arial Narrow" pitchFamily="34" charset="0"/>
              </a:rPr>
              <a:t>Meritevole di un</a:t>
            </a:r>
            <a:r>
              <a:rPr lang="it-IT" b="1" smtClean="0">
                <a:latin typeface="Arial Narrow" pitchFamily="34" charset="0"/>
              </a:rPr>
              <a:t> corretto iter etiopatogenetico </a:t>
            </a:r>
            <a:r>
              <a:rPr lang="it-IT" smtClean="0">
                <a:latin typeface="Arial Narrow" pitchFamily="34" charset="0"/>
              </a:rPr>
              <a:t>ed un</a:t>
            </a:r>
            <a:r>
              <a:rPr lang="it-IT" b="1" smtClean="0">
                <a:latin typeface="Arial Narrow" pitchFamily="34" charset="0"/>
              </a:rPr>
              <a:t> iter diagnostico mirato. </a:t>
            </a:r>
          </a:p>
          <a:p>
            <a:endParaRPr lang="it-IT" smtClean="0">
              <a:latin typeface="Arial Narrow" pitchFamily="34" charset="0"/>
            </a:endParaRPr>
          </a:p>
          <a:p>
            <a:r>
              <a:rPr lang="it-IT" smtClean="0">
                <a:latin typeface="Arial Narrow" pitchFamily="34" charset="0"/>
              </a:rPr>
              <a:t>Ruolo importante dell’MMG: il “</a:t>
            </a:r>
            <a:r>
              <a:rPr lang="it-IT" b="1" smtClean="0">
                <a:latin typeface="Arial Narrow" pitchFamily="34" charset="0"/>
              </a:rPr>
              <a:t>primo filtro</a:t>
            </a:r>
            <a:r>
              <a:rPr lang="it-IT" smtClean="0">
                <a:latin typeface="Arial Narrow" pitchFamily="34" charset="0"/>
              </a:rPr>
              <a:t>” per il paziente </a:t>
            </a:r>
            <a:endParaRPr lang="it-IT" b="1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1F1CBCE-D928-4A5F-B535-1080F97CA457}" type="slidenum">
              <a:rPr lang="it-IT" sz="1400" b="1">
                <a:solidFill>
                  <a:srgbClr val="FFFFFF"/>
                </a:solidFill>
                <a:latin typeface="Gill Sans" charset="0"/>
                <a:sym typeface="Gill Sans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lang="it-IT" sz="1400" b="1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75107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6788"/>
            <a:ext cx="8172450" cy="58912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7C3C0DD-2A9D-4CB6-8E2E-69C22FC3EA00}" type="slidenum">
              <a:rPr lang="it-IT" sz="1400" b="1">
                <a:solidFill>
                  <a:srgbClr val="FFFFFF"/>
                </a:solidFill>
                <a:latin typeface="Gill Sans" charset="0"/>
                <a:sym typeface="Gill Sans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it-IT" sz="1400" b="1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76131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7993062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FB8509A-A745-4CD1-B88F-833DFD33361F}" type="slidenum">
              <a:rPr lang="it-IT" sz="1400" b="1">
                <a:solidFill>
                  <a:srgbClr val="FFFFFF"/>
                </a:solidFill>
                <a:latin typeface="Gill Sans" charset="0"/>
                <a:sym typeface="Gill Sans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it-IT" sz="1400" b="1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77155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4888"/>
            <a:ext cx="8172450" cy="5853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3395CAE-EB10-4735-9267-604DABDA7D00}" type="slidenum">
              <a:rPr lang="it-IT" sz="1400" b="1">
                <a:solidFill>
                  <a:srgbClr val="FFFFFF"/>
                </a:solidFill>
                <a:latin typeface="Gill Sans" charset="0"/>
                <a:sym typeface="Gill Sans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it-IT" sz="1400" b="1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78179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8101013" cy="5876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495EC0B-8884-497E-8AE2-28DCAB596963}" type="slidenum">
              <a:rPr lang="it-IT" sz="1400" b="1">
                <a:solidFill>
                  <a:srgbClr val="FFFFFF"/>
                </a:solidFill>
                <a:latin typeface="Gill Sans" charset="0"/>
                <a:sym typeface="Gill Sans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it-IT" sz="1400" b="1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7920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5838"/>
            <a:ext cx="8172450" cy="58721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43321A9-DC4E-4632-934F-228CB59B0B08}" type="slidenum">
              <a:rPr lang="it-IT" sz="1400" b="1">
                <a:solidFill>
                  <a:srgbClr val="FFFFFF"/>
                </a:solidFill>
                <a:latin typeface="Gill Sans" charset="0"/>
                <a:sym typeface="Gill Sans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45</a:t>
            </a:fld>
            <a:endParaRPr lang="it-IT" sz="1400" b="1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80227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8893175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7924800" cy="586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/>
          </p:cNvSpPr>
          <p:nvPr/>
        </p:nvSpPr>
        <p:spPr bwMode="auto">
          <a:xfrm>
            <a:off x="457200" y="381000"/>
            <a:ext cx="8153400" cy="1219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32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Principali agenti eziologici di infezioni urinarie                               </a:t>
            </a:r>
            <a:r>
              <a:rPr lang="it-IT" sz="14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CDI 2012</a:t>
            </a:r>
            <a:r>
              <a:rPr lang="it-IT" sz="4200" b="1">
                <a:solidFill>
                  <a:srgbClr val="000000"/>
                </a:solidFill>
                <a:latin typeface="Times New Roman" pitchFamily="18" charset="0"/>
                <a:sym typeface="Gill Sans" charset="0"/>
              </a:rPr>
              <a:t> </a:t>
            </a:r>
          </a:p>
        </p:txBody>
      </p:sp>
      <p:sp>
        <p:nvSpPr>
          <p:cNvPr id="182275" name="Rectangle 9"/>
          <p:cNvSpPr>
            <a:spLocks/>
          </p:cNvSpPr>
          <p:nvPr/>
        </p:nvSpPr>
        <p:spPr bwMode="auto">
          <a:xfrm>
            <a:off x="2171700" y="1843088"/>
            <a:ext cx="9144000" cy="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822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43088"/>
            <a:ext cx="6553200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3"/>
          <p:cNvSpPr>
            <a:spLocks/>
          </p:cNvSpPr>
          <p:nvPr/>
        </p:nvSpPr>
        <p:spPr bwMode="auto">
          <a:xfrm>
            <a:off x="457200" y="457200"/>
            <a:ext cx="7772400" cy="4008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MICETI E PROTOZOI</a:t>
            </a:r>
            <a:r>
              <a:rPr lang="it-IT" sz="4200">
                <a:solidFill>
                  <a:srgbClr val="000000"/>
                </a:solidFill>
                <a:latin typeface="Arial" pitchFamily="34" charset="0"/>
                <a:sym typeface="Gill Sans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ts val="3913"/>
              </a:spcAft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Candida spp </a:t>
            </a: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ts val="3913"/>
              </a:spcAft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Trichomonas vaginalis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Schistosoma haematobium (infiammazione vescicale ed ematuria)</a:t>
            </a:r>
            <a:r>
              <a:rPr lang="it-IT" sz="4200" b="1">
                <a:solidFill>
                  <a:srgbClr val="000000"/>
                </a:solidFill>
                <a:latin typeface="Century Gothic" pitchFamily="34" charset="0"/>
                <a:sym typeface="Gill Sans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/>
          </p:cNvSpPr>
          <p:nvPr/>
        </p:nvSpPr>
        <p:spPr bwMode="auto">
          <a:xfrm>
            <a:off x="228600" y="228600"/>
            <a:ext cx="8458200" cy="15541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Secondo la classificazione di Mc Geer devono essere presenti almeno 3 dei seguenti segni: </a:t>
            </a:r>
          </a:p>
        </p:txBody>
      </p:sp>
      <p:sp>
        <p:nvSpPr>
          <p:cNvPr id="184323" name="Rectangle 3"/>
          <p:cNvSpPr>
            <a:spLocks/>
          </p:cNvSpPr>
          <p:nvPr/>
        </p:nvSpPr>
        <p:spPr bwMode="auto">
          <a:xfrm>
            <a:off x="152400" y="2103438"/>
            <a:ext cx="8458200" cy="4838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febbre o brividi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bruciore, frequenza o urgenza ad urinare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dolore sovrapubico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cambiamento nel carattere fisico dell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’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urina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deterioramento dello stato funzionale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5" descr="imag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275"/>
            <a:ext cx="187166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CCFF">
              <a:alpha val="50980"/>
            </a:srgbClr>
          </a:solidFill>
        </p:spPr>
        <p:txBody>
          <a:bodyPr/>
          <a:lstStyle/>
          <a:p>
            <a:r>
              <a:rPr lang="it-IT" b="1" smtClean="0">
                <a:latin typeface="Arial Narrow" pitchFamily="34" charset="0"/>
              </a:rPr>
              <a:t>NICOLA 55 aa</a:t>
            </a:r>
          </a:p>
        </p:txBody>
      </p:sp>
      <p:pic>
        <p:nvPicPr>
          <p:cNvPr id="31748" name="Immagin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9450" y="2924175"/>
            <a:ext cx="211455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metto 2 9"/>
          <p:cNvSpPr/>
          <p:nvPr/>
        </p:nvSpPr>
        <p:spPr>
          <a:xfrm>
            <a:off x="1793875" y="2112963"/>
            <a:ext cx="5222875" cy="758825"/>
          </a:xfrm>
          <a:prstGeom prst="wedgeRoundRectCallout">
            <a:avLst>
              <a:gd name="adj1" fmla="val -55313"/>
              <a:gd name="adj2" fmla="val 87012"/>
              <a:gd name="adj3" fmla="val 16667"/>
            </a:avLst>
          </a:prstGeom>
          <a:solidFill>
            <a:schemeClr val="bg1">
              <a:lumMod val="85000"/>
            </a:schemeClr>
          </a:solidFill>
          <a:ln w="38100" cmpd="sng">
            <a:solidFill>
              <a:srgbClr val="00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1425"/>
              </a:spcAft>
              <a:buFontTx/>
              <a:buNone/>
              <a:defRPr/>
            </a:pP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Ieri sono andato in bagno e ho visto le urine completamente rosse… </a:t>
            </a:r>
          </a:p>
        </p:txBody>
      </p:sp>
      <p:sp>
        <p:nvSpPr>
          <p:cNvPr id="11" name="Fumetto 2 10"/>
          <p:cNvSpPr/>
          <p:nvPr/>
        </p:nvSpPr>
        <p:spPr>
          <a:xfrm>
            <a:off x="1793875" y="4137025"/>
            <a:ext cx="5222875" cy="2039938"/>
          </a:xfrm>
          <a:prstGeom prst="wedgeRoundRectCallout">
            <a:avLst>
              <a:gd name="adj1" fmla="val -54061"/>
              <a:gd name="adj2" fmla="val -89862"/>
              <a:gd name="adj3" fmla="val 16667"/>
            </a:avLst>
          </a:prstGeom>
          <a:solidFill>
            <a:srgbClr val="D9D9D9"/>
          </a:solidFill>
          <a:ln w="38100" cmpd="sng">
            <a:solidFill>
              <a:srgbClr val="00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Mi sono spaventato </a:t>
            </a:r>
            <a:r>
              <a:rPr lang="it-IT" sz="2400" b="1" dirty="0" err="1">
                <a:solidFill>
                  <a:srgbClr val="000000"/>
                </a:solidFill>
                <a:latin typeface="Arial Narrow"/>
                <a:cs typeface="Arial Narrow"/>
              </a:rPr>
              <a:t>perchè</a:t>
            </a: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 ho avuto anche bruciore allora oggi sono venuto subito da lei!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/>
          </p:cNvSpPr>
          <p:nvPr/>
        </p:nvSpPr>
        <p:spPr bwMode="auto">
          <a:xfrm>
            <a:off x="861392" y="1274936"/>
            <a:ext cx="7239000" cy="3378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indent="-800100"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 dirty="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Da un punto di vista clinico</a:t>
            </a:r>
            <a:r>
              <a:rPr lang="it-IT" sz="2400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</a:t>
            </a:r>
          </a:p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la presenza di batteri nelle urine può dar luogo a quadri diversi,schematizzabili grossolanamente in:</a:t>
            </a:r>
          </a:p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AutoNum type="arabicPeriod"/>
            </a:pPr>
            <a:r>
              <a:rPr lang="it-IT" sz="2400" dirty="0" err="1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Batteriuria</a:t>
            </a:r>
            <a:r>
              <a:rPr lang="it-IT" sz="2400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asintomatica </a:t>
            </a:r>
          </a:p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AutoNum type="arabicPeriod"/>
            </a:pPr>
            <a:r>
              <a:rPr lang="it-IT" sz="2400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Cistite</a:t>
            </a:r>
          </a:p>
          <a:p>
            <a:pPr marL="800100" indent="-800100">
              <a:lnSpc>
                <a:spcPct val="100000"/>
              </a:lnSpc>
              <a:spcBef>
                <a:spcPct val="50000"/>
              </a:spcBef>
              <a:buFontTx/>
              <a:buAutoNum type="arabicPeriod"/>
            </a:pPr>
            <a:r>
              <a:rPr lang="it-IT" sz="2400" dirty="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IVU febbrile e pielonefrite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/>
          </p:cNvSpPr>
          <p:nvPr/>
        </p:nvSpPr>
        <p:spPr bwMode="auto">
          <a:xfrm>
            <a:off x="304800" y="228600"/>
            <a:ext cx="8305800" cy="55689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BATTERIURIA ASINTOMATICA</a:t>
            </a:r>
            <a:endParaRPr lang="it-IT" sz="2400">
              <a:solidFill>
                <a:srgbClr val="D7A1D6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il quadro 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è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caratterizzato da presenza di batteri nel tratto urinario in assenza di sintomi;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</a:t>
            </a:r>
            <a:r>
              <a:rPr lang="it-IT" sz="24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di norma non servono terapia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o approfondimenti diagnostici.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Nei casi in cui sono probabili successive complicanze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come nei bambini con reflusso vescicoureterale,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nelle donne gravide, nei trapiantati di rene e quando si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devono praticare manovre invasive su un tratto urinario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infetto, in presenza di diagnosi confermata di batteriuria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anche asintomatica, </a:t>
            </a:r>
            <a:r>
              <a:rPr lang="it-IT" sz="24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i pazienti vanno comunque trattati.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/>
          </p:cNvSpPr>
          <p:nvPr/>
        </p:nvSpPr>
        <p:spPr bwMode="auto">
          <a:xfrm>
            <a:off x="152400" y="-9094788"/>
            <a:ext cx="67056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</p:txBody>
      </p:sp>
      <p:sp>
        <p:nvSpPr>
          <p:cNvPr id="187395" name="Rectangle 3"/>
          <p:cNvSpPr>
            <a:spLocks/>
          </p:cNvSpPr>
          <p:nvPr/>
        </p:nvSpPr>
        <p:spPr bwMode="auto">
          <a:xfrm>
            <a:off x="228600" y="533400"/>
            <a:ext cx="8458200" cy="5873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32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CISTITE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il quadro manifesta sintomi che interessano le basse vie (vescica e uretra) ed 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è</a:t>
            </a: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caratterizzato da disuria, pollachiuria e stimolo impellente alla minzione in assenza di segni di interessamento di altri siti del tratto urinario.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In diagnosi differenziale vi 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è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la sindrome uretrale acuta, frequente nelle donne, anch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’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essa caratterizzata da sintomi che simulano una irritazione vescicale;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l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’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urinocoltura può differenziare l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’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eziologia batterica classica, da altre possibili eziologie, sia microbiche (</a:t>
            </a:r>
            <a:r>
              <a:rPr lang="it-IT" sz="2400" i="1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Chlamydia trachomatis 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o Herpes simplex virus) sia non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infettive. </a:t>
            </a:r>
            <a:endParaRPr lang="it-IT" sz="2400">
              <a:solidFill>
                <a:srgbClr val="000000"/>
              </a:solidFill>
              <a:latin typeface="TimesNewRomanPSMT" charset="0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/>
          </p:cNvSpPr>
          <p:nvPr/>
        </p:nvSpPr>
        <p:spPr bwMode="auto">
          <a:xfrm>
            <a:off x="228600" y="6350"/>
            <a:ext cx="8534400" cy="5143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32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IVU FEBBRILE E PIELONEFRITE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il quadro manifesta sintomi di interessamento tissutale di solito delle alte vie urinarie.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Nel caso di pielonefrite (interessamento di rene e pelvi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renale) di norma vi 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è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dolore al fianco e spesso segni non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solo di infezione locale ma anche di infezione sistemica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(febbre, brividi, malessere, nausea, cefalea) che possono o meno associarsi a  sintomi di cistite;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questi quadri possono evolvere anche in sepsi (con questo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sospetto 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è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utile l</a:t>
            </a:r>
            <a:r>
              <a:rPr lang="it-IT" sz="2400">
                <a:solidFill>
                  <a:srgbClr val="000000"/>
                </a:solidFill>
                <a:latin typeface="Gill Sans" charset="0"/>
                <a:sym typeface="Gill Sans" charset="0"/>
              </a:rPr>
              <a:t>’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emocoltura).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/>
          </p:cNvSpPr>
          <p:nvPr/>
        </p:nvSpPr>
        <p:spPr bwMode="auto">
          <a:xfrm>
            <a:off x="228600" y="1828800"/>
            <a:ext cx="8382000" cy="203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4">
              <a:lnSpc>
                <a:spcPct val="100000"/>
              </a:lnSpc>
              <a:spcBef>
                <a:spcPts val="638"/>
              </a:spcBef>
              <a:buFontTx/>
              <a:buNone/>
            </a:pPr>
            <a:r>
              <a:rPr lang="it-IT" sz="4200">
                <a:solidFill>
                  <a:srgbClr val="FFFFFF"/>
                </a:solidFill>
                <a:latin typeface="Arial" pitchFamily="34" charset="0"/>
                <a:sym typeface="Gill Sans" charset="0"/>
              </a:rPr>
              <a:t> IVU acuta non complicata nelle donne &gt;=105  </a:t>
            </a:r>
            <a:endParaRPr lang="it-IT" sz="4200">
              <a:solidFill>
                <a:srgbClr val="000000"/>
              </a:solidFill>
              <a:latin typeface="Mangal" pitchFamily="18" charset="0"/>
              <a:sym typeface="Gill Sans" charset="0"/>
            </a:endParaRPr>
          </a:p>
          <a:p>
            <a:pPr lvl="4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4200">
                <a:solidFill>
                  <a:srgbClr val="FFFF00"/>
                </a:solidFill>
                <a:latin typeface="Arial" pitchFamily="34" charset="0"/>
                <a:sym typeface="Gill Sans" charset="0"/>
              </a:rPr>
              <a:t> </a:t>
            </a:r>
          </a:p>
        </p:txBody>
      </p:sp>
      <p:sp>
        <p:nvSpPr>
          <p:cNvPr id="189443" name="Rectangle 3"/>
          <p:cNvSpPr>
            <a:spLocks/>
          </p:cNvSpPr>
          <p:nvPr/>
        </p:nvSpPr>
        <p:spPr bwMode="auto">
          <a:xfrm>
            <a:off x="381000" y="457200"/>
            <a:ext cx="8458200" cy="106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3200" b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BATTERIURIA: CRITERI DI SIGNIFICATIVITA</a:t>
            </a:r>
            <a:r>
              <a:rPr lang="it-IT" sz="3200" b="1">
                <a:solidFill>
                  <a:srgbClr val="D7A1D6"/>
                </a:solidFill>
                <a:latin typeface="Gill Sans" charset="0"/>
                <a:sym typeface="Gill Sans" charset="0"/>
              </a:rPr>
              <a:t>’</a:t>
            </a:r>
            <a:endParaRPr lang="it-IT" sz="3200" b="1">
              <a:solidFill>
                <a:srgbClr val="D7A1D6"/>
              </a:solidFill>
              <a:latin typeface="Comic Sans MS" pitchFamily="66" charset="0"/>
              <a:sym typeface="Gill Sans" charset="0"/>
            </a:endParaRPr>
          </a:p>
        </p:txBody>
      </p:sp>
      <p:sp>
        <p:nvSpPr>
          <p:cNvPr id="189444" name="Rettangolo 3"/>
          <p:cNvSpPr>
            <a:spLocks noChangeArrowheads="1"/>
          </p:cNvSpPr>
          <p:nvPr/>
        </p:nvSpPr>
        <p:spPr bwMode="auto">
          <a:xfrm>
            <a:off x="0" y="1916113"/>
            <a:ext cx="8748713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Pielonefrite acuta non complicata  &gt;=10</a:t>
            </a:r>
            <a:r>
              <a:rPr lang="it-IT" sz="2400" baseline="300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4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UFC/ml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    IVU complicate &gt;=10</a:t>
            </a:r>
            <a:r>
              <a:rPr lang="it-IT" sz="2400" baseline="300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5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UFC/ml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    IVU negli uomini&gt;=10</a:t>
            </a:r>
            <a:r>
              <a:rPr lang="it-IT" sz="2400" baseline="300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4  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UFC/ml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   Batteriuria asintomatica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it-IT" sz="24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    &gt;=10</a:t>
            </a:r>
            <a:r>
              <a:rPr lang="it-IT" sz="2400" baseline="300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5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UFC/ml (2 urinocolture paziente non cateterizzato)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    &gt;10</a:t>
            </a:r>
            <a:r>
              <a:rPr lang="it-IT" sz="2400" baseline="300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5</a:t>
            </a:r>
            <a:r>
              <a:rPr lang="it-IT" sz="2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ufc/ml (1 urinocoltura – paziente cataterizzato) e non  più di due microrganismi isolati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sz="4400">
                <a:solidFill>
                  <a:srgbClr val="000000"/>
                </a:solidFill>
                <a:latin typeface="Comic Sans MS" pitchFamily="66" charset="0"/>
                <a:sym typeface="Gill Sans" charset="0"/>
              </a:rPr>
              <a:t> </a:t>
            </a:r>
            <a:endParaRPr lang="it-IT" sz="4200">
              <a:solidFill>
                <a:srgbClr val="000000"/>
              </a:solidFill>
              <a:latin typeface="Comic Sans MS" pitchFamily="66" charset="0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>
            <a:normAutofit/>
          </a:bodyPr>
          <a:lstStyle/>
          <a:p>
            <a:r>
              <a:rPr lang="it-IT" sz="4500" b="1" smtClean="0">
                <a:solidFill>
                  <a:srgbClr val="D7A1D6"/>
                </a:solidFill>
                <a:latin typeface="Comic Sans MS" pitchFamily="66" charset="0"/>
              </a:rPr>
              <a:t>ANTIBIOTICI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sz="quarter" idx="4294967295"/>
          </p:nvPr>
        </p:nvSpPr>
        <p:spPr/>
        <p:txBody>
          <a:bodyPr/>
          <a:lstStyle/>
          <a:p>
            <a:pPr marL="273050" indent="-273050">
              <a:lnSpc>
                <a:spcPct val="90000"/>
              </a:lnSpc>
            </a:pPr>
            <a:r>
              <a:rPr lang="it-IT" smtClean="0"/>
              <a:t>Nitrofurantoina</a:t>
            </a:r>
          </a:p>
          <a:p>
            <a:pPr marL="273050" indent="-273050">
              <a:lnSpc>
                <a:spcPct val="90000"/>
              </a:lnSpc>
            </a:pPr>
            <a:r>
              <a:rPr lang="it-IT" smtClean="0"/>
              <a:t>Cotrimossazolo</a:t>
            </a:r>
          </a:p>
          <a:p>
            <a:pPr marL="273050" indent="-273050">
              <a:lnSpc>
                <a:spcPct val="90000"/>
              </a:lnSpc>
            </a:pPr>
            <a:r>
              <a:rPr lang="it-IT" smtClean="0"/>
              <a:t>Amoxicillina/ac clavulanico</a:t>
            </a:r>
          </a:p>
          <a:p>
            <a:pPr marL="273050" indent="-273050">
              <a:lnSpc>
                <a:spcPct val="90000"/>
              </a:lnSpc>
            </a:pPr>
            <a:r>
              <a:rPr lang="it-IT" smtClean="0"/>
              <a:t>Fluorochinoloni</a:t>
            </a:r>
          </a:p>
          <a:p>
            <a:pPr marL="273050" indent="-273050">
              <a:lnSpc>
                <a:spcPct val="90000"/>
              </a:lnSpc>
            </a:pPr>
            <a:r>
              <a:rPr lang="it-IT" smtClean="0"/>
              <a:t>Cefalosporine</a:t>
            </a:r>
          </a:p>
          <a:p>
            <a:pPr marL="273050" indent="-273050">
              <a:lnSpc>
                <a:spcPct val="90000"/>
              </a:lnSpc>
            </a:pPr>
            <a:r>
              <a:rPr lang="it-IT" smtClean="0"/>
              <a:t>Aminoglicosidi</a:t>
            </a:r>
          </a:p>
          <a:p>
            <a:pPr marL="273050" indent="-273050">
              <a:lnSpc>
                <a:spcPct val="90000"/>
              </a:lnSpc>
            </a:pPr>
            <a:r>
              <a:rPr lang="it-IT" smtClean="0"/>
              <a:t>Fosfomicina</a:t>
            </a:r>
          </a:p>
          <a:p>
            <a:pPr marL="273050" indent="-273050">
              <a:lnSpc>
                <a:spcPct val="90000"/>
              </a:lnSpc>
            </a:pPr>
            <a:r>
              <a:rPr lang="it-IT" smtClean="0"/>
              <a:t>Carbapenemi</a:t>
            </a:r>
          </a:p>
          <a:p>
            <a:pPr marL="273050" indent="-273050">
              <a:lnSpc>
                <a:spcPct val="90000"/>
              </a:lnSpc>
              <a:buFont typeface="Arial" pitchFamily="34" charset="0"/>
              <a:buNone/>
            </a:pPr>
            <a:endParaRPr lang="it-IT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611188" y="6207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3200" i="1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E COLI, KL PNEUMONIAE</a:t>
            </a:r>
            <a:r>
              <a:rPr lang="it-IT" sz="32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 PRODUTTORI DI ESBL</a:t>
            </a:r>
            <a:r>
              <a:rPr lang="it-IT" sz="3200" baseline="-25000">
                <a:solidFill>
                  <a:srgbClr val="D7A1D6"/>
                </a:solidFill>
                <a:latin typeface="Comic Sans MS" pitchFamily="66" charset="0"/>
                <a:sym typeface="Gill Sans" charset="0"/>
              </a:rPr>
              <a:t>S</a:t>
            </a:r>
          </a:p>
        </p:txBody>
      </p:sp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611188" y="17002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100000"/>
              </a:lnSpc>
              <a:buFontTx/>
              <a:buChar char="•"/>
            </a:pPr>
            <a:endParaRPr lang="it-IT" sz="3200">
              <a:solidFill>
                <a:srgbClr val="FFFFFF"/>
              </a:solidFill>
              <a:latin typeface="Gill Sans" charset="0"/>
              <a:sym typeface="Gill Sans" charset="0"/>
            </a:endParaRPr>
          </a:p>
          <a:p>
            <a:pPr marL="342900" indent="-342900" algn="ctr" eaLnBrk="0" hangingPunct="0">
              <a:lnSpc>
                <a:spcPct val="100000"/>
              </a:lnSpc>
              <a:buFontTx/>
              <a:buNone/>
            </a:pPr>
            <a:r>
              <a:rPr lang="it-IT" sz="3200">
                <a:latin typeface="Gill Sans" charset="0"/>
                <a:sym typeface="Gill Sans" charset="0"/>
              </a:rPr>
              <a:t>	</a:t>
            </a:r>
            <a:r>
              <a:rPr lang="it-IT" sz="3200">
                <a:latin typeface="Comic Sans MS" pitchFamily="66" charset="0"/>
                <a:sym typeface="Gill Sans" charset="0"/>
              </a:rPr>
              <a:t> successo terapeutico con </a:t>
            </a:r>
            <a:r>
              <a:rPr lang="it-IT" sz="3200" b="1">
                <a:latin typeface="Comic Sans MS" pitchFamily="66" charset="0"/>
                <a:sym typeface="Gill Sans" charset="0"/>
              </a:rPr>
              <a:t>cefalosporine</a:t>
            </a:r>
          </a:p>
          <a:p>
            <a:pPr marL="342900" indent="-342900" algn="ctr" eaLnBrk="0" hangingPunct="0">
              <a:lnSpc>
                <a:spcPct val="100000"/>
              </a:lnSpc>
              <a:buFontTx/>
              <a:buChar char="•"/>
            </a:pPr>
            <a:endParaRPr lang="it-IT" sz="3200">
              <a:latin typeface="Gill Sans" charset="0"/>
              <a:sym typeface="Gill Sans" charset="0"/>
            </a:endParaRPr>
          </a:p>
          <a:p>
            <a:pPr marL="342900" indent="-342900" algn="ctr" eaLnBrk="0" hangingPunct="0">
              <a:lnSpc>
                <a:spcPct val="100000"/>
              </a:lnSpc>
              <a:buFontTx/>
              <a:buChar char="•"/>
            </a:pPr>
            <a:r>
              <a:rPr lang="it-IT" sz="3200">
                <a:latin typeface="Gill Sans" charset="0"/>
                <a:sym typeface="Gill Sans" charset="0"/>
              </a:rPr>
              <a:t>81% con MIC = 1 mg/L</a:t>
            </a:r>
          </a:p>
          <a:p>
            <a:pPr marL="342900" indent="-342900" algn="ctr" eaLnBrk="0" hangingPunct="0">
              <a:lnSpc>
                <a:spcPct val="100000"/>
              </a:lnSpc>
              <a:buFontTx/>
              <a:buChar char="•"/>
            </a:pPr>
            <a:r>
              <a:rPr lang="it-IT" sz="3200">
                <a:latin typeface="Gill Sans" charset="0"/>
                <a:sym typeface="Gill Sans" charset="0"/>
              </a:rPr>
              <a:t>67% con MIC = 2 mg/L</a:t>
            </a:r>
          </a:p>
          <a:p>
            <a:pPr marL="342900" indent="-342900" algn="ctr" eaLnBrk="0" hangingPunct="0">
              <a:lnSpc>
                <a:spcPct val="100000"/>
              </a:lnSpc>
              <a:buFontTx/>
              <a:buChar char="•"/>
            </a:pPr>
            <a:r>
              <a:rPr lang="it-IT" sz="3200">
                <a:latin typeface="Gill Sans" charset="0"/>
                <a:sym typeface="Gill Sans" charset="0"/>
              </a:rPr>
              <a:t>11% con MIC = 8 mg/L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71438"/>
            <a:ext cx="8027988" cy="6767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" y="1206500"/>
            <a:ext cx="8229600" cy="4525963"/>
          </a:xfrm>
        </p:spPr>
        <p:txBody>
          <a:bodyPr/>
          <a:lstStyle/>
          <a:p>
            <a:pPr marL="273050" indent="-273050">
              <a:buFontTx/>
              <a:buNone/>
            </a:pPr>
            <a:r>
              <a:rPr lang="it-IT" smtClean="0">
                <a:solidFill>
                  <a:schemeClr val="bg1"/>
                </a:solidFill>
              </a:rPr>
              <a:t>  </a:t>
            </a:r>
            <a:r>
              <a:rPr lang="it-IT" smtClean="0">
                <a:solidFill>
                  <a:srgbClr val="D7A1D6"/>
                </a:solidFill>
                <a:latin typeface="Comic Sans MS" pitchFamily="66" charset="0"/>
              </a:rPr>
              <a:t>MA COSA SUCCEDE QUANDO ENTRANO IN GIOCO ALTRI MECCANISMI DI RESISTENZA? </a:t>
            </a:r>
            <a:r>
              <a:rPr lang="it-IT" i="1" smtClean="0">
                <a:solidFill>
                  <a:srgbClr val="D7A1D6"/>
                </a:solidFill>
                <a:latin typeface="Comic Sans MS" pitchFamily="66" charset="0"/>
              </a:rPr>
              <a:t> </a:t>
            </a:r>
            <a:endParaRPr lang="it-IT" baseline="-25000" smtClean="0">
              <a:solidFill>
                <a:srgbClr val="D7A1D6"/>
              </a:solidFill>
              <a:latin typeface="Comic Sans MS" pitchFamily="66" charset="0"/>
            </a:endParaRPr>
          </a:p>
          <a:p>
            <a:pPr marL="273050" indent="-273050">
              <a:buFontTx/>
              <a:buNone/>
            </a:pPr>
            <a:endParaRPr lang="it-IT" smtClean="0"/>
          </a:p>
          <a:p>
            <a:pPr marL="273050" indent="-273050">
              <a:buFontTx/>
              <a:buNone/>
            </a:pPr>
            <a:r>
              <a:rPr lang="it-IT" smtClean="0">
                <a:latin typeface="Comic Sans MS" pitchFamily="66" charset="0"/>
              </a:rPr>
              <a:t>   </a:t>
            </a:r>
            <a:r>
              <a:rPr lang="it-IT" i="1" smtClean="0">
                <a:latin typeface="Comic Sans MS" pitchFamily="66" charset="0"/>
              </a:rPr>
              <a:t>Kl pneumoniae</a:t>
            </a:r>
            <a:r>
              <a:rPr lang="it-IT" smtClean="0">
                <a:latin typeface="Comic Sans MS" pitchFamily="66" charset="0"/>
              </a:rPr>
              <a:t> produttore di carbapenemasi KPC</a:t>
            </a:r>
          </a:p>
          <a:p>
            <a:pPr marL="273050" indent="-273050">
              <a:buFontTx/>
              <a:buNone/>
            </a:pPr>
            <a:endParaRPr lang="it-IT" smtClean="0">
              <a:latin typeface="Comic Sans MS" pitchFamily="66" charset="0"/>
            </a:endParaRPr>
          </a:p>
          <a:p>
            <a:pPr marL="273050" indent="-273050">
              <a:buFontTx/>
              <a:buNone/>
            </a:pPr>
            <a:r>
              <a:rPr lang="it-IT" smtClean="0">
                <a:latin typeface="Comic Sans MS" pitchFamily="66" charset="0"/>
              </a:rPr>
              <a:t>   </a:t>
            </a:r>
            <a:r>
              <a:rPr lang="it-IT" i="1" smtClean="0">
                <a:latin typeface="Comic Sans MS" pitchFamily="66" charset="0"/>
              </a:rPr>
              <a:t>Ps aeruginosa</a:t>
            </a:r>
            <a:r>
              <a:rPr lang="it-IT" smtClean="0">
                <a:latin typeface="Comic Sans MS" pitchFamily="66" charset="0"/>
              </a:rPr>
              <a:t> produttore di metallobetalattamasi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1675"/>
            <a:ext cx="9036050" cy="861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67940" name="Titolo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1143000"/>
          </a:xfrm>
          <a:solidFill>
            <a:srgbClr val="00CCFF">
              <a:alpha val="50980"/>
            </a:srgbClr>
          </a:solidFill>
          <a:ln/>
        </p:spPr>
        <p:txBody>
          <a:bodyPr/>
          <a:lstStyle/>
          <a:p>
            <a:r>
              <a:rPr lang="it-IT" b="1" smtClean="0"/>
              <a:t>NICOLA 55 aa</a:t>
            </a:r>
          </a:p>
        </p:txBody>
      </p:sp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7488"/>
            <a:ext cx="8497888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7942" name="Line 6"/>
          <p:cNvSpPr>
            <a:spLocks noChangeShapeType="1"/>
          </p:cNvSpPr>
          <p:nvPr/>
        </p:nvSpPr>
        <p:spPr bwMode="auto">
          <a:xfrm flipV="1">
            <a:off x="2555875" y="1844675"/>
            <a:ext cx="503238" cy="12969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971550" y="192088"/>
            <a:ext cx="8208962" cy="8239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4800" b="1" dirty="0">
                <a:solidFill>
                  <a:schemeClr val="tx2"/>
                </a:solidFill>
                <a:latin typeface="Arial Narrow"/>
                <a:cs typeface="Arial Narrow"/>
              </a:rPr>
              <a:t>Anamnesi Patologica Remota</a:t>
            </a:r>
            <a:endParaRPr lang="it-IT" sz="60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/>
          </p:cNvSpPr>
          <p:nvPr/>
        </p:nvSpPr>
        <p:spPr bwMode="auto">
          <a:xfrm>
            <a:off x="0" y="981075"/>
            <a:ext cx="914400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it-IT"/>
              <a:t>FA da 2 anni in TAO, Ex fumatore (10 sig/die per 20 anni), IBP</a:t>
            </a: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179388" y="1700213"/>
            <a:ext cx="8769350" cy="558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lnSpc>
                <a:spcPct val="100000"/>
              </a:lnSpc>
            </a:pPr>
            <a:r>
              <a:rPr lang="it-IT" b="1">
                <a:solidFill>
                  <a:srgbClr val="1F497D"/>
                </a:solidFill>
              </a:rPr>
              <a:t>Anamnesi familiare: </a:t>
            </a:r>
            <a:r>
              <a:rPr lang="it-IT"/>
              <a:t>padre deceduto per k. Colon a 78 aa</a:t>
            </a:r>
          </a:p>
        </p:txBody>
      </p:sp>
      <p:sp>
        <p:nvSpPr>
          <p:cNvPr id="167947" name="Line 11"/>
          <p:cNvSpPr>
            <a:spLocks noChangeShapeType="1"/>
          </p:cNvSpPr>
          <p:nvPr/>
        </p:nvSpPr>
        <p:spPr bwMode="auto">
          <a:xfrm flipH="1">
            <a:off x="4572000" y="2924175"/>
            <a:ext cx="863600" cy="13700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it-IT"/>
          </a:p>
        </p:txBody>
      </p:sp>
      <p:sp>
        <p:nvSpPr>
          <p:cNvPr id="167948" name="Rectangle 12"/>
          <p:cNvSpPr>
            <a:spLocks noChangeArrowheads="1"/>
          </p:cNvSpPr>
          <p:nvPr/>
        </p:nvSpPr>
        <p:spPr bwMode="auto">
          <a:xfrm>
            <a:off x="179388" y="4437063"/>
            <a:ext cx="8785225" cy="1016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lnSpc>
                <a:spcPct val="100000"/>
              </a:lnSpc>
            </a:pPr>
            <a:r>
              <a:rPr lang="it-IT" b="1">
                <a:solidFill>
                  <a:srgbClr val="1F497D"/>
                </a:solidFill>
              </a:rPr>
              <a:t>Anamnesi farmacologica: </a:t>
            </a:r>
            <a:r>
              <a:rPr lang="it-IT"/>
              <a:t>Coumadin sec INR, Rytmonorm 150 X 2, Omnic 0,4 mg/die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4" grpId="0" animBg="1"/>
      <p:bldP spid="3" grpId="0" animBg="1"/>
      <p:bldP spid="167945" grpId="0" animBg="1"/>
      <p:bldP spid="167947" grpId="0" animBg="1"/>
      <p:bldP spid="1679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1493838"/>
            <a:ext cx="9324975" cy="835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9388" y="274638"/>
            <a:ext cx="8569325" cy="1143000"/>
          </a:xfrm>
        </p:spPr>
        <p:txBody>
          <a:bodyPr anchor="b">
            <a:normAutofit fontScale="90000"/>
          </a:bodyPr>
          <a:lstStyle/>
          <a:p>
            <a:r>
              <a:rPr lang="it-IT" b="1" smtClean="0">
                <a:solidFill>
                  <a:srgbClr val="D7A1D6"/>
                </a:solidFill>
                <a:latin typeface="Comic Sans MS" pitchFamily="66" charset="0"/>
              </a:rPr>
              <a:t>E QUANDO SONO IN CAUSA I GRAM POSITIVI?</a:t>
            </a:r>
          </a:p>
        </p:txBody>
      </p:sp>
      <p:pic>
        <p:nvPicPr>
          <p:cNvPr id="199683" name="Segnaposto contenuto 2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06563" y="2054225"/>
            <a:ext cx="5730875" cy="3617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47265DF-CCDE-4CCA-BF7B-7B5AA8A95E23}" type="slidenum">
              <a:rPr lang="it-IT" sz="1400" b="1">
                <a:solidFill>
                  <a:srgbClr val="FFFFFF"/>
                </a:solidFill>
                <a:latin typeface="Gill Sans" charset="0"/>
                <a:sym typeface="Gill Sans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62</a:t>
            </a:fld>
            <a:endParaRPr lang="it-IT" sz="1400" b="1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200707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8963025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" y="-2619375"/>
            <a:ext cx="9083675" cy="9766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egnaposto numero diapositiva 1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AADA66C-C5ED-42F4-9AE0-ACD317814387}" type="slidenum">
              <a:rPr lang="it-IT" sz="1400" b="1">
                <a:solidFill>
                  <a:srgbClr val="FFFFFF"/>
                </a:solidFill>
                <a:latin typeface="Gill Sans" charset="0"/>
                <a:sym typeface="Gill Sans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64</a:t>
            </a:fld>
            <a:endParaRPr lang="it-IT" sz="1400" b="1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203779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2852738"/>
            <a:ext cx="3932237" cy="37449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0378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87675" cy="3644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03781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0"/>
            <a:ext cx="2771775" cy="35734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7" name="Ovale 16"/>
          <p:cNvSpPr/>
          <p:nvPr/>
        </p:nvSpPr>
        <p:spPr>
          <a:xfrm>
            <a:off x="3708400" y="476250"/>
            <a:ext cx="1943100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sz="2400" dirty="0">
                <a:latin typeface="Arial Rounded MT Bold" pitchFamily="34" charset="0"/>
                <a:sym typeface="Gill Sans" charset="0"/>
              </a:rPr>
              <a:t>GRAZIE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1395004"/>
            <a:ext cx="9144000" cy="3599958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2535496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6000" b="1" dirty="0" smtClean="0">
                <a:solidFill>
                  <a:prstClr val="black"/>
                </a:solidFill>
                <a:cs typeface="Arial Narrow"/>
              </a:rPr>
              <a:t>Infine l’Anatomopatologo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004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-1" y="4994962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843808" y="515719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Dr.ssa Mariella </a:t>
            </a:r>
            <a:r>
              <a:rPr lang="it-IT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Chiudinelli</a:t>
            </a:r>
            <a:r>
              <a:rPr lang="it-IT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0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27" y="692696"/>
            <a:ext cx="5489971" cy="2458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387" y="3356992"/>
            <a:ext cx="2057541" cy="3086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29" y="3356992"/>
            <a:ext cx="2642069" cy="308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3435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11760" y="2852936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z="1800" dirty="0" smtClean="0">
                <a:solidFill>
                  <a:srgbClr val="000000"/>
                </a:solidFill>
                <a:latin typeface="Arial"/>
              </a:rPr>
              <a:t>Immagine iniziale pub </a:t>
            </a:r>
            <a:r>
              <a:rPr lang="it-IT" sz="1800" dirty="0" err="1" smtClean="0">
                <a:solidFill>
                  <a:srgbClr val="000000"/>
                </a:solidFill>
                <a:latin typeface="Arial"/>
              </a:rPr>
              <a:t>med</a:t>
            </a:r>
            <a:r>
              <a:rPr lang="it-IT" sz="1800" dirty="0" smtClean="0">
                <a:solidFill>
                  <a:srgbClr val="000000"/>
                </a:solidFill>
                <a:latin typeface="Arial"/>
              </a:rPr>
              <a:t> con letteratura</a:t>
            </a:r>
            <a:endParaRPr lang="it-IT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7" name="Picture 85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7" b="5119"/>
          <a:stretch/>
        </p:blipFill>
        <p:spPr bwMode="auto">
          <a:xfrm>
            <a:off x="467544" y="260648"/>
            <a:ext cx="7714342" cy="35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" name="Picture 86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3" r="1222" b="7807"/>
          <a:stretch/>
        </p:blipFill>
        <p:spPr bwMode="auto">
          <a:xfrm>
            <a:off x="755576" y="1556792"/>
            <a:ext cx="7666916" cy="3203929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09" name="Picture 86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1" r="27536" b="17370"/>
          <a:stretch/>
        </p:blipFill>
        <p:spPr bwMode="auto">
          <a:xfrm>
            <a:off x="1403648" y="2564904"/>
            <a:ext cx="7225159" cy="2660971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0" b="5608"/>
          <a:stretch/>
        </p:blipFill>
        <p:spPr bwMode="auto">
          <a:xfrm>
            <a:off x="1763688" y="4065606"/>
            <a:ext cx="7040276" cy="2512787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651" y="548680"/>
            <a:ext cx="365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55776" y="550013"/>
            <a:ext cx="1435398" cy="181230"/>
          </a:xfrm>
          <a:prstGeom prst="rect">
            <a:avLst/>
          </a:prstGeom>
          <a:noFill/>
          <a:ln w="254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it-IT" sz="1800" kern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1511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39305" y="476250"/>
            <a:ext cx="7477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COS’ È 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L’ESAME CITOLOGICO URINARIO?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368127" y="1125538"/>
            <a:ext cx="6372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FFFFFF"/>
                </a:solidFill>
                <a:latin typeface="Arial"/>
              </a:rPr>
              <a:t>E’ un test che valuta la </a:t>
            </a:r>
            <a:r>
              <a:rPr lang="it-IT" sz="1800" b="1" dirty="0" err="1" smtClean="0">
                <a:solidFill>
                  <a:srgbClr val="FFFFFF"/>
                </a:solidFill>
                <a:latin typeface="Arial"/>
              </a:rPr>
              <a:t>cellularità</a:t>
            </a:r>
            <a:r>
              <a:rPr lang="it-IT" sz="1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dirty="0" smtClean="0">
                <a:solidFill>
                  <a:srgbClr val="FFFFFF"/>
                </a:solidFill>
                <a:latin typeface="Arial"/>
              </a:rPr>
              <a:t>presente nelle urine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1800" b="1" dirty="0" smtClean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400" b="1" i="1" dirty="0" smtClean="0">
                <a:solidFill>
                  <a:srgbClr val="FFFFFF"/>
                </a:solidFill>
                <a:latin typeface="Arial"/>
              </a:rPr>
              <a:t>In condizioni normali rappresentata dalle cellule che rivestono l’apparato escretore in particolare la vescica</a:t>
            </a:r>
          </a:p>
        </p:txBody>
      </p:sp>
      <p:pic>
        <p:nvPicPr>
          <p:cNvPr id="2052" name="Picture 11" descr="F0490-22-09a"/>
          <p:cNvPicPr>
            <a:picLocks noChangeAspect="1" noChangeArrowheads="1"/>
          </p:cNvPicPr>
          <p:nvPr/>
        </p:nvPicPr>
        <p:blipFill>
          <a:blip r:embed="rId3" cstate="print">
            <a:lum bright="-12000" contrast="-18000"/>
          </a:blip>
          <a:srcRect l="1167" t="1447" r="1193" b="21301"/>
          <a:stretch>
            <a:fillRect/>
          </a:stretch>
        </p:blipFill>
        <p:spPr bwMode="auto">
          <a:xfrm>
            <a:off x="1137469" y="2259010"/>
            <a:ext cx="6985000" cy="445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331913" y="544512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smtClean="0">
                <a:solidFill>
                  <a:srgbClr val="000000"/>
                </a:solidFill>
                <a:latin typeface="Arial"/>
              </a:rPr>
              <a:t>Uroteli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195513" y="2873375"/>
            <a:ext cx="4899025" cy="2787650"/>
            <a:chOff x="1383" y="1810"/>
            <a:chExt cx="3086" cy="1756"/>
          </a:xfrm>
        </p:grpSpPr>
        <p:sp>
          <p:nvSpPr>
            <p:cNvPr id="2058" name="Line 13"/>
            <p:cNvSpPr>
              <a:spLocks noChangeShapeType="1"/>
            </p:cNvSpPr>
            <p:nvPr/>
          </p:nvSpPr>
          <p:spPr bwMode="auto">
            <a:xfrm flipV="1">
              <a:off x="1383" y="2069"/>
              <a:ext cx="2450" cy="14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t-IT" sz="1800" smtClea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59" name="Text Box 15"/>
            <p:cNvSpPr txBox="1">
              <a:spLocks noChangeArrowheads="1"/>
            </p:cNvSpPr>
            <p:nvPr/>
          </p:nvSpPr>
          <p:spPr bwMode="auto">
            <a:xfrm>
              <a:off x="3593" y="1810"/>
              <a:ext cx="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b="1" smtClean="0">
                  <a:solidFill>
                    <a:srgbClr val="000000"/>
                  </a:solidFill>
                  <a:latin typeface="Arial"/>
                </a:rPr>
                <a:t>superficiali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195513" y="5012529"/>
            <a:ext cx="3200400" cy="720724"/>
            <a:chOff x="1383" y="3112"/>
            <a:chExt cx="2016" cy="454"/>
          </a:xfrm>
        </p:grpSpPr>
        <p:sp>
          <p:nvSpPr>
            <p:cNvPr id="2056" name="Line 14"/>
            <p:cNvSpPr>
              <a:spLocks noChangeShapeType="1"/>
            </p:cNvSpPr>
            <p:nvPr/>
          </p:nvSpPr>
          <p:spPr bwMode="auto">
            <a:xfrm flipV="1">
              <a:off x="1383" y="3339"/>
              <a:ext cx="140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t-IT" sz="1800" smtClea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2699" y="3112"/>
              <a:ext cx="7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b="1" dirty="0" smtClean="0">
                  <a:solidFill>
                    <a:srgbClr val="000000"/>
                  </a:solidFill>
                  <a:latin typeface="Arial"/>
                </a:rPr>
                <a:t>profondi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3071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  <p:bldP spid="308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4767263" y="2800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180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2" r="16399" b="33284"/>
          <a:stretch/>
        </p:blipFill>
        <p:spPr bwMode="auto">
          <a:xfrm>
            <a:off x="5580112" y="548680"/>
            <a:ext cx="2823841" cy="2452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2709" r="3478" b="15278"/>
          <a:stretch/>
        </p:blipFill>
        <p:spPr bwMode="auto">
          <a:xfrm>
            <a:off x="332110" y="260648"/>
            <a:ext cx="4456113" cy="2997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CITO BZ\Mariella cito\Schistosomiasi C09-5021\C09-5021 schistosoma 20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12371" r="8036"/>
          <a:stretch/>
        </p:blipFill>
        <p:spPr bwMode="auto">
          <a:xfrm>
            <a:off x="827584" y="3861048"/>
            <a:ext cx="3328020" cy="2472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81" y="3645024"/>
            <a:ext cx="3730904" cy="2795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079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>
          <a:xfrm>
            <a:off x="0" y="3716338"/>
            <a:ext cx="9144000" cy="1025525"/>
          </a:xfrm>
          <a:solidFill>
            <a:srgbClr val="F2F2F2"/>
          </a:solidFill>
          <a:ln w="38100">
            <a:solidFill>
              <a:schemeClr val="tx2"/>
            </a:solidFill>
          </a:ln>
        </p:spPr>
        <p:txBody>
          <a:bodyPr/>
          <a:lstStyle/>
          <a:p>
            <a:r>
              <a:rPr lang="it-IT" sz="6000" b="1" smtClean="0">
                <a:solidFill>
                  <a:schemeClr val="tx2"/>
                </a:solidFill>
                <a:latin typeface="Arial Narrow" pitchFamily="34" charset="0"/>
              </a:rPr>
              <a:t>S</a:t>
            </a:r>
            <a:r>
              <a:rPr lang="it-IT" sz="5400" smtClean="0">
                <a:solidFill>
                  <a:schemeClr val="tx2"/>
                </a:solidFill>
                <a:latin typeface="Arial Narrow" pitchFamily="34" charset="0"/>
              </a:rPr>
              <a:t>oggettività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0975" y="4868863"/>
            <a:ext cx="8791575" cy="18780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Font typeface="Arial" pitchFamily="34" charset="0"/>
              <a:buNone/>
            </a:pPr>
            <a:r>
              <a:rPr lang="it-IT" sz="3400" b="1" smtClean="0">
                <a:solidFill>
                  <a:srgbClr val="1F497D"/>
                </a:solidFill>
                <a:latin typeface="Arial Narrow" pitchFamily="34" charset="0"/>
              </a:rPr>
              <a:t>Sintomi: </a:t>
            </a:r>
            <a:r>
              <a:rPr lang="it-IT" sz="3400" smtClean="0">
                <a:latin typeface="Arial Narrow" pitchFamily="34" charset="0"/>
              </a:rPr>
              <a:t> primo episodio, associato a febbre e disturbi irritativi minzionali, non poliuria, non pollachiuria </a:t>
            </a:r>
          </a:p>
          <a:p>
            <a:pPr marL="457200" lvl="1" indent="0">
              <a:buFont typeface="Arial" pitchFamily="34" charset="0"/>
              <a:buNone/>
            </a:pPr>
            <a:endParaRPr lang="it-IT" sz="3400" smtClean="0">
              <a:solidFill>
                <a:srgbClr val="1F497D"/>
              </a:solidFill>
              <a:latin typeface="Arial Narrow" pitchFamily="34" charset="0"/>
            </a:endParaRPr>
          </a:p>
        </p:txBody>
      </p:sp>
      <p:sp>
        <p:nvSpPr>
          <p:cNvPr id="33797" name="CasellaDiTesto 4"/>
          <p:cNvSpPr txBox="1">
            <a:spLocks noChangeArrowheads="1"/>
          </p:cNvSpPr>
          <p:nvPr/>
        </p:nvSpPr>
        <p:spPr bwMode="auto">
          <a:xfrm>
            <a:off x="0" y="388938"/>
            <a:ext cx="9144000" cy="862012"/>
          </a:xfrm>
          <a:prstGeom prst="rect">
            <a:avLst/>
          </a:prstGeom>
          <a:solidFill>
            <a:srgbClr val="D9D9D9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4800" b="1">
                <a:solidFill>
                  <a:schemeClr val="tx2"/>
                </a:solidFill>
              </a:rPr>
              <a:t>Anamnesi Patologica Prossima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50825" y="1484313"/>
            <a:ext cx="8642350" cy="146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u="sng"/>
              <a:t>Ieri</a:t>
            </a:r>
            <a:r>
              <a:rPr lang="it-IT"/>
              <a:t>: comparsa di ematuria franca (“urine rosse”), contestualmente presenza di stranguria e febbre con brivido (38,5°C)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1940" y="1358106"/>
            <a:ext cx="2919412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Facile da eseguirsi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43608" y="4649886"/>
            <a:ext cx="2015295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Basso costo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99592" y="2348880"/>
            <a:ext cx="37369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FFFFFF"/>
                </a:solidFill>
                <a:latin typeface="Arial"/>
              </a:rPr>
              <a:t>Non necessita di appuntamento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FFFFFF"/>
                </a:solidFill>
                <a:latin typeface="Arial"/>
              </a:rPr>
              <a:t>Non metodica invasiva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FFFFFF"/>
                </a:solidFill>
                <a:latin typeface="Arial"/>
              </a:rPr>
              <a:t>Richiede una semplice minzione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FFFFFF"/>
                </a:solidFill>
                <a:latin typeface="Arial"/>
              </a:rPr>
              <a:t>Facilmente ripetibile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>
                <a:solidFill>
                  <a:srgbClr val="FFFFFF"/>
                </a:solidFill>
                <a:latin typeface="Arial"/>
              </a:rPr>
              <a:t>Dieta </a:t>
            </a:r>
            <a:r>
              <a:rPr lang="it-IT" sz="1800" b="1" dirty="0" smtClean="0">
                <a:solidFill>
                  <a:srgbClr val="FFFFFF"/>
                </a:solidFill>
                <a:latin typeface="Arial"/>
              </a:rPr>
              <a:t>libera</a:t>
            </a:r>
            <a:endParaRPr lang="it-IT" sz="18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848218" y="188640"/>
            <a:ext cx="7468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PERCHÈ È TRA I PRIMI ESAMI RICHIESTI?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61037"/>
            <a:ext cx="3528392" cy="49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03673"/>
            <a:ext cx="266478" cy="13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43633"/>
            <a:ext cx="266478" cy="13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970" y="1703672"/>
            <a:ext cx="266478" cy="13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  <p:bldP spid="615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971600" y="476672"/>
            <a:ext cx="7197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PERCHÉ L’ESAME VADA A BUON FINE…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923928" y="3162870"/>
            <a:ext cx="4778375" cy="338138"/>
            <a:chOff x="2555" y="1146"/>
            <a:chExt cx="3010" cy="213"/>
          </a:xfrm>
        </p:grpSpPr>
        <p:sp>
          <p:nvSpPr>
            <p:cNvPr id="4105" name="Text Box 8"/>
            <p:cNvSpPr txBox="1">
              <a:spLocks noChangeArrowheads="1"/>
            </p:cNvSpPr>
            <p:nvPr/>
          </p:nvSpPr>
          <p:spPr bwMode="auto">
            <a:xfrm>
              <a:off x="2827" y="1146"/>
              <a:ext cx="273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600" dirty="0" smtClean="0">
                  <a:solidFill>
                    <a:srgbClr val="FFFFFF"/>
                  </a:solidFill>
                  <a:latin typeface="Arial"/>
                </a:rPr>
                <a:t>Informare il paziente sulle modalità di raccolta</a:t>
              </a:r>
            </a:p>
          </p:txBody>
        </p:sp>
        <p:sp>
          <p:nvSpPr>
            <p:cNvPr id="4106" name="Line 9"/>
            <p:cNvSpPr>
              <a:spLocks noChangeShapeType="1"/>
            </p:cNvSpPr>
            <p:nvPr/>
          </p:nvSpPr>
          <p:spPr bwMode="auto">
            <a:xfrm>
              <a:off x="2555" y="1260"/>
              <a:ext cx="31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t-IT" sz="1800" smtClean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2370138" y="3933056"/>
            <a:ext cx="65532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2° urina del mattino </a:t>
            </a:r>
            <a:r>
              <a:rPr lang="it-IT" sz="1400" b="1" dirty="0" smtClean="0">
                <a:solidFill>
                  <a:srgbClr val="FFFFFF"/>
                </a:solidFill>
                <a:latin typeface="Arial"/>
              </a:rPr>
              <a:t>(</a:t>
            </a:r>
            <a:r>
              <a:rPr lang="it-IT" sz="1400" b="1" i="1" dirty="0" smtClean="0">
                <a:solidFill>
                  <a:srgbClr val="FFFFFF"/>
                </a:solidFill>
                <a:latin typeface="Arial"/>
              </a:rPr>
              <a:t>il ristagno notturno determina lisi e contaminazione batterica)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1400" b="1" i="1" dirty="0" smtClean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3 giorni consecutivi </a:t>
            </a:r>
            <a:r>
              <a:rPr lang="it-IT" sz="1400" b="1" i="1" dirty="0" smtClean="0">
                <a:solidFill>
                  <a:srgbClr val="FFFFFF"/>
                </a:solidFill>
                <a:latin typeface="Arial"/>
              </a:rPr>
              <a:t>(per evitare scarsità di</a:t>
            </a: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400" b="1" i="1" dirty="0" smtClean="0">
                <a:solidFill>
                  <a:srgbClr val="FFFFFF"/>
                </a:solidFill>
                <a:latin typeface="Arial"/>
              </a:rPr>
              <a:t>materiale)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530176" y="1412764"/>
            <a:ext cx="5495994" cy="1719312"/>
            <a:chOff x="530176" y="1412764"/>
            <a:chExt cx="5495994" cy="1719312"/>
          </a:xfrm>
        </p:grpSpPr>
        <p:sp>
          <p:nvSpPr>
            <p:cNvPr id="4099" name="Text Box 6"/>
            <p:cNvSpPr txBox="1">
              <a:spLocks noChangeArrowheads="1"/>
            </p:cNvSpPr>
            <p:nvPr/>
          </p:nvSpPr>
          <p:spPr bwMode="auto">
            <a:xfrm>
              <a:off x="530176" y="1835943"/>
              <a:ext cx="3257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b="1" dirty="0" smtClean="0">
                  <a:solidFill>
                    <a:srgbClr val="FFFFFF"/>
                  </a:solidFill>
                  <a:latin typeface="Arial"/>
                </a:rPr>
                <a:t>Che il “lettore” sia adeguato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858" y="1412764"/>
              <a:ext cx="1719312" cy="171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6"/>
          <p:cNvGrpSpPr/>
          <p:nvPr/>
        </p:nvGrpSpPr>
        <p:grpSpPr>
          <a:xfrm>
            <a:off x="553066" y="1412764"/>
            <a:ext cx="7593408" cy="2088244"/>
            <a:chOff x="553066" y="1412764"/>
            <a:chExt cx="7593408" cy="2088244"/>
          </a:xfrm>
        </p:grpSpPr>
        <p:sp>
          <p:nvSpPr>
            <p:cNvPr id="4100" name="Text Box 7"/>
            <p:cNvSpPr txBox="1">
              <a:spLocks noChangeArrowheads="1"/>
            </p:cNvSpPr>
            <p:nvPr/>
          </p:nvSpPr>
          <p:spPr bwMode="auto">
            <a:xfrm>
              <a:off x="553066" y="3134296"/>
              <a:ext cx="3397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b="1" dirty="0" smtClean="0">
                  <a:solidFill>
                    <a:srgbClr val="FFFFFF"/>
                  </a:solidFill>
                  <a:latin typeface="Arial"/>
                </a:rPr>
                <a:t>Che il campione sia adeguato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920" y="1412764"/>
              <a:ext cx="1948554" cy="171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po 5"/>
          <p:cNvGrpSpPr/>
          <p:nvPr/>
        </p:nvGrpSpPr>
        <p:grpSpPr>
          <a:xfrm>
            <a:off x="495006" y="2492896"/>
            <a:ext cx="3794290" cy="2874526"/>
            <a:chOff x="495006" y="2492896"/>
            <a:chExt cx="3794290" cy="28745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6" y="3746461"/>
              <a:ext cx="1708273" cy="162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39552" y="2492896"/>
              <a:ext cx="37497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b="1" dirty="0" smtClean="0">
                  <a:solidFill>
                    <a:srgbClr val="FFFFFF"/>
                  </a:solidFill>
                  <a:latin typeface="Arial"/>
                </a:rPr>
                <a:t>Che l’allestimento sia adeguato</a:t>
              </a: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terapia 1° c 2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 l="13934"/>
          <a:stretch>
            <a:fillRect/>
          </a:stretch>
        </p:blipFill>
        <p:spPr bwMode="auto">
          <a:xfrm>
            <a:off x="-36513" y="765175"/>
            <a:ext cx="6000751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-36513" y="23811"/>
            <a:ext cx="9180513" cy="7413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2° urina del mattino </a:t>
            </a:r>
            <a:r>
              <a:rPr lang="it-IT" sz="1400" b="1" dirty="0" smtClean="0">
                <a:solidFill>
                  <a:srgbClr val="FFFFFF"/>
                </a:solidFill>
                <a:latin typeface="Arial"/>
              </a:rPr>
              <a:t>(</a:t>
            </a:r>
            <a:r>
              <a:rPr lang="it-IT" sz="1400" b="1" i="1" dirty="0" smtClean="0">
                <a:solidFill>
                  <a:srgbClr val="FFFFFF"/>
                </a:solidFill>
                <a:latin typeface="Arial"/>
              </a:rPr>
              <a:t>il ristagno notturno determina lisi e contaminazione batterica)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C0C0C0"/>
                </a:solidFill>
                <a:latin typeface="Arial"/>
              </a:rPr>
              <a:t>3 giorni consecutivi</a:t>
            </a:r>
            <a:r>
              <a:rPr lang="it-IT" sz="1200" b="1" dirty="0" smtClean="0">
                <a:solidFill>
                  <a:srgbClr val="C0C0C0"/>
                </a:solidFill>
                <a:latin typeface="Arial"/>
              </a:rPr>
              <a:t> </a:t>
            </a:r>
            <a:r>
              <a:rPr lang="it-IT" sz="1200" b="1" i="1" dirty="0" smtClean="0">
                <a:solidFill>
                  <a:srgbClr val="C0C0C0"/>
                </a:solidFill>
                <a:latin typeface="Arial"/>
              </a:rPr>
              <a:t>(per evitare scarsità di</a:t>
            </a:r>
            <a:r>
              <a:rPr lang="it-IT" sz="1200" b="1" dirty="0" smtClean="0">
                <a:solidFill>
                  <a:srgbClr val="C0C0C0"/>
                </a:solidFill>
                <a:latin typeface="Arial"/>
              </a:rPr>
              <a:t> </a:t>
            </a:r>
            <a:r>
              <a:rPr lang="it-IT" sz="1200" b="1" i="1" dirty="0" smtClean="0">
                <a:solidFill>
                  <a:srgbClr val="C0C0C0"/>
                </a:solidFill>
                <a:latin typeface="Arial"/>
              </a:rPr>
              <a:t>materiale)</a:t>
            </a:r>
          </a:p>
        </p:txBody>
      </p:sp>
      <p:pic>
        <p:nvPicPr>
          <p:cNvPr id="5126" name="Picture 6" descr="citologia3"/>
          <p:cNvPicPr>
            <a:picLocks noChangeAspect="1" noChangeArrowheads="1"/>
          </p:cNvPicPr>
          <p:nvPr/>
        </p:nvPicPr>
        <p:blipFill>
          <a:blip r:embed="rId4" cstate="print"/>
          <a:srcRect l="36273"/>
          <a:stretch>
            <a:fillRect/>
          </a:stretch>
        </p:blipFill>
        <p:spPr bwMode="auto">
          <a:xfrm>
            <a:off x="4139952" y="765174"/>
            <a:ext cx="5004048" cy="6080125"/>
          </a:xfrm>
          <a:prstGeom prst="rect">
            <a:avLst/>
          </a:prstGeom>
          <a:noFill/>
        </p:spPr>
      </p:pic>
      <p:grpSp>
        <p:nvGrpSpPr>
          <p:cNvPr id="3" name="Gruppo 2"/>
          <p:cNvGrpSpPr/>
          <p:nvPr/>
        </p:nvGrpSpPr>
        <p:grpSpPr>
          <a:xfrm>
            <a:off x="-36512" y="5877272"/>
            <a:ext cx="5976664" cy="641350"/>
            <a:chOff x="-36512" y="5877272"/>
            <a:chExt cx="5976664" cy="641350"/>
          </a:xfrm>
        </p:grpSpPr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-36512" y="5877272"/>
              <a:ext cx="5976664" cy="64135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b="1" dirty="0" smtClean="0">
                  <a:solidFill>
                    <a:srgbClr val="FFFFFF"/>
                  </a:solidFill>
                  <a:latin typeface="Arial"/>
                </a:rPr>
                <a:t>                Diagnosi Citologica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dirty="0" smtClean="0">
                  <a:solidFill>
                    <a:srgbClr val="FFFFFF"/>
                  </a:solidFill>
                  <a:latin typeface="Arial"/>
                </a:rPr>
                <a:t> Campione inadeguato, non diagnostico         Ripetizione</a:t>
              </a:r>
              <a:endParaRPr lang="it-IT" sz="1800" b="1" dirty="0" smtClea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" name="Freccia a destra 1"/>
            <p:cNvSpPr/>
            <p:nvPr/>
          </p:nvSpPr>
          <p:spPr>
            <a:xfrm>
              <a:off x="4283968" y="6309320"/>
              <a:ext cx="216024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950913" y="25130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180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1" y="44450"/>
            <a:ext cx="9144000" cy="8318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C0C0C0"/>
                </a:solidFill>
                <a:latin typeface="Arial"/>
              </a:rPr>
              <a:t>2° urina del mattino</a:t>
            </a:r>
            <a:r>
              <a:rPr lang="it-IT" sz="2400" b="1" dirty="0" smtClean="0">
                <a:solidFill>
                  <a:srgbClr val="C0C0C0"/>
                </a:solidFill>
                <a:latin typeface="Arial"/>
              </a:rPr>
              <a:t> </a:t>
            </a:r>
            <a:r>
              <a:rPr lang="it-IT" sz="1200" b="1" dirty="0" smtClean="0">
                <a:solidFill>
                  <a:srgbClr val="C0C0C0"/>
                </a:solidFill>
                <a:latin typeface="Arial"/>
              </a:rPr>
              <a:t>(</a:t>
            </a:r>
            <a:r>
              <a:rPr lang="it-IT" sz="1200" b="1" i="1" dirty="0" smtClean="0">
                <a:solidFill>
                  <a:srgbClr val="C0C0C0"/>
                </a:solidFill>
                <a:latin typeface="Arial"/>
              </a:rPr>
              <a:t>il ristagno notturno determina lisi e contaminazione batterica)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3 giorni consecutivi </a:t>
            </a:r>
            <a:r>
              <a:rPr lang="it-IT" sz="1400" b="1" i="1" dirty="0" smtClean="0">
                <a:solidFill>
                  <a:srgbClr val="FFFFFF"/>
                </a:solidFill>
                <a:latin typeface="Arial"/>
              </a:rPr>
              <a:t>(per evitare scarsità di</a:t>
            </a: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400" b="1" i="1" dirty="0" smtClean="0">
                <a:solidFill>
                  <a:srgbClr val="FFFFFF"/>
                </a:solidFill>
                <a:latin typeface="Arial"/>
              </a:rPr>
              <a:t>materiale)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009925" y="3860800"/>
            <a:ext cx="70904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2D2D8A">
                    <a:lumMod val="50000"/>
                  </a:srgbClr>
                </a:solidFill>
                <a:latin typeface="Arial"/>
              </a:rPr>
              <a:t>URINA </a:t>
            </a:r>
            <a:r>
              <a:rPr lang="it-IT" sz="1800" dirty="0" smtClean="0">
                <a:solidFill>
                  <a:srgbClr val="FFFFFF"/>
                </a:solidFill>
                <a:latin typeface="Arial"/>
              </a:rPr>
              <a:t> =   liquido biologico con cellule libere singole o in aggregati,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dirty="0" smtClean="0">
                <a:solidFill>
                  <a:srgbClr val="FFFFFF"/>
                </a:solidFill>
                <a:latin typeface="Arial"/>
              </a:rPr>
              <a:t>                  suscettibili di </a:t>
            </a:r>
            <a:r>
              <a:rPr lang="it-IT" sz="1800" dirty="0" err="1" smtClean="0">
                <a:solidFill>
                  <a:srgbClr val="FFFFFF"/>
                </a:solidFill>
                <a:latin typeface="Arial"/>
              </a:rPr>
              <a:t>citolisi</a:t>
            </a:r>
            <a:r>
              <a:rPr lang="it-IT" sz="1800" dirty="0" smtClean="0">
                <a:solidFill>
                  <a:srgbClr val="FFFFFF"/>
                </a:solidFill>
                <a:latin typeface="Arial"/>
              </a:rPr>
              <a:t> precoce se non adeguatamente 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dirty="0" smtClean="0">
                <a:solidFill>
                  <a:srgbClr val="FFFFFF"/>
                </a:solidFill>
                <a:latin typeface="Arial"/>
              </a:rPr>
              <a:t>                  tempestivamente fissate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28155" y="4797427"/>
            <a:ext cx="7488237" cy="1119188"/>
            <a:chOff x="386" y="3022"/>
            <a:chExt cx="4717" cy="705"/>
          </a:xfrm>
        </p:grpSpPr>
        <p:sp>
          <p:nvSpPr>
            <p:cNvPr id="6150" name="Line 10"/>
            <p:cNvSpPr>
              <a:spLocks noChangeShapeType="1"/>
            </p:cNvSpPr>
            <p:nvPr/>
          </p:nvSpPr>
          <p:spPr bwMode="auto">
            <a:xfrm>
              <a:off x="2744" y="3022"/>
              <a:ext cx="0" cy="27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t-IT" sz="1800" smtClea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51" name="Text Box 11"/>
            <p:cNvSpPr txBox="1">
              <a:spLocks noChangeArrowheads="1"/>
            </p:cNvSpPr>
            <p:nvPr/>
          </p:nvSpPr>
          <p:spPr bwMode="auto">
            <a:xfrm>
              <a:off x="386" y="3339"/>
              <a:ext cx="471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600" dirty="0" smtClean="0">
                  <a:solidFill>
                    <a:srgbClr val="000000"/>
                  </a:solidFill>
                  <a:latin typeface="Arial"/>
                </a:rPr>
                <a:t>MIGLIOR RISULTATO SE URINA FISSATA IMMEDIATAMENTE DOPO LA MINZIONE </a:t>
              </a:r>
              <a:r>
                <a:rPr lang="it-IT" sz="18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Wingdings" panose="05000000000000000000" pitchFamily="2" charset="2"/>
                </a:rPr>
                <a:t>  </a:t>
              </a:r>
              <a:r>
                <a:rPr lang="it-IT" sz="18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era sempre stata richiesta l’esecuzione in laboratorio</a:t>
              </a:r>
            </a:p>
          </p:txBody>
        </p:sp>
      </p:grp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6369137" y="6127750"/>
            <a:ext cx="1159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i="1" dirty="0" smtClean="0">
                <a:solidFill>
                  <a:srgbClr val="000000"/>
                </a:solidFill>
                <a:latin typeface="Arial"/>
              </a:rPr>
              <a:t>tuttavia</a:t>
            </a:r>
            <a:r>
              <a:rPr lang="it-IT" sz="1800" dirty="0" smtClean="0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pic>
        <p:nvPicPr>
          <p:cNvPr id="6154" name="Picture 10" descr="citologi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934" y="1236663"/>
            <a:ext cx="3287807" cy="2476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55" name="Picture 11" descr="citologi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819" y="1236662"/>
            <a:ext cx="3290565" cy="24763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3059832" y="956996"/>
            <a:ext cx="31758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Raccolta delle urine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0000"/>
                </a:solidFill>
                <a:latin typeface="Arial"/>
              </a:rPr>
              <a:t>        </a:t>
            </a:r>
            <a:r>
              <a:rPr lang="it-IT" sz="2400" b="1" u="sng" dirty="0" smtClean="0">
                <a:solidFill>
                  <a:srgbClr val="FF0000"/>
                </a:solidFill>
                <a:latin typeface="Arial"/>
              </a:rPr>
              <a:t>a domicilio</a:t>
            </a:r>
            <a:r>
              <a:rPr lang="it-IT" sz="24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it-IT" sz="2400" b="1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786336" y="349052"/>
            <a:ext cx="1560512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NOVITA’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03648" y="4687976"/>
            <a:ext cx="6276528" cy="147732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3399FF"/>
                </a:solidFill>
                <a:latin typeface="Arial"/>
              </a:rPr>
              <a:t>Si ritira CYTOKIT con SUGGERIMENTI/PROCEDURA </a:t>
            </a:r>
            <a:r>
              <a:rPr lang="it-IT" sz="1800" b="1" dirty="0">
                <a:solidFill>
                  <a:srgbClr val="3399FF"/>
                </a:solidFill>
                <a:latin typeface="Arial"/>
              </a:rPr>
              <a:t>PER </a:t>
            </a:r>
            <a:r>
              <a:rPr lang="it-IT" sz="1800" b="1" dirty="0" smtClean="0">
                <a:solidFill>
                  <a:srgbClr val="3399FF"/>
                </a:solidFill>
                <a:latin typeface="Arial"/>
              </a:rPr>
              <a:t>RACCOLTA e FOGLIO </a:t>
            </a:r>
            <a:r>
              <a:rPr lang="it-IT" sz="1800" b="1" dirty="0">
                <a:solidFill>
                  <a:srgbClr val="3399FF"/>
                </a:solidFill>
                <a:latin typeface="Arial"/>
              </a:rPr>
              <a:t>DATI </a:t>
            </a:r>
            <a:r>
              <a:rPr lang="it-IT" sz="1800" b="1" dirty="0" smtClean="0">
                <a:solidFill>
                  <a:srgbClr val="3399FF"/>
                </a:solidFill>
                <a:latin typeface="Arial"/>
              </a:rPr>
              <a:t>ANAMNESTICI 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3399FF"/>
                </a:solidFill>
                <a:latin typeface="Arial"/>
              </a:rPr>
              <a:t>si riconsegnano con i </a:t>
            </a:r>
            <a:r>
              <a:rPr lang="it-IT" sz="1800" b="1" u="sng" dirty="0" smtClean="0">
                <a:solidFill>
                  <a:srgbClr val="3399FF"/>
                </a:solidFill>
                <a:latin typeface="Arial"/>
              </a:rPr>
              <a:t>tre campioni di urina</a:t>
            </a:r>
            <a:r>
              <a:rPr lang="it-IT" sz="1800" b="1" dirty="0" smtClean="0">
                <a:solidFill>
                  <a:srgbClr val="3399FF"/>
                </a:solidFill>
                <a:latin typeface="Arial"/>
              </a:rPr>
              <a:t> presso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3399FF"/>
                </a:solidFill>
                <a:latin typeface="Arial"/>
              </a:rPr>
              <a:t>l’U.O.</a:t>
            </a:r>
            <a:r>
              <a:rPr lang="it-IT" sz="1800" b="1" dirty="0">
                <a:solidFill>
                  <a:srgbClr val="3399FF"/>
                </a:solidFill>
                <a:latin typeface="Arial"/>
              </a:rPr>
              <a:t> </a:t>
            </a:r>
            <a:r>
              <a:rPr lang="it-IT" sz="1800" b="1" dirty="0" smtClean="0">
                <a:solidFill>
                  <a:srgbClr val="3399FF"/>
                </a:solidFill>
                <a:latin typeface="Arial"/>
              </a:rPr>
              <a:t>di Anatomia Patologica (Esine) oppure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>
                <a:solidFill>
                  <a:srgbClr val="3399FF"/>
                </a:solidFill>
                <a:latin typeface="Arial"/>
              </a:rPr>
              <a:t>p</a:t>
            </a:r>
            <a:r>
              <a:rPr lang="it-IT" sz="1800" b="1" dirty="0" smtClean="0">
                <a:solidFill>
                  <a:srgbClr val="3399FF"/>
                </a:solidFill>
                <a:latin typeface="Arial"/>
              </a:rPr>
              <a:t>resso il Laboratorio di Analisi di Edolo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528614" y="1909580"/>
            <a:ext cx="8176640" cy="2531585"/>
            <a:chOff x="528614" y="1909580"/>
            <a:chExt cx="8176640" cy="2531585"/>
          </a:xfrm>
        </p:grpSpPr>
        <p:grpSp>
          <p:nvGrpSpPr>
            <p:cNvPr id="4" name="Gruppo 4"/>
            <p:cNvGrpSpPr/>
            <p:nvPr/>
          </p:nvGrpSpPr>
          <p:grpSpPr>
            <a:xfrm>
              <a:off x="528614" y="1909580"/>
              <a:ext cx="8176640" cy="2531585"/>
              <a:chOff x="606749" y="1787994"/>
              <a:chExt cx="8176640" cy="2531585"/>
            </a:xfrm>
          </p:grpSpPr>
          <p:sp>
            <p:nvSpPr>
              <p:cNvPr id="7171" name="Rectangle 5"/>
              <p:cNvSpPr>
                <a:spLocks noChangeArrowheads="1"/>
              </p:cNvSpPr>
              <p:nvPr/>
            </p:nvSpPr>
            <p:spPr bwMode="auto">
              <a:xfrm>
                <a:off x="4139952" y="2145845"/>
                <a:ext cx="4643437" cy="1815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Tx/>
                  <a:buNone/>
                </a:pPr>
                <a:r>
                  <a:rPr lang="it-IT" sz="2000" b="1" dirty="0" smtClean="0">
                    <a:solidFill>
                      <a:srgbClr val="FFFFFF"/>
                    </a:solidFill>
                    <a:latin typeface="Arial"/>
                  </a:rPr>
                  <a:t>CYTOKIT per esame citologico urine con </a:t>
                </a:r>
                <a:r>
                  <a:rPr lang="it-IT" sz="2000" b="1" dirty="0" err="1" smtClean="0">
                    <a:solidFill>
                      <a:srgbClr val="FFFFFF"/>
                    </a:solidFill>
                    <a:latin typeface="Arial"/>
                  </a:rPr>
                  <a:t>citocentrifuga</a:t>
                </a:r>
                <a:r>
                  <a:rPr lang="it-IT" sz="2000" b="1" dirty="0" smtClean="0">
                    <a:solidFill>
                      <a:srgbClr val="FFFFFF"/>
                    </a:solidFill>
                    <a:latin typeface="Arial"/>
                  </a:rPr>
                  <a:t>:</a:t>
                </a:r>
              </a:p>
              <a:p>
                <a:pPr marL="342900" indent="-342900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it-IT" sz="2000" b="1" dirty="0">
                    <a:solidFill>
                      <a:srgbClr val="FFFFFF"/>
                    </a:solidFill>
                    <a:latin typeface="Arial"/>
                  </a:rPr>
                  <a:t>n</a:t>
                </a:r>
                <a:r>
                  <a:rPr lang="it-IT" sz="2000" b="1" dirty="0" smtClean="0">
                    <a:solidFill>
                      <a:srgbClr val="FFFFFF"/>
                    </a:solidFill>
                    <a:latin typeface="Arial"/>
                  </a:rPr>
                  <a:t>° 1 contenitore urina da ml 150</a:t>
                </a:r>
              </a:p>
              <a:p>
                <a:pPr marL="342900" indent="-342900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it-IT" sz="2000" b="1" dirty="0" smtClean="0">
                    <a:solidFill>
                      <a:srgbClr val="FFFFFF"/>
                    </a:solidFill>
                    <a:latin typeface="Arial"/>
                  </a:rPr>
                  <a:t>n° 3 provette da ml 50 </a:t>
                </a:r>
              </a:p>
              <a:p>
                <a:pPr marL="342900" indent="-342900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it-IT" sz="2000" b="1" dirty="0" smtClean="0">
                    <a:solidFill>
                      <a:srgbClr val="FFFFFF"/>
                    </a:solidFill>
                    <a:latin typeface="Arial"/>
                  </a:rPr>
                  <a:t>n° 3 soluzioni fissative monodose</a:t>
                </a:r>
              </a:p>
            </p:txBody>
          </p:sp>
          <p:pic>
            <p:nvPicPr>
              <p:cNvPr id="1026" name="Picture 2" descr="C:\Users\user\Desktop\PRESENTAZIONE EMATURIA\citokit urine esine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749" y="1787994"/>
                <a:ext cx="3375446" cy="2531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Ovale 1"/>
            <p:cNvSpPr/>
            <p:nvPr/>
          </p:nvSpPr>
          <p:spPr>
            <a:xfrm rot="1725099">
              <a:off x="3139604" y="2644451"/>
              <a:ext cx="360040" cy="1143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1230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4767263" y="2800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180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 descr="C:\Users\user\Desktop\PRESENTAZIONE EMATURIA\Raccolta dati 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3" b="31451"/>
          <a:stretch/>
        </p:blipFill>
        <p:spPr bwMode="auto">
          <a:xfrm>
            <a:off x="605383" y="572120"/>
            <a:ext cx="3856680" cy="56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PRESENTAZIONE EMATURIA\Raccolta dati 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59" b="31491"/>
          <a:stretch/>
        </p:blipFill>
        <p:spPr bwMode="auto">
          <a:xfrm>
            <a:off x="4781848" y="572120"/>
            <a:ext cx="3795963" cy="56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aetta 2"/>
          <p:cNvSpPr/>
          <p:nvPr/>
        </p:nvSpPr>
        <p:spPr>
          <a:xfrm>
            <a:off x="4788024" y="1609528"/>
            <a:ext cx="267890" cy="288032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FFFFFF"/>
              </a:solidFill>
            </a:endParaRPr>
          </a:p>
        </p:txBody>
      </p:sp>
      <p:sp>
        <p:nvSpPr>
          <p:cNvPr id="4" name="Freccia a destra con strisce 3"/>
          <p:cNvSpPr/>
          <p:nvPr/>
        </p:nvSpPr>
        <p:spPr>
          <a:xfrm>
            <a:off x="507839" y="4725144"/>
            <a:ext cx="360040" cy="288032"/>
          </a:xfrm>
          <a:prstGeom prst="stripedRightArrow">
            <a:avLst>
              <a:gd name="adj1" fmla="val 50001"/>
              <a:gd name="adj2" fmla="val 433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FFFFFF"/>
              </a:solidFill>
            </a:endParaRPr>
          </a:p>
        </p:txBody>
      </p:sp>
      <p:sp>
        <p:nvSpPr>
          <p:cNvPr id="5" name="Gallone 4"/>
          <p:cNvSpPr/>
          <p:nvPr/>
        </p:nvSpPr>
        <p:spPr>
          <a:xfrm>
            <a:off x="539552" y="2924944"/>
            <a:ext cx="293432" cy="188327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6" name="Freccia circolare a destra 5"/>
          <p:cNvSpPr/>
          <p:nvPr/>
        </p:nvSpPr>
        <p:spPr>
          <a:xfrm>
            <a:off x="539552" y="3404715"/>
            <a:ext cx="328327" cy="600349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000000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3923928" y="3284984"/>
            <a:ext cx="216024" cy="2376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le 9"/>
          <p:cNvSpPr/>
          <p:nvPr/>
        </p:nvSpPr>
        <p:spPr>
          <a:xfrm flipH="1">
            <a:off x="4751686" y="2115692"/>
            <a:ext cx="288727" cy="300608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8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4767263" y="2800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180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29816" y="404664"/>
            <a:ext cx="7486600" cy="731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it-IT" altLang="it-IT" sz="3200" b="1" kern="0" dirty="0" smtClean="0">
                <a:solidFill>
                  <a:srgbClr val="000099"/>
                </a:solidFill>
              </a:rPr>
              <a:t>MODIFICAZIONI IATROGENE</a:t>
            </a:r>
            <a:endParaRPr lang="it-IT" altLang="it-IT" sz="3200" b="1" kern="0" dirty="0">
              <a:solidFill>
                <a:srgbClr val="000099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30433" y="1372500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z="2000" b="1" dirty="0" smtClean="0">
                <a:solidFill>
                  <a:srgbClr val="FFFFFF"/>
                </a:solidFill>
                <a:latin typeface="Arial"/>
              </a:rPr>
              <a:t>radioterapia</a:t>
            </a:r>
            <a:endParaRPr lang="it-IT" sz="2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84568" y="1732828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z="2000" b="1" dirty="0" smtClean="0">
                <a:solidFill>
                  <a:srgbClr val="FFFFFF"/>
                </a:solidFill>
                <a:latin typeface="Arial"/>
              </a:rPr>
              <a:t>chemioterapia</a:t>
            </a:r>
            <a:endParaRPr lang="it-IT" sz="2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3" y="2276872"/>
            <a:ext cx="5091355" cy="3396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5580112" y="2451266"/>
            <a:ext cx="3490058" cy="3209982"/>
            <a:chOff x="5580112" y="2451266"/>
            <a:chExt cx="3490058" cy="320998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2" t="10438" r="57289"/>
            <a:stretch/>
          </p:blipFill>
          <p:spPr bwMode="auto">
            <a:xfrm>
              <a:off x="5808617" y="2451266"/>
              <a:ext cx="2848004" cy="2710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5580112" y="5261138"/>
              <a:ext cx="34900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it-IT" sz="2000" b="1" dirty="0">
                  <a:solidFill>
                    <a:srgbClr val="FFFFFF"/>
                  </a:solidFill>
                  <a:latin typeface="Arial"/>
                </a:rPr>
                <a:t>t</a:t>
              </a:r>
              <a:r>
                <a:rPr lang="it-IT" sz="2000" b="1" dirty="0" smtClean="0">
                  <a:solidFill>
                    <a:srgbClr val="FFFFFF"/>
                  </a:solidFill>
                  <a:latin typeface="Arial"/>
                </a:rPr>
                <a:t>erapia </a:t>
              </a:r>
              <a:r>
                <a:rPr lang="it-IT" sz="2000" b="1" dirty="0" err="1" smtClean="0">
                  <a:solidFill>
                    <a:srgbClr val="FFFFFF"/>
                  </a:solidFill>
                  <a:latin typeface="Arial"/>
                </a:rPr>
                <a:t>endovescicale</a:t>
              </a:r>
              <a:r>
                <a:rPr lang="it-IT" sz="20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it-IT" sz="2000" b="1" dirty="0" smtClean="0">
                  <a:solidFill>
                    <a:srgbClr val="FFFFFF"/>
                  </a:solidFill>
                  <a:latin typeface="Arial"/>
                </a:rPr>
                <a:t>BCG</a:t>
              </a:r>
              <a:endParaRPr lang="it-IT" sz="2000" b="1" dirty="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5966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4767263" y="2800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180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 descr="C:\Users\user\Desktop\CITO BZ\Mariella cito\citol.urin\immagini  cit.urin(casi)\aggreg.cell.urot.(catetere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9"/>
          <a:stretch/>
        </p:blipFill>
        <p:spPr bwMode="auto">
          <a:xfrm>
            <a:off x="323528" y="332656"/>
            <a:ext cx="4796160" cy="32403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979712" y="3573016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z="2000" b="1" dirty="0" smtClean="0">
                <a:solidFill>
                  <a:srgbClr val="002060"/>
                </a:solidFill>
                <a:latin typeface="Arial"/>
              </a:rPr>
              <a:t>catetere</a:t>
            </a:r>
            <a:r>
              <a:rPr lang="it-IT" sz="2000" dirty="0" smtClean="0">
                <a:solidFill>
                  <a:srgbClr val="000000"/>
                </a:solidFill>
                <a:latin typeface="Arial"/>
              </a:rPr>
              <a:t> </a:t>
            </a:r>
            <a:endParaRPr lang="it-IT" sz="20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995933" y="2983706"/>
            <a:ext cx="4994893" cy="3797732"/>
            <a:chOff x="3995933" y="2983706"/>
            <a:chExt cx="4994893" cy="3797732"/>
          </a:xfrm>
        </p:grpSpPr>
        <p:sp>
          <p:nvSpPr>
            <p:cNvPr id="3" name="CasellaDiTesto 2"/>
            <p:cNvSpPr txBox="1"/>
            <p:nvPr/>
          </p:nvSpPr>
          <p:spPr>
            <a:xfrm>
              <a:off x="5652120" y="6381328"/>
              <a:ext cx="18918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it-IT" sz="2000" b="1" dirty="0">
                  <a:solidFill>
                    <a:srgbClr val="002060"/>
                  </a:solidFill>
                  <a:latin typeface="Arial"/>
                </a:rPr>
                <a:t>v</a:t>
              </a:r>
              <a:r>
                <a:rPr lang="it-IT" sz="2000" b="1" dirty="0" smtClean="0">
                  <a:solidFill>
                    <a:srgbClr val="002060"/>
                  </a:solidFill>
                  <a:latin typeface="Arial"/>
                </a:rPr>
                <a:t>escica ileale </a:t>
              </a:r>
              <a:endParaRPr lang="it-IT" sz="2000" b="1" dirty="0">
                <a:solidFill>
                  <a:srgbClr val="002060"/>
                </a:solidFill>
                <a:latin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3" y="2983706"/>
              <a:ext cx="4994893" cy="3374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9115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209594" y="833797"/>
            <a:ext cx="46666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800" dirty="0" smtClean="0">
                <a:solidFill>
                  <a:srgbClr val="2D2D8A">
                    <a:lumMod val="75000"/>
                  </a:srgbClr>
                </a:solidFill>
                <a:latin typeface="Arial"/>
              </a:rPr>
              <a:t>cellule atipiche/neoplastiche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403834" y="1357017"/>
            <a:ext cx="6399213" cy="950914"/>
            <a:chOff x="901" y="1217"/>
            <a:chExt cx="4031" cy="599"/>
          </a:xfrm>
        </p:grpSpPr>
        <p:sp>
          <p:nvSpPr>
            <p:cNvPr id="8207" name="AutoShape 8"/>
            <p:cNvSpPr>
              <a:spLocks noChangeArrowheads="1"/>
            </p:cNvSpPr>
            <p:nvPr/>
          </p:nvSpPr>
          <p:spPr bwMode="auto">
            <a:xfrm>
              <a:off x="2772" y="1217"/>
              <a:ext cx="306" cy="308"/>
            </a:xfrm>
            <a:prstGeom prst="downArrow">
              <a:avLst>
                <a:gd name="adj1" fmla="val 50000"/>
                <a:gd name="adj2" fmla="val 31781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t-IT" sz="1800" smtClean="0">
                <a:solidFill>
                  <a:srgbClr val="FF00FF"/>
                </a:solidFill>
                <a:latin typeface="Arial"/>
              </a:endParaRPr>
            </a:p>
          </p:txBody>
        </p:sp>
        <p:sp>
          <p:nvSpPr>
            <p:cNvPr id="8208" name="Text Box 9"/>
            <p:cNvSpPr txBox="1">
              <a:spLocks noChangeArrowheads="1"/>
            </p:cNvSpPr>
            <p:nvPr/>
          </p:nvSpPr>
          <p:spPr bwMode="auto">
            <a:xfrm>
              <a:off x="901" y="1525"/>
              <a:ext cx="403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2400" b="1" dirty="0" smtClean="0">
                  <a:solidFill>
                    <a:srgbClr val="FFFFFF"/>
                  </a:solidFill>
                  <a:latin typeface="Arial"/>
                </a:rPr>
                <a:t>CARCINOMI UROTELIALI DI ALTO GRADO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905966" y="2659563"/>
            <a:ext cx="7410450" cy="2860675"/>
            <a:chOff x="385" y="1855"/>
            <a:chExt cx="4668" cy="1802"/>
          </a:xfrm>
        </p:grpSpPr>
        <p:pic>
          <p:nvPicPr>
            <p:cNvPr id="8204" name="Picture 14" descr="P110018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9" y="1984"/>
              <a:ext cx="2094" cy="16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203" name="Picture 12" descr="PC130108"/>
            <p:cNvPicPr>
              <a:picLocks noChangeAspect="1" noChangeArrowheads="1"/>
            </p:cNvPicPr>
            <p:nvPr/>
          </p:nvPicPr>
          <p:blipFill>
            <a:blip r:embed="rId4" cstate="print"/>
            <a:srcRect t="23512"/>
            <a:stretch>
              <a:fillRect/>
            </a:stretch>
          </p:blipFill>
          <p:spPr bwMode="auto">
            <a:xfrm>
              <a:off x="385" y="1984"/>
              <a:ext cx="2219" cy="167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205" name="Text Box 17"/>
            <p:cNvSpPr txBox="1">
              <a:spLocks noChangeArrowheads="1"/>
            </p:cNvSpPr>
            <p:nvPr/>
          </p:nvSpPr>
          <p:spPr bwMode="auto">
            <a:xfrm>
              <a:off x="632" y="1855"/>
              <a:ext cx="1628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dirty="0" smtClean="0">
                  <a:solidFill>
                    <a:srgbClr val="000000"/>
                  </a:solidFill>
                  <a:latin typeface="Arial"/>
                </a:rPr>
                <a:t>Carcinoma di tipo piatto</a:t>
              </a:r>
            </a:p>
          </p:txBody>
        </p:sp>
        <p:sp>
          <p:nvSpPr>
            <p:cNvPr id="8206" name="Text Box 18"/>
            <p:cNvSpPr txBox="1">
              <a:spLocks noChangeArrowheads="1"/>
            </p:cNvSpPr>
            <p:nvPr/>
          </p:nvSpPr>
          <p:spPr bwMode="auto">
            <a:xfrm>
              <a:off x="3087" y="1855"/>
              <a:ext cx="185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sz="1800" dirty="0" smtClean="0">
                  <a:solidFill>
                    <a:srgbClr val="000000"/>
                  </a:solidFill>
                  <a:latin typeface="Arial"/>
                </a:rPr>
                <a:t>Carcinoma di tipo papillare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5573" y="4459290"/>
            <a:ext cx="7562851" cy="2278063"/>
            <a:chOff x="315" y="2814"/>
            <a:chExt cx="4764" cy="1435"/>
          </a:xfrm>
        </p:grpSpPr>
        <p:pic>
          <p:nvPicPr>
            <p:cNvPr id="8201" name="Picture 2" descr="C:\Documents and Settings\user\Desktop\bk CITO E NEW\AP1-18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7539"/>
            <a:stretch/>
          </p:blipFill>
          <p:spPr bwMode="auto">
            <a:xfrm>
              <a:off x="315" y="2814"/>
              <a:ext cx="2310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2" name="Picture 16" descr="fig 2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 bright="-12000" contrast="18000"/>
            </a:blip>
            <a:srcRect l="9154" t="2175" r="1442" b="8696"/>
            <a:stretch/>
          </p:blipFill>
          <p:spPr bwMode="auto">
            <a:xfrm>
              <a:off x="2900" y="2814"/>
              <a:ext cx="2179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1246734" y="6035676"/>
            <a:ext cx="6732587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000" b="1" dirty="0" smtClean="0">
                <a:solidFill>
                  <a:srgbClr val="FFFFFF"/>
                </a:solidFill>
                <a:latin typeface="Arial"/>
              </a:rPr>
              <a:t>                                Diagnosi Citologica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000" b="1" dirty="0" smtClean="0">
                <a:solidFill>
                  <a:srgbClr val="FFFFFF"/>
                </a:solidFill>
                <a:latin typeface="Arial"/>
              </a:rPr>
              <a:t> POSITIVO PER CELLULE TUMORALI MALIGNE (CTM)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39552" y="200274"/>
            <a:ext cx="81203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ESAME </a:t>
            </a:r>
            <a:r>
              <a:rPr lang="it-I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CITOLOGICO </a:t>
            </a:r>
            <a:r>
              <a:rPr lang="it-IT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URINARIO </a:t>
            </a:r>
            <a:r>
              <a:rPr lang="it-IT" sz="3200" i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rileva la presenza di </a:t>
            </a:r>
            <a:endParaRPr lang="it-IT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79512" y="476672"/>
            <a:ext cx="87505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CARCINOMA UROTELIALE PAPILLARE DI BASSO GRADO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600" i="1" dirty="0" smtClean="0">
                <a:solidFill>
                  <a:srgbClr val="FFFFFF"/>
                </a:solidFill>
                <a:latin typeface="Arial"/>
              </a:rPr>
              <a:t>                                                </a:t>
            </a:r>
            <a:r>
              <a:rPr lang="it-IT" sz="1800" i="1" dirty="0" smtClean="0">
                <a:solidFill>
                  <a:srgbClr val="FFFFFF"/>
                </a:solidFill>
                <a:latin typeface="Arial"/>
              </a:rPr>
              <a:t>(non progredisce, ma recidiva)</a:t>
            </a:r>
          </a:p>
        </p:txBody>
      </p:sp>
      <p:pic>
        <p:nvPicPr>
          <p:cNvPr id="14344" name="Picture 8" descr="F0490-23-18c"/>
          <p:cNvPicPr>
            <a:picLocks noChangeAspect="1" noChangeArrowheads="1"/>
          </p:cNvPicPr>
          <p:nvPr/>
        </p:nvPicPr>
        <p:blipFill>
          <a:blip r:embed="rId3" cstate="print">
            <a:lum contrast="-24000"/>
          </a:blip>
          <a:srcRect l="1680" t="864" r="630" b="26105"/>
          <a:stretch>
            <a:fillRect/>
          </a:stretch>
        </p:blipFill>
        <p:spPr bwMode="auto">
          <a:xfrm>
            <a:off x="2123728" y="1695719"/>
            <a:ext cx="4923422" cy="290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789491" y="122260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t-IT" sz="1800" b="1" dirty="0">
                <a:solidFill>
                  <a:srgbClr val="FFFFFF"/>
                </a:solidFill>
                <a:latin typeface="Arial"/>
              </a:rPr>
              <a:t>p</a:t>
            </a:r>
            <a:r>
              <a:rPr lang="it-IT" sz="1800" b="1" dirty="0" smtClean="0">
                <a:solidFill>
                  <a:srgbClr val="FFFFFF"/>
                </a:solidFill>
                <a:latin typeface="Arial"/>
              </a:rPr>
              <a:t>iù frequente</a:t>
            </a:r>
            <a:endParaRPr lang="it-IT" sz="1800" b="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uppo 5"/>
          <p:cNvGrpSpPr/>
          <p:nvPr/>
        </p:nvGrpSpPr>
        <p:grpSpPr>
          <a:xfrm>
            <a:off x="2153002" y="4718322"/>
            <a:ext cx="4893211" cy="1590998"/>
            <a:chOff x="2225010" y="4718322"/>
            <a:chExt cx="4893211" cy="1590998"/>
          </a:xfrm>
        </p:grpSpPr>
        <p:grpSp>
          <p:nvGrpSpPr>
            <p:cNvPr id="3" name="Gruppo 15"/>
            <p:cNvGrpSpPr>
              <a:grpSpLocks/>
            </p:cNvGrpSpPr>
            <p:nvPr/>
          </p:nvGrpSpPr>
          <p:grpSpPr bwMode="auto">
            <a:xfrm>
              <a:off x="2225010" y="4725962"/>
              <a:ext cx="4893211" cy="1583358"/>
              <a:chOff x="2008808" y="4842119"/>
              <a:chExt cx="4893211" cy="1583358"/>
            </a:xfrm>
          </p:grpSpPr>
          <p:grpSp>
            <p:nvGrpSpPr>
              <p:cNvPr id="5" name="Gruppo 14"/>
              <p:cNvGrpSpPr>
                <a:grpSpLocks/>
              </p:cNvGrpSpPr>
              <p:nvPr/>
            </p:nvGrpSpPr>
            <p:grpSpPr bwMode="auto">
              <a:xfrm>
                <a:off x="2008808" y="5502147"/>
                <a:ext cx="4893211" cy="923330"/>
                <a:chOff x="2008808" y="5502147"/>
                <a:chExt cx="4893211" cy="923330"/>
              </a:xfrm>
            </p:grpSpPr>
            <p:sp>
              <p:nvSpPr>
                <p:cNvPr id="922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075878" y="5635130"/>
                  <a:ext cx="1826141" cy="646331"/>
                </a:xfrm>
                <a:prstGeom prst="rect">
                  <a:avLst/>
                </a:prstGeom>
                <a:noFill/>
                <a:ln w="50800">
                  <a:solidFill>
                    <a:srgbClr val="000099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sz="1800" b="1" dirty="0" smtClean="0">
                      <a:solidFill>
                        <a:srgbClr val="FFFFFF"/>
                      </a:solidFill>
                      <a:latin typeface="Arial"/>
                    </a:rPr>
                    <a:t>Ca papillare</a:t>
                  </a:r>
                </a:p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sz="1800" b="1" dirty="0" smtClean="0">
                      <a:solidFill>
                        <a:srgbClr val="FFFFFF"/>
                      </a:solidFill>
                      <a:latin typeface="Arial"/>
                    </a:rPr>
                    <a:t>di basso grado</a:t>
                  </a:r>
                </a:p>
              </p:txBody>
            </p:sp>
            <p:sp>
              <p:nvSpPr>
                <p:cNvPr id="923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008808" y="5502147"/>
                  <a:ext cx="2274982" cy="923330"/>
                </a:xfrm>
                <a:prstGeom prst="rect">
                  <a:avLst/>
                </a:prstGeom>
                <a:noFill/>
                <a:ln w="50800">
                  <a:solidFill>
                    <a:schemeClr val="accent2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sz="1800" b="1" dirty="0" smtClean="0">
                      <a:solidFill>
                        <a:srgbClr val="FFFFFF"/>
                      </a:solidFill>
                      <a:latin typeface="Arial"/>
                    </a:rPr>
                    <a:t>Iperplasia papillare</a:t>
                  </a:r>
                </a:p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sz="1800" b="1" dirty="0" smtClean="0">
                      <a:solidFill>
                        <a:srgbClr val="FFFFFF"/>
                      </a:solidFill>
                      <a:latin typeface="Arial"/>
                    </a:rPr>
                    <a:t>Nefrolitiasi</a:t>
                  </a:r>
                </a:p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sz="1800" b="1" dirty="0" smtClean="0">
                      <a:solidFill>
                        <a:srgbClr val="FFFFFF"/>
                      </a:solidFill>
                      <a:latin typeface="Arial"/>
                    </a:rPr>
                    <a:t>Trauma</a:t>
                  </a:r>
                </a:p>
              </p:txBody>
            </p:sp>
          </p:grpSp>
          <p:sp>
            <p:nvSpPr>
              <p:cNvPr id="9227" name="Line 13"/>
              <p:cNvSpPr>
                <a:spLocks noChangeShapeType="1"/>
              </p:cNvSpPr>
              <p:nvPr/>
            </p:nvSpPr>
            <p:spPr bwMode="auto">
              <a:xfrm flipH="1">
                <a:off x="3268783" y="4842119"/>
                <a:ext cx="1087015" cy="50323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it-IT" sz="1800" smtClean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4781129" y="4718322"/>
              <a:ext cx="1087015" cy="55191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t-IT" sz="1800" smtClean="0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0663" y="188913"/>
            <a:ext cx="5113337" cy="380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818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5525"/>
          </a:xfrm>
          <a:solidFill>
            <a:srgbClr val="F2F2F2"/>
          </a:solidFill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it-IT" sz="6000" b="1" smtClean="0">
                <a:solidFill>
                  <a:schemeClr val="accent2"/>
                </a:solidFill>
                <a:latin typeface="Arial Narrow" pitchFamily="34" charset="0"/>
              </a:rPr>
              <a:t>E</a:t>
            </a:r>
            <a:r>
              <a:rPr lang="it-IT" sz="6000" smtClean="0">
                <a:solidFill>
                  <a:schemeClr val="accent2"/>
                </a:solidFill>
                <a:latin typeface="Arial Narrow" pitchFamily="34" charset="0"/>
              </a:rPr>
              <a:t>same</a:t>
            </a:r>
            <a:r>
              <a:rPr lang="it-IT" sz="6000" b="1" smtClean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it-IT" sz="6000" smtClean="0">
                <a:solidFill>
                  <a:schemeClr val="accent2"/>
                </a:solidFill>
                <a:latin typeface="Arial Narrow" pitchFamily="34" charset="0"/>
              </a:rPr>
              <a:t>obiettivo</a:t>
            </a:r>
            <a:endParaRPr lang="it-IT" sz="5400" smtClean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0825" y="981075"/>
            <a:ext cx="8135938" cy="417512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it-IT" sz="270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endParaRPr lang="it-IT" sz="270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700" smtClean="0">
                <a:latin typeface="Arial Narrow" pitchFamily="34" charset="0"/>
              </a:rPr>
              <a:t>PA </a:t>
            </a:r>
            <a:r>
              <a:rPr lang="it-IT" sz="2700" b="1" smtClean="0">
                <a:latin typeface="Arial Narrow" pitchFamily="34" charset="0"/>
              </a:rPr>
              <a:t>132/76</a:t>
            </a:r>
            <a:r>
              <a:rPr lang="it-IT" sz="2700" smtClean="0">
                <a:latin typeface="Arial Narrow" pitchFamily="34" charset="0"/>
              </a:rPr>
              <a:t>mmHg   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it-IT" sz="2700" b="1" smtClean="0">
                <a:latin typeface="Arial Narrow" pitchFamily="34" charset="0"/>
              </a:rPr>
              <a:t>     </a:t>
            </a:r>
            <a:r>
              <a:rPr lang="it-IT" sz="2700" smtClean="0">
                <a:latin typeface="Arial Narrow" pitchFamily="34" charset="0"/>
              </a:rPr>
              <a:t>FC </a:t>
            </a:r>
            <a:r>
              <a:rPr lang="it-IT" sz="2700" b="1" smtClean="0">
                <a:latin typeface="Arial Narrow" pitchFamily="34" charset="0"/>
              </a:rPr>
              <a:t>78 </a:t>
            </a:r>
            <a:r>
              <a:rPr lang="it-IT" sz="2700" smtClean="0">
                <a:latin typeface="Arial Narrow" pitchFamily="34" charset="0"/>
              </a:rPr>
              <a:t>bpmR </a:t>
            </a:r>
          </a:p>
          <a:p>
            <a:pPr>
              <a:lnSpc>
                <a:spcPct val="90000"/>
              </a:lnSpc>
            </a:pPr>
            <a:endParaRPr lang="it-IT" sz="2700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700" smtClean="0">
                <a:latin typeface="Arial Narrow" pitchFamily="34" charset="0"/>
              </a:rPr>
              <a:t>Cute e mucose rosee</a:t>
            </a:r>
          </a:p>
          <a:p>
            <a:pPr>
              <a:lnSpc>
                <a:spcPct val="90000"/>
              </a:lnSpc>
            </a:pPr>
            <a:endParaRPr lang="it-IT" sz="2700" b="1" smtClean="0"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700" smtClean="0">
                <a:latin typeface="Arial Narrow" pitchFamily="34" charset="0"/>
              </a:rPr>
              <a:t>Addome trattabile, lievemente dolorabile ai quadranti inferiori &gt; a sinistra, Bloomberg </a:t>
            </a:r>
            <a:r>
              <a:rPr lang="it-IT" sz="2700" b="1" smtClean="0">
                <a:latin typeface="Arial Narrow" pitchFamily="34" charset="0"/>
              </a:rPr>
              <a:t>negativo</a:t>
            </a:r>
            <a:r>
              <a:rPr lang="it-IT" sz="2700" smtClean="0">
                <a:latin typeface="Arial Narrow" pitchFamily="34" charset="0"/>
              </a:rPr>
              <a:t>, Giordano </a:t>
            </a:r>
            <a:r>
              <a:rPr lang="it-IT" sz="2700" b="1" smtClean="0">
                <a:latin typeface="Arial Narrow" pitchFamily="34" charset="0"/>
              </a:rPr>
              <a:t>negativo </a:t>
            </a:r>
            <a:r>
              <a:rPr lang="it-IT" sz="2700" smtClean="0">
                <a:latin typeface="Arial Narrow" pitchFamily="34" charset="0"/>
              </a:rPr>
              <a:t>bilateralmente</a:t>
            </a:r>
            <a:endParaRPr lang="it-IT" sz="3400" smtClean="0">
              <a:solidFill>
                <a:srgbClr val="1F497D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endParaRPr lang="it-IT" sz="3400" smtClean="0">
              <a:solidFill>
                <a:srgbClr val="953735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3400" b="1" smtClean="0">
                <a:solidFill>
                  <a:srgbClr val="953735"/>
                </a:solidFill>
                <a:latin typeface="Arial Narrow" pitchFamily="34" charset="0"/>
              </a:rPr>
              <a:t>Urostick: </a:t>
            </a:r>
            <a:r>
              <a:rPr lang="it-IT" sz="2700" smtClean="0">
                <a:solidFill>
                  <a:srgbClr val="953735"/>
                </a:solidFill>
                <a:latin typeface="Arial Narrow" pitchFamily="34" charset="0"/>
              </a:rPr>
              <a:t> GR++, GB ++, Nitriti+</a:t>
            </a:r>
            <a:endParaRPr lang="it-IT" sz="3400" smtClean="0">
              <a:solidFill>
                <a:srgbClr val="953735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6160895" y="2420888"/>
            <a:ext cx="1633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FFFF00"/>
                </a:solidFill>
                <a:latin typeface="Arial"/>
              </a:rPr>
              <a:t>RIPETIZIONE</a:t>
            </a:r>
          </a:p>
        </p:txBody>
      </p:sp>
      <p:sp>
        <p:nvSpPr>
          <p:cNvPr id="10242" name="CasellaDiTesto 4"/>
          <p:cNvSpPr txBox="1">
            <a:spLocks noChangeArrowheads="1"/>
          </p:cNvSpPr>
          <p:nvPr/>
        </p:nvSpPr>
        <p:spPr bwMode="auto">
          <a:xfrm>
            <a:off x="3310647" y="745540"/>
            <a:ext cx="24854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COSA FARE?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179445" cy="1682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764687"/>
            <a:ext cx="2915111" cy="204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6977786" y="4787860"/>
            <a:ext cx="1770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sz="1800" b="1" dirty="0" smtClean="0">
                <a:solidFill>
                  <a:srgbClr val="CC0099"/>
                </a:solidFill>
                <a:latin typeface="Arial"/>
              </a:rPr>
              <a:t>CISTOSCOPIA</a:t>
            </a:r>
          </a:p>
        </p:txBody>
      </p:sp>
      <p:grpSp>
        <p:nvGrpSpPr>
          <p:cNvPr id="2" name="Gruppo 18"/>
          <p:cNvGrpSpPr/>
          <p:nvPr/>
        </p:nvGrpSpPr>
        <p:grpSpPr>
          <a:xfrm>
            <a:off x="323528" y="1907540"/>
            <a:ext cx="4824536" cy="1377444"/>
            <a:chOff x="323528" y="1907540"/>
            <a:chExt cx="4824536" cy="1377444"/>
          </a:xfrm>
        </p:grpSpPr>
        <p:sp>
          <p:nvSpPr>
            <p:cNvPr id="4" name="CasellaDiTesto 3"/>
            <p:cNvSpPr txBox="1"/>
            <p:nvPr/>
          </p:nvSpPr>
          <p:spPr>
            <a:xfrm>
              <a:off x="395536" y="2915652"/>
              <a:ext cx="4752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it-IT" sz="1800" dirty="0" smtClean="0">
                  <a:solidFill>
                    <a:srgbClr val="FFFFFF"/>
                  </a:solidFill>
                  <a:latin typeface="Arial"/>
                </a:rPr>
                <a:t>infiammatorio con alterazioni cellulari dubbie </a:t>
              </a:r>
              <a:endParaRPr lang="it-IT" sz="18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23528" y="2411596"/>
              <a:ext cx="3102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it-IT" sz="1800" dirty="0" smtClean="0">
                  <a:solidFill>
                    <a:srgbClr val="FFFFFF"/>
                  </a:solidFill>
                  <a:latin typeface="Arial"/>
                </a:rPr>
                <a:t> intensamente infiammatorio</a:t>
              </a:r>
              <a:endParaRPr lang="it-IT" sz="18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395536" y="1907540"/>
              <a:ext cx="2604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it-IT" sz="1800" dirty="0" err="1" smtClean="0">
                  <a:solidFill>
                    <a:srgbClr val="FFFFFF"/>
                  </a:solidFill>
                  <a:latin typeface="Arial"/>
                </a:rPr>
                <a:t>ipocellulato</a:t>
              </a:r>
              <a:r>
                <a:rPr lang="it-IT" sz="1800" dirty="0" smtClean="0">
                  <a:solidFill>
                    <a:srgbClr val="FFFFFF"/>
                  </a:solidFill>
                  <a:latin typeface="Arial"/>
                </a:rPr>
                <a:t>/inadeguato</a:t>
              </a:r>
              <a:endParaRPr lang="it-IT" sz="1800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" name="Parentesi graffa chiusa 4"/>
          <p:cNvSpPr/>
          <p:nvPr/>
        </p:nvSpPr>
        <p:spPr>
          <a:xfrm>
            <a:off x="4863902" y="1910006"/>
            <a:ext cx="568324" cy="1374978"/>
          </a:xfrm>
          <a:prstGeom prst="rightBrace">
            <a:avLst>
              <a:gd name="adj1" fmla="val 26210"/>
              <a:gd name="adj2" fmla="val 509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7" name="Freccia circolare a destra 6"/>
          <p:cNvSpPr/>
          <p:nvPr/>
        </p:nvSpPr>
        <p:spPr>
          <a:xfrm>
            <a:off x="5813342" y="4437112"/>
            <a:ext cx="1164444" cy="720080"/>
          </a:xfrm>
          <a:prstGeom prst="curvedRightArrow">
            <a:avLst/>
          </a:prstGeom>
          <a:solidFill>
            <a:srgbClr val="00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000000"/>
              </a:solidFill>
            </a:endParaRPr>
          </a:p>
        </p:txBody>
      </p:sp>
      <p:grpSp>
        <p:nvGrpSpPr>
          <p:cNvPr id="3" name="Gruppo 19"/>
          <p:cNvGrpSpPr/>
          <p:nvPr/>
        </p:nvGrpSpPr>
        <p:grpSpPr>
          <a:xfrm>
            <a:off x="3347864" y="4067780"/>
            <a:ext cx="2287806" cy="1377444"/>
            <a:chOff x="3347864" y="4067780"/>
            <a:chExt cx="2287806" cy="1377444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3347864" y="5075892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it-IT" sz="1800" dirty="0" smtClean="0">
                  <a:solidFill>
                    <a:srgbClr val="002060"/>
                  </a:solidFill>
                  <a:latin typeface="Arial"/>
                </a:rPr>
                <a:t>neoplastico</a:t>
              </a:r>
              <a:endParaRPr lang="it-IT" sz="1800" dirty="0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347864" y="4067780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it-IT" sz="1800" dirty="0" smtClean="0">
                  <a:solidFill>
                    <a:srgbClr val="002060"/>
                  </a:solidFill>
                  <a:latin typeface="Arial"/>
                </a:rPr>
                <a:t>displastico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3347864" y="4571836"/>
              <a:ext cx="2287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it-IT" sz="1800" dirty="0">
                  <a:solidFill>
                    <a:srgbClr val="002060"/>
                  </a:solidFill>
                  <a:latin typeface="Arial"/>
                </a:rPr>
                <a:t>s</a:t>
              </a:r>
              <a:r>
                <a:rPr lang="it-IT" sz="1800" dirty="0" smtClean="0">
                  <a:solidFill>
                    <a:srgbClr val="002060"/>
                  </a:solidFill>
                  <a:latin typeface="Arial"/>
                </a:rPr>
                <a:t>ospetto neoplastico</a:t>
              </a:r>
              <a:endParaRPr lang="it-IT" sz="1800" dirty="0">
                <a:solidFill>
                  <a:srgbClr val="002060"/>
                </a:solidFill>
                <a:latin typeface="Arial"/>
              </a:endParaRPr>
            </a:p>
          </p:txBody>
        </p:sp>
      </p:grpSp>
      <p:sp>
        <p:nvSpPr>
          <p:cNvPr id="16" name="Parentesi graffa chiusa 15"/>
          <p:cNvSpPr/>
          <p:nvPr/>
        </p:nvSpPr>
        <p:spPr>
          <a:xfrm>
            <a:off x="5436096" y="4077072"/>
            <a:ext cx="291902" cy="1381862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002060"/>
              </a:solidFill>
            </a:endParaRPr>
          </a:p>
        </p:txBody>
      </p:sp>
      <p:sp>
        <p:nvSpPr>
          <p:cNvPr id="17" name="Freccia a destra con strisce 16"/>
          <p:cNvSpPr/>
          <p:nvPr/>
        </p:nvSpPr>
        <p:spPr>
          <a:xfrm>
            <a:off x="5580112" y="2485410"/>
            <a:ext cx="434653" cy="295518"/>
          </a:xfrm>
          <a:prstGeom prst="stripedRightArrow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it-IT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728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 animBg="1"/>
      <p:bldP spid="7" grpId="0" animBg="1"/>
      <p:bldP spid="16" grpId="0" animBg="1"/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it-IT" b="1" u="sng" smtClean="0">
                <a:latin typeface="Arial Narrow" pitchFamily="34" charset="0"/>
              </a:rPr>
              <a:t>TAKE HOME MESSAGES:</a:t>
            </a:r>
          </a:p>
        </p:txBody>
      </p:sp>
      <p:graphicFrame>
        <p:nvGraphicFramePr>
          <p:cNvPr id="9" name="Diagramma 8"/>
          <p:cNvGraphicFramePr/>
          <p:nvPr/>
        </p:nvGraphicFramePr>
        <p:xfrm>
          <a:off x="0" y="980728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484313"/>
            <a:ext cx="3668713" cy="2527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584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5525"/>
          </a:xfrm>
          <a:solidFill>
            <a:srgbClr val="F2F2F2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it-IT" sz="6000" b="1" smtClean="0">
                <a:latin typeface="Arial Narrow" pitchFamily="34" charset="0"/>
              </a:rPr>
              <a:t>I</a:t>
            </a:r>
            <a:r>
              <a:rPr lang="it-IT" sz="6000" smtClean="0">
                <a:latin typeface="Arial Narrow" pitchFamily="34" charset="0"/>
              </a:rPr>
              <a:t>potesi</a:t>
            </a:r>
            <a:r>
              <a:rPr lang="it-IT" sz="6000" b="1" smtClean="0">
                <a:latin typeface="Arial Narrow" pitchFamily="34" charset="0"/>
              </a:rPr>
              <a:t> </a:t>
            </a:r>
            <a:r>
              <a:rPr lang="it-IT" sz="6000" smtClean="0">
                <a:latin typeface="Arial Narrow" pitchFamily="34" charset="0"/>
              </a:rPr>
              <a:t>diagnostiche</a:t>
            </a:r>
            <a:endParaRPr lang="it-IT" sz="5400" smtClean="0">
              <a:latin typeface="Arial Narrow" pitchFamily="34" charset="0"/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50825" y="1628775"/>
            <a:ext cx="86931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sz="3200" b="1"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it-IT" sz="3200" b="1"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it-IT" sz="4800" b="1" u="sng">
                <a:latin typeface="Calibri" pitchFamily="34" charset="0"/>
              </a:rPr>
              <a:t>Infezione?</a:t>
            </a: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it-IT" sz="3200" b="1">
                <a:latin typeface="Calibri" pitchFamily="34" charset="0"/>
              </a:rPr>
              <a:t>Neoplasia Vescicale (Benigna/Maligna)?</a:t>
            </a: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it-IT" sz="3200" b="1">
                <a:latin typeface="Calibri" pitchFamily="34" charset="0"/>
              </a:rPr>
              <a:t>K Alte Vie Escretrici?</a:t>
            </a: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it-IT" sz="3200" b="1">
                <a:latin typeface="Calibri" pitchFamily="34" charset="0"/>
              </a:rPr>
              <a:t>Nefropatia?</a:t>
            </a: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it-IT" sz="3200" b="1">
                <a:latin typeface="Calibri" pitchFamily="34" charset="0"/>
              </a:rPr>
              <a:t>Finta ematuria?</a:t>
            </a: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it-IT" sz="3200"/>
              <a:t>Calcolosi?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OCNOTE">
  <a:themeElements>
    <a:clrScheme name="BLOCNOTE 1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BLOCNO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OCNOTE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OCNOTE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OCNO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OCNOTE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2998</Words>
  <Application>Microsoft Office PowerPoint</Application>
  <PresentationFormat>Presentazione su schermo (4:3)</PresentationFormat>
  <Paragraphs>445</Paragraphs>
  <Slides>81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Titoli diapositive</vt:lpstr>
      </vt:variant>
      <vt:variant>
        <vt:i4>81</vt:i4>
      </vt:variant>
    </vt:vector>
  </HeadingPairs>
  <TitlesOfParts>
    <vt:vector size="88" baseType="lpstr">
      <vt:lpstr>Tema di Office</vt:lpstr>
      <vt:lpstr>1_Tema di Office</vt:lpstr>
      <vt:lpstr>Struttura predefinita</vt:lpstr>
      <vt:lpstr>1_Struttura predefinita</vt:lpstr>
      <vt:lpstr>BLOCNOTE</vt:lpstr>
      <vt:lpstr>2_Tema di Office</vt:lpstr>
      <vt:lpstr>2_Struttura predefinita</vt:lpstr>
      <vt:lpstr>Presentazione standard di PowerPoint</vt:lpstr>
      <vt:lpstr>Ematuria</vt:lpstr>
      <vt:lpstr>Presentazione standard di PowerPoint</vt:lpstr>
      <vt:lpstr>Presentazione standard di PowerPoint</vt:lpstr>
      <vt:lpstr>NICOLA 55 aa</vt:lpstr>
      <vt:lpstr>NICOLA 55 aa</vt:lpstr>
      <vt:lpstr>Soggettività </vt:lpstr>
      <vt:lpstr>Esame obiettivo</vt:lpstr>
      <vt:lpstr>Ipotesi diagnostiche</vt:lpstr>
      <vt:lpstr>Presentazione standard di PowerPoint</vt:lpstr>
      <vt:lpstr> 1) Esame urine  2) Urinocoltura</vt:lpstr>
      <vt:lpstr>Citologico urinario SU 3 CAMPIONI DI URINE</vt:lpstr>
      <vt:lpstr>Dubbi </vt:lpstr>
      <vt:lpstr>Presentazione standard di PowerPoint</vt:lpstr>
      <vt:lpstr>EMATURIA</vt:lpstr>
      <vt:lpstr>CLASSIFICAZIONE  ETIOPATOGENETICA</vt:lpstr>
      <vt:lpstr>PSEUDOEMATURIA </vt:lpstr>
      <vt:lpstr>EMATURIA “MEDICA”</vt:lpstr>
      <vt:lpstr>EMATURIA “UROLOGICA”</vt:lpstr>
      <vt:lpstr>EMATURIA “UROLOGICA”</vt:lpstr>
      <vt:lpstr>ITER DIAGNOSTICO</vt:lpstr>
      <vt:lpstr>ANAMNESI</vt:lpstr>
      <vt:lpstr>CARATTERISTICHE  dell’EMATURIA</vt:lpstr>
      <vt:lpstr>ESAME OBIETTIVO</vt:lpstr>
      <vt:lpstr>ESAMI EMATOCHIMICI</vt:lpstr>
      <vt:lpstr>ESAME  DELL’URINA</vt:lpstr>
      <vt:lpstr>ECOGRAFIA APPARATO URINARIO</vt:lpstr>
      <vt:lpstr>Rx ADDOME DIRETTO</vt:lpstr>
      <vt:lpstr>EMATURIA “MEDICA” ITER DIAGNOSTICO</vt:lpstr>
      <vt:lpstr>EMATURIA “UROLOGICA” ITER DIAGNOSTICO</vt:lpstr>
      <vt:lpstr>Presentazione standard di PowerPoint</vt:lpstr>
      <vt:lpstr>Presentazione standard di PowerPoint</vt:lpstr>
      <vt:lpstr>Presentazione standard di PowerPoint</vt:lpstr>
      <vt:lpstr>CONCLUSIONI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ANTIBIOTICI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QUANDO SONO IN CAUSA I GRAM POSITIVI?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TAKE HOME MESSAGES: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Insufficienza renale cronica</dc:title>
  <dc:creator>lorenzo zanini</dc:creator>
  <cp:lastModifiedBy>Ospiti</cp:lastModifiedBy>
  <cp:revision>137</cp:revision>
  <dcterms:created xsi:type="dcterms:W3CDTF">2014-03-05T19:41:39Z</dcterms:created>
  <dcterms:modified xsi:type="dcterms:W3CDTF">2014-05-24T06:42:07Z</dcterms:modified>
</cp:coreProperties>
</file>