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63"/>
  </p:notesMasterIdLst>
  <p:sldIdLst>
    <p:sldId id="258" r:id="rId4"/>
    <p:sldId id="294" r:id="rId5"/>
    <p:sldId id="365" r:id="rId6"/>
    <p:sldId id="405" r:id="rId7"/>
    <p:sldId id="406" r:id="rId8"/>
    <p:sldId id="413" r:id="rId9"/>
    <p:sldId id="334" r:id="rId10"/>
    <p:sldId id="335"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4" r:id="rId27"/>
    <p:sldId id="355" r:id="rId28"/>
    <p:sldId id="356" r:id="rId29"/>
    <p:sldId id="357" r:id="rId30"/>
    <p:sldId id="358" r:id="rId31"/>
    <p:sldId id="308" r:id="rId32"/>
    <p:sldId id="261" r:id="rId33"/>
    <p:sldId id="262" r:id="rId34"/>
    <p:sldId id="263" r:id="rId35"/>
    <p:sldId id="316" r:id="rId36"/>
    <p:sldId id="295" r:id="rId37"/>
    <p:sldId id="296" r:id="rId38"/>
    <p:sldId id="297" r:id="rId39"/>
    <p:sldId id="321" r:id="rId40"/>
    <p:sldId id="333" r:id="rId41"/>
    <p:sldId id="322" r:id="rId42"/>
    <p:sldId id="323" r:id="rId43"/>
    <p:sldId id="324" r:id="rId44"/>
    <p:sldId id="298" r:id="rId45"/>
    <p:sldId id="299" r:id="rId46"/>
    <p:sldId id="300" r:id="rId47"/>
    <p:sldId id="301" r:id="rId48"/>
    <p:sldId id="302" r:id="rId49"/>
    <p:sldId id="304" r:id="rId50"/>
    <p:sldId id="312" r:id="rId51"/>
    <p:sldId id="318" r:id="rId52"/>
    <p:sldId id="317" r:id="rId53"/>
    <p:sldId id="325" r:id="rId54"/>
    <p:sldId id="326" r:id="rId55"/>
    <p:sldId id="327" r:id="rId56"/>
    <p:sldId id="305" r:id="rId57"/>
    <p:sldId id="408" r:id="rId58"/>
    <p:sldId id="409" r:id="rId59"/>
    <p:sldId id="410" r:id="rId60"/>
    <p:sldId id="411" r:id="rId61"/>
    <p:sldId id="412" r:id="rId62"/>
  </p:sldIdLst>
  <p:sldSz cx="9144000" cy="6858000" type="screen4x3"/>
  <p:notesSz cx="6858000" cy="9144000"/>
  <p:defaultTextStyle>
    <a:defPPr>
      <a:defRPr lang="it-IT"/>
    </a:defPPr>
    <a:lvl1pPr algn="l" rtl="0" fontAlgn="base">
      <a:spcBef>
        <a:spcPct val="0"/>
      </a:spcBef>
      <a:spcAft>
        <a:spcPct val="0"/>
      </a:spcAft>
      <a:defRPr sz="2400" b="1" kern="1200">
        <a:solidFill>
          <a:srgbClr val="FF0000"/>
        </a:solidFill>
        <a:latin typeface="Arial" charset="0"/>
        <a:ea typeface="+mn-ea"/>
        <a:cs typeface="+mn-cs"/>
      </a:defRPr>
    </a:lvl1pPr>
    <a:lvl2pPr marL="457200" algn="l" rtl="0" fontAlgn="base">
      <a:spcBef>
        <a:spcPct val="0"/>
      </a:spcBef>
      <a:spcAft>
        <a:spcPct val="0"/>
      </a:spcAft>
      <a:defRPr sz="2400" b="1" kern="1200">
        <a:solidFill>
          <a:srgbClr val="FF0000"/>
        </a:solidFill>
        <a:latin typeface="Arial" charset="0"/>
        <a:ea typeface="+mn-ea"/>
        <a:cs typeface="+mn-cs"/>
      </a:defRPr>
    </a:lvl2pPr>
    <a:lvl3pPr marL="914400" algn="l" rtl="0" fontAlgn="base">
      <a:spcBef>
        <a:spcPct val="0"/>
      </a:spcBef>
      <a:spcAft>
        <a:spcPct val="0"/>
      </a:spcAft>
      <a:defRPr sz="2400" b="1" kern="1200">
        <a:solidFill>
          <a:srgbClr val="FF0000"/>
        </a:solidFill>
        <a:latin typeface="Arial" charset="0"/>
        <a:ea typeface="+mn-ea"/>
        <a:cs typeface="+mn-cs"/>
      </a:defRPr>
    </a:lvl3pPr>
    <a:lvl4pPr marL="1371600" algn="l" rtl="0" fontAlgn="base">
      <a:spcBef>
        <a:spcPct val="0"/>
      </a:spcBef>
      <a:spcAft>
        <a:spcPct val="0"/>
      </a:spcAft>
      <a:defRPr sz="2400" b="1" kern="1200">
        <a:solidFill>
          <a:srgbClr val="FF0000"/>
        </a:solidFill>
        <a:latin typeface="Arial" charset="0"/>
        <a:ea typeface="+mn-ea"/>
        <a:cs typeface="+mn-cs"/>
      </a:defRPr>
    </a:lvl4pPr>
    <a:lvl5pPr marL="1828800" algn="l" rtl="0" fontAlgn="base">
      <a:spcBef>
        <a:spcPct val="0"/>
      </a:spcBef>
      <a:spcAft>
        <a:spcPct val="0"/>
      </a:spcAft>
      <a:defRPr sz="2400" b="1" kern="1200">
        <a:solidFill>
          <a:srgbClr val="FF0000"/>
        </a:solidFill>
        <a:latin typeface="Arial" charset="0"/>
        <a:ea typeface="+mn-ea"/>
        <a:cs typeface="+mn-cs"/>
      </a:defRPr>
    </a:lvl5pPr>
    <a:lvl6pPr marL="2286000" algn="l" defTabSz="914400" rtl="0" eaLnBrk="1" latinLnBrk="0" hangingPunct="1">
      <a:defRPr sz="2400" b="1" kern="1200">
        <a:solidFill>
          <a:srgbClr val="FF0000"/>
        </a:solidFill>
        <a:latin typeface="Arial" charset="0"/>
        <a:ea typeface="+mn-ea"/>
        <a:cs typeface="+mn-cs"/>
      </a:defRPr>
    </a:lvl6pPr>
    <a:lvl7pPr marL="2743200" algn="l" defTabSz="914400" rtl="0" eaLnBrk="1" latinLnBrk="0" hangingPunct="1">
      <a:defRPr sz="2400" b="1" kern="1200">
        <a:solidFill>
          <a:srgbClr val="FF0000"/>
        </a:solidFill>
        <a:latin typeface="Arial" charset="0"/>
        <a:ea typeface="+mn-ea"/>
        <a:cs typeface="+mn-cs"/>
      </a:defRPr>
    </a:lvl7pPr>
    <a:lvl8pPr marL="3200400" algn="l" defTabSz="914400" rtl="0" eaLnBrk="1" latinLnBrk="0" hangingPunct="1">
      <a:defRPr sz="2400" b="1" kern="1200">
        <a:solidFill>
          <a:srgbClr val="FF0000"/>
        </a:solidFill>
        <a:latin typeface="Arial" charset="0"/>
        <a:ea typeface="+mn-ea"/>
        <a:cs typeface="+mn-cs"/>
      </a:defRPr>
    </a:lvl8pPr>
    <a:lvl9pPr marL="3657600" algn="l" defTabSz="914400" rtl="0" eaLnBrk="1" latinLnBrk="0" hangingPunct="1">
      <a:defRPr sz="2400" b="1"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DDDDDD"/>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7" d="100"/>
          <a:sy n="67" d="100"/>
        </p:scale>
        <p:origin x="-52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defRPr sz="1200" b="0">
                <a:solidFill>
                  <a:schemeClr val="tx1"/>
                </a:solidFill>
                <a:latin typeface="Arial" pitchFamily="34" charset="0"/>
              </a:defRPr>
            </a:lvl1pPr>
          </a:lstStyle>
          <a:p>
            <a:pPr>
              <a:defRPr/>
            </a:pPr>
            <a:endParaRPr lang="it-IT"/>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0"/>
              </a:spcBef>
              <a:defRPr sz="1200" b="0">
                <a:solidFill>
                  <a:schemeClr val="tx1"/>
                </a:solidFill>
                <a:latin typeface="Arial" pitchFamily="34" charset="0"/>
              </a:defRPr>
            </a:lvl1pPr>
          </a:lstStyle>
          <a:p>
            <a:pPr>
              <a:defRPr/>
            </a:pPr>
            <a:endParaRPr lang="it-IT"/>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spcBef>
                <a:spcPct val="0"/>
              </a:spcBef>
              <a:defRPr sz="1200" b="0">
                <a:solidFill>
                  <a:schemeClr val="tx1"/>
                </a:solidFill>
                <a:latin typeface="Arial" pitchFamily="34" charset="0"/>
              </a:defRPr>
            </a:lvl1pPr>
          </a:lstStyle>
          <a:p>
            <a:pPr>
              <a:defRPr/>
            </a:pPr>
            <a:endParaRPr lang="it-IT"/>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spcBef>
                <a:spcPct val="0"/>
              </a:spcBef>
              <a:defRPr sz="1200" b="0">
                <a:solidFill>
                  <a:schemeClr val="tx1"/>
                </a:solidFill>
                <a:latin typeface="Arial" pitchFamily="34" charset="0"/>
              </a:defRPr>
            </a:lvl1pPr>
          </a:lstStyle>
          <a:p>
            <a:pPr>
              <a:defRPr/>
            </a:pPr>
            <a:fld id="{390E9875-51D5-4AEC-92A3-B69BBD879149}"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8B938FEA-0E1B-4B31-A2DB-0183B2CF7D08}" type="slidenum">
              <a:rPr lang="it-IT" smtClean="0">
                <a:latin typeface="Arial" charset="0"/>
              </a:rPr>
              <a:pPr/>
              <a:t>1</a:t>
            </a:fld>
            <a:endParaRPr lang="it-IT" smtClean="0">
              <a:latin typeface="Arial" charset="0"/>
            </a:endParaRPr>
          </a:p>
        </p:txBody>
      </p:sp>
      <p:sp>
        <p:nvSpPr>
          <p:cNvPr id="419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D1C163B-E2FE-426D-9759-F2B93F15E5DD}" type="slidenum">
              <a:rPr lang="it-IT" sz="1200" b="0">
                <a:solidFill>
                  <a:schemeClr val="tx1"/>
                </a:solidFill>
                <a:cs typeface="Arial" charset="0"/>
              </a:rPr>
              <a:pPr algn="r" eaLnBrk="0" hangingPunct="0"/>
              <a:t>1</a:t>
            </a:fld>
            <a:endParaRPr lang="it-IT" sz="1200" b="0">
              <a:solidFill>
                <a:schemeClr val="tx1"/>
              </a:solidFill>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p:spPr>
        <p:txBody>
          <a:bodyPr/>
          <a:lstStyle/>
          <a:p>
            <a:pPr marL="228600" indent="-228600" eaLnBrk="1" hangingPunct="1"/>
            <a:endParaRPr lang="en-GB"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09BF486-F742-4ACA-947A-2E167C54F152}"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671089D-B783-4123-A0B4-C7E1E76A3A4E}"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21C7C91-DCAB-49B0-A315-4C8FC83A650E}"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600200"/>
            <a:ext cx="4038600" cy="4525963"/>
          </a:xfrm>
        </p:spPr>
        <p:txBody>
          <a:bodyPr/>
          <a:lstStyle/>
          <a:p>
            <a:pPr lvl="0"/>
            <a:endParaRPr lang="it-IT" noProof="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52849F3-DF57-4EB7-96AD-35E3BD035A78}"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E6042DB3-7F8D-4478-894B-54A68E360F9E}" type="datetimeFigureOut">
              <a:rPr lang="it-IT"/>
              <a:pPr>
                <a:defRPr/>
              </a:pPr>
              <a:t>01/10/2015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48ED6266-E6B7-46A7-B5BA-01F52967BC64}"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A2D1B591-B46A-4EB9-A095-E8F46F14B4BF}" type="datetimeFigureOut">
              <a:rPr lang="it-IT"/>
              <a:pPr>
                <a:defRPr/>
              </a:pPr>
              <a:t>01/10/2015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68A05E88-7513-4165-B573-600B96F0C41B}"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CD5D400C-1D2B-4977-8D61-C48DF3D5BAE3}" type="datetimeFigureOut">
              <a:rPr lang="it-IT"/>
              <a:pPr>
                <a:defRPr/>
              </a:pPr>
              <a:t>01/10/2015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E60316B-1D87-4213-A425-8F18AB705D3B}"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AB11BF17-82E8-4817-B775-BDCD2295A800}" type="datetimeFigureOut">
              <a:rPr lang="it-IT"/>
              <a:pPr>
                <a:defRPr/>
              </a:pPr>
              <a:t>01/10/2015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BFE46384-9643-4101-9859-1BD2EA009F9B}"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1CF0B82A-33DC-49E0-B8EE-244062BFC70F}" type="datetimeFigureOut">
              <a:rPr lang="it-IT"/>
              <a:pPr>
                <a:defRPr/>
              </a:pPr>
              <a:t>01/10/2015</a:t>
            </a:fld>
            <a:endParaRPr lang="it-IT"/>
          </a:p>
        </p:txBody>
      </p:sp>
      <p:sp>
        <p:nvSpPr>
          <p:cNvPr id="8" name="Segnaposto piè di pagina 7"/>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9" name="Segnaposto numero diapositiva 8"/>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BA9FE341-8A53-48A1-A9C5-892F326995FE}"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E3C92A45-3F03-4F43-848B-D262A7967864}" type="datetimeFigureOut">
              <a:rPr lang="it-IT"/>
              <a:pPr>
                <a:defRPr/>
              </a:pPr>
              <a:t>01/10/2015</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4CF0A330-86DF-49DA-96CD-B2755EB66B87}"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735CAE6A-09B5-405B-A138-6268F6068529}" type="datetimeFigureOut">
              <a:rPr lang="it-IT"/>
              <a:pPr>
                <a:defRPr/>
              </a:pPr>
              <a:t>01/10/2015</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93E4593-51C9-4DFB-9D38-C451B6594B3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0283D31-CE82-4E7A-92A3-41A6741E053A}"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E05CCA77-D2B8-4D9E-ACA0-5BCB2F63C0AF}" type="datetimeFigureOut">
              <a:rPr lang="it-IT"/>
              <a:pPr>
                <a:defRPr/>
              </a:pPr>
              <a:t>01/10/2015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5D466E28-1CD6-443A-AAB8-90DA825E9CF2}"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339C3F84-5C6E-4231-BC78-E50934D02DA0}" type="datetimeFigureOut">
              <a:rPr lang="it-IT"/>
              <a:pPr>
                <a:defRPr/>
              </a:pPr>
              <a:t>01/10/2015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A81502BE-C215-431A-A84F-D1AB88705435}"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FEFB5139-D9A8-453C-8B3A-4EB17162C86C}" type="datetimeFigureOut">
              <a:rPr lang="it-IT"/>
              <a:pPr>
                <a:defRPr/>
              </a:pPr>
              <a:t>01/10/2015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0C5DF25B-35BC-4BE2-822E-4A1C66C9EF5E}"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287F950E-B8FA-424F-AF57-FE4032467AE2}" type="datetimeFigureOut">
              <a:rPr lang="it-IT"/>
              <a:pPr>
                <a:defRPr/>
              </a:pPr>
              <a:t>01/10/2015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AAE9FCB-E8D3-4293-B2A2-76F93FFAF94C}"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CCDD2C84-ED75-4B1E-BBBB-39A14EFA6ABB}" type="datetimeFigureOut">
              <a:rPr lang="it-IT"/>
              <a:pPr>
                <a:defRPr/>
              </a:pPr>
              <a:t>01/10/2015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751E0CC4-1E2F-49FD-AD01-127D95B7350B}"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3A7234A9-D0DF-49D3-9DE0-AF4649C51E29}" type="datetimeFigureOut">
              <a:rPr lang="it-IT"/>
              <a:pPr>
                <a:defRPr/>
              </a:pPr>
              <a:t>01/10/2015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20175F5D-642A-45B6-830E-8B06ECB7FA4D}"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7CABE770-8D2F-4B6D-B93A-1183815FA588}" type="datetimeFigureOut">
              <a:rPr lang="it-IT"/>
              <a:pPr>
                <a:defRPr/>
              </a:pPr>
              <a:t>01/10/2015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B2A15504-6F38-41AD-94A4-4F7D0C2CEC3A}" type="slidenum">
              <a:rPr lang="it-IT"/>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59953819-133C-44B6-A9B1-001FEEE79FA8}" type="datetimeFigureOut">
              <a:rPr lang="it-IT"/>
              <a:pPr>
                <a:defRPr/>
              </a:pPr>
              <a:t>01/10/2015</a:t>
            </a:fld>
            <a:endParaRPr lang="it-IT"/>
          </a:p>
        </p:txBody>
      </p:sp>
      <p:sp>
        <p:nvSpPr>
          <p:cNvPr id="8" name="Segnaposto piè di pagina 7"/>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9" name="Segnaposto numero diapositiva 8"/>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238C24CA-3404-4E1F-A973-D414228004EB}"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AF2DADE4-F9D3-4F7F-A159-CE1542075BC1}" type="datetimeFigureOut">
              <a:rPr lang="it-IT"/>
              <a:pPr>
                <a:defRPr/>
              </a:pPr>
              <a:t>01/10/2015</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0E0E45D6-2E76-4840-B273-9A5509DEEE4F}" type="slidenum">
              <a:rPr lang="it-IT"/>
              <a:pPr>
                <a:defRPr/>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723388BD-3365-4B4D-AEB9-AF6916842046}" type="datetimeFigureOut">
              <a:rPr lang="it-IT"/>
              <a:pPr>
                <a:defRPr/>
              </a:pPr>
              <a:t>01/10/2015</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0AF4DA75-9B5B-4382-9002-5483FE7EC02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1FDA9CC-7EB9-497A-81EF-AC8C471E1B0E}" type="slidenum">
              <a:rPr lang="it-IT"/>
              <a:pPr>
                <a:def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AA200BE0-120C-4AB3-9A4A-80E367A9252D}" type="datetimeFigureOut">
              <a:rPr lang="it-IT"/>
              <a:pPr>
                <a:defRPr/>
              </a:pPr>
              <a:t>01/10/2015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274E69AC-56FA-4F10-92E1-A6D6DB1E47E2}" type="slidenum">
              <a:rPr lang="it-IT"/>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C5E03EA1-7569-4B80-B471-25CAB8A5FB19}" type="datetimeFigureOut">
              <a:rPr lang="it-IT"/>
              <a:pPr>
                <a:defRPr/>
              </a:pPr>
              <a:t>01/10/2015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79620341-BAFD-4D6B-ABF4-FA9DE99E42B3}" type="slidenum">
              <a:rPr lang="it-IT"/>
              <a:pPr>
                <a:defRPr/>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1FA02B83-18DB-429E-88E2-D57251026AFB}" type="datetimeFigureOut">
              <a:rPr lang="it-IT"/>
              <a:pPr>
                <a:defRPr/>
              </a:pPr>
              <a:t>01/10/2015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DF352745-0194-499E-AC6F-B827E60F7151}" type="slidenum">
              <a:rPr lang="it-IT"/>
              <a:pPr>
                <a:defRPr/>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5ED0E4E1-D3E8-436F-8AAB-4382FA69AE55}" type="datetimeFigureOut">
              <a:rPr lang="it-IT"/>
              <a:pPr>
                <a:defRPr/>
              </a:pPr>
              <a:t>01/10/2015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741BF49D-845C-48EB-8D31-D06D5D81590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CDC2149-41E7-4E9C-983B-5276F9CD892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88F56A2-4BE5-4489-BD86-ADB62C1E62B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74587E26-7A86-43F5-9D08-C6C9B75E3A7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F95F1D3-0053-452D-ACA3-63FA7B8ECBC6}"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D14D423-62DE-403D-9070-A9A1D14F7D7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0BF09C0-C685-4CC8-8FE9-1A3A19E4EBC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latin typeface="Arial" pitchFamily="34"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chemeClr val="tx1"/>
                </a:solidFill>
                <a:latin typeface="Arial" pitchFamily="34"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chemeClr val="tx1"/>
                </a:solidFill>
                <a:latin typeface="Arial" pitchFamily="34" charset="0"/>
              </a:defRPr>
            </a:lvl1pPr>
          </a:lstStyle>
          <a:p>
            <a:pPr>
              <a:defRPr/>
            </a:pPr>
            <a:fld id="{E494F599-5ED4-4AC2-B91F-030D4962570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433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defRPr>
            </a:lvl1pPr>
          </a:lstStyle>
          <a:p>
            <a:pPr>
              <a:defRPr/>
            </a:pPr>
            <a:fld id="{98C6B229-BFFA-4A6F-931E-B07E79D107D6}" type="datetimeFigureOut">
              <a:rPr lang="it-IT"/>
              <a:pPr>
                <a:defRPr/>
              </a:pPr>
              <a:t>01/10/2015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defRPr>
            </a:lvl1pPr>
          </a:lstStyle>
          <a:p>
            <a:pPr>
              <a:defRPr/>
            </a:pPr>
            <a:fld id="{FFEE324C-9079-40D1-B34A-6537235A225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66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defRPr>
            </a:lvl1pPr>
          </a:lstStyle>
          <a:p>
            <a:pPr>
              <a:defRPr/>
            </a:pPr>
            <a:fld id="{1ED26BAE-0AC9-4DDF-AF2A-06DE4BF42F83}" type="datetimeFigureOut">
              <a:rPr lang="it-IT"/>
              <a:pPr>
                <a:defRPr/>
              </a:pPr>
              <a:t>01/10/2015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defRPr>
            </a:lvl1pPr>
          </a:lstStyle>
          <a:p>
            <a:pPr>
              <a:defRPr/>
            </a:pPr>
            <a:fld id="{EB1D44C7-6632-4F53-BA39-93876B66884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wmf"/><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8.wmf"/><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dianexpandedregistry.org/" TargetMode="External"/><Relationship Id="rId2" Type="http://schemas.openxmlformats.org/officeDocument/2006/relationships/hyperlink" Target="http://www.alzforum.org/eFAD/diagenetics/default.asp" TargetMode="Externa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49.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2"/>
          <p:cNvSpPr>
            <a:spLocks noGrp="1" noChangeArrowheads="1"/>
          </p:cNvSpPr>
          <p:nvPr>
            <p:ph type="subTitle" idx="4294967295"/>
          </p:nvPr>
        </p:nvSpPr>
        <p:spPr>
          <a:xfrm>
            <a:off x="1182688" y="3695700"/>
            <a:ext cx="6778625" cy="1927225"/>
          </a:xfrm>
        </p:spPr>
        <p:txBody>
          <a:bodyPr/>
          <a:lstStyle/>
          <a:p>
            <a:pPr marL="0" indent="0" algn="ctr" eaLnBrk="1" hangingPunct="1">
              <a:buFontTx/>
              <a:buNone/>
            </a:pPr>
            <a:endParaRPr lang="en-GB" smtClean="0"/>
          </a:p>
        </p:txBody>
      </p:sp>
      <p:graphicFrame>
        <p:nvGraphicFramePr>
          <p:cNvPr id="4112" name="Object 16"/>
          <p:cNvGraphicFramePr>
            <a:graphicFrameLocks noGrp="1" noChangeAspect="1"/>
          </p:cNvGraphicFramePr>
          <p:nvPr>
            <p:ph type="ctrTitle" idx="4294967295"/>
          </p:nvPr>
        </p:nvGraphicFramePr>
        <p:xfrm>
          <a:off x="9525" y="14288"/>
          <a:ext cx="9234488" cy="6924675"/>
        </p:xfrm>
        <a:graphic>
          <a:graphicData uri="http://schemas.openxmlformats.org/presentationml/2006/ole">
            <p:oleObj spid="_x0000_s4112" name="Diapositiva" r:id="rId4" imgW="6949559" imgH="5211930" progId="PowerPoint.Slide.8">
              <p:embed/>
            </p:oleObj>
          </a:graphicData>
        </a:graphic>
      </p:graphicFrame>
      <p:sp>
        <p:nvSpPr>
          <p:cNvPr id="4114" name="Text Box 4"/>
          <p:cNvSpPr txBox="1">
            <a:spLocks noChangeArrowheads="1"/>
          </p:cNvSpPr>
          <p:nvPr/>
        </p:nvSpPr>
        <p:spPr bwMode="auto">
          <a:xfrm>
            <a:off x="755650" y="549275"/>
            <a:ext cx="7561263" cy="2713038"/>
          </a:xfrm>
          <a:prstGeom prst="rect">
            <a:avLst/>
          </a:prstGeom>
          <a:noFill/>
          <a:ln w="9525">
            <a:noFill/>
            <a:miter lim="800000"/>
            <a:headEnd/>
            <a:tailEnd/>
          </a:ln>
        </p:spPr>
        <p:txBody>
          <a:bodyPr>
            <a:spAutoFit/>
          </a:bodyPr>
          <a:lstStyle/>
          <a:p>
            <a:pPr algn="ctr" eaLnBrk="0" hangingPunct="0"/>
            <a:r>
              <a:rPr lang="it-IT" sz="4800">
                <a:solidFill>
                  <a:schemeClr val="tx1"/>
                </a:solidFill>
              </a:rPr>
              <a:t>Abilità decisionali e </a:t>
            </a:r>
            <a:r>
              <a:rPr lang="it-IT" sz="4800" i="1">
                <a:solidFill>
                  <a:schemeClr val="tx1"/>
                </a:solidFill>
              </a:rPr>
              <a:t>problem solving</a:t>
            </a:r>
          </a:p>
          <a:p>
            <a:pPr algn="ctr" eaLnBrk="0" hangingPunct="0"/>
            <a:r>
              <a:rPr lang="it-IT" sz="4800">
                <a:solidFill>
                  <a:srgbClr val="808080"/>
                </a:solidFill>
              </a:rPr>
              <a:t>La persona con demenza</a:t>
            </a:r>
            <a:r>
              <a:rPr lang="it-IT" sz="4800" i="1">
                <a:solidFill>
                  <a:schemeClr val="tx1"/>
                </a:solidFill>
              </a:rPr>
              <a:t> </a:t>
            </a:r>
          </a:p>
          <a:p>
            <a:pPr algn="ctr" eaLnBrk="0" hangingPunct="0"/>
            <a:endParaRPr lang="it-IT" sz="400">
              <a:solidFill>
                <a:schemeClr val="tx1"/>
              </a:solidFill>
            </a:endParaRPr>
          </a:p>
          <a:p>
            <a:pPr algn="ctr" eaLnBrk="0" hangingPunct="0"/>
            <a:r>
              <a:rPr lang="it-IT">
                <a:solidFill>
                  <a:schemeClr val="tx1"/>
                </a:solidFill>
              </a:rPr>
              <a:t>Brescia, 1 ottobre 2015</a:t>
            </a:r>
            <a:endParaRPr lang="it-IT" sz="1800">
              <a:solidFill>
                <a:schemeClr val="tx1"/>
              </a:solidFill>
            </a:endParaRPr>
          </a:p>
        </p:txBody>
      </p:sp>
      <p:pic>
        <p:nvPicPr>
          <p:cNvPr id="4115" name="Picture 5" descr="logo"/>
          <p:cNvPicPr>
            <a:picLocks noChangeAspect="1" noChangeArrowheads="1"/>
          </p:cNvPicPr>
          <p:nvPr/>
        </p:nvPicPr>
        <p:blipFill>
          <a:blip r:embed="rId5"/>
          <a:srcRect/>
          <a:stretch>
            <a:fillRect/>
          </a:stretch>
        </p:blipFill>
        <p:spPr bwMode="auto">
          <a:xfrm>
            <a:off x="3924300" y="5621338"/>
            <a:ext cx="1584325" cy="123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2"/>
          <p:cNvPicPr>
            <a:picLocks noChangeAspect="1" noChangeArrowheads="1"/>
          </p:cNvPicPr>
          <p:nvPr/>
        </p:nvPicPr>
        <p:blipFill>
          <a:blip r:embed="rId2"/>
          <a:srcRect/>
          <a:stretch>
            <a:fillRect/>
          </a:stretch>
        </p:blipFill>
        <p:spPr bwMode="auto">
          <a:xfrm>
            <a:off x="0" y="0"/>
            <a:ext cx="7712075" cy="2097088"/>
          </a:xfrm>
          <a:prstGeom prst="rect">
            <a:avLst/>
          </a:prstGeom>
          <a:noFill/>
          <a:ln w="9525">
            <a:noFill/>
            <a:miter lim="800000"/>
            <a:headEnd/>
            <a:tailEnd/>
          </a:ln>
        </p:spPr>
      </p:pic>
      <p:pic>
        <p:nvPicPr>
          <p:cNvPr id="179202" name="Picture 3"/>
          <p:cNvPicPr>
            <a:picLocks noChangeAspect="1" noChangeArrowheads="1"/>
          </p:cNvPicPr>
          <p:nvPr/>
        </p:nvPicPr>
        <p:blipFill>
          <a:blip r:embed="rId3"/>
          <a:srcRect/>
          <a:stretch>
            <a:fillRect/>
          </a:stretch>
        </p:blipFill>
        <p:spPr bwMode="auto">
          <a:xfrm>
            <a:off x="971550" y="2492375"/>
            <a:ext cx="7200900" cy="3932238"/>
          </a:xfrm>
          <a:prstGeom prst="rect">
            <a:avLst/>
          </a:prstGeom>
          <a:noFill/>
          <a:ln w="9525">
            <a:noFill/>
            <a:miter lim="800000"/>
            <a:headEnd/>
            <a:tailEnd/>
          </a:ln>
        </p:spPr>
      </p:pic>
      <p:pic>
        <p:nvPicPr>
          <p:cNvPr id="179203" name="Picture 4"/>
          <p:cNvPicPr>
            <a:picLocks noChangeAspect="1" noChangeArrowheads="1"/>
          </p:cNvPicPr>
          <p:nvPr/>
        </p:nvPicPr>
        <p:blipFill>
          <a:blip r:embed="rId4"/>
          <a:srcRect/>
          <a:stretch>
            <a:fillRect/>
          </a:stretch>
        </p:blipFill>
        <p:spPr bwMode="auto">
          <a:xfrm>
            <a:off x="323850" y="1341438"/>
            <a:ext cx="2371725" cy="45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2"/>
          <p:cNvPicPr>
            <a:picLocks noChangeAspect="1" noChangeArrowheads="1"/>
          </p:cNvPicPr>
          <p:nvPr/>
        </p:nvPicPr>
        <p:blipFill>
          <a:blip r:embed="rId2"/>
          <a:srcRect/>
          <a:stretch>
            <a:fillRect/>
          </a:stretch>
        </p:blipFill>
        <p:spPr bwMode="auto">
          <a:xfrm>
            <a:off x="0" y="1722438"/>
            <a:ext cx="9144000" cy="3678237"/>
          </a:xfrm>
          <a:prstGeom prst="rect">
            <a:avLst/>
          </a:prstGeom>
          <a:noFill/>
          <a:ln w="9525">
            <a:noFill/>
            <a:miter lim="800000"/>
            <a:headEnd/>
            <a:tailEnd/>
          </a:ln>
        </p:spPr>
      </p:pic>
      <p:pic>
        <p:nvPicPr>
          <p:cNvPr id="180226" name="Picture 3"/>
          <p:cNvPicPr>
            <a:picLocks noChangeAspect="1" noChangeArrowheads="1"/>
          </p:cNvPicPr>
          <p:nvPr/>
        </p:nvPicPr>
        <p:blipFill>
          <a:blip r:embed="rId3"/>
          <a:srcRect/>
          <a:stretch>
            <a:fillRect/>
          </a:stretch>
        </p:blipFill>
        <p:spPr bwMode="auto">
          <a:xfrm>
            <a:off x="1042988" y="404813"/>
            <a:ext cx="6643687"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2"/>
          <p:cNvPicPr>
            <a:picLocks noChangeAspect="1" noChangeArrowheads="1"/>
          </p:cNvPicPr>
          <p:nvPr/>
        </p:nvPicPr>
        <p:blipFill>
          <a:blip r:embed="rId2"/>
          <a:srcRect/>
          <a:stretch>
            <a:fillRect/>
          </a:stretch>
        </p:blipFill>
        <p:spPr bwMode="auto">
          <a:xfrm>
            <a:off x="684213" y="796925"/>
            <a:ext cx="7848600" cy="4357688"/>
          </a:xfrm>
          <a:prstGeom prst="rect">
            <a:avLst/>
          </a:prstGeom>
          <a:noFill/>
          <a:ln w="9525">
            <a:noFill/>
            <a:miter lim="800000"/>
            <a:headEnd/>
            <a:tailEnd/>
          </a:ln>
        </p:spPr>
      </p:pic>
      <p:sp>
        <p:nvSpPr>
          <p:cNvPr id="181250" name="Text Box 3"/>
          <p:cNvSpPr txBox="1">
            <a:spLocks noChangeArrowheads="1"/>
          </p:cNvSpPr>
          <p:nvPr/>
        </p:nvSpPr>
        <p:spPr bwMode="auto">
          <a:xfrm>
            <a:off x="1331913" y="5876925"/>
            <a:ext cx="6911975" cy="703263"/>
          </a:xfrm>
          <a:prstGeom prst="rect">
            <a:avLst/>
          </a:prstGeom>
          <a:noFill/>
          <a:ln w="9525">
            <a:noFill/>
            <a:miter lim="800000"/>
            <a:headEnd/>
            <a:tailEnd/>
          </a:ln>
        </p:spPr>
        <p:txBody>
          <a:bodyPr>
            <a:spAutoFit/>
          </a:bodyPr>
          <a:lstStyle/>
          <a:p>
            <a:pPr>
              <a:spcBef>
                <a:spcPct val="50000"/>
              </a:spcBef>
            </a:pPr>
            <a:r>
              <a:rPr lang="it-IT" sz="1600">
                <a:solidFill>
                  <a:srgbClr val="FF3300"/>
                </a:solidFill>
              </a:rPr>
              <a:t>Appraisal</a:t>
            </a:r>
            <a:r>
              <a:rPr lang="it-IT" sz="1600" b="0">
                <a:solidFill>
                  <a:schemeClr val="tx1"/>
                </a:solidFill>
              </a:rPr>
              <a:t>: A decision-making process </a:t>
            </a:r>
          </a:p>
          <a:p>
            <a:pPr>
              <a:spcBef>
                <a:spcPct val="50000"/>
              </a:spcBef>
            </a:pPr>
            <a:r>
              <a:rPr lang="it-IT" sz="1600">
                <a:solidFill>
                  <a:srgbClr val="FF3300"/>
                </a:solidFill>
              </a:rPr>
              <a:t>Option</a:t>
            </a:r>
            <a:r>
              <a:rPr lang="it-IT" sz="1600" b="0">
                <a:solidFill>
                  <a:schemeClr val="tx1"/>
                </a:solidFill>
              </a:rPr>
              <a:t>: One of the choices which can be made </a:t>
            </a:r>
          </a:p>
        </p:txBody>
      </p:sp>
      <p:sp>
        <p:nvSpPr>
          <p:cNvPr id="181251" name="Line 4"/>
          <p:cNvSpPr>
            <a:spLocks noChangeShapeType="1"/>
          </p:cNvSpPr>
          <p:nvPr/>
        </p:nvSpPr>
        <p:spPr bwMode="auto">
          <a:xfrm>
            <a:off x="2555875" y="2133600"/>
            <a:ext cx="1079500" cy="0"/>
          </a:xfrm>
          <a:prstGeom prst="line">
            <a:avLst/>
          </a:prstGeom>
          <a:noFill/>
          <a:ln w="25400">
            <a:solidFill>
              <a:srgbClr val="FF0000"/>
            </a:solidFill>
            <a:round/>
            <a:headEnd/>
            <a:tailEnd/>
          </a:ln>
        </p:spPr>
        <p:txBody>
          <a:bodyPr/>
          <a:lstStyle/>
          <a:p>
            <a:endParaRPr lang="it-IT"/>
          </a:p>
        </p:txBody>
      </p:sp>
      <p:sp>
        <p:nvSpPr>
          <p:cNvPr id="181252" name="Line 5"/>
          <p:cNvSpPr>
            <a:spLocks noChangeShapeType="1"/>
          </p:cNvSpPr>
          <p:nvPr/>
        </p:nvSpPr>
        <p:spPr bwMode="auto">
          <a:xfrm>
            <a:off x="5076825" y="3500438"/>
            <a:ext cx="2232025" cy="0"/>
          </a:xfrm>
          <a:prstGeom prst="line">
            <a:avLst/>
          </a:prstGeom>
          <a:noFill/>
          <a:ln w="25400">
            <a:solidFill>
              <a:srgbClr val="FF0000"/>
            </a:solidFill>
            <a:round/>
            <a:headEnd/>
            <a:tailEnd/>
          </a:ln>
        </p:spPr>
        <p:txBody>
          <a:bodyPr/>
          <a:lstStyle/>
          <a:p>
            <a:endParaRPr lang="it-IT"/>
          </a:p>
        </p:txBody>
      </p:sp>
      <p:sp>
        <p:nvSpPr>
          <p:cNvPr id="181253" name="Line 6"/>
          <p:cNvSpPr>
            <a:spLocks noChangeShapeType="1"/>
          </p:cNvSpPr>
          <p:nvPr/>
        </p:nvSpPr>
        <p:spPr bwMode="auto">
          <a:xfrm>
            <a:off x="2195513" y="4221163"/>
            <a:ext cx="2232025" cy="0"/>
          </a:xfrm>
          <a:prstGeom prst="line">
            <a:avLst/>
          </a:prstGeom>
          <a:noFill/>
          <a:ln w="25400">
            <a:solidFill>
              <a:srgbClr val="FF0000"/>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p:cNvPicPr>
            <a:picLocks noChangeAspect="1" noChangeArrowheads="1"/>
          </p:cNvPicPr>
          <p:nvPr/>
        </p:nvPicPr>
        <p:blipFill>
          <a:blip r:embed="rId2"/>
          <a:srcRect/>
          <a:stretch>
            <a:fillRect/>
          </a:stretch>
        </p:blipFill>
        <p:spPr bwMode="auto">
          <a:xfrm>
            <a:off x="468313" y="2205038"/>
            <a:ext cx="7966075" cy="2220912"/>
          </a:xfrm>
          <a:prstGeom prst="rect">
            <a:avLst/>
          </a:prstGeom>
          <a:noFill/>
          <a:ln w="9525">
            <a:noFill/>
            <a:miter lim="800000"/>
            <a:headEnd/>
            <a:tailEnd/>
          </a:ln>
        </p:spPr>
      </p:pic>
      <p:pic>
        <p:nvPicPr>
          <p:cNvPr id="182274" name="Picture 3"/>
          <p:cNvPicPr>
            <a:picLocks noChangeAspect="1" noChangeArrowheads="1"/>
          </p:cNvPicPr>
          <p:nvPr/>
        </p:nvPicPr>
        <p:blipFill>
          <a:blip r:embed="rId3"/>
          <a:srcRect/>
          <a:stretch>
            <a:fillRect/>
          </a:stretch>
        </p:blipFill>
        <p:spPr bwMode="auto">
          <a:xfrm>
            <a:off x="971550" y="188913"/>
            <a:ext cx="6643688"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2"/>
          <p:cNvPicPr>
            <a:picLocks noChangeAspect="1" noChangeArrowheads="1"/>
          </p:cNvPicPr>
          <p:nvPr/>
        </p:nvPicPr>
        <p:blipFill>
          <a:blip r:embed="rId2"/>
          <a:srcRect/>
          <a:stretch>
            <a:fillRect/>
          </a:stretch>
        </p:blipFill>
        <p:spPr bwMode="auto">
          <a:xfrm>
            <a:off x="1692275" y="0"/>
            <a:ext cx="5346700" cy="615950"/>
          </a:xfrm>
          <a:prstGeom prst="rect">
            <a:avLst/>
          </a:prstGeom>
          <a:noFill/>
          <a:ln w="9525">
            <a:noFill/>
            <a:miter lim="800000"/>
            <a:headEnd/>
            <a:tailEnd/>
          </a:ln>
        </p:spPr>
      </p:pic>
      <p:pic>
        <p:nvPicPr>
          <p:cNvPr id="183298" name="Picture 3"/>
          <p:cNvPicPr>
            <a:picLocks noChangeAspect="1" noChangeArrowheads="1"/>
          </p:cNvPicPr>
          <p:nvPr/>
        </p:nvPicPr>
        <p:blipFill>
          <a:blip r:embed="rId3"/>
          <a:srcRect/>
          <a:stretch>
            <a:fillRect/>
          </a:stretch>
        </p:blipFill>
        <p:spPr bwMode="auto">
          <a:xfrm>
            <a:off x="250825" y="766763"/>
            <a:ext cx="7777163" cy="2571750"/>
          </a:xfrm>
          <a:prstGeom prst="rect">
            <a:avLst/>
          </a:prstGeom>
          <a:noFill/>
          <a:ln w="9525">
            <a:noFill/>
            <a:miter lim="800000"/>
            <a:headEnd/>
            <a:tailEnd/>
          </a:ln>
        </p:spPr>
      </p:pic>
      <p:pic>
        <p:nvPicPr>
          <p:cNvPr id="183299" name="Picture 4"/>
          <p:cNvPicPr>
            <a:picLocks noChangeAspect="1" noChangeArrowheads="1"/>
          </p:cNvPicPr>
          <p:nvPr/>
        </p:nvPicPr>
        <p:blipFill>
          <a:blip r:embed="rId4"/>
          <a:srcRect/>
          <a:stretch>
            <a:fillRect/>
          </a:stretch>
        </p:blipFill>
        <p:spPr bwMode="auto">
          <a:xfrm>
            <a:off x="1258888" y="3249613"/>
            <a:ext cx="6646862" cy="3451225"/>
          </a:xfrm>
          <a:prstGeom prst="rect">
            <a:avLst/>
          </a:prstGeom>
          <a:noFill/>
          <a:ln w="9525">
            <a:noFill/>
            <a:miter lim="800000"/>
            <a:headEnd/>
            <a:tailEnd/>
          </a:ln>
        </p:spPr>
      </p:pic>
      <p:sp>
        <p:nvSpPr>
          <p:cNvPr id="183300" name="Line 5"/>
          <p:cNvSpPr>
            <a:spLocks noChangeShapeType="1"/>
          </p:cNvSpPr>
          <p:nvPr/>
        </p:nvSpPr>
        <p:spPr bwMode="auto">
          <a:xfrm>
            <a:off x="7956550" y="3284538"/>
            <a:ext cx="0" cy="1008062"/>
          </a:xfrm>
          <a:prstGeom prst="line">
            <a:avLst/>
          </a:prstGeom>
          <a:noFill/>
          <a:ln w="63500">
            <a:solidFill>
              <a:srgbClr val="FF0000"/>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p:cNvPicPr>
            <a:picLocks noChangeAspect="1" noChangeArrowheads="1"/>
          </p:cNvPicPr>
          <p:nvPr/>
        </p:nvPicPr>
        <p:blipFill>
          <a:blip r:embed="rId2"/>
          <a:srcRect/>
          <a:stretch>
            <a:fillRect/>
          </a:stretch>
        </p:blipFill>
        <p:spPr bwMode="auto">
          <a:xfrm>
            <a:off x="1692275" y="0"/>
            <a:ext cx="5346700" cy="615950"/>
          </a:xfrm>
          <a:prstGeom prst="rect">
            <a:avLst/>
          </a:prstGeom>
          <a:noFill/>
          <a:ln w="9525">
            <a:noFill/>
            <a:miter lim="800000"/>
            <a:headEnd/>
            <a:tailEnd/>
          </a:ln>
        </p:spPr>
      </p:pic>
      <p:pic>
        <p:nvPicPr>
          <p:cNvPr id="184322" name="Picture 3"/>
          <p:cNvPicPr>
            <a:picLocks noChangeAspect="1" noChangeArrowheads="1"/>
          </p:cNvPicPr>
          <p:nvPr/>
        </p:nvPicPr>
        <p:blipFill>
          <a:blip r:embed="rId3"/>
          <a:srcRect/>
          <a:stretch>
            <a:fillRect/>
          </a:stretch>
        </p:blipFill>
        <p:spPr bwMode="auto">
          <a:xfrm>
            <a:off x="755650" y="1844675"/>
            <a:ext cx="7739063" cy="282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2"/>
          <p:cNvPicPr>
            <a:picLocks noChangeAspect="1" noChangeArrowheads="1"/>
          </p:cNvPicPr>
          <p:nvPr/>
        </p:nvPicPr>
        <p:blipFill>
          <a:blip r:embed="rId2"/>
          <a:srcRect/>
          <a:stretch>
            <a:fillRect/>
          </a:stretch>
        </p:blipFill>
        <p:spPr bwMode="auto">
          <a:xfrm>
            <a:off x="1692275" y="0"/>
            <a:ext cx="5346700" cy="615950"/>
          </a:xfrm>
          <a:prstGeom prst="rect">
            <a:avLst/>
          </a:prstGeom>
          <a:noFill/>
          <a:ln w="9525">
            <a:noFill/>
            <a:miter lim="800000"/>
            <a:headEnd/>
            <a:tailEnd/>
          </a:ln>
        </p:spPr>
      </p:pic>
      <p:pic>
        <p:nvPicPr>
          <p:cNvPr id="185346" name="Picture 3"/>
          <p:cNvPicPr>
            <a:picLocks noChangeAspect="1" noChangeArrowheads="1"/>
          </p:cNvPicPr>
          <p:nvPr/>
        </p:nvPicPr>
        <p:blipFill>
          <a:blip r:embed="rId3"/>
          <a:srcRect/>
          <a:stretch>
            <a:fillRect/>
          </a:stretch>
        </p:blipFill>
        <p:spPr bwMode="auto">
          <a:xfrm>
            <a:off x="1042988" y="1125538"/>
            <a:ext cx="6945312" cy="2268537"/>
          </a:xfrm>
          <a:prstGeom prst="rect">
            <a:avLst/>
          </a:prstGeom>
          <a:noFill/>
          <a:ln w="9525">
            <a:noFill/>
            <a:miter lim="800000"/>
            <a:headEnd/>
            <a:tailEnd/>
          </a:ln>
        </p:spPr>
      </p:pic>
      <p:pic>
        <p:nvPicPr>
          <p:cNvPr id="185347" name="Picture 4"/>
          <p:cNvPicPr>
            <a:picLocks noChangeAspect="1" noChangeArrowheads="1"/>
          </p:cNvPicPr>
          <p:nvPr/>
        </p:nvPicPr>
        <p:blipFill>
          <a:blip r:embed="rId4"/>
          <a:srcRect/>
          <a:stretch>
            <a:fillRect/>
          </a:stretch>
        </p:blipFill>
        <p:spPr bwMode="auto">
          <a:xfrm>
            <a:off x="468313" y="3573463"/>
            <a:ext cx="7891462" cy="1654175"/>
          </a:xfrm>
          <a:prstGeom prst="rect">
            <a:avLst/>
          </a:prstGeom>
          <a:noFill/>
          <a:ln w="9525">
            <a:noFill/>
            <a:miter lim="800000"/>
            <a:headEnd/>
            <a:tailEnd/>
          </a:ln>
        </p:spPr>
      </p:pic>
      <p:sp>
        <p:nvSpPr>
          <p:cNvPr id="185348" name="Line 5"/>
          <p:cNvSpPr>
            <a:spLocks noChangeShapeType="1"/>
          </p:cNvSpPr>
          <p:nvPr/>
        </p:nvSpPr>
        <p:spPr bwMode="auto">
          <a:xfrm>
            <a:off x="8316913" y="3789363"/>
            <a:ext cx="0" cy="1368425"/>
          </a:xfrm>
          <a:prstGeom prst="line">
            <a:avLst/>
          </a:prstGeom>
          <a:noFill/>
          <a:ln w="63500">
            <a:solidFill>
              <a:srgbClr val="FF0000"/>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
          <p:cNvPicPr>
            <a:picLocks noChangeAspect="1" noChangeArrowheads="1"/>
          </p:cNvPicPr>
          <p:nvPr/>
        </p:nvPicPr>
        <p:blipFill>
          <a:blip r:embed="rId2"/>
          <a:srcRect/>
          <a:stretch>
            <a:fillRect/>
          </a:stretch>
        </p:blipFill>
        <p:spPr bwMode="auto">
          <a:xfrm>
            <a:off x="1692275" y="0"/>
            <a:ext cx="5346700" cy="615950"/>
          </a:xfrm>
          <a:prstGeom prst="rect">
            <a:avLst/>
          </a:prstGeom>
          <a:noFill/>
          <a:ln w="9525">
            <a:noFill/>
            <a:miter lim="800000"/>
            <a:headEnd/>
            <a:tailEnd/>
          </a:ln>
        </p:spPr>
      </p:pic>
      <p:pic>
        <p:nvPicPr>
          <p:cNvPr id="186370" name="Picture 3"/>
          <p:cNvPicPr>
            <a:picLocks noChangeAspect="1" noChangeArrowheads="1"/>
          </p:cNvPicPr>
          <p:nvPr/>
        </p:nvPicPr>
        <p:blipFill>
          <a:blip r:embed="rId3"/>
          <a:srcRect/>
          <a:stretch>
            <a:fillRect/>
          </a:stretch>
        </p:blipFill>
        <p:spPr bwMode="auto">
          <a:xfrm>
            <a:off x="468313" y="1268413"/>
            <a:ext cx="7966075" cy="4554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3"/>
          <p:cNvPicPr>
            <a:picLocks noChangeAspect="1" noChangeArrowheads="1"/>
          </p:cNvPicPr>
          <p:nvPr/>
        </p:nvPicPr>
        <p:blipFill>
          <a:blip r:embed="rId2"/>
          <a:srcRect/>
          <a:stretch>
            <a:fillRect/>
          </a:stretch>
        </p:blipFill>
        <p:spPr bwMode="auto">
          <a:xfrm>
            <a:off x="395288" y="393700"/>
            <a:ext cx="8280400" cy="5932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2"/>
          <p:cNvPicPr>
            <a:picLocks noChangeAspect="1" noChangeArrowheads="1"/>
          </p:cNvPicPr>
          <p:nvPr/>
        </p:nvPicPr>
        <p:blipFill>
          <a:blip r:embed="rId2"/>
          <a:srcRect/>
          <a:stretch>
            <a:fillRect/>
          </a:stretch>
        </p:blipFill>
        <p:spPr bwMode="auto">
          <a:xfrm>
            <a:off x="1403350" y="1152525"/>
            <a:ext cx="6553200" cy="4405313"/>
          </a:xfrm>
          <a:prstGeom prst="rect">
            <a:avLst/>
          </a:prstGeom>
          <a:noFill/>
          <a:ln w="9525">
            <a:noFill/>
            <a:miter lim="800000"/>
            <a:headEnd/>
            <a:tailEnd/>
          </a:ln>
        </p:spPr>
      </p:pic>
      <p:sp>
        <p:nvSpPr>
          <p:cNvPr id="188418" name="Text Box 3"/>
          <p:cNvSpPr txBox="1">
            <a:spLocks noChangeArrowheads="1"/>
          </p:cNvSpPr>
          <p:nvPr/>
        </p:nvSpPr>
        <p:spPr bwMode="auto">
          <a:xfrm>
            <a:off x="5508625" y="5949950"/>
            <a:ext cx="3095625" cy="581025"/>
          </a:xfrm>
          <a:prstGeom prst="rect">
            <a:avLst/>
          </a:prstGeom>
          <a:noFill/>
          <a:ln w="9525">
            <a:noFill/>
            <a:miter lim="800000"/>
            <a:headEnd/>
            <a:tailEnd/>
          </a:ln>
        </p:spPr>
        <p:txBody>
          <a:bodyPr>
            <a:spAutoFit/>
          </a:bodyPr>
          <a:lstStyle/>
          <a:p>
            <a:pPr>
              <a:spcBef>
                <a:spcPct val="50000"/>
              </a:spcBef>
            </a:pPr>
            <a:r>
              <a:rPr lang="it-IT" sz="1600" b="0">
                <a:solidFill>
                  <a:schemeClr val="tx1"/>
                </a:solidFill>
              </a:rPr>
              <a:t>J.of Psychopharmacology 2011;25:997-1019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8" name="Rectangle 2"/>
          <p:cNvSpPr>
            <a:spLocks noGrp="1" noChangeArrowheads="1"/>
          </p:cNvSpPr>
          <p:nvPr>
            <p:ph type="title"/>
          </p:nvPr>
        </p:nvSpPr>
        <p:spPr/>
        <p:txBody>
          <a:bodyPr/>
          <a:lstStyle/>
          <a:p>
            <a:pPr eaLnBrk="1" hangingPunct="1"/>
            <a:r>
              <a:rPr lang="it-IT" b="1" smtClean="0"/>
              <a:t>SOMMARIO</a:t>
            </a:r>
          </a:p>
        </p:txBody>
      </p:sp>
      <p:sp>
        <p:nvSpPr>
          <p:cNvPr id="64529" name="Rectangle 3"/>
          <p:cNvSpPr>
            <a:spLocks noGrp="1" noChangeArrowheads="1"/>
          </p:cNvSpPr>
          <p:nvPr>
            <p:ph type="body" sz="half" idx="1"/>
          </p:nvPr>
        </p:nvSpPr>
        <p:spPr>
          <a:xfrm>
            <a:off x="1116013" y="1700213"/>
            <a:ext cx="6840537" cy="2952750"/>
          </a:xfrm>
        </p:spPr>
        <p:txBody>
          <a:bodyPr/>
          <a:lstStyle/>
          <a:p>
            <a:pPr eaLnBrk="1" hangingPunct="1">
              <a:lnSpc>
                <a:spcPct val="90000"/>
              </a:lnSpc>
            </a:pPr>
            <a:r>
              <a:rPr lang="it-IT" b="1" smtClean="0"/>
              <a:t>Lo stato dell’arte</a:t>
            </a:r>
          </a:p>
          <a:p>
            <a:pPr lvl="1">
              <a:lnSpc>
                <a:spcPct val="80000"/>
              </a:lnSpc>
            </a:pPr>
            <a:r>
              <a:rPr lang="it-IT" sz="1900" b="1" smtClean="0"/>
              <a:t>La terapia: quale spazio</a:t>
            </a:r>
          </a:p>
          <a:p>
            <a:pPr lvl="1">
              <a:lnSpc>
                <a:spcPct val="80000"/>
              </a:lnSpc>
            </a:pPr>
            <a:r>
              <a:rPr lang="it-IT" sz="1900" b="1" smtClean="0"/>
              <a:t>Quando cominciare e quando finire</a:t>
            </a:r>
          </a:p>
          <a:p>
            <a:pPr lvl="1">
              <a:lnSpc>
                <a:spcPct val="80000"/>
              </a:lnSpc>
            </a:pPr>
            <a:r>
              <a:rPr lang="it-IT" sz="1900" b="1" smtClean="0"/>
              <a:t>I possibili obiettivi terapeutici</a:t>
            </a:r>
            <a:endParaRPr lang="it-IT" sz="3600" b="1" smtClean="0"/>
          </a:p>
          <a:p>
            <a:pPr eaLnBrk="1" hangingPunct="1">
              <a:lnSpc>
                <a:spcPct val="90000"/>
              </a:lnSpc>
            </a:pPr>
            <a:r>
              <a:rPr lang="it-IT" b="1" smtClean="0"/>
              <a:t>Verso terapie efficaci (</a:t>
            </a:r>
            <a:r>
              <a:rPr lang="it-IT" b="1" i="1" smtClean="0"/>
              <a:t>disease modifying</a:t>
            </a:r>
            <a:r>
              <a:rPr lang="it-IT" b="1" smtClean="0"/>
              <a:t>) precoci? </a:t>
            </a:r>
            <a:r>
              <a:rPr lang="it-IT" sz="2400" b="1" smtClean="0">
                <a:solidFill>
                  <a:schemeClr val="bg2"/>
                </a:solidFill>
              </a:rPr>
              <a:t>(Prevenzione?)</a:t>
            </a:r>
          </a:p>
          <a:p>
            <a:pPr eaLnBrk="1" hangingPunct="1">
              <a:lnSpc>
                <a:spcPct val="90000"/>
              </a:lnSpc>
            </a:pPr>
            <a:r>
              <a:rPr lang="it-IT" b="1" smtClean="0"/>
              <a:t>Aspetti etici e conclusioni</a:t>
            </a:r>
          </a:p>
          <a:p>
            <a:pPr eaLnBrk="1" hangingPunct="1">
              <a:lnSpc>
                <a:spcPct val="90000"/>
              </a:lnSpc>
            </a:pPr>
            <a:endParaRPr lang="it-IT" sz="2800" smtClean="0"/>
          </a:p>
        </p:txBody>
      </p:sp>
      <p:graphicFrame>
        <p:nvGraphicFramePr>
          <p:cNvPr id="64527" name="Object 15"/>
          <p:cNvGraphicFramePr>
            <a:graphicFrameLocks noGrp="1" noChangeAspect="1"/>
          </p:cNvGraphicFramePr>
          <p:nvPr>
            <p:ph sz="half" idx="2"/>
          </p:nvPr>
        </p:nvGraphicFramePr>
        <p:xfrm>
          <a:off x="7524750" y="5300663"/>
          <a:ext cx="1187450" cy="1273175"/>
        </p:xfrm>
        <a:graphic>
          <a:graphicData uri="http://schemas.openxmlformats.org/presentationml/2006/ole">
            <p:oleObj spid="_x0000_s64527" name="ClipArt" r:id="rId3" imgW="2240474" imgH="2400000"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2"/>
          <p:cNvPicPr>
            <a:picLocks noChangeAspect="1" noChangeArrowheads="1"/>
          </p:cNvPicPr>
          <p:nvPr/>
        </p:nvPicPr>
        <p:blipFill>
          <a:blip r:embed="rId2"/>
          <a:srcRect/>
          <a:stretch>
            <a:fillRect/>
          </a:stretch>
        </p:blipFill>
        <p:spPr bwMode="auto">
          <a:xfrm>
            <a:off x="0" y="2209800"/>
            <a:ext cx="9144000" cy="2439988"/>
          </a:xfrm>
          <a:prstGeom prst="rect">
            <a:avLst/>
          </a:prstGeom>
          <a:noFill/>
          <a:ln w="9525">
            <a:noFill/>
            <a:miter lim="800000"/>
            <a:headEnd/>
            <a:tailEnd/>
          </a:ln>
        </p:spPr>
      </p:pic>
      <p:sp>
        <p:nvSpPr>
          <p:cNvPr id="189442" name="Text Box 3"/>
          <p:cNvSpPr txBox="1">
            <a:spLocks noChangeArrowheads="1"/>
          </p:cNvSpPr>
          <p:nvPr/>
        </p:nvSpPr>
        <p:spPr bwMode="auto">
          <a:xfrm>
            <a:off x="250825" y="5300663"/>
            <a:ext cx="1441450" cy="641350"/>
          </a:xfrm>
          <a:prstGeom prst="rect">
            <a:avLst/>
          </a:prstGeom>
          <a:noFill/>
          <a:ln w="9525">
            <a:noFill/>
            <a:miter lim="800000"/>
            <a:headEnd/>
            <a:tailEnd/>
          </a:ln>
        </p:spPr>
        <p:txBody>
          <a:bodyPr>
            <a:spAutoFit/>
          </a:bodyPr>
          <a:lstStyle/>
          <a:p>
            <a:pPr>
              <a:spcBef>
                <a:spcPct val="50000"/>
              </a:spcBef>
            </a:pPr>
            <a:r>
              <a:rPr lang="it-IT" sz="1800" b="0">
                <a:solidFill>
                  <a:schemeClr val="tx1"/>
                </a:solidFill>
              </a:rPr>
              <a:t>O’Brien &amp; Burns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ext Box 2"/>
          <p:cNvSpPr txBox="1">
            <a:spLocks noChangeArrowheads="1"/>
          </p:cNvSpPr>
          <p:nvPr/>
        </p:nvSpPr>
        <p:spPr bwMode="auto">
          <a:xfrm>
            <a:off x="323850" y="6165850"/>
            <a:ext cx="2808288" cy="366713"/>
          </a:xfrm>
          <a:prstGeom prst="rect">
            <a:avLst/>
          </a:prstGeom>
          <a:noFill/>
          <a:ln w="9525">
            <a:noFill/>
            <a:miter lim="800000"/>
            <a:headEnd/>
            <a:tailEnd/>
          </a:ln>
        </p:spPr>
        <p:txBody>
          <a:bodyPr>
            <a:spAutoFit/>
          </a:bodyPr>
          <a:lstStyle/>
          <a:p>
            <a:pPr>
              <a:spcBef>
                <a:spcPct val="50000"/>
              </a:spcBef>
            </a:pPr>
            <a:r>
              <a:rPr lang="it-IT" sz="1800" b="0">
                <a:solidFill>
                  <a:schemeClr val="tx1"/>
                </a:solidFill>
              </a:rPr>
              <a:t>O’Brien &amp; Burns 2010</a:t>
            </a:r>
          </a:p>
        </p:txBody>
      </p:sp>
      <p:pic>
        <p:nvPicPr>
          <p:cNvPr id="190466" name="Picture 3"/>
          <p:cNvPicPr>
            <a:picLocks noChangeAspect="1" noChangeArrowheads="1"/>
          </p:cNvPicPr>
          <p:nvPr/>
        </p:nvPicPr>
        <p:blipFill>
          <a:blip r:embed="rId2"/>
          <a:srcRect/>
          <a:stretch>
            <a:fillRect/>
          </a:stretch>
        </p:blipFill>
        <p:spPr bwMode="auto">
          <a:xfrm>
            <a:off x="1331913" y="1700213"/>
            <a:ext cx="6408737" cy="3275012"/>
          </a:xfrm>
          <a:prstGeom prst="rect">
            <a:avLst/>
          </a:prstGeom>
          <a:noFill/>
          <a:ln w="9525">
            <a:noFill/>
            <a:miter lim="800000"/>
            <a:headEnd/>
            <a:tailEnd/>
          </a:ln>
        </p:spPr>
      </p:pic>
      <p:sp>
        <p:nvSpPr>
          <p:cNvPr id="190467" name="Oval 4"/>
          <p:cNvSpPr>
            <a:spLocks noChangeArrowheads="1"/>
          </p:cNvSpPr>
          <p:nvPr/>
        </p:nvSpPr>
        <p:spPr bwMode="auto">
          <a:xfrm>
            <a:off x="2411413" y="2924175"/>
            <a:ext cx="865187" cy="1873250"/>
          </a:xfrm>
          <a:prstGeom prst="ellipse">
            <a:avLst/>
          </a:prstGeom>
          <a:noFill/>
          <a:ln w="9525">
            <a:solidFill>
              <a:srgbClr val="FF0000"/>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2"/>
          <p:cNvPicPr>
            <a:picLocks noChangeAspect="1" noChangeArrowheads="1"/>
          </p:cNvPicPr>
          <p:nvPr/>
        </p:nvPicPr>
        <p:blipFill>
          <a:blip r:embed="rId2"/>
          <a:srcRect/>
          <a:stretch>
            <a:fillRect/>
          </a:stretch>
        </p:blipFill>
        <p:spPr bwMode="auto">
          <a:xfrm>
            <a:off x="323850" y="1431925"/>
            <a:ext cx="8351838" cy="4065588"/>
          </a:xfrm>
          <a:prstGeom prst="rect">
            <a:avLst/>
          </a:prstGeom>
          <a:noFill/>
          <a:ln w="9525">
            <a:noFill/>
            <a:miter lim="800000"/>
            <a:headEnd/>
            <a:tailEnd/>
          </a:ln>
        </p:spPr>
      </p:pic>
      <p:sp>
        <p:nvSpPr>
          <p:cNvPr id="191490" name="Text Box 3"/>
          <p:cNvSpPr txBox="1">
            <a:spLocks noChangeArrowheads="1"/>
          </p:cNvSpPr>
          <p:nvPr/>
        </p:nvSpPr>
        <p:spPr bwMode="auto">
          <a:xfrm>
            <a:off x="250825" y="5949950"/>
            <a:ext cx="1441450" cy="641350"/>
          </a:xfrm>
          <a:prstGeom prst="rect">
            <a:avLst/>
          </a:prstGeom>
          <a:noFill/>
          <a:ln w="9525">
            <a:noFill/>
            <a:miter lim="800000"/>
            <a:headEnd/>
            <a:tailEnd/>
          </a:ln>
        </p:spPr>
        <p:txBody>
          <a:bodyPr>
            <a:spAutoFit/>
          </a:bodyPr>
          <a:lstStyle/>
          <a:p>
            <a:pPr>
              <a:spcBef>
                <a:spcPct val="50000"/>
              </a:spcBef>
            </a:pPr>
            <a:r>
              <a:rPr lang="it-IT" sz="1800" b="0">
                <a:solidFill>
                  <a:schemeClr val="tx1"/>
                </a:solidFill>
              </a:rPr>
              <a:t>O’Brien &amp; Burns 2010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2"/>
          <p:cNvPicPr>
            <a:picLocks noChangeAspect="1" noChangeArrowheads="1"/>
          </p:cNvPicPr>
          <p:nvPr/>
        </p:nvPicPr>
        <p:blipFill>
          <a:blip r:embed="rId2"/>
          <a:srcRect/>
          <a:stretch>
            <a:fillRect/>
          </a:stretch>
        </p:blipFill>
        <p:spPr bwMode="auto">
          <a:xfrm>
            <a:off x="395288" y="1871663"/>
            <a:ext cx="8424862" cy="3087687"/>
          </a:xfrm>
          <a:prstGeom prst="rect">
            <a:avLst/>
          </a:prstGeom>
          <a:noFill/>
          <a:ln w="9525">
            <a:noFill/>
            <a:miter lim="800000"/>
            <a:headEnd/>
            <a:tailEnd/>
          </a:ln>
        </p:spPr>
      </p:pic>
      <p:sp>
        <p:nvSpPr>
          <p:cNvPr id="192514" name="Text Box 3"/>
          <p:cNvSpPr txBox="1">
            <a:spLocks noChangeArrowheads="1"/>
          </p:cNvSpPr>
          <p:nvPr/>
        </p:nvSpPr>
        <p:spPr bwMode="auto">
          <a:xfrm>
            <a:off x="323850" y="5661025"/>
            <a:ext cx="1441450" cy="641350"/>
          </a:xfrm>
          <a:prstGeom prst="rect">
            <a:avLst/>
          </a:prstGeom>
          <a:noFill/>
          <a:ln w="9525">
            <a:noFill/>
            <a:miter lim="800000"/>
            <a:headEnd/>
            <a:tailEnd/>
          </a:ln>
        </p:spPr>
        <p:txBody>
          <a:bodyPr>
            <a:spAutoFit/>
          </a:bodyPr>
          <a:lstStyle/>
          <a:p>
            <a:pPr>
              <a:spcBef>
                <a:spcPct val="50000"/>
              </a:spcBef>
            </a:pPr>
            <a:r>
              <a:rPr lang="it-IT" sz="1800" b="0">
                <a:solidFill>
                  <a:schemeClr val="tx1"/>
                </a:solidFill>
              </a:rPr>
              <a:t>O’Brien &amp; Burns 2010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2"/>
          <p:cNvPicPr>
            <a:picLocks noChangeAspect="1" noChangeArrowheads="1"/>
          </p:cNvPicPr>
          <p:nvPr/>
        </p:nvPicPr>
        <p:blipFill>
          <a:blip r:embed="rId2"/>
          <a:srcRect/>
          <a:stretch>
            <a:fillRect/>
          </a:stretch>
        </p:blipFill>
        <p:spPr bwMode="auto">
          <a:xfrm>
            <a:off x="323850" y="2735263"/>
            <a:ext cx="8569325" cy="1374775"/>
          </a:xfrm>
          <a:prstGeom prst="rect">
            <a:avLst/>
          </a:prstGeom>
          <a:noFill/>
          <a:ln w="9525">
            <a:noFill/>
            <a:miter lim="800000"/>
            <a:headEnd/>
            <a:tailEnd/>
          </a:ln>
        </p:spPr>
      </p:pic>
      <p:sp>
        <p:nvSpPr>
          <p:cNvPr id="194562" name="Text Box 3"/>
          <p:cNvSpPr txBox="1">
            <a:spLocks noChangeArrowheads="1"/>
          </p:cNvSpPr>
          <p:nvPr/>
        </p:nvSpPr>
        <p:spPr bwMode="auto">
          <a:xfrm>
            <a:off x="323850" y="5661025"/>
            <a:ext cx="1441450" cy="641350"/>
          </a:xfrm>
          <a:prstGeom prst="rect">
            <a:avLst/>
          </a:prstGeom>
          <a:noFill/>
          <a:ln w="9525">
            <a:noFill/>
            <a:miter lim="800000"/>
            <a:headEnd/>
            <a:tailEnd/>
          </a:ln>
        </p:spPr>
        <p:txBody>
          <a:bodyPr>
            <a:spAutoFit/>
          </a:bodyPr>
          <a:lstStyle/>
          <a:p>
            <a:pPr>
              <a:spcBef>
                <a:spcPct val="50000"/>
              </a:spcBef>
            </a:pPr>
            <a:r>
              <a:rPr lang="it-IT" sz="1800" b="0">
                <a:solidFill>
                  <a:schemeClr val="tx1"/>
                </a:solidFill>
              </a:rPr>
              <a:t>O’Brien &amp; Burns 2010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2"/>
          <p:cNvPicPr>
            <a:picLocks noChangeAspect="1" noChangeArrowheads="1"/>
          </p:cNvPicPr>
          <p:nvPr/>
        </p:nvPicPr>
        <p:blipFill>
          <a:blip r:embed="rId2"/>
          <a:srcRect/>
          <a:stretch>
            <a:fillRect/>
          </a:stretch>
        </p:blipFill>
        <p:spPr bwMode="auto">
          <a:xfrm>
            <a:off x="323850" y="549275"/>
            <a:ext cx="8496300" cy="4021138"/>
          </a:xfrm>
          <a:prstGeom prst="rect">
            <a:avLst/>
          </a:prstGeom>
          <a:noFill/>
          <a:ln w="9525">
            <a:noFill/>
            <a:miter lim="800000"/>
            <a:headEnd/>
            <a:tailEnd/>
          </a:ln>
        </p:spPr>
      </p:pic>
      <p:sp>
        <p:nvSpPr>
          <p:cNvPr id="195586" name="Text Box 3"/>
          <p:cNvSpPr txBox="1">
            <a:spLocks noChangeArrowheads="1"/>
          </p:cNvSpPr>
          <p:nvPr/>
        </p:nvSpPr>
        <p:spPr bwMode="auto">
          <a:xfrm>
            <a:off x="323850" y="5661025"/>
            <a:ext cx="1441450" cy="641350"/>
          </a:xfrm>
          <a:prstGeom prst="rect">
            <a:avLst/>
          </a:prstGeom>
          <a:noFill/>
          <a:ln w="9525">
            <a:noFill/>
            <a:miter lim="800000"/>
            <a:headEnd/>
            <a:tailEnd/>
          </a:ln>
        </p:spPr>
        <p:txBody>
          <a:bodyPr>
            <a:spAutoFit/>
          </a:bodyPr>
          <a:lstStyle/>
          <a:p>
            <a:pPr>
              <a:spcBef>
                <a:spcPct val="50000"/>
              </a:spcBef>
            </a:pPr>
            <a:r>
              <a:rPr lang="it-IT" sz="1800" b="0">
                <a:solidFill>
                  <a:schemeClr val="tx1"/>
                </a:solidFill>
              </a:rPr>
              <a:t>O’Brien &amp; Burns 2010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2"/>
          <p:cNvPicPr>
            <a:picLocks noChangeAspect="1" noChangeArrowheads="1"/>
          </p:cNvPicPr>
          <p:nvPr/>
        </p:nvPicPr>
        <p:blipFill>
          <a:blip r:embed="rId2"/>
          <a:srcRect/>
          <a:stretch>
            <a:fillRect/>
          </a:stretch>
        </p:blipFill>
        <p:spPr bwMode="auto">
          <a:xfrm>
            <a:off x="611188" y="476250"/>
            <a:ext cx="6408737" cy="3819525"/>
          </a:xfrm>
          <a:prstGeom prst="rect">
            <a:avLst/>
          </a:prstGeom>
          <a:noFill/>
          <a:ln w="9525">
            <a:noFill/>
            <a:miter lim="800000"/>
            <a:headEnd/>
            <a:tailEnd/>
          </a:ln>
        </p:spPr>
      </p:pic>
      <p:pic>
        <p:nvPicPr>
          <p:cNvPr id="196610" name="Picture 3"/>
          <p:cNvPicPr>
            <a:picLocks noChangeAspect="1" noChangeArrowheads="1"/>
          </p:cNvPicPr>
          <p:nvPr/>
        </p:nvPicPr>
        <p:blipFill>
          <a:blip r:embed="rId3"/>
          <a:srcRect/>
          <a:stretch>
            <a:fillRect/>
          </a:stretch>
        </p:blipFill>
        <p:spPr bwMode="auto">
          <a:xfrm>
            <a:off x="3492500" y="4192588"/>
            <a:ext cx="5651500" cy="2341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1835150" y="1628775"/>
            <a:ext cx="5616575" cy="1728788"/>
          </a:xfrm>
          <a:prstGeom prst="rect">
            <a:avLst/>
          </a:prstGeom>
          <a:noFill/>
          <a:ln w="9525">
            <a:noFill/>
            <a:miter lim="800000"/>
            <a:headEnd/>
            <a:tailEnd/>
          </a:ln>
        </p:spPr>
        <p:txBody>
          <a:bodyPr wrap="none" anchor="ctr"/>
          <a:lstStyle/>
          <a:p>
            <a:pPr algn="ctr"/>
            <a:r>
              <a:rPr lang="it-IT" sz="6000" b="0">
                <a:solidFill>
                  <a:srgbClr val="FF3300"/>
                </a:solidFill>
              </a:rPr>
              <a:t>QUALE OUTCOME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2"/>
          <p:cNvPicPr>
            <a:picLocks noChangeAspect="1" noChangeArrowheads="1"/>
          </p:cNvPicPr>
          <p:nvPr/>
        </p:nvPicPr>
        <p:blipFill>
          <a:blip r:embed="rId2"/>
          <a:srcRect/>
          <a:stretch>
            <a:fillRect/>
          </a:stretch>
        </p:blipFill>
        <p:spPr bwMode="auto">
          <a:xfrm>
            <a:off x="971550" y="247650"/>
            <a:ext cx="7488238" cy="3078163"/>
          </a:xfrm>
          <a:prstGeom prst="rect">
            <a:avLst/>
          </a:prstGeom>
          <a:noFill/>
          <a:ln w="9525">
            <a:noFill/>
            <a:miter lim="800000"/>
            <a:headEnd/>
            <a:tailEnd/>
          </a:ln>
        </p:spPr>
      </p:pic>
      <p:pic>
        <p:nvPicPr>
          <p:cNvPr id="198658" name="Picture 3"/>
          <p:cNvPicPr>
            <a:picLocks noChangeAspect="1" noChangeArrowheads="1"/>
          </p:cNvPicPr>
          <p:nvPr/>
        </p:nvPicPr>
        <p:blipFill>
          <a:blip r:embed="rId3"/>
          <a:srcRect/>
          <a:stretch>
            <a:fillRect/>
          </a:stretch>
        </p:blipFill>
        <p:spPr bwMode="auto">
          <a:xfrm>
            <a:off x="1547813" y="3570288"/>
            <a:ext cx="6648450" cy="305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8" name="Rectangle 2"/>
          <p:cNvSpPr>
            <a:spLocks noGrp="1" noChangeArrowheads="1"/>
          </p:cNvSpPr>
          <p:nvPr>
            <p:ph type="title"/>
          </p:nvPr>
        </p:nvSpPr>
        <p:spPr/>
        <p:txBody>
          <a:bodyPr/>
          <a:lstStyle/>
          <a:p>
            <a:pPr eaLnBrk="1" hangingPunct="1"/>
            <a:r>
              <a:rPr lang="it-IT" b="1" smtClean="0"/>
              <a:t>SOMMARIO</a:t>
            </a:r>
          </a:p>
        </p:txBody>
      </p:sp>
      <p:sp>
        <p:nvSpPr>
          <p:cNvPr id="79889" name="Rectangle 3"/>
          <p:cNvSpPr>
            <a:spLocks noGrp="1" noChangeArrowheads="1"/>
          </p:cNvSpPr>
          <p:nvPr>
            <p:ph type="body" sz="half" idx="1"/>
          </p:nvPr>
        </p:nvSpPr>
        <p:spPr>
          <a:xfrm>
            <a:off x="1331913" y="1600200"/>
            <a:ext cx="6624637" cy="4525963"/>
          </a:xfrm>
        </p:spPr>
        <p:txBody>
          <a:bodyPr/>
          <a:lstStyle/>
          <a:p>
            <a:pPr eaLnBrk="1" hangingPunct="1"/>
            <a:r>
              <a:rPr lang="it-IT" b="1" smtClean="0">
                <a:solidFill>
                  <a:srgbClr val="DDDDDD"/>
                </a:solidFill>
              </a:rPr>
              <a:t>Lo stato dell’arte</a:t>
            </a:r>
          </a:p>
          <a:p>
            <a:pPr eaLnBrk="1" hangingPunct="1"/>
            <a:r>
              <a:rPr lang="it-IT" b="1" smtClean="0"/>
              <a:t>Verso terapie efficaci (</a:t>
            </a:r>
            <a:r>
              <a:rPr lang="it-IT" b="1" i="1" smtClean="0"/>
              <a:t>disease modifying</a:t>
            </a:r>
            <a:r>
              <a:rPr lang="it-IT" b="1" smtClean="0"/>
              <a:t>) precoci? (Prevenzione?)</a:t>
            </a:r>
          </a:p>
          <a:p>
            <a:pPr eaLnBrk="1" hangingPunct="1"/>
            <a:r>
              <a:rPr lang="it-IT" b="1" smtClean="0">
                <a:solidFill>
                  <a:srgbClr val="DDDDDD"/>
                </a:solidFill>
              </a:rPr>
              <a:t>Aspetti etici e conclusioni</a:t>
            </a:r>
          </a:p>
          <a:p>
            <a:pPr eaLnBrk="1" hangingPunct="1"/>
            <a:endParaRPr lang="it-IT" smtClean="0"/>
          </a:p>
        </p:txBody>
      </p:sp>
      <p:graphicFrame>
        <p:nvGraphicFramePr>
          <p:cNvPr id="79887" name="Object 15"/>
          <p:cNvGraphicFramePr>
            <a:graphicFrameLocks noGrp="1" noChangeAspect="1"/>
          </p:cNvGraphicFramePr>
          <p:nvPr>
            <p:ph sz="half" idx="2"/>
          </p:nvPr>
        </p:nvGraphicFramePr>
        <p:xfrm>
          <a:off x="7667625" y="5300663"/>
          <a:ext cx="1187450" cy="1273175"/>
        </p:xfrm>
        <a:graphic>
          <a:graphicData uri="http://schemas.openxmlformats.org/presentationml/2006/ole">
            <p:oleObj spid="_x0000_s79887" name="ClipArt" r:id="rId3" imgW="2240474" imgH="240000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73" name="Rectangle 2"/>
          <p:cNvSpPr>
            <a:spLocks noGrp="1" noChangeArrowheads="1"/>
          </p:cNvSpPr>
          <p:nvPr>
            <p:ph type="title" idx="4294967295"/>
          </p:nvPr>
        </p:nvSpPr>
        <p:spPr/>
        <p:txBody>
          <a:bodyPr/>
          <a:lstStyle/>
          <a:p>
            <a:pPr eaLnBrk="1" hangingPunct="1"/>
            <a:r>
              <a:rPr lang="it-IT" b="1" smtClean="0"/>
              <a:t>SOMMARIO</a:t>
            </a:r>
          </a:p>
        </p:txBody>
      </p:sp>
      <p:sp>
        <p:nvSpPr>
          <p:cNvPr id="168974" name="Rectangle 3"/>
          <p:cNvSpPr>
            <a:spLocks noGrp="1" noChangeArrowheads="1"/>
          </p:cNvSpPr>
          <p:nvPr>
            <p:ph type="body" sz="half" idx="4294967295"/>
          </p:nvPr>
        </p:nvSpPr>
        <p:spPr>
          <a:xfrm>
            <a:off x="1116013" y="1700213"/>
            <a:ext cx="6840537" cy="2952750"/>
          </a:xfrm>
        </p:spPr>
        <p:txBody>
          <a:bodyPr/>
          <a:lstStyle/>
          <a:p>
            <a:pPr eaLnBrk="1" hangingPunct="1"/>
            <a:r>
              <a:rPr lang="it-IT" b="1" smtClean="0"/>
              <a:t>Lo stato dell’arte</a:t>
            </a:r>
          </a:p>
          <a:p>
            <a:pPr eaLnBrk="1" hangingPunct="1"/>
            <a:r>
              <a:rPr lang="it-IT" b="1" smtClean="0">
                <a:solidFill>
                  <a:srgbClr val="DDDDDD"/>
                </a:solidFill>
              </a:rPr>
              <a:t>Verso terapie efficaci (</a:t>
            </a:r>
            <a:r>
              <a:rPr lang="it-IT" b="1" i="1" smtClean="0">
                <a:solidFill>
                  <a:srgbClr val="DDDDDD"/>
                </a:solidFill>
              </a:rPr>
              <a:t>disease modifying</a:t>
            </a:r>
            <a:r>
              <a:rPr lang="it-IT" b="1" smtClean="0">
                <a:solidFill>
                  <a:srgbClr val="DDDDDD"/>
                </a:solidFill>
              </a:rPr>
              <a:t>) precoci? </a:t>
            </a:r>
            <a:r>
              <a:rPr lang="it-IT" sz="2400" b="1" smtClean="0">
                <a:solidFill>
                  <a:srgbClr val="DDDDDD"/>
                </a:solidFill>
              </a:rPr>
              <a:t>(Prevenzione?)</a:t>
            </a:r>
          </a:p>
          <a:p>
            <a:pPr eaLnBrk="1" hangingPunct="1"/>
            <a:r>
              <a:rPr lang="it-IT" b="1" smtClean="0">
                <a:solidFill>
                  <a:srgbClr val="DDDDDD"/>
                </a:solidFill>
              </a:rPr>
              <a:t>Aspetti etici e conclusioni</a:t>
            </a:r>
          </a:p>
          <a:p>
            <a:pPr eaLnBrk="1" hangingPunct="1"/>
            <a:endParaRPr lang="it-IT" sz="2800" smtClean="0">
              <a:solidFill>
                <a:srgbClr val="DDDDDD"/>
              </a:solidFill>
            </a:endParaRPr>
          </a:p>
        </p:txBody>
      </p:sp>
      <p:graphicFrame>
        <p:nvGraphicFramePr>
          <p:cNvPr id="168972" name="Object 12"/>
          <p:cNvGraphicFramePr>
            <a:graphicFrameLocks noGrp="1" noChangeAspect="1"/>
          </p:cNvGraphicFramePr>
          <p:nvPr>
            <p:ph sz="half" idx="4294967295"/>
          </p:nvPr>
        </p:nvGraphicFramePr>
        <p:xfrm>
          <a:off x="7524750" y="5300663"/>
          <a:ext cx="1187450" cy="1273175"/>
        </p:xfrm>
        <a:graphic>
          <a:graphicData uri="http://schemas.openxmlformats.org/presentationml/2006/ole">
            <p:oleObj spid="_x0000_s168972" name="ClipArt" r:id="rId3" imgW="2240474" imgH="2400000" progId="">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2"/>
          <p:cNvPicPr>
            <a:picLocks noChangeAspect="1" noChangeArrowheads="1"/>
          </p:cNvPicPr>
          <p:nvPr/>
        </p:nvPicPr>
        <p:blipFill>
          <a:blip r:embed="rId2"/>
          <a:srcRect/>
          <a:stretch>
            <a:fillRect/>
          </a:stretch>
        </p:blipFill>
        <p:spPr bwMode="auto">
          <a:xfrm>
            <a:off x="395288" y="0"/>
            <a:ext cx="8154987" cy="5084763"/>
          </a:xfrm>
          <a:prstGeom prst="rect">
            <a:avLst/>
          </a:prstGeom>
          <a:noFill/>
          <a:ln w="9525">
            <a:noFill/>
            <a:miter lim="800000"/>
            <a:headEnd/>
            <a:tailEnd/>
          </a:ln>
        </p:spPr>
      </p:pic>
      <p:pic>
        <p:nvPicPr>
          <p:cNvPr id="200706" name="Picture 3"/>
          <p:cNvPicPr>
            <a:picLocks noChangeAspect="1" noChangeArrowheads="1"/>
          </p:cNvPicPr>
          <p:nvPr/>
        </p:nvPicPr>
        <p:blipFill>
          <a:blip r:embed="rId3"/>
          <a:srcRect/>
          <a:stretch>
            <a:fillRect/>
          </a:stretch>
        </p:blipFill>
        <p:spPr bwMode="auto">
          <a:xfrm>
            <a:off x="3348038" y="5373688"/>
            <a:ext cx="1539875" cy="30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2"/>
          <p:cNvPicPr>
            <a:picLocks noChangeAspect="1" noChangeArrowheads="1"/>
          </p:cNvPicPr>
          <p:nvPr/>
        </p:nvPicPr>
        <p:blipFill>
          <a:blip r:embed="rId2"/>
          <a:srcRect/>
          <a:stretch>
            <a:fillRect/>
          </a:stretch>
        </p:blipFill>
        <p:spPr bwMode="auto">
          <a:xfrm>
            <a:off x="6300788" y="6451600"/>
            <a:ext cx="2325687" cy="406400"/>
          </a:xfrm>
          <a:prstGeom prst="rect">
            <a:avLst/>
          </a:prstGeom>
          <a:noFill/>
          <a:ln w="9525">
            <a:noFill/>
            <a:miter lim="800000"/>
            <a:headEnd/>
            <a:tailEnd/>
          </a:ln>
        </p:spPr>
      </p:pic>
      <p:pic>
        <p:nvPicPr>
          <p:cNvPr id="201730" name="Picture 3"/>
          <p:cNvPicPr>
            <a:picLocks noChangeAspect="1" noChangeArrowheads="1"/>
          </p:cNvPicPr>
          <p:nvPr/>
        </p:nvPicPr>
        <p:blipFill>
          <a:blip r:embed="rId3"/>
          <a:srcRect/>
          <a:stretch>
            <a:fillRect/>
          </a:stretch>
        </p:blipFill>
        <p:spPr bwMode="auto">
          <a:xfrm>
            <a:off x="138113" y="0"/>
            <a:ext cx="8610600" cy="656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2"/>
          <p:cNvPicPr>
            <a:picLocks noChangeAspect="1" noChangeArrowheads="1"/>
          </p:cNvPicPr>
          <p:nvPr/>
        </p:nvPicPr>
        <p:blipFill>
          <a:blip r:embed="rId2"/>
          <a:srcRect/>
          <a:stretch>
            <a:fillRect/>
          </a:stretch>
        </p:blipFill>
        <p:spPr bwMode="auto">
          <a:xfrm>
            <a:off x="395288" y="333375"/>
            <a:ext cx="8550275" cy="2236788"/>
          </a:xfrm>
          <a:prstGeom prst="rect">
            <a:avLst/>
          </a:prstGeom>
          <a:noFill/>
          <a:ln w="9525">
            <a:noFill/>
            <a:miter lim="800000"/>
            <a:headEnd/>
            <a:tailEnd/>
          </a:ln>
        </p:spPr>
      </p:pic>
      <p:pic>
        <p:nvPicPr>
          <p:cNvPr id="202754" name="Picture 3"/>
          <p:cNvPicPr>
            <a:picLocks noChangeAspect="1" noChangeArrowheads="1"/>
          </p:cNvPicPr>
          <p:nvPr/>
        </p:nvPicPr>
        <p:blipFill>
          <a:blip r:embed="rId3"/>
          <a:srcRect/>
          <a:stretch>
            <a:fillRect/>
          </a:stretch>
        </p:blipFill>
        <p:spPr bwMode="auto">
          <a:xfrm>
            <a:off x="395288" y="2781300"/>
            <a:ext cx="8008937" cy="3402013"/>
          </a:xfrm>
          <a:prstGeom prst="rect">
            <a:avLst/>
          </a:prstGeom>
          <a:noFill/>
          <a:ln w="9525">
            <a:noFill/>
            <a:miter lim="800000"/>
            <a:headEnd/>
            <a:tailEnd/>
          </a:ln>
        </p:spPr>
      </p:pic>
      <p:sp>
        <p:nvSpPr>
          <p:cNvPr id="202755" name="Oval 4"/>
          <p:cNvSpPr>
            <a:spLocks noChangeArrowheads="1"/>
          </p:cNvSpPr>
          <p:nvPr/>
        </p:nvSpPr>
        <p:spPr bwMode="auto">
          <a:xfrm>
            <a:off x="1979613" y="3933825"/>
            <a:ext cx="2952750" cy="647700"/>
          </a:xfrm>
          <a:prstGeom prst="ellipse">
            <a:avLst/>
          </a:prstGeom>
          <a:noFill/>
          <a:ln w="38100">
            <a:solidFill>
              <a:srgbClr val="FF0000"/>
            </a:solidFill>
            <a:round/>
            <a:headEnd/>
            <a:tailEnd/>
          </a:ln>
        </p:spPr>
        <p:txBody>
          <a:bodyPr wrap="none" anchor="ctr"/>
          <a:lstStyle/>
          <a:p>
            <a:pPr eaLnBrk="0" hangingPunct="0">
              <a:spcBef>
                <a:spcPct val="50000"/>
              </a:spcBef>
            </a:pPr>
            <a:endParaRPr lang="it-IT"/>
          </a:p>
        </p:txBody>
      </p:sp>
      <p:sp>
        <p:nvSpPr>
          <p:cNvPr id="202756" name="Oval 5"/>
          <p:cNvSpPr>
            <a:spLocks noChangeArrowheads="1"/>
          </p:cNvSpPr>
          <p:nvPr/>
        </p:nvSpPr>
        <p:spPr bwMode="auto">
          <a:xfrm>
            <a:off x="1908175" y="4581525"/>
            <a:ext cx="3600450" cy="431800"/>
          </a:xfrm>
          <a:prstGeom prst="ellipse">
            <a:avLst/>
          </a:prstGeom>
          <a:noFill/>
          <a:ln w="38100">
            <a:solidFill>
              <a:srgbClr val="FF0000"/>
            </a:solidFill>
            <a:round/>
            <a:headEnd/>
            <a:tailEnd/>
          </a:ln>
        </p:spPr>
        <p:txBody>
          <a:bodyPr wrap="none" anchor="ctr"/>
          <a:lstStyle/>
          <a:p>
            <a:pPr eaLnBrk="0" hangingPunct="0">
              <a:spcBef>
                <a:spcPct val="50000"/>
              </a:spcBef>
            </a:pPr>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4"/>
          <p:cNvPicPr>
            <a:picLocks noChangeAspect="1" noChangeArrowheads="1"/>
          </p:cNvPicPr>
          <p:nvPr/>
        </p:nvPicPr>
        <p:blipFill>
          <a:blip r:embed="rId2"/>
          <a:srcRect/>
          <a:stretch>
            <a:fillRect/>
          </a:stretch>
        </p:blipFill>
        <p:spPr bwMode="auto">
          <a:xfrm>
            <a:off x="755650" y="0"/>
            <a:ext cx="7410450" cy="2243138"/>
          </a:xfrm>
          <a:prstGeom prst="rect">
            <a:avLst/>
          </a:prstGeom>
          <a:noFill/>
          <a:ln w="9525">
            <a:noFill/>
            <a:miter lim="800000"/>
            <a:headEnd/>
            <a:tailEnd/>
          </a:ln>
        </p:spPr>
      </p:pic>
      <p:pic>
        <p:nvPicPr>
          <p:cNvPr id="203778" name="Picture 5"/>
          <p:cNvPicPr>
            <a:picLocks noChangeAspect="1" noChangeArrowheads="1"/>
          </p:cNvPicPr>
          <p:nvPr/>
        </p:nvPicPr>
        <p:blipFill>
          <a:blip r:embed="rId3"/>
          <a:srcRect/>
          <a:stretch>
            <a:fillRect/>
          </a:stretch>
        </p:blipFill>
        <p:spPr bwMode="auto">
          <a:xfrm>
            <a:off x="755650" y="2205038"/>
            <a:ext cx="7548563" cy="576262"/>
          </a:xfrm>
          <a:prstGeom prst="rect">
            <a:avLst/>
          </a:prstGeom>
          <a:noFill/>
          <a:ln w="9525">
            <a:noFill/>
            <a:miter lim="800000"/>
            <a:headEnd/>
            <a:tailEnd/>
          </a:ln>
        </p:spPr>
      </p:pic>
      <p:pic>
        <p:nvPicPr>
          <p:cNvPr id="203779" name="Picture 6"/>
          <p:cNvPicPr>
            <a:picLocks noChangeAspect="1" noChangeArrowheads="1"/>
          </p:cNvPicPr>
          <p:nvPr/>
        </p:nvPicPr>
        <p:blipFill>
          <a:blip r:embed="rId4"/>
          <a:srcRect/>
          <a:stretch>
            <a:fillRect/>
          </a:stretch>
        </p:blipFill>
        <p:spPr bwMode="auto">
          <a:xfrm>
            <a:off x="1403350" y="2852738"/>
            <a:ext cx="6337300" cy="3608387"/>
          </a:xfrm>
          <a:prstGeom prst="rect">
            <a:avLst/>
          </a:prstGeom>
          <a:noFill/>
          <a:ln w="9525">
            <a:noFill/>
            <a:miter lim="800000"/>
            <a:headEnd/>
            <a:tailEnd/>
          </a:ln>
        </p:spPr>
      </p:pic>
      <p:sp>
        <p:nvSpPr>
          <p:cNvPr id="203780" name="Oval 7"/>
          <p:cNvSpPr>
            <a:spLocks noChangeArrowheads="1"/>
          </p:cNvSpPr>
          <p:nvPr/>
        </p:nvSpPr>
        <p:spPr bwMode="auto">
          <a:xfrm>
            <a:off x="1258888" y="5229225"/>
            <a:ext cx="6553200" cy="1295400"/>
          </a:xfrm>
          <a:prstGeom prst="ellipse">
            <a:avLst/>
          </a:prstGeom>
          <a:noFill/>
          <a:ln w="9525">
            <a:noFill/>
            <a:round/>
            <a:headEnd/>
            <a:tailEnd/>
          </a:ln>
        </p:spPr>
        <p:txBody>
          <a:bodyPr anchor="ctr">
            <a:spAutoFit/>
          </a:bodyPr>
          <a:lstStyle/>
          <a:p>
            <a:pPr eaLnBrk="0" hangingPunct="0">
              <a:spcBef>
                <a:spcPct val="50000"/>
              </a:spcBef>
            </a:pPr>
            <a:endParaRPr lang="it-IT"/>
          </a:p>
        </p:txBody>
      </p:sp>
      <p:sp>
        <p:nvSpPr>
          <p:cNvPr id="203781" name="Oval 8"/>
          <p:cNvSpPr>
            <a:spLocks noChangeArrowheads="1"/>
          </p:cNvSpPr>
          <p:nvPr/>
        </p:nvSpPr>
        <p:spPr bwMode="auto">
          <a:xfrm>
            <a:off x="1547813" y="5157788"/>
            <a:ext cx="6337300" cy="1700212"/>
          </a:xfrm>
          <a:prstGeom prst="ellipse">
            <a:avLst/>
          </a:prstGeom>
          <a:noFill/>
          <a:ln w="9525">
            <a:noFill/>
            <a:round/>
            <a:headEnd/>
            <a:tailEnd/>
          </a:ln>
        </p:spPr>
        <p:txBody>
          <a:bodyPr anchor="ctr">
            <a:spAutoFit/>
          </a:bodyPr>
          <a:lstStyle/>
          <a:p>
            <a:pPr eaLnBrk="0" hangingPunct="0">
              <a:spcBef>
                <a:spcPct val="50000"/>
              </a:spcBef>
            </a:pPr>
            <a:endParaRPr lang="it-IT"/>
          </a:p>
        </p:txBody>
      </p:sp>
      <p:sp>
        <p:nvSpPr>
          <p:cNvPr id="203782" name="Oval 9"/>
          <p:cNvSpPr>
            <a:spLocks noChangeArrowheads="1"/>
          </p:cNvSpPr>
          <p:nvPr/>
        </p:nvSpPr>
        <p:spPr bwMode="auto">
          <a:xfrm>
            <a:off x="1403350" y="5300663"/>
            <a:ext cx="6121400" cy="649287"/>
          </a:xfrm>
          <a:prstGeom prst="ellipse">
            <a:avLst/>
          </a:prstGeom>
          <a:noFill/>
          <a:ln w="9525">
            <a:noFill/>
            <a:round/>
            <a:headEnd/>
            <a:tailEnd/>
          </a:ln>
        </p:spPr>
        <p:txBody>
          <a:bodyPr wrap="none" anchor="ctr">
            <a:spAutoFit/>
          </a:bodyPr>
          <a:lstStyle/>
          <a:p>
            <a:pPr eaLnBrk="0" hangingPunct="0">
              <a:spcBef>
                <a:spcPct val="50000"/>
              </a:spcBef>
            </a:pPr>
            <a:endParaRPr lang="it-IT"/>
          </a:p>
        </p:txBody>
      </p:sp>
      <p:sp>
        <p:nvSpPr>
          <p:cNvPr id="203783" name="Oval 10"/>
          <p:cNvSpPr>
            <a:spLocks noChangeArrowheads="1"/>
          </p:cNvSpPr>
          <p:nvPr/>
        </p:nvSpPr>
        <p:spPr bwMode="auto">
          <a:xfrm>
            <a:off x="1042988" y="5300663"/>
            <a:ext cx="6697662" cy="1223962"/>
          </a:xfrm>
          <a:prstGeom prst="ellipse">
            <a:avLst/>
          </a:prstGeom>
          <a:noFill/>
          <a:ln w="60325" algn="ctr">
            <a:solidFill>
              <a:srgbClr val="FF0000"/>
            </a:solidFill>
            <a:round/>
            <a:headEnd/>
            <a:tailEnd/>
          </a:ln>
        </p:spPr>
        <p:txBody>
          <a:bodyPr anchor="ctr">
            <a:spAutoFit/>
          </a:bodyPr>
          <a:lstStyle/>
          <a:p>
            <a:pPr eaLnBrk="0" hangingPunct="0">
              <a:spcBef>
                <a:spcPct val="50000"/>
              </a:spcBef>
            </a:pPr>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 descr="logo"/>
          <p:cNvPicPr>
            <a:picLocks noChangeAspect="1" noChangeArrowheads="1"/>
          </p:cNvPicPr>
          <p:nvPr/>
        </p:nvPicPr>
        <p:blipFill>
          <a:blip r:embed="rId2"/>
          <a:srcRect/>
          <a:stretch>
            <a:fillRect/>
          </a:stretch>
        </p:blipFill>
        <p:spPr bwMode="auto">
          <a:xfrm>
            <a:off x="250825" y="333375"/>
            <a:ext cx="1724025" cy="1581150"/>
          </a:xfrm>
          <a:prstGeom prst="rect">
            <a:avLst/>
          </a:prstGeom>
          <a:noFill/>
          <a:ln w="9525">
            <a:noFill/>
            <a:miter lim="800000"/>
            <a:headEnd/>
            <a:tailEnd/>
          </a:ln>
        </p:spPr>
      </p:pic>
      <p:graphicFrame>
        <p:nvGraphicFramePr>
          <p:cNvPr id="65539" name="Group 3"/>
          <p:cNvGraphicFramePr>
            <a:graphicFrameLocks noGrp="1"/>
          </p:cNvGraphicFramePr>
          <p:nvPr/>
        </p:nvGraphicFramePr>
        <p:xfrm>
          <a:off x="2411413" y="549275"/>
          <a:ext cx="6408737" cy="6278563"/>
        </p:xfrm>
        <a:graphic>
          <a:graphicData uri="http://schemas.openxmlformats.org/drawingml/2006/table">
            <a:tbl>
              <a:tblPr/>
              <a:tblGrid>
                <a:gridCol w="6408737"/>
              </a:tblGrid>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3366CC"/>
                          </a:solidFill>
                          <a:effectLst/>
                          <a:latin typeface="Verdana" pitchFamily="34" charset="0"/>
                        </a:rPr>
                        <a:t>Welcome</a:t>
                      </a:r>
                      <a:endParaRPr kumimoji="0" lang="it-IT" sz="2000" b="0" i="0" u="none" strike="noStrike" cap="none" normalizeH="0" baseline="0" smtClean="0">
                        <a:ln>
                          <a:noFill/>
                        </a:ln>
                        <a:solidFill>
                          <a:schemeClr val="tx1"/>
                        </a:solidFill>
                        <a:effectLst/>
                        <a:latin typeface="Verdana" pitchFamily="34" charset="0"/>
                      </a:endParaRPr>
                    </a:p>
                  </a:txBody>
                  <a:tcPr anchor="ctr" horzOverflow="overflow">
                    <a:lnL cap="flat">
                      <a:noFill/>
                    </a:lnL>
                    <a:lnR cap="flat">
                      <a:noFill/>
                    </a:lnR>
                    <a:lnT cap="flat">
                      <a:noFill/>
                    </a:lnT>
                    <a:lnB>
                      <a:noFill/>
                    </a:lnB>
                    <a:lnTlToBr>
                      <a:noFill/>
                    </a:lnTlToBr>
                    <a:lnBlToTr>
                      <a:noFill/>
                    </a:lnBlToTr>
                    <a:noFill/>
                  </a:tcPr>
                </a:tc>
              </a:tr>
              <a:tr h="170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3366"/>
                          </a:solidFill>
                          <a:effectLst/>
                          <a:latin typeface="Verdana" pitchFamily="34" charset="0"/>
                        </a:rPr>
                        <a:t>Welcome to the website of the Dominantly Inherited Alzheimer Network (DIAN). DIAN is an international research partnership of leading scientists determined to understand a rare form of Alzheimer’s disease that is caused by a gene mutation. Understanding of this form of Alzheimer's disease may provide clues to decoding other dementias and developing dementia treatments. </a:t>
                      </a:r>
                      <a:br>
                        <a:rPr kumimoji="0" lang="it-IT" sz="2000" b="0" i="0" u="none" strike="noStrike" cap="none" normalizeH="0" baseline="0" smtClean="0">
                          <a:ln>
                            <a:noFill/>
                          </a:ln>
                          <a:solidFill>
                            <a:srgbClr val="003366"/>
                          </a:solidFill>
                          <a:effectLst/>
                          <a:latin typeface="Verdana" pitchFamily="34" charset="0"/>
                        </a:rPr>
                      </a:br>
                      <a:r>
                        <a:rPr kumimoji="0" lang="it-IT" sz="2000" b="0" i="0" u="none" strike="noStrike" cap="none" normalizeH="0" baseline="0" smtClean="0">
                          <a:ln>
                            <a:noFill/>
                          </a:ln>
                          <a:solidFill>
                            <a:srgbClr val="003366"/>
                          </a:solidFill>
                          <a:effectLst/>
                          <a:latin typeface="Verdana" pitchFamily="34" charset="0"/>
                        </a:rPr>
                        <a:t/>
                      </a:r>
                      <a:br>
                        <a:rPr kumimoji="0" lang="it-IT" sz="2000" b="0" i="0" u="none" strike="noStrike" cap="none" normalizeH="0" baseline="0" smtClean="0">
                          <a:ln>
                            <a:noFill/>
                          </a:ln>
                          <a:solidFill>
                            <a:srgbClr val="003366"/>
                          </a:solidFill>
                          <a:effectLst/>
                          <a:latin typeface="Verdana" pitchFamily="34" charset="0"/>
                        </a:rPr>
                      </a:br>
                      <a:r>
                        <a:rPr kumimoji="0" lang="it-IT" sz="2000" b="0" i="0" u="none" strike="noStrike" cap="none" normalizeH="0" baseline="0" smtClean="0">
                          <a:ln>
                            <a:noFill/>
                          </a:ln>
                          <a:solidFill>
                            <a:srgbClr val="003366"/>
                          </a:solidFill>
                          <a:effectLst/>
                          <a:latin typeface="Verdana" pitchFamily="34" charset="0"/>
                        </a:rPr>
                        <a:t>Funded by a multiple-year research grant from the National Institute on Aging, DIAN currently involves thirteen outstanding research institutions in the United States, United Kingdom, Germany and Australia.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smtClean="0">
                        <a:ln>
                          <a:noFill/>
                        </a:ln>
                        <a:solidFill>
                          <a:srgbClr val="003366"/>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3366"/>
                          </a:solidFill>
                          <a:effectLst/>
                          <a:latin typeface="Verdana" pitchFamily="34" charset="0"/>
                        </a:rPr>
                        <a:t/>
                      </a:r>
                      <a:br>
                        <a:rPr kumimoji="0" lang="it-IT" sz="2000" b="0" i="0" u="none" strike="noStrike" cap="none" normalizeH="0" baseline="0" smtClean="0">
                          <a:ln>
                            <a:noFill/>
                          </a:ln>
                          <a:solidFill>
                            <a:srgbClr val="003366"/>
                          </a:solidFill>
                          <a:effectLst/>
                          <a:latin typeface="Verdana" pitchFamily="34" charset="0"/>
                        </a:rPr>
                      </a:br>
                      <a:r>
                        <a:rPr kumimoji="0" lang="it-IT" sz="2000" b="0" i="0" u="none" strike="noStrike" cap="none" normalizeH="0" baseline="0" smtClean="0">
                          <a:ln>
                            <a:noFill/>
                          </a:ln>
                          <a:solidFill>
                            <a:srgbClr val="003366"/>
                          </a:solidFill>
                          <a:effectLst/>
                          <a:latin typeface="Verdana" pitchFamily="34" charset="0"/>
                        </a:rPr>
                        <a:t/>
                      </a:r>
                      <a:br>
                        <a:rPr kumimoji="0" lang="it-IT" sz="2000" b="0" i="0" u="none" strike="noStrike" cap="none" normalizeH="0" baseline="0" smtClean="0">
                          <a:ln>
                            <a:noFill/>
                          </a:ln>
                          <a:solidFill>
                            <a:srgbClr val="003366"/>
                          </a:solidFill>
                          <a:effectLst/>
                          <a:latin typeface="Verdana" pitchFamily="34" charset="0"/>
                        </a:rPr>
                      </a:br>
                      <a:endParaRPr kumimoji="0" lang="it-IT" sz="2000" b="0" i="0" u="none" strike="noStrike" cap="none" normalizeH="0" baseline="0" smtClean="0">
                        <a:ln>
                          <a:noFill/>
                        </a:ln>
                        <a:solidFill>
                          <a:schemeClr val="tx1"/>
                        </a:solidFill>
                        <a:effectLst/>
                        <a:latin typeface="Verdana" pitchFamily="34"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ChangeArrowheads="1"/>
          </p:cNvSpPr>
          <p:nvPr/>
        </p:nvSpPr>
        <p:spPr bwMode="auto">
          <a:xfrm>
            <a:off x="2555875" y="765175"/>
            <a:ext cx="6192838" cy="5273675"/>
          </a:xfrm>
          <a:prstGeom prst="rect">
            <a:avLst/>
          </a:prstGeom>
          <a:noFill/>
          <a:ln w="9525">
            <a:noFill/>
            <a:miter lim="800000"/>
            <a:headEnd/>
            <a:tailEnd/>
          </a:ln>
        </p:spPr>
        <p:txBody>
          <a:bodyPr>
            <a:spAutoFit/>
          </a:bodyPr>
          <a:lstStyle/>
          <a:p>
            <a:r>
              <a:rPr lang="it-IT" sz="2000" b="0">
                <a:solidFill>
                  <a:srgbClr val="003366"/>
                </a:solidFill>
                <a:latin typeface="Verdana" pitchFamily="34" charset="0"/>
              </a:rPr>
              <a:t>John C. Morris, M.D., Friedman Distinguished Professor of Neurology at Washington University School of Medicine in St. Louis, is the project’s principal investigator.</a:t>
            </a:r>
          </a:p>
          <a:p>
            <a:endParaRPr lang="it-IT" sz="2000" b="0">
              <a:solidFill>
                <a:srgbClr val="003366"/>
              </a:solidFill>
              <a:latin typeface="Verdana" pitchFamily="34" charset="0"/>
            </a:endParaRPr>
          </a:p>
          <a:p>
            <a:r>
              <a:rPr lang="it-IT" sz="2000" b="0">
                <a:solidFill>
                  <a:srgbClr val="003366"/>
                </a:solidFill>
                <a:latin typeface="Verdana" pitchFamily="34" charset="0"/>
              </a:rPr>
              <a:t>DIAN is currently enrolling study participants who are biological adult children of a parent with a mutated gene known to cause dominantly inherited Alzheimer’s disease. </a:t>
            </a:r>
          </a:p>
          <a:p>
            <a:endParaRPr lang="it-IT" sz="2000" b="0">
              <a:solidFill>
                <a:srgbClr val="003366"/>
              </a:solidFill>
              <a:latin typeface="Verdana" pitchFamily="34" charset="0"/>
            </a:endParaRPr>
          </a:p>
          <a:p>
            <a:r>
              <a:rPr lang="it-IT" sz="2000" b="0">
                <a:solidFill>
                  <a:srgbClr val="003366"/>
                </a:solidFill>
                <a:latin typeface="Verdana" pitchFamily="34" charset="0"/>
              </a:rPr>
              <a:t>Such individuals may or may not carry the gene themselves and may or may not have disease symptoms (</a:t>
            </a:r>
            <a:r>
              <a:rPr lang="it-IT" sz="2000" b="0">
                <a:solidFill>
                  <a:srgbClr val="003366"/>
                </a:solidFill>
                <a:latin typeface="Verdana" pitchFamily="34" charset="0"/>
                <a:hlinkClick r:id="rId2"/>
              </a:rPr>
              <a:t>click here for information about genetic testing</a:t>
            </a:r>
            <a:r>
              <a:rPr lang="it-IT" sz="2000" b="0">
                <a:solidFill>
                  <a:srgbClr val="003366"/>
                </a:solidFill>
                <a:latin typeface="Verdana" pitchFamily="34" charset="0"/>
              </a:rPr>
              <a:t>).</a:t>
            </a:r>
          </a:p>
          <a:p>
            <a:endParaRPr lang="it-IT" sz="2000" b="0">
              <a:solidFill>
                <a:srgbClr val="003366"/>
              </a:solidFill>
              <a:latin typeface="Verdana" pitchFamily="34" charset="0"/>
            </a:endParaRPr>
          </a:p>
          <a:p>
            <a:r>
              <a:rPr lang="it-IT" sz="2000" b="0">
                <a:solidFill>
                  <a:srgbClr val="003366"/>
                </a:solidFill>
                <a:latin typeface="Verdana" pitchFamily="34" charset="0"/>
              </a:rPr>
              <a:t>To register for DIAN drug trials or DIAN, visit </a:t>
            </a:r>
            <a:r>
              <a:rPr lang="it-IT" sz="2000" b="0">
                <a:solidFill>
                  <a:srgbClr val="003366"/>
                </a:solidFill>
                <a:latin typeface="Verdana" pitchFamily="34" charset="0"/>
                <a:hlinkClick r:id="rId3"/>
              </a:rPr>
              <a:t>www.DIANExpandedRegistry.org</a:t>
            </a:r>
            <a:r>
              <a:rPr lang="it-IT" sz="2000" b="0">
                <a:solidFill>
                  <a:srgbClr val="003366"/>
                </a:solidFill>
                <a:latin typeface="Verdana" pitchFamily="34" charset="0"/>
              </a:rPr>
              <a:t>.</a:t>
            </a:r>
          </a:p>
        </p:txBody>
      </p:sp>
      <p:pic>
        <p:nvPicPr>
          <p:cNvPr id="205826" name="Picture 3" descr="logo"/>
          <p:cNvPicPr>
            <a:picLocks noChangeAspect="1" noChangeArrowheads="1"/>
          </p:cNvPicPr>
          <p:nvPr/>
        </p:nvPicPr>
        <p:blipFill>
          <a:blip r:embed="rId4"/>
          <a:srcRect/>
          <a:stretch>
            <a:fillRect/>
          </a:stretch>
        </p:blipFill>
        <p:spPr bwMode="auto">
          <a:xfrm>
            <a:off x="250825" y="333375"/>
            <a:ext cx="1724025"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Group 2"/>
          <p:cNvGraphicFramePr>
            <a:graphicFrameLocks noGrp="1"/>
          </p:cNvGraphicFramePr>
          <p:nvPr/>
        </p:nvGraphicFramePr>
        <p:xfrm>
          <a:off x="755650" y="1844675"/>
          <a:ext cx="8137525" cy="4176713"/>
        </p:xfrm>
        <a:graphic>
          <a:graphicData uri="http://schemas.openxmlformats.org/drawingml/2006/table">
            <a:tbl>
              <a:tblPr/>
              <a:tblGrid>
                <a:gridCol w="1512888"/>
                <a:gridCol w="1008062"/>
                <a:gridCol w="863600"/>
                <a:gridCol w="792163"/>
                <a:gridCol w="647700"/>
                <a:gridCol w="720725"/>
                <a:gridCol w="1366837"/>
                <a:gridCol w="1225550"/>
              </a:tblGrid>
              <a:tr h="152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000000"/>
                          </a:solidFill>
                          <a:effectLst/>
                          <a:latin typeface="Calibri" pitchFamily="34" charset="0"/>
                          <a:ea typeface="MS Minngs"/>
                          <a:cs typeface="Times New Roman" pitchFamily="18" charset="0"/>
                        </a:rPr>
                        <a:t>Site Staff</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smtClean="0">
                          <a:ln>
                            <a:noFill/>
                          </a:ln>
                          <a:solidFill>
                            <a:srgbClr val="000000"/>
                          </a:solidFill>
                          <a:effectLst/>
                          <a:latin typeface="Calibri" pitchFamily="34" charset="0"/>
                          <a:ea typeface="MS Minngs"/>
                          <a:cs typeface="Times New Roman" pitchFamily="18" charset="0"/>
                        </a:rPr>
                        <a:t>MemberName</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000000"/>
                          </a:solidFill>
                          <a:effectLst/>
                          <a:latin typeface="Calibri" pitchFamily="34" charset="0"/>
                          <a:ea typeface="MS Minngs"/>
                          <a:cs typeface="Times New Roman" pitchFamily="18" charset="0"/>
                        </a:rPr>
                        <a:t>Site Staff Role</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(PI, SI,</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Psychometrician,Cog/ClinicalRaters, SC, Back-up SC, other)</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000000"/>
                          </a:solidFill>
                          <a:effectLst/>
                          <a:latin typeface="Calibri" pitchFamily="34" charset="0"/>
                          <a:ea typeface="MS Minngs"/>
                          <a:cs typeface="Times New Roman" pitchFamily="18" charset="0"/>
                        </a:rPr>
                        <a:t>Credentials/ Background</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000000"/>
                          </a:solidFill>
                          <a:effectLst/>
                          <a:latin typeface="Calibri" pitchFamily="34" charset="0"/>
                          <a:ea typeface="MS Minngs"/>
                          <a:cs typeface="Times New Roman" pitchFamily="18" charset="0"/>
                        </a:rPr>
                        <a:t>Years of ClinicalResearch (CR) Experience</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000000"/>
                          </a:solidFill>
                          <a:effectLst/>
                          <a:latin typeface="Calibri" pitchFamily="34" charset="0"/>
                          <a:ea typeface="MS Minngs"/>
                          <a:cs typeface="Times New Roman" pitchFamily="18" charset="0"/>
                        </a:rPr>
                        <a:t>Years ofCR Experience with AD Trials</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000000"/>
                          </a:solidFill>
                          <a:effectLst/>
                          <a:latin typeface="Calibri" pitchFamily="34" charset="0"/>
                          <a:ea typeface="MS Minngs"/>
                          <a:cs typeface="Times New Roman" pitchFamily="18" charset="0"/>
                        </a:rPr>
                        <a:t>Haveyoucompletedformal GCP training?</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000000"/>
                          </a:solidFill>
                          <a:effectLst/>
                          <a:latin typeface="Calibri" pitchFamily="34" charset="0"/>
                          <a:ea typeface="MS Minngs"/>
                          <a:cs typeface="Times New Roman" pitchFamily="18" charset="0"/>
                        </a:rPr>
                        <a:t>How manyregulated</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smtClean="0">
                          <a:ln>
                            <a:noFill/>
                          </a:ln>
                          <a:solidFill>
                            <a:srgbClr val="000000"/>
                          </a:solidFill>
                          <a:effectLst/>
                          <a:latin typeface="Calibri" pitchFamily="34" charset="0"/>
                          <a:ea typeface="MS Minngs"/>
                          <a:cs typeface="Times New Roman" pitchFamily="18" charset="0"/>
                        </a:rPr>
                        <a:t>(FDA, EMA, etc.)studies are youcurrentlyworking on in yourrole</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rgbClr val="000000"/>
                          </a:solidFill>
                          <a:effectLst/>
                          <a:latin typeface="Calibri" pitchFamily="34" charset="0"/>
                          <a:ea typeface="MS Minngs"/>
                          <a:cs typeface="Times New Roman" pitchFamily="18" charset="0"/>
                        </a:rPr>
                        <a:t>Whatpercentageofyour time willyou be able to dedicate to thisstudy?</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Giovanni B. Frisoni</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PI</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MD</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23</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8</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yes</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1 Phase 1 (enrolling); 2 Phase 3 (approved)</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10%</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Amalia C. Bruni</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co-PI</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MD </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32</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12</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yes</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2 phase 3</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10%</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Giuliano Binetti </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co-PI</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MD </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20</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20</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no</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 </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10%</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Orazio Zanetti </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co-PI</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MD </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25</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20</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yes</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1 Phase 2 enrolling; 1Phase 3approved;</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1 Phase 2 approving</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10%</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Alessandro Padovani</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co-PI</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ea typeface="MS Minngs"/>
                          <a:cs typeface="Times New Roman" pitchFamily="18" charset="0"/>
                        </a:rPr>
                        <a:t>MD</a:t>
                      </a:r>
                      <a:endParaRPr kumimoji="0" lang="it-IT" sz="1000" b="0" i="0" u="none" strike="noStrike" cap="none" normalizeH="0" baseline="0" smtClean="0">
                        <a:ln>
                          <a:noFill/>
                        </a:ln>
                        <a:solidFill>
                          <a:schemeClr val="tx1"/>
                        </a:solidFill>
                        <a:effectLst/>
                        <a:latin typeface="Arial" pitchFamily="34" charset="0"/>
                        <a:ea typeface="MS Minngs"/>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6914" name="Rectangle 67"/>
          <p:cNvSpPr>
            <a:spLocks noChangeArrowheads="1"/>
          </p:cNvSpPr>
          <p:nvPr/>
        </p:nvSpPr>
        <p:spPr bwMode="auto">
          <a:xfrm>
            <a:off x="0" y="5122863"/>
            <a:ext cx="9144000" cy="0"/>
          </a:xfrm>
          <a:prstGeom prst="rect">
            <a:avLst/>
          </a:prstGeom>
          <a:noFill/>
          <a:ln w="9525">
            <a:noFill/>
            <a:miter lim="800000"/>
            <a:headEnd/>
            <a:tailEnd/>
          </a:ln>
        </p:spPr>
        <p:txBody>
          <a:bodyPr wrap="none" anchor="ctr">
            <a:spAutoFit/>
          </a:bodyPr>
          <a:lstStyle/>
          <a:p>
            <a:endParaRPr lang="it-IT" sz="1800" b="0">
              <a:solidFill>
                <a:schemeClr val="tx1"/>
              </a:solidFill>
            </a:endParaRPr>
          </a:p>
        </p:txBody>
      </p:sp>
      <p:sp>
        <p:nvSpPr>
          <p:cNvPr id="206915" name="Text Box 68"/>
          <p:cNvSpPr txBox="1">
            <a:spLocks noChangeArrowheads="1"/>
          </p:cNvSpPr>
          <p:nvPr/>
        </p:nvSpPr>
        <p:spPr bwMode="auto">
          <a:xfrm>
            <a:off x="3419475" y="981075"/>
            <a:ext cx="2376488" cy="701675"/>
          </a:xfrm>
          <a:prstGeom prst="rect">
            <a:avLst/>
          </a:prstGeom>
          <a:noFill/>
          <a:ln w="9525">
            <a:noFill/>
            <a:miter lim="800000"/>
            <a:headEnd/>
            <a:tailEnd/>
          </a:ln>
        </p:spPr>
        <p:txBody>
          <a:bodyPr>
            <a:spAutoFit/>
          </a:bodyPr>
          <a:lstStyle/>
          <a:p>
            <a:pPr>
              <a:spcBef>
                <a:spcPct val="50000"/>
              </a:spcBef>
            </a:pPr>
            <a:r>
              <a:rPr lang="it-IT" sz="4000">
                <a:solidFill>
                  <a:schemeClr val="tx1"/>
                </a:solidFill>
              </a:rPr>
              <a:t>DIAN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4"/>
          <p:cNvSpPr>
            <a:spLocks noChangeArrowheads="1"/>
          </p:cNvSpPr>
          <p:nvPr/>
        </p:nvSpPr>
        <p:spPr bwMode="auto">
          <a:xfrm>
            <a:off x="250825" y="1152525"/>
            <a:ext cx="8281988" cy="4389438"/>
          </a:xfrm>
          <a:prstGeom prst="rect">
            <a:avLst/>
          </a:prstGeom>
          <a:noFill/>
          <a:ln w="9525">
            <a:noFill/>
            <a:miter lim="800000"/>
            <a:headEnd/>
            <a:tailEnd/>
          </a:ln>
        </p:spPr>
        <p:txBody>
          <a:bodyPr anchor="ctr">
            <a:spAutoFit/>
          </a:bodyPr>
          <a:lstStyle/>
          <a:p>
            <a:r>
              <a:rPr lang="it-IT"/>
              <a:t>Lancet Neurol. 2012 Dec;11(12):1048-56</a:t>
            </a:r>
            <a:r>
              <a:rPr lang="it-IT" sz="1800" b="0"/>
              <a:t>.</a:t>
            </a:r>
          </a:p>
          <a:p>
            <a:endParaRPr lang="it-IT" sz="1800" b="0"/>
          </a:p>
          <a:p>
            <a:r>
              <a:rPr lang="it-IT"/>
              <a:t>Reiman EM, et al.: Brain imaging and fluid biomarker analysis in young adults at genetic risk for autosomal dominant Alzheimer's disease in the presenilin 1 E280A kindred: a case-control study.</a:t>
            </a:r>
            <a:r>
              <a:rPr lang="it-IT" sz="1800" b="0"/>
              <a:t> </a:t>
            </a:r>
          </a:p>
          <a:p>
            <a:endParaRPr lang="it-IT" sz="1800" b="0"/>
          </a:p>
          <a:p>
            <a:r>
              <a:rPr lang="it-IT" sz="1800" b="0"/>
              <a:t>INTERPRETATION: Young adults at genetic risk for autosomal dominant Alzheimer's disease have functional and structural MRI findings and CSF and plasma biomarker findings consistent with Aβ(1-42) overproduction. Although the extent to which the underlying brain changes are either neurodegenerative or developmental remain to be determined, this study shows the earliest known biomarker changes in cognitively normal people at genetic risk for autosomal dominant Alzheimer's disease. </a:t>
            </a:r>
          </a:p>
        </p:txBody>
      </p:sp>
      <p:sp>
        <p:nvSpPr>
          <p:cNvPr id="207874" name="Text Box 5"/>
          <p:cNvSpPr txBox="1">
            <a:spLocks noChangeArrowheads="1"/>
          </p:cNvSpPr>
          <p:nvPr/>
        </p:nvSpPr>
        <p:spPr bwMode="auto">
          <a:xfrm>
            <a:off x="1042988" y="476250"/>
            <a:ext cx="6481762" cy="519113"/>
          </a:xfrm>
          <a:prstGeom prst="rect">
            <a:avLst/>
          </a:prstGeom>
          <a:noFill/>
          <a:ln w="9525">
            <a:noFill/>
            <a:miter lim="800000"/>
            <a:headEnd/>
            <a:tailEnd/>
          </a:ln>
        </p:spPr>
        <p:txBody>
          <a:bodyPr>
            <a:spAutoFit/>
          </a:bodyPr>
          <a:lstStyle/>
          <a:p>
            <a:pPr eaLnBrk="0" hangingPunct="0">
              <a:spcBef>
                <a:spcPct val="50000"/>
              </a:spcBef>
            </a:pPr>
            <a:r>
              <a:rPr lang="it-IT" sz="2800"/>
              <a:t>Alzheimer’s Prevention Initiative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4"/>
          <p:cNvSpPr>
            <a:spLocks noChangeArrowheads="1"/>
          </p:cNvSpPr>
          <p:nvPr/>
        </p:nvSpPr>
        <p:spPr bwMode="auto">
          <a:xfrm>
            <a:off x="539750" y="1752600"/>
            <a:ext cx="7704138" cy="3354388"/>
          </a:xfrm>
          <a:prstGeom prst="rect">
            <a:avLst/>
          </a:prstGeom>
          <a:solidFill>
            <a:srgbClr val="CCFFFF"/>
          </a:solidFill>
          <a:ln w="9525">
            <a:noFill/>
            <a:miter lim="800000"/>
            <a:headEnd/>
            <a:tailEnd/>
          </a:ln>
        </p:spPr>
        <p:txBody>
          <a:bodyPr lIns="0" tIns="0" rIns="0" bIns="0" anchor="ctr">
            <a:spAutoFit/>
          </a:bodyPr>
          <a:lstStyle/>
          <a:p>
            <a:r>
              <a:rPr lang="it-IT" sz="2800" b="0"/>
              <a:t>The study involves the experimental anti-amyloid antibody treatment crenezumab in approximately 300 people from an extraordinarily large extended family in Colombia, who share a rare genetic mutation that typically triggers Alzheimer's symptoms around age 45.</a:t>
            </a:r>
            <a:r>
              <a:rPr lang="it-IT" b="0"/>
              <a:t/>
            </a:r>
            <a:br>
              <a:rPr lang="it-IT" b="0"/>
            </a:br>
            <a:endParaRPr lang="it-IT" b="0"/>
          </a:p>
        </p:txBody>
      </p:sp>
      <p:sp>
        <p:nvSpPr>
          <p:cNvPr id="208899" name="Text Box 5"/>
          <p:cNvSpPr txBox="1">
            <a:spLocks noChangeArrowheads="1"/>
          </p:cNvSpPr>
          <p:nvPr/>
        </p:nvSpPr>
        <p:spPr bwMode="auto">
          <a:xfrm>
            <a:off x="1042988" y="476250"/>
            <a:ext cx="6481762" cy="519113"/>
          </a:xfrm>
          <a:prstGeom prst="rect">
            <a:avLst/>
          </a:prstGeom>
          <a:noFill/>
          <a:ln w="9525">
            <a:noFill/>
            <a:miter lim="800000"/>
            <a:headEnd/>
            <a:tailEnd/>
          </a:ln>
        </p:spPr>
        <p:txBody>
          <a:bodyPr>
            <a:spAutoFit/>
          </a:bodyPr>
          <a:lstStyle/>
          <a:p>
            <a:pPr eaLnBrk="0" hangingPunct="0">
              <a:spcBef>
                <a:spcPct val="50000"/>
              </a:spcBef>
            </a:pPr>
            <a:r>
              <a:rPr lang="it-IT" sz="2800"/>
              <a:t>Alzheimer’s Prevention Initiative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4"/>
          <p:cNvSpPr>
            <a:spLocks noChangeArrowheads="1"/>
          </p:cNvSpPr>
          <p:nvPr/>
        </p:nvSpPr>
        <p:spPr bwMode="auto">
          <a:xfrm>
            <a:off x="611188" y="249238"/>
            <a:ext cx="7896225" cy="5630862"/>
          </a:xfrm>
          <a:prstGeom prst="rect">
            <a:avLst/>
          </a:prstGeom>
          <a:noFill/>
          <a:ln w="9525">
            <a:noFill/>
            <a:miter lim="800000"/>
            <a:headEnd/>
            <a:tailEnd/>
          </a:ln>
        </p:spPr>
        <p:txBody>
          <a:bodyPr lIns="0" tIns="0" rIns="0" bIns="0" anchor="ctr">
            <a:spAutoFit/>
          </a:bodyPr>
          <a:lstStyle/>
          <a:p>
            <a:r>
              <a:rPr lang="it-IT" sz="1100" b="0"/>
              <a:t/>
            </a:r>
            <a:br>
              <a:rPr lang="it-IT" sz="1100" b="0"/>
            </a:br>
            <a:r>
              <a:rPr lang="it-IT" sz="1800">
                <a:solidFill>
                  <a:srgbClr val="BAC6DA"/>
                </a:solidFill>
              </a:rPr>
              <a:t>Ha già preso il largo negli Stati Uniti un ambizioso progetto di ricerca sulla prevenzione dell’Alzheimer, alimentato dai nuovi promettenti mezzi per identificare i soggetti a rischio e dalle misure preventive che potrebbero potenzialmente rallentare la progressione della malattia. </a:t>
            </a:r>
            <a:br>
              <a:rPr lang="it-IT" sz="1800">
                <a:solidFill>
                  <a:srgbClr val="BAC6DA"/>
                </a:solidFill>
              </a:rPr>
            </a:br>
            <a:r>
              <a:rPr lang="it-IT" sz="1800">
                <a:solidFill>
                  <a:srgbClr val="BAC6DA"/>
                </a:solidFill>
              </a:rPr>
              <a:t/>
            </a:r>
            <a:br>
              <a:rPr lang="it-IT" sz="1800">
                <a:solidFill>
                  <a:srgbClr val="BAC6DA"/>
                </a:solidFill>
              </a:rPr>
            </a:br>
            <a:r>
              <a:rPr lang="it-IT" sz="1800">
                <a:solidFill>
                  <a:srgbClr val="BAC6DA"/>
                </a:solidFill>
              </a:rPr>
              <a:t>Il programma, chiamato </a:t>
            </a:r>
            <a:r>
              <a:rPr lang="it-IT" sz="1800"/>
              <a:t>Alzheimer’s Prevention Initiative</a:t>
            </a:r>
            <a:r>
              <a:rPr lang="it-IT" sz="1800">
                <a:solidFill>
                  <a:srgbClr val="BAC6DA"/>
                </a:solidFill>
              </a:rPr>
              <a:t> e coordinato da Eric Reiman e collaboratori </a:t>
            </a:r>
          </a:p>
          <a:p>
            <a:r>
              <a:rPr lang="it-IT" sz="1800">
                <a:solidFill>
                  <a:srgbClr val="BAC6DA"/>
                </a:solidFill>
              </a:rPr>
              <a:t/>
            </a:r>
            <a:br>
              <a:rPr lang="it-IT" sz="1800">
                <a:solidFill>
                  <a:srgbClr val="BAC6DA"/>
                </a:solidFill>
              </a:rPr>
            </a:br>
            <a:r>
              <a:rPr lang="it-IT" sz="1800">
                <a:solidFill>
                  <a:srgbClr val="BAC6DA"/>
                </a:solidFill>
              </a:rPr>
              <a:t>Ed è già iniziato l’arruolamento del primo dei due studi clinici del programma che coinvolgeranno ampie popolazioni di soggetti presintomatici ad altissimo rischio genetico di sviluppare una malattia di Alzheimer sintomatica. Uno studio coinvolgerà 2.000 persone residenti nell’area di Medellin, in Colombia, dove vive il gruppo di parenti più numeroso al mondo di portatori della mutazione E280A PS1, che conferisce un rischio estremamente elevato di sviluppare precocemente l’Alzheimer. I partecipanti dovranno avere un’età vicina a quella mediana di esordio clinico della malattia di Alzheimer legata a E280A PS1, che è di 47 anni.</a:t>
            </a:r>
            <a:br>
              <a:rPr lang="it-IT" sz="1800">
                <a:solidFill>
                  <a:srgbClr val="BAC6DA"/>
                </a:solidFill>
              </a:rPr>
            </a:br>
            <a:r>
              <a:rPr lang="it-IT" sz="1600" b="0">
                <a:solidFill>
                  <a:srgbClr val="BAC6DA"/>
                </a:solidFill>
              </a:rPr>
              <a:t/>
            </a:r>
            <a:br>
              <a:rPr lang="it-IT" sz="1600" b="0">
                <a:solidFill>
                  <a:srgbClr val="BAC6DA"/>
                </a:solidFill>
              </a:rPr>
            </a:br>
            <a:endParaRPr lang="it-IT" sz="1800" b="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olo 1"/>
          <p:cNvSpPr>
            <a:spLocks noGrp="1"/>
          </p:cNvSpPr>
          <p:nvPr>
            <p:ph type="ctrTitle"/>
          </p:nvPr>
        </p:nvSpPr>
        <p:spPr/>
        <p:txBody>
          <a:bodyPr/>
          <a:lstStyle/>
          <a:p>
            <a:pPr eaLnBrk="1" hangingPunct="1"/>
            <a:endParaRPr lang="it-IT" smtClean="0"/>
          </a:p>
        </p:txBody>
      </p:sp>
      <p:sp>
        <p:nvSpPr>
          <p:cNvPr id="3" name="Sottotitolo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it-IT" dirty="0"/>
          </a:p>
        </p:txBody>
      </p:sp>
      <p:pic>
        <p:nvPicPr>
          <p:cNvPr id="171011" name="Picture 2"/>
          <p:cNvPicPr>
            <a:picLocks noChangeAspect="1" noChangeArrowheads="1"/>
          </p:cNvPicPr>
          <p:nvPr/>
        </p:nvPicPr>
        <p:blipFill>
          <a:blip r:embed="rId2"/>
          <a:srcRect/>
          <a:stretch>
            <a:fillRect/>
          </a:stretch>
        </p:blipFill>
        <p:spPr bwMode="auto">
          <a:xfrm>
            <a:off x="611188" y="1412875"/>
            <a:ext cx="8208962" cy="1111250"/>
          </a:xfrm>
          <a:prstGeom prst="rect">
            <a:avLst/>
          </a:prstGeom>
          <a:noFill/>
          <a:ln w="9525">
            <a:noFill/>
            <a:miter lim="800000"/>
            <a:headEnd/>
            <a:tailEnd/>
          </a:ln>
        </p:spPr>
      </p:pic>
      <p:pic>
        <p:nvPicPr>
          <p:cNvPr id="171012" name="Picture 3"/>
          <p:cNvPicPr>
            <a:picLocks noChangeAspect="1" noChangeArrowheads="1"/>
          </p:cNvPicPr>
          <p:nvPr/>
        </p:nvPicPr>
        <p:blipFill>
          <a:blip r:embed="rId3"/>
          <a:srcRect/>
          <a:stretch>
            <a:fillRect/>
          </a:stretch>
        </p:blipFill>
        <p:spPr bwMode="auto">
          <a:xfrm>
            <a:off x="2233613" y="2973388"/>
            <a:ext cx="4676775" cy="914400"/>
          </a:xfrm>
          <a:prstGeom prst="rect">
            <a:avLst/>
          </a:prstGeom>
          <a:noFill/>
          <a:ln w="9525">
            <a:noFill/>
            <a:miter lim="800000"/>
            <a:headEnd/>
            <a:tailEnd/>
          </a:ln>
        </p:spPr>
      </p:pic>
      <p:sp>
        <p:nvSpPr>
          <p:cNvPr id="171013" name="CasellaDiTesto 3"/>
          <p:cNvSpPr txBox="1">
            <a:spLocks noChangeArrowheads="1"/>
          </p:cNvSpPr>
          <p:nvPr/>
        </p:nvSpPr>
        <p:spPr bwMode="auto">
          <a:xfrm>
            <a:off x="3563938" y="4941888"/>
            <a:ext cx="2592387" cy="830262"/>
          </a:xfrm>
          <a:prstGeom prst="rect">
            <a:avLst/>
          </a:prstGeom>
          <a:noFill/>
          <a:ln w="9525">
            <a:noFill/>
            <a:miter lim="800000"/>
            <a:headEnd/>
            <a:tailEnd/>
          </a:ln>
        </p:spPr>
        <p:txBody>
          <a:bodyPr>
            <a:spAutoFit/>
          </a:bodyPr>
          <a:lstStyle/>
          <a:p>
            <a:r>
              <a:rPr lang="it-IT"/>
              <a:t>BREAKING NEWS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4"/>
          <p:cNvSpPr>
            <a:spLocks noChangeArrowheads="1"/>
          </p:cNvSpPr>
          <p:nvPr/>
        </p:nvSpPr>
        <p:spPr bwMode="auto">
          <a:xfrm>
            <a:off x="684213" y="1136650"/>
            <a:ext cx="7678737" cy="4146550"/>
          </a:xfrm>
          <a:prstGeom prst="rect">
            <a:avLst/>
          </a:prstGeom>
          <a:noFill/>
          <a:ln w="9525">
            <a:noFill/>
            <a:miter lim="800000"/>
            <a:headEnd/>
            <a:tailEnd/>
          </a:ln>
        </p:spPr>
        <p:txBody>
          <a:bodyPr lIns="0" tIns="0" rIns="0" bIns="0" anchor="ctr">
            <a:spAutoFit/>
          </a:bodyPr>
          <a:lstStyle/>
          <a:p>
            <a:r>
              <a:rPr lang="it-IT" sz="1600" b="0">
                <a:solidFill>
                  <a:srgbClr val="BAC6DA"/>
                </a:solidFill>
              </a:rPr>
              <a:t/>
            </a:r>
            <a:br>
              <a:rPr lang="it-IT" sz="1600" b="0">
                <a:solidFill>
                  <a:srgbClr val="BAC6DA"/>
                </a:solidFill>
              </a:rPr>
            </a:br>
            <a:r>
              <a:rPr lang="it-IT" sz="2000">
                <a:solidFill>
                  <a:srgbClr val="BAC6DA"/>
                </a:solidFill>
              </a:rPr>
              <a:t>L’altro studio,invece, riguarderà circa 50.000 cittadini nordamericani tra i 60 e gli 80 anni, di cui sarà analizzato il genotipo ApoE. </a:t>
            </a:r>
            <a:br>
              <a:rPr lang="it-IT" sz="2000">
                <a:solidFill>
                  <a:srgbClr val="BAC6DA"/>
                </a:solidFill>
              </a:rPr>
            </a:br>
            <a:r>
              <a:rPr lang="it-IT" sz="2000">
                <a:solidFill>
                  <a:srgbClr val="BAC6DA"/>
                </a:solidFill>
              </a:rPr>
              <a:t/>
            </a:r>
            <a:br>
              <a:rPr lang="it-IT" sz="2000">
                <a:solidFill>
                  <a:srgbClr val="BAC6DA"/>
                </a:solidFill>
              </a:rPr>
            </a:br>
            <a:r>
              <a:rPr lang="it-IT" sz="2000">
                <a:solidFill>
                  <a:srgbClr val="BAC6DA"/>
                </a:solidFill>
              </a:rPr>
              <a:t>I due studi </a:t>
            </a:r>
            <a:r>
              <a:rPr lang="it-IT"/>
              <a:t>dell’Alzheimer’s Prevention Initiative</a:t>
            </a:r>
            <a:r>
              <a:rPr lang="it-IT" sz="2000">
                <a:solidFill>
                  <a:srgbClr val="BAC6DA"/>
                </a:solidFill>
              </a:rPr>
              <a:t> costituiranno il primo vero test della validità dell’ipotesi della cascata amiloide nella patogenesi della demenza di Alzheimer, secondo la quale l’accumulo della proteina amiloide giocherebbe un ruolo critico nello sviluppo della malattia. Questa ipotesi, però, resta ancora da dimostrare.</a:t>
            </a:r>
            <a:r>
              <a:rPr lang="it-IT" sz="1800">
                <a:solidFill>
                  <a:srgbClr val="BAC6DA"/>
                </a:solidFill>
              </a:rPr>
              <a:t/>
            </a:r>
            <a:br>
              <a:rPr lang="it-IT" sz="1800">
                <a:solidFill>
                  <a:srgbClr val="BAC6DA"/>
                </a:solidFill>
              </a:rPr>
            </a:br>
            <a:r>
              <a:rPr lang="it-IT" sz="1800">
                <a:solidFill>
                  <a:srgbClr val="BAC6DA"/>
                </a:solidFill>
              </a:rPr>
              <a:t/>
            </a:r>
            <a:br>
              <a:rPr lang="it-IT" sz="1800">
                <a:solidFill>
                  <a:srgbClr val="BAC6DA"/>
                </a:solidFill>
              </a:rPr>
            </a:br>
            <a:r>
              <a:rPr lang="it-IT" sz="1600" b="0">
                <a:solidFill>
                  <a:srgbClr val="BAC6DA"/>
                </a:solidFill>
              </a:rPr>
              <a:t/>
            </a:r>
            <a:br>
              <a:rPr lang="it-IT" sz="1600" b="0">
                <a:solidFill>
                  <a:srgbClr val="BAC6DA"/>
                </a:solidFill>
              </a:rPr>
            </a:br>
            <a:endParaRPr lang="it-IT" sz="1800" b="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323850" y="2205038"/>
            <a:ext cx="8388350" cy="1585912"/>
          </a:xfrm>
          <a:prstGeom prst="rect">
            <a:avLst/>
          </a:prstGeom>
          <a:noFill/>
          <a:ln w="9525">
            <a:noFill/>
            <a:miter lim="800000"/>
            <a:headEnd/>
            <a:tailEnd/>
          </a:ln>
        </p:spPr>
        <p:txBody>
          <a:bodyPr>
            <a:spAutoFit/>
          </a:bodyPr>
          <a:lstStyle/>
          <a:p>
            <a:pPr>
              <a:spcBef>
                <a:spcPct val="50000"/>
              </a:spcBef>
            </a:pPr>
            <a:r>
              <a:rPr lang="it-IT" sz="2000">
                <a:solidFill>
                  <a:srgbClr val="BAC6DA"/>
                </a:solidFill>
              </a:rPr>
              <a:t>Ritardare l’esordio della demenza anche solo di 5 anni senza aumentare l’aspettativa di vita vuol dire aver la possibilità di dimezzare il numero di nuovi casi, dato che l’incidenza raddoppia ogni 5 anni dopo i 60. </a:t>
            </a:r>
            <a:r>
              <a:rPr lang="it-IT" sz="1800">
                <a:solidFill>
                  <a:srgbClr val="BAC6DA"/>
                </a:solidFill>
              </a:rPr>
              <a:t/>
            </a:r>
            <a:br>
              <a:rPr lang="it-IT" sz="1800">
                <a:solidFill>
                  <a:srgbClr val="BAC6DA"/>
                </a:solidFill>
              </a:rPr>
            </a:br>
            <a:endParaRPr lang="it-IT" sz="180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2" descr="ADCSHeader"/>
          <p:cNvPicPr>
            <a:picLocks noChangeAspect="1" noChangeArrowheads="1"/>
          </p:cNvPicPr>
          <p:nvPr/>
        </p:nvPicPr>
        <p:blipFill>
          <a:blip r:embed="rId2"/>
          <a:srcRect/>
          <a:stretch>
            <a:fillRect/>
          </a:stretch>
        </p:blipFill>
        <p:spPr bwMode="auto">
          <a:xfrm>
            <a:off x="571500" y="2452688"/>
            <a:ext cx="8001000" cy="1952625"/>
          </a:xfrm>
          <a:prstGeom prst="rect">
            <a:avLst/>
          </a:prstGeom>
          <a:noFill/>
          <a:ln w="9525">
            <a:noFill/>
            <a:miter lim="800000"/>
            <a:headEnd/>
            <a:tailEnd/>
          </a:ln>
        </p:spPr>
      </p:pic>
      <p:pic>
        <p:nvPicPr>
          <p:cNvPr id="212994" name="Picture 3" descr="A4_AAAA_%20LOGO"/>
          <p:cNvPicPr>
            <a:picLocks noChangeAspect="1" noChangeArrowheads="1"/>
          </p:cNvPicPr>
          <p:nvPr/>
        </p:nvPicPr>
        <p:blipFill>
          <a:blip r:embed="rId3"/>
          <a:srcRect/>
          <a:stretch>
            <a:fillRect/>
          </a:stretch>
        </p:blipFill>
        <p:spPr bwMode="auto">
          <a:xfrm>
            <a:off x="2843213" y="4508500"/>
            <a:ext cx="3238500" cy="1666875"/>
          </a:xfrm>
          <a:prstGeom prst="rect">
            <a:avLst/>
          </a:prstGeom>
          <a:noFill/>
          <a:ln w="9525">
            <a:noFill/>
            <a:miter lim="800000"/>
            <a:headEnd/>
            <a:tailEnd/>
          </a:ln>
        </p:spPr>
      </p:pic>
      <p:sp>
        <p:nvSpPr>
          <p:cNvPr id="212995" name="Text Box 4"/>
          <p:cNvSpPr txBox="1">
            <a:spLocks noChangeArrowheads="1"/>
          </p:cNvSpPr>
          <p:nvPr/>
        </p:nvSpPr>
        <p:spPr bwMode="auto">
          <a:xfrm>
            <a:off x="2771775" y="1196975"/>
            <a:ext cx="3744913" cy="641350"/>
          </a:xfrm>
          <a:prstGeom prst="rect">
            <a:avLst/>
          </a:prstGeom>
          <a:noFill/>
          <a:ln w="9525">
            <a:noFill/>
            <a:miter lim="800000"/>
            <a:headEnd/>
            <a:tailEnd/>
          </a:ln>
        </p:spPr>
        <p:txBody>
          <a:bodyPr>
            <a:spAutoFit/>
          </a:bodyPr>
          <a:lstStyle/>
          <a:p>
            <a:pPr>
              <a:spcBef>
                <a:spcPct val="50000"/>
              </a:spcBef>
            </a:pPr>
            <a:r>
              <a:rPr lang="it-IT" sz="3600" b="0">
                <a:solidFill>
                  <a:schemeClr val="tx1"/>
                </a:solidFill>
              </a:rPr>
              <a:t>THE A4 TRIAL</a:t>
            </a:r>
            <a:r>
              <a:rPr lang="it-IT" sz="1800" b="0">
                <a:solidFill>
                  <a:schemeClr val="tx1"/>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827088" y="908050"/>
            <a:ext cx="7200900" cy="3013075"/>
          </a:xfrm>
          <a:prstGeom prst="rect">
            <a:avLst/>
          </a:prstGeom>
          <a:noFill/>
          <a:ln w="9525">
            <a:noFill/>
            <a:miter lim="800000"/>
            <a:headEnd/>
            <a:tailEnd/>
          </a:ln>
        </p:spPr>
        <p:txBody>
          <a:bodyPr anchor="ctr">
            <a:spAutoFit/>
          </a:bodyPr>
          <a:lstStyle/>
          <a:p>
            <a:pPr algn="ctr"/>
            <a:r>
              <a:rPr lang="it-IT" b="0">
                <a:solidFill>
                  <a:schemeClr val="tx1"/>
                </a:solidFill>
              </a:rPr>
              <a:t>A4 is a new secondary prevention trial effort aimed at treating older individuals at risk for developing Alzheimer’s disease (AD) dementia on the basis of </a:t>
            </a:r>
            <a:r>
              <a:rPr lang="it-IT"/>
              <a:t>having biomarker evidence of amyloid</a:t>
            </a:r>
            <a:r>
              <a:rPr lang="it-IT" b="0">
                <a:solidFill>
                  <a:schemeClr val="tx1"/>
                </a:solidFill>
              </a:rPr>
              <a:t>. We will test the hypothesis that decreasing amyloid burden during the preclinical stages of AD will impact “downstream neurodegeneration” and hopefully delay cognitive decline.</a:t>
            </a:r>
          </a:p>
        </p:txBody>
      </p:sp>
      <p:pic>
        <p:nvPicPr>
          <p:cNvPr id="214018" name="Picture 3" descr="A4_AAAA_%20LOGO"/>
          <p:cNvPicPr>
            <a:picLocks noChangeAspect="1" noChangeArrowheads="1"/>
          </p:cNvPicPr>
          <p:nvPr/>
        </p:nvPicPr>
        <p:blipFill>
          <a:blip r:embed="rId2"/>
          <a:srcRect/>
          <a:stretch>
            <a:fillRect/>
          </a:stretch>
        </p:blipFill>
        <p:spPr bwMode="auto">
          <a:xfrm>
            <a:off x="2700338" y="4868863"/>
            <a:ext cx="32385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ChangeArrowheads="1"/>
          </p:cNvSpPr>
          <p:nvPr/>
        </p:nvSpPr>
        <p:spPr bwMode="auto">
          <a:xfrm>
            <a:off x="539750" y="692150"/>
            <a:ext cx="7993063" cy="3013075"/>
          </a:xfrm>
          <a:prstGeom prst="rect">
            <a:avLst/>
          </a:prstGeom>
          <a:noFill/>
          <a:ln w="9525">
            <a:noFill/>
            <a:miter lim="800000"/>
            <a:headEnd/>
            <a:tailEnd/>
          </a:ln>
        </p:spPr>
        <p:txBody>
          <a:bodyPr anchor="ctr">
            <a:spAutoFit/>
          </a:bodyPr>
          <a:lstStyle/>
          <a:p>
            <a:pPr algn="ctr"/>
            <a:r>
              <a:rPr lang="it-IT" b="0">
                <a:solidFill>
                  <a:schemeClr val="tx1"/>
                </a:solidFill>
              </a:rPr>
              <a:t>To enroll in A4, clinically normal older individuals (65 and older) will be screened with PET amyloid imaging. Those found to be “amyloid-positive” - and who meet other study criteria – will be able to enroll in the trial. Subjects will be treated for three years with the anti-amyloid drug or placebo. Ideally, we will follow them beyond treatment to determine the extent of the impact on the trajectory of cognitive decline.</a:t>
            </a:r>
            <a:r>
              <a:rPr lang="it-IT" sz="1800" b="0">
                <a:solidFill>
                  <a:schemeClr val="tx1"/>
                </a:solidFill>
              </a:rPr>
              <a:t> </a:t>
            </a:r>
          </a:p>
        </p:txBody>
      </p:sp>
      <p:pic>
        <p:nvPicPr>
          <p:cNvPr id="215042" name="Picture 3" descr="A4_AAAA_%20LOGO"/>
          <p:cNvPicPr>
            <a:picLocks noChangeAspect="1" noChangeArrowheads="1"/>
          </p:cNvPicPr>
          <p:nvPr/>
        </p:nvPicPr>
        <p:blipFill>
          <a:blip r:embed="rId2"/>
          <a:srcRect/>
          <a:stretch>
            <a:fillRect/>
          </a:stretch>
        </p:blipFill>
        <p:spPr bwMode="auto">
          <a:xfrm>
            <a:off x="2700338" y="4868863"/>
            <a:ext cx="32385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468313" y="692150"/>
            <a:ext cx="7993062" cy="2282825"/>
          </a:xfrm>
          <a:prstGeom prst="rect">
            <a:avLst/>
          </a:prstGeom>
          <a:noFill/>
          <a:ln w="9525">
            <a:noFill/>
            <a:miter lim="800000"/>
            <a:headEnd/>
            <a:tailEnd/>
          </a:ln>
        </p:spPr>
        <p:txBody>
          <a:bodyPr anchor="ctr">
            <a:spAutoFit/>
          </a:bodyPr>
          <a:lstStyle/>
          <a:p>
            <a:pPr algn="ctr"/>
            <a:r>
              <a:rPr lang="it-IT" b="0">
                <a:solidFill>
                  <a:schemeClr val="tx1"/>
                </a:solidFill>
              </a:rPr>
              <a:t>We anticipate that A4 will be opening to enrollment later in 2013 and we expect to have site specific information in the summer. As soon as we have additional information to share about the A4 trial, it will be posted to this website. So, please check back with us frequently.</a:t>
            </a:r>
          </a:p>
          <a:p>
            <a:pPr algn="ctr"/>
            <a:r>
              <a:rPr lang="it-IT" b="0">
                <a:solidFill>
                  <a:schemeClr val="tx1"/>
                </a:solidFill>
              </a:rPr>
              <a:t>Thank you for your interest in the A4 clinical trial.</a:t>
            </a:r>
          </a:p>
        </p:txBody>
      </p:sp>
      <p:pic>
        <p:nvPicPr>
          <p:cNvPr id="216066" name="Picture 3" descr="A4_AAAA_%20LOGO"/>
          <p:cNvPicPr>
            <a:picLocks noChangeAspect="1" noChangeArrowheads="1"/>
          </p:cNvPicPr>
          <p:nvPr/>
        </p:nvPicPr>
        <p:blipFill>
          <a:blip r:embed="rId2"/>
          <a:srcRect/>
          <a:stretch>
            <a:fillRect/>
          </a:stretch>
        </p:blipFill>
        <p:spPr bwMode="auto">
          <a:xfrm>
            <a:off x="2627313" y="4149725"/>
            <a:ext cx="32385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89" name="Picture 2"/>
          <p:cNvPicPr>
            <a:picLocks noChangeAspect="1" noChangeArrowheads="1"/>
          </p:cNvPicPr>
          <p:nvPr/>
        </p:nvPicPr>
        <p:blipFill>
          <a:blip r:embed="rId2"/>
          <a:srcRect/>
          <a:stretch>
            <a:fillRect/>
          </a:stretch>
        </p:blipFill>
        <p:spPr bwMode="auto">
          <a:xfrm>
            <a:off x="147638" y="1792288"/>
            <a:ext cx="8847137" cy="3276600"/>
          </a:xfrm>
          <a:prstGeom prst="rect">
            <a:avLst/>
          </a:prstGeom>
          <a:noFill/>
          <a:ln w="9525">
            <a:noFill/>
            <a:miter lim="800000"/>
            <a:headEnd/>
            <a:tailEnd/>
          </a:ln>
        </p:spPr>
      </p:pic>
      <p:pic>
        <p:nvPicPr>
          <p:cNvPr id="217090" name="Picture 3"/>
          <p:cNvPicPr>
            <a:picLocks noChangeAspect="1" noChangeArrowheads="1"/>
          </p:cNvPicPr>
          <p:nvPr/>
        </p:nvPicPr>
        <p:blipFill>
          <a:blip r:embed="rId3"/>
          <a:srcRect/>
          <a:stretch>
            <a:fillRect/>
          </a:stretch>
        </p:blipFill>
        <p:spPr bwMode="auto">
          <a:xfrm>
            <a:off x="6156325" y="6021388"/>
            <a:ext cx="2403475" cy="26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2"/>
          <p:cNvPicPr>
            <a:picLocks noChangeAspect="1" noChangeArrowheads="1"/>
          </p:cNvPicPr>
          <p:nvPr/>
        </p:nvPicPr>
        <p:blipFill>
          <a:blip r:embed="rId2"/>
          <a:srcRect/>
          <a:stretch>
            <a:fillRect/>
          </a:stretch>
        </p:blipFill>
        <p:spPr bwMode="auto">
          <a:xfrm>
            <a:off x="3059113" y="188913"/>
            <a:ext cx="3060700" cy="640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9" name="Rectangle 2"/>
          <p:cNvSpPr>
            <a:spLocks noGrp="1" noChangeArrowheads="1"/>
          </p:cNvSpPr>
          <p:nvPr>
            <p:ph type="title"/>
          </p:nvPr>
        </p:nvSpPr>
        <p:spPr/>
        <p:txBody>
          <a:bodyPr/>
          <a:lstStyle/>
          <a:p>
            <a:pPr eaLnBrk="1" hangingPunct="1"/>
            <a:r>
              <a:rPr lang="it-IT" b="1" smtClean="0"/>
              <a:t>SOMMARIO</a:t>
            </a:r>
          </a:p>
        </p:txBody>
      </p:sp>
      <p:sp>
        <p:nvSpPr>
          <p:cNvPr id="88080" name="Rectangle 3"/>
          <p:cNvSpPr>
            <a:spLocks noGrp="1" noChangeArrowheads="1"/>
          </p:cNvSpPr>
          <p:nvPr>
            <p:ph type="body" sz="half" idx="1"/>
          </p:nvPr>
        </p:nvSpPr>
        <p:spPr>
          <a:xfrm>
            <a:off x="1331913" y="1600200"/>
            <a:ext cx="6624637" cy="4525963"/>
          </a:xfrm>
        </p:spPr>
        <p:txBody>
          <a:bodyPr/>
          <a:lstStyle/>
          <a:p>
            <a:pPr eaLnBrk="1" hangingPunct="1"/>
            <a:r>
              <a:rPr lang="it-IT" b="1" smtClean="0">
                <a:solidFill>
                  <a:srgbClr val="DDDDDD"/>
                </a:solidFill>
              </a:rPr>
              <a:t>Lo stato dell’arte</a:t>
            </a:r>
          </a:p>
          <a:p>
            <a:pPr eaLnBrk="1" hangingPunct="1"/>
            <a:r>
              <a:rPr lang="it-IT" b="1" smtClean="0">
                <a:solidFill>
                  <a:srgbClr val="DDDDDD"/>
                </a:solidFill>
              </a:rPr>
              <a:t>Verso terapie efficaci (</a:t>
            </a:r>
            <a:r>
              <a:rPr lang="it-IT" b="1" i="1" smtClean="0">
                <a:solidFill>
                  <a:srgbClr val="DDDDDD"/>
                </a:solidFill>
              </a:rPr>
              <a:t>disease modifying</a:t>
            </a:r>
            <a:r>
              <a:rPr lang="it-IT" b="1" smtClean="0">
                <a:solidFill>
                  <a:srgbClr val="DDDDDD"/>
                </a:solidFill>
              </a:rPr>
              <a:t>) precoci? (Prevenzione?)</a:t>
            </a:r>
          </a:p>
          <a:p>
            <a:pPr eaLnBrk="1" hangingPunct="1"/>
            <a:r>
              <a:rPr lang="it-IT" b="1" smtClean="0"/>
              <a:t>Aspetti etici e conclusioni</a:t>
            </a:r>
          </a:p>
          <a:p>
            <a:pPr eaLnBrk="1" hangingPunct="1"/>
            <a:endParaRPr lang="it-IT" smtClean="0"/>
          </a:p>
        </p:txBody>
      </p:sp>
      <p:graphicFrame>
        <p:nvGraphicFramePr>
          <p:cNvPr id="88078" name="Object 14"/>
          <p:cNvGraphicFramePr>
            <a:graphicFrameLocks noGrp="1" noChangeAspect="1"/>
          </p:cNvGraphicFramePr>
          <p:nvPr>
            <p:ph sz="half" idx="2"/>
          </p:nvPr>
        </p:nvGraphicFramePr>
        <p:xfrm>
          <a:off x="7667625" y="5300663"/>
          <a:ext cx="1187450" cy="1273175"/>
        </p:xfrm>
        <a:graphic>
          <a:graphicData uri="http://schemas.openxmlformats.org/presentationml/2006/ole">
            <p:oleObj spid="_x0000_s88078" name="ClipArt" r:id="rId3" imgW="2240474" imgH="2400000" progId="">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1" name="Picture 4"/>
          <p:cNvPicPr>
            <a:picLocks noChangeAspect="1" noChangeArrowheads="1"/>
          </p:cNvPicPr>
          <p:nvPr/>
        </p:nvPicPr>
        <p:blipFill>
          <a:blip r:embed="rId2"/>
          <a:srcRect/>
          <a:stretch>
            <a:fillRect/>
          </a:stretch>
        </p:blipFill>
        <p:spPr bwMode="auto">
          <a:xfrm>
            <a:off x="684213" y="333375"/>
            <a:ext cx="7127875"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olo 1"/>
          <p:cNvSpPr>
            <a:spLocks noGrp="1"/>
          </p:cNvSpPr>
          <p:nvPr>
            <p:ph type="ctrTitle"/>
          </p:nvPr>
        </p:nvSpPr>
        <p:spPr/>
        <p:txBody>
          <a:bodyPr/>
          <a:lstStyle/>
          <a:p>
            <a:pPr eaLnBrk="1" hangingPunct="1"/>
            <a:endParaRPr lang="it-IT" smtClean="0"/>
          </a:p>
        </p:txBody>
      </p:sp>
      <p:sp>
        <p:nvSpPr>
          <p:cNvPr id="3" name="Sottotitolo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it-IT" dirty="0"/>
          </a:p>
        </p:txBody>
      </p:sp>
      <p:pic>
        <p:nvPicPr>
          <p:cNvPr id="172035" name="Picture 2"/>
          <p:cNvPicPr>
            <a:picLocks noChangeAspect="1" noChangeArrowheads="1"/>
          </p:cNvPicPr>
          <p:nvPr/>
        </p:nvPicPr>
        <p:blipFill>
          <a:blip r:embed="rId2"/>
          <a:srcRect/>
          <a:stretch>
            <a:fillRect/>
          </a:stretch>
        </p:blipFill>
        <p:spPr bwMode="auto">
          <a:xfrm>
            <a:off x="611188" y="1412875"/>
            <a:ext cx="8208962" cy="1111250"/>
          </a:xfrm>
          <a:prstGeom prst="rect">
            <a:avLst/>
          </a:prstGeom>
          <a:noFill/>
          <a:ln w="9525">
            <a:noFill/>
            <a:miter lim="800000"/>
            <a:headEnd/>
            <a:tailEnd/>
          </a:ln>
        </p:spPr>
      </p:pic>
      <p:pic>
        <p:nvPicPr>
          <p:cNvPr id="172036" name="Picture 3"/>
          <p:cNvPicPr>
            <a:picLocks noChangeAspect="1" noChangeArrowheads="1"/>
          </p:cNvPicPr>
          <p:nvPr/>
        </p:nvPicPr>
        <p:blipFill>
          <a:blip r:embed="rId3"/>
          <a:srcRect/>
          <a:stretch>
            <a:fillRect/>
          </a:stretch>
        </p:blipFill>
        <p:spPr bwMode="auto">
          <a:xfrm>
            <a:off x="2233613" y="2973388"/>
            <a:ext cx="4676775" cy="914400"/>
          </a:xfrm>
          <a:prstGeom prst="rect">
            <a:avLst/>
          </a:prstGeom>
          <a:noFill/>
          <a:ln w="9525">
            <a:noFill/>
            <a:miter lim="800000"/>
            <a:headEnd/>
            <a:tailEnd/>
          </a:ln>
        </p:spPr>
      </p:pic>
      <p:pic>
        <p:nvPicPr>
          <p:cNvPr id="172037" name="Picture 4"/>
          <p:cNvPicPr>
            <a:picLocks noChangeAspect="1" noChangeArrowheads="1"/>
          </p:cNvPicPr>
          <p:nvPr/>
        </p:nvPicPr>
        <p:blipFill>
          <a:blip r:embed="rId4"/>
          <a:srcRect/>
          <a:stretch>
            <a:fillRect/>
          </a:stretch>
        </p:blipFill>
        <p:spPr bwMode="auto">
          <a:xfrm>
            <a:off x="2684463" y="4437063"/>
            <a:ext cx="3762375" cy="638175"/>
          </a:xfrm>
          <a:prstGeom prst="rect">
            <a:avLst/>
          </a:prstGeom>
          <a:noFill/>
          <a:ln w="9525">
            <a:noFill/>
            <a:miter lim="800000"/>
            <a:headEnd/>
            <a:tailEnd/>
          </a:ln>
        </p:spPr>
      </p:pic>
      <p:sp>
        <p:nvSpPr>
          <p:cNvPr id="172038" name="CasellaDiTesto 4"/>
          <p:cNvSpPr txBox="1">
            <a:spLocks noChangeArrowheads="1"/>
          </p:cNvSpPr>
          <p:nvPr/>
        </p:nvSpPr>
        <p:spPr bwMode="auto">
          <a:xfrm>
            <a:off x="5003800" y="5118100"/>
            <a:ext cx="2663825" cy="831850"/>
          </a:xfrm>
          <a:prstGeom prst="rect">
            <a:avLst/>
          </a:prstGeom>
          <a:noFill/>
          <a:ln w="9525">
            <a:noFill/>
            <a:miter lim="800000"/>
            <a:headEnd/>
            <a:tailEnd/>
          </a:ln>
        </p:spPr>
        <p:txBody>
          <a:bodyPr>
            <a:spAutoFit/>
          </a:bodyPr>
          <a:lstStyle/>
          <a:p>
            <a:r>
              <a:rPr lang="it-IT" sz="4800"/>
              <a:t>2013 !</a:t>
            </a:r>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4"/>
          <p:cNvPicPr>
            <a:picLocks noChangeAspect="1" noChangeArrowheads="1"/>
          </p:cNvPicPr>
          <p:nvPr/>
        </p:nvPicPr>
        <p:blipFill>
          <a:blip r:embed="rId2"/>
          <a:srcRect/>
          <a:stretch>
            <a:fillRect/>
          </a:stretch>
        </p:blipFill>
        <p:spPr bwMode="auto">
          <a:xfrm>
            <a:off x="1116013" y="552450"/>
            <a:ext cx="6769100" cy="2973388"/>
          </a:xfrm>
          <a:prstGeom prst="rect">
            <a:avLst/>
          </a:prstGeom>
          <a:noFill/>
          <a:ln w="9525">
            <a:noFill/>
            <a:miter lim="800000"/>
            <a:headEnd/>
            <a:tailEnd/>
          </a:ln>
        </p:spPr>
      </p:pic>
      <p:sp>
        <p:nvSpPr>
          <p:cNvPr id="221186" name="Rectangle 5"/>
          <p:cNvSpPr>
            <a:spLocks noChangeArrowheads="1"/>
          </p:cNvSpPr>
          <p:nvPr/>
        </p:nvSpPr>
        <p:spPr bwMode="auto">
          <a:xfrm>
            <a:off x="827088" y="4581525"/>
            <a:ext cx="7561262" cy="1314450"/>
          </a:xfrm>
          <a:prstGeom prst="rect">
            <a:avLst/>
          </a:prstGeom>
          <a:noFill/>
          <a:ln w="9525">
            <a:noFill/>
            <a:miter lim="800000"/>
            <a:headEnd/>
            <a:tailEnd/>
          </a:ln>
        </p:spPr>
        <p:txBody>
          <a:bodyPr>
            <a:spAutoFit/>
          </a:bodyPr>
          <a:lstStyle/>
          <a:p>
            <a:pPr eaLnBrk="0" hangingPunct="0">
              <a:spcBef>
                <a:spcPct val="50000"/>
              </a:spcBef>
            </a:pPr>
            <a:r>
              <a:rPr lang="it-IT" sz="1600"/>
              <a:t>Alzheimer’s Prevention Initiative: A Plan to Accelerate the Evaluation of Presymptomatic Treatments;  Eric M. Reiman, MD</a:t>
            </a:r>
            <a:r>
              <a:rPr lang="it-IT" sz="1600" b="0"/>
              <a:t>, </a:t>
            </a:r>
            <a:r>
              <a:rPr lang="it-IT" sz="1600"/>
              <a:t>JessicaB.S. Langbaum, PhD</a:t>
            </a:r>
            <a:r>
              <a:rPr lang="it-IT" sz="1600" b="0"/>
              <a:t>, </a:t>
            </a:r>
            <a:r>
              <a:rPr lang="it-IT" sz="1600"/>
              <a:t>Adam S. Fleisher, MD</a:t>
            </a:r>
            <a:r>
              <a:rPr lang="it-IT" sz="1600" b="0"/>
              <a:t>,</a:t>
            </a:r>
            <a:r>
              <a:rPr lang="it-IT" sz="1600"/>
              <a:t>Richard J. Caselli, MD</a:t>
            </a:r>
            <a:r>
              <a:rPr lang="it-IT" sz="1600" b="0"/>
              <a:t>, </a:t>
            </a:r>
            <a:r>
              <a:rPr lang="it-IT" sz="1600"/>
              <a:t>Kewei Chen, PhD</a:t>
            </a:r>
            <a:r>
              <a:rPr lang="it-IT" sz="1600" b="0"/>
              <a:t>, </a:t>
            </a:r>
            <a:r>
              <a:rPr lang="it-IT" sz="1600"/>
              <a:t>Napatkamon Ayutyanont, PhD</a:t>
            </a:r>
            <a:r>
              <a:rPr lang="it-IT" sz="1600" b="0"/>
              <a:t>, </a:t>
            </a:r>
            <a:r>
              <a:rPr lang="it-IT" sz="1600"/>
              <a:t>Yakeel T.Quiroz, MA</a:t>
            </a:r>
            <a:r>
              <a:rPr lang="it-IT" sz="1600" b="0"/>
              <a:t>, </a:t>
            </a:r>
            <a:r>
              <a:rPr lang="it-IT" sz="1600"/>
              <a:t>Kenneth S. Kosik, MD</a:t>
            </a:r>
            <a:r>
              <a:rPr lang="it-IT" sz="1600" b="0"/>
              <a:t>, </a:t>
            </a:r>
            <a:r>
              <a:rPr lang="it-IT" sz="1600"/>
              <a:t>Francisco Lopera, MD</a:t>
            </a:r>
            <a:r>
              <a:rPr lang="it-IT" sz="1600" b="0"/>
              <a:t>, and </a:t>
            </a:r>
            <a:r>
              <a:rPr lang="it-IT" sz="1600"/>
              <a:t>Pierre N. Tariot, MD</a:t>
            </a:r>
            <a:endParaRPr lang="it-IT" sz="1600" b="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p:cNvPicPr>
            <a:picLocks noChangeAspect="1" noChangeArrowheads="1"/>
          </p:cNvPicPr>
          <p:nvPr/>
        </p:nvPicPr>
        <p:blipFill>
          <a:blip r:embed="rId2"/>
          <a:srcRect/>
          <a:stretch>
            <a:fillRect/>
          </a:stretch>
        </p:blipFill>
        <p:spPr bwMode="auto">
          <a:xfrm>
            <a:off x="1350963" y="392113"/>
            <a:ext cx="5905500" cy="1824037"/>
          </a:xfrm>
          <a:prstGeom prst="rect">
            <a:avLst/>
          </a:prstGeom>
          <a:noFill/>
          <a:ln w="9525">
            <a:noFill/>
            <a:miter lim="800000"/>
            <a:headEnd/>
            <a:tailEnd/>
          </a:ln>
        </p:spPr>
      </p:pic>
      <p:pic>
        <p:nvPicPr>
          <p:cNvPr id="222210" name="Picture 3"/>
          <p:cNvPicPr>
            <a:picLocks noChangeAspect="1" noChangeArrowheads="1"/>
          </p:cNvPicPr>
          <p:nvPr/>
        </p:nvPicPr>
        <p:blipFill>
          <a:blip r:embed="rId3"/>
          <a:srcRect/>
          <a:stretch>
            <a:fillRect/>
          </a:stretch>
        </p:blipFill>
        <p:spPr bwMode="auto">
          <a:xfrm>
            <a:off x="269875" y="234950"/>
            <a:ext cx="2184400" cy="387350"/>
          </a:xfrm>
          <a:prstGeom prst="rect">
            <a:avLst/>
          </a:prstGeom>
          <a:noFill/>
          <a:ln w="9525">
            <a:noFill/>
            <a:miter lim="800000"/>
            <a:headEnd/>
            <a:tailEnd/>
          </a:ln>
        </p:spPr>
      </p:pic>
      <p:sp>
        <p:nvSpPr>
          <p:cNvPr id="222211" name="Text Box 4"/>
          <p:cNvSpPr txBox="1">
            <a:spLocks noChangeArrowheads="1"/>
          </p:cNvSpPr>
          <p:nvPr/>
        </p:nvSpPr>
        <p:spPr bwMode="auto">
          <a:xfrm>
            <a:off x="1187450" y="3357563"/>
            <a:ext cx="5602288" cy="1616075"/>
          </a:xfrm>
          <a:prstGeom prst="rect">
            <a:avLst/>
          </a:prstGeom>
          <a:noFill/>
          <a:ln w="9525">
            <a:noFill/>
            <a:miter lim="800000"/>
            <a:headEnd/>
            <a:tailEnd/>
          </a:ln>
        </p:spPr>
        <p:txBody>
          <a:bodyPr>
            <a:spAutoFit/>
          </a:bodyPr>
          <a:lstStyle/>
          <a:p>
            <a:pPr marL="762000" indent="-762000" eaLnBrk="0" hangingPunct="0">
              <a:spcBef>
                <a:spcPct val="50000"/>
              </a:spcBef>
              <a:buFontTx/>
              <a:buAutoNum type="arabicParenR"/>
            </a:pPr>
            <a:r>
              <a:rPr lang="it-IT" sz="2000">
                <a:solidFill>
                  <a:schemeClr val="tx1"/>
                </a:solidFill>
              </a:rPr>
              <a:t>Amyloid  deposition</a:t>
            </a:r>
          </a:p>
          <a:p>
            <a:pPr marL="762000" indent="-762000" eaLnBrk="0" hangingPunct="0">
              <a:spcBef>
                <a:spcPct val="50000"/>
              </a:spcBef>
              <a:buFontTx/>
              <a:buAutoNum type="arabicParenR"/>
            </a:pPr>
            <a:r>
              <a:rPr lang="it-IT" sz="2000">
                <a:solidFill>
                  <a:schemeClr val="tx1"/>
                </a:solidFill>
              </a:rPr>
              <a:t>Neurodegeneration - synaptic dysfunction</a:t>
            </a:r>
          </a:p>
          <a:p>
            <a:pPr marL="762000" indent="-762000" eaLnBrk="0" hangingPunct="0">
              <a:spcBef>
                <a:spcPct val="50000"/>
              </a:spcBef>
              <a:buFontTx/>
              <a:buAutoNum type="arabicParenR"/>
            </a:pPr>
            <a:r>
              <a:rPr lang="it-IT" sz="2000">
                <a:solidFill>
                  <a:schemeClr val="tx1"/>
                </a:solidFill>
              </a:rPr>
              <a:t>Neuronal loss – brain atrophy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3" name="Picture 2"/>
          <p:cNvPicPr>
            <a:picLocks noChangeAspect="1" noChangeArrowheads="1"/>
          </p:cNvPicPr>
          <p:nvPr/>
        </p:nvPicPr>
        <p:blipFill>
          <a:blip r:embed="rId2"/>
          <a:srcRect/>
          <a:stretch>
            <a:fillRect/>
          </a:stretch>
        </p:blipFill>
        <p:spPr bwMode="auto">
          <a:xfrm>
            <a:off x="957263" y="187325"/>
            <a:ext cx="5635625" cy="6416675"/>
          </a:xfrm>
          <a:prstGeom prst="rect">
            <a:avLst/>
          </a:prstGeom>
          <a:noFill/>
          <a:ln w="9525">
            <a:noFill/>
            <a:miter lim="800000"/>
            <a:headEnd/>
            <a:tailEnd/>
          </a:ln>
        </p:spPr>
      </p:pic>
      <p:pic>
        <p:nvPicPr>
          <p:cNvPr id="223234" name="Picture 3"/>
          <p:cNvPicPr>
            <a:picLocks noChangeAspect="1" noChangeArrowheads="1"/>
          </p:cNvPicPr>
          <p:nvPr/>
        </p:nvPicPr>
        <p:blipFill>
          <a:blip r:embed="rId3"/>
          <a:srcRect/>
          <a:stretch>
            <a:fillRect/>
          </a:stretch>
        </p:blipFill>
        <p:spPr bwMode="auto">
          <a:xfrm>
            <a:off x="6743700" y="6259513"/>
            <a:ext cx="2184400"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2"/>
          <p:cNvPicPr>
            <a:picLocks noChangeAspect="1" noChangeArrowheads="1"/>
          </p:cNvPicPr>
          <p:nvPr/>
        </p:nvPicPr>
        <p:blipFill>
          <a:blip r:embed="rId2"/>
          <a:srcRect/>
          <a:stretch>
            <a:fillRect/>
          </a:stretch>
        </p:blipFill>
        <p:spPr bwMode="auto">
          <a:xfrm>
            <a:off x="1350963" y="392113"/>
            <a:ext cx="5905500" cy="1824037"/>
          </a:xfrm>
          <a:prstGeom prst="rect">
            <a:avLst/>
          </a:prstGeom>
          <a:noFill/>
          <a:ln w="9525">
            <a:noFill/>
            <a:miter lim="800000"/>
            <a:headEnd/>
            <a:tailEnd/>
          </a:ln>
        </p:spPr>
      </p:pic>
      <p:pic>
        <p:nvPicPr>
          <p:cNvPr id="224258" name="Picture 3"/>
          <p:cNvPicPr>
            <a:picLocks noChangeAspect="1" noChangeArrowheads="1"/>
          </p:cNvPicPr>
          <p:nvPr/>
        </p:nvPicPr>
        <p:blipFill>
          <a:blip r:embed="rId3"/>
          <a:srcRect/>
          <a:stretch>
            <a:fillRect/>
          </a:stretch>
        </p:blipFill>
        <p:spPr bwMode="auto">
          <a:xfrm>
            <a:off x="269875" y="234950"/>
            <a:ext cx="2184400" cy="387350"/>
          </a:xfrm>
          <a:prstGeom prst="rect">
            <a:avLst/>
          </a:prstGeom>
          <a:noFill/>
          <a:ln w="9525">
            <a:noFill/>
            <a:miter lim="800000"/>
            <a:headEnd/>
            <a:tailEnd/>
          </a:ln>
        </p:spPr>
      </p:pic>
      <p:sp>
        <p:nvSpPr>
          <p:cNvPr id="224259" name="Text Box 4"/>
          <p:cNvSpPr txBox="1">
            <a:spLocks noChangeArrowheads="1"/>
          </p:cNvSpPr>
          <p:nvPr/>
        </p:nvSpPr>
        <p:spPr bwMode="auto">
          <a:xfrm>
            <a:off x="769938" y="2708275"/>
            <a:ext cx="7662862" cy="3560763"/>
          </a:xfrm>
          <a:prstGeom prst="rect">
            <a:avLst/>
          </a:prstGeom>
          <a:noFill/>
          <a:ln w="9525">
            <a:noFill/>
            <a:miter lim="800000"/>
            <a:headEnd/>
            <a:tailEnd/>
          </a:ln>
        </p:spPr>
        <p:txBody>
          <a:bodyPr>
            <a:spAutoFit/>
          </a:bodyPr>
          <a:lstStyle/>
          <a:p>
            <a:pPr eaLnBrk="0" hangingPunct="0">
              <a:spcBef>
                <a:spcPct val="50000"/>
              </a:spcBef>
            </a:pPr>
            <a:r>
              <a:rPr lang="it-IT">
                <a:solidFill>
                  <a:schemeClr val="tx1"/>
                </a:solidFill>
              </a:rPr>
              <a:t>Not all patients  with MCI have AD pathology and progress to dementia. </a:t>
            </a:r>
          </a:p>
          <a:p>
            <a:pPr eaLnBrk="0" hangingPunct="0">
              <a:spcBef>
                <a:spcPct val="50000"/>
              </a:spcBef>
            </a:pPr>
            <a:r>
              <a:rPr lang="it-IT">
                <a:solidFill>
                  <a:schemeClr val="tx1"/>
                </a:solidFill>
              </a:rPr>
              <a:t>MCI negative to amyloidosis and/or neurodegeneration should not progress to dementia. </a:t>
            </a:r>
          </a:p>
          <a:p>
            <a:pPr eaLnBrk="0" hangingPunct="0">
              <a:spcBef>
                <a:spcPct val="50000"/>
              </a:spcBef>
            </a:pPr>
            <a:r>
              <a:rPr lang="it-IT"/>
              <a:t>Not all patients with AD pathology progress to dementia.                     [aspetti etici]</a:t>
            </a:r>
          </a:p>
          <a:p>
            <a:pPr eaLnBrk="0" hangingPunct="0">
              <a:spcBef>
                <a:spcPct val="50000"/>
              </a:spcBef>
            </a:pPr>
            <a:endParaRPr lang="it-IT" b="0">
              <a:solidFill>
                <a:schemeClr val="tx1"/>
              </a:solidFill>
              <a:latin typeface="Times New Roman" pitchFamily="18" charset="0"/>
            </a:endParaRPr>
          </a:p>
        </p:txBody>
      </p:sp>
      <p:sp>
        <p:nvSpPr>
          <p:cNvPr id="224260" name="AutoShape 5"/>
          <p:cNvSpPr>
            <a:spLocks noChangeArrowheads="1"/>
          </p:cNvSpPr>
          <p:nvPr/>
        </p:nvSpPr>
        <p:spPr bwMode="auto">
          <a:xfrm>
            <a:off x="5867400" y="6092825"/>
            <a:ext cx="976313" cy="485775"/>
          </a:xfrm>
          <a:prstGeom prst="rightArrow">
            <a:avLst>
              <a:gd name="adj1" fmla="val 50000"/>
              <a:gd name="adj2" fmla="val 50245"/>
            </a:avLst>
          </a:prstGeom>
          <a:noFill/>
          <a:ln w="9525">
            <a:noFill/>
            <a:miter lim="800000"/>
            <a:headEnd/>
            <a:tailEnd/>
          </a:ln>
        </p:spPr>
        <p:txBody>
          <a:bodyPr wrap="none" anchor="ctr">
            <a:spAutoFit/>
          </a:bodyPr>
          <a:lstStyle/>
          <a:p>
            <a:pPr eaLnBrk="0" hangingPunct="0">
              <a:spcBef>
                <a:spcPct val="50000"/>
              </a:spcBef>
            </a:pPr>
            <a:endParaRPr lang="it-IT"/>
          </a:p>
        </p:txBody>
      </p:sp>
      <p:sp>
        <p:nvSpPr>
          <p:cNvPr id="224261" name="AutoShape 6"/>
          <p:cNvSpPr>
            <a:spLocks noChangeArrowheads="1"/>
          </p:cNvSpPr>
          <p:nvPr/>
        </p:nvSpPr>
        <p:spPr bwMode="auto">
          <a:xfrm>
            <a:off x="1403350" y="6165850"/>
            <a:ext cx="2663825" cy="358775"/>
          </a:xfrm>
          <a:prstGeom prst="rightArrow">
            <a:avLst>
              <a:gd name="adj1" fmla="val 50000"/>
              <a:gd name="adj2" fmla="val 185619"/>
            </a:avLst>
          </a:prstGeom>
          <a:noFill/>
          <a:ln w="9525">
            <a:noFill/>
            <a:miter lim="800000"/>
            <a:headEnd/>
            <a:tailEnd/>
          </a:ln>
        </p:spPr>
        <p:txBody>
          <a:bodyPr wrap="none" anchor="ctr">
            <a:spAutoFit/>
          </a:bodyPr>
          <a:lstStyle/>
          <a:p>
            <a:pPr eaLnBrk="0" hangingPunct="0">
              <a:spcBef>
                <a:spcPct val="50000"/>
              </a:spcBef>
            </a:pPr>
            <a:endParaRPr lang="it-IT"/>
          </a:p>
        </p:txBody>
      </p:sp>
      <p:sp>
        <p:nvSpPr>
          <p:cNvPr id="224262" name="AutoShape 7"/>
          <p:cNvSpPr>
            <a:spLocks noChangeArrowheads="1"/>
          </p:cNvSpPr>
          <p:nvPr/>
        </p:nvSpPr>
        <p:spPr bwMode="auto">
          <a:xfrm>
            <a:off x="2411413" y="5949950"/>
            <a:ext cx="288925" cy="431800"/>
          </a:xfrm>
          <a:prstGeom prst="rightArrow">
            <a:avLst>
              <a:gd name="adj1" fmla="val 50000"/>
              <a:gd name="adj2" fmla="val 25000"/>
            </a:avLst>
          </a:prstGeom>
          <a:noFill/>
          <a:ln w="9525">
            <a:noFill/>
            <a:miter lim="800000"/>
            <a:headEnd/>
            <a:tailEnd/>
          </a:ln>
        </p:spPr>
        <p:txBody>
          <a:bodyPr wrap="none" anchor="ctr">
            <a:spAutoFit/>
          </a:bodyPr>
          <a:lstStyle/>
          <a:p>
            <a:pPr eaLnBrk="0" hangingPunct="0">
              <a:spcBef>
                <a:spcPct val="50000"/>
              </a:spcBef>
            </a:pPr>
            <a:endParaRPr lang="it-IT"/>
          </a:p>
        </p:txBody>
      </p:sp>
      <p:sp>
        <p:nvSpPr>
          <p:cNvPr id="224263" name="AutoShape 8"/>
          <p:cNvSpPr>
            <a:spLocks noChangeArrowheads="1"/>
          </p:cNvSpPr>
          <p:nvPr/>
        </p:nvSpPr>
        <p:spPr bwMode="auto">
          <a:xfrm>
            <a:off x="1258888" y="5589588"/>
            <a:ext cx="1584325" cy="503237"/>
          </a:xfrm>
          <a:prstGeom prst="rightArrow">
            <a:avLst>
              <a:gd name="adj1" fmla="val 50000"/>
              <a:gd name="adj2" fmla="val 78707"/>
            </a:avLst>
          </a:prstGeom>
          <a:noFill/>
          <a:ln w="9525">
            <a:noFill/>
            <a:miter lim="800000"/>
            <a:headEnd/>
            <a:tailEnd/>
          </a:ln>
        </p:spPr>
        <p:txBody>
          <a:bodyPr anchor="ctr">
            <a:spAutoFit/>
          </a:bodyPr>
          <a:lstStyle/>
          <a:p>
            <a:pPr eaLnBrk="0" hangingPunct="0">
              <a:spcBef>
                <a:spcPct val="50000"/>
              </a:spcBef>
            </a:pPr>
            <a:endParaRPr lang="it-IT"/>
          </a:p>
        </p:txBody>
      </p:sp>
      <p:sp>
        <p:nvSpPr>
          <p:cNvPr id="224264" name="AutoShape 9"/>
          <p:cNvSpPr>
            <a:spLocks noChangeArrowheads="1"/>
          </p:cNvSpPr>
          <p:nvPr/>
        </p:nvSpPr>
        <p:spPr bwMode="auto">
          <a:xfrm>
            <a:off x="1187450" y="6092825"/>
            <a:ext cx="1728788" cy="765175"/>
          </a:xfrm>
          <a:prstGeom prst="rightArrow">
            <a:avLst>
              <a:gd name="adj1" fmla="val 50000"/>
              <a:gd name="adj2" fmla="val 56483"/>
            </a:avLst>
          </a:prstGeom>
          <a:noFill/>
          <a:ln w="9525">
            <a:noFill/>
            <a:miter lim="800000"/>
            <a:headEnd/>
            <a:tailEnd/>
          </a:ln>
        </p:spPr>
        <p:txBody>
          <a:bodyPr wrap="none" anchor="ctr">
            <a:spAutoFit/>
          </a:bodyPr>
          <a:lstStyle/>
          <a:p>
            <a:pPr eaLnBrk="0" hangingPunct="0">
              <a:spcBef>
                <a:spcPct val="50000"/>
              </a:spcBef>
            </a:pPr>
            <a:endParaRPr lang="it-IT"/>
          </a:p>
        </p:txBody>
      </p:sp>
      <p:sp>
        <p:nvSpPr>
          <p:cNvPr id="224265" name="Line 10"/>
          <p:cNvSpPr>
            <a:spLocks noChangeShapeType="1"/>
          </p:cNvSpPr>
          <p:nvPr/>
        </p:nvSpPr>
        <p:spPr bwMode="auto">
          <a:xfrm>
            <a:off x="1258888" y="5949950"/>
            <a:ext cx="649287" cy="0"/>
          </a:xfrm>
          <a:prstGeom prst="line">
            <a:avLst/>
          </a:prstGeom>
          <a:noFill/>
          <a:ln w="9525">
            <a:noFill/>
            <a:round/>
            <a:headEnd/>
            <a:tailEnd/>
          </a:ln>
        </p:spPr>
        <p:txBody>
          <a:bodyPr>
            <a:spAutoFit/>
          </a:bodyPr>
          <a:lstStyle/>
          <a:p>
            <a:endParaRPr lang="it-IT"/>
          </a:p>
        </p:txBody>
      </p:sp>
      <p:sp>
        <p:nvSpPr>
          <p:cNvPr id="224266" name="Line 11"/>
          <p:cNvSpPr>
            <a:spLocks noChangeShapeType="1"/>
          </p:cNvSpPr>
          <p:nvPr/>
        </p:nvSpPr>
        <p:spPr bwMode="auto">
          <a:xfrm>
            <a:off x="2339975" y="5516563"/>
            <a:ext cx="287338" cy="0"/>
          </a:xfrm>
          <a:prstGeom prst="line">
            <a:avLst/>
          </a:prstGeom>
          <a:noFill/>
          <a:ln w="9525">
            <a:noFill/>
            <a:round/>
            <a:headEnd/>
            <a:tailEnd/>
          </a:ln>
        </p:spPr>
        <p:txBody>
          <a:bodyPr>
            <a:spAutoFit/>
          </a:bodyPr>
          <a:lstStyle/>
          <a:p>
            <a:endParaRPr lang="it-IT"/>
          </a:p>
        </p:txBody>
      </p:sp>
      <p:sp>
        <p:nvSpPr>
          <p:cNvPr id="224267" name="Line 12"/>
          <p:cNvSpPr>
            <a:spLocks noChangeShapeType="1"/>
          </p:cNvSpPr>
          <p:nvPr/>
        </p:nvSpPr>
        <p:spPr bwMode="auto">
          <a:xfrm>
            <a:off x="2843213" y="5516563"/>
            <a:ext cx="936625" cy="0"/>
          </a:xfrm>
          <a:prstGeom prst="line">
            <a:avLst/>
          </a:prstGeom>
          <a:noFill/>
          <a:ln w="88900">
            <a:solidFill>
              <a:srgbClr val="FF0000"/>
            </a:solidFill>
            <a:round/>
            <a:headEnd/>
            <a:tailEnd type="triangle" w="med" len="med"/>
          </a:ln>
        </p:spPr>
        <p:txBody>
          <a:bodyPr>
            <a:spAutoFit/>
          </a:bodyPr>
          <a:lstStyle/>
          <a:p>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ChangeArrowheads="1"/>
          </p:cNvSpPr>
          <p:nvPr>
            <p:ph type="ctrTitle"/>
          </p:nvPr>
        </p:nvSpPr>
        <p:spPr>
          <a:xfrm>
            <a:off x="628650" y="708025"/>
            <a:ext cx="7772400" cy="1470025"/>
          </a:xfrm>
        </p:spPr>
        <p:txBody>
          <a:bodyPr/>
          <a:lstStyle/>
          <a:p>
            <a:pPr eaLnBrk="1" hangingPunct="1"/>
            <a:r>
              <a:rPr lang="it-IT" smtClean="0"/>
              <a:t>Uncertain progress on the fuzzy boundaries od AD</a:t>
            </a:r>
          </a:p>
        </p:txBody>
      </p:sp>
      <p:sp>
        <p:nvSpPr>
          <p:cNvPr id="225282" name="Rectangle 3"/>
          <p:cNvSpPr>
            <a:spLocks noGrp="1" noChangeArrowheads="1"/>
          </p:cNvSpPr>
          <p:nvPr>
            <p:ph type="subTitle" idx="1"/>
          </p:nvPr>
        </p:nvSpPr>
        <p:spPr>
          <a:xfrm>
            <a:off x="1314450" y="2303463"/>
            <a:ext cx="6400800" cy="1752600"/>
          </a:xfrm>
        </p:spPr>
        <p:txBody>
          <a:bodyPr/>
          <a:lstStyle/>
          <a:p>
            <a:pPr eaLnBrk="1" hangingPunct="1"/>
            <a:r>
              <a:rPr lang="it-IT" smtClean="0"/>
              <a:t>Whitehouse P.J., George D.R.</a:t>
            </a:r>
          </a:p>
          <a:p>
            <a:pPr eaLnBrk="1" hangingPunct="1"/>
            <a:r>
              <a:rPr lang="it-IT" sz="2400" smtClean="0"/>
              <a:t>JAD, 2011;26:1-5</a:t>
            </a:r>
          </a:p>
        </p:txBody>
      </p:sp>
      <p:sp>
        <p:nvSpPr>
          <p:cNvPr id="225283" name="Text Box 4"/>
          <p:cNvSpPr txBox="1">
            <a:spLocks noChangeArrowheads="1"/>
          </p:cNvSpPr>
          <p:nvPr/>
        </p:nvSpPr>
        <p:spPr bwMode="auto">
          <a:xfrm>
            <a:off x="944563" y="4746625"/>
            <a:ext cx="6980237" cy="1770063"/>
          </a:xfrm>
          <a:prstGeom prst="rect">
            <a:avLst/>
          </a:prstGeom>
          <a:noFill/>
          <a:ln w="9525">
            <a:noFill/>
            <a:miter lim="800000"/>
            <a:headEnd/>
            <a:tailEnd/>
          </a:ln>
        </p:spPr>
        <p:txBody>
          <a:bodyPr>
            <a:spAutoFit/>
          </a:bodyPr>
          <a:lstStyle/>
          <a:p>
            <a:pPr algn="ctr" eaLnBrk="0" hangingPunct="0">
              <a:spcBef>
                <a:spcPct val="50000"/>
              </a:spcBef>
            </a:pPr>
            <a:r>
              <a:rPr lang="it-IT" sz="4000" b="0">
                <a:solidFill>
                  <a:schemeClr val="tx1"/>
                </a:solidFill>
                <a:latin typeface="Times New Roman" pitchFamily="18" charset="0"/>
              </a:rPr>
              <a:t>“The myth of Alzheimer’s”  </a:t>
            </a:r>
          </a:p>
          <a:p>
            <a:pPr algn="ctr" eaLnBrk="0" hangingPunct="0">
              <a:spcBef>
                <a:spcPct val="50000"/>
              </a:spcBef>
            </a:pPr>
            <a:r>
              <a:rPr lang="it-IT" sz="2800" b="0">
                <a:solidFill>
                  <a:schemeClr val="tx1"/>
                </a:solidFill>
                <a:latin typeface="Times New Roman" pitchFamily="18" charset="0"/>
              </a:rPr>
              <a:t>What you aren’t being told about today’s most dreaded diagnosis (2008)</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29" name="Picture 2" descr="th?id=i"/>
          <p:cNvPicPr>
            <a:picLocks noChangeAspect="1" noChangeArrowheads="1"/>
          </p:cNvPicPr>
          <p:nvPr/>
        </p:nvPicPr>
        <p:blipFill>
          <a:blip r:embed="rId2"/>
          <a:srcRect/>
          <a:stretch>
            <a:fillRect/>
          </a:stretch>
        </p:blipFill>
        <p:spPr bwMode="auto">
          <a:xfrm>
            <a:off x="971550" y="404813"/>
            <a:ext cx="3357563" cy="5113337"/>
          </a:xfrm>
          <a:prstGeom prst="rect">
            <a:avLst/>
          </a:prstGeom>
          <a:noFill/>
          <a:ln w="9525">
            <a:noFill/>
            <a:miter lim="800000"/>
            <a:headEnd/>
            <a:tailEnd/>
          </a:ln>
        </p:spPr>
      </p:pic>
      <p:pic>
        <p:nvPicPr>
          <p:cNvPr id="227330" name="Picture 3" descr="peterwhitehouse"/>
          <p:cNvPicPr>
            <a:picLocks noChangeAspect="1" noChangeArrowheads="1"/>
          </p:cNvPicPr>
          <p:nvPr/>
        </p:nvPicPr>
        <p:blipFill>
          <a:blip r:embed="rId3"/>
          <a:srcRect/>
          <a:stretch>
            <a:fillRect/>
          </a:stretch>
        </p:blipFill>
        <p:spPr bwMode="auto">
          <a:xfrm>
            <a:off x="4716463" y="404813"/>
            <a:ext cx="3505200" cy="5256212"/>
          </a:xfrm>
          <a:prstGeom prst="rect">
            <a:avLst/>
          </a:prstGeom>
          <a:noFill/>
          <a:ln w="9525">
            <a:noFill/>
            <a:miter lim="800000"/>
            <a:headEnd/>
            <a:tailEnd/>
          </a:ln>
        </p:spPr>
      </p:pic>
      <p:sp>
        <p:nvSpPr>
          <p:cNvPr id="227331" name="Text Box 4"/>
          <p:cNvSpPr txBox="1">
            <a:spLocks noChangeArrowheads="1"/>
          </p:cNvSpPr>
          <p:nvPr/>
        </p:nvSpPr>
        <p:spPr bwMode="auto">
          <a:xfrm>
            <a:off x="1692275" y="5661025"/>
            <a:ext cx="2016125" cy="366713"/>
          </a:xfrm>
          <a:prstGeom prst="rect">
            <a:avLst/>
          </a:prstGeom>
          <a:noFill/>
          <a:ln w="9525">
            <a:noFill/>
            <a:miter lim="800000"/>
            <a:headEnd/>
            <a:tailEnd/>
          </a:ln>
        </p:spPr>
        <p:txBody>
          <a:bodyPr>
            <a:spAutoFit/>
          </a:bodyPr>
          <a:lstStyle/>
          <a:p>
            <a:pPr>
              <a:spcBef>
                <a:spcPct val="50000"/>
              </a:spcBef>
            </a:pPr>
            <a:r>
              <a:rPr lang="it-IT" sz="1800" b="0">
                <a:solidFill>
                  <a:schemeClr val="tx1"/>
                </a:solidFill>
              </a:rPr>
              <a:t>January 2008</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descr="th?id=i"/>
          <p:cNvPicPr>
            <a:picLocks noChangeAspect="1" noChangeArrowheads="1"/>
          </p:cNvPicPr>
          <p:nvPr/>
        </p:nvPicPr>
        <p:blipFill>
          <a:blip r:embed="rId2"/>
          <a:srcRect/>
          <a:stretch>
            <a:fillRect/>
          </a:stretch>
        </p:blipFill>
        <p:spPr bwMode="auto">
          <a:xfrm>
            <a:off x="611188" y="260350"/>
            <a:ext cx="1795462" cy="2735263"/>
          </a:xfrm>
          <a:prstGeom prst="rect">
            <a:avLst/>
          </a:prstGeom>
          <a:noFill/>
          <a:ln w="9525">
            <a:noFill/>
            <a:miter lim="800000"/>
            <a:headEnd/>
            <a:tailEnd/>
          </a:ln>
        </p:spPr>
      </p:pic>
      <p:sp>
        <p:nvSpPr>
          <p:cNvPr id="228354" name="Text Box 3"/>
          <p:cNvSpPr txBox="1">
            <a:spLocks noChangeArrowheads="1"/>
          </p:cNvSpPr>
          <p:nvPr/>
        </p:nvSpPr>
        <p:spPr bwMode="auto">
          <a:xfrm>
            <a:off x="3059113" y="404813"/>
            <a:ext cx="5616575" cy="2193925"/>
          </a:xfrm>
          <a:prstGeom prst="rect">
            <a:avLst/>
          </a:prstGeom>
          <a:noFill/>
          <a:ln w="9525">
            <a:noFill/>
            <a:miter lim="800000"/>
            <a:headEnd/>
            <a:tailEnd/>
          </a:ln>
        </p:spPr>
        <p:txBody>
          <a:bodyPr>
            <a:spAutoFit/>
          </a:bodyPr>
          <a:lstStyle/>
          <a:p>
            <a:pPr>
              <a:spcBef>
                <a:spcPct val="50000"/>
              </a:spcBef>
            </a:pPr>
            <a:r>
              <a:rPr lang="it-IT"/>
              <a:t>LA AD NON E’ UNA SPECIFICA MALATTIA CEREBRALE </a:t>
            </a:r>
          </a:p>
          <a:p>
            <a:pPr>
              <a:spcBef>
                <a:spcPct val="50000"/>
              </a:spcBef>
            </a:pPr>
            <a:r>
              <a:rPr lang="it-IT" sz="2000" b="0">
                <a:solidFill>
                  <a:schemeClr val="tx1"/>
                </a:solidFill>
              </a:rPr>
              <a:t>AD as a term for aging brain  is a misnomer that militarizes our understanding of our bodies, cause us to denigrate and exclude those with the “disease”. </a:t>
            </a:r>
          </a:p>
        </p:txBody>
      </p:sp>
      <p:sp>
        <p:nvSpPr>
          <p:cNvPr id="228355" name="Text Box 4"/>
          <p:cNvSpPr txBox="1">
            <a:spLocks noChangeArrowheads="1"/>
          </p:cNvSpPr>
          <p:nvPr/>
        </p:nvSpPr>
        <p:spPr bwMode="auto">
          <a:xfrm>
            <a:off x="611188" y="3141663"/>
            <a:ext cx="7848600" cy="2682875"/>
          </a:xfrm>
          <a:prstGeom prst="rect">
            <a:avLst/>
          </a:prstGeom>
          <a:noFill/>
          <a:ln w="9525">
            <a:noFill/>
            <a:miter lim="800000"/>
            <a:headEnd/>
            <a:tailEnd/>
          </a:ln>
        </p:spPr>
        <p:txBody>
          <a:bodyPr>
            <a:spAutoFit/>
          </a:bodyPr>
          <a:lstStyle/>
          <a:p>
            <a:pPr>
              <a:spcBef>
                <a:spcPct val="50000"/>
              </a:spcBef>
            </a:pPr>
            <a:r>
              <a:rPr lang="it-IT" sz="2000" b="0">
                <a:solidFill>
                  <a:schemeClr val="tx1"/>
                </a:solidFill>
              </a:rPr>
              <a:t>Un approccio UMANISTICO all’invecchiamento cerebrale consentirebbe di evitare lo stigma dell’etichetta di malattia mentale.</a:t>
            </a:r>
          </a:p>
          <a:p>
            <a:pPr>
              <a:spcBef>
                <a:spcPct val="50000"/>
              </a:spcBef>
            </a:pPr>
            <a:r>
              <a:rPr lang="it-IT" sz="2000" b="0">
                <a:solidFill>
                  <a:schemeClr val="tx1"/>
                </a:solidFill>
              </a:rPr>
              <a:t>Piuttosto che usare linguaggi “mitologici” quali  “mind-wasting” ,  “steals the selfhood”, “war against Alzheimer” dovremmo usare parole quali: </a:t>
            </a:r>
            <a:r>
              <a:rPr lang="it-IT" sz="2000">
                <a:solidFill>
                  <a:schemeClr val="tx1"/>
                </a:solidFill>
              </a:rPr>
              <a:t>personalità, integrità, dignità per i pazienti e parole quali equilibrio, qualità della vita, responsabilità per le generazioni future, comunità, prevenzione,  per riformulare le nostre priorità individuali e collettive culturali.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ext Box 2"/>
          <p:cNvSpPr txBox="1">
            <a:spLocks noChangeArrowheads="1"/>
          </p:cNvSpPr>
          <p:nvPr/>
        </p:nvSpPr>
        <p:spPr bwMode="auto">
          <a:xfrm>
            <a:off x="827088" y="1268413"/>
            <a:ext cx="7416800" cy="3690937"/>
          </a:xfrm>
          <a:prstGeom prst="rect">
            <a:avLst/>
          </a:prstGeom>
          <a:noFill/>
          <a:ln w="9525">
            <a:noFill/>
            <a:miter lim="800000"/>
            <a:headEnd/>
            <a:tailEnd/>
          </a:ln>
        </p:spPr>
        <p:txBody>
          <a:bodyPr>
            <a:spAutoFit/>
          </a:bodyPr>
          <a:lstStyle/>
          <a:p>
            <a:r>
              <a:rPr lang="it-IT" sz="2800" b="0" i="1">
                <a:solidFill>
                  <a:schemeClr val="tx1"/>
                </a:solidFill>
              </a:rPr>
              <a:t>“Proprio mentre le parti superstiti del suo io diventavano sempre più piccole e </a:t>
            </a:r>
            <a:r>
              <a:rPr lang="it-IT" sz="2800" b="0" i="1" u="sng">
                <a:solidFill>
                  <a:schemeClr val="tx1"/>
                </a:solidFill>
              </a:rPr>
              <a:t>frammentarie</a:t>
            </a:r>
            <a:r>
              <a:rPr lang="it-IT" sz="2800" b="0" i="1">
                <a:solidFill>
                  <a:schemeClr val="tx1"/>
                </a:solidFill>
              </a:rPr>
              <a:t>, io mi ostinavo a vederlo nella sua </a:t>
            </a:r>
            <a:r>
              <a:rPr lang="it-IT" sz="2800" b="0" i="1" u="sng">
                <a:solidFill>
                  <a:schemeClr val="tx1"/>
                </a:solidFill>
              </a:rPr>
              <a:t>interezza</a:t>
            </a:r>
            <a:r>
              <a:rPr lang="it-IT" sz="2800" b="0" i="1">
                <a:solidFill>
                  <a:schemeClr val="tx1"/>
                </a:solidFill>
              </a:rPr>
              <a:t>.  Continuavo ad amare, in maniera specifica e personale, </a:t>
            </a:r>
            <a:r>
              <a:rPr lang="it-IT" sz="2800" b="0" i="1">
                <a:solidFill>
                  <a:srgbClr val="FF3300"/>
                </a:solidFill>
              </a:rPr>
              <a:t>l’uomo che sbadigliava in quel letto</a:t>
            </a:r>
            <a:r>
              <a:rPr lang="it-IT" sz="2800" b="0" i="1">
                <a:solidFill>
                  <a:schemeClr val="tx1"/>
                </a:solidFill>
              </a:rPr>
              <a:t>”</a:t>
            </a:r>
          </a:p>
          <a:p>
            <a:endParaRPr lang="it-IT" sz="2800" b="0" i="1">
              <a:solidFill>
                <a:schemeClr val="tx1"/>
              </a:solidFill>
            </a:endParaRPr>
          </a:p>
          <a:p>
            <a:r>
              <a:rPr lang="it-IT" sz="2000" b="0" i="1">
                <a:solidFill>
                  <a:schemeClr val="tx1"/>
                </a:solidFill>
              </a:rPr>
              <a:t>J. Franzen: Il Cervello di mio padre. In: Come stare soli. Einaudi, 2011.</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2" descr="Il Vecchio re nel suo esilio"/>
          <p:cNvPicPr>
            <a:picLocks noChangeAspect="1" noChangeArrowheads="1"/>
          </p:cNvPicPr>
          <p:nvPr/>
        </p:nvPicPr>
        <p:blipFill>
          <a:blip r:embed="rId2"/>
          <a:srcRect/>
          <a:stretch>
            <a:fillRect/>
          </a:stretch>
        </p:blipFill>
        <p:spPr bwMode="auto">
          <a:xfrm>
            <a:off x="900113" y="620713"/>
            <a:ext cx="3679825" cy="5256212"/>
          </a:xfrm>
          <a:prstGeom prst="rect">
            <a:avLst/>
          </a:prstGeom>
          <a:noFill/>
          <a:ln w="9525">
            <a:noFill/>
            <a:miter lim="800000"/>
            <a:headEnd/>
            <a:tailEnd/>
          </a:ln>
        </p:spPr>
      </p:pic>
      <p:sp>
        <p:nvSpPr>
          <p:cNvPr id="230402" name="Text Box 3"/>
          <p:cNvSpPr txBox="1">
            <a:spLocks noChangeArrowheads="1"/>
          </p:cNvSpPr>
          <p:nvPr/>
        </p:nvSpPr>
        <p:spPr bwMode="auto">
          <a:xfrm>
            <a:off x="5003800" y="1412875"/>
            <a:ext cx="3816350" cy="3109913"/>
          </a:xfrm>
          <a:prstGeom prst="rect">
            <a:avLst/>
          </a:prstGeom>
          <a:noFill/>
          <a:ln w="9525">
            <a:noFill/>
            <a:miter lim="800000"/>
            <a:headEnd/>
            <a:tailEnd/>
          </a:ln>
        </p:spPr>
        <p:txBody>
          <a:bodyPr>
            <a:spAutoFit/>
          </a:bodyPr>
          <a:lstStyle/>
          <a:p>
            <a:endParaRPr lang="it-IT" sz="2000" b="0">
              <a:solidFill>
                <a:schemeClr val="tx1"/>
              </a:solidFill>
            </a:endParaRPr>
          </a:p>
          <a:p>
            <a:r>
              <a:rPr lang="it-IT" sz="2000" b="0">
                <a:solidFill>
                  <a:schemeClr val="tx1"/>
                </a:solidFill>
              </a:rPr>
              <a:t>Imparammo che a volte l’ipocrisia della verità è la cosa peggiore. … Dare ad un malato di demenza risposte secondo regole tradizionali, senza chiedersi </a:t>
            </a:r>
            <a:r>
              <a:rPr lang="it-IT" sz="2000" b="0" i="1">
                <a:solidFill>
                  <a:srgbClr val="FF3300"/>
                </a:solidFill>
              </a:rPr>
              <a:t>dove si trova</a:t>
            </a:r>
            <a:r>
              <a:rPr lang="it-IT" sz="2000" b="0">
                <a:solidFill>
                  <a:schemeClr val="tx1"/>
                </a:solidFill>
              </a:rPr>
              <a:t> significa tentare di imporgli un mondo non suo.</a:t>
            </a:r>
          </a:p>
          <a:p>
            <a:r>
              <a:rPr lang="it-IT" sz="1800" b="0">
                <a:solidFill>
                  <a:schemeClr val="tx1"/>
                </a:solidFill>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5" name="Picture 2" descr="Complexity"/>
          <p:cNvPicPr>
            <a:picLocks noChangeAspect="1" noChangeArrowheads="1"/>
          </p:cNvPicPr>
          <p:nvPr/>
        </p:nvPicPr>
        <p:blipFill>
          <a:blip r:embed="rId2"/>
          <a:srcRect/>
          <a:stretch>
            <a:fillRect/>
          </a:stretch>
        </p:blipFill>
        <p:spPr bwMode="auto">
          <a:xfrm>
            <a:off x="539750" y="1844675"/>
            <a:ext cx="3294063" cy="4392613"/>
          </a:xfrm>
          <a:prstGeom prst="rect">
            <a:avLst/>
          </a:prstGeom>
          <a:noFill/>
          <a:ln w="9525">
            <a:noFill/>
            <a:miter lim="800000"/>
            <a:headEnd/>
            <a:tailEnd/>
          </a:ln>
        </p:spPr>
      </p:pic>
      <p:sp>
        <p:nvSpPr>
          <p:cNvPr id="231426" name="Text Box 3"/>
          <p:cNvSpPr txBox="1">
            <a:spLocks noChangeArrowheads="1"/>
          </p:cNvSpPr>
          <p:nvPr/>
        </p:nvSpPr>
        <p:spPr bwMode="auto">
          <a:xfrm>
            <a:off x="323850" y="549275"/>
            <a:ext cx="4392613" cy="779463"/>
          </a:xfrm>
          <a:prstGeom prst="rect">
            <a:avLst/>
          </a:prstGeom>
          <a:noFill/>
          <a:ln w="9525">
            <a:noFill/>
            <a:miter lim="800000"/>
            <a:headEnd/>
            <a:tailEnd/>
          </a:ln>
        </p:spPr>
        <p:txBody>
          <a:bodyPr>
            <a:spAutoFit/>
          </a:bodyPr>
          <a:lstStyle/>
          <a:p>
            <a:pPr>
              <a:spcBef>
                <a:spcPct val="50000"/>
              </a:spcBef>
            </a:pPr>
            <a:r>
              <a:rPr lang="it-IT" sz="1800" b="0">
                <a:solidFill>
                  <a:schemeClr val="tx1"/>
                </a:solidFill>
              </a:rPr>
              <a:t>La complessità non nuoce. Gillo Dorfles</a:t>
            </a:r>
          </a:p>
          <a:p>
            <a:pPr>
              <a:spcBef>
                <a:spcPct val="50000"/>
              </a:spcBef>
            </a:pPr>
            <a:r>
              <a:rPr lang="it-IT" sz="1800" b="0">
                <a:solidFill>
                  <a:schemeClr val="tx1"/>
                </a:solidFill>
              </a:rPr>
              <a:t>Marzo 2012</a:t>
            </a:r>
          </a:p>
        </p:txBody>
      </p:sp>
      <p:sp>
        <p:nvSpPr>
          <p:cNvPr id="231427" name="Text Box 4"/>
          <p:cNvSpPr txBox="1">
            <a:spLocks noChangeArrowheads="1"/>
          </p:cNvSpPr>
          <p:nvPr/>
        </p:nvSpPr>
        <p:spPr bwMode="auto">
          <a:xfrm>
            <a:off x="4284663" y="3789363"/>
            <a:ext cx="4608512" cy="1587500"/>
          </a:xfrm>
          <a:prstGeom prst="rect">
            <a:avLst/>
          </a:prstGeom>
          <a:noFill/>
          <a:ln w="9525">
            <a:noFill/>
            <a:miter lim="800000"/>
            <a:headEnd/>
            <a:tailEnd/>
          </a:ln>
        </p:spPr>
        <p:txBody>
          <a:bodyPr>
            <a:spAutoFit/>
          </a:bodyPr>
          <a:lstStyle/>
          <a:p>
            <a:pPr>
              <a:spcBef>
                <a:spcPct val="50000"/>
              </a:spcBef>
            </a:pPr>
            <a:r>
              <a:rPr lang="it-IT" sz="2800" b="0">
                <a:solidFill>
                  <a:schemeClr val="tx1"/>
                </a:solidFill>
              </a:rPr>
              <a:t>… l’uomo che sbadigliava in quel letto.</a:t>
            </a:r>
          </a:p>
          <a:p>
            <a:pPr>
              <a:spcBef>
                <a:spcPct val="50000"/>
              </a:spcBef>
            </a:pPr>
            <a:r>
              <a:rPr lang="it-IT" sz="2800" b="0">
                <a:solidFill>
                  <a:schemeClr val="tx1"/>
                </a:solidFill>
              </a:rPr>
              <a:t>(J. Franzen)</a:t>
            </a:r>
          </a:p>
        </p:txBody>
      </p:sp>
      <p:sp>
        <p:nvSpPr>
          <p:cNvPr id="231428" name="Text Box 5"/>
          <p:cNvSpPr txBox="1">
            <a:spLocks noChangeArrowheads="1"/>
          </p:cNvSpPr>
          <p:nvPr/>
        </p:nvSpPr>
        <p:spPr bwMode="auto">
          <a:xfrm>
            <a:off x="4211638" y="2924175"/>
            <a:ext cx="4932362" cy="519113"/>
          </a:xfrm>
          <a:prstGeom prst="rect">
            <a:avLst/>
          </a:prstGeom>
          <a:noFill/>
          <a:ln w="9525">
            <a:noFill/>
            <a:miter lim="800000"/>
            <a:headEnd/>
            <a:tailEnd/>
          </a:ln>
        </p:spPr>
        <p:txBody>
          <a:bodyPr>
            <a:spAutoFit/>
          </a:bodyPr>
          <a:lstStyle/>
          <a:p>
            <a:pPr>
              <a:spcBef>
                <a:spcPct val="50000"/>
              </a:spcBef>
            </a:pPr>
            <a:r>
              <a:rPr lang="it-IT" sz="2800" b="0">
                <a:solidFill>
                  <a:schemeClr val="tx1"/>
                </a:solidFill>
              </a:rPr>
              <a:t>Il farmaco 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olo 1"/>
          <p:cNvSpPr>
            <a:spLocks noGrp="1"/>
          </p:cNvSpPr>
          <p:nvPr>
            <p:ph type="title"/>
          </p:nvPr>
        </p:nvSpPr>
        <p:spPr>
          <a:xfrm>
            <a:off x="468313" y="25400"/>
            <a:ext cx="8229600" cy="1143000"/>
          </a:xfrm>
        </p:spPr>
        <p:txBody>
          <a:bodyPr/>
          <a:lstStyle/>
          <a:p>
            <a:pPr eaLnBrk="1" hangingPunct="1"/>
            <a:endParaRPr lang="it-IT" smtClean="0"/>
          </a:p>
        </p:txBody>
      </p:sp>
      <p:pic>
        <p:nvPicPr>
          <p:cNvPr id="173058" name="Picture 2"/>
          <p:cNvPicPr>
            <a:picLocks noGrp="1" noChangeAspect="1" noChangeArrowheads="1"/>
          </p:cNvPicPr>
          <p:nvPr>
            <p:ph idx="1"/>
          </p:nvPr>
        </p:nvPicPr>
        <p:blipFill>
          <a:blip r:embed="rId2"/>
          <a:srcRect/>
          <a:stretch>
            <a:fillRect/>
          </a:stretch>
        </p:blipFill>
        <p:spPr>
          <a:xfrm>
            <a:off x="1343025" y="1535113"/>
            <a:ext cx="6457950" cy="3981450"/>
          </a:xfrm>
        </p:spPr>
      </p:pic>
      <p:pic>
        <p:nvPicPr>
          <p:cNvPr id="173059" name="Picture 3"/>
          <p:cNvPicPr>
            <a:picLocks noChangeAspect="1" noChangeArrowheads="1"/>
          </p:cNvPicPr>
          <p:nvPr/>
        </p:nvPicPr>
        <p:blipFill>
          <a:blip r:embed="rId3"/>
          <a:srcRect/>
          <a:stretch>
            <a:fillRect/>
          </a:stretch>
        </p:blipFill>
        <p:spPr bwMode="auto">
          <a:xfrm>
            <a:off x="1403350" y="5589588"/>
            <a:ext cx="5988050"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4"/>
          <p:cNvPicPr>
            <a:picLocks noChangeAspect="1" noChangeArrowheads="1"/>
          </p:cNvPicPr>
          <p:nvPr/>
        </p:nvPicPr>
        <p:blipFill>
          <a:blip r:embed="rId2"/>
          <a:srcRect/>
          <a:stretch>
            <a:fillRect/>
          </a:stretch>
        </p:blipFill>
        <p:spPr bwMode="auto">
          <a:xfrm>
            <a:off x="468313" y="404813"/>
            <a:ext cx="8280400" cy="2111375"/>
          </a:xfrm>
          <a:prstGeom prst="rect">
            <a:avLst/>
          </a:prstGeom>
          <a:noFill/>
          <a:ln w="9525">
            <a:noFill/>
            <a:miter lim="800000"/>
            <a:headEnd/>
            <a:tailEnd/>
          </a:ln>
        </p:spPr>
      </p:pic>
      <p:sp>
        <p:nvSpPr>
          <p:cNvPr id="174082" name="Text Box 5"/>
          <p:cNvSpPr txBox="1">
            <a:spLocks noChangeArrowheads="1"/>
          </p:cNvSpPr>
          <p:nvPr/>
        </p:nvSpPr>
        <p:spPr bwMode="auto">
          <a:xfrm>
            <a:off x="1500188" y="285750"/>
            <a:ext cx="1511300" cy="366713"/>
          </a:xfrm>
          <a:prstGeom prst="rect">
            <a:avLst/>
          </a:prstGeom>
          <a:noFill/>
          <a:ln w="9525">
            <a:noFill/>
            <a:miter lim="800000"/>
            <a:headEnd/>
            <a:tailEnd/>
          </a:ln>
        </p:spPr>
        <p:txBody>
          <a:bodyPr>
            <a:spAutoFit/>
          </a:bodyPr>
          <a:lstStyle/>
          <a:p>
            <a:pPr>
              <a:spcBef>
                <a:spcPct val="50000"/>
              </a:spcBef>
            </a:pPr>
            <a:r>
              <a:rPr lang="it-IT" sz="1800" b="0" i="1">
                <a:solidFill>
                  <a:schemeClr val="tx1"/>
                </a:solidFill>
                <a:latin typeface="Calibri" pitchFamily="34" charset="0"/>
              </a:rPr>
              <a:t>1997</a:t>
            </a:r>
          </a:p>
        </p:txBody>
      </p:sp>
      <p:pic>
        <p:nvPicPr>
          <p:cNvPr id="174083" name="Picture 6" descr="AD3_2"/>
          <p:cNvPicPr>
            <a:picLocks noChangeAspect="1" noChangeArrowheads="1"/>
          </p:cNvPicPr>
          <p:nvPr/>
        </p:nvPicPr>
        <p:blipFill>
          <a:blip r:embed="rId3"/>
          <a:srcRect/>
          <a:stretch>
            <a:fillRect/>
          </a:stretch>
        </p:blipFill>
        <p:spPr bwMode="auto">
          <a:xfrm>
            <a:off x="1835150" y="2636838"/>
            <a:ext cx="2582863" cy="3933825"/>
          </a:xfrm>
          <a:prstGeom prst="rect">
            <a:avLst/>
          </a:prstGeom>
          <a:noFill/>
          <a:ln w="9525">
            <a:noFill/>
            <a:miter lim="800000"/>
            <a:headEnd/>
            <a:tailEnd/>
          </a:ln>
        </p:spPr>
      </p:pic>
      <p:pic>
        <p:nvPicPr>
          <p:cNvPr id="174084" name="Picture 7" descr="Alois Alzheimer"/>
          <p:cNvPicPr>
            <a:picLocks noChangeAspect="1" noChangeArrowheads="1"/>
          </p:cNvPicPr>
          <p:nvPr/>
        </p:nvPicPr>
        <p:blipFill>
          <a:blip r:embed="rId4"/>
          <a:srcRect/>
          <a:stretch>
            <a:fillRect/>
          </a:stretch>
        </p:blipFill>
        <p:spPr bwMode="auto">
          <a:xfrm>
            <a:off x="5292725" y="2781300"/>
            <a:ext cx="2862263" cy="3600450"/>
          </a:xfrm>
          <a:prstGeom prst="rect">
            <a:avLst/>
          </a:prstGeom>
          <a:noFill/>
          <a:ln w="9525">
            <a:noFill/>
            <a:miter lim="800000"/>
            <a:headEnd/>
            <a:tailEnd/>
          </a:ln>
        </p:spPr>
      </p:pic>
      <p:sp>
        <p:nvSpPr>
          <p:cNvPr id="174085" name="CasellaDiTesto 5"/>
          <p:cNvSpPr txBox="1">
            <a:spLocks noChangeArrowheads="1"/>
          </p:cNvSpPr>
          <p:nvPr/>
        </p:nvSpPr>
        <p:spPr bwMode="auto">
          <a:xfrm>
            <a:off x="5857875" y="1071563"/>
            <a:ext cx="2386013" cy="793750"/>
          </a:xfrm>
          <a:prstGeom prst="rect">
            <a:avLst/>
          </a:prstGeom>
          <a:noFill/>
          <a:ln w="9525">
            <a:noFill/>
            <a:miter lim="800000"/>
            <a:headEnd/>
            <a:tailEnd/>
          </a:ln>
        </p:spPr>
        <p:txBody>
          <a:bodyPr>
            <a:spAutoFit/>
          </a:bodyPr>
          <a:lstStyle/>
          <a:p>
            <a:r>
              <a:rPr lang="it-IT" sz="2800" b="0">
                <a:latin typeface="Calibri" pitchFamily="34" charset="0"/>
              </a:rPr>
              <a:t>The discover</a:t>
            </a:r>
            <a:r>
              <a:rPr lang="it-IT" sz="1800" b="0">
                <a:latin typeface="Calibri" pitchFamily="34" charset="0"/>
              </a:rPr>
              <a:t> (1906)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4"/>
          <p:cNvPicPr>
            <a:picLocks noChangeAspect="1" noChangeArrowheads="1"/>
          </p:cNvPicPr>
          <p:nvPr/>
        </p:nvPicPr>
        <p:blipFill>
          <a:blip r:embed="rId2"/>
          <a:srcRect/>
          <a:stretch>
            <a:fillRect/>
          </a:stretch>
        </p:blipFill>
        <p:spPr bwMode="auto">
          <a:xfrm>
            <a:off x="250825" y="692150"/>
            <a:ext cx="4067175" cy="5257800"/>
          </a:xfrm>
          <a:prstGeom prst="rect">
            <a:avLst/>
          </a:prstGeom>
          <a:noFill/>
          <a:ln w="9525">
            <a:noFill/>
            <a:miter lim="800000"/>
            <a:headEnd/>
            <a:tailEnd/>
          </a:ln>
        </p:spPr>
      </p:pic>
      <p:pic>
        <p:nvPicPr>
          <p:cNvPr id="175106" name="Picture 5"/>
          <p:cNvPicPr>
            <a:picLocks noChangeAspect="1" noChangeArrowheads="1"/>
          </p:cNvPicPr>
          <p:nvPr/>
        </p:nvPicPr>
        <p:blipFill>
          <a:blip r:embed="rId3"/>
          <a:srcRect/>
          <a:stretch>
            <a:fillRect/>
          </a:stretch>
        </p:blipFill>
        <p:spPr bwMode="auto">
          <a:xfrm>
            <a:off x="4429125" y="214313"/>
            <a:ext cx="4714875" cy="4357687"/>
          </a:xfrm>
          <a:prstGeom prst="rect">
            <a:avLst/>
          </a:prstGeom>
          <a:noFill/>
          <a:ln w="9525">
            <a:noFill/>
            <a:miter lim="800000"/>
            <a:headEnd/>
            <a:tailEnd/>
          </a:ln>
        </p:spPr>
      </p:pic>
      <p:sp>
        <p:nvSpPr>
          <p:cNvPr id="175107" name="CasellaDiTesto 3"/>
          <p:cNvSpPr txBox="1">
            <a:spLocks noChangeArrowheads="1"/>
          </p:cNvSpPr>
          <p:nvPr/>
        </p:nvSpPr>
        <p:spPr bwMode="auto">
          <a:xfrm>
            <a:off x="4500563" y="5157788"/>
            <a:ext cx="4002087" cy="519112"/>
          </a:xfrm>
          <a:prstGeom prst="rect">
            <a:avLst/>
          </a:prstGeom>
          <a:noFill/>
          <a:ln w="9525">
            <a:noFill/>
            <a:miter lim="800000"/>
            <a:headEnd/>
            <a:tailEnd/>
          </a:ln>
        </p:spPr>
        <p:txBody>
          <a:bodyPr>
            <a:spAutoFit/>
          </a:bodyPr>
          <a:lstStyle/>
          <a:p>
            <a:r>
              <a:rPr lang="it-IT" sz="2800">
                <a:latin typeface="Calibri" pitchFamily="34" charset="0"/>
              </a:rPr>
              <a:t>THE NEW DISCOVER 1976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4" name="Rectangle 2"/>
          <p:cNvSpPr>
            <a:spLocks noGrp="1" noChangeArrowheads="1"/>
          </p:cNvSpPr>
          <p:nvPr>
            <p:ph type="title" idx="4294967295"/>
          </p:nvPr>
        </p:nvSpPr>
        <p:spPr>
          <a:xfrm>
            <a:off x="900113" y="1341438"/>
            <a:ext cx="7416800" cy="3887787"/>
          </a:xfrm>
        </p:spPr>
        <p:txBody>
          <a:bodyPr/>
          <a:lstStyle/>
          <a:p>
            <a:pPr algn="l"/>
            <a:r>
              <a:rPr lang="it-IT" sz="4000" smtClean="0"/>
              <a:t/>
            </a:r>
            <a:br>
              <a:rPr lang="it-IT" sz="4000" smtClean="0"/>
            </a:br>
            <a:r>
              <a:rPr lang="it-IT" sz="3600" smtClean="0"/>
              <a:t>			</a:t>
            </a:r>
            <a:r>
              <a:rPr lang="it-IT" sz="2800" smtClean="0"/>
              <a:t>Data commercializzazione</a:t>
            </a:r>
            <a:br>
              <a:rPr lang="it-IT" sz="2800" smtClean="0"/>
            </a:br>
            <a:r>
              <a:rPr lang="it-IT" sz="2800" smtClean="0"/>
              <a:t/>
            </a:r>
            <a:br>
              <a:rPr lang="it-IT" sz="2800" smtClean="0"/>
            </a:br>
            <a:r>
              <a:rPr lang="it-IT" sz="2800" smtClean="0"/>
              <a:t>						Italia</a:t>
            </a:r>
            <a:br>
              <a:rPr lang="it-IT" sz="2800" smtClean="0"/>
            </a:br>
            <a:r>
              <a:rPr lang="it-IT" sz="2800" smtClean="0"/>
              <a:t/>
            </a:r>
            <a:br>
              <a:rPr lang="it-IT" sz="2800" smtClean="0"/>
            </a:br>
            <a:r>
              <a:rPr lang="it-IT" sz="2800" smtClean="0"/>
              <a:t>Tacrina			1993	 	   -	</a:t>
            </a:r>
            <a:br>
              <a:rPr lang="it-IT" sz="2800" smtClean="0"/>
            </a:br>
            <a:r>
              <a:rPr lang="it-IT" sz="2800" smtClean="0"/>
              <a:t>Donepezil			1997   	1998  </a:t>
            </a:r>
            <a:br>
              <a:rPr lang="it-IT" sz="2800" smtClean="0"/>
            </a:br>
            <a:r>
              <a:rPr lang="it-IT" sz="2800" smtClean="0"/>
              <a:t>Rivastigmina		1998   	1999</a:t>
            </a:r>
            <a:br>
              <a:rPr lang="it-IT" sz="2800" smtClean="0"/>
            </a:br>
            <a:r>
              <a:rPr lang="it-IT" sz="2800" smtClean="0"/>
              <a:t>Galantamina		2000   	2002</a:t>
            </a:r>
            <a:br>
              <a:rPr lang="it-IT" sz="2800" smtClean="0"/>
            </a:br>
            <a:r>
              <a:rPr lang="it-IT" sz="2800" smtClean="0"/>
              <a:t>Memantina					2005</a:t>
            </a:r>
            <a:r>
              <a:rPr lang="it-IT" sz="2400" smtClean="0"/>
              <a:t> 	</a:t>
            </a:r>
          </a:p>
        </p:txBody>
      </p:sp>
      <p:graphicFrame>
        <p:nvGraphicFramePr>
          <p:cNvPr id="141323" name="Object 11"/>
          <p:cNvGraphicFramePr>
            <a:graphicFrameLocks noGrp="1" noChangeAspect="1"/>
          </p:cNvGraphicFramePr>
          <p:nvPr>
            <p:ph idx="4294967295"/>
          </p:nvPr>
        </p:nvGraphicFramePr>
        <p:xfrm>
          <a:off x="8094663" y="5734050"/>
          <a:ext cx="873125" cy="935038"/>
        </p:xfrm>
        <a:graphic>
          <a:graphicData uri="http://schemas.openxmlformats.org/presentationml/2006/ole">
            <p:oleObj spid="_x0000_s141323" name="ClipArt" r:id="rId3" imgW="2240474" imgH="2400000"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1" i="0" u="none" strike="noStrike" cap="none" normalizeH="0" baseline="0" smtClean="0">
            <a:ln>
              <a:noFill/>
            </a:ln>
            <a:solidFill>
              <a:srgbClr val="FF0000"/>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1" i="0" u="none" strike="noStrike" cap="none" normalizeH="0" baseline="0" smtClean="0">
            <a:ln>
              <a:noFill/>
            </a:ln>
            <a:solidFill>
              <a:srgbClr val="FF0000"/>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TotalTime>
  <Words>1319</Words>
  <Application>Microsoft Office PowerPoint</Application>
  <PresentationFormat>Presentazione su schermo (4:3)</PresentationFormat>
  <Paragraphs>146</Paragraphs>
  <Slides>59</Slides>
  <Notes>1</Notes>
  <HiddenSlides>0</HiddenSlides>
  <MMClips>0</MMClips>
  <ScaleCrop>false</ScaleCrop>
  <HeadingPairs>
    <vt:vector size="8" baseType="variant">
      <vt:variant>
        <vt:lpstr>Caratteri utilizzati</vt:lpstr>
      </vt:variant>
      <vt:variant>
        <vt:i4>5</vt:i4>
      </vt:variant>
      <vt:variant>
        <vt:lpstr>Modello struttura</vt:lpstr>
      </vt:variant>
      <vt:variant>
        <vt:i4>24</vt:i4>
      </vt:variant>
      <vt:variant>
        <vt:lpstr>Server OLE incorporati</vt:lpstr>
      </vt:variant>
      <vt:variant>
        <vt:i4>2</vt:i4>
      </vt:variant>
      <vt:variant>
        <vt:lpstr>Titoli diapositive</vt:lpstr>
      </vt:variant>
      <vt:variant>
        <vt:i4>59</vt:i4>
      </vt:variant>
    </vt:vector>
  </HeadingPairs>
  <TitlesOfParts>
    <vt:vector size="90" baseType="lpstr">
      <vt:lpstr>Arial</vt:lpstr>
      <vt:lpstr>Calibri</vt:lpstr>
      <vt:lpstr>Verdana</vt:lpstr>
      <vt:lpstr>MS Minngs</vt:lpstr>
      <vt:lpstr>Times New Roman</vt:lpstr>
      <vt:lpstr>Struttura predefinita</vt:lpstr>
      <vt:lpstr>Tema di Office</vt:lpstr>
      <vt:lpstr>1_Tema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1_Tema di Office</vt:lpstr>
      <vt:lpstr>1_Tema di Office</vt:lpstr>
      <vt:lpstr>1_Tema di Office</vt:lpstr>
      <vt:lpstr>1_Tema di Office</vt:lpstr>
      <vt:lpstr>1_Tema di Office</vt:lpstr>
      <vt:lpstr>1_Tema di Office</vt:lpstr>
      <vt:lpstr>1_Tema di Office</vt:lpstr>
      <vt:lpstr>1_Tema di Office</vt:lpstr>
      <vt:lpstr>1_Tema di Office</vt:lpstr>
      <vt:lpstr>1_Tema di Office</vt:lpstr>
      <vt:lpstr>Diapositiva</vt:lpstr>
      <vt:lpstr>ClipArt</vt:lpstr>
      <vt:lpstr>Diapositiva 1</vt:lpstr>
      <vt:lpstr>SOMMARIO</vt:lpstr>
      <vt:lpstr>SOMMARIO</vt:lpstr>
      <vt:lpstr>Diapositiva 4</vt:lpstr>
      <vt:lpstr>Diapositiva 5</vt:lpstr>
      <vt:lpstr>Diapositiva 6</vt:lpstr>
      <vt:lpstr>Diapositiva 7</vt:lpstr>
      <vt:lpstr>Diapositiva 8</vt:lpstr>
      <vt:lpstr>    Data commercializzazione        Italia  Tacrina   1993      -  Donepezil   1997    1998   Rivastigmina  1998    1999 Galantamina  2000    2002 Memantina     2005  </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SOMMARIO</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SOMMARIO</vt:lpstr>
      <vt:lpstr>Diapositiva 49</vt:lpstr>
      <vt:lpstr>Diapositiva 50</vt:lpstr>
      <vt:lpstr>Diapositiva 51</vt:lpstr>
      <vt:lpstr>Diapositiva 52</vt:lpstr>
      <vt:lpstr>Diapositiva 53</vt:lpstr>
      <vt:lpstr>Uncertain progress on the fuzzy boundaries od AD</vt:lpstr>
      <vt:lpstr>Diapositiva 55</vt:lpstr>
      <vt:lpstr>Diapositiva 56</vt:lpstr>
      <vt:lpstr>Diapositiva 57</vt:lpstr>
      <vt:lpstr>Diapositiva 58</vt:lpstr>
      <vt:lpstr>Diapositiva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jh</dc:creator>
  <cp:lastModifiedBy>jh</cp:lastModifiedBy>
  <cp:revision>67</cp:revision>
  <dcterms:created xsi:type="dcterms:W3CDTF">2013-11-25T20:56:38Z</dcterms:created>
  <dcterms:modified xsi:type="dcterms:W3CDTF">2015-10-01T15:38:29Z</dcterms:modified>
</cp:coreProperties>
</file>