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2" r:id="rId6"/>
    <p:sldId id="261" r:id="rId7"/>
    <p:sldId id="263" r:id="rId8"/>
    <p:sldId id="264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81" r:id="rId19"/>
    <p:sldId id="282" r:id="rId20"/>
    <p:sldId id="283" r:id="rId21"/>
    <p:sldId id="284" r:id="rId22"/>
    <p:sldId id="260" r:id="rId23"/>
    <p:sldId id="285" r:id="rId24"/>
    <p:sldId id="270" r:id="rId25"/>
    <p:sldId id="277" r:id="rId26"/>
    <p:sldId id="280" r:id="rId27"/>
    <p:sldId id="276" r:id="rId28"/>
    <p:sldId id="286" r:id="rId29"/>
    <p:sldId id="288" r:id="rId30"/>
    <p:sldId id="278" r:id="rId31"/>
    <p:sldId id="279" r:id="rId32"/>
    <p:sldId id="287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13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38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328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547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4187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8834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04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36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2414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6797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3886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9682C-4213-4543-9DB8-145C2E035873}" type="datetimeFigureOut">
              <a:rPr lang="it-IT" smtClean="0"/>
              <a:t>13/09/15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CDB16-C00A-4290-B30B-6BB11088C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5133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emmedi.it/algoritmi_it_2013/" TargetMode="External"/><Relationship Id="rId2" Type="http://schemas.openxmlformats.org/officeDocument/2006/relationships/hyperlink" Target="http://www.standarditaliani.i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/>
        </p:nvSpPr>
        <p:spPr>
          <a:xfrm>
            <a:off x="599767" y="2492896"/>
            <a:ext cx="78555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>
                <a:solidFill>
                  <a:srgbClr val="FF0000"/>
                </a:solidFill>
              </a:rPr>
              <a:t>Gestione del Diabete tipo 2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Il problema nella quotidianità del MMG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7" name="Titolo 1"/>
          <p:cNvSpPr>
            <a:spLocks noGrp="1"/>
          </p:cNvSpPr>
          <p:nvPr/>
        </p:nvSpPr>
        <p:spPr>
          <a:xfrm>
            <a:off x="6741978" y="5983543"/>
            <a:ext cx="2160240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dirty="0" smtClean="0"/>
              <a:t>Chiari 18/09/15</a:t>
            </a:r>
            <a:endParaRPr lang="it-IT" sz="2000" dirty="0"/>
          </a:p>
        </p:txBody>
      </p:sp>
      <p:sp>
        <p:nvSpPr>
          <p:cNvPr id="8" name="Titolo 1"/>
          <p:cNvSpPr>
            <a:spLocks noGrp="1"/>
          </p:cNvSpPr>
          <p:nvPr/>
        </p:nvSpPr>
        <p:spPr>
          <a:xfrm>
            <a:off x="4995990" y="4437112"/>
            <a:ext cx="3459297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solidFill>
                  <a:srgbClr val="FF0000"/>
                </a:solidFill>
              </a:rPr>
              <a:t>Dott. Sergio Palini</a:t>
            </a:r>
          </a:p>
          <a:p>
            <a:r>
              <a:rPr lang="it-IT" sz="1800" dirty="0" smtClean="0">
                <a:solidFill>
                  <a:srgbClr val="FF0000"/>
                </a:solidFill>
              </a:rPr>
              <a:t>Medico di Medicina Generale</a:t>
            </a:r>
            <a:endParaRPr lang="it-IT" sz="1800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21046" y="5846177"/>
            <a:ext cx="466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Ringrazio i colleghi </a:t>
            </a:r>
            <a:r>
              <a:rPr lang="it-IT" i="1" dirty="0" err="1" smtClean="0"/>
              <a:t>Belafatti</a:t>
            </a:r>
            <a:r>
              <a:rPr lang="it-IT" i="1" dirty="0" smtClean="0"/>
              <a:t> e Medea dalle cui relazioni precedenti ho tratto diapositive e idee</a:t>
            </a:r>
            <a:endParaRPr lang="it-IT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9244"/>
            <a:ext cx="3024336" cy="140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50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532439" cy="4582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689042" y="2708920"/>
            <a:ext cx="8203438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02939" y="332656"/>
            <a:ext cx="8229600" cy="782960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Mille GPG</a:t>
            </a:r>
          </a:p>
        </p:txBody>
      </p:sp>
    </p:spTree>
    <p:extLst>
      <p:ext uri="{BB962C8B-B14F-4D97-AF65-F5344CB8AC3E}">
        <p14:creationId xmlns:p14="http://schemas.microsoft.com/office/powerpoint/2010/main" val="418508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663" y="3824887"/>
            <a:ext cx="6404570" cy="266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6424617" cy="349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19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6145697" cy="567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497" y="4850180"/>
            <a:ext cx="5558399" cy="177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19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000897"/>
              </p:ext>
            </p:extLst>
          </p:nvPr>
        </p:nvGraphicFramePr>
        <p:xfrm>
          <a:off x="683568" y="1196752"/>
          <a:ext cx="7867650" cy="5109885"/>
        </p:xfrm>
        <a:graphic>
          <a:graphicData uri="http://schemas.openxmlformats.org/drawingml/2006/table">
            <a:tbl>
              <a:tblPr/>
              <a:tblGrid>
                <a:gridCol w="3733800"/>
                <a:gridCol w="409575"/>
                <a:gridCol w="966788"/>
                <a:gridCol w="966787"/>
                <a:gridCol w="895350"/>
                <a:gridCol w="895350"/>
              </a:tblGrid>
              <a:tr h="472480">
                <a:tc gridSpan="2"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PERIODO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2007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2009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2012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2014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MMG partecipanti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296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399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488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558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Totale assistiti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423.413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599.974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702.048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797.534</a:t>
                      </a:r>
                      <a:endParaRPr kumimoji="0" lang="it-IT" altLang="it-IT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+mn-cs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 rowSpan="2"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TOTALE DIABETICI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N°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24.799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36.270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49.825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59.232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5,9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6,0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7,1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7,4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registrazione dato valore HB </a:t>
                      </a:r>
                      <a:r>
                        <a:rPr kumimoji="0" lang="it-IT" alt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glicata</a:t>
                      </a: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 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50,3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59,5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63,6%</a:t>
                      </a:r>
                      <a:endParaRPr kumimoji="0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63,9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registrazione dato fumo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60,1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70,8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80,3%</a:t>
                      </a:r>
                      <a:endParaRPr kumimoji="0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88,0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registrazione dato BMI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43,4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62,3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61,8%</a:t>
                      </a:r>
                      <a:endParaRPr kumimoji="0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62,9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dato PA registrato negli ultimi 15 mesi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57,4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61,8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59,0%</a:t>
                      </a:r>
                      <a:endParaRPr kumimoji="0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64,3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dato LDL registrato negli ultimi 15 mesi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34,1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55,1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50,5%</a:t>
                      </a:r>
                      <a:endParaRPr kumimoji="0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48,2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dato </a:t>
                      </a:r>
                      <a:r>
                        <a:rPr kumimoji="0" lang="it-IT" alt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creatinemia</a:t>
                      </a: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 registrato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35,5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47,2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45,7%</a:t>
                      </a:r>
                      <a:endParaRPr kumimoji="0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46,5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dato </a:t>
                      </a:r>
                      <a:r>
                        <a:rPr kumimoji="0" lang="it-IT" alt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microalbuminuria</a:t>
                      </a: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 registrato 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15,3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37,5</a:t>
                      </a:r>
                      <a:endParaRPr kumimoji="0" lang="it-IT" alt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30,3%</a:t>
                      </a:r>
                      <a:endParaRPr kumimoji="0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29,1</a:t>
                      </a:r>
                      <a:endParaRPr kumimoji="0" lang="it-IT" altLang="it-IT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Con registrazione </a:t>
                      </a:r>
                      <a:r>
                        <a:rPr kumimoji="0" lang="it-IT" altLang="it-IT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fundus</a:t>
                      </a:r>
                      <a:r>
                        <a:rPr kumimoji="0" lang="it-IT" altLang="it-IT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 negli ultimi 24 mesi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42,5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46,2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41,1%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39,2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Con registrazione </a:t>
                      </a:r>
                      <a:r>
                        <a:rPr kumimoji="0" lang="it-IT" altLang="it-IT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Ecg</a:t>
                      </a:r>
                      <a:r>
                        <a:rPr kumimoji="0" lang="it-IT" altLang="it-IT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 negli ultimi 15 mesi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29,0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42,7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33,2%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33,3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ttangolo 2"/>
          <p:cNvSpPr/>
          <p:nvPr/>
        </p:nvSpPr>
        <p:spPr>
          <a:xfrm>
            <a:off x="765087" y="188640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400" dirty="0">
                <a:latin typeface="+mj-lt"/>
                <a:ea typeface="ＭＳ Ｐゴシック" pitchFamily="34" charset="-128"/>
                <a:cs typeface="+mj-cs"/>
              </a:rPr>
              <a:t>Indicatori di </a:t>
            </a:r>
            <a:r>
              <a:rPr lang="it-IT" altLang="it-IT" sz="2400" dirty="0" smtClean="0">
                <a:latin typeface="+mj-lt"/>
                <a:ea typeface="ＭＳ Ｐゴシック" pitchFamily="34" charset="-128"/>
                <a:cs typeface="+mj-cs"/>
              </a:rPr>
              <a:t>processo </a:t>
            </a:r>
            <a:r>
              <a:rPr lang="it-IT" altLang="it-IT" sz="2400" dirty="0">
                <a:latin typeface="+mj-lt"/>
                <a:ea typeface="ＭＳ Ｐゴシック" pitchFamily="34" charset="-128"/>
                <a:cs typeface="+mj-cs"/>
              </a:rPr>
              <a:t>nel totale degli assistiti con diabete: evoluzione temporale</a:t>
            </a:r>
            <a:endParaRPr lang="it-IT" sz="2400" dirty="0">
              <a:latin typeface="+mj-lt"/>
              <a:ea typeface="ＭＳ Ｐゴシック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485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altLang="it-IT" sz="2400" dirty="0" smtClean="0">
                <a:ea typeface="ＭＳ Ｐゴシック" pitchFamily="34" charset="-128"/>
              </a:rPr>
              <a:t>Indicatori di processo nei 512 MMG che hanno trasmesso dati che rispettano i criteri minimi di inclusione nelle ultime 2 rilevazioni (dati appaiati per medico)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382635"/>
              </p:ext>
            </p:extLst>
          </p:nvPr>
        </p:nvGraphicFramePr>
        <p:xfrm>
          <a:off x="611560" y="1772816"/>
          <a:ext cx="7848600" cy="4150660"/>
        </p:xfrm>
        <a:graphic>
          <a:graphicData uri="http://schemas.openxmlformats.org/drawingml/2006/table">
            <a:tbl>
              <a:tblPr/>
              <a:tblGrid>
                <a:gridCol w="4038600"/>
                <a:gridCol w="914400"/>
                <a:gridCol w="838200"/>
                <a:gridCol w="1138238"/>
                <a:gridCol w="919162"/>
              </a:tblGrid>
              <a:tr h="244494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2013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2014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tendenza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P</a:t>
                      </a:r>
                      <a:endParaRPr kumimoji="0" lang="it-IT" alt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44494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Totale assistiti</a:t>
                      </a:r>
                      <a:endParaRPr kumimoji="0" lang="it-IT" alt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738.703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741.095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44494">
                <a:tc rowSpan="2"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TOTALE DIABETICI</a:t>
                      </a:r>
                      <a:endParaRPr kumimoji="0" lang="it-IT" alt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53.828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55.439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4449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7,3%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7,5%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↑↑↑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0,0004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7717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registrazione HB glicata negli ultimi 15 mesi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64,7%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64,6%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=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0,95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248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registrazione dato fumo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83,9%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88,1%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↑↑↑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&lt;0,0001</a:t>
                      </a:r>
                      <a:endParaRPr kumimoji="0" lang="it-IT" alt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94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registrazione dato BMI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56,9%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62,1%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↑↑↑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&lt;0,0001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94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dato PA registrato negli ultimi 15 mesi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61,8%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64,6%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↑↑↑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0,0001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94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dato LDL registrato negli ultimi 15 mesi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49,8%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48,5%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0,0014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7717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dato creatinemia registrato negli ultimi 15 mesi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45,5%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46,5%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↑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0,038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7717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dato microalbuminuria registrato negli ultimi 15 mesi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29,2%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29,4%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=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0,057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7717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 registrazione fundus negli ultimi 24 mesi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39,1%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39,0%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=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0,75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94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Con registrazione ECG negli ultimi 15 mesi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32,7%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32,9%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=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0,060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" name="Connettore 2 2"/>
          <p:cNvCxnSpPr/>
          <p:nvPr/>
        </p:nvCxnSpPr>
        <p:spPr>
          <a:xfrm>
            <a:off x="6444208" y="4149080"/>
            <a:ext cx="0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15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103466"/>
              </p:ext>
            </p:extLst>
          </p:nvPr>
        </p:nvGraphicFramePr>
        <p:xfrm>
          <a:off x="601084" y="1700808"/>
          <a:ext cx="7756525" cy="3174365"/>
        </p:xfrm>
        <a:graphic>
          <a:graphicData uri="http://schemas.openxmlformats.org/drawingml/2006/table">
            <a:tbl>
              <a:tblPr/>
              <a:tblGrid>
                <a:gridCol w="2495550"/>
                <a:gridCol w="1006475"/>
                <a:gridCol w="1008063"/>
                <a:gridCol w="1082675"/>
                <a:gridCol w="1081087"/>
                <a:gridCol w="1082675"/>
              </a:tblGrid>
              <a:tr h="244475">
                <a:tc gridSpan="2"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PERIODO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2007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2009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2012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2014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Diabetici fumatori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17,5%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14,8%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14,1%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12,3%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Con BMI superiore a 30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39,1%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36,4%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35,7%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35,2%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Con HbA1c &lt;7% ultimi 15 mesi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55,3%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64,5%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54,3%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59,3%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Con PA&lt;130/80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40,5%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55,5%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50,9%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53,5%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Con PA&gt;140/90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28,7%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24,0%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19,5%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15,6%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Con LDL &lt;100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34,7%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37,5%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44,8%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53,1%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Con LDL &gt;130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34,3%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30,0%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25,0%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18,7%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Con creatinina &gt;1,4 (M) o &gt;1,3 (F)*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12,8%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12,3%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10,8%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11,1%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Con </a:t>
                      </a:r>
                      <a:r>
                        <a:rPr kumimoji="0" lang="it-IT" alt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microalbuminuria</a:t>
                      </a: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 &gt;30 mg/dl*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22,9%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28,5%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22,8%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24,1%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755576" y="404664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400" dirty="0">
                <a:latin typeface="+mj-lt"/>
                <a:ea typeface="ＭＳ Ｐゴシック" pitchFamily="34" charset="-128"/>
                <a:cs typeface="+mj-cs"/>
              </a:rPr>
              <a:t>Indicatori di salute nel totale degli assistiti con diabete: evoluzione temporale</a:t>
            </a:r>
            <a:endParaRPr lang="it-IT" sz="2400" dirty="0">
              <a:latin typeface="+mj-lt"/>
              <a:ea typeface="ＭＳ Ｐゴシック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92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755972"/>
              </p:ext>
            </p:extLst>
          </p:nvPr>
        </p:nvGraphicFramePr>
        <p:xfrm>
          <a:off x="179512" y="2636912"/>
          <a:ext cx="8839200" cy="2194560"/>
        </p:xfrm>
        <a:graphic>
          <a:graphicData uri="http://schemas.openxmlformats.org/drawingml/2006/table">
            <a:tbl>
              <a:tblPr/>
              <a:tblGrid>
                <a:gridCol w="4724400"/>
                <a:gridCol w="914400"/>
                <a:gridCol w="893763"/>
                <a:gridCol w="1152525"/>
                <a:gridCol w="1154112"/>
              </a:tblGrid>
              <a:tr h="274241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Indicatore di salute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2013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2014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tendenza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P 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74241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Diabetici fumatori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14,0%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13,5%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↓↓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&lt;0,0001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 emoglobina glicata &lt; 7%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50,9%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50,1%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↓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0,0029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481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Con PA ≤ 130/80 (su coloro con dato registrato ultimi 15 mesi)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54,1%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54,3%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=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0,51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% con LDL &lt; 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35,1%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34,3%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↓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0,0021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Diabetici con creatinina &gt; 1,4 (M) o &gt; 1,3 (F) 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10,5%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12,2%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↑↑↑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&lt;0,0001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Diabetici con </a:t>
                      </a:r>
                      <a:r>
                        <a:rPr kumimoji="0" lang="it-IT" alt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microalbuminuria</a:t>
                      </a: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 &gt; 30 mg/dl 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19,4%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20,0%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↑↑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altLang="it-IT" sz="2400" dirty="0">
                <a:ea typeface="ＭＳ Ｐゴシック" pitchFamily="34" charset="-128"/>
              </a:rPr>
              <a:t>Indicatori di salute nel </a:t>
            </a:r>
            <a:r>
              <a:rPr lang="it-IT" altLang="it-IT" sz="2400" dirty="0" smtClean="0">
                <a:ea typeface="ＭＳ Ｐゴシック" pitchFamily="34" charset="-128"/>
              </a:rPr>
              <a:t>2013 </a:t>
            </a:r>
            <a:r>
              <a:rPr lang="it-IT" altLang="it-IT" sz="2400" dirty="0">
                <a:ea typeface="ＭＳ Ｐゴシック" pitchFamily="34" charset="-128"/>
              </a:rPr>
              <a:t>e nel </a:t>
            </a:r>
            <a:r>
              <a:rPr lang="it-IT" altLang="it-IT" sz="2400" dirty="0" smtClean="0">
                <a:ea typeface="ＭＳ Ｐゴシック" pitchFamily="34" charset="-128"/>
              </a:rPr>
              <a:t>2014 </a:t>
            </a:r>
            <a:r>
              <a:rPr lang="it-IT" altLang="it-IT" sz="2400" dirty="0">
                <a:ea typeface="ＭＳ Ｐゴシック" pitchFamily="34" charset="-128"/>
              </a:rPr>
              <a:t>per il </a:t>
            </a:r>
            <a:r>
              <a:rPr lang="it-IT" altLang="it-IT" sz="2400" dirty="0" smtClean="0">
                <a:ea typeface="ＭＳ Ｐゴシック" pitchFamily="34" charset="-128"/>
              </a:rPr>
              <a:t>diabete:</a:t>
            </a:r>
            <a:br>
              <a:rPr lang="it-IT" altLang="it-IT" sz="2400" dirty="0" smtClean="0">
                <a:ea typeface="ＭＳ Ｐゴシック" pitchFamily="34" charset="-128"/>
              </a:rPr>
            </a:br>
            <a:r>
              <a:rPr lang="it-IT" altLang="it-IT" sz="2400" dirty="0" smtClean="0">
                <a:ea typeface="ＭＳ Ｐゴシック" pitchFamily="34" charset="-128"/>
              </a:rPr>
              <a:t>dati </a:t>
            </a:r>
            <a:r>
              <a:rPr lang="it-IT" altLang="it-IT" sz="2400" dirty="0">
                <a:ea typeface="ＭＳ Ｐゴシック" pitchFamily="34" charset="-128"/>
              </a:rPr>
              <a:t>appaiati per assistito</a:t>
            </a:r>
          </a:p>
        </p:txBody>
      </p:sp>
    </p:spTree>
    <p:extLst>
      <p:ext uri="{BB962C8B-B14F-4D97-AF65-F5344CB8AC3E}">
        <p14:creationId xmlns:p14="http://schemas.microsoft.com/office/powerpoint/2010/main" val="45672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altLang="it-IT" sz="2400" dirty="0">
                <a:ea typeface="ＭＳ Ｐゴシック" pitchFamily="34" charset="-128"/>
              </a:rPr>
              <a:t>Indicatori di terapia nel totale degli assistiti con </a:t>
            </a:r>
            <a:r>
              <a:rPr lang="it-IT" altLang="it-IT" sz="2400" dirty="0" smtClean="0">
                <a:ea typeface="ＭＳ Ｐゴシック" pitchFamily="34" charset="-128"/>
              </a:rPr>
              <a:t>diabete:</a:t>
            </a:r>
            <a:br>
              <a:rPr lang="it-IT" altLang="it-IT" sz="2400" dirty="0" smtClean="0">
                <a:ea typeface="ＭＳ Ｐゴシック" pitchFamily="34" charset="-128"/>
              </a:rPr>
            </a:br>
            <a:r>
              <a:rPr lang="it-IT" altLang="it-IT" sz="2400" dirty="0" smtClean="0">
                <a:ea typeface="ＭＳ Ｐゴシック" pitchFamily="34" charset="-128"/>
              </a:rPr>
              <a:t>evoluzione </a:t>
            </a:r>
            <a:r>
              <a:rPr lang="it-IT" altLang="it-IT" sz="2400" dirty="0">
                <a:ea typeface="ＭＳ Ｐゴシック" pitchFamily="34" charset="-128"/>
              </a:rPr>
              <a:t>temporale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983948"/>
              </p:ext>
            </p:extLst>
          </p:nvPr>
        </p:nvGraphicFramePr>
        <p:xfrm>
          <a:off x="611560" y="1844824"/>
          <a:ext cx="7747000" cy="2743200"/>
        </p:xfrm>
        <a:graphic>
          <a:graphicData uri="http://schemas.openxmlformats.org/drawingml/2006/table">
            <a:tbl>
              <a:tblPr/>
              <a:tblGrid>
                <a:gridCol w="3124200"/>
                <a:gridCol w="625475"/>
                <a:gridCol w="1058863"/>
                <a:gridCol w="1057275"/>
                <a:gridCol w="941387"/>
                <a:gridCol w="939800"/>
              </a:tblGrid>
              <a:tr h="180975">
                <a:tc gridSpan="2"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PERIODO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2007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2009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2012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2014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1809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Diabetici senza farmaci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27,5%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27,9%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32,2%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32,9%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Diabetici con </a:t>
                      </a:r>
                      <a:r>
                        <a:rPr kumimoji="0" lang="it-IT" alt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biguanide</a:t>
                      </a: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 sola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17,3%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30,3%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27,7%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27,8%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Diabetici con altri ipoglicemizzanti orali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17,4%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14,6%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9,3%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9,1%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Diabetici con dato antidiabetici orali associati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24,9%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12,7%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16,7%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16,3%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Diabetici con insulina sola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5,7%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7,1%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7,2%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7,6%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Diabetici con Insulina + Orali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7,3%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7,4%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6,7%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6,3%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Diabetici con statine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41,8%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43,2%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just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 pitchFamily="2" charset="2"/>
                        <a:defRPr b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42,4%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941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02939" y="332656"/>
            <a:ext cx="8229600" cy="782960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Criticità</a:t>
            </a:r>
            <a:endParaRPr lang="it-IT" sz="36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4771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2195736" y="6227765"/>
            <a:ext cx="4686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smtClean="0"/>
              <a:t>Bello !!! Ma come trasmetterlo allo specialista?</a:t>
            </a:r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val="15967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88840"/>
            <a:ext cx="4584999" cy="2808312"/>
          </a:xfrm>
          <a:prstGeom prst="rect">
            <a:avLst/>
          </a:prstGeom>
        </p:spPr>
      </p:pic>
      <p:cxnSp>
        <p:nvCxnSpPr>
          <p:cNvPr id="7" name="Connettore 2 6"/>
          <p:cNvCxnSpPr/>
          <p:nvPr/>
        </p:nvCxnSpPr>
        <p:spPr>
          <a:xfrm flipV="1">
            <a:off x="3333877" y="1124744"/>
            <a:ext cx="2606275" cy="25202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V="1">
            <a:off x="3333877" y="2204864"/>
            <a:ext cx="2966315" cy="16561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3142557" y="3212976"/>
            <a:ext cx="3157635" cy="10115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3148608" y="4378974"/>
            <a:ext cx="25035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3291330" y="4581128"/>
            <a:ext cx="2513190" cy="11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6084168" y="786454"/>
            <a:ext cx="1682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u="sng" dirty="0" smtClean="0"/>
              <a:t>Diabete</a:t>
            </a:r>
            <a:endParaRPr lang="it-IT" sz="3600" b="1" u="sng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6605019" y="1881698"/>
            <a:ext cx="1019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u="sng" dirty="0" smtClean="0"/>
              <a:t>I R C</a:t>
            </a:r>
            <a:endParaRPr lang="it-IT" sz="3600" b="1" u="sng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6492049" y="2889809"/>
            <a:ext cx="2380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u="sng" dirty="0" smtClean="0"/>
              <a:t>Scompenso</a:t>
            </a:r>
            <a:endParaRPr lang="it-IT" sz="3600" b="1" u="sng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5953393" y="4055808"/>
            <a:ext cx="1240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u="sng" dirty="0" smtClean="0"/>
              <a:t>BPCO</a:t>
            </a:r>
            <a:endParaRPr lang="it-IT" sz="3600" b="1" u="sng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6138578" y="5448562"/>
            <a:ext cx="2615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u="sng" dirty="0" smtClean="0"/>
              <a:t>Ipertensione</a:t>
            </a:r>
            <a:endParaRPr lang="it-IT" sz="3600" b="1" u="sng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395536" y="5877272"/>
            <a:ext cx="4432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u="sng" dirty="0" smtClean="0"/>
              <a:t>Forse così sono un poco troppi !!!</a:t>
            </a:r>
            <a:endParaRPr lang="it-IT" sz="2400" b="1" u="sng" dirty="0"/>
          </a:p>
        </p:txBody>
      </p:sp>
    </p:spTree>
    <p:extLst>
      <p:ext uri="{BB962C8B-B14F-4D97-AF65-F5344CB8AC3E}">
        <p14:creationId xmlns:p14="http://schemas.microsoft.com/office/powerpoint/2010/main" val="216876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18885"/>
              </p:ext>
            </p:extLst>
          </p:nvPr>
        </p:nvGraphicFramePr>
        <p:xfrm>
          <a:off x="539552" y="2852936"/>
          <a:ext cx="7992888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1872208"/>
                <a:gridCol w="2304256"/>
              </a:tblGrid>
              <a:tr h="370840">
                <a:tc>
                  <a:txBody>
                    <a:bodyPr/>
                    <a:lstStyle/>
                    <a:p>
                      <a:endParaRPr lang="it-I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2005</a:t>
                      </a:r>
                      <a:endParaRPr lang="it-I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2014</a:t>
                      </a:r>
                      <a:endParaRPr lang="it-IT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Accessi Diretti</a:t>
                      </a:r>
                      <a:endParaRPr lang="it-I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5900</a:t>
                      </a:r>
                      <a:endParaRPr lang="it-I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7500</a:t>
                      </a:r>
                      <a:endParaRPr lang="it-IT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Accessi Indiretti</a:t>
                      </a:r>
                      <a:endParaRPr lang="it-I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2500</a:t>
                      </a:r>
                      <a:endParaRPr lang="it-I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4600</a:t>
                      </a:r>
                      <a:endParaRPr lang="it-IT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Visite a domicilio</a:t>
                      </a:r>
                      <a:endParaRPr lang="it-I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370</a:t>
                      </a:r>
                      <a:endParaRPr lang="it-I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420</a:t>
                      </a:r>
                      <a:endParaRPr lang="it-IT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442309" y="692696"/>
            <a:ext cx="82315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4800" b="1" dirty="0" smtClean="0">
                <a:solidFill>
                  <a:srgbClr val="FF0000"/>
                </a:solidFill>
              </a:rPr>
              <a:t>Accessi per un MMG</a:t>
            </a:r>
          </a:p>
          <a:p>
            <a:pPr algn="ctr"/>
            <a:r>
              <a:rPr lang="it-IT" sz="4800" b="1" dirty="0" smtClean="0">
                <a:solidFill>
                  <a:srgbClr val="FF0000"/>
                </a:solidFill>
              </a:rPr>
              <a:t>Con 1500 pazienti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59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764704"/>
            <a:ext cx="2952328" cy="3144491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355976" y="1340768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Capacità di memoria 32 </a:t>
            </a:r>
            <a:r>
              <a:rPr lang="it-IT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KByte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159862" y="4828510"/>
            <a:ext cx="4392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smtClean="0"/>
              <a:t>Non idonea a inserimento/trasmissione dati</a:t>
            </a:r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val="58691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764704"/>
            <a:ext cx="2193205" cy="228522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077072"/>
            <a:ext cx="1143000" cy="92392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077072"/>
            <a:ext cx="1143000" cy="92392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077072"/>
            <a:ext cx="1143000" cy="923925"/>
          </a:xfrm>
          <a:prstGeom prst="rect">
            <a:avLst/>
          </a:prstGeom>
        </p:spPr>
      </p:pic>
      <p:cxnSp>
        <p:nvCxnSpPr>
          <p:cNvPr id="9" name="Connettore 2 8"/>
          <p:cNvCxnSpPr/>
          <p:nvPr/>
        </p:nvCxnSpPr>
        <p:spPr>
          <a:xfrm flipV="1">
            <a:off x="1691680" y="2852936"/>
            <a:ext cx="2016224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4372458" y="2852936"/>
            <a:ext cx="199542" cy="100811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5269519" y="2708920"/>
            <a:ext cx="2322253" cy="1152128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1691680" y="764703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u="sng" dirty="0" smtClean="0"/>
              <a:t>S I S </a:t>
            </a:r>
            <a:r>
              <a:rPr lang="it-IT" sz="3600" b="1" u="sng" dirty="0" err="1" smtClean="0"/>
              <a:t>S</a:t>
            </a:r>
            <a:endParaRPr lang="it-IT" sz="3600" b="1" u="sng" dirty="0"/>
          </a:p>
        </p:txBody>
      </p:sp>
      <p:sp>
        <p:nvSpPr>
          <p:cNvPr id="15" name="CasellaDiTesto 14"/>
          <p:cNvSpPr txBox="1"/>
          <p:nvPr/>
        </p:nvSpPr>
        <p:spPr>
          <a:xfrm rot="20059168">
            <a:off x="1745268" y="3139503"/>
            <a:ext cx="738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Scrive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 rot="1730927">
            <a:off x="6245079" y="2801285"/>
            <a:ext cx="731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Legge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 rot="4621889">
            <a:off x="4468293" y="3070455"/>
            <a:ext cx="731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Legge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2329034" y="5805264"/>
            <a:ext cx="4100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è idoneo ad un dialogo bidirezionale</a:t>
            </a:r>
            <a:endParaRPr lang="it-IT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136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69197" y="1916832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800" b="1" dirty="0" smtClean="0">
                <a:solidFill>
                  <a:srgbClr val="FF0000"/>
                </a:solidFill>
              </a:rPr>
              <a:t>Per capire come stiamo lavorando dobbiamo imparare a misurare, parametrare e confrontare il nostro operato con termini di paragone validi.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86728" y="3789040"/>
            <a:ext cx="809138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it-IT" altLang="it-IT" sz="2800" b="1" dirty="0">
                <a:solidFill>
                  <a:srgbClr val="FF0000"/>
                </a:solidFill>
                <a:latin typeface="+mn-lt"/>
                <a:ea typeface="+mn-ea"/>
              </a:rPr>
              <a:t>Oggi il problema </a:t>
            </a:r>
            <a:r>
              <a:rPr lang="it-IT" altLang="it-IT" sz="2800" b="1" dirty="0" smtClean="0">
                <a:solidFill>
                  <a:srgbClr val="FF0000"/>
                </a:solidFill>
                <a:latin typeface="+mn-lt"/>
                <a:ea typeface="+mn-ea"/>
              </a:rPr>
              <a:t>non </a:t>
            </a:r>
            <a:r>
              <a:rPr lang="it-IT" altLang="it-IT" sz="2800" b="1" dirty="0">
                <a:solidFill>
                  <a:srgbClr val="FF0000"/>
                </a:solidFill>
                <a:latin typeface="+mn-lt"/>
                <a:ea typeface="+mn-ea"/>
              </a:rPr>
              <a:t>è </a:t>
            </a:r>
            <a:r>
              <a:rPr lang="it-IT" altLang="it-IT" sz="2800" b="1" dirty="0" smtClean="0">
                <a:solidFill>
                  <a:srgbClr val="FF0000"/>
                </a:solidFill>
                <a:latin typeface="+mn-lt"/>
                <a:ea typeface="+mn-ea"/>
              </a:rPr>
              <a:t>la </a:t>
            </a:r>
            <a:r>
              <a:rPr lang="it-IT" altLang="it-IT" sz="2800" b="1" dirty="0">
                <a:solidFill>
                  <a:srgbClr val="FF0000"/>
                </a:solidFill>
                <a:latin typeface="+mn-lt"/>
                <a:ea typeface="+mn-ea"/>
              </a:rPr>
              <a:t>mancanza di dati, </a:t>
            </a:r>
            <a:r>
              <a:rPr lang="it-IT" altLang="it-IT" sz="2800" b="1" dirty="0" smtClean="0">
                <a:solidFill>
                  <a:srgbClr val="FF0000"/>
                </a:solidFill>
                <a:latin typeface="+mn-lt"/>
                <a:ea typeface="+mn-ea"/>
              </a:rPr>
              <a:t>ma come gestirli e come dare loro la loro giusta rilevanza scientifica e pratica.</a:t>
            </a:r>
            <a:endParaRPr lang="it-IT" altLang="it-IT" sz="28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267744" y="692696"/>
            <a:ext cx="3603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u="sng" dirty="0" smtClean="0">
                <a:solidFill>
                  <a:srgbClr val="FF0000"/>
                </a:solidFill>
              </a:rPr>
              <a:t>Dati  globali</a:t>
            </a:r>
            <a:endParaRPr lang="it-IT" sz="5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97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55776" y="692696"/>
            <a:ext cx="35314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u="sng" dirty="0" smtClean="0">
                <a:solidFill>
                  <a:srgbClr val="FF0000"/>
                </a:solidFill>
              </a:rPr>
              <a:t>Dati  singoli</a:t>
            </a:r>
            <a:endParaRPr lang="it-IT" sz="5400" b="1" u="sng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07704" y="2348880"/>
            <a:ext cx="57589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800" b="1" dirty="0" smtClean="0">
                <a:solidFill>
                  <a:srgbClr val="FF0000"/>
                </a:solidFill>
              </a:rPr>
              <a:t>Il problema è come trasmetterli e riceverli per una migliora cura del paziente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16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44866" y="2420888"/>
            <a:ext cx="82315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3200" dirty="0" smtClean="0">
                <a:sym typeface="Wingdings" panose="05000000000000000000" pitchFamily="2" charset="2"/>
              </a:rPr>
              <a:t>Prevenzione </a:t>
            </a:r>
            <a:r>
              <a:rPr lang="it-IT" sz="3200" dirty="0">
                <a:sym typeface="Wingdings" panose="05000000000000000000" pitchFamily="2" charset="2"/>
              </a:rPr>
              <a:t>primaria e secondaria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3200" dirty="0" smtClean="0">
                <a:sym typeface="Wingdings" panose="05000000000000000000" pitchFamily="2" charset="2"/>
              </a:rPr>
              <a:t>Aderenza</a:t>
            </a:r>
            <a:endParaRPr lang="it-IT" sz="3200" dirty="0"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3200" dirty="0" smtClean="0">
                <a:sym typeface="Wingdings" panose="05000000000000000000" pitchFamily="2" charset="2"/>
              </a:rPr>
              <a:t>Gestione </a:t>
            </a:r>
            <a:r>
              <a:rPr lang="it-IT" sz="3200" dirty="0">
                <a:sym typeface="Wingdings" panose="05000000000000000000" pitchFamily="2" charset="2"/>
              </a:rPr>
              <a:t>follow-up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3200" dirty="0" err="1" smtClean="0">
                <a:sym typeface="Wingdings" panose="05000000000000000000" pitchFamily="2" charset="2"/>
              </a:rPr>
              <a:t>Outcomes</a:t>
            </a:r>
            <a:endParaRPr lang="it-IT" sz="3200" dirty="0"/>
          </a:p>
        </p:txBody>
      </p:sp>
      <p:sp>
        <p:nvSpPr>
          <p:cNvPr id="6" name="Rettangolo 5"/>
          <p:cNvSpPr/>
          <p:nvPr/>
        </p:nvSpPr>
        <p:spPr>
          <a:xfrm>
            <a:off x="444866" y="696951"/>
            <a:ext cx="82315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4800" b="1" u="sng" dirty="0" smtClean="0">
                <a:solidFill>
                  <a:srgbClr val="FF0000"/>
                </a:solidFill>
              </a:rPr>
              <a:t>Organizzazione</a:t>
            </a:r>
            <a:endParaRPr lang="it-IT" sz="4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99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1268760"/>
            <a:ext cx="8811785" cy="532859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275856" y="332656"/>
            <a:ext cx="21807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u="sng" dirty="0" smtClean="0">
                <a:solidFill>
                  <a:srgbClr val="FF0000"/>
                </a:solidFill>
              </a:rPr>
              <a:t>La teoria</a:t>
            </a:r>
            <a:endParaRPr lang="it-IT" sz="4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76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>
            <a:normAutofit/>
          </a:bodyPr>
          <a:lstStyle/>
          <a:p>
            <a:r>
              <a:rPr lang="it-IT" sz="5400" u="sng" dirty="0" smtClean="0">
                <a:solidFill>
                  <a:srgbClr val="FF0000"/>
                </a:solidFill>
              </a:rPr>
              <a:t>Come organizzarsi</a:t>
            </a:r>
            <a:endParaRPr lang="it-IT" sz="5400" u="sng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123728" y="3861048"/>
            <a:ext cx="5308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O meglio, quello che succede nel mio poliambulatorio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2999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32656"/>
            <a:ext cx="8048796" cy="4824536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026666" y="5605196"/>
            <a:ext cx="6930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u="sng" dirty="0" smtClean="0">
                <a:solidFill>
                  <a:srgbClr val="FF0000"/>
                </a:solidFill>
              </a:rPr>
              <a:t>L’infermiera di studio valuta la glicemia post prandiale</a:t>
            </a:r>
            <a:endParaRPr lang="it-IT" sz="24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85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3440878" cy="499787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220072" y="2663476"/>
            <a:ext cx="3385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u="sng" dirty="0" smtClean="0">
                <a:solidFill>
                  <a:srgbClr val="FF0000"/>
                </a:solidFill>
              </a:rPr>
              <a:t>L’infermiera di studio rileva i parametri biometrici</a:t>
            </a:r>
            <a:endParaRPr lang="it-IT" sz="24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46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24" y="1131190"/>
            <a:ext cx="3895636" cy="192499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971600" y="3573015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u="sng" dirty="0" smtClean="0">
                <a:solidFill>
                  <a:srgbClr val="FF0000"/>
                </a:solidFill>
              </a:rPr>
              <a:t>L’infermiera di studio </a:t>
            </a:r>
            <a:r>
              <a:rPr lang="it-IT" sz="2400" i="1" u="sng" dirty="0" smtClean="0">
                <a:solidFill>
                  <a:srgbClr val="FF0000"/>
                </a:solidFill>
              </a:rPr>
              <a:t>educa su come gestire la terapia,</a:t>
            </a:r>
          </a:p>
          <a:p>
            <a:pPr algn="ctr"/>
            <a:r>
              <a:rPr lang="it-IT" sz="2400" i="1" u="sng" dirty="0" smtClean="0">
                <a:solidFill>
                  <a:srgbClr val="FF0000"/>
                </a:solidFill>
              </a:rPr>
              <a:t>come evitare crisi ipoglicemiche</a:t>
            </a:r>
          </a:p>
          <a:p>
            <a:pPr algn="ctr"/>
            <a:r>
              <a:rPr lang="it-IT" sz="2400" i="1" u="sng" dirty="0" smtClean="0">
                <a:solidFill>
                  <a:srgbClr val="FF0000"/>
                </a:solidFill>
              </a:rPr>
              <a:t>come </a:t>
            </a:r>
            <a:r>
              <a:rPr lang="it-IT" sz="2400" i="1" u="sng" dirty="0">
                <a:solidFill>
                  <a:srgbClr val="FF0000"/>
                </a:solidFill>
              </a:rPr>
              <a:t>misurare la glicemia</a:t>
            </a:r>
            <a:r>
              <a:rPr lang="it-IT" sz="2400" i="1" u="sng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it-IT" sz="2400" i="1" u="sng" dirty="0" smtClean="0">
                <a:solidFill>
                  <a:srgbClr val="FF0000"/>
                </a:solidFill>
              </a:rPr>
              <a:t>……….. </a:t>
            </a:r>
            <a:endParaRPr lang="it-IT" sz="2400" i="1" u="sng" dirty="0">
              <a:solidFill>
                <a:srgbClr val="FF0000"/>
              </a:solidFill>
            </a:endParaRPr>
          </a:p>
          <a:p>
            <a:endParaRPr lang="it-IT" sz="24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36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79025" y="2492896"/>
            <a:ext cx="8363272" cy="3264197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5150" indent="-457200">
              <a:buSzPct val="45000"/>
              <a:buFont typeface="Wingdings" panose="05000000000000000000" pitchFamily="2" charset="2"/>
              <a:buChar char="q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altLang="it-IT" dirty="0" smtClean="0"/>
              <a:t>La Medicina Generale deve utilizzare nuovi modelli organizzativi centrati sulla territorialità / </a:t>
            </a:r>
            <a:r>
              <a:rPr lang="it-IT" altLang="it-IT" dirty="0" err="1" smtClean="0"/>
              <a:t>domiciliarità</a:t>
            </a:r>
            <a:r>
              <a:rPr lang="it-IT" altLang="it-IT" dirty="0" smtClean="0"/>
              <a:t> </a:t>
            </a:r>
          </a:p>
          <a:p>
            <a:pPr marL="565150" indent="-457200">
              <a:buSzPct val="45000"/>
              <a:buFont typeface="Wingdings" panose="05000000000000000000" pitchFamily="2" charset="2"/>
              <a:buChar char="q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altLang="it-IT" dirty="0" smtClean="0"/>
              <a:t>L’ assistenza ospedaliera  deve prendersi cura dei casi acuti e complessi non gestibili dalle cure primarie</a:t>
            </a:r>
            <a:endParaRPr lang="it-IT" altLang="it-IT" dirty="0"/>
          </a:p>
        </p:txBody>
      </p:sp>
      <p:sp>
        <p:nvSpPr>
          <p:cNvPr id="5" name="Rettangolo 4"/>
          <p:cNvSpPr/>
          <p:nvPr/>
        </p:nvSpPr>
        <p:spPr>
          <a:xfrm>
            <a:off x="444866" y="404664"/>
            <a:ext cx="82315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4800" b="1" dirty="0" smtClean="0">
                <a:solidFill>
                  <a:srgbClr val="FF0000"/>
                </a:solidFill>
              </a:rPr>
              <a:t>Come gestire l'epidemia</a:t>
            </a:r>
          </a:p>
          <a:p>
            <a:pPr algn="ctr"/>
            <a:r>
              <a:rPr lang="it-IT" altLang="it-IT" sz="4800" b="1" dirty="0" smtClean="0">
                <a:solidFill>
                  <a:srgbClr val="FF0000"/>
                </a:solidFill>
              </a:rPr>
              <a:t>della cronicità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8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291616"/>
              </p:ext>
            </p:extLst>
          </p:nvPr>
        </p:nvGraphicFramePr>
        <p:xfrm>
          <a:off x="251520" y="116632"/>
          <a:ext cx="4597647" cy="6515630"/>
        </p:xfrm>
        <a:graphic>
          <a:graphicData uri="http://schemas.openxmlformats.org/drawingml/2006/table">
            <a:tbl>
              <a:tblPr/>
              <a:tblGrid>
                <a:gridCol w="641404"/>
                <a:gridCol w="82940"/>
                <a:gridCol w="1260691"/>
                <a:gridCol w="74646"/>
                <a:gridCol w="1119691"/>
                <a:gridCol w="74646"/>
                <a:gridCol w="1343629"/>
              </a:tblGrid>
              <a:tr h="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Dieta per diabetici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3748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8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SENZA PROBLEMI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 MODERAZIONE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EVITARE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Colazione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Caffe, tè, latte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Biscotti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Burro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Fette biscottate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Yogurt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Fiocchi d'avena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Marmellata, miele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Aperitivi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Spremuta di frutta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Analcolici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Spumante, vino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Succo di pomodoro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Antipasti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Bresaola, prosciutto crudo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Mortadella, pancetta, salame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Sottaceti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Olive, crostini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Salse elaborate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Primi piatti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Pasta, riso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Pasta all'uovo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Lasagne, tortellini, ravioli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Minestrone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Pizza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Secondi piatti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Manzo, vitello (tagli magri)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Maiale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Agnello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Coniglio, tacchino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Pollo (senza la pelle)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Anatra, oca, faraona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Dentice, merluzzo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Tonno sott'olio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Sgombro, capitone, salmone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Palombo, sogliola, trota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Mozzarella, ricotta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Parmigiano, groviera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Fontina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Gorgonzola, stracchino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Uova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Cozze, vongole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Aragosta, granchio, gamberi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Fritto di: carne, verdura, uova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Contorni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Asparagi, broccoli, carote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Ceci, fagioli, lenticchie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Cavolfiore, cipolle, coste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Piselli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Fagiolini, fave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Finocchi, funghi, insalata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Melanzane, peperoni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Pomodori, rape, sedani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Spinaci, zucca, zucchine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Patate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Condimenti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Olio di oliva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Olio di semi, margarina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Burro, panna, strutto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Frutta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Albicocche, ananas, arance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Banane, fichi, mandarini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Castagne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Cocomero, fragole, mele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Melogano, uva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Fruta sciroppata o candita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Melone, pere, pesche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Prugne secche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Datteri, noci, pinoli, pistacchi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Pompelmo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Bevande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Acqua, tè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Birra, vino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Bibite dolci e spumanti dolci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Dessert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Gelato alla frutta, yogurt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Crostata, gelato, budino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Torta alla frutta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9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9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Pane</a:t>
                      </a:r>
                    </a:p>
                  </a:txBody>
                  <a:tcPr marL="3844" marR="3844" marT="38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Pane, crackers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93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Fette biscottate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4" marR="3844" marT="3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148064" y="2708920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u="sng" dirty="0" smtClean="0">
                <a:solidFill>
                  <a:srgbClr val="FF0000"/>
                </a:solidFill>
              </a:rPr>
              <a:t>L’infermiera di studio da indicazioni sulla dieta adeguata</a:t>
            </a:r>
            <a:endParaRPr lang="it-IT" sz="24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6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08720"/>
            <a:ext cx="3888432" cy="492458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148064" y="2708920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u="sng" dirty="0" smtClean="0">
                <a:solidFill>
                  <a:srgbClr val="FF0000"/>
                </a:solidFill>
              </a:rPr>
              <a:t>L’infermiera di studio contatta il paziente per follow-up</a:t>
            </a:r>
            <a:endParaRPr lang="it-IT" sz="24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30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617" y="1517304"/>
            <a:ext cx="1209675" cy="120967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4193" y="1517304"/>
            <a:ext cx="1209675" cy="120967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618" y="4037584"/>
            <a:ext cx="1209675" cy="252451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4194" y="4037584"/>
            <a:ext cx="1209675" cy="2524516"/>
          </a:xfrm>
          <a:prstGeom prst="rect">
            <a:avLst/>
          </a:prstGeom>
        </p:spPr>
      </p:pic>
      <p:cxnSp>
        <p:nvCxnSpPr>
          <p:cNvPr id="10" name="Connettore 1 9"/>
          <p:cNvCxnSpPr/>
          <p:nvPr/>
        </p:nvCxnSpPr>
        <p:spPr>
          <a:xfrm>
            <a:off x="4644475" y="1229272"/>
            <a:ext cx="0" cy="533282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3708369" y="2122141"/>
            <a:ext cx="1944216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>
            <a:off x="2729031" y="3029472"/>
            <a:ext cx="0" cy="72008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6520380" y="3029472"/>
            <a:ext cx="0" cy="72008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3852384" y="5299842"/>
            <a:ext cx="1656186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/>
          <p:cNvCxnSpPr/>
          <p:nvPr/>
        </p:nvCxnSpPr>
        <p:spPr>
          <a:xfrm>
            <a:off x="4356443" y="4829672"/>
            <a:ext cx="648072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 flipV="1">
            <a:off x="4288625" y="4829672"/>
            <a:ext cx="715890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2124194" y="918408"/>
            <a:ext cx="1209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M </a:t>
            </a:r>
            <a:r>
              <a:rPr lang="it-IT" sz="2400" b="1" dirty="0" err="1" smtClean="0">
                <a:solidFill>
                  <a:srgbClr val="FF0000"/>
                </a:solidFill>
              </a:rPr>
              <a:t>M</a:t>
            </a:r>
            <a:r>
              <a:rPr lang="it-IT" sz="2400" b="1" dirty="0" smtClean="0">
                <a:solidFill>
                  <a:srgbClr val="FF0000"/>
                </a:solidFill>
              </a:rPr>
              <a:t> G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778289" y="916956"/>
            <a:ext cx="1534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Specialista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3254126" y="315085"/>
            <a:ext cx="2780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u="sng" dirty="0">
                <a:solidFill>
                  <a:srgbClr val="FF0000"/>
                </a:solidFill>
              </a:rPr>
              <a:t>Comunicazione</a:t>
            </a:r>
            <a:endParaRPr lang="it-IT" sz="32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88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>
            <a:spLocks noGrp="1"/>
          </p:cNvSpPr>
          <p:nvPr>
            <p:ph idx="1"/>
          </p:nvPr>
        </p:nvSpPr>
        <p:spPr>
          <a:xfrm>
            <a:off x="1763688" y="2636912"/>
            <a:ext cx="5544616" cy="2980928"/>
          </a:xfrm>
        </p:spPr>
        <p:txBody>
          <a:bodyPr/>
          <a:lstStyle/>
          <a:p>
            <a:r>
              <a:rPr lang="it-IT" dirty="0"/>
              <a:t>Formazione </a:t>
            </a:r>
          </a:p>
          <a:p>
            <a:r>
              <a:rPr lang="it-IT" dirty="0" smtClean="0"/>
              <a:t>PDTA  </a:t>
            </a:r>
          </a:p>
          <a:p>
            <a:r>
              <a:rPr lang="it-IT" dirty="0" smtClean="0"/>
              <a:t>Strumenti professionali di monitoraggio \audit\</a:t>
            </a:r>
          </a:p>
          <a:p>
            <a:r>
              <a:rPr lang="it-IT" dirty="0" smtClean="0"/>
              <a:t>Organizzazione</a:t>
            </a:r>
          </a:p>
          <a:p>
            <a:endParaRPr lang="it-IT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Cosa ha a disposizione la</a:t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b="1" dirty="0" smtClean="0">
                <a:solidFill>
                  <a:srgbClr val="FF0000"/>
                </a:solidFill>
              </a:rPr>
              <a:t>Medicina Generale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9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44866" y="260648"/>
            <a:ext cx="82315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4800" b="1" u="sng" dirty="0" smtClean="0">
                <a:solidFill>
                  <a:srgbClr val="FF0000"/>
                </a:solidFill>
              </a:rPr>
              <a:t>Formazione</a:t>
            </a:r>
            <a:endParaRPr lang="it-IT" sz="4800" b="1" u="sng" dirty="0">
              <a:solidFill>
                <a:srgbClr val="FF0000"/>
              </a:solidFill>
            </a:endParaRPr>
          </a:p>
        </p:txBody>
      </p:sp>
      <p:sp>
        <p:nvSpPr>
          <p:cNvPr id="5" name="Segnaposto contenuto 2"/>
          <p:cNvSpPr>
            <a:spLocks noGrp="1"/>
          </p:cNvSpPr>
          <p:nvPr>
            <p:ph idx="1"/>
          </p:nvPr>
        </p:nvSpPr>
        <p:spPr>
          <a:xfrm>
            <a:off x="444866" y="1340768"/>
            <a:ext cx="8229600" cy="3168351"/>
          </a:xfrm>
        </p:spPr>
        <p:txBody>
          <a:bodyPr>
            <a:normAutofit/>
          </a:bodyPr>
          <a:lstStyle/>
          <a:p>
            <a:r>
              <a:rPr lang="it-IT" dirty="0" smtClean="0">
                <a:sym typeface="Wingdings" panose="05000000000000000000" pitchFamily="2" charset="2"/>
              </a:rPr>
              <a:t>Offerta formativa spesso ottima e abbondante sia come residenziale che come FAD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Standard di cura Diabete AMD-SID</a:t>
            </a:r>
          </a:p>
          <a:p>
            <a:pPr marL="0" indent="0" algn="ctr">
              <a:buNone/>
            </a:pPr>
            <a:r>
              <a:rPr lang="it-IT" sz="2400" dirty="0">
                <a:sym typeface="Wingdings" panose="05000000000000000000" pitchFamily="2" charset="2"/>
                <a:hlinkClick r:id="rId2"/>
              </a:rPr>
              <a:t>http://www.standarditaliani.it</a:t>
            </a:r>
            <a:r>
              <a:rPr lang="it-IT" sz="2400" dirty="0" smtClean="0">
                <a:sym typeface="Wingdings" panose="05000000000000000000" pitchFamily="2" charset="2"/>
                <a:hlinkClick r:id="rId2"/>
              </a:rPr>
              <a:t>/</a:t>
            </a:r>
            <a:endParaRPr lang="it-IT" sz="2400" dirty="0" smtClean="0">
              <a:sym typeface="Wingdings" panose="05000000000000000000" pitchFamily="2" charset="2"/>
            </a:endParaRPr>
          </a:p>
          <a:p>
            <a:r>
              <a:rPr lang="it-IT" dirty="0" smtClean="0">
                <a:sym typeface="Wingdings" panose="05000000000000000000" pitchFamily="2" charset="2"/>
              </a:rPr>
              <a:t>Algoritmi terapeutici</a:t>
            </a:r>
          </a:p>
          <a:p>
            <a:pPr marL="0" indent="0" algn="ctr">
              <a:buNone/>
            </a:pPr>
            <a:r>
              <a:rPr lang="it-IT" sz="2400" dirty="0" smtClean="0">
                <a:sym typeface="Wingdings" panose="05000000000000000000" pitchFamily="2" charset="2"/>
                <a:hlinkClick r:id="rId3"/>
              </a:rPr>
              <a:t>http</a:t>
            </a:r>
            <a:r>
              <a:rPr lang="it-IT" sz="2400" dirty="0">
                <a:sym typeface="Wingdings" panose="05000000000000000000" pitchFamily="2" charset="2"/>
                <a:hlinkClick r:id="rId3"/>
              </a:rPr>
              <a:t>://www.aemmedi.it/algoritmi_it_2013</a:t>
            </a:r>
            <a:r>
              <a:rPr lang="it-IT" sz="2400" dirty="0" smtClean="0">
                <a:sym typeface="Wingdings" panose="05000000000000000000" pitchFamily="2" charset="2"/>
                <a:hlinkClick r:id="rId3"/>
              </a:rPr>
              <a:t>/</a:t>
            </a:r>
            <a:endParaRPr lang="it-IT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66" y="4509120"/>
            <a:ext cx="8231590" cy="1778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58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>
            <a:spLocks noGrp="1"/>
          </p:cNvSpPr>
          <p:nvPr>
            <p:ph idx="1"/>
          </p:nvPr>
        </p:nvSpPr>
        <p:spPr>
          <a:xfrm>
            <a:off x="611560" y="1502641"/>
            <a:ext cx="8229600" cy="4853136"/>
          </a:xfrm>
        </p:spPr>
        <p:txBody>
          <a:bodyPr>
            <a:noAutofit/>
          </a:bodyPr>
          <a:lstStyle/>
          <a:p>
            <a:r>
              <a:rPr lang="it-IT" dirty="0" smtClean="0">
                <a:sym typeface="Wingdings" panose="05000000000000000000" pitchFamily="2" charset="2"/>
              </a:rPr>
              <a:t>Prevenzione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Diagnosi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Follow-up</a:t>
            </a:r>
          </a:p>
          <a:p>
            <a:endParaRPr lang="it-IT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Il futuro (???) </a:t>
            </a:r>
            <a:endParaRPr lang="it-IT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it-IT" dirty="0" smtClean="0">
                <a:sym typeface="Wingdings" panose="05000000000000000000" pitchFamily="2" charset="2"/>
              </a:rPr>
              <a:t>Le AFT condividono PDTA e loro obiettivi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Per ora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La Rete UNIRE è un’ AFT di fatto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44866" y="260648"/>
            <a:ext cx="823159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4800" b="1" u="sng" dirty="0" smtClean="0">
                <a:solidFill>
                  <a:srgbClr val="FF0000"/>
                </a:solidFill>
              </a:rPr>
              <a:t>PDTA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Piani diagnostici terapeutici assistenziali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3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44866" y="260647"/>
            <a:ext cx="82315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3600" b="1" u="sng" dirty="0">
                <a:solidFill>
                  <a:srgbClr val="FF0000"/>
                </a:solidFill>
              </a:rPr>
              <a:t>Strumenti di controllo\monitoraggio</a:t>
            </a:r>
            <a:r>
              <a:rPr lang="it-IT" altLang="it-IT" sz="4800" b="1" dirty="0">
                <a:solidFill>
                  <a:srgbClr val="FF0000"/>
                </a:solidFill>
              </a:rPr>
              <a:t/>
            </a:r>
            <a:br>
              <a:rPr lang="it-IT" altLang="it-IT" sz="4800" b="1" dirty="0">
                <a:solidFill>
                  <a:srgbClr val="FF0000"/>
                </a:solidFill>
              </a:rPr>
            </a:br>
            <a:r>
              <a:rPr lang="it-IT" altLang="it-IT" dirty="0">
                <a:solidFill>
                  <a:srgbClr val="FF0000"/>
                </a:solidFill>
              </a:rPr>
              <a:t>(diagnosi, prevenzione, aderenza, follow-up, </a:t>
            </a:r>
            <a:r>
              <a:rPr lang="it-IT" altLang="it-IT" dirty="0" err="1">
                <a:solidFill>
                  <a:srgbClr val="FF0000"/>
                </a:solidFill>
              </a:rPr>
              <a:t>outcomes</a:t>
            </a:r>
            <a:r>
              <a:rPr lang="it-IT" altLang="it-IT" dirty="0" smtClean="0">
                <a:solidFill>
                  <a:srgbClr val="FF0000"/>
                </a:solidFill>
              </a:rPr>
              <a:t>, registrazione </a:t>
            </a:r>
            <a:r>
              <a:rPr lang="it-IT" altLang="it-IT" dirty="0">
                <a:solidFill>
                  <a:srgbClr val="FF0000"/>
                </a:solidFill>
              </a:rPr>
              <a:t>dati)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84" y="1556792"/>
            <a:ext cx="8747953" cy="4743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76" y="913046"/>
            <a:ext cx="7438257" cy="546826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347864" y="-609"/>
            <a:ext cx="190148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b="1" dirty="0" smtClean="0">
                <a:solidFill>
                  <a:srgbClr val="FF0000"/>
                </a:solidFill>
              </a:rPr>
              <a:t>D S </a:t>
            </a:r>
            <a:r>
              <a:rPr lang="it-IT" sz="6600" b="1" dirty="0" err="1" smtClean="0">
                <a:solidFill>
                  <a:srgbClr val="FF0000"/>
                </a:solidFill>
              </a:rPr>
              <a:t>S</a:t>
            </a:r>
            <a:endParaRPr lang="it-IT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1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8864" y="116632"/>
            <a:ext cx="8229600" cy="782960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Mille GPG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5154"/>
            <a:ext cx="7632848" cy="532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611560" y="3104792"/>
            <a:ext cx="7992888" cy="9002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2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1280</Words>
  <Application>Microsoft Office PowerPoint</Application>
  <PresentationFormat>Presentazione su schermo (4:3)</PresentationFormat>
  <Paragraphs>680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Presentazione standard di PowerPoint</vt:lpstr>
      <vt:lpstr>Presentazione standard di PowerPoint</vt:lpstr>
      <vt:lpstr>Presentazione standard di PowerPoint</vt:lpstr>
      <vt:lpstr>Cosa ha a disposizione la Medicina Generale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Mille GPG</vt:lpstr>
      <vt:lpstr>Mille GPG</vt:lpstr>
      <vt:lpstr>Presentazione standard di PowerPoint</vt:lpstr>
      <vt:lpstr>Presentazione standard di PowerPoint</vt:lpstr>
      <vt:lpstr>Presentazione standard di PowerPoint</vt:lpstr>
      <vt:lpstr>Indicatori di processo nei 512 MMG che hanno trasmesso dati che rispettano i criteri minimi di inclusione nelle ultime 2 rilevazioni (dati appaiati per medico)</vt:lpstr>
      <vt:lpstr>Presentazione standard di PowerPoint</vt:lpstr>
      <vt:lpstr>Indicatori di salute nel 2013 e nel 2014 per il diabete: dati appaiati per assistito</vt:lpstr>
      <vt:lpstr>Indicatori di terapia nel totale degli assistiti con diabete: evoluzione temporale</vt:lpstr>
      <vt:lpstr>Criticità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Come organizzarsi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</dc:creator>
  <cp:lastModifiedBy>User</cp:lastModifiedBy>
  <cp:revision>55</cp:revision>
  <dcterms:created xsi:type="dcterms:W3CDTF">2015-07-27T19:56:50Z</dcterms:created>
  <dcterms:modified xsi:type="dcterms:W3CDTF">2015-09-13T19:23:45Z</dcterms:modified>
</cp:coreProperties>
</file>