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1" r:id="rId2"/>
    <p:sldId id="257" r:id="rId3"/>
    <p:sldId id="270" r:id="rId4"/>
    <p:sldId id="258" r:id="rId5"/>
    <p:sldId id="294" r:id="rId6"/>
    <p:sldId id="296" r:id="rId7"/>
    <p:sldId id="280" r:id="rId8"/>
    <p:sldId id="297" r:id="rId9"/>
    <p:sldId id="299" r:id="rId10"/>
    <p:sldId id="314" r:id="rId11"/>
    <p:sldId id="321" r:id="rId12"/>
    <p:sldId id="326" r:id="rId13"/>
    <p:sldId id="315" r:id="rId14"/>
    <p:sldId id="323" r:id="rId15"/>
    <p:sldId id="325" r:id="rId16"/>
    <p:sldId id="316" r:id="rId17"/>
    <p:sldId id="324" r:id="rId18"/>
    <p:sldId id="305" r:id="rId19"/>
    <p:sldId id="312" r:id="rId20"/>
    <p:sldId id="304" r:id="rId21"/>
    <p:sldId id="328" r:id="rId22"/>
    <p:sldId id="327" r:id="rId23"/>
    <p:sldId id="318" r:id="rId24"/>
    <p:sldId id="311" r:id="rId25"/>
    <p:sldId id="319" r:id="rId26"/>
    <p:sldId id="320"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AD6"/>
    <a:srgbClr val="B53D0D"/>
    <a:srgbClr val="FE6202"/>
    <a:srgbClr val="F41C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2948" autoAdjust="0"/>
  </p:normalViewPr>
  <p:slideViewPr>
    <p:cSldViewPr>
      <p:cViewPr>
        <p:scale>
          <a:sx n="66" d="100"/>
          <a:sy n="66" d="100"/>
        </p:scale>
        <p:origin x="-118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Foglio1!$B$1</c:f>
              <c:strCache>
                <c:ptCount val="1"/>
                <c:pt idx="0">
                  <c:v>Donne</c:v>
                </c:pt>
              </c:strCache>
            </c:strRef>
          </c:tx>
          <c:spPr>
            <a:gradFill flip="none" rotWithShape="1">
              <a:gsLst>
                <a:gs pos="100000">
                  <a:srgbClr val="EB82E5"/>
                </a:gs>
                <a:gs pos="0">
                  <a:srgbClr val="F41CD5"/>
                </a:gs>
                <a:gs pos="100000">
                  <a:schemeClr val="accent1">
                    <a:tint val="23500"/>
                    <a:satMod val="160000"/>
                  </a:schemeClr>
                </a:gs>
              </a:gsLst>
              <a:lin ang="2700000" scaled="1"/>
              <a:tileRect/>
            </a:gradFill>
            <a:effectLst>
              <a:outerShdw blurRad="76200" dir="18900000" sy="23000" kx="-1200000" algn="bl" rotWithShape="0">
                <a:prstClr val="black">
                  <a:alpha val="20000"/>
                </a:prstClr>
              </a:outerShdw>
            </a:effectLst>
          </c:spPr>
          <c:invertIfNegative val="0"/>
          <c:cat>
            <c:strRef>
              <c:f>Foglio1!$A$2:$A$5</c:f>
              <c:strCache>
                <c:ptCount val="4"/>
                <c:pt idx="0">
                  <c:v>Nord Est</c:v>
                </c:pt>
                <c:pt idx="1">
                  <c:v>Nord Ovest</c:v>
                </c:pt>
                <c:pt idx="2">
                  <c:v>Centro</c:v>
                </c:pt>
                <c:pt idx="3">
                  <c:v>Sud e Isole</c:v>
                </c:pt>
              </c:strCache>
            </c:strRef>
          </c:cat>
          <c:val>
            <c:numRef>
              <c:f>Foglio1!$B$2:$B$5</c:f>
              <c:numCache>
                <c:formatCode>General</c:formatCode>
                <c:ptCount val="4"/>
                <c:pt idx="0">
                  <c:v>29</c:v>
                </c:pt>
                <c:pt idx="1">
                  <c:v>29</c:v>
                </c:pt>
                <c:pt idx="2">
                  <c:v>29</c:v>
                </c:pt>
                <c:pt idx="3">
                  <c:v>34</c:v>
                </c:pt>
              </c:numCache>
            </c:numRef>
          </c:val>
        </c:ser>
        <c:ser>
          <c:idx val="1"/>
          <c:order val="1"/>
          <c:tx>
            <c:strRef>
              <c:f>Foglio1!$C$1</c:f>
              <c:strCache>
                <c:ptCount val="1"/>
                <c:pt idx="0">
                  <c:v>Uomini</c:v>
                </c:pt>
              </c:strCache>
            </c:strRef>
          </c:tx>
          <c:spPr>
            <a:solidFill>
              <a:srgbClr val="271AD6"/>
            </a:solidFill>
            <a:ln>
              <a:solidFill>
                <a:srgbClr val="4F81BD"/>
              </a:solidFill>
            </a:ln>
            <a:effectLst>
              <a:outerShdw blurRad="76200" dir="18900000" sy="23000" kx="-1200000" algn="bl" rotWithShape="0">
                <a:prstClr val="black">
                  <a:alpha val="20000"/>
                </a:prstClr>
              </a:outerShdw>
            </a:effectLst>
          </c:spPr>
          <c:invertIfNegative val="0"/>
          <c:cat>
            <c:strRef>
              <c:f>Foglio1!$A$2:$A$5</c:f>
              <c:strCache>
                <c:ptCount val="4"/>
                <c:pt idx="0">
                  <c:v>Nord Est</c:v>
                </c:pt>
                <c:pt idx="1">
                  <c:v>Nord Ovest</c:v>
                </c:pt>
                <c:pt idx="2">
                  <c:v>Centro</c:v>
                </c:pt>
                <c:pt idx="3">
                  <c:v>Sud e Isole</c:v>
                </c:pt>
              </c:strCache>
            </c:strRef>
          </c:cat>
          <c:val>
            <c:numRef>
              <c:f>Foglio1!$C$2:$C$5</c:f>
              <c:numCache>
                <c:formatCode>General</c:formatCode>
                <c:ptCount val="4"/>
                <c:pt idx="0">
                  <c:v>37</c:v>
                </c:pt>
                <c:pt idx="1">
                  <c:v>33</c:v>
                </c:pt>
                <c:pt idx="2">
                  <c:v>31</c:v>
                </c:pt>
                <c:pt idx="3">
                  <c:v>33</c:v>
                </c:pt>
              </c:numCache>
            </c:numRef>
          </c:val>
        </c:ser>
        <c:dLbls>
          <c:showLegendKey val="0"/>
          <c:showVal val="0"/>
          <c:showCatName val="0"/>
          <c:showSerName val="0"/>
          <c:showPercent val="0"/>
          <c:showBubbleSize val="0"/>
        </c:dLbls>
        <c:gapWidth val="126"/>
        <c:axId val="35640064"/>
        <c:axId val="35641600"/>
      </c:barChart>
      <c:catAx>
        <c:axId val="35640064"/>
        <c:scaling>
          <c:orientation val="minMax"/>
        </c:scaling>
        <c:delete val="0"/>
        <c:axPos val="b"/>
        <c:majorTickMark val="out"/>
        <c:minorTickMark val="none"/>
        <c:tickLblPos val="nextTo"/>
        <c:crossAx val="35641600"/>
        <c:crosses val="autoZero"/>
        <c:auto val="1"/>
        <c:lblAlgn val="ctr"/>
        <c:lblOffset val="100"/>
        <c:noMultiLvlLbl val="0"/>
      </c:catAx>
      <c:valAx>
        <c:axId val="35641600"/>
        <c:scaling>
          <c:orientation val="minMax"/>
          <c:max val="50"/>
        </c:scaling>
        <c:delete val="0"/>
        <c:axPos val="l"/>
        <c:majorGridlines>
          <c:spPr>
            <a:ln>
              <a:gradFill>
                <a:gsLst>
                  <a:gs pos="0">
                    <a:schemeClr val="accent1">
                      <a:tint val="66000"/>
                      <a:satMod val="160000"/>
                    </a:schemeClr>
                  </a:gs>
                  <a:gs pos="0">
                    <a:schemeClr val="accent1">
                      <a:tint val="23500"/>
                      <a:satMod val="160000"/>
                    </a:schemeClr>
                  </a:gs>
                </a:gsLst>
                <a:lin ang="5400000" scaled="0"/>
              </a:gradFill>
            </a:ln>
          </c:spPr>
        </c:majorGridlines>
        <c:numFmt formatCode="General" sourceLinked="1"/>
        <c:majorTickMark val="out"/>
        <c:minorTickMark val="none"/>
        <c:tickLblPos val="nextTo"/>
        <c:crossAx val="35640064"/>
        <c:crosses val="autoZero"/>
        <c:crossBetween val="between"/>
      </c:valAx>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Foglio1!$B$1</c:f>
              <c:strCache>
                <c:ptCount val="1"/>
                <c:pt idx="0">
                  <c:v>Donne</c:v>
                </c:pt>
              </c:strCache>
            </c:strRef>
          </c:tx>
          <c:spPr>
            <a:gradFill flip="none" rotWithShape="1">
              <a:gsLst>
                <a:gs pos="100000">
                  <a:srgbClr val="EB82E5"/>
                </a:gs>
                <a:gs pos="0">
                  <a:srgbClr val="F41CD5"/>
                </a:gs>
                <a:gs pos="100000">
                  <a:schemeClr val="accent1">
                    <a:tint val="23500"/>
                    <a:satMod val="160000"/>
                  </a:schemeClr>
                </a:gs>
              </a:gsLst>
              <a:lin ang="2700000" scaled="1"/>
              <a:tileRect/>
            </a:gradFill>
            <a:effectLst>
              <a:outerShdw blurRad="76200" dir="18900000" sy="23000" kx="-1200000" algn="bl" rotWithShape="0">
                <a:prstClr val="black">
                  <a:alpha val="20000"/>
                </a:prstClr>
              </a:outerShdw>
            </a:effectLst>
          </c:spPr>
          <c:invertIfNegative val="0"/>
          <c:cat>
            <c:strRef>
              <c:f>Foglio1!$A$2</c:f>
              <c:strCache>
                <c:ptCount val="1"/>
                <c:pt idx="0">
                  <c:v>Lombardia</c:v>
                </c:pt>
              </c:strCache>
            </c:strRef>
          </c:cat>
          <c:val>
            <c:numRef>
              <c:f>Foglio1!$B$2</c:f>
              <c:numCache>
                <c:formatCode>General</c:formatCode>
                <c:ptCount val="1"/>
                <c:pt idx="0">
                  <c:v>28</c:v>
                </c:pt>
              </c:numCache>
            </c:numRef>
          </c:val>
        </c:ser>
        <c:ser>
          <c:idx val="1"/>
          <c:order val="1"/>
          <c:tx>
            <c:strRef>
              <c:f>Foglio1!$C$1</c:f>
              <c:strCache>
                <c:ptCount val="1"/>
                <c:pt idx="0">
                  <c:v>Uomini</c:v>
                </c:pt>
              </c:strCache>
            </c:strRef>
          </c:tx>
          <c:spPr>
            <a:solidFill>
              <a:srgbClr val="271AD6"/>
            </a:solidFill>
            <a:ln>
              <a:solidFill>
                <a:srgbClr val="4F81BD"/>
              </a:solidFill>
            </a:ln>
            <a:effectLst>
              <a:outerShdw blurRad="76200" dir="18900000" sy="23000" kx="-1200000" algn="bl" rotWithShape="0">
                <a:prstClr val="black">
                  <a:alpha val="20000"/>
                </a:prstClr>
              </a:outerShdw>
            </a:effectLst>
          </c:spPr>
          <c:invertIfNegative val="0"/>
          <c:cat>
            <c:strRef>
              <c:f>Foglio1!$A$2</c:f>
              <c:strCache>
                <c:ptCount val="1"/>
                <c:pt idx="0">
                  <c:v>Lombardia</c:v>
                </c:pt>
              </c:strCache>
            </c:strRef>
          </c:cat>
          <c:val>
            <c:numRef>
              <c:f>Foglio1!$C$2</c:f>
              <c:numCache>
                <c:formatCode>General</c:formatCode>
                <c:ptCount val="1"/>
                <c:pt idx="0">
                  <c:v>30</c:v>
                </c:pt>
              </c:numCache>
            </c:numRef>
          </c:val>
        </c:ser>
        <c:dLbls>
          <c:showLegendKey val="0"/>
          <c:showVal val="0"/>
          <c:showCatName val="0"/>
          <c:showSerName val="0"/>
          <c:showPercent val="0"/>
          <c:showBubbleSize val="0"/>
        </c:dLbls>
        <c:gapWidth val="126"/>
        <c:axId val="8982912"/>
        <c:axId val="8984448"/>
      </c:barChart>
      <c:catAx>
        <c:axId val="8982912"/>
        <c:scaling>
          <c:orientation val="minMax"/>
        </c:scaling>
        <c:delete val="0"/>
        <c:axPos val="b"/>
        <c:majorTickMark val="out"/>
        <c:minorTickMark val="none"/>
        <c:tickLblPos val="nextTo"/>
        <c:crossAx val="8984448"/>
        <c:crosses val="autoZero"/>
        <c:auto val="1"/>
        <c:lblAlgn val="ctr"/>
        <c:lblOffset val="100"/>
        <c:noMultiLvlLbl val="0"/>
      </c:catAx>
      <c:valAx>
        <c:axId val="8984448"/>
        <c:scaling>
          <c:orientation val="minMax"/>
          <c:max val="50"/>
        </c:scaling>
        <c:delete val="0"/>
        <c:axPos val="l"/>
        <c:majorGridlines>
          <c:spPr>
            <a:ln>
              <a:gradFill>
                <a:gsLst>
                  <a:gs pos="0">
                    <a:schemeClr val="accent1">
                      <a:tint val="66000"/>
                      <a:satMod val="160000"/>
                    </a:schemeClr>
                  </a:gs>
                  <a:gs pos="0">
                    <a:schemeClr val="accent1">
                      <a:tint val="23500"/>
                      <a:satMod val="160000"/>
                    </a:schemeClr>
                  </a:gs>
                </a:gsLst>
                <a:lin ang="5400000" scaled="0"/>
              </a:gradFill>
            </a:ln>
          </c:spPr>
        </c:majorGridlines>
        <c:numFmt formatCode="General" sourceLinked="1"/>
        <c:majorTickMark val="out"/>
        <c:minorTickMark val="none"/>
        <c:tickLblPos val="nextTo"/>
        <c:crossAx val="8982912"/>
        <c:crosses val="autoZero"/>
        <c:crossBetween val="between"/>
      </c:valAx>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Foglio1!$B$1</c:f>
              <c:strCache>
                <c:ptCount val="1"/>
                <c:pt idx="0">
                  <c:v>Donne</c:v>
                </c:pt>
              </c:strCache>
            </c:strRef>
          </c:tx>
          <c:spPr>
            <a:gradFill flip="none" rotWithShape="1">
              <a:gsLst>
                <a:gs pos="100000">
                  <a:srgbClr val="EB82E5"/>
                </a:gs>
                <a:gs pos="0">
                  <a:srgbClr val="F41CD5"/>
                </a:gs>
                <a:gs pos="100000">
                  <a:schemeClr val="accent1">
                    <a:tint val="23500"/>
                    <a:satMod val="160000"/>
                  </a:schemeClr>
                </a:gs>
              </a:gsLst>
              <a:lin ang="2700000" scaled="1"/>
              <a:tileRect/>
            </a:gradFill>
            <a:effectLst>
              <a:outerShdw blurRad="76200" dir="18900000" sy="23000" kx="-1200000" algn="bl" rotWithShape="0">
                <a:prstClr val="black">
                  <a:alpha val="20000"/>
                </a:prstClr>
              </a:outerShdw>
            </a:effectLst>
          </c:spPr>
          <c:invertIfNegative val="0"/>
          <c:cat>
            <c:strRef>
              <c:f>Foglio1!$A$2</c:f>
              <c:strCache>
                <c:ptCount val="1"/>
                <c:pt idx="0">
                  <c:v>CHIARI</c:v>
                </c:pt>
              </c:strCache>
            </c:strRef>
          </c:cat>
          <c:val>
            <c:numRef>
              <c:f>Foglio1!$B$2</c:f>
              <c:numCache>
                <c:formatCode>General</c:formatCode>
                <c:ptCount val="1"/>
                <c:pt idx="0">
                  <c:v>26</c:v>
                </c:pt>
              </c:numCache>
            </c:numRef>
          </c:val>
        </c:ser>
        <c:ser>
          <c:idx val="1"/>
          <c:order val="1"/>
          <c:tx>
            <c:strRef>
              <c:f>Foglio1!$C$1</c:f>
              <c:strCache>
                <c:ptCount val="1"/>
                <c:pt idx="0">
                  <c:v>Uomini</c:v>
                </c:pt>
              </c:strCache>
            </c:strRef>
          </c:tx>
          <c:spPr>
            <a:solidFill>
              <a:srgbClr val="271AD6"/>
            </a:solidFill>
            <a:ln>
              <a:solidFill>
                <a:srgbClr val="4F81BD"/>
              </a:solidFill>
            </a:ln>
            <a:effectLst>
              <a:outerShdw blurRad="76200" dir="18900000" sy="23000" kx="-1200000" algn="bl" rotWithShape="0">
                <a:prstClr val="black">
                  <a:alpha val="20000"/>
                </a:prstClr>
              </a:outerShdw>
            </a:effectLst>
          </c:spPr>
          <c:invertIfNegative val="0"/>
          <c:cat>
            <c:strRef>
              <c:f>Foglio1!$A$2</c:f>
              <c:strCache>
                <c:ptCount val="1"/>
                <c:pt idx="0">
                  <c:v>CHIARI</c:v>
                </c:pt>
              </c:strCache>
            </c:strRef>
          </c:cat>
          <c:val>
            <c:numRef>
              <c:f>Foglio1!$C$2</c:f>
              <c:numCache>
                <c:formatCode>General</c:formatCode>
                <c:ptCount val="1"/>
                <c:pt idx="0">
                  <c:v>32</c:v>
                </c:pt>
              </c:numCache>
            </c:numRef>
          </c:val>
        </c:ser>
        <c:dLbls>
          <c:showLegendKey val="0"/>
          <c:showVal val="0"/>
          <c:showCatName val="0"/>
          <c:showSerName val="0"/>
          <c:showPercent val="0"/>
          <c:showBubbleSize val="0"/>
        </c:dLbls>
        <c:gapWidth val="126"/>
        <c:axId val="35385728"/>
        <c:axId val="35387264"/>
      </c:barChart>
      <c:catAx>
        <c:axId val="35385728"/>
        <c:scaling>
          <c:orientation val="minMax"/>
        </c:scaling>
        <c:delete val="0"/>
        <c:axPos val="b"/>
        <c:majorTickMark val="out"/>
        <c:minorTickMark val="none"/>
        <c:tickLblPos val="nextTo"/>
        <c:crossAx val="35387264"/>
        <c:crosses val="autoZero"/>
        <c:auto val="1"/>
        <c:lblAlgn val="ctr"/>
        <c:lblOffset val="100"/>
        <c:noMultiLvlLbl val="0"/>
      </c:catAx>
      <c:valAx>
        <c:axId val="35387264"/>
        <c:scaling>
          <c:orientation val="minMax"/>
          <c:max val="50"/>
        </c:scaling>
        <c:delete val="0"/>
        <c:axPos val="l"/>
        <c:majorGridlines>
          <c:spPr>
            <a:ln>
              <a:gradFill>
                <a:gsLst>
                  <a:gs pos="0">
                    <a:schemeClr val="accent1">
                      <a:tint val="66000"/>
                      <a:satMod val="160000"/>
                    </a:schemeClr>
                  </a:gs>
                  <a:gs pos="0">
                    <a:schemeClr val="accent1">
                      <a:tint val="23500"/>
                      <a:satMod val="160000"/>
                    </a:schemeClr>
                  </a:gs>
                </a:gsLst>
                <a:lin ang="5400000" scaled="0"/>
              </a:gradFill>
            </a:ln>
          </c:spPr>
        </c:majorGridlines>
        <c:numFmt formatCode="General" sourceLinked="1"/>
        <c:majorTickMark val="out"/>
        <c:minorTickMark val="none"/>
        <c:tickLblPos val="nextTo"/>
        <c:crossAx val="35385728"/>
        <c:crosses val="autoZero"/>
        <c:crossBetween val="between"/>
      </c:valAx>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2D9E68-C963-49FD-8F9A-B83E48AB65E0}" type="datetimeFigureOut">
              <a:rPr lang="it-IT" smtClean="0"/>
              <a:pPr/>
              <a:t>18/09/2015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EB434C-C3E7-4E6D-AE2C-2DFFE6423494}" type="slidenum">
              <a:rPr lang="it-IT" smtClean="0"/>
              <a:pPr/>
              <a:t>‹N›</a:t>
            </a:fld>
            <a:endParaRPr lang="it-IT"/>
          </a:p>
        </p:txBody>
      </p:sp>
    </p:spTree>
    <p:extLst>
      <p:ext uri="{BB962C8B-B14F-4D97-AF65-F5344CB8AC3E}">
        <p14:creationId xmlns:p14="http://schemas.microsoft.com/office/powerpoint/2010/main" val="2836719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CEB434C-C3E7-4E6D-AE2C-2DFFE6423494}" type="slidenum">
              <a:rPr lang="it-IT" smtClean="0"/>
              <a:pPr/>
              <a:t>1</a:t>
            </a:fld>
            <a:endParaRPr lang="it-IT"/>
          </a:p>
        </p:txBody>
      </p:sp>
    </p:spTree>
    <p:extLst>
      <p:ext uri="{BB962C8B-B14F-4D97-AF65-F5344CB8AC3E}">
        <p14:creationId xmlns:p14="http://schemas.microsoft.com/office/powerpoint/2010/main" val="1675062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CEB434C-C3E7-4E6D-AE2C-2DFFE6423494}" type="slidenum">
              <a:rPr lang="it-IT" smtClean="0"/>
              <a:pPr/>
              <a:t>11</a:t>
            </a:fld>
            <a:endParaRPr lang="it-IT"/>
          </a:p>
        </p:txBody>
      </p:sp>
    </p:spTree>
    <p:extLst>
      <p:ext uri="{BB962C8B-B14F-4D97-AF65-F5344CB8AC3E}">
        <p14:creationId xmlns:p14="http://schemas.microsoft.com/office/powerpoint/2010/main" val="20017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i="0" u="none" strike="noStrike" kern="1200" baseline="0" dirty="0" smtClean="0">
                <a:solidFill>
                  <a:schemeClr val="tx1"/>
                </a:solidFill>
                <a:latin typeface="+mn-lt"/>
                <a:ea typeface="+mn-ea"/>
                <a:cs typeface="+mn-cs"/>
              </a:rPr>
              <a:t>ABPM e HBPM offrono informazioni in qualche modo differenti sull’andamento dei valori di BP e del rischio del soggetto. Le due metodiche dovrebbero essere considerate come complementari, piuttosto che alternative</a:t>
            </a:r>
            <a:r>
              <a:rPr lang="it-IT" sz="1200" b="0" i="0" u="none" strike="noStrike" kern="1200" baseline="0" dirty="0" smtClean="0">
                <a:solidFill>
                  <a:schemeClr val="tx1"/>
                </a:solidFill>
                <a:latin typeface="+mn-lt"/>
                <a:ea typeface="+mn-ea"/>
                <a:cs typeface="+mn-cs"/>
              </a:rPr>
              <a:t>. La corrispondenza tra le misure ottenute con ABPM e HBPM e parziale ed in alcuni casi totale. La misurazione ottenuta della pressione clinica e solitamente maggiore rispetto alla pressione ambulatoria o domiciliare e la differenza aumenta all’aumentare della pressione clinica. I valori di </a:t>
            </a:r>
            <a:r>
              <a:rPr lang="it-IT" sz="1200" b="0" i="0" u="none" strike="noStrike" kern="1200" baseline="0" dirty="0" err="1" smtClean="0">
                <a:solidFill>
                  <a:schemeClr val="tx1"/>
                </a:solidFill>
                <a:latin typeface="+mn-lt"/>
                <a:ea typeface="+mn-ea"/>
                <a:cs typeface="+mn-cs"/>
              </a:rPr>
              <a:t>cut</a:t>
            </a:r>
            <a:r>
              <a:rPr lang="it-IT" sz="1200" b="0" i="0" u="none" strike="noStrike" kern="1200" baseline="0" dirty="0" smtClean="0">
                <a:solidFill>
                  <a:schemeClr val="tx1"/>
                </a:solidFill>
                <a:latin typeface="+mn-lt"/>
                <a:ea typeface="+mn-ea"/>
                <a:cs typeface="+mn-cs"/>
              </a:rPr>
              <a:t>-off per la definizione di ipertensione per la pressione ambulatoria e domiciliare, in accordo con il Gruppo di Lavoro dell’ESH sul Monitoraggio della BP, sono riportati nella Tabella Gli strumenti dovrebbero essere valutati e validati secondo standard internazionali e dovrebbero essere mantenuti in modo corretto con periodiche calibrazioni;</a:t>
            </a:r>
          </a:p>
          <a:p>
            <a:r>
              <a:rPr lang="it-IT" sz="1200" b="0" i="0" u="none" strike="noStrike" kern="1200" baseline="0" dirty="0" smtClean="0">
                <a:solidFill>
                  <a:schemeClr val="tx1"/>
                </a:solidFill>
                <a:latin typeface="+mn-lt"/>
                <a:ea typeface="+mn-ea"/>
                <a:cs typeface="+mn-cs"/>
              </a:rPr>
              <a:t>al massimo ogni 6 mesi. Le indicazioni in merito alle validazioni possono essere ottenute da siti web dedicati.</a:t>
            </a:r>
            <a:endParaRPr lang="it-IT" dirty="0"/>
          </a:p>
        </p:txBody>
      </p:sp>
      <p:sp>
        <p:nvSpPr>
          <p:cNvPr id="4" name="Segnaposto numero diapositiva 3"/>
          <p:cNvSpPr>
            <a:spLocks noGrp="1"/>
          </p:cNvSpPr>
          <p:nvPr>
            <p:ph type="sldNum" sz="quarter" idx="10"/>
          </p:nvPr>
        </p:nvSpPr>
        <p:spPr/>
        <p:txBody>
          <a:bodyPr/>
          <a:lstStyle/>
          <a:p>
            <a:fld id="{2CEB434C-C3E7-4E6D-AE2C-2DFFE6423494}" type="slidenum">
              <a:rPr lang="it-IT" smtClean="0"/>
              <a:pPr/>
              <a:t>13</a:t>
            </a:fld>
            <a:endParaRPr lang="it-IT"/>
          </a:p>
        </p:txBody>
      </p:sp>
    </p:spTree>
    <p:extLst>
      <p:ext uri="{BB962C8B-B14F-4D97-AF65-F5344CB8AC3E}">
        <p14:creationId xmlns:p14="http://schemas.microsoft.com/office/powerpoint/2010/main" val="2193239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Argomentare</a:t>
            </a:r>
            <a:r>
              <a:rPr lang="it-IT" baseline="0" dirty="0" smtClean="0"/>
              <a:t> con livelli di evidenza</a:t>
            </a:r>
            <a:endParaRPr lang="it-IT" dirty="0"/>
          </a:p>
        </p:txBody>
      </p:sp>
      <p:sp>
        <p:nvSpPr>
          <p:cNvPr id="4" name="Segnaposto numero diapositiva 3"/>
          <p:cNvSpPr>
            <a:spLocks noGrp="1"/>
          </p:cNvSpPr>
          <p:nvPr>
            <p:ph type="sldNum" sz="quarter" idx="10"/>
          </p:nvPr>
        </p:nvSpPr>
        <p:spPr/>
        <p:txBody>
          <a:bodyPr/>
          <a:lstStyle/>
          <a:p>
            <a:fld id="{2CEB434C-C3E7-4E6D-AE2C-2DFFE6423494}" type="slidenum">
              <a:rPr lang="it-IT" smtClean="0"/>
              <a:pPr/>
              <a:t>18</a:t>
            </a:fld>
            <a:endParaRPr lang="it-IT"/>
          </a:p>
        </p:txBody>
      </p:sp>
    </p:spTree>
    <p:extLst>
      <p:ext uri="{BB962C8B-B14F-4D97-AF65-F5344CB8AC3E}">
        <p14:creationId xmlns:p14="http://schemas.microsoft.com/office/powerpoint/2010/main" val="1760126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b="0" i="0" u="none" strike="noStrike" kern="1200" baseline="0" dirty="0" err="1" smtClean="0">
                <a:solidFill>
                  <a:schemeClr val="tx1"/>
                </a:solidFill>
                <a:latin typeface="+mn-lt"/>
                <a:ea typeface="+mn-ea"/>
                <a:cs typeface="+mn-cs"/>
              </a:rPr>
              <a:t>Gubner</a:t>
            </a:r>
            <a:r>
              <a:rPr lang="en-US" sz="1200" b="0" i="0" u="none" strike="noStrike" kern="1200" baseline="0" dirty="0" smtClean="0">
                <a:solidFill>
                  <a:schemeClr val="tx1"/>
                </a:solidFill>
                <a:latin typeface="+mn-lt"/>
                <a:ea typeface="+mn-ea"/>
                <a:cs typeface="+mn-cs"/>
              </a:rPr>
              <a:t> RS. </a:t>
            </a:r>
            <a:r>
              <a:rPr lang="en-US" sz="1200" b="1" i="1" u="none" strike="noStrike" kern="1200" baseline="0" dirty="0" smtClean="0">
                <a:solidFill>
                  <a:schemeClr val="tx1"/>
                </a:solidFill>
                <a:latin typeface="+mn-lt"/>
                <a:ea typeface="+mn-ea"/>
                <a:cs typeface="+mn-cs"/>
              </a:rPr>
              <a:t>Systolic hypertension: a </a:t>
            </a:r>
            <a:r>
              <a:rPr lang="en-US" sz="1200" b="1" i="1" u="none" strike="noStrike" kern="1200" baseline="0" dirty="0" err="1" smtClean="0">
                <a:solidFill>
                  <a:schemeClr val="tx1"/>
                </a:solidFill>
                <a:latin typeface="+mn-lt"/>
                <a:ea typeface="+mn-ea"/>
                <a:cs typeface="+mn-cs"/>
              </a:rPr>
              <a:t>pathogenetic</a:t>
            </a:r>
            <a:r>
              <a:rPr lang="en-US" sz="1200" b="1" i="1" u="none" strike="noStrike" kern="1200" baseline="0" dirty="0" smtClean="0">
                <a:solidFill>
                  <a:schemeClr val="tx1"/>
                </a:solidFill>
                <a:latin typeface="+mn-lt"/>
                <a:ea typeface="+mn-ea"/>
                <a:cs typeface="+mn-cs"/>
              </a:rPr>
              <a:t> entity. Significance and therapeutic considerations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Am J </a:t>
            </a:r>
            <a:r>
              <a:rPr lang="en-US" sz="1200" b="0" i="0" u="none" strike="noStrike" kern="1200" baseline="0" dirty="0" err="1" smtClean="0">
                <a:solidFill>
                  <a:schemeClr val="tx1"/>
                </a:solidFill>
                <a:latin typeface="+mn-lt"/>
                <a:ea typeface="+mn-ea"/>
                <a:cs typeface="+mn-cs"/>
              </a:rPr>
              <a:t>Cardiol</a:t>
            </a:r>
            <a:r>
              <a:rPr lang="en-US" sz="1200" b="0" i="0" u="none" strike="noStrike" kern="1200" baseline="0" dirty="0" smtClean="0">
                <a:solidFill>
                  <a:schemeClr val="tx1"/>
                </a:solidFill>
                <a:latin typeface="+mn-lt"/>
                <a:ea typeface="+mn-ea"/>
                <a:cs typeface="+mn-cs"/>
              </a:rPr>
              <a:t> </a:t>
            </a:r>
            <a:r>
              <a:rPr lang="it-IT" sz="1200" b="0" i="0" u="none" strike="noStrike" kern="1200" baseline="0" dirty="0" smtClean="0">
                <a:solidFill>
                  <a:schemeClr val="tx1"/>
                </a:solidFill>
                <a:latin typeface="+mn-lt"/>
                <a:ea typeface="+mn-ea"/>
                <a:cs typeface="+mn-cs"/>
              </a:rPr>
              <a:t>1962;9:773-6</a:t>
            </a:r>
          </a:p>
          <a:p>
            <a:endParaRPr lang="it-IT" sz="1200" b="1" i="0" u="none" strike="noStrike" kern="1200" baseline="0" dirty="0" smtClean="0">
              <a:solidFill>
                <a:srgbClr val="FF0000"/>
              </a:solidFill>
              <a:latin typeface="+mn-lt"/>
              <a:ea typeface="+mn-ea"/>
              <a:cs typeface="+mn-cs"/>
            </a:endParaRPr>
          </a:p>
          <a:p>
            <a:r>
              <a:rPr lang="it-IT" sz="1200" b="1" i="0" u="none" strike="noStrike" kern="1200" baseline="0" dirty="0" smtClean="0">
                <a:solidFill>
                  <a:srgbClr val="FF0000"/>
                </a:solidFill>
                <a:latin typeface="+mn-lt"/>
                <a:ea typeface="+mn-ea"/>
                <a:cs typeface="+mn-cs"/>
              </a:rPr>
              <a:t>studio SHEP </a:t>
            </a:r>
            <a:r>
              <a:rPr lang="it-IT" sz="1200" b="0" i="0" u="none" strike="noStrike" kern="1200" baseline="0" dirty="0" smtClean="0">
                <a:solidFill>
                  <a:schemeClr val="tx1"/>
                </a:solidFill>
                <a:latin typeface="+mn-lt"/>
                <a:ea typeface="+mn-ea"/>
                <a:cs typeface="+mn-cs"/>
              </a:rPr>
              <a:t>(</a:t>
            </a:r>
            <a:r>
              <a:rPr lang="it-IT" sz="1200" b="0" i="0" u="none" strike="noStrike" kern="1200" baseline="0" dirty="0" err="1" smtClean="0">
                <a:solidFill>
                  <a:schemeClr val="tx1"/>
                </a:solidFill>
                <a:latin typeface="+mn-lt"/>
                <a:ea typeface="+mn-ea"/>
                <a:cs typeface="+mn-cs"/>
              </a:rPr>
              <a:t>Systolic</a:t>
            </a:r>
            <a:r>
              <a:rPr lang="it-IT"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Hypertension in the Elderly Program) 1991, </a:t>
            </a:r>
            <a:r>
              <a:rPr lang="en-US" sz="1200" b="0" i="0" u="none" strike="noStrike" kern="1200" baseline="0" dirty="0" err="1" smtClean="0">
                <a:solidFill>
                  <a:schemeClr val="tx1"/>
                </a:solidFill>
                <a:latin typeface="+mn-lt"/>
                <a:ea typeface="+mn-ea"/>
                <a:cs typeface="+mn-cs"/>
              </a:rPr>
              <a:t>ampio</a:t>
            </a:r>
            <a:r>
              <a:rPr lang="en-US" sz="1200" b="0" i="0" u="none" strike="noStrike" kern="1200" baseline="0" dirty="0" smtClean="0">
                <a:solidFill>
                  <a:schemeClr val="tx1"/>
                </a:solidFill>
                <a:latin typeface="+mn-lt"/>
                <a:ea typeface="+mn-ea"/>
                <a:cs typeface="+mn-cs"/>
              </a:rPr>
              <a:t> </a:t>
            </a:r>
            <a:r>
              <a:rPr lang="it-IT" sz="1200" b="0" i="0" u="none" strike="noStrike" kern="1200" baseline="0" dirty="0" smtClean="0">
                <a:solidFill>
                  <a:schemeClr val="tx1"/>
                </a:solidFill>
                <a:latin typeface="+mn-lt"/>
                <a:ea typeface="+mn-ea"/>
                <a:cs typeface="+mn-cs"/>
              </a:rPr>
              <a:t>studio randomizzato doppio cieco contro placebo, condotto su 4.736 pazienti ultrasessantacinquenni affetti da ISI. </a:t>
            </a:r>
            <a:r>
              <a:rPr lang="it-IT" sz="1200" b="1" i="0" u="none" strike="noStrike" kern="1200" baseline="0" dirty="0" smtClean="0">
                <a:solidFill>
                  <a:schemeClr val="tx1"/>
                </a:solidFill>
                <a:latin typeface="+mn-lt"/>
                <a:ea typeface="+mn-ea"/>
                <a:cs typeface="+mn-cs"/>
              </a:rPr>
              <a:t>Il trattamento antiipertensivo ha determinato una riduzione </a:t>
            </a:r>
            <a:r>
              <a:rPr lang="it-IT" sz="1200" b="0" i="0" u="none" strike="noStrike" kern="1200" baseline="0" dirty="0" smtClean="0">
                <a:solidFill>
                  <a:schemeClr val="tx1"/>
                </a:solidFill>
                <a:latin typeface="+mn-lt"/>
                <a:ea typeface="+mn-ea"/>
                <a:cs typeface="+mn-cs"/>
              </a:rPr>
              <a:t>del 36% dell’incidenza di ictus fatali e non fatali, del 25% di tutti gli eventi coronarici fatali e non fatali e del 32% di tutti gli eventi cardiovascolari fatali e non fatali. Il beneficio</a:t>
            </a:r>
          </a:p>
          <a:p>
            <a:r>
              <a:rPr lang="it-IT" sz="1200" b="0" i="0" u="none" strike="noStrike" kern="1200" baseline="0" dirty="0" smtClean="0">
                <a:solidFill>
                  <a:schemeClr val="tx1"/>
                </a:solidFill>
                <a:latin typeface="+mn-lt"/>
                <a:ea typeface="+mn-ea"/>
                <a:cs typeface="+mn-cs"/>
              </a:rPr>
              <a:t>ottenuto nel gruppo in trattamento attivo era indipendente dai valori basali di pressione arteriosa sistolica e dall’età dei pazienti ed è stato dimostrato anche in soggetti ultraottantenni.</a:t>
            </a:r>
            <a:endParaRPr lang="it-IT" dirty="0"/>
          </a:p>
        </p:txBody>
      </p:sp>
      <p:sp>
        <p:nvSpPr>
          <p:cNvPr id="4" name="Segnaposto numero diapositiva 3"/>
          <p:cNvSpPr>
            <a:spLocks noGrp="1"/>
          </p:cNvSpPr>
          <p:nvPr>
            <p:ph type="sldNum" sz="quarter" idx="10"/>
          </p:nvPr>
        </p:nvSpPr>
        <p:spPr/>
        <p:txBody>
          <a:bodyPr/>
          <a:lstStyle/>
          <a:p>
            <a:fld id="{2CEB434C-C3E7-4E6D-AE2C-2DFFE6423494}" type="slidenum">
              <a:rPr lang="it-IT" smtClean="0"/>
              <a:pPr/>
              <a:t>2</a:t>
            </a:fld>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dirty="0" smtClean="0">
                <a:latin typeface="Arial" pitchFamily="34" charset="0"/>
                <a:cs typeface="Arial" pitchFamily="34" charset="0"/>
              </a:rPr>
              <a:t>La condizione si presenta sia nei paesi industrializzati (333 milioni) che in quelli in via di sviluppo (639 milioni). Tuttavia, i tassi variano notevolmente in base al luogo, con valori che partono dal 3,4% (negli uomini) e 6,8% (nelle donne) rilevati nelle zone rurali dell'India fino ad arrivare al 68,9% (uomini) e 72,5% (donne) della Polonia</a:t>
            </a:r>
            <a:endParaRPr lang="it-IT" dirty="0"/>
          </a:p>
        </p:txBody>
      </p:sp>
      <p:sp>
        <p:nvSpPr>
          <p:cNvPr id="4" name="Segnaposto numero diapositiva 3"/>
          <p:cNvSpPr>
            <a:spLocks noGrp="1"/>
          </p:cNvSpPr>
          <p:nvPr>
            <p:ph type="sldNum" sz="quarter" idx="10"/>
          </p:nvPr>
        </p:nvSpPr>
        <p:spPr/>
        <p:txBody>
          <a:bodyPr/>
          <a:lstStyle/>
          <a:p>
            <a:fld id="{2CEB434C-C3E7-4E6D-AE2C-2DFFE6423494}" type="slidenum">
              <a:rPr lang="it-IT" smtClean="0"/>
              <a:pPr/>
              <a:t>3</a:t>
            </a:fld>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smtClean="0"/>
          </a:p>
        </p:txBody>
      </p:sp>
      <p:sp>
        <p:nvSpPr>
          <p:cNvPr id="4" name="Segnaposto numero diapositiva 3"/>
          <p:cNvSpPr>
            <a:spLocks noGrp="1"/>
          </p:cNvSpPr>
          <p:nvPr>
            <p:ph type="sldNum" sz="quarter" idx="10"/>
          </p:nvPr>
        </p:nvSpPr>
        <p:spPr/>
        <p:txBody>
          <a:bodyPr/>
          <a:lstStyle/>
          <a:p>
            <a:fld id="{2CEB434C-C3E7-4E6D-AE2C-2DFFE6423494}" type="slidenum">
              <a:rPr lang="it-IT" smtClean="0"/>
              <a:pPr/>
              <a:t>4</a:t>
            </a:fld>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Recent data collected in several European countries and in Italy have shown that among treated patients only about 30 % reach an adequate BP control [3–8]. In Italy it has been documented that in years between 2005 and 2011 only 60 % of subjects with high BP are treated and among them the reduction of BP below 140/90 </a:t>
            </a:r>
            <a:r>
              <a:rPr lang="en-US" sz="1200" kern="1200" baseline="0" dirty="0" err="1" smtClean="0">
                <a:solidFill>
                  <a:schemeClr val="tx1"/>
                </a:solidFill>
                <a:latin typeface="+mn-lt"/>
                <a:ea typeface="+mn-ea"/>
                <a:cs typeface="+mn-cs"/>
              </a:rPr>
              <a:t>mHg</a:t>
            </a:r>
            <a:r>
              <a:rPr lang="en-US" sz="1200" kern="1200" baseline="0" dirty="0" smtClean="0">
                <a:solidFill>
                  <a:schemeClr val="tx1"/>
                </a:solidFill>
                <a:latin typeface="+mn-lt"/>
                <a:ea typeface="+mn-ea"/>
                <a:cs typeface="+mn-cs"/>
              </a:rPr>
              <a:t> is observed in </a:t>
            </a:r>
            <a:r>
              <a:rPr lang="it-IT" sz="1200" kern="1200" baseline="0" dirty="0" smtClean="0">
                <a:solidFill>
                  <a:schemeClr val="tx1"/>
                </a:solidFill>
                <a:latin typeface="+mn-lt"/>
                <a:ea typeface="+mn-ea"/>
                <a:cs typeface="+mn-cs"/>
              </a:rPr>
              <a:t>37 %.</a:t>
            </a:r>
            <a:endParaRPr lang="it-IT" dirty="0"/>
          </a:p>
        </p:txBody>
      </p:sp>
      <p:sp>
        <p:nvSpPr>
          <p:cNvPr id="4" name="Segnaposto numero diapositiva 3"/>
          <p:cNvSpPr>
            <a:spLocks noGrp="1"/>
          </p:cNvSpPr>
          <p:nvPr>
            <p:ph type="sldNum" sz="quarter" idx="10"/>
          </p:nvPr>
        </p:nvSpPr>
        <p:spPr/>
        <p:txBody>
          <a:bodyPr/>
          <a:lstStyle/>
          <a:p>
            <a:fld id="{2CEB434C-C3E7-4E6D-AE2C-2DFFE6423494}"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200" b="0" i="0" u="none" strike="noStrike" kern="1200" baseline="0" dirty="0" smtClean="0">
                <a:solidFill>
                  <a:schemeClr val="tx1"/>
                </a:solidFill>
                <a:latin typeface="+mn-lt"/>
                <a:ea typeface="+mn-ea"/>
                <a:cs typeface="+mn-cs"/>
              </a:rPr>
              <a:t>Fino agli anni Settanta l’ipertensione arteriosa veniva considerata una condizione fisiologica all’irrigidimento delle arterie dovuto  all’invecchiamento. Molti Autori infatti affermavano che l’incremento della mortalità, riscontrato nei pazienti con elevati valori pressori sistolici, era da attribuirsi ad altre condizioni patologiche quali, ad esempio, l’aterosclerosi dei vasi e quindi alla presenza di patologia coronaria associata, ma non alla pressione sistolica di per sé. Queste considerazioni erano supportate anche dalle linee guida internazionali che infatti, fino al 1988, basavano la classificazione dell’ipertensione arteriosa e dei vari gradi di severità, solo sui valori di PAD considerando la PAS una componente accessoria e quindi non indispensabile per la stratificazione del rischio.</a:t>
            </a:r>
          </a:p>
          <a:p>
            <a:pPr algn="just"/>
            <a:r>
              <a:rPr lang="it-IT" sz="1200" b="0" i="0" u="none" strike="noStrike" kern="1200" baseline="0" dirty="0" smtClean="0">
                <a:solidFill>
                  <a:schemeClr val="tx1"/>
                </a:solidFill>
                <a:latin typeface="+mn-lt"/>
                <a:ea typeface="+mn-ea"/>
                <a:cs typeface="+mn-cs"/>
              </a:rPr>
              <a:t>Il Joint National </a:t>
            </a:r>
            <a:r>
              <a:rPr lang="it-IT" sz="1200" b="0" i="0" u="none" strike="noStrike" kern="1200" baseline="0" dirty="0" err="1" smtClean="0">
                <a:solidFill>
                  <a:schemeClr val="tx1"/>
                </a:solidFill>
                <a:latin typeface="+mn-lt"/>
                <a:ea typeface="+mn-ea"/>
                <a:cs typeface="+mn-cs"/>
              </a:rPr>
              <a:t>Committe</a:t>
            </a:r>
            <a:r>
              <a:rPr lang="it-IT" sz="1200" b="0" i="0" u="none" strike="noStrike" kern="1200" baseline="0" dirty="0" smtClean="0">
                <a:solidFill>
                  <a:schemeClr val="tx1"/>
                </a:solidFill>
                <a:latin typeface="+mn-lt"/>
                <a:ea typeface="+mn-ea"/>
                <a:cs typeface="+mn-cs"/>
              </a:rPr>
              <a:t> IV del 1988 classificava infatti ancora l’ipertensione arteriosa sulla base dei soli valori pressori diastolici con la presenza di una </a:t>
            </a:r>
            <a:r>
              <a:rPr lang="it-IT" sz="1200" b="0" i="0" u="none" strike="noStrike" kern="1200" baseline="0" dirty="0" err="1" smtClean="0">
                <a:solidFill>
                  <a:schemeClr val="tx1"/>
                </a:solidFill>
                <a:latin typeface="+mn-lt"/>
                <a:ea typeface="+mn-ea"/>
                <a:cs typeface="+mn-cs"/>
              </a:rPr>
              <a:t>sottoclassificazione</a:t>
            </a:r>
            <a:r>
              <a:rPr lang="it-IT" sz="1200" b="0" i="0" u="none" strike="noStrike" kern="1200" baseline="0" dirty="0" smtClean="0">
                <a:solidFill>
                  <a:schemeClr val="tx1"/>
                </a:solidFill>
                <a:latin typeface="+mn-lt"/>
                <a:ea typeface="+mn-ea"/>
                <a:cs typeface="+mn-cs"/>
              </a:rPr>
              <a:t> da impiegare solo nei casi di pressione diastolica normale, che divideva l’ipertensione sistolica isolata in borderline (se la pressione sistolica era compresa tra 140 e 159 </a:t>
            </a:r>
            <a:r>
              <a:rPr lang="it-IT" sz="1200" b="0" i="0" u="none" strike="noStrike" kern="1200" baseline="0" dirty="0" err="1" smtClean="0">
                <a:solidFill>
                  <a:schemeClr val="tx1"/>
                </a:solidFill>
                <a:latin typeface="+mn-lt"/>
                <a:ea typeface="+mn-ea"/>
                <a:cs typeface="+mn-cs"/>
              </a:rPr>
              <a:t>mmHg</a:t>
            </a:r>
            <a:r>
              <a:rPr lang="it-IT" sz="1200" b="0" i="0" u="none" strike="noStrike" kern="1200" baseline="0" dirty="0" smtClean="0">
                <a:solidFill>
                  <a:schemeClr val="tx1"/>
                </a:solidFill>
                <a:latin typeface="+mn-lt"/>
                <a:ea typeface="+mn-ea"/>
                <a:cs typeface="+mn-cs"/>
              </a:rPr>
              <a:t>) ed ipertensione sistolica isolata franca (se sistolica era maggiore di 160 </a:t>
            </a:r>
            <a:r>
              <a:rPr lang="it-IT" sz="1200" b="0" i="0" u="none" strike="noStrike" kern="1200" baseline="0" dirty="0" err="1" smtClean="0">
                <a:solidFill>
                  <a:schemeClr val="tx1"/>
                </a:solidFill>
                <a:latin typeface="+mn-lt"/>
                <a:ea typeface="+mn-ea"/>
                <a:cs typeface="+mn-cs"/>
              </a:rPr>
              <a:t>mmHg</a:t>
            </a:r>
            <a:r>
              <a:rPr lang="it-IT" sz="1200" b="0" i="0" u="none" strike="noStrike" kern="1200" baseline="0" dirty="0" smtClean="0">
                <a:solidFill>
                  <a:schemeClr val="tx1"/>
                </a:solidFill>
                <a:latin typeface="+mn-lt"/>
                <a:ea typeface="+mn-ea"/>
                <a:cs typeface="+mn-cs"/>
              </a:rPr>
              <a:t>)</a:t>
            </a:r>
          </a:p>
          <a:p>
            <a:pPr algn="just"/>
            <a:r>
              <a:rPr lang="it-IT" dirty="0" smtClean="0"/>
              <a:t>Vedi par 2.2 LG 2013</a:t>
            </a:r>
            <a:endParaRPr lang="it-IT" dirty="0"/>
          </a:p>
        </p:txBody>
      </p:sp>
      <p:sp>
        <p:nvSpPr>
          <p:cNvPr id="4" name="Segnaposto numero diapositiva 3"/>
          <p:cNvSpPr>
            <a:spLocks noGrp="1"/>
          </p:cNvSpPr>
          <p:nvPr>
            <p:ph type="sldNum" sz="quarter" idx="10"/>
          </p:nvPr>
        </p:nvSpPr>
        <p:spPr/>
        <p:txBody>
          <a:bodyPr/>
          <a:lstStyle/>
          <a:p>
            <a:fld id="{2CEB434C-C3E7-4E6D-AE2C-2DFFE6423494}" type="slidenum">
              <a:rPr lang="it-IT" smtClean="0"/>
              <a:pPr/>
              <a:t>7</a:t>
            </a:fld>
            <a:endParaRPr lang="it-IT"/>
          </a:p>
        </p:txBody>
      </p:sp>
    </p:spTree>
    <p:extLst>
      <p:ext uri="{BB962C8B-B14F-4D97-AF65-F5344CB8AC3E}">
        <p14:creationId xmlns:p14="http://schemas.microsoft.com/office/powerpoint/2010/main" val="418007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200" b="1" i="0" u="none" strike="noStrike" kern="1200" baseline="0" dirty="0" smtClean="0">
                <a:solidFill>
                  <a:schemeClr val="tx1"/>
                </a:solidFill>
                <a:latin typeface="+mn-lt"/>
                <a:ea typeface="+mn-ea"/>
                <a:cs typeface="+mn-cs"/>
              </a:rPr>
              <a:t>Per un lungo periodo, le linee guida sull’ipertensione si sono focalizzate sui valori di BP come l’unica o la principale variabile determinante la necessita e la tipologia del trattamento</a:t>
            </a:r>
            <a:r>
              <a:rPr lang="it-IT" sz="1200" b="0" i="0" u="none" strike="noStrike" kern="1200" baseline="0" dirty="0" smtClean="0">
                <a:solidFill>
                  <a:schemeClr val="tx1"/>
                </a:solidFill>
                <a:latin typeface="+mn-lt"/>
                <a:ea typeface="+mn-ea"/>
                <a:cs typeface="+mn-cs"/>
              </a:rPr>
              <a:t>. </a:t>
            </a:r>
            <a:r>
              <a:rPr lang="it-IT" sz="1200" b="1" i="0" u="none" strike="noStrike" kern="1200" baseline="0" dirty="0" smtClean="0">
                <a:solidFill>
                  <a:schemeClr val="tx1"/>
                </a:solidFill>
                <a:latin typeface="+mn-lt"/>
                <a:ea typeface="+mn-ea"/>
                <a:cs typeface="+mn-cs"/>
              </a:rPr>
              <a:t>Nel 1994 ESC, ESH </a:t>
            </a:r>
            <a:r>
              <a:rPr lang="it-IT" sz="1200" b="1" i="0" u="none" strike="noStrike" kern="1200" baseline="0" dirty="0" smtClean="0">
                <a:solidFill>
                  <a:schemeClr val="tx1"/>
                </a:solidFill>
                <a:latin typeface="+mn-lt"/>
                <a:ea typeface="+mn-ea"/>
                <a:cs typeface="+mn-cs"/>
              </a:rPr>
              <a:t>sottolineano </a:t>
            </a:r>
            <a:r>
              <a:rPr lang="it-IT" sz="1200" b="1" i="0" u="none" strike="noStrike" kern="1200" baseline="0" dirty="0" smtClean="0">
                <a:solidFill>
                  <a:schemeClr val="tx1"/>
                </a:solidFill>
                <a:latin typeface="+mn-lt"/>
                <a:ea typeface="+mn-ea"/>
                <a:cs typeface="+mn-cs"/>
              </a:rPr>
              <a:t>la necessita della prevenzione della CHD mediante la quantificazione del rischio CV totale (o globale). </a:t>
            </a:r>
            <a:r>
              <a:rPr lang="it-IT" sz="1200" b="0" i="0" u="none" strike="noStrike" kern="1200" baseline="0" dirty="0" smtClean="0">
                <a:solidFill>
                  <a:schemeClr val="tx1"/>
                </a:solidFill>
                <a:latin typeface="+mn-lt"/>
                <a:ea typeface="+mn-ea"/>
                <a:cs typeface="+mn-cs"/>
              </a:rPr>
              <a:t>Tale approccio appare oggi ampiamente condiviso ed e stato integrato nelle linee guida ESH/ESC 2003 e 2007 per il trattamento dell’ipertensione. </a:t>
            </a:r>
            <a:r>
              <a:rPr lang="it-IT" sz="1200" b="1" i="0" u="none" strike="noStrike" kern="1200" baseline="0" dirty="0" smtClean="0">
                <a:solidFill>
                  <a:schemeClr val="tx1"/>
                </a:solidFill>
                <a:latin typeface="+mn-lt"/>
                <a:ea typeface="+mn-ea"/>
                <a:cs typeface="+mn-cs"/>
              </a:rPr>
              <a:t>Questo concetto e basato sull’evidenza che solo una piccola frazione di ipertesi presenta un incremento isolato dei valori di BP, mentre la stragrande maggioranza mostra anche altri fattori di rischio CV. </a:t>
            </a:r>
            <a:r>
              <a:rPr lang="it-IT" sz="1200" b="0" i="0" u="none" strike="noStrike" kern="1200" baseline="0" dirty="0" smtClean="0">
                <a:solidFill>
                  <a:schemeClr val="tx1"/>
                </a:solidFill>
                <a:latin typeface="+mn-lt"/>
                <a:ea typeface="+mn-ea"/>
                <a:cs typeface="+mn-cs"/>
              </a:rPr>
              <a:t>Inoltre, quando presenti contemporaneamente, l’ipertensione ed altri fattori di rischio CV possono potenziarsi a vicenda, risultando in un maggior rischio CV rispetto alla somma dei singoli componenti.</a:t>
            </a:r>
            <a:endParaRPr lang="it-IT" dirty="0" smtClean="0"/>
          </a:p>
          <a:p>
            <a:pPr algn="just"/>
            <a:endParaRPr lang="it-IT" dirty="0"/>
          </a:p>
        </p:txBody>
      </p:sp>
      <p:sp>
        <p:nvSpPr>
          <p:cNvPr id="4" name="Segnaposto numero diapositiva 3"/>
          <p:cNvSpPr>
            <a:spLocks noGrp="1"/>
          </p:cNvSpPr>
          <p:nvPr>
            <p:ph type="sldNum" sz="quarter" idx="10"/>
          </p:nvPr>
        </p:nvSpPr>
        <p:spPr/>
        <p:txBody>
          <a:bodyPr/>
          <a:lstStyle/>
          <a:p>
            <a:fld id="{2CEB434C-C3E7-4E6D-AE2C-2DFFE6423494}" type="slidenum">
              <a:rPr lang="it-IT" smtClean="0"/>
              <a:pPr/>
              <a:t>8</a:t>
            </a:fld>
            <a:endParaRPr lang="it-IT"/>
          </a:p>
        </p:txBody>
      </p:sp>
    </p:spTree>
    <p:extLst>
      <p:ext uri="{BB962C8B-B14F-4D97-AF65-F5344CB8AC3E}">
        <p14:creationId xmlns:p14="http://schemas.microsoft.com/office/powerpoint/2010/main" val="2403133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i="0" u="none" strike="noStrike" kern="1200" baseline="0" dirty="0" smtClean="0">
                <a:solidFill>
                  <a:schemeClr val="tx1"/>
                </a:solidFill>
                <a:latin typeface="+mn-lt"/>
                <a:ea typeface="+mn-ea"/>
                <a:cs typeface="+mn-cs"/>
              </a:rPr>
              <a:t>Particolare enfasi e stata data all’identificazione del OD asintomatico, infatti le modificazioni asintomatiche della struttura e/o della funzione di alcuni organi legate all’ipertensione sono </a:t>
            </a:r>
            <a:r>
              <a:rPr lang="it-IT" sz="1200" b="1" i="0" u="sng" strike="noStrike" kern="1200" baseline="0" dirty="0" smtClean="0">
                <a:solidFill>
                  <a:srgbClr val="FF0000"/>
                </a:solidFill>
                <a:latin typeface="+mn-lt"/>
                <a:ea typeface="+mn-ea"/>
                <a:cs typeface="+mn-cs"/>
              </a:rPr>
              <a:t>espressione della progressione della patologia nel </a:t>
            </a:r>
            <a:r>
              <a:rPr lang="it-IT" sz="1200" b="1" i="1" u="sng" strike="noStrike" kern="1200" baseline="0" dirty="0" smtClean="0">
                <a:solidFill>
                  <a:srgbClr val="FF0000"/>
                </a:solidFill>
                <a:latin typeface="+mn-lt"/>
                <a:ea typeface="+mn-ea"/>
                <a:cs typeface="+mn-cs"/>
              </a:rPr>
              <a:t>continuum </a:t>
            </a:r>
            <a:r>
              <a:rPr lang="it-IT" sz="1200" b="1" i="0" u="sng" strike="noStrike" kern="1200" baseline="0" dirty="0" smtClean="0">
                <a:solidFill>
                  <a:srgbClr val="FF0000"/>
                </a:solidFill>
                <a:latin typeface="+mn-lt"/>
                <a:ea typeface="+mn-ea"/>
                <a:cs typeface="+mn-cs"/>
              </a:rPr>
              <a:t>CV </a:t>
            </a:r>
            <a:r>
              <a:rPr lang="it-IT" sz="1200" b="1" i="0" u="none" strike="noStrike" kern="1200" baseline="0" dirty="0" smtClean="0">
                <a:solidFill>
                  <a:schemeClr val="tx1"/>
                </a:solidFill>
                <a:latin typeface="+mn-lt"/>
                <a:ea typeface="+mn-ea"/>
                <a:cs typeface="+mn-cs"/>
              </a:rPr>
              <a:t>conducendo ad un maggior incremento del rischio CV rispetto a quello semplicemente legato alla presenza dei fattori di rischio.</a:t>
            </a:r>
            <a:endParaRPr lang="it-IT" b="1" dirty="0"/>
          </a:p>
        </p:txBody>
      </p:sp>
      <p:sp>
        <p:nvSpPr>
          <p:cNvPr id="4" name="Segnaposto numero diapositiva 3"/>
          <p:cNvSpPr>
            <a:spLocks noGrp="1"/>
          </p:cNvSpPr>
          <p:nvPr>
            <p:ph type="sldNum" sz="quarter" idx="10"/>
          </p:nvPr>
        </p:nvSpPr>
        <p:spPr/>
        <p:txBody>
          <a:bodyPr/>
          <a:lstStyle/>
          <a:p>
            <a:fld id="{2CEB434C-C3E7-4E6D-AE2C-2DFFE6423494}" type="slidenum">
              <a:rPr lang="it-IT" smtClean="0"/>
              <a:pPr/>
              <a:t>9</a:t>
            </a:fld>
            <a:endParaRPr lang="it-IT"/>
          </a:p>
        </p:txBody>
      </p:sp>
    </p:spTree>
    <p:extLst>
      <p:ext uri="{BB962C8B-B14F-4D97-AF65-F5344CB8AC3E}">
        <p14:creationId xmlns:p14="http://schemas.microsoft.com/office/powerpoint/2010/main" val="402566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2CEB434C-C3E7-4E6D-AE2C-2DFFE6423494}" type="slidenum">
              <a:rPr lang="it-IT" smtClean="0"/>
              <a:pPr/>
              <a:t>10</a:t>
            </a:fld>
            <a:endParaRPr lang="it-IT"/>
          </a:p>
        </p:txBody>
      </p:sp>
    </p:spTree>
    <p:extLst>
      <p:ext uri="{BB962C8B-B14F-4D97-AF65-F5344CB8AC3E}">
        <p14:creationId xmlns:p14="http://schemas.microsoft.com/office/powerpoint/2010/main" val="232850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18/09/2015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18/09/2015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18/09/2015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18/09/2015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18/09/2015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18/09/2015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18/09/2015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18/09/2015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18/09/2015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18/09/2015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18/09/2015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18/09/2015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CAcQjRw&amp;url=http://www.myusa.it/mappa-cartina-usa/244-mappa-fisica-usa.html&amp;ei=q9VcVc2RDcLC7Aaw6YDgDw&amp;bvm=bv.93756505,d.bGQ&amp;psig=AFQjCNEwpmDut8jv_L6To-_c2ccoreRTuA&amp;ust=1432233768646005"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971600" y="5877272"/>
            <a:ext cx="7272808" cy="707886"/>
          </a:xfrm>
          <a:prstGeom prst="rect">
            <a:avLst/>
          </a:prstGeom>
          <a:noFill/>
        </p:spPr>
        <p:txBody>
          <a:bodyPr wrap="square" rtlCol="0">
            <a:spAutoFit/>
          </a:bodyPr>
          <a:lstStyle/>
          <a:p>
            <a:pPr algn="ctr"/>
            <a:r>
              <a:rPr lang="it-IT" sz="2000" dirty="0" smtClean="0">
                <a:latin typeface="Arial" pitchFamily="34" charset="0"/>
                <a:cs typeface="Arial" pitchFamily="34" charset="0"/>
              </a:rPr>
              <a:t>Carlo Aggiusti UO Medicina Generale</a:t>
            </a:r>
          </a:p>
          <a:p>
            <a:pPr algn="ctr"/>
            <a:r>
              <a:rPr lang="it-IT" sz="2000" dirty="0" smtClean="0">
                <a:latin typeface="Arial" pitchFamily="34" charset="0"/>
                <a:cs typeface="Arial" pitchFamily="34" charset="0"/>
              </a:rPr>
              <a:t>AO Mellino </a:t>
            </a:r>
            <a:r>
              <a:rPr lang="it-IT" sz="2000" dirty="0" err="1" smtClean="0">
                <a:latin typeface="Arial" pitchFamily="34" charset="0"/>
                <a:cs typeface="Arial" pitchFamily="34" charset="0"/>
              </a:rPr>
              <a:t>Mellini</a:t>
            </a:r>
            <a:r>
              <a:rPr lang="it-IT" sz="2000" dirty="0" smtClean="0">
                <a:latin typeface="Arial" pitchFamily="34" charset="0"/>
                <a:cs typeface="Arial" pitchFamily="34" charset="0"/>
              </a:rPr>
              <a:t> Chiari</a:t>
            </a:r>
            <a:endParaRPr lang="it-IT" sz="2000" dirty="0">
              <a:latin typeface="Arial" pitchFamily="34" charset="0"/>
              <a:cs typeface="Arial" pitchFamily="34" charset="0"/>
            </a:endParaRPr>
          </a:p>
        </p:txBody>
      </p:sp>
      <p:pic>
        <p:nvPicPr>
          <p:cNvPr id="4" name="Immagin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116632"/>
            <a:ext cx="9108503" cy="3888432"/>
          </a:xfrm>
          <a:prstGeom prst="rect">
            <a:avLst/>
          </a:prstGeom>
        </p:spPr>
      </p:pic>
      <p:pic>
        <p:nvPicPr>
          <p:cNvPr id="2" name="Immagin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7334031" y="-27384"/>
            <a:ext cx="1774473" cy="1988839"/>
          </a:xfrm>
          <a:prstGeom prst="rect">
            <a:avLst/>
          </a:prstGeom>
        </p:spPr>
      </p:pic>
      <p:sp>
        <p:nvSpPr>
          <p:cNvPr id="6" name="Rettangolo 5"/>
          <p:cNvSpPr>
            <a:spLocks noChangeArrowheads="1"/>
          </p:cNvSpPr>
          <p:nvPr/>
        </p:nvSpPr>
        <p:spPr bwMode="auto">
          <a:xfrm>
            <a:off x="323528" y="4306888"/>
            <a:ext cx="84963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it-IT" altLang="it-IT" sz="3200" b="1" i="1" dirty="0">
                <a:cs typeface="Arial" panose="020B0604020202020204" pitchFamily="34" charset="0"/>
              </a:rPr>
              <a:t>L’IPERTENSIONE </a:t>
            </a:r>
            <a:r>
              <a:rPr lang="it-IT" altLang="it-IT" sz="3200" b="1" i="1" dirty="0" smtClean="0">
                <a:cs typeface="Arial" panose="020B0604020202020204" pitchFamily="34" charset="0"/>
              </a:rPr>
              <a:t>ARTERIOSA</a:t>
            </a:r>
          </a:p>
          <a:p>
            <a:pPr algn="ctr" eaLnBrk="1" hangingPunct="1"/>
            <a:endParaRPr lang="it-IT" altLang="it-IT" sz="3200" b="1" i="1" dirty="0">
              <a:cs typeface="Arial" panose="020B0604020202020204" pitchFamily="34" charset="0"/>
            </a:endParaRPr>
          </a:p>
          <a:p>
            <a:pPr algn="ctr" eaLnBrk="1" hangingPunct="1"/>
            <a:r>
              <a:rPr lang="it-IT" altLang="it-IT" sz="2000" b="1" i="1" dirty="0" smtClean="0">
                <a:cs typeface="Arial" panose="020B0604020202020204" pitchFamily="34" charset="0"/>
              </a:rPr>
              <a:t>Cosa </a:t>
            </a:r>
            <a:r>
              <a:rPr lang="it-IT" altLang="it-IT" sz="2000" b="1" i="1" dirty="0">
                <a:cs typeface="Arial" panose="020B0604020202020204" pitchFamily="34" charset="0"/>
              </a:rPr>
              <a:t>ci dice la letteratura: standard epidemiologici e </a:t>
            </a:r>
            <a:r>
              <a:rPr lang="it-IT" altLang="it-IT" sz="2000" b="1" i="1" dirty="0" smtClean="0">
                <a:cs typeface="Arial" panose="020B0604020202020204" pitchFamily="34" charset="0"/>
              </a:rPr>
              <a:t>gestionali</a:t>
            </a:r>
            <a:endParaRPr lang="it-IT" altLang="it-IT" sz="2000" b="1" i="1"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ttore 2 5"/>
          <p:cNvCxnSpPr/>
          <p:nvPr/>
        </p:nvCxnSpPr>
        <p:spPr>
          <a:xfrm>
            <a:off x="4067944" y="836712"/>
            <a:ext cx="0" cy="302433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7308304" y="836712"/>
            <a:ext cx="0" cy="302433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5724128" y="836712"/>
            <a:ext cx="0" cy="302433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44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761" y="1196752"/>
            <a:ext cx="9144000" cy="6001643"/>
          </a:xfrm>
          <a:prstGeom prst="rect">
            <a:avLst/>
          </a:prstGeom>
        </p:spPr>
        <p:txBody>
          <a:bodyPr wrap="square">
            <a:spAutoFit/>
          </a:bodyPr>
          <a:lstStyle/>
          <a:p>
            <a:pPr algn="just"/>
            <a:r>
              <a:rPr lang="it-IT" sz="2400" dirty="0">
                <a:latin typeface="Arial" panose="020B0604020202020204" pitchFamily="34" charset="0"/>
                <a:cs typeface="Arial" panose="020B0604020202020204" pitchFamily="34" charset="0"/>
              </a:rPr>
              <a:t>Nel caso il MMG abbia indirizzato l'assistito, per </a:t>
            </a:r>
            <a:r>
              <a:rPr lang="it-IT" sz="2400" b="1" dirty="0">
                <a:latin typeface="Arial" panose="020B0604020202020204" pitchFamily="34" charset="0"/>
                <a:cs typeface="Arial" panose="020B0604020202020204" pitchFamily="34" charset="0"/>
              </a:rPr>
              <a:t>sospetto di ipertensione </a:t>
            </a:r>
            <a:r>
              <a:rPr lang="it-IT" sz="2400" b="1" dirty="0" smtClean="0">
                <a:latin typeface="Arial" panose="020B0604020202020204" pitchFamily="34" charset="0"/>
                <a:cs typeface="Arial" panose="020B0604020202020204" pitchFamily="34" charset="0"/>
              </a:rPr>
              <a:t>secondaria</a:t>
            </a:r>
            <a:r>
              <a:rPr lang="it-IT" sz="2400" dirty="0">
                <a:latin typeface="Arial" panose="020B0604020202020204" pitchFamily="34" charset="0"/>
                <a:cs typeface="Arial" panose="020B0604020202020204" pitchFamily="34" charset="0"/>
              </a:rPr>
              <a:t> </a:t>
            </a:r>
            <a:r>
              <a:rPr lang="it-IT" sz="2400" dirty="0" smtClean="0">
                <a:latin typeface="Arial" panose="020B0604020202020204" pitchFamily="34" charset="0"/>
                <a:cs typeface="Arial" panose="020B0604020202020204" pitchFamily="34" charset="0"/>
              </a:rPr>
              <a:t>o </a:t>
            </a:r>
            <a:r>
              <a:rPr lang="it-IT" sz="2400" dirty="0">
                <a:latin typeface="Arial" panose="020B0604020202020204" pitchFamily="34" charset="0"/>
                <a:cs typeface="Arial" panose="020B0604020202020204" pitchFamily="34" charset="0"/>
              </a:rPr>
              <a:t>per una “</a:t>
            </a:r>
            <a:r>
              <a:rPr lang="it-IT" sz="2400" b="1" dirty="0">
                <a:latin typeface="Arial" panose="020B0604020202020204" pitchFamily="34" charset="0"/>
                <a:cs typeface="Arial" panose="020B0604020202020204" pitchFamily="34" charset="0"/>
              </a:rPr>
              <a:t>Valutazione Specialistica di Primo Inquadramento”, </a:t>
            </a:r>
            <a:r>
              <a:rPr lang="it-IT" sz="2400" dirty="0">
                <a:latin typeface="Arial" panose="020B0604020202020204" pitchFamily="34" charset="0"/>
                <a:cs typeface="Arial" panose="020B0604020202020204" pitchFamily="34" charset="0"/>
              </a:rPr>
              <a:t>lo Specialista</a:t>
            </a:r>
            <a:r>
              <a:rPr lang="it-IT" sz="2400" dirty="0" smtClean="0">
                <a:latin typeface="Arial" panose="020B0604020202020204" pitchFamily="34" charset="0"/>
                <a:cs typeface="Arial" panose="020B0604020202020204" pitchFamily="34" charset="0"/>
              </a:rPr>
              <a:t>:</a:t>
            </a:r>
          </a:p>
          <a:p>
            <a:endParaRPr lang="it-IT" sz="2400" dirty="0">
              <a:latin typeface="Arial" panose="020B0604020202020204" pitchFamily="34" charset="0"/>
              <a:cs typeface="Arial" panose="020B0604020202020204" pitchFamily="34" charset="0"/>
            </a:endParaRPr>
          </a:p>
          <a:p>
            <a:pPr lvl="0" algn="just"/>
            <a:r>
              <a:rPr lang="it-IT" sz="2400" dirty="0" smtClean="0">
                <a:latin typeface="Arial" panose="020B0604020202020204" pitchFamily="34" charset="0"/>
                <a:cs typeface="Arial" panose="020B0604020202020204" pitchFamily="34" charset="0"/>
              </a:rPr>
              <a:t>- effettua </a:t>
            </a:r>
            <a:r>
              <a:rPr lang="it-IT" sz="2400" dirty="0">
                <a:latin typeface="Arial" panose="020B0604020202020204" pitchFamily="34" charset="0"/>
                <a:cs typeface="Arial" panose="020B0604020202020204" pitchFamily="34" charset="0"/>
              </a:rPr>
              <a:t>le indagini necessarie a confermare o escludere la sospettata </a:t>
            </a:r>
            <a:r>
              <a:rPr lang="it-IT" sz="2400" dirty="0" smtClean="0">
                <a:latin typeface="Arial" panose="020B0604020202020204" pitchFamily="34" charset="0"/>
                <a:cs typeface="Arial" panose="020B0604020202020204" pitchFamily="34" charset="0"/>
              </a:rPr>
              <a:t>secondarietà</a:t>
            </a:r>
          </a:p>
          <a:p>
            <a:pPr lvl="0" algn="just"/>
            <a:endParaRPr lang="it-IT" sz="2400" dirty="0">
              <a:latin typeface="Arial" panose="020B0604020202020204" pitchFamily="34" charset="0"/>
              <a:cs typeface="Arial" panose="020B0604020202020204" pitchFamily="34" charset="0"/>
            </a:endParaRPr>
          </a:p>
          <a:p>
            <a:pPr lvl="0" algn="just"/>
            <a:r>
              <a:rPr lang="it-IT" sz="2400" dirty="0" smtClean="0">
                <a:latin typeface="Arial" panose="020B0604020202020204" pitchFamily="34" charset="0"/>
                <a:cs typeface="Arial" panose="020B0604020202020204" pitchFamily="34" charset="0"/>
              </a:rPr>
              <a:t>- effettua </a:t>
            </a:r>
            <a:r>
              <a:rPr lang="it-IT" sz="2400" dirty="0">
                <a:latin typeface="Arial" panose="020B0604020202020204" pitchFamily="34" charset="0"/>
                <a:cs typeface="Arial" panose="020B0604020202020204" pitchFamily="34" charset="0"/>
              </a:rPr>
              <a:t>la stratificazione del rischio cardiovascolare </a:t>
            </a:r>
            <a:r>
              <a:rPr lang="it-IT" sz="2400" dirty="0" smtClean="0">
                <a:latin typeface="Arial" panose="020B0604020202020204" pitchFamily="34" charset="0"/>
                <a:cs typeface="Arial" panose="020B0604020202020204" pitchFamily="34" charset="0"/>
              </a:rPr>
              <a:t>globale</a:t>
            </a:r>
          </a:p>
          <a:p>
            <a:pPr lvl="0" algn="just"/>
            <a:endParaRPr lang="it-IT" sz="2400" dirty="0">
              <a:latin typeface="Arial" panose="020B0604020202020204" pitchFamily="34" charset="0"/>
              <a:cs typeface="Arial" panose="020B0604020202020204" pitchFamily="34" charset="0"/>
            </a:endParaRPr>
          </a:p>
          <a:p>
            <a:pPr lvl="0" algn="just"/>
            <a:r>
              <a:rPr lang="it-IT" sz="2400" dirty="0" smtClean="0">
                <a:latin typeface="Arial" panose="020B0604020202020204" pitchFamily="34" charset="0"/>
                <a:cs typeface="Arial" panose="020B0604020202020204" pitchFamily="34" charset="0"/>
              </a:rPr>
              <a:t>- avvia </a:t>
            </a:r>
            <a:r>
              <a:rPr lang="it-IT" sz="2400" dirty="0">
                <a:latin typeface="Arial" panose="020B0604020202020204" pitchFamily="34" charset="0"/>
                <a:cs typeface="Arial" panose="020B0604020202020204" pitchFamily="34" charset="0"/>
              </a:rPr>
              <a:t>il trattamento appropriato o ne propone l'avvio al </a:t>
            </a:r>
            <a:r>
              <a:rPr lang="it-IT" sz="2400" dirty="0" smtClean="0">
                <a:latin typeface="Arial" panose="020B0604020202020204" pitchFamily="34" charset="0"/>
                <a:cs typeface="Arial" panose="020B0604020202020204" pitchFamily="34" charset="0"/>
              </a:rPr>
              <a:t>MMG</a:t>
            </a:r>
          </a:p>
          <a:p>
            <a:pPr lvl="0" algn="just"/>
            <a:endParaRPr lang="it-IT" sz="2400" dirty="0">
              <a:latin typeface="Arial" panose="020B0604020202020204" pitchFamily="34" charset="0"/>
              <a:cs typeface="Arial" panose="020B0604020202020204" pitchFamily="34" charset="0"/>
            </a:endParaRPr>
          </a:p>
          <a:p>
            <a:pPr lvl="0" algn="just"/>
            <a:r>
              <a:rPr lang="it-IT" sz="2400" dirty="0" smtClean="0">
                <a:latin typeface="Arial" panose="020B0604020202020204" pitchFamily="34" charset="0"/>
                <a:cs typeface="Arial" panose="020B0604020202020204" pitchFamily="34" charset="0"/>
              </a:rPr>
              <a:t>- nel </a:t>
            </a:r>
            <a:r>
              <a:rPr lang="it-IT" sz="2400" dirty="0">
                <a:latin typeface="Arial" panose="020B0604020202020204" pitchFamily="34" charset="0"/>
                <a:cs typeface="Arial" panose="020B0604020202020204" pitchFamily="34" charset="0"/>
              </a:rPr>
              <a:t>caso di situazioni cliniche complesse concorda con il MMG il piano per la gestione integrata personalizzata.</a:t>
            </a:r>
          </a:p>
          <a:p>
            <a:pPr algn="just"/>
            <a:r>
              <a:rPr lang="it-IT" sz="2400" dirty="0">
                <a:latin typeface="Arial" panose="020B0604020202020204" pitchFamily="34" charset="0"/>
                <a:cs typeface="Arial" panose="020B0604020202020204" pitchFamily="34" charset="0"/>
              </a:rPr>
              <a:t> </a:t>
            </a:r>
          </a:p>
          <a:p>
            <a:r>
              <a:rPr lang="it-IT" sz="2400" dirty="0">
                <a:latin typeface="Arial" panose="020B0604020202020204" pitchFamily="34" charset="0"/>
                <a:cs typeface="Arial" panose="020B0604020202020204" pitchFamily="34" charset="0"/>
              </a:rPr>
              <a:t> </a:t>
            </a:r>
          </a:p>
          <a:p>
            <a:r>
              <a:rPr lang="it-IT" sz="2400" dirty="0">
                <a:latin typeface="Arial" panose="020B0604020202020204" pitchFamily="34" charset="0"/>
                <a:cs typeface="Arial" panose="020B0604020202020204" pitchFamily="34" charset="0"/>
              </a:rPr>
              <a:t> </a:t>
            </a:r>
          </a:p>
        </p:txBody>
      </p:sp>
      <p:sp>
        <p:nvSpPr>
          <p:cNvPr id="3" name="Rettangolo 2"/>
          <p:cNvSpPr/>
          <p:nvPr/>
        </p:nvSpPr>
        <p:spPr>
          <a:xfrm>
            <a:off x="179512" y="251937"/>
            <a:ext cx="8784976" cy="584775"/>
          </a:xfrm>
          <a:prstGeom prst="rect">
            <a:avLst/>
          </a:prstGeom>
          <a:ln w="19050">
            <a:solidFill>
              <a:srgbClr val="0070C0"/>
            </a:solidFill>
          </a:ln>
        </p:spPr>
        <p:txBody>
          <a:bodyPr wrap="square">
            <a:spAutoFit/>
          </a:bodyPr>
          <a:lstStyle/>
          <a:p>
            <a:pPr algn="ctr"/>
            <a:r>
              <a:rPr lang="it-IT" sz="3200" b="1" dirty="0" smtClean="0">
                <a:latin typeface="Arial" panose="020B0604020202020204" pitchFamily="34" charset="0"/>
                <a:cs typeface="Arial" panose="020B0604020202020204" pitchFamily="34" charset="0"/>
              </a:rPr>
              <a:t>Ipertensione Arteriosa: standard gestionali</a:t>
            </a:r>
            <a:endParaRPr lang="it-IT"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801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X20060609160405613"/>
          <p:cNvPicPr>
            <a:picLocks noChangeAspect="1" noChangeArrowheads="1"/>
          </p:cNvPicPr>
          <p:nvPr/>
        </p:nvPicPr>
        <p:blipFill>
          <a:blip r:embed="rId2">
            <a:extLst>
              <a:ext uri="{28A0092B-C50C-407E-A947-70E740481C1C}">
                <a14:useLocalDpi xmlns:a14="http://schemas.microsoft.com/office/drawing/2010/main" val="0"/>
              </a:ext>
            </a:extLst>
          </a:blip>
          <a:srcRect l="24359" t="27261" r="26541" b="33168"/>
          <a:stretch>
            <a:fillRect/>
          </a:stretch>
        </p:blipFill>
        <p:spPr bwMode="auto">
          <a:xfrm>
            <a:off x="31484" y="4485644"/>
            <a:ext cx="3392488" cy="23034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apture1"/>
          <p:cNvPicPr>
            <a:picLocks noChangeAspect="1" noChangeArrowheads="1"/>
          </p:cNvPicPr>
          <p:nvPr/>
        </p:nvPicPr>
        <p:blipFill>
          <a:blip r:embed="rId3">
            <a:extLst>
              <a:ext uri="{28A0092B-C50C-407E-A947-70E740481C1C}">
                <a14:useLocalDpi xmlns:a14="http://schemas.microsoft.com/office/drawing/2010/main" val="0"/>
              </a:ext>
            </a:extLst>
          </a:blip>
          <a:srcRect l="7332" t="30006" r="48599" b="7072"/>
          <a:stretch>
            <a:fillRect/>
          </a:stretch>
        </p:blipFill>
        <p:spPr bwMode="auto">
          <a:xfrm>
            <a:off x="730721" y="2888772"/>
            <a:ext cx="2953023" cy="204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3" y="111685"/>
            <a:ext cx="2978535" cy="2978535"/>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6267" y="2833847"/>
            <a:ext cx="3352800" cy="2200275"/>
          </a:xfrm>
          <a:prstGeom prst="rect">
            <a:avLst/>
          </a:prstGeom>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0297" y="111686"/>
            <a:ext cx="4895203" cy="1856446"/>
          </a:xfrm>
          <a:prstGeom prst="rect">
            <a:avLst/>
          </a:prstGeom>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0736" y="4730775"/>
            <a:ext cx="2090737"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C:\Users\Carlo\Desktop\Backup_10_2010\Carlo cuore\interrogativo.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209482" y="2872270"/>
            <a:ext cx="1268909" cy="14928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4854" y="1141181"/>
            <a:ext cx="3069083" cy="185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magin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63218" y="4326681"/>
            <a:ext cx="4032448" cy="2691468"/>
          </a:xfrm>
          <a:prstGeom prst="rect">
            <a:avLst/>
          </a:prstGeom>
        </p:spPr>
      </p:pic>
      <p:pic>
        <p:nvPicPr>
          <p:cNvPr id="11" name="Immagin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91200" y="1218142"/>
            <a:ext cx="3104466" cy="1854003"/>
          </a:xfrm>
          <a:prstGeom prst="rect">
            <a:avLst/>
          </a:prstGeom>
        </p:spPr>
      </p:pic>
    </p:spTree>
    <p:extLst>
      <p:ext uri="{BB962C8B-B14F-4D97-AF65-F5344CB8AC3E}">
        <p14:creationId xmlns:p14="http://schemas.microsoft.com/office/powerpoint/2010/main" val="93585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22"/>
                                        </p:tgtEl>
                                        <p:attrNameLst>
                                          <p:attrName>style.visibility</p:attrName>
                                        </p:attrNameLst>
                                      </p:cBhvr>
                                      <p:to>
                                        <p:strVal val="visible"/>
                                      </p:to>
                                    </p:set>
                                    <p:animEffect transition="in" filter="fade">
                                      <p:cBhvr>
                                        <p:cTn id="47" dur="500"/>
                                        <p:tgtEl>
                                          <p:spTgt spid="512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5123"/>
                                        </p:tgtEl>
                                        <p:attrNameLst>
                                          <p:attrName>style.visibility</p:attrName>
                                        </p:attrNameLst>
                                      </p:cBhvr>
                                      <p:to>
                                        <p:strVal val="visible"/>
                                      </p:to>
                                    </p:set>
                                    <p:animEffect transition="in" filter="circle(in)">
                                      <p:cBhvr>
                                        <p:cTn id="52"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188640"/>
            <a:ext cx="8876100" cy="492443"/>
          </a:xfrm>
          <a:prstGeom prst="rect">
            <a:avLst/>
          </a:prstGeom>
          <a:ln w="19050">
            <a:solidFill>
              <a:srgbClr val="0070C0"/>
            </a:solidFill>
          </a:ln>
        </p:spPr>
        <p:txBody>
          <a:bodyPr wrap="square">
            <a:spAutoFit/>
          </a:bodyPr>
          <a:lstStyle/>
          <a:p>
            <a:pPr algn="ctr"/>
            <a:r>
              <a:rPr lang="it-IT" sz="2600" b="1" dirty="0" smtClean="0">
                <a:latin typeface="Arial" panose="020B0604020202020204" pitchFamily="34" charset="0"/>
                <a:cs typeface="Arial" panose="020B0604020202020204" pitchFamily="34" charset="0"/>
              </a:rPr>
              <a:t>Standard gestionali: misurazione pressione arteriosa</a:t>
            </a:r>
            <a:endParaRPr lang="it-IT" sz="2600" b="1" dirty="0">
              <a:latin typeface="Arial" panose="020B0604020202020204" pitchFamily="34" charset="0"/>
              <a:cs typeface="Arial" panose="020B0604020202020204" pitchFamily="34" charset="0"/>
            </a:endParaRPr>
          </a:p>
        </p:txBody>
      </p:sp>
      <p:pic>
        <p:nvPicPr>
          <p:cNvPr id="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05" y="970032"/>
            <a:ext cx="3701739" cy="223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504" y="3212976"/>
            <a:ext cx="5384800" cy="3594100"/>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970032"/>
            <a:ext cx="3744416" cy="2236184"/>
          </a:xfrm>
          <a:prstGeom prst="rect">
            <a:avLst/>
          </a:prstGeom>
        </p:spPr>
      </p:pic>
    </p:spTree>
    <p:extLst>
      <p:ext uri="{BB962C8B-B14F-4D97-AF65-F5344CB8AC3E}">
        <p14:creationId xmlns:p14="http://schemas.microsoft.com/office/powerpoint/2010/main" val="316667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9588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980728"/>
            <a:ext cx="8784976" cy="5040560"/>
          </a:xfrm>
        </p:spPr>
        <p:txBody>
          <a:bodyPr>
            <a:normAutofit/>
          </a:bodyPr>
          <a:lstStyle/>
          <a:p>
            <a:pPr marL="0" indent="0" algn="just">
              <a:buNone/>
            </a:pPr>
            <a:r>
              <a:rPr lang="it-IT" sz="2400" b="1" dirty="0">
                <a:latin typeface="Arial" panose="020B0604020202020204" pitchFamily="34" charset="0"/>
                <a:cs typeface="Arial" panose="020B0604020202020204" pitchFamily="34" charset="0"/>
              </a:rPr>
              <a:t>Indicazioni all'esecuzione di Registrazione Ambulatoriale della Pressione Arteriosa (ABPM</a:t>
            </a:r>
            <a:r>
              <a:rPr lang="it-IT" sz="2400" b="1" dirty="0" smtClean="0">
                <a:latin typeface="Arial" panose="020B0604020202020204" pitchFamily="34" charset="0"/>
                <a:cs typeface="Arial" panose="020B0604020202020204" pitchFamily="34" charset="0"/>
              </a:rPr>
              <a:t>):</a:t>
            </a:r>
          </a:p>
          <a:p>
            <a:pPr marL="0" indent="0" algn="just">
              <a:buNone/>
            </a:pPr>
            <a:endParaRPr lang="it-IT" sz="2400" dirty="0">
              <a:latin typeface="Arial" panose="020B0604020202020204" pitchFamily="34" charset="0"/>
              <a:cs typeface="Arial" panose="020B0604020202020204" pitchFamily="34" charset="0"/>
            </a:endParaRPr>
          </a:p>
          <a:p>
            <a:pPr lvl="0" algn="just">
              <a:buFontTx/>
              <a:buChar char="-"/>
            </a:pPr>
            <a:r>
              <a:rPr lang="it-IT" sz="2400" dirty="0" smtClean="0">
                <a:solidFill>
                  <a:srgbClr val="271AD6"/>
                </a:solidFill>
                <a:latin typeface="Arial" panose="020B0604020202020204" pitchFamily="34" charset="0"/>
                <a:cs typeface="Arial" panose="020B0604020202020204" pitchFamily="34" charset="0"/>
              </a:rPr>
              <a:t>per </a:t>
            </a:r>
            <a:r>
              <a:rPr lang="it-IT" sz="2400" dirty="0">
                <a:solidFill>
                  <a:srgbClr val="271AD6"/>
                </a:solidFill>
                <a:latin typeface="Arial" panose="020B0604020202020204" pitchFamily="34" charset="0"/>
                <a:cs typeface="Arial" panose="020B0604020202020204" pitchFamily="34" charset="0"/>
              </a:rPr>
              <a:t>porre diagnosi di “ipertensione clinica isolata o “ipertensione </a:t>
            </a:r>
            <a:r>
              <a:rPr lang="it-IT" sz="2400" dirty="0" smtClean="0">
                <a:solidFill>
                  <a:srgbClr val="271AD6"/>
                </a:solidFill>
                <a:latin typeface="Arial" panose="020B0604020202020204" pitchFamily="34" charset="0"/>
                <a:cs typeface="Arial" panose="020B0604020202020204" pitchFamily="34" charset="0"/>
              </a:rPr>
              <a:t>da </a:t>
            </a:r>
            <a:r>
              <a:rPr lang="it-IT" sz="2400" dirty="0">
                <a:solidFill>
                  <a:srgbClr val="271AD6"/>
                </a:solidFill>
                <a:latin typeface="Arial" panose="020B0604020202020204" pitchFamily="34" charset="0"/>
                <a:cs typeface="Arial" panose="020B0604020202020204" pitchFamily="34" charset="0"/>
              </a:rPr>
              <a:t>camice </a:t>
            </a:r>
            <a:r>
              <a:rPr lang="it-IT" sz="2400" dirty="0" smtClean="0">
                <a:solidFill>
                  <a:srgbClr val="271AD6"/>
                </a:solidFill>
                <a:latin typeface="Arial" panose="020B0604020202020204" pitchFamily="34" charset="0"/>
                <a:cs typeface="Arial" panose="020B0604020202020204" pitchFamily="34" charset="0"/>
              </a:rPr>
              <a:t>bianco”</a:t>
            </a:r>
          </a:p>
          <a:p>
            <a:pPr marL="0" lvl="0" indent="0" algn="just">
              <a:buNone/>
            </a:pPr>
            <a:endParaRPr lang="it-IT" sz="2400" dirty="0" smtClean="0">
              <a:solidFill>
                <a:srgbClr val="271AD6"/>
              </a:solidFill>
              <a:latin typeface="Arial" panose="020B0604020202020204" pitchFamily="34" charset="0"/>
              <a:cs typeface="Arial" panose="020B0604020202020204" pitchFamily="34" charset="0"/>
            </a:endParaRPr>
          </a:p>
          <a:p>
            <a:pPr lvl="0" algn="just">
              <a:buFontTx/>
              <a:buChar char="-"/>
            </a:pPr>
            <a:r>
              <a:rPr lang="it-IT" sz="2400" dirty="0" smtClean="0">
                <a:solidFill>
                  <a:srgbClr val="271AD6"/>
                </a:solidFill>
                <a:latin typeface="Arial" panose="020B0604020202020204" pitchFamily="34" charset="0"/>
                <a:cs typeface="Arial" panose="020B0604020202020204" pitchFamily="34" charset="0"/>
              </a:rPr>
              <a:t>sintomi </a:t>
            </a:r>
            <a:r>
              <a:rPr lang="it-IT" sz="2400" dirty="0">
                <a:solidFill>
                  <a:srgbClr val="271AD6"/>
                </a:solidFill>
                <a:latin typeface="Arial" panose="020B0604020202020204" pitchFamily="34" charset="0"/>
                <a:cs typeface="Arial" panose="020B0604020202020204" pitchFamily="34" charset="0"/>
              </a:rPr>
              <a:t>suggestivi per ipotensione </a:t>
            </a:r>
            <a:r>
              <a:rPr lang="it-IT" sz="2400" dirty="0" smtClean="0">
                <a:solidFill>
                  <a:srgbClr val="271AD6"/>
                </a:solidFill>
                <a:latin typeface="Arial" panose="020B0604020202020204" pitchFamily="34" charset="0"/>
                <a:cs typeface="Arial" panose="020B0604020202020204" pitchFamily="34" charset="0"/>
              </a:rPr>
              <a:t>arteriosa</a:t>
            </a:r>
          </a:p>
          <a:p>
            <a:pPr lvl="0" algn="just">
              <a:buFontTx/>
              <a:buChar char="-"/>
            </a:pPr>
            <a:endParaRPr lang="it-IT" sz="2400" dirty="0">
              <a:solidFill>
                <a:srgbClr val="271AD6"/>
              </a:solidFill>
              <a:latin typeface="Arial" panose="020B0604020202020204" pitchFamily="34" charset="0"/>
              <a:cs typeface="Arial" panose="020B0604020202020204" pitchFamily="34" charset="0"/>
            </a:endParaRPr>
          </a:p>
          <a:p>
            <a:pPr lvl="0" algn="just">
              <a:buFontTx/>
              <a:buChar char="-"/>
            </a:pPr>
            <a:r>
              <a:rPr lang="it-IT" sz="2400" dirty="0" smtClean="0">
                <a:solidFill>
                  <a:srgbClr val="271AD6"/>
                </a:solidFill>
                <a:latin typeface="Arial" panose="020B0604020202020204" pitchFamily="34" charset="0"/>
                <a:cs typeface="Arial" panose="020B0604020202020204" pitchFamily="34" charset="0"/>
              </a:rPr>
              <a:t>variabilità </a:t>
            </a:r>
            <a:r>
              <a:rPr lang="it-IT" sz="2400" dirty="0">
                <a:solidFill>
                  <a:srgbClr val="271AD6"/>
                </a:solidFill>
                <a:latin typeface="Arial" panose="020B0604020202020204" pitchFamily="34" charset="0"/>
                <a:cs typeface="Arial" panose="020B0604020202020204" pitchFamily="34" charset="0"/>
              </a:rPr>
              <a:t>pressoria </a:t>
            </a:r>
            <a:r>
              <a:rPr lang="it-IT" sz="2400" dirty="0" smtClean="0">
                <a:solidFill>
                  <a:srgbClr val="271AD6"/>
                </a:solidFill>
                <a:latin typeface="Arial" panose="020B0604020202020204" pitchFamily="34" charset="0"/>
                <a:cs typeface="Arial" panose="020B0604020202020204" pitchFamily="34" charset="0"/>
              </a:rPr>
              <a:t>eccessiva</a:t>
            </a:r>
          </a:p>
          <a:p>
            <a:pPr lvl="0" algn="just">
              <a:buFontTx/>
              <a:buChar char="-"/>
            </a:pPr>
            <a:endParaRPr lang="it-IT" sz="2400" dirty="0" smtClean="0">
              <a:solidFill>
                <a:srgbClr val="271AD6"/>
              </a:solidFill>
              <a:latin typeface="Arial" panose="020B0604020202020204" pitchFamily="34" charset="0"/>
              <a:cs typeface="Arial" panose="020B0604020202020204" pitchFamily="34" charset="0"/>
            </a:endParaRPr>
          </a:p>
          <a:p>
            <a:pPr lvl="0" algn="just">
              <a:buFontTx/>
              <a:buChar char="-"/>
            </a:pPr>
            <a:r>
              <a:rPr lang="it-IT" sz="2400" dirty="0" smtClean="0">
                <a:solidFill>
                  <a:srgbClr val="271AD6"/>
                </a:solidFill>
                <a:latin typeface="Arial" panose="020B0604020202020204" pitchFamily="34" charset="0"/>
                <a:cs typeface="Arial" panose="020B0604020202020204" pitchFamily="34" charset="0"/>
              </a:rPr>
              <a:t>resistenza </a:t>
            </a:r>
            <a:r>
              <a:rPr lang="it-IT" sz="2400" dirty="0">
                <a:solidFill>
                  <a:srgbClr val="271AD6"/>
                </a:solidFill>
                <a:latin typeface="Arial" panose="020B0604020202020204" pitchFamily="34" charset="0"/>
                <a:cs typeface="Arial" panose="020B0604020202020204" pitchFamily="34" charset="0"/>
              </a:rPr>
              <a:t>alla terapia farmacologia (3 o + farmaci</a:t>
            </a:r>
            <a:r>
              <a:rPr lang="it-IT" sz="2400" dirty="0" smtClean="0">
                <a:solidFill>
                  <a:srgbClr val="271AD6"/>
                </a:solidFill>
                <a:latin typeface="Arial" panose="020B0604020202020204" pitchFamily="34" charset="0"/>
                <a:cs typeface="Arial" panose="020B0604020202020204" pitchFamily="34" charset="0"/>
              </a:rPr>
              <a:t>)</a:t>
            </a:r>
            <a:endParaRPr lang="it-IT" sz="2400" dirty="0">
              <a:solidFill>
                <a:srgbClr val="271AD6"/>
              </a:solidFill>
              <a:latin typeface="Arial" panose="020B0604020202020204" pitchFamily="34" charset="0"/>
              <a:cs typeface="Arial" panose="020B0604020202020204" pitchFamily="34" charset="0"/>
            </a:endParaRPr>
          </a:p>
          <a:p>
            <a:pPr marL="0" indent="0">
              <a:buNone/>
            </a:pPr>
            <a:endParaRPr lang="it-IT" sz="2400" dirty="0">
              <a:solidFill>
                <a:srgbClr val="271AD6"/>
              </a:solidFill>
              <a:latin typeface="Arial" panose="020B0604020202020204" pitchFamily="34" charset="0"/>
              <a:cs typeface="Arial" panose="020B0604020202020204" pitchFamily="34" charset="0"/>
            </a:endParaRPr>
          </a:p>
          <a:p>
            <a:endParaRPr lang="it-IT" sz="2400" dirty="0"/>
          </a:p>
        </p:txBody>
      </p:sp>
      <p:sp>
        <p:nvSpPr>
          <p:cNvPr id="4" name="Rettangolo 3"/>
          <p:cNvSpPr/>
          <p:nvPr/>
        </p:nvSpPr>
        <p:spPr>
          <a:xfrm>
            <a:off x="107504" y="188640"/>
            <a:ext cx="8876100" cy="492443"/>
          </a:xfrm>
          <a:prstGeom prst="rect">
            <a:avLst/>
          </a:prstGeom>
          <a:ln w="19050">
            <a:solidFill>
              <a:srgbClr val="0070C0"/>
            </a:solidFill>
          </a:ln>
        </p:spPr>
        <p:txBody>
          <a:bodyPr wrap="square">
            <a:spAutoFit/>
          </a:bodyPr>
          <a:lstStyle/>
          <a:p>
            <a:pPr algn="ctr"/>
            <a:r>
              <a:rPr lang="it-IT" sz="2600" b="1" dirty="0" smtClean="0">
                <a:latin typeface="Arial" panose="020B0604020202020204" pitchFamily="34" charset="0"/>
                <a:cs typeface="Arial" panose="020B0604020202020204" pitchFamily="34" charset="0"/>
              </a:rPr>
              <a:t>Standard gestionali: misurazione pressione arteriosa</a:t>
            </a:r>
            <a:endParaRPr lang="it-IT"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559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93" y="692696"/>
            <a:ext cx="8743687"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421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noAutofit/>
          </a:bodyPr>
          <a:lstStyle/>
          <a:p>
            <a:pPr marL="0" indent="0">
              <a:buNone/>
            </a:pPr>
            <a:r>
              <a:rPr lang="it-IT" sz="2000" b="1" dirty="0">
                <a:latin typeface="Arial" panose="020B0604020202020204" pitchFamily="34" charset="0"/>
                <a:cs typeface="Arial" panose="020B0604020202020204" pitchFamily="34" charset="0"/>
              </a:rPr>
              <a:t>Indicazioni all'esecuzione di indagine ultrasonografica arteriosa o tecniche per valutare la </a:t>
            </a:r>
            <a:r>
              <a:rPr lang="it-IT" sz="2000" b="1" dirty="0" err="1">
                <a:latin typeface="Arial" panose="020B0604020202020204" pitchFamily="34" charset="0"/>
                <a:cs typeface="Arial" panose="020B0604020202020204" pitchFamily="34" charset="0"/>
              </a:rPr>
              <a:t>stiffness</a:t>
            </a:r>
            <a:r>
              <a:rPr lang="it-IT" sz="2000" b="1" dirty="0">
                <a:latin typeface="Arial" panose="020B0604020202020204" pitchFamily="34" charset="0"/>
                <a:cs typeface="Arial" panose="020B0604020202020204" pitchFamily="34" charset="0"/>
              </a:rPr>
              <a:t> vascolare (AI, PVW)</a:t>
            </a:r>
            <a:endParaRPr lang="it-IT" sz="2000" dirty="0">
              <a:latin typeface="Arial" panose="020B0604020202020204" pitchFamily="34" charset="0"/>
              <a:cs typeface="Arial" panose="020B0604020202020204" pitchFamily="34" charset="0"/>
            </a:endParaRPr>
          </a:p>
          <a:p>
            <a:pPr marL="0" indent="0">
              <a:buNone/>
            </a:pPr>
            <a:r>
              <a:rPr lang="it-IT" sz="2000" dirty="0">
                <a:latin typeface="Arial" panose="020B0604020202020204" pitchFamily="34" charset="0"/>
                <a:cs typeface="Arial" panose="020B0604020202020204" pitchFamily="34" charset="0"/>
              </a:rPr>
              <a:t>se è presente sospetto di </a:t>
            </a:r>
            <a:r>
              <a:rPr lang="it-IT" sz="2000" dirty="0" err="1">
                <a:latin typeface="Arial" panose="020B0604020202020204" pitchFamily="34" charset="0"/>
                <a:cs typeface="Arial" panose="020B0604020202020204" pitchFamily="34" charset="0"/>
              </a:rPr>
              <a:t>vasculopatia</a:t>
            </a:r>
            <a:r>
              <a:rPr lang="it-IT" sz="2000" dirty="0">
                <a:latin typeface="Arial" panose="020B0604020202020204" pitchFamily="34" charset="0"/>
                <a:cs typeface="Arial" panose="020B0604020202020204" pitchFamily="34" charset="0"/>
              </a:rPr>
              <a:t> aortica, carotidea o delle </a:t>
            </a:r>
            <a:r>
              <a:rPr lang="it-IT" sz="2000" dirty="0" err="1">
                <a:latin typeface="Arial" panose="020B0604020202020204" pitchFamily="34" charset="0"/>
                <a:cs typeface="Arial" panose="020B0604020202020204" pitchFamily="34" charset="0"/>
              </a:rPr>
              <a:t>a.periferiche</a:t>
            </a:r>
            <a:endParaRPr lang="it-IT" sz="2000" dirty="0">
              <a:latin typeface="Arial" panose="020B0604020202020204" pitchFamily="34" charset="0"/>
              <a:cs typeface="Arial" panose="020B0604020202020204" pitchFamily="34" charset="0"/>
            </a:endParaRPr>
          </a:p>
          <a:p>
            <a:pPr marL="0" indent="0">
              <a:buNone/>
            </a:pPr>
            <a:r>
              <a:rPr lang="it-IT" sz="2000" dirty="0">
                <a:latin typeface="Arial" panose="020B0604020202020204" pitchFamily="34" charset="0"/>
                <a:cs typeface="Arial" panose="020B0604020202020204" pitchFamily="34" charset="0"/>
              </a:rPr>
              <a:t> </a:t>
            </a:r>
          </a:p>
          <a:p>
            <a:pPr marL="0" indent="0">
              <a:buNone/>
            </a:pPr>
            <a:r>
              <a:rPr lang="it-IT" sz="2000" b="1" dirty="0">
                <a:latin typeface="Arial" panose="020B0604020202020204" pitchFamily="34" charset="0"/>
                <a:cs typeface="Arial" panose="020B0604020202020204" pitchFamily="34" charset="0"/>
              </a:rPr>
              <a:t>Ulteriori indagini effettuabili in presenza di specifici sospetti clinici:</a:t>
            </a:r>
            <a:endParaRPr lang="it-IT" sz="2000" dirty="0">
              <a:latin typeface="Arial" panose="020B0604020202020204" pitchFamily="34" charset="0"/>
              <a:cs typeface="Arial" panose="020B0604020202020204" pitchFamily="34" charset="0"/>
            </a:endParaRPr>
          </a:p>
          <a:p>
            <a:pPr lvl="0">
              <a:buFontTx/>
              <a:buChar char="-"/>
            </a:pPr>
            <a:r>
              <a:rPr lang="it-IT" sz="2000" dirty="0" smtClean="0">
                <a:latin typeface="Arial" panose="020B0604020202020204" pitchFamily="34" charset="0"/>
                <a:cs typeface="Arial" panose="020B0604020202020204" pitchFamily="34" charset="0"/>
              </a:rPr>
              <a:t>Dosaggio </a:t>
            </a:r>
            <a:r>
              <a:rPr lang="it-IT" sz="2000" dirty="0">
                <a:latin typeface="Arial" panose="020B0604020202020204" pitchFamily="34" charset="0"/>
                <a:cs typeface="Arial" panose="020B0604020202020204" pitchFamily="34" charset="0"/>
              </a:rPr>
              <a:t>di renina, aldosterone, </a:t>
            </a:r>
            <a:r>
              <a:rPr lang="it-IT" sz="2000" dirty="0" err="1">
                <a:latin typeface="Arial" panose="020B0604020202020204" pitchFamily="34" charset="0"/>
                <a:cs typeface="Arial" panose="020B0604020202020204" pitchFamily="34" charset="0"/>
              </a:rPr>
              <a:t>corticosteroiodi</a:t>
            </a:r>
            <a:r>
              <a:rPr lang="it-IT" sz="2000" dirty="0">
                <a:latin typeface="Arial" panose="020B0604020202020204" pitchFamily="34" charset="0"/>
                <a:cs typeface="Arial" panose="020B0604020202020204" pitchFamily="34" charset="0"/>
              </a:rPr>
              <a:t> e </a:t>
            </a:r>
            <a:r>
              <a:rPr lang="it-IT" sz="2000" dirty="0" smtClean="0">
                <a:latin typeface="Arial" panose="020B0604020202020204" pitchFamily="34" charset="0"/>
                <a:cs typeface="Arial" panose="020B0604020202020204" pitchFamily="34" charset="0"/>
              </a:rPr>
              <a:t>catecolamine</a:t>
            </a:r>
          </a:p>
          <a:p>
            <a:pPr lvl="0">
              <a:buFontTx/>
              <a:buChar char="-"/>
            </a:pPr>
            <a:r>
              <a:rPr lang="it-IT" sz="2000" dirty="0" smtClean="0">
                <a:latin typeface="Arial" panose="020B0604020202020204" pitchFamily="34" charset="0"/>
                <a:cs typeface="Arial" panose="020B0604020202020204" pitchFamily="34" charset="0"/>
              </a:rPr>
              <a:t>aortografia </a:t>
            </a:r>
            <a:r>
              <a:rPr lang="it-IT" sz="2000" dirty="0">
                <a:latin typeface="Arial" panose="020B0604020202020204" pitchFamily="34" charset="0"/>
                <a:cs typeface="Arial" panose="020B0604020202020204" pitchFamily="34" charset="0"/>
              </a:rPr>
              <a:t>ed arteriografia </a:t>
            </a:r>
            <a:r>
              <a:rPr lang="it-IT" sz="2000" dirty="0" smtClean="0">
                <a:latin typeface="Arial" panose="020B0604020202020204" pitchFamily="34" charset="0"/>
                <a:cs typeface="Arial" panose="020B0604020202020204" pitchFamily="34" charset="0"/>
              </a:rPr>
              <a:t>renale</a:t>
            </a:r>
          </a:p>
          <a:p>
            <a:pPr lvl="0">
              <a:buFontTx/>
              <a:buChar char="-"/>
            </a:pPr>
            <a:r>
              <a:rPr lang="it-IT" sz="2000" dirty="0" smtClean="0">
                <a:latin typeface="Arial" panose="020B0604020202020204" pitchFamily="34" charset="0"/>
                <a:cs typeface="Arial" panose="020B0604020202020204" pitchFamily="34" charset="0"/>
              </a:rPr>
              <a:t>ecodoppler </a:t>
            </a:r>
            <a:r>
              <a:rPr lang="it-IT" sz="2000" dirty="0" err="1">
                <a:latin typeface="Arial" panose="020B0604020202020204" pitchFamily="34" charset="0"/>
                <a:cs typeface="Arial" panose="020B0604020202020204" pitchFamily="34" charset="0"/>
              </a:rPr>
              <a:t>velocimetrico</a:t>
            </a:r>
            <a:r>
              <a:rPr lang="it-IT" sz="2000" dirty="0">
                <a:latin typeface="Arial" panose="020B0604020202020204" pitchFamily="34" charset="0"/>
                <a:cs typeface="Arial" panose="020B0604020202020204" pitchFamily="34" charset="0"/>
              </a:rPr>
              <a:t> delle arterie </a:t>
            </a:r>
            <a:r>
              <a:rPr lang="it-IT" sz="2000" dirty="0" smtClean="0">
                <a:latin typeface="Arial" panose="020B0604020202020204" pitchFamily="34" charset="0"/>
                <a:cs typeface="Arial" panose="020B0604020202020204" pitchFamily="34" charset="0"/>
              </a:rPr>
              <a:t>renali</a:t>
            </a:r>
          </a:p>
          <a:p>
            <a:pPr lvl="0">
              <a:buFontTx/>
              <a:buChar char="-"/>
            </a:pPr>
            <a:r>
              <a:rPr lang="it-IT" sz="2000" dirty="0" smtClean="0">
                <a:latin typeface="Arial" panose="020B0604020202020204" pitchFamily="34" charset="0"/>
                <a:cs typeface="Arial" panose="020B0604020202020204" pitchFamily="34" charset="0"/>
              </a:rPr>
              <a:t>scintigrafia </a:t>
            </a:r>
            <a:r>
              <a:rPr lang="it-IT" sz="2000" dirty="0">
                <a:latin typeface="Arial" panose="020B0604020202020204" pitchFamily="34" charset="0"/>
                <a:cs typeface="Arial" panose="020B0604020202020204" pitchFamily="34" charset="0"/>
              </a:rPr>
              <a:t>renale e </a:t>
            </a:r>
            <a:r>
              <a:rPr lang="it-IT" sz="2000" dirty="0" smtClean="0">
                <a:latin typeface="Arial" panose="020B0604020202020204" pitchFamily="34" charset="0"/>
                <a:cs typeface="Arial" panose="020B0604020202020204" pitchFamily="34" charset="0"/>
              </a:rPr>
              <a:t>surrenale</a:t>
            </a:r>
          </a:p>
          <a:p>
            <a:pPr lvl="0">
              <a:buFontTx/>
              <a:buChar char="-"/>
            </a:pPr>
            <a:r>
              <a:rPr lang="it-IT" sz="2000" dirty="0" smtClean="0">
                <a:latin typeface="Arial" panose="020B0604020202020204" pitchFamily="34" charset="0"/>
                <a:cs typeface="Arial" panose="020B0604020202020204" pitchFamily="34" charset="0"/>
              </a:rPr>
              <a:t>tomografia </a:t>
            </a:r>
            <a:r>
              <a:rPr lang="it-IT" sz="2000" dirty="0">
                <a:latin typeface="Arial" panose="020B0604020202020204" pitchFamily="34" charset="0"/>
                <a:cs typeface="Arial" panose="020B0604020202020204" pitchFamily="34" charset="0"/>
              </a:rPr>
              <a:t>assiale computerizzata (TAC</a:t>
            </a:r>
            <a:r>
              <a:rPr lang="it-IT" sz="2000" dirty="0" smtClean="0">
                <a:latin typeface="Arial" panose="020B0604020202020204" pitchFamily="34" charset="0"/>
                <a:cs typeface="Arial" panose="020B0604020202020204" pitchFamily="34" charset="0"/>
              </a:rPr>
              <a:t>)</a:t>
            </a:r>
            <a:endParaRPr lang="it-IT" sz="2000" dirty="0">
              <a:latin typeface="Arial" panose="020B0604020202020204" pitchFamily="34" charset="0"/>
              <a:cs typeface="Arial" panose="020B0604020202020204" pitchFamily="34" charset="0"/>
            </a:endParaRPr>
          </a:p>
          <a:p>
            <a:pPr marL="0" indent="0">
              <a:buNone/>
            </a:pPr>
            <a:r>
              <a:rPr lang="it-IT" sz="2000" dirty="0">
                <a:latin typeface="Arial" panose="020B0604020202020204" pitchFamily="34" charset="0"/>
                <a:cs typeface="Arial" panose="020B0604020202020204" pitchFamily="34" charset="0"/>
              </a:rPr>
              <a:t> </a:t>
            </a:r>
          </a:p>
          <a:p>
            <a:pPr marL="0" indent="0">
              <a:buNone/>
            </a:pPr>
            <a:r>
              <a:rPr lang="it-IT" sz="2000" dirty="0">
                <a:latin typeface="Arial" panose="020B0604020202020204" pitchFamily="34" charset="0"/>
                <a:cs typeface="Arial" panose="020B0604020202020204" pitchFamily="34" charset="0"/>
              </a:rPr>
              <a:t>Si ricorda invece che l'esecuzione dell'</a:t>
            </a:r>
            <a:r>
              <a:rPr lang="it-IT" sz="2000" b="1" dirty="0">
                <a:latin typeface="Arial" panose="020B0604020202020204" pitchFamily="34" charset="0"/>
                <a:cs typeface="Arial" panose="020B0604020202020204" pitchFamily="34" charset="0"/>
              </a:rPr>
              <a:t>ecocardiografia </a:t>
            </a:r>
            <a:r>
              <a:rPr lang="it-IT" sz="2000" dirty="0">
                <a:latin typeface="Arial" panose="020B0604020202020204" pitchFamily="34" charset="0"/>
                <a:cs typeface="Arial" panose="020B0604020202020204" pitchFamily="34" charset="0"/>
              </a:rPr>
              <a:t>nei pazienti ipertesi  va riservata ai seguenti </a:t>
            </a:r>
            <a:r>
              <a:rPr lang="it-IT" sz="2000" dirty="0" smtClean="0">
                <a:latin typeface="Arial" panose="020B0604020202020204" pitchFamily="34" charset="0"/>
                <a:cs typeface="Arial" panose="020B0604020202020204" pitchFamily="34" charset="0"/>
              </a:rPr>
              <a:t>casi </a:t>
            </a:r>
            <a:endParaRPr lang="it-IT" sz="2000" dirty="0">
              <a:latin typeface="Arial" panose="020B0604020202020204" pitchFamily="34" charset="0"/>
              <a:cs typeface="Arial" panose="020B0604020202020204" pitchFamily="34" charset="0"/>
            </a:endParaRPr>
          </a:p>
          <a:p>
            <a:pPr marL="0" lvl="0" indent="0">
              <a:buNone/>
            </a:pPr>
            <a:r>
              <a:rPr lang="it-IT" sz="2000" dirty="0" smtClean="0">
                <a:latin typeface="Arial" panose="020B0604020202020204" pitchFamily="34" charset="0"/>
                <a:cs typeface="Arial" panose="020B0604020202020204" pitchFamily="34" charset="0"/>
              </a:rPr>
              <a:t>- Ipertensione </a:t>
            </a:r>
            <a:r>
              <a:rPr lang="it-IT" sz="2000" dirty="0" err="1">
                <a:latin typeface="Arial" panose="020B0604020202020204" pitchFamily="34" charset="0"/>
                <a:cs typeface="Arial" panose="020B0604020202020204" pitchFamily="34" charset="0"/>
              </a:rPr>
              <a:t>sisto</a:t>
            </a:r>
            <a:r>
              <a:rPr lang="it-IT" sz="2000" dirty="0">
                <a:latin typeface="Arial" panose="020B0604020202020204" pitchFamily="34" charset="0"/>
                <a:cs typeface="Arial" panose="020B0604020202020204" pitchFamily="34" charset="0"/>
              </a:rPr>
              <a:t> – diastolica grave (PAD &gt; =115 </a:t>
            </a:r>
            <a:r>
              <a:rPr lang="it-IT" sz="2000" dirty="0" err="1">
                <a:latin typeface="Arial" panose="020B0604020202020204" pitchFamily="34" charset="0"/>
                <a:cs typeface="Arial" panose="020B0604020202020204" pitchFamily="34" charset="0"/>
              </a:rPr>
              <a:t>mmHg</a:t>
            </a:r>
            <a:r>
              <a:rPr lang="it-IT" sz="2000" dirty="0">
                <a:latin typeface="Arial" panose="020B0604020202020204" pitchFamily="34" charset="0"/>
                <a:cs typeface="Arial" panose="020B0604020202020204" pitchFamily="34" charset="0"/>
              </a:rPr>
              <a:t>);</a:t>
            </a:r>
          </a:p>
          <a:p>
            <a:pPr marL="0" lvl="0" indent="0">
              <a:buNone/>
            </a:pPr>
            <a:r>
              <a:rPr lang="it-IT" sz="2000" dirty="0" smtClean="0">
                <a:latin typeface="Arial" panose="020B0604020202020204" pitchFamily="34" charset="0"/>
                <a:cs typeface="Arial" panose="020B0604020202020204" pitchFamily="34" charset="0"/>
              </a:rPr>
              <a:t>- in </a:t>
            </a:r>
            <a:r>
              <a:rPr lang="it-IT" sz="2000" dirty="0">
                <a:latin typeface="Arial" panose="020B0604020202020204" pitchFamily="34" charset="0"/>
                <a:cs typeface="Arial" panose="020B0604020202020204" pitchFamily="34" charset="0"/>
              </a:rPr>
              <a:t>caso di danno d’organo con o senza sintomi associati  </a:t>
            </a:r>
          </a:p>
          <a:p>
            <a:pPr marL="0" lvl="0" indent="0">
              <a:buNone/>
            </a:pPr>
            <a:r>
              <a:rPr lang="it-IT" sz="2000" dirty="0" smtClean="0">
                <a:latin typeface="Arial" panose="020B0604020202020204" pitchFamily="34" charset="0"/>
                <a:cs typeface="Arial" panose="020B0604020202020204" pitchFamily="34" charset="0"/>
              </a:rPr>
              <a:t>- in </a:t>
            </a:r>
            <a:r>
              <a:rPr lang="it-IT" sz="2000" dirty="0">
                <a:latin typeface="Arial" panose="020B0604020202020204" pitchFamily="34" charset="0"/>
                <a:cs typeface="Arial" panose="020B0604020202020204" pitchFamily="34" charset="0"/>
              </a:rPr>
              <a:t>presenza di condizioni di rischio cardiovascolare molto </a:t>
            </a:r>
            <a:r>
              <a:rPr lang="it-IT" sz="2000" dirty="0" smtClean="0">
                <a:latin typeface="Arial" panose="020B0604020202020204" pitchFamily="34" charset="0"/>
                <a:cs typeface="Arial" panose="020B0604020202020204" pitchFamily="34" charset="0"/>
              </a:rPr>
              <a:t>elevato</a:t>
            </a:r>
            <a:endParaRPr lang="it-IT" sz="2000" dirty="0">
              <a:latin typeface="Arial" panose="020B0604020202020204" pitchFamily="34" charset="0"/>
              <a:cs typeface="Arial" panose="020B0604020202020204" pitchFamily="34" charset="0"/>
            </a:endParaRPr>
          </a:p>
          <a:p>
            <a:pPr marL="0" lvl="0" indent="0">
              <a:buNone/>
            </a:pPr>
            <a:r>
              <a:rPr lang="it-IT" sz="2000" dirty="0" smtClean="0">
                <a:latin typeface="Arial" panose="020B0604020202020204" pitchFamily="34" charset="0"/>
                <a:cs typeface="Arial" panose="020B0604020202020204" pitchFamily="34" charset="0"/>
              </a:rPr>
              <a:t>- in </a:t>
            </a:r>
            <a:r>
              <a:rPr lang="it-IT" sz="2000" dirty="0">
                <a:latin typeface="Arial" panose="020B0604020202020204" pitchFamily="34" charset="0"/>
                <a:cs typeface="Arial" panose="020B0604020202020204" pitchFamily="34" charset="0"/>
              </a:rPr>
              <a:t>caso di insorgenza di sintomi a carico dell’apparato </a:t>
            </a:r>
            <a:r>
              <a:rPr lang="it-IT" sz="2000" dirty="0" smtClean="0">
                <a:latin typeface="Arial" panose="020B0604020202020204" pitchFamily="34" charset="0"/>
                <a:cs typeface="Arial" panose="020B0604020202020204" pitchFamily="34" charset="0"/>
              </a:rPr>
              <a:t>cardiovascolare</a:t>
            </a:r>
            <a:endParaRPr lang="it-IT" sz="2000" dirty="0">
              <a:latin typeface="Arial" panose="020B0604020202020204" pitchFamily="34" charset="0"/>
              <a:cs typeface="Arial" panose="020B0604020202020204" pitchFamily="34" charset="0"/>
            </a:endParaRPr>
          </a:p>
          <a:p>
            <a:pPr marL="0" lvl="0" indent="0">
              <a:buNone/>
            </a:pPr>
            <a:r>
              <a:rPr lang="it-IT" sz="2000" dirty="0" smtClean="0">
                <a:latin typeface="Arial" panose="020B0604020202020204" pitchFamily="34" charset="0"/>
                <a:cs typeface="Arial" panose="020B0604020202020204" pitchFamily="34" charset="0"/>
              </a:rPr>
              <a:t>- in </a:t>
            </a:r>
            <a:r>
              <a:rPr lang="it-IT" sz="2000" dirty="0">
                <a:latin typeface="Arial" panose="020B0604020202020204" pitchFamily="34" charset="0"/>
                <a:cs typeface="Arial" panose="020B0604020202020204" pitchFamily="34" charset="0"/>
              </a:rPr>
              <a:t>caso di dubbio circa l’inizio della terapia </a:t>
            </a:r>
            <a:r>
              <a:rPr lang="it-IT" sz="2000" dirty="0" smtClean="0">
                <a:latin typeface="Arial" panose="020B0604020202020204" pitchFamily="34" charset="0"/>
                <a:cs typeface="Arial" panose="020B0604020202020204" pitchFamily="34" charset="0"/>
              </a:rPr>
              <a:t>farmacologica</a:t>
            </a:r>
            <a:endParaRPr lang="it-IT" sz="2000" dirty="0">
              <a:latin typeface="Arial" panose="020B0604020202020204" pitchFamily="34" charset="0"/>
              <a:cs typeface="Arial" panose="020B0604020202020204" pitchFamily="34" charset="0"/>
            </a:endParaRPr>
          </a:p>
          <a:p>
            <a:pPr marL="0" indent="0">
              <a:buNone/>
            </a:pP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279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08720"/>
            <a:ext cx="8784975"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35496" y="251937"/>
            <a:ext cx="9108504" cy="584775"/>
          </a:xfrm>
          <a:prstGeom prst="rect">
            <a:avLst/>
          </a:prstGeom>
          <a:ln w="19050">
            <a:solidFill>
              <a:srgbClr val="0070C0"/>
            </a:solidFill>
          </a:ln>
        </p:spPr>
        <p:txBody>
          <a:bodyPr wrap="square">
            <a:spAutoFit/>
          </a:bodyPr>
          <a:lstStyle/>
          <a:p>
            <a:pPr algn="ctr"/>
            <a:r>
              <a:rPr lang="it-IT" sz="3200" b="1" dirty="0" smtClean="0">
                <a:latin typeface="Arial" panose="020B0604020202020204" pitchFamily="34" charset="0"/>
                <a:cs typeface="Arial" panose="020B0604020202020204" pitchFamily="34" charset="0"/>
              </a:rPr>
              <a:t>Ipertensione Arteriosa: indagini strumentali</a:t>
            </a:r>
            <a:endParaRPr lang="it-IT" sz="3200" b="1" dirty="0">
              <a:latin typeface="Arial" panose="020B0604020202020204" pitchFamily="34" charset="0"/>
              <a:cs typeface="Arial" panose="020B0604020202020204" pitchFamily="34" charset="0"/>
            </a:endParaRPr>
          </a:p>
        </p:txBody>
      </p:sp>
      <p:cxnSp>
        <p:nvCxnSpPr>
          <p:cNvPr id="4" name="Connettore 1 3"/>
          <p:cNvCxnSpPr/>
          <p:nvPr/>
        </p:nvCxnSpPr>
        <p:spPr>
          <a:xfrm>
            <a:off x="323528" y="2204864"/>
            <a:ext cx="57606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395536" y="2420888"/>
            <a:ext cx="29523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395536" y="3356992"/>
            <a:ext cx="57606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323528" y="3573016"/>
            <a:ext cx="50405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323528" y="5157192"/>
            <a:ext cx="59766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233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144000"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35496" y="251937"/>
            <a:ext cx="9108504" cy="584775"/>
          </a:xfrm>
          <a:prstGeom prst="rect">
            <a:avLst/>
          </a:prstGeom>
          <a:ln w="19050">
            <a:solidFill>
              <a:srgbClr val="0070C0"/>
            </a:solidFill>
          </a:ln>
        </p:spPr>
        <p:txBody>
          <a:bodyPr wrap="square">
            <a:spAutoFit/>
          </a:bodyPr>
          <a:lstStyle/>
          <a:p>
            <a:pPr algn="ctr"/>
            <a:r>
              <a:rPr lang="it-IT" sz="3200" b="1" dirty="0" smtClean="0">
                <a:latin typeface="Arial" panose="020B0604020202020204" pitchFamily="34" charset="0"/>
                <a:cs typeface="Arial" panose="020B0604020202020204" pitchFamily="34" charset="0"/>
              </a:rPr>
              <a:t>Ipertensione Arteriosa: indagini strumentali</a:t>
            </a:r>
            <a:endParaRPr lang="it-IT" sz="3200" b="1" dirty="0">
              <a:latin typeface="Arial" panose="020B0604020202020204" pitchFamily="34" charset="0"/>
              <a:cs typeface="Arial" panose="020B0604020202020204" pitchFamily="34" charset="0"/>
            </a:endParaRPr>
          </a:p>
        </p:txBody>
      </p:sp>
      <p:cxnSp>
        <p:nvCxnSpPr>
          <p:cNvPr id="5" name="Connettore 1 4"/>
          <p:cNvCxnSpPr/>
          <p:nvPr/>
        </p:nvCxnSpPr>
        <p:spPr>
          <a:xfrm>
            <a:off x="179512" y="1556792"/>
            <a:ext cx="59766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107504" y="1844824"/>
            <a:ext cx="5760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179512" y="2204864"/>
            <a:ext cx="57606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79512" y="2489335"/>
            <a:ext cx="10801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179512" y="2852936"/>
            <a:ext cx="62646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179512" y="3140968"/>
            <a:ext cx="30603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148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1158999"/>
            <a:ext cx="8424936" cy="646331"/>
          </a:xfrm>
          <a:prstGeom prst="rect">
            <a:avLst/>
          </a:prstGeom>
        </p:spPr>
        <p:txBody>
          <a:bodyPr wrap="square">
            <a:spAutoFit/>
          </a:bodyPr>
          <a:lstStyle/>
          <a:p>
            <a:r>
              <a:rPr lang="it-IT" dirty="0" smtClean="0"/>
              <a:t/>
            </a:r>
            <a:br>
              <a:rPr lang="it-IT" dirty="0" smtClean="0"/>
            </a:br>
            <a:endParaRPr lang="it-IT" dirty="0"/>
          </a:p>
        </p:txBody>
      </p:sp>
      <p:sp>
        <p:nvSpPr>
          <p:cNvPr id="3" name="Rettangolo 2"/>
          <p:cNvSpPr/>
          <p:nvPr/>
        </p:nvSpPr>
        <p:spPr>
          <a:xfrm>
            <a:off x="251520" y="116632"/>
            <a:ext cx="8640960" cy="584775"/>
          </a:xfrm>
          <a:prstGeom prst="rect">
            <a:avLst/>
          </a:prstGeom>
          <a:ln w="19050">
            <a:solidFill>
              <a:srgbClr val="0070C0"/>
            </a:solidFill>
          </a:ln>
        </p:spPr>
        <p:txBody>
          <a:bodyPr wrap="square">
            <a:spAutoFit/>
          </a:bodyPr>
          <a:lstStyle/>
          <a:p>
            <a:pPr algn="ctr"/>
            <a:r>
              <a:rPr lang="it-IT" sz="3200" b="1" dirty="0">
                <a:latin typeface="Arial" panose="020B0604020202020204" pitchFamily="34" charset="0"/>
                <a:cs typeface="Arial" panose="020B0604020202020204" pitchFamily="34" charset="0"/>
              </a:rPr>
              <a:t>I</a:t>
            </a:r>
            <a:r>
              <a:rPr lang="it-IT" sz="3200" b="1" dirty="0" smtClean="0">
                <a:latin typeface="Arial" panose="020B0604020202020204" pitchFamily="34" charset="0"/>
                <a:cs typeface="Arial" panose="020B0604020202020204" pitchFamily="34" charset="0"/>
              </a:rPr>
              <a:t>pertensione Arteriosa</a:t>
            </a:r>
            <a:endParaRPr lang="it-IT" sz="3200" b="1" dirty="0">
              <a:latin typeface="Arial" panose="020B0604020202020204" pitchFamily="34" charset="0"/>
              <a:cs typeface="Arial" panose="020B0604020202020204" pitchFamily="34" charset="0"/>
            </a:endParaRPr>
          </a:p>
        </p:txBody>
      </p:sp>
      <p:pic>
        <p:nvPicPr>
          <p:cNvPr id="6" name="Picture 3"/>
          <p:cNvPicPr>
            <a:picLocks noChangeAspect="1" noChangeArrowheads="1"/>
          </p:cNvPicPr>
          <p:nvPr/>
        </p:nvPicPr>
        <p:blipFill>
          <a:blip r:embed="rId3" cstate="print"/>
          <a:srcRect/>
          <a:stretch>
            <a:fillRect/>
          </a:stretch>
        </p:blipFill>
        <p:spPr bwMode="auto">
          <a:xfrm>
            <a:off x="251520" y="1118196"/>
            <a:ext cx="3968199" cy="5119116"/>
          </a:xfrm>
          <a:prstGeom prst="rect">
            <a:avLst/>
          </a:prstGeom>
          <a:noFill/>
          <a:ln w="9525">
            <a:noFill/>
            <a:miter lim="800000"/>
            <a:headEnd/>
            <a:tailEnd/>
          </a:ln>
        </p:spPr>
      </p:pic>
      <p:sp>
        <p:nvSpPr>
          <p:cNvPr id="8" name="Rettangolo 7"/>
          <p:cNvSpPr/>
          <p:nvPr/>
        </p:nvSpPr>
        <p:spPr>
          <a:xfrm>
            <a:off x="4320480" y="1196752"/>
            <a:ext cx="4823520" cy="5324535"/>
          </a:xfrm>
          <a:prstGeom prst="rect">
            <a:avLst/>
          </a:prstGeom>
        </p:spPr>
        <p:txBody>
          <a:bodyPr wrap="square">
            <a:spAutoFit/>
          </a:bodyPr>
          <a:lstStyle/>
          <a:p>
            <a:pPr algn="just"/>
            <a:r>
              <a:rPr lang="it-IT" sz="2000" dirty="0" smtClean="0">
                <a:latin typeface="Arial" panose="020B0604020202020204" pitchFamily="34" charset="0"/>
                <a:cs typeface="Arial" panose="020B0604020202020204" pitchFamily="34" charset="0"/>
              </a:rPr>
              <a:t>Stime </a:t>
            </a:r>
            <a:r>
              <a:rPr lang="it-IT" sz="2000" dirty="0">
                <a:latin typeface="Arial" panose="020B0604020202020204" pitchFamily="34" charset="0"/>
                <a:cs typeface="Arial" panose="020B0604020202020204" pitchFamily="34" charset="0"/>
              </a:rPr>
              <a:t>del rischio cardiovascolare datate di </a:t>
            </a:r>
            <a:r>
              <a:rPr lang="it-IT" sz="2000" dirty="0" smtClean="0">
                <a:latin typeface="Arial" panose="020B0604020202020204" pitchFamily="34" charset="0"/>
                <a:cs typeface="Arial" panose="020B0604020202020204" pitchFamily="34" charset="0"/>
              </a:rPr>
              <a:t>oltre 40 </a:t>
            </a:r>
            <a:r>
              <a:rPr lang="it-IT" sz="2000" dirty="0">
                <a:latin typeface="Arial" panose="020B0604020202020204" pitchFamily="34" charset="0"/>
                <a:cs typeface="Arial" panose="020B0604020202020204" pitchFamily="34" charset="0"/>
              </a:rPr>
              <a:t>anni condotte </a:t>
            </a:r>
            <a:r>
              <a:rPr lang="it-IT" sz="2000" dirty="0" smtClean="0">
                <a:latin typeface="Arial" panose="020B0604020202020204" pitchFamily="34" charset="0"/>
                <a:cs typeface="Arial" panose="020B0604020202020204" pitchFamily="34" charset="0"/>
              </a:rPr>
              <a:t>da compagnie di assicurazioni americane, avevano</a:t>
            </a:r>
            <a:r>
              <a:rPr lang="it-IT" sz="2000" dirty="0">
                <a:latin typeface="Arial" panose="020B0604020202020204" pitchFamily="34" charset="0"/>
                <a:cs typeface="Arial" panose="020B0604020202020204" pitchFamily="34" charset="0"/>
              </a:rPr>
              <a:t>, già nel 1962, messo in evidenza come </a:t>
            </a:r>
            <a:r>
              <a:rPr lang="it-IT" sz="2000" dirty="0" smtClean="0">
                <a:latin typeface="Arial" panose="020B0604020202020204" pitchFamily="34" charset="0"/>
                <a:cs typeface="Arial" panose="020B0604020202020204" pitchFamily="34" charset="0"/>
              </a:rPr>
              <a:t>la pressione </a:t>
            </a:r>
            <a:r>
              <a:rPr lang="it-IT" sz="2000" dirty="0">
                <a:latin typeface="Arial" panose="020B0604020202020204" pitchFamily="34" charset="0"/>
                <a:cs typeface="Arial" panose="020B0604020202020204" pitchFamily="34" charset="0"/>
              </a:rPr>
              <a:t>sistolica, a valori peraltro non molto </a:t>
            </a:r>
            <a:r>
              <a:rPr lang="it-IT" sz="2000" dirty="0" smtClean="0">
                <a:latin typeface="Arial" panose="020B0604020202020204" pitchFamily="34" charset="0"/>
                <a:cs typeface="Arial" panose="020B0604020202020204" pitchFamily="34" charset="0"/>
              </a:rPr>
              <a:t>elevati, </a:t>
            </a:r>
            <a:r>
              <a:rPr lang="it-IT" sz="2000" dirty="0">
                <a:latin typeface="Arial" panose="020B0604020202020204" pitchFamily="34" charset="0"/>
                <a:cs typeface="Arial" panose="020B0604020202020204" pitchFamily="34" charset="0"/>
              </a:rPr>
              <a:t>era un fattore di rischio </a:t>
            </a:r>
            <a:r>
              <a:rPr lang="it-IT" sz="2000" dirty="0" smtClean="0">
                <a:latin typeface="Arial" panose="020B0604020202020204" pitchFamily="34" charset="0"/>
                <a:cs typeface="Arial" panose="020B0604020202020204" pitchFamily="34" charset="0"/>
              </a:rPr>
              <a:t>indipendente di  mortalità </a:t>
            </a:r>
            <a:r>
              <a:rPr lang="it-IT" sz="2000" dirty="0">
                <a:latin typeface="Arial" panose="020B0604020202020204" pitchFamily="34" charset="0"/>
                <a:cs typeface="Arial" panose="020B0604020202020204" pitchFamily="34" charset="0"/>
              </a:rPr>
              <a:t>cardio e cerebrovascolare. </a:t>
            </a:r>
            <a:endParaRPr lang="it-IT" sz="2000" dirty="0" smtClean="0">
              <a:latin typeface="Arial" panose="020B0604020202020204" pitchFamily="34" charset="0"/>
              <a:cs typeface="Arial" panose="020B0604020202020204" pitchFamily="34" charset="0"/>
            </a:endParaRPr>
          </a:p>
          <a:p>
            <a:pPr algn="just"/>
            <a:endParaRPr lang="it-IT" sz="2000" dirty="0" smtClean="0">
              <a:latin typeface="Arial" panose="020B0604020202020204" pitchFamily="34" charset="0"/>
              <a:cs typeface="Arial" panose="020B0604020202020204" pitchFamily="34" charset="0"/>
            </a:endParaRPr>
          </a:p>
          <a:p>
            <a:pPr algn="just"/>
            <a:endParaRPr lang="it-IT" sz="2000" dirty="0">
              <a:latin typeface="Arial" panose="020B0604020202020204" pitchFamily="34" charset="0"/>
              <a:cs typeface="Arial" panose="020B0604020202020204" pitchFamily="34" charset="0"/>
            </a:endParaRPr>
          </a:p>
          <a:p>
            <a:pPr algn="just"/>
            <a:endParaRPr lang="it-IT" sz="2000" dirty="0" smtClean="0">
              <a:latin typeface="Arial" panose="020B0604020202020204" pitchFamily="34" charset="0"/>
              <a:cs typeface="Arial" panose="020B0604020202020204" pitchFamily="34" charset="0"/>
            </a:endParaRPr>
          </a:p>
          <a:p>
            <a:pPr algn="just"/>
            <a:r>
              <a:rPr lang="it-IT" sz="2000" dirty="0" smtClean="0">
                <a:latin typeface="Arial" panose="020B0604020202020204" pitchFamily="34" charset="0"/>
                <a:cs typeface="Arial" panose="020B0604020202020204" pitchFamily="34" charset="0"/>
              </a:rPr>
              <a:t>Questo dato </a:t>
            </a:r>
            <a:r>
              <a:rPr lang="it-IT" sz="2000" dirty="0">
                <a:latin typeface="Arial" panose="020B0604020202020204" pitchFamily="34" charset="0"/>
                <a:cs typeface="Arial" panose="020B0604020202020204" pitchFamily="34" charset="0"/>
              </a:rPr>
              <a:t>è stato poi completamente ignorato, fino </a:t>
            </a:r>
            <a:r>
              <a:rPr lang="it-IT" sz="2000" dirty="0" smtClean="0">
                <a:latin typeface="Arial" panose="020B0604020202020204" pitchFamily="34" charset="0"/>
                <a:cs typeface="Arial" panose="020B0604020202020204" pitchFamily="34" charset="0"/>
              </a:rPr>
              <a:t>addirittura agli </a:t>
            </a:r>
            <a:r>
              <a:rPr lang="it-IT" sz="2000" dirty="0">
                <a:latin typeface="Arial" panose="020B0604020202020204" pitchFamily="34" charset="0"/>
                <a:cs typeface="Arial" panose="020B0604020202020204" pitchFamily="34" charset="0"/>
              </a:rPr>
              <a:t>inizi degli anni ’90, quando la </a:t>
            </a:r>
            <a:r>
              <a:rPr lang="it-IT" sz="2000" dirty="0" smtClean="0">
                <a:latin typeface="Arial" panose="020B0604020202020204" pitchFamily="34" charset="0"/>
                <a:cs typeface="Arial" panose="020B0604020202020204" pitchFamily="34" charset="0"/>
              </a:rPr>
              <a:t>pubblicazione dello </a:t>
            </a:r>
            <a:r>
              <a:rPr lang="it-IT" sz="2000" dirty="0">
                <a:latin typeface="Arial" panose="020B0604020202020204" pitchFamily="34" charset="0"/>
                <a:cs typeface="Arial" panose="020B0604020202020204" pitchFamily="34" charset="0"/>
              </a:rPr>
              <a:t>studio SHEP (</a:t>
            </a:r>
            <a:r>
              <a:rPr lang="it-IT" sz="2000" dirty="0" err="1">
                <a:latin typeface="Arial" panose="020B0604020202020204" pitchFamily="34" charset="0"/>
                <a:cs typeface="Arial" panose="020B0604020202020204" pitchFamily="34" charset="0"/>
              </a:rPr>
              <a:t>Systolic</a:t>
            </a:r>
            <a:r>
              <a:rPr lang="it-IT" sz="2000" dirty="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Hypertension</a:t>
            </a:r>
            <a:r>
              <a:rPr lang="it-IT" sz="2000" dirty="0" smtClean="0">
                <a:latin typeface="Arial" panose="020B0604020202020204" pitchFamily="34" charset="0"/>
                <a:cs typeface="Arial" panose="020B0604020202020204" pitchFamily="34" charset="0"/>
              </a:rPr>
              <a:t> in </a:t>
            </a:r>
            <a:r>
              <a:rPr lang="it-IT" sz="2000" dirty="0">
                <a:latin typeface="Arial" panose="020B0604020202020204" pitchFamily="34" charset="0"/>
                <a:cs typeface="Arial" panose="020B0604020202020204" pitchFamily="34" charset="0"/>
              </a:rPr>
              <a:t>the </a:t>
            </a:r>
            <a:r>
              <a:rPr lang="it-IT" sz="2000" dirty="0" err="1">
                <a:latin typeface="Arial" panose="020B0604020202020204" pitchFamily="34" charset="0"/>
                <a:cs typeface="Arial" panose="020B0604020202020204" pitchFamily="34" charset="0"/>
              </a:rPr>
              <a:t>Elderly</a:t>
            </a:r>
            <a:r>
              <a:rPr lang="it-IT" sz="2000" dirty="0">
                <a:latin typeface="Arial" panose="020B0604020202020204" pitchFamily="34" charset="0"/>
                <a:cs typeface="Arial" panose="020B0604020202020204" pitchFamily="34" charset="0"/>
              </a:rPr>
              <a:t> Program</a:t>
            </a:r>
            <a:r>
              <a:rPr lang="it-IT" sz="2000" dirty="0" smtClean="0">
                <a:latin typeface="Arial" panose="020B0604020202020204" pitchFamily="34" charset="0"/>
                <a:cs typeface="Arial" panose="020B0604020202020204" pitchFamily="34" charset="0"/>
              </a:rPr>
              <a:t>), comportò un </a:t>
            </a:r>
            <a:r>
              <a:rPr lang="it-IT" sz="2000" dirty="0">
                <a:latin typeface="Arial" panose="020B0604020202020204" pitchFamily="34" charset="0"/>
                <a:cs typeface="Arial" panose="020B0604020202020204" pitchFamily="34" charset="0"/>
              </a:rPr>
              <a:t>drastico cambiamento di opinione.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3999"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233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960267599"/>
              </p:ext>
            </p:extLst>
          </p:nvPr>
        </p:nvGraphicFramePr>
        <p:xfrm>
          <a:off x="251520" y="836712"/>
          <a:ext cx="8712968" cy="4464496"/>
        </p:xfrm>
        <a:graphic>
          <a:graphicData uri="http://schemas.openxmlformats.org/drawingml/2006/table">
            <a:tbl>
              <a:tblPr>
                <a:tableStyleId>{BDBED569-4797-4DF1-A0F4-6AAB3CD982D8}</a:tableStyleId>
              </a:tblPr>
              <a:tblGrid>
                <a:gridCol w="8712968"/>
              </a:tblGrid>
              <a:tr h="1594463">
                <a:tc>
                  <a:txBody>
                    <a:bodyPr/>
                    <a:lstStyle/>
                    <a:p>
                      <a:pPr>
                        <a:spcAft>
                          <a:spcPts val="0"/>
                        </a:spcAft>
                      </a:pPr>
                      <a:r>
                        <a:rPr lang="it-IT" sz="1800" b="1" dirty="0" smtClean="0">
                          <a:effectLst/>
                        </a:rPr>
                        <a:t>RISCHIO BASSO:</a:t>
                      </a:r>
                    </a:p>
                    <a:p>
                      <a:pPr>
                        <a:spcAft>
                          <a:spcPts val="0"/>
                        </a:spcAft>
                      </a:pPr>
                      <a:r>
                        <a:rPr lang="it-IT" sz="1800" dirty="0" smtClean="0">
                          <a:effectLst/>
                        </a:rPr>
                        <a:t>Si propone la modifica dello stile di vita.</a:t>
                      </a:r>
                    </a:p>
                    <a:p>
                      <a:pPr>
                        <a:spcAft>
                          <a:spcPts val="0"/>
                        </a:spcAft>
                      </a:pPr>
                      <a:r>
                        <a:rPr lang="it-IT" sz="1800" dirty="0" smtClean="0">
                          <a:effectLst/>
                        </a:rPr>
                        <a:t>Monitoraggio della P.A. e degli altri fattori di rischio per 3-6 mesi:</a:t>
                      </a:r>
                    </a:p>
                    <a:p>
                      <a:pPr>
                        <a:spcAft>
                          <a:spcPts val="0"/>
                        </a:spcAft>
                      </a:pPr>
                      <a:r>
                        <a:rPr lang="it-IT" sz="1800" dirty="0" smtClean="0">
                          <a:effectLst/>
                        </a:rPr>
                        <a:t>con PAS ≥ 150 o PAD ≥ 95: inizia terapia farmacologica</a:t>
                      </a:r>
                    </a:p>
                    <a:p>
                      <a:pPr>
                        <a:spcAft>
                          <a:spcPts val="0"/>
                        </a:spcAft>
                      </a:pPr>
                      <a:r>
                        <a:rPr lang="it-IT" sz="1800" dirty="0" smtClean="0">
                          <a:effectLst/>
                        </a:rPr>
                        <a:t>con PAS  &lt;  150 o PAD &lt; 95  continua il monitoraggio</a:t>
                      </a:r>
                      <a:endParaRPr lang="it-IT" sz="1800" dirty="0">
                        <a:effectLst/>
                        <a:latin typeface="Arial" panose="020B0604020202020204" pitchFamily="34" charset="0"/>
                        <a:ea typeface="Times New Roman"/>
                        <a:cs typeface="Arial" panose="020B0604020202020204" pitchFamily="34" charset="0"/>
                      </a:endParaRPr>
                    </a:p>
                  </a:txBody>
                  <a:tcPr marL="28575" marR="38100" marT="0" marB="0"/>
                </a:tc>
              </a:tr>
              <a:tr h="1594463">
                <a:tc>
                  <a:txBody>
                    <a:bodyPr/>
                    <a:lstStyle/>
                    <a:p>
                      <a:pPr>
                        <a:spcAft>
                          <a:spcPts val="0"/>
                        </a:spcAft>
                      </a:pPr>
                      <a:r>
                        <a:rPr lang="it-IT" sz="1800" b="1" dirty="0">
                          <a:effectLst/>
                        </a:rPr>
                        <a:t>RISCHIO MEDIO:</a:t>
                      </a:r>
                    </a:p>
                    <a:p>
                      <a:pPr>
                        <a:spcAft>
                          <a:spcPts val="0"/>
                        </a:spcAft>
                      </a:pPr>
                      <a:r>
                        <a:rPr lang="it-IT" sz="1800" dirty="0">
                          <a:effectLst/>
                        </a:rPr>
                        <a:t>Si propone la modifica dello stile di vita.</a:t>
                      </a:r>
                    </a:p>
                    <a:p>
                      <a:pPr>
                        <a:spcAft>
                          <a:spcPts val="0"/>
                        </a:spcAft>
                      </a:pPr>
                      <a:r>
                        <a:rPr lang="it-IT" sz="1800" dirty="0">
                          <a:effectLst/>
                        </a:rPr>
                        <a:t>Monitoraggio della P.A. e degli altri fattori di rischio per 3-6 mesi:</a:t>
                      </a:r>
                    </a:p>
                    <a:p>
                      <a:pPr>
                        <a:spcAft>
                          <a:spcPts val="0"/>
                        </a:spcAft>
                      </a:pPr>
                      <a:r>
                        <a:rPr lang="it-IT" sz="1800" dirty="0">
                          <a:effectLst/>
                        </a:rPr>
                        <a:t>con </a:t>
                      </a:r>
                      <a:r>
                        <a:rPr lang="it-IT" sz="1800" dirty="0" smtClean="0">
                          <a:effectLst/>
                        </a:rPr>
                        <a:t>PAS ≥ 140 </a:t>
                      </a:r>
                      <a:r>
                        <a:rPr lang="it-IT" sz="1800" dirty="0">
                          <a:effectLst/>
                        </a:rPr>
                        <a:t>o PAD </a:t>
                      </a:r>
                      <a:r>
                        <a:rPr lang="it-IT" sz="1800" dirty="0" smtClean="0">
                          <a:effectLst/>
                        </a:rPr>
                        <a:t>≥ </a:t>
                      </a:r>
                      <a:r>
                        <a:rPr lang="it-IT" sz="1800" dirty="0">
                          <a:effectLst/>
                        </a:rPr>
                        <a:t>90: inizia terapia farmacologica</a:t>
                      </a:r>
                    </a:p>
                    <a:p>
                      <a:pPr>
                        <a:spcAft>
                          <a:spcPts val="0"/>
                        </a:spcAft>
                      </a:pPr>
                      <a:r>
                        <a:rPr lang="it-IT" sz="1800" dirty="0">
                          <a:effectLst/>
                        </a:rPr>
                        <a:t>con PAS  &lt;  140 o PAD  &lt;  90: continua il monitoraggio</a:t>
                      </a:r>
                      <a:endParaRPr lang="it-IT" sz="1800" dirty="0">
                        <a:effectLst/>
                        <a:latin typeface="Arial" panose="020B0604020202020204" pitchFamily="34" charset="0"/>
                        <a:ea typeface="Times New Roman"/>
                        <a:cs typeface="Arial" panose="020B0604020202020204" pitchFamily="34" charset="0"/>
                      </a:endParaRPr>
                    </a:p>
                  </a:txBody>
                  <a:tcPr marL="28575" marR="38100" marT="0" marB="0"/>
                </a:tc>
              </a:tr>
              <a:tr h="637785">
                <a:tc>
                  <a:txBody>
                    <a:bodyPr/>
                    <a:lstStyle/>
                    <a:p>
                      <a:pPr>
                        <a:spcAft>
                          <a:spcPts val="0"/>
                        </a:spcAft>
                      </a:pPr>
                      <a:r>
                        <a:rPr lang="it-IT" sz="1800" b="1" dirty="0">
                          <a:effectLst/>
                        </a:rPr>
                        <a:t>RISCHIO ELEVATO:</a:t>
                      </a:r>
                    </a:p>
                    <a:p>
                      <a:pPr>
                        <a:spcAft>
                          <a:spcPts val="0"/>
                        </a:spcAft>
                      </a:pPr>
                      <a:r>
                        <a:rPr lang="it-IT" sz="1800" dirty="0">
                          <a:effectLst/>
                        </a:rPr>
                        <a:t>Inizia terapia farmacologica e si propone la modifica dello stile di vita </a:t>
                      </a:r>
                      <a:endParaRPr lang="it-IT" sz="1800" dirty="0">
                        <a:effectLst/>
                        <a:latin typeface="Arial" panose="020B0604020202020204" pitchFamily="34" charset="0"/>
                        <a:ea typeface="Times New Roman"/>
                        <a:cs typeface="Arial" panose="020B0604020202020204" pitchFamily="34" charset="0"/>
                      </a:endParaRPr>
                    </a:p>
                  </a:txBody>
                  <a:tcPr marL="28575" marR="38100" marT="0" marB="0"/>
                </a:tc>
              </a:tr>
              <a:tr h="637785">
                <a:tc>
                  <a:txBody>
                    <a:bodyPr/>
                    <a:lstStyle/>
                    <a:p>
                      <a:pPr>
                        <a:spcAft>
                          <a:spcPts val="0"/>
                        </a:spcAft>
                      </a:pPr>
                      <a:r>
                        <a:rPr lang="it-IT" sz="1800" b="1" dirty="0">
                          <a:effectLst/>
                        </a:rPr>
                        <a:t>RISCHIO MOLTO ELEVATO:</a:t>
                      </a:r>
                    </a:p>
                    <a:p>
                      <a:pPr>
                        <a:spcAft>
                          <a:spcPts val="0"/>
                        </a:spcAft>
                      </a:pPr>
                      <a:r>
                        <a:rPr lang="it-IT" sz="1800" dirty="0">
                          <a:effectLst/>
                        </a:rPr>
                        <a:t>Inizia terapia farmacologica e si propone la modifica dello stile di vita</a:t>
                      </a:r>
                      <a:endParaRPr lang="it-IT" sz="1800" dirty="0">
                        <a:effectLst/>
                        <a:latin typeface="Arial" panose="020B0604020202020204" pitchFamily="34" charset="0"/>
                        <a:ea typeface="Times New Roman"/>
                        <a:cs typeface="Arial" panose="020B0604020202020204" pitchFamily="34" charset="0"/>
                      </a:endParaRPr>
                    </a:p>
                  </a:txBody>
                  <a:tcPr marL="28575" marR="38100" marT="0" marB="0"/>
                </a:tc>
              </a:tr>
            </a:tbl>
          </a:graphicData>
        </a:graphic>
      </p:graphicFrame>
      <p:sp>
        <p:nvSpPr>
          <p:cNvPr id="6" name="Titolo 1"/>
          <p:cNvSpPr txBox="1">
            <a:spLocks/>
          </p:cNvSpPr>
          <p:nvPr/>
        </p:nvSpPr>
        <p:spPr>
          <a:xfrm>
            <a:off x="251520" y="5445224"/>
            <a:ext cx="8712968" cy="129614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1800" dirty="0" smtClean="0">
                <a:latin typeface="Arial" pitchFamily="34" charset="0"/>
                <a:ea typeface="Microsoft YaHei" pitchFamily="34" charset="-122"/>
                <a:cs typeface="Mangal" pitchFamily="18" charset="0"/>
              </a:rPr>
              <a:t>ipertesi grado 2, 3 e 1 con rischio CV elevato</a:t>
            </a:r>
            <a:br>
              <a:rPr lang="it-IT" altLang="it-IT" sz="1800" dirty="0" smtClean="0">
                <a:latin typeface="Arial" pitchFamily="34" charset="0"/>
                <a:ea typeface="Microsoft YaHei" pitchFamily="34" charset="-122"/>
                <a:cs typeface="Mangal" pitchFamily="18" charset="0"/>
              </a:rPr>
            </a:br>
            <a:r>
              <a:rPr lang="it-IT" altLang="it-IT" sz="1800" dirty="0" smtClean="0">
                <a:solidFill>
                  <a:srgbClr val="FF0000"/>
                </a:solidFill>
                <a:latin typeface="Arial" pitchFamily="34" charset="0"/>
                <a:ea typeface="Microsoft YaHei" pitchFamily="34" charset="-122"/>
                <a:cs typeface="Mangal" pitchFamily="18" charset="0"/>
              </a:rPr>
              <a:t>con farmaci subito o appena dopo il cambio di stile di vita</a:t>
            </a:r>
            <a:r>
              <a:rPr lang="it-IT" altLang="it-IT" sz="1800" dirty="0" smtClean="0">
                <a:latin typeface="Arial" pitchFamily="34" charset="0"/>
                <a:ea typeface="Microsoft YaHei" pitchFamily="34" charset="-122"/>
                <a:cs typeface="Mangal" pitchFamily="18" charset="0"/>
              </a:rPr>
              <a:t/>
            </a:r>
            <a:br>
              <a:rPr lang="it-IT" altLang="it-IT" sz="1800" dirty="0" smtClean="0">
                <a:latin typeface="Arial" pitchFamily="34" charset="0"/>
                <a:ea typeface="Microsoft YaHei" pitchFamily="34" charset="-122"/>
                <a:cs typeface="Mangal" pitchFamily="18" charset="0"/>
              </a:rPr>
            </a:br>
            <a:r>
              <a:rPr lang="it-IT" altLang="it-IT" sz="1800" dirty="0" smtClean="0">
                <a:latin typeface="Arial" pitchFamily="34" charset="0"/>
                <a:ea typeface="Microsoft YaHei" pitchFamily="34" charset="-122"/>
                <a:cs typeface="Mangal" pitchFamily="18" charset="0"/>
              </a:rPr>
              <a:t>ipertesi grado 1 con rischio CV basso moderato</a:t>
            </a:r>
            <a:br>
              <a:rPr lang="it-IT" altLang="it-IT" sz="1800" dirty="0" smtClean="0">
                <a:latin typeface="Arial" pitchFamily="34" charset="0"/>
                <a:ea typeface="Microsoft YaHei" pitchFamily="34" charset="-122"/>
                <a:cs typeface="Mangal" pitchFamily="18" charset="0"/>
              </a:rPr>
            </a:br>
            <a:r>
              <a:rPr lang="it-IT" altLang="it-IT" sz="1800" dirty="0" smtClean="0">
                <a:solidFill>
                  <a:srgbClr val="FF0000"/>
                </a:solidFill>
                <a:latin typeface="Arial" pitchFamily="34" charset="0"/>
                <a:ea typeface="Microsoft YaHei" pitchFamily="34" charset="-122"/>
                <a:cs typeface="Mangal" pitchFamily="18" charset="0"/>
              </a:rPr>
              <a:t>con farmaci se PA elevata alle visite o all’ABPM nonostante stile di vita </a:t>
            </a:r>
            <a:endParaRPr lang="it-IT" altLang="it-IT" sz="1800" dirty="0" smtClean="0">
              <a:latin typeface="Arial" pitchFamily="34" charset="0"/>
              <a:ea typeface="Microsoft YaHei" pitchFamily="34" charset="-122"/>
              <a:cs typeface="Mangal" pitchFamily="18" charset="0"/>
            </a:endParaRPr>
          </a:p>
        </p:txBody>
      </p:sp>
      <p:sp>
        <p:nvSpPr>
          <p:cNvPr id="5" name="Rettangolo 4"/>
          <p:cNvSpPr/>
          <p:nvPr/>
        </p:nvSpPr>
        <p:spPr>
          <a:xfrm>
            <a:off x="35496" y="116632"/>
            <a:ext cx="9108504" cy="584775"/>
          </a:xfrm>
          <a:prstGeom prst="rect">
            <a:avLst/>
          </a:prstGeom>
          <a:ln w="19050">
            <a:solidFill>
              <a:srgbClr val="0070C0"/>
            </a:solidFill>
          </a:ln>
        </p:spPr>
        <p:txBody>
          <a:bodyPr wrap="square">
            <a:spAutoFit/>
          </a:bodyPr>
          <a:lstStyle/>
          <a:p>
            <a:pPr algn="ctr"/>
            <a:r>
              <a:rPr lang="it-IT" sz="3200" b="1" dirty="0" smtClean="0">
                <a:latin typeface="Arial" panose="020B0604020202020204" pitchFamily="34" charset="0"/>
                <a:cs typeface="Arial" panose="020B0604020202020204" pitchFamily="34" charset="0"/>
              </a:rPr>
              <a:t>Ipertensione Arteriosa: terapia</a:t>
            </a:r>
            <a:endParaRPr lang="it-IT"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54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4147161042"/>
              </p:ext>
            </p:extLst>
          </p:nvPr>
        </p:nvGraphicFramePr>
        <p:xfrm>
          <a:off x="0" y="2"/>
          <a:ext cx="9144000" cy="6816936"/>
        </p:xfrm>
        <a:graphic>
          <a:graphicData uri="http://schemas.openxmlformats.org/drawingml/2006/table">
            <a:tbl>
              <a:tblPr>
                <a:tableStyleId>{E8B1032C-EA38-4F05-BA0D-38AFFFC7BED3}</a:tableStyleId>
              </a:tblPr>
              <a:tblGrid>
                <a:gridCol w="3469886"/>
                <a:gridCol w="5674114"/>
              </a:tblGrid>
              <a:tr h="430545">
                <a:tc>
                  <a:txBody>
                    <a:bodyPr/>
                    <a:lstStyle/>
                    <a:p>
                      <a:pPr algn="ctr">
                        <a:spcAft>
                          <a:spcPts val="0"/>
                        </a:spcAft>
                      </a:pPr>
                      <a:r>
                        <a:rPr lang="it-IT" sz="2400" b="1" dirty="0">
                          <a:effectLst/>
                          <a:latin typeface="Arial" panose="020B0604020202020204" pitchFamily="34" charset="0"/>
                          <a:cs typeface="Arial" panose="020B0604020202020204" pitchFamily="34" charset="0"/>
                        </a:rPr>
                        <a:t>Target </a:t>
                      </a:r>
                      <a:endParaRPr lang="it-IT" sz="2400" b="1" dirty="0">
                        <a:effectLst/>
                        <a:latin typeface="Arial" panose="020B0604020202020204" pitchFamily="34" charset="0"/>
                        <a:ea typeface="Times New Roman"/>
                        <a:cs typeface="Arial" panose="020B0604020202020204" pitchFamily="34" charset="0"/>
                      </a:endParaRPr>
                    </a:p>
                  </a:txBody>
                  <a:tcPr marL="34290" marR="34925" marT="34925" marB="34925"/>
                </a:tc>
                <a:tc>
                  <a:txBody>
                    <a:bodyPr/>
                    <a:lstStyle/>
                    <a:p>
                      <a:pPr algn="ctr">
                        <a:spcAft>
                          <a:spcPts val="0"/>
                        </a:spcAft>
                      </a:pPr>
                      <a:r>
                        <a:rPr lang="it-IT" sz="2400" b="1" dirty="0">
                          <a:effectLst/>
                          <a:latin typeface="Arial" panose="020B0604020202020204" pitchFamily="34" charset="0"/>
                          <a:cs typeface="Arial" panose="020B0604020202020204" pitchFamily="34" charset="0"/>
                        </a:rPr>
                        <a:t>Raccomandazione </a:t>
                      </a:r>
                      <a:endParaRPr lang="it-IT" sz="2400" b="1" dirty="0">
                        <a:effectLst/>
                        <a:latin typeface="Arial" panose="020B0604020202020204" pitchFamily="34" charset="0"/>
                        <a:ea typeface="Times New Roman"/>
                        <a:cs typeface="Arial" panose="020B0604020202020204" pitchFamily="34" charset="0"/>
                      </a:endParaRPr>
                    </a:p>
                  </a:txBody>
                  <a:tcPr marL="34290" marR="34925" marT="34925" marB="34925"/>
                </a:tc>
              </a:tr>
              <a:tr h="430545">
                <a:tc>
                  <a:txBody>
                    <a:bodyPr/>
                    <a:lstStyle/>
                    <a:p>
                      <a:pPr algn="ctr">
                        <a:spcAft>
                          <a:spcPts val="0"/>
                        </a:spcAft>
                      </a:pPr>
                      <a:r>
                        <a:rPr lang="it-IT" sz="1800" dirty="0">
                          <a:effectLst/>
                        </a:rPr>
                        <a:t> </a:t>
                      </a:r>
                      <a:endParaRPr lang="it-IT" sz="1800" dirty="0">
                        <a:effectLst/>
                        <a:latin typeface="Arial" panose="020B0604020202020204" pitchFamily="34" charset="0"/>
                        <a:ea typeface="Times New Roman"/>
                        <a:cs typeface="Arial" panose="020B0604020202020204" pitchFamily="34" charset="0"/>
                      </a:endParaRPr>
                    </a:p>
                  </a:txBody>
                  <a:tcPr marL="34290" marR="34925" marT="34925" marB="34925"/>
                </a:tc>
                <a:tc>
                  <a:txBody>
                    <a:bodyPr/>
                    <a:lstStyle/>
                    <a:p>
                      <a:pPr algn="ctr">
                        <a:spcAft>
                          <a:spcPts val="0"/>
                        </a:spcAft>
                      </a:pPr>
                      <a:r>
                        <a:rPr lang="it-IT" sz="1800" dirty="0">
                          <a:effectLst/>
                          <a:latin typeface="Arial" panose="020B0604020202020204" pitchFamily="34" charset="0"/>
                          <a:cs typeface="Arial" panose="020B0604020202020204" pitchFamily="34" charset="0"/>
                        </a:rPr>
                        <a:t> </a:t>
                      </a:r>
                      <a:endParaRPr lang="it-IT" sz="1800" dirty="0">
                        <a:effectLst/>
                        <a:latin typeface="Arial" panose="020B0604020202020204" pitchFamily="34" charset="0"/>
                        <a:ea typeface="Times New Roman"/>
                        <a:cs typeface="Arial" panose="020B0604020202020204" pitchFamily="34" charset="0"/>
                      </a:endParaRPr>
                    </a:p>
                  </a:txBody>
                  <a:tcPr marL="34290" marR="34925" marT="34925" marB="34925"/>
                </a:tc>
              </a:tr>
              <a:tr h="697633">
                <a:tc rowSpan="6">
                  <a:txBody>
                    <a:bodyPr/>
                    <a:lstStyle/>
                    <a:p>
                      <a:pPr algn="l">
                        <a:spcAft>
                          <a:spcPts val="0"/>
                        </a:spcAft>
                      </a:pPr>
                      <a:r>
                        <a:rPr lang="it-IT" sz="2000" b="1" dirty="0" smtClean="0">
                          <a:effectLst/>
                        </a:rPr>
                        <a:t>Target </a:t>
                      </a:r>
                      <a:r>
                        <a:rPr lang="it-IT" sz="2000" b="1" dirty="0">
                          <a:effectLst/>
                        </a:rPr>
                        <a:t>&lt; 140 </a:t>
                      </a:r>
                      <a:r>
                        <a:rPr lang="it-IT" sz="2000" b="1" dirty="0" err="1">
                          <a:effectLst/>
                        </a:rPr>
                        <a:t>mmHg</a:t>
                      </a:r>
                      <a:r>
                        <a:rPr lang="it-IT" sz="2000" b="1" dirty="0">
                          <a:effectLst/>
                        </a:rPr>
                        <a:t> di PAS :</a:t>
                      </a:r>
                    </a:p>
                    <a:p>
                      <a:pPr algn="l">
                        <a:spcAft>
                          <a:spcPts val="0"/>
                        </a:spcAft>
                      </a:pPr>
                      <a:r>
                        <a:rPr lang="it-IT" sz="2000" b="1" dirty="0">
                          <a:effectLst/>
                        </a:rPr>
                        <a:t> </a:t>
                      </a:r>
                    </a:p>
                    <a:p>
                      <a:pPr algn="l">
                        <a:spcAft>
                          <a:spcPts val="0"/>
                        </a:spcAft>
                      </a:pPr>
                      <a:r>
                        <a:rPr lang="it-IT" sz="2000" b="1" dirty="0">
                          <a:effectLst/>
                        </a:rPr>
                        <a:t> </a:t>
                      </a:r>
                    </a:p>
                    <a:p>
                      <a:pPr algn="l">
                        <a:spcAft>
                          <a:spcPts val="0"/>
                        </a:spcAft>
                      </a:pPr>
                      <a:r>
                        <a:rPr lang="it-IT" sz="2000" b="1" dirty="0">
                          <a:effectLst/>
                        </a:rPr>
                        <a:t> </a:t>
                      </a:r>
                    </a:p>
                    <a:p>
                      <a:pPr algn="l">
                        <a:spcAft>
                          <a:spcPts val="0"/>
                        </a:spcAft>
                      </a:pPr>
                      <a:r>
                        <a:rPr lang="it-IT" sz="2000" b="1" dirty="0">
                          <a:effectLst/>
                        </a:rPr>
                        <a:t> </a:t>
                      </a:r>
                    </a:p>
                    <a:p>
                      <a:pPr algn="l">
                        <a:spcAft>
                          <a:spcPts val="0"/>
                        </a:spcAft>
                      </a:pPr>
                      <a:r>
                        <a:rPr lang="it-IT" sz="2000" b="1" dirty="0">
                          <a:effectLst/>
                        </a:rPr>
                        <a:t> </a:t>
                      </a:r>
                      <a:endParaRPr lang="it-IT" sz="2000" b="1" dirty="0">
                        <a:effectLst/>
                        <a:latin typeface="Arial" panose="020B0604020202020204" pitchFamily="34" charset="0"/>
                        <a:ea typeface="Times New Roman"/>
                        <a:cs typeface="Arial" panose="020B0604020202020204" pitchFamily="34" charset="0"/>
                      </a:endParaRPr>
                    </a:p>
                  </a:txBody>
                  <a:tcPr marL="34290" marR="34925" marT="34925" marB="34925"/>
                </a:tc>
                <a:tc>
                  <a:txBody>
                    <a:bodyPr/>
                    <a:lstStyle/>
                    <a:p>
                      <a:pPr algn="l">
                        <a:spcAft>
                          <a:spcPts val="0"/>
                        </a:spcAft>
                      </a:pPr>
                      <a:r>
                        <a:rPr lang="it-IT" sz="1800" dirty="0" smtClean="0">
                          <a:effectLst/>
                          <a:latin typeface="Arial" panose="020B0604020202020204" pitchFamily="34" charset="0"/>
                          <a:cs typeface="Arial" panose="020B0604020202020204" pitchFamily="34" charset="0"/>
                        </a:rPr>
                        <a:t>E' raccomandato nei pazienti con RCV basso-moderato </a:t>
                      </a:r>
                      <a:endParaRPr lang="it-IT" sz="1800" dirty="0">
                        <a:effectLst/>
                        <a:latin typeface="Arial" panose="020B0604020202020204" pitchFamily="34" charset="0"/>
                        <a:ea typeface="Times New Roman"/>
                        <a:cs typeface="Arial" panose="020B0604020202020204" pitchFamily="34" charset="0"/>
                      </a:endParaRPr>
                    </a:p>
                  </a:txBody>
                  <a:tcPr marL="34290" marR="34925" marT="34925" marB="34925"/>
                </a:tc>
              </a:tr>
              <a:tr h="430545">
                <a:tc vMerge="1">
                  <a:txBody>
                    <a:bodyPr/>
                    <a:lstStyle/>
                    <a:p>
                      <a:pPr algn="ctr">
                        <a:spcAft>
                          <a:spcPts val="0"/>
                        </a:spcAft>
                      </a:pPr>
                      <a:endParaRPr lang="it-IT" sz="1800" dirty="0">
                        <a:effectLst/>
                        <a:latin typeface="Arial" panose="020B0604020202020204" pitchFamily="34" charset="0"/>
                        <a:ea typeface="Times New Roman"/>
                        <a:cs typeface="Arial" panose="020B0604020202020204" pitchFamily="34" charset="0"/>
                      </a:endParaRPr>
                    </a:p>
                  </a:txBody>
                  <a:tcPr marL="34290" marR="34925" marT="34925" marB="34925"/>
                </a:tc>
                <a:tc>
                  <a:txBody>
                    <a:bodyPr/>
                    <a:lstStyle/>
                    <a:p>
                      <a:pPr algn="l">
                        <a:spcAft>
                          <a:spcPts val="0"/>
                        </a:spcAft>
                      </a:pPr>
                      <a:r>
                        <a:rPr lang="it-IT" sz="1800" dirty="0" smtClean="0">
                          <a:effectLst/>
                          <a:latin typeface="Arial" panose="020B0604020202020204" pitchFamily="34" charset="0"/>
                          <a:cs typeface="Arial" panose="020B0604020202020204" pitchFamily="34" charset="0"/>
                        </a:rPr>
                        <a:t>E' raccomandato nei diabetici </a:t>
                      </a:r>
                      <a:endParaRPr lang="it-IT" sz="1800" dirty="0">
                        <a:effectLst/>
                        <a:latin typeface="Arial" panose="020B0604020202020204" pitchFamily="34" charset="0"/>
                        <a:ea typeface="Times New Roman"/>
                        <a:cs typeface="Arial" panose="020B0604020202020204" pitchFamily="34" charset="0"/>
                      </a:endParaRPr>
                    </a:p>
                  </a:txBody>
                  <a:tcPr marL="34290" marR="34925" marT="34925" marB="34925"/>
                </a:tc>
              </a:tr>
              <a:tr h="697633">
                <a:tc vMerge="1">
                  <a:txBody>
                    <a:bodyPr/>
                    <a:lstStyle/>
                    <a:p>
                      <a:pPr algn="ctr">
                        <a:spcAft>
                          <a:spcPts val="0"/>
                        </a:spcAft>
                      </a:pPr>
                      <a:endParaRPr lang="it-IT" sz="1800" dirty="0">
                        <a:effectLst/>
                        <a:latin typeface="Arial" panose="020B0604020202020204" pitchFamily="34" charset="0"/>
                        <a:ea typeface="Times New Roman"/>
                        <a:cs typeface="Arial" panose="020B0604020202020204" pitchFamily="34" charset="0"/>
                      </a:endParaRPr>
                    </a:p>
                  </a:txBody>
                  <a:tcPr marL="34290" marR="34925" marT="34925" marB="34925"/>
                </a:tc>
                <a:tc>
                  <a:txBody>
                    <a:bodyPr/>
                    <a:lstStyle/>
                    <a:p>
                      <a:pPr algn="l">
                        <a:spcAft>
                          <a:spcPts val="0"/>
                        </a:spcAft>
                      </a:pPr>
                      <a:r>
                        <a:rPr lang="it-IT" sz="1800" dirty="0">
                          <a:effectLst/>
                          <a:latin typeface="Arial" panose="020B0604020202020204" pitchFamily="34" charset="0"/>
                          <a:cs typeface="Arial" panose="020B0604020202020204" pitchFamily="34" charset="0"/>
                        </a:rPr>
                        <a:t>Dovrebbe essere  considerato nei pazienti con pregresso TIA</a:t>
                      </a:r>
                      <a:endParaRPr lang="it-IT" sz="1800" dirty="0">
                        <a:effectLst/>
                        <a:latin typeface="Arial" panose="020B0604020202020204" pitchFamily="34" charset="0"/>
                        <a:ea typeface="Times New Roman"/>
                        <a:cs typeface="Arial" panose="020B0604020202020204" pitchFamily="34" charset="0"/>
                      </a:endParaRPr>
                    </a:p>
                  </a:txBody>
                  <a:tcPr marL="34290" marR="34925" marT="34925" marB="34925"/>
                </a:tc>
              </a:tr>
              <a:tr h="697633">
                <a:tc vMerge="1">
                  <a:txBody>
                    <a:bodyPr/>
                    <a:lstStyle/>
                    <a:p>
                      <a:pPr algn="ctr">
                        <a:spcAft>
                          <a:spcPts val="0"/>
                        </a:spcAft>
                      </a:pPr>
                      <a:endParaRPr lang="it-IT" sz="1800" dirty="0">
                        <a:effectLst/>
                        <a:latin typeface="Arial" panose="020B0604020202020204" pitchFamily="34" charset="0"/>
                        <a:ea typeface="Times New Roman"/>
                        <a:cs typeface="Arial" panose="020B0604020202020204" pitchFamily="34" charset="0"/>
                      </a:endParaRPr>
                    </a:p>
                  </a:txBody>
                  <a:tcPr marL="34290" marR="34925" marT="34925" marB="34925"/>
                </a:tc>
                <a:tc>
                  <a:txBody>
                    <a:bodyPr/>
                    <a:lstStyle/>
                    <a:p>
                      <a:pPr algn="l">
                        <a:spcAft>
                          <a:spcPts val="0"/>
                        </a:spcAft>
                      </a:pPr>
                      <a:r>
                        <a:rPr lang="it-IT" sz="1800" dirty="0">
                          <a:effectLst/>
                          <a:latin typeface="Arial" panose="020B0604020202020204" pitchFamily="34" charset="0"/>
                          <a:cs typeface="Arial" panose="020B0604020202020204" pitchFamily="34" charset="0"/>
                        </a:rPr>
                        <a:t>Dovrebbe essere considerato nei pazienti con malattie CV</a:t>
                      </a:r>
                      <a:endParaRPr lang="it-IT" sz="1800" dirty="0">
                        <a:effectLst/>
                        <a:latin typeface="Arial" panose="020B0604020202020204" pitchFamily="34" charset="0"/>
                        <a:ea typeface="Times New Roman"/>
                        <a:cs typeface="Arial" panose="020B0604020202020204" pitchFamily="34" charset="0"/>
                      </a:endParaRPr>
                    </a:p>
                  </a:txBody>
                  <a:tcPr marL="34290" marR="34925" marT="34925" marB="34925"/>
                </a:tc>
              </a:tr>
              <a:tr h="430545">
                <a:tc vMerge="1">
                  <a:txBody>
                    <a:bodyPr/>
                    <a:lstStyle/>
                    <a:p>
                      <a:pPr algn="ctr">
                        <a:spcAft>
                          <a:spcPts val="0"/>
                        </a:spcAft>
                      </a:pPr>
                      <a:endParaRPr lang="it-IT" sz="1800" dirty="0">
                        <a:effectLst/>
                        <a:latin typeface="Arial" panose="020B0604020202020204" pitchFamily="34" charset="0"/>
                        <a:ea typeface="Times New Roman"/>
                        <a:cs typeface="Arial" panose="020B0604020202020204" pitchFamily="34" charset="0"/>
                      </a:endParaRPr>
                    </a:p>
                  </a:txBody>
                  <a:tcPr marL="34290" marR="34925" marT="34925" marB="34925"/>
                </a:tc>
                <a:tc>
                  <a:txBody>
                    <a:bodyPr/>
                    <a:lstStyle/>
                    <a:p>
                      <a:pPr algn="l">
                        <a:spcAft>
                          <a:spcPts val="0"/>
                        </a:spcAft>
                      </a:pPr>
                      <a:r>
                        <a:rPr lang="it-IT" sz="1800" dirty="0">
                          <a:effectLst/>
                          <a:latin typeface="Arial" panose="020B0604020202020204" pitchFamily="34" charset="0"/>
                          <a:cs typeface="Arial" panose="020B0604020202020204" pitchFamily="34" charset="0"/>
                        </a:rPr>
                        <a:t>Dovrebbe essere considerato nei pazienti con IRC </a:t>
                      </a:r>
                      <a:endParaRPr lang="it-IT" sz="1800" dirty="0">
                        <a:effectLst/>
                        <a:latin typeface="Arial" panose="020B0604020202020204" pitchFamily="34" charset="0"/>
                        <a:ea typeface="Times New Roman"/>
                        <a:cs typeface="Arial" panose="020B0604020202020204" pitchFamily="34" charset="0"/>
                      </a:endParaRPr>
                    </a:p>
                  </a:txBody>
                  <a:tcPr marL="34290" marR="34925" marT="34925" marB="34925"/>
                </a:tc>
              </a:tr>
              <a:tr h="697633">
                <a:tc vMerge="1">
                  <a:txBody>
                    <a:bodyPr/>
                    <a:lstStyle/>
                    <a:p>
                      <a:pPr algn="ctr">
                        <a:spcAft>
                          <a:spcPts val="0"/>
                        </a:spcAft>
                      </a:pPr>
                      <a:endParaRPr lang="it-IT" sz="1800" dirty="0">
                        <a:effectLst/>
                        <a:latin typeface="Arial" panose="020B0604020202020204" pitchFamily="34" charset="0"/>
                        <a:ea typeface="Times New Roman"/>
                        <a:cs typeface="Arial" panose="020B0604020202020204" pitchFamily="34" charset="0"/>
                      </a:endParaRPr>
                    </a:p>
                  </a:txBody>
                  <a:tcPr marL="34290" marR="34925" marT="34925" marB="34925"/>
                </a:tc>
                <a:tc>
                  <a:txBody>
                    <a:bodyPr/>
                    <a:lstStyle/>
                    <a:p>
                      <a:pPr algn="l">
                        <a:spcAft>
                          <a:spcPts val="0"/>
                        </a:spcAft>
                      </a:pPr>
                      <a:r>
                        <a:rPr lang="it-IT" sz="1800" dirty="0">
                          <a:effectLst/>
                          <a:latin typeface="Arial" panose="020B0604020202020204" pitchFamily="34" charset="0"/>
                          <a:cs typeface="Arial" panose="020B0604020202020204" pitchFamily="34" charset="0"/>
                        </a:rPr>
                        <a:t>Negli anziano con meno di 80 anni SOLO SE ben tollerata </a:t>
                      </a:r>
                      <a:endParaRPr lang="it-IT" sz="1800" dirty="0">
                        <a:effectLst/>
                        <a:latin typeface="Arial" panose="020B0604020202020204" pitchFamily="34" charset="0"/>
                        <a:ea typeface="Times New Roman"/>
                        <a:cs typeface="Arial" panose="020B0604020202020204" pitchFamily="34" charset="0"/>
                      </a:endParaRPr>
                    </a:p>
                  </a:txBody>
                  <a:tcPr marL="34290" marR="34925" marT="34925" marB="34925"/>
                </a:tc>
              </a:tr>
              <a:tr h="742096">
                <a:tc rowSpan="2">
                  <a:txBody>
                    <a:bodyPr/>
                    <a:lstStyle/>
                    <a:p>
                      <a:pPr algn="l">
                        <a:spcAft>
                          <a:spcPts val="0"/>
                        </a:spcAft>
                      </a:pPr>
                      <a:r>
                        <a:rPr lang="it-IT" sz="2000" b="1" dirty="0" smtClean="0">
                          <a:effectLst/>
                        </a:rPr>
                        <a:t>Target </a:t>
                      </a:r>
                      <a:r>
                        <a:rPr lang="it-IT" sz="2000" b="1" dirty="0">
                          <a:effectLst/>
                        </a:rPr>
                        <a:t>di PAS tra </a:t>
                      </a:r>
                      <a:r>
                        <a:rPr lang="it-IT" sz="2000" b="1" dirty="0" smtClean="0">
                          <a:effectLst/>
                        </a:rPr>
                        <a:t>150 </a:t>
                      </a:r>
                      <a:r>
                        <a:rPr lang="it-IT" sz="2000" b="1" dirty="0">
                          <a:effectLst/>
                        </a:rPr>
                        <a:t>e 140 </a:t>
                      </a:r>
                      <a:r>
                        <a:rPr lang="it-IT" sz="2000" b="1" dirty="0" err="1">
                          <a:effectLst/>
                        </a:rPr>
                        <a:t>mmHg</a:t>
                      </a:r>
                      <a:endParaRPr lang="it-IT" sz="2000" b="1" dirty="0">
                        <a:effectLst/>
                        <a:latin typeface="Arial" panose="020B0604020202020204" pitchFamily="34" charset="0"/>
                        <a:ea typeface="Times New Roman"/>
                        <a:cs typeface="Arial" panose="020B0604020202020204" pitchFamily="34" charset="0"/>
                      </a:endParaRPr>
                    </a:p>
                    <a:p>
                      <a:pPr algn="l">
                        <a:spcAft>
                          <a:spcPts val="0"/>
                        </a:spcAft>
                      </a:pPr>
                      <a:r>
                        <a:rPr lang="it-IT" sz="2000" b="1" dirty="0">
                          <a:effectLst/>
                        </a:rPr>
                        <a:t> </a:t>
                      </a:r>
                      <a:endParaRPr lang="it-IT" sz="2000" b="1" dirty="0">
                        <a:effectLst/>
                        <a:latin typeface="Arial" panose="020B0604020202020204" pitchFamily="34" charset="0"/>
                        <a:ea typeface="Times New Roman"/>
                        <a:cs typeface="Arial" panose="020B0604020202020204" pitchFamily="34" charset="0"/>
                      </a:endParaRPr>
                    </a:p>
                  </a:txBody>
                  <a:tcPr marL="34290" marR="34925" marT="34925" marB="34925"/>
                </a:tc>
                <a:tc>
                  <a:txBody>
                    <a:bodyPr/>
                    <a:lstStyle/>
                    <a:p>
                      <a:pPr algn="l">
                        <a:spcAft>
                          <a:spcPts val="0"/>
                        </a:spcAft>
                      </a:pPr>
                      <a:r>
                        <a:rPr lang="it-IT" sz="1800" dirty="0">
                          <a:effectLst/>
                          <a:latin typeface="Arial" panose="020B0604020202020204" pitchFamily="34" charset="0"/>
                          <a:cs typeface="Arial" panose="020B0604020202020204" pitchFamily="34" charset="0"/>
                        </a:rPr>
                        <a:t>E' raccomandato nei pazienti anziani con meno di 80 anni con PAS &gt; 160 </a:t>
                      </a:r>
                      <a:r>
                        <a:rPr lang="it-IT" sz="1800" dirty="0" err="1">
                          <a:effectLst/>
                          <a:latin typeface="Arial" panose="020B0604020202020204" pitchFamily="34" charset="0"/>
                          <a:cs typeface="Arial" panose="020B0604020202020204" pitchFamily="34" charset="0"/>
                        </a:rPr>
                        <a:t>mmHg</a:t>
                      </a:r>
                      <a:r>
                        <a:rPr lang="it-IT" sz="1800" dirty="0">
                          <a:effectLst/>
                          <a:latin typeface="Arial" panose="020B0604020202020204" pitchFamily="34" charset="0"/>
                          <a:cs typeface="Arial" panose="020B0604020202020204" pitchFamily="34" charset="0"/>
                        </a:rPr>
                        <a:t> </a:t>
                      </a:r>
                      <a:endParaRPr lang="it-IT" sz="1800" dirty="0">
                        <a:effectLst/>
                        <a:latin typeface="Arial" panose="020B0604020202020204" pitchFamily="34" charset="0"/>
                        <a:ea typeface="Times New Roman"/>
                        <a:cs typeface="Arial" panose="020B0604020202020204" pitchFamily="34" charset="0"/>
                      </a:endParaRPr>
                    </a:p>
                  </a:txBody>
                  <a:tcPr marL="34290" marR="34925" marT="34925" marB="34925"/>
                </a:tc>
              </a:tr>
              <a:tr h="742096">
                <a:tc vMerge="1">
                  <a:txBody>
                    <a:bodyPr/>
                    <a:lstStyle/>
                    <a:p>
                      <a:pPr algn="l">
                        <a:spcAft>
                          <a:spcPts val="0"/>
                        </a:spcAft>
                      </a:pPr>
                      <a:endParaRPr lang="it-IT" sz="2000" b="1" dirty="0">
                        <a:effectLst/>
                        <a:latin typeface="Arial" panose="020B0604020202020204" pitchFamily="34" charset="0"/>
                        <a:ea typeface="Times New Roman"/>
                        <a:cs typeface="Arial" panose="020B0604020202020204" pitchFamily="34" charset="0"/>
                      </a:endParaRPr>
                    </a:p>
                  </a:txBody>
                  <a:tcPr marL="34290" marR="34925" marT="34925" marB="34925"/>
                </a:tc>
                <a:tc>
                  <a:txBody>
                    <a:bodyPr/>
                    <a:lstStyle/>
                    <a:p>
                      <a:pPr algn="l">
                        <a:spcAft>
                          <a:spcPts val="0"/>
                        </a:spcAft>
                      </a:pPr>
                      <a:r>
                        <a:rPr lang="it-IT" sz="1800" dirty="0" smtClean="0">
                          <a:effectLst/>
                          <a:latin typeface="Arial" panose="020B0604020202020204" pitchFamily="34" charset="0"/>
                          <a:cs typeface="Arial" panose="020B0604020202020204" pitchFamily="34" charset="0"/>
                        </a:rPr>
                        <a:t>E' raccomandato nei pazienti anziani con più  di 80 anni con PAS &gt; 160 </a:t>
                      </a:r>
                      <a:r>
                        <a:rPr lang="it-IT" sz="1800" dirty="0" err="1" smtClean="0">
                          <a:effectLst/>
                          <a:latin typeface="Arial" panose="020B0604020202020204" pitchFamily="34" charset="0"/>
                          <a:cs typeface="Arial" panose="020B0604020202020204" pitchFamily="34" charset="0"/>
                        </a:rPr>
                        <a:t>mmHg</a:t>
                      </a:r>
                      <a:r>
                        <a:rPr lang="it-IT" sz="1800" dirty="0" smtClean="0">
                          <a:effectLst/>
                          <a:latin typeface="Arial" panose="020B0604020202020204" pitchFamily="34" charset="0"/>
                          <a:cs typeface="Arial" panose="020B0604020202020204" pitchFamily="34" charset="0"/>
                        </a:rPr>
                        <a:t> </a:t>
                      </a:r>
                      <a:endParaRPr lang="it-IT" sz="1800" dirty="0">
                        <a:effectLst/>
                        <a:latin typeface="Arial" panose="020B0604020202020204" pitchFamily="34" charset="0"/>
                        <a:ea typeface="Times New Roman"/>
                        <a:cs typeface="Arial" panose="020B0604020202020204" pitchFamily="34" charset="0"/>
                      </a:endParaRPr>
                    </a:p>
                  </a:txBody>
                  <a:tcPr marL="34290" marR="34925" marT="34925" marB="34925"/>
                </a:tc>
              </a:tr>
              <a:tr h="384422">
                <a:tc>
                  <a:txBody>
                    <a:bodyPr/>
                    <a:lstStyle/>
                    <a:p>
                      <a:pPr algn="l">
                        <a:spcAft>
                          <a:spcPts val="0"/>
                        </a:spcAft>
                      </a:pPr>
                      <a:r>
                        <a:rPr lang="it-IT" sz="2000" b="1" dirty="0" smtClean="0">
                          <a:effectLst/>
                        </a:rPr>
                        <a:t>Target </a:t>
                      </a:r>
                      <a:r>
                        <a:rPr lang="it-IT" sz="2000" b="1" dirty="0">
                          <a:effectLst/>
                        </a:rPr>
                        <a:t>di PAD &lt; 90 </a:t>
                      </a:r>
                      <a:r>
                        <a:rPr lang="it-IT" sz="2000" b="1" dirty="0" err="1">
                          <a:effectLst/>
                        </a:rPr>
                        <a:t>mmHg</a:t>
                      </a:r>
                      <a:endParaRPr lang="it-IT" sz="2000" b="1" dirty="0">
                        <a:effectLst/>
                        <a:latin typeface="Arial" panose="020B0604020202020204" pitchFamily="34" charset="0"/>
                        <a:ea typeface="Times New Roman"/>
                        <a:cs typeface="Arial" panose="020B0604020202020204" pitchFamily="34" charset="0"/>
                      </a:endParaRPr>
                    </a:p>
                  </a:txBody>
                  <a:tcPr marL="34290" marR="34925" marT="34925" marB="34925"/>
                </a:tc>
                <a:tc>
                  <a:txBody>
                    <a:bodyPr/>
                    <a:lstStyle/>
                    <a:p>
                      <a:pPr algn="l">
                        <a:spcAft>
                          <a:spcPts val="0"/>
                        </a:spcAft>
                      </a:pPr>
                      <a:r>
                        <a:rPr lang="it-IT" sz="1800" dirty="0">
                          <a:effectLst/>
                          <a:latin typeface="Arial" panose="020B0604020202020204" pitchFamily="34" charset="0"/>
                          <a:cs typeface="Arial" panose="020B0604020202020204" pitchFamily="34" charset="0"/>
                        </a:rPr>
                        <a:t>E' raccomandato in tutti i pazienti </a:t>
                      </a:r>
                      <a:endParaRPr lang="it-IT" sz="1800" dirty="0">
                        <a:effectLst/>
                        <a:latin typeface="Arial" panose="020B0604020202020204" pitchFamily="34" charset="0"/>
                        <a:ea typeface="Times New Roman"/>
                        <a:cs typeface="Arial" panose="020B0604020202020204" pitchFamily="34" charset="0"/>
                      </a:endParaRPr>
                    </a:p>
                  </a:txBody>
                  <a:tcPr marL="34290" marR="34925" marT="34925" marB="34925"/>
                </a:tc>
              </a:tr>
              <a:tr h="430545">
                <a:tc>
                  <a:txBody>
                    <a:bodyPr/>
                    <a:lstStyle/>
                    <a:p>
                      <a:pPr algn="l">
                        <a:spcAft>
                          <a:spcPts val="0"/>
                        </a:spcAft>
                      </a:pPr>
                      <a:r>
                        <a:rPr lang="it-IT" sz="2000" b="1" dirty="0" smtClean="0">
                          <a:effectLst/>
                        </a:rPr>
                        <a:t>Target </a:t>
                      </a:r>
                      <a:r>
                        <a:rPr lang="it-IT" sz="2000" b="1" dirty="0">
                          <a:effectLst/>
                        </a:rPr>
                        <a:t>di PAD &lt; 85  </a:t>
                      </a:r>
                      <a:r>
                        <a:rPr lang="it-IT" sz="2000" b="1" dirty="0" err="1">
                          <a:effectLst/>
                        </a:rPr>
                        <a:t>mmHg</a:t>
                      </a:r>
                      <a:endParaRPr lang="it-IT" sz="2000" b="1" dirty="0">
                        <a:effectLst/>
                        <a:latin typeface="Arial" panose="020B0604020202020204" pitchFamily="34" charset="0"/>
                        <a:ea typeface="Times New Roman"/>
                        <a:cs typeface="Arial" panose="020B0604020202020204" pitchFamily="34" charset="0"/>
                      </a:endParaRPr>
                    </a:p>
                  </a:txBody>
                  <a:tcPr marL="34290" marR="34925" marT="34925" marB="34925"/>
                </a:tc>
                <a:tc>
                  <a:txBody>
                    <a:bodyPr/>
                    <a:lstStyle/>
                    <a:p>
                      <a:pPr algn="l">
                        <a:spcAft>
                          <a:spcPts val="0"/>
                        </a:spcAft>
                      </a:pPr>
                      <a:r>
                        <a:rPr lang="it-IT" sz="1800" dirty="0">
                          <a:effectLst/>
                          <a:latin typeface="Arial" panose="020B0604020202020204" pitchFamily="34" charset="0"/>
                          <a:cs typeface="Arial" panose="020B0604020202020204" pitchFamily="34" charset="0"/>
                        </a:rPr>
                        <a:t>E' raccomandato in tutti i pazienti diabetici </a:t>
                      </a:r>
                      <a:endParaRPr lang="it-IT" sz="1800" dirty="0">
                        <a:effectLst/>
                        <a:latin typeface="Arial" panose="020B0604020202020204" pitchFamily="34" charset="0"/>
                        <a:ea typeface="Times New Roman"/>
                        <a:cs typeface="Arial" panose="020B0604020202020204" pitchFamily="34" charset="0"/>
                      </a:endParaRPr>
                    </a:p>
                  </a:txBody>
                  <a:tcPr marL="34290" marR="34925" marT="34925" marB="34925"/>
                </a:tc>
              </a:tr>
            </a:tbl>
          </a:graphicData>
        </a:graphic>
      </p:graphicFrame>
    </p:spTree>
    <p:extLst>
      <p:ext uri="{BB962C8B-B14F-4D97-AF65-F5344CB8AC3E}">
        <p14:creationId xmlns:p14="http://schemas.microsoft.com/office/powerpoint/2010/main" val="3092150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80" y="43805"/>
            <a:ext cx="8648700"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288032" y="4365104"/>
            <a:ext cx="8604448" cy="2308324"/>
          </a:xfrm>
          <a:prstGeom prst="rect">
            <a:avLst/>
          </a:prstGeom>
        </p:spPr>
        <p:txBody>
          <a:bodyPr wrap="square">
            <a:spAutoFit/>
          </a:bodyPr>
          <a:lstStyle/>
          <a:p>
            <a:pPr algn="just"/>
            <a:r>
              <a:rPr lang="it-IT" dirty="0" smtClean="0">
                <a:latin typeface="Arial" panose="020B0604020202020204" pitchFamily="34" charset="0"/>
                <a:cs typeface="Arial" panose="020B0604020202020204" pitchFamily="34" charset="0"/>
              </a:rPr>
              <a:t>I </a:t>
            </a:r>
            <a:r>
              <a:rPr lang="it-IT" b="1" dirty="0">
                <a:latin typeface="Arial" panose="020B0604020202020204" pitchFamily="34" charset="0"/>
                <a:cs typeface="Arial" panose="020B0604020202020204" pitchFamily="34" charset="0"/>
              </a:rPr>
              <a:t>diuretici tiazidici </a:t>
            </a:r>
            <a:r>
              <a:rPr lang="it-IT" dirty="0" smtClean="0">
                <a:latin typeface="Arial" panose="020B0604020202020204" pitchFamily="34" charset="0"/>
                <a:cs typeface="Arial" panose="020B0604020202020204" pitchFamily="34" charset="0"/>
              </a:rPr>
              <a:t>e </a:t>
            </a:r>
            <a:r>
              <a:rPr lang="it-IT" dirty="0" err="1" smtClean="0">
                <a:latin typeface="Arial" panose="020B0604020202020204" pitchFamily="34" charset="0"/>
                <a:cs typeface="Arial" panose="020B0604020202020204" pitchFamily="34" charset="0"/>
              </a:rPr>
              <a:t>tiazido</a:t>
            </a:r>
            <a:r>
              <a:rPr lang="it-IT" dirty="0" smtClean="0">
                <a:latin typeface="Arial" panose="020B0604020202020204" pitchFamily="34" charset="0"/>
                <a:cs typeface="Arial" panose="020B0604020202020204" pitchFamily="34" charset="0"/>
              </a:rPr>
              <a:t>-simili </a:t>
            </a:r>
            <a:r>
              <a:rPr lang="it-IT" dirty="0">
                <a:latin typeface="Arial" panose="020B0604020202020204" pitchFamily="34" charset="0"/>
                <a:cs typeface="Arial" panose="020B0604020202020204" pitchFamily="34" charset="0"/>
              </a:rPr>
              <a:t>sono utili e sono spesso usati </a:t>
            </a:r>
            <a:r>
              <a:rPr lang="it-IT" dirty="0" smtClean="0">
                <a:latin typeface="Arial" panose="020B0604020202020204" pitchFamily="34" charset="0"/>
                <a:cs typeface="Arial" panose="020B0604020202020204" pitchFamily="34" charset="0"/>
              </a:rPr>
              <a:t>in associazione ad </a:t>
            </a:r>
            <a:r>
              <a:rPr lang="it-IT" dirty="0">
                <a:latin typeface="Arial" panose="020B0604020202020204" pitchFamily="34" charset="0"/>
                <a:cs typeface="Arial" panose="020B0604020202020204" pitchFamily="34" charset="0"/>
              </a:rPr>
              <a:t>un </a:t>
            </a:r>
            <a:r>
              <a:rPr lang="it-IT" b="1" dirty="0">
                <a:latin typeface="Arial" panose="020B0604020202020204" pitchFamily="34" charset="0"/>
                <a:cs typeface="Arial" panose="020B0604020202020204" pitchFamily="34" charset="0"/>
              </a:rPr>
              <a:t>bloccante del RAS</a:t>
            </a:r>
            <a:r>
              <a:rPr lang="it-IT" dirty="0">
                <a:latin typeface="Arial" panose="020B0604020202020204" pitchFamily="34" charset="0"/>
                <a:cs typeface="Arial" panose="020B0604020202020204" pitchFamily="34" charset="0"/>
              </a:rPr>
              <a:t>. </a:t>
            </a:r>
            <a:endParaRPr lang="it-IT" dirty="0" smtClean="0">
              <a:latin typeface="Arial" panose="020B0604020202020204" pitchFamily="34" charset="0"/>
              <a:cs typeface="Arial" panose="020B0604020202020204" pitchFamily="34" charset="0"/>
            </a:endParaRP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I  </a:t>
            </a:r>
            <a:r>
              <a:rPr lang="it-IT" b="1" dirty="0" smtClean="0">
                <a:latin typeface="Arial" panose="020B0604020202020204" pitchFamily="34" charset="0"/>
                <a:cs typeface="Arial" panose="020B0604020202020204" pitchFamily="34" charset="0"/>
              </a:rPr>
              <a:t>calcioantagonisti</a:t>
            </a:r>
            <a:r>
              <a:rPr lang="it-IT" dirty="0" smtClean="0">
                <a:latin typeface="Arial" panose="020B0604020202020204" pitchFamily="34" charset="0"/>
                <a:cs typeface="Arial" panose="020B0604020202020204" pitchFamily="34" charset="0"/>
              </a:rPr>
              <a:t> si sono dimostrati utili, specialmente quando </a:t>
            </a:r>
            <a:r>
              <a:rPr lang="it-IT" b="1" dirty="0" smtClean="0">
                <a:latin typeface="Arial" panose="020B0604020202020204" pitchFamily="34" charset="0"/>
                <a:cs typeface="Arial" panose="020B0604020202020204" pitchFamily="34" charset="0"/>
              </a:rPr>
              <a:t>associati ad un bloccante del RAS. </a:t>
            </a:r>
          </a:p>
          <a:p>
            <a:pPr algn="just"/>
            <a:r>
              <a:rPr lang="it-IT" dirty="0" smtClean="0">
                <a:latin typeface="Arial" panose="020B0604020202020204" pitchFamily="34" charset="0"/>
                <a:cs typeface="Arial" panose="020B0604020202020204" pitchFamily="34" charset="0"/>
              </a:rPr>
              <a:t>I </a:t>
            </a:r>
            <a:r>
              <a:rPr lang="it-IT" dirty="0">
                <a:latin typeface="Arial" panose="020B0604020202020204" pitchFamily="34" charset="0"/>
                <a:cs typeface="Arial" panose="020B0604020202020204" pitchFamily="34" charset="0"/>
              </a:rPr>
              <a:t>betabloccanti, sebbene </a:t>
            </a:r>
            <a:r>
              <a:rPr lang="it-IT" dirty="0" smtClean="0">
                <a:latin typeface="Arial" panose="020B0604020202020204" pitchFamily="34" charset="0"/>
                <a:cs typeface="Arial" panose="020B0604020202020204" pitchFamily="34" charset="0"/>
              </a:rPr>
              <a:t>possano peggiorare la sensibilità </a:t>
            </a:r>
            <a:r>
              <a:rPr lang="it-IT" dirty="0">
                <a:latin typeface="Arial" panose="020B0604020202020204" pitchFamily="34" charset="0"/>
                <a:cs typeface="Arial" panose="020B0604020202020204" pitchFamily="34" charset="0"/>
              </a:rPr>
              <a:t>insulinica, sono utili nel </a:t>
            </a:r>
            <a:r>
              <a:rPr lang="it-IT" dirty="0" smtClean="0">
                <a:latin typeface="Arial" panose="020B0604020202020204" pitchFamily="34" charset="0"/>
                <a:cs typeface="Arial" panose="020B0604020202020204" pitchFamily="34" charset="0"/>
              </a:rPr>
              <a:t>controllo della </a:t>
            </a:r>
            <a:r>
              <a:rPr lang="it-IT" dirty="0">
                <a:latin typeface="Arial" panose="020B0604020202020204" pitchFamily="34" charset="0"/>
                <a:cs typeface="Arial" panose="020B0604020202020204" pitchFamily="34" charset="0"/>
              </a:rPr>
              <a:t>BP nella terapia </a:t>
            </a:r>
            <a:r>
              <a:rPr lang="it-IT" dirty="0" smtClean="0">
                <a:latin typeface="Arial" panose="020B0604020202020204" pitchFamily="34" charset="0"/>
                <a:cs typeface="Arial" panose="020B0604020202020204" pitchFamily="34" charset="0"/>
              </a:rPr>
              <a:t>di associazione</a:t>
            </a:r>
            <a:r>
              <a:rPr lang="it-IT" dirty="0">
                <a:latin typeface="Arial" panose="020B0604020202020204" pitchFamily="34" charset="0"/>
                <a:cs typeface="Arial" panose="020B0604020202020204" pitchFamily="34" charset="0"/>
              </a:rPr>
              <a:t>, specie nei </a:t>
            </a:r>
            <a:r>
              <a:rPr lang="it-IT" dirty="0" smtClean="0">
                <a:latin typeface="Arial" panose="020B0604020202020204" pitchFamily="34" charset="0"/>
                <a:cs typeface="Arial" panose="020B0604020202020204" pitchFamily="34" charset="0"/>
              </a:rPr>
              <a:t>pazienti con </a:t>
            </a:r>
            <a:r>
              <a:rPr lang="it-IT" dirty="0">
                <a:latin typeface="Arial" panose="020B0604020202020204" pitchFamily="34" charset="0"/>
                <a:cs typeface="Arial" panose="020B0604020202020204" pitchFamily="34" charset="0"/>
              </a:rPr>
              <a:t>CHD e scompenso cardiaco.</a:t>
            </a:r>
          </a:p>
        </p:txBody>
      </p:sp>
    </p:spTree>
    <p:extLst>
      <p:ext uri="{BB962C8B-B14F-4D97-AF65-F5344CB8AC3E}">
        <p14:creationId xmlns:p14="http://schemas.microsoft.com/office/powerpoint/2010/main" val="1922751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015-05-08_22514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7503"/>
            <a:ext cx="8856662" cy="656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233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1412776"/>
            <a:ext cx="8712967" cy="1015663"/>
          </a:xfrm>
          <a:prstGeom prst="rect">
            <a:avLst/>
          </a:prstGeom>
        </p:spPr>
        <p:txBody>
          <a:bodyPr wrap="square">
            <a:spAutoFit/>
          </a:bodyPr>
          <a:lstStyle/>
          <a:p>
            <a:pPr algn="just"/>
            <a:r>
              <a:rPr lang="it-IT" sz="2000" dirty="0">
                <a:latin typeface="Arial" panose="020B0604020202020204" pitchFamily="34" charset="0"/>
                <a:cs typeface="Arial" panose="020B0604020202020204" pitchFamily="34" charset="0"/>
              </a:rPr>
              <a:t>persistenza di valori di pressione arteriosa al di sopra degli obiettivi prefissati nonostante l’utilizzo di farmaci antiipertensivi appartenenti ad almeno tre classi, fra cui un diuretico, a dosaggio pieno</a:t>
            </a:r>
          </a:p>
        </p:txBody>
      </p:sp>
      <p:sp>
        <p:nvSpPr>
          <p:cNvPr id="4" name="Titolo 1"/>
          <p:cNvSpPr txBox="1">
            <a:spLocks/>
          </p:cNvSpPr>
          <p:nvPr/>
        </p:nvSpPr>
        <p:spPr>
          <a:xfrm>
            <a:off x="536210" y="2852936"/>
            <a:ext cx="8212253" cy="309634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000" dirty="0" smtClean="0">
                <a:latin typeface="Arial" pitchFamily="34" charset="0"/>
                <a:ea typeface="Microsoft YaHei" pitchFamily="34" charset="-122"/>
                <a:cs typeface="Mangal" pitchFamily="18" charset="0"/>
              </a:rPr>
              <a:t/>
            </a:r>
            <a:br>
              <a:rPr lang="it-IT" altLang="it-IT" sz="2000" dirty="0" smtClean="0">
                <a:latin typeface="Arial" pitchFamily="34" charset="0"/>
                <a:ea typeface="Microsoft YaHei" pitchFamily="34" charset="-122"/>
                <a:cs typeface="Mangal" pitchFamily="18" charset="0"/>
              </a:rPr>
            </a:br>
            <a:r>
              <a:rPr lang="it-IT" altLang="it-IT" sz="2000" dirty="0" smtClean="0">
                <a:latin typeface="Arial" pitchFamily="34" charset="0"/>
                <a:ea typeface="Microsoft YaHei" pitchFamily="34" charset="-122"/>
                <a:cs typeface="Mangal" pitchFamily="18" charset="0"/>
              </a:rPr>
              <a:t>prevalenza stimata 10% degli ipertesi</a:t>
            </a:r>
            <a:br>
              <a:rPr lang="it-IT" altLang="it-IT" sz="2000" dirty="0" smtClean="0">
                <a:latin typeface="Arial" pitchFamily="34" charset="0"/>
                <a:ea typeface="Microsoft YaHei" pitchFamily="34" charset="-122"/>
                <a:cs typeface="Mangal" pitchFamily="18" charset="0"/>
              </a:rPr>
            </a:br>
            <a:r>
              <a:rPr lang="it-IT" altLang="it-IT" sz="2000" dirty="0" smtClean="0">
                <a:latin typeface="Arial" pitchFamily="34" charset="0"/>
                <a:ea typeface="Microsoft YaHei" pitchFamily="34" charset="-122"/>
                <a:cs typeface="Mangal" pitchFamily="18" charset="0"/>
              </a:rPr>
              <a:t/>
            </a:r>
            <a:br>
              <a:rPr lang="it-IT" altLang="it-IT" sz="2000" dirty="0" smtClean="0">
                <a:latin typeface="Arial" pitchFamily="34" charset="0"/>
                <a:ea typeface="Microsoft YaHei" pitchFamily="34" charset="-122"/>
                <a:cs typeface="Mangal" pitchFamily="18" charset="0"/>
              </a:rPr>
            </a:br>
            <a:r>
              <a:rPr lang="it-IT" altLang="it-IT" sz="2000" dirty="0" smtClean="0">
                <a:latin typeface="Arial" pitchFamily="34" charset="0"/>
                <a:ea typeface="Microsoft YaHei" pitchFamily="34" charset="-122"/>
                <a:cs typeface="Mangal" pitchFamily="18" charset="0"/>
              </a:rPr>
              <a:t>identificare le forme APPARENTI:</a:t>
            </a:r>
            <a:br>
              <a:rPr lang="it-IT" altLang="it-IT" sz="2000" dirty="0" smtClean="0">
                <a:latin typeface="Arial" pitchFamily="34" charset="0"/>
                <a:ea typeface="Microsoft YaHei" pitchFamily="34" charset="-122"/>
                <a:cs typeface="Mangal" pitchFamily="18" charset="0"/>
              </a:rPr>
            </a:br>
            <a:r>
              <a:rPr lang="it-IT" altLang="it-IT" sz="2000" dirty="0" smtClean="0">
                <a:latin typeface="Arial" pitchFamily="34" charset="0"/>
                <a:ea typeface="Microsoft YaHei" pitchFamily="34" charset="-122"/>
                <a:cs typeface="Mangal" pitchFamily="18" charset="0"/>
              </a:rPr>
              <a:t>mancata aderenza alla terapia</a:t>
            </a:r>
            <a:br>
              <a:rPr lang="it-IT" altLang="it-IT" sz="2000" dirty="0" smtClean="0">
                <a:latin typeface="Arial" pitchFamily="34" charset="0"/>
                <a:ea typeface="Microsoft YaHei" pitchFamily="34" charset="-122"/>
                <a:cs typeface="Mangal" pitchFamily="18" charset="0"/>
              </a:rPr>
            </a:br>
            <a:r>
              <a:rPr lang="it-IT" altLang="it-IT" sz="2000" dirty="0" smtClean="0">
                <a:latin typeface="Arial" pitchFamily="34" charset="0"/>
                <a:ea typeface="Microsoft YaHei" pitchFamily="34" charset="-122"/>
                <a:cs typeface="Mangal" pitchFamily="18" charset="0"/>
              </a:rPr>
              <a:t>persistenza di reazione di allarme</a:t>
            </a:r>
            <a:br>
              <a:rPr lang="it-IT" altLang="it-IT" sz="2000" dirty="0" smtClean="0">
                <a:latin typeface="Arial" pitchFamily="34" charset="0"/>
                <a:ea typeface="Microsoft YaHei" pitchFamily="34" charset="-122"/>
                <a:cs typeface="Mangal" pitchFamily="18" charset="0"/>
              </a:rPr>
            </a:br>
            <a:r>
              <a:rPr lang="it-IT" altLang="it-IT" sz="2000" dirty="0" smtClean="0">
                <a:latin typeface="Arial" pitchFamily="34" charset="0"/>
                <a:ea typeface="Microsoft YaHei" pitchFamily="34" charset="-122"/>
                <a:cs typeface="Mangal" pitchFamily="18" charset="0"/>
              </a:rPr>
              <a:t>bracciali piccoli</a:t>
            </a:r>
            <a:br>
              <a:rPr lang="it-IT" altLang="it-IT" sz="2000" dirty="0" smtClean="0">
                <a:latin typeface="Arial" pitchFamily="34" charset="0"/>
                <a:ea typeface="Microsoft YaHei" pitchFamily="34" charset="-122"/>
                <a:cs typeface="Mangal" pitchFamily="18" charset="0"/>
              </a:rPr>
            </a:br>
            <a:r>
              <a:rPr lang="it-IT" altLang="it-IT" sz="2000" dirty="0" smtClean="0">
                <a:latin typeface="Arial" pitchFamily="34" charset="0"/>
                <a:ea typeface="Microsoft YaHei" pitchFamily="34" charset="-122"/>
                <a:cs typeface="Mangal" pitchFamily="18" charset="0"/>
              </a:rPr>
              <a:t>marcata rigidità arteriosa nell’anziano</a:t>
            </a:r>
            <a:br>
              <a:rPr lang="it-IT" altLang="it-IT" sz="2000" dirty="0" smtClean="0">
                <a:latin typeface="Arial" pitchFamily="34" charset="0"/>
                <a:ea typeface="Microsoft YaHei" pitchFamily="34" charset="-122"/>
                <a:cs typeface="Mangal" pitchFamily="18" charset="0"/>
              </a:rPr>
            </a:br>
            <a:r>
              <a:rPr lang="it-IT" altLang="it-IT" sz="2000" dirty="0" smtClean="0">
                <a:latin typeface="Arial" pitchFamily="34" charset="0"/>
                <a:ea typeface="Microsoft YaHei" pitchFamily="34" charset="-122"/>
                <a:cs typeface="Mangal" pitchFamily="18" charset="0"/>
              </a:rPr>
              <a:t/>
            </a:r>
            <a:br>
              <a:rPr lang="it-IT" altLang="it-IT" sz="2000" dirty="0" smtClean="0">
                <a:latin typeface="Arial" pitchFamily="34" charset="0"/>
                <a:ea typeface="Microsoft YaHei" pitchFamily="34" charset="-122"/>
                <a:cs typeface="Mangal" pitchFamily="18" charset="0"/>
              </a:rPr>
            </a:br>
            <a:r>
              <a:rPr lang="it-IT" altLang="it-IT" sz="2000" dirty="0" smtClean="0">
                <a:latin typeface="Arial" pitchFamily="34" charset="0"/>
                <a:ea typeface="Microsoft YaHei" pitchFamily="34" charset="-122"/>
                <a:cs typeface="Mangal" pitchFamily="18" charset="0"/>
              </a:rPr>
              <a:t>PER LE FORME REALI VALUTAZIONE SPECIALISTICA</a:t>
            </a:r>
            <a:br>
              <a:rPr lang="it-IT" altLang="it-IT" sz="2000" dirty="0" smtClean="0">
                <a:latin typeface="Arial" pitchFamily="34" charset="0"/>
                <a:ea typeface="Microsoft YaHei" pitchFamily="34" charset="-122"/>
                <a:cs typeface="Mangal" pitchFamily="18" charset="0"/>
              </a:rPr>
            </a:br>
            <a:endParaRPr lang="it-IT" altLang="it-IT" sz="2000" dirty="0" smtClean="0">
              <a:latin typeface="Arial" pitchFamily="34" charset="0"/>
              <a:ea typeface="Microsoft YaHei" pitchFamily="34" charset="-122"/>
              <a:cs typeface="Mangal" pitchFamily="18" charset="0"/>
            </a:endParaRPr>
          </a:p>
        </p:txBody>
      </p:sp>
      <p:sp>
        <p:nvSpPr>
          <p:cNvPr id="5" name="Rettangolo 4"/>
          <p:cNvSpPr/>
          <p:nvPr/>
        </p:nvSpPr>
        <p:spPr>
          <a:xfrm>
            <a:off x="107505" y="251937"/>
            <a:ext cx="8928991" cy="584775"/>
          </a:xfrm>
          <a:prstGeom prst="rect">
            <a:avLst/>
          </a:prstGeom>
          <a:ln w="19050">
            <a:solidFill>
              <a:srgbClr val="0070C0"/>
            </a:solidFill>
          </a:ln>
        </p:spPr>
        <p:txBody>
          <a:bodyPr wrap="square">
            <a:spAutoFit/>
          </a:bodyPr>
          <a:lstStyle/>
          <a:p>
            <a:pPr algn="ctr"/>
            <a:r>
              <a:rPr lang="it-IT" sz="3200" b="1" dirty="0" smtClean="0">
                <a:latin typeface="Arial" panose="020B0604020202020204" pitchFamily="34" charset="0"/>
                <a:cs typeface="Arial" panose="020B0604020202020204" pitchFamily="34" charset="0"/>
              </a:rPr>
              <a:t>Ipertensione Arteriosa resistente</a:t>
            </a:r>
            <a:endParaRPr lang="it-IT"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801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txBox="1">
            <a:spLocks/>
          </p:cNvSpPr>
          <p:nvPr/>
        </p:nvSpPr>
        <p:spPr>
          <a:xfrm>
            <a:off x="116108" y="1196752"/>
            <a:ext cx="8920388" cy="5256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7950" indent="0">
              <a:buClr>
                <a:srgbClr val="FF0000"/>
              </a:buClr>
              <a:buNone/>
            </a:pPr>
            <a:r>
              <a:rPr lang="it-IT" altLang="it-IT" sz="2800" b="1" dirty="0" smtClean="0">
                <a:solidFill>
                  <a:srgbClr val="FF0000"/>
                </a:solidFill>
                <a:latin typeface="Arial" pitchFamily="34" charset="0"/>
                <a:ea typeface="Microsoft YaHei" pitchFamily="34" charset="-122"/>
                <a:cs typeface="Mangal" pitchFamily="18" charset="0"/>
              </a:rPr>
              <a:t>Cosa controllare</a:t>
            </a:r>
          </a:p>
          <a:p>
            <a:pPr marL="107950" indent="0" algn="just">
              <a:buClr>
                <a:srgbClr val="FF0000"/>
              </a:buClr>
              <a:buNone/>
            </a:pPr>
            <a:r>
              <a:rPr lang="it-IT" altLang="it-IT" sz="2800" dirty="0" smtClean="0">
                <a:latin typeface="Arial" pitchFamily="34" charset="0"/>
                <a:ea typeface="Microsoft YaHei" pitchFamily="34" charset="-122"/>
                <a:cs typeface="Mangal" pitchFamily="18" charset="0"/>
              </a:rPr>
              <a:t>Valori di PA, clinica, domiciliare e ambulatoria</a:t>
            </a:r>
          </a:p>
          <a:p>
            <a:pPr marL="107950" indent="0" algn="just">
              <a:buClr>
                <a:srgbClr val="FF0000"/>
              </a:buClr>
              <a:buNone/>
            </a:pPr>
            <a:r>
              <a:rPr lang="it-IT" altLang="it-IT" sz="2800" dirty="0" smtClean="0">
                <a:latin typeface="Arial" pitchFamily="34" charset="0"/>
                <a:ea typeface="Microsoft YaHei" pitchFamily="34" charset="-122"/>
                <a:cs typeface="Mangal" pitchFamily="18" charset="0"/>
              </a:rPr>
              <a:t>Danno d’organo anche asintomatico e fattori 	di rischio associati</a:t>
            </a:r>
          </a:p>
          <a:p>
            <a:pPr marL="107950" indent="0">
              <a:buClr>
                <a:srgbClr val="FF0000"/>
              </a:buClr>
              <a:buNone/>
            </a:pPr>
            <a:r>
              <a:rPr lang="it-IT" altLang="it-IT" sz="2800" b="1" dirty="0" smtClean="0">
                <a:solidFill>
                  <a:srgbClr val="FF0000"/>
                </a:solidFill>
                <a:latin typeface="Arial" pitchFamily="34" charset="0"/>
                <a:ea typeface="Microsoft YaHei" pitchFamily="34" charset="-122"/>
                <a:cs typeface="Mangal" pitchFamily="18" charset="0"/>
              </a:rPr>
              <a:t>Quando controllare</a:t>
            </a:r>
          </a:p>
          <a:p>
            <a:pPr marL="107950" indent="0" algn="just">
              <a:buClr>
                <a:srgbClr val="FF0000"/>
              </a:buClr>
              <a:buNone/>
            </a:pPr>
            <a:r>
              <a:rPr lang="it-IT" altLang="it-IT" sz="2800" dirty="0" smtClean="0">
                <a:latin typeface="Arial" pitchFamily="34" charset="0"/>
                <a:ea typeface="Microsoft YaHei" pitchFamily="34" charset="-122"/>
                <a:cs typeface="Mangal" pitchFamily="18" charset="0"/>
              </a:rPr>
              <a:t>2-4 settimane dopo l’avvio della terapia, a 3-6 mesi e poi annualmente la PA, il danno d’organo ogni 2-3 anni circa (in base a situazione di partenza, costo delle indagini )</a:t>
            </a:r>
          </a:p>
          <a:p>
            <a:pPr marL="431800" indent="-323850">
              <a:buClr>
                <a:srgbClr val="FF0000"/>
              </a:buClr>
              <a:buFont typeface="Wingdings" pitchFamily="2" charset="2"/>
              <a:buChar char="v"/>
            </a:pPr>
            <a:endParaRPr lang="it-IT" altLang="it-IT" sz="2800" dirty="0" smtClean="0">
              <a:solidFill>
                <a:srgbClr val="000000"/>
              </a:solidFill>
              <a:latin typeface="Arial" pitchFamily="34" charset="0"/>
              <a:ea typeface="Microsoft YaHei" pitchFamily="34" charset="-122"/>
              <a:cs typeface="Mangal" pitchFamily="18" charset="0"/>
            </a:endParaRPr>
          </a:p>
        </p:txBody>
      </p:sp>
      <p:sp>
        <p:nvSpPr>
          <p:cNvPr id="4" name="Titolo 1"/>
          <p:cNvSpPr txBox="1">
            <a:spLocks/>
          </p:cNvSpPr>
          <p:nvPr/>
        </p:nvSpPr>
        <p:spPr bwMode="auto">
          <a:xfrm>
            <a:off x="251520" y="219075"/>
            <a:ext cx="860444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a:buSzPct val="45000"/>
              <a:buFont typeface="StarSymbol"/>
              <a:buNone/>
            </a:pPr>
            <a:r>
              <a:rPr lang="it-IT" altLang="it-IT" sz="4800" b="1" dirty="0">
                <a:solidFill>
                  <a:srgbClr val="002060"/>
                </a:solidFill>
                <a:ea typeface="Microsoft YaHei" pitchFamily="34" charset="-122"/>
                <a:cs typeface="Mangal" pitchFamily="18" charset="0"/>
              </a:rPr>
              <a:t>FOLLOW UP</a:t>
            </a:r>
          </a:p>
        </p:txBody>
      </p:sp>
    </p:spTree>
    <p:extLst>
      <p:ext uri="{BB962C8B-B14F-4D97-AF65-F5344CB8AC3E}">
        <p14:creationId xmlns:p14="http://schemas.microsoft.com/office/powerpoint/2010/main" val="1543801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ccia in giù 3"/>
          <p:cNvSpPr/>
          <p:nvPr/>
        </p:nvSpPr>
        <p:spPr>
          <a:xfrm>
            <a:off x="6372200" y="908720"/>
            <a:ext cx="720080" cy="126652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
        <p:nvSpPr>
          <p:cNvPr id="2" name="Rettangolo 1"/>
          <p:cNvSpPr/>
          <p:nvPr/>
        </p:nvSpPr>
        <p:spPr>
          <a:xfrm>
            <a:off x="251520" y="4326195"/>
            <a:ext cx="8317432" cy="1323439"/>
          </a:xfrm>
          <a:prstGeom prst="rect">
            <a:avLst/>
          </a:prstGeom>
        </p:spPr>
        <p:txBody>
          <a:bodyPr wrap="square">
            <a:spAutoFit/>
          </a:bodyPr>
          <a:lstStyle/>
          <a:p>
            <a:pPr algn="just"/>
            <a:r>
              <a:rPr lang="it-IT" sz="1600" dirty="0" smtClean="0">
                <a:latin typeface="Arial" pitchFamily="34" charset="0"/>
                <a:cs typeface="Arial" pitchFamily="34" charset="0"/>
              </a:rPr>
              <a:t>Nel </a:t>
            </a:r>
            <a:r>
              <a:rPr lang="it-IT" sz="1600" b="1" dirty="0" smtClean="0">
                <a:latin typeface="Arial" pitchFamily="34" charset="0"/>
                <a:cs typeface="Arial" pitchFamily="34" charset="0"/>
              </a:rPr>
              <a:t>1995 </a:t>
            </a:r>
            <a:r>
              <a:rPr lang="it-IT" sz="1600" dirty="0" smtClean="0">
                <a:latin typeface="Arial" pitchFamily="34" charset="0"/>
                <a:cs typeface="Arial" pitchFamily="34" charset="0"/>
              </a:rPr>
              <a:t>è stato stimato che 43 milioni di persone negli Stati Uniti presentavano ipertensione o stavano assumendo farmaci antipertensivi, quasi il </a:t>
            </a:r>
            <a:r>
              <a:rPr lang="it-IT" sz="1600" b="1" dirty="0" smtClean="0">
                <a:latin typeface="Arial" pitchFamily="34" charset="0"/>
                <a:cs typeface="Arial" pitchFamily="34" charset="0"/>
              </a:rPr>
              <a:t>24% della popolazione adulta degli Stati Unit</a:t>
            </a:r>
            <a:r>
              <a:rPr lang="it-IT" sz="1600" dirty="0" smtClean="0">
                <a:latin typeface="Arial" pitchFamily="34" charset="0"/>
                <a:cs typeface="Arial" pitchFamily="34" charset="0"/>
              </a:rPr>
              <a:t>i. La prevalenza è in aumento e ha raggiunto il </a:t>
            </a:r>
            <a:r>
              <a:rPr lang="it-IT" sz="1600" b="1" dirty="0" smtClean="0">
                <a:latin typeface="Arial" pitchFamily="34" charset="0"/>
                <a:cs typeface="Arial" pitchFamily="34" charset="0"/>
              </a:rPr>
              <a:t>29% nel 2004</a:t>
            </a:r>
            <a:r>
              <a:rPr lang="it-IT" sz="1600" dirty="0" smtClean="0">
                <a:latin typeface="Arial" pitchFamily="34" charset="0"/>
                <a:cs typeface="Arial" pitchFamily="34" charset="0"/>
              </a:rPr>
              <a:t>. </a:t>
            </a:r>
            <a:r>
              <a:rPr lang="it-IT" sz="1600" b="1" dirty="0" smtClean="0">
                <a:latin typeface="Arial" pitchFamily="34" charset="0"/>
                <a:cs typeface="Arial" pitchFamily="34" charset="0"/>
              </a:rPr>
              <a:t>A partire dal 2006</a:t>
            </a:r>
            <a:r>
              <a:rPr lang="it-IT" sz="1600" dirty="0" smtClean="0">
                <a:latin typeface="Arial" pitchFamily="34" charset="0"/>
                <a:cs typeface="Arial" pitchFamily="34" charset="0"/>
              </a:rPr>
              <a:t>, </a:t>
            </a:r>
            <a:r>
              <a:rPr lang="it-IT" sz="1600" b="1" dirty="0" smtClean="0">
                <a:latin typeface="Arial" pitchFamily="34" charset="0"/>
                <a:cs typeface="Arial" pitchFamily="34" charset="0"/>
              </a:rPr>
              <a:t>l'ipertensione arteriosa colpisce </a:t>
            </a:r>
            <a:r>
              <a:rPr lang="it-IT" sz="1600" dirty="0" smtClean="0">
                <a:latin typeface="Arial" pitchFamily="34" charset="0"/>
                <a:cs typeface="Arial" pitchFamily="34" charset="0"/>
              </a:rPr>
              <a:t>76.000.000 adulti degli Stati Uniti, </a:t>
            </a:r>
            <a:r>
              <a:rPr lang="it-IT" sz="1600" b="1" dirty="0" smtClean="0">
                <a:latin typeface="Arial" pitchFamily="34" charset="0"/>
                <a:cs typeface="Arial" pitchFamily="34" charset="0"/>
              </a:rPr>
              <a:t>il 34% della popolazione</a:t>
            </a:r>
            <a:endParaRPr lang="it-IT" sz="1600" dirty="0">
              <a:latin typeface="Arial" pitchFamily="34" charset="0"/>
              <a:cs typeface="Arial" pitchFamily="34" charset="0"/>
            </a:endParaRPr>
          </a:p>
        </p:txBody>
      </p:sp>
      <p:sp>
        <p:nvSpPr>
          <p:cNvPr id="3" name="Rettangolo 2"/>
          <p:cNvSpPr/>
          <p:nvPr/>
        </p:nvSpPr>
        <p:spPr>
          <a:xfrm>
            <a:off x="251520" y="3174067"/>
            <a:ext cx="8280920" cy="830997"/>
          </a:xfrm>
          <a:prstGeom prst="rect">
            <a:avLst/>
          </a:prstGeom>
        </p:spPr>
        <p:txBody>
          <a:bodyPr wrap="square">
            <a:spAutoFit/>
          </a:bodyPr>
          <a:lstStyle/>
          <a:p>
            <a:pPr algn="just"/>
            <a:r>
              <a:rPr lang="it-IT" sz="1600" dirty="0" smtClean="0">
                <a:latin typeface="Arial" pitchFamily="34" charset="0"/>
                <a:cs typeface="Arial" pitchFamily="34" charset="0"/>
              </a:rPr>
              <a:t>Si stima l’ipertensione arteriosa sia responsabile del 50 % di tutte le forme di cardiopatia ischemica e del 60 % degli ictus cerebrali, con 7 milioni e mezzo di morti premature (circa il 13% del totale globale). </a:t>
            </a:r>
            <a:endParaRPr lang="it-IT" sz="1600" dirty="0">
              <a:latin typeface="Arial" pitchFamily="34" charset="0"/>
              <a:cs typeface="Arial" pitchFamily="34" charset="0"/>
            </a:endParaRPr>
          </a:p>
        </p:txBody>
      </p:sp>
      <p:sp>
        <p:nvSpPr>
          <p:cNvPr id="8" name="Rettangolo 7"/>
          <p:cNvSpPr/>
          <p:nvPr/>
        </p:nvSpPr>
        <p:spPr>
          <a:xfrm>
            <a:off x="251520" y="5805264"/>
            <a:ext cx="8424936" cy="830997"/>
          </a:xfrm>
          <a:prstGeom prst="rect">
            <a:avLst/>
          </a:prstGeom>
        </p:spPr>
        <p:txBody>
          <a:bodyPr wrap="square">
            <a:spAutoFit/>
          </a:bodyPr>
          <a:lstStyle/>
          <a:p>
            <a:pPr algn="just"/>
            <a:r>
              <a:rPr lang="it-IT" sz="1600" dirty="0" smtClean="0">
                <a:latin typeface="Arial" pitchFamily="34" charset="0"/>
                <a:cs typeface="Arial" pitchFamily="34" charset="0"/>
              </a:rPr>
              <a:t>A partire dal 2000 quasi un miliardo di persone nel mondo, il 26% della popolazione adulta, soffriva di ipertensione arteriosa; si stima che entro il 2025 oltre un miliardo e mezzo di persone soffrirà di ipertensione arteriosa</a:t>
            </a:r>
          </a:p>
        </p:txBody>
      </p:sp>
      <p:pic>
        <p:nvPicPr>
          <p:cNvPr id="2050" name="Picture 2" descr="http://www.myusa.it/wp-content/uploads/2013/08/mappa-usa-geografica.gif">
            <a:hlinkClick r:id="rId3"/>
          </p:cNvPr>
          <p:cNvPicPr>
            <a:picLocks noChangeAspect="1" noChangeArrowheads="1"/>
          </p:cNvPicPr>
          <p:nvPr/>
        </p:nvPicPr>
        <p:blipFill>
          <a:blip r:embed="rId4" cstate="print"/>
          <a:srcRect/>
          <a:stretch>
            <a:fillRect/>
          </a:stretch>
        </p:blipFill>
        <p:spPr bwMode="auto">
          <a:xfrm>
            <a:off x="323528" y="147857"/>
            <a:ext cx="4320479" cy="2921103"/>
          </a:xfrm>
          <a:prstGeom prst="rect">
            <a:avLst/>
          </a:prstGeom>
          <a:noFill/>
        </p:spPr>
      </p:pic>
      <p:sp>
        <p:nvSpPr>
          <p:cNvPr id="10" name="CasellaDiTesto 9"/>
          <p:cNvSpPr txBox="1"/>
          <p:nvPr/>
        </p:nvSpPr>
        <p:spPr>
          <a:xfrm>
            <a:off x="5076056" y="404664"/>
            <a:ext cx="3528392" cy="369332"/>
          </a:xfrm>
          <a:prstGeom prst="rect">
            <a:avLst/>
          </a:prstGeom>
          <a:noFill/>
        </p:spPr>
        <p:txBody>
          <a:bodyPr wrap="square" rtlCol="0">
            <a:spAutoFit/>
          </a:bodyPr>
          <a:lstStyle/>
          <a:p>
            <a:r>
              <a:rPr lang="it-IT" b="1" dirty="0" smtClean="0">
                <a:latin typeface="Arial" panose="020B0604020202020204" pitchFamily="34" charset="0"/>
                <a:cs typeface="Arial" panose="020B0604020202020204" pitchFamily="34" charset="0"/>
              </a:rPr>
              <a:t>1 miliardo di ipertesi nel 2000</a:t>
            </a:r>
            <a:endParaRPr lang="it-IT" b="1" dirty="0">
              <a:latin typeface="Arial" panose="020B0604020202020204" pitchFamily="34" charset="0"/>
              <a:cs typeface="Arial" panose="020B0604020202020204" pitchFamily="34" charset="0"/>
            </a:endParaRPr>
          </a:p>
        </p:txBody>
      </p:sp>
      <p:sp>
        <p:nvSpPr>
          <p:cNvPr id="11" name="CasellaDiTesto 10"/>
          <p:cNvSpPr txBox="1"/>
          <p:nvPr/>
        </p:nvSpPr>
        <p:spPr>
          <a:xfrm>
            <a:off x="4814840" y="2319263"/>
            <a:ext cx="4050824" cy="461665"/>
          </a:xfrm>
          <a:prstGeom prst="rect">
            <a:avLst/>
          </a:prstGeom>
          <a:noFill/>
        </p:spPr>
        <p:txBody>
          <a:bodyPr wrap="square" rtlCol="0">
            <a:spAutoFit/>
          </a:bodyPr>
          <a:lstStyle/>
          <a:p>
            <a:r>
              <a:rPr lang="it-IT" sz="2400" dirty="0" smtClean="0">
                <a:solidFill>
                  <a:srgbClr val="FF0000"/>
                </a:solidFill>
                <a:latin typeface="Arial" panose="020B0604020202020204" pitchFamily="34" charset="0"/>
                <a:cs typeface="Arial" panose="020B0604020202020204" pitchFamily="34" charset="0"/>
              </a:rPr>
              <a:t>1 miliardo e mezzo nel 2025</a:t>
            </a:r>
            <a:endParaRPr lang="it-IT" sz="24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98088" y="188640"/>
            <a:ext cx="8938408" cy="646331"/>
          </a:xfrm>
          <a:prstGeom prst="rect">
            <a:avLst/>
          </a:prstGeom>
          <a:noFill/>
          <a:ln w="19050">
            <a:solidFill>
              <a:srgbClr val="0070C0"/>
            </a:solidFill>
          </a:ln>
        </p:spPr>
        <p:txBody>
          <a:bodyPr wrap="square" rtlCol="0">
            <a:spAutoFit/>
          </a:bodyPr>
          <a:lstStyle/>
          <a:p>
            <a:pPr algn="ctr"/>
            <a:r>
              <a:rPr lang="it-IT" sz="3600" b="1" dirty="0" smtClean="0">
                <a:latin typeface="Arial" pitchFamily="34" charset="0"/>
                <a:cs typeface="Arial" pitchFamily="34" charset="0"/>
              </a:rPr>
              <a:t>Dati epidemiologici</a:t>
            </a:r>
            <a:endParaRPr lang="it-IT" sz="3600" b="1" dirty="0">
              <a:latin typeface="Arial" pitchFamily="34" charset="0"/>
              <a:cs typeface="Arial" pitchFamily="34" charset="0"/>
            </a:endParaRPr>
          </a:p>
        </p:txBody>
      </p:sp>
      <p:sp>
        <p:nvSpPr>
          <p:cNvPr id="8" name="CasellaDiTesto 7"/>
          <p:cNvSpPr txBox="1"/>
          <p:nvPr/>
        </p:nvSpPr>
        <p:spPr>
          <a:xfrm>
            <a:off x="179512" y="1052736"/>
            <a:ext cx="8784976" cy="954107"/>
          </a:xfrm>
          <a:prstGeom prst="rect">
            <a:avLst/>
          </a:prstGeom>
          <a:noFill/>
          <a:ln w="19050">
            <a:solidFill>
              <a:srgbClr val="0070C0"/>
            </a:solidFill>
          </a:ln>
        </p:spPr>
        <p:txBody>
          <a:bodyPr wrap="square" rtlCol="0">
            <a:spAutoFit/>
          </a:bodyPr>
          <a:lstStyle/>
          <a:p>
            <a:pPr algn="ctr"/>
            <a:r>
              <a:rPr lang="it-IT" sz="2800" b="1" dirty="0" smtClean="0">
                <a:latin typeface="Arial" pitchFamily="34" charset="0"/>
                <a:cs typeface="Arial" pitchFamily="34" charset="0"/>
              </a:rPr>
              <a:t>In Italia si stima che la popolazione affetta da ipertensione arteriosa sia circa il 30 %</a:t>
            </a:r>
            <a:endParaRPr lang="it-IT" sz="2800" b="1" dirty="0">
              <a:latin typeface="Arial" pitchFamily="34" charset="0"/>
              <a:cs typeface="Arial" pitchFamily="34" charset="0"/>
            </a:endParaRPr>
          </a:p>
        </p:txBody>
      </p:sp>
      <p:graphicFrame>
        <p:nvGraphicFramePr>
          <p:cNvPr id="9" name="Grafico 8"/>
          <p:cNvGraphicFramePr/>
          <p:nvPr>
            <p:extLst>
              <p:ext uri="{D42A27DB-BD31-4B8C-83A1-F6EECF244321}">
                <p14:modId xmlns:p14="http://schemas.microsoft.com/office/powerpoint/2010/main" val="989038925"/>
              </p:ext>
            </p:extLst>
          </p:nvPr>
        </p:nvGraphicFramePr>
        <p:xfrm>
          <a:off x="611560" y="2276872"/>
          <a:ext cx="7848872" cy="41360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427984" y="6309320"/>
            <a:ext cx="45365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5940152" y="278092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597" y="476672"/>
            <a:ext cx="4643435" cy="6048672"/>
          </a:xfrm>
          <a:prstGeom prst="rect">
            <a:avLst/>
          </a:prstGeom>
        </p:spPr>
      </p:pic>
      <p:graphicFrame>
        <p:nvGraphicFramePr>
          <p:cNvPr id="7" name="Grafico 6"/>
          <p:cNvGraphicFramePr/>
          <p:nvPr>
            <p:extLst>
              <p:ext uri="{D42A27DB-BD31-4B8C-83A1-F6EECF244321}">
                <p14:modId xmlns:p14="http://schemas.microsoft.com/office/powerpoint/2010/main" val="1628086283"/>
              </p:ext>
            </p:extLst>
          </p:nvPr>
        </p:nvGraphicFramePr>
        <p:xfrm>
          <a:off x="5076056" y="908720"/>
          <a:ext cx="4067944" cy="5112568"/>
        </p:xfrm>
        <a:graphic>
          <a:graphicData uri="http://schemas.openxmlformats.org/drawingml/2006/chart">
            <c:chart xmlns:c="http://schemas.openxmlformats.org/drawingml/2006/chart" xmlns:r="http://schemas.openxmlformats.org/officeDocument/2006/relationships" r:id="rId4"/>
          </a:graphicData>
        </a:graphic>
      </p:graphicFrame>
      <p:sp>
        <p:nvSpPr>
          <p:cNvPr id="2" name="CasellaDiTesto 1"/>
          <p:cNvSpPr txBox="1"/>
          <p:nvPr/>
        </p:nvSpPr>
        <p:spPr>
          <a:xfrm>
            <a:off x="5976156" y="2699628"/>
            <a:ext cx="972108" cy="400110"/>
          </a:xfrm>
          <a:prstGeom prst="rect">
            <a:avLst/>
          </a:prstGeom>
          <a:noFill/>
        </p:spPr>
        <p:txBody>
          <a:bodyPr wrap="square" rtlCol="0">
            <a:spAutoFit/>
          </a:bodyPr>
          <a:lstStyle/>
          <a:p>
            <a:pPr algn="ctr"/>
            <a:r>
              <a:rPr lang="it-IT" sz="2000" b="1" dirty="0" smtClean="0"/>
              <a:t>28 %</a:t>
            </a:r>
            <a:endParaRPr lang="it-IT" sz="2000" b="1" dirty="0"/>
          </a:p>
        </p:txBody>
      </p:sp>
      <p:sp>
        <p:nvSpPr>
          <p:cNvPr id="8" name="CasellaDiTesto 7"/>
          <p:cNvSpPr txBox="1"/>
          <p:nvPr/>
        </p:nvSpPr>
        <p:spPr>
          <a:xfrm>
            <a:off x="6768244" y="2492896"/>
            <a:ext cx="972108" cy="400110"/>
          </a:xfrm>
          <a:prstGeom prst="rect">
            <a:avLst/>
          </a:prstGeom>
          <a:noFill/>
        </p:spPr>
        <p:txBody>
          <a:bodyPr wrap="square" rtlCol="0">
            <a:spAutoFit/>
          </a:bodyPr>
          <a:lstStyle/>
          <a:p>
            <a:pPr algn="ctr"/>
            <a:r>
              <a:rPr lang="it-IT" sz="2000" b="1" dirty="0" smtClean="0"/>
              <a:t>33 %</a:t>
            </a:r>
            <a:endParaRPr lang="it-IT" sz="2000" b="1"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430288"/>
            <a:ext cx="9525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672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p:nvPr>
            <p:extLst>
              <p:ext uri="{D42A27DB-BD31-4B8C-83A1-F6EECF244321}">
                <p14:modId xmlns:p14="http://schemas.microsoft.com/office/powerpoint/2010/main" val="1795075867"/>
              </p:ext>
            </p:extLst>
          </p:nvPr>
        </p:nvGraphicFramePr>
        <p:xfrm>
          <a:off x="5129952" y="944724"/>
          <a:ext cx="4067944" cy="5112568"/>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597" y="476672"/>
            <a:ext cx="4643435" cy="6048672"/>
          </a:xfrm>
          <a:prstGeom prst="rect">
            <a:avLst/>
          </a:prstGeom>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430288"/>
            <a:ext cx="9525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6048164" y="2884874"/>
            <a:ext cx="972108" cy="400110"/>
          </a:xfrm>
          <a:prstGeom prst="rect">
            <a:avLst/>
          </a:prstGeom>
          <a:noFill/>
        </p:spPr>
        <p:txBody>
          <a:bodyPr wrap="square" rtlCol="0">
            <a:spAutoFit/>
          </a:bodyPr>
          <a:lstStyle/>
          <a:p>
            <a:pPr algn="ctr"/>
            <a:r>
              <a:rPr lang="it-IT" sz="2000" b="1" dirty="0" smtClean="0"/>
              <a:t>26 %</a:t>
            </a:r>
            <a:endParaRPr lang="it-IT" sz="2000" b="1" dirty="0"/>
          </a:p>
        </p:txBody>
      </p:sp>
      <p:sp>
        <p:nvSpPr>
          <p:cNvPr id="8" name="CasellaDiTesto 7"/>
          <p:cNvSpPr txBox="1"/>
          <p:nvPr/>
        </p:nvSpPr>
        <p:spPr>
          <a:xfrm>
            <a:off x="6768244" y="2380818"/>
            <a:ext cx="972108" cy="400110"/>
          </a:xfrm>
          <a:prstGeom prst="rect">
            <a:avLst/>
          </a:prstGeom>
          <a:noFill/>
        </p:spPr>
        <p:txBody>
          <a:bodyPr wrap="square" rtlCol="0">
            <a:spAutoFit/>
          </a:bodyPr>
          <a:lstStyle/>
          <a:p>
            <a:pPr algn="ctr"/>
            <a:r>
              <a:rPr lang="it-IT" sz="2000" b="1" dirty="0" smtClean="0"/>
              <a:t>32 %</a:t>
            </a:r>
            <a:endParaRPr lang="it-IT" sz="2000" b="1" dirty="0"/>
          </a:p>
        </p:txBody>
      </p:sp>
    </p:spTree>
    <p:extLst>
      <p:ext uri="{BB962C8B-B14F-4D97-AF65-F5344CB8AC3E}">
        <p14:creationId xmlns:p14="http://schemas.microsoft.com/office/powerpoint/2010/main" val="1198040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80729"/>
            <a:ext cx="8928992"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35496" y="251937"/>
            <a:ext cx="9020116" cy="492443"/>
          </a:xfrm>
          <a:prstGeom prst="rect">
            <a:avLst/>
          </a:prstGeom>
          <a:ln w="19050">
            <a:solidFill>
              <a:srgbClr val="0070C0"/>
            </a:solidFill>
          </a:ln>
        </p:spPr>
        <p:txBody>
          <a:bodyPr wrap="square">
            <a:spAutoFit/>
          </a:bodyPr>
          <a:lstStyle/>
          <a:p>
            <a:pPr algn="ctr"/>
            <a:r>
              <a:rPr lang="it-IT" sz="2600" b="1" dirty="0" smtClean="0">
                <a:latin typeface="Arial" panose="020B0604020202020204" pitchFamily="34" charset="0"/>
                <a:cs typeface="Arial" panose="020B0604020202020204" pitchFamily="34" charset="0"/>
              </a:rPr>
              <a:t>Definizione </a:t>
            </a:r>
            <a:r>
              <a:rPr lang="it-IT" sz="2600" b="1" dirty="0">
                <a:latin typeface="Arial" panose="020B0604020202020204" pitchFamily="34" charset="0"/>
                <a:cs typeface="Arial" panose="020B0604020202020204" pitchFamily="34" charset="0"/>
              </a:rPr>
              <a:t>e classificazione della </a:t>
            </a:r>
            <a:r>
              <a:rPr lang="it-IT" sz="2600" b="1" dirty="0" smtClean="0">
                <a:latin typeface="Arial" panose="020B0604020202020204" pitchFamily="34" charset="0"/>
                <a:cs typeface="Arial" panose="020B0604020202020204" pitchFamily="34" charset="0"/>
              </a:rPr>
              <a:t>PA clinica </a:t>
            </a:r>
            <a:r>
              <a:rPr lang="it-IT" sz="2600" b="1" dirty="0">
                <a:latin typeface="Arial" panose="020B0604020202020204" pitchFamily="34" charset="0"/>
                <a:cs typeface="Arial" panose="020B0604020202020204" pitchFamily="34" charset="0"/>
              </a:rPr>
              <a:t>(</a:t>
            </a:r>
            <a:r>
              <a:rPr lang="it-IT" sz="2600" b="1" dirty="0" err="1">
                <a:latin typeface="Arial" panose="020B0604020202020204" pitchFamily="34" charset="0"/>
                <a:cs typeface="Arial" panose="020B0604020202020204" pitchFamily="34" charset="0"/>
              </a:rPr>
              <a:t>mmHg</a:t>
            </a:r>
            <a:r>
              <a:rPr lang="it-IT" sz="2600" b="1" dirty="0">
                <a:latin typeface="Arial" panose="020B0604020202020204" pitchFamily="34" charset="0"/>
                <a:cs typeface="Arial" panose="020B0604020202020204" pitchFamily="34" charset="0"/>
              </a:rPr>
              <a:t>)</a:t>
            </a:r>
            <a:r>
              <a:rPr lang="it-IT" sz="2600" b="1" dirty="0" smtClean="0">
                <a:latin typeface="Arial" panose="020B0604020202020204" pitchFamily="34" charset="0"/>
                <a:cs typeface="Arial" panose="020B0604020202020204" pitchFamily="34" charset="0"/>
              </a:rPr>
              <a:t> </a:t>
            </a:r>
            <a:endParaRPr lang="it-IT" sz="2600" b="1" dirty="0">
              <a:latin typeface="Arial" panose="020B0604020202020204" pitchFamily="34" charset="0"/>
              <a:cs typeface="Arial" panose="020B0604020202020204" pitchFamily="34" charset="0"/>
            </a:endParaRPr>
          </a:p>
        </p:txBody>
      </p:sp>
      <p:sp>
        <p:nvSpPr>
          <p:cNvPr id="2" name="Rettangolo 1"/>
          <p:cNvSpPr/>
          <p:nvPr/>
        </p:nvSpPr>
        <p:spPr>
          <a:xfrm>
            <a:off x="251520" y="3573016"/>
            <a:ext cx="8784976"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265674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512" y="251937"/>
            <a:ext cx="8784976" cy="584775"/>
          </a:xfrm>
          <a:prstGeom prst="rect">
            <a:avLst/>
          </a:prstGeom>
          <a:ln w="19050">
            <a:solidFill>
              <a:srgbClr val="0070C0"/>
            </a:solidFill>
          </a:ln>
        </p:spPr>
        <p:txBody>
          <a:bodyPr wrap="square">
            <a:spAutoFit/>
          </a:bodyPr>
          <a:lstStyle/>
          <a:p>
            <a:pPr algn="ctr"/>
            <a:r>
              <a:rPr lang="it-IT" sz="3200" b="1" dirty="0" smtClean="0">
                <a:latin typeface="Arial" panose="020B0604020202020204" pitchFamily="34" charset="0"/>
                <a:cs typeface="Arial" panose="020B0604020202020204" pitchFamily="34" charset="0"/>
              </a:rPr>
              <a:t>Ipertensione Arteriosa: standard gestionali</a:t>
            </a:r>
            <a:endParaRPr lang="it-IT" sz="3200" b="1" dirty="0">
              <a:latin typeface="Arial" panose="020B0604020202020204" pitchFamily="34" charset="0"/>
              <a:cs typeface="Arial" panose="020B0604020202020204" pitchFamily="34" charset="0"/>
            </a:endParaRPr>
          </a:p>
        </p:txBody>
      </p:sp>
      <p:sp>
        <p:nvSpPr>
          <p:cNvPr id="5" name="Rettangolo 4"/>
          <p:cNvSpPr/>
          <p:nvPr/>
        </p:nvSpPr>
        <p:spPr>
          <a:xfrm>
            <a:off x="251520" y="1196752"/>
            <a:ext cx="8640960" cy="5278368"/>
          </a:xfrm>
          <a:prstGeom prst="rect">
            <a:avLst/>
          </a:prstGeom>
        </p:spPr>
        <p:txBody>
          <a:bodyPr wrap="square">
            <a:spAutoFit/>
          </a:bodyPr>
          <a:lstStyle/>
          <a:p>
            <a:r>
              <a:rPr lang="it-IT" sz="2000" dirty="0" smtClean="0">
                <a:latin typeface="Arial" panose="020B0604020202020204" pitchFamily="34" charset="0"/>
                <a:cs typeface="Arial" panose="020B0604020202020204" pitchFamily="34" charset="0"/>
              </a:rPr>
              <a:t>Approccio iniziale (MMG):</a:t>
            </a:r>
            <a:endParaRPr lang="it-IT" b="1" dirty="0" smtClean="0">
              <a:latin typeface="Arial" panose="020B0604020202020204" pitchFamily="34" charset="0"/>
              <a:cs typeface="Arial" panose="020B0604020202020204" pitchFamily="34" charset="0"/>
            </a:endParaRPr>
          </a:p>
          <a:p>
            <a:pPr marL="285750" indent="-285750">
              <a:lnSpc>
                <a:spcPct val="150000"/>
              </a:lnSpc>
              <a:buFontTx/>
              <a:buChar char="-"/>
            </a:pPr>
            <a:r>
              <a:rPr lang="it-IT" b="1" dirty="0">
                <a:latin typeface="Arial" panose="020B0604020202020204" pitchFamily="34" charset="0"/>
                <a:cs typeface="Arial" panose="020B0604020202020204" pitchFamily="34" charset="0"/>
              </a:rPr>
              <a:t>Raccolta dell’anamnesi familiare </a:t>
            </a:r>
          </a:p>
          <a:p>
            <a:pPr marL="285750" indent="-285750">
              <a:lnSpc>
                <a:spcPct val="150000"/>
              </a:lnSpc>
              <a:buFontTx/>
              <a:buChar char="-"/>
            </a:pPr>
            <a:r>
              <a:rPr lang="it-IT" b="1" dirty="0" smtClean="0">
                <a:latin typeface="Arial" panose="020B0604020202020204" pitchFamily="34" charset="0"/>
                <a:cs typeface="Arial" panose="020B0604020202020204" pitchFamily="34" charset="0"/>
              </a:rPr>
              <a:t>Rilevazione </a:t>
            </a:r>
            <a:r>
              <a:rPr lang="it-IT" b="1" dirty="0">
                <a:latin typeface="Arial" panose="020B0604020202020204" pitchFamily="34" charset="0"/>
                <a:cs typeface="Arial" panose="020B0604020202020204" pitchFamily="34" charset="0"/>
              </a:rPr>
              <a:t>della </a:t>
            </a:r>
            <a:r>
              <a:rPr lang="it-IT" b="1" dirty="0" smtClean="0">
                <a:latin typeface="Arial" panose="020B0604020202020204" pitchFamily="34" charset="0"/>
                <a:cs typeface="Arial" panose="020B0604020202020204" pitchFamily="34" charset="0"/>
              </a:rPr>
              <a:t>pressione arteriosa da entrambi gli arti</a:t>
            </a:r>
          </a:p>
          <a:p>
            <a:pPr marL="285750" indent="-285750">
              <a:lnSpc>
                <a:spcPct val="150000"/>
              </a:lnSpc>
              <a:buFontTx/>
              <a:buChar char="-"/>
            </a:pPr>
            <a:r>
              <a:rPr lang="it-IT" b="1" dirty="0" smtClean="0">
                <a:latin typeface="Arial" panose="020B0604020202020204" pitchFamily="34" charset="0"/>
                <a:cs typeface="Arial" panose="020B0604020202020204" pitchFamily="34" charset="0"/>
              </a:rPr>
              <a:t>Esame obiettivo </a:t>
            </a:r>
          </a:p>
          <a:p>
            <a:pPr marL="285750" indent="-285750">
              <a:lnSpc>
                <a:spcPct val="150000"/>
              </a:lnSpc>
              <a:buFontTx/>
              <a:buChar char="-"/>
            </a:pPr>
            <a:r>
              <a:rPr lang="it-IT" b="1" dirty="0" smtClean="0">
                <a:latin typeface="Arial" panose="020B0604020202020204" pitchFamily="34" charset="0"/>
                <a:cs typeface="Arial" panose="020B0604020202020204" pitchFamily="34" charset="0"/>
              </a:rPr>
              <a:t>Esami </a:t>
            </a:r>
            <a:r>
              <a:rPr lang="it-IT" b="1" dirty="0">
                <a:latin typeface="Arial" panose="020B0604020202020204" pitchFamily="34" charset="0"/>
                <a:cs typeface="Arial" panose="020B0604020202020204" pitchFamily="34" charset="0"/>
              </a:rPr>
              <a:t>di laboratorio ed ulteriori test </a:t>
            </a:r>
            <a:r>
              <a:rPr lang="it-IT" b="1" dirty="0" smtClean="0">
                <a:latin typeface="Arial" panose="020B0604020202020204" pitchFamily="34" charset="0"/>
                <a:cs typeface="Arial" panose="020B0604020202020204" pitchFamily="34" charset="0"/>
              </a:rPr>
              <a:t>diagnostici (</a:t>
            </a:r>
            <a:r>
              <a:rPr lang="it-IT" dirty="0" smtClean="0">
                <a:latin typeface="Arial" panose="020B0604020202020204" pitchFamily="34" charset="0"/>
                <a:cs typeface="Arial" panose="020B0604020202020204" pitchFamily="34" charset="0"/>
              </a:rPr>
              <a:t>alcuni </a:t>
            </a:r>
            <a:r>
              <a:rPr lang="it-IT" dirty="0">
                <a:latin typeface="Arial" panose="020B0604020202020204" pitchFamily="34" charset="0"/>
                <a:cs typeface="Arial" panose="020B0604020202020204" pitchFamily="34" charset="0"/>
              </a:rPr>
              <a:t>esami sono indicati in tutti i pazienti, altri solo in alcuni gruppi </a:t>
            </a:r>
            <a:r>
              <a:rPr lang="it-IT" dirty="0" smtClean="0">
                <a:latin typeface="Arial" panose="020B0604020202020204" pitchFamily="34" charset="0"/>
                <a:cs typeface="Arial" panose="020B0604020202020204" pitchFamily="34" charset="0"/>
              </a:rPr>
              <a:t>specifici)</a:t>
            </a:r>
          </a:p>
          <a:p>
            <a:pPr>
              <a:lnSpc>
                <a:spcPct val="150000"/>
              </a:lnSpc>
            </a:pPr>
            <a:endParaRPr lang="it-IT" dirty="0" smtClean="0">
              <a:latin typeface="Arial" panose="020B0604020202020204" pitchFamily="34" charset="0"/>
              <a:cs typeface="Arial" panose="020B0604020202020204" pitchFamily="34" charset="0"/>
            </a:endParaRPr>
          </a:p>
          <a:p>
            <a:pPr>
              <a:lnSpc>
                <a:spcPct val="150000"/>
              </a:lnSpc>
            </a:pPr>
            <a:r>
              <a:rPr lang="it-IT" dirty="0" smtClean="0">
                <a:latin typeface="Arial" panose="020B0604020202020204" pitchFamily="34" charset="0"/>
                <a:cs typeface="Arial" panose="020B0604020202020204" pitchFamily="34" charset="0"/>
              </a:rPr>
              <a:t>Al fine di:</a:t>
            </a:r>
          </a:p>
          <a:p>
            <a:pPr marL="342900" indent="-342900">
              <a:lnSpc>
                <a:spcPct val="150000"/>
              </a:lnSpc>
              <a:buAutoNum type="alphaLcParenBoth"/>
            </a:pPr>
            <a:r>
              <a:rPr lang="it-IT" dirty="0" smtClean="0">
                <a:latin typeface="Arial" panose="020B0604020202020204" pitchFamily="34" charset="0"/>
                <a:cs typeface="Arial" panose="020B0604020202020204" pitchFamily="34" charset="0"/>
              </a:rPr>
              <a:t>confermare </a:t>
            </a:r>
            <a:r>
              <a:rPr lang="it-IT" dirty="0">
                <a:latin typeface="Arial" panose="020B0604020202020204" pitchFamily="34" charset="0"/>
                <a:cs typeface="Arial" panose="020B0604020202020204" pitchFamily="34" charset="0"/>
              </a:rPr>
              <a:t>la diagnosi di ipertensione, </a:t>
            </a:r>
            <a:endParaRPr lang="it-IT" dirty="0" smtClean="0">
              <a:latin typeface="Arial" panose="020B0604020202020204" pitchFamily="34" charset="0"/>
              <a:cs typeface="Arial" panose="020B0604020202020204" pitchFamily="34" charset="0"/>
            </a:endParaRPr>
          </a:p>
          <a:p>
            <a:pPr marL="342900" indent="-342900">
              <a:lnSpc>
                <a:spcPct val="150000"/>
              </a:lnSpc>
              <a:buAutoNum type="alphaLcParenBoth"/>
            </a:pPr>
            <a:r>
              <a:rPr lang="it-IT" dirty="0" smtClean="0">
                <a:latin typeface="Arial" panose="020B0604020202020204" pitchFamily="34" charset="0"/>
                <a:cs typeface="Arial" panose="020B0604020202020204" pitchFamily="34" charset="0"/>
              </a:rPr>
              <a:t>identificare eventuali cause </a:t>
            </a:r>
            <a:r>
              <a:rPr lang="it-IT" dirty="0">
                <a:latin typeface="Arial" panose="020B0604020202020204" pitchFamily="34" charset="0"/>
                <a:cs typeface="Arial" panose="020B0604020202020204" pitchFamily="34" charset="0"/>
              </a:rPr>
              <a:t>di ipertensione secondaria </a:t>
            </a:r>
            <a:endParaRPr lang="it-IT" b="1" dirty="0" smtClean="0">
              <a:latin typeface="Arial" panose="020B0604020202020204" pitchFamily="34" charset="0"/>
              <a:cs typeface="Arial" panose="020B0604020202020204" pitchFamily="34" charset="0"/>
            </a:endParaRPr>
          </a:p>
          <a:p>
            <a:pPr marL="342900" indent="-342900">
              <a:lnSpc>
                <a:spcPct val="150000"/>
              </a:lnSpc>
              <a:buAutoNum type="alphaLcParenBoth"/>
            </a:pPr>
            <a:r>
              <a:rPr lang="it-IT" b="1" dirty="0" smtClean="0">
                <a:solidFill>
                  <a:srgbClr val="FF0000"/>
                </a:solidFill>
                <a:latin typeface="Arial" panose="020B0604020202020204" pitchFamily="34" charset="0"/>
                <a:cs typeface="Arial" panose="020B0604020202020204" pitchFamily="34" charset="0"/>
              </a:rPr>
              <a:t>valutare i fattori di rischio cardiovascolare (CV), </a:t>
            </a:r>
            <a:r>
              <a:rPr lang="it-IT" b="1" dirty="0">
                <a:solidFill>
                  <a:srgbClr val="FF0000"/>
                </a:solidFill>
                <a:latin typeface="Arial" panose="020B0604020202020204" pitchFamily="34" charset="0"/>
                <a:cs typeface="Arial" panose="020B0604020202020204" pitchFamily="34" charset="0"/>
              </a:rPr>
              <a:t>il </a:t>
            </a:r>
            <a:r>
              <a:rPr lang="it-IT" b="1" dirty="0" smtClean="0">
                <a:solidFill>
                  <a:srgbClr val="FF0000"/>
                </a:solidFill>
                <a:latin typeface="Arial" panose="020B0604020202020204" pitchFamily="34" charset="0"/>
                <a:cs typeface="Arial" panose="020B0604020202020204" pitchFamily="34" charset="0"/>
              </a:rPr>
              <a:t>danno d’organo subclinico </a:t>
            </a:r>
            <a:r>
              <a:rPr lang="it-IT" b="1" dirty="0">
                <a:solidFill>
                  <a:srgbClr val="FF0000"/>
                </a:solidFill>
                <a:latin typeface="Arial" panose="020B0604020202020204" pitchFamily="34" charset="0"/>
                <a:cs typeface="Arial" panose="020B0604020202020204" pitchFamily="34" charset="0"/>
              </a:rPr>
              <a:t>e le condizioni </a:t>
            </a:r>
            <a:r>
              <a:rPr lang="it-IT" b="1" dirty="0" smtClean="0">
                <a:solidFill>
                  <a:srgbClr val="FF0000"/>
                </a:solidFill>
                <a:latin typeface="Arial" panose="020B0604020202020204" pitchFamily="34" charset="0"/>
                <a:cs typeface="Arial" panose="020B0604020202020204" pitchFamily="34" charset="0"/>
              </a:rPr>
              <a:t> cliniche associate</a:t>
            </a:r>
          </a:p>
          <a:p>
            <a:endParaRPr lang="it-IT" sz="2000" dirty="0" smtClean="0">
              <a:latin typeface="Arial" panose="020B0604020202020204" pitchFamily="34" charset="0"/>
              <a:cs typeface="Arial" panose="020B0604020202020204" pitchFamily="34" charset="0"/>
            </a:endParaRPr>
          </a:p>
        </p:txBody>
      </p:sp>
      <p:cxnSp>
        <p:nvCxnSpPr>
          <p:cNvPr id="4" name="Connettore 1 3"/>
          <p:cNvCxnSpPr/>
          <p:nvPr/>
        </p:nvCxnSpPr>
        <p:spPr>
          <a:xfrm>
            <a:off x="683568" y="4797152"/>
            <a:ext cx="3888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683568" y="5229200"/>
            <a:ext cx="5544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683568" y="5661248"/>
            <a:ext cx="7200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683568" y="6093296"/>
            <a:ext cx="4824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23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51520" y="188640"/>
            <a:ext cx="8640960" cy="584775"/>
          </a:xfrm>
          <a:prstGeom prst="rect">
            <a:avLst/>
          </a:prstGeom>
          <a:ln w="19050">
            <a:solidFill>
              <a:srgbClr val="0070C0"/>
            </a:solidFill>
          </a:ln>
        </p:spPr>
        <p:txBody>
          <a:bodyPr wrap="square">
            <a:spAutoFit/>
          </a:bodyPr>
          <a:lstStyle/>
          <a:p>
            <a:pPr algn="ctr"/>
            <a:r>
              <a:rPr lang="it-IT" sz="3200" b="1" dirty="0" smtClean="0">
                <a:latin typeface="Arial" panose="020B0604020202020204" pitchFamily="34" charset="0"/>
                <a:cs typeface="Arial" panose="020B0604020202020204" pitchFamily="34" charset="0"/>
              </a:rPr>
              <a:t>Danno d’organo subclinico</a:t>
            </a:r>
            <a:endParaRPr lang="it-IT" sz="3200" b="1" dirty="0">
              <a:latin typeface="Arial" panose="020B0604020202020204" pitchFamily="34" charset="0"/>
              <a:cs typeface="Arial" panose="020B0604020202020204" pitchFamily="34" charset="0"/>
            </a:endParaRPr>
          </a:p>
        </p:txBody>
      </p:sp>
      <p:sp>
        <p:nvSpPr>
          <p:cNvPr id="3" name="Rettangolo 2"/>
          <p:cNvSpPr/>
          <p:nvPr/>
        </p:nvSpPr>
        <p:spPr>
          <a:xfrm>
            <a:off x="323528" y="1109057"/>
            <a:ext cx="8424936" cy="5632311"/>
          </a:xfrm>
          <a:prstGeom prst="rect">
            <a:avLst/>
          </a:prstGeom>
        </p:spPr>
        <p:txBody>
          <a:bodyPr wrap="square">
            <a:spAutoFit/>
          </a:bodyPr>
          <a:lstStyle/>
          <a:p>
            <a:r>
              <a:rPr lang="it-IT" b="1" dirty="0" smtClean="0">
                <a:latin typeface="Arial" panose="020B0604020202020204" pitchFamily="34" charset="0"/>
                <a:cs typeface="Arial" panose="020B0604020202020204" pitchFamily="34" charset="0"/>
              </a:rPr>
              <a:t>Danno </a:t>
            </a:r>
            <a:r>
              <a:rPr lang="it-IT" b="1" dirty="0">
                <a:latin typeface="Arial" panose="020B0604020202020204" pitchFamily="34" charset="0"/>
                <a:cs typeface="Arial" panose="020B0604020202020204" pitchFamily="34" charset="0"/>
              </a:rPr>
              <a:t>anche subclinico  a livello degli organi bersaglio:</a:t>
            </a:r>
            <a:endParaRPr lang="it-IT" dirty="0">
              <a:latin typeface="Arial" panose="020B0604020202020204" pitchFamily="34" charset="0"/>
              <a:cs typeface="Arial" panose="020B0604020202020204" pitchFamily="34" charset="0"/>
            </a:endParaRPr>
          </a:p>
          <a:p>
            <a:pPr lvl="0"/>
            <a:endParaRPr lang="it-IT" b="1" dirty="0" smtClean="0">
              <a:solidFill>
                <a:srgbClr val="FF0000"/>
              </a:solidFill>
              <a:latin typeface="Arial" panose="020B0604020202020204" pitchFamily="34" charset="0"/>
              <a:cs typeface="Arial" panose="020B0604020202020204" pitchFamily="34" charset="0"/>
            </a:endParaRPr>
          </a:p>
          <a:p>
            <a:pPr lvl="0"/>
            <a:r>
              <a:rPr lang="it-IT" b="1" dirty="0" smtClean="0">
                <a:solidFill>
                  <a:srgbClr val="FF0000"/>
                </a:solidFill>
                <a:latin typeface="Arial" panose="020B0604020202020204" pitchFamily="34" charset="0"/>
                <a:cs typeface="Arial" panose="020B0604020202020204" pitchFamily="34" charset="0"/>
              </a:rPr>
              <a:t>Ipertrofia </a:t>
            </a:r>
            <a:r>
              <a:rPr lang="it-IT" b="1" dirty="0">
                <a:solidFill>
                  <a:srgbClr val="FF0000"/>
                </a:solidFill>
                <a:latin typeface="Arial" panose="020B0604020202020204" pitchFamily="34" charset="0"/>
                <a:cs typeface="Arial" panose="020B0604020202020204" pitchFamily="34" charset="0"/>
              </a:rPr>
              <a:t>ventricolare </a:t>
            </a:r>
            <a:r>
              <a:rPr lang="it-IT" b="1" dirty="0" smtClean="0">
                <a:solidFill>
                  <a:srgbClr val="FF0000"/>
                </a:solidFill>
                <a:latin typeface="Arial" panose="020B0604020202020204" pitchFamily="34" charset="0"/>
                <a:cs typeface="Arial" panose="020B0604020202020204" pitchFamily="34" charset="0"/>
              </a:rPr>
              <a:t>sinistra </a:t>
            </a:r>
            <a:r>
              <a:rPr lang="it-IT" dirty="0" smtClean="0">
                <a:latin typeface="Arial" panose="020B0604020202020204" pitchFamily="34" charset="0"/>
                <a:cs typeface="Arial" panose="020B0604020202020204" pitchFamily="34" charset="0"/>
              </a:rPr>
              <a:t>(</a:t>
            </a:r>
            <a:r>
              <a:rPr lang="it-IT" b="1" dirty="0">
                <a:latin typeface="Arial" panose="020B0604020202020204" pitchFamily="34" charset="0"/>
                <a:cs typeface="Arial" panose="020B0604020202020204" pitchFamily="34" charset="0"/>
              </a:rPr>
              <a:t>ECG</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Sokolow</a:t>
            </a:r>
            <a:r>
              <a:rPr lang="it-IT" dirty="0">
                <a:latin typeface="Arial" panose="020B0604020202020204" pitchFamily="34" charset="0"/>
                <a:cs typeface="Arial" panose="020B0604020202020204" pitchFamily="34" charset="0"/>
              </a:rPr>
              <a:t>-Lyons &gt;38 mm; </a:t>
            </a:r>
            <a:r>
              <a:rPr lang="it-IT" dirty="0" err="1">
                <a:latin typeface="Arial" panose="020B0604020202020204" pitchFamily="34" charset="0"/>
                <a:cs typeface="Arial" panose="020B0604020202020204" pitchFamily="34" charset="0"/>
              </a:rPr>
              <a:t>Cornell</a:t>
            </a:r>
            <a:r>
              <a:rPr lang="it-IT" dirty="0">
                <a:latin typeface="Arial" panose="020B0604020202020204" pitchFamily="34" charset="0"/>
                <a:cs typeface="Arial" panose="020B0604020202020204" pitchFamily="34" charset="0"/>
              </a:rPr>
              <a:t>&gt;2440 mm </a:t>
            </a:r>
            <a:r>
              <a:rPr lang="it-IT" dirty="0" err="1">
                <a:latin typeface="Arial" panose="020B0604020202020204" pitchFamily="34" charset="0"/>
                <a:cs typeface="Arial" panose="020B0604020202020204" pitchFamily="34" charset="0"/>
              </a:rPr>
              <a:t>ms</a:t>
            </a:r>
            <a:r>
              <a:rPr lang="it-IT" dirty="0">
                <a:latin typeface="Arial" panose="020B0604020202020204" pitchFamily="34" charset="0"/>
                <a:cs typeface="Arial" panose="020B0604020202020204" pitchFamily="34" charset="0"/>
              </a:rPr>
              <a:t>; </a:t>
            </a:r>
            <a:r>
              <a:rPr lang="it-IT" dirty="0" smtClean="0">
                <a:latin typeface="Arial" panose="020B0604020202020204" pitchFamily="34" charset="0"/>
                <a:cs typeface="Arial" panose="020B0604020202020204" pitchFamily="34" charset="0"/>
              </a:rPr>
              <a:t> </a:t>
            </a:r>
            <a:r>
              <a:rPr lang="it-IT" b="1" dirty="0" smtClean="0">
                <a:latin typeface="Arial" panose="020B0604020202020204" pitchFamily="34" charset="0"/>
                <a:cs typeface="Arial" panose="020B0604020202020204" pitchFamily="34" charset="0"/>
              </a:rPr>
              <a:t>Ecocardiogramma</a:t>
            </a:r>
            <a:r>
              <a:rPr lang="it-IT" dirty="0">
                <a:latin typeface="Arial" panose="020B0604020202020204" pitchFamily="34" charset="0"/>
                <a:cs typeface="Arial" panose="020B0604020202020204" pitchFamily="34" charset="0"/>
              </a:rPr>
              <a:t>: LVMI (</a:t>
            </a:r>
            <a:r>
              <a:rPr lang="it-IT" dirty="0" err="1">
                <a:latin typeface="Arial" panose="020B0604020202020204" pitchFamily="34" charset="0"/>
                <a:cs typeface="Arial" panose="020B0604020202020204" pitchFamily="34" charset="0"/>
              </a:rPr>
              <a:t>left</a:t>
            </a:r>
            <a:r>
              <a:rPr lang="it-IT" dirty="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ventricular</a:t>
            </a:r>
            <a:r>
              <a:rPr lang="it-IT" dirty="0" smtClean="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mass </a:t>
            </a:r>
            <a:r>
              <a:rPr lang="it-IT" dirty="0" err="1">
                <a:latin typeface="Arial" panose="020B0604020202020204" pitchFamily="34" charset="0"/>
                <a:cs typeface="Arial" panose="020B0604020202020204" pitchFamily="34" charset="0"/>
              </a:rPr>
              <a:t>index</a:t>
            </a:r>
            <a:r>
              <a:rPr lang="it-IT" dirty="0">
                <a:latin typeface="Arial" panose="020B0604020202020204" pitchFamily="34" charset="0"/>
                <a:cs typeface="Arial" panose="020B0604020202020204" pitchFamily="34" charset="0"/>
              </a:rPr>
              <a:t>) ≥125 g/m2 </a:t>
            </a:r>
            <a:r>
              <a:rPr lang="it-IT" dirty="0" smtClean="0">
                <a:latin typeface="Arial" panose="020B0604020202020204" pitchFamily="34" charset="0"/>
                <a:cs typeface="Arial" panose="020B0604020202020204" pitchFamily="34" charset="0"/>
              </a:rPr>
              <a:t>M </a:t>
            </a:r>
            <a:r>
              <a:rPr lang="it-IT" dirty="0">
                <a:latin typeface="Arial" panose="020B0604020202020204" pitchFamily="34" charset="0"/>
                <a:cs typeface="Arial" panose="020B0604020202020204" pitchFamily="34" charset="0"/>
              </a:rPr>
              <a:t>e ≥110 g/m2 </a:t>
            </a:r>
            <a:r>
              <a:rPr lang="it-IT" dirty="0" smtClean="0">
                <a:latin typeface="Arial" panose="020B0604020202020204" pitchFamily="34" charset="0"/>
                <a:cs typeface="Arial" panose="020B0604020202020204" pitchFamily="34" charset="0"/>
              </a:rPr>
              <a:t>F)</a:t>
            </a:r>
          </a:p>
          <a:p>
            <a:pPr lvl="0"/>
            <a:endParaRPr lang="it-IT" dirty="0">
              <a:latin typeface="Arial" panose="020B0604020202020204" pitchFamily="34" charset="0"/>
              <a:cs typeface="Arial" panose="020B0604020202020204" pitchFamily="34" charset="0"/>
            </a:endParaRPr>
          </a:p>
          <a:p>
            <a:pPr lvl="0"/>
            <a:r>
              <a:rPr lang="it-IT" dirty="0">
                <a:latin typeface="Arial" panose="020B0604020202020204" pitchFamily="34" charset="0"/>
                <a:cs typeface="Arial" panose="020B0604020202020204" pitchFamily="34" charset="0"/>
              </a:rPr>
              <a:t>Evidenza ultrasonografica di </a:t>
            </a:r>
            <a:r>
              <a:rPr lang="it-IT" b="1" dirty="0">
                <a:solidFill>
                  <a:srgbClr val="FF0000"/>
                </a:solidFill>
                <a:latin typeface="Arial" panose="020B0604020202020204" pitchFamily="34" charset="0"/>
                <a:cs typeface="Arial" panose="020B0604020202020204" pitchFamily="34" charset="0"/>
              </a:rPr>
              <a:t>aumento dello spessore mio-intimale </a:t>
            </a:r>
            <a:r>
              <a:rPr lang="it-IT" dirty="0">
                <a:latin typeface="Arial" panose="020B0604020202020204" pitchFamily="34" charset="0"/>
                <a:cs typeface="Arial" panose="020B0604020202020204" pitchFamily="34" charset="0"/>
              </a:rPr>
              <a:t>(rapporto IMT a livello carotideo &gt;0,9 mm) o </a:t>
            </a:r>
            <a:r>
              <a:rPr lang="it-IT" b="1" dirty="0">
                <a:solidFill>
                  <a:srgbClr val="FF0000"/>
                </a:solidFill>
                <a:latin typeface="Arial" panose="020B0604020202020204" pitchFamily="34" charset="0"/>
                <a:cs typeface="Arial" panose="020B0604020202020204" pitchFamily="34" charset="0"/>
              </a:rPr>
              <a:t>presenza di placche </a:t>
            </a:r>
            <a:r>
              <a:rPr lang="it-IT" b="1" dirty="0" smtClean="0">
                <a:solidFill>
                  <a:srgbClr val="FF0000"/>
                </a:solidFill>
                <a:latin typeface="Arial" panose="020B0604020202020204" pitchFamily="34" charset="0"/>
                <a:cs typeface="Arial" panose="020B0604020202020204" pitchFamily="34" charset="0"/>
              </a:rPr>
              <a:t>aterosclerotiche</a:t>
            </a:r>
            <a:endParaRPr lang="it-IT" dirty="0">
              <a:latin typeface="Arial" panose="020B0604020202020204" pitchFamily="34" charset="0"/>
              <a:cs typeface="Arial" panose="020B0604020202020204" pitchFamily="34" charset="0"/>
            </a:endParaRPr>
          </a:p>
          <a:p>
            <a:pPr lvl="0"/>
            <a:endParaRPr lang="it-IT" dirty="0">
              <a:latin typeface="Arial" panose="020B0604020202020204" pitchFamily="34" charset="0"/>
              <a:cs typeface="Arial" panose="020B0604020202020204" pitchFamily="34" charset="0"/>
            </a:endParaRPr>
          </a:p>
          <a:p>
            <a:pPr lvl="0"/>
            <a:r>
              <a:rPr lang="it-IT" b="1" dirty="0">
                <a:solidFill>
                  <a:srgbClr val="FF0000"/>
                </a:solidFill>
                <a:latin typeface="Arial" panose="020B0604020202020204" pitchFamily="34" charset="0"/>
                <a:cs typeface="Arial" panose="020B0604020202020204" pitchFamily="34" charset="0"/>
              </a:rPr>
              <a:t>Lieve incremento dei livelli serici di creatinina </a:t>
            </a:r>
            <a:r>
              <a:rPr lang="it-IT" dirty="0">
                <a:latin typeface="Arial" panose="020B0604020202020204" pitchFamily="34" charset="0"/>
                <a:cs typeface="Arial" panose="020B0604020202020204" pitchFamily="34" charset="0"/>
              </a:rPr>
              <a:t>(1,3-1,5 mg/dl negli uomini e 1,2-1,4 mg/dl nelle donne</a:t>
            </a:r>
            <a:r>
              <a:rPr lang="it-IT" dirty="0" smtClean="0">
                <a:latin typeface="Arial" panose="020B0604020202020204" pitchFamily="34" charset="0"/>
                <a:cs typeface="Arial" panose="020B0604020202020204" pitchFamily="34" charset="0"/>
              </a:rPr>
              <a:t>)</a:t>
            </a:r>
          </a:p>
          <a:p>
            <a:pPr lvl="0"/>
            <a:endParaRPr lang="it-IT" dirty="0">
              <a:latin typeface="Arial" panose="020B0604020202020204" pitchFamily="34" charset="0"/>
              <a:cs typeface="Arial" panose="020B0604020202020204" pitchFamily="34" charset="0"/>
            </a:endParaRPr>
          </a:p>
          <a:p>
            <a:pPr lvl="0"/>
            <a:r>
              <a:rPr lang="it-IT" b="1" dirty="0" err="1">
                <a:solidFill>
                  <a:srgbClr val="FF0000"/>
                </a:solidFill>
                <a:latin typeface="Arial" panose="020B0604020202020204" pitchFamily="34" charset="0"/>
                <a:cs typeface="Arial" panose="020B0604020202020204" pitchFamily="34" charset="0"/>
              </a:rPr>
              <a:t>Microalbuminuria</a:t>
            </a:r>
            <a:r>
              <a:rPr lang="it-IT" dirty="0">
                <a:latin typeface="Arial" panose="020B0604020202020204" pitchFamily="34" charset="0"/>
                <a:cs typeface="Arial" panose="020B0604020202020204" pitchFamily="34" charset="0"/>
              </a:rPr>
              <a:t> (30-300 mg/24 ore; rapporto albumina/creatinina &gt;22 mg/g negli uomini e &gt;31 mg/g nelle donne</a:t>
            </a:r>
            <a:r>
              <a:rPr lang="it-IT" dirty="0" smtClean="0">
                <a:latin typeface="Arial" panose="020B0604020202020204" pitchFamily="34" charset="0"/>
                <a:cs typeface="Arial" panose="020B0604020202020204" pitchFamily="34" charset="0"/>
              </a:rPr>
              <a:t>)</a:t>
            </a:r>
          </a:p>
          <a:p>
            <a:pPr lvl="0"/>
            <a:endParaRPr lang="it-IT" dirty="0">
              <a:latin typeface="Arial" panose="020B0604020202020204" pitchFamily="34" charset="0"/>
              <a:cs typeface="Arial" panose="020B0604020202020204" pitchFamily="34" charset="0"/>
            </a:endParaRPr>
          </a:p>
          <a:p>
            <a:pPr lvl="0"/>
            <a:r>
              <a:rPr lang="it-IT" b="1" dirty="0">
                <a:latin typeface="Arial" panose="020B0604020202020204" pitchFamily="34" charset="0"/>
                <a:cs typeface="Arial" panose="020B0604020202020204" pitchFamily="34" charset="0"/>
              </a:rPr>
              <a:t>Pressione </a:t>
            </a:r>
            <a:r>
              <a:rPr lang="it-IT" b="1" dirty="0" err="1">
                <a:latin typeface="Arial" panose="020B0604020202020204" pitchFamily="34" charset="0"/>
                <a:cs typeface="Arial" panose="020B0604020202020204" pitchFamily="34" charset="0"/>
              </a:rPr>
              <a:t>pulsatoria</a:t>
            </a:r>
            <a:r>
              <a:rPr lang="it-IT" b="1" dirty="0">
                <a:latin typeface="Arial" panose="020B0604020202020204" pitchFamily="34" charset="0"/>
                <a:cs typeface="Arial" panose="020B0604020202020204" pitchFamily="34" charset="0"/>
              </a:rPr>
              <a:t> &gt; 60 </a:t>
            </a:r>
            <a:r>
              <a:rPr lang="it-IT" b="1" dirty="0" err="1" smtClean="0">
                <a:latin typeface="Arial" panose="020B0604020202020204" pitchFamily="34" charset="0"/>
                <a:cs typeface="Arial" panose="020B0604020202020204" pitchFamily="34" charset="0"/>
              </a:rPr>
              <a:t>mmHg</a:t>
            </a:r>
            <a:endParaRPr lang="it-IT" b="1" dirty="0" smtClean="0">
              <a:latin typeface="Arial" panose="020B0604020202020204" pitchFamily="34" charset="0"/>
              <a:cs typeface="Arial" panose="020B0604020202020204" pitchFamily="34" charset="0"/>
            </a:endParaRPr>
          </a:p>
          <a:p>
            <a:pPr lvl="0"/>
            <a:endParaRPr lang="it-IT" dirty="0">
              <a:latin typeface="Arial" panose="020B0604020202020204" pitchFamily="34" charset="0"/>
              <a:cs typeface="Arial" panose="020B0604020202020204" pitchFamily="34" charset="0"/>
            </a:endParaRPr>
          </a:p>
          <a:p>
            <a:pPr lvl="0"/>
            <a:r>
              <a:rPr lang="it-IT" b="1" dirty="0">
                <a:latin typeface="Arial" panose="020B0604020202020204" pitchFamily="34" charset="0"/>
                <a:cs typeface="Arial" panose="020B0604020202020204" pitchFamily="34" charset="0"/>
              </a:rPr>
              <a:t>PWV (</a:t>
            </a:r>
            <a:r>
              <a:rPr lang="it-IT" b="1" dirty="0" err="1">
                <a:latin typeface="Arial" panose="020B0604020202020204" pitchFamily="34" charset="0"/>
                <a:cs typeface="Arial" panose="020B0604020202020204" pitchFamily="34" charset="0"/>
              </a:rPr>
              <a:t>Pulse</a:t>
            </a:r>
            <a:r>
              <a:rPr lang="it-IT" b="1" dirty="0">
                <a:latin typeface="Arial" panose="020B0604020202020204" pitchFamily="34" charset="0"/>
                <a:cs typeface="Arial" panose="020B0604020202020204" pitchFamily="34" charset="0"/>
              </a:rPr>
              <a:t> </a:t>
            </a:r>
            <a:r>
              <a:rPr lang="it-IT" b="1" dirty="0" err="1">
                <a:latin typeface="Arial" panose="020B0604020202020204" pitchFamily="34" charset="0"/>
                <a:cs typeface="Arial" panose="020B0604020202020204" pitchFamily="34" charset="0"/>
              </a:rPr>
              <a:t>wave</a:t>
            </a:r>
            <a:r>
              <a:rPr lang="it-IT" b="1" dirty="0">
                <a:latin typeface="Arial" panose="020B0604020202020204" pitchFamily="34" charset="0"/>
                <a:cs typeface="Arial" panose="020B0604020202020204" pitchFamily="34" charset="0"/>
              </a:rPr>
              <a:t> </a:t>
            </a:r>
            <a:r>
              <a:rPr lang="it-IT" b="1" dirty="0" err="1">
                <a:latin typeface="Arial" panose="020B0604020202020204" pitchFamily="34" charset="0"/>
                <a:cs typeface="Arial" panose="020B0604020202020204" pitchFamily="34" charset="0"/>
              </a:rPr>
              <a:t>velocity</a:t>
            </a:r>
            <a:r>
              <a:rPr lang="it-IT" b="1" dirty="0">
                <a:latin typeface="Arial" panose="020B0604020202020204" pitchFamily="34" charset="0"/>
                <a:cs typeface="Arial" panose="020B0604020202020204" pitchFamily="34" charset="0"/>
              </a:rPr>
              <a:t>) </a:t>
            </a:r>
            <a:r>
              <a:rPr lang="it-IT" b="1" dirty="0" err="1">
                <a:latin typeface="Arial" panose="020B0604020202020204" pitchFamily="34" charset="0"/>
                <a:cs typeface="Arial" panose="020B0604020202020204" pitchFamily="34" charset="0"/>
              </a:rPr>
              <a:t>Carotido</a:t>
            </a:r>
            <a:r>
              <a:rPr lang="it-IT" b="1" dirty="0">
                <a:latin typeface="Arial" panose="020B0604020202020204" pitchFamily="34" charset="0"/>
                <a:cs typeface="Arial" panose="020B0604020202020204" pitchFamily="34" charset="0"/>
              </a:rPr>
              <a:t>-femorale &gt; 10 </a:t>
            </a:r>
            <a:r>
              <a:rPr lang="it-IT" b="1" dirty="0" smtClean="0">
                <a:latin typeface="Arial" panose="020B0604020202020204" pitchFamily="34" charset="0"/>
                <a:cs typeface="Arial" panose="020B0604020202020204" pitchFamily="34" charset="0"/>
              </a:rPr>
              <a:t>m/s</a:t>
            </a:r>
          </a:p>
          <a:p>
            <a:pPr lvl="0"/>
            <a:endParaRPr lang="it-IT" dirty="0">
              <a:latin typeface="Arial" panose="020B0604020202020204" pitchFamily="34" charset="0"/>
              <a:cs typeface="Arial" panose="020B0604020202020204" pitchFamily="34" charset="0"/>
            </a:endParaRPr>
          </a:p>
          <a:p>
            <a:pPr lvl="0"/>
            <a:r>
              <a:rPr lang="it-IT" b="1" dirty="0">
                <a:latin typeface="Arial" panose="020B0604020202020204" pitchFamily="34" charset="0"/>
                <a:cs typeface="Arial" panose="020B0604020202020204" pitchFamily="34" charset="0"/>
              </a:rPr>
              <a:t>ABI (</a:t>
            </a:r>
            <a:r>
              <a:rPr lang="it-IT" b="1" dirty="0" err="1">
                <a:latin typeface="Arial" panose="020B0604020202020204" pitchFamily="34" charset="0"/>
                <a:cs typeface="Arial" panose="020B0604020202020204" pitchFamily="34" charset="0"/>
              </a:rPr>
              <a:t>Ankle</a:t>
            </a:r>
            <a:r>
              <a:rPr lang="it-IT" b="1" dirty="0">
                <a:latin typeface="Arial" panose="020B0604020202020204" pitchFamily="34" charset="0"/>
                <a:cs typeface="Arial" panose="020B0604020202020204" pitchFamily="34" charset="0"/>
              </a:rPr>
              <a:t> </a:t>
            </a:r>
            <a:r>
              <a:rPr lang="it-IT" b="1" dirty="0" err="1">
                <a:latin typeface="Arial" panose="020B0604020202020204" pitchFamily="34" charset="0"/>
                <a:cs typeface="Arial" panose="020B0604020202020204" pitchFamily="34" charset="0"/>
              </a:rPr>
              <a:t>brachial</a:t>
            </a:r>
            <a:r>
              <a:rPr lang="it-IT" b="1" dirty="0">
                <a:latin typeface="Arial" panose="020B0604020202020204" pitchFamily="34" charset="0"/>
                <a:cs typeface="Arial" panose="020B0604020202020204" pitchFamily="34" charset="0"/>
              </a:rPr>
              <a:t> </a:t>
            </a:r>
            <a:r>
              <a:rPr lang="it-IT" b="1" dirty="0" err="1">
                <a:latin typeface="Arial" panose="020B0604020202020204" pitchFamily="34" charset="0"/>
                <a:cs typeface="Arial" panose="020B0604020202020204" pitchFamily="34" charset="0"/>
              </a:rPr>
              <a:t>index</a:t>
            </a:r>
            <a:r>
              <a:rPr lang="it-IT" b="1" dirty="0">
                <a:latin typeface="Arial" panose="020B0604020202020204" pitchFamily="34" charset="0"/>
                <a:cs typeface="Arial" panose="020B0604020202020204" pitchFamily="34" charset="0"/>
              </a:rPr>
              <a:t>) &lt; 0.9 </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233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2381</TotalTime>
  <Words>1888</Words>
  <Application>Microsoft Office PowerPoint</Application>
  <PresentationFormat>Presentazione su schermo (4:3)</PresentationFormat>
  <Paragraphs>172</Paragraphs>
  <Slides>26</Slides>
  <Notes>12</Notes>
  <HiddenSlides>1</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PC-MARIO</dc:creator>
  <cp:lastModifiedBy>Carlo</cp:lastModifiedBy>
  <cp:revision>129</cp:revision>
  <dcterms:created xsi:type="dcterms:W3CDTF">2015-05-19T17:45:09Z</dcterms:created>
  <dcterms:modified xsi:type="dcterms:W3CDTF">2015-09-18T23:03:09Z</dcterms:modified>
</cp:coreProperties>
</file>