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7"/>
  </p:notesMasterIdLst>
  <p:sldIdLst>
    <p:sldId id="388" r:id="rId2"/>
    <p:sldId id="390" r:id="rId3"/>
    <p:sldId id="436" r:id="rId4"/>
    <p:sldId id="439" r:id="rId5"/>
    <p:sldId id="435" r:id="rId6"/>
    <p:sldId id="437" r:id="rId7"/>
    <p:sldId id="423" r:id="rId8"/>
    <p:sldId id="438" r:id="rId9"/>
    <p:sldId id="425" r:id="rId10"/>
    <p:sldId id="443" r:id="rId11"/>
    <p:sldId id="444" r:id="rId12"/>
    <p:sldId id="445" r:id="rId13"/>
    <p:sldId id="440" r:id="rId14"/>
    <p:sldId id="418" r:id="rId15"/>
    <p:sldId id="441" r:id="rId16"/>
  </p:sldIdLst>
  <p:sldSz cx="9144000" cy="6858000" type="screen4x3"/>
  <p:notesSz cx="6858000" cy="9144000"/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33CC"/>
    <a:srgbClr val="FFFF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528" y="-11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1836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7412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8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noProof="0" smtClean="0"/>
              <a:t>Fare clic per modificare gli stili del testo dello schema</a:t>
            </a:r>
          </a:p>
          <a:p>
            <a:pPr lvl="1"/>
            <a:r>
              <a:rPr lang="it-IT" altLang="it-IT" noProof="0" smtClean="0"/>
              <a:t>Secondo livello</a:t>
            </a:r>
          </a:p>
          <a:p>
            <a:pPr lvl="2"/>
            <a:r>
              <a:rPr lang="it-IT" altLang="it-IT" noProof="0" smtClean="0"/>
              <a:t>Terzo livello</a:t>
            </a:r>
          </a:p>
          <a:p>
            <a:pPr lvl="3"/>
            <a:r>
              <a:rPr lang="it-IT" altLang="it-IT" noProof="0" smtClean="0"/>
              <a:t>Quarto livello</a:t>
            </a:r>
          </a:p>
          <a:p>
            <a:pPr lvl="4"/>
            <a:r>
              <a:rPr lang="it-IT" altLang="it-IT" noProof="0" smtClean="0"/>
              <a:t>Quinto livello</a:t>
            </a: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5F649227-CE23-4798-B5AE-50D401D6DFA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26114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426E9A-E324-40F8-A5FD-BAF0FACDE7B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47824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FD641C-9E2D-4A21-AEC1-AB202770FD3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55581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21D1F2-F3F3-4E4C-AF27-87C1877C7C4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8039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5C094B-712C-4BF9-8992-BCA285BCA970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16805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325818-9597-42BD-9128-234DB3846FF0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40597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7A53C5-AFB2-4515-A54F-EAE980CAF87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35556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62803B-8EAB-4D8A-9B7D-3613EB3489F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28521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C4AA4A-A61B-4E1B-B23D-CD3BC8FEF36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88688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E7A455-88CF-4F86-899B-681C2438B3B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98064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BB9F94-829B-40FD-BA8B-9A9BA93866F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1654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9F18CF-6009-4A15-9249-EA5FFEBEC372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62709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 dello schema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4CB12B9B-9D71-4C79-BE9C-97EC8FBC5FC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ttangolo 1"/>
          <p:cNvSpPr>
            <a:spLocks noChangeArrowheads="1"/>
          </p:cNvSpPr>
          <p:nvPr/>
        </p:nvSpPr>
        <p:spPr bwMode="auto">
          <a:xfrm>
            <a:off x="4787900" y="1773238"/>
            <a:ext cx="395922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endParaRPr lang="it-IT" altLang="it-IT" sz="1200" b="1" i="1" dirty="0" smtClean="0">
              <a:latin typeface="Calibri" pitchFamily="34" charset="0"/>
              <a:cs typeface="Arial" charset="0"/>
            </a:endParaRPr>
          </a:p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it-IT" altLang="it-IT" sz="3800" b="1" i="1" dirty="0" smtClean="0">
                <a:solidFill>
                  <a:schemeClr val="accent6"/>
                </a:solidFill>
                <a:latin typeface="Calibri" pitchFamily="34" charset="0"/>
                <a:cs typeface="Arial" charset="0"/>
              </a:rPr>
              <a:t>Inquadramento generale del fenomeno</a:t>
            </a:r>
            <a:endParaRPr lang="en-US" altLang="it-IT" sz="1800" b="1" i="1" dirty="0" smtClean="0">
              <a:solidFill>
                <a:schemeClr val="accent6"/>
              </a:solidFill>
              <a:latin typeface="Calibri" pitchFamily="34" charset="0"/>
              <a:cs typeface="Arial" charset="0"/>
            </a:endParaRPr>
          </a:p>
          <a:p>
            <a:pPr algn="ctr">
              <a:spcBef>
                <a:spcPct val="0"/>
              </a:spcBef>
              <a:buFontTx/>
              <a:buNone/>
              <a:defRPr/>
            </a:pPr>
            <a:endParaRPr lang="it-IT" altLang="it-IT" sz="1800" b="1" dirty="0" smtClean="0">
              <a:solidFill>
                <a:srgbClr val="FF0000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2051" name="Rettangolo 3"/>
          <p:cNvSpPr>
            <a:spLocks noChangeArrowheads="1"/>
          </p:cNvSpPr>
          <p:nvPr/>
        </p:nvSpPr>
        <p:spPr bwMode="auto">
          <a:xfrm>
            <a:off x="5795963" y="5229225"/>
            <a:ext cx="33131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800">
                <a:solidFill>
                  <a:srgbClr val="000099"/>
                </a:solidFill>
                <a:latin typeface="Calibri" pitchFamily="34" charset="0"/>
                <a:cs typeface="Arial" charset="0"/>
              </a:rPr>
              <a:t>Andrea Verzeletti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800">
                <a:solidFill>
                  <a:srgbClr val="000099"/>
                </a:solidFill>
                <a:latin typeface="Calibri" pitchFamily="34" charset="0"/>
                <a:cs typeface="Arial" charset="0"/>
              </a:rPr>
              <a:t>Università degli Studi di Brescia</a:t>
            </a:r>
          </a:p>
        </p:txBody>
      </p:sp>
      <p:sp>
        <p:nvSpPr>
          <p:cNvPr id="2052" name="AutoShape 6" descr="Risultati immagini per logo spedaLI CIVILI"/>
          <p:cNvSpPr>
            <a:spLocks noChangeAspect="1" noChangeArrowheads="1"/>
          </p:cNvSpPr>
          <p:nvPr/>
        </p:nvSpPr>
        <p:spPr bwMode="auto">
          <a:xfrm>
            <a:off x="144463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>
              <a:latin typeface="Calibri" pitchFamily="34" charset="0"/>
              <a:cs typeface="Arial" charset="0"/>
            </a:endParaRPr>
          </a:p>
        </p:txBody>
      </p:sp>
      <p:sp>
        <p:nvSpPr>
          <p:cNvPr id="2053" name="AutoShape 8" descr="Risultati immagini per logo spedaLI CIVILI"/>
          <p:cNvSpPr>
            <a:spLocks noChangeAspect="1" noChangeArrowheads="1"/>
          </p:cNvSpPr>
          <p:nvPr/>
        </p:nvSpPr>
        <p:spPr bwMode="auto">
          <a:xfrm>
            <a:off x="296863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>
              <a:latin typeface="Calibri" pitchFamily="34" charset="0"/>
              <a:cs typeface="Arial" charset="0"/>
            </a:endParaRPr>
          </a:p>
        </p:txBody>
      </p:sp>
      <p:sp>
        <p:nvSpPr>
          <p:cNvPr id="2054" name="AutoShape 10" descr="Risultati immagini per logo spedaLI CIVILI"/>
          <p:cNvSpPr>
            <a:spLocks noChangeAspect="1" noChangeArrowheads="1"/>
          </p:cNvSpPr>
          <p:nvPr/>
        </p:nvSpPr>
        <p:spPr bwMode="auto">
          <a:xfrm>
            <a:off x="449263" y="1603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>
              <a:latin typeface="Calibri" pitchFamily="34" charset="0"/>
              <a:cs typeface="Arial" charset="0"/>
            </a:endParaRPr>
          </a:p>
        </p:txBody>
      </p:sp>
      <p:pic>
        <p:nvPicPr>
          <p:cNvPr id="2055" name="Picture 9" descr="Immagine correla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5086350"/>
            <a:ext cx="10795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13" y="188913"/>
            <a:ext cx="4489450" cy="6553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92088" y="619125"/>
            <a:ext cx="8748712" cy="5694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  <a:defRPr/>
            </a:pPr>
            <a:r>
              <a:rPr lang="it-IT" altLang="it-IT" sz="2800" b="1" dirty="0" smtClean="0">
                <a:solidFill>
                  <a:schemeClr val="accent6"/>
                </a:solidFill>
                <a:latin typeface="Calibri" pitchFamily="34" charset="0"/>
              </a:rPr>
              <a:t>Chi sono le vittime?</a:t>
            </a:r>
          </a:p>
          <a:p>
            <a:pPr algn="just">
              <a:spcBef>
                <a:spcPct val="0"/>
              </a:spcBef>
              <a:buFontTx/>
              <a:buNone/>
              <a:defRPr/>
            </a:pPr>
            <a:endParaRPr lang="it-IT" altLang="it-IT" sz="2800" dirty="0">
              <a:solidFill>
                <a:schemeClr val="accent6"/>
              </a:solidFill>
              <a:latin typeface="Calibri" pitchFamily="34" charset="0"/>
            </a:endParaRPr>
          </a:p>
          <a:p>
            <a:pPr algn="just">
              <a:spcBef>
                <a:spcPct val="0"/>
              </a:spcBef>
              <a:buFontTx/>
              <a:buNone/>
              <a:defRPr/>
            </a:pPr>
            <a:r>
              <a:rPr lang="it-IT" altLang="it-IT" sz="2400" dirty="0" smtClean="0">
                <a:latin typeface="Calibri" pitchFamily="34" charset="0"/>
              </a:rPr>
              <a:t>- Minorenni</a:t>
            </a:r>
          </a:p>
          <a:p>
            <a:pPr algn="just">
              <a:spcBef>
                <a:spcPct val="0"/>
              </a:spcBef>
              <a:buFontTx/>
              <a:buNone/>
              <a:defRPr/>
            </a:pPr>
            <a:r>
              <a:rPr lang="it-IT" altLang="it-IT" sz="2400" dirty="0" smtClean="0">
                <a:latin typeface="Calibri" pitchFamily="34" charset="0"/>
              </a:rPr>
              <a:t>- Donne</a:t>
            </a:r>
          </a:p>
          <a:p>
            <a:pPr algn="just">
              <a:spcBef>
                <a:spcPct val="0"/>
              </a:spcBef>
              <a:buFontTx/>
              <a:buNone/>
              <a:defRPr/>
            </a:pPr>
            <a:r>
              <a:rPr lang="it-IT" altLang="it-IT" sz="2400" dirty="0" smtClean="0">
                <a:latin typeface="Calibri" pitchFamily="34" charset="0"/>
              </a:rPr>
              <a:t>- Anziani</a:t>
            </a:r>
          </a:p>
          <a:p>
            <a:pPr algn="just">
              <a:spcBef>
                <a:spcPct val="0"/>
              </a:spcBef>
              <a:buFontTx/>
              <a:buNone/>
              <a:defRPr/>
            </a:pPr>
            <a:r>
              <a:rPr lang="it-IT" altLang="it-IT" sz="2400" dirty="0" smtClean="0">
                <a:latin typeface="Calibri" pitchFamily="34" charset="0"/>
              </a:rPr>
              <a:t>- Disabili</a:t>
            </a:r>
          </a:p>
          <a:p>
            <a:pPr marL="457200" indent="-457200" algn="just">
              <a:spcBef>
                <a:spcPct val="0"/>
              </a:spcBef>
              <a:buFontTx/>
              <a:buChar char="-"/>
              <a:defRPr/>
            </a:pPr>
            <a:endParaRPr lang="it-IT" altLang="it-IT" sz="2800" dirty="0" smtClean="0">
              <a:latin typeface="Calibri" pitchFamily="34" charset="0"/>
            </a:endParaRPr>
          </a:p>
          <a:p>
            <a:pPr algn="just">
              <a:spcBef>
                <a:spcPct val="0"/>
              </a:spcBef>
              <a:buFontTx/>
              <a:buNone/>
              <a:defRPr/>
            </a:pPr>
            <a:endParaRPr lang="it-IT" altLang="it-IT" sz="2800" dirty="0" smtClean="0">
              <a:solidFill>
                <a:schemeClr val="accent6"/>
              </a:solidFill>
              <a:latin typeface="Calibri" pitchFamily="34" charset="0"/>
            </a:endParaRPr>
          </a:p>
          <a:p>
            <a:pPr algn="just">
              <a:spcBef>
                <a:spcPct val="0"/>
              </a:spcBef>
              <a:buFontTx/>
              <a:buNone/>
              <a:defRPr/>
            </a:pPr>
            <a:r>
              <a:rPr lang="it-IT" altLang="it-IT" sz="2800" b="1" dirty="0" smtClean="0">
                <a:solidFill>
                  <a:schemeClr val="accent6"/>
                </a:solidFill>
                <a:latin typeface="Calibri" pitchFamily="34" charset="0"/>
              </a:rPr>
              <a:t>Perché la necessità di parlarne?</a:t>
            </a:r>
          </a:p>
          <a:p>
            <a:pPr algn="just">
              <a:spcBef>
                <a:spcPct val="0"/>
              </a:spcBef>
              <a:buFontTx/>
              <a:buNone/>
              <a:defRPr/>
            </a:pPr>
            <a:endParaRPr lang="it-IT" altLang="it-IT" sz="2400" dirty="0" smtClean="0">
              <a:latin typeface="Calibri" pitchFamily="34" charset="0"/>
            </a:endParaRPr>
          </a:p>
          <a:p>
            <a:pPr marL="342900" indent="-342900" algn="just"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 smtClean="0">
                <a:latin typeface="Calibri" pitchFamily="34" charset="0"/>
              </a:rPr>
              <a:t>Problema di </a:t>
            </a:r>
            <a:r>
              <a:rPr lang="it-IT" altLang="it-IT" sz="2400" smtClean="0">
                <a:latin typeface="Calibri" pitchFamily="34" charset="0"/>
              </a:rPr>
              <a:t>salute pubblica</a:t>
            </a:r>
            <a:endParaRPr lang="it-IT" altLang="it-IT" sz="2400" dirty="0" smtClean="0">
              <a:latin typeface="Calibri" pitchFamily="34" charset="0"/>
            </a:endParaRPr>
          </a:p>
          <a:p>
            <a:pPr marL="342900" indent="-342900" algn="just"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 smtClean="0">
                <a:latin typeface="Calibri" pitchFamily="34" charset="0"/>
              </a:rPr>
              <a:t>Obblighi giuridici ed etico-deontologici</a:t>
            </a:r>
          </a:p>
          <a:p>
            <a:pPr algn="just">
              <a:spcBef>
                <a:spcPct val="0"/>
              </a:spcBef>
              <a:buFontTx/>
              <a:buNone/>
              <a:defRPr/>
            </a:pPr>
            <a:endParaRPr lang="it-IT" altLang="it-IT" sz="2800" dirty="0">
              <a:solidFill>
                <a:srgbClr val="002060"/>
              </a:solidFill>
              <a:latin typeface="Calibri" pitchFamily="34" charset="0"/>
            </a:endParaRPr>
          </a:p>
          <a:p>
            <a:pPr algn="just">
              <a:spcBef>
                <a:spcPct val="0"/>
              </a:spcBef>
              <a:buFontTx/>
              <a:buNone/>
              <a:defRPr/>
            </a:pPr>
            <a:endParaRPr lang="it-IT" altLang="it-IT" sz="2800" dirty="0" smtClean="0">
              <a:solidFill>
                <a:srgbClr val="00206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533400" y="457200"/>
            <a:ext cx="80772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endParaRPr lang="it-IT" altLang="it-IT" sz="2400"/>
          </a:p>
          <a:p>
            <a:pPr algn="just">
              <a:spcBef>
                <a:spcPct val="0"/>
              </a:spcBef>
              <a:buFontTx/>
              <a:buNone/>
            </a:pPr>
            <a:endParaRPr lang="it-IT" altLang="it-IT" sz="1800"/>
          </a:p>
          <a:p>
            <a:pPr algn="just">
              <a:spcBef>
                <a:spcPct val="0"/>
              </a:spcBef>
              <a:buFontTx/>
              <a:buNone/>
            </a:pPr>
            <a:endParaRPr lang="it-IT" altLang="it-IT" sz="1800"/>
          </a:p>
          <a:p>
            <a:pPr algn="just"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533400" y="533400"/>
            <a:ext cx="8229600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>
              <a:lnSpc>
                <a:spcPct val="180000"/>
              </a:lnSpc>
              <a:spcBef>
                <a:spcPct val="0"/>
              </a:spcBef>
              <a:buFontTx/>
              <a:buNone/>
            </a:pPr>
            <a:endParaRPr lang="en-US" altLang="it-IT" sz="2200">
              <a:solidFill>
                <a:srgbClr val="FFFF00"/>
              </a:solidFill>
            </a:endParaRP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285750" y="260350"/>
            <a:ext cx="8534400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it-IT" altLang="it-IT" sz="2400" b="1" dirty="0" smtClean="0">
                <a:solidFill>
                  <a:schemeClr val="accent6"/>
                </a:solidFill>
                <a:latin typeface="Calibri" pitchFamily="34" charset="0"/>
              </a:rPr>
              <a:t>FORME DI MALTRATTAMENTO VERSO I MINORI</a:t>
            </a:r>
            <a:endParaRPr lang="it-IT" altLang="it-IT" sz="2400" dirty="0" smtClean="0">
              <a:solidFill>
                <a:schemeClr val="accent6"/>
              </a:solidFill>
              <a:latin typeface="Calibri" pitchFamily="34" charset="0"/>
            </a:endParaRPr>
          </a:p>
          <a:p>
            <a:pPr algn="ctr">
              <a:spcBef>
                <a:spcPct val="0"/>
              </a:spcBef>
              <a:buFontTx/>
              <a:buNone/>
              <a:defRPr/>
            </a:pPr>
            <a:endParaRPr lang="it-IT" altLang="it-IT" sz="2400" dirty="0" smtClean="0">
              <a:solidFill>
                <a:srgbClr val="000000"/>
              </a:solidFill>
            </a:endParaRPr>
          </a:p>
        </p:txBody>
      </p:sp>
      <p:graphicFrame>
        <p:nvGraphicFramePr>
          <p:cNvPr id="2" name="Tabella 1"/>
          <p:cNvGraphicFramePr>
            <a:graphicFrameLocks noGrp="1"/>
          </p:cNvGraphicFramePr>
          <p:nvPr/>
        </p:nvGraphicFramePr>
        <p:xfrm>
          <a:off x="360363" y="798513"/>
          <a:ext cx="8575676" cy="5943626"/>
        </p:xfrm>
        <a:graphic>
          <a:graphicData uri="http://schemas.openxmlformats.org/drawingml/2006/table">
            <a:tbl>
              <a:tblPr/>
              <a:tblGrid>
                <a:gridCol w="4287838"/>
                <a:gridCol w="4287838"/>
              </a:tblGrid>
              <a:tr h="5943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it-IT" altLang="it-IT" sz="2400" b="1" i="0" u="sng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altLang="it-IT" sz="24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6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Omissive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it-IT" altLang="it-IT" sz="2400" b="0" i="0" u="sng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it-IT" altLang="it-IT" sz="2400" b="0" i="0" u="sng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altLang="it-IT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6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Fisico</a:t>
                      </a:r>
                      <a:r>
                        <a:rPr kumimoji="0" lang="it-IT" altLang="it-IT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:       denutrizione         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altLang="it-IT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      malnutrizione 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altLang="it-IT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      scarsa igiene personale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altLang="it-IT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      vestiario inadatto   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it-IT" altLang="it-IT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it-IT" altLang="it-IT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altLang="it-IT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6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Psichico</a:t>
                      </a:r>
                      <a:r>
                        <a:rPr kumimoji="0" lang="it-IT" altLang="it-IT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:    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altLang="it-IT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abbandono affettivo</a:t>
                      </a:r>
                    </a:p>
                    <a:p>
                      <a:pPr marL="1346200" marR="0" lvl="0" indent="-13462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altLang="it-IT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incuria negli stimoli educativi</a:t>
                      </a:r>
                      <a:endParaRPr kumimoji="0" lang="it-IT" altLang="it-IT" sz="2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it-IT" altLang="it-IT" sz="2400" b="0" i="0" u="sng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endParaRPr lang="it-IT" sz="2400" dirty="0">
                        <a:latin typeface="Calibri" panose="020F0502020204030204" pitchFamily="34" charset="0"/>
                      </a:endParaRPr>
                    </a:p>
                  </a:txBody>
                  <a:tcPr marL="91441" marR="91441" marT="45733" marB="45733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it-IT" altLang="it-IT" sz="2400" b="1" i="0" u="sng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altLang="it-IT" sz="24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6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Commissive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it-IT" altLang="it-IT" sz="2400" b="0" i="0" u="sng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it-IT" altLang="it-IT" sz="2400" b="0" i="0" u="sng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altLang="it-IT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6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Fisico</a:t>
                      </a:r>
                      <a:r>
                        <a:rPr kumimoji="0" lang="it-IT" altLang="it-IT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:         lesività contusiva 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altLang="it-IT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         lesività termica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altLang="it-IT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         lesività chimica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it-IT" altLang="it-IT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it-IT" altLang="it-IT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it-IT" altLang="it-IT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altLang="it-IT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6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Psichico</a:t>
                      </a:r>
                      <a:r>
                        <a:rPr kumimoji="0" lang="it-IT" altLang="it-IT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altLang="it-IT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maltrattamento psicologico 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it-IT" altLang="it-IT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it-IT" altLang="it-IT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altLang="it-IT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6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Abuso sessuale </a:t>
                      </a:r>
                    </a:p>
                    <a:p>
                      <a:endParaRPr lang="it-IT" sz="2400" dirty="0">
                        <a:latin typeface="Calibri" panose="020F0502020204030204" pitchFamily="34" charset="0"/>
                      </a:endParaRPr>
                    </a:p>
                  </a:txBody>
                  <a:tcPr marL="91441" marR="91441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92088" y="619125"/>
            <a:ext cx="8748712" cy="5624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  <a:defRPr/>
            </a:pPr>
            <a:endParaRPr lang="it-IT" altLang="it-IT" sz="28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algn="just">
              <a:spcBef>
                <a:spcPct val="0"/>
              </a:spcBef>
              <a:buFontTx/>
              <a:buNone/>
              <a:defRPr/>
            </a:pPr>
            <a:endParaRPr lang="it-IT" altLang="it-IT" sz="2800" dirty="0">
              <a:solidFill>
                <a:srgbClr val="000000"/>
              </a:solidFill>
              <a:latin typeface="Calibri" pitchFamily="34" charset="0"/>
            </a:endParaRPr>
          </a:p>
          <a:p>
            <a:pPr algn="just">
              <a:lnSpc>
                <a:spcPts val="3300"/>
              </a:lnSpc>
              <a:spcBef>
                <a:spcPct val="0"/>
              </a:spcBef>
              <a:buFontTx/>
              <a:buNone/>
              <a:defRPr/>
            </a:pPr>
            <a:r>
              <a:rPr lang="it-IT" altLang="it-IT" sz="2800" b="1" dirty="0" smtClean="0">
                <a:solidFill>
                  <a:schemeClr val="accent6"/>
                </a:solidFill>
                <a:latin typeface="Calibri" pitchFamily="34" charset="0"/>
              </a:rPr>
              <a:t>Prevalenza nei soggetti minori di 18 anni (OMS, 2016)</a:t>
            </a:r>
            <a:r>
              <a:rPr lang="it-IT" altLang="it-IT" sz="2800" dirty="0" smtClean="0">
                <a:solidFill>
                  <a:srgbClr val="000000"/>
                </a:solidFill>
                <a:latin typeface="Calibri" pitchFamily="34" charset="0"/>
              </a:rPr>
              <a:t>:</a:t>
            </a:r>
          </a:p>
          <a:p>
            <a:pPr algn="just">
              <a:lnSpc>
                <a:spcPts val="3300"/>
              </a:lnSpc>
              <a:spcBef>
                <a:spcPct val="0"/>
              </a:spcBef>
              <a:buFontTx/>
              <a:buNone/>
              <a:defRPr/>
            </a:pPr>
            <a:endParaRPr lang="it-IT" altLang="it-IT" sz="24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marL="457200" indent="-457200" algn="just">
              <a:lnSpc>
                <a:spcPts val="3300"/>
              </a:lnSpc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23% maltrattamenti fisici</a:t>
            </a:r>
          </a:p>
          <a:p>
            <a:pPr marL="457200" indent="-457200" algn="just">
              <a:lnSpc>
                <a:spcPts val="3300"/>
              </a:lnSpc>
              <a:spcBef>
                <a:spcPct val="0"/>
              </a:spcBef>
              <a:buFontTx/>
              <a:buChar char="-"/>
              <a:defRPr/>
            </a:pPr>
            <a:endParaRPr lang="it-IT" altLang="it-IT" sz="24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marL="457200" indent="-457200" algn="just">
              <a:lnSpc>
                <a:spcPts val="3300"/>
              </a:lnSpc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36% maltrattamenti psichici</a:t>
            </a:r>
          </a:p>
          <a:p>
            <a:pPr marL="457200" indent="-457200" algn="just">
              <a:lnSpc>
                <a:spcPts val="3300"/>
              </a:lnSpc>
              <a:spcBef>
                <a:spcPct val="0"/>
              </a:spcBef>
              <a:buFontTx/>
              <a:buChar char="-"/>
              <a:defRPr/>
            </a:pPr>
            <a:endParaRPr lang="it-IT" altLang="it-IT" sz="24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marL="457200" indent="-457200" algn="just">
              <a:lnSpc>
                <a:spcPts val="3300"/>
              </a:lnSpc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16% maltrattamenti omissivi sul piano fisico</a:t>
            </a:r>
          </a:p>
          <a:p>
            <a:pPr marL="457200" indent="-457200" algn="just">
              <a:lnSpc>
                <a:spcPts val="3300"/>
              </a:lnSpc>
              <a:spcBef>
                <a:spcPct val="0"/>
              </a:spcBef>
              <a:buFontTx/>
              <a:buChar char="-"/>
              <a:defRPr/>
            </a:pPr>
            <a:endParaRPr lang="it-IT" altLang="it-IT" sz="24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marL="457200" indent="-457200" algn="just">
              <a:lnSpc>
                <a:spcPts val="3300"/>
              </a:lnSpc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18% delle bambine; 8% dei bambini vittime di abusi sessuali </a:t>
            </a:r>
          </a:p>
          <a:p>
            <a:pPr algn="just">
              <a:spcBef>
                <a:spcPct val="0"/>
              </a:spcBef>
              <a:buFontTx/>
              <a:buNone/>
              <a:defRPr/>
            </a:pPr>
            <a:endParaRPr lang="it-IT" altLang="it-IT" sz="2800" dirty="0">
              <a:solidFill>
                <a:srgbClr val="000000"/>
              </a:solidFill>
              <a:latin typeface="Calibri" pitchFamily="34" charset="0"/>
            </a:endParaRPr>
          </a:p>
          <a:p>
            <a:pPr algn="just">
              <a:spcBef>
                <a:spcPct val="0"/>
              </a:spcBef>
              <a:buFontTx/>
              <a:buNone/>
              <a:defRPr/>
            </a:pPr>
            <a:endParaRPr lang="it-IT" altLang="it-IT" sz="2800" dirty="0" smtClean="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92088" y="765175"/>
            <a:ext cx="8748712" cy="475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  <a:defRPr/>
            </a:pPr>
            <a:r>
              <a:rPr lang="it-IT" altLang="it-IT" sz="2800" b="1" dirty="0" smtClean="0">
                <a:solidFill>
                  <a:schemeClr val="accent6"/>
                </a:solidFill>
                <a:latin typeface="Calibri" pitchFamily="34" charset="0"/>
              </a:rPr>
              <a:t>Le conseguenze (OMS, 2016)</a:t>
            </a:r>
            <a:endParaRPr lang="it-IT" altLang="it-IT" sz="28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algn="just">
              <a:lnSpc>
                <a:spcPts val="3300"/>
              </a:lnSpc>
              <a:spcBef>
                <a:spcPct val="0"/>
              </a:spcBef>
              <a:buFontTx/>
              <a:buNone/>
              <a:defRPr/>
            </a:pPr>
            <a:endParaRPr lang="it-IT" altLang="it-IT" sz="24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marL="514350" indent="-514350" algn="just">
              <a:lnSpc>
                <a:spcPts val="3300"/>
              </a:lnSpc>
              <a:spcBef>
                <a:spcPct val="0"/>
              </a:spcBef>
              <a:buFontTx/>
              <a:buAutoNum type="alphaUcParenR"/>
              <a:defRPr/>
            </a:pPr>
            <a:r>
              <a:rPr lang="it-IT" altLang="it-IT" sz="2400" b="1" dirty="0" smtClean="0">
                <a:solidFill>
                  <a:schemeClr val="accent6"/>
                </a:solidFill>
                <a:latin typeface="Calibri" pitchFamily="34" charset="0"/>
              </a:rPr>
              <a:t>Immediate</a:t>
            </a: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: lesioni / decessi;</a:t>
            </a:r>
          </a:p>
          <a:p>
            <a:pPr marL="514350" indent="-514350" algn="just">
              <a:lnSpc>
                <a:spcPts val="3300"/>
              </a:lnSpc>
              <a:spcBef>
                <a:spcPct val="0"/>
              </a:spcBef>
              <a:buFontTx/>
              <a:buAutoNum type="alphaUcParenR"/>
              <a:defRPr/>
            </a:pPr>
            <a:endParaRPr lang="it-IT" altLang="it-IT" sz="24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marL="514350" indent="-514350" algn="just">
              <a:lnSpc>
                <a:spcPts val="3300"/>
              </a:lnSpc>
              <a:spcBef>
                <a:spcPct val="0"/>
              </a:spcBef>
              <a:buFontTx/>
              <a:buAutoNum type="alphaUcParenR"/>
              <a:defRPr/>
            </a:pPr>
            <a:r>
              <a:rPr lang="it-IT" altLang="it-IT" sz="2400" b="1" dirty="0" smtClean="0">
                <a:solidFill>
                  <a:schemeClr val="accent6"/>
                </a:solidFill>
                <a:latin typeface="Calibri" pitchFamily="34" charset="0"/>
              </a:rPr>
              <a:t>A medio / lungo termine</a:t>
            </a: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 (raggiunta l’età adulta):</a:t>
            </a:r>
          </a:p>
          <a:p>
            <a:pPr marL="457200" indent="-457200" algn="just">
              <a:lnSpc>
                <a:spcPts val="3300"/>
              </a:lnSpc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Essere autore di violenza (o continuare ad essere vittima, soprattutto se donna);</a:t>
            </a:r>
          </a:p>
          <a:p>
            <a:pPr marL="457200" indent="-457200" algn="just">
              <a:lnSpc>
                <a:spcPts val="3300"/>
              </a:lnSpc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Disturbi mentali (spt depressione) e comportamenti devianti (abuso di alcool e sostanze stupefacenti);</a:t>
            </a:r>
          </a:p>
          <a:p>
            <a:pPr marL="457200" indent="-457200" algn="just">
              <a:lnSpc>
                <a:spcPts val="3300"/>
              </a:lnSpc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Comportamenti sessuali a rischio e gravidanze indesiderate;</a:t>
            </a:r>
          </a:p>
          <a:p>
            <a:pPr marL="457200" indent="-457200" algn="just">
              <a:lnSpc>
                <a:spcPts val="3300"/>
              </a:lnSpc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Costi sociali con implicazioni macroeconomiche.</a:t>
            </a:r>
            <a:endParaRPr lang="it-IT" altLang="it-IT" sz="2800" dirty="0" smtClean="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92088" y="260350"/>
            <a:ext cx="8748712" cy="6316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  <a:defRPr/>
            </a:pPr>
            <a:r>
              <a:rPr lang="it-IT" altLang="it-IT" sz="2800" b="1" dirty="0" smtClean="0">
                <a:solidFill>
                  <a:schemeClr val="accent6"/>
                </a:solidFill>
                <a:latin typeface="Calibri" pitchFamily="34" charset="0"/>
              </a:rPr>
              <a:t>I fattori di rischio (OMS, 2016)</a:t>
            </a:r>
          </a:p>
          <a:p>
            <a:pPr algn="just">
              <a:spcBef>
                <a:spcPct val="0"/>
              </a:spcBef>
              <a:buFontTx/>
              <a:buNone/>
              <a:defRPr/>
            </a:pPr>
            <a:endParaRPr lang="it-IT" altLang="it-IT" sz="2400" dirty="0">
              <a:solidFill>
                <a:srgbClr val="000000"/>
              </a:solidFill>
              <a:latin typeface="Calibri" pitchFamily="34" charset="0"/>
            </a:endParaRPr>
          </a:p>
          <a:p>
            <a:pPr algn="just">
              <a:lnSpc>
                <a:spcPts val="3300"/>
              </a:lnSpc>
              <a:spcBef>
                <a:spcPct val="0"/>
              </a:spcBef>
              <a:buFontTx/>
              <a:buNone/>
              <a:defRPr/>
            </a:pPr>
            <a:r>
              <a:rPr lang="it-IT" altLang="it-IT" sz="2400" b="1" dirty="0" smtClean="0">
                <a:solidFill>
                  <a:schemeClr val="accent6"/>
                </a:solidFill>
                <a:latin typeface="Calibri" pitchFamily="34" charset="0"/>
              </a:rPr>
              <a:t>1) Avere genitori o </a:t>
            </a:r>
            <a:r>
              <a:rPr lang="it-IT" altLang="it-IT" sz="2400" b="1" dirty="0" err="1" smtClean="0">
                <a:solidFill>
                  <a:schemeClr val="accent6"/>
                </a:solidFill>
                <a:latin typeface="Calibri" pitchFamily="34" charset="0"/>
              </a:rPr>
              <a:t>caregivers</a:t>
            </a:r>
            <a:r>
              <a:rPr lang="it-IT" altLang="it-IT" sz="2400" b="1" dirty="0" smtClean="0">
                <a:solidFill>
                  <a:schemeClr val="accent6"/>
                </a:solidFill>
                <a:latin typeface="Calibri" pitchFamily="34" charset="0"/>
              </a:rPr>
              <a:t> che</a:t>
            </a: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:</a:t>
            </a:r>
          </a:p>
          <a:p>
            <a:pPr marL="457200" indent="-457200" algn="just">
              <a:lnSpc>
                <a:spcPts val="3300"/>
              </a:lnSpc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sono stati a loro volta vittima di maltrattamenti,</a:t>
            </a:r>
          </a:p>
          <a:p>
            <a:pPr marL="457200" indent="-457200" algn="just">
              <a:lnSpc>
                <a:spcPts val="3300"/>
              </a:lnSpc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>
                <a:solidFill>
                  <a:srgbClr val="000000"/>
                </a:solidFill>
                <a:latin typeface="Calibri" pitchFamily="34" charset="0"/>
              </a:rPr>
              <a:t>f</a:t>
            </a: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anno abuso di alcool e/o stupefacenti;</a:t>
            </a:r>
          </a:p>
          <a:p>
            <a:pPr marL="457200" indent="-457200" algn="just">
              <a:lnSpc>
                <a:spcPts val="3300"/>
              </a:lnSpc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sono coinvolti in altre forme di violenza (soprattutto in ambito familiare)</a:t>
            </a:r>
          </a:p>
          <a:p>
            <a:pPr algn="just">
              <a:lnSpc>
                <a:spcPts val="3300"/>
              </a:lnSpc>
              <a:spcBef>
                <a:spcPct val="0"/>
              </a:spcBef>
              <a:buFontTx/>
              <a:buNone/>
              <a:defRPr/>
            </a:pPr>
            <a:r>
              <a:rPr lang="it-IT" altLang="it-IT" sz="2400" b="1" dirty="0" smtClean="0">
                <a:solidFill>
                  <a:schemeClr val="accent6"/>
                </a:solidFill>
                <a:latin typeface="Calibri" pitchFamily="34" charset="0"/>
              </a:rPr>
              <a:t>2) Fattori socio-culturali</a:t>
            </a: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: </a:t>
            </a:r>
          </a:p>
          <a:p>
            <a:pPr marL="457200" indent="-457200" algn="just">
              <a:lnSpc>
                <a:spcPts val="3300"/>
              </a:lnSpc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>
                <a:solidFill>
                  <a:srgbClr val="000000"/>
                </a:solidFill>
                <a:latin typeface="Calibri" pitchFamily="34" charset="0"/>
              </a:rPr>
              <a:t>d</a:t>
            </a: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isoccupazione / degrado / </a:t>
            </a:r>
            <a:r>
              <a:rPr lang="it-IT" altLang="it-IT" sz="2400" dirty="0" err="1" smtClean="0">
                <a:solidFill>
                  <a:srgbClr val="000000"/>
                </a:solidFill>
                <a:latin typeface="Calibri" pitchFamily="34" charset="0"/>
              </a:rPr>
              <a:t>marginazione</a:t>
            </a: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 sociale;</a:t>
            </a:r>
          </a:p>
          <a:p>
            <a:pPr marL="457200" indent="-457200" algn="just">
              <a:lnSpc>
                <a:spcPts val="3300"/>
              </a:lnSpc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>
                <a:solidFill>
                  <a:srgbClr val="000000"/>
                </a:solidFill>
                <a:latin typeface="Calibri" pitchFamily="34" charset="0"/>
              </a:rPr>
              <a:t>m</a:t>
            </a: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ancanza di servizi di supporto;</a:t>
            </a:r>
          </a:p>
          <a:p>
            <a:pPr marL="457200" indent="-457200" algn="just">
              <a:lnSpc>
                <a:spcPts val="3300"/>
              </a:lnSpc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>
                <a:solidFill>
                  <a:srgbClr val="000000"/>
                </a:solidFill>
                <a:latin typeface="Calibri" pitchFamily="34" charset="0"/>
              </a:rPr>
              <a:t>a</a:t>
            </a: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ssenza di leggi adeguate ad affrontare il fenomeno; </a:t>
            </a:r>
          </a:p>
          <a:p>
            <a:pPr marL="457200" indent="-457200" algn="just">
              <a:lnSpc>
                <a:spcPts val="3300"/>
              </a:lnSpc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atteggiamenti culturali di promozione della violenza</a:t>
            </a:r>
          </a:p>
          <a:p>
            <a:pPr algn="just">
              <a:lnSpc>
                <a:spcPts val="3300"/>
              </a:lnSpc>
              <a:spcBef>
                <a:spcPct val="0"/>
              </a:spcBef>
              <a:buFontTx/>
              <a:buNone/>
              <a:defRPr/>
            </a:pPr>
            <a:endParaRPr lang="it-IT" altLang="it-IT" sz="24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algn="just">
              <a:lnSpc>
                <a:spcPts val="3000"/>
              </a:lnSpc>
              <a:spcBef>
                <a:spcPct val="0"/>
              </a:spcBef>
              <a:buFontTx/>
              <a:buNone/>
              <a:defRPr/>
            </a:pPr>
            <a:r>
              <a:rPr lang="it-IT" altLang="it-IT" sz="2400" b="1" dirty="0" smtClean="0">
                <a:solidFill>
                  <a:schemeClr val="accent6"/>
                </a:solidFill>
                <a:latin typeface="Calibri" pitchFamily="34" charset="0"/>
              </a:rPr>
              <a:t>Bambini con disabilità hanno una probabilità 4 volte superiore di essere vittime di maltrattamenti.</a:t>
            </a:r>
            <a:endParaRPr lang="it-IT" altLang="it-IT" sz="2800" b="1" dirty="0" smtClean="0">
              <a:solidFill>
                <a:schemeClr val="accent6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80975"/>
            <a:ext cx="5111750" cy="66722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8195" name="CasellaDiTesto 1"/>
          <p:cNvSpPr txBox="1">
            <a:spLocks noChangeArrowheads="1"/>
          </p:cNvSpPr>
          <p:nvPr/>
        </p:nvSpPr>
        <p:spPr bwMode="auto">
          <a:xfrm>
            <a:off x="5292725" y="1484313"/>
            <a:ext cx="3671888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indent="0" algn="ctr">
              <a:spcBef>
                <a:spcPct val="0"/>
              </a:spcBef>
              <a:buFontTx/>
              <a:buNone/>
              <a:defRPr/>
            </a:pPr>
            <a:r>
              <a:rPr lang="it-IT" altLang="it-IT" sz="2400" dirty="0" smtClean="0">
                <a:latin typeface="Calibri" pitchFamily="34" charset="0"/>
              </a:rPr>
              <a:t>Ruolo centrale degli operatori sanitari:</a:t>
            </a:r>
          </a:p>
          <a:p>
            <a:pPr marL="0" indent="0" algn="just">
              <a:spcBef>
                <a:spcPct val="0"/>
              </a:spcBef>
              <a:buFontTx/>
              <a:buNone/>
              <a:defRPr/>
            </a:pPr>
            <a:endParaRPr lang="it-IT" altLang="it-IT" sz="2400" dirty="0" smtClean="0">
              <a:latin typeface="Calibri" pitchFamily="34" charset="0"/>
            </a:endParaRPr>
          </a:p>
          <a:p>
            <a:pPr algn="just"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 smtClean="0">
                <a:latin typeface="Calibri" pitchFamily="34" charset="0"/>
              </a:rPr>
              <a:t>Consapevolezza degli effetti a lungo termine. </a:t>
            </a:r>
          </a:p>
          <a:p>
            <a:pPr algn="just">
              <a:spcBef>
                <a:spcPct val="0"/>
              </a:spcBef>
              <a:buFontTx/>
              <a:buChar char="-"/>
              <a:defRPr/>
            </a:pPr>
            <a:endParaRPr lang="it-IT" altLang="it-IT" sz="2400" dirty="0" smtClean="0">
              <a:latin typeface="Calibri" pitchFamily="34" charset="0"/>
            </a:endParaRPr>
          </a:p>
          <a:p>
            <a:pPr algn="just"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 smtClean="0">
                <a:latin typeface="Calibri" pitchFamily="34" charset="0"/>
              </a:rPr>
              <a:t>Collaborazione con altri soggetti (servizi sociali, Forze di Polizia, Magistratura).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92088" y="952500"/>
            <a:ext cx="8748712" cy="434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it-IT" altLang="it-IT" sz="2800" b="1" u="sng" dirty="0">
                <a:solidFill>
                  <a:schemeClr val="accent6"/>
                </a:solidFill>
                <a:latin typeface="Calibri" pitchFamily="34" charset="0"/>
              </a:rPr>
              <a:t>FORME DI </a:t>
            </a:r>
            <a:r>
              <a:rPr lang="it-IT" altLang="it-IT" sz="2800" b="1" u="sng" dirty="0" smtClean="0">
                <a:solidFill>
                  <a:schemeClr val="accent6"/>
                </a:solidFill>
                <a:latin typeface="Calibri" pitchFamily="34" charset="0"/>
              </a:rPr>
              <a:t>VIOLENZA VERSO </a:t>
            </a:r>
            <a:r>
              <a:rPr lang="it-IT" altLang="it-IT" sz="2800" b="1" u="sng" dirty="0">
                <a:solidFill>
                  <a:schemeClr val="accent6"/>
                </a:solidFill>
                <a:latin typeface="Calibri" pitchFamily="34" charset="0"/>
              </a:rPr>
              <a:t>LE DONNE</a:t>
            </a:r>
            <a:endParaRPr lang="it-IT" altLang="it-IT" sz="2800" b="1" dirty="0">
              <a:solidFill>
                <a:schemeClr val="accent6"/>
              </a:solidFill>
              <a:latin typeface="Calibri" pitchFamily="34" charset="0"/>
            </a:endParaRPr>
          </a:p>
          <a:p>
            <a:pPr algn="ctr">
              <a:spcBef>
                <a:spcPct val="0"/>
              </a:spcBef>
              <a:buFontTx/>
              <a:buNone/>
              <a:defRPr/>
            </a:pPr>
            <a:endParaRPr lang="it-IT" altLang="it-IT" sz="28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algn="just">
              <a:lnSpc>
                <a:spcPts val="3300"/>
              </a:lnSpc>
              <a:spcBef>
                <a:spcPct val="0"/>
              </a:spcBef>
              <a:buFontTx/>
              <a:buNone/>
              <a:defRPr/>
            </a:pP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Le Nazioni </a:t>
            </a:r>
            <a:r>
              <a:rPr lang="it-IT" altLang="it-IT" sz="2400" dirty="0">
                <a:solidFill>
                  <a:srgbClr val="000000"/>
                </a:solidFill>
                <a:latin typeface="Calibri" pitchFamily="34" charset="0"/>
              </a:rPr>
              <a:t>Unite </a:t>
            </a: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(1993) identificano </a:t>
            </a:r>
            <a:r>
              <a:rPr lang="it-IT" altLang="it-IT" sz="2400" dirty="0">
                <a:solidFill>
                  <a:srgbClr val="000000"/>
                </a:solidFill>
                <a:latin typeface="Calibri" pitchFamily="34" charset="0"/>
              </a:rPr>
              <a:t>e </a:t>
            </a: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riconoscono </a:t>
            </a:r>
            <a:r>
              <a:rPr lang="it-IT" altLang="it-IT" sz="2400" dirty="0">
                <a:solidFill>
                  <a:srgbClr val="000000"/>
                </a:solidFill>
                <a:latin typeface="Calibri" pitchFamily="34" charset="0"/>
              </a:rPr>
              <a:t>diverse forme di violenza contro le </a:t>
            </a: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donne: </a:t>
            </a:r>
          </a:p>
          <a:p>
            <a:pPr algn="just">
              <a:lnSpc>
                <a:spcPts val="3300"/>
              </a:lnSpc>
              <a:spcBef>
                <a:spcPct val="0"/>
              </a:spcBef>
              <a:buFontTx/>
              <a:buNone/>
              <a:defRPr/>
            </a:pPr>
            <a:endParaRPr lang="it-IT" altLang="it-IT" sz="24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marL="457200" indent="-457200" algn="just">
              <a:lnSpc>
                <a:spcPts val="3300"/>
              </a:lnSpc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la </a:t>
            </a:r>
            <a:r>
              <a:rPr lang="it-IT" altLang="it-IT" sz="2400" dirty="0">
                <a:solidFill>
                  <a:srgbClr val="000000"/>
                </a:solidFill>
                <a:latin typeface="Calibri" pitchFamily="34" charset="0"/>
              </a:rPr>
              <a:t>violenza </a:t>
            </a: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fisica / sessuale (da partner; da estranei) </a:t>
            </a:r>
          </a:p>
          <a:p>
            <a:pPr marL="457200" indent="-457200" algn="just">
              <a:lnSpc>
                <a:spcPts val="3300"/>
              </a:lnSpc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le </a:t>
            </a:r>
            <a:r>
              <a:rPr lang="it-IT" altLang="it-IT" sz="2400" dirty="0">
                <a:solidFill>
                  <a:srgbClr val="000000"/>
                </a:solidFill>
                <a:latin typeface="Calibri" pitchFamily="34" charset="0"/>
              </a:rPr>
              <a:t>pratiche </a:t>
            </a: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di </a:t>
            </a:r>
            <a:r>
              <a:rPr lang="it-IT" altLang="it-IT" sz="2400" dirty="0">
                <a:solidFill>
                  <a:srgbClr val="000000"/>
                </a:solidFill>
                <a:latin typeface="Calibri" pitchFamily="34" charset="0"/>
              </a:rPr>
              <a:t>mutilazione </a:t>
            </a: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genitale </a:t>
            </a:r>
            <a:r>
              <a:rPr lang="it-IT" altLang="it-IT" sz="2400" dirty="0">
                <a:solidFill>
                  <a:srgbClr val="000000"/>
                </a:solidFill>
                <a:latin typeface="Calibri" pitchFamily="34" charset="0"/>
              </a:rPr>
              <a:t>femminile, </a:t>
            </a:r>
            <a:endParaRPr lang="it-IT" altLang="it-IT" sz="24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marL="457200" indent="-457200" algn="just">
              <a:lnSpc>
                <a:spcPts val="3300"/>
              </a:lnSpc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la </a:t>
            </a:r>
            <a:r>
              <a:rPr lang="it-IT" altLang="it-IT" sz="2400" dirty="0">
                <a:solidFill>
                  <a:srgbClr val="000000"/>
                </a:solidFill>
                <a:latin typeface="Calibri" pitchFamily="34" charset="0"/>
              </a:rPr>
              <a:t>selezione sessuale prenatale, </a:t>
            </a:r>
            <a:endParaRPr lang="it-IT" altLang="it-IT" sz="24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marL="457200" indent="-457200" algn="just">
              <a:lnSpc>
                <a:spcPts val="3300"/>
              </a:lnSpc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il </a:t>
            </a:r>
            <a:r>
              <a:rPr lang="it-IT" altLang="it-IT" sz="2400" dirty="0">
                <a:solidFill>
                  <a:srgbClr val="000000"/>
                </a:solidFill>
                <a:latin typeface="Calibri" pitchFamily="34" charset="0"/>
              </a:rPr>
              <a:t>matrimonio </a:t>
            </a: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precoce e/o forzato</a:t>
            </a:r>
            <a:r>
              <a:rPr lang="it-IT" altLang="it-IT" sz="24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endParaRPr lang="it-IT" altLang="it-IT" sz="24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marL="457200" indent="-457200" algn="just">
              <a:lnSpc>
                <a:spcPts val="3300"/>
              </a:lnSpc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il femminicidio.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who.int/reproductivehealth/publications/violence/VAW_Prevelance.jpeg?ua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638" y="188913"/>
            <a:ext cx="6249987" cy="6257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3" name="Ovale 1"/>
          <p:cNvSpPr>
            <a:spLocks noChangeArrowheads="1"/>
          </p:cNvSpPr>
          <p:nvPr/>
        </p:nvSpPr>
        <p:spPr bwMode="auto">
          <a:xfrm>
            <a:off x="2843213" y="3716338"/>
            <a:ext cx="720725" cy="649287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192088" y="619125"/>
            <a:ext cx="8748712" cy="3916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  <a:defRPr/>
            </a:pPr>
            <a:endParaRPr lang="it-IT" altLang="it-IT" sz="2800" b="1" dirty="0" smtClean="0">
              <a:solidFill>
                <a:srgbClr val="000000"/>
              </a:solidFill>
              <a:latin typeface="Calibri" pitchFamily="34" charset="0"/>
            </a:endParaRPr>
          </a:p>
          <a:p>
            <a:pPr algn="just">
              <a:spcBef>
                <a:spcPct val="0"/>
              </a:spcBef>
              <a:buFontTx/>
              <a:buNone/>
              <a:defRPr/>
            </a:pPr>
            <a:r>
              <a:rPr lang="it-IT" altLang="it-IT" sz="2800" b="1" dirty="0" smtClean="0">
                <a:solidFill>
                  <a:schemeClr val="accent6"/>
                </a:solidFill>
                <a:latin typeface="Calibri" pitchFamily="34" charset="0"/>
              </a:rPr>
              <a:t>In Italia (dati ISTAT 2014)</a:t>
            </a:r>
          </a:p>
          <a:p>
            <a:pPr algn="just">
              <a:lnSpc>
                <a:spcPts val="3300"/>
              </a:lnSpc>
              <a:spcBef>
                <a:spcPct val="0"/>
              </a:spcBef>
              <a:buFontTx/>
              <a:buNone/>
              <a:defRPr/>
            </a:pPr>
            <a:endParaRPr lang="it-IT" altLang="it-IT" sz="2800" dirty="0">
              <a:solidFill>
                <a:srgbClr val="000000"/>
              </a:solidFill>
              <a:latin typeface="Calibri" pitchFamily="34" charset="0"/>
            </a:endParaRPr>
          </a:p>
          <a:p>
            <a:pPr algn="just">
              <a:lnSpc>
                <a:spcPts val="3300"/>
              </a:lnSpc>
              <a:spcBef>
                <a:spcPct val="0"/>
              </a:spcBef>
              <a:buFontTx/>
              <a:buNone/>
              <a:defRPr/>
            </a:pP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Il 31,5% delle 16-</a:t>
            </a:r>
            <a:r>
              <a:rPr lang="it-IT" altLang="it-IT" sz="2400" dirty="0" err="1" smtClean="0">
                <a:solidFill>
                  <a:srgbClr val="000000"/>
                </a:solidFill>
                <a:latin typeface="Calibri" pitchFamily="34" charset="0"/>
              </a:rPr>
              <a:t>70enni</a:t>
            </a: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 (6 milioni 788 mila) ha subito nel corso della propria vita una qualche forma di violenza fisica o sessuale: </a:t>
            </a:r>
          </a:p>
          <a:p>
            <a:pPr marL="457200" indent="-457200" algn="just">
              <a:lnSpc>
                <a:spcPts val="3300"/>
              </a:lnSpc>
              <a:spcBef>
                <a:spcPct val="0"/>
              </a:spcBef>
              <a:buFontTx/>
              <a:buChar char="-"/>
              <a:defRPr/>
            </a:pPr>
            <a:endParaRPr lang="it-IT" altLang="it-IT" sz="24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marL="457200" indent="-457200" algn="just">
              <a:lnSpc>
                <a:spcPts val="3300"/>
              </a:lnSpc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il 20,2% (4 milioni 353 mila) violenza fisica</a:t>
            </a:r>
          </a:p>
          <a:p>
            <a:pPr marL="457200" indent="-457200" algn="just">
              <a:lnSpc>
                <a:spcPts val="3300"/>
              </a:lnSpc>
              <a:spcBef>
                <a:spcPct val="0"/>
              </a:spcBef>
              <a:buFontTx/>
              <a:buChar char="-"/>
              <a:defRPr/>
            </a:pPr>
            <a:endParaRPr lang="it-IT" altLang="it-IT" sz="24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marL="457200" indent="-457200" algn="just">
              <a:lnSpc>
                <a:spcPts val="3300"/>
              </a:lnSpc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il 21% (4 milioni 520 mila) violenza sessuale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ttangolo 1"/>
          <p:cNvSpPr>
            <a:spLocks noChangeArrowheads="1"/>
          </p:cNvSpPr>
          <p:nvPr/>
        </p:nvSpPr>
        <p:spPr bwMode="auto">
          <a:xfrm>
            <a:off x="468313" y="931863"/>
            <a:ext cx="8207375" cy="458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  <a:defRPr/>
            </a:pPr>
            <a:r>
              <a:rPr lang="it-IT" altLang="it-IT" sz="2800" b="1" dirty="0">
                <a:solidFill>
                  <a:schemeClr val="accent6"/>
                </a:solidFill>
                <a:latin typeface="Calibri" pitchFamily="34" charset="0"/>
              </a:rPr>
              <a:t>In Italia (dati ISTAT 2014)</a:t>
            </a:r>
          </a:p>
          <a:p>
            <a:pPr algn="just">
              <a:spcBef>
                <a:spcPct val="0"/>
              </a:spcBef>
              <a:buFontTx/>
              <a:buNone/>
              <a:defRPr/>
            </a:pPr>
            <a:endParaRPr lang="it-IT" altLang="it-IT" sz="2400" dirty="0" smtClean="0">
              <a:latin typeface="Calibri" pitchFamily="34" charset="0"/>
            </a:endParaRPr>
          </a:p>
          <a:p>
            <a:pPr algn="just">
              <a:spcBef>
                <a:spcPct val="0"/>
              </a:spcBef>
              <a:buFontTx/>
              <a:buNone/>
              <a:defRPr/>
            </a:pPr>
            <a:r>
              <a:rPr lang="it-IT" altLang="it-IT" sz="2400" dirty="0">
                <a:latin typeface="Calibri" pitchFamily="34" charset="0"/>
              </a:rPr>
              <a:t>La violenza contro le donne è un </a:t>
            </a:r>
            <a:r>
              <a:rPr lang="it-IT" altLang="it-IT" sz="2400" b="1" dirty="0">
                <a:solidFill>
                  <a:schemeClr val="accent6"/>
                </a:solidFill>
                <a:latin typeface="Calibri" pitchFamily="34" charset="0"/>
              </a:rPr>
              <a:t>fenomeno ancora </a:t>
            </a:r>
            <a:r>
              <a:rPr lang="it-IT" altLang="it-IT" sz="2400" b="1" dirty="0" smtClean="0">
                <a:solidFill>
                  <a:schemeClr val="accent6"/>
                </a:solidFill>
                <a:latin typeface="Calibri" pitchFamily="34" charset="0"/>
              </a:rPr>
              <a:t>sommerso</a:t>
            </a:r>
            <a:r>
              <a:rPr lang="it-IT" altLang="it-IT" sz="2400" dirty="0" smtClean="0">
                <a:latin typeface="Calibri" pitchFamily="34" charset="0"/>
              </a:rPr>
              <a:t>. </a:t>
            </a:r>
          </a:p>
          <a:p>
            <a:pPr algn="just">
              <a:spcBef>
                <a:spcPct val="0"/>
              </a:spcBef>
              <a:buFontTx/>
              <a:buNone/>
              <a:defRPr/>
            </a:pPr>
            <a:endParaRPr lang="it-IT" altLang="it-IT" sz="2400" dirty="0" smtClean="0">
              <a:latin typeface="Calibri" pitchFamily="34" charset="0"/>
            </a:endParaRPr>
          </a:p>
          <a:p>
            <a:pPr marL="342900" indent="-342900" algn="just"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 smtClean="0">
                <a:latin typeface="Calibri" pitchFamily="34" charset="0"/>
              </a:rPr>
              <a:t>solo il 35,4% delle donne che ha subito violenza fisica o sessuale dal partner ritiene di essere stato vittima di un reato</a:t>
            </a:r>
          </a:p>
          <a:p>
            <a:pPr marL="342900" indent="-342900" algn="just">
              <a:spcBef>
                <a:spcPct val="0"/>
              </a:spcBef>
              <a:buFontTx/>
              <a:buChar char="-"/>
              <a:defRPr/>
            </a:pPr>
            <a:endParaRPr lang="it-IT" altLang="it-IT" sz="2400" dirty="0" smtClean="0">
              <a:latin typeface="Calibri" pitchFamily="34" charset="0"/>
            </a:endParaRPr>
          </a:p>
          <a:p>
            <a:pPr marL="342900" indent="-342900" algn="just"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 smtClean="0">
                <a:latin typeface="Calibri" pitchFamily="34" charset="0"/>
              </a:rPr>
              <a:t>il 44% sostiene che si è trattato di qualcosa di sbagliato, ma non di un reato</a:t>
            </a:r>
          </a:p>
          <a:p>
            <a:pPr marL="342900" indent="-342900" algn="just">
              <a:spcBef>
                <a:spcPct val="0"/>
              </a:spcBef>
              <a:buFontTx/>
              <a:buChar char="-"/>
              <a:defRPr/>
            </a:pPr>
            <a:endParaRPr lang="it-IT" altLang="it-IT" sz="2400" dirty="0" smtClean="0">
              <a:latin typeface="Calibri" pitchFamily="34" charset="0"/>
            </a:endParaRPr>
          </a:p>
          <a:p>
            <a:pPr marL="342900" indent="-342900" algn="just"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 smtClean="0">
                <a:latin typeface="Calibri" pitchFamily="34" charset="0"/>
              </a:rPr>
              <a:t>il 19,4% considera la violenza solo qualcosa che è accaduto.</a:t>
            </a:r>
          </a:p>
          <a:p>
            <a:pPr algn="just">
              <a:spcBef>
                <a:spcPct val="0"/>
              </a:spcBef>
              <a:buFontTx/>
              <a:buNone/>
              <a:defRPr/>
            </a:pPr>
            <a:endParaRPr lang="it-IT" altLang="it-IT" sz="2400" dirty="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ttangolo 1"/>
          <p:cNvSpPr>
            <a:spLocks noChangeArrowheads="1"/>
          </p:cNvSpPr>
          <p:nvPr/>
        </p:nvSpPr>
        <p:spPr bwMode="auto">
          <a:xfrm>
            <a:off x="468313" y="1125538"/>
            <a:ext cx="8207375" cy="376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  <a:defRPr/>
            </a:pPr>
            <a:r>
              <a:rPr lang="it-IT" altLang="it-IT" sz="2800" b="1" dirty="0" smtClean="0">
                <a:solidFill>
                  <a:schemeClr val="accent6"/>
                </a:solidFill>
                <a:latin typeface="Calibri" pitchFamily="34" charset="0"/>
              </a:rPr>
              <a:t>In Italia (dati ISTAT 2014)</a:t>
            </a:r>
          </a:p>
          <a:p>
            <a:pPr algn="just">
              <a:spcBef>
                <a:spcPct val="0"/>
              </a:spcBef>
              <a:buFontTx/>
              <a:buNone/>
              <a:defRPr/>
            </a:pPr>
            <a:endParaRPr lang="it-IT" altLang="it-IT" sz="2400" dirty="0" smtClean="0">
              <a:latin typeface="Calibri" pitchFamily="34" charset="0"/>
            </a:endParaRPr>
          </a:p>
          <a:p>
            <a:pPr algn="just">
              <a:lnSpc>
                <a:spcPts val="3200"/>
              </a:lnSpc>
              <a:spcBef>
                <a:spcPct val="0"/>
              </a:spcBef>
              <a:buFontTx/>
              <a:buNone/>
              <a:defRPr/>
            </a:pPr>
            <a:r>
              <a:rPr lang="it-IT" altLang="it-IT" sz="2400" dirty="0" smtClean="0">
                <a:latin typeface="Calibri" pitchFamily="34" charset="0"/>
              </a:rPr>
              <a:t>Fattori di rischio. </a:t>
            </a:r>
          </a:p>
          <a:p>
            <a:pPr algn="just">
              <a:lnSpc>
                <a:spcPts val="3200"/>
              </a:lnSpc>
              <a:spcBef>
                <a:spcPct val="0"/>
              </a:spcBef>
              <a:buFontTx/>
              <a:buNone/>
              <a:defRPr/>
            </a:pPr>
            <a:endParaRPr lang="it-IT" altLang="it-IT" sz="2400" dirty="0" smtClean="0">
              <a:latin typeface="Calibri" pitchFamily="34" charset="0"/>
            </a:endParaRPr>
          </a:p>
          <a:p>
            <a:pPr algn="just">
              <a:lnSpc>
                <a:spcPts val="3200"/>
              </a:lnSpc>
              <a:spcBef>
                <a:spcPct val="0"/>
              </a:spcBef>
              <a:buFontTx/>
              <a:buNone/>
              <a:defRPr/>
            </a:pPr>
            <a:r>
              <a:rPr lang="it-IT" altLang="it-IT" sz="2400" dirty="0" smtClean="0">
                <a:latin typeface="Calibri" pitchFamily="34" charset="0"/>
              </a:rPr>
              <a:t>Uno dei più pericolosi è la </a:t>
            </a:r>
            <a:r>
              <a:rPr lang="it-IT" altLang="it-IT" sz="2400" b="1" dirty="0" smtClean="0">
                <a:solidFill>
                  <a:schemeClr val="accent6"/>
                </a:solidFill>
                <a:latin typeface="Calibri" pitchFamily="34" charset="0"/>
              </a:rPr>
              <a:t>trasmissione intergenerazionale della violenza</a:t>
            </a:r>
            <a:r>
              <a:rPr lang="it-IT" altLang="it-IT" sz="2400" dirty="0" smtClean="0">
                <a:latin typeface="Calibri" pitchFamily="34" charset="0"/>
              </a:rPr>
              <a:t>; la violenza può concretizzarsi sia perché si è assistito alla violenza tra i genitori, sia perché la si è vissuta direttamente.</a:t>
            </a:r>
          </a:p>
          <a:p>
            <a:pPr algn="just">
              <a:lnSpc>
                <a:spcPts val="3200"/>
              </a:lnSpc>
              <a:spcBef>
                <a:spcPct val="0"/>
              </a:spcBef>
              <a:buFontTx/>
              <a:buNone/>
              <a:defRPr/>
            </a:pPr>
            <a:endParaRPr lang="it-IT" altLang="it-IT" sz="2400" dirty="0" smtClean="0">
              <a:solidFill>
                <a:schemeClr val="accent6"/>
              </a:solidFill>
              <a:latin typeface="Calibri" pitchFamily="34" charset="0"/>
            </a:endParaRPr>
          </a:p>
          <a:p>
            <a:pPr algn="just">
              <a:lnSpc>
                <a:spcPts val="3200"/>
              </a:lnSpc>
              <a:spcBef>
                <a:spcPct val="0"/>
              </a:spcBef>
              <a:buFontTx/>
              <a:buNone/>
              <a:defRPr/>
            </a:pPr>
            <a:r>
              <a:rPr lang="it-IT" altLang="it-IT" sz="2400" b="1" dirty="0" smtClean="0">
                <a:solidFill>
                  <a:schemeClr val="accent6"/>
                </a:solidFill>
                <a:latin typeface="Calibri" pitchFamily="34" charset="0"/>
              </a:rPr>
              <a:t>I maschi imparano ad agire la violenza, le femmine a tollerarla</a:t>
            </a:r>
            <a:r>
              <a:rPr lang="it-IT" altLang="it-IT" sz="2400" dirty="0" smtClean="0">
                <a:solidFill>
                  <a:schemeClr val="accent6"/>
                </a:solidFill>
                <a:latin typeface="Calibri" pitchFamily="34" charset="0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92088" y="692150"/>
            <a:ext cx="8748712" cy="475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  <a:defRPr/>
            </a:pPr>
            <a:endParaRPr lang="it-IT" altLang="it-IT" sz="2800" dirty="0">
              <a:solidFill>
                <a:srgbClr val="000000"/>
              </a:solidFill>
              <a:latin typeface="Calibri" pitchFamily="34" charset="0"/>
            </a:endParaRPr>
          </a:p>
          <a:p>
            <a:pPr algn="just">
              <a:lnSpc>
                <a:spcPts val="3300"/>
              </a:lnSpc>
              <a:spcBef>
                <a:spcPct val="0"/>
              </a:spcBef>
              <a:buFontTx/>
              <a:buNone/>
              <a:defRPr/>
            </a:pPr>
            <a:r>
              <a:rPr lang="it-IT" altLang="it-IT" sz="2800" b="1" dirty="0" smtClean="0">
                <a:solidFill>
                  <a:schemeClr val="accent6"/>
                </a:solidFill>
                <a:latin typeface="Calibri" pitchFamily="34" charset="0"/>
              </a:rPr>
              <a:t>Le conseguenze (OMS, 2015)</a:t>
            </a:r>
          </a:p>
          <a:p>
            <a:pPr algn="just">
              <a:lnSpc>
                <a:spcPts val="3300"/>
              </a:lnSpc>
              <a:spcBef>
                <a:spcPct val="0"/>
              </a:spcBef>
              <a:buFontTx/>
              <a:buNone/>
              <a:defRPr/>
            </a:pPr>
            <a:endParaRPr lang="it-IT" altLang="it-IT" sz="24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marL="514350" indent="-514350" algn="just">
              <a:lnSpc>
                <a:spcPts val="3300"/>
              </a:lnSpc>
              <a:spcBef>
                <a:spcPct val="0"/>
              </a:spcBef>
              <a:buFontTx/>
              <a:buAutoNum type="alphaUcParenR"/>
              <a:defRPr/>
            </a:pPr>
            <a:r>
              <a:rPr lang="it-IT" altLang="it-IT" sz="2400" b="1" dirty="0" smtClean="0">
                <a:solidFill>
                  <a:schemeClr val="accent6"/>
                </a:solidFill>
                <a:latin typeface="Calibri" pitchFamily="34" charset="0"/>
              </a:rPr>
              <a:t>Immediate</a:t>
            </a: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: lesioni / decessi;</a:t>
            </a:r>
          </a:p>
          <a:p>
            <a:pPr marL="514350" indent="-514350" algn="just">
              <a:lnSpc>
                <a:spcPts val="3300"/>
              </a:lnSpc>
              <a:spcBef>
                <a:spcPct val="0"/>
              </a:spcBef>
              <a:buFontTx/>
              <a:buAutoNum type="alphaUcParenR"/>
              <a:defRPr/>
            </a:pPr>
            <a:endParaRPr lang="it-IT" altLang="it-IT" sz="24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marL="514350" indent="-514350" algn="just">
              <a:lnSpc>
                <a:spcPts val="3300"/>
              </a:lnSpc>
              <a:spcBef>
                <a:spcPct val="0"/>
              </a:spcBef>
              <a:buFontTx/>
              <a:buAutoNum type="alphaUcParenR"/>
              <a:defRPr/>
            </a:pPr>
            <a:r>
              <a:rPr lang="it-IT" altLang="it-IT" sz="2400" b="1" dirty="0" smtClean="0">
                <a:solidFill>
                  <a:schemeClr val="accent6"/>
                </a:solidFill>
                <a:latin typeface="Calibri" pitchFamily="34" charset="0"/>
              </a:rPr>
              <a:t>A medio / lungo termine</a:t>
            </a: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:</a:t>
            </a:r>
          </a:p>
          <a:p>
            <a:pPr marL="542925" indent="-542925" algn="just">
              <a:lnSpc>
                <a:spcPts val="3300"/>
              </a:lnSpc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Disturbi mentali (spt depressione) e comportamenti devianti (abuso di alcool e sostanze stupefacenti);</a:t>
            </a:r>
          </a:p>
          <a:p>
            <a:pPr marL="542925" indent="-542925" algn="just">
              <a:lnSpc>
                <a:spcPts val="3300"/>
              </a:lnSpc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Comportamenti sessuali a rischio, gravidanze indesiderate e gravidanze a rischio;</a:t>
            </a:r>
          </a:p>
          <a:p>
            <a:pPr marL="542925" indent="-542925" algn="just">
              <a:lnSpc>
                <a:spcPts val="3300"/>
              </a:lnSpc>
              <a:spcBef>
                <a:spcPct val="0"/>
              </a:spcBef>
              <a:buFontTx/>
              <a:buChar char="-"/>
              <a:defRPr/>
            </a:pPr>
            <a:r>
              <a:rPr lang="it-IT" altLang="it-IT" sz="2400" dirty="0" smtClean="0">
                <a:solidFill>
                  <a:srgbClr val="000000"/>
                </a:solidFill>
                <a:latin typeface="Calibri" pitchFamily="34" charset="0"/>
              </a:rPr>
              <a:t>Costi sociali con implicazioni macroeconomiche.</a:t>
            </a:r>
            <a:endParaRPr lang="it-IT" altLang="it-IT" sz="2800" dirty="0" smtClean="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ttangolo 1"/>
          <p:cNvSpPr>
            <a:spLocks noChangeArrowheads="1"/>
          </p:cNvSpPr>
          <p:nvPr/>
        </p:nvSpPr>
        <p:spPr bwMode="auto">
          <a:xfrm>
            <a:off x="468313" y="692150"/>
            <a:ext cx="8207375" cy="538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  <a:defRPr/>
            </a:pPr>
            <a:r>
              <a:rPr lang="it-IT" altLang="it-IT" sz="2800" b="1" dirty="0" smtClean="0">
                <a:solidFill>
                  <a:schemeClr val="accent6"/>
                </a:solidFill>
                <a:latin typeface="Calibri" pitchFamily="34" charset="0"/>
              </a:rPr>
              <a:t>Il medico ha un ruolo ”privilegiato” in questo contesto?</a:t>
            </a:r>
          </a:p>
          <a:p>
            <a:pPr algn="just">
              <a:spcBef>
                <a:spcPct val="0"/>
              </a:spcBef>
              <a:buFontTx/>
              <a:buNone/>
              <a:defRPr/>
            </a:pPr>
            <a:r>
              <a:rPr lang="it-IT" altLang="it-IT" sz="2400" dirty="0" smtClean="0">
                <a:latin typeface="Calibri" pitchFamily="34" charset="0"/>
              </a:rPr>
              <a:t>Indubbiamente sì.</a:t>
            </a:r>
          </a:p>
          <a:p>
            <a:pPr algn="just">
              <a:spcBef>
                <a:spcPct val="0"/>
              </a:spcBef>
              <a:buFontTx/>
              <a:buNone/>
              <a:defRPr/>
            </a:pPr>
            <a:endParaRPr lang="it-IT" altLang="it-IT" sz="2400" dirty="0" smtClean="0">
              <a:latin typeface="Calibri" pitchFamily="34" charset="0"/>
            </a:endParaRPr>
          </a:p>
          <a:p>
            <a:pPr algn="just">
              <a:spcBef>
                <a:spcPct val="0"/>
              </a:spcBef>
              <a:buFontTx/>
              <a:buNone/>
              <a:defRPr/>
            </a:pPr>
            <a:r>
              <a:rPr lang="it-IT" altLang="it-IT" sz="2400" b="1" dirty="0">
                <a:solidFill>
                  <a:srgbClr val="2D2DB9"/>
                </a:solidFill>
                <a:latin typeface="Calibri" pitchFamily="34" charset="0"/>
              </a:rPr>
              <a:t>Esigenze</a:t>
            </a:r>
            <a:r>
              <a:rPr lang="it-IT" altLang="it-IT" sz="2400" dirty="0">
                <a:solidFill>
                  <a:srgbClr val="000000"/>
                </a:solidFill>
                <a:latin typeface="Calibri" pitchFamily="34" charset="0"/>
              </a:rPr>
              <a:t>: </a:t>
            </a:r>
          </a:p>
          <a:p>
            <a:pPr marL="457200" indent="-457200" algn="just">
              <a:spcBef>
                <a:spcPct val="0"/>
              </a:spcBef>
              <a:buFontTx/>
              <a:buAutoNum type="alphaLcParenR"/>
              <a:defRPr/>
            </a:pPr>
            <a:endParaRPr lang="it-IT" altLang="it-IT" sz="2400" dirty="0">
              <a:solidFill>
                <a:srgbClr val="000000"/>
              </a:solidFill>
              <a:latin typeface="Calibri" pitchFamily="34" charset="0"/>
            </a:endParaRPr>
          </a:p>
          <a:p>
            <a:pPr marL="457200" indent="-457200" algn="just">
              <a:spcBef>
                <a:spcPct val="0"/>
              </a:spcBef>
              <a:buFontTx/>
              <a:buAutoNum type="alphaLcParenR"/>
              <a:defRPr/>
            </a:pPr>
            <a:r>
              <a:rPr lang="it-IT" altLang="it-IT" sz="2400" dirty="0">
                <a:solidFill>
                  <a:srgbClr val="000000"/>
                </a:solidFill>
                <a:latin typeface="Calibri" pitchFamily="34" charset="0"/>
              </a:rPr>
              <a:t>Tutela della salute della vittima (sia nell’immediato che in prospettiva)</a:t>
            </a:r>
          </a:p>
          <a:p>
            <a:pPr marL="457200" indent="-457200" algn="just">
              <a:spcBef>
                <a:spcPct val="0"/>
              </a:spcBef>
              <a:buFontTx/>
              <a:buAutoNum type="alphaLcParenR"/>
              <a:defRPr/>
            </a:pPr>
            <a:endParaRPr lang="it-IT" altLang="it-IT" sz="2400" dirty="0">
              <a:solidFill>
                <a:srgbClr val="000000"/>
              </a:solidFill>
              <a:latin typeface="Calibri" pitchFamily="34" charset="0"/>
            </a:endParaRPr>
          </a:p>
          <a:p>
            <a:pPr marL="457200" indent="-457200" algn="just">
              <a:spcBef>
                <a:spcPct val="0"/>
              </a:spcBef>
              <a:buFontTx/>
              <a:buAutoNum type="alphaLcParenR"/>
              <a:defRPr/>
            </a:pPr>
            <a:r>
              <a:rPr lang="it-IT" altLang="it-IT" sz="2400" dirty="0">
                <a:solidFill>
                  <a:srgbClr val="000000"/>
                </a:solidFill>
                <a:latin typeface="Calibri" pitchFamily="34" charset="0"/>
              </a:rPr>
              <a:t>Informare l’Autorità Giudiziaria </a:t>
            </a:r>
          </a:p>
          <a:p>
            <a:pPr marL="457200" indent="-457200" algn="just">
              <a:spcBef>
                <a:spcPct val="0"/>
              </a:spcBef>
              <a:buFontTx/>
              <a:buAutoNum type="alphaLcParenR"/>
              <a:defRPr/>
            </a:pPr>
            <a:endParaRPr lang="it-IT" altLang="it-IT" sz="2400" dirty="0">
              <a:solidFill>
                <a:srgbClr val="000000"/>
              </a:solidFill>
              <a:latin typeface="Calibri" pitchFamily="34" charset="0"/>
            </a:endParaRPr>
          </a:p>
          <a:p>
            <a:pPr marL="457200" indent="-457200" algn="just">
              <a:spcBef>
                <a:spcPct val="0"/>
              </a:spcBef>
              <a:buFontTx/>
              <a:buAutoNum type="alphaLcParenR"/>
              <a:defRPr/>
            </a:pPr>
            <a:r>
              <a:rPr lang="it-IT" altLang="it-IT" sz="2400" dirty="0">
                <a:solidFill>
                  <a:srgbClr val="000000"/>
                </a:solidFill>
                <a:latin typeface="Calibri" pitchFamily="34" charset="0"/>
              </a:rPr>
              <a:t>Assicurare quegli elementi di prova che saranno fondamentali per la AG (accurata raccolta anamnestica; accurato e puntuale rilievo della obiettività; fotografie).</a:t>
            </a:r>
            <a:endParaRPr lang="it-IT" sz="24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468313" y="938213"/>
            <a:ext cx="8207375" cy="47228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ts val="3300"/>
              </a:lnSpc>
              <a:defRPr/>
            </a:pPr>
            <a:r>
              <a:rPr lang="it-IT" sz="2600" b="1" dirty="0">
                <a:solidFill>
                  <a:schemeClr val="accent6"/>
                </a:solidFill>
                <a:latin typeface="Calibri" panose="020F0502020204030204" pitchFamily="34" charset="0"/>
              </a:rPr>
              <a:t>Codice di Deontologia Medica</a:t>
            </a:r>
          </a:p>
          <a:p>
            <a:pPr algn="just">
              <a:lnSpc>
                <a:spcPts val="3300"/>
              </a:lnSpc>
              <a:defRPr/>
            </a:pPr>
            <a:r>
              <a:rPr lang="it-IT" sz="2600" b="1" dirty="0">
                <a:solidFill>
                  <a:schemeClr val="accent6"/>
                </a:solidFill>
                <a:latin typeface="Calibri" panose="020F0502020204030204" pitchFamily="34" charset="0"/>
              </a:rPr>
              <a:t>Art. 32 - Doveri del medico nei confronti dei soggetti fragili</a:t>
            </a:r>
          </a:p>
          <a:p>
            <a:pPr algn="just">
              <a:lnSpc>
                <a:spcPts val="3300"/>
              </a:lnSpc>
              <a:defRPr/>
            </a:pPr>
            <a:endParaRPr lang="it-IT" b="1" dirty="0">
              <a:solidFill>
                <a:schemeClr val="accent6"/>
              </a:solidFill>
              <a:latin typeface="Calibri" panose="020F0502020204030204" pitchFamily="34" charset="0"/>
            </a:endParaRPr>
          </a:p>
          <a:p>
            <a:pPr algn="just">
              <a:lnSpc>
                <a:spcPts val="3300"/>
              </a:lnSpc>
              <a:defRPr/>
            </a:pPr>
            <a:r>
              <a:rPr lang="it-IT" dirty="0">
                <a:latin typeface="Calibri" panose="020F0502020204030204" pitchFamily="34" charset="0"/>
              </a:rPr>
              <a:t>Il medico </a:t>
            </a:r>
            <a:r>
              <a:rPr lang="it-IT" b="1" dirty="0">
                <a:solidFill>
                  <a:schemeClr val="accent6"/>
                </a:solidFill>
                <a:latin typeface="Calibri" panose="020F0502020204030204" pitchFamily="34" charset="0"/>
              </a:rPr>
              <a:t>tutela</a:t>
            </a:r>
            <a:r>
              <a:rPr lang="it-IT" dirty="0">
                <a:latin typeface="Calibri" panose="020F0502020204030204" pitchFamily="34" charset="0"/>
              </a:rPr>
              <a:t> il minore, la vittima di qualsiasi abuso o violenza e la persona in condizioni di vulnerabilità o fragilità psico-fisica, sociale o civile in particolare quando ritiene che l’ambiente in cui vive non sia idoneo a proteggere la sua salute, la dignità e la qualità di vita. </a:t>
            </a:r>
          </a:p>
          <a:p>
            <a:pPr algn="just">
              <a:lnSpc>
                <a:spcPts val="3300"/>
              </a:lnSpc>
              <a:defRPr/>
            </a:pPr>
            <a:r>
              <a:rPr lang="it-IT" dirty="0">
                <a:latin typeface="Calibri" panose="020F0502020204030204" pitchFamily="34" charset="0"/>
              </a:rPr>
              <a:t>Il medico </a:t>
            </a:r>
            <a:r>
              <a:rPr lang="it-IT" b="1" dirty="0">
                <a:solidFill>
                  <a:schemeClr val="accent6"/>
                </a:solidFill>
                <a:latin typeface="Calibri" panose="020F0502020204030204" pitchFamily="34" charset="0"/>
              </a:rPr>
              <a:t>segnala</a:t>
            </a:r>
            <a:r>
              <a:rPr lang="it-IT" dirty="0">
                <a:latin typeface="Calibri" panose="020F0502020204030204" pitchFamily="34" charset="0"/>
              </a:rPr>
              <a:t> all’Autorità competente le condizioni di discriminazione, maltrattamento fisico o psichico, violenza o abuso sessuale. (…).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1459</TotalTime>
  <Words>754</Words>
  <Application>Microsoft Office PowerPoint</Application>
  <PresentationFormat>Presentazione su schermo (4:3)</PresentationFormat>
  <Paragraphs>142</Paragraphs>
  <Slides>15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15</vt:i4>
      </vt:variant>
    </vt:vector>
  </HeadingPairs>
  <TitlesOfParts>
    <vt:vector size="19" baseType="lpstr">
      <vt:lpstr>Times New Roman</vt:lpstr>
      <vt:lpstr>Arial</vt:lpstr>
      <vt:lpstr>Calibri</vt:lpstr>
      <vt:lpstr>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Università degli Studi di Brescia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RESPONSABILITA’ E AUTONOMIA</dc:title>
  <dc:creator>raffaella</dc:creator>
  <cp:lastModifiedBy>Stefania Bracchi</cp:lastModifiedBy>
  <cp:revision>254</cp:revision>
  <cp:lastPrinted>2003-05-19T08:08:54Z</cp:lastPrinted>
  <dcterms:created xsi:type="dcterms:W3CDTF">2003-05-19T06:23:54Z</dcterms:created>
  <dcterms:modified xsi:type="dcterms:W3CDTF">2019-04-18T09:57:34Z</dcterms:modified>
</cp:coreProperties>
</file>