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85" r:id="rId4"/>
    <p:sldId id="261" r:id="rId5"/>
    <p:sldId id="263" r:id="rId6"/>
    <p:sldId id="264" r:id="rId7"/>
    <p:sldId id="262" r:id="rId8"/>
    <p:sldId id="265" r:id="rId9"/>
    <p:sldId id="266" r:id="rId10"/>
    <p:sldId id="268" r:id="rId11"/>
    <p:sldId id="283" r:id="rId12"/>
    <p:sldId id="284" r:id="rId13"/>
    <p:sldId id="269" r:id="rId14"/>
    <p:sldId id="270" r:id="rId15"/>
    <p:sldId id="272" r:id="rId16"/>
    <p:sldId id="274" r:id="rId17"/>
    <p:sldId id="276" r:id="rId18"/>
    <p:sldId id="277" r:id="rId19"/>
    <p:sldId id="278" r:id="rId20"/>
    <p:sldId id="279" r:id="rId21"/>
    <p:sldId id="259" r:id="rId22"/>
    <p:sldId id="280" r:id="rId23"/>
    <p:sldId id="281" r:id="rId24"/>
    <p:sldId id="282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-108" y="-14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EEF1B-684E-46DF-88A6-2AB6E4455313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B5E64-0D11-4599-8D16-38608BC651B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37122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E69F7-30D9-41F9-AC05-CA26312F7837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6C4A4-4607-4D31-BD53-02565ED92F7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66610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0F970-656D-48A6-BC8E-B9EE32F14F50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947E9-188A-4464-AF2A-A96AA6E5590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7313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36D74-9517-4BCE-AD47-67921D65E484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92DF1B-40F4-4299-9623-6BB25A73B73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86251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F4DA-86F7-4299-AD49-610BC114BE53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4529BC-ED55-491B-89B2-EC5B91C73A9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83856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08256-90D7-4BD3-91D7-5A8E30831720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819AB-44AA-4991-B1BB-D546793EA5A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03174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CCB9D-DB9B-41DD-AAFA-4DA86142BB70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BCE49-B0ED-4DA5-8EC5-D5FA94D6566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6619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ADFA0-22A9-495F-8F40-2911FAE34BC5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9A2FD-2A0D-4F83-AD68-B911C0ED7B8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64271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B6804-FF78-4F7D-81D2-DB3BB24FA6AD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E58C67-7556-459B-98D8-3430BB191F2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5065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BA091-F58E-4BFA-B4A9-3EAA6FB71D34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AAB674-5F12-4D01-982A-0C592277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19054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561D3-8A77-4042-B6B4-3542F1EBADC8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AEFF2-1A21-4E53-B3D6-BEDC61F20B5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94227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A42217-B5B7-4FB3-B7BF-27CF02ACAAA1}" type="datetimeFigureOut">
              <a:rPr lang="it-IT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18/04/2019</a:t>
            </a:fld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3FFFD3E-FAF7-4F32-A486-F0F220D5A5E7}" type="slidenum">
              <a:rPr lang="it-IT" altLang="it-IT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4198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olo 1"/>
          <p:cNvSpPr>
            <a:spLocks noGrp="1"/>
          </p:cNvSpPr>
          <p:nvPr>
            <p:ph type="ctrTitle"/>
          </p:nvPr>
        </p:nvSpPr>
        <p:spPr>
          <a:xfrm>
            <a:off x="1631322" y="1231901"/>
            <a:ext cx="8343900" cy="1470025"/>
          </a:xfrm>
        </p:spPr>
        <p:txBody>
          <a:bodyPr/>
          <a:lstStyle/>
          <a:p>
            <a:pPr eaLnBrk="1" hangingPunct="1"/>
            <a:r>
              <a:rPr lang="it-IT" altLang="it-IT" b="1" dirty="0" smtClean="0">
                <a:latin typeface="Comic Sans MS" panose="030F0702030302020204" pitchFamily="66" charset="0"/>
              </a:rPr>
              <a:t>Le vittime minorenni: </a:t>
            </a:r>
            <a:br>
              <a:rPr lang="it-IT" altLang="it-IT" b="1" dirty="0" smtClean="0">
                <a:latin typeface="Comic Sans MS" panose="030F0702030302020204" pitchFamily="66" charset="0"/>
              </a:rPr>
            </a:br>
            <a:r>
              <a:rPr lang="it-IT" altLang="it-IT" b="1" dirty="0" smtClean="0">
                <a:latin typeface="Comic Sans MS" panose="030F0702030302020204" pitchFamily="66" charset="0"/>
              </a:rPr>
              <a:t>la realtà ospedaliera</a:t>
            </a:r>
            <a:endParaRPr lang="it-IT" altLang="it-IT" dirty="0" smtClean="0">
              <a:latin typeface="Comic Sans MS" panose="030F0702030302020204" pitchFamily="66" charset="0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208214" y="3500438"/>
            <a:ext cx="7775575" cy="175260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>
                <a:latin typeface="Comic Sans MS" pitchFamily="66" charset="0"/>
              </a:rPr>
              <a:t>Alberto Arrighini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>
                <a:latin typeface="Comic Sans MS" pitchFamily="66" charset="0"/>
              </a:rPr>
              <a:t>Pronto Soccorso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>
                <a:latin typeface="Comic Sans MS" pitchFamily="66" charset="0"/>
              </a:rPr>
              <a:t>Presidio Ospedale dei Bambini 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>
                <a:latin typeface="Comic Sans MS" pitchFamily="66" charset="0"/>
              </a:rPr>
              <a:t>ASST Spedali Civili Brescia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789347" y="1736726"/>
            <a:ext cx="7772400" cy="192087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it-IT" sz="5400" dirty="0">
              <a:solidFill>
                <a:prstClr val="white"/>
              </a:solidFill>
              <a:latin typeface="Comic Sans MS" pitchFamily="66" charset="0"/>
              <a:cs typeface="Arial" panose="020B0604020202020204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895600" y="4365625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endParaRPr lang="it-IT" sz="2800" dirty="0">
              <a:solidFill>
                <a:prstClr val="white">
                  <a:tint val="75000"/>
                </a:prstClr>
              </a:solidFill>
              <a:latin typeface="Comic Sans MS" pitchFamily="66" charset="0"/>
              <a:cs typeface="Arial" panose="020B0604020202020204" pitchFamily="34" charset="0"/>
            </a:endParaRPr>
          </a:p>
        </p:txBody>
      </p:sp>
      <p:pic>
        <p:nvPicPr>
          <p:cNvPr id="205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0" y="4353090"/>
            <a:ext cx="2457450" cy="2460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3"/>
          <a:srcRect l="21972" t="13315" r="59542" b="70527"/>
          <a:stretch/>
        </p:blipFill>
        <p:spPr>
          <a:xfrm>
            <a:off x="-1" y="12876"/>
            <a:ext cx="2253802" cy="110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0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609600" y="2270862"/>
            <a:ext cx="10972800" cy="1143000"/>
          </a:xfrm>
        </p:spPr>
        <p:txBody>
          <a:bodyPr/>
          <a:lstStyle/>
          <a:p>
            <a:r>
              <a:rPr lang="it-IT" dirty="0"/>
              <a:t>https://www.slideshare.net/redazioneAgi</a:t>
            </a:r>
            <a:r>
              <a:rPr lang="it-IT" dirty="0" smtClean="0"/>
              <a:t>/</a:t>
            </a:r>
            <a:br>
              <a:rPr lang="it-IT" dirty="0" smtClean="0"/>
            </a:br>
            <a:r>
              <a:rPr lang="it-IT" dirty="0" smtClean="0"/>
              <a:t>dossier-maltrattamento-bambini-2016-web-68993581</a:t>
            </a:r>
            <a:br>
              <a:rPr lang="it-IT" dirty="0" smtClean="0"/>
            </a:br>
            <a:r>
              <a:rPr lang="it-IT" dirty="0" smtClean="0"/>
              <a:t>Terre </a:t>
            </a:r>
            <a:r>
              <a:rPr lang="it-IT" dirty="0" err="1" smtClean="0"/>
              <a:t>des</a:t>
            </a:r>
            <a:r>
              <a:rPr lang="it-IT" dirty="0" smtClean="0"/>
              <a:t> </a:t>
            </a:r>
            <a:r>
              <a:rPr lang="it-IT" dirty="0" err="1" smtClean="0"/>
              <a:t>hommes</a:t>
            </a:r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>Maltrattamento e abuso dei bambini</a:t>
            </a:r>
            <a:br>
              <a:rPr lang="it-IT" dirty="0" smtClean="0"/>
            </a:br>
            <a:r>
              <a:rPr lang="it-IT" dirty="0" smtClean="0"/>
              <a:t>Una questione di </a:t>
            </a:r>
            <a:r>
              <a:rPr lang="it-IT" smtClean="0"/>
              <a:t>salute pubblica</a:t>
            </a:r>
            <a:endParaRPr lang="it-IT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LOGO PS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7470" y="6019800"/>
            <a:ext cx="792780" cy="79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862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Il problema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68024"/>
          </a:xfrm>
        </p:spPr>
        <p:txBody>
          <a:bodyPr/>
          <a:lstStyle/>
          <a:p>
            <a:r>
              <a:rPr lang="it-IT" sz="3300" dirty="0">
                <a:latin typeface="Comic Sans MS" panose="030F0702030302020204" pitchFamily="66" charset="0"/>
              </a:rPr>
              <a:t>Per abuso all’infanzia e maltrattamento devono intendersi “tutte le forme di cattiva salute fisica ed emozionale, abuso sessuale, trascuratezza o negligenza o sfruttamento commerciale o altro che </a:t>
            </a:r>
            <a:r>
              <a:rPr lang="it-IT" sz="3300" dirty="0" smtClean="0">
                <a:latin typeface="Comic Sans MS" panose="030F0702030302020204" pitchFamily="66" charset="0"/>
              </a:rPr>
              <a:t>comportino </a:t>
            </a:r>
            <a:r>
              <a:rPr lang="it-IT" sz="3300" dirty="0">
                <a:latin typeface="Comic Sans MS" panose="030F0702030302020204" pitchFamily="66" charset="0"/>
              </a:rPr>
              <a:t>un pregiudizio reale o potenziale per la salute del bambino, per la sua sopravvivenza, per il suo sviluppo o per la sua dignità, nell’ambito di una relazione caratterizzata da </a:t>
            </a:r>
            <a:r>
              <a:rPr lang="it-IT" sz="3300" u="sng" dirty="0">
                <a:latin typeface="Comic Sans MS" panose="030F0702030302020204" pitchFamily="66" charset="0"/>
              </a:rPr>
              <a:t>responsabilità</a:t>
            </a:r>
            <a:r>
              <a:rPr lang="it-IT" sz="3300" dirty="0">
                <a:latin typeface="Comic Sans MS" panose="030F0702030302020204" pitchFamily="66" charset="0"/>
              </a:rPr>
              <a:t>, </a:t>
            </a:r>
            <a:r>
              <a:rPr lang="it-IT" sz="3300" u="sng" dirty="0">
                <a:latin typeface="Comic Sans MS" panose="030F0702030302020204" pitchFamily="66" charset="0"/>
              </a:rPr>
              <a:t>fiducia</a:t>
            </a:r>
            <a:r>
              <a:rPr lang="it-IT" sz="3300" dirty="0">
                <a:latin typeface="Comic Sans MS" panose="030F0702030302020204" pitchFamily="66" charset="0"/>
              </a:rPr>
              <a:t> e </a:t>
            </a:r>
            <a:r>
              <a:rPr lang="it-IT" sz="3300" u="sng" dirty="0">
                <a:latin typeface="Comic Sans MS" panose="030F0702030302020204" pitchFamily="66" charset="0"/>
              </a:rPr>
              <a:t>potere</a:t>
            </a:r>
            <a:r>
              <a:rPr lang="it-IT" sz="3300" dirty="0">
                <a:latin typeface="Comic Sans MS" panose="030F0702030302020204" pitchFamily="66" charset="0"/>
              </a:rPr>
              <a:t>” (</a:t>
            </a:r>
            <a:r>
              <a:rPr lang="it-IT" sz="3300" i="1" dirty="0">
                <a:latin typeface="Comic Sans MS" panose="030F0702030302020204" pitchFamily="66" charset="0"/>
              </a:rPr>
              <a:t>WHO, World Report on </a:t>
            </a:r>
            <a:r>
              <a:rPr lang="it-IT" sz="3300" i="1" dirty="0" err="1">
                <a:latin typeface="Comic Sans MS" panose="030F0702030302020204" pitchFamily="66" charset="0"/>
              </a:rPr>
              <a:t>Violence</a:t>
            </a:r>
            <a:r>
              <a:rPr lang="it-IT" sz="3300" i="1" dirty="0">
                <a:latin typeface="Comic Sans MS" panose="030F0702030302020204" pitchFamily="66" charset="0"/>
              </a:rPr>
              <a:t> and </a:t>
            </a:r>
            <a:r>
              <a:rPr lang="it-IT" sz="3300" i="1" dirty="0" err="1">
                <a:latin typeface="Comic Sans MS" panose="030F0702030302020204" pitchFamily="66" charset="0"/>
              </a:rPr>
              <a:t>Health</a:t>
            </a:r>
            <a:r>
              <a:rPr lang="it-IT" sz="3300" dirty="0">
                <a:latin typeface="Comic Sans MS" panose="030F0702030302020204" pitchFamily="66" charset="0"/>
              </a:rPr>
              <a:t>, 2002)</a:t>
            </a:r>
          </a:p>
        </p:txBody>
      </p:sp>
      <p:pic>
        <p:nvPicPr>
          <p:cNvPr id="6" name="Picture 4" descr="LOGO PS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7470" y="6019800"/>
            <a:ext cx="792780" cy="79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4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Il problema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68024"/>
          </a:xfrm>
        </p:spPr>
        <p:txBody>
          <a:bodyPr/>
          <a:lstStyle/>
          <a:p>
            <a:r>
              <a:rPr lang="it-IT" sz="3600" dirty="0">
                <a:latin typeface="Comic Sans MS" panose="030F0702030302020204" pitchFamily="66" charset="0"/>
              </a:rPr>
              <a:t>Il maltrattamento può concretizzarsi in una condotta attiva (percosse, lesioni, atti sessuali, </a:t>
            </a:r>
            <a:r>
              <a:rPr lang="it-IT" sz="3600" dirty="0" err="1">
                <a:latin typeface="Comic Sans MS" panose="030F0702030302020204" pitchFamily="66" charset="0"/>
              </a:rPr>
              <a:t>ipercura</a:t>
            </a:r>
            <a:r>
              <a:rPr lang="it-IT" sz="3600" dirty="0">
                <a:latin typeface="Comic Sans MS" panose="030F0702030302020204" pitchFamily="66" charset="0"/>
              </a:rPr>
              <a:t>) o in una condotta omissiva (incuria, trascuratezza, abbandono</a:t>
            </a:r>
            <a:r>
              <a:rPr lang="it-IT" sz="3600" dirty="0" smtClean="0">
                <a:latin typeface="Comic Sans MS" panose="030F0702030302020204" pitchFamily="66" charset="0"/>
              </a:rPr>
              <a:t>) </a:t>
            </a:r>
          </a:p>
          <a:p>
            <a:r>
              <a:rPr lang="it-IT" sz="3600" dirty="0" smtClean="0">
                <a:latin typeface="Comic Sans MS" panose="030F0702030302020204" pitchFamily="66" charset="0"/>
              </a:rPr>
              <a:t>Deve essere reiterato</a:t>
            </a:r>
            <a:endParaRPr lang="it-IT" sz="3600" dirty="0">
              <a:latin typeface="Comic Sans MS" panose="030F0702030302020204" pitchFamily="66" charset="0"/>
            </a:endParaRPr>
          </a:p>
          <a:p>
            <a:endParaRPr lang="it-IT" sz="33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2550" y="4861713"/>
            <a:ext cx="1949450" cy="1951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99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Maltrattamento fisico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68024"/>
          </a:xfrm>
        </p:spPr>
        <p:txBody>
          <a:bodyPr/>
          <a:lstStyle/>
          <a:p>
            <a:pPr marL="457200" lvl="1" indent="0">
              <a:buNone/>
            </a:pPr>
            <a:r>
              <a:rPr lang="it-IT" sz="3600" dirty="0" smtClean="0">
                <a:latin typeface="Comic Sans MS" panose="030F0702030302020204" pitchFamily="66" charset="0"/>
              </a:rPr>
              <a:t>quello </a:t>
            </a:r>
            <a:r>
              <a:rPr lang="it-IT" sz="3600" dirty="0">
                <a:latin typeface="Comic Sans MS" panose="030F0702030302020204" pitchFamily="66" charset="0"/>
              </a:rPr>
              <a:t>che esita in un danno fisico attuale o potenziale causato da azioni agite o mancanti, nell’ambito di una relazione di controllo da parte del genitore o di un’altra persona in un ruolo di responsabilità, potere o </a:t>
            </a:r>
            <a:r>
              <a:rPr lang="it-IT" sz="3600" dirty="0" smtClean="0">
                <a:latin typeface="Comic Sans MS" panose="030F0702030302020204" pitchFamily="66" charset="0"/>
              </a:rPr>
              <a:t>fiducia</a:t>
            </a:r>
            <a:endParaRPr lang="it-IT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00" y="4793730"/>
            <a:ext cx="2030035" cy="203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552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Abuso </a:t>
            </a:r>
            <a:r>
              <a:rPr lang="it-IT" dirty="0" err="1">
                <a:latin typeface="Comic Sans MS" panose="030F0702030302020204" pitchFamily="66" charset="0"/>
              </a:rPr>
              <a:t>psicoemozionale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68024"/>
          </a:xfrm>
        </p:spPr>
        <p:txBody>
          <a:bodyPr/>
          <a:lstStyle/>
          <a:p>
            <a:pPr marL="0" indent="0">
              <a:buNone/>
            </a:pPr>
            <a:r>
              <a:rPr lang="it-IT" sz="3600" dirty="0">
                <a:latin typeface="Comic Sans MS" panose="030F0702030302020204" pitchFamily="66" charset="0"/>
              </a:rPr>
              <a:t>Include l’omissione di provvedere ad un ambiente </a:t>
            </a:r>
            <a:r>
              <a:rPr lang="it-IT" sz="3600" dirty="0" smtClean="0">
                <a:latin typeface="Comic Sans MS" panose="030F0702030302020204" pitchFamily="66" charset="0"/>
              </a:rPr>
              <a:t> </a:t>
            </a:r>
            <a:r>
              <a:rPr lang="it-IT" sz="3600" dirty="0">
                <a:latin typeface="Comic Sans MS" panose="030F0702030302020204" pitchFamily="66" charset="0"/>
              </a:rPr>
              <a:t>adatto allo sviluppo del minore, comprendendo la necessità di disponibilità di una figura primaria di riferimento, cosicché il bambino possa essere in grado di sviluppare un percorso stabile e completo di competenze sociali e </a:t>
            </a:r>
            <a:r>
              <a:rPr lang="it-IT" sz="3600" dirty="0" err="1">
                <a:latin typeface="Comic Sans MS" panose="030F0702030302020204" pitchFamily="66" charset="0"/>
              </a:rPr>
              <a:t>psico</a:t>
            </a:r>
            <a:r>
              <a:rPr lang="it-IT" sz="3600" dirty="0">
                <a:latin typeface="Comic Sans MS" panose="030F0702030302020204" pitchFamily="66" charset="0"/>
              </a:rPr>
              <a:t>-emozionali commisurate a potenziali personali specifici ed al contesto sociale in cui egli vive</a:t>
            </a:r>
            <a:endParaRPr lang="it-IT" sz="33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0700" y="5395766"/>
            <a:ext cx="1498600" cy="1500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311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41300" y="274638"/>
            <a:ext cx="11658600" cy="1143000"/>
          </a:xfrm>
        </p:spPr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Trascuratezza grave </a:t>
            </a:r>
            <a:r>
              <a:rPr lang="it-IT" dirty="0" smtClean="0">
                <a:latin typeface="Comic Sans MS" panose="030F0702030302020204" pitchFamily="66" charset="0"/>
              </a:rPr>
              <a:t/>
            </a:r>
            <a:br>
              <a:rPr lang="it-IT" dirty="0" smtClean="0">
                <a:latin typeface="Comic Sans MS" panose="030F0702030302020204" pitchFamily="66" charset="0"/>
              </a:rPr>
            </a:br>
            <a:r>
              <a:rPr lang="it-IT" dirty="0" smtClean="0">
                <a:latin typeface="Comic Sans MS" panose="030F0702030302020204" pitchFamily="66" charset="0"/>
              </a:rPr>
              <a:t>e </a:t>
            </a:r>
            <a:r>
              <a:rPr lang="it-IT" dirty="0">
                <a:latin typeface="Comic Sans MS" panose="030F0702030302020204" pitchFamily="66" charset="0"/>
              </a:rPr>
              <a:t>trattamento negligente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>
                <a:latin typeface="Comic Sans MS" panose="030F0702030302020204" pitchFamily="66" charset="0"/>
              </a:rPr>
              <a:t>omettere </a:t>
            </a:r>
            <a:r>
              <a:rPr lang="it-IT" dirty="0">
                <a:latin typeface="Comic Sans MS" panose="030F0702030302020204" pitchFamily="66" charset="0"/>
              </a:rPr>
              <a:t>di provvedere allo sviluppo del bambino in tutti gli ambiti: salute, educazione, sviluppo </a:t>
            </a:r>
            <a:r>
              <a:rPr lang="it-IT" dirty="0" err="1">
                <a:latin typeface="Comic Sans MS" panose="030F0702030302020204" pitchFamily="66" charset="0"/>
              </a:rPr>
              <a:t>psico</a:t>
            </a:r>
            <a:r>
              <a:rPr lang="it-IT" dirty="0">
                <a:latin typeface="Comic Sans MS" panose="030F0702030302020204" pitchFamily="66" charset="0"/>
              </a:rPr>
              <a:t>-emozionale, nutrimento, protezione, ambiente di vita sicuro, nel contesto delle risorse ragionevolmente disponibili della famiglia o di chi li abbia in carico e che causi, o che abbia elevata probabilità di causare, danno alla salute del bambino o al suo sviluppo fisico, mentale, spirituale, morale o </a:t>
            </a:r>
            <a:r>
              <a:rPr lang="it-IT" dirty="0" smtClean="0">
                <a:latin typeface="Comic Sans MS" panose="030F0702030302020204" pitchFamily="66" charset="0"/>
              </a:rPr>
              <a:t>sociale</a:t>
            </a:r>
            <a:endParaRPr lang="it-IT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0" y="4912560"/>
            <a:ext cx="1911350" cy="1913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630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Abuso sessuale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sz="3600" dirty="0" smtClean="0">
                <a:latin typeface="Comic Sans MS" panose="030F0702030302020204" pitchFamily="66" charset="0"/>
              </a:rPr>
              <a:t>la </a:t>
            </a:r>
            <a:r>
              <a:rPr lang="it-IT" sz="3600" dirty="0">
                <a:latin typeface="Comic Sans MS" panose="030F0702030302020204" pitchFamily="66" charset="0"/>
              </a:rPr>
              <a:t>partecipazione di un minore ad attività sessuali per lui non comprensibili, o cui non possa consapevolmente consentire, o quelle per cui non abbia raggiunto uno sviluppo tale da permettergli di risultare preparato o in grado di consentire, o quelle che violino la legge od i tabù </a:t>
            </a:r>
            <a:r>
              <a:rPr lang="it-IT" sz="3600" dirty="0" smtClean="0">
                <a:latin typeface="Comic Sans MS" panose="030F0702030302020204" pitchFamily="66" charset="0"/>
              </a:rPr>
              <a:t>sociali</a:t>
            </a:r>
            <a:endParaRPr lang="it-IT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950" y="5516564"/>
            <a:ext cx="12954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07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Abuso sessuale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sz="3600" dirty="0" smtClean="0">
                <a:latin typeface="Comic Sans MS" panose="030F0702030302020204" pitchFamily="66" charset="0"/>
              </a:rPr>
              <a:t>è </a:t>
            </a:r>
            <a:r>
              <a:rPr lang="it-IT" sz="3600" dirty="0">
                <a:latin typeface="Comic Sans MS" panose="030F0702030302020204" pitchFamily="66" charset="0"/>
              </a:rPr>
              <a:t>provato dal verificarsi di una o più di queste azioni tra bambino ed adulto od altro minore che per età di sviluppo sia in rapporto di responsabilità, fiducia o potere; le azioni devono essere intese in un’ottica di compiacimento o di soddisfazione dei bisogni/desideri di un’altra </a:t>
            </a:r>
            <a:r>
              <a:rPr lang="it-IT" sz="3600" dirty="0" smtClean="0">
                <a:latin typeface="Comic Sans MS" panose="030F0702030302020204" pitchFamily="66" charset="0"/>
              </a:rPr>
              <a:t>persona</a:t>
            </a:r>
            <a:endParaRPr lang="it-IT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0" y="5516564"/>
            <a:ext cx="12954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511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>
                <a:latin typeface="Comic Sans MS" panose="030F0702030302020204" pitchFamily="66" charset="0"/>
              </a:rPr>
              <a:t>Chemical</a:t>
            </a:r>
            <a:r>
              <a:rPr lang="it-IT" dirty="0">
                <a:latin typeface="Comic Sans MS" panose="030F0702030302020204" pitchFamily="66" charset="0"/>
              </a:rPr>
              <a:t> </a:t>
            </a:r>
            <a:r>
              <a:rPr lang="it-IT" dirty="0" err="1" smtClean="0">
                <a:latin typeface="Comic Sans MS" panose="030F0702030302020204" pitchFamily="66" charset="0"/>
              </a:rPr>
              <a:t>abuse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sz="3600" dirty="0">
                <a:latin typeface="Comic Sans MS" panose="030F0702030302020204" pitchFamily="66" charset="0"/>
              </a:rPr>
              <a:t>comprende tutte le ingestioni intenzionali a scopo di minaccia o le ingestioni intenzionali risultanti da </a:t>
            </a:r>
            <a:r>
              <a:rPr lang="it-IT" sz="3600" dirty="0" smtClean="0">
                <a:latin typeface="Comic Sans MS" panose="030F0702030302020204" pitchFamily="66" charset="0"/>
              </a:rPr>
              <a:t>mancata </a:t>
            </a:r>
            <a:r>
              <a:rPr lang="it-IT" sz="3600" dirty="0">
                <a:latin typeface="Comic Sans MS" panose="030F0702030302020204" pitchFamily="66" charset="0"/>
              </a:rPr>
              <a:t>supervisione o messa a </a:t>
            </a:r>
            <a:r>
              <a:rPr lang="it-IT" sz="3600" dirty="0" smtClean="0">
                <a:latin typeface="Comic Sans MS" panose="030F0702030302020204" pitchFamily="66" charset="0"/>
              </a:rPr>
              <a:t>rischio di </a:t>
            </a:r>
            <a:r>
              <a:rPr lang="it-IT" sz="3600" dirty="0">
                <a:latin typeface="Comic Sans MS" panose="030F0702030302020204" pitchFamily="66" charset="0"/>
              </a:rPr>
              <a:t>agenti potenzialmente velenosi. Tali agenti comprendono </a:t>
            </a:r>
            <a:r>
              <a:rPr lang="it-IT" sz="3600" dirty="0" smtClean="0">
                <a:latin typeface="Comic Sans MS" panose="030F0702030302020204" pitchFamily="66" charset="0"/>
              </a:rPr>
              <a:t>farmaci e </a:t>
            </a:r>
            <a:r>
              <a:rPr lang="it-IT" sz="3600" dirty="0">
                <a:latin typeface="Comic Sans MS" panose="030F0702030302020204" pitchFamily="66" charset="0"/>
              </a:rPr>
              <a:t>non farmaci (es: solventi, prodotti per la pulizia, etanolo, </a:t>
            </a:r>
            <a:r>
              <a:rPr lang="it-IT" sz="3600" dirty="0" err="1">
                <a:latin typeface="Comic Sans MS" panose="030F0702030302020204" pitchFamily="66" charset="0"/>
              </a:rPr>
              <a:t>ecc</a:t>
            </a:r>
            <a:r>
              <a:rPr lang="it-IT" sz="3600" dirty="0">
                <a:latin typeface="Comic Sans MS" panose="030F0702030302020204" pitchFamily="66" charset="0"/>
              </a:rPr>
              <a:t>…) e sostanze illecite o illegali (es: stupefacenti</a:t>
            </a:r>
            <a:r>
              <a:rPr lang="it-IT" sz="3600" dirty="0" smtClean="0">
                <a:latin typeface="Comic Sans MS" panose="030F0702030302020204" pitchFamily="66" charset="0"/>
              </a:rPr>
              <a:t>) </a:t>
            </a:r>
            <a:endParaRPr lang="it-IT" sz="3600" dirty="0">
              <a:latin typeface="Comic Sans MS" panose="030F0702030302020204" pitchFamily="66" charset="0"/>
            </a:endParaRPr>
          </a:p>
          <a:p>
            <a:endParaRPr lang="it-IT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550" y="5516564"/>
            <a:ext cx="12954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678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89560" y="274638"/>
            <a:ext cx="11628120" cy="1143000"/>
          </a:xfrm>
        </p:spPr>
        <p:txBody>
          <a:bodyPr/>
          <a:lstStyle/>
          <a:p>
            <a:r>
              <a:rPr lang="it-IT" dirty="0" err="1">
                <a:latin typeface="Comic Sans MS" panose="030F0702030302020204" pitchFamily="66" charset="0"/>
              </a:rPr>
              <a:t>Shaken</a:t>
            </a:r>
            <a:r>
              <a:rPr lang="it-IT" dirty="0">
                <a:latin typeface="Comic Sans MS" panose="030F0702030302020204" pitchFamily="66" charset="0"/>
              </a:rPr>
              <a:t> Baby </a:t>
            </a:r>
            <a:r>
              <a:rPr lang="it-IT" dirty="0" err="1">
                <a:latin typeface="Comic Sans MS" panose="030F0702030302020204" pitchFamily="66" charset="0"/>
              </a:rPr>
              <a:t>Syndrome</a:t>
            </a:r>
            <a:r>
              <a:rPr lang="it-IT" dirty="0">
                <a:latin typeface="Comic Sans MS" panose="030F0702030302020204" pitchFamily="66" charset="0"/>
              </a:rPr>
              <a:t> (SBS) e Abusive Head Trauma (AHT)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798321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it-IT" sz="3600" dirty="0" smtClean="0">
                <a:latin typeface="Comic Sans MS" panose="030F0702030302020204" pitchFamily="66" charset="0"/>
              </a:rPr>
              <a:t>forma </a:t>
            </a:r>
            <a:r>
              <a:rPr lang="it-IT" sz="3600" dirty="0">
                <a:latin typeface="Comic Sans MS" panose="030F0702030302020204" pitchFamily="66" charset="0"/>
              </a:rPr>
              <a:t>di maltrattamento fisico in cui il bambino, di solito sotto i 2 anni di età, viene violentemente scosso imprimendo forze di accelerazione, decelerazione e rotazione al capo e alle altre strutture del corpo, provocando lesioni gravissime</a:t>
            </a: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7189" y="4844518"/>
            <a:ext cx="1966625" cy="1969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83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>
                <a:latin typeface="Comic Sans MS" panose="030F0702030302020204" pitchFamily="66" charset="0"/>
              </a:rPr>
              <a:t>Munchausen</a:t>
            </a:r>
            <a:r>
              <a:rPr lang="it-IT" dirty="0">
                <a:latin typeface="Comic Sans MS" panose="030F0702030302020204" pitchFamily="66" charset="0"/>
              </a:rPr>
              <a:t> </a:t>
            </a:r>
            <a:r>
              <a:rPr lang="it-IT" dirty="0" err="1">
                <a:latin typeface="Comic Sans MS" panose="030F0702030302020204" pitchFamily="66" charset="0"/>
              </a:rPr>
              <a:t>Syndrome</a:t>
            </a:r>
            <a:r>
              <a:rPr lang="it-IT" dirty="0">
                <a:latin typeface="Comic Sans MS" panose="030F0702030302020204" pitchFamily="66" charset="0"/>
              </a:rPr>
              <a:t> By Proxy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sz="3600" dirty="0" smtClean="0">
                <a:latin typeface="Comic Sans MS" panose="030F0702030302020204" pitchFamily="66" charset="0"/>
              </a:rPr>
              <a:t>forma </a:t>
            </a:r>
            <a:r>
              <a:rPr lang="it-IT" sz="3600" dirty="0">
                <a:latin typeface="Comic Sans MS" panose="030F0702030302020204" pitchFamily="66" charset="0"/>
              </a:rPr>
              <a:t>di maltrattamento in cui l’adulto simula sintomi o fabbrica una malattia (con la somministrazione di farmaci o altro) nel bambino inducendo i sanitari ad indagini ed esami alla ricerca di una diagnosi</a:t>
            </a: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7037" y="4688460"/>
            <a:ext cx="2122492" cy="2125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928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alcuni dati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indagine del 2015: oltre 90.000 minori seguiti dai servizi sociali perché già vittime di maltrattamento</a:t>
            </a:r>
          </a:p>
          <a:p>
            <a:r>
              <a:rPr lang="it-IT" dirty="0">
                <a:latin typeface="Comic Sans MS" panose="030F0702030302020204" pitchFamily="66" charset="0"/>
              </a:rPr>
              <a:t>alcune tipologie di maltrattamento come la </a:t>
            </a:r>
            <a:r>
              <a:rPr lang="it-IT" dirty="0" err="1" smtClean="0">
                <a:latin typeface="Comic Sans MS" panose="030F0702030302020204" pitchFamily="66" charset="0"/>
              </a:rPr>
              <a:t>Shaken</a:t>
            </a:r>
            <a:r>
              <a:rPr lang="it-IT" dirty="0" smtClean="0">
                <a:latin typeface="Comic Sans MS" panose="030F0702030302020204" pitchFamily="66" charset="0"/>
              </a:rPr>
              <a:t> Baby </a:t>
            </a:r>
            <a:r>
              <a:rPr lang="it-IT" dirty="0" err="1" smtClean="0">
                <a:latin typeface="Comic Sans MS" panose="030F0702030302020204" pitchFamily="66" charset="0"/>
              </a:rPr>
              <a:t>Syndrome</a:t>
            </a:r>
            <a:r>
              <a:rPr lang="it-IT" dirty="0" smtClean="0">
                <a:latin typeface="Comic Sans MS" panose="030F0702030302020204" pitchFamily="66" charset="0"/>
              </a:rPr>
              <a:t> </a:t>
            </a:r>
            <a:r>
              <a:rPr lang="it-IT" dirty="0">
                <a:latin typeface="Comic Sans MS" panose="030F0702030302020204" pitchFamily="66" charset="0"/>
              </a:rPr>
              <a:t>oppure il </a:t>
            </a:r>
            <a:r>
              <a:rPr lang="it-IT" dirty="0" err="1">
                <a:latin typeface="Comic Sans MS" panose="030F0702030302020204" pitchFamily="66" charset="0"/>
              </a:rPr>
              <a:t>Chemical</a:t>
            </a:r>
            <a:r>
              <a:rPr lang="it-IT" dirty="0">
                <a:latin typeface="Comic Sans MS" panose="030F0702030302020204" pitchFamily="66" charset="0"/>
              </a:rPr>
              <a:t> </a:t>
            </a:r>
            <a:r>
              <a:rPr lang="it-IT" dirty="0" err="1">
                <a:latin typeface="Comic Sans MS" panose="030F0702030302020204" pitchFamily="66" charset="0"/>
              </a:rPr>
              <a:t>Abuse</a:t>
            </a:r>
            <a:r>
              <a:rPr lang="it-IT" dirty="0">
                <a:latin typeface="Comic Sans MS" panose="030F0702030302020204" pitchFamily="66" charset="0"/>
              </a:rPr>
              <a:t> possono portare al decesso del piccolo se non riconosciute tempestivamente e trattate in modo adeguato</a:t>
            </a: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949" y="4984124"/>
            <a:ext cx="1827189" cy="1829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33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5600" y="58738"/>
            <a:ext cx="11430000" cy="1143000"/>
          </a:xfrm>
        </p:spPr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conseguenze a medio e lungo termine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168401"/>
            <a:ext cx="10972800" cy="4525963"/>
          </a:xfrm>
        </p:spPr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patologie </a:t>
            </a:r>
            <a:r>
              <a:rPr lang="it-IT" dirty="0">
                <a:latin typeface="Comic Sans MS" panose="030F0702030302020204" pitchFamily="66" charset="0"/>
              </a:rPr>
              <a:t>neurologiche 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gravi </a:t>
            </a:r>
            <a:r>
              <a:rPr lang="it-IT" dirty="0">
                <a:latin typeface="Comic Sans MS" panose="030F0702030302020204" pitchFamily="66" charset="0"/>
              </a:rPr>
              <a:t>ritardi dello </a:t>
            </a:r>
            <a:r>
              <a:rPr lang="it-IT" dirty="0" smtClean="0">
                <a:latin typeface="Comic Sans MS" panose="030F0702030302020204" pitchFamily="66" charset="0"/>
              </a:rPr>
              <a:t>sviluppo 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patologie </a:t>
            </a:r>
            <a:r>
              <a:rPr lang="it-IT" dirty="0">
                <a:latin typeface="Comic Sans MS" panose="030F0702030302020204" pitchFamily="66" charset="0"/>
              </a:rPr>
              <a:t>psichiatriche e disturbi nella sfera delle dipendenze da sostanze (</a:t>
            </a:r>
            <a:r>
              <a:rPr lang="it-IT" dirty="0" smtClean="0">
                <a:latin typeface="Comic Sans MS" panose="030F0702030302020204" pitchFamily="66" charset="0"/>
              </a:rPr>
              <a:t>alcool </a:t>
            </a:r>
            <a:r>
              <a:rPr lang="it-IT" dirty="0">
                <a:latin typeface="Comic Sans MS" panose="030F0702030302020204" pitchFamily="66" charset="0"/>
              </a:rPr>
              <a:t>o stupefacenti</a:t>
            </a:r>
            <a:r>
              <a:rPr lang="it-IT" dirty="0" smtClean="0">
                <a:latin typeface="Comic Sans MS" panose="030F0702030302020204" pitchFamily="66" charset="0"/>
              </a:rPr>
              <a:t>) 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incidenza </a:t>
            </a:r>
            <a:r>
              <a:rPr lang="it-IT" dirty="0">
                <a:latin typeface="Comic Sans MS" panose="030F0702030302020204" pitchFamily="66" charset="0"/>
              </a:rPr>
              <a:t>maggiore di diabete, patologie cardio-vascolari, gastroenterologiche e neurologiche degenerative 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condotte </a:t>
            </a:r>
            <a:r>
              <a:rPr lang="it-IT" dirty="0" err="1">
                <a:latin typeface="Comic Sans MS" panose="030F0702030302020204" pitchFamily="66" charset="0"/>
              </a:rPr>
              <a:t>autoaggressive</a:t>
            </a:r>
            <a:r>
              <a:rPr lang="it-IT" dirty="0">
                <a:latin typeface="Comic Sans MS" panose="030F0702030302020204" pitchFamily="66" charset="0"/>
              </a:rPr>
              <a:t> e suicidarie </a:t>
            </a: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1127" y="4531485"/>
            <a:ext cx="2279275" cy="228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09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5600" y="58738"/>
            <a:ext cx="11430000" cy="1143000"/>
          </a:xfrm>
        </p:spPr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diagnosi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168401"/>
            <a:ext cx="10972800" cy="4525963"/>
          </a:xfrm>
        </p:spPr>
        <p:txBody>
          <a:bodyPr/>
          <a:lstStyle/>
          <a:p>
            <a:r>
              <a:rPr lang="it-IT" sz="3600" dirty="0" smtClean="0">
                <a:latin typeface="Comic Sans MS" panose="030F0702030302020204" pitchFamily="66" charset="0"/>
              </a:rPr>
              <a:t>ritardo diagnostico</a:t>
            </a:r>
          </a:p>
          <a:p>
            <a:r>
              <a:rPr lang="it-IT" sz="3600" dirty="0">
                <a:latin typeface="Comic Sans MS" panose="030F0702030302020204" pitchFamily="66" charset="0"/>
              </a:rPr>
              <a:t>l</a:t>
            </a:r>
            <a:r>
              <a:rPr lang="it-IT" sz="3600" dirty="0" smtClean="0">
                <a:latin typeface="Comic Sans MS" panose="030F0702030302020204" pitchFamily="66" charset="0"/>
              </a:rPr>
              <a:t>’Ospedale è punto di accesso in </a:t>
            </a:r>
            <a:r>
              <a:rPr lang="it-IT" sz="3600" dirty="0">
                <a:latin typeface="Comic Sans MS" panose="030F0702030302020204" pitchFamily="66" charset="0"/>
              </a:rPr>
              <a:t>cui è possibile che si sollevi il </a:t>
            </a:r>
            <a:r>
              <a:rPr lang="it-IT" sz="3600" dirty="0" smtClean="0">
                <a:latin typeface="Comic Sans MS" panose="030F0702030302020204" pitchFamily="66" charset="0"/>
              </a:rPr>
              <a:t>dubbio</a:t>
            </a:r>
          </a:p>
          <a:p>
            <a:r>
              <a:rPr lang="it-IT" sz="3600" dirty="0" smtClean="0">
                <a:latin typeface="Comic Sans MS" panose="030F0702030302020204" pitchFamily="66" charset="0"/>
              </a:rPr>
              <a:t>in ospedale i casi più severi, con ricoveri più lunghi ed esiti più sfavorevoli</a:t>
            </a:r>
            <a:endParaRPr lang="it-IT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518" y="4237768"/>
            <a:ext cx="2572632" cy="2575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178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5600" y="58738"/>
            <a:ext cx="11430000" cy="1143000"/>
          </a:xfrm>
        </p:spPr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diagnosi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168401"/>
            <a:ext cx="10972800" cy="4525963"/>
          </a:xfrm>
        </p:spPr>
        <p:txBody>
          <a:bodyPr/>
          <a:lstStyle/>
          <a:p>
            <a:r>
              <a:rPr lang="it-IT" sz="3600" dirty="0" smtClean="0">
                <a:latin typeface="Comic Sans MS" panose="030F0702030302020204" pitchFamily="66" charset="0"/>
              </a:rPr>
              <a:t>sospetto </a:t>
            </a:r>
            <a:r>
              <a:rPr lang="it-IT" sz="3600" dirty="0">
                <a:latin typeface="Comic Sans MS" panose="030F0702030302020204" pitchFamily="66" charset="0"/>
              </a:rPr>
              <a:t>clinico </a:t>
            </a:r>
            <a:endParaRPr lang="it-IT" sz="3600" dirty="0" smtClean="0">
              <a:latin typeface="Comic Sans MS" panose="030F0702030302020204" pitchFamily="66" charset="0"/>
            </a:endParaRPr>
          </a:p>
          <a:p>
            <a:r>
              <a:rPr lang="it-IT" sz="3600" dirty="0">
                <a:latin typeface="Comic Sans MS" panose="030F0702030302020204" pitchFamily="66" charset="0"/>
              </a:rPr>
              <a:t>riduzione dei tempi  dal sospetto alla </a:t>
            </a:r>
            <a:r>
              <a:rPr lang="it-IT" sz="3600" dirty="0" smtClean="0">
                <a:latin typeface="Comic Sans MS" panose="030F0702030302020204" pitchFamily="66" charset="0"/>
              </a:rPr>
              <a:t>diagnosi</a:t>
            </a:r>
            <a:endParaRPr lang="it-IT" sz="3600" dirty="0">
              <a:latin typeface="Comic Sans MS" panose="030F0702030302020204" pitchFamily="66" charset="0"/>
            </a:endParaRPr>
          </a:p>
          <a:p>
            <a:r>
              <a:rPr lang="it-IT" sz="3600" dirty="0">
                <a:latin typeface="Comic Sans MS" panose="030F0702030302020204" pitchFamily="66" charset="0"/>
              </a:rPr>
              <a:t>integrazione fra le diverse istituzioni </a:t>
            </a:r>
          </a:p>
          <a:p>
            <a:r>
              <a:rPr lang="it-IT" sz="3600" dirty="0">
                <a:latin typeface="Comic Sans MS" panose="030F0702030302020204" pitchFamily="66" charset="0"/>
              </a:rPr>
              <a:t>massimo della competenza professionale e della tecnologia di diagnostica strumentale disponibili </a:t>
            </a: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7037" y="4716022"/>
            <a:ext cx="2094963" cy="2097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396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5600" y="58738"/>
            <a:ext cx="11430000" cy="1143000"/>
          </a:xfrm>
        </p:spPr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diagnosi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168401"/>
            <a:ext cx="10972800" cy="4525963"/>
          </a:xfrm>
        </p:spPr>
        <p:txBody>
          <a:bodyPr/>
          <a:lstStyle/>
          <a:p>
            <a:pPr marL="0" indent="0">
              <a:buNone/>
            </a:pPr>
            <a:endParaRPr lang="it-IT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it-IT" sz="3600" dirty="0" smtClean="0">
                <a:latin typeface="Comic Sans MS" panose="030F0702030302020204" pitchFamily="66" charset="0"/>
              </a:rPr>
              <a:t>ruolo </a:t>
            </a:r>
            <a:r>
              <a:rPr lang="it-IT" sz="3600" dirty="0">
                <a:latin typeface="Comic Sans MS" panose="030F0702030302020204" pitchFamily="66" charset="0"/>
              </a:rPr>
              <a:t>chiave delle strutture </a:t>
            </a:r>
            <a:r>
              <a:rPr lang="it-IT" sz="3600" dirty="0" smtClean="0">
                <a:latin typeface="Comic Sans MS" panose="030F0702030302020204" pitchFamily="66" charset="0"/>
              </a:rPr>
              <a:t>ospedaliere (particolarmente degli </a:t>
            </a:r>
            <a:r>
              <a:rPr lang="it-IT" sz="3600" dirty="0">
                <a:latin typeface="Comic Sans MS" panose="030F0702030302020204" pitchFamily="66" charset="0"/>
              </a:rPr>
              <a:t>ospedali </a:t>
            </a:r>
            <a:r>
              <a:rPr lang="it-IT" sz="3600" dirty="0" smtClean="0">
                <a:latin typeface="Comic Sans MS" panose="030F0702030302020204" pitchFamily="66" charset="0"/>
              </a:rPr>
              <a:t>pediatrici) nel </a:t>
            </a:r>
            <a:r>
              <a:rPr lang="it-IT" sz="3600" dirty="0">
                <a:latin typeface="Comic Sans MS" panose="030F0702030302020204" pitchFamily="66" charset="0"/>
              </a:rPr>
              <a:t>garantire un corretto inquadramento diagnostico dei casi di sospetto maltrattamento, comprensivo della definizione del danno strutturale </a:t>
            </a:r>
            <a:r>
              <a:rPr lang="it-IT" sz="3600" dirty="0" smtClean="0">
                <a:latin typeface="Comic Sans MS" panose="030F0702030302020204" pitchFamily="66" charset="0"/>
              </a:rPr>
              <a:t>correlato </a:t>
            </a:r>
            <a:endParaRPr lang="it-IT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0" y="4931918"/>
            <a:ext cx="1879332" cy="1881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225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965201"/>
            <a:ext cx="10972800" cy="4525963"/>
          </a:xfrm>
        </p:spPr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Bambi </a:t>
            </a:r>
            <a:r>
              <a:rPr lang="it-IT" dirty="0">
                <a:latin typeface="Comic Sans MS" panose="030F0702030302020204" pitchFamily="66" charset="0"/>
              </a:rPr>
              <a:t>- Ospedale Regina Margherita, Torino; 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Soccorso </a:t>
            </a:r>
            <a:r>
              <a:rPr lang="it-IT" dirty="0">
                <a:latin typeface="Comic Sans MS" panose="030F0702030302020204" pitchFamily="66" charset="0"/>
              </a:rPr>
              <a:t>Violenza Sessuale e Domestica - </a:t>
            </a:r>
            <a:r>
              <a:rPr lang="it-IT" dirty="0" err="1">
                <a:latin typeface="Comic Sans MS" panose="030F0702030302020204" pitchFamily="66" charset="0"/>
              </a:rPr>
              <a:t>SVSeD</a:t>
            </a:r>
            <a:r>
              <a:rPr lang="it-IT" dirty="0">
                <a:latin typeface="Comic Sans MS" panose="030F0702030302020204" pitchFamily="66" charset="0"/>
              </a:rPr>
              <a:t> - Clinica </a:t>
            </a:r>
            <a:r>
              <a:rPr lang="it-IT" dirty="0" err="1">
                <a:latin typeface="Comic Sans MS" panose="030F0702030302020204" pitchFamily="66" charset="0"/>
              </a:rPr>
              <a:t>Mangiagalli</a:t>
            </a:r>
            <a:r>
              <a:rPr lang="it-IT" dirty="0">
                <a:latin typeface="Comic Sans MS" panose="030F0702030302020204" pitchFamily="66" charset="0"/>
              </a:rPr>
              <a:t>, Milano; 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Centro </a:t>
            </a:r>
            <a:r>
              <a:rPr lang="it-IT" dirty="0">
                <a:latin typeface="Comic Sans MS" panose="030F0702030302020204" pitchFamily="66" charset="0"/>
              </a:rPr>
              <a:t>Regionale per la Diagnostica del Bambino Maltrattato - Azienda Ospedaliera Universitaria, Padova; 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Gruppo </a:t>
            </a:r>
            <a:r>
              <a:rPr lang="it-IT" dirty="0">
                <a:latin typeface="Comic Sans MS" panose="030F0702030302020204" pitchFamily="66" charset="0"/>
              </a:rPr>
              <a:t>Abusi Infanzia e Adolescenza - GAIA - Azienda Ospedaliero-Universitaria </a:t>
            </a:r>
            <a:r>
              <a:rPr lang="it-IT" dirty="0" err="1">
                <a:latin typeface="Comic Sans MS" panose="030F0702030302020204" pitchFamily="66" charset="0"/>
              </a:rPr>
              <a:t>Meyer</a:t>
            </a:r>
            <a:r>
              <a:rPr lang="it-IT" dirty="0">
                <a:latin typeface="Comic Sans MS" panose="030F0702030302020204" pitchFamily="66" charset="0"/>
              </a:rPr>
              <a:t> di Firenze;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GIADA </a:t>
            </a:r>
            <a:r>
              <a:rPr lang="it-IT" dirty="0">
                <a:latin typeface="Comic Sans MS" panose="030F0702030302020204" pitchFamily="66" charset="0"/>
              </a:rPr>
              <a:t>– Azienda Ospedaliero Universitaria Policlinico - Giovanni XXIII di Bari</a:t>
            </a: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0" y="5739086"/>
            <a:ext cx="1073150" cy="1074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865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2"/>
          <a:srcRect l="12850" t="8588" r="10942" b="6489"/>
          <a:stretch/>
        </p:blipFill>
        <p:spPr>
          <a:xfrm>
            <a:off x="2501900" y="12700"/>
            <a:ext cx="7607300" cy="6781800"/>
          </a:xfrm>
          <a:prstGeom prst="rect">
            <a:avLst/>
          </a:prstGeom>
        </p:spPr>
      </p:pic>
      <p:pic>
        <p:nvPicPr>
          <p:cNvPr id="7" name="Picture 4" descr="LOGO PS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8450" y="5044440"/>
            <a:ext cx="1766946" cy="1769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797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tipologia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maltrattamento fisico 273(52%) </a:t>
            </a:r>
            <a:endParaRPr lang="it-IT" dirty="0" smtClean="0">
              <a:latin typeface="Comic Sans MS" panose="030F0702030302020204" pitchFamily="66" charset="0"/>
            </a:endParaRPr>
          </a:p>
          <a:p>
            <a:r>
              <a:rPr lang="it-IT" dirty="0" smtClean="0">
                <a:latin typeface="Comic Sans MS" panose="030F0702030302020204" pitchFamily="66" charset="0"/>
              </a:rPr>
              <a:t>abuso </a:t>
            </a:r>
            <a:r>
              <a:rPr lang="it-IT" dirty="0">
                <a:latin typeface="Comic Sans MS" panose="030F0702030302020204" pitchFamily="66" charset="0"/>
              </a:rPr>
              <a:t>sessuale 232(44%) </a:t>
            </a:r>
            <a:endParaRPr lang="it-IT" dirty="0" smtClean="0">
              <a:latin typeface="Comic Sans MS" panose="030F0702030302020204" pitchFamily="66" charset="0"/>
            </a:endParaRPr>
          </a:p>
          <a:p>
            <a:r>
              <a:rPr lang="it-IT" dirty="0" smtClean="0">
                <a:latin typeface="Comic Sans MS" panose="030F0702030302020204" pitchFamily="66" charset="0"/>
              </a:rPr>
              <a:t>trascuratezza </a:t>
            </a:r>
            <a:r>
              <a:rPr lang="it-IT" dirty="0">
                <a:latin typeface="Comic Sans MS" panose="030F0702030302020204" pitchFamily="66" charset="0"/>
              </a:rPr>
              <a:t>grave 20(4%) </a:t>
            </a:r>
            <a:endParaRPr lang="it-IT" dirty="0" smtClean="0">
              <a:latin typeface="Comic Sans MS" panose="030F0702030302020204" pitchFamily="66" charset="0"/>
            </a:endParaRPr>
          </a:p>
          <a:p>
            <a:r>
              <a:rPr lang="it-IT" dirty="0" smtClean="0">
                <a:latin typeface="Comic Sans MS" panose="030F0702030302020204" pitchFamily="66" charset="0"/>
              </a:rPr>
              <a:t>violenza </a:t>
            </a:r>
            <a:r>
              <a:rPr lang="it-IT" dirty="0">
                <a:latin typeface="Comic Sans MS" panose="030F0702030302020204" pitchFamily="66" charset="0"/>
              </a:rPr>
              <a:t>assistita 24(5%) </a:t>
            </a:r>
            <a:endParaRPr lang="it-IT" dirty="0" smtClean="0">
              <a:latin typeface="Comic Sans MS" panose="030F0702030302020204" pitchFamily="66" charset="0"/>
            </a:endParaRPr>
          </a:p>
          <a:p>
            <a:r>
              <a:rPr lang="it-IT" dirty="0" smtClean="0">
                <a:latin typeface="Comic Sans MS" panose="030F0702030302020204" pitchFamily="66" charset="0"/>
              </a:rPr>
              <a:t>abuso </a:t>
            </a:r>
            <a:r>
              <a:rPr lang="it-IT" dirty="0" err="1">
                <a:latin typeface="Comic Sans MS" panose="030F0702030302020204" pitchFamily="66" charset="0"/>
              </a:rPr>
              <a:t>psicoemozionale</a:t>
            </a:r>
            <a:r>
              <a:rPr lang="it-IT" dirty="0">
                <a:latin typeface="Comic Sans MS" panose="030F0702030302020204" pitchFamily="66" charset="0"/>
              </a:rPr>
              <a:t> 20(4%) </a:t>
            </a:r>
            <a:endParaRPr lang="it-IT" dirty="0" smtClean="0">
              <a:latin typeface="Comic Sans MS" panose="030F0702030302020204" pitchFamily="66" charset="0"/>
            </a:endParaRPr>
          </a:p>
          <a:p>
            <a:r>
              <a:rPr lang="it-IT" dirty="0" smtClean="0">
                <a:latin typeface="Comic Sans MS" panose="030F0702030302020204" pitchFamily="66" charset="0"/>
              </a:rPr>
              <a:t>sindrome </a:t>
            </a:r>
            <a:r>
              <a:rPr lang="it-IT" dirty="0">
                <a:latin typeface="Comic Sans MS" panose="030F0702030302020204" pitchFamily="66" charset="0"/>
              </a:rPr>
              <a:t>di </a:t>
            </a:r>
            <a:r>
              <a:rPr lang="it-IT" dirty="0" err="1">
                <a:latin typeface="Comic Sans MS" panose="030F0702030302020204" pitchFamily="66" charset="0"/>
              </a:rPr>
              <a:t>Munchausen</a:t>
            </a:r>
            <a:r>
              <a:rPr lang="it-IT" dirty="0">
                <a:latin typeface="Comic Sans MS" panose="030F0702030302020204" pitchFamily="66" charset="0"/>
              </a:rPr>
              <a:t> per procura 1(0,2%) </a:t>
            </a:r>
            <a:endParaRPr lang="it-IT" dirty="0" smtClean="0">
              <a:latin typeface="Comic Sans MS" panose="030F0702030302020204" pitchFamily="66" charset="0"/>
            </a:endParaRPr>
          </a:p>
          <a:p>
            <a:r>
              <a:rPr lang="it-IT" dirty="0" smtClean="0">
                <a:latin typeface="Comic Sans MS" panose="030F0702030302020204" pitchFamily="66" charset="0"/>
              </a:rPr>
              <a:t>bambino </a:t>
            </a:r>
            <a:r>
              <a:rPr lang="it-IT" dirty="0">
                <a:latin typeface="Comic Sans MS" panose="030F0702030302020204" pitchFamily="66" charset="0"/>
              </a:rPr>
              <a:t>conteso 6(1%)</a:t>
            </a: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1377" y="4389962"/>
            <a:ext cx="2420623" cy="2423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914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l</a:t>
            </a:r>
            <a:r>
              <a:rPr lang="it-IT" dirty="0" smtClean="0">
                <a:latin typeface="Comic Sans MS" panose="030F0702030302020204" pitchFamily="66" charset="0"/>
              </a:rPr>
              <a:t>a casistica di Brescia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d</a:t>
            </a:r>
            <a:r>
              <a:rPr lang="it-IT" dirty="0" smtClean="0">
                <a:latin typeface="Comic Sans MS" panose="030F0702030302020204" pitchFamily="66" charset="0"/>
              </a:rPr>
              <a:t>al 1.1.2015 al 30.9.2018: 33 accessi per sospetto maltrattamento (15) o abuso (18)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20 femmine [età media 9 a + 5 m (</a:t>
            </a:r>
            <a:r>
              <a:rPr lang="it-IT" dirty="0" err="1" smtClean="0">
                <a:latin typeface="Comic Sans MS" panose="030F0702030302020204" pitchFamily="66" charset="0"/>
              </a:rPr>
              <a:t>range</a:t>
            </a:r>
            <a:r>
              <a:rPr lang="it-IT" dirty="0" smtClean="0">
                <a:latin typeface="Comic Sans MS" panose="030F0702030302020204" pitchFamily="66" charset="0"/>
              </a:rPr>
              <a:t>: 3 a e 14 a + </a:t>
            </a:r>
            <a:r>
              <a:rPr lang="it-IT" dirty="0">
                <a:latin typeface="Comic Sans MS" panose="030F0702030302020204" pitchFamily="66" charset="0"/>
              </a:rPr>
              <a:t>9</a:t>
            </a:r>
            <a:r>
              <a:rPr lang="it-IT" dirty="0" smtClean="0">
                <a:latin typeface="Comic Sans MS" panose="030F0702030302020204" pitchFamily="66" charset="0"/>
              </a:rPr>
              <a:t>m)] e 13 maschi [età media 5 a + 4 m (</a:t>
            </a:r>
            <a:r>
              <a:rPr lang="it-IT" dirty="0" err="1" smtClean="0">
                <a:latin typeface="Comic Sans MS" panose="030F0702030302020204" pitchFamily="66" charset="0"/>
              </a:rPr>
              <a:t>range</a:t>
            </a:r>
            <a:r>
              <a:rPr lang="it-IT" dirty="0" smtClean="0">
                <a:latin typeface="Comic Sans MS" panose="030F0702030302020204" pitchFamily="66" charset="0"/>
              </a:rPr>
              <a:t>: 2 a + 7m e 12 a + 9 m)]</a:t>
            </a:r>
          </a:p>
          <a:p>
            <a:r>
              <a:rPr lang="it-IT" dirty="0">
                <a:latin typeface="Comic Sans MS" panose="030F0702030302020204" pitchFamily="66" charset="0"/>
              </a:rPr>
              <a:t>n</a:t>
            </a:r>
            <a:r>
              <a:rPr lang="it-IT" dirty="0" smtClean="0">
                <a:latin typeface="Comic Sans MS" panose="030F0702030302020204" pitchFamily="66" charset="0"/>
              </a:rPr>
              <a:t>ei maschi sospetto abuso nel 30%, nelle femmine nel 75%</a:t>
            </a:r>
          </a:p>
          <a:p>
            <a:r>
              <a:rPr lang="it-IT" dirty="0">
                <a:latin typeface="Comic Sans MS" panose="030F0702030302020204" pitchFamily="66" charset="0"/>
              </a:rPr>
              <a:t>i</a:t>
            </a:r>
            <a:r>
              <a:rPr lang="it-IT" dirty="0" smtClean="0">
                <a:latin typeface="Comic Sans MS" panose="030F0702030302020204" pitchFamily="66" charset="0"/>
              </a:rPr>
              <a:t>n famiglia in oltre 80% dei casi</a:t>
            </a:r>
            <a:endParaRPr lang="it-IT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9360" y="4722606"/>
            <a:ext cx="2103608" cy="2106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702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l</a:t>
            </a:r>
            <a:r>
              <a:rPr lang="it-IT" dirty="0" smtClean="0">
                <a:latin typeface="Comic Sans MS" panose="030F0702030302020204" pitchFamily="66" charset="0"/>
              </a:rPr>
              <a:t>’organizzazione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latin typeface="Comic Sans MS" panose="030F0702030302020204" pitchFamily="66" charset="0"/>
              </a:rPr>
              <a:t>s</a:t>
            </a:r>
            <a:r>
              <a:rPr lang="it-IT" dirty="0" smtClean="0">
                <a:latin typeface="Comic Sans MS" panose="030F0702030302020204" pitchFamily="66" charset="0"/>
              </a:rPr>
              <a:t>econdo la procedura P-COP-Q-04 – Gestione del paziente con sospetta violenza sessuale / maltrattamento</a:t>
            </a:r>
          </a:p>
          <a:p>
            <a:r>
              <a:rPr lang="it-IT" dirty="0" smtClean="0">
                <a:latin typeface="Comic Sans MS" panose="030F0702030302020204" pitchFamily="66" charset="0"/>
              </a:rPr>
              <a:t>in OB</a:t>
            </a:r>
          </a:p>
          <a:p>
            <a:r>
              <a:rPr lang="it-IT" dirty="0">
                <a:latin typeface="Comic Sans MS" panose="030F0702030302020204" pitchFamily="66" charset="0"/>
              </a:rPr>
              <a:t>v</a:t>
            </a:r>
            <a:r>
              <a:rPr lang="it-IT" dirty="0" smtClean="0">
                <a:latin typeface="Comic Sans MS" panose="030F0702030302020204" pitchFamily="66" charset="0"/>
              </a:rPr>
              <a:t>alutazione congiunta</a:t>
            </a:r>
          </a:p>
          <a:p>
            <a:r>
              <a:rPr lang="it-IT" dirty="0">
                <a:latin typeface="Comic Sans MS" panose="030F0702030302020204" pitchFamily="66" charset="0"/>
              </a:rPr>
              <a:t>s</a:t>
            </a:r>
            <a:r>
              <a:rPr lang="it-IT" dirty="0" smtClean="0">
                <a:latin typeface="Comic Sans MS" panose="030F0702030302020204" pitchFamily="66" charset="0"/>
              </a:rPr>
              <a:t>egnalazione (a chi?)</a:t>
            </a:r>
          </a:p>
          <a:p>
            <a:r>
              <a:rPr lang="it-IT" dirty="0">
                <a:latin typeface="Comic Sans MS" panose="030F0702030302020204" pitchFamily="66" charset="0"/>
              </a:rPr>
              <a:t>a</a:t>
            </a:r>
            <a:r>
              <a:rPr lang="it-IT" dirty="0" smtClean="0">
                <a:latin typeface="Comic Sans MS" panose="030F0702030302020204" pitchFamily="66" charset="0"/>
              </a:rPr>
              <a:t>ttivazione di percorsi</a:t>
            </a:r>
            <a:endParaRPr lang="it-IT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7881" y="4371434"/>
            <a:ext cx="2439130" cy="244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255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latin typeface="Comic Sans MS" panose="030F0702030302020204" pitchFamily="66" charset="0"/>
              </a:rPr>
              <a:t>le prospettive</a:t>
            </a:r>
            <a:endParaRPr lang="it-IT" dirty="0">
              <a:latin typeface="Comic Sans MS" panose="030F0702030302020204" pitchFamily="66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4000" dirty="0" smtClean="0">
                <a:latin typeface="Comic Sans MS" panose="030F0702030302020204" pitchFamily="66" charset="0"/>
              </a:rPr>
              <a:t>migliore consapevolezza del problema</a:t>
            </a:r>
          </a:p>
          <a:p>
            <a:endParaRPr lang="it-IT" sz="4000" dirty="0" smtClean="0">
              <a:latin typeface="Comic Sans MS" panose="030F0702030302020204" pitchFamily="66" charset="0"/>
            </a:endParaRPr>
          </a:p>
          <a:p>
            <a:r>
              <a:rPr lang="it-IT" sz="4000" dirty="0" smtClean="0">
                <a:latin typeface="Comic Sans MS" panose="030F0702030302020204" pitchFamily="66" charset="0"/>
              </a:rPr>
              <a:t>affinamento, con formazione, della capacità diagnostica</a:t>
            </a:r>
          </a:p>
          <a:p>
            <a:endParaRPr lang="it-IT" sz="4000" dirty="0" smtClean="0">
              <a:latin typeface="Comic Sans MS" panose="030F0702030302020204" pitchFamily="66" charset="0"/>
            </a:endParaRPr>
          </a:p>
          <a:p>
            <a:r>
              <a:rPr lang="it-IT" sz="4000" dirty="0" smtClean="0">
                <a:latin typeface="Comic Sans MS" panose="030F0702030302020204" pitchFamily="66" charset="0"/>
              </a:rPr>
              <a:t>strutturazione di un centro dedicato?</a:t>
            </a:r>
            <a:endParaRPr lang="it-IT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600" y="4753630"/>
            <a:ext cx="2057400" cy="2059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72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 P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4631562"/>
            <a:ext cx="2179320" cy="21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>
            <a:spLocks noChangeArrowheads="1"/>
          </p:cNvSpPr>
          <p:nvPr/>
        </p:nvSpPr>
        <p:spPr bwMode="auto">
          <a:xfrm>
            <a:off x="1201470" y="790992"/>
            <a:ext cx="9345880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800"/>
              </a:spcBef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ts val="500"/>
              </a:spcBef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endParaRPr lang="it-IT" altLang="it-IT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SzTx/>
              <a:buFontTx/>
              <a:buNone/>
            </a:pPr>
            <a:endParaRPr lang="it-IT" altLang="it-IT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it-IT" altLang="it-IT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Cominciate </a:t>
            </a:r>
            <a:r>
              <a:rPr lang="it-IT" altLang="it-IT" dirty="0">
                <a:solidFill>
                  <a:schemeClr val="tx1"/>
                </a:solidFill>
                <a:latin typeface="Comic Sans MS" panose="030F0702030302020204" pitchFamily="66" charset="0"/>
              </a:rPr>
              <a:t>col fare ciò che è necessario, poi ciò che è possibile… E all’improvviso vi sorprenderete a fare l’impossibile!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endParaRPr lang="it-IT" altLang="it-IT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it-IT" altLang="it-IT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				S. Francesco </a:t>
            </a:r>
            <a:r>
              <a:rPr lang="it-IT" altLang="it-IT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d’Assisi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endParaRPr lang="it-IT" altLang="it-IT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SzTx/>
              <a:buFontTx/>
              <a:buNone/>
            </a:pPr>
            <a:endParaRPr lang="it-IT" altLang="it-IT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it-IT" altLang="it-IT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Grazie per l’attenzione!</a:t>
            </a:r>
            <a:endParaRPr lang="it-IT" altLang="it-IT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6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999</Words>
  <Application>Microsoft Office PowerPoint</Application>
  <PresentationFormat>Personalizzato</PresentationFormat>
  <Paragraphs>86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25" baseType="lpstr">
      <vt:lpstr>1_Tema di Office</vt:lpstr>
      <vt:lpstr>Le vittime minorenni:  la realtà ospedaliera</vt:lpstr>
      <vt:lpstr>https://www.slideshare.net/redazioneAgi/ dossier-maltrattamento-bambini-2016-web-68993581 Terre des hommes Maltrattamento e abuso dei bambini Una questione di salute pubblica</vt:lpstr>
      <vt:lpstr>Il problema</vt:lpstr>
      <vt:lpstr>Il problema</vt:lpstr>
      <vt:lpstr>Maltrattamento fisico</vt:lpstr>
      <vt:lpstr>Abuso psicoemozionale</vt:lpstr>
      <vt:lpstr>Trascuratezza grave  e trattamento negligente</vt:lpstr>
      <vt:lpstr>Abuso sessuale</vt:lpstr>
      <vt:lpstr>Abuso sessuale</vt:lpstr>
      <vt:lpstr>Chemical abuse</vt:lpstr>
      <vt:lpstr>Shaken Baby Syndrome (SBS) e Abusive Head Trauma (AHT) </vt:lpstr>
      <vt:lpstr>Munchausen Syndrome By Proxy</vt:lpstr>
      <vt:lpstr>alcuni dati</vt:lpstr>
      <vt:lpstr>conseguenze a medio e lungo termine </vt:lpstr>
      <vt:lpstr>diagnosi</vt:lpstr>
      <vt:lpstr>diagnosi</vt:lpstr>
      <vt:lpstr>diagnosi</vt:lpstr>
      <vt:lpstr>Presentazione standard di PowerPoint</vt:lpstr>
      <vt:lpstr>Presentazione standard di PowerPoint</vt:lpstr>
      <vt:lpstr>tipologia</vt:lpstr>
      <vt:lpstr>la casistica di Brescia</vt:lpstr>
      <vt:lpstr>l’organizzazione</vt:lpstr>
      <vt:lpstr>le prospettive</vt:lpstr>
      <vt:lpstr>Presentazione standard di PowerPoint</vt:lpstr>
    </vt:vector>
  </TitlesOfParts>
  <Company>Spedali Civili di Brescia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Valutazione del dolore nel bambino: “l’algometro” nel Pronto Soccorso Pediatrico</dc:title>
  <dc:creator>Alberto Arrighini</dc:creator>
  <cp:lastModifiedBy>Stefania Bracchi</cp:lastModifiedBy>
  <cp:revision>51</cp:revision>
  <dcterms:created xsi:type="dcterms:W3CDTF">2017-05-18T11:50:51Z</dcterms:created>
  <dcterms:modified xsi:type="dcterms:W3CDTF">2019-04-18T10:13:51Z</dcterms:modified>
</cp:coreProperties>
</file>