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0080625" cy="7559675"/>
  <p:notesSz cx="7559675" cy="10691813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90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>
            <a:extLst>
              <a:ext uri="{FF2B5EF4-FFF2-40B4-BE49-F238E27FC236}">
                <a16:creationId xmlns:a16="http://schemas.microsoft.com/office/drawing/2014/main" id="{7FA7BA50-785E-4C44-AEA7-E83902B76C3A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t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1400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Andale Sans UI" pitchFamily="2"/>
                <a:cs typeface="Tahoma" pitchFamily="2"/>
              </a:rPr>
              <a:t>ASST della Valcamonica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BB10B705-FD7A-4AA1-8021-0A6C225CBCE0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t" anchorCtr="0" compatLnSpc="0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it-IT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ndale Sans UI" pitchFamily="2"/>
              <a:cs typeface="Tahoma" pitchFamily="2"/>
            </a:endParaRPr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ABF7A428-651A-40E0-9574-A33E8A3E1A8F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b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it-IT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ndale Sans UI" pitchFamily="2"/>
              <a:cs typeface="Tahoma" pitchFamily="2"/>
            </a:endParaRPr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CFDEC36D-6DBB-44AF-BBCE-CE58AE01570B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b" anchorCtr="0" compatLnSpc="0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2CF4DBF-AC40-4694-A121-3E9BCBBFA365}" type="slidenum">
              <a:t>‹N›</a:t>
            </a:fld>
            <a:endParaRPr lang="it-IT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ndale Sans UI" pitchFamily="2"/>
              <a:cs typeface="Tahom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18870068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FF46E9B0-10D8-4D84-A2C8-994A18B5CD4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1A4363C1-DE4C-4848-A226-88A0F55F2450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lvl="0"/>
            <a:endParaRPr lang="it-IT"/>
          </a:p>
        </p:txBody>
      </p:sp>
      <p:sp>
        <p:nvSpPr>
          <p:cNvPr id="4" name="Segnaposto intestazione 3">
            <a:extLst>
              <a:ext uri="{FF2B5EF4-FFF2-40B4-BE49-F238E27FC236}">
                <a16:creationId xmlns:a16="http://schemas.microsoft.com/office/drawing/2014/main" id="{9713FDF5-B139-40C8-950B-428405AE7206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it-IT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r>
              <a:rPr lang="it-IT"/>
              <a:t>ASST della Valcamonica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F7412062-1ADE-4391-814C-4E4875F72660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it-IT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F7279098-455F-49DF-B796-293502C823A2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it-IT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E5C98066-9F07-47DE-A454-449D88FC908C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it-IT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fld id="{5077B650-3CCB-4C83-85EC-E2A55046F308}" type="slidenum"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41884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it-IT" sz="2000" b="0" i="0" u="none" strike="noStrike" kern="1200" cap="none" spc="0" baseline="0">
        <a:solidFill>
          <a:srgbClr val="000000"/>
        </a:solidFill>
        <a:uFillTx/>
        <a:latin typeface="Arial" pitchFamily="18"/>
        <a:cs typeface="Tahoma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3">
            <a:extLst>
              <a:ext uri="{FF2B5EF4-FFF2-40B4-BE49-F238E27FC236}">
                <a16:creationId xmlns:a16="http://schemas.microsoft.com/office/drawing/2014/main" id="{2FE15D2A-BBFD-46B4-B0E5-60F6057018ED}"/>
              </a:ext>
            </a:extLst>
          </p:cNvPr>
          <p:cNvSpPr txBox="1"/>
          <p:nvPr/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rPr>
              <a:t>ASST della Valcamonica</a:t>
            </a:r>
          </a:p>
        </p:txBody>
      </p:sp>
      <p:sp>
        <p:nvSpPr>
          <p:cNvPr id="3" name="Segnaposto immagine diapositiva 1">
            <a:extLst>
              <a:ext uri="{FF2B5EF4-FFF2-40B4-BE49-F238E27FC236}">
                <a16:creationId xmlns:a16="http://schemas.microsoft.com/office/drawing/2014/main" id="{386006E7-9A54-432D-A49C-903DC6B644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Segnaposto note 2">
            <a:extLst>
              <a:ext uri="{FF2B5EF4-FFF2-40B4-BE49-F238E27FC236}">
                <a16:creationId xmlns:a16="http://schemas.microsoft.com/office/drawing/2014/main" id="{8BE72863-B756-4BFE-9939-C07CCED3D28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3">
            <a:extLst>
              <a:ext uri="{FF2B5EF4-FFF2-40B4-BE49-F238E27FC236}">
                <a16:creationId xmlns:a16="http://schemas.microsoft.com/office/drawing/2014/main" id="{9532C843-3179-41B4-8DE0-9261F5642252}"/>
              </a:ext>
            </a:extLst>
          </p:cNvPr>
          <p:cNvSpPr txBox="1"/>
          <p:nvPr/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rPr>
              <a:t>ASST della Valcamonica</a:t>
            </a:r>
          </a:p>
        </p:txBody>
      </p:sp>
      <p:sp>
        <p:nvSpPr>
          <p:cNvPr id="3" name="Segnaposto immagine diapositiva 1">
            <a:extLst>
              <a:ext uri="{FF2B5EF4-FFF2-40B4-BE49-F238E27FC236}">
                <a16:creationId xmlns:a16="http://schemas.microsoft.com/office/drawing/2014/main" id="{D848FA0B-B04F-41A9-9783-161C7158CA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Segnaposto note 2">
            <a:extLst>
              <a:ext uri="{FF2B5EF4-FFF2-40B4-BE49-F238E27FC236}">
                <a16:creationId xmlns:a16="http://schemas.microsoft.com/office/drawing/2014/main" id="{33E078EF-A393-4B44-8A0F-AE0428551D3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3">
            <a:extLst>
              <a:ext uri="{FF2B5EF4-FFF2-40B4-BE49-F238E27FC236}">
                <a16:creationId xmlns:a16="http://schemas.microsoft.com/office/drawing/2014/main" id="{971371CF-399D-4E0E-AA1B-F7726FAAAE41}"/>
              </a:ext>
            </a:extLst>
          </p:cNvPr>
          <p:cNvSpPr txBox="1"/>
          <p:nvPr/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rPr>
              <a:t>ASST della Valcamonica</a:t>
            </a:r>
          </a:p>
        </p:txBody>
      </p:sp>
      <p:sp>
        <p:nvSpPr>
          <p:cNvPr id="3" name="Segnaposto immagine diapositiva 1">
            <a:extLst>
              <a:ext uri="{FF2B5EF4-FFF2-40B4-BE49-F238E27FC236}">
                <a16:creationId xmlns:a16="http://schemas.microsoft.com/office/drawing/2014/main" id="{C58B26CE-4C03-4760-AC27-CF950EDD1C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Segnaposto note 2">
            <a:extLst>
              <a:ext uri="{FF2B5EF4-FFF2-40B4-BE49-F238E27FC236}">
                <a16:creationId xmlns:a16="http://schemas.microsoft.com/office/drawing/2014/main" id="{D7C437B9-FD60-4D30-BDAA-1DB6A7C61A5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3">
            <a:extLst>
              <a:ext uri="{FF2B5EF4-FFF2-40B4-BE49-F238E27FC236}">
                <a16:creationId xmlns:a16="http://schemas.microsoft.com/office/drawing/2014/main" id="{D207F272-0321-446C-815D-A4135B5AED68}"/>
              </a:ext>
            </a:extLst>
          </p:cNvPr>
          <p:cNvSpPr txBox="1"/>
          <p:nvPr/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rPr>
              <a:t>ASST della Valcamonica</a:t>
            </a:r>
          </a:p>
        </p:txBody>
      </p:sp>
      <p:sp>
        <p:nvSpPr>
          <p:cNvPr id="3" name="Segnaposto immagine diapositiva 1">
            <a:extLst>
              <a:ext uri="{FF2B5EF4-FFF2-40B4-BE49-F238E27FC236}">
                <a16:creationId xmlns:a16="http://schemas.microsoft.com/office/drawing/2014/main" id="{FC5F87C4-A581-4C1D-86CD-3A1911C3BB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Segnaposto note 2">
            <a:extLst>
              <a:ext uri="{FF2B5EF4-FFF2-40B4-BE49-F238E27FC236}">
                <a16:creationId xmlns:a16="http://schemas.microsoft.com/office/drawing/2014/main" id="{78985E92-9D0C-45F0-B142-78728419376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3">
            <a:extLst>
              <a:ext uri="{FF2B5EF4-FFF2-40B4-BE49-F238E27FC236}">
                <a16:creationId xmlns:a16="http://schemas.microsoft.com/office/drawing/2014/main" id="{6823FE32-5CD2-486E-940C-C639D4B3EA9E}"/>
              </a:ext>
            </a:extLst>
          </p:cNvPr>
          <p:cNvSpPr txBox="1"/>
          <p:nvPr/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rPr>
              <a:t>ASST della Valcamonica</a:t>
            </a:r>
          </a:p>
        </p:txBody>
      </p:sp>
      <p:sp>
        <p:nvSpPr>
          <p:cNvPr id="3" name="Segnaposto immagine diapositiva 1">
            <a:extLst>
              <a:ext uri="{FF2B5EF4-FFF2-40B4-BE49-F238E27FC236}">
                <a16:creationId xmlns:a16="http://schemas.microsoft.com/office/drawing/2014/main" id="{305104F0-320E-403A-A7C3-45C3232807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Segnaposto note 2">
            <a:extLst>
              <a:ext uri="{FF2B5EF4-FFF2-40B4-BE49-F238E27FC236}">
                <a16:creationId xmlns:a16="http://schemas.microsoft.com/office/drawing/2014/main" id="{3D7465CE-6540-4A48-A229-80596DA7825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3">
            <a:extLst>
              <a:ext uri="{FF2B5EF4-FFF2-40B4-BE49-F238E27FC236}">
                <a16:creationId xmlns:a16="http://schemas.microsoft.com/office/drawing/2014/main" id="{5954DA68-3FD7-45A7-AC4B-553B6C785049}"/>
              </a:ext>
            </a:extLst>
          </p:cNvPr>
          <p:cNvSpPr txBox="1"/>
          <p:nvPr/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rPr>
              <a:t>ASST della Valcamonica</a:t>
            </a:r>
          </a:p>
        </p:txBody>
      </p:sp>
      <p:sp>
        <p:nvSpPr>
          <p:cNvPr id="3" name="Segnaposto immagine diapositiva 1">
            <a:extLst>
              <a:ext uri="{FF2B5EF4-FFF2-40B4-BE49-F238E27FC236}">
                <a16:creationId xmlns:a16="http://schemas.microsoft.com/office/drawing/2014/main" id="{F321C1D5-8368-4968-A72C-4FDB06CAE5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Segnaposto note 2">
            <a:extLst>
              <a:ext uri="{FF2B5EF4-FFF2-40B4-BE49-F238E27FC236}">
                <a16:creationId xmlns:a16="http://schemas.microsoft.com/office/drawing/2014/main" id="{521A8BD9-2B39-4283-8157-32173F50998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65A5E20-B788-4B0B-B698-10594D3417EF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755651" y="2347914"/>
            <a:ext cx="8569327" cy="16208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7BF76797-3786-41DD-8EC3-8B1D168E98ED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12883" y="4283077"/>
            <a:ext cx="7056433" cy="1931990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88036D0-76DF-431C-931C-2CC038C54C2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257905E-325E-4DF7-90CA-4160CA72BDE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E35550A-9904-4024-81B0-F9F14FCF85D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4D74910-BB4D-4DBE-A6A4-D649F1A49F34}" type="slidenum"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47388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9C3DF12-5126-4B79-8174-775DC3BDD35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E58A1E6-DF1F-44ED-B19E-70C73D014351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4D974F5-BA6B-4DBF-BEF6-BF7A7BE1549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99558F7-3324-400E-B57C-B93499E6CE4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7FB29F3-3CBA-4D77-B677-87CDDE94D93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E6ED68-48FA-48C6-8777-1CBF04766771}" type="slidenum"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8552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4A651B4-B36F-46CA-B130-D3F2E68B301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96927" y="4857749"/>
            <a:ext cx="8567735" cy="1501773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8B7BFE63-AD51-4CD4-B261-9BB740530C4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96927" y="3203572"/>
            <a:ext cx="8567735" cy="165417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862678A-43EA-4228-AA67-42348C4BD0C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A16CCAC-EE49-4DB3-9B87-8D6132AD92F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5A84A37-5332-475B-AAA6-CB614FA22AF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E01CEC3-C339-4E08-8036-5F288A711B36}" type="slidenum"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50456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13A326B-D4A3-4666-8090-E99433F0D00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1F1EB45-83E1-4334-B65F-D98ACD9752B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03240" y="1768477"/>
            <a:ext cx="4459291" cy="438467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2567A6E0-9149-433F-8435-D8E606119DF8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5114925" y="1768477"/>
            <a:ext cx="4460872" cy="438467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454D48F-7939-40B8-827F-A68F633D75A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78564FFB-5E47-4163-9F6F-586598613B0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636D8323-6546-4C46-B9DB-8C1CC434CD3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F91AAA5-CA0D-4AF3-8F2E-417BFE29840D}" type="slidenum"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60200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12C637E-C79F-499D-AF0B-9821FA43979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04821" y="303215"/>
            <a:ext cx="9072567" cy="125889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7C80634F-4D3D-4EB7-B271-4B0D6C144E5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04821" y="1692270"/>
            <a:ext cx="4452935" cy="704846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A2EDA6E8-8075-4392-BFEA-A4B57FD1A066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504821" y="2397127"/>
            <a:ext cx="4452935" cy="43561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F23C5CDA-CE13-42CD-83A5-95A8C4ABA41B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5121270" y="1692270"/>
            <a:ext cx="4456108" cy="704846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E4120E3F-597D-48AC-BD43-487353E951F0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5121270" y="2397127"/>
            <a:ext cx="4456108" cy="43561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A65F3D36-B960-40C0-B1A2-9FC12F5F661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58D99664-20D0-4C33-A6B4-27B80A931A9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5ED73F36-8BE2-4925-8051-AF76CAC023F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D990C65-842E-4A2B-8454-7F5A97405EBC}" type="slidenum"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13559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2F535AF-4192-4F70-9BD7-C3B93A2A399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1A1AB27C-59F2-4324-815D-698FECF61A3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5FBF9EE2-8EAC-49F5-8D2A-3AF7EB7CEEA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E6EA3D05-2491-402A-8CF3-E8B6BE08D94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4C83AB2-95FE-49FE-B9BB-7F979FF22071}" type="slidenum"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7045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E92C9BED-478C-4185-939E-4500DEF4A52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45ADC563-C11B-4ED4-BFB5-72B355820EA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EE7ADA5A-5CD4-4F93-83DE-B1F66A96481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68D0E9-773E-4D71-8DE6-F19780032AD7}" type="slidenum"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28136604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C483E5C-B147-47F8-B9C6-DBBAA0B4D1A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04821" y="301623"/>
            <a:ext cx="3316291" cy="1279529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1304706-8F58-4DB4-892C-15F5F067136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941758" y="301623"/>
            <a:ext cx="5635620" cy="645160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270395EF-A71A-4CB6-85E5-FF8B2D181879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04821" y="1581153"/>
            <a:ext cx="3316291" cy="5172075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4D179A6-0189-4521-813C-4DF38AF6469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4D04E942-7553-4BF3-85B0-B90B710FB2D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E617F353-5F90-4449-BD60-3A53A40196E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15DE8F7-BF05-455D-B5E5-163577A01CA2}" type="slidenum"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48111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F79EC06-0808-4C3C-A0DB-06057352E8D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976439" y="5291139"/>
            <a:ext cx="6048371" cy="625477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505226E2-B3A7-4674-AB82-E3F45C7B9458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1976439" y="674690"/>
            <a:ext cx="6048371" cy="453707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A9C90433-96C8-4D82-B80D-80157E04A6A5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1976439" y="5916616"/>
            <a:ext cx="6048371" cy="887416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A9E3EBA-ADAE-4C4C-A50A-22D1DC1C217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880F0F86-A25D-4B93-BAA3-7CEB8E7F40B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4639682B-3F1D-4B72-8FA0-835D9681FFF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F97161D-F21D-4218-8E83-E3DD9D8B7DEB}" type="slidenum"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3211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3DAB6EF-9C2D-4FD4-8516-531F9D0E2A9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0C0140EF-DFF2-474D-9623-4F8A41230C84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72A565B-8E21-437F-BFCB-584D71A69E6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E6FAEFF-4A9B-4C42-B46F-74E98789C5C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06F3D88-F82A-412E-B8DA-907141DF9AF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CF62867-D2FB-49D3-A1D4-35E4DD7E788E}" type="slidenum"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24806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38561932-4DF1-4DB1-B907-A2C9A3AF8DB1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7308854" y="301623"/>
            <a:ext cx="2266953" cy="585152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4EE96BCE-CB45-4FFE-8B6F-9302B2C26520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503240" y="301623"/>
            <a:ext cx="6653210" cy="585152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6A1D74F-5D5A-4AFF-A4E8-1AF27CB2C11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53539CA-FC76-4E8C-89CE-F9B7621ACC7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B62E9A9-551C-48BC-AEBE-6444393E625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0BF8CEE-DE08-4D02-9479-38F5C46DBE94}" type="slidenum"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4630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9439A934-5B53-43CE-A92D-1C60D75CF33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03998" y="301322"/>
            <a:ext cx="9071643" cy="126215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ctr" anchorCtr="1" compatLnSpc="1">
            <a:noAutofit/>
          </a:bodyPr>
          <a:lstStyle/>
          <a:p>
            <a:pPr lvl="0"/>
            <a:endParaRPr lang="it-IT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F3138E4A-62E0-4B3E-AD75-3FD887A11A1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03998" y="1769043"/>
            <a:ext cx="9071643" cy="438480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B3B5EF4-A76B-4AB8-8FDA-6E1E3C53B8C7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503998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it-IT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38335C9-0917-4ABB-B01F-F1E39E0667D6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447361" y="6887160"/>
            <a:ext cx="3194995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1" compatLnSpc="1">
            <a:noAutofit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it-IT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E77B855-B17B-435B-B259-48F807C630EF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227362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it-IT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fld id="{38A54ECD-AC07-4520-910F-5455D1899319}" type="slidenum"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SzPct val="45000"/>
        <a:buFont typeface="StarSymbol"/>
        <a:buChar char="●"/>
        <a:tabLst/>
        <a:defRPr lang="it-IT" sz="4400" b="0" i="0" u="none" strike="noStrike" kern="1200" cap="none" spc="0" baseline="0">
          <a:solidFill>
            <a:srgbClr val="000000"/>
          </a:solidFill>
          <a:uFillTx/>
          <a:latin typeface="Arial" pitchFamily="18"/>
          <a:cs typeface="Tahoma" pitchFamily="2"/>
        </a:defRPr>
      </a:lvl1pPr>
    </p:titleStyle>
    <p:bodyStyle>
      <a:lvl1pPr marL="431999" marR="0" lvl="0" indent="-323999" defTabSz="914400" rtl="0" fontAlgn="auto" hangingPunct="0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it-IT" sz="32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ndale Sans UI" pitchFamily="2"/>
          <a:cs typeface="Tahoma" pitchFamily="2"/>
        </a:defRPr>
      </a:lvl1pPr>
      <a:lvl2pPr marL="863998" marR="0" lvl="1" indent="-323999" defTabSz="914400" rtl="0" fontAlgn="auto" hangingPunct="1">
        <a:lnSpc>
          <a:spcPct val="100000"/>
        </a:lnSpc>
        <a:spcBef>
          <a:spcPts val="0"/>
        </a:spcBef>
        <a:spcAft>
          <a:spcPts val="1135"/>
        </a:spcAft>
        <a:buSzPct val="45000"/>
        <a:buFont typeface="StarSymbol"/>
        <a:buChar char="●"/>
        <a:tabLst/>
        <a:defRPr lang="it-IT" sz="28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ndale Sans UI" pitchFamily="2"/>
          <a:cs typeface="Tahoma" pitchFamily="2"/>
        </a:defRPr>
      </a:lvl2pPr>
      <a:lvl3pPr marL="1295997" marR="0" lvl="2" indent="-287999" defTabSz="914400" rtl="0" fontAlgn="auto" hangingPunct="1">
        <a:lnSpc>
          <a:spcPct val="100000"/>
        </a:lnSpc>
        <a:spcBef>
          <a:spcPts val="0"/>
        </a:spcBef>
        <a:spcAft>
          <a:spcPts val="850"/>
        </a:spcAft>
        <a:buSzPct val="75000"/>
        <a:buFont typeface="StarSymbol"/>
        <a:buChar char="–"/>
        <a:tabLst/>
        <a:defRPr lang="it-IT" sz="24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ndale Sans UI" pitchFamily="2"/>
          <a:cs typeface="Tahoma" pitchFamily="2"/>
        </a:defRPr>
      </a:lvl3pPr>
      <a:lvl4pPr marL="1727996" marR="0" lvl="3" indent="-215999" defTabSz="914400" rtl="0" fontAlgn="auto" hangingPunct="1">
        <a:lnSpc>
          <a:spcPct val="100000"/>
        </a:lnSpc>
        <a:spcBef>
          <a:spcPts val="0"/>
        </a:spcBef>
        <a:spcAft>
          <a:spcPts val="565"/>
        </a:spcAft>
        <a:buSzPct val="45000"/>
        <a:buFont typeface="StarSymbol"/>
        <a:buChar char="●"/>
        <a:tabLst/>
        <a:defRPr lang="it-IT" sz="20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ndale Sans UI" pitchFamily="2"/>
          <a:cs typeface="Tahoma" pitchFamily="2"/>
        </a:defRPr>
      </a:lvl4pPr>
      <a:lvl5pPr marL="2159995" marR="0" lvl="4" indent="-215999" defTabSz="914400" rtl="0" fontAlgn="auto" hangingPunct="1">
        <a:lnSpc>
          <a:spcPct val="100000"/>
        </a:lnSpc>
        <a:spcBef>
          <a:spcPts val="0"/>
        </a:spcBef>
        <a:spcAft>
          <a:spcPts val="285"/>
        </a:spcAft>
        <a:buSzPct val="75000"/>
        <a:buFont typeface="StarSymbol"/>
        <a:buChar char="–"/>
        <a:tabLst/>
        <a:defRPr lang="it-IT" sz="20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ndale Sans UI" pitchFamily="2"/>
          <a:cs typeface="Tahoma" pitchFamily="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0.png"/><Relationship Id="rId2" Type="http://schemas.openxmlformats.org/officeDocument/2006/relationships/video" Target="file:///F:\videoplayback.mp4" TargetMode="External"/><Relationship Id="rId1" Type="http://schemas.microsoft.com/office/2007/relationships/media" Target="file:///F:\videoplayback.mp4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2">
            <a:extLst>
              <a:ext uri="{FF2B5EF4-FFF2-40B4-BE49-F238E27FC236}">
                <a16:creationId xmlns:a16="http://schemas.microsoft.com/office/drawing/2014/main" id="{ED71F8C2-79DD-44AC-892A-B72772E463DB}"/>
              </a:ext>
            </a:extLst>
          </p:cNvPr>
          <p:cNvSpPr txBox="1"/>
          <p:nvPr/>
        </p:nvSpPr>
        <p:spPr>
          <a:xfrm>
            <a:off x="3447361" y="6887160"/>
            <a:ext cx="3194995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1" compatLnSpc="1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rPr>
              <a:t>dr.ssa Susanna Melotti</a:t>
            </a:r>
          </a:p>
        </p:txBody>
      </p:sp>
      <p:sp>
        <p:nvSpPr>
          <p:cNvPr id="3" name="Segnaposto numero diapositiva 3">
            <a:extLst>
              <a:ext uri="{FF2B5EF4-FFF2-40B4-BE49-F238E27FC236}">
                <a16:creationId xmlns:a16="http://schemas.microsoft.com/office/drawing/2014/main" id="{4A0E7ADB-3825-413C-AB4E-1D0820968318}"/>
              </a:ext>
            </a:extLst>
          </p:cNvPr>
          <p:cNvSpPr txBox="1"/>
          <p:nvPr/>
        </p:nvSpPr>
        <p:spPr>
          <a:xfrm>
            <a:off x="7227362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D9BEA46-9967-40FD-8687-965A74CDC35C}" type="slidenum">
              <a:t>1</a:t>
            </a:fld>
            <a:endParaRPr lang="it-IT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Andale Sans UI" pitchFamily="2"/>
              <a:cs typeface="Tahoma" pitchFamily="2"/>
            </a:endParaRPr>
          </a:p>
        </p:txBody>
      </p:sp>
      <p:pic>
        <p:nvPicPr>
          <p:cNvPr id="4" name="Immagine 1">
            <a:extLst>
              <a:ext uri="{FF2B5EF4-FFF2-40B4-BE49-F238E27FC236}">
                <a16:creationId xmlns:a16="http://schemas.microsoft.com/office/drawing/2014/main" id="{D08D1E4B-7991-4E01-AE75-43198183AF9F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79877" y="2906283"/>
            <a:ext cx="7620115" cy="393372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magine 2">
            <a:extLst>
              <a:ext uri="{FF2B5EF4-FFF2-40B4-BE49-F238E27FC236}">
                <a16:creationId xmlns:a16="http://schemas.microsoft.com/office/drawing/2014/main" id="{3A9DD1DF-69AD-49C2-9903-57EA83680804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3240002" y="438482"/>
            <a:ext cx="6119996" cy="2621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magine 3">
            <a:extLst>
              <a:ext uri="{FF2B5EF4-FFF2-40B4-BE49-F238E27FC236}">
                <a16:creationId xmlns:a16="http://schemas.microsoft.com/office/drawing/2014/main" id="{1D3A0F50-F6F7-4093-8156-60F219AC534F}"/>
              </a:ext>
            </a:extLst>
          </p:cNvPr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288721" y="627836"/>
            <a:ext cx="2411281" cy="1176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magine 4">
            <a:extLst>
              <a:ext uri="{FF2B5EF4-FFF2-40B4-BE49-F238E27FC236}">
                <a16:creationId xmlns:a16="http://schemas.microsoft.com/office/drawing/2014/main" id="{7C847C87-55E4-4201-98D7-E89182DB0EDC}"/>
              </a:ext>
            </a:extLst>
          </p:cNvPr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4834707" y="3635818"/>
            <a:ext cx="5245921" cy="7268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2">
            <a:extLst>
              <a:ext uri="{FF2B5EF4-FFF2-40B4-BE49-F238E27FC236}">
                <a16:creationId xmlns:a16="http://schemas.microsoft.com/office/drawing/2014/main" id="{62EB9F59-4936-4C82-83B0-8341987E25C8}"/>
              </a:ext>
            </a:extLst>
          </p:cNvPr>
          <p:cNvSpPr txBox="1"/>
          <p:nvPr/>
        </p:nvSpPr>
        <p:spPr>
          <a:xfrm>
            <a:off x="3447361" y="6887160"/>
            <a:ext cx="3194995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1" compatLnSpc="1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rPr>
              <a:t>dr.ssa Susanna Melotti</a:t>
            </a:r>
          </a:p>
        </p:txBody>
      </p:sp>
      <p:sp>
        <p:nvSpPr>
          <p:cNvPr id="3" name="Segnaposto numero diapositiva 3">
            <a:extLst>
              <a:ext uri="{FF2B5EF4-FFF2-40B4-BE49-F238E27FC236}">
                <a16:creationId xmlns:a16="http://schemas.microsoft.com/office/drawing/2014/main" id="{B4875AD3-21EE-4559-B681-C7BF12BA20CD}"/>
              </a:ext>
            </a:extLst>
          </p:cNvPr>
          <p:cNvSpPr txBox="1"/>
          <p:nvPr/>
        </p:nvSpPr>
        <p:spPr>
          <a:xfrm>
            <a:off x="7227362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733F779-CDE9-4869-B3AF-D4E01AD6EDB1}" type="slidenum">
              <a:t>2</a:t>
            </a:fld>
            <a:endParaRPr lang="it-IT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Andale Sans UI" pitchFamily="2"/>
              <a:cs typeface="Tahoma" pitchFamily="2"/>
            </a:endParaRPr>
          </a:p>
        </p:txBody>
      </p:sp>
      <p:pic>
        <p:nvPicPr>
          <p:cNvPr id="4" name="Immagine 1">
            <a:extLst>
              <a:ext uri="{FF2B5EF4-FFF2-40B4-BE49-F238E27FC236}">
                <a16:creationId xmlns:a16="http://schemas.microsoft.com/office/drawing/2014/main" id="{C6870EB0-3E54-4E1C-A8F0-F8D8BAFD1836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300243" y="4016163"/>
            <a:ext cx="5459763" cy="281843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olo 2">
            <a:extLst>
              <a:ext uri="{FF2B5EF4-FFF2-40B4-BE49-F238E27FC236}">
                <a16:creationId xmlns:a16="http://schemas.microsoft.com/office/drawing/2014/main" id="{313AEA80-0E07-4E77-835A-AC7E7EFE9AE5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03998" y="301322"/>
            <a:ext cx="9071643" cy="958684"/>
          </a:xfrm>
        </p:spPr>
        <p:txBody>
          <a:bodyPr/>
          <a:lstStyle/>
          <a:p>
            <a:pPr lvl="0">
              <a:buNone/>
            </a:pPr>
            <a:r>
              <a:rPr lang="it-IT"/>
              <a:t>Cure palliative - (OMS)</a:t>
            </a:r>
          </a:p>
        </p:txBody>
      </p:sp>
      <p:sp>
        <p:nvSpPr>
          <p:cNvPr id="6" name="Segnaposto testo 3">
            <a:extLst>
              <a:ext uri="{FF2B5EF4-FFF2-40B4-BE49-F238E27FC236}">
                <a16:creationId xmlns:a16="http://schemas.microsoft.com/office/drawing/2014/main" id="{1D958AE4-0F23-4191-BDB0-59CBA5768AC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39998" y="1619996"/>
            <a:ext cx="9071643" cy="4384804"/>
          </a:xfrm>
        </p:spPr>
        <p:txBody>
          <a:bodyPr/>
          <a:lstStyle/>
          <a:p>
            <a:pPr lvl="0">
              <a:buNone/>
            </a:pPr>
            <a:r>
              <a:rPr lang="it-IT" sz="2000" b="1">
                <a:latin typeface="Helvetica" pitchFamily="32"/>
                <a:cs typeface="Helvetica" pitchFamily="32"/>
              </a:rPr>
              <a:t>La cura attiva e globale dei pazienti affetti da patologie non più rispondenti a terapie specifiche.</a:t>
            </a:r>
          </a:p>
          <a:p>
            <a:pPr lvl="0">
              <a:buNone/>
            </a:pPr>
            <a:r>
              <a:rPr lang="it-IT" sz="2000" b="1">
                <a:latin typeface="Helvetica" pitchFamily="32"/>
                <a:cs typeface="Helvetica" pitchFamily="32"/>
              </a:rPr>
              <a:t>L’obiettivo.. è il raggiungimento della miglior qualità di vita e di fine vita (QoL, QoEL ) possibile per i pazienti e le loro famiglie.</a:t>
            </a:r>
          </a:p>
          <a:p>
            <a:pPr lvl="0">
              <a:buNone/>
            </a:pPr>
            <a:r>
              <a:rPr lang="it-IT" sz="2000" b="1">
                <a:latin typeface="Helvetica" pitchFamily="32"/>
                <a:cs typeface="Helvetica" pitchFamily="32"/>
              </a:rPr>
              <a:t>E’ fondamentale il controllo del dolore e di tutti gli altri sintomi disturbanti e la gestione di tutti i bisogni fisici, psichici, sociali e spirituali…”</a:t>
            </a:r>
          </a:p>
          <a:p>
            <a:pPr lvl="0">
              <a:buNone/>
            </a:pPr>
            <a:r>
              <a:rPr lang="it-IT" sz="2000" b="1">
                <a:latin typeface="Helvetica" pitchFamily="32"/>
                <a:cs typeface="Helvetica" pitchFamily="32"/>
              </a:rPr>
              <a:t>  </a:t>
            </a:r>
          </a:p>
          <a:p>
            <a:pPr lvl="0">
              <a:buNone/>
            </a:pPr>
            <a:r>
              <a:rPr lang="it-IT" sz="2000" b="1">
                <a:latin typeface="Helvetica" pitchFamily="32"/>
                <a:cs typeface="Helvetica" pitchFamily="32"/>
              </a:rPr>
              <a:t>                                                               Cure attive, globali, multidisciplinari.</a:t>
            </a:r>
          </a:p>
        </p:txBody>
      </p:sp>
      <p:pic>
        <p:nvPicPr>
          <p:cNvPr id="7" name="Immagine 4">
            <a:extLst>
              <a:ext uri="{FF2B5EF4-FFF2-40B4-BE49-F238E27FC236}">
                <a16:creationId xmlns:a16="http://schemas.microsoft.com/office/drawing/2014/main" id="{1DCF67FF-4D86-446F-894D-579F78D17CFF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7020004" y="5869442"/>
            <a:ext cx="1619996" cy="7905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3">
            <a:extLst>
              <a:ext uri="{FF2B5EF4-FFF2-40B4-BE49-F238E27FC236}">
                <a16:creationId xmlns:a16="http://schemas.microsoft.com/office/drawing/2014/main" id="{514BC938-8E0C-4760-8CA0-268403149324}"/>
              </a:ext>
            </a:extLst>
          </p:cNvPr>
          <p:cNvSpPr txBox="1"/>
          <p:nvPr/>
        </p:nvSpPr>
        <p:spPr>
          <a:xfrm>
            <a:off x="7227362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5864AE4-F57D-400B-9CC7-193A26C665E8}" type="slidenum">
              <a:t>3</a:t>
            </a:fld>
            <a:endParaRPr lang="it-IT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Andale Sans UI" pitchFamily="2"/>
              <a:cs typeface="Tahoma" pitchFamily="2"/>
            </a:endParaRPr>
          </a:p>
        </p:txBody>
      </p:sp>
      <p:pic>
        <p:nvPicPr>
          <p:cNvPr id="3" name="Immagine 1">
            <a:extLst>
              <a:ext uri="{FF2B5EF4-FFF2-40B4-BE49-F238E27FC236}">
                <a16:creationId xmlns:a16="http://schemas.microsoft.com/office/drawing/2014/main" id="{8A982479-8857-44D4-B0CB-13B4A4AF89EA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87779" y="4787944"/>
            <a:ext cx="4740121" cy="244691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itolo 2">
            <a:extLst>
              <a:ext uri="{FF2B5EF4-FFF2-40B4-BE49-F238E27FC236}">
                <a16:creationId xmlns:a16="http://schemas.microsoft.com/office/drawing/2014/main" id="{BA056FD6-E3F2-4AD4-9E62-E2A7A87F26CF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03998" y="301322"/>
            <a:ext cx="9071643" cy="1030245"/>
          </a:xfrm>
        </p:spPr>
        <p:txBody>
          <a:bodyPr/>
          <a:lstStyle/>
          <a:p>
            <a:pPr lvl="0">
              <a:buNone/>
            </a:pPr>
            <a:r>
              <a:rPr lang="it-IT"/>
              <a:t>Equipe assistenziale</a:t>
            </a:r>
          </a:p>
        </p:txBody>
      </p:sp>
      <p:sp>
        <p:nvSpPr>
          <p:cNvPr id="5" name="Segnaposto testo 3">
            <a:extLst>
              <a:ext uri="{FF2B5EF4-FFF2-40B4-BE49-F238E27FC236}">
                <a16:creationId xmlns:a16="http://schemas.microsoft.com/office/drawing/2014/main" id="{A86418F3-94A1-4A13-99BC-DE361DC07D6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9071643" cy="5011561"/>
          </a:xfrm>
        </p:spPr>
        <p:txBody>
          <a:bodyPr/>
          <a:lstStyle/>
          <a:p>
            <a:pPr lvl="1" algn="l" hangingPunct="0">
              <a:buNone/>
            </a:pPr>
            <a:r>
              <a:rPr lang="it-IT" sz="2000"/>
              <a:t>Lavoro condotto da un insieme di professionisti aventi come obbiettivo in comune che viene affrontato operando in gruppo (Cavazzutti, 1990)</a:t>
            </a:r>
          </a:p>
          <a:p>
            <a:pPr lvl="1" hangingPunct="0">
              <a:buNone/>
            </a:pPr>
            <a:r>
              <a:rPr lang="it-IT" sz="2000"/>
              <a:t>Attraverso il coinvolgimento delle persone nei gruppo di lavoro è possibile produrre cambiamenti più stabili ma durevoli (K. Lewin)</a:t>
            </a:r>
          </a:p>
          <a:p>
            <a:pPr lvl="1" hangingPunct="0">
              <a:buNone/>
            </a:pPr>
            <a:endParaRPr lang="it-IT" sz="2000"/>
          </a:p>
        </p:txBody>
      </p:sp>
      <p:pic>
        <p:nvPicPr>
          <p:cNvPr id="6" name="Immagine 4">
            <a:extLst>
              <a:ext uri="{FF2B5EF4-FFF2-40B4-BE49-F238E27FC236}">
                <a16:creationId xmlns:a16="http://schemas.microsoft.com/office/drawing/2014/main" id="{747A7322-F3CF-416C-ACB4-7C8C5BC7DA80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7740002" y="469443"/>
            <a:ext cx="1619996" cy="79056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 descr="https://fondazionefloriani.eu/wp-content/uploads/2016/10/iL-MODELLO-1024x762.png">
            <a:extLst>
              <a:ext uri="{FF2B5EF4-FFF2-40B4-BE49-F238E27FC236}">
                <a16:creationId xmlns:a16="http://schemas.microsoft.com/office/drawing/2014/main" id="{BCEC1E19-143A-4FDF-A842-13D9F5D10D2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5328345" y="3491800"/>
            <a:ext cx="4353001" cy="32392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4" descr="https://www.leniterapia.it/wp-content/uploads/2015/08/Alzheimer-2.jpg">
            <a:extLst>
              <a:ext uri="{FF2B5EF4-FFF2-40B4-BE49-F238E27FC236}">
                <a16:creationId xmlns:a16="http://schemas.microsoft.com/office/drawing/2014/main" id="{E1B0306F-EC85-4BD2-A2B3-98DA7EA7EA8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2520031" y="3491800"/>
            <a:ext cx="2183843" cy="2203694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Segnaposto piè di pagina 2">
            <a:extLst>
              <a:ext uri="{FF2B5EF4-FFF2-40B4-BE49-F238E27FC236}">
                <a16:creationId xmlns:a16="http://schemas.microsoft.com/office/drawing/2014/main" id="{BEF052CD-E6FC-4011-951F-710ED1500407}"/>
              </a:ext>
            </a:extLst>
          </p:cNvPr>
          <p:cNvSpPr txBox="1"/>
          <p:nvPr/>
        </p:nvSpPr>
        <p:spPr>
          <a:xfrm>
            <a:off x="3447361" y="6887160"/>
            <a:ext cx="3194995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1" compatLnSpc="1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rPr>
              <a:t>dr.ssa Susanna Melotti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7C28E55F-5FE6-4A02-AF26-71A719627AFA}"/>
              </a:ext>
            </a:extLst>
          </p:cNvPr>
          <p:cNvSpPr txBox="1"/>
          <p:nvPr/>
        </p:nvSpPr>
        <p:spPr>
          <a:xfrm>
            <a:off x="1655932" y="2771729"/>
            <a:ext cx="7272808" cy="224677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v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2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Ascoltare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v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2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Informare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v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2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Coinvolgere (anche le persone per lui  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2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    significative)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itchFamily="2"/>
              <a:buChar char="v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2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Empowerment 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065253D1-1A79-44DF-BE79-88FC0A8B4C0C}"/>
              </a:ext>
            </a:extLst>
          </p:cNvPr>
          <p:cNvSpPr txBox="1"/>
          <p:nvPr/>
        </p:nvSpPr>
        <p:spPr>
          <a:xfrm>
            <a:off x="1151878" y="611486"/>
            <a:ext cx="8064898" cy="64633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36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La relazione di cura: parole chiave </a:t>
            </a:r>
          </a:p>
        </p:txBody>
      </p:sp>
      <p:pic>
        <p:nvPicPr>
          <p:cNvPr id="4" name="Immagine 4">
            <a:extLst>
              <a:ext uri="{FF2B5EF4-FFF2-40B4-BE49-F238E27FC236}">
                <a16:creationId xmlns:a16="http://schemas.microsoft.com/office/drawing/2014/main" id="{A1928907-08C1-4D49-BA60-564F3DE46417}"/>
              </a:ext>
            </a:extLst>
          </p:cNvPr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7848624" y="6444133"/>
            <a:ext cx="1619996" cy="79056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magine 1">
            <a:extLst>
              <a:ext uri="{FF2B5EF4-FFF2-40B4-BE49-F238E27FC236}">
                <a16:creationId xmlns:a16="http://schemas.microsoft.com/office/drawing/2014/main" id="{3BE63E7E-7EB5-44D3-9DD3-102674276AE0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5075980"/>
            <a:ext cx="4236012" cy="218668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https://o.aolcdn.com/images/dims3/GLOB/crop/2000x1000+0+0/resize/630x315!/format/jpg/quality/85/http%3A%2F%2Fo.aolcdn.com%2Fhss%2Fstorage%2Fmidas%2F39fac2b16fccd5c5ac40ffb7b5194785%2F205249271%2Fdims.jpg">
            <a:extLst>
              <a:ext uri="{FF2B5EF4-FFF2-40B4-BE49-F238E27FC236}">
                <a16:creationId xmlns:a16="http://schemas.microsoft.com/office/drawing/2014/main" id="{59DAAD27-9A93-4440-AEF5-52B7BA65FCC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544363" y="4283890"/>
            <a:ext cx="4128543" cy="20642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4" descr="111">
            <a:extLst>
              <a:ext uri="{FF2B5EF4-FFF2-40B4-BE49-F238E27FC236}">
                <a16:creationId xmlns:a16="http://schemas.microsoft.com/office/drawing/2014/main" id="{7C72C73E-7B8A-4557-A7B6-A091A31A3E0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6696498" y="2195657"/>
            <a:ext cx="2857500" cy="142875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ttangolo 8">
            <a:extLst>
              <a:ext uri="{FF2B5EF4-FFF2-40B4-BE49-F238E27FC236}">
                <a16:creationId xmlns:a16="http://schemas.microsoft.com/office/drawing/2014/main" id="{915057D9-7C11-4B1D-8A1B-6621292FCB40}"/>
              </a:ext>
            </a:extLst>
          </p:cNvPr>
          <p:cNvSpPr/>
          <p:nvPr/>
        </p:nvSpPr>
        <p:spPr>
          <a:xfrm>
            <a:off x="575815" y="1619594"/>
            <a:ext cx="9000996" cy="523219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Stabilisce fini, criteri e limiti della terapia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4">
            <a:extLst>
              <a:ext uri="{FF2B5EF4-FFF2-40B4-BE49-F238E27FC236}">
                <a16:creationId xmlns:a16="http://schemas.microsoft.com/office/drawing/2014/main" id="{A632E89C-BFB9-4F6F-8E6C-C0E0B4B562CA}"/>
              </a:ext>
            </a:extLst>
          </p:cNvPr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7992642" y="6516142"/>
            <a:ext cx="1619996" cy="7905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magine 1">
            <a:extLst>
              <a:ext uri="{FF2B5EF4-FFF2-40B4-BE49-F238E27FC236}">
                <a16:creationId xmlns:a16="http://schemas.microsoft.com/office/drawing/2014/main" id="{03C19D1D-81FD-4AAC-9A16-CB521BDDBDC1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87779" y="4859953"/>
            <a:ext cx="4740121" cy="244691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4" descr="Concetto di percorso sfida â Foto Stock">
            <a:extLst>
              <a:ext uri="{FF2B5EF4-FFF2-40B4-BE49-F238E27FC236}">
                <a16:creationId xmlns:a16="http://schemas.microsoft.com/office/drawing/2014/main" id="{28F2FB90-D798-4876-95F6-D7DB7F94A72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032202" y="1547585"/>
            <a:ext cx="4464493" cy="474352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asellaDiTesto 6">
            <a:extLst>
              <a:ext uri="{FF2B5EF4-FFF2-40B4-BE49-F238E27FC236}">
                <a16:creationId xmlns:a16="http://schemas.microsoft.com/office/drawing/2014/main" id="{AE4E8E39-BA83-4E14-B70E-BD95BB8CC8B3}"/>
              </a:ext>
            </a:extLst>
          </p:cNvPr>
          <p:cNvSpPr txBox="1"/>
          <p:nvPr/>
        </p:nvSpPr>
        <p:spPr>
          <a:xfrm>
            <a:off x="1439914" y="467468"/>
            <a:ext cx="6904451" cy="523219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2800" b="0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Metafora del ponte come percorso di sfida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2">
            <a:extLst>
              <a:ext uri="{FF2B5EF4-FFF2-40B4-BE49-F238E27FC236}">
                <a16:creationId xmlns:a16="http://schemas.microsoft.com/office/drawing/2014/main" id="{4445EF1E-6852-4F25-AC1D-8034B3E63298}"/>
              </a:ext>
            </a:extLst>
          </p:cNvPr>
          <p:cNvSpPr txBox="1"/>
          <p:nvPr/>
        </p:nvSpPr>
        <p:spPr>
          <a:xfrm>
            <a:off x="4248220" y="6887160"/>
            <a:ext cx="2394127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1" compatLnSpc="1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rPr>
              <a:t>dr.ssa Susanna Melotti</a:t>
            </a:r>
          </a:p>
        </p:txBody>
      </p:sp>
      <p:sp>
        <p:nvSpPr>
          <p:cNvPr id="3" name="Segnaposto numero diapositiva 3">
            <a:extLst>
              <a:ext uri="{FF2B5EF4-FFF2-40B4-BE49-F238E27FC236}">
                <a16:creationId xmlns:a16="http://schemas.microsoft.com/office/drawing/2014/main" id="{F95C6B1F-0E5E-4988-A198-1EFC4641765F}"/>
              </a:ext>
            </a:extLst>
          </p:cNvPr>
          <p:cNvSpPr txBox="1"/>
          <p:nvPr/>
        </p:nvSpPr>
        <p:spPr>
          <a:xfrm>
            <a:off x="7227362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9111FF3-A6BB-4D5F-818F-569B8DD88C0A}" type="slidenum">
              <a:t>6</a:t>
            </a:fld>
            <a:endParaRPr lang="it-IT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Andale Sans UI" pitchFamily="2"/>
              <a:cs typeface="Tahoma" pitchFamily="2"/>
            </a:endParaRPr>
          </a:p>
        </p:txBody>
      </p:sp>
      <p:sp>
        <p:nvSpPr>
          <p:cNvPr id="4" name="Titolo 1">
            <a:extLst>
              <a:ext uri="{FF2B5EF4-FFF2-40B4-BE49-F238E27FC236}">
                <a16:creationId xmlns:a16="http://schemas.microsoft.com/office/drawing/2014/main" id="{EBB49F35-775A-4957-B46E-4CAADA7B3DA8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719998" y="236518"/>
            <a:ext cx="8676000" cy="879021"/>
          </a:xfrm>
        </p:spPr>
        <p:txBody>
          <a:bodyPr/>
          <a:lstStyle/>
          <a:p>
            <a:pPr lvl="0">
              <a:buNone/>
            </a:pPr>
            <a:r>
              <a:rPr lang="it-IT"/>
              <a:t>Riflessione degli infermieri</a:t>
            </a:r>
          </a:p>
        </p:txBody>
      </p:sp>
      <p:sp>
        <p:nvSpPr>
          <p:cNvPr id="5" name="Segnaposto testo 2">
            <a:extLst>
              <a:ext uri="{FF2B5EF4-FFF2-40B4-BE49-F238E27FC236}">
                <a16:creationId xmlns:a16="http://schemas.microsoft.com/office/drawing/2014/main" id="{24CA9E79-AEB8-42B2-89FD-C482D26CF46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03998" y="1439997"/>
            <a:ext cx="9071643" cy="4713841"/>
          </a:xfrm>
        </p:spPr>
        <p:txBody>
          <a:bodyPr/>
          <a:lstStyle/>
          <a:p>
            <a:pPr lvl="0"/>
            <a:endParaRPr lang="it-IT"/>
          </a:p>
          <a:p>
            <a:pPr lvl="0"/>
            <a:endParaRPr lang="it-IT"/>
          </a:p>
          <a:p>
            <a:pPr lvl="0"/>
            <a:endParaRPr lang="it-IT"/>
          </a:p>
          <a:p>
            <a:pPr lvl="0"/>
            <a:endParaRPr lang="it-IT"/>
          </a:p>
          <a:p>
            <a:pPr lvl="0"/>
            <a:endParaRPr lang="it-IT"/>
          </a:p>
        </p:txBody>
      </p:sp>
      <p:pic>
        <p:nvPicPr>
          <p:cNvPr id="6" name="Immagine 3">
            <a:extLst>
              <a:ext uri="{FF2B5EF4-FFF2-40B4-BE49-F238E27FC236}">
                <a16:creationId xmlns:a16="http://schemas.microsoft.com/office/drawing/2014/main" id="{BE91E97E-1FA7-4FDE-BC13-70EC485A263B}"/>
              </a:ext>
            </a:extLst>
          </p:cNvPr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0" y="5003971"/>
            <a:ext cx="4500722" cy="2323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magine 4">
            <a:extLst>
              <a:ext uri="{FF2B5EF4-FFF2-40B4-BE49-F238E27FC236}">
                <a16:creationId xmlns:a16="http://schemas.microsoft.com/office/drawing/2014/main" id="{8A158635-3E5A-409B-80D0-AE9AD37B569F}"/>
              </a:ext>
            </a:extLst>
          </p:cNvPr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7560588" y="6372124"/>
            <a:ext cx="1619996" cy="79056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videoplayback.mp4">
            <a:extLst>
              <a:ext uri="{FF2B5EF4-FFF2-40B4-BE49-F238E27FC236}">
                <a16:creationId xmlns:a16="http://schemas.microsoft.com/office/drawing/2014/main" id="{7ACCE4F5-17C8-41A4-A6F7-23D298AE7B9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583923" y="971522"/>
            <a:ext cx="6912772" cy="51845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2">
            <a:extLst>
              <a:ext uri="{FF2B5EF4-FFF2-40B4-BE49-F238E27FC236}">
                <a16:creationId xmlns:a16="http://schemas.microsoft.com/office/drawing/2014/main" id="{48F215DC-207D-41D8-B015-727DC2E5AB93}"/>
              </a:ext>
            </a:extLst>
          </p:cNvPr>
          <p:cNvSpPr txBox="1"/>
          <p:nvPr/>
        </p:nvSpPr>
        <p:spPr>
          <a:xfrm>
            <a:off x="3447361" y="6887160"/>
            <a:ext cx="3194995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1" compatLnSpc="1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rPr>
              <a:t>dr.ssa Susanna Melotti</a:t>
            </a:r>
          </a:p>
        </p:txBody>
      </p:sp>
      <p:sp>
        <p:nvSpPr>
          <p:cNvPr id="3" name="Segnaposto numero diapositiva 3">
            <a:extLst>
              <a:ext uri="{FF2B5EF4-FFF2-40B4-BE49-F238E27FC236}">
                <a16:creationId xmlns:a16="http://schemas.microsoft.com/office/drawing/2014/main" id="{683C79A9-8CC0-4BFB-9374-0B7330D9102B}"/>
              </a:ext>
            </a:extLst>
          </p:cNvPr>
          <p:cNvSpPr txBox="1"/>
          <p:nvPr/>
        </p:nvSpPr>
        <p:spPr>
          <a:xfrm>
            <a:off x="7227362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884BDE5-21EE-4BAB-B406-32B9E82464C5}" type="slidenum">
              <a:t>7</a:t>
            </a:fld>
            <a:endParaRPr lang="it-IT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Andale Sans UI" pitchFamily="2"/>
              <a:cs typeface="Tahoma" pitchFamily="2"/>
            </a:endParaRPr>
          </a:p>
        </p:txBody>
      </p:sp>
      <p:pic>
        <p:nvPicPr>
          <p:cNvPr id="4" name="Immagine 1">
            <a:extLst>
              <a:ext uri="{FF2B5EF4-FFF2-40B4-BE49-F238E27FC236}">
                <a16:creationId xmlns:a16="http://schemas.microsoft.com/office/drawing/2014/main" id="{28DCF802-4C9A-45B5-A829-A43B7AACD827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15780" y="4499917"/>
            <a:ext cx="4740121" cy="244691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olo 2">
            <a:extLst>
              <a:ext uri="{FF2B5EF4-FFF2-40B4-BE49-F238E27FC236}">
                <a16:creationId xmlns:a16="http://schemas.microsoft.com/office/drawing/2014/main" id="{50D2EAED-4CA8-4959-906B-1E17DF9AFD4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03998" y="301322"/>
            <a:ext cx="9071643" cy="958684"/>
          </a:xfrm>
        </p:spPr>
        <p:txBody>
          <a:bodyPr/>
          <a:lstStyle/>
          <a:p>
            <a:pPr lvl="0">
              <a:buNone/>
            </a:pPr>
            <a:r>
              <a:rPr lang="it-IT"/>
              <a:t>Parole chiave</a:t>
            </a:r>
          </a:p>
        </p:txBody>
      </p:sp>
      <p:sp>
        <p:nvSpPr>
          <p:cNvPr id="6" name="Segnaposto testo 3">
            <a:extLst>
              <a:ext uri="{FF2B5EF4-FFF2-40B4-BE49-F238E27FC236}">
                <a16:creationId xmlns:a16="http://schemas.microsoft.com/office/drawing/2014/main" id="{3FCF61A2-73C2-4C47-9180-B66EA6A108A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799950" y="2195657"/>
            <a:ext cx="6443859" cy="4464265"/>
          </a:xfrm>
        </p:spPr>
        <p:txBody>
          <a:bodyPr/>
          <a:lstStyle/>
          <a:p>
            <a:pPr marL="0" lvl="0" indent="0" algn="l" hangingPunct="1">
              <a:buNone/>
              <a:tabLst>
                <a:tab pos="0" algn="l"/>
              </a:tabLst>
            </a:pPr>
            <a:r>
              <a:rPr lang="it-IT" sz="1800" b="1">
                <a:latin typeface="Trebuchet MS"/>
              </a:rPr>
              <a:t>Importanza di un </a:t>
            </a:r>
            <a:r>
              <a:rPr lang="it-IT" sz="1800" b="1">
                <a:solidFill>
                  <a:srgbClr val="FF0000"/>
                </a:solidFill>
                <a:latin typeface="Trebuchet MS"/>
              </a:rPr>
              <a:t>referente clinico </a:t>
            </a:r>
            <a:r>
              <a:rPr lang="it-IT" sz="1800" b="1">
                <a:latin typeface="Trebuchet MS"/>
              </a:rPr>
              <a:t>che “marca il tempo”</a:t>
            </a:r>
          </a:p>
          <a:p>
            <a:pPr marL="0" lvl="0" indent="0" algn="l" hangingPunct="1">
              <a:buNone/>
              <a:tabLst>
                <a:tab pos="0" algn="l"/>
              </a:tabLst>
            </a:pPr>
            <a:r>
              <a:rPr lang="it-IT" sz="1800" b="1">
                <a:solidFill>
                  <a:srgbClr val="FF0000"/>
                </a:solidFill>
                <a:latin typeface="Trebuchet MS"/>
              </a:rPr>
              <a:t>Obiettivo</a:t>
            </a:r>
            <a:r>
              <a:rPr lang="it-IT" sz="1800" b="1">
                <a:latin typeface="Trebuchet MS"/>
              </a:rPr>
              <a:t> comune definito</a:t>
            </a:r>
          </a:p>
          <a:p>
            <a:pPr marL="0" lvl="0" indent="0" algn="l" hangingPunct="1">
              <a:buNone/>
              <a:tabLst>
                <a:tab pos="0" algn="l"/>
              </a:tabLst>
            </a:pPr>
            <a:r>
              <a:rPr lang="it-IT" sz="1800" b="1">
                <a:solidFill>
                  <a:srgbClr val="FF0000"/>
                </a:solidFill>
                <a:latin typeface="Trebuchet MS"/>
              </a:rPr>
              <a:t>Regole</a:t>
            </a:r>
            <a:r>
              <a:rPr lang="it-IT" sz="1800" b="1">
                <a:latin typeface="Trebuchet MS"/>
              </a:rPr>
              <a:t> condivise all’interno di un gruppo</a:t>
            </a:r>
          </a:p>
          <a:p>
            <a:pPr marL="0" lvl="0" indent="0" algn="l" hangingPunct="1">
              <a:buNone/>
              <a:tabLst>
                <a:tab pos="0" algn="l"/>
              </a:tabLst>
            </a:pPr>
            <a:r>
              <a:rPr lang="it-IT" sz="1800" b="1">
                <a:latin typeface="Trebuchet MS"/>
              </a:rPr>
              <a:t>Gruppo che lavora in </a:t>
            </a:r>
            <a:r>
              <a:rPr lang="it-IT" sz="1800" b="1">
                <a:solidFill>
                  <a:srgbClr val="FF0000"/>
                </a:solidFill>
                <a:latin typeface="Trebuchet MS"/>
              </a:rPr>
              <a:t>sintonia</a:t>
            </a:r>
            <a:r>
              <a:rPr lang="it-IT" sz="1800" b="1">
                <a:latin typeface="Trebuchet MS"/>
              </a:rPr>
              <a:t> in un clima di </a:t>
            </a:r>
            <a:r>
              <a:rPr lang="it-IT" sz="1800" b="1">
                <a:solidFill>
                  <a:srgbClr val="FF0000"/>
                </a:solidFill>
                <a:latin typeface="Trebuchet MS"/>
              </a:rPr>
              <a:t>fiducia</a:t>
            </a:r>
          </a:p>
          <a:p>
            <a:pPr marL="0" lvl="0" indent="0" algn="l" hangingPunct="1">
              <a:buNone/>
              <a:tabLst>
                <a:tab pos="0" algn="l"/>
              </a:tabLst>
            </a:pPr>
            <a:r>
              <a:rPr lang="it-IT" sz="1800" b="1">
                <a:solidFill>
                  <a:srgbClr val="FF0000"/>
                </a:solidFill>
                <a:latin typeface="Trebuchet MS"/>
              </a:rPr>
              <a:t>Linguaggio</a:t>
            </a:r>
            <a:r>
              <a:rPr lang="it-IT" sz="1800" b="1">
                <a:latin typeface="Trebuchet MS"/>
              </a:rPr>
              <a:t> comune e stessi </a:t>
            </a:r>
            <a:r>
              <a:rPr lang="it-IT" sz="1800" b="1">
                <a:solidFill>
                  <a:srgbClr val="FF0000"/>
                </a:solidFill>
                <a:latin typeface="Trebuchet MS"/>
              </a:rPr>
              <a:t>strumenti</a:t>
            </a:r>
            <a:r>
              <a:rPr lang="it-IT" sz="1800" b="1">
                <a:latin typeface="Trebuchet MS"/>
              </a:rPr>
              <a:t> di lavoro</a:t>
            </a:r>
          </a:p>
          <a:p>
            <a:pPr marL="0" lvl="0" indent="0" algn="l" hangingPunct="1">
              <a:buNone/>
              <a:tabLst>
                <a:tab pos="0" algn="l"/>
              </a:tabLst>
            </a:pPr>
            <a:endParaRPr lang="it-IT"/>
          </a:p>
          <a:p>
            <a:pPr marL="0" lvl="0" indent="0" algn="l" hangingPunct="1">
              <a:buNone/>
              <a:tabLst>
                <a:tab pos="0" algn="l"/>
              </a:tabLst>
            </a:pPr>
            <a:endParaRPr lang="it-IT" sz="1800" b="1">
              <a:latin typeface="Trebuchet MS"/>
            </a:endParaRPr>
          </a:p>
          <a:p>
            <a:pPr marL="0" lvl="0" indent="0" algn="l" hangingPunct="1">
              <a:buNone/>
              <a:tabLst>
                <a:tab pos="0" algn="l"/>
              </a:tabLst>
            </a:pPr>
            <a:endParaRPr lang="it-IT" sz="1800" b="1">
              <a:latin typeface="Trebuchet MS"/>
            </a:endParaRPr>
          </a:p>
          <a:p>
            <a:pPr marL="0" lvl="0" indent="0" algn="l" hangingPunct="1">
              <a:buNone/>
              <a:tabLst>
                <a:tab pos="0" algn="l"/>
              </a:tabLst>
            </a:pPr>
            <a:endParaRPr lang="it-IT" sz="1800" b="1">
              <a:latin typeface="Trebuchet MS"/>
            </a:endParaRPr>
          </a:p>
          <a:p>
            <a:pPr marL="0" lvl="0" indent="0" algn="l" hangingPunct="1">
              <a:buNone/>
              <a:tabLst>
                <a:tab pos="0" algn="l"/>
              </a:tabLst>
            </a:pPr>
            <a:endParaRPr lang="it-IT" sz="1800">
              <a:latin typeface="Trebuchet MS"/>
            </a:endParaRPr>
          </a:p>
          <a:p>
            <a:pPr marL="0" lvl="0" indent="0" algn="l">
              <a:buNone/>
              <a:tabLst>
                <a:tab pos="0" algn="l"/>
              </a:tabLst>
            </a:pPr>
            <a:endParaRPr lang="it-IT">
              <a:latin typeface="Trebuchet MS"/>
            </a:endParaRPr>
          </a:p>
        </p:txBody>
      </p:sp>
      <p:pic>
        <p:nvPicPr>
          <p:cNvPr id="7" name="Immagine 4">
            <a:extLst>
              <a:ext uri="{FF2B5EF4-FFF2-40B4-BE49-F238E27FC236}">
                <a16:creationId xmlns:a16="http://schemas.microsoft.com/office/drawing/2014/main" id="{59FB0F68-DB3B-4601-BFB3-0031356E241D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7020004" y="5869442"/>
            <a:ext cx="1619996" cy="7905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2">
            <a:extLst>
              <a:ext uri="{FF2B5EF4-FFF2-40B4-BE49-F238E27FC236}">
                <a16:creationId xmlns:a16="http://schemas.microsoft.com/office/drawing/2014/main" id="{AD2C3606-07E0-44D5-8C35-139FA4A3E8AE}"/>
              </a:ext>
            </a:extLst>
          </p:cNvPr>
          <p:cNvSpPr txBox="1"/>
          <p:nvPr/>
        </p:nvSpPr>
        <p:spPr>
          <a:xfrm>
            <a:off x="3447361" y="6887160"/>
            <a:ext cx="3194995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1" compatLnSpc="1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it-IT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ndale Sans UI" pitchFamily="2"/>
                <a:cs typeface="Tahoma" pitchFamily="2"/>
              </a:rPr>
              <a:t>dr.ssa Susanna Melotti</a:t>
            </a:r>
          </a:p>
        </p:txBody>
      </p:sp>
      <p:sp>
        <p:nvSpPr>
          <p:cNvPr id="3" name="Segnaposto numero diapositiva 3">
            <a:extLst>
              <a:ext uri="{FF2B5EF4-FFF2-40B4-BE49-F238E27FC236}">
                <a16:creationId xmlns:a16="http://schemas.microsoft.com/office/drawing/2014/main" id="{66CECABE-AD7B-4E7D-A553-7CDD732FCF21}"/>
              </a:ext>
            </a:extLst>
          </p:cNvPr>
          <p:cNvSpPr txBox="1"/>
          <p:nvPr/>
        </p:nvSpPr>
        <p:spPr>
          <a:xfrm>
            <a:off x="7227362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342BDE7-2B30-46A6-B0F3-0C481D792AD8}" type="slidenum">
              <a:t>8</a:t>
            </a:fld>
            <a:endParaRPr lang="it-IT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Andale Sans UI" pitchFamily="2"/>
              <a:cs typeface="Tahoma" pitchFamily="2"/>
            </a:endParaRPr>
          </a:p>
        </p:txBody>
      </p:sp>
      <p:pic>
        <p:nvPicPr>
          <p:cNvPr id="4" name="Immagine 1">
            <a:extLst>
              <a:ext uri="{FF2B5EF4-FFF2-40B4-BE49-F238E27FC236}">
                <a16:creationId xmlns:a16="http://schemas.microsoft.com/office/drawing/2014/main" id="{AA65309D-79C6-42B3-A811-F2E2C045B8E4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4499917"/>
            <a:ext cx="4740121" cy="244691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Segnaposto testo 3">
            <a:extLst>
              <a:ext uri="{FF2B5EF4-FFF2-40B4-BE49-F238E27FC236}">
                <a16:creationId xmlns:a16="http://schemas.microsoft.com/office/drawing/2014/main" id="{E4E0BF38-7A2D-4B17-9217-FBF3064E11D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75815" y="827504"/>
            <a:ext cx="9071643" cy="5447163"/>
          </a:xfrm>
        </p:spPr>
        <p:txBody>
          <a:bodyPr/>
          <a:lstStyle/>
          <a:p>
            <a:pPr marL="274320" lvl="0" indent="-273963" algn="l" hangingPunct="1">
              <a:buNone/>
              <a:tabLst>
                <a:tab pos="274320" algn="l"/>
              </a:tabLst>
            </a:pPr>
            <a:r>
              <a:rPr lang="it-IT" b="1">
                <a:latin typeface="Trebuchet MS"/>
              </a:rPr>
              <a:t>Per avere buona medicina</a:t>
            </a:r>
            <a:r>
              <a:rPr lang="it-IT">
                <a:latin typeface="Trebuchet MS"/>
              </a:rPr>
              <a:t>, qualunque sia la posizione che si occupa nello scacchiere delle relazioni di cura ― professionisti e sanitari, amministratori e cittadini ― </a:t>
            </a:r>
            <a:r>
              <a:rPr lang="it-IT" b="1">
                <a:latin typeface="Trebuchet MS"/>
              </a:rPr>
              <a:t>bisogna imparare a tener conto che esistono altri punti di vista              </a:t>
            </a:r>
          </a:p>
          <a:p>
            <a:pPr marL="274320" lvl="0" indent="-273963" algn="l" hangingPunct="1">
              <a:buNone/>
              <a:tabLst>
                <a:tab pos="274320" algn="l"/>
              </a:tabLst>
            </a:pPr>
            <a:r>
              <a:rPr lang="it-IT" b="1">
                <a:latin typeface="Trebuchet MS"/>
              </a:rPr>
              <a:t>              e altri interessi, oltre ai propri</a:t>
            </a:r>
            <a:r>
              <a:rPr lang="it-IT">
                <a:latin typeface="Trebuchet MS"/>
              </a:rPr>
              <a:t>.</a:t>
            </a:r>
          </a:p>
          <a:p>
            <a:pPr marL="274320" lvl="0" indent="-273963" algn="l" hangingPunct="1">
              <a:buNone/>
              <a:tabLst>
                <a:tab pos="274320" algn="l"/>
              </a:tabLst>
            </a:pPr>
            <a:r>
              <a:rPr lang="it-IT">
                <a:latin typeface="Trebuchet MS"/>
              </a:rPr>
              <a:t>                   E trovare insieme soluzioni creative.</a:t>
            </a:r>
          </a:p>
          <a:p>
            <a:pPr marL="274320" lvl="0" indent="-273963" algn="ctr" hangingPunct="1">
              <a:buNone/>
              <a:tabLst>
                <a:tab pos="274320" algn="l"/>
              </a:tabLst>
            </a:pPr>
            <a:r>
              <a:rPr lang="it-IT">
                <a:latin typeface="Trebuchet MS"/>
              </a:rPr>
              <a:t>                          S. Spinsanti</a:t>
            </a:r>
          </a:p>
          <a:p>
            <a:pPr marL="0" lvl="0" indent="0" algn="l">
              <a:buNone/>
              <a:tabLst>
                <a:tab pos="0" algn="l"/>
              </a:tabLst>
            </a:pPr>
            <a:endParaRPr lang="it-IT">
              <a:latin typeface="Trebuchet MS"/>
            </a:endParaRPr>
          </a:p>
        </p:txBody>
      </p:sp>
      <p:pic>
        <p:nvPicPr>
          <p:cNvPr id="6" name="Immagine 4">
            <a:extLst>
              <a:ext uri="{FF2B5EF4-FFF2-40B4-BE49-F238E27FC236}">
                <a16:creationId xmlns:a16="http://schemas.microsoft.com/office/drawing/2014/main" id="{43CCD40C-AA0E-4981-A270-38FB056C9EA2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7848624" y="6228106"/>
            <a:ext cx="1619996" cy="7905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328</Words>
  <Application>Microsoft Office PowerPoint</Application>
  <PresentationFormat>Widescreen</PresentationFormat>
  <Paragraphs>53</Paragraphs>
  <Slides>8</Slides>
  <Notes>6</Notes>
  <HiddenSlides>0</HiddenSlides>
  <MMClips>1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16" baseType="lpstr">
      <vt:lpstr>Arial</vt:lpstr>
      <vt:lpstr>Calibri</vt:lpstr>
      <vt:lpstr>Helvetica</vt:lpstr>
      <vt:lpstr>StarSymbol</vt:lpstr>
      <vt:lpstr>Times New Roman</vt:lpstr>
      <vt:lpstr>Trebuchet MS</vt:lpstr>
      <vt:lpstr>Wingdings</vt:lpstr>
      <vt:lpstr>Default</vt:lpstr>
      <vt:lpstr>Presentazione standard di PowerPoint</vt:lpstr>
      <vt:lpstr>Cure palliative - (OMS)</vt:lpstr>
      <vt:lpstr>Equipe assistenziale</vt:lpstr>
      <vt:lpstr>Presentazione standard di PowerPoint</vt:lpstr>
      <vt:lpstr>Presentazione standard di PowerPoint</vt:lpstr>
      <vt:lpstr>Riflessione degli infermieri</vt:lpstr>
      <vt:lpstr>Parole chiave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Susy</dc:creator>
  <cp:lastModifiedBy>Stefania Bracchi - OMCeOBS</cp:lastModifiedBy>
  <cp:revision>19</cp:revision>
  <cp:lastPrinted>2019-04-09T09:12:28Z</cp:lastPrinted>
  <dcterms:created xsi:type="dcterms:W3CDTF">2009-04-16T11:32:32Z</dcterms:created>
  <dcterms:modified xsi:type="dcterms:W3CDTF">2020-09-14T09:17:29Z</dcterms:modified>
</cp:coreProperties>
</file>