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8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87" r:id="rId3"/>
    <p:sldMasterId id="2147483788" r:id="rId4"/>
    <p:sldMasterId id="2147483827" r:id="rId5"/>
    <p:sldMasterId id="2147484391" r:id="rId6"/>
    <p:sldMasterId id="2147484405" r:id="rId7"/>
    <p:sldMasterId id="2147484797" r:id="rId8"/>
    <p:sldMasterId id="2147484810" r:id="rId9"/>
  </p:sldMasterIdLst>
  <p:notesMasterIdLst>
    <p:notesMasterId r:id="rId61"/>
  </p:notesMasterIdLst>
  <p:handoutMasterIdLst>
    <p:handoutMasterId r:id="rId62"/>
  </p:handoutMasterIdLst>
  <p:sldIdLst>
    <p:sldId id="672" r:id="rId10"/>
    <p:sldId id="784" r:id="rId11"/>
    <p:sldId id="800" r:id="rId12"/>
    <p:sldId id="819" r:id="rId13"/>
    <p:sldId id="798" r:id="rId14"/>
    <p:sldId id="790" r:id="rId15"/>
    <p:sldId id="848" r:id="rId16"/>
    <p:sldId id="801" r:id="rId17"/>
    <p:sldId id="822" r:id="rId18"/>
    <p:sldId id="793" r:id="rId19"/>
    <p:sldId id="802" r:id="rId20"/>
    <p:sldId id="803" r:id="rId21"/>
    <p:sldId id="804" r:id="rId22"/>
    <p:sldId id="820" r:id="rId23"/>
    <p:sldId id="821" r:id="rId24"/>
    <p:sldId id="807" r:id="rId25"/>
    <p:sldId id="843" r:id="rId26"/>
    <p:sldId id="805" r:id="rId27"/>
    <p:sldId id="806" r:id="rId28"/>
    <p:sldId id="846" r:id="rId29"/>
    <p:sldId id="845" r:id="rId30"/>
    <p:sldId id="832" r:id="rId31"/>
    <p:sldId id="850" r:id="rId32"/>
    <p:sldId id="851" r:id="rId33"/>
    <p:sldId id="852" r:id="rId34"/>
    <p:sldId id="853" r:id="rId35"/>
    <p:sldId id="854" r:id="rId36"/>
    <p:sldId id="859" r:id="rId37"/>
    <p:sldId id="836" r:id="rId38"/>
    <p:sldId id="826" r:id="rId39"/>
    <p:sldId id="856" r:id="rId40"/>
    <p:sldId id="721" r:id="rId41"/>
    <p:sldId id="551" r:id="rId42"/>
    <p:sldId id="550" r:id="rId43"/>
    <p:sldId id="835" r:id="rId44"/>
    <p:sldId id="844" r:id="rId45"/>
    <p:sldId id="723" r:id="rId46"/>
    <p:sldId id="724" r:id="rId47"/>
    <p:sldId id="857" r:id="rId48"/>
    <p:sldId id="858" r:id="rId49"/>
    <p:sldId id="755" r:id="rId50"/>
    <p:sldId id="756" r:id="rId51"/>
    <p:sldId id="635" r:id="rId52"/>
    <p:sldId id="837" r:id="rId53"/>
    <p:sldId id="839" r:id="rId54"/>
    <p:sldId id="840" r:id="rId55"/>
    <p:sldId id="838" r:id="rId56"/>
    <p:sldId id="842" r:id="rId57"/>
    <p:sldId id="759" r:id="rId58"/>
    <p:sldId id="833" r:id="rId59"/>
    <p:sldId id="736" r:id="rId60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FFFF"/>
    <a:srgbClr val="00FF99"/>
    <a:srgbClr val="00FF00"/>
    <a:srgbClr val="FFCC00"/>
    <a:srgbClr val="FF00FF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9972" autoAdjust="0"/>
    <p:restoredTop sz="94660"/>
  </p:normalViewPr>
  <p:slideViewPr>
    <p:cSldViewPr>
      <p:cViewPr>
        <p:scale>
          <a:sx n="130" d="100"/>
          <a:sy n="130" d="100"/>
        </p:scale>
        <p:origin x="102" y="-14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63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tableStyles" Target="tableStyles.xml"/><Relationship Id="rId123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>
            <a:extLst>
              <a:ext uri="{FF2B5EF4-FFF2-40B4-BE49-F238E27FC236}">
                <a16:creationId xmlns:a16="http://schemas.microsoft.com/office/drawing/2014/main" xmlns="" id="{A6A77F62-EDD7-4795-B266-1A0B915F3D3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1795" name="Rectangle 3">
            <a:extLst>
              <a:ext uri="{FF2B5EF4-FFF2-40B4-BE49-F238E27FC236}">
                <a16:creationId xmlns:a16="http://schemas.microsoft.com/office/drawing/2014/main" xmlns="" id="{5A7A6193-3603-42E7-9162-70921B68336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1796" name="Rectangle 4">
            <a:extLst>
              <a:ext uri="{FF2B5EF4-FFF2-40B4-BE49-F238E27FC236}">
                <a16:creationId xmlns:a16="http://schemas.microsoft.com/office/drawing/2014/main" xmlns="" id="{8A8C6A55-7698-43A3-ADDF-6FA6B4897F6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1797" name="Rectangle 5">
            <a:extLst>
              <a:ext uri="{FF2B5EF4-FFF2-40B4-BE49-F238E27FC236}">
                <a16:creationId xmlns:a16="http://schemas.microsoft.com/office/drawing/2014/main" xmlns="" id="{7B3E1410-8077-47D6-AB42-E2484A07B55D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3E8BC5E-3D08-4697-8E24-79B41B9E2E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58983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xmlns="" id="{81F90A1B-8440-4D97-AB4E-113D2569501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xmlns="" id="{89CD4F04-FA21-43C3-AC47-12C8DF1DF9A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xmlns="" id="{FDCDCEF7-92A7-4AB4-B1A4-075E904F3AE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xmlns="" id="{186B52D6-B6F4-4A6C-8E39-E9BA751A580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xmlns="" id="{C364E7D8-BC90-459C-B8AD-20E3C6B530E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xmlns="" id="{E24399F9-CDDF-4B44-B0C7-3074A62360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E1D353F-6BFC-4ABB-994D-6162ECD95AB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70541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xmlns="" id="{EFCE436D-5D1C-4E30-985B-F4DBE4D7A1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4588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1788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8988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61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33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305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7788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9E73FAA3-1F40-476E-8831-3313C6E0B14E}" type="slidenum">
              <a:rPr lang="it-IT" altLang="it-IT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xmlns="" id="{BD68EED7-A435-4C35-876C-20529143D9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xmlns="" id="{5BE6E4BC-B59C-4682-AE60-B7419CA154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egnaposto immagine diapositiva 1">
            <a:extLst>
              <a:ext uri="{FF2B5EF4-FFF2-40B4-BE49-F238E27FC236}">
                <a16:creationId xmlns:a16="http://schemas.microsoft.com/office/drawing/2014/main" xmlns="" id="{17B84DCD-3510-462A-B924-5C1EFAB0CA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Segnaposto note 2">
            <a:extLst>
              <a:ext uri="{FF2B5EF4-FFF2-40B4-BE49-F238E27FC236}">
                <a16:creationId xmlns:a16="http://schemas.microsoft.com/office/drawing/2014/main" xmlns="" id="{0CED3006-7CC4-4C1D-8898-C88D0D3AF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  <p:sp>
        <p:nvSpPr>
          <p:cNvPr id="45060" name="Segnaposto numero diapositiva 3">
            <a:extLst>
              <a:ext uri="{FF2B5EF4-FFF2-40B4-BE49-F238E27FC236}">
                <a16:creationId xmlns:a16="http://schemas.microsoft.com/office/drawing/2014/main" xmlns="" id="{BEDD42B9-8C1D-49C0-9ECE-E10E35BF66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A29829-DF83-4D17-9861-676716F7CD1D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949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xmlns="" id="{C64B0C94-56D4-4614-8AB5-CC141D5204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hangingPunct="0"/>
            <a:fld id="{F11CF1BB-BAAA-4CE9-8100-759736EA0EBF}" type="slidenum">
              <a:rPr lang="it-IT" altLang="it-IT" sz="1200" smtClean="0">
                <a:solidFill>
                  <a:srgbClr val="000000"/>
                </a:solidFill>
              </a:rPr>
              <a:pPr eaLnBrk="0" hangingPunct="0"/>
              <a:t>6</a:t>
            </a:fld>
            <a:endParaRPr lang="it-IT" altLang="it-IT" sz="1200">
              <a:solidFill>
                <a:srgbClr val="000000"/>
              </a:solidFill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xmlns="" id="{047635D3-C3E2-48AB-A84F-A28980B15E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xmlns="" id="{6330BE85-F520-4AEE-A6C8-194ADC19C3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DAAA38-9F8C-4A2D-A463-EDA67C65967A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78837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xmlns="" id="{C371F8BB-B365-4917-BBE7-E7523856C1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1FD813-4F02-4AE3-B2C2-520BCF44F8DC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xmlns="" id="{4C60E50B-2C95-49B1-9475-D1FEBDF06C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89025" y="868363"/>
            <a:ext cx="4616450" cy="3462337"/>
          </a:xfrm>
          <a:ln/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xmlns="" id="{56FCF968-8149-4F12-B501-9855F7DBAC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6463" y="4708525"/>
            <a:ext cx="4981575" cy="4170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7" tIns="45708" rIns="91417" bIns="45708"/>
          <a:lstStyle/>
          <a:p>
            <a:pPr eaLnBrk="1" hangingPunct="1"/>
            <a:r>
              <a:rPr lang="it-IT" altLang="it-IT"/>
              <a:t>Prima dell’introduzione del vaccino, la difterite era una malattia frequente: dall’inizio del ‘900 agli anni ‘40 venivano segnalati tra i bambini 20-30.000 casi ogni anno, con circa 1500 decessi. L’uso su larga scala della vaccinazione ha consentito una rapida diminuzione del numero di casi e la difterite è ormai in Italia una malattia rarissima: tra il 1990 e il 2000 sono stati riportati complessivamente 4 casi, di cui uno importato dall’estero.</a:t>
            </a:r>
          </a:p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14188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B45CFED-F22C-4CB9-9FE8-CCC8CD1BFA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E89D9E80-60F8-4210-8EB5-833178BEC3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08BB2BFC-1D77-4830-ABE4-B97ADFAEF4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80B8EC-EA4E-4C72-82CF-5EC825D558D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34484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AD52DDAA-2050-4A92-BC4B-B87EEA1D45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BE1F99CA-8560-4F61-B3F2-025627FD85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9120792B-0AA4-4906-B18B-34A24161C2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49709-2137-43BB-9737-EF306A780AF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40791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5CC32742-5990-4E71-BE41-594C7688D9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777BD0A-ADBC-469B-858E-C52B725B20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AFC7D112-292B-47B7-96BE-03E63CA870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264EC-E3C7-4C7C-AB62-63C3708C27D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88427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B3AA1AD-D47D-479C-9D6C-C84ACDAAEB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171CC92-18DE-47DB-AEDD-72C37F83CD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E4DF0F03-35BF-4E67-8AD1-803F24E324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87F86-ADE5-4354-9094-43C713A0529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0939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5D2023D8-9A3B-45EF-9C70-99D9A82814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392E87BD-6AE6-4B60-90EE-B9CEBF4BC3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09C4E136-FC8A-4959-83DB-96FA1D03F1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598CE-1510-4F35-8C3C-B0C6F9C0159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2404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3E564968-B196-4C2E-98E0-E2BFF74CA2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2F8B3323-013B-4DEF-9AE4-2355DC81A8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D03EC814-11F2-4991-8A79-8E34BFA941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0501E-B12E-468C-8DB5-B5CDDB21C0C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6534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1E570709-6474-4072-9499-681C75D908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A5D95A56-3BE3-499D-8446-83C716F5F0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792090D8-FE85-4C22-9774-031BB617CF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5DE54-4AC2-4A9E-AAD9-2F2D725BDB1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8208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EA84E4A-D3AE-4416-BFD6-33CB94AAFC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BD8E20F-7581-47AE-A6F0-0A944BECE5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69E7916-27D2-4787-B80E-4B735A8AAB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876E8-3D96-4AF6-B724-0C63B419C4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22728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2B44F43-641B-47CC-88CC-5B1241E56B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50ED5D8-1343-4E46-B885-9D4101BFF3D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D5BD92F-5D9A-470E-919D-C81A4866EC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0B053-09BC-4E81-9C1B-757D6FA0161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308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54ACDD88-2669-449C-93CA-1696AAD679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616398D-ABB7-4DDB-A786-EE458510C2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A7A835A-7031-416C-9A21-F166E33D9A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09395-5EF6-49E2-8E41-EC888638E08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8575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4F2E9C97-894F-49AD-A669-3F638F1F73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A6278A1D-CD37-49AE-9CA9-E926599AD2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4701FF9-6DF4-40DE-B645-39EA93E463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8C87D3-5625-4497-BE61-058AA645B7A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39711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F0800714-BA78-44D2-ADD1-A4D2FF3799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D9BBA722-DBDD-4951-B5CA-31D45C3642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75277202-3F8E-4722-B1A0-81580B8B01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2A79D-1F26-4A0F-9957-B943133D77B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666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7203C365-AAAC-4630-B750-C3350D973A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B453064B-9275-4BC1-9023-716FBD08A7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5042848C-6D15-4205-8E83-D9BEDFFB40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3A200-FE6E-4398-8B48-B82A2ACE342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0312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B5F94F19-4694-4241-82F4-96B2217407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F8A03FD-575F-4AAE-92D1-97F7443E9D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E6F92A9-DFBA-4493-B2C5-28631B5AEC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226E5-F922-4EC2-A448-9FBC3A4AC3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2413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9843BDC-2AF7-470F-85F4-C01B71F73B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70407D6-AC98-4267-90AC-11FF3FD871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B11278B-D415-44D4-ACC4-6C9C0BB986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7434A-F58F-4B17-ACD0-A63A240D45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4206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FEB799C-8193-4BE1-BC58-DFDCF1E8BA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92BEBD2-63D8-438B-975A-2698EB20C4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3117D6A-FAD3-48BA-B8D8-27537749C9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DA378-7D89-4473-A5B2-ED6BFD4C450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81308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E4AD3A36-BD9E-4A75-B4C2-BB1B373609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3F8A8376-9968-4D0E-8BA3-ACFB8120B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F08BBAB6-E423-43DE-875F-AAE466B8F8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B69E1-3720-4E84-AF37-CB6DEC9245B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99976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9092011D-E1C8-4C11-BD90-9887BD3621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0BAFC2D1-513B-4CD5-9422-6409E84C14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71BCE99F-7A5A-423B-886A-3EAF81329C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4CEBD-D409-4F15-9679-CDE95FBC75A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60419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DBC484D4-CCCE-4F6C-BFCD-2BD8503F1A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145C4AFC-E9C7-4D7A-89BD-7701683D5D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C4409678-FA32-4A3F-A152-4AECF74907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375FB-1B59-4C3F-A347-8AFE8306925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39064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F3D2D45-E2E2-45EA-9C8A-B7C02BD570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DFB9FBF-81D1-4A5F-87AC-DCA667D8C9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9E86ECE-9215-4BF5-AD23-D17534080E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086F1-4449-430A-8A76-0EF4CE0DB9B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75397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02F695E-7CC9-4F8D-BFB5-28C435C06B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0DAC78A-5C6A-42B5-97F3-6379676061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BB964A6-7E96-457F-A43F-E7EBE09E5C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9B247-9E2A-4F89-96C2-2BA8CE981AD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38124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D5F1BC00-BB74-4C18-BD6F-B3EF751015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57560BE3-A0BA-40FC-BBA4-11AB69C51A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7F0D916-F945-4C60-8C75-8CC0033B5E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DC372-827D-4A0E-82A0-C38BE0F81D5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9958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B2DEFAFD-BD40-45CB-ACF7-0CA8CB040A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9155B31B-ABC3-4A18-A7CC-6AFAD9C3A3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D28B8AA-5B0E-4FE4-9655-2DCEFC11D5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2ECE4-B972-43C1-A294-7327E630E51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84088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2A2328F-31A2-4B62-BC05-96151CC264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2029C20-DA35-4DF1-B2BD-3462D6B33F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2DB208C-D8CB-40A3-BDB1-D0131620E6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9DC5A-B607-4C99-AFB3-E1A849F8DD8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01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7CF8E175-31BC-433B-8C8E-0E0F11F317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7046B0CD-5875-4D83-B1C7-368F3AB4ED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6079B84-D9B5-4C7E-9548-6D2275306A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823CD-68FA-45F3-A3F1-4FF9905D18B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90005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2C47A10-2C5E-4FDD-A168-56B6C6B4C7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F7EBE9A8-7509-49E4-B06D-9595218656D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3341F13B-667B-4F5C-9CF3-123D23972A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7CD85-CE89-4AE0-8663-90B23C90AAC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17413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384FF574-F969-4FF1-8C81-BF164BAF83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E9C99433-5587-4A5E-9953-5DCC81E510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1B37728-4596-4A99-A019-DE5C00D6C0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DACD7-FE77-440C-A482-42B0415975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17147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0BCEA92-6294-4E3E-9473-E7628F3ABE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504C8C6-79FC-4D99-9FFB-BB8E10659E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34F633A-8FB2-41BC-82DF-726F7A8AC0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9C728-5C42-458F-A7E1-DA3DB5A891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72623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ADA97B8D-BB93-4FE8-B8F1-0BBA199CFF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B0543C2C-5E6C-4585-8A34-8B96C7025C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9F6765BD-9363-45CD-AAB8-C644C2DD19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0D1C8-1119-43C5-A5F3-3AA092A96A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69857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E8AE76C3-BF52-4F0C-B218-8DC52B6AE2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485CFEF-93CF-4CD2-B35D-B235EA6B93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48468CB8-FBE0-4DBA-B5B1-7066C94820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5D16-1E44-4943-9327-F2BE1479014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98877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1E3D23D2-6989-41D1-830E-AD1800C213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649116BF-8B8D-47BD-B1EA-B26C0757C1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14A69A8A-4C42-481A-9D8A-AD226634DA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FBE2C-D739-4A3B-ADA7-18C806C4F23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08491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518A6BF-6217-46DE-BBFC-A9DC0228D8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6F73432-DF2C-4B72-9FC2-7102E45EC5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B428BA8-794E-4886-9C30-9522EBE849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5ED99-C059-4153-826F-57F273DD140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32345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60099FA-3316-4FA5-A711-497750CFE0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E1A2417-7CA4-4B7B-BA6F-5A6A552401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B01430F-88F9-43FE-B9AD-D254152159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027C1-4EFD-4434-BE63-5EB73D068FB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74167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A94916FA-24CF-4B7A-BD09-C794824431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725B2ED3-3484-428C-A132-D9D123FB82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45B51D05-9CC1-4941-AA87-ECE30F484A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166C0-FB81-47E1-9387-5E9A1E8BBE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01877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6F379657-4358-4381-849F-9B5522E7C9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C46454C-0E62-475D-9BEB-A8228EE21E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47E3720-47CF-4E52-A18D-D8E038F187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CEA60-738A-431C-9A9D-C3B8BB3EE98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76086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CE190E3-A158-46B5-AFCE-4F92E84546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CDB3824F-0F42-4ADA-BFB4-0BFB42CAA9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79480119-812C-48BF-90E9-25F1F2827B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4C860-1B8C-46DA-BD6F-80F08D3716D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36898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9203485-5B83-4786-9632-F8BEFF337EF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9B8420CB-1FCC-4BC7-A841-962524EED2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CC36AAC8-47A4-4D45-A9EF-8FB38AE5FD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947F1-8A43-488B-A631-1FB666EA69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84875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38050C29-253E-4821-8B30-67A6C97822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30E1F6CD-3916-41E6-B4D2-77F038B6B6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9735B0FC-B593-4399-ABE3-81CD584BA6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D552A-409D-404E-A09B-A56307B24B4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47049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F2B7777E-3F23-4306-A300-6F7C017FF1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5E0BD33-85B1-40A0-80D3-6944A55800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F5DA93D-CD21-4219-816F-8DA1529C31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07349-5BAE-4E6F-AD01-F9F03BBBBDD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97210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97FC714-4303-4E50-95C5-696FA806FEF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0EB4C33-1137-4031-8C74-E661429ADA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25DB63A-6431-4C2B-9393-46AC97DC52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C0205-E7DD-4B7F-B7A3-34E4AF8A6F9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36877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108A2A31-BD86-4159-8307-846F2D8B16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699FA344-074E-46C6-A22F-2ADFC81C8B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B47462A2-48C6-4FF2-BF1C-B796CA77D2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135E4-C3E5-4C33-9C6E-F4690ECECC1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625538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6A57DDE9-117A-4512-A755-F6E3E13540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0CADC20A-C0F0-4360-9F9C-D65B3CDABB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C018F2D3-5BA2-48F9-AAE0-D0D6E9EC7D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28D06-3F9F-41EE-8C42-B4A3FB76196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843859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5C8CAB28-E58B-43E2-B648-98B15F0E0E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AD3CD14A-3620-4301-B9CC-3D8EDD5401A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26ED82E4-2E1B-4CEC-B293-F571F21AFD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33892-17A8-48E4-BC72-5D2BFDB41F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42558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8C0F85F-A95F-484D-BF99-3C7E6072EF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D8B71D3-DE75-4AB2-A251-C5B8584216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482E75F-78D8-49C6-A996-190A16B69B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06C53-B961-402C-90C5-90E91491D8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97268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AC0FAE1-316B-4DB2-A788-D4FCA2E568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F30B8A9-D60D-4215-810B-6245EAA44E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A4618BB-D048-44C9-9D6C-E84979FFAA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C9195-B92C-4328-9795-28BACA98701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22056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6D5AFA1-C93D-4828-8152-22847F525B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0CD097DA-08B3-453F-949D-A3BF748B53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324B40E-FD9C-4FB2-9337-D409363237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FA435-A8CA-4A9F-A0F3-786EE4A5DF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50854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F7FBEEB-A7CA-42E0-92C9-3C28987DD5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73C33A2-FE91-4A0E-B7A0-0269BEE664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D5DD437-C6EF-4F49-8A32-555DFF4B68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41AAB-D89E-44D8-A5D2-AA4DF0F50D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99177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11A7093D-C130-42BB-A925-5EEF31327D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AB9512DE-EF15-41C9-B487-6EB622386F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4B11CE1C-77AC-4367-8D53-ED605BAE70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8B8CF-AB4A-42ED-B5AF-94B170235B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901927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5A1B75E8-28B2-4DAE-B795-54378F0ECD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AF834360-822F-49B0-A377-017368E7C7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4DEFC86-00E4-4DD2-B421-3023EC5E71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67127-773C-4F8A-B364-57B9FF9F73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45037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9CABC2D-2A4C-4AB7-9300-042C9197B6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9D8FD107-8A04-45C3-9EF5-E76F557F84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E684A258-F820-4161-BC51-998523B664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0001D-FE54-415D-A008-7B1E6B6FF7D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578295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A753E83-045E-4FC0-B10C-AA6F2DB0B3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B4255AA4-A131-47EB-A9B2-FB67E6C8E9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4A8FE5C-0522-4FF7-A41C-CD32A79C7F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0D78F-804D-4D4D-B858-B0DB35EF7F7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829979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EA94E5D-E975-44E5-9CD0-1568003C0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FBFA32B-77A7-4989-9036-797FF6957D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C2B1B35-4176-4723-B234-3B1A155C331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9EE87-09C8-493B-B95D-52BB36C35E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705699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F7EAB6A7-1D04-419E-BC55-C60B2CA7FF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75B3EE18-7EE0-4382-AFF8-B55FAEA142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AC704D11-6282-4CB0-8562-97790A4C8A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E608C-A5EC-41F9-B76D-39466599ABE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82703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2965F900-7EF3-4E8F-8DF2-CD007A447F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C3C19B39-819E-4CDD-BB54-89BF1367E1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9B6CAE7A-AD5C-46BB-95E4-FC82D2622A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2897E-1D65-44F4-9FE0-E47416305B6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00498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43799C7F-4FDC-4862-9F27-92643B4AAA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923DB98C-1E69-4A7A-9FB2-9A42E437B5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1AA5DD37-DF1A-45F8-8D3F-D0C376E702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76481-8FAD-4CD8-B82D-8B5311B187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249496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619B205-14D7-45EB-B6AE-56AD885075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FFCA550-1C88-4534-840E-8502E9B148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26A48F3-699D-4635-AA00-21E9545CA1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F1373-550F-497D-B3A0-935653F663F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271535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2B00AB9-DE7B-49A5-87CE-3015DFB178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CCC08CA-FEAB-442C-AEF6-9F4513B45A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67DE5EF-4E35-4D02-BD5C-8DE96FCEBF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FC986-1A53-4003-AD7C-4062FEEAAA5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508255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B64A6E74-BE8E-440A-8205-6BA7CC20BD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009D7B74-2F12-44CF-955B-B435B102E2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E04DCFB-2229-450B-817F-743992A814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9013E-E734-426E-94A7-03D0319418E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8239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6DEB345-5EE0-4B98-9670-A525428C48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9C5AF08-34D7-4402-BD65-185BB62400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E3A65334-D581-4D5E-92EB-D111C5B681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8AFC9-4E30-4E51-91B0-63CDBE669D9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044264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56BF7EA-1FE0-478B-B844-E48F94BB5C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EBDCE0AE-9377-48FD-9926-A94C3E32CA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DFC7438-10A9-4EA1-B783-7771754030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162FD-2AA1-4525-9E9D-C06C1789C1F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677714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D738A60C-9EF9-412E-95D5-1684B804BC9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FF02CA72-0179-4927-9F12-D72E015D74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6F0D65A4-BEF2-4ACE-8804-8D2404DAD51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0D715B-0650-428A-BD1A-8A506463E14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515456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olo e gra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grafico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19DE43D8-59C1-41F8-BA9A-6CA00E723A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0D818FB1-DE43-426A-BF78-27FF0CD5A3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5D6516A3-7C43-4E14-ADC1-389E3A4C0F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BBE3A-1928-4A93-9330-57A8F7F8BD7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175756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xmlns="" id="{31F74247-E2BD-4103-A941-D76CA5EF3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xmlns="" id="{1B9E5D30-5557-4437-A6FB-273E34206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xmlns="" id="{A386E81A-67AA-49B2-A39C-FED2D7427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74E97-1D44-4934-BFEC-964B55CB3E7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8054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xmlns="" id="{60ACBE86-8785-4B33-86D2-1EB6C320B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xmlns="" id="{A33C8A30-48B9-463C-9FAF-7E7232D9E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xmlns="" id="{EF9804FC-07B8-4AC9-8375-45D9E2519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CE226-FF6B-4BD3-B9B7-B1950A6C8DA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9405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xmlns="" id="{B66CDCB7-F1C8-4FFF-B6F2-DCD1BD1FE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xmlns="" id="{D70FD7F9-46EB-40D0-AA3B-0311F2340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xmlns="" id="{1DA85C5B-4E41-48CD-8051-CBAD9DF31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10140-2FA4-4ED5-8959-92B0E894DBE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528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xmlns="" id="{E7BC99A6-155B-443C-92B0-C353A135F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xmlns="" id="{C081046D-0FF1-4CC2-934C-019E5DEB0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xmlns="" id="{A4097980-FA9B-40D8-844B-61E9B3674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75E46-6611-46F5-9195-39936E81650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514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>
                <a16:creationId xmlns:a16="http://schemas.microsoft.com/office/drawing/2014/main" xmlns="" id="{F4A66D42-4EAA-4821-BCC1-60667E83B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egnaposto piè di pagina 4">
            <a:extLst>
              <a:ext uri="{FF2B5EF4-FFF2-40B4-BE49-F238E27FC236}">
                <a16:creationId xmlns:a16="http://schemas.microsoft.com/office/drawing/2014/main" xmlns="" id="{9778029C-9D6F-4664-B109-84A696589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5">
            <a:extLst>
              <a:ext uri="{FF2B5EF4-FFF2-40B4-BE49-F238E27FC236}">
                <a16:creationId xmlns:a16="http://schemas.microsoft.com/office/drawing/2014/main" xmlns="" id="{01E0875C-7BC5-4AD6-B967-707537CFC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33DF8-523B-47C5-9F41-1FCEC050FBD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30317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>
            <a:extLst>
              <a:ext uri="{FF2B5EF4-FFF2-40B4-BE49-F238E27FC236}">
                <a16:creationId xmlns:a16="http://schemas.microsoft.com/office/drawing/2014/main" xmlns="" id="{F00F0479-5C8B-473D-A8B0-BFFC6E3AF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piè di pagina 4">
            <a:extLst>
              <a:ext uri="{FF2B5EF4-FFF2-40B4-BE49-F238E27FC236}">
                <a16:creationId xmlns:a16="http://schemas.microsoft.com/office/drawing/2014/main" xmlns="" id="{1AA1CB41-0428-4B40-B765-937631B51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5">
            <a:extLst>
              <a:ext uri="{FF2B5EF4-FFF2-40B4-BE49-F238E27FC236}">
                <a16:creationId xmlns:a16="http://schemas.microsoft.com/office/drawing/2014/main" xmlns="" id="{3379DD2D-2F9E-4BB8-91FF-E72B2BAD3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498D2-E940-4EC7-ADD6-FDD01CA748A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405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>
            <a:extLst>
              <a:ext uri="{FF2B5EF4-FFF2-40B4-BE49-F238E27FC236}">
                <a16:creationId xmlns:a16="http://schemas.microsoft.com/office/drawing/2014/main" xmlns="" id="{D192AC02-7F86-40C3-B53B-321890C01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piè di pagina 4">
            <a:extLst>
              <a:ext uri="{FF2B5EF4-FFF2-40B4-BE49-F238E27FC236}">
                <a16:creationId xmlns:a16="http://schemas.microsoft.com/office/drawing/2014/main" xmlns="" id="{A23971EF-FA48-41C6-97C5-4522EF705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5">
            <a:extLst>
              <a:ext uri="{FF2B5EF4-FFF2-40B4-BE49-F238E27FC236}">
                <a16:creationId xmlns:a16="http://schemas.microsoft.com/office/drawing/2014/main" xmlns="" id="{F3F58FD8-7823-47C4-9AED-AD6F77B4E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4BFCD-98B8-484E-A7D9-9F7338C65CC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59518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xmlns="" id="{0C462F7B-824D-420F-BEF5-BA939EAE5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xmlns="" id="{71E2D7B7-088B-41E6-8578-35A5C3BA2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xmlns="" id="{9866A726-5D8E-4495-8C3C-EE0D85D74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FA5B4-A417-4D00-8D1D-E4B957FF006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60315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xmlns="" id="{8C7B40DF-6FC6-402B-AA0E-F5BB1835A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xmlns="" id="{23B204FD-A13D-42BC-A64B-4324AB693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xmlns="" id="{1E45B708-48D2-4C64-BB45-C92910A2F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E3BEA-ED63-474E-AB71-ECBC13F7972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4133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xmlns="" id="{8C6A0F90-3A1E-466E-833C-5B6C5B65D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xmlns="" id="{3D509B42-DB13-4121-BEDE-7743D10E3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xmlns="" id="{B62B4438-F00E-4F0B-BC8D-8C65994C5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C51E2-A424-490D-BACE-6B6492111C1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1687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xmlns="" id="{FFFB255E-F0C3-47AF-AA32-4A3AFED2A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xmlns="" id="{B0AD33F0-3578-41F4-8B8C-A2C8C87BC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xmlns="" id="{64A08558-D14C-4C94-AA4D-797B7DA14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3300A-BC9B-4BC4-9A4D-07E18117D9F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112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it-IT" noProof="0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xmlns="" id="{6AADA199-C404-4FFD-88AE-E7F47D5A7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xmlns="" id="{03DA1A27-09A0-48B7-A218-C631D16C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xmlns="" id="{6213E07C-0451-46E6-9E1C-CEA82332E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BFDC9-8C48-4892-860F-5EB3EF9DDAC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6068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xmlns="" id="{0035F6AD-CFDB-4BA4-8C12-C545C00CD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xmlns="" id="{9251EFE6-9882-4215-A992-0AA88B0D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xmlns="" id="{B4F890F7-8F74-44D0-AF9D-A242FA79E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6BCCF-B978-460E-BD07-726A5CE4C70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38572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BABBA91-37ED-41EA-9304-CFAE12E00C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337FFE90-1A2A-461A-8160-A4FA93C423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CFD22C4-9D24-49E9-B330-D7216867F6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A7C31-57B6-4792-B829-92E58D57248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9490557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4E090864-3322-4186-B430-EB3185037E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0A0903D6-01D0-4220-B845-BF03DB3E028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03265E57-E6A0-41E7-BEF2-8E0838049B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8E211-C094-4BAD-8E80-C58A3D077CF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172155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B13AED0C-8510-4C47-A501-510E3E8884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E108C6B4-2158-451C-93B9-AC5AB29343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000D01A-5019-4455-8E0A-EA91F63B12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05B6E-4DCA-46B3-AFE9-03208D4B8FD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679104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89772AF-6748-4261-9F5E-192569CE54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2494E6B-33A1-4BD6-A061-D9D0F96021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FBA061E-71E6-4CBC-8D22-E4B86A929E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F3C7E-C7DB-49A9-BD71-097B43E7FFA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5103269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CD77CF5F-2FAF-4D26-8B24-E7B246EC57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EE0904A6-1545-4345-A23C-73D3474E43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1EADD3C6-A6C9-4ADB-81DA-63D9433E61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226FD4-4D80-497C-B869-7AF864A474B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736986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3CB4D453-425E-4A88-911F-8BCAB5F565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80F2FD2E-690E-4481-B5DF-1B3BFD02A8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B2A33C47-1915-47A7-99E3-8888CF015F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1149B-B3EE-4371-99A0-6DDE80B26CA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2093505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09A12728-6731-439A-8D17-7A1E4E63A8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39855401-513D-4B81-9577-E80866A2D9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3BC74522-2F24-461F-8EDF-285BFDCA78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BE43C-8A57-4893-AD94-C7AACD5FE6A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6891401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EA13B5F-D971-4406-9D23-3EB5A21781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7422E7E-F74F-48AC-8B13-F9B1725246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261E4F2-1E3A-4C12-9D3E-C9F58B88DB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C37C6-2BCD-4A3A-A60F-C1514E0BEF1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57665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7D91736-B556-4331-8541-1E6546720D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1E082E3-6F9F-4135-B95A-EF80C26ED6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F55DE98-CC4A-457B-837D-D7564E20A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4A109-BF1C-4662-BC0E-55D1C407480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7662402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B7FB855-3D7D-4335-B978-8CB677FDB7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DB26ED76-5AD0-446D-81DB-CDD725EA15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E6D46DD0-E60B-4353-BA9E-CA666F1FD2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2F1ED-F7C5-4380-A38C-BD90CD70F25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6128453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F921AA38-3E1E-4827-BA22-5AF3C49002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31DD73DF-B195-454B-85C5-429300F647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C10D86D2-A035-4A91-B340-235F36B8C5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6FF74-9F62-4301-9196-261347638EC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3839247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4B8400D7-B1EA-4FAC-976F-0FDDD4CC0A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B7B99502-C6E3-4FE2-BA89-80D00E8F09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CD21D8A6-87CB-4E1C-B84D-31763297B2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7522D-8453-4900-9145-77A1DAA95C6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3135866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3B88BE-CBC7-41C5-A473-F043CD458BBC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678965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4AA049-E3E9-4E52-91C5-8A17BEF2797C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287362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6C5568-63F6-4A76-8254-DCE64639050D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430923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D8F7D6-9C79-4884-828E-6E37093380D8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4208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E0EBF6-CF62-4339-9881-C367DA03F1C5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919536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336BE85-84D0-4140-837E-B81028B1F703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690880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DFD5DA-3ACD-4AF6-83CF-636F3DAC59AA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468342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1CBF99-FBDB-4B38-9F65-BF7FCCD1EC92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411658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0F6388-CA78-4A67-9DB0-FFAF35498837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701536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6EBEAB-18DA-47E9-A579-01D4774F56E8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638927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A0E2FE9-8F55-4DE9-AC6A-135E20D2F1C3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247070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C97D1C-55FF-4672-98B2-9E68F69E4B8B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810468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2643E6A-E2D5-40A3-9E0B-CB3975669FFE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408085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2285601-2EBA-4A91-B105-1CF320BAF435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790661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253949-8E41-49F3-84B4-0E41E8E53805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280951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43A8B74-FEB7-4A06-B74C-C0B6A612E9D9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294403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87CA05-E9C7-4DD4-B352-4EAE13690C87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497830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65D86C-3B2D-46A9-9FD7-79B5CEE26765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835887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2D7EF3-1226-41E2-9BFF-F8B43BC1BAD0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221497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8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89F5B8-CB2E-4AA1-A124-8DA02B5C31C6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426896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42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6E7A82-4C85-4CED-8638-B470DA645FB3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67232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EFD2DBD-943A-4FEA-B0A3-28A5E54528A9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280567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Times New Roman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054B89-25A2-4E03-B722-5F6E0B2F90CF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0588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5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6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6E19B250-DC76-4CA9-BBF2-6F4A0CAFFC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92D393AA-C479-4074-ACC0-CF0AD527F0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373E1892-045B-4DC7-A570-30A9AE5B912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FF26B95A-8129-4816-A3F9-BC9F6D190B6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79E6CC4A-EEA3-4601-9E81-FC2CE81A79C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FA43810-A383-45F7-BC42-E88C499EA22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5" r:id="rId1"/>
    <p:sldLayoutId id="2147484626" r:id="rId2"/>
    <p:sldLayoutId id="2147484627" r:id="rId3"/>
    <p:sldLayoutId id="2147484628" r:id="rId4"/>
    <p:sldLayoutId id="2147484629" r:id="rId5"/>
    <p:sldLayoutId id="2147484630" r:id="rId6"/>
    <p:sldLayoutId id="2147484631" r:id="rId7"/>
    <p:sldLayoutId id="2147484632" r:id="rId8"/>
    <p:sldLayoutId id="2147484633" r:id="rId9"/>
    <p:sldLayoutId id="2147484634" r:id="rId10"/>
    <p:sldLayoutId id="2147484635" r:id="rId11"/>
    <p:sldLayoutId id="214748463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6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xmlns="" id="{98F1E3E0-6620-49A1-8B33-869C87004C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xmlns="" id="{35899C6A-6081-4499-A064-690B8932D9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05277A84-292E-4267-B741-5BCBF6ED6E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95D99AB1-D0F3-45DE-BCBB-C5E804B1BA4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D54C3908-0074-4133-B0A2-E8837FAC8C4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F896A5D-0BFB-44CC-B835-983B070D3D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49" r:id="rId1"/>
    <p:sldLayoutId id="2147484650" r:id="rId2"/>
    <p:sldLayoutId id="2147484651" r:id="rId3"/>
    <p:sldLayoutId id="2147484652" r:id="rId4"/>
    <p:sldLayoutId id="2147484653" r:id="rId5"/>
    <p:sldLayoutId id="2147484654" r:id="rId6"/>
    <p:sldLayoutId id="2147484655" r:id="rId7"/>
    <p:sldLayoutId id="2147484656" r:id="rId8"/>
    <p:sldLayoutId id="2147484657" r:id="rId9"/>
    <p:sldLayoutId id="2147484658" r:id="rId10"/>
    <p:sldLayoutId id="2147484659" r:id="rId11"/>
    <p:sldLayoutId id="2147484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6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xmlns="" id="{E2C9AA68-A45E-4E7C-ABBF-53357B50DD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xmlns="" id="{2F808985-8D40-4FD8-8B68-6D26D438B1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879FD308-4D40-4BA8-B06A-7FED5162B1A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4E55127B-603E-456F-9444-26A29EB2903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5773C598-69A3-4F10-A985-86B411BE57B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51DA212-A828-4B84-AFE7-ECA3CC23062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1" r:id="rId1"/>
    <p:sldLayoutId id="2147484662" r:id="rId2"/>
    <p:sldLayoutId id="2147484663" r:id="rId3"/>
    <p:sldLayoutId id="2147484664" r:id="rId4"/>
    <p:sldLayoutId id="2147484665" r:id="rId5"/>
    <p:sldLayoutId id="2147484666" r:id="rId6"/>
    <p:sldLayoutId id="2147484667" r:id="rId7"/>
    <p:sldLayoutId id="2147484668" r:id="rId8"/>
    <p:sldLayoutId id="2147484669" r:id="rId9"/>
    <p:sldLayoutId id="2147484670" r:id="rId10"/>
    <p:sldLayoutId id="2147484671" r:id="rId11"/>
    <p:sldLayoutId id="2147484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6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xmlns="" id="{9B070067-2A3C-4688-BB1E-CC93409F74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xmlns="" id="{DB284088-332A-4D91-B781-C7BAE94A0B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0330FCC-472F-4013-ADDD-FDDED46CFDA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98" r:id="rId1"/>
    <p:sldLayoutId id="2147484699" r:id="rId2"/>
    <p:sldLayoutId id="2147484700" r:id="rId3"/>
    <p:sldLayoutId id="2147484701" r:id="rId4"/>
    <p:sldLayoutId id="2147484702" r:id="rId5"/>
    <p:sldLayoutId id="2147484703" r:id="rId6"/>
    <p:sldLayoutId id="2147484704" r:id="rId7"/>
    <p:sldLayoutId id="2147484705" r:id="rId8"/>
    <p:sldLayoutId id="2147484706" r:id="rId9"/>
    <p:sldLayoutId id="2147484707" r:id="rId10"/>
    <p:sldLayoutId id="2147484708" r:id="rId11"/>
    <p:sldLayoutId id="214748470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xmlns="" id="{227C508C-53DF-4B3A-BA91-7E2905E95C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xmlns="" id="{69AA3C34-B663-412F-91C9-42B2DE4E78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5D90EB40-BC33-4402-BF96-6963EEBFCC9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1EB492AD-AFC2-4981-BB19-352DDDD81BD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15B25B43-D577-4E04-BC45-C647EA706B8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BDB0E748-B914-483C-AB31-E5D6BF65F27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23" r:id="rId1"/>
    <p:sldLayoutId id="2147484724" r:id="rId2"/>
    <p:sldLayoutId id="2147484725" r:id="rId3"/>
    <p:sldLayoutId id="2147484726" r:id="rId4"/>
    <p:sldLayoutId id="2147484727" r:id="rId5"/>
    <p:sldLayoutId id="2147484728" r:id="rId6"/>
    <p:sldLayoutId id="2147484729" r:id="rId7"/>
    <p:sldLayoutId id="2147484730" r:id="rId8"/>
    <p:sldLayoutId id="2147484731" r:id="rId9"/>
    <p:sldLayoutId id="2147484732" r:id="rId10"/>
    <p:sldLayoutId id="2147484733" r:id="rId11"/>
    <p:sldLayoutId id="2147484734" r:id="rId12"/>
    <p:sldLayoutId id="2147484735" r:id="rId13"/>
    <p:sldLayoutId id="2147484736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egnaposto titolo 1">
            <a:extLst>
              <a:ext uri="{FF2B5EF4-FFF2-40B4-BE49-F238E27FC236}">
                <a16:creationId xmlns:a16="http://schemas.microsoft.com/office/drawing/2014/main" xmlns="" id="{58303F96-43CD-46B3-8108-FCF6BFFD644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2291" name="Segnaposto testo 2">
            <a:extLst>
              <a:ext uri="{FF2B5EF4-FFF2-40B4-BE49-F238E27FC236}">
                <a16:creationId xmlns:a16="http://schemas.microsoft.com/office/drawing/2014/main" xmlns="" id="{13D548C0-9614-4D04-924A-D50B345359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xmlns="" id="{0C1CA54B-CAA0-4C22-A02C-A5FBDCACEC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xmlns="" id="{97DF2D9D-2A2F-4AFB-B0CF-19F547F7DA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xmlns="" id="{226E992E-03CA-4B9C-B1B4-11DC3C627C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5BEB980-4671-4C0C-A35E-419EFCD1FBD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49" r:id="rId1"/>
    <p:sldLayoutId id="2147484750" r:id="rId2"/>
    <p:sldLayoutId id="2147484751" r:id="rId3"/>
    <p:sldLayoutId id="2147484752" r:id="rId4"/>
    <p:sldLayoutId id="2147484753" r:id="rId5"/>
    <p:sldLayoutId id="2147484754" r:id="rId6"/>
    <p:sldLayoutId id="2147484755" r:id="rId7"/>
    <p:sldLayoutId id="2147484756" r:id="rId8"/>
    <p:sldLayoutId id="2147484757" r:id="rId9"/>
    <p:sldLayoutId id="2147484758" r:id="rId10"/>
    <p:sldLayoutId id="2147484759" r:id="rId11"/>
    <p:sldLayoutId id="2147484760" r:id="rId12"/>
    <p:sldLayoutId id="21474847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6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965F6763-AFA9-42C3-9A26-093D405362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xmlns="" id="{743E7EB7-021B-4F07-A577-BDE6A2EC95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5D1AD2C6-3EC0-43AF-910A-EFF46022561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ACF62ACE-FEB3-4A7D-A0D1-F388F2BD932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67FC3873-4EB5-48E1-99FE-ED73F130B96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B1D7238D-1BE6-48DB-8166-864D4B5AAF9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62" r:id="rId1"/>
    <p:sldLayoutId id="2147484763" r:id="rId2"/>
    <p:sldLayoutId id="2147484764" r:id="rId3"/>
    <p:sldLayoutId id="2147484765" r:id="rId4"/>
    <p:sldLayoutId id="2147484766" r:id="rId5"/>
    <p:sldLayoutId id="2147484767" r:id="rId6"/>
    <p:sldLayoutId id="2147484768" r:id="rId7"/>
    <p:sldLayoutId id="2147484769" r:id="rId8"/>
    <p:sldLayoutId id="2147484770" r:id="rId9"/>
    <p:sldLayoutId id="2147484771" r:id="rId10"/>
    <p:sldLayoutId id="2147484772" r:id="rId11"/>
    <p:sldLayoutId id="21474847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76"/>
            </a:gs>
            <a:gs pos="100000">
              <a:srgbClr val="0000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98CB0B4F-63F1-45B4-AFC2-326DCCA1D14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85445EC2-DE2B-4C28-93BC-02654474B0A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F4CE31B3-2F3F-4D37-BA88-1202FC6F8D2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433713-129C-4A95-9510-90E2B68987EA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3436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8" r:id="rId1"/>
    <p:sldLayoutId id="2147484799" r:id="rId2"/>
    <p:sldLayoutId id="2147484800" r:id="rId3"/>
    <p:sldLayoutId id="2147484801" r:id="rId4"/>
    <p:sldLayoutId id="2147484802" r:id="rId5"/>
    <p:sldLayoutId id="2147484803" r:id="rId6"/>
    <p:sldLayoutId id="2147484804" r:id="rId7"/>
    <p:sldLayoutId id="2147484805" r:id="rId8"/>
    <p:sldLayoutId id="2147484806" r:id="rId9"/>
    <p:sldLayoutId id="2147484807" r:id="rId10"/>
    <p:sldLayoutId id="2147484808" r:id="rId11"/>
    <p:sldLayoutId id="214748480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47"/>
            </a:gs>
            <a:gs pos="100000">
              <a:srgbClr val="00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solidFill>
                  <a:srgbClr val="000000"/>
                </a:solidFill>
                <a:latin typeface="Times" pitchFamily="18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rgbClr val="000000"/>
                </a:solidFill>
                <a:latin typeface="Times" pitchFamily="18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solidFill>
                  <a:srgbClr val="000000"/>
                </a:solidFill>
                <a:latin typeface="Times" pitchFamily="18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5AC10B-6116-4B85-9434-104549094302}" type="slidenum">
              <a:rPr kumimoji="0" lang="it-IT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83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1" r:id="rId1"/>
    <p:sldLayoutId id="2147484812" r:id="rId2"/>
    <p:sldLayoutId id="2147484813" r:id="rId3"/>
    <p:sldLayoutId id="2147484814" r:id="rId4"/>
    <p:sldLayoutId id="2147484815" r:id="rId5"/>
    <p:sldLayoutId id="2147484816" r:id="rId6"/>
    <p:sldLayoutId id="2147484817" r:id="rId7"/>
    <p:sldLayoutId id="2147484818" r:id="rId8"/>
    <p:sldLayoutId id="2147484819" r:id="rId9"/>
    <p:sldLayoutId id="2147484820" r:id="rId10"/>
    <p:sldLayoutId id="214748482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67.png"/><Relationship Id="rId4" Type="http://schemas.openxmlformats.org/officeDocument/2006/relationships/image" Target="../media/image6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73.emf"/><Relationship Id="rId4" Type="http://schemas.openxmlformats.org/officeDocument/2006/relationships/image" Target="../media/image72.e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emf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30">
            <a:extLst>
              <a:ext uri="{FF2B5EF4-FFF2-40B4-BE49-F238E27FC236}">
                <a16:creationId xmlns:a16="http://schemas.microsoft.com/office/drawing/2014/main" xmlns="" id="{56111367-5BCD-4F29-91BF-B9E274A0579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50825" y="3789363"/>
            <a:ext cx="8497888" cy="23764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it-IT" altLang="it-IT" b="1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it-IT" altLang="it-IT" b="1" dirty="0">
                <a:solidFill>
                  <a:srgbClr val="FFFF00"/>
                </a:solidFill>
              </a:rPr>
              <a:t>Francesco Donato </a:t>
            </a:r>
          </a:p>
          <a:p>
            <a:pPr>
              <a:lnSpc>
                <a:spcPct val="80000"/>
              </a:lnSpc>
            </a:pPr>
            <a:endParaRPr lang="it-IT" altLang="it-IT" sz="2800" b="1" dirty="0">
              <a:solidFill>
                <a:srgbClr val="66FF33"/>
              </a:solidFill>
            </a:endParaRPr>
          </a:p>
          <a:p>
            <a:pPr>
              <a:lnSpc>
                <a:spcPct val="80000"/>
              </a:lnSpc>
            </a:pPr>
            <a:r>
              <a:rPr lang="it-IT" altLang="it-IT" sz="2400" b="1" dirty="0">
                <a:solidFill>
                  <a:srgbClr val="FFFF00"/>
                </a:solidFill>
              </a:rPr>
              <a:t>Professore Ordinario di Igiene</a:t>
            </a:r>
          </a:p>
          <a:p>
            <a:pPr>
              <a:lnSpc>
                <a:spcPct val="80000"/>
              </a:lnSpc>
            </a:pPr>
            <a:r>
              <a:rPr lang="it-IT" altLang="it-IT" sz="2400" b="1" dirty="0">
                <a:solidFill>
                  <a:srgbClr val="FFFF00"/>
                </a:solidFill>
              </a:rPr>
              <a:t>Unità di Igiene, Epidemiologia e Sanità Pubblica </a:t>
            </a:r>
          </a:p>
          <a:p>
            <a:pPr>
              <a:lnSpc>
                <a:spcPct val="80000"/>
              </a:lnSpc>
            </a:pPr>
            <a:r>
              <a:rPr lang="it-IT" altLang="it-IT" sz="2400" b="1" dirty="0">
                <a:solidFill>
                  <a:srgbClr val="FFFF00"/>
                </a:solidFill>
              </a:rPr>
              <a:t>Università degli Studi di Brescia</a:t>
            </a:r>
          </a:p>
          <a:p>
            <a:pPr>
              <a:lnSpc>
                <a:spcPct val="80000"/>
              </a:lnSpc>
            </a:pPr>
            <a:endParaRPr lang="it-IT" altLang="it-IT" sz="2400" b="1" dirty="0">
              <a:solidFill>
                <a:srgbClr val="66FF33"/>
              </a:solidFill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xmlns="" id="{D91BEBEF-E1F2-4072-97FA-617EEB425F63}"/>
              </a:ext>
            </a:extLst>
          </p:cNvPr>
          <p:cNvSpPr txBox="1"/>
          <p:nvPr/>
        </p:nvSpPr>
        <p:spPr>
          <a:xfrm>
            <a:off x="611188" y="2424113"/>
            <a:ext cx="7777162" cy="13239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it-IT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L’evidenza scientifica su efficacia e sicurezza dei vaccini</a:t>
            </a:r>
          </a:p>
        </p:txBody>
      </p:sp>
      <p:pic>
        <p:nvPicPr>
          <p:cNvPr id="28677" name="Immagine 2">
            <a:extLst>
              <a:ext uri="{FF2B5EF4-FFF2-40B4-BE49-F238E27FC236}">
                <a16:creationId xmlns:a16="http://schemas.microsoft.com/office/drawing/2014/main" xmlns="" id="{AE0D08E4-73A1-44E7-B039-EBEDD673B2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825" y="260350"/>
            <a:ext cx="1639888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260350"/>
            <a:ext cx="6229233" cy="16790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olo 1">
            <a:extLst>
              <a:ext uri="{FF2B5EF4-FFF2-40B4-BE49-F238E27FC236}">
                <a16:creationId xmlns:a16="http://schemas.microsoft.com/office/drawing/2014/main" xmlns="" id="{AB1C1004-38ED-44D4-BD7C-CB85C0A31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88913"/>
            <a:ext cx="7772400" cy="1563687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t-IT" altLang="it-IT">
                <a:solidFill>
                  <a:srgbClr val="FFFF00"/>
                </a:solidFill>
              </a:rPr>
              <a:t>Come si forma l’evidenza in medicina </a:t>
            </a:r>
          </a:p>
        </p:txBody>
      </p:sp>
      <p:sp>
        <p:nvSpPr>
          <p:cNvPr id="30723" name="CasellaDiTesto 1">
            <a:extLst>
              <a:ext uri="{FF2B5EF4-FFF2-40B4-BE49-F238E27FC236}">
                <a16:creationId xmlns:a16="http://schemas.microsoft.com/office/drawing/2014/main" xmlns="" id="{0A05319A-F04E-479F-B069-263293277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530" y="2348880"/>
            <a:ext cx="846094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it-IT" altLang="it-IT" sz="2800" dirty="0">
                <a:solidFill>
                  <a:srgbClr val="00FFFF"/>
                </a:solidFill>
              </a:rPr>
              <a:t>Numero degli studi</a:t>
            </a:r>
            <a:r>
              <a:rPr lang="it-IT" altLang="it-IT" sz="2800" dirty="0">
                <a:solidFill>
                  <a:srgbClr val="00FF00"/>
                </a:solidFill>
              </a:rPr>
              <a:t>: </a:t>
            </a:r>
            <a:r>
              <a:rPr lang="it-IT" altLang="it-IT" sz="2800" dirty="0" smtClean="0">
                <a:solidFill>
                  <a:schemeClr val="bg1"/>
                </a:solidFill>
              </a:rPr>
              <a:t>c’è </a:t>
            </a:r>
            <a:r>
              <a:rPr lang="it-IT" altLang="it-IT" sz="2800" dirty="0">
                <a:solidFill>
                  <a:schemeClr val="bg1"/>
                </a:solidFill>
              </a:rPr>
              <a:t>un numero </a:t>
            </a:r>
            <a:r>
              <a:rPr lang="it-IT" altLang="it-IT" sz="2800" dirty="0" smtClean="0">
                <a:solidFill>
                  <a:schemeClr val="bg1"/>
                </a:solidFill>
              </a:rPr>
              <a:t>elevato di studi (di dimensioni adeguate) ?</a:t>
            </a:r>
            <a:endParaRPr lang="it-IT" altLang="it-IT" sz="2800" dirty="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</a:pPr>
            <a:r>
              <a:rPr lang="it-IT" altLang="it-IT" sz="2800" dirty="0">
                <a:solidFill>
                  <a:srgbClr val="00FFFF"/>
                </a:solidFill>
              </a:rPr>
              <a:t>Disegno degli studi</a:t>
            </a:r>
            <a:r>
              <a:rPr lang="it-IT" altLang="it-IT" sz="2800" dirty="0">
                <a:solidFill>
                  <a:schemeClr val="bg1"/>
                </a:solidFill>
              </a:rPr>
              <a:t>: gli studi condotti sono validi ?</a:t>
            </a:r>
          </a:p>
          <a:p>
            <a:pPr>
              <a:spcBef>
                <a:spcPct val="0"/>
              </a:spcBef>
            </a:pPr>
            <a:r>
              <a:rPr lang="it-IT" altLang="it-IT" sz="2800" dirty="0">
                <a:solidFill>
                  <a:srgbClr val="00FFFF"/>
                </a:solidFill>
              </a:rPr>
              <a:t>Coerenza dei risultati</a:t>
            </a:r>
            <a:r>
              <a:rPr lang="it-IT" altLang="it-IT" sz="2800" dirty="0">
                <a:solidFill>
                  <a:schemeClr val="bg1"/>
                </a:solidFill>
              </a:rPr>
              <a:t>: i risultati sono riproducibili in diverse popolazioni/gruppi/soggetti ? </a:t>
            </a:r>
          </a:p>
          <a:p>
            <a:pPr>
              <a:spcBef>
                <a:spcPct val="0"/>
              </a:spcBef>
            </a:pPr>
            <a:r>
              <a:rPr lang="it-IT" altLang="it-IT" sz="2800" dirty="0">
                <a:solidFill>
                  <a:srgbClr val="00FFFF"/>
                </a:solidFill>
              </a:rPr>
              <a:t>Nesso di causalità</a:t>
            </a:r>
            <a:r>
              <a:rPr lang="it-IT" altLang="it-IT" sz="2800" dirty="0">
                <a:solidFill>
                  <a:schemeClr val="bg1"/>
                </a:solidFill>
              </a:rPr>
              <a:t>: esiste una base biologica/ patogenetica/ clinica ?</a:t>
            </a:r>
          </a:p>
          <a:p>
            <a:pPr>
              <a:spcBef>
                <a:spcPct val="0"/>
              </a:spcBef>
            </a:pPr>
            <a:r>
              <a:rPr lang="it-IT" altLang="it-IT" sz="2800" dirty="0">
                <a:solidFill>
                  <a:srgbClr val="00FFFF"/>
                </a:solidFill>
              </a:rPr>
              <a:t>Sintesi dell’evidenza: </a:t>
            </a:r>
            <a:r>
              <a:rPr lang="it-IT" altLang="it-IT" sz="2800" dirty="0">
                <a:solidFill>
                  <a:schemeClr val="bg1"/>
                </a:solidFill>
              </a:rPr>
              <a:t>ci sono revisioni </a:t>
            </a:r>
            <a:r>
              <a:rPr lang="it-IT" altLang="it-IT" sz="2800" dirty="0" smtClean="0">
                <a:solidFill>
                  <a:schemeClr val="bg1"/>
                </a:solidFill>
              </a:rPr>
              <a:t>sistematiche o meta-analisi ?</a:t>
            </a:r>
            <a:endParaRPr lang="it-IT" altLang="it-IT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0992BD7C-35F4-4BCD-819C-4965FDD54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276872"/>
            <a:ext cx="7704856" cy="4104456"/>
          </a:xfrm>
          <a:ln>
            <a:noFill/>
          </a:ln>
        </p:spPr>
        <p:txBody>
          <a:bodyPr/>
          <a:lstStyle/>
          <a:p>
            <a:r>
              <a:rPr lang="it-IT" dirty="0">
                <a:solidFill>
                  <a:schemeClr val="bg1"/>
                </a:solidFill>
              </a:rPr>
              <a:t>Protezione del singolo</a:t>
            </a:r>
          </a:p>
          <a:p>
            <a:r>
              <a:rPr lang="it-IT" dirty="0">
                <a:solidFill>
                  <a:schemeClr val="bg1"/>
                </a:solidFill>
              </a:rPr>
              <a:t>Protezione della comunità</a:t>
            </a:r>
          </a:p>
          <a:p>
            <a:r>
              <a:rPr lang="it-IT" dirty="0">
                <a:solidFill>
                  <a:schemeClr val="bg1"/>
                </a:solidFill>
              </a:rPr>
              <a:t>Risposta immunitaria (titolo anticorpale)</a:t>
            </a:r>
          </a:p>
          <a:p>
            <a:r>
              <a:rPr lang="it-IT" dirty="0">
                <a:solidFill>
                  <a:schemeClr val="bg1"/>
                </a:solidFill>
              </a:rPr>
              <a:t>Protezione nei confronti dell’infezione</a:t>
            </a:r>
          </a:p>
          <a:p>
            <a:r>
              <a:rPr lang="it-IT" dirty="0">
                <a:solidFill>
                  <a:schemeClr val="bg1"/>
                </a:solidFill>
              </a:rPr>
              <a:t>Protezione nei confronti della </a:t>
            </a:r>
            <a:r>
              <a:rPr lang="it-IT" dirty="0" smtClean="0">
                <a:solidFill>
                  <a:schemeClr val="bg1"/>
                </a:solidFill>
              </a:rPr>
              <a:t>malattia</a:t>
            </a:r>
          </a:p>
          <a:p>
            <a:r>
              <a:rPr lang="it-IT" dirty="0" smtClean="0">
                <a:solidFill>
                  <a:schemeClr val="bg1"/>
                </a:solidFill>
              </a:rPr>
              <a:t>Protezione nei confronti delle complicanze della malattia</a:t>
            </a:r>
            <a:endParaRPr lang="it-IT" dirty="0">
              <a:solidFill>
                <a:schemeClr val="bg1"/>
              </a:solidFill>
            </a:endParaRPr>
          </a:p>
          <a:p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1475656" y="620688"/>
            <a:ext cx="583264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FFFF00"/>
                </a:solidFill>
              </a:rPr>
              <a:t>EFFICACIA VACCINALE </a:t>
            </a:r>
            <a:endParaRPr lang="it-IT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392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xmlns="" id="{38D9588A-681B-45F4-91D9-023DA64A817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24272" y="260648"/>
            <a:ext cx="8295456" cy="1184176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it-IT" altLang="it-IT" sz="3600" dirty="0">
                <a:solidFill>
                  <a:srgbClr val="FFFF00"/>
                </a:solidFill>
                <a:cs typeface="Times New Roman" panose="02020603050405020304" pitchFamily="18" charset="0"/>
              </a:rPr>
              <a:t>OBIETTIVI DELLA </a:t>
            </a:r>
            <a:r>
              <a:rPr lang="it-IT" altLang="it-IT" sz="3600" dirty="0" smtClean="0">
                <a:solidFill>
                  <a:srgbClr val="FFFF00"/>
                </a:solidFill>
                <a:cs typeface="Times New Roman" panose="02020603050405020304" pitchFamily="18" charset="0"/>
              </a:rPr>
              <a:t>VACCINAZIONE IN AMBITO DI COMUNITA’ </a:t>
            </a:r>
            <a:endParaRPr lang="it-IT" altLang="it-IT" sz="3600" dirty="0">
              <a:solidFill>
                <a:srgbClr val="FFFF00"/>
              </a:solidFill>
            </a:endParaRP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xmlns="" id="{06CFDA37-C65C-4188-BCDC-B4339F77473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96850" y="2132856"/>
            <a:ext cx="8750300" cy="4464050"/>
          </a:xfrm>
        </p:spPr>
        <p:txBody>
          <a:bodyPr/>
          <a:lstStyle/>
          <a:p>
            <a:pPr algn="l" eaLnBrk="1" hangingPunct="1">
              <a:buFontTx/>
              <a:buChar char="•"/>
            </a:pPr>
            <a:r>
              <a:rPr lang="it-IT" altLang="it-IT" sz="2000" dirty="0">
                <a:solidFill>
                  <a:schemeClr val="bg1"/>
                </a:solidFill>
              </a:rPr>
              <a:t> </a:t>
            </a:r>
            <a:r>
              <a:rPr lang="it-IT" altLang="it-IT" sz="2800" b="1" dirty="0">
                <a:solidFill>
                  <a:srgbClr val="FFFF00"/>
                </a:solidFill>
              </a:rPr>
              <a:t>Controllo</a:t>
            </a:r>
            <a:r>
              <a:rPr lang="it-IT" altLang="it-IT" sz="2800" dirty="0">
                <a:solidFill>
                  <a:schemeClr val="bg1"/>
                </a:solidFill>
              </a:rPr>
              <a:t>: l’incidenza della malattia è ridotta a livelli accettabili in ambito locale; </a:t>
            </a:r>
            <a:r>
              <a:rPr lang="it-IT" altLang="it-IT" sz="2800" u="sng" dirty="0">
                <a:solidFill>
                  <a:schemeClr val="bg1"/>
                </a:solidFill>
              </a:rPr>
              <a:t>sono necessari interventi continui</a:t>
            </a:r>
            <a:r>
              <a:rPr lang="it-IT" altLang="it-IT" sz="2800" dirty="0">
                <a:solidFill>
                  <a:schemeClr val="bg1"/>
                </a:solidFill>
              </a:rPr>
              <a:t> per mantenere il controllo (</a:t>
            </a:r>
            <a:r>
              <a:rPr lang="it-IT" altLang="it-IT" sz="2800" dirty="0">
                <a:solidFill>
                  <a:srgbClr val="00FF00"/>
                </a:solidFill>
              </a:rPr>
              <a:t>es. malattie diarroiche</a:t>
            </a:r>
            <a:r>
              <a:rPr lang="it-IT" altLang="it-IT" sz="2800" dirty="0">
                <a:solidFill>
                  <a:schemeClr val="bg1"/>
                </a:solidFill>
              </a:rPr>
              <a:t>).</a:t>
            </a:r>
          </a:p>
          <a:p>
            <a:pPr algn="l" eaLnBrk="1" hangingPunct="1">
              <a:buFontTx/>
              <a:buChar char="•"/>
            </a:pPr>
            <a:r>
              <a:rPr lang="it-IT" altLang="it-IT" sz="2800" dirty="0">
                <a:solidFill>
                  <a:schemeClr val="bg1"/>
                </a:solidFill>
              </a:rPr>
              <a:t> </a:t>
            </a:r>
            <a:r>
              <a:rPr lang="it-IT" altLang="it-IT" sz="2800" b="1" dirty="0">
                <a:solidFill>
                  <a:srgbClr val="FFFF00"/>
                </a:solidFill>
              </a:rPr>
              <a:t>Eliminazione</a:t>
            </a:r>
            <a:r>
              <a:rPr lang="it-IT" altLang="it-IT" sz="2800" dirty="0">
                <a:solidFill>
                  <a:schemeClr val="bg1"/>
                </a:solidFill>
              </a:rPr>
              <a:t>: l’incidenza della malattia o infezione è azzerata in una definita area geografica; </a:t>
            </a:r>
            <a:r>
              <a:rPr lang="it-IT" altLang="it-IT" sz="2800" u="sng" dirty="0">
                <a:solidFill>
                  <a:schemeClr val="bg1"/>
                </a:solidFill>
              </a:rPr>
              <a:t>sono necessari interventi continui</a:t>
            </a:r>
            <a:r>
              <a:rPr lang="it-IT" altLang="it-IT" sz="2800" dirty="0">
                <a:solidFill>
                  <a:schemeClr val="bg1"/>
                </a:solidFill>
              </a:rPr>
              <a:t> per mantenere l’eliminazione </a:t>
            </a:r>
            <a:r>
              <a:rPr lang="it-IT" altLang="it-IT" sz="2800" dirty="0">
                <a:solidFill>
                  <a:srgbClr val="00FF00"/>
                </a:solidFill>
              </a:rPr>
              <a:t>(es:  poliomielite, </a:t>
            </a:r>
            <a:r>
              <a:rPr lang="it-IT" altLang="it-IT" sz="2800" dirty="0" smtClean="0">
                <a:solidFill>
                  <a:srgbClr val="00FF00"/>
                </a:solidFill>
              </a:rPr>
              <a:t>morbillo)</a:t>
            </a:r>
            <a:endParaRPr lang="it-IT" altLang="it-IT" sz="2800" dirty="0">
              <a:solidFill>
                <a:srgbClr val="00FF00"/>
              </a:solidFill>
            </a:endParaRPr>
          </a:p>
          <a:p>
            <a:pPr algn="l" eaLnBrk="1" hangingPunct="1">
              <a:buFontTx/>
              <a:buChar char="•"/>
            </a:pPr>
            <a:r>
              <a:rPr lang="it-IT" altLang="it-IT" sz="2800" dirty="0">
                <a:solidFill>
                  <a:schemeClr val="bg1"/>
                </a:solidFill>
              </a:rPr>
              <a:t> </a:t>
            </a:r>
            <a:r>
              <a:rPr lang="it-IT" altLang="it-IT" sz="2800" b="1" dirty="0">
                <a:solidFill>
                  <a:srgbClr val="FFFF00"/>
                </a:solidFill>
              </a:rPr>
              <a:t>Eradicazione</a:t>
            </a:r>
            <a:r>
              <a:rPr lang="it-IT" altLang="it-IT" sz="2800" dirty="0">
                <a:solidFill>
                  <a:schemeClr val="bg1"/>
                </a:solidFill>
              </a:rPr>
              <a:t>: l’incidenza dell’infezione è azzerata a livello mondiale in modo permanente; </a:t>
            </a:r>
            <a:r>
              <a:rPr lang="it-IT" altLang="it-IT" sz="2800" u="sng" dirty="0">
                <a:solidFill>
                  <a:schemeClr val="bg1"/>
                </a:solidFill>
              </a:rPr>
              <a:t>non</a:t>
            </a:r>
            <a:r>
              <a:rPr lang="it-IT" altLang="it-IT" sz="2800" dirty="0">
                <a:solidFill>
                  <a:schemeClr val="bg1"/>
                </a:solidFill>
              </a:rPr>
              <a:t> sono necessari interventi continui </a:t>
            </a:r>
            <a:r>
              <a:rPr lang="it-IT" altLang="it-IT" sz="2800" dirty="0">
                <a:solidFill>
                  <a:srgbClr val="00FF00"/>
                </a:solidFill>
              </a:rPr>
              <a:t>(es. vaiolo)</a:t>
            </a:r>
            <a:endParaRPr lang="it-IT" altLang="it-IT" sz="24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6423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107504" y="312450"/>
            <a:ext cx="8780512" cy="844944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it-IT" sz="3600" dirty="0" smtClean="0">
                <a:solidFill>
                  <a:srgbClr val="FFFF00"/>
                </a:solidFill>
              </a:rPr>
              <a:t>Gli studi </a:t>
            </a:r>
            <a:r>
              <a:rPr lang="it-IT" sz="3600" dirty="0">
                <a:solidFill>
                  <a:srgbClr val="FFFF00"/>
                </a:solidFill>
              </a:rPr>
              <a:t>di efficacia di un vaccino </a:t>
            </a:r>
          </a:p>
        </p:txBody>
      </p:sp>
      <p:sp>
        <p:nvSpPr>
          <p:cNvPr id="2" name="Triangolo isoscele 1">
            <a:extLst>
              <a:ext uri="{FF2B5EF4-FFF2-40B4-BE49-F238E27FC236}">
                <a16:creationId xmlns:a16="http://schemas.microsoft.com/office/drawing/2014/main" xmlns="" id="{E9501225-9020-4F48-BD34-87057D473E7C}"/>
              </a:ext>
            </a:extLst>
          </p:cNvPr>
          <p:cNvSpPr/>
          <p:nvPr/>
        </p:nvSpPr>
        <p:spPr>
          <a:xfrm>
            <a:off x="971600" y="1628800"/>
            <a:ext cx="7272808" cy="5040560"/>
          </a:xfrm>
          <a:prstGeom prst="triangl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Segnaposto contenuto 5">
            <a:extLst>
              <a:ext uri="{FF2B5EF4-FFF2-40B4-BE49-F238E27FC236}">
                <a16:creationId xmlns:a16="http://schemas.microsoft.com/office/drawing/2014/main" xmlns="" id="{C916905C-E105-4093-800E-6D694D2A752F}"/>
              </a:ext>
            </a:extLst>
          </p:cNvPr>
          <p:cNvSpPr txBox="1">
            <a:spLocks/>
          </p:cNvSpPr>
          <p:nvPr/>
        </p:nvSpPr>
        <p:spPr bwMode="auto">
          <a:xfrm>
            <a:off x="3582144" y="2240868"/>
            <a:ext cx="1944216" cy="1224136"/>
          </a:xfrm>
          <a:prstGeom prst="rect">
            <a:avLst/>
          </a:prstGeom>
          <a:solidFill>
            <a:schemeClr val="accent2"/>
          </a:solidFill>
          <a:ln>
            <a:solidFill>
              <a:srgbClr val="FFFF00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it-IT" sz="2400" kern="0" dirty="0">
                <a:solidFill>
                  <a:schemeClr val="bg1"/>
                </a:solidFill>
              </a:rPr>
              <a:t>Trial clinici, di comunità, sul campo</a:t>
            </a:r>
          </a:p>
        </p:txBody>
      </p:sp>
      <p:sp>
        <p:nvSpPr>
          <p:cNvPr id="8" name="Segnaposto contenuto 5">
            <a:extLst>
              <a:ext uri="{FF2B5EF4-FFF2-40B4-BE49-F238E27FC236}">
                <a16:creationId xmlns:a16="http://schemas.microsoft.com/office/drawing/2014/main" xmlns="" id="{FA30F504-190C-4167-8E13-848585E04C74}"/>
              </a:ext>
            </a:extLst>
          </p:cNvPr>
          <p:cNvSpPr txBox="1">
            <a:spLocks/>
          </p:cNvSpPr>
          <p:nvPr/>
        </p:nvSpPr>
        <p:spPr bwMode="auto">
          <a:xfrm>
            <a:off x="2627784" y="4077072"/>
            <a:ext cx="4149080" cy="437243"/>
          </a:xfrm>
          <a:prstGeom prst="rect">
            <a:avLst/>
          </a:prstGeom>
          <a:solidFill>
            <a:schemeClr val="accent2"/>
          </a:solidFill>
          <a:ln>
            <a:solidFill>
              <a:srgbClr val="FFFF00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it-IT" sz="2400" kern="0" dirty="0">
                <a:solidFill>
                  <a:schemeClr val="bg1"/>
                </a:solidFill>
              </a:rPr>
              <a:t>Studi di coorte, caso-controllo</a:t>
            </a:r>
          </a:p>
        </p:txBody>
      </p:sp>
      <p:sp>
        <p:nvSpPr>
          <p:cNvPr id="9" name="Segnaposto contenuto 5">
            <a:extLst>
              <a:ext uri="{FF2B5EF4-FFF2-40B4-BE49-F238E27FC236}">
                <a16:creationId xmlns:a16="http://schemas.microsoft.com/office/drawing/2014/main" xmlns="" id="{66DF6292-0FBE-45EE-B19F-B0B5B55C985C}"/>
              </a:ext>
            </a:extLst>
          </p:cNvPr>
          <p:cNvSpPr txBox="1">
            <a:spLocks/>
          </p:cNvSpPr>
          <p:nvPr/>
        </p:nvSpPr>
        <p:spPr bwMode="auto">
          <a:xfrm>
            <a:off x="2250841" y="5174041"/>
            <a:ext cx="4714325" cy="432048"/>
          </a:xfrm>
          <a:prstGeom prst="rect">
            <a:avLst/>
          </a:prstGeom>
          <a:solidFill>
            <a:schemeClr val="accent2"/>
          </a:solidFill>
          <a:ln>
            <a:solidFill>
              <a:srgbClr val="FFFF00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it-IT" sz="2400" kern="0" dirty="0">
                <a:solidFill>
                  <a:schemeClr val="bg1"/>
                </a:solidFill>
              </a:rPr>
              <a:t>Casistiche cliniche</a:t>
            </a:r>
          </a:p>
        </p:txBody>
      </p:sp>
      <p:sp>
        <p:nvSpPr>
          <p:cNvPr id="10" name="Segnaposto contenuto 5">
            <a:extLst>
              <a:ext uri="{FF2B5EF4-FFF2-40B4-BE49-F238E27FC236}">
                <a16:creationId xmlns:a16="http://schemas.microsoft.com/office/drawing/2014/main" xmlns="" id="{0F09B0DB-F08E-4DE5-9A9C-795FFFBC3511}"/>
              </a:ext>
            </a:extLst>
          </p:cNvPr>
          <p:cNvSpPr txBox="1">
            <a:spLocks/>
          </p:cNvSpPr>
          <p:nvPr/>
        </p:nvSpPr>
        <p:spPr bwMode="auto">
          <a:xfrm>
            <a:off x="1619672" y="6080287"/>
            <a:ext cx="5904656" cy="445057"/>
          </a:xfrm>
          <a:prstGeom prst="rect">
            <a:avLst/>
          </a:prstGeom>
          <a:solidFill>
            <a:schemeClr val="accent2"/>
          </a:solidFill>
          <a:ln>
            <a:solidFill>
              <a:srgbClr val="FFFF00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it-IT" sz="2400" kern="0" dirty="0">
                <a:solidFill>
                  <a:schemeClr val="bg1"/>
                </a:solidFill>
              </a:rPr>
              <a:t>Studi </a:t>
            </a:r>
            <a:r>
              <a:rPr lang="it-IT" sz="2400" kern="0" dirty="0" smtClean="0">
                <a:solidFill>
                  <a:schemeClr val="bg1"/>
                </a:solidFill>
              </a:rPr>
              <a:t>«ecologici» (</a:t>
            </a:r>
            <a:r>
              <a:rPr lang="it-IT" sz="2400" kern="0" dirty="0">
                <a:solidFill>
                  <a:schemeClr val="bg1"/>
                </a:solidFill>
              </a:rPr>
              <a:t>geografici e temporali)</a:t>
            </a:r>
          </a:p>
        </p:txBody>
      </p:sp>
      <p:sp>
        <p:nvSpPr>
          <p:cNvPr id="13" name="Freccia in giù 12">
            <a:extLst>
              <a:ext uri="{FF2B5EF4-FFF2-40B4-BE49-F238E27FC236}">
                <a16:creationId xmlns:a16="http://schemas.microsoft.com/office/drawing/2014/main" xmlns="" id="{55076DF3-0288-44E1-8703-86973FBF9C59}"/>
              </a:ext>
            </a:extLst>
          </p:cNvPr>
          <p:cNvSpPr/>
          <p:nvPr/>
        </p:nvSpPr>
        <p:spPr>
          <a:xfrm rot="10800000">
            <a:off x="8136904" y="1644577"/>
            <a:ext cx="899592" cy="50405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xmlns="" id="{E78F1079-1835-4573-B442-DF53B2EB066A}"/>
              </a:ext>
            </a:extLst>
          </p:cNvPr>
          <p:cNvSpPr txBox="1"/>
          <p:nvPr/>
        </p:nvSpPr>
        <p:spPr>
          <a:xfrm>
            <a:off x="8334018" y="2420888"/>
            <a:ext cx="553998" cy="379727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it-IT" b="1" dirty="0"/>
              <a:t>FORZA DELL’EVIDENZA</a:t>
            </a:r>
          </a:p>
        </p:txBody>
      </p:sp>
    </p:spTree>
    <p:extLst>
      <p:ext uri="{BB962C8B-B14F-4D97-AF65-F5344CB8AC3E}">
        <p14:creationId xmlns:p14="http://schemas.microsoft.com/office/powerpoint/2010/main" val="2044315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Text Box 2">
            <a:extLst>
              <a:ext uri="{FF2B5EF4-FFF2-40B4-BE49-F238E27FC236}">
                <a16:creationId xmlns:a16="http://schemas.microsoft.com/office/drawing/2014/main" xmlns="" id="{33148CD2-9682-4A45-B326-0A45B7E34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15888"/>
            <a:ext cx="8512175" cy="57943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b="1">
                <a:solidFill>
                  <a:srgbClr val="FFFF00"/>
                </a:solidFill>
                <a:latin typeface="Times New Roman" panose="02020603050405020304" pitchFamily="18" charset="0"/>
              </a:rPr>
              <a:t>STUDI EPIDEMIOLOGICI SPERIMENTALI</a:t>
            </a:r>
          </a:p>
        </p:txBody>
      </p:sp>
      <p:sp>
        <p:nvSpPr>
          <p:cNvPr id="208899" name="Text Box 3">
            <a:extLst>
              <a:ext uri="{FF2B5EF4-FFF2-40B4-BE49-F238E27FC236}">
                <a16:creationId xmlns:a16="http://schemas.microsoft.com/office/drawing/2014/main" xmlns="" id="{3D735A98-C5EF-4402-954E-A5D3A68C7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1066800"/>
            <a:ext cx="2590800" cy="46672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2400" b="1">
                <a:solidFill>
                  <a:srgbClr val="000000"/>
                </a:solidFill>
                <a:latin typeface="Times New Roman" panose="02020603050405020304" pitchFamily="18" charset="0"/>
              </a:rPr>
              <a:t>Trial preventivi</a:t>
            </a:r>
          </a:p>
        </p:txBody>
      </p:sp>
      <p:grpSp>
        <p:nvGrpSpPr>
          <p:cNvPr id="208900" name="Group 4">
            <a:extLst>
              <a:ext uri="{FF2B5EF4-FFF2-40B4-BE49-F238E27FC236}">
                <a16:creationId xmlns:a16="http://schemas.microsoft.com/office/drawing/2014/main" xmlns="" id="{4B4DDE6A-01A8-4F7A-9E6D-2BED4685FE7D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1124744"/>
            <a:ext cx="2971800" cy="4540250"/>
            <a:chOff x="480" y="768"/>
            <a:chExt cx="1872" cy="2860"/>
          </a:xfrm>
        </p:grpSpPr>
        <p:sp>
          <p:nvSpPr>
            <p:cNvPr id="34854" name="Text Box 5">
              <a:extLst>
                <a:ext uri="{FF2B5EF4-FFF2-40B4-BE49-F238E27FC236}">
                  <a16:creationId xmlns:a16="http://schemas.microsoft.com/office/drawing/2014/main" xmlns="" id="{AE9831C2-72CC-4858-9FE0-B369C7E6D8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" y="768"/>
              <a:ext cx="1392" cy="523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2400" b="1" dirty="0" smtClean="0">
                  <a:solidFill>
                    <a:srgbClr val="FF3300"/>
                  </a:solidFill>
                  <a:latin typeface="Times New Roman" panose="02020603050405020304" pitchFamily="18" charset="0"/>
                </a:rPr>
                <a:t>Trial rand. contr. (RCT)</a:t>
              </a:r>
              <a:endParaRPr lang="it-IT" altLang="it-IT" sz="2400" b="1" dirty="0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5" name="Line 6">
              <a:extLst>
                <a:ext uri="{FF2B5EF4-FFF2-40B4-BE49-F238E27FC236}">
                  <a16:creationId xmlns:a16="http://schemas.microsoft.com/office/drawing/2014/main" xmlns="" id="{0EE7220F-D501-4F4C-AAAD-9D57985518C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92" y="1291"/>
              <a:ext cx="7" cy="581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grpSp>
          <p:nvGrpSpPr>
            <p:cNvPr id="34856" name="Group 7">
              <a:extLst>
                <a:ext uri="{FF2B5EF4-FFF2-40B4-BE49-F238E27FC236}">
                  <a16:creationId xmlns:a16="http://schemas.microsoft.com/office/drawing/2014/main" xmlns="" id="{E848AD09-6F09-4C25-9D6F-D5A1F86E0C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8" y="1680"/>
              <a:ext cx="768" cy="1200"/>
              <a:chOff x="528" y="1680"/>
              <a:chExt cx="768" cy="1200"/>
            </a:xfrm>
          </p:grpSpPr>
          <p:grpSp>
            <p:nvGrpSpPr>
              <p:cNvPr id="34874" name="Group 8">
                <a:extLst>
                  <a:ext uri="{FF2B5EF4-FFF2-40B4-BE49-F238E27FC236}">
                    <a16:creationId xmlns:a16="http://schemas.microsoft.com/office/drawing/2014/main" xmlns="" id="{FE23DC64-E97A-407F-BA33-34CB1CF49EC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28" y="2016"/>
                <a:ext cx="768" cy="864"/>
                <a:chOff x="528" y="2016"/>
                <a:chExt cx="768" cy="864"/>
              </a:xfrm>
            </p:grpSpPr>
            <p:sp>
              <p:nvSpPr>
                <p:cNvPr id="34876" name="Rectangle 9">
                  <a:extLst>
                    <a:ext uri="{FF2B5EF4-FFF2-40B4-BE49-F238E27FC236}">
                      <a16:creationId xmlns:a16="http://schemas.microsoft.com/office/drawing/2014/main" xmlns="" id="{367092D4-F3C7-4F1D-857C-165055FC7B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77" y="2504"/>
                  <a:ext cx="73" cy="301"/>
                </a:xfrm>
                <a:prstGeom prst="rect">
                  <a:avLst/>
                </a:prstGeom>
                <a:solidFill>
                  <a:srgbClr val="FFCC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77" name="Rectangle 10">
                  <a:extLst>
                    <a:ext uri="{FF2B5EF4-FFF2-40B4-BE49-F238E27FC236}">
                      <a16:creationId xmlns:a16="http://schemas.microsoft.com/office/drawing/2014/main" xmlns="" id="{6B755705-ADF4-4721-9BC3-A2A18495B33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38" y="2504"/>
                  <a:ext cx="73" cy="301"/>
                </a:xfrm>
                <a:prstGeom prst="rect">
                  <a:avLst/>
                </a:prstGeom>
                <a:solidFill>
                  <a:srgbClr val="FFCC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78" name="Rectangle 11">
                  <a:extLst>
                    <a:ext uri="{FF2B5EF4-FFF2-40B4-BE49-F238E27FC236}">
                      <a16:creationId xmlns:a16="http://schemas.microsoft.com/office/drawing/2014/main" xmlns="" id="{70C7536A-9F62-46D6-8E9E-D34542961B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7" y="2504"/>
                  <a:ext cx="73" cy="301"/>
                </a:xfrm>
                <a:prstGeom prst="rect">
                  <a:avLst/>
                </a:prstGeom>
                <a:solidFill>
                  <a:srgbClr val="FFCC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79" name="Rectangle 12">
                  <a:extLst>
                    <a:ext uri="{FF2B5EF4-FFF2-40B4-BE49-F238E27FC236}">
                      <a16:creationId xmlns:a16="http://schemas.microsoft.com/office/drawing/2014/main" xmlns="" id="{86FDF71A-AC8A-4992-9A6E-6CDC6E7A1A4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40" y="2129"/>
                  <a:ext cx="73" cy="300"/>
                </a:xfrm>
                <a:prstGeom prst="rect">
                  <a:avLst/>
                </a:prstGeom>
                <a:solidFill>
                  <a:srgbClr val="FFCC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80" name="Rectangle 13">
                  <a:extLst>
                    <a:ext uri="{FF2B5EF4-FFF2-40B4-BE49-F238E27FC236}">
                      <a16:creationId xmlns:a16="http://schemas.microsoft.com/office/drawing/2014/main" xmlns="" id="{15F2D71A-C197-49CD-84F3-806214AA88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7" y="2129"/>
                  <a:ext cx="73" cy="300"/>
                </a:xfrm>
                <a:prstGeom prst="rect">
                  <a:avLst/>
                </a:prstGeom>
                <a:solidFill>
                  <a:srgbClr val="FFCC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81" name="Rectangle 14">
                  <a:extLst>
                    <a:ext uri="{FF2B5EF4-FFF2-40B4-BE49-F238E27FC236}">
                      <a16:creationId xmlns:a16="http://schemas.microsoft.com/office/drawing/2014/main" xmlns="" id="{F64802BB-551A-4473-92DD-B0CBAB335E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74" y="2091"/>
                  <a:ext cx="73" cy="301"/>
                </a:xfrm>
                <a:prstGeom prst="rect">
                  <a:avLst/>
                </a:prstGeom>
                <a:solidFill>
                  <a:srgbClr val="FFCC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82" name="Rectangle 15">
                  <a:extLst>
                    <a:ext uri="{FF2B5EF4-FFF2-40B4-BE49-F238E27FC236}">
                      <a16:creationId xmlns:a16="http://schemas.microsoft.com/office/drawing/2014/main" xmlns="" id="{F5F6B258-163C-41F9-BDDC-426A14ADC45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8" y="2016"/>
                  <a:ext cx="768" cy="864"/>
                </a:xfrm>
                <a:prstGeom prst="rect">
                  <a:avLst/>
                </a:prstGeom>
                <a:noFill/>
                <a:ln w="63500">
                  <a:solidFill>
                    <a:srgbClr val="FFCC66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4875" name="Text Box 16">
                <a:extLst>
                  <a:ext uri="{FF2B5EF4-FFF2-40B4-BE49-F238E27FC236}">
                    <a16:creationId xmlns:a16="http://schemas.microsoft.com/office/drawing/2014/main" xmlns="" id="{651649F8-C21D-4EA9-9071-9223422FBA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16" y="1680"/>
                <a:ext cx="24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2000" b="1">
                    <a:solidFill>
                      <a:srgbClr val="FFCC66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</p:grpSp>
        <p:grpSp>
          <p:nvGrpSpPr>
            <p:cNvPr id="34857" name="Group 17">
              <a:extLst>
                <a:ext uri="{FF2B5EF4-FFF2-40B4-BE49-F238E27FC236}">
                  <a16:creationId xmlns:a16="http://schemas.microsoft.com/office/drawing/2014/main" xmlns="" id="{9471A53B-533C-4674-98E6-9AC00524A61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88" y="1680"/>
              <a:ext cx="768" cy="1200"/>
              <a:chOff x="1488" y="1680"/>
              <a:chExt cx="768" cy="1200"/>
            </a:xfrm>
          </p:grpSpPr>
          <p:grpSp>
            <p:nvGrpSpPr>
              <p:cNvPr id="34865" name="Group 18">
                <a:extLst>
                  <a:ext uri="{FF2B5EF4-FFF2-40B4-BE49-F238E27FC236}">
                    <a16:creationId xmlns:a16="http://schemas.microsoft.com/office/drawing/2014/main" xmlns="" id="{25AB5161-371C-4C74-BFA0-34FF4EC1ECE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88" y="2016"/>
                <a:ext cx="768" cy="864"/>
                <a:chOff x="1488" y="2016"/>
                <a:chExt cx="768" cy="864"/>
              </a:xfrm>
            </p:grpSpPr>
            <p:sp>
              <p:nvSpPr>
                <p:cNvPr id="34867" name="Rectangle 19">
                  <a:extLst>
                    <a:ext uri="{FF2B5EF4-FFF2-40B4-BE49-F238E27FC236}">
                      <a16:creationId xmlns:a16="http://schemas.microsoft.com/office/drawing/2014/main" xmlns="" id="{62AB0899-F9A4-4516-B684-D5784438772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37" y="2504"/>
                  <a:ext cx="73" cy="301"/>
                </a:xfrm>
                <a:prstGeom prst="rect">
                  <a:avLst/>
                </a:prstGeom>
                <a:solidFill>
                  <a:srgbClr val="FF9933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68" name="Rectangle 20">
                  <a:extLst>
                    <a:ext uri="{FF2B5EF4-FFF2-40B4-BE49-F238E27FC236}">
                      <a16:creationId xmlns:a16="http://schemas.microsoft.com/office/drawing/2014/main" xmlns="" id="{C24E72F6-6C7C-4A84-BAC2-109578425B4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98" y="2504"/>
                  <a:ext cx="73" cy="301"/>
                </a:xfrm>
                <a:prstGeom prst="rect">
                  <a:avLst/>
                </a:prstGeom>
                <a:solidFill>
                  <a:srgbClr val="FF9933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69" name="Rectangle 21">
                  <a:extLst>
                    <a:ext uri="{FF2B5EF4-FFF2-40B4-BE49-F238E27FC236}">
                      <a16:creationId xmlns:a16="http://schemas.microsoft.com/office/drawing/2014/main" xmlns="" id="{09A067C7-33D6-4082-BA84-2127D4204E3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17" y="2504"/>
                  <a:ext cx="73" cy="301"/>
                </a:xfrm>
                <a:prstGeom prst="rect">
                  <a:avLst/>
                </a:prstGeom>
                <a:solidFill>
                  <a:srgbClr val="FF9933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70" name="Rectangle 22">
                  <a:extLst>
                    <a:ext uri="{FF2B5EF4-FFF2-40B4-BE49-F238E27FC236}">
                      <a16:creationId xmlns:a16="http://schemas.microsoft.com/office/drawing/2014/main" xmlns="" id="{D137AD0B-0634-42C8-827D-D54F4390DE6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" y="2129"/>
                  <a:ext cx="73" cy="300"/>
                </a:xfrm>
                <a:prstGeom prst="rect">
                  <a:avLst/>
                </a:prstGeom>
                <a:solidFill>
                  <a:srgbClr val="FF9933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71" name="Rectangle 23">
                  <a:extLst>
                    <a:ext uri="{FF2B5EF4-FFF2-40B4-BE49-F238E27FC236}">
                      <a16:creationId xmlns:a16="http://schemas.microsoft.com/office/drawing/2014/main" xmlns="" id="{40553F12-3B8A-46AC-B2F4-12F8E6F730F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17" y="2129"/>
                  <a:ext cx="73" cy="300"/>
                </a:xfrm>
                <a:prstGeom prst="rect">
                  <a:avLst/>
                </a:prstGeom>
                <a:solidFill>
                  <a:srgbClr val="FF9933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72" name="Rectangle 24">
                  <a:extLst>
                    <a:ext uri="{FF2B5EF4-FFF2-40B4-BE49-F238E27FC236}">
                      <a16:creationId xmlns:a16="http://schemas.microsoft.com/office/drawing/2014/main" xmlns="" id="{E912E43F-DAF1-42FA-90E3-D6F6C843CC0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34" y="2091"/>
                  <a:ext cx="73" cy="301"/>
                </a:xfrm>
                <a:prstGeom prst="rect">
                  <a:avLst/>
                </a:prstGeom>
                <a:solidFill>
                  <a:srgbClr val="FF9933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73" name="Rectangle 25">
                  <a:extLst>
                    <a:ext uri="{FF2B5EF4-FFF2-40B4-BE49-F238E27FC236}">
                      <a16:creationId xmlns:a16="http://schemas.microsoft.com/office/drawing/2014/main" xmlns="" id="{2B4CD7DD-65C1-4312-94F3-6628189BACC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88" y="2016"/>
                  <a:ext cx="768" cy="864"/>
                </a:xfrm>
                <a:prstGeom prst="rect">
                  <a:avLst/>
                </a:prstGeom>
                <a:noFill/>
                <a:ln w="63500">
                  <a:solidFill>
                    <a:srgbClr val="FF99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4866" name="Text Box 26">
                <a:extLst>
                  <a:ext uri="{FF2B5EF4-FFF2-40B4-BE49-F238E27FC236}">
                    <a16:creationId xmlns:a16="http://schemas.microsoft.com/office/drawing/2014/main" xmlns="" id="{98AD32A9-FB16-42B8-82AD-242E14ECF0E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76" y="1680"/>
                <a:ext cx="24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2000" b="1">
                    <a:solidFill>
                      <a:srgbClr val="FF9933"/>
                    </a:solidFill>
                    <a:latin typeface="Times New Roman" panose="02020603050405020304" pitchFamily="18" charset="0"/>
                  </a:rPr>
                  <a:t>B</a:t>
                </a:r>
              </a:p>
            </p:txBody>
          </p:sp>
        </p:grpSp>
        <p:grpSp>
          <p:nvGrpSpPr>
            <p:cNvPr id="34858" name="Group 27">
              <a:extLst>
                <a:ext uri="{FF2B5EF4-FFF2-40B4-BE49-F238E27FC236}">
                  <a16:creationId xmlns:a16="http://schemas.microsoft.com/office/drawing/2014/main" xmlns="" id="{3D5134D5-6127-4C74-BD26-5545FF2661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0" y="2976"/>
              <a:ext cx="1872" cy="652"/>
              <a:chOff x="384" y="3024"/>
              <a:chExt cx="2064" cy="652"/>
            </a:xfrm>
          </p:grpSpPr>
          <p:sp>
            <p:nvSpPr>
              <p:cNvPr id="34859" name="Text Box 28">
                <a:extLst>
                  <a:ext uri="{FF2B5EF4-FFF2-40B4-BE49-F238E27FC236}">
                    <a16:creationId xmlns:a16="http://schemas.microsoft.com/office/drawing/2014/main" xmlns="" id="{C73305BC-A327-4FB4-9FA7-A5C65EA168B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00" y="3024"/>
                <a:ext cx="748" cy="22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16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Ammalati</a:t>
                </a:r>
              </a:p>
            </p:txBody>
          </p:sp>
          <p:sp>
            <p:nvSpPr>
              <p:cNvPr id="34860" name="Text Box 29">
                <a:extLst>
                  <a:ext uri="{FF2B5EF4-FFF2-40B4-BE49-F238E27FC236}">
                    <a16:creationId xmlns:a16="http://schemas.microsoft.com/office/drawing/2014/main" xmlns="" id="{7E7BD2B6-60BE-4C6C-90A6-D581136C52F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4" y="3024"/>
                <a:ext cx="615" cy="22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16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Guariti</a:t>
                </a:r>
              </a:p>
            </p:txBody>
          </p:sp>
          <p:sp>
            <p:nvSpPr>
              <p:cNvPr id="34861" name="Text Box 30">
                <a:extLst>
                  <a:ext uri="{FF2B5EF4-FFF2-40B4-BE49-F238E27FC236}">
                    <a16:creationId xmlns:a16="http://schemas.microsoft.com/office/drawing/2014/main" xmlns="" id="{9CADA7DF-E48F-4D19-95C5-54594AF6C11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01" y="3456"/>
                <a:ext cx="747" cy="22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16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Morti</a:t>
                </a:r>
              </a:p>
            </p:txBody>
          </p:sp>
          <p:sp>
            <p:nvSpPr>
              <p:cNvPr id="34862" name="Text Box 31">
                <a:extLst>
                  <a:ext uri="{FF2B5EF4-FFF2-40B4-BE49-F238E27FC236}">
                    <a16:creationId xmlns:a16="http://schemas.microsoft.com/office/drawing/2014/main" xmlns="" id="{A5F9450E-2484-4BE5-A103-993AAB65CD2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4" y="3456"/>
                <a:ext cx="615" cy="22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16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Vivi</a:t>
                </a:r>
              </a:p>
            </p:txBody>
          </p:sp>
          <p:sp>
            <p:nvSpPr>
              <p:cNvPr id="34863" name="Line 32">
                <a:extLst>
                  <a:ext uri="{FF2B5EF4-FFF2-40B4-BE49-F238E27FC236}">
                    <a16:creationId xmlns:a16="http://schemas.microsoft.com/office/drawing/2014/main" xmlns="" id="{89DD268B-2AF0-43DF-A565-FF937F78BF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4" y="3168"/>
                <a:ext cx="43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4864" name="Line 33">
                <a:extLst>
                  <a:ext uri="{FF2B5EF4-FFF2-40B4-BE49-F238E27FC236}">
                    <a16:creationId xmlns:a16="http://schemas.microsoft.com/office/drawing/2014/main" xmlns="" id="{09E2A34B-6A89-4F3A-A838-CD4EF44C52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4" y="3600"/>
                <a:ext cx="43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</p:grpSp>
      <p:grpSp>
        <p:nvGrpSpPr>
          <p:cNvPr id="208930" name="Group 34">
            <a:extLst>
              <a:ext uri="{FF2B5EF4-FFF2-40B4-BE49-F238E27FC236}">
                <a16:creationId xmlns:a16="http://schemas.microsoft.com/office/drawing/2014/main" xmlns="" id="{C92200FE-D1D4-4C52-9A0A-FB8411FBF785}"/>
              </a:ext>
            </a:extLst>
          </p:cNvPr>
          <p:cNvGrpSpPr>
            <a:grpSpLocks/>
          </p:cNvGrpSpPr>
          <p:nvPr/>
        </p:nvGrpSpPr>
        <p:grpSpPr bwMode="auto">
          <a:xfrm>
            <a:off x="3505200" y="1600200"/>
            <a:ext cx="2743200" cy="3081338"/>
            <a:chOff x="2592" y="1056"/>
            <a:chExt cx="1728" cy="2382"/>
          </a:xfrm>
        </p:grpSpPr>
        <p:grpSp>
          <p:nvGrpSpPr>
            <p:cNvPr id="34830" name="Group 35">
              <a:extLst>
                <a:ext uri="{FF2B5EF4-FFF2-40B4-BE49-F238E27FC236}">
                  <a16:creationId xmlns:a16="http://schemas.microsoft.com/office/drawing/2014/main" xmlns="" id="{F523D876-C56F-4FF7-BABE-BC284C9940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92" y="1872"/>
              <a:ext cx="768" cy="1200"/>
              <a:chOff x="2544" y="2448"/>
              <a:chExt cx="768" cy="1200"/>
            </a:xfrm>
          </p:grpSpPr>
          <p:grpSp>
            <p:nvGrpSpPr>
              <p:cNvPr id="34845" name="Group 36">
                <a:extLst>
                  <a:ext uri="{FF2B5EF4-FFF2-40B4-BE49-F238E27FC236}">
                    <a16:creationId xmlns:a16="http://schemas.microsoft.com/office/drawing/2014/main" xmlns="" id="{C83AAF5E-8331-41AF-AFE5-B9B48F2FED1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44" y="2784"/>
                <a:ext cx="768" cy="864"/>
                <a:chOff x="2784" y="2304"/>
                <a:chExt cx="768" cy="864"/>
              </a:xfrm>
            </p:grpSpPr>
            <p:sp>
              <p:nvSpPr>
                <p:cNvPr id="34847" name="Rectangle 37">
                  <a:extLst>
                    <a:ext uri="{FF2B5EF4-FFF2-40B4-BE49-F238E27FC236}">
                      <a16:creationId xmlns:a16="http://schemas.microsoft.com/office/drawing/2014/main" xmlns="" id="{3F0110A7-A190-47AE-ABF2-7BF1E77872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33" y="2792"/>
                  <a:ext cx="73" cy="301"/>
                </a:xfrm>
                <a:prstGeom prst="rect">
                  <a:avLst/>
                </a:prstGeom>
                <a:solidFill>
                  <a:srgbClr val="66FF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48" name="Rectangle 38">
                  <a:extLst>
                    <a:ext uri="{FF2B5EF4-FFF2-40B4-BE49-F238E27FC236}">
                      <a16:creationId xmlns:a16="http://schemas.microsoft.com/office/drawing/2014/main" xmlns="" id="{67900693-637A-411C-8796-47544393CD1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94" y="2792"/>
                  <a:ext cx="73" cy="301"/>
                </a:xfrm>
                <a:prstGeom prst="rect">
                  <a:avLst/>
                </a:prstGeom>
                <a:solidFill>
                  <a:srgbClr val="66FF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49" name="Rectangle 39">
                  <a:extLst>
                    <a:ext uri="{FF2B5EF4-FFF2-40B4-BE49-F238E27FC236}">
                      <a16:creationId xmlns:a16="http://schemas.microsoft.com/office/drawing/2014/main" xmlns="" id="{DD19235D-D195-45FB-9BE1-3375478F036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13" y="2792"/>
                  <a:ext cx="73" cy="301"/>
                </a:xfrm>
                <a:prstGeom prst="rect">
                  <a:avLst/>
                </a:prstGeom>
                <a:solidFill>
                  <a:srgbClr val="66FF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50" name="Rectangle 40">
                  <a:extLst>
                    <a:ext uri="{FF2B5EF4-FFF2-40B4-BE49-F238E27FC236}">
                      <a16:creationId xmlns:a16="http://schemas.microsoft.com/office/drawing/2014/main" xmlns="" id="{59233951-8B83-47F0-B0CB-E8182259E5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96" y="2417"/>
                  <a:ext cx="73" cy="300"/>
                </a:xfrm>
                <a:prstGeom prst="rect">
                  <a:avLst/>
                </a:prstGeom>
                <a:solidFill>
                  <a:srgbClr val="66FF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51" name="Rectangle 41">
                  <a:extLst>
                    <a:ext uri="{FF2B5EF4-FFF2-40B4-BE49-F238E27FC236}">
                      <a16:creationId xmlns:a16="http://schemas.microsoft.com/office/drawing/2014/main" xmlns="" id="{B6442A6C-2B6F-4C16-842E-DE28BD383A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13" y="2417"/>
                  <a:ext cx="73" cy="300"/>
                </a:xfrm>
                <a:prstGeom prst="rect">
                  <a:avLst/>
                </a:prstGeom>
                <a:solidFill>
                  <a:srgbClr val="66FF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52" name="Rectangle 42">
                  <a:extLst>
                    <a:ext uri="{FF2B5EF4-FFF2-40B4-BE49-F238E27FC236}">
                      <a16:creationId xmlns:a16="http://schemas.microsoft.com/office/drawing/2014/main" xmlns="" id="{7A9D8753-8FE8-4866-A000-3AE53FFEDE4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930" y="2379"/>
                  <a:ext cx="73" cy="301"/>
                </a:xfrm>
                <a:prstGeom prst="rect">
                  <a:avLst/>
                </a:prstGeom>
                <a:solidFill>
                  <a:srgbClr val="66FF66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853" name="Rectangle 43">
                  <a:extLst>
                    <a:ext uri="{FF2B5EF4-FFF2-40B4-BE49-F238E27FC236}">
                      <a16:creationId xmlns:a16="http://schemas.microsoft.com/office/drawing/2014/main" xmlns="" id="{FBF83BD3-17D2-4E31-A5BE-F085D8F3C7C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84" y="2304"/>
                  <a:ext cx="768" cy="864"/>
                </a:xfrm>
                <a:prstGeom prst="rect">
                  <a:avLst/>
                </a:prstGeom>
                <a:noFill/>
                <a:ln w="63500">
                  <a:solidFill>
                    <a:srgbClr val="00FF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it-IT" altLang="it-IT" sz="1600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4846" name="Text Box 44">
                <a:extLst>
                  <a:ext uri="{FF2B5EF4-FFF2-40B4-BE49-F238E27FC236}">
                    <a16:creationId xmlns:a16="http://schemas.microsoft.com/office/drawing/2014/main" xmlns="" id="{3D94D631-F158-4826-B405-A50CEAE556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32" y="2448"/>
                <a:ext cx="240" cy="3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2000" b="1">
                    <a:solidFill>
                      <a:srgbClr val="66FF66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</p:grpSp>
        <p:sp>
          <p:nvSpPr>
            <p:cNvPr id="34831" name="Text Box 45">
              <a:extLst>
                <a:ext uri="{FF2B5EF4-FFF2-40B4-BE49-F238E27FC236}">
                  <a16:creationId xmlns:a16="http://schemas.microsoft.com/office/drawing/2014/main" xmlns="" id="{D1CE55E6-A71D-4A3A-A419-733D6D6E4E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1584"/>
              <a:ext cx="1152" cy="293"/>
            </a:xfrm>
            <a:prstGeom prst="rect">
              <a:avLst/>
            </a:prstGeom>
            <a:noFill/>
            <a:ln w="12700">
              <a:solidFill>
                <a:srgbClr val="00FF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1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Trial sul campo</a:t>
              </a:r>
            </a:p>
          </p:txBody>
        </p:sp>
        <p:grpSp>
          <p:nvGrpSpPr>
            <p:cNvPr id="34832" name="Group 46">
              <a:extLst>
                <a:ext uri="{FF2B5EF4-FFF2-40B4-BE49-F238E27FC236}">
                  <a16:creationId xmlns:a16="http://schemas.microsoft.com/office/drawing/2014/main" xmlns="" id="{87921703-CB85-4BC1-8CEF-AD235FAE66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56" y="1872"/>
              <a:ext cx="768" cy="1200"/>
              <a:chOff x="3984" y="2160"/>
              <a:chExt cx="768" cy="1200"/>
            </a:xfrm>
          </p:grpSpPr>
          <p:sp>
            <p:nvSpPr>
              <p:cNvPr id="34837" name="Rectangle 47">
                <a:extLst>
                  <a:ext uri="{FF2B5EF4-FFF2-40B4-BE49-F238E27FC236}">
                    <a16:creationId xmlns:a16="http://schemas.microsoft.com/office/drawing/2014/main" xmlns="" id="{AC50057B-A97C-4AA2-9F03-B99BFD8E4B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2984"/>
                <a:ext cx="73" cy="301"/>
              </a:xfrm>
              <a:prstGeom prst="rect">
                <a:avLst/>
              </a:prstGeom>
              <a:solidFill>
                <a:srgbClr val="00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it-IT" altLang="it-IT" sz="16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38" name="Rectangle 48">
                <a:extLst>
                  <a:ext uri="{FF2B5EF4-FFF2-40B4-BE49-F238E27FC236}">
                    <a16:creationId xmlns:a16="http://schemas.microsoft.com/office/drawing/2014/main" xmlns="" id="{F94235EB-3FD8-4BDA-B447-A26F89E76B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94" y="2984"/>
                <a:ext cx="73" cy="301"/>
              </a:xfrm>
              <a:prstGeom prst="rect">
                <a:avLst/>
              </a:prstGeom>
              <a:solidFill>
                <a:srgbClr val="00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it-IT" altLang="it-IT" sz="16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39" name="Rectangle 49">
                <a:extLst>
                  <a:ext uri="{FF2B5EF4-FFF2-40B4-BE49-F238E27FC236}">
                    <a16:creationId xmlns:a16="http://schemas.microsoft.com/office/drawing/2014/main" xmlns="" id="{90C912CC-C8E7-4C61-887B-B858B32C25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3" y="2984"/>
                <a:ext cx="73" cy="301"/>
              </a:xfrm>
              <a:prstGeom prst="rect">
                <a:avLst/>
              </a:prstGeom>
              <a:solidFill>
                <a:srgbClr val="00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it-IT" altLang="it-IT" sz="16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40" name="Rectangle 50">
                <a:extLst>
                  <a:ext uri="{FF2B5EF4-FFF2-40B4-BE49-F238E27FC236}">
                    <a16:creationId xmlns:a16="http://schemas.microsoft.com/office/drawing/2014/main" xmlns="" id="{B5089901-7CA1-4E9D-9C67-B26CEF2228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2609"/>
                <a:ext cx="73" cy="300"/>
              </a:xfrm>
              <a:prstGeom prst="rect">
                <a:avLst/>
              </a:prstGeom>
              <a:solidFill>
                <a:srgbClr val="00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it-IT" altLang="it-IT" sz="16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41" name="Rectangle 51">
                <a:extLst>
                  <a:ext uri="{FF2B5EF4-FFF2-40B4-BE49-F238E27FC236}">
                    <a16:creationId xmlns:a16="http://schemas.microsoft.com/office/drawing/2014/main" xmlns="" id="{8CFBDD56-6089-4D1F-A1AA-D9BC596F8F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3" y="2609"/>
                <a:ext cx="73" cy="300"/>
              </a:xfrm>
              <a:prstGeom prst="rect">
                <a:avLst/>
              </a:prstGeom>
              <a:solidFill>
                <a:srgbClr val="00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it-IT" altLang="it-IT" sz="16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42" name="Rectangle 52">
                <a:extLst>
                  <a:ext uri="{FF2B5EF4-FFF2-40B4-BE49-F238E27FC236}">
                    <a16:creationId xmlns:a16="http://schemas.microsoft.com/office/drawing/2014/main" xmlns="" id="{33365D00-0752-4531-B623-C1712A471F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28" y="2592"/>
                <a:ext cx="73" cy="301"/>
              </a:xfrm>
              <a:prstGeom prst="rect">
                <a:avLst/>
              </a:prstGeom>
              <a:solidFill>
                <a:srgbClr val="00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it-IT" altLang="it-IT" sz="16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43" name="Rectangle 53">
                <a:extLst>
                  <a:ext uri="{FF2B5EF4-FFF2-40B4-BE49-F238E27FC236}">
                    <a16:creationId xmlns:a16="http://schemas.microsoft.com/office/drawing/2014/main" xmlns="" id="{3C62ECDE-781E-43CB-A138-4966DB033B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2496"/>
                <a:ext cx="768" cy="864"/>
              </a:xfrm>
              <a:prstGeom prst="rect">
                <a:avLst/>
              </a:prstGeom>
              <a:noFill/>
              <a:ln w="63500">
                <a:solidFill>
                  <a:srgbClr val="00FF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it-IT" altLang="it-IT" sz="16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44" name="Text Box 54">
                <a:extLst>
                  <a:ext uri="{FF2B5EF4-FFF2-40B4-BE49-F238E27FC236}">
                    <a16:creationId xmlns:a16="http://schemas.microsoft.com/office/drawing/2014/main" xmlns="" id="{F9E14DC1-DBF9-47AE-A823-F6476483D5F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72" y="2160"/>
                <a:ext cx="240" cy="3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it-IT" altLang="it-IT" sz="2000" b="1">
                    <a:solidFill>
                      <a:srgbClr val="00FFCC"/>
                    </a:solidFill>
                    <a:latin typeface="Times New Roman" panose="02020603050405020304" pitchFamily="18" charset="0"/>
                  </a:rPr>
                  <a:t>B</a:t>
                </a:r>
              </a:p>
            </p:txBody>
          </p:sp>
        </p:grpSp>
        <p:sp>
          <p:nvSpPr>
            <p:cNvPr id="34833" name="Line 55">
              <a:extLst>
                <a:ext uri="{FF2B5EF4-FFF2-40B4-BE49-F238E27FC236}">
                  <a16:creationId xmlns:a16="http://schemas.microsoft.com/office/drawing/2014/main" xmlns="" id="{70585D5B-053B-47C8-BC2E-05166F439A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52" y="1056"/>
              <a:ext cx="0" cy="480"/>
            </a:xfrm>
            <a:prstGeom prst="line">
              <a:avLst/>
            </a:prstGeom>
            <a:noFill/>
            <a:ln w="76200">
              <a:solidFill>
                <a:srgbClr val="00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34834" name="Text Box 56">
              <a:extLst>
                <a:ext uri="{FF2B5EF4-FFF2-40B4-BE49-F238E27FC236}">
                  <a16:creationId xmlns:a16="http://schemas.microsoft.com/office/drawing/2014/main" xmlns="" id="{99085993-16CD-46D7-B4A0-61C65B89A7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3168"/>
              <a:ext cx="720" cy="27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1600" b="1">
                  <a:solidFill>
                    <a:srgbClr val="000099"/>
                  </a:solidFill>
                  <a:latin typeface="Times New Roman" panose="02020603050405020304" pitchFamily="18" charset="0"/>
                </a:rPr>
                <a:t>Ammalati</a:t>
              </a:r>
            </a:p>
          </p:txBody>
        </p:sp>
        <p:sp>
          <p:nvSpPr>
            <p:cNvPr id="34835" name="Text Box 57">
              <a:extLst>
                <a:ext uri="{FF2B5EF4-FFF2-40B4-BE49-F238E27FC236}">
                  <a16:creationId xmlns:a16="http://schemas.microsoft.com/office/drawing/2014/main" xmlns="" id="{CDC99967-0299-4437-955E-B906AABC9E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92" y="3168"/>
              <a:ext cx="576" cy="27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1600" b="1">
                  <a:solidFill>
                    <a:srgbClr val="000099"/>
                  </a:solidFill>
                  <a:latin typeface="Times New Roman" panose="02020603050405020304" pitchFamily="18" charset="0"/>
                </a:rPr>
                <a:t>Sani</a:t>
              </a:r>
            </a:p>
          </p:txBody>
        </p:sp>
        <p:sp>
          <p:nvSpPr>
            <p:cNvPr id="34836" name="Line 58">
              <a:extLst>
                <a:ext uri="{FF2B5EF4-FFF2-40B4-BE49-F238E27FC236}">
                  <a16:creationId xmlns:a16="http://schemas.microsoft.com/office/drawing/2014/main" xmlns="" id="{ABDA083B-EEDF-4ED3-BBA5-AEE8E75CC1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6" y="3264"/>
              <a:ext cx="336" cy="0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208955" name="Group 59">
            <a:extLst>
              <a:ext uri="{FF2B5EF4-FFF2-40B4-BE49-F238E27FC236}">
                <a16:creationId xmlns:a16="http://schemas.microsoft.com/office/drawing/2014/main" xmlns="" id="{AC4A6F09-2DD1-433D-B48C-111117C9F789}"/>
              </a:ext>
            </a:extLst>
          </p:cNvPr>
          <p:cNvGrpSpPr>
            <a:grpSpLocks/>
          </p:cNvGrpSpPr>
          <p:nvPr/>
        </p:nvGrpSpPr>
        <p:grpSpPr bwMode="auto">
          <a:xfrm>
            <a:off x="5715000" y="1676400"/>
            <a:ext cx="3124200" cy="4860925"/>
            <a:chOff x="3600" y="1056"/>
            <a:chExt cx="1968" cy="3062"/>
          </a:xfrm>
        </p:grpSpPr>
        <p:sp>
          <p:nvSpPr>
            <p:cNvPr id="34823" name="Line 60">
              <a:extLst>
                <a:ext uri="{FF2B5EF4-FFF2-40B4-BE49-F238E27FC236}">
                  <a16:creationId xmlns:a16="http://schemas.microsoft.com/office/drawing/2014/main" xmlns="" id="{24257DF6-15E6-4DD1-9D47-7F08F3B2C8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56" y="1056"/>
              <a:ext cx="0" cy="1392"/>
            </a:xfrm>
            <a:prstGeom prst="line">
              <a:avLst/>
            </a:prstGeom>
            <a:noFill/>
            <a:ln w="76200">
              <a:solidFill>
                <a:srgbClr val="000099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34824" name="Text Box 61">
              <a:extLst>
                <a:ext uri="{FF2B5EF4-FFF2-40B4-BE49-F238E27FC236}">
                  <a16:creationId xmlns:a16="http://schemas.microsoft.com/office/drawing/2014/main" xmlns="" id="{470732DF-5B2F-4D2E-8219-611363BE84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0" y="2592"/>
              <a:ext cx="1200" cy="412"/>
            </a:xfrm>
            <a:prstGeom prst="rect">
              <a:avLst/>
            </a:prstGeom>
            <a:noFill/>
            <a:ln w="12700">
              <a:solidFill>
                <a:srgbClr val="0000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1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Trial di comunità</a:t>
              </a:r>
            </a:p>
          </p:txBody>
        </p:sp>
        <p:sp>
          <p:nvSpPr>
            <p:cNvPr id="34825" name="Freeform 62">
              <a:extLst>
                <a:ext uri="{FF2B5EF4-FFF2-40B4-BE49-F238E27FC236}">
                  <a16:creationId xmlns:a16="http://schemas.microsoft.com/office/drawing/2014/main" xmlns="" id="{CA4F256E-A73E-44A9-99AB-8603E64DA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4" y="3168"/>
              <a:ext cx="537" cy="443"/>
            </a:xfrm>
            <a:custGeom>
              <a:avLst/>
              <a:gdLst>
                <a:gd name="T0" fmla="*/ 61 w 537"/>
                <a:gd name="T1" fmla="*/ 63 h 443"/>
                <a:gd name="T2" fmla="*/ 36 w 537"/>
                <a:gd name="T3" fmla="*/ 225 h 443"/>
                <a:gd name="T4" fmla="*/ 11 w 537"/>
                <a:gd name="T5" fmla="*/ 301 h 443"/>
                <a:gd name="T6" fmla="*/ 174 w 537"/>
                <a:gd name="T7" fmla="*/ 388 h 443"/>
                <a:gd name="T8" fmla="*/ 274 w 537"/>
                <a:gd name="T9" fmla="*/ 413 h 443"/>
                <a:gd name="T10" fmla="*/ 324 w 537"/>
                <a:gd name="T11" fmla="*/ 438 h 443"/>
                <a:gd name="T12" fmla="*/ 387 w 537"/>
                <a:gd name="T13" fmla="*/ 301 h 443"/>
                <a:gd name="T14" fmla="*/ 424 w 537"/>
                <a:gd name="T15" fmla="*/ 276 h 443"/>
                <a:gd name="T16" fmla="*/ 412 w 537"/>
                <a:gd name="T17" fmla="*/ 238 h 443"/>
                <a:gd name="T18" fmla="*/ 462 w 537"/>
                <a:gd name="T19" fmla="*/ 213 h 443"/>
                <a:gd name="T20" fmla="*/ 537 w 537"/>
                <a:gd name="T21" fmla="*/ 163 h 443"/>
                <a:gd name="T22" fmla="*/ 525 w 537"/>
                <a:gd name="T23" fmla="*/ 125 h 443"/>
                <a:gd name="T24" fmla="*/ 449 w 537"/>
                <a:gd name="T25" fmla="*/ 100 h 443"/>
                <a:gd name="T26" fmla="*/ 312 w 537"/>
                <a:gd name="T27" fmla="*/ 50 h 443"/>
                <a:gd name="T28" fmla="*/ 262 w 537"/>
                <a:gd name="T29" fmla="*/ 63 h 443"/>
                <a:gd name="T30" fmla="*/ 186 w 537"/>
                <a:gd name="T31" fmla="*/ 88 h 443"/>
                <a:gd name="T32" fmla="*/ 149 w 537"/>
                <a:gd name="T33" fmla="*/ 75 h 443"/>
                <a:gd name="T34" fmla="*/ 99 w 537"/>
                <a:gd name="T35" fmla="*/ 0 h 443"/>
                <a:gd name="T36" fmla="*/ 61 w 537"/>
                <a:gd name="T37" fmla="*/ 63 h 44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37" h="443">
                  <a:moveTo>
                    <a:pt x="61" y="63"/>
                  </a:moveTo>
                  <a:cubicBezTo>
                    <a:pt x="51" y="152"/>
                    <a:pt x="56" y="157"/>
                    <a:pt x="36" y="225"/>
                  </a:cubicBezTo>
                  <a:cubicBezTo>
                    <a:pt x="28" y="251"/>
                    <a:pt x="11" y="301"/>
                    <a:pt x="11" y="301"/>
                  </a:cubicBezTo>
                  <a:cubicBezTo>
                    <a:pt x="36" y="419"/>
                    <a:pt x="0" y="345"/>
                    <a:pt x="174" y="388"/>
                  </a:cubicBezTo>
                  <a:cubicBezTo>
                    <a:pt x="207" y="396"/>
                    <a:pt x="274" y="413"/>
                    <a:pt x="274" y="413"/>
                  </a:cubicBezTo>
                  <a:cubicBezTo>
                    <a:pt x="291" y="421"/>
                    <a:pt x="306" y="443"/>
                    <a:pt x="324" y="438"/>
                  </a:cubicBezTo>
                  <a:cubicBezTo>
                    <a:pt x="381" y="422"/>
                    <a:pt x="359" y="335"/>
                    <a:pt x="387" y="301"/>
                  </a:cubicBezTo>
                  <a:cubicBezTo>
                    <a:pt x="396" y="289"/>
                    <a:pt x="412" y="284"/>
                    <a:pt x="424" y="276"/>
                  </a:cubicBezTo>
                  <a:cubicBezTo>
                    <a:pt x="424" y="276"/>
                    <a:pt x="416" y="251"/>
                    <a:pt x="412" y="238"/>
                  </a:cubicBezTo>
                  <a:cubicBezTo>
                    <a:pt x="429" y="230"/>
                    <a:pt x="446" y="223"/>
                    <a:pt x="462" y="213"/>
                  </a:cubicBezTo>
                  <a:cubicBezTo>
                    <a:pt x="488" y="198"/>
                    <a:pt x="537" y="163"/>
                    <a:pt x="537" y="163"/>
                  </a:cubicBezTo>
                  <a:cubicBezTo>
                    <a:pt x="533" y="150"/>
                    <a:pt x="536" y="133"/>
                    <a:pt x="525" y="125"/>
                  </a:cubicBezTo>
                  <a:cubicBezTo>
                    <a:pt x="503" y="109"/>
                    <a:pt x="474" y="108"/>
                    <a:pt x="449" y="100"/>
                  </a:cubicBezTo>
                  <a:cubicBezTo>
                    <a:pt x="402" y="85"/>
                    <a:pt x="360" y="63"/>
                    <a:pt x="312" y="50"/>
                  </a:cubicBezTo>
                  <a:cubicBezTo>
                    <a:pt x="295" y="54"/>
                    <a:pt x="278" y="58"/>
                    <a:pt x="262" y="63"/>
                  </a:cubicBezTo>
                  <a:cubicBezTo>
                    <a:pt x="236" y="71"/>
                    <a:pt x="186" y="88"/>
                    <a:pt x="186" y="88"/>
                  </a:cubicBezTo>
                  <a:cubicBezTo>
                    <a:pt x="174" y="84"/>
                    <a:pt x="158" y="84"/>
                    <a:pt x="149" y="75"/>
                  </a:cubicBezTo>
                  <a:cubicBezTo>
                    <a:pt x="128" y="54"/>
                    <a:pt x="99" y="0"/>
                    <a:pt x="99" y="0"/>
                  </a:cubicBezTo>
                  <a:cubicBezTo>
                    <a:pt x="69" y="10"/>
                    <a:pt x="28" y="27"/>
                    <a:pt x="61" y="63"/>
                  </a:cubicBezTo>
                  <a:close/>
                </a:path>
              </a:pathLst>
            </a:custGeom>
            <a:solidFill>
              <a:srgbClr val="00FF00"/>
            </a:solidFill>
            <a:ln w="12700">
              <a:solidFill>
                <a:srgbClr val="0000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34826" name="Freeform 63">
              <a:extLst>
                <a:ext uri="{FF2B5EF4-FFF2-40B4-BE49-F238E27FC236}">
                  <a16:creationId xmlns:a16="http://schemas.microsoft.com/office/drawing/2014/main" xmlns="" id="{55A0D1F8-4077-40E0-9CBC-180B99113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6" y="3216"/>
              <a:ext cx="537" cy="443"/>
            </a:xfrm>
            <a:custGeom>
              <a:avLst/>
              <a:gdLst>
                <a:gd name="T0" fmla="*/ 61 w 537"/>
                <a:gd name="T1" fmla="*/ 63 h 443"/>
                <a:gd name="T2" fmla="*/ 36 w 537"/>
                <a:gd name="T3" fmla="*/ 225 h 443"/>
                <a:gd name="T4" fmla="*/ 11 w 537"/>
                <a:gd name="T5" fmla="*/ 301 h 443"/>
                <a:gd name="T6" fmla="*/ 174 w 537"/>
                <a:gd name="T7" fmla="*/ 388 h 443"/>
                <a:gd name="T8" fmla="*/ 274 w 537"/>
                <a:gd name="T9" fmla="*/ 413 h 443"/>
                <a:gd name="T10" fmla="*/ 324 w 537"/>
                <a:gd name="T11" fmla="*/ 438 h 443"/>
                <a:gd name="T12" fmla="*/ 387 w 537"/>
                <a:gd name="T13" fmla="*/ 301 h 443"/>
                <a:gd name="T14" fmla="*/ 424 w 537"/>
                <a:gd name="T15" fmla="*/ 276 h 443"/>
                <a:gd name="T16" fmla="*/ 412 w 537"/>
                <a:gd name="T17" fmla="*/ 238 h 443"/>
                <a:gd name="T18" fmla="*/ 462 w 537"/>
                <a:gd name="T19" fmla="*/ 213 h 443"/>
                <a:gd name="T20" fmla="*/ 537 w 537"/>
                <a:gd name="T21" fmla="*/ 163 h 443"/>
                <a:gd name="T22" fmla="*/ 525 w 537"/>
                <a:gd name="T23" fmla="*/ 125 h 443"/>
                <a:gd name="T24" fmla="*/ 449 w 537"/>
                <a:gd name="T25" fmla="*/ 100 h 443"/>
                <a:gd name="T26" fmla="*/ 312 w 537"/>
                <a:gd name="T27" fmla="*/ 50 h 443"/>
                <a:gd name="T28" fmla="*/ 262 w 537"/>
                <a:gd name="T29" fmla="*/ 63 h 443"/>
                <a:gd name="T30" fmla="*/ 186 w 537"/>
                <a:gd name="T31" fmla="*/ 88 h 443"/>
                <a:gd name="T32" fmla="*/ 149 w 537"/>
                <a:gd name="T33" fmla="*/ 75 h 443"/>
                <a:gd name="T34" fmla="*/ 99 w 537"/>
                <a:gd name="T35" fmla="*/ 0 h 443"/>
                <a:gd name="T36" fmla="*/ 61 w 537"/>
                <a:gd name="T37" fmla="*/ 63 h 44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37" h="443">
                  <a:moveTo>
                    <a:pt x="61" y="63"/>
                  </a:moveTo>
                  <a:cubicBezTo>
                    <a:pt x="51" y="152"/>
                    <a:pt x="56" y="157"/>
                    <a:pt x="36" y="225"/>
                  </a:cubicBezTo>
                  <a:cubicBezTo>
                    <a:pt x="28" y="251"/>
                    <a:pt x="11" y="301"/>
                    <a:pt x="11" y="301"/>
                  </a:cubicBezTo>
                  <a:cubicBezTo>
                    <a:pt x="36" y="419"/>
                    <a:pt x="0" y="345"/>
                    <a:pt x="174" y="388"/>
                  </a:cubicBezTo>
                  <a:cubicBezTo>
                    <a:pt x="207" y="396"/>
                    <a:pt x="274" y="413"/>
                    <a:pt x="274" y="413"/>
                  </a:cubicBezTo>
                  <a:cubicBezTo>
                    <a:pt x="291" y="421"/>
                    <a:pt x="306" y="443"/>
                    <a:pt x="324" y="438"/>
                  </a:cubicBezTo>
                  <a:cubicBezTo>
                    <a:pt x="381" y="422"/>
                    <a:pt x="359" y="335"/>
                    <a:pt x="387" y="301"/>
                  </a:cubicBezTo>
                  <a:cubicBezTo>
                    <a:pt x="396" y="289"/>
                    <a:pt x="412" y="284"/>
                    <a:pt x="424" y="276"/>
                  </a:cubicBezTo>
                  <a:cubicBezTo>
                    <a:pt x="424" y="276"/>
                    <a:pt x="416" y="251"/>
                    <a:pt x="412" y="238"/>
                  </a:cubicBezTo>
                  <a:cubicBezTo>
                    <a:pt x="429" y="230"/>
                    <a:pt x="446" y="223"/>
                    <a:pt x="462" y="213"/>
                  </a:cubicBezTo>
                  <a:cubicBezTo>
                    <a:pt x="488" y="198"/>
                    <a:pt x="537" y="163"/>
                    <a:pt x="537" y="163"/>
                  </a:cubicBezTo>
                  <a:cubicBezTo>
                    <a:pt x="533" y="150"/>
                    <a:pt x="536" y="133"/>
                    <a:pt x="525" y="125"/>
                  </a:cubicBezTo>
                  <a:cubicBezTo>
                    <a:pt x="503" y="109"/>
                    <a:pt x="474" y="108"/>
                    <a:pt x="449" y="100"/>
                  </a:cubicBezTo>
                  <a:cubicBezTo>
                    <a:pt x="402" y="85"/>
                    <a:pt x="360" y="63"/>
                    <a:pt x="312" y="50"/>
                  </a:cubicBezTo>
                  <a:cubicBezTo>
                    <a:pt x="295" y="54"/>
                    <a:pt x="278" y="58"/>
                    <a:pt x="262" y="63"/>
                  </a:cubicBezTo>
                  <a:cubicBezTo>
                    <a:pt x="236" y="71"/>
                    <a:pt x="186" y="88"/>
                    <a:pt x="186" y="88"/>
                  </a:cubicBezTo>
                  <a:cubicBezTo>
                    <a:pt x="174" y="84"/>
                    <a:pt x="158" y="84"/>
                    <a:pt x="149" y="75"/>
                  </a:cubicBezTo>
                  <a:cubicBezTo>
                    <a:pt x="128" y="54"/>
                    <a:pt x="99" y="0"/>
                    <a:pt x="99" y="0"/>
                  </a:cubicBezTo>
                  <a:cubicBezTo>
                    <a:pt x="69" y="10"/>
                    <a:pt x="28" y="27"/>
                    <a:pt x="61" y="63"/>
                  </a:cubicBezTo>
                  <a:close/>
                </a:path>
              </a:pathLst>
            </a:custGeom>
            <a:solidFill>
              <a:srgbClr val="00FFCC"/>
            </a:solidFill>
            <a:ln w="12700">
              <a:solidFill>
                <a:srgbClr val="0000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34827" name="Text Box 64">
              <a:extLst>
                <a:ext uri="{FF2B5EF4-FFF2-40B4-BE49-F238E27FC236}">
                  <a16:creationId xmlns:a16="http://schemas.microsoft.com/office/drawing/2014/main" xmlns="" id="{628A891D-8DF1-4839-B069-A9CBC1ED98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48" y="3744"/>
              <a:ext cx="720" cy="374"/>
            </a:xfrm>
            <a:prstGeom prst="rect">
              <a:avLst/>
            </a:prstGeom>
            <a:noFill/>
            <a:ln w="12700">
              <a:solidFill>
                <a:srgbClr val="0000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1600" b="1">
                  <a:solidFill>
                    <a:srgbClr val="CC0000"/>
                  </a:solidFill>
                  <a:latin typeface="Times New Roman" panose="02020603050405020304" pitchFamily="18" charset="0"/>
                </a:rPr>
                <a:t>Incidenza B</a:t>
              </a:r>
            </a:p>
          </p:txBody>
        </p:sp>
        <p:sp>
          <p:nvSpPr>
            <p:cNvPr id="34828" name="Text Box 65">
              <a:extLst>
                <a:ext uri="{FF2B5EF4-FFF2-40B4-BE49-F238E27FC236}">
                  <a16:creationId xmlns:a16="http://schemas.microsoft.com/office/drawing/2014/main" xmlns="" id="{11158750-22ED-41AF-B8D5-E297735A71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3744"/>
              <a:ext cx="672" cy="374"/>
            </a:xfrm>
            <a:prstGeom prst="rect">
              <a:avLst/>
            </a:prstGeom>
            <a:noFill/>
            <a:ln w="12700">
              <a:solidFill>
                <a:srgbClr val="0000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1600" b="1">
                  <a:solidFill>
                    <a:srgbClr val="CC0000"/>
                  </a:solidFill>
                  <a:latin typeface="Times New Roman" panose="02020603050405020304" pitchFamily="18" charset="0"/>
                </a:rPr>
                <a:t>Incidenza A</a:t>
              </a:r>
            </a:p>
          </p:txBody>
        </p:sp>
        <p:sp>
          <p:nvSpPr>
            <p:cNvPr id="34829" name="Line 66">
              <a:extLst>
                <a:ext uri="{FF2B5EF4-FFF2-40B4-BE49-F238E27FC236}">
                  <a16:creationId xmlns:a16="http://schemas.microsoft.com/office/drawing/2014/main" xmlns="" id="{9D537DFA-34C3-4C93-AFD8-21CAD0A550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3936"/>
              <a:ext cx="336" cy="0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8" grpId="0" animBg="1" autoUpdateAnimBg="0"/>
      <p:bldP spid="208899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D12E716B-2424-4718-A555-7BC755355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1106742"/>
            <a:ext cx="7776864" cy="972108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it-IT" sz="2400" dirty="0">
                <a:solidFill>
                  <a:srgbClr val="FFFF00"/>
                </a:solidFill>
              </a:rPr>
              <a:t>Come valutare efficacia ed eventi avversi dei farmaci, come i vaccini. 1) Confronti tra gruppi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ACCA01FA-82EA-40F9-94D0-184CB55402D0}"/>
              </a:ext>
            </a:extLst>
          </p:cNvPr>
          <p:cNvSpPr txBox="1"/>
          <p:nvPr/>
        </p:nvSpPr>
        <p:spPr>
          <a:xfrm>
            <a:off x="1493658" y="2618910"/>
            <a:ext cx="199822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VACCINATI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xmlns="" id="{1D23C512-C03A-4FA0-A989-203127AD086B}"/>
              </a:ext>
            </a:extLst>
          </p:cNvPr>
          <p:cNvSpPr txBox="1"/>
          <p:nvPr/>
        </p:nvSpPr>
        <p:spPr>
          <a:xfrm>
            <a:off x="5652120" y="2566497"/>
            <a:ext cx="1998222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NON VACCINATI</a:t>
            </a:r>
          </a:p>
        </p:txBody>
      </p:sp>
      <p:cxnSp>
        <p:nvCxnSpPr>
          <p:cNvPr id="6" name="Connettore 2 5">
            <a:extLst>
              <a:ext uri="{FF2B5EF4-FFF2-40B4-BE49-F238E27FC236}">
                <a16:creationId xmlns:a16="http://schemas.microsoft.com/office/drawing/2014/main" xmlns="" id="{CF8D008A-EDC6-4B64-8E55-E6F2380CB0A1}"/>
              </a:ext>
            </a:extLst>
          </p:cNvPr>
          <p:cNvCxnSpPr>
            <a:cxnSpLocks/>
          </p:cNvCxnSpPr>
          <p:nvPr/>
        </p:nvCxnSpPr>
        <p:spPr>
          <a:xfrm>
            <a:off x="2465766" y="3050958"/>
            <a:ext cx="0" cy="1728192"/>
          </a:xfrm>
          <a:prstGeom prst="straightConnector1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>
            <a:extLst>
              <a:ext uri="{FF2B5EF4-FFF2-40B4-BE49-F238E27FC236}">
                <a16:creationId xmlns:a16="http://schemas.microsoft.com/office/drawing/2014/main" xmlns="" id="{5F731444-0DF6-4163-979B-62D415DEAC98}"/>
              </a:ext>
            </a:extLst>
          </p:cNvPr>
          <p:cNvCxnSpPr>
            <a:cxnSpLocks/>
          </p:cNvCxnSpPr>
          <p:nvPr/>
        </p:nvCxnSpPr>
        <p:spPr>
          <a:xfrm flipH="1">
            <a:off x="6597225" y="2969950"/>
            <a:ext cx="27003" cy="1788107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>
            <a:extLst>
              <a:ext uri="{FF2B5EF4-FFF2-40B4-BE49-F238E27FC236}">
                <a16:creationId xmlns:a16="http://schemas.microsoft.com/office/drawing/2014/main" xmlns="" id="{33FC4154-BF99-4667-AAF2-0F7084C4A7FA}"/>
              </a:ext>
            </a:extLst>
          </p:cNvPr>
          <p:cNvSpPr txBox="1"/>
          <p:nvPr/>
        </p:nvSpPr>
        <p:spPr>
          <a:xfrm>
            <a:off x="1439653" y="3807042"/>
            <a:ext cx="6156683" cy="369332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AGENTE INFETTIVO</a:t>
            </a:r>
          </a:p>
        </p:txBody>
      </p: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xmlns="" id="{CA63BF16-3959-4EFC-8F1C-67B178BBA564}"/>
              </a:ext>
            </a:extLst>
          </p:cNvPr>
          <p:cNvCxnSpPr>
            <a:cxnSpLocks/>
          </p:cNvCxnSpPr>
          <p:nvPr/>
        </p:nvCxnSpPr>
        <p:spPr>
          <a:xfrm>
            <a:off x="1277634" y="4779150"/>
            <a:ext cx="22142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>
            <a:extLst>
              <a:ext uri="{FF2B5EF4-FFF2-40B4-BE49-F238E27FC236}">
                <a16:creationId xmlns:a16="http://schemas.microsoft.com/office/drawing/2014/main" xmlns="" id="{7663FC07-F1B2-4582-84D3-32E1E5DF6612}"/>
              </a:ext>
            </a:extLst>
          </p:cNvPr>
          <p:cNvCxnSpPr/>
          <p:nvPr/>
        </p:nvCxnSpPr>
        <p:spPr>
          <a:xfrm>
            <a:off x="1277634" y="4779150"/>
            <a:ext cx="0" cy="378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>
            <a:extLst>
              <a:ext uri="{FF2B5EF4-FFF2-40B4-BE49-F238E27FC236}">
                <a16:creationId xmlns:a16="http://schemas.microsoft.com/office/drawing/2014/main" xmlns="" id="{1B568239-B5BA-49F6-919B-36B2037AED16}"/>
              </a:ext>
            </a:extLst>
          </p:cNvPr>
          <p:cNvCxnSpPr>
            <a:cxnSpLocks/>
          </p:cNvCxnSpPr>
          <p:nvPr/>
        </p:nvCxnSpPr>
        <p:spPr>
          <a:xfrm>
            <a:off x="3491880" y="4779150"/>
            <a:ext cx="0" cy="378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diritto 18">
            <a:extLst>
              <a:ext uri="{FF2B5EF4-FFF2-40B4-BE49-F238E27FC236}">
                <a16:creationId xmlns:a16="http://schemas.microsoft.com/office/drawing/2014/main" xmlns="" id="{29AD2D96-FF62-4541-B361-81C6188815FA}"/>
              </a:ext>
            </a:extLst>
          </p:cNvPr>
          <p:cNvCxnSpPr/>
          <p:nvPr/>
        </p:nvCxnSpPr>
        <p:spPr>
          <a:xfrm>
            <a:off x="5490102" y="4758056"/>
            <a:ext cx="22142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>
            <a:extLst>
              <a:ext uri="{FF2B5EF4-FFF2-40B4-BE49-F238E27FC236}">
                <a16:creationId xmlns:a16="http://schemas.microsoft.com/office/drawing/2014/main" xmlns="" id="{C8E777CA-BF43-4860-AC43-EB3174A4E81B}"/>
              </a:ext>
            </a:extLst>
          </p:cNvPr>
          <p:cNvCxnSpPr/>
          <p:nvPr/>
        </p:nvCxnSpPr>
        <p:spPr>
          <a:xfrm>
            <a:off x="7704348" y="4758056"/>
            <a:ext cx="0" cy="378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>
            <a:extLst>
              <a:ext uri="{FF2B5EF4-FFF2-40B4-BE49-F238E27FC236}">
                <a16:creationId xmlns:a16="http://schemas.microsoft.com/office/drawing/2014/main" xmlns="" id="{9F1CFC60-F916-4505-BE3A-B7339C676DEA}"/>
              </a:ext>
            </a:extLst>
          </p:cNvPr>
          <p:cNvCxnSpPr/>
          <p:nvPr/>
        </p:nvCxnSpPr>
        <p:spPr>
          <a:xfrm>
            <a:off x="5490102" y="4758056"/>
            <a:ext cx="0" cy="378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xmlns="" id="{4A8B830A-B1F1-4BBA-B61E-C94A214A421B}"/>
              </a:ext>
            </a:extLst>
          </p:cNvPr>
          <p:cNvSpPr txBox="1"/>
          <p:nvPr/>
        </p:nvSpPr>
        <p:spPr>
          <a:xfrm>
            <a:off x="629562" y="5231886"/>
            <a:ext cx="1350150" cy="3231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% MALATI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xmlns="" id="{AD935924-C6C4-4DAC-883E-FBC7713CFF0A}"/>
              </a:ext>
            </a:extLst>
          </p:cNvPr>
          <p:cNvSpPr txBox="1"/>
          <p:nvPr/>
        </p:nvSpPr>
        <p:spPr>
          <a:xfrm>
            <a:off x="2492770" y="5231886"/>
            <a:ext cx="1971218" cy="3231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% EVENTI AVVERSI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xmlns="" id="{E4CCC9E1-D1F5-49F9-A54B-EA166AE64CB6}"/>
              </a:ext>
            </a:extLst>
          </p:cNvPr>
          <p:cNvSpPr txBox="1"/>
          <p:nvPr/>
        </p:nvSpPr>
        <p:spPr>
          <a:xfrm>
            <a:off x="4896036" y="5231886"/>
            <a:ext cx="1350150" cy="3231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% MALATI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xmlns="" id="{0EFDD677-B4F8-4D7C-9251-8EF0DAD349AE}"/>
              </a:ext>
            </a:extLst>
          </p:cNvPr>
          <p:cNvSpPr txBox="1"/>
          <p:nvPr/>
        </p:nvSpPr>
        <p:spPr>
          <a:xfrm>
            <a:off x="6840253" y="5231886"/>
            <a:ext cx="1971218" cy="3231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% EVENTI AVVERSI</a:t>
            </a:r>
          </a:p>
        </p:txBody>
      </p:sp>
    </p:spTree>
    <p:extLst>
      <p:ext uri="{BB962C8B-B14F-4D97-AF65-F5344CB8AC3E}">
        <p14:creationId xmlns:p14="http://schemas.microsoft.com/office/powerpoint/2010/main" val="62037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9EB265B7-F61E-470D-BE25-12E857CD1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25" y="188640"/>
            <a:ext cx="8676456" cy="1224136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it-IT" sz="3600" dirty="0">
                <a:solidFill>
                  <a:srgbClr val="FFFF00"/>
                </a:solidFill>
              </a:rPr>
              <a:t>Efficacia teorica (</a:t>
            </a:r>
            <a:r>
              <a:rPr lang="it-IT" sz="3600" dirty="0" err="1">
                <a:solidFill>
                  <a:srgbClr val="FFFF00"/>
                </a:solidFill>
              </a:rPr>
              <a:t>efficacy</a:t>
            </a:r>
            <a:r>
              <a:rPr lang="it-IT" sz="3600" dirty="0">
                <a:solidFill>
                  <a:srgbClr val="FFFF00"/>
                </a:solidFill>
              </a:rPr>
              <a:t>): </a:t>
            </a:r>
            <a:r>
              <a:rPr lang="it-IT" sz="3600" dirty="0" smtClean="0">
                <a:solidFill>
                  <a:srgbClr val="FFFF00"/>
                </a:solidFill>
              </a:rPr>
              <a:t/>
            </a:r>
            <a:br>
              <a:rPr lang="it-IT" sz="3600" dirty="0" smtClean="0">
                <a:solidFill>
                  <a:srgbClr val="FFFF00"/>
                </a:solidFill>
              </a:rPr>
            </a:br>
            <a:r>
              <a:rPr lang="it-IT" sz="3600" dirty="0" smtClean="0">
                <a:solidFill>
                  <a:srgbClr val="FFFF00"/>
                </a:solidFill>
              </a:rPr>
              <a:t>il </a:t>
            </a:r>
            <a:r>
              <a:rPr lang="it-IT" sz="3600" dirty="0">
                <a:solidFill>
                  <a:srgbClr val="FFFF00"/>
                </a:solidFill>
              </a:rPr>
              <a:t>trial clinico (randomizzato e controllato)</a:t>
            </a:r>
            <a:endParaRPr lang="it-IT" sz="4000" dirty="0">
              <a:solidFill>
                <a:srgbClr val="FFFF00"/>
              </a:solidFill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xmlns="" id="{B98C4522-0E33-4F0F-A272-4AC85C74C65E}"/>
              </a:ext>
            </a:extLst>
          </p:cNvPr>
          <p:cNvSpPr txBox="1"/>
          <p:nvPr/>
        </p:nvSpPr>
        <p:spPr>
          <a:xfrm>
            <a:off x="193619" y="3933056"/>
            <a:ext cx="8794826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Rischio relativo </a:t>
            </a:r>
            <a:r>
              <a:rPr lang="it-IT" sz="2000" dirty="0"/>
              <a:t>= (2/1000)/(20/1000) = 0,1 = 1/10.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Casi evitati (prevenuti) </a:t>
            </a:r>
            <a:r>
              <a:rPr lang="it-IT" sz="2000" dirty="0"/>
              <a:t>= (20-2)/1000 = 18/1000 = ogni 1000 soggetti </a:t>
            </a:r>
            <a:r>
              <a:rPr lang="it-IT" sz="2000" dirty="0" smtClean="0"/>
              <a:t>vaccinati si </a:t>
            </a:r>
            <a:r>
              <a:rPr lang="it-IT" sz="2000" dirty="0"/>
              <a:t>evitano 18 casi di malattia</a:t>
            </a:r>
          </a:p>
          <a:p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Efficacia del vaccino</a:t>
            </a:r>
            <a:r>
              <a:rPr lang="it-IT" sz="2000" dirty="0"/>
              <a:t> (% casi evitati)= (20-2)/20 *100 =  90% = (1-RR)*100</a:t>
            </a:r>
            <a:endParaRPr lang="it-IT" dirty="0"/>
          </a:p>
        </p:txBody>
      </p:sp>
      <p:graphicFrame>
        <p:nvGraphicFramePr>
          <p:cNvPr id="10" name="Tabella 9">
            <a:extLst>
              <a:ext uri="{FF2B5EF4-FFF2-40B4-BE49-F238E27FC236}">
                <a16:creationId xmlns:a16="http://schemas.microsoft.com/office/drawing/2014/main" xmlns="" id="{F09854B6-F78D-4B26-8F56-8F5883CB3D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083552"/>
              </p:ext>
            </p:extLst>
          </p:nvPr>
        </p:nvGraphicFramePr>
        <p:xfrm>
          <a:off x="1979712" y="1988840"/>
          <a:ext cx="5616623" cy="1438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7718">
                  <a:extLst>
                    <a:ext uri="{9D8B030D-6E8A-4147-A177-3AD203B41FA5}">
                      <a16:colId xmlns:a16="http://schemas.microsoft.com/office/drawing/2014/main" xmlns="" val="2996973178"/>
                    </a:ext>
                  </a:extLst>
                </a:gridCol>
                <a:gridCol w="869239">
                  <a:extLst>
                    <a:ext uri="{9D8B030D-6E8A-4147-A177-3AD203B41FA5}">
                      <a16:colId xmlns:a16="http://schemas.microsoft.com/office/drawing/2014/main" xmlns="" val="3299086109"/>
                    </a:ext>
                  </a:extLst>
                </a:gridCol>
                <a:gridCol w="2139666">
                  <a:extLst>
                    <a:ext uri="{9D8B030D-6E8A-4147-A177-3AD203B41FA5}">
                      <a16:colId xmlns:a16="http://schemas.microsoft.com/office/drawing/2014/main" xmlns="" val="3412090320"/>
                    </a:ext>
                  </a:extLst>
                </a:gridCol>
              </a:tblGrid>
              <a:tr h="640201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Casi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Incidenza della malattia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5296638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r>
                        <a:rPr lang="it-IT" dirty="0"/>
                        <a:t>Vaccinati (n=1000)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    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2/1.000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43778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it-IT" dirty="0"/>
                        <a:t>Non vaccinati (n=1000)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  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 20/1.000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51084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0086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102" y="208083"/>
            <a:ext cx="5024603" cy="1852765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420888"/>
            <a:ext cx="8522947" cy="3907875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6228184" y="3140968"/>
            <a:ext cx="1224136" cy="1800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834029" y="3140968"/>
            <a:ext cx="1178131" cy="27363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56103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>
            <a:extLst>
              <a:ext uri="{FF2B5EF4-FFF2-40B4-BE49-F238E27FC236}">
                <a16:creationId xmlns:a16="http://schemas.microsoft.com/office/drawing/2014/main" xmlns="" id="{F079FC1F-8A29-4199-935A-BDC650773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91" y="1084025"/>
            <a:ext cx="7416824" cy="2532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>
            <a:extLst>
              <a:ext uri="{FF2B5EF4-FFF2-40B4-BE49-F238E27FC236}">
                <a16:creationId xmlns:a16="http://schemas.microsoft.com/office/drawing/2014/main" xmlns="" id="{4068BE83-EC80-47A8-929E-16B4E7F23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42" y="3645024"/>
            <a:ext cx="7441273" cy="3031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CasellaDiTesto 1">
            <a:extLst>
              <a:ext uri="{FF2B5EF4-FFF2-40B4-BE49-F238E27FC236}">
                <a16:creationId xmlns:a16="http://schemas.microsoft.com/office/drawing/2014/main" xmlns="" id="{9497CDD4-39FC-421A-929B-ED558562C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1700808"/>
            <a:ext cx="4248472" cy="43204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135BE47C-D81D-4460-BBCF-8F81C6ABE2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036" y="332656"/>
            <a:ext cx="1893722" cy="1368152"/>
          </a:xfrm>
          <a:prstGeom prst="rect">
            <a:avLst/>
          </a:prstGeom>
        </p:spPr>
      </p:pic>
      <p:pic>
        <p:nvPicPr>
          <p:cNvPr id="38918" name="Picture 6" descr="2014 ebola virus epidemic in West Africa simplified.svg">
            <a:extLst>
              <a:ext uri="{FF2B5EF4-FFF2-40B4-BE49-F238E27FC236}">
                <a16:creationId xmlns:a16="http://schemas.microsoft.com/office/drawing/2014/main" xmlns="" id="{3084A7FE-EDA3-48C2-A88B-6A06801B2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20" y="95877"/>
            <a:ext cx="1800200" cy="95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BD66375A-57E2-4C11-A5D1-3D9543A07AFC}"/>
              </a:ext>
            </a:extLst>
          </p:cNvPr>
          <p:cNvSpPr txBox="1"/>
          <p:nvPr/>
        </p:nvSpPr>
        <p:spPr>
          <a:xfrm>
            <a:off x="2289026" y="246675"/>
            <a:ext cx="4536504" cy="461665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ighlight>
                  <a:srgbClr val="FFFF00"/>
                </a:highlight>
              </a:rPr>
              <a:t>West African Ebola virus epidemic</a:t>
            </a:r>
            <a:endParaRPr lang="it-IT" dirty="0">
              <a:highlight>
                <a:srgbClr val="FFFF00"/>
              </a:highlight>
            </a:endParaRPr>
          </a:p>
        </p:txBody>
      </p:sp>
      <p:sp>
        <p:nvSpPr>
          <p:cNvPr id="8" name="CasellaDiTesto 1">
            <a:extLst>
              <a:ext uri="{FF2B5EF4-FFF2-40B4-BE49-F238E27FC236}">
                <a16:creationId xmlns:a16="http://schemas.microsoft.com/office/drawing/2014/main" xmlns="" id="{9497CDD4-39FC-421A-929B-ED558562C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912" y="4581128"/>
            <a:ext cx="432048" cy="2880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9EB265B7-F61E-470D-BE25-12E857CD1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60648"/>
            <a:ext cx="8230094" cy="1368152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it-IT" sz="3600" dirty="0">
                <a:solidFill>
                  <a:srgbClr val="FFFF00"/>
                </a:solidFill>
              </a:rPr>
              <a:t>Efficacia nel mondo reale (</a:t>
            </a:r>
            <a:r>
              <a:rPr lang="it-IT" sz="3600" dirty="0" err="1">
                <a:solidFill>
                  <a:srgbClr val="FFFF00"/>
                </a:solidFill>
              </a:rPr>
              <a:t>effectiveness</a:t>
            </a:r>
            <a:r>
              <a:rPr lang="it-IT" sz="3600" dirty="0">
                <a:solidFill>
                  <a:srgbClr val="FFFF00"/>
                </a:solidFill>
              </a:rPr>
              <a:t>): </a:t>
            </a:r>
            <a:r>
              <a:rPr lang="it-IT" sz="3600" dirty="0" smtClean="0">
                <a:solidFill>
                  <a:srgbClr val="FFFF00"/>
                </a:solidFill>
              </a:rPr>
              <a:t/>
            </a:r>
            <a:br>
              <a:rPr lang="it-IT" sz="3600" dirty="0" smtClean="0">
                <a:solidFill>
                  <a:srgbClr val="FFFF00"/>
                </a:solidFill>
              </a:rPr>
            </a:br>
            <a:r>
              <a:rPr lang="it-IT" sz="3600" dirty="0" smtClean="0">
                <a:solidFill>
                  <a:srgbClr val="FFFF00"/>
                </a:solidFill>
              </a:rPr>
              <a:t>il </a:t>
            </a:r>
            <a:r>
              <a:rPr lang="it-IT" sz="3600" dirty="0">
                <a:solidFill>
                  <a:srgbClr val="FFFF00"/>
                </a:solidFill>
              </a:rPr>
              <a:t>confronto osservati-attesi</a:t>
            </a:r>
            <a:endParaRPr lang="it-IT" sz="4000" dirty="0">
              <a:solidFill>
                <a:srgbClr val="FFFF00"/>
              </a:solidFill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xmlns="" id="{B98C4522-0E33-4F0F-A272-4AC85C74C65E}"/>
              </a:ext>
            </a:extLst>
          </p:cNvPr>
          <p:cNvSpPr txBox="1"/>
          <p:nvPr/>
        </p:nvSpPr>
        <p:spPr>
          <a:xfrm>
            <a:off x="185178" y="4149080"/>
            <a:ext cx="8794826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dirty="0" smtClean="0"/>
              <a:t>efficacia </a:t>
            </a:r>
            <a:r>
              <a:rPr lang="it-IT" sz="2000" dirty="0"/>
              <a:t>vaccinale </a:t>
            </a:r>
            <a:r>
              <a:rPr lang="it-IT" sz="2000" dirty="0" smtClean="0"/>
              <a:t>teorica 99% =  cioè il RR= 1/100;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dirty="0" smtClean="0"/>
              <a:t>10 </a:t>
            </a:r>
            <a:r>
              <a:rPr lang="it-IT" sz="2000" dirty="0"/>
              <a:t>soggetti tra i vaccinati contraggono la malattia, a fronte di 900 attesi in assenza di vaccinazione.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Rischio relativo </a:t>
            </a:r>
            <a:r>
              <a:rPr lang="it-IT" sz="2000" dirty="0"/>
              <a:t>= (casi osservati)/(casi attesi) = 10/900 = 0,011 = 1,1/100.</a:t>
            </a:r>
          </a:p>
          <a:p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Efficacia del </a:t>
            </a:r>
            <a:r>
              <a:rPr lang="it-IT" sz="2000" b="1" dirty="0" smtClean="0"/>
              <a:t>vaccino</a:t>
            </a:r>
            <a:r>
              <a:rPr lang="it-IT" sz="2000" dirty="0" smtClean="0"/>
              <a:t> (% casi </a:t>
            </a:r>
            <a:r>
              <a:rPr lang="it-IT" sz="2000" dirty="0"/>
              <a:t>evitati</a:t>
            </a:r>
            <a:r>
              <a:rPr lang="it-IT" sz="2000" dirty="0" smtClean="0"/>
              <a:t>) = </a:t>
            </a:r>
            <a:r>
              <a:rPr lang="it-IT" sz="2000" dirty="0"/>
              <a:t>(</a:t>
            </a:r>
            <a:r>
              <a:rPr lang="it-IT" sz="2000" dirty="0" smtClean="0"/>
              <a:t>attesi - osservati</a:t>
            </a:r>
            <a:r>
              <a:rPr lang="it-IT" sz="2000" dirty="0"/>
              <a:t>)/(attesi)*100 = </a:t>
            </a:r>
          </a:p>
          <a:p>
            <a:r>
              <a:rPr lang="it-IT" sz="2000" dirty="0"/>
              <a:t>					(900 -10)/900 *100 = 99%</a:t>
            </a:r>
            <a:endParaRPr lang="it-IT" dirty="0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xmlns="" id="{70B9A72C-5796-4074-A41C-7F2B5DC43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273327"/>
              </p:ext>
            </p:extLst>
          </p:nvPr>
        </p:nvGraphicFramePr>
        <p:xfrm>
          <a:off x="467544" y="1791660"/>
          <a:ext cx="8194086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7516">
                  <a:extLst>
                    <a:ext uri="{9D8B030D-6E8A-4147-A177-3AD203B41FA5}">
                      <a16:colId xmlns:a16="http://schemas.microsoft.com/office/drawing/2014/main" xmlns="" val="2996973178"/>
                    </a:ext>
                  </a:extLst>
                </a:gridCol>
                <a:gridCol w="1517742">
                  <a:extLst>
                    <a:ext uri="{9D8B030D-6E8A-4147-A177-3AD203B41FA5}">
                      <a16:colId xmlns:a16="http://schemas.microsoft.com/office/drawing/2014/main" xmlns="" val="3299086109"/>
                    </a:ext>
                  </a:extLst>
                </a:gridCol>
                <a:gridCol w="1298650">
                  <a:extLst>
                    <a:ext uri="{9D8B030D-6E8A-4147-A177-3AD203B41FA5}">
                      <a16:colId xmlns:a16="http://schemas.microsoft.com/office/drawing/2014/main" xmlns="" val="3412090320"/>
                    </a:ext>
                  </a:extLst>
                </a:gridCol>
                <a:gridCol w="1154355">
                  <a:extLst>
                    <a:ext uri="{9D8B030D-6E8A-4147-A177-3AD203B41FA5}">
                      <a16:colId xmlns:a16="http://schemas.microsoft.com/office/drawing/2014/main" xmlns="" val="1128299034"/>
                    </a:ext>
                  </a:extLst>
                </a:gridCol>
                <a:gridCol w="1435823">
                  <a:extLst>
                    <a:ext uri="{9D8B030D-6E8A-4147-A177-3AD203B41FA5}">
                      <a16:colId xmlns:a16="http://schemas.microsoft.com/office/drawing/2014/main" xmlns="" val="1881272431"/>
                    </a:ext>
                  </a:extLst>
                </a:gridCol>
              </a:tblGrid>
              <a:tr h="865502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Popolazione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Incidenza della malattia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Casi osservati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Casi attesi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52966383"/>
                  </a:ext>
                </a:extLst>
              </a:tr>
              <a:tr h="605852">
                <a:tc>
                  <a:txBody>
                    <a:bodyPr/>
                    <a:lstStyle/>
                    <a:p>
                      <a:r>
                        <a:rPr lang="it-IT" dirty="0"/>
                        <a:t>Popolazione </a:t>
                      </a:r>
                      <a:r>
                        <a:rPr lang="it-IT" dirty="0" smtClean="0"/>
                        <a:t>con 90% vaccinati (100.000 soggetti)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    90.000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1,1/10.000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</a:t>
                      </a:r>
                      <a:r>
                        <a:rPr lang="it-IT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100/10.000*90.000= </a:t>
                      </a:r>
                      <a:r>
                        <a:rPr lang="it-IT" b="1" dirty="0"/>
                        <a:t>900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437785"/>
                  </a:ext>
                </a:extLst>
              </a:tr>
              <a:tr h="436640">
                <a:tc>
                  <a:txBody>
                    <a:bodyPr/>
                    <a:lstStyle/>
                    <a:p>
                      <a:r>
                        <a:rPr lang="it-IT" dirty="0"/>
                        <a:t>Popolazione di riferimento non vaccinata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10.000.000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100/10.000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51084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002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9EB265B7-F61E-470D-BE25-12E857CD1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177" y="188640"/>
            <a:ext cx="8794826" cy="1584176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it-IT" sz="3600" dirty="0">
                <a:solidFill>
                  <a:srgbClr val="FFFF00"/>
                </a:solidFill>
              </a:rPr>
              <a:t>La </a:t>
            </a:r>
            <a:r>
              <a:rPr lang="it-IT" sz="3600" dirty="0" smtClean="0">
                <a:solidFill>
                  <a:srgbClr val="FFFF00"/>
                </a:solidFill>
              </a:rPr>
              <a:t>% di </a:t>
            </a:r>
            <a:r>
              <a:rPr lang="it-IT" sz="3600" dirty="0">
                <a:solidFill>
                  <a:srgbClr val="FFFF00"/>
                </a:solidFill>
              </a:rPr>
              <a:t>vaccinati tra i casi di malattia </a:t>
            </a:r>
            <a:r>
              <a:rPr lang="it-IT" sz="3600" dirty="0" smtClean="0">
                <a:solidFill>
                  <a:srgbClr val="FFFF00"/>
                </a:solidFill>
              </a:rPr>
              <a:t>non </a:t>
            </a:r>
            <a:r>
              <a:rPr lang="it-IT" sz="3600" dirty="0">
                <a:solidFill>
                  <a:srgbClr val="FFFF00"/>
                </a:solidFill>
              </a:rPr>
              <a:t>è una misura </a:t>
            </a:r>
            <a:r>
              <a:rPr lang="it-IT" sz="3600" dirty="0" smtClean="0">
                <a:solidFill>
                  <a:srgbClr val="FFFF00"/>
                </a:solidFill>
              </a:rPr>
              <a:t>(diretta) di efficacia. Es. 1</a:t>
            </a:r>
            <a:endParaRPr lang="it-IT" sz="4000" dirty="0">
              <a:solidFill>
                <a:srgbClr val="FFFF00"/>
              </a:solidFill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xmlns="" id="{B98C4522-0E33-4F0F-A272-4AC85C74C65E}"/>
              </a:ext>
            </a:extLst>
          </p:cNvPr>
          <p:cNvSpPr txBox="1"/>
          <p:nvPr/>
        </p:nvSpPr>
        <p:spPr>
          <a:xfrm>
            <a:off x="809737" y="4653136"/>
            <a:ext cx="7452517" cy="20005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dirty="0" smtClean="0"/>
              <a:t>Efficacia </a:t>
            </a:r>
            <a:r>
              <a:rPr lang="it-IT" sz="2000" dirty="0"/>
              <a:t>vaccinale </a:t>
            </a:r>
            <a:r>
              <a:rPr lang="it-IT" sz="2000" dirty="0" smtClean="0"/>
              <a:t>teorica (RCT) = </a:t>
            </a:r>
            <a:r>
              <a:rPr lang="it-IT" b="1" dirty="0" smtClean="0">
                <a:solidFill>
                  <a:schemeClr val="accent2"/>
                </a:solidFill>
              </a:rPr>
              <a:t>99</a:t>
            </a:r>
            <a:r>
              <a:rPr lang="it-IT" b="1" dirty="0">
                <a:solidFill>
                  <a:schemeClr val="accent2"/>
                </a:solidFill>
              </a:rPr>
              <a:t>%</a:t>
            </a:r>
            <a:r>
              <a:rPr lang="it-IT" sz="2000" dirty="0"/>
              <a:t> </a:t>
            </a:r>
            <a:r>
              <a:rPr lang="it-IT" sz="2000" dirty="0" smtClean="0"/>
              <a:t> (RR=1/100)</a:t>
            </a:r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Rischio relativo </a:t>
            </a:r>
            <a:r>
              <a:rPr lang="it-IT" sz="2000" dirty="0"/>
              <a:t>= Incidenza vaccinati/Incidenza non vaccinati  = </a:t>
            </a:r>
          </a:p>
          <a:p>
            <a:r>
              <a:rPr lang="it-IT" sz="2000" dirty="0"/>
              <a:t>     (1/10.000)/(100/10.000) = 0,01 = 1/100</a:t>
            </a:r>
          </a:p>
          <a:p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 smtClean="0"/>
              <a:t>% casi </a:t>
            </a:r>
            <a:r>
              <a:rPr lang="it-IT" sz="2000" b="1" dirty="0"/>
              <a:t>non </a:t>
            </a:r>
            <a:r>
              <a:rPr lang="it-IT" sz="2000" b="1" dirty="0" smtClean="0"/>
              <a:t>vaccinati sul totale </a:t>
            </a:r>
            <a:r>
              <a:rPr lang="it-IT" sz="2000" dirty="0" smtClean="0"/>
              <a:t>= 100/109 </a:t>
            </a:r>
            <a:r>
              <a:rPr lang="it-IT" sz="2000" dirty="0"/>
              <a:t>*100 = </a:t>
            </a:r>
            <a:r>
              <a:rPr lang="it-IT" sz="2000" dirty="0">
                <a:solidFill>
                  <a:srgbClr val="FF0000"/>
                </a:solidFill>
              </a:rPr>
              <a:t>92%</a:t>
            </a:r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xmlns="" id="{70B9A72C-5796-4074-A41C-7F2B5DC43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153580"/>
              </p:ext>
            </p:extLst>
          </p:nvPr>
        </p:nvGraphicFramePr>
        <p:xfrm>
          <a:off x="323528" y="2192445"/>
          <a:ext cx="8424936" cy="1803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xmlns="" val="2996973178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3299086109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3011450375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3412090320"/>
                    </a:ext>
                  </a:extLst>
                </a:gridCol>
              </a:tblGrid>
              <a:tr h="640201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Popolazione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Casi osservati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Incidenza della malattia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5296638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r>
                        <a:rPr lang="it-IT" dirty="0"/>
                        <a:t>Popolazione vaccinata (90%)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    90.000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0" dirty="0"/>
                        <a:t>  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1/10.000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43778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it-IT" dirty="0"/>
                        <a:t>Popolazione non vaccinata (10%)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   </a:t>
                      </a:r>
                      <a:r>
                        <a:rPr lang="it-IT" dirty="0" smtClean="0"/>
                        <a:t> 10.000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100/10.000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51084248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it-IT" dirty="0"/>
                        <a:t>Totale popolazione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   100.000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0" dirty="0"/>
                        <a:t>109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11/10.000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7424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060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>
            <a:extLst>
              <a:ext uri="{FF2B5EF4-FFF2-40B4-BE49-F238E27FC236}">
                <a16:creationId xmlns:a16="http://schemas.microsoft.com/office/drawing/2014/main" xmlns="" id="{B98C4522-0E33-4F0F-A272-4AC85C74C65E}"/>
              </a:ext>
            </a:extLst>
          </p:cNvPr>
          <p:cNvSpPr txBox="1"/>
          <p:nvPr/>
        </p:nvSpPr>
        <p:spPr>
          <a:xfrm>
            <a:off x="169662" y="4370328"/>
            <a:ext cx="8794826" cy="20005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dirty="0"/>
              <a:t>Efficacia vaccinale calcolata mediante trial clinici </a:t>
            </a:r>
            <a:r>
              <a:rPr lang="it-IT" sz="2000" dirty="0" smtClean="0"/>
              <a:t>= </a:t>
            </a:r>
            <a:r>
              <a:rPr lang="it-IT" b="1" dirty="0">
                <a:solidFill>
                  <a:schemeClr val="accent2"/>
                </a:solidFill>
              </a:rPr>
              <a:t>90%</a:t>
            </a:r>
            <a:r>
              <a:rPr lang="it-IT" sz="2000" dirty="0" smtClean="0"/>
              <a:t> (RR=1/10)</a:t>
            </a:r>
          </a:p>
          <a:p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Rischio relativo </a:t>
            </a:r>
            <a:r>
              <a:rPr lang="it-IT" sz="2000" dirty="0"/>
              <a:t>= Incidenza vaccinati/Incidenza non vaccinati  = </a:t>
            </a:r>
          </a:p>
          <a:p>
            <a:r>
              <a:rPr lang="it-IT" sz="2000" dirty="0"/>
              <a:t>     (1/10.000)/(10/10.000) = 0,1 = 1/10</a:t>
            </a:r>
          </a:p>
          <a:p>
            <a:endParaRPr lang="it-IT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000" b="1" dirty="0"/>
              <a:t>Casi non vaccinati/totale dei casi </a:t>
            </a:r>
            <a:r>
              <a:rPr lang="it-IT" sz="2000" dirty="0"/>
              <a:t>= </a:t>
            </a:r>
            <a:r>
              <a:rPr lang="it-IT" sz="2000" dirty="0" smtClean="0"/>
              <a:t>100 </a:t>
            </a:r>
            <a:r>
              <a:rPr lang="it-IT" sz="2000" dirty="0"/>
              <a:t>/ (</a:t>
            </a:r>
            <a:r>
              <a:rPr lang="it-IT" sz="2000" dirty="0" smtClean="0"/>
              <a:t>190) </a:t>
            </a:r>
            <a:r>
              <a:rPr lang="it-IT" sz="2000" dirty="0"/>
              <a:t>*100 = </a:t>
            </a:r>
            <a:r>
              <a:rPr lang="it-IT" sz="2000" dirty="0">
                <a:solidFill>
                  <a:srgbClr val="FF0000"/>
                </a:solidFill>
              </a:rPr>
              <a:t>53%</a:t>
            </a:r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xmlns="" id="{70B9A72C-5796-4074-A41C-7F2B5DC43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171311"/>
              </p:ext>
            </p:extLst>
          </p:nvPr>
        </p:nvGraphicFramePr>
        <p:xfrm>
          <a:off x="395536" y="2123287"/>
          <a:ext cx="8158979" cy="18179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5796">
                  <a:extLst>
                    <a:ext uri="{9D8B030D-6E8A-4147-A177-3AD203B41FA5}">
                      <a16:colId xmlns:a16="http://schemas.microsoft.com/office/drawing/2014/main" xmlns="" val="2996973178"/>
                    </a:ext>
                  </a:extLst>
                </a:gridCol>
                <a:gridCol w="1510985">
                  <a:extLst>
                    <a:ext uri="{9D8B030D-6E8A-4147-A177-3AD203B41FA5}">
                      <a16:colId xmlns:a16="http://schemas.microsoft.com/office/drawing/2014/main" xmlns="" val="3299086109"/>
                    </a:ext>
                  </a:extLst>
                </a:gridCol>
                <a:gridCol w="1591099">
                  <a:extLst>
                    <a:ext uri="{9D8B030D-6E8A-4147-A177-3AD203B41FA5}">
                      <a16:colId xmlns:a16="http://schemas.microsoft.com/office/drawing/2014/main" xmlns="" val="3562383799"/>
                    </a:ext>
                  </a:extLst>
                </a:gridCol>
                <a:gridCol w="1591099">
                  <a:extLst>
                    <a:ext uri="{9D8B030D-6E8A-4147-A177-3AD203B41FA5}">
                      <a16:colId xmlns:a16="http://schemas.microsoft.com/office/drawing/2014/main" xmlns="" val="3412090320"/>
                    </a:ext>
                  </a:extLst>
                </a:gridCol>
              </a:tblGrid>
              <a:tr h="65441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Popolazione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Casi osservati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Incidenza della malattia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5296638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r>
                        <a:rPr lang="it-IT" dirty="0"/>
                        <a:t>Popolazione vaccinata (90%)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       90.000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0" dirty="0"/>
                        <a:t>  </a:t>
                      </a:r>
                      <a:r>
                        <a:rPr lang="it-IT" b="0" dirty="0" smtClean="0"/>
                        <a:t> 90</a:t>
                      </a:r>
                      <a:endParaRPr lang="it-IT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</a:t>
                      </a:r>
                      <a:r>
                        <a:rPr lang="it-IT" dirty="0" smtClean="0"/>
                        <a:t>10/10.000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437785"/>
                  </a:ext>
                </a:extLst>
              </a:tr>
              <a:tr h="218320">
                <a:tc>
                  <a:txBody>
                    <a:bodyPr/>
                    <a:lstStyle/>
                    <a:p>
                      <a:r>
                        <a:rPr lang="it-IT" dirty="0"/>
                        <a:t>Popolazione non vaccinata (10%)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      10.000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0" dirty="0"/>
                        <a:t> </a:t>
                      </a:r>
                      <a:r>
                        <a:rPr lang="it-IT" b="0" dirty="0" smtClean="0"/>
                        <a:t> 100</a:t>
                      </a:r>
                      <a:endParaRPr lang="it-IT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 100/10.000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51084248"/>
                  </a:ext>
                </a:extLst>
              </a:tr>
              <a:tr h="218320">
                <a:tc>
                  <a:txBody>
                    <a:bodyPr/>
                    <a:lstStyle/>
                    <a:p>
                      <a:r>
                        <a:rPr lang="it-IT" dirty="0"/>
                        <a:t>Totale popolazione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     100.000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0" dirty="0" smtClean="0"/>
                        <a:t>  190</a:t>
                      </a:r>
                      <a:endParaRPr lang="it-IT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  </a:t>
                      </a:r>
                      <a:r>
                        <a:rPr lang="it-IT" dirty="0" smtClean="0"/>
                        <a:t>19/10.000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4296055"/>
                  </a:ext>
                </a:extLst>
              </a:tr>
            </a:tbl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0E84C4AB-9BFB-4C8F-969F-4C7E6D5E1E00}"/>
              </a:ext>
            </a:extLst>
          </p:cNvPr>
          <p:cNvSpPr txBox="1"/>
          <p:nvPr/>
        </p:nvSpPr>
        <p:spPr>
          <a:xfrm>
            <a:off x="7575154" y="5694347"/>
            <a:ext cx="131732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/>
              <a:t>Circa la metà dei casi </a:t>
            </a:r>
            <a:r>
              <a:rPr lang="it-IT" sz="1600" dirty="0" smtClean="0"/>
              <a:t>sono vaccinati </a:t>
            </a:r>
            <a:r>
              <a:rPr lang="it-IT" sz="1600" dirty="0"/>
              <a:t>!!!</a:t>
            </a: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xmlns="" id="{9C152561-DC41-4307-AABB-C238E389CFEF}"/>
              </a:ext>
            </a:extLst>
          </p:cNvPr>
          <p:cNvCxnSpPr>
            <a:cxnSpLocks/>
          </p:cNvCxnSpPr>
          <p:nvPr/>
        </p:nvCxnSpPr>
        <p:spPr>
          <a:xfrm>
            <a:off x="7092280" y="6093296"/>
            <a:ext cx="396997" cy="0"/>
          </a:xfrm>
          <a:prstGeom prst="line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tangolo 8">
            <a:extLst>
              <a:ext uri="{FF2B5EF4-FFF2-40B4-BE49-F238E27FC236}">
                <a16:creationId xmlns:a16="http://schemas.microsoft.com/office/drawing/2014/main" xmlns="" id="{5CB73699-E59A-4720-ABE3-D8AFFFF0D540}"/>
              </a:ext>
            </a:extLst>
          </p:cNvPr>
          <p:cNvSpPr/>
          <p:nvPr/>
        </p:nvSpPr>
        <p:spPr>
          <a:xfrm>
            <a:off x="6300191" y="5949280"/>
            <a:ext cx="706211" cy="4215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Titolo 1">
            <a:extLst>
              <a:ext uri="{FF2B5EF4-FFF2-40B4-BE49-F238E27FC236}">
                <a16:creationId xmlns:a16="http://schemas.microsoft.com/office/drawing/2014/main" xmlns="" id="{9EB265B7-F61E-470D-BE25-12E857CD1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177" y="188640"/>
            <a:ext cx="8794826" cy="1584176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it-IT" sz="3600" dirty="0">
                <a:solidFill>
                  <a:srgbClr val="FFFF00"/>
                </a:solidFill>
              </a:rPr>
              <a:t>La </a:t>
            </a:r>
            <a:r>
              <a:rPr lang="it-IT" sz="3600" dirty="0" smtClean="0">
                <a:solidFill>
                  <a:srgbClr val="FFFF00"/>
                </a:solidFill>
              </a:rPr>
              <a:t>% di </a:t>
            </a:r>
            <a:r>
              <a:rPr lang="it-IT" sz="3600" dirty="0">
                <a:solidFill>
                  <a:srgbClr val="FFFF00"/>
                </a:solidFill>
              </a:rPr>
              <a:t>vaccinati tra i casi di malattia </a:t>
            </a:r>
            <a:r>
              <a:rPr lang="it-IT" sz="3600" dirty="0" smtClean="0">
                <a:solidFill>
                  <a:srgbClr val="FFFF00"/>
                </a:solidFill>
              </a:rPr>
              <a:t>non </a:t>
            </a:r>
            <a:r>
              <a:rPr lang="it-IT" sz="3600" dirty="0">
                <a:solidFill>
                  <a:srgbClr val="FFFF00"/>
                </a:solidFill>
              </a:rPr>
              <a:t>è una misura </a:t>
            </a:r>
            <a:r>
              <a:rPr lang="it-IT" sz="3600" dirty="0" smtClean="0">
                <a:solidFill>
                  <a:srgbClr val="FFFF00"/>
                </a:solidFill>
              </a:rPr>
              <a:t>(diretta) </a:t>
            </a:r>
            <a:r>
              <a:rPr lang="it-IT" sz="3600" dirty="0">
                <a:solidFill>
                  <a:srgbClr val="FFFF00"/>
                </a:solidFill>
              </a:rPr>
              <a:t>di </a:t>
            </a:r>
            <a:r>
              <a:rPr lang="it-IT" sz="3600" dirty="0" smtClean="0">
                <a:solidFill>
                  <a:srgbClr val="FFFF00"/>
                </a:solidFill>
              </a:rPr>
              <a:t>efficacia. Es. 2</a:t>
            </a:r>
            <a:endParaRPr lang="it-IT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76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83" y="701294"/>
            <a:ext cx="7940808" cy="2376264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116632"/>
            <a:ext cx="3096343" cy="55956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002" y="4077072"/>
            <a:ext cx="4032448" cy="2685676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357" y="3501008"/>
            <a:ext cx="4184630" cy="2202099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4789" y="2191865"/>
            <a:ext cx="1996083" cy="1771386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755576" y="2780929"/>
            <a:ext cx="4875694" cy="29663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742236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87524" y="404664"/>
            <a:ext cx="8496944" cy="1584176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it-IT" sz="3200" dirty="0" smtClean="0">
                <a:solidFill>
                  <a:srgbClr val="FFFF00"/>
                </a:solidFill>
              </a:rPr>
              <a:t>Come stimare l’efficacia sul campo di un vaccino dalla % casi in vaccinati e non vaccinati: </a:t>
            </a:r>
            <a:br>
              <a:rPr lang="it-IT" sz="3200" dirty="0" smtClean="0">
                <a:solidFill>
                  <a:srgbClr val="FFFF00"/>
                </a:solidFill>
              </a:rPr>
            </a:br>
            <a:r>
              <a:rPr lang="it-IT" sz="3200" dirty="0" smtClean="0">
                <a:solidFill>
                  <a:srgbClr val="FFFF00"/>
                </a:solidFill>
              </a:rPr>
              <a:t>un esempio basato sul morbillo in Italia 2017</a:t>
            </a:r>
            <a:endParaRPr lang="it-IT" sz="3200" dirty="0">
              <a:solidFill>
                <a:srgbClr val="FFFF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04664" y="2852936"/>
            <a:ext cx="8062664" cy="3672408"/>
          </a:xfrm>
        </p:spPr>
        <p:txBody>
          <a:bodyPr/>
          <a:lstStyle/>
          <a:p>
            <a:r>
              <a:rPr lang="it-IT" sz="2000" dirty="0" smtClean="0">
                <a:solidFill>
                  <a:schemeClr val="bg1"/>
                </a:solidFill>
              </a:rPr>
              <a:t>Popolazione 0-49 anni </a:t>
            </a:r>
            <a:r>
              <a:rPr lang="it-IT" sz="2000" dirty="0">
                <a:solidFill>
                  <a:schemeClr val="bg1"/>
                </a:solidFill>
              </a:rPr>
              <a:t>~</a:t>
            </a:r>
            <a:r>
              <a:rPr lang="it-IT" sz="2000" dirty="0" smtClean="0">
                <a:solidFill>
                  <a:schemeClr val="bg1"/>
                </a:solidFill>
              </a:rPr>
              <a:t> 34 milioni (residenti 2017)</a:t>
            </a:r>
          </a:p>
          <a:p>
            <a:r>
              <a:rPr lang="it-IT" sz="2000" dirty="0" smtClean="0">
                <a:solidFill>
                  <a:schemeClr val="bg1"/>
                </a:solidFill>
              </a:rPr>
              <a:t>Ipotesi di copertura vaccinale e immunità naturale = 90% (</a:t>
            </a:r>
            <a:r>
              <a:rPr lang="it-IT" sz="2000" u="sng" dirty="0" smtClean="0">
                <a:solidFill>
                  <a:schemeClr val="bg1"/>
                </a:solidFill>
              </a:rPr>
              <a:t>dato fittizio</a:t>
            </a:r>
            <a:r>
              <a:rPr lang="it-IT" sz="2000" dirty="0" smtClean="0">
                <a:solidFill>
                  <a:schemeClr val="bg1"/>
                </a:solidFill>
              </a:rPr>
              <a:t>) = circa 30 milioni di soggetti; non vaccinati = 10% = circa 4 milioni</a:t>
            </a:r>
          </a:p>
          <a:p>
            <a:r>
              <a:rPr lang="it-IT" sz="2000" dirty="0" smtClean="0">
                <a:solidFill>
                  <a:schemeClr val="bg1"/>
                </a:solidFill>
              </a:rPr>
              <a:t>Efficacia vaccinale teorica (2 dosi) = 99%; RR= 1/100</a:t>
            </a:r>
          </a:p>
          <a:p>
            <a:r>
              <a:rPr lang="it-IT" sz="2000" dirty="0" smtClean="0">
                <a:solidFill>
                  <a:schemeClr val="bg1"/>
                </a:solidFill>
              </a:rPr>
              <a:t>N° casi totali osservati nel 2017: ~ 5000, di cui: </a:t>
            </a:r>
            <a:r>
              <a:rPr lang="it-IT" sz="2000" dirty="0" smtClean="0">
                <a:solidFill>
                  <a:srgbClr val="00FF99"/>
                </a:solidFill>
              </a:rPr>
              <a:t>non vaccinati o vaccinati con una sola dose = 90% </a:t>
            </a:r>
            <a:r>
              <a:rPr lang="it-IT" sz="2000" dirty="0" smtClean="0">
                <a:solidFill>
                  <a:schemeClr val="bg1"/>
                </a:solidFill>
              </a:rPr>
              <a:t>= circa 4500; vaccinati = 10% = circa 500.</a:t>
            </a:r>
          </a:p>
          <a:p>
            <a:pPr marL="0" indent="0">
              <a:buNone/>
            </a:pPr>
            <a:r>
              <a:rPr lang="it-IT" sz="2000" dirty="0" smtClean="0">
                <a:solidFill>
                  <a:schemeClr val="bg1"/>
                </a:solidFill>
              </a:rPr>
              <a:t>Da cui: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 smtClean="0">
                <a:solidFill>
                  <a:schemeClr val="bg1"/>
                </a:solidFill>
              </a:rPr>
              <a:t>4500 </a:t>
            </a:r>
            <a:r>
              <a:rPr lang="it-IT" sz="2000" dirty="0">
                <a:solidFill>
                  <a:schemeClr val="bg1"/>
                </a:solidFill>
              </a:rPr>
              <a:t>casi su 4 milioni non vaccinati -&gt; </a:t>
            </a:r>
            <a:r>
              <a:rPr lang="it-IT" sz="2000" dirty="0" smtClean="0">
                <a:solidFill>
                  <a:schemeClr val="bg1"/>
                </a:solidFill>
              </a:rPr>
              <a:t>112,5/10</a:t>
            </a:r>
            <a:r>
              <a:rPr lang="it-IT" sz="2000" baseline="30000" dirty="0" smtClean="0">
                <a:solidFill>
                  <a:schemeClr val="bg1"/>
                </a:solidFill>
              </a:rPr>
              <a:t>5</a:t>
            </a:r>
            <a:r>
              <a:rPr lang="it-IT" sz="2000" dirty="0" smtClean="0">
                <a:solidFill>
                  <a:schemeClr val="bg1"/>
                </a:solidFill>
              </a:rPr>
              <a:t>  </a:t>
            </a:r>
            <a:endParaRPr lang="it-IT" sz="20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 smtClean="0">
                <a:solidFill>
                  <a:schemeClr val="bg1"/>
                </a:solidFill>
              </a:rPr>
              <a:t>  500 casi su 30 milioni vaccinati -&gt;        1,5/10</a:t>
            </a:r>
            <a:r>
              <a:rPr lang="it-IT" sz="2000" baseline="30000" dirty="0" smtClean="0">
                <a:solidFill>
                  <a:schemeClr val="bg1"/>
                </a:solidFill>
              </a:rPr>
              <a:t>5</a:t>
            </a:r>
            <a:r>
              <a:rPr lang="it-IT" sz="2000" dirty="0" smtClean="0">
                <a:solidFill>
                  <a:schemeClr val="bg1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 smtClean="0">
                <a:solidFill>
                  <a:schemeClr val="bg1"/>
                </a:solidFill>
              </a:rPr>
              <a:t>RR = </a:t>
            </a:r>
            <a:r>
              <a:rPr lang="it-IT" sz="2000" dirty="0">
                <a:solidFill>
                  <a:schemeClr val="bg1"/>
                </a:solidFill>
              </a:rPr>
              <a:t>1,5/10</a:t>
            </a:r>
            <a:r>
              <a:rPr lang="it-IT" sz="2000" baseline="30000" dirty="0">
                <a:solidFill>
                  <a:schemeClr val="bg1"/>
                </a:solidFill>
              </a:rPr>
              <a:t>5</a:t>
            </a:r>
            <a:r>
              <a:rPr lang="it-IT" sz="2000" dirty="0">
                <a:solidFill>
                  <a:schemeClr val="bg1"/>
                </a:solidFill>
              </a:rPr>
              <a:t> </a:t>
            </a:r>
            <a:r>
              <a:rPr lang="it-IT" sz="2000" dirty="0" smtClean="0">
                <a:solidFill>
                  <a:schemeClr val="bg1"/>
                </a:solidFill>
              </a:rPr>
              <a:t>/ 112,5/10</a:t>
            </a:r>
            <a:r>
              <a:rPr lang="it-IT" sz="2000" baseline="30000" dirty="0" smtClean="0">
                <a:solidFill>
                  <a:schemeClr val="bg1"/>
                </a:solidFill>
              </a:rPr>
              <a:t>5</a:t>
            </a:r>
            <a:r>
              <a:rPr lang="it-IT" sz="2000" dirty="0" smtClean="0">
                <a:solidFill>
                  <a:schemeClr val="bg1"/>
                </a:solidFill>
              </a:rPr>
              <a:t>  = 1,3/100 , che è vicino al dato teorico di 1/100</a:t>
            </a:r>
            <a:endParaRPr lang="it-IT" sz="20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it-IT" sz="20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it-IT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181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>
            <a:extLst>
              <a:ext uri="{FF2B5EF4-FFF2-40B4-BE49-F238E27FC236}">
                <a16:creationId xmlns:a16="http://schemas.microsoft.com/office/drawing/2014/main" xmlns="" id="{E5D10779-6816-4365-AA29-17400ECBE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35100"/>
            <a:ext cx="8191500" cy="530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19" name="Picture 3">
            <a:extLst>
              <a:ext uri="{FF2B5EF4-FFF2-40B4-BE49-F238E27FC236}">
                <a16:creationId xmlns:a16="http://schemas.microsoft.com/office/drawing/2014/main" xmlns="" id="{3D21AB90-AE34-4318-ABFF-F796036D3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525" y="115888"/>
            <a:ext cx="3538538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620" name="Picture 4">
            <a:extLst>
              <a:ext uri="{FF2B5EF4-FFF2-40B4-BE49-F238E27FC236}">
                <a16:creationId xmlns:a16="http://schemas.microsoft.com/office/drawing/2014/main" xmlns="" id="{3523E541-3B85-4C17-A7DF-E69CCD9FB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701675"/>
            <a:ext cx="15240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6228184" y="3789040"/>
            <a:ext cx="1656185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467545" y="3726435"/>
            <a:ext cx="720080" cy="2786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1187625" y="3298781"/>
            <a:ext cx="1342343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sz="1400" dirty="0" err="1" smtClean="0"/>
              <a:t>Efficacy</a:t>
            </a:r>
            <a:r>
              <a:rPr lang="it-IT" sz="1400" dirty="0" smtClean="0"/>
              <a:t>= 85%</a:t>
            </a:r>
            <a:endParaRPr lang="it-IT" sz="1400" dirty="0"/>
          </a:p>
        </p:txBody>
      </p:sp>
    </p:spTree>
    <p:extLst>
      <p:ext uri="{BB962C8B-B14F-4D97-AF65-F5344CB8AC3E}">
        <p14:creationId xmlns:p14="http://schemas.microsoft.com/office/powerpoint/2010/main" val="31801155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Text Box 2"/>
          <p:cNvSpPr txBox="1">
            <a:spLocks noChangeArrowheads="1"/>
          </p:cNvSpPr>
          <p:nvPr/>
        </p:nvSpPr>
        <p:spPr bwMode="auto">
          <a:xfrm>
            <a:off x="1743075" y="512763"/>
            <a:ext cx="5060950" cy="523875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"/>
                <a:ea typeface="+mn-ea"/>
                <a:cs typeface="+mn-cs"/>
              </a:rPr>
              <a:t>Poliomielite in Italia:1925 -2000</a:t>
            </a:r>
          </a:p>
        </p:txBody>
      </p:sp>
      <p:pic>
        <p:nvPicPr>
          <p:cNvPr id="90115" name="Picture 3" descr="dia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815340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6" name="Text Box 4"/>
          <p:cNvSpPr txBox="1">
            <a:spLocks noChangeArrowheads="1"/>
          </p:cNvSpPr>
          <p:nvPr/>
        </p:nvSpPr>
        <p:spPr bwMode="auto">
          <a:xfrm rot="-5376985">
            <a:off x="-765968" y="3742531"/>
            <a:ext cx="3024188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Casi notificati x 100 000 abitanti</a:t>
            </a:r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4876800" y="3429000"/>
            <a:ext cx="6858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4953000" y="3200400"/>
            <a:ext cx="3048000" cy="4619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4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t>Inizio OPV: 1964</a:t>
            </a:r>
            <a:endParaRPr kumimoji="0" lang="it-IT" altLang="it-IT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90119" name="Line 7"/>
          <p:cNvSpPr>
            <a:spLocks noChangeShapeType="1"/>
          </p:cNvSpPr>
          <p:nvPr/>
        </p:nvSpPr>
        <p:spPr bwMode="auto">
          <a:xfrm flipH="1">
            <a:off x="5105400" y="3716338"/>
            <a:ext cx="1482725" cy="779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5651500" y="4400550"/>
            <a:ext cx="2808288" cy="4619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4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t>Obbligo OPV: 1966</a:t>
            </a:r>
            <a:endParaRPr kumimoji="0" lang="it-IT" altLang="it-IT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90121" name="Line 9"/>
          <p:cNvSpPr>
            <a:spLocks noChangeShapeType="1"/>
          </p:cNvSpPr>
          <p:nvPr/>
        </p:nvSpPr>
        <p:spPr bwMode="auto">
          <a:xfrm flipH="1">
            <a:off x="5435600" y="4868863"/>
            <a:ext cx="1368425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3419475" y="1844675"/>
            <a:ext cx="3048000" cy="4619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4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t>Inizio IPV: 1958</a:t>
            </a:r>
            <a:endParaRPr kumimoji="0" lang="it-IT" altLang="it-IT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90123" name="Line 11"/>
          <p:cNvSpPr>
            <a:spLocks noChangeShapeType="1"/>
          </p:cNvSpPr>
          <p:nvPr/>
        </p:nvSpPr>
        <p:spPr bwMode="auto">
          <a:xfrm flipH="1">
            <a:off x="4787900" y="2349500"/>
            <a:ext cx="144463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0124" name="Text Box 6"/>
          <p:cNvSpPr txBox="1">
            <a:spLocks noChangeArrowheads="1"/>
          </p:cNvSpPr>
          <p:nvPr/>
        </p:nvSpPr>
        <p:spPr bwMode="auto">
          <a:xfrm>
            <a:off x="6865938" y="4994275"/>
            <a:ext cx="1882775" cy="52387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4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t>Ultimo caso autoctono in Italia: 1984</a:t>
            </a:r>
          </a:p>
        </p:txBody>
      </p:sp>
      <p:cxnSp>
        <p:nvCxnSpPr>
          <p:cNvPr id="90125" name="Connettore 2 2"/>
          <p:cNvCxnSpPr>
            <a:cxnSpLocks noChangeShapeType="1"/>
          </p:cNvCxnSpPr>
          <p:nvPr/>
        </p:nvCxnSpPr>
        <p:spPr bwMode="auto">
          <a:xfrm>
            <a:off x="7308850" y="5516563"/>
            <a:ext cx="0" cy="2159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15411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Immagine 1">
            <a:extLst>
              <a:ext uri="{FF2B5EF4-FFF2-40B4-BE49-F238E27FC236}">
                <a16:creationId xmlns:a16="http://schemas.microsoft.com/office/drawing/2014/main" xmlns="" id="{57D533BF-2A88-443C-AB4F-7259C446D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1493838"/>
            <a:ext cx="7069138" cy="528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4" name="Rectangle 2">
            <a:extLst>
              <a:ext uri="{FF2B5EF4-FFF2-40B4-BE49-F238E27FC236}">
                <a16:creationId xmlns:a16="http://schemas.microsoft.com/office/drawing/2014/main" xmlns="" id="{EADE7A92-72E0-4AE8-A6B7-4A4A402D5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5119" y="201404"/>
            <a:ext cx="6540500" cy="762000"/>
          </a:xfrm>
          <a:prstGeom prst="rect">
            <a:avLst/>
          </a:prstGeom>
          <a:noFill/>
          <a:ln w="12700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t>Difterite in Italia: 1955-2015</a:t>
            </a:r>
            <a:endParaRPr kumimoji="0" lang="it-IT" altLang="it-IT" sz="36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05476" name="Text Box 88">
            <a:extLst>
              <a:ext uri="{FF2B5EF4-FFF2-40B4-BE49-F238E27FC236}">
                <a16:creationId xmlns:a16="http://schemas.microsoft.com/office/drawing/2014/main" xmlns="" id="{D4B02A87-CB55-4FB1-98DC-5BC5959CCF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689100"/>
            <a:ext cx="3810000" cy="457200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4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" panose="02020603050405020304" pitchFamily="18" charset="0"/>
                <a:ea typeface="+mn-ea"/>
                <a:cs typeface="+mn-cs"/>
              </a:rPr>
              <a:t>Obbligo vaccinale  dal 1939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xmlns="" id="{59F16BA4-C437-4111-9F6D-470FD8DE2666}"/>
              </a:ext>
            </a:extLst>
          </p:cNvPr>
          <p:cNvSpPr txBox="1"/>
          <p:nvPr/>
        </p:nvSpPr>
        <p:spPr>
          <a:xfrm>
            <a:off x="7102801" y="5085184"/>
            <a:ext cx="925583" cy="430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100" dirty="0"/>
              <a:t>2 casi nel 2000-2014</a:t>
            </a: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xmlns="" id="{57B325AB-202F-470D-B5AE-E7732366D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784" y="3429000"/>
            <a:ext cx="144016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200" b="1" dirty="0">
                <a:latin typeface="Arial" panose="020B0604020202020204" pitchFamily="34" charset="0"/>
              </a:rPr>
              <a:t>Inizio della vaccinazione DT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200" b="1" dirty="0">
                <a:latin typeface="Arial" panose="020B0604020202020204" pitchFamily="34" charset="0"/>
              </a:rPr>
              <a:t>obbligatoria nell’infanzia</a:t>
            </a:r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xmlns="" id="{34C28580-D819-4674-BFC7-C25E4F0FEDB5}"/>
              </a:ext>
            </a:extLst>
          </p:cNvPr>
          <p:cNvCxnSpPr>
            <a:cxnSpLocks/>
          </p:cNvCxnSpPr>
          <p:nvPr/>
        </p:nvCxnSpPr>
        <p:spPr>
          <a:xfrm>
            <a:off x="3347864" y="4259997"/>
            <a:ext cx="0" cy="55462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253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Immagine 3">
            <a:extLst>
              <a:ext uri="{FF2B5EF4-FFF2-40B4-BE49-F238E27FC236}">
                <a16:creationId xmlns:a16="http://schemas.microsoft.com/office/drawing/2014/main" xmlns="" id="{59FBE29F-5FBF-4BBC-AB3B-5E14138B8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7085012" cy="491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59B9F366-6AC1-40A6-90DB-1286107C69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6675" y="76200"/>
            <a:ext cx="6540500" cy="762000"/>
          </a:xfrm>
          <a:prstGeom prst="rect">
            <a:avLst/>
          </a:prstGeom>
          <a:noFill/>
          <a:ln w="12700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it-IT" altLang="it-IT" b="1" dirty="0">
                <a:solidFill>
                  <a:srgbClr val="FFFF00"/>
                </a:solidFill>
                <a:latin typeface="Times" pitchFamily="18" charset="0"/>
              </a:rPr>
              <a:t>Tetano in Italia: 1955-2015</a:t>
            </a:r>
            <a:endParaRPr lang="it-IT" altLang="it-IT" sz="3600" dirty="0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107524" name="CasellaDiTesto 5">
            <a:extLst>
              <a:ext uri="{FF2B5EF4-FFF2-40B4-BE49-F238E27FC236}">
                <a16:creationId xmlns:a16="http://schemas.microsoft.com/office/drawing/2014/main" xmlns="" id="{7EC93CCF-D30B-4EBD-8DFD-FAACC72258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6256" y="4581128"/>
            <a:ext cx="792163" cy="5078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900" dirty="0"/>
              <a:t>60 casi l’anno nel 2010-16</a:t>
            </a: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xmlns="" id="{A6382E66-ACEA-4C5A-BD3A-BE7F94F3A0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683341"/>
            <a:ext cx="144016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200" b="1" dirty="0">
                <a:latin typeface="Arial" panose="020B0604020202020204" pitchFamily="34" charset="0"/>
              </a:rPr>
              <a:t>Inizio della vaccinazione DT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200" b="1" dirty="0">
                <a:latin typeface="Arial" panose="020B0604020202020204" pitchFamily="34" charset="0"/>
              </a:rPr>
              <a:t>obbligatoria nell’infanzia</a:t>
            </a:r>
          </a:p>
        </p:txBody>
      </p:sp>
      <p:cxnSp>
        <p:nvCxnSpPr>
          <p:cNvPr id="3" name="Connettore 2 2">
            <a:extLst>
              <a:ext uri="{FF2B5EF4-FFF2-40B4-BE49-F238E27FC236}">
                <a16:creationId xmlns:a16="http://schemas.microsoft.com/office/drawing/2014/main" xmlns="" id="{1EA9D490-D6DE-4354-995B-67C786FBD855}"/>
              </a:ext>
            </a:extLst>
          </p:cNvPr>
          <p:cNvCxnSpPr>
            <a:cxnSpLocks/>
          </p:cNvCxnSpPr>
          <p:nvPr/>
        </p:nvCxnSpPr>
        <p:spPr>
          <a:xfrm>
            <a:off x="2915816" y="2514338"/>
            <a:ext cx="0" cy="55462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8169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557338"/>
            <a:ext cx="6767512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71EE3AB2-D6BB-419C-A446-A4E245340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6675" y="76200"/>
            <a:ext cx="6540500" cy="762000"/>
          </a:xfrm>
          <a:prstGeom prst="rect">
            <a:avLst/>
          </a:prstGeom>
          <a:noFill/>
          <a:ln w="12700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t>Epatite B in Italia: 1955-2015</a:t>
            </a:r>
            <a:endParaRPr kumimoji="0" lang="it-IT" altLang="it-IT" sz="36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92164" name="CasellaDiTesto 5"/>
          <p:cNvSpPr txBox="1">
            <a:spLocks noChangeArrowheads="1"/>
          </p:cNvSpPr>
          <p:nvPr/>
        </p:nvSpPr>
        <p:spPr bwMode="auto">
          <a:xfrm>
            <a:off x="6659563" y="4221163"/>
            <a:ext cx="792162" cy="3698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9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679 casi nel 2011</a:t>
            </a:r>
          </a:p>
        </p:txBody>
      </p:sp>
    </p:spTree>
    <p:extLst>
      <p:ext uri="{BB962C8B-B14F-4D97-AF65-F5344CB8AC3E}">
        <p14:creationId xmlns:p14="http://schemas.microsoft.com/office/powerpoint/2010/main" val="381506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9EB265B7-F61E-470D-BE25-12E857CD1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188640"/>
            <a:ext cx="7772400" cy="1143000"/>
          </a:xfrm>
        </p:spPr>
        <p:txBody>
          <a:bodyPr/>
          <a:lstStyle/>
          <a:p>
            <a:r>
              <a:rPr lang="it-IT" dirty="0" smtClean="0">
                <a:highlight>
                  <a:srgbClr val="FFFF00"/>
                </a:highlight>
              </a:rPr>
              <a:t>Sicurezza vaccinale </a:t>
            </a:r>
            <a:endParaRPr lang="it-IT" dirty="0">
              <a:highlight>
                <a:srgbClr val="FFFF00"/>
              </a:highlight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0992BD7C-35F4-4BCD-819C-4965FDD54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700808"/>
            <a:ext cx="8136904" cy="4680520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it-IT" sz="2400" dirty="0">
                <a:solidFill>
                  <a:schemeClr val="bg1"/>
                </a:solidFill>
              </a:rPr>
              <a:t>Gli </a:t>
            </a:r>
            <a:r>
              <a:rPr lang="it-IT" sz="2400" u="sng" dirty="0">
                <a:solidFill>
                  <a:schemeClr val="bg1"/>
                </a:solidFill>
              </a:rPr>
              <a:t>effetti avversi gravi </a:t>
            </a:r>
            <a:r>
              <a:rPr lang="it-IT" sz="2400" dirty="0">
                <a:solidFill>
                  <a:schemeClr val="bg1"/>
                </a:solidFill>
              </a:rPr>
              <a:t>per i quali si ipotizza un’associazione con i vaccini </a:t>
            </a:r>
            <a:r>
              <a:rPr lang="it-IT" sz="2400" dirty="0" smtClean="0">
                <a:solidFill>
                  <a:schemeClr val="bg1"/>
                </a:solidFill>
              </a:rPr>
              <a:t>(autismo, mal</a:t>
            </a:r>
            <a:r>
              <a:rPr lang="it-IT" sz="2400" dirty="0">
                <a:solidFill>
                  <a:schemeClr val="bg1"/>
                </a:solidFill>
              </a:rPr>
              <a:t>. neurologiche degenerative, </a:t>
            </a:r>
            <a:r>
              <a:rPr lang="it-IT" sz="2400" dirty="0" smtClean="0">
                <a:solidFill>
                  <a:schemeClr val="bg1"/>
                </a:solidFill>
              </a:rPr>
              <a:t>mal. autoimmuni</a:t>
            </a:r>
            <a:r>
              <a:rPr lang="it-IT" sz="2400" dirty="0">
                <a:solidFill>
                  <a:schemeClr val="bg1"/>
                </a:solidFill>
              </a:rPr>
              <a:t>, </a:t>
            </a:r>
            <a:r>
              <a:rPr lang="it-IT" sz="2400" dirty="0" smtClean="0">
                <a:solidFill>
                  <a:schemeClr val="bg1"/>
                </a:solidFill>
              </a:rPr>
              <a:t>sindromi complesse, ecc</a:t>
            </a:r>
            <a:r>
              <a:rPr lang="it-IT" sz="2400" dirty="0">
                <a:solidFill>
                  <a:schemeClr val="bg1"/>
                </a:solidFill>
              </a:rPr>
              <a:t>.): </a:t>
            </a:r>
          </a:p>
          <a:p>
            <a:r>
              <a:rPr lang="it-IT" sz="2400" dirty="0">
                <a:solidFill>
                  <a:schemeClr val="bg1"/>
                </a:solidFill>
              </a:rPr>
              <a:t>sono rari (&lt; 1/1000) -&gt; non rilevabili nei </a:t>
            </a:r>
            <a:r>
              <a:rPr lang="it-IT" sz="2400" dirty="0" smtClean="0">
                <a:solidFill>
                  <a:schemeClr val="bg1"/>
                </a:solidFill>
              </a:rPr>
              <a:t>trial</a:t>
            </a:r>
          </a:p>
          <a:p>
            <a:r>
              <a:rPr lang="it-IT" sz="2400" dirty="0" smtClean="0">
                <a:solidFill>
                  <a:schemeClr val="bg1"/>
                </a:solidFill>
              </a:rPr>
              <a:t>solo in parte vengono valutati nei trial </a:t>
            </a:r>
            <a:endParaRPr lang="it-IT" sz="2400" dirty="0">
              <a:solidFill>
                <a:schemeClr val="bg1"/>
              </a:solidFill>
            </a:endParaRPr>
          </a:p>
          <a:p>
            <a:r>
              <a:rPr lang="it-IT" sz="2400" dirty="0">
                <a:solidFill>
                  <a:schemeClr val="bg1"/>
                </a:solidFill>
              </a:rPr>
              <a:t>non sono specifici</a:t>
            </a:r>
          </a:p>
          <a:p>
            <a:r>
              <a:rPr lang="it-IT" sz="2400" dirty="0">
                <a:solidFill>
                  <a:schemeClr val="bg1"/>
                </a:solidFill>
              </a:rPr>
              <a:t>non riguardano solo «soggetti a rischio»</a:t>
            </a:r>
          </a:p>
          <a:p>
            <a:r>
              <a:rPr lang="it-IT" sz="2400" dirty="0" smtClean="0">
                <a:solidFill>
                  <a:schemeClr val="bg1"/>
                </a:solidFill>
              </a:rPr>
              <a:t>non </a:t>
            </a:r>
            <a:r>
              <a:rPr lang="it-IT" sz="2400" dirty="0">
                <a:solidFill>
                  <a:schemeClr val="bg1"/>
                </a:solidFill>
              </a:rPr>
              <a:t>hanno un meccanismo biologico definito </a:t>
            </a:r>
          </a:p>
          <a:p>
            <a:r>
              <a:rPr lang="it-IT" sz="2400" dirty="0">
                <a:solidFill>
                  <a:schemeClr val="bg1"/>
                </a:solidFill>
              </a:rPr>
              <a:t>possono essere teoricamente dovuti al vaccino in sé (tipo, dosi, combinazioni di vaccini, vie di somministrazione, ecc.), o ad </a:t>
            </a:r>
            <a:r>
              <a:rPr lang="it-IT" sz="2400" dirty="0" smtClean="0">
                <a:solidFill>
                  <a:schemeClr val="bg1"/>
                </a:solidFill>
              </a:rPr>
              <a:t>altre componenti (adiuvanti o conservanti) </a:t>
            </a:r>
            <a:endParaRPr lang="it-IT" sz="2400" dirty="0">
              <a:solidFill>
                <a:schemeClr val="bg1"/>
              </a:solidFill>
            </a:endParaRPr>
          </a:p>
          <a:p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4454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5" y="2940931"/>
            <a:ext cx="7827942" cy="67671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865" y="3808421"/>
            <a:ext cx="7876715" cy="1518036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865" y="5517232"/>
            <a:ext cx="7791363" cy="957155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1640" y="243577"/>
            <a:ext cx="2385810" cy="2506579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6" name="Connettore diritto 5"/>
          <p:cNvCxnSpPr/>
          <p:nvPr/>
        </p:nvCxnSpPr>
        <p:spPr>
          <a:xfrm>
            <a:off x="7884368" y="3356992"/>
            <a:ext cx="68086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diritto 9"/>
          <p:cNvCxnSpPr/>
          <p:nvPr/>
        </p:nvCxnSpPr>
        <p:spPr>
          <a:xfrm>
            <a:off x="773865" y="3573016"/>
            <a:ext cx="3150063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/>
          <p:cNvCxnSpPr/>
          <p:nvPr/>
        </p:nvCxnSpPr>
        <p:spPr>
          <a:xfrm>
            <a:off x="5500517" y="4653136"/>
            <a:ext cx="295991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magin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3929" y="908720"/>
            <a:ext cx="4726652" cy="382168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8255" y="343003"/>
            <a:ext cx="2378000" cy="28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90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619596" cy="501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395536" y="260648"/>
            <a:ext cx="6624736" cy="707886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Eventi avversi da vaccinazioni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260648"/>
            <a:ext cx="1658256" cy="2152075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952" y="3320247"/>
            <a:ext cx="4822354" cy="310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477" y="277095"/>
            <a:ext cx="4487045" cy="6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6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963" y="432556"/>
            <a:ext cx="6194073" cy="599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35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911" y="548680"/>
            <a:ext cx="6133728" cy="2736304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3645024"/>
            <a:ext cx="4340480" cy="3014791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775" y="3919081"/>
            <a:ext cx="4144713" cy="1220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12" y="103344"/>
            <a:ext cx="4785775" cy="665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84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>
            <a:extLst>
              <a:ext uri="{FF2B5EF4-FFF2-40B4-BE49-F238E27FC236}">
                <a16:creationId xmlns:a16="http://schemas.microsoft.com/office/drawing/2014/main" xmlns="" id="{4EA31175-3108-47C1-896A-15247DE76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8269288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555" name="Picture 3">
            <a:extLst>
              <a:ext uri="{FF2B5EF4-FFF2-40B4-BE49-F238E27FC236}">
                <a16:creationId xmlns:a16="http://schemas.microsoft.com/office/drawing/2014/main" xmlns="" id="{61E55AE1-464E-413B-851E-A580A27EC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60350"/>
            <a:ext cx="4618037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556" name="Picture 4">
            <a:extLst>
              <a:ext uri="{FF2B5EF4-FFF2-40B4-BE49-F238E27FC236}">
                <a16:creationId xmlns:a16="http://schemas.microsoft.com/office/drawing/2014/main" xmlns="" id="{F9998D4E-074C-45CC-93B1-B5BF9189F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4149725"/>
            <a:ext cx="87630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557" name="CasellaDiTesto 1">
            <a:extLst>
              <a:ext uri="{FF2B5EF4-FFF2-40B4-BE49-F238E27FC236}">
                <a16:creationId xmlns:a16="http://schemas.microsoft.com/office/drawing/2014/main" xmlns="" id="{E522FD87-30F7-4F90-AFDE-1A34E7744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5229225"/>
            <a:ext cx="8342312" cy="8636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0645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>
            <a:extLst>
              <a:ext uri="{FF2B5EF4-FFF2-40B4-BE49-F238E27FC236}">
                <a16:creationId xmlns:a16="http://schemas.microsoft.com/office/drawing/2014/main" xmlns="" id="{2FA35028-ED6F-4773-B7F6-4A97BC028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6016"/>
            <a:ext cx="6192688" cy="213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5" name="Picture 3">
            <a:extLst>
              <a:ext uri="{FF2B5EF4-FFF2-40B4-BE49-F238E27FC236}">
                <a16:creationId xmlns:a16="http://schemas.microsoft.com/office/drawing/2014/main" xmlns="" id="{538AE79D-493D-49FF-963F-38335C4AF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821" y="2504498"/>
            <a:ext cx="6217659" cy="1148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6" name="Picture 4">
            <a:extLst>
              <a:ext uri="{FF2B5EF4-FFF2-40B4-BE49-F238E27FC236}">
                <a16:creationId xmlns:a16="http://schemas.microsoft.com/office/drawing/2014/main" xmlns="" id="{6AF0D876-7B14-452B-8C08-FCA8B91A6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821" y="3953484"/>
            <a:ext cx="6217659" cy="130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31257"/>
            <a:ext cx="2572235" cy="228579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2948" y="5359556"/>
            <a:ext cx="4661404" cy="148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537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1" name="Immagine 2">
            <a:extLst>
              <a:ext uri="{FF2B5EF4-FFF2-40B4-BE49-F238E27FC236}">
                <a16:creationId xmlns:a16="http://schemas.microsoft.com/office/drawing/2014/main" xmlns="" id="{D8F3FB3E-CDCF-466B-9EA9-53635F294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40" y="6382861"/>
            <a:ext cx="4873336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2" name="Immagine 4">
            <a:extLst>
              <a:ext uri="{FF2B5EF4-FFF2-40B4-BE49-F238E27FC236}">
                <a16:creationId xmlns:a16="http://schemas.microsoft.com/office/drawing/2014/main" xmlns="" id="{9897570B-BE4D-4206-A258-280DA3845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079" y="2260600"/>
            <a:ext cx="3627906" cy="574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5436096" y="6329700"/>
            <a:ext cx="3426222" cy="2769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it-IT" sz="1200" dirty="0" smtClean="0"/>
              <a:t>(</a:t>
            </a:r>
            <a:r>
              <a:rPr lang="it-IT" sz="1200" dirty="0"/>
              <a:t>Dipartimento di Prevenzione ASL </a:t>
            </a:r>
            <a:r>
              <a:rPr lang="it-IT" sz="1200" dirty="0" smtClean="0"/>
              <a:t>Alba, Piemonte)</a:t>
            </a:r>
            <a:endParaRPr lang="it-IT" sz="12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0047" y="2996952"/>
            <a:ext cx="5633192" cy="32555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83568" y="260648"/>
            <a:ext cx="8064896" cy="1200329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3600" dirty="0" smtClean="0">
                <a:solidFill>
                  <a:srgbClr val="FFFF00"/>
                </a:solidFill>
              </a:rPr>
              <a:t>Il rapporto temporale tra vaccinazione ed evento avverso </a:t>
            </a:r>
            <a:endParaRPr lang="it-IT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6805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D12E716B-2424-4718-A555-7BC755355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1106742"/>
            <a:ext cx="7776864" cy="972108"/>
          </a:xfrm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it-IT" sz="2400" dirty="0">
                <a:solidFill>
                  <a:srgbClr val="FFFF00"/>
                </a:solidFill>
              </a:rPr>
              <a:t>Come valutare eventi avversi dei farmaci, come i vaccini. </a:t>
            </a:r>
            <a:br>
              <a:rPr lang="it-IT" sz="2400" dirty="0">
                <a:solidFill>
                  <a:srgbClr val="FFFF00"/>
                </a:solidFill>
              </a:rPr>
            </a:br>
            <a:r>
              <a:rPr lang="it-IT" sz="2400" dirty="0">
                <a:solidFill>
                  <a:srgbClr val="FFFF00"/>
                </a:solidFill>
              </a:rPr>
              <a:t>2) Confronti entro-soggetti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ACCA01FA-82EA-40F9-94D0-184CB55402D0}"/>
              </a:ext>
            </a:extLst>
          </p:cNvPr>
          <p:cNvSpPr txBox="1"/>
          <p:nvPr/>
        </p:nvSpPr>
        <p:spPr>
          <a:xfrm>
            <a:off x="1196625" y="3888188"/>
            <a:ext cx="1998222" cy="32316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VACCINAZIONE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xmlns="" id="{1D23C512-C03A-4FA0-A989-203127AD086B}"/>
              </a:ext>
            </a:extLst>
          </p:cNvPr>
          <p:cNvSpPr txBox="1"/>
          <p:nvPr/>
        </p:nvSpPr>
        <p:spPr>
          <a:xfrm>
            <a:off x="5652120" y="2566497"/>
            <a:ext cx="1998222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EVENTO</a:t>
            </a:r>
          </a:p>
        </p:txBody>
      </p:sp>
      <p:cxnSp>
        <p:nvCxnSpPr>
          <p:cNvPr id="6" name="Connettore 2 5">
            <a:extLst>
              <a:ext uri="{FF2B5EF4-FFF2-40B4-BE49-F238E27FC236}">
                <a16:creationId xmlns:a16="http://schemas.microsoft.com/office/drawing/2014/main" xmlns="" id="{CF8D008A-EDC6-4B64-8E55-E6F2380CB0A1}"/>
              </a:ext>
            </a:extLst>
          </p:cNvPr>
          <p:cNvCxnSpPr>
            <a:cxnSpLocks/>
          </p:cNvCxnSpPr>
          <p:nvPr/>
        </p:nvCxnSpPr>
        <p:spPr>
          <a:xfrm>
            <a:off x="2195736" y="4240683"/>
            <a:ext cx="0" cy="756084"/>
          </a:xfrm>
          <a:prstGeom prst="straightConnector1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>
            <a:extLst>
              <a:ext uri="{FF2B5EF4-FFF2-40B4-BE49-F238E27FC236}">
                <a16:creationId xmlns:a16="http://schemas.microsoft.com/office/drawing/2014/main" xmlns="" id="{5F731444-0DF6-4163-979B-62D415DEAC98}"/>
              </a:ext>
            </a:extLst>
          </p:cNvPr>
          <p:cNvCxnSpPr>
            <a:cxnSpLocks/>
          </p:cNvCxnSpPr>
          <p:nvPr/>
        </p:nvCxnSpPr>
        <p:spPr>
          <a:xfrm flipH="1">
            <a:off x="6597225" y="2969950"/>
            <a:ext cx="27003" cy="1788107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xmlns="" id="{4A8B830A-B1F1-4BBA-B61E-C94A214A421B}"/>
              </a:ext>
            </a:extLst>
          </p:cNvPr>
          <p:cNvSpPr txBox="1"/>
          <p:nvPr/>
        </p:nvSpPr>
        <p:spPr>
          <a:xfrm>
            <a:off x="5091384" y="3693367"/>
            <a:ext cx="1377153" cy="7848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30 GIORNI PRECEDENTI L’EVENTO</a:t>
            </a:r>
          </a:p>
        </p:txBody>
      </p:sp>
      <p:cxnSp>
        <p:nvCxnSpPr>
          <p:cNvPr id="12" name="Connettore 2 11">
            <a:extLst>
              <a:ext uri="{FF2B5EF4-FFF2-40B4-BE49-F238E27FC236}">
                <a16:creationId xmlns:a16="http://schemas.microsoft.com/office/drawing/2014/main" xmlns="" id="{55742632-5CA6-4D40-B88E-2F17BFFBC78C}"/>
              </a:ext>
            </a:extLst>
          </p:cNvPr>
          <p:cNvCxnSpPr/>
          <p:nvPr/>
        </p:nvCxnSpPr>
        <p:spPr>
          <a:xfrm>
            <a:off x="413538" y="5049180"/>
            <a:ext cx="8064000" cy="0"/>
          </a:xfrm>
          <a:prstGeom prst="straightConnector1">
            <a:avLst/>
          </a:prstGeom>
          <a:ln w="76200">
            <a:solidFill>
              <a:schemeClr val="bg2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>
            <a:extLst>
              <a:ext uri="{FF2B5EF4-FFF2-40B4-BE49-F238E27FC236}">
                <a16:creationId xmlns:a16="http://schemas.microsoft.com/office/drawing/2014/main" xmlns="" id="{A9F6974E-6A92-4359-8739-CC78FE0FA791}"/>
              </a:ext>
            </a:extLst>
          </p:cNvPr>
          <p:cNvSpPr txBox="1"/>
          <p:nvPr/>
        </p:nvSpPr>
        <p:spPr>
          <a:xfrm>
            <a:off x="2681318" y="5212048"/>
            <a:ext cx="3762418" cy="36933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TEMPO DI OSSERVAZIONE</a:t>
            </a: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xmlns="" id="{7F5BCD4A-0F13-44C8-82CE-C607AE99B632}"/>
              </a:ext>
            </a:extLst>
          </p:cNvPr>
          <p:cNvCxnSpPr/>
          <p:nvPr/>
        </p:nvCxnSpPr>
        <p:spPr>
          <a:xfrm>
            <a:off x="5112060" y="4455114"/>
            <a:ext cx="0" cy="541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xmlns="" id="{2C036FFC-A5DE-4E5C-AAF6-6227D4DA30CA}"/>
              </a:ext>
            </a:extLst>
          </p:cNvPr>
          <p:cNvCxnSpPr/>
          <p:nvPr/>
        </p:nvCxnSpPr>
        <p:spPr>
          <a:xfrm>
            <a:off x="6468537" y="4455114"/>
            <a:ext cx="0" cy="541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sellaDiTesto 26">
            <a:extLst>
              <a:ext uri="{FF2B5EF4-FFF2-40B4-BE49-F238E27FC236}">
                <a16:creationId xmlns:a16="http://schemas.microsoft.com/office/drawing/2014/main" xmlns="" id="{01FF87F4-23E5-45A9-BC11-DF203388D721}"/>
              </a:ext>
            </a:extLst>
          </p:cNvPr>
          <p:cNvSpPr txBox="1"/>
          <p:nvPr/>
        </p:nvSpPr>
        <p:spPr>
          <a:xfrm>
            <a:off x="278523" y="2564904"/>
            <a:ext cx="50225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PERIODO SENZA EVENTI</a:t>
            </a:r>
          </a:p>
        </p:txBody>
      </p:sp>
    </p:spTree>
    <p:extLst>
      <p:ext uri="{BB962C8B-B14F-4D97-AF65-F5344CB8AC3E}">
        <p14:creationId xmlns:p14="http://schemas.microsoft.com/office/powerpoint/2010/main" val="161210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3">
            <a:extLst>
              <a:ext uri="{FF2B5EF4-FFF2-40B4-BE49-F238E27FC236}">
                <a16:creationId xmlns:a16="http://schemas.microsoft.com/office/drawing/2014/main" xmlns="" id="{8332325E-95FA-427C-BA27-BC901D0D7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1214438"/>
            <a:ext cx="166687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4">
            <a:extLst>
              <a:ext uri="{FF2B5EF4-FFF2-40B4-BE49-F238E27FC236}">
                <a16:creationId xmlns:a16="http://schemas.microsoft.com/office/drawing/2014/main" xmlns="" id="{FA6A2755-E6B1-473C-969E-A7C473946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286125"/>
            <a:ext cx="3505200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2" name="Picture 5">
            <a:extLst>
              <a:ext uri="{FF2B5EF4-FFF2-40B4-BE49-F238E27FC236}">
                <a16:creationId xmlns:a16="http://schemas.microsoft.com/office/drawing/2014/main" xmlns="" id="{29147EC3-921F-4A8E-AE46-316B6EBF1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0"/>
            <a:ext cx="67818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6">
            <a:extLst>
              <a:ext uri="{FF2B5EF4-FFF2-40B4-BE49-F238E27FC236}">
                <a16:creationId xmlns:a16="http://schemas.microsoft.com/office/drawing/2014/main" xmlns="" id="{6C2B403C-14BF-4C4F-942E-C1BC7663B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75" y="857250"/>
            <a:ext cx="40576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7">
            <a:extLst>
              <a:ext uri="{FF2B5EF4-FFF2-40B4-BE49-F238E27FC236}">
                <a16:creationId xmlns:a16="http://schemas.microsoft.com/office/drawing/2014/main" xmlns="" id="{55BF70DC-CB0E-4764-BEAE-6F8498EAE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43063"/>
            <a:ext cx="3214688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Picture 9">
            <a:extLst>
              <a:ext uri="{FF2B5EF4-FFF2-40B4-BE49-F238E27FC236}">
                <a16:creationId xmlns:a16="http://schemas.microsoft.com/office/drawing/2014/main" xmlns="" id="{213A6A50-A869-4ED7-9BB0-8BB92550E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571625"/>
            <a:ext cx="3000375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6" name="Picture 10">
            <a:extLst>
              <a:ext uri="{FF2B5EF4-FFF2-40B4-BE49-F238E27FC236}">
                <a16:creationId xmlns:a16="http://schemas.microsoft.com/office/drawing/2014/main" xmlns="" id="{45284228-074A-483B-BC67-FFDF29E7F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5" y="1785938"/>
            <a:ext cx="28098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7" name="Picture 11">
            <a:extLst>
              <a:ext uri="{FF2B5EF4-FFF2-40B4-BE49-F238E27FC236}">
                <a16:creationId xmlns:a16="http://schemas.microsoft.com/office/drawing/2014/main" xmlns="" id="{EB88C3DB-277E-4A2B-AAC8-4AD6F2F32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357563"/>
            <a:ext cx="353060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8" name="Picture 12">
            <a:extLst>
              <a:ext uri="{FF2B5EF4-FFF2-40B4-BE49-F238E27FC236}">
                <a16:creationId xmlns:a16="http://schemas.microsoft.com/office/drawing/2014/main" xmlns="" id="{4EAB88D4-78E0-4ABF-8E6B-817424D7D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157788"/>
            <a:ext cx="355282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9" name="Rectangle 17">
            <a:extLst>
              <a:ext uri="{FF2B5EF4-FFF2-40B4-BE49-F238E27FC236}">
                <a16:creationId xmlns:a16="http://schemas.microsoft.com/office/drawing/2014/main" xmlns="" id="{DC9D1982-7BDB-4245-83E7-67A40BFA6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5157788"/>
            <a:ext cx="3529013" cy="647700"/>
          </a:xfrm>
          <a:prstGeom prst="rect">
            <a:avLst/>
          </a:prstGeom>
          <a:noFill/>
          <a:ln w="38100" algn="ctr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6">
            <a:extLst>
              <a:ext uri="{FF2B5EF4-FFF2-40B4-BE49-F238E27FC236}">
                <a16:creationId xmlns:a16="http://schemas.microsoft.com/office/drawing/2014/main" xmlns="" id="{44ED696E-7693-4E74-91D3-FE09A3B05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44675"/>
            <a:ext cx="6680200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3" name="Picture 8">
            <a:extLst>
              <a:ext uri="{FF2B5EF4-FFF2-40B4-BE49-F238E27FC236}">
                <a16:creationId xmlns:a16="http://schemas.microsoft.com/office/drawing/2014/main" xmlns="" id="{33359F33-A52C-4D60-B5C2-B27250C27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221163"/>
            <a:ext cx="6688137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4" name="Picture 9">
            <a:extLst>
              <a:ext uri="{FF2B5EF4-FFF2-40B4-BE49-F238E27FC236}">
                <a16:creationId xmlns:a16="http://schemas.microsoft.com/office/drawing/2014/main" xmlns="" id="{86E3B43E-1390-4568-A620-FD09EC78A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373688"/>
            <a:ext cx="6680200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5" name="Picture 10">
            <a:extLst>
              <a:ext uri="{FF2B5EF4-FFF2-40B4-BE49-F238E27FC236}">
                <a16:creationId xmlns:a16="http://schemas.microsoft.com/office/drawing/2014/main" xmlns="" id="{0E85B478-17F7-4AC4-B893-308FD1E5F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44450"/>
            <a:ext cx="911225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6" name="Picture 11">
            <a:extLst>
              <a:ext uri="{FF2B5EF4-FFF2-40B4-BE49-F238E27FC236}">
                <a16:creationId xmlns:a16="http://schemas.microsoft.com/office/drawing/2014/main" xmlns="" id="{25C3C785-A229-420D-8E16-FDF4AEC64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988" y="1436688"/>
            <a:ext cx="1976437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8" name="Rectangle 13">
            <a:extLst>
              <a:ext uri="{FF2B5EF4-FFF2-40B4-BE49-F238E27FC236}">
                <a16:creationId xmlns:a16="http://schemas.microsoft.com/office/drawing/2014/main" xmlns="" id="{50785778-6D62-49FF-922E-DD90B1D861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325" y="5589588"/>
            <a:ext cx="6626225" cy="719137"/>
          </a:xfrm>
          <a:prstGeom prst="rect">
            <a:avLst/>
          </a:prstGeom>
          <a:noFill/>
          <a:ln w="38100" algn="ctr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xmlns="" id="{025D387F-7628-42BD-A344-BE2D7C422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>
                <a:solidFill>
                  <a:srgbClr val="FFFF00"/>
                </a:solidFill>
                <a:latin typeface="Calibri" panose="020F0502020204030204" pitchFamily="34" charset="0"/>
              </a:rPr>
              <a:t>Incidenza dell’autismo in Danimarca nel periodo 1971-2000</a:t>
            </a:r>
          </a:p>
        </p:txBody>
      </p:sp>
      <p:grpSp>
        <p:nvGrpSpPr>
          <p:cNvPr id="86019" name="Group 3">
            <a:extLst>
              <a:ext uri="{FF2B5EF4-FFF2-40B4-BE49-F238E27FC236}">
                <a16:creationId xmlns:a16="http://schemas.microsoft.com/office/drawing/2014/main" xmlns="" id="{72D809C4-EC07-484B-82A8-244108C1E1D5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1125538"/>
            <a:ext cx="6192838" cy="4824412"/>
            <a:chOff x="204" y="663"/>
            <a:chExt cx="3856" cy="2917"/>
          </a:xfrm>
        </p:grpSpPr>
        <p:pic>
          <p:nvPicPr>
            <p:cNvPr id="86022" name="Picture 4">
              <a:extLst>
                <a:ext uri="{FF2B5EF4-FFF2-40B4-BE49-F238E27FC236}">
                  <a16:creationId xmlns:a16="http://schemas.microsoft.com/office/drawing/2014/main" xmlns="" id="{7F5575FA-98C5-43C7-95B2-2B9BFB286F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764" t="21982" r="36736" b="14482"/>
            <a:stretch>
              <a:fillRect/>
            </a:stretch>
          </p:blipFill>
          <p:spPr bwMode="auto">
            <a:xfrm>
              <a:off x="204" y="663"/>
              <a:ext cx="3856" cy="2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6023" name="Text Box 5">
              <a:extLst>
                <a:ext uri="{FF2B5EF4-FFF2-40B4-BE49-F238E27FC236}">
                  <a16:creationId xmlns:a16="http://schemas.microsoft.com/office/drawing/2014/main" xmlns="" id="{D843D2E9-4F8F-484B-8BE3-F365C52021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6" y="3006"/>
              <a:ext cx="181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it-IT" altLang="it-IT" sz="2400" b="1">
                  <a:solidFill>
                    <a:srgbClr val="FF3300"/>
                  </a:solidFill>
                  <a:latin typeface="Calibri" panose="020F0502020204030204" pitchFamily="34" charset="0"/>
                </a:rPr>
                <a:t>*</a:t>
              </a:r>
            </a:p>
          </p:txBody>
        </p:sp>
      </p:grpSp>
      <p:sp>
        <p:nvSpPr>
          <p:cNvPr id="86020" name="Text Box 6">
            <a:extLst>
              <a:ext uri="{FF2B5EF4-FFF2-40B4-BE49-F238E27FC236}">
                <a16:creationId xmlns:a16="http://schemas.microsoft.com/office/drawing/2014/main" xmlns="" id="{298BE9A6-739B-4F9B-A57C-C1C406CCE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1196975"/>
            <a:ext cx="2447925" cy="1384300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73050" indent="-2730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 b="1">
                <a:solidFill>
                  <a:srgbClr val="FF3300"/>
                </a:solidFill>
                <a:latin typeface="Calibri" panose="020F0502020204030204" pitchFamily="34" charset="0"/>
              </a:rPr>
              <a:t>*  </a:t>
            </a:r>
            <a:r>
              <a:rPr lang="it-IT" altLang="it-IT" sz="2000" b="1">
                <a:latin typeface="Calibri" panose="020F0502020204030204" pitchFamily="34" charset="0"/>
              </a:rPr>
              <a:t>L’asterisco indica l’eliminazione del Thiomersal dai vaccini, nel 1992</a:t>
            </a:r>
          </a:p>
        </p:txBody>
      </p:sp>
      <p:sp>
        <p:nvSpPr>
          <p:cNvPr id="86021" name="Text Box 7">
            <a:extLst>
              <a:ext uri="{FF2B5EF4-FFF2-40B4-BE49-F238E27FC236}">
                <a16:creationId xmlns:a16="http://schemas.microsoft.com/office/drawing/2014/main" xmlns="" id="{4977874C-FED8-43BC-943C-2D4D6F2D35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6308725"/>
            <a:ext cx="3025775" cy="369888"/>
          </a:xfrm>
          <a:prstGeom prst="rect">
            <a:avLst/>
          </a:prstGeom>
          <a:solidFill>
            <a:srgbClr val="F8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it-IT" altLang="it-IT" sz="1800"/>
              <a:t>(Da </a:t>
            </a:r>
            <a:r>
              <a:rPr lang="it-IT" altLang="it-IT" sz="1800" b="1" i="1"/>
              <a:t>Madsen KM et al.,</a:t>
            </a:r>
            <a:r>
              <a:rPr lang="it-IT" altLang="it-IT" sz="1800" i="1"/>
              <a:t> </a:t>
            </a:r>
            <a:r>
              <a:rPr lang="it-IT" altLang="it-IT" sz="1800"/>
              <a:t>2003)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Immagine 3">
            <a:extLst>
              <a:ext uri="{FF2B5EF4-FFF2-40B4-BE49-F238E27FC236}">
                <a16:creationId xmlns:a16="http://schemas.microsoft.com/office/drawing/2014/main" xmlns="" id="{F9599FBD-E68D-4AF9-B885-433459A4A5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374350"/>
            <a:ext cx="2664296" cy="1033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592" y="2571683"/>
            <a:ext cx="6980525" cy="2517866"/>
          </a:xfrm>
          <a:prstGeom prst="rect">
            <a:avLst/>
          </a:prstGeom>
        </p:spPr>
      </p:pic>
      <p:sp>
        <p:nvSpPr>
          <p:cNvPr id="7" name="CasellaDiTesto 9">
            <a:extLst>
              <a:ext uri="{FF2B5EF4-FFF2-40B4-BE49-F238E27FC236}">
                <a16:creationId xmlns:a16="http://schemas.microsoft.com/office/drawing/2014/main" xmlns="" id="{F23BE014-36EA-4A44-BF58-260A9B03D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332656"/>
            <a:ext cx="5040560" cy="584775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it-IT" altLang="it-IT" dirty="0">
                <a:solidFill>
                  <a:srgbClr val="FFFF00"/>
                </a:solidFill>
              </a:rPr>
              <a:t>Combinazioni di </a:t>
            </a:r>
            <a:r>
              <a:rPr lang="it-IT" altLang="it-IT" dirty="0" smtClean="0">
                <a:solidFill>
                  <a:srgbClr val="FFFF00"/>
                </a:solidFill>
              </a:rPr>
              <a:t>vaccini</a:t>
            </a:r>
            <a:endParaRPr lang="it-IT" altLang="it-IT" dirty="0">
              <a:solidFill>
                <a:srgbClr val="FFFF00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467544" y="5661248"/>
            <a:ext cx="8136904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Un bambino appena nato è esposto a circa 1 milione di antigeni da agenti microbici e altri agenti presenti nell’ambiente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9864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xmlns="" id="{E8A67BB1-905E-4D19-A02B-72D121FCBD1C}"/>
              </a:ext>
            </a:extLst>
          </p:cNvPr>
          <p:cNvSpPr txBox="1"/>
          <p:nvPr/>
        </p:nvSpPr>
        <p:spPr>
          <a:xfrm>
            <a:off x="467545" y="260350"/>
            <a:ext cx="8424936" cy="1077218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Vaccinologia</a:t>
            </a:r>
            <a:r>
              <a:rPr kumimoji="0" lang="it-IT" altLang="it-IT" sz="3200" b="1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inversa (</a:t>
            </a:r>
            <a:r>
              <a:rPr kumimoji="0" lang="it-IT" altLang="it-IT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Reverse </a:t>
            </a:r>
            <a:r>
              <a:rPr kumimoji="0" lang="it-IT" altLang="it-IT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vaccinology</a:t>
            </a:r>
            <a:r>
              <a:rPr kumimoji="0" lang="it-IT" altLang="it-IT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): </a:t>
            </a:r>
            <a:endParaRPr kumimoji="0" lang="it-IT" altLang="it-IT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il vaccino anti-meningococco B</a:t>
            </a:r>
            <a:endParaRPr kumimoji="0" lang="it-IT" altLang="it-IT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0963" name="CasellaDiTesto 2"/>
          <p:cNvSpPr txBox="1">
            <a:spLocks noChangeArrowheads="1"/>
          </p:cNvSpPr>
          <p:nvPr/>
        </p:nvSpPr>
        <p:spPr bwMode="auto">
          <a:xfrm>
            <a:off x="179388" y="1844675"/>
            <a:ext cx="2447925" cy="18161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Basandosi sulle sequenze del genoma, sono stati identificati 600 geni che potenzialmente codificavano per proteine di superficie (predizione computer-assistita)</a:t>
            </a:r>
          </a:p>
        </p:txBody>
      </p:sp>
      <p:sp>
        <p:nvSpPr>
          <p:cNvPr id="40964" name="CasellaDiTesto 3"/>
          <p:cNvSpPr txBox="1">
            <a:spLocks noChangeArrowheads="1"/>
          </p:cNvSpPr>
          <p:nvPr/>
        </p:nvSpPr>
        <p:spPr bwMode="auto">
          <a:xfrm>
            <a:off x="3779838" y="2344738"/>
            <a:ext cx="1368425" cy="584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Espressione e purificazione</a:t>
            </a:r>
          </a:p>
        </p:txBody>
      </p:sp>
      <p:cxnSp>
        <p:nvCxnSpPr>
          <p:cNvPr id="6" name="Connettore 2 5">
            <a:extLst>
              <a:ext uri="{FF2B5EF4-FFF2-40B4-BE49-F238E27FC236}">
                <a16:creationId xmlns:a16="http://schemas.microsoft.com/office/drawing/2014/main" xmlns="" id="{28E06D97-6EFA-42B0-B7F7-773A8D267324}"/>
              </a:ext>
            </a:extLst>
          </p:cNvPr>
          <p:cNvCxnSpPr/>
          <p:nvPr/>
        </p:nvCxnSpPr>
        <p:spPr>
          <a:xfrm>
            <a:off x="2771775" y="2636838"/>
            <a:ext cx="8636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66" name="CasellaDiTesto 11"/>
          <p:cNvSpPr txBox="1">
            <a:spLocks noChangeArrowheads="1"/>
          </p:cNvSpPr>
          <p:nvPr/>
        </p:nvSpPr>
        <p:spPr bwMode="auto">
          <a:xfrm>
            <a:off x="6300788" y="2220913"/>
            <a:ext cx="2447925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Circa 350 proteine espresse nell’E. coli , iniettate nel topo per l’immunizzazione</a:t>
            </a:r>
          </a:p>
        </p:txBody>
      </p:sp>
      <p:cxnSp>
        <p:nvCxnSpPr>
          <p:cNvPr id="13" name="Connettore 2 12">
            <a:extLst>
              <a:ext uri="{FF2B5EF4-FFF2-40B4-BE49-F238E27FC236}">
                <a16:creationId xmlns:a16="http://schemas.microsoft.com/office/drawing/2014/main" xmlns="" id="{98B2CA42-E920-4C5E-9EDA-282C184D5459}"/>
              </a:ext>
            </a:extLst>
          </p:cNvPr>
          <p:cNvCxnSpPr/>
          <p:nvPr/>
        </p:nvCxnSpPr>
        <p:spPr>
          <a:xfrm>
            <a:off x="5292725" y="2636838"/>
            <a:ext cx="8636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xmlns="" id="{7894D7BF-F263-4128-BEC3-BDCFD62E1CD9}"/>
              </a:ext>
            </a:extLst>
          </p:cNvPr>
          <p:cNvCxnSpPr/>
          <p:nvPr/>
        </p:nvCxnSpPr>
        <p:spPr>
          <a:xfrm>
            <a:off x="7451725" y="3197225"/>
            <a:ext cx="0" cy="51911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>
            <a:extLst>
              <a:ext uri="{FF2B5EF4-FFF2-40B4-BE49-F238E27FC236}">
                <a16:creationId xmlns:a16="http://schemas.microsoft.com/office/drawing/2014/main" xmlns="" id="{004C1BBF-9C77-404D-9885-AAEBE486A7B6}"/>
              </a:ext>
            </a:extLst>
          </p:cNvPr>
          <p:cNvCxnSpPr/>
          <p:nvPr/>
        </p:nvCxnSpPr>
        <p:spPr>
          <a:xfrm>
            <a:off x="7466013" y="4508500"/>
            <a:ext cx="0" cy="5207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70" name="CasellaDiTesto 17"/>
          <p:cNvSpPr txBox="1">
            <a:spLocks noChangeArrowheads="1"/>
          </p:cNvSpPr>
          <p:nvPr/>
        </p:nvSpPr>
        <p:spPr bwMode="auto">
          <a:xfrm>
            <a:off x="6642100" y="3852863"/>
            <a:ext cx="1763713" cy="3381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Immunizzazione</a:t>
            </a:r>
          </a:p>
        </p:txBody>
      </p:sp>
      <p:cxnSp>
        <p:nvCxnSpPr>
          <p:cNvPr id="21" name="Connettore 2 20">
            <a:extLst>
              <a:ext uri="{FF2B5EF4-FFF2-40B4-BE49-F238E27FC236}">
                <a16:creationId xmlns:a16="http://schemas.microsoft.com/office/drawing/2014/main" xmlns="" id="{3F748E8F-359D-40E6-B07E-61D45A9A197D}"/>
              </a:ext>
            </a:extLst>
          </p:cNvPr>
          <p:cNvCxnSpPr/>
          <p:nvPr/>
        </p:nvCxnSpPr>
        <p:spPr>
          <a:xfrm flipH="1">
            <a:off x="5472113" y="5470525"/>
            <a:ext cx="900112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72" name="CasellaDiTesto 22"/>
          <p:cNvSpPr txBox="1">
            <a:spLocks noChangeArrowheads="1"/>
          </p:cNvSpPr>
          <p:nvPr/>
        </p:nvSpPr>
        <p:spPr bwMode="auto">
          <a:xfrm>
            <a:off x="6534150" y="5151438"/>
            <a:ext cx="1871663" cy="830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91 proteine identificate esposte alla superficie</a:t>
            </a:r>
          </a:p>
        </p:txBody>
      </p:sp>
      <p:cxnSp>
        <p:nvCxnSpPr>
          <p:cNvPr id="24" name="Connettore 2 23">
            <a:extLst>
              <a:ext uri="{FF2B5EF4-FFF2-40B4-BE49-F238E27FC236}">
                <a16:creationId xmlns:a16="http://schemas.microsoft.com/office/drawing/2014/main" xmlns="" id="{4BF4DB6D-6F1C-4BAA-B555-23B4CA172652}"/>
              </a:ext>
            </a:extLst>
          </p:cNvPr>
          <p:cNvCxnSpPr/>
          <p:nvPr/>
        </p:nvCxnSpPr>
        <p:spPr>
          <a:xfrm flipH="1">
            <a:off x="2378075" y="5470525"/>
            <a:ext cx="900113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74" name="CasellaDiTesto 24"/>
          <p:cNvSpPr txBox="1">
            <a:spLocks noChangeArrowheads="1"/>
          </p:cNvSpPr>
          <p:nvPr/>
        </p:nvSpPr>
        <p:spPr bwMode="auto">
          <a:xfrm>
            <a:off x="3527425" y="5168900"/>
            <a:ext cx="1873250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Identificati 28 nuovi antigeni proteici con attività battericida</a:t>
            </a:r>
          </a:p>
        </p:txBody>
      </p:sp>
      <p:sp>
        <p:nvSpPr>
          <p:cNvPr id="40975" name="CasellaDiTesto 25"/>
          <p:cNvSpPr txBox="1">
            <a:spLocks noChangeArrowheads="1"/>
          </p:cNvSpPr>
          <p:nvPr/>
        </p:nvSpPr>
        <p:spPr bwMode="auto">
          <a:xfrm>
            <a:off x="323850" y="4724400"/>
            <a:ext cx="1871663" cy="15700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Selezionati 5 antigeni per il nuovo vaccino (Bexsero), autorizzato dall’EMA nel 2013</a:t>
            </a:r>
          </a:p>
        </p:txBody>
      </p:sp>
    </p:spTree>
    <p:extLst>
      <p:ext uri="{BB962C8B-B14F-4D97-AF65-F5344CB8AC3E}">
        <p14:creationId xmlns:p14="http://schemas.microsoft.com/office/powerpoint/2010/main" val="21610703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Immagine 1">
            <a:extLst>
              <a:ext uri="{FF2B5EF4-FFF2-40B4-BE49-F238E27FC236}">
                <a16:creationId xmlns:a16="http://schemas.microsoft.com/office/drawing/2014/main" xmlns="" id="{172D3EA8-77A1-4402-B791-C62B092A3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620" y="1700807"/>
            <a:ext cx="4462463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39" name="Immagine 5">
            <a:extLst>
              <a:ext uri="{FF2B5EF4-FFF2-40B4-BE49-F238E27FC236}">
                <a16:creationId xmlns:a16="http://schemas.microsoft.com/office/drawing/2014/main" xmlns="" id="{E782A281-96D5-4099-B3DE-FEE73D8DF7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570" y="6424012"/>
            <a:ext cx="2613907" cy="288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0" name="Immagine 6">
            <a:extLst>
              <a:ext uri="{FF2B5EF4-FFF2-40B4-BE49-F238E27FC236}">
                <a16:creationId xmlns:a16="http://schemas.microsoft.com/office/drawing/2014/main" xmlns="" id="{6BA2F1EE-490E-455D-A89F-2B28FBC3D3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373527"/>
            <a:ext cx="3240360" cy="38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1" name="Immagine 8">
            <a:extLst>
              <a:ext uri="{FF2B5EF4-FFF2-40B4-BE49-F238E27FC236}">
                <a16:creationId xmlns:a16="http://schemas.microsoft.com/office/drawing/2014/main" xmlns="" id="{AB68F3DF-E7D0-42E8-A0A0-99590C43DB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6" y="1540095"/>
            <a:ext cx="3951288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2" name="CasellaDiTesto 9">
            <a:extLst>
              <a:ext uri="{FF2B5EF4-FFF2-40B4-BE49-F238E27FC236}">
                <a16:creationId xmlns:a16="http://schemas.microsoft.com/office/drawing/2014/main" xmlns="" id="{F23BE014-36EA-4A44-BF58-260A9B03D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3" y="260648"/>
            <a:ext cx="8856985" cy="523220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it-IT" altLang="it-IT" sz="2800" dirty="0">
                <a:solidFill>
                  <a:srgbClr val="FFFF00"/>
                </a:solidFill>
              </a:rPr>
              <a:t>Combinazioni di </a:t>
            </a:r>
            <a:r>
              <a:rPr lang="it-IT" altLang="it-IT" sz="2800" dirty="0" smtClean="0">
                <a:solidFill>
                  <a:srgbClr val="FFFF00"/>
                </a:solidFill>
              </a:rPr>
              <a:t>vaccini: n° di antigeni </a:t>
            </a:r>
            <a:r>
              <a:rPr lang="it-IT" altLang="it-IT" sz="2800" dirty="0">
                <a:solidFill>
                  <a:srgbClr val="FFFF00"/>
                </a:solidFill>
              </a:rPr>
              <a:t>per dose di  vaccino</a:t>
            </a:r>
          </a:p>
        </p:txBody>
      </p:sp>
      <p:sp>
        <p:nvSpPr>
          <p:cNvPr id="91143" name="CasellaDiTesto 10">
            <a:extLst>
              <a:ext uri="{FF2B5EF4-FFF2-40B4-BE49-F238E27FC236}">
                <a16:creationId xmlns:a16="http://schemas.microsoft.com/office/drawing/2014/main" xmlns="" id="{8143E310-DDC2-4B07-BEAD-973EFF6C8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48" y="1029425"/>
            <a:ext cx="1439862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>
                <a:solidFill>
                  <a:srgbClr val="000000"/>
                </a:solidFill>
              </a:rPr>
              <a:t>Anni ‘70</a:t>
            </a:r>
          </a:p>
        </p:txBody>
      </p:sp>
      <p:sp>
        <p:nvSpPr>
          <p:cNvPr id="91144" name="CasellaDiTesto 11">
            <a:extLst>
              <a:ext uri="{FF2B5EF4-FFF2-40B4-BE49-F238E27FC236}">
                <a16:creationId xmlns:a16="http://schemas.microsoft.com/office/drawing/2014/main" xmlns="" id="{B43B3223-82B7-4918-AC5A-0AF3B5062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6886" y="1078132"/>
            <a:ext cx="936625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dirty="0">
                <a:solidFill>
                  <a:srgbClr val="000000"/>
                </a:solidFill>
              </a:rPr>
              <a:t>2014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Immagine 3">
            <a:extLst>
              <a:ext uri="{FF2B5EF4-FFF2-40B4-BE49-F238E27FC236}">
                <a16:creationId xmlns:a16="http://schemas.microsoft.com/office/drawing/2014/main" xmlns="" id="{83FBA30A-5A86-4BC3-889A-D6E02B2ED6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062288"/>
            <a:ext cx="46101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63" y="0"/>
            <a:ext cx="4608975" cy="3023878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22" y="3212976"/>
            <a:ext cx="8546780" cy="288032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599" y="116632"/>
            <a:ext cx="5163183" cy="150103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888" y="1810015"/>
            <a:ext cx="738000" cy="23552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1312" y="1825831"/>
            <a:ext cx="2091000" cy="22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20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124744"/>
            <a:ext cx="8205134" cy="383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04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9">
            <a:extLst>
              <a:ext uri="{FF2B5EF4-FFF2-40B4-BE49-F238E27FC236}">
                <a16:creationId xmlns:a16="http://schemas.microsoft.com/office/drawing/2014/main" xmlns="" id="{C3C13CE0-8FBB-40F4-AB0E-EBFD9857E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260475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435" name="Picture 6">
            <a:extLst>
              <a:ext uri="{FF2B5EF4-FFF2-40B4-BE49-F238E27FC236}">
                <a16:creationId xmlns:a16="http://schemas.microsoft.com/office/drawing/2014/main" xmlns="" id="{B8CEEEC9-AE01-421F-8D8D-5CDD8B984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209"/>
          <a:stretch>
            <a:fillRect/>
          </a:stretch>
        </p:blipFill>
        <p:spPr bwMode="auto">
          <a:xfrm>
            <a:off x="2771775" y="188913"/>
            <a:ext cx="4191000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436" name="Picture 8">
            <a:extLst>
              <a:ext uri="{FF2B5EF4-FFF2-40B4-BE49-F238E27FC236}">
                <a16:creationId xmlns:a16="http://schemas.microsoft.com/office/drawing/2014/main" xmlns="" id="{0EB80525-DDB4-4BCF-8F6F-F3BE1EC26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173163"/>
            <a:ext cx="6580187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437" name="Picture 9">
            <a:extLst>
              <a:ext uri="{FF2B5EF4-FFF2-40B4-BE49-F238E27FC236}">
                <a16:creationId xmlns:a16="http://schemas.microsoft.com/office/drawing/2014/main" xmlns="" id="{3177C012-2601-46E5-9685-5D64EC720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51"/>
          <a:stretch>
            <a:fillRect/>
          </a:stretch>
        </p:blipFill>
        <p:spPr bwMode="auto">
          <a:xfrm>
            <a:off x="146050" y="2060575"/>
            <a:ext cx="8718550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438" name="Picture 10">
            <a:extLst>
              <a:ext uri="{FF2B5EF4-FFF2-40B4-BE49-F238E27FC236}">
                <a16:creationId xmlns:a16="http://schemas.microsoft.com/office/drawing/2014/main" xmlns="" id="{C1AE5347-AA6C-464A-9760-E52CE7915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4508500"/>
            <a:ext cx="5749925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xmlns="" id="{E6C00EC5-F551-485E-921D-508BF49EAF31}"/>
              </a:ext>
            </a:extLst>
          </p:cNvPr>
          <p:cNvCxnSpPr/>
          <p:nvPr/>
        </p:nvCxnSpPr>
        <p:spPr>
          <a:xfrm>
            <a:off x="3275856" y="5013176"/>
            <a:ext cx="129614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xmlns="" id="{E6C00EC5-F551-485E-921D-508BF49EAF31}"/>
              </a:ext>
            </a:extLst>
          </p:cNvPr>
          <p:cNvCxnSpPr/>
          <p:nvPr/>
        </p:nvCxnSpPr>
        <p:spPr>
          <a:xfrm>
            <a:off x="1571625" y="4725144"/>
            <a:ext cx="129614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xmlns="" id="{E6C00EC5-F551-485E-921D-508BF49EAF31}"/>
              </a:ext>
            </a:extLst>
          </p:cNvPr>
          <p:cNvCxnSpPr/>
          <p:nvPr/>
        </p:nvCxnSpPr>
        <p:spPr>
          <a:xfrm>
            <a:off x="2527897" y="5589240"/>
            <a:ext cx="129614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diritto 14">
            <a:extLst>
              <a:ext uri="{FF2B5EF4-FFF2-40B4-BE49-F238E27FC236}">
                <a16:creationId xmlns:a16="http://schemas.microsoft.com/office/drawing/2014/main" xmlns="" id="{E6C00EC5-F551-485E-921D-508BF49EAF31}"/>
              </a:ext>
            </a:extLst>
          </p:cNvPr>
          <p:cNvCxnSpPr/>
          <p:nvPr/>
        </p:nvCxnSpPr>
        <p:spPr>
          <a:xfrm>
            <a:off x="1763713" y="6165304"/>
            <a:ext cx="532856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diritto 16">
            <a:extLst>
              <a:ext uri="{FF2B5EF4-FFF2-40B4-BE49-F238E27FC236}">
                <a16:creationId xmlns:a16="http://schemas.microsoft.com/office/drawing/2014/main" xmlns="" id="{E6C00EC5-F551-485E-921D-508BF49EAF31}"/>
              </a:ext>
            </a:extLst>
          </p:cNvPr>
          <p:cNvCxnSpPr/>
          <p:nvPr/>
        </p:nvCxnSpPr>
        <p:spPr>
          <a:xfrm>
            <a:off x="1571625" y="6453336"/>
            <a:ext cx="84013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49" y="2012950"/>
            <a:ext cx="9035055" cy="4468755"/>
          </a:xfrm>
          <a:prstGeom prst="rect">
            <a:avLst/>
          </a:prstGeom>
        </p:spPr>
      </p:pic>
      <p:sp>
        <p:nvSpPr>
          <p:cNvPr id="148483" name="Oval 12">
            <a:extLst>
              <a:ext uri="{FF2B5EF4-FFF2-40B4-BE49-F238E27FC236}">
                <a16:creationId xmlns:a16="http://schemas.microsoft.com/office/drawing/2014/main" xmlns="" id="{3ABC988C-873C-4E4F-AA73-FFF52A110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1988841"/>
            <a:ext cx="1728489" cy="504056"/>
          </a:xfrm>
          <a:prstGeom prst="ellipse">
            <a:avLst/>
          </a:prstGeom>
          <a:noFill/>
          <a:ln w="38100" algn="ctr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  <p:sp>
        <p:nvSpPr>
          <p:cNvPr id="148484" name="Oval 14">
            <a:extLst>
              <a:ext uri="{FF2B5EF4-FFF2-40B4-BE49-F238E27FC236}">
                <a16:creationId xmlns:a16="http://schemas.microsoft.com/office/drawing/2014/main" xmlns="" id="{74D65878-6E10-48BC-8AE0-89F63BE59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75" y="5014441"/>
            <a:ext cx="720725" cy="358775"/>
          </a:xfrm>
          <a:prstGeom prst="ellipse">
            <a:avLst/>
          </a:prstGeom>
          <a:noFill/>
          <a:ln w="38100" algn="ctr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  <p:sp>
        <p:nvSpPr>
          <p:cNvPr id="6" name="Oval 14">
            <a:extLst>
              <a:ext uri="{FF2B5EF4-FFF2-40B4-BE49-F238E27FC236}">
                <a16:creationId xmlns:a16="http://schemas.microsoft.com/office/drawing/2014/main" xmlns="" id="{74D65878-6E10-48BC-8AE0-89F63BE59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75" y="3502273"/>
            <a:ext cx="720725" cy="358775"/>
          </a:xfrm>
          <a:prstGeom prst="ellipse">
            <a:avLst/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105674"/>
            <a:ext cx="6419644" cy="169483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>
            <a:extLst>
              <a:ext uri="{FF2B5EF4-FFF2-40B4-BE49-F238E27FC236}">
                <a16:creationId xmlns:a16="http://schemas.microsoft.com/office/drawing/2014/main" xmlns="" id="{AFC02061-4D92-4218-B150-09287123B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588" y="266700"/>
            <a:ext cx="6523037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07" name="Picture 3">
            <a:extLst>
              <a:ext uri="{FF2B5EF4-FFF2-40B4-BE49-F238E27FC236}">
                <a16:creationId xmlns:a16="http://schemas.microsoft.com/office/drawing/2014/main" xmlns="" id="{82C70102-4353-484E-975D-B01E6E66C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588" y="3138488"/>
            <a:ext cx="6523037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Connettore 1 3">
            <a:extLst>
              <a:ext uri="{FF2B5EF4-FFF2-40B4-BE49-F238E27FC236}">
                <a16:creationId xmlns:a16="http://schemas.microsoft.com/office/drawing/2014/main" xmlns="" id="{838A89E8-0A29-4E6E-8B29-9D3389E0377E}"/>
              </a:ext>
            </a:extLst>
          </p:cNvPr>
          <p:cNvCxnSpPr/>
          <p:nvPr/>
        </p:nvCxnSpPr>
        <p:spPr>
          <a:xfrm>
            <a:off x="4643438" y="4076700"/>
            <a:ext cx="230505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1 5">
            <a:extLst>
              <a:ext uri="{FF2B5EF4-FFF2-40B4-BE49-F238E27FC236}">
                <a16:creationId xmlns:a16="http://schemas.microsoft.com/office/drawing/2014/main" xmlns="" id="{4E4E068B-2B79-48FF-9B1C-A4F8C738E273}"/>
              </a:ext>
            </a:extLst>
          </p:cNvPr>
          <p:cNvCxnSpPr/>
          <p:nvPr/>
        </p:nvCxnSpPr>
        <p:spPr>
          <a:xfrm>
            <a:off x="2051050" y="5084763"/>
            <a:ext cx="468153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7">
            <a:extLst>
              <a:ext uri="{FF2B5EF4-FFF2-40B4-BE49-F238E27FC236}">
                <a16:creationId xmlns:a16="http://schemas.microsoft.com/office/drawing/2014/main" xmlns="" id="{6CD48094-214A-4F5D-A553-E82293A85BE7}"/>
              </a:ext>
            </a:extLst>
          </p:cNvPr>
          <p:cNvCxnSpPr/>
          <p:nvPr/>
        </p:nvCxnSpPr>
        <p:spPr>
          <a:xfrm>
            <a:off x="4033838" y="6381750"/>
            <a:ext cx="349091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>
            <a:extLst>
              <a:ext uri="{FF2B5EF4-FFF2-40B4-BE49-F238E27FC236}">
                <a16:creationId xmlns:a16="http://schemas.microsoft.com/office/drawing/2014/main" xmlns="" id="{7AE4392B-0C6E-4B21-81F3-18443512DEF5}"/>
              </a:ext>
            </a:extLst>
          </p:cNvPr>
          <p:cNvCxnSpPr/>
          <p:nvPr/>
        </p:nvCxnSpPr>
        <p:spPr>
          <a:xfrm>
            <a:off x="1223963" y="6597650"/>
            <a:ext cx="37084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1 5">
            <a:extLst>
              <a:ext uri="{FF2B5EF4-FFF2-40B4-BE49-F238E27FC236}">
                <a16:creationId xmlns:a16="http://schemas.microsoft.com/office/drawing/2014/main" xmlns="" id="{4E4E068B-2B79-48FF-9B1C-A4F8C738E273}"/>
              </a:ext>
            </a:extLst>
          </p:cNvPr>
          <p:cNvCxnSpPr/>
          <p:nvPr/>
        </p:nvCxnSpPr>
        <p:spPr>
          <a:xfrm>
            <a:off x="5326856" y="5733256"/>
            <a:ext cx="97333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14175" t="10081" r="15476" b="4861"/>
          <a:stretch/>
        </p:blipFill>
        <p:spPr>
          <a:xfrm>
            <a:off x="251520" y="56826"/>
            <a:ext cx="8655240" cy="6540526"/>
          </a:xfrm>
          <a:prstGeom prst="rect">
            <a:avLst/>
          </a:prstGeom>
        </p:spPr>
      </p:pic>
      <p:sp>
        <p:nvSpPr>
          <p:cNvPr id="3" name="CasellaDiTesto 1">
            <a:extLst>
              <a:ext uri="{FF2B5EF4-FFF2-40B4-BE49-F238E27FC236}">
                <a16:creationId xmlns:a16="http://schemas.microsoft.com/office/drawing/2014/main" xmlns="" id="{E522FD87-30F7-4F90-AFDE-1A34E7744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2" y="3573016"/>
            <a:ext cx="8624818" cy="93610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5018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963" y="5378894"/>
            <a:ext cx="5778074" cy="1203368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983" y="1721972"/>
            <a:ext cx="5560034" cy="3414056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5404" y="80971"/>
            <a:ext cx="5633192" cy="1414395"/>
          </a:xfrm>
          <a:prstGeom prst="rect">
            <a:avLst/>
          </a:prstGeom>
        </p:spPr>
      </p:pic>
      <p:cxnSp>
        <p:nvCxnSpPr>
          <p:cNvPr id="4" name="Connettore diritto 3"/>
          <p:cNvCxnSpPr>
            <a:endCxn id="6" idx="3"/>
          </p:cNvCxnSpPr>
          <p:nvPr/>
        </p:nvCxnSpPr>
        <p:spPr>
          <a:xfrm>
            <a:off x="6588224" y="5949280"/>
            <a:ext cx="872813" cy="312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41569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18500" t="17240" r="38450" b="40760"/>
          <a:stretch/>
        </p:blipFill>
        <p:spPr>
          <a:xfrm>
            <a:off x="2892521" y="81351"/>
            <a:ext cx="3010187" cy="183548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/>
          <a:srcRect l="20601" t="16401" r="40550" b="29000"/>
          <a:stretch/>
        </p:blipFill>
        <p:spPr>
          <a:xfrm>
            <a:off x="755576" y="1986018"/>
            <a:ext cx="5328592" cy="468052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6300192" y="476672"/>
            <a:ext cx="2448272" cy="47705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/>
              <a:t>L’ultima segnalazione arriva dalla Danimarca, dove circa 1.300 ragazze e giovani donne vaccinate per </a:t>
            </a:r>
            <a:r>
              <a:rPr lang="it-IT" sz="1600" dirty="0" smtClean="0"/>
              <a:t>l’HPV </a:t>
            </a:r>
            <a:r>
              <a:rPr lang="it-IT" sz="1600" dirty="0"/>
              <a:t>si sono rivolte a cinque centri specializzati nel Paese lamentando due quadri sintomatologici: la sindrome dolorosa regionale complessa (</a:t>
            </a:r>
            <a:r>
              <a:rPr lang="it-IT" sz="1600" dirty="0" err="1"/>
              <a:t>Crps</a:t>
            </a:r>
            <a:r>
              <a:rPr lang="it-IT" sz="1600" dirty="0"/>
              <a:t>), un dolore cronico agli arti, e la sindrome di tachicardia posturale (</a:t>
            </a:r>
            <a:r>
              <a:rPr lang="it-IT" sz="1600" dirty="0" err="1"/>
              <a:t>Pots</a:t>
            </a:r>
            <a:r>
              <a:rPr lang="it-IT" sz="1600" dirty="0"/>
              <a:t>), una condizione in cui la frequenza cardiaca aumenta in modo anomalo al passaggio dalla posizione seduta a quella eretta.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 rotWithShape="1">
          <a:blip r:embed="rId4"/>
          <a:srcRect l="15350" t="37400" r="39500" b="17240"/>
          <a:stretch/>
        </p:blipFill>
        <p:spPr>
          <a:xfrm>
            <a:off x="190781" y="275662"/>
            <a:ext cx="2304256" cy="1446859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4211960" y="1722522"/>
            <a:ext cx="1008112" cy="2462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sz="1000" b="1" dirty="0"/>
              <a:t>4 gennaio 2016 </a:t>
            </a:r>
          </a:p>
        </p:txBody>
      </p:sp>
    </p:spTree>
    <p:extLst>
      <p:ext uri="{BB962C8B-B14F-4D97-AF65-F5344CB8AC3E}">
        <p14:creationId xmlns:p14="http://schemas.microsoft.com/office/powerpoint/2010/main" val="4678628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43" y="199385"/>
            <a:ext cx="4276588" cy="1025551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307396"/>
            <a:ext cx="2016224" cy="809527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75" y="1536005"/>
            <a:ext cx="4505334" cy="2456901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7920" y="1682590"/>
            <a:ext cx="4426080" cy="1097375"/>
          </a:xfrm>
          <a:prstGeom prst="rect">
            <a:avLst/>
          </a:prstGeom>
        </p:spPr>
      </p:pic>
      <p:cxnSp>
        <p:nvCxnSpPr>
          <p:cNvPr id="4" name="Connettore diritto 3"/>
          <p:cNvCxnSpPr/>
          <p:nvPr/>
        </p:nvCxnSpPr>
        <p:spPr>
          <a:xfrm>
            <a:off x="4849118" y="2348880"/>
            <a:ext cx="383117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diritto 11"/>
          <p:cNvCxnSpPr/>
          <p:nvPr/>
        </p:nvCxnSpPr>
        <p:spPr>
          <a:xfrm>
            <a:off x="4817660" y="2538484"/>
            <a:ext cx="1842572" cy="105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diritto 15"/>
          <p:cNvCxnSpPr/>
          <p:nvPr/>
        </p:nvCxnSpPr>
        <p:spPr>
          <a:xfrm>
            <a:off x="7812360" y="2129006"/>
            <a:ext cx="1224136" cy="38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magin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7478" y="3204775"/>
            <a:ext cx="4359018" cy="338967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602" y="4034508"/>
            <a:ext cx="4426080" cy="2706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3252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23" y="2335342"/>
            <a:ext cx="8520241" cy="4239194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221953"/>
            <a:ext cx="3743268" cy="2030144"/>
          </a:xfrm>
          <a:prstGeom prst="rect">
            <a:avLst/>
          </a:prstGeom>
        </p:spPr>
      </p:pic>
      <p:cxnSp>
        <p:nvCxnSpPr>
          <p:cNvPr id="4" name="Connettore diritto 3"/>
          <p:cNvCxnSpPr/>
          <p:nvPr/>
        </p:nvCxnSpPr>
        <p:spPr>
          <a:xfrm>
            <a:off x="6228184" y="4941168"/>
            <a:ext cx="230425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diritto 5"/>
          <p:cNvCxnSpPr/>
          <p:nvPr/>
        </p:nvCxnSpPr>
        <p:spPr>
          <a:xfrm>
            <a:off x="611560" y="5157192"/>
            <a:ext cx="76328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781058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Immagine 3">
            <a:extLst>
              <a:ext uri="{FF2B5EF4-FFF2-40B4-BE49-F238E27FC236}">
                <a16:creationId xmlns:a16="http://schemas.microsoft.com/office/drawing/2014/main" xmlns="" id="{27FC76C3-72D1-47C1-80D0-DADF8F8FD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941388"/>
            <a:ext cx="3455988" cy="21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79" name="Immagine 4">
            <a:extLst>
              <a:ext uri="{FF2B5EF4-FFF2-40B4-BE49-F238E27FC236}">
                <a16:creationId xmlns:a16="http://schemas.microsoft.com/office/drawing/2014/main" xmlns="" id="{08012247-EEFB-43EB-9C70-0C6734539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100013"/>
            <a:ext cx="47847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80" name="Immagine 6">
            <a:extLst>
              <a:ext uri="{FF2B5EF4-FFF2-40B4-BE49-F238E27FC236}">
                <a16:creationId xmlns:a16="http://schemas.microsoft.com/office/drawing/2014/main" xmlns="" id="{FD7C282B-1CAD-45D5-90D9-FA5505E2E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230313"/>
            <a:ext cx="6038850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81" name="Immagine 8">
            <a:extLst>
              <a:ext uri="{FF2B5EF4-FFF2-40B4-BE49-F238E27FC236}">
                <a16:creationId xmlns:a16="http://schemas.microsoft.com/office/drawing/2014/main" xmlns="" id="{DD244F10-274F-4910-B8C9-91E5BE618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3840163"/>
            <a:ext cx="6029325" cy="301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2582" name="CasellaDiTesto 1">
            <a:extLst>
              <a:ext uri="{FF2B5EF4-FFF2-40B4-BE49-F238E27FC236}">
                <a16:creationId xmlns:a16="http://schemas.microsoft.com/office/drawing/2014/main" xmlns="" id="{8383421E-CF00-4212-9CE9-CD679B7FD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4313" y="5516563"/>
            <a:ext cx="6030912" cy="13414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rgbClr val="000000"/>
              </a:solidFill>
            </a:endParaRPr>
          </a:p>
        </p:txBody>
      </p:sp>
      <p:cxnSp>
        <p:nvCxnSpPr>
          <p:cNvPr id="3" name="Connettore diritto 2"/>
          <p:cNvCxnSpPr/>
          <p:nvPr/>
        </p:nvCxnSpPr>
        <p:spPr>
          <a:xfrm>
            <a:off x="5652120" y="2276872"/>
            <a:ext cx="14392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diritto 8"/>
          <p:cNvCxnSpPr/>
          <p:nvPr/>
        </p:nvCxnSpPr>
        <p:spPr>
          <a:xfrm>
            <a:off x="1587016" y="2492896"/>
            <a:ext cx="183285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16632"/>
            <a:ext cx="6480719" cy="6543166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1619672" y="5085184"/>
            <a:ext cx="612068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1619672" y="5805264"/>
            <a:ext cx="6300699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82242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egnaposto contenuto 2">
            <a:extLst>
              <a:ext uri="{FF2B5EF4-FFF2-40B4-BE49-F238E27FC236}">
                <a16:creationId xmlns:a16="http://schemas.microsoft.com/office/drawing/2014/main" xmlns="" id="{D525BB19-62BD-4E81-827E-E66D6E518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692150"/>
            <a:ext cx="8064500" cy="5832475"/>
          </a:xfrm>
        </p:spPr>
        <p:txBody>
          <a:bodyPr/>
          <a:lstStyle/>
          <a:p>
            <a:pPr>
              <a:defRPr/>
            </a:pPr>
            <a:r>
              <a:rPr lang="it-IT" altLang="it-IT" dirty="0" smtClean="0">
                <a:solidFill>
                  <a:srgbClr val="FFFF00"/>
                </a:solidFill>
              </a:rPr>
              <a:t>«</a:t>
            </a:r>
            <a:r>
              <a:rPr lang="it-IT" altLang="it-IT" i="1" dirty="0" smtClean="0">
                <a:solidFill>
                  <a:srgbClr val="FFFF00"/>
                </a:solidFill>
              </a:rPr>
              <a:t>Non </a:t>
            </a:r>
            <a:r>
              <a:rPr lang="it-IT" altLang="it-IT" i="1" dirty="0">
                <a:solidFill>
                  <a:srgbClr val="FFFF00"/>
                </a:solidFill>
              </a:rPr>
              <a:t>mi sento obbligato a credere che lo stesso Dio che ci ha dotato di sensi, ragione ed intelletto abbia inteso permetterci di rinunciare al loro utilizzo.“</a:t>
            </a:r>
          </a:p>
          <a:p>
            <a:pPr marL="0" indent="0">
              <a:buNone/>
              <a:defRPr/>
            </a:pPr>
            <a:r>
              <a:rPr lang="it-IT" altLang="it-IT" dirty="0" smtClean="0">
                <a:solidFill>
                  <a:srgbClr val="FFFF00"/>
                </a:solidFill>
              </a:rPr>
              <a:t>		(Galileo Galilei)</a:t>
            </a:r>
            <a:endParaRPr lang="it-IT" altLang="it-IT" dirty="0">
              <a:solidFill>
                <a:srgbClr val="FFFF00"/>
              </a:solidFill>
            </a:endParaRPr>
          </a:p>
          <a:p>
            <a:pPr>
              <a:defRPr/>
            </a:pPr>
            <a:endParaRPr lang="it-IT" altLang="it-IT" dirty="0">
              <a:solidFill>
                <a:srgbClr val="FFFF00"/>
              </a:solidFill>
            </a:endParaRPr>
          </a:p>
          <a:p>
            <a:pPr>
              <a:defRPr/>
            </a:pPr>
            <a:endParaRPr lang="it-IT" altLang="it-IT" dirty="0">
              <a:solidFill>
                <a:srgbClr val="FFFF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it-IT" altLang="it-IT" sz="2400" dirty="0">
                <a:solidFill>
                  <a:schemeClr val="bg1"/>
                </a:solidFill>
              </a:rPr>
              <a:t>Il relatore è Professore Ordinario presso l’Università degli studi di Brescia e non ha alcun conflitto di interesse.</a:t>
            </a:r>
          </a:p>
          <a:p>
            <a:pPr>
              <a:defRPr/>
            </a:pPr>
            <a:endParaRPr lang="it-IT" altLang="it-IT" dirty="0">
              <a:solidFill>
                <a:srgbClr val="FFFF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it-IT" altLang="it-IT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                                 Grazie per l’attenzione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8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0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2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4242</TotalTime>
  <Words>1418</Words>
  <Application>Microsoft Office PowerPoint</Application>
  <PresentationFormat>Presentazione su schermo (4:3)</PresentationFormat>
  <Paragraphs>212</Paragraphs>
  <Slides>51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9</vt:i4>
      </vt:variant>
      <vt:variant>
        <vt:lpstr>Titoli diapositive</vt:lpstr>
      </vt:variant>
      <vt:variant>
        <vt:i4>51</vt:i4>
      </vt:variant>
    </vt:vector>
  </HeadingPairs>
  <TitlesOfParts>
    <vt:vector size="60" baseType="lpstr">
      <vt:lpstr>Struttura predefinita</vt:lpstr>
      <vt:lpstr>2_Struttura predefinita</vt:lpstr>
      <vt:lpstr>3_Struttura predefinita</vt:lpstr>
      <vt:lpstr>6_Struttura predefinita</vt:lpstr>
      <vt:lpstr>8_Struttura predefinita</vt:lpstr>
      <vt:lpstr>Tema di Office</vt:lpstr>
      <vt:lpstr>10_Struttura predefinita</vt:lpstr>
      <vt:lpstr>12_Struttura predefinita</vt:lpstr>
      <vt:lpstr>Blank Presentation</vt:lpstr>
      <vt:lpstr>Presentazione standard di PowerPoint</vt:lpstr>
      <vt:lpstr>Come si forma l’evidenza in medicina </vt:lpstr>
      <vt:lpstr>Presentazione standard di PowerPoint</vt:lpstr>
      <vt:lpstr>OBIETTIVI DELLA VACCINAZIONE IN AMBITO DI COMUNITA’ </vt:lpstr>
      <vt:lpstr>Gli studi di efficacia di un vaccino </vt:lpstr>
      <vt:lpstr>Presentazione standard di PowerPoint</vt:lpstr>
      <vt:lpstr>Come valutare efficacia ed eventi avversi dei farmaci, come i vaccini. 1) Confronti tra gruppi</vt:lpstr>
      <vt:lpstr>Efficacia teorica (efficacy):  il trial clinico (randomizzato e controllato)</vt:lpstr>
      <vt:lpstr>Presentazione standard di PowerPoint</vt:lpstr>
      <vt:lpstr>Presentazione standard di PowerPoint</vt:lpstr>
      <vt:lpstr>Efficacia nel mondo reale (effectiveness):  il confronto osservati-attesi</vt:lpstr>
      <vt:lpstr>La % di vaccinati tra i casi di malattia non è una misura (diretta) di efficacia. Es. 1</vt:lpstr>
      <vt:lpstr>La % di vaccinati tra i casi di malattia non è una misura (diretta) di efficacia. Es. 2</vt:lpstr>
      <vt:lpstr>Presentazione standard di PowerPoint</vt:lpstr>
      <vt:lpstr>Come stimare l’efficacia sul campo di un vaccino dalla % casi in vaccinati e non vaccinati:  un esempio basato sul morbillo in Italia 2017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Sicurezza vaccinale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Come valutare eventi avversi dei farmaci, come i vaccini.  2) Confronti entro-soggetti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UNIBS - Cattedra di IGIENE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IGIENE GENERALE ED APPLICATA</dc:title>
  <dc:creator>francesco.donato</dc:creator>
  <cp:lastModifiedBy>Stefania Bracchi</cp:lastModifiedBy>
  <cp:revision>368</cp:revision>
  <dcterms:created xsi:type="dcterms:W3CDTF">2005-08-06T15:17:21Z</dcterms:created>
  <dcterms:modified xsi:type="dcterms:W3CDTF">2019-03-27T16:12:32Z</dcterms:modified>
</cp:coreProperties>
</file>